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87"/>
  </p:notesMasterIdLst>
  <p:handoutMasterIdLst>
    <p:handoutMasterId r:id="rId88"/>
  </p:handoutMasterIdLst>
  <p:sldIdLst>
    <p:sldId id="1381" r:id="rId5"/>
    <p:sldId id="1547" r:id="rId6"/>
    <p:sldId id="1451" r:id="rId7"/>
    <p:sldId id="1453" r:id="rId8"/>
    <p:sldId id="1454" r:id="rId9"/>
    <p:sldId id="1455" r:id="rId10"/>
    <p:sldId id="1457" r:id="rId11"/>
    <p:sldId id="1460" r:id="rId12"/>
    <p:sldId id="1461" r:id="rId13"/>
    <p:sldId id="1462" r:id="rId14"/>
    <p:sldId id="1463" r:id="rId15"/>
    <p:sldId id="1464" r:id="rId16"/>
    <p:sldId id="1465" r:id="rId17"/>
    <p:sldId id="1466" r:id="rId18"/>
    <p:sldId id="1467" r:id="rId19"/>
    <p:sldId id="1468" r:id="rId20"/>
    <p:sldId id="1535" r:id="rId21"/>
    <p:sldId id="1537" r:id="rId22"/>
    <p:sldId id="1538" r:id="rId23"/>
    <p:sldId id="1539" r:id="rId24"/>
    <p:sldId id="1540" r:id="rId25"/>
    <p:sldId id="1541" r:id="rId26"/>
    <p:sldId id="1542" r:id="rId27"/>
    <p:sldId id="1544" r:id="rId28"/>
    <p:sldId id="1545" r:id="rId29"/>
    <p:sldId id="1474" r:id="rId30"/>
    <p:sldId id="1475" r:id="rId31"/>
    <p:sldId id="1476" r:id="rId32"/>
    <p:sldId id="1478" r:id="rId33"/>
    <p:sldId id="1479" r:id="rId34"/>
    <p:sldId id="1480" r:id="rId35"/>
    <p:sldId id="1481" r:id="rId36"/>
    <p:sldId id="1482" r:id="rId37"/>
    <p:sldId id="1485" r:id="rId38"/>
    <p:sldId id="1486" r:id="rId39"/>
    <p:sldId id="1487" r:id="rId40"/>
    <p:sldId id="1488" r:id="rId41"/>
    <p:sldId id="1489" r:id="rId42"/>
    <p:sldId id="1490" r:id="rId43"/>
    <p:sldId id="1491" r:id="rId44"/>
    <p:sldId id="1492" r:id="rId45"/>
    <p:sldId id="1493" r:id="rId46"/>
    <p:sldId id="1494" r:id="rId47"/>
    <p:sldId id="1495" r:id="rId48"/>
    <p:sldId id="1496" r:id="rId49"/>
    <p:sldId id="1497" r:id="rId50"/>
    <p:sldId id="1501" r:id="rId51"/>
    <p:sldId id="1502" r:id="rId52"/>
    <p:sldId id="1503" r:id="rId53"/>
    <p:sldId id="1504" r:id="rId54"/>
    <p:sldId id="1505" r:id="rId55"/>
    <p:sldId id="1506" r:id="rId56"/>
    <p:sldId id="1507" r:id="rId57"/>
    <p:sldId id="1508" r:id="rId58"/>
    <p:sldId id="1509" r:id="rId59"/>
    <p:sldId id="1510" r:id="rId60"/>
    <p:sldId id="1511" r:id="rId61"/>
    <p:sldId id="1512" r:id="rId62"/>
    <p:sldId id="1513" r:id="rId63"/>
    <p:sldId id="1514" r:id="rId64"/>
    <p:sldId id="1515" r:id="rId65"/>
    <p:sldId id="1516" r:id="rId66"/>
    <p:sldId id="1517" r:id="rId67"/>
    <p:sldId id="1518" r:id="rId68"/>
    <p:sldId id="1519" r:id="rId69"/>
    <p:sldId id="1526" r:id="rId70"/>
    <p:sldId id="1527" r:id="rId71"/>
    <p:sldId id="1528" r:id="rId72"/>
    <p:sldId id="1529" r:id="rId73"/>
    <p:sldId id="1530" r:id="rId74"/>
    <p:sldId id="1531" r:id="rId75"/>
    <p:sldId id="1532" r:id="rId76"/>
    <p:sldId id="1533" r:id="rId77"/>
    <p:sldId id="1534" r:id="rId78"/>
    <p:sldId id="1524" r:id="rId79"/>
    <p:sldId id="1525" r:id="rId80"/>
    <p:sldId id="1546" r:id="rId81"/>
    <p:sldId id="1452" r:id="rId82"/>
    <p:sldId id="1416" r:id="rId83"/>
    <p:sldId id="1417" r:id="rId84"/>
    <p:sldId id="1414" r:id="rId85"/>
    <p:sldId id="1132" r:id="rId8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Lst>
        </p14:section>
        <p14:section name="Introduction" id="{FF377351-AA58-4A42-A64C-48719B975E8A}">
          <p14:sldIdLst>
            <p14:sldId id="1547"/>
            <p14:sldId id="1451"/>
            <p14:sldId id="1453"/>
          </p14:sldIdLst>
        </p14:section>
        <p14:section name="Basics" id="{E9449839-A1BF-455A-AC3F-E08FC65DC87D}">
          <p14:sldIdLst>
            <p14:sldId id="1454"/>
            <p14:sldId id="1455"/>
            <p14:sldId id="1457"/>
          </p14:sldIdLst>
        </p14:section>
        <p14:section name="AMS" id="{33D6CD6A-E34C-4FE8-A55A-B48D0F1C6DD3}">
          <p14:sldIdLst>
            <p14:sldId id="1460"/>
            <p14:sldId id="1461"/>
            <p14:sldId id="1462"/>
            <p14:sldId id="1463"/>
            <p14:sldId id="1464"/>
            <p14:sldId id="1465"/>
            <p14:sldId id="1466"/>
            <p14:sldId id="1467"/>
            <p14:sldId id="1468"/>
          </p14:sldIdLst>
        </p14:section>
        <p14:section name="Data Roaming" id="{50921D03-2D97-4C19-918B-309166A488DF}">
          <p14:sldIdLst>
            <p14:sldId id="1535"/>
            <p14:sldId id="1537"/>
            <p14:sldId id="1538"/>
            <p14:sldId id="1539"/>
            <p14:sldId id="1540"/>
            <p14:sldId id="1541"/>
            <p14:sldId id="1542"/>
            <p14:sldId id="1544"/>
            <p14:sldId id="1545"/>
          </p14:sldIdLst>
        </p14:section>
        <p14:section name="HttpClient" id="{2AB5F8CC-1C62-4B6B-9B44-971F5D3B3DD2}">
          <p14:sldIdLst>
            <p14:sldId id="1474"/>
            <p14:sldId id="1475"/>
            <p14:sldId id="1476"/>
            <p14:sldId id="1478"/>
            <p14:sldId id="1479"/>
            <p14:sldId id="1480"/>
            <p14:sldId id="1481"/>
            <p14:sldId id="1482"/>
            <p14:sldId id="1485"/>
            <p14:sldId id="1486"/>
          </p14:sldIdLst>
        </p14:section>
        <p14:section name="Smart Decisions" id="{049A7091-2970-4FE2-8361-DE05D2540AB3}">
          <p14:sldIdLst>
            <p14:sldId id="1487"/>
            <p14:sldId id="1488"/>
            <p14:sldId id="1489"/>
            <p14:sldId id="1490"/>
            <p14:sldId id="1491"/>
            <p14:sldId id="1492"/>
            <p14:sldId id="1493"/>
            <p14:sldId id="1494"/>
            <p14:sldId id="1495"/>
            <p14:sldId id="1496"/>
            <p14:sldId id="1497"/>
          </p14:sldIdLst>
        </p14:section>
        <p14:section name="Identity and Auth" id="{7C2A8C3B-F9B8-4D89-80E0-942EE8F58C1F}">
          <p14:sldIdLst>
            <p14:sldId id="1501"/>
            <p14:sldId id="1502"/>
            <p14:sldId id="1503"/>
            <p14:sldId id="1504"/>
            <p14:sldId id="1505"/>
            <p14:sldId id="1506"/>
            <p14:sldId id="1507"/>
            <p14:sldId id="1508"/>
            <p14:sldId id="1509"/>
            <p14:sldId id="1510"/>
            <p14:sldId id="1511"/>
            <p14:sldId id="1512"/>
            <p14:sldId id="1513"/>
            <p14:sldId id="1514"/>
            <p14:sldId id="1515"/>
            <p14:sldId id="1516"/>
            <p14:sldId id="1517"/>
            <p14:sldId id="1518"/>
            <p14:sldId id="1519"/>
          </p14:sldIdLst>
        </p14:section>
        <p14:section name="Proximity" id="{23C05DF7-7A1D-4C86-B54C-92764EF2A93C}">
          <p14:sldIdLst>
            <p14:sldId id="1526"/>
            <p14:sldId id="1527"/>
            <p14:sldId id="1528"/>
            <p14:sldId id="1529"/>
            <p14:sldId id="1530"/>
            <p14:sldId id="1531"/>
            <p14:sldId id="1532"/>
            <p14:sldId id="1533"/>
            <p14:sldId id="1534"/>
          </p14:sldIdLst>
        </p14:section>
        <p14:section name="Closing" id="{1A12BF75-42D4-41F6-8C66-B538673C9B4B}">
          <p14:sldIdLst>
            <p14:sldId id="1524"/>
            <p14:sldId id="1525"/>
          </p14:sldIdLst>
        </p14:section>
        <p14:section name="Required TechEd Slides" id="{26AC01F7-B32B-44E9-BE5B-D21B17F99D23}">
          <p14:sldIdLst>
            <p14:sldId id="1546"/>
            <p14:sldId id="1452"/>
            <p14:sldId id="1416"/>
            <p14:sldId id="1417"/>
            <p14:sldId id="1414"/>
            <p14:sldId id="11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Kraig Brockschmidt" initials="KB" lastIdx="30" clrIdx="2">
    <p:extLst>
      <p:ext uri="{19B8F6BF-5375-455C-9EA6-DF929625EA0E}">
        <p15:presenceInfo xmlns:p15="http://schemas.microsoft.com/office/powerpoint/2012/main" userId="S-1-5-21-2127521184-1604012920-1887927527-560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E49"/>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5730" autoAdjust="0"/>
  </p:normalViewPr>
  <p:slideViewPr>
    <p:cSldViewPr snapToObjects="1">
      <p:cViewPr varScale="1">
        <p:scale>
          <a:sx n="121" d="100"/>
          <a:sy n="121" d="100"/>
        </p:scale>
        <p:origin x="90" y="258"/>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80" d="100"/>
        <a:sy n="80"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5/13/2014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7CF4D9A-6BFB-4B58-A6A7-DBFDD8D2308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1960981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62F89BF-0491-4E2B-AF90-319654ABF4D7}"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31890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1FE2CE2-6D81-4CC9-BD97-9115DAEBD722}"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943560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7DE46F6-2ED9-47E9-9143-2F500052F8E2}"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950178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7CF4D9A-6BFB-4B58-A6A7-DBFDD8D2308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394992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B96AF97-578B-4E31-87C3-9B1B24B5BACE}" type="datetime1">
              <a:rPr lang="en-US" smtClean="0">
                <a:solidFill>
                  <a:prstClr val="black"/>
                </a:solidFill>
              </a:rPr>
              <a:p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21050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004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p:cNvSpPr>
            <a:spLocks noGrp="1" noRot="1" noChangeAspect="1"/>
          </p:cNvSpPr>
          <p:nvPr>
            <p:ph type="sldImg"/>
          </p:nvPr>
        </p:nvSpPr>
        <p:spPr>
          <a:xfrm>
            <a:off x="381000" y="685800"/>
            <a:ext cx="6096000" cy="3429000"/>
          </a:xfrm>
        </p:spPr>
      </p:sp>
      <p:sp>
        <p:nvSpPr>
          <p:cNvPr id="13" name="Notes Placeholder 12"/>
          <p:cNvSpPr>
            <a:spLocks noGrp="1"/>
          </p:cNvSpPr>
          <p:nvPr>
            <p:ph type="body" idx="1"/>
          </p:nvPr>
        </p:nvSpPr>
        <p:spPr/>
        <p:txBody>
          <a:bodyPr>
            <a:normAutofit/>
          </a:bodyPr>
          <a:lstStyle/>
          <a:p>
            <a:pPr>
              <a:lnSpc>
                <a:spcPct val="115000"/>
              </a:lnSpc>
              <a:spcBef>
                <a:spcPts val="2400"/>
              </a:spcBef>
              <a:spcAft>
                <a:spcPts val="0"/>
              </a:spcAft>
            </a:pPr>
            <a:endParaRPr lang="en-US" dirty="0"/>
          </a:p>
        </p:txBody>
      </p:sp>
    </p:spTree>
    <p:extLst>
      <p:ext uri="{BB962C8B-B14F-4D97-AF65-F5344CB8AC3E}">
        <p14:creationId xmlns:p14="http://schemas.microsoft.com/office/powerpoint/2010/main" val="3274709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9DFEC3-DDF1-47FC-A429-F37F4C396648}" type="slidenum">
              <a:rPr lang="en-US" smtClean="0"/>
              <a:pPr/>
              <a:t>42</a:t>
            </a:fld>
            <a:endParaRPr lang="en-US" dirty="0"/>
          </a:p>
        </p:txBody>
      </p:sp>
    </p:spTree>
    <p:extLst>
      <p:ext uri="{BB962C8B-B14F-4D97-AF65-F5344CB8AC3E}">
        <p14:creationId xmlns:p14="http://schemas.microsoft.com/office/powerpoint/2010/main" val="327507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9DFEC3-DDF1-47FC-A429-F37F4C396648}" type="slidenum">
              <a:rPr lang="en-US" smtClean="0"/>
              <a:pPr/>
              <a:t>43</a:t>
            </a:fld>
            <a:endParaRPr lang="en-US" dirty="0"/>
          </a:p>
        </p:txBody>
      </p:sp>
    </p:spTree>
    <p:extLst>
      <p:ext uri="{BB962C8B-B14F-4D97-AF65-F5344CB8AC3E}">
        <p14:creationId xmlns:p14="http://schemas.microsoft.com/office/powerpoint/2010/main" val="91270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15185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39077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94025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907298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354604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3971409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C9147-B596-4671-88D2-0535D12DA34C}"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14903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F21FDC0-25AF-4A48-BA93-D2CF082F58EC}" type="datetime1">
              <a:rPr lang="en-US" smtClean="0">
                <a:solidFill>
                  <a:prstClr val="black"/>
                </a:solidFill>
              </a:rPr>
              <a:p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53478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12DE90B4-AD81-413D-8E4F-CEE541DCE61F}" type="datetime1">
              <a:rPr lang="en-US" smtClean="0">
                <a:solidFill>
                  <a:prstClr val="black"/>
                </a:solidFill>
              </a:rPr>
              <a:p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59190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6C1CF0-316C-4904-A0F9-3EEDE72BDC86}" type="slidenum">
              <a:rPr lang="en-US" smtClean="0"/>
              <a:t>67</a:t>
            </a:fld>
            <a:endParaRPr lang="en-US"/>
          </a:p>
        </p:txBody>
      </p:sp>
    </p:spTree>
    <p:extLst>
      <p:ext uri="{BB962C8B-B14F-4D97-AF65-F5344CB8AC3E}">
        <p14:creationId xmlns:p14="http://schemas.microsoft.com/office/powerpoint/2010/main" val="790270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352805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1D8563-9E4C-4BD8-926A-B04CAAA02A6C}"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073133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6C1CF0-316C-4904-A0F9-3EEDE72BDC86}" type="slidenum">
              <a:rPr lang="en-US" smtClean="0"/>
              <a:t>69</a:t>
            </a:fld>
            <a:endParaRPr lang="en-US"/>
          </a:p>
        </p:txBody>
      </p:sp>
    </p:spTree>
    <p:extLst>
      <p:ext uri="{BB962C8B-B14F-4D97-AF65-F5344CB8AC3E}">
        <p14:creationId xmlns:p14="http://schemas.microsoft.com/office/powerpoint/2010/main" val="2012352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340"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340"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EEEEFC8-4C31-4761-B0EA-A04FEC45187C}" type="datetime1">
              <a:rPr lang="en-US" smtClean="0">
                <a:solidFill>
                  <a:prstClr val="black"/>
                </a:solidFill>
              </a:rPr>
              <a:p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775975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7A16366-3869-4FBB-B622-FA39338E6668}" type="datetime1">
              <a:rPr lang="en-US" smtClean="0">
                <a:solidFill>
                  <a:prstClr val="black"/>
                </a:solidFill>
              </a:rPr>
              <a:p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863617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72</a:t>
            </a:fld>
            <a:endParaRPr lang="en-US" dirty="0"/>
          </a:p>
        </p:txBody>
      </p:sp>
    </p:spTree>
    <p:extLst>
      <p:ext uri="{BB962C8B-B14F-4D97-AF65-F5344CB8AC3E}">
        <p14:creationId xmlns:p14="http://schemas.microsoft.com/office/powerpoint/2010/main" val="2426725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3920847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3291AAC-BEEC-48DF-BCEF-4822E31E5BDD}"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2163365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77</a:t>
            </a:fld>
            <a:endParaRPr lang="en-US" dirty="0"/>
          </a:p>
        </p:txBody>
      </p:sp>
    </p:spTree>
    <p:extLst>
      <p:ext uri="{BB962C8B-B14F-4D97-AF65-F5344CB8AC3E}">
        <p14:creationId xmlns:p14="http://schemas.microsoft.com/office/powerpoint/2010/main" val="3646947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78</a:t>
            </a:fld>
            <a:endParaRPr lang="en-US" dirty="0"/>
          </a:p>
        </p:txBody>
      </p:sp>
    </p:spTree>
    <p:extLst>
      <p:ext uri="{BB962C8B-B14F-4D97-AF65-F5344CB8AC3E}">
        <p14:creationId xmlns:p14="http://schemas.microsoft.com/office/powerpoint/2010/main" val="2114244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79</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416009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252114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66642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90173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35189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CB8B13-F54A-4625-AF12-F2357174F504}"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9716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5166F89-8E28-4EE6-B4B1-9F00516D7F8E}"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644367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134159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Date Placeholder 2"/>
          <p:cNvSpPr>
            <a:spLocks noGrp="1"/>
          </p:cNvSpPr>
          <p:nvPr>
            <p:ph type="dt" sz="half" idx="12"/>
          </p:nvPr>
        </p:nvSpPr>
        <p:spPr>
          <a:xfrm>
            <a:off x="7079832" y="6483349"/>
            <a:ext cx="2797175" cy="371475"/>
          </a:xfrm>
          <a:prstGeom prst="rect">
            <a:avLst/>
          </a:prstGeom>
        </p:spPr>
        <p:txBody>
          <a:bodyPr/>
          <a:lstStyle/>
          <a:p>
            <a:fld id="{D2467E7F-CF77-45C3-A44E-ED167671D9A0}" type="datetime1">
              <a:rPr lang="en-US" smtClean="0"/>
              <a:t>5/13/2014</a:t>
            </a:fld>
            <a:endParaRPr lang="en-US"/>
          </a:p>
        </p:txBody>
      </p:sp>
      <p:sp>
        <p:nvSpPr>
          <p:cNvPr id="7" name="Footer Placeholder 6"/>
          <p:cNvSpPr>
            <a:spLocks noGrp="1"/>
          </p:cNvSpPr>
          <p:nvPr>
            <p:ph type="ftr" sz="quarter" idx="13"/>
          </p:nvPr>
        </p:nvSpPr>
        <p:spPr>
          <a:xfrm>
            <a:off x="9877007" y="6483350"/>
            <a:ext cx="1804987" cy="371475"/>
          </a:xfrm>
          <a:prstGeom prst="rect">
            <a:avLst/>
          </a:prstGeom>
        </p:spPr>
        <p:txBody>
          <a:bodyPr/>
          <a:lstStyle/>
          <a:p>
            <a:r>
              <a:rPr lang="en-US" smtClean="0"/>
              <a:t>Microsoft Confidential</a:t>
            </a:r>
            <a:endParaRPr lang="en-US" dirty="0" smtClean="0"/>
          </a:p>
        </p:txBody>
      </p:sp>
      <p:sp>
        <p:nvSpPr>
          <p:cNvPr id="8" name="Slide Number Placeholder 7"/>
          <p:cNvSpPr>
            <a:spLocks noGrp="1"/>
          </p:cNvSpPr>
          <p:nvPr>
            <p:ph type="sldNum" sz="quarter" idx="14"/>
          </p:nvPr>
        </p:nvSpPr>
        <p:spPr>
          <a:xfrm>
            <a:off x="11676062" y="6483350"/>
            <a:ext cx="485776" cy="371475"/>
          </a:xfrm>
          <a:prstGeom prst="rect">
            <a:avLst/>
          </a:prstGeom>
        </p:spPr>
        <p:txBody>
          <a:bodyPr/>
          <a:lstStyle/>
          <a:p>
            <a:fld id="{2775DF8E-1151-4C45-8C93-3AB060627CA9}"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424" y="6372724"/>
            <a:ext cx="1387410" cy="469658"/>
          </a:xfrm>
          <a:prstGeom prst="rect">
            <a:avLst/>
          </a:prstGeom>
        </p:spPr>
      </p:pic>
    </p:spTree>
    <p:extLst>
      <p:ext uri="{BB962C8B-B14F-4D97-AF65-F5344CB8AC3E}">
        <p14:creationId xmlns:p14="http://schemas.microsoft.com/office/powerpoint/2010/main" val="417708597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9832" y="6483349"/>
            <a:ext cx="2797175" cy="371475"/>
          </a:xfrm>
          <a:prstGeom prst="rect">
            <a:avLst/>
          </a:prstGeom>
        </p:spPr>
        <p:txBody>
          <a:bodyPr/>
          <a:lstStyle/>
          <a:p>
            <a:fld id="{85E91A7C-4EFF-433E-AB94-3AE3BC2A7670}" type="datetime1">
              <a:rPr lang="en-US" smtClean="0"/>
              <a:t>5/13/2014</a:t>
            </a:fld>
            <a:endParaRPr lang="en-US"/>
          </a:p>
        </p:txBody>
      </p:sp>
      <p:sp>
        <p:nvSpPr>
          <p:cNvPr id="4" name="Footer Placeholder 3"/>
          <p:cNvSpPr>
            <a:spLocks noGrp="1"/>
          </p:cNvSpPr>
          <p:nvPr>
            <p:ph type="ftr" sz="quarter" idx="11"/>
          </p:nvPr>
        </p:nvSpPr>
        <p:spPr>
          <a:xfrm>
            <a:off x="9877007" y="6483350"/>
            <a:ext cx="1804987" cy="371475"/>
          </a:xfrm>
          <a:prstGeom prst="rect">
            <a:avLst/>
          </a:prstGeom>
        </p:spPr>
        <p:txBody>
          <a:bodyPr/>
          <a:lstStyle/>
          <a:p>
            <a:r>
              <a:rPr lang="en-US" smtClean="0"/>
              <a:t>Microsoft Confidential</a:t>
            </a:r>
            <a:endParaRPr lang="en-US" dirty="0" smtClean="0"/>
          </a:p>
        </p:txBody>
      </p:sp>
      <p:sp>
        <p:nvSpPr>
          <p:cNvPr id="5" name="Slide Number Placeholder 4"/>
          <p:cNvSpPr>
            <a:spLocks noGrp="1"/>
          </p:cNvSpPr>
          <p:nvPr>
            <p:ph type="sldNum" sz="quarter" idx="12"/>
          </p:nvPr>
        </p:nvSpPr>
        <p:spPr>
          <a:xfrm>
            <a:off x="11676062" y="6483350"/>
            <a:ext cx="485776" cy="371475"/>
          </a:xfrm>
          <a:prstGeom prst="rect">
            <a:avLst/>
          </a:prstGeom>
        </p:spPr>
        <p:txBody>
          <a:bodyPr/>
          <a:lstStyle/>
          <a:p>
            <a:fld id="{2775DF8E-1151-4C45-8C93-3AB060627CA9}"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424" y="6372724"/>
            <a:ext cx="1387410" cy="469658"/>
          </a:xfrm>
          <a:prstGeom prst="rect">
            <a:avLst/>
          </a:prstGeom>
        </p:spPr>
      </p:pic>
      <p:sp>
        <p:nvSpPr>
          <p:cNvPr id="7" name="Title 1"/>
          <p:cNvSpPr>
            <a:spLocks noGrp="1"/>
          </p:cNvSpPr>
          <p:nvPr>
            <p:ph type="title"/>
          </p:nvPr>
        </p:nvSpPr>
        <p:spPr>
          <a:xfrm>
            <a:off x="274639" y="295274"/>
            <a:ext cx="11889564" cy="917575"/>
          </a:xfrm>
        </p:spPr>
        <p:txBody>
          <a:bodyPr/>
          <a:lstStyle/>
          <a:p>
            <a:r>
              <a:rPr lang="en-US" smtClean="0"/>
              <a:t>Click to edit Master title style</a:t>
            </a:r>
            <a:endParaRPr lang="en-US"/>
          </a:p>
        </p:txBody>
      </p:sp>
      <p:sp>
        <p:nvSpPr>
          <p:cNvPr id="8" name="Rectangle 7"/>
          <p:cNvSpPr/>
          <p:nvPr userDrawn="1"/>
        </p:nvSpPr>
        <p:spPr>
          <a:xfrm>
            <a:off x="274638" y="1593383"/>
            <a:ext cx="11887199" cy="477934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91440" rIns="137160" bIns="91440" rtlCol="0" anchor="t" anchorCtr="0"/>
          <a:lstStyle/>
          <a:p>
            <a:pPr algn="ctr"/>
            <a:endParaRPr lang="en-US" dirty="0" err="1" smtClean="0">
              <a:ln w="12700" cmpd="sng">
                <a:solidFill>
                  <a:schemeClr val="tx1"/>
                </a:solidFill>
              </a:ln>
              <a:solidFill>
                <a:schemeClr val="tx2"/>
              </a:solidFill>
            </a:endParaRPr>
          </a:p>
        </p:txBody>
      </p:sp>
      <p:sp>
        <p:nvSpPr>
          <p:cNvPr id="9" name="Text Placeholder 16"/>
          <p:cNvSpPr>
            <a:spLocks noGrp="1"/>
          </p:cNvSpPr>
          <p:nvPr>
            <p:ph type="body" sz="quarter" idx="21" hasCustomPrompt="1"/>
          </p:nvPr>
        </p:nvSpPr>
        <p:spPr>
          <a:xfrm>
            <a:off x="274638" y="1594504"/>
            <a:ext cx="11887199" cy="1726627"/>
          </a:xfrm>
        </p:spPr>
        <p:txBody>
          <a:bodyPr lIns="182880" tIns="182880" rIns="182880" bIns="182880"/>
          <a:lstStyle>
            <a:lvl1pPr marL="114290" indent="-114290">
              <a:lnSpc>
                <a:spcPct val="110000"/>
              </a:lnSpc>
              <a:buFont typeface="Lucida Grande"/>
              <a:buChar char=" "/>
              <a:defRPr sz="1400" baseline="0">
                <a:solidFill>
                  <a:schemeClr val="tx1"/>
                </a:solidFill>
                <a:latin typeface="Consolas"/>
                <a:cs typeface="Consolas"/>
              </a:defRPr>
            </a:lvl1pPr>
            <a:lvl2pPr marL="574627" indent="-114290">
              <a:lnSpc>
                <a:spcPct val="110000"/>
              </a:lnSpc>
              <a:buFont typeface="Lucida Grande"/>
              <a:buChar char=" "/>
              <a:defRPr sz="1400">
                <a:solidFill>
                  <a:schemeClr val="tx1"/>
                </a:solidFill>
                <a:latin typeface="Consolas"/>
              </a:defRPr>
            </a:lvl2pPr>
            <a:lvl3pPr marL="1028614" indent="-114290">
              <a:lnSpc>
                <a:spcPct val="110000"/>
              </a:lnSpc>
              <a:buFont typeface="Lucida Grande"/>
              <a:buChar char=" "/>
              <a:defRPr sz="1400" baseline="0">
                <a:solidFill>
                  <a:schemeClr val="tx1"/>
                </a:solidFill>
                <a:latin typeface="Consolas"/>
              </a:defRPr>
            </a:lvl3pPr>
            <a:lvl4pPr marL="1488951" indent="-114290">
              <a:lnSpc>
                <a:spcPct val="110000"/>
              </a:lnSpc>
              <a:buFont typeface="Lucida Grande"/>
              <a:buChar char=" "/>
              <a:defRPr sz="1400" baseline="0">
                <a:solidFill>
                  <a:schemeClr val="tx1"/>
                </a:solidFill>
                <a:latin typeface="Consolas"/>
              </a:defRPr>
            </a:lvl4pPr>
            <a:lvl5pPr marL="1942938" indent="-114290">
              <a:lnSpc>
                <a:spcPct val="110000"/>
              </a:lnSpc>
              <a:buFont typeface="Lucida Grande"/>
              <a:buChar char=" "/>
              <a:defRPr sz="1400" baseline="0">
                <a:solidFill>
                  <a:schemeClr val="tx1"/>
                </a:solidFill>
                <a:latin typeface="Consolas"/>
              </a:defRPr>
            </a:lvl5pPr>
          </a:lstStyle>
          <a:p>
            <a:pPr lvl="0"/>
            <a:r>
              <a:rPr lang="en-US" dirty="0" smtClean="0"/>
              <a:t>Code Snippet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08694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991818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Date Placeholder 1"/>
          <p:cNvSpPr>
            <a:spLocks noGrp="1"/>
          </p:cNvSpPr>
          <p:nvPr>
            <p:ph type="dt" sz="half" idx="11"/>
          </p:nvPr>
        </p:nvSpPr>
        <p:spPr>
          <a:xfrm>
            <a:off x="7079832" y="6483349"/>
            <a:ext cx="2797175" cy="371475"/>
          </a:xfrm>
          <a:prstGeom prst="rect">
            <a:avLst/>
          </a:prstGeom>
        </p:spPr>
        <p:txBody>
          <a:bodyPr/>
          <a:lstStyle/>
          <a:p>
            <a:fld id="{43C0CA2A-A3B8-470C-B399-BD7C3BF658A5}" type="datetime1">
              <a:rPr lang="en-US" smtClean="0"/>
              <a:t>5/13/2014</a:t>
            </a:fld>
            <a:endParaRPr lang="en-US"/>
          </a:p>
        </p:txBody>
      </p:sp>
      <p:sp>
        <p:nvSpPr>
          <p:cNvPr id="3" name="Footer Placeholder 2"/>
          <p:cNvSpPr>
            <a:spLocks noGrp="1"/>
          </p:cNvSpPr>
          <p:nvPr>
            <p:ph type="ftr" sz="quarter" idx="12"/>
          </p:nvPr>
        </p:nvSpPr>
        <p:spPr>
          <a:xfrm>
            <a:off x="9877007" y="6483350"/>
            <a:ext cx="1804987" cy="371475"/>
          </a:xfrm>
          <a:prstGeom prst="rect">
            <a:avLst/>
          </a:prstGeom>
        </p:spPr>
        <p:txBody>
          <a:bodyPr/>
          <a:lstStyle/>
          <a:p>
            <a:r>
              <a:rPr lang="en-US" smtClean="0"/>
              <a:t>Microsoft Confidential</a:t>
            </a:r>
            <a:endParaRPr lang="en-US" dirty="0" smtClean="0"/>
          </a:p>
        </p:txBody>
      </p:sp>
      <p:sp>
        <p:nvSpPr>
          <p:cNvPr id="7" name="Slide Number Placeholder 6"/>
          <p:cNvSpPr>
            <a:spLocks noGrp="1"/>
          </p:cNvSpPr>
          <p:nvPr>
            <p:ph type="sldNum" sz="quarter" idx="13"/>
          </p:nvPr>
        </p:nvSpPr>
        <p:spPr>
          <a:xfrm>
            <a:off x="11676062" y="6483350"/>
            <a:ext cx="485776" cy="371475"/>
          </a:xfrm>
          <a:prstGeom prst="rect">
            <a:avLst/>
          </a:prstGeom>
        </p:spPr>
        <p:txBody>
          <a:bodyPr/>
          <a:lstStyle/>
          <a:p>
            <a:fld id="{2775DF8E-1151-4C45-8C93-3AB060627CA9}"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424" y="6372724"/>
            <a:ext cx="1387410" cy="469658"/>
          </a:xfrm>
          <a:prstGeom prst="rect">
            <a:avLst/>
          </a:prstGeom>
        </p:spPr>
      </p:pic>
    </p:spTree>
    <p:extLst>
      <p:ext uri="{BB962C8B-B14F-4D97-AF65-F5344CB8AC3E}">
        <p14:creationId xmlns:p14="http://schemas.microsoft.com/office/powerpoint/2010/main" val="57067214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640562564"/>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697063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452975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41"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7" r:id="rId30"/>
    <p:sldLayoutId id="2147484203" r:id="rId31"/>
    <p:sldLayoutId id="2147484272" r:id="rId32"/>
    <p:sldLayoutId id="2147484280" r:id="rId33"/>
    <p:sldLayoutId id="2147484281" r:id="rId34"/>
    <p:sldLayoutId id="2147484282" r:id="rId35"/>
    <p:sldLayoutId id="2147484283" r:id="rId36"/>
    <p:sldLayoutId id="2147484284" r:id="rId37"/>
    <p:sldLayoutId id="2147484285" r:id="rId38"/>
    <p:sldLayoutId id="2147484286" r:id="rId3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manage.windowsazure.com/"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aka.ms/wp81js" TargetMode="External"/><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hyperlink" Target="http://aka.ms/wp81jumpstartdemo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hyperlink" Target="windows.com/enterprise" TargetMode="External"/><Relationship Id="rId7" Type="http://schemas.openxmlformats.org/officeDocument/2006/relationships/hyperlink" Target="microsoft.com/mdop"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hyperlink" Target="microsoft.com/springboard" TargetMode="External"/><Relationship Id="rId5" Type="http://schemas.openxmlformats.org/officeDocument/2006/relationships/image" Target="../media/image2.png"/><Relationship Id="rId4" Type="http://schemas.openxmlformats.org/officeDocument/2006/relationships/hyperlink" Target="http://www.windowsphone.com/business" TargetMode="External"/><Relationship Id="rId9" Type="http://schemas.openxmlformats.org/officeDocument/2006/relationships/hyperlink" Target="http://www.developer.windowsphone.co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800" dirty="0" smtClean="0"/>
              <a:t>Adding Azure Mobile Services to your app</a:t>
            </a:r>
            <a:endParaRPr lang="en-GB" sz="4800" dirty="0"/>
          </a:p>
        </p:txBody>
      </p:sp>
      <p:sp>
        <p:nvSpPr>
          <p:cNvPr id="2" name="Text Placeholder 1"/>
          <p:cNvSpPr>
            <a:spLocks noGrp="1"/>
          </p:cNvSpPr>
          <p:nvPr>
            <p:ph type="body" sz="quarter" idx="10"/>
          </p:nvPr>
        </p:nvSpPr>
        <p:spPr>
          <a:prstGeom prst="rect">
            <a:avLst/>
          </a:prstGeom>
        </p:spPr>
        <p:txBody>
          <a:bodyPr/>
          <a:lstStyle/>
          <a:p>
            <a:r>
              <a:rPr lang="en-GB" sz="2800" dirty="0" smtClean="0"/>
              <a:t>In Visual Studio 2013, you can do all your Azure Mobile Service configuration without visiting the Microsoft Azure Portal </a:t>
            </a:r>
            <a:r>
              <a:rPr lang="en-GB" sz="2800" dirty="0" smtClean="0">
                <a:hlinkClick r:id="rId2"/>
              </a:rPr>
              <a:t>http://manage.windowsazure.com</a:t>
            </a:r>
            <a:endParaRPr lang="en-GB" sz="2800" dirty="0" smtClean="0"/>
          </a:p>
          <a:p>
            <a:pPr lvl="1"/>
            <a:r>
              <a:rPr lang="en-GB" sz="1800" dirty="0" smtClean="0"/>
              <a:t>Add -&gt; Connected Service launches</a:t>
            </a:r>
            <a:endParaRPr lang="en-GB" sz="1800" dirty="0"/>
          </a:p>
        </p:txBody>
      </p:sp>
      <p:sp>
        <p:nvSpPr>
          <p:cNvPr id="4" name="Text Placeholder 3"/>
          <p:cNvSpPr>
            <a:spLocks noGrp="1"/>
          </p:cNvSpPr>
          <p:nvPr>
            <p:ph type="body" sz="quarter" idx="11"/>
          </p:nvPr>
        </p:nvSpPr>
        <p:spPr/>
        <p:txBody>
          <a:bodyPr/>
          <a:lstStyle/>
          <a:p>
            <a:endParaRPr lang="en-GB"/>
          </a:p>
        </p:txBody>
      </p:sp>
      <p:pic>
        <p:nvPicPr>
          <p:cNvPr id="5" name="Picture 4"/>
          <p:cNvPicPr>
            <a:picLocks noChangeAspect="1"/>
          </p:cNvPicPr>
          <p:nvPr/>
        </p:nvPicPr>
        <p:blipFill>
          <a:blip r:embed="rId3"/>
          <a:stretch>
            <a:fillRect/>
          </a:stretch>
        </p:blipFill>
        <p:spPr>
          <a:xfrm>
            <a:off x="6362253" y="1337022"/>
            <a:ext cx="5631614" cy="4958321"/>
          </a:xfrm>
          <a:prstGeom prst="rect">
            <a:avLst/>
          </a:prstGeom>
        </p:spPr>
      </p:pic>
    </p:spTree>
    <p:extLst>
      <p:ext uri="{BB962C8B-B14F-4D97-AF65-F5344CB8AC3E}">
        <p14:creationId xmlns:p14="http://schemas.microsoft.com/office/powerpoint/2010/main" val="352541866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a Mobile Service</a:t>
            </a:r>
            <a:endParaRPr lang="en-GB" dirty="0"/>
          </a:p>
        </p:txBody>
      </p:sp>
      <p:sp>
        <p:nvSpPr>
          <p:cNvPr id="3" name="Text Placeholder 2"/>
          <p:cNvSpPr>
            <a:spLocks noGrp="1"/>
          </p:cNvSpPr>
          <p:nvPr>
            <p:ph type="body" sz="quarter" idx="10"/>
          </p:nvPr>
        </p:nvSpPr>
        <p:spPr>
          <a:prstGeom prst="rect">
            <a:avLst/>
          </a:prstGeom>
        </p:spPr>
        <p:txBody>
          <a:bodyPr/>
          <a:lstStyle/>
          <a:p>
            <a:r>
              <a:rPr lang="en-GB" sz="3200" dirty="0" smtClean="0"/>
              <a:t>Services Manager allows you to:</a:t>
            </a:r>
          </a:p>
          <a:p>
            <a:pPr lvl="1"/>
            <a:r>
              <a:rPr lang="en-GB" dirty="0" smtClean="0"/>
              <a:t>Manage Microsoft Azure Subscriptions and import into Visual Studio</a:t>
            </a:r>
          </a:p>
          <a:p>
            <a:pPr lvl="1"/>
            <a:r>
              <a:rPr lang="en-GB" dirty="0" smtClean="0"/>
              <a:t>Create Mobile Services</a:t>
            </a:r>
          </a:p>
          <a:p>
            <a:pPr lvl="1"/>
            <a:endParaRPr lang="en-GB" dirty="0"/>
          </a:p>
          <a:p>
            <a:r>
              <a:rPr lang="en-GB" sz="3200" dirty="0" smtClean="0"/>
              <a:t>After Creating a Mobile Service:</a:t>
            </a:r>
          </a:p>
          <a:p>
            <a:pPr lvl="1"/>
            <a:r>
              <a:rPr lang="en-GB" dirty="0" smtClean="0"/>
              <a:t>Adds references to Azure Mobile Services client libraries to your project</a:t>
            </a:r>
          </a:p>
          <a:p>
            <a:pPr lvl="1"/>
            <a:r>
              <a:rPr lang="en-GB" dirty="0" smtClean="0"/>
              <a:t>Adds code to </a:t>
            </a:r>
            <a:r>
              <a:rPr lang="en-GB" dirty="0" err="1" smtClean="0"/>
              <a:t>App.xaml.cs</a:t>
            </a:r>
            <a:r>
              <a:rPr lang="en-GB" dirty="0" smtClean="0"/>
              <a:t> to declare and configure a </a:t>
            </a:r>
            <a:r>
              <a:rPr lang="en-GB" b="1" dirty="0" err="1" smtClean="0"/>
              <a:t>Microsoft.WindowsAzure.MobileServ-ices.MobileServiceClient</a:t>
            </a:r>
            <a:r>
              <a:rPr lang="en-GB" b="1" dirty="0" smtClean="0"/>
              <a:t> </a:t>
            </a:r>
            <a:r>
              <a:rPr lang="en-GB" dirty="0" smtClean="0"/>
              <a:t>instance</a:t>
            </a:r>
            <a:endParaRPr lang="en-GB" dirty="0"/>
          </a:p>
        </p:txBody>
      </p:sp>
      <p:sp>
        <p:nvSpPr>
          <p:cNvPr id="4" name="Text Placeholder 3"/>
          <p:cNvSpPr>
            <a:spLocks noGrp="1"/>
          </p:cNvSpPr>
          <p:nvPr>
            <p:ph type="body" sz="quarter" idx="11"/>
          </p:nvPr>
        </p:nvSpPr>
        <p:spPr/>
        <p:txBody>
          <a:bodyPr/>
          <a:lstStyle/>
          <a:p>
            <a:endParaRPr lang="en-GB"/>
          </a:p>
        </p:txBody>
      </p:sp>
      <p:pic>
        <p:nvPicPr>
          <p:cNvPr id="7" name="Picture 6"/>
          <p:cNvPicPr>
            <a:picLocks noChangeAspect="1"/>
          </p:cNvPicPr>
          <p:nvPr/>
        </p:nvPicPr>
        <p:blipFill rotWithShape="1">
          <a:blip r:embed="rId2"/>
          <a:srcRect l="1162" t="2225" r="1186"/>
          <a:stretch/>
        </p:blipFill>
        <p:spPr>
          <a:xfrm>
            <a:off x="5930205" y="1409030"/>
            <a:ext cx="6048672" cy="4954057"/>
          </a:xfrm>
          <a:prstGeom prst="rect">
            <a:avLst/>
          </a:prstGeom>
        </p:spPr>
      </p:pic>
    </p:spTree>
    <p:extLst>
      <p:ext uri="{BB962C8B-B14F-4D97-AF65-F5344CB8AC3E}">
        <p14:creationId xmlns:p14="http://schemas.microsoft.com/office/powerpoint/2010/main" val="218266574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Modify your Mobile Service from Server Explorer</a:t>
            </a:r>
            <a:endParaRPr lang="en-GB" sz="4800" dirty="0"/>
          </a:p>
        </p:txBody>
      </p:sp>
      <p:sp>
        <p:nvSpPr>
          <p:cNvPr id="3" name="Text Placeholder 2"/>
          <p:cNvSpPr>
            <a:spLocks noGrp="1"/>
          </p:cNvSpPr>
          <p:nvPr>
            <p:ph type="body" sz="quarter" idx="10"/>
          </p:nvPr>
        </p:nvSpPr>
        <p:spPr>
          <a:xfrm>
            <a:off x="274639" y="1985094"/>
            <a:ext cx="5486399" cy="2536079"/>
          </a:xfrm>
          <a:prstGeom prst="rect">
            <a:avLst/>
          </a:prstGeom>
        </p:spPr>
        <p:txBody>
          <a:bodyPr/>
          <a:lstStyle/>
          <a:p>
            <a:r>
              <a:rPr lang="en-GB" dirty="0" smtClean="0"/>
              <a:t>Work with your Mobile Service from Server Explorer</a:t>
            </a:r>
          </a:p>
          <a:p>
            <a:pPr lvl="1"/>
            <a:r>
              <a:rPr lang="en-GB" dirty="0" smtClean="0"/>
              <a:t>Create Tables</a:t>
            </a:r>
          </a:p>
          <a:p>
            <a:pPr lvl="1"/>
            <a:r>
              <a:rPr lang="en-GB" dirty="0" smtClean="0"/>
              <a:t>Edit server scripts</a:t>
            </a:r>
            <a:endParaRPr lang="en-GB" dirty="0"/>
          </a:p>
        </p:txBody>
      </p:sp>
      <p:sp>
        <p:nvSpPr>
          <p:cNvPr id="4" name="Text Placeholder 3"/>
          <p:cNvSpPr>
            <a:spLocks noGrp="1"/>
          </p:cNvSpPr>
          <p:nvPr>
            <p:ph type="body" sz="quarter" idx="11"/>
          </p:nvPr>
        </p:nvSpPr>
        <p:spPr/>
        <p:txBody>
          <a:bodyPr/>
          <a:lstStyle/>
          <a:p>
            <a:endParaRPr lang="en-GB"/>
          </a:p>
        </p:txBody>
      </p:sp>
      <p:pic>
        <p:nvPicPr>
          <p:cNvPr id="7" name="Picture 6"/>
          <p:cNvPicPr>
            <a:picLocks noChangeAspect="1"/>
          </p:cNvPicPr>
          <p:nvPr/>
        </p:nvPicPr>
        <p:blipFill>
          <a:blip r:embed="rId2"/>
          <a:stretch>
            <a:fillRect/>
          </a:stretch>
        </p:blipFill>
        <p:spPr>
          <a:xfrm>
            <a:off x="5498157" y="1569575"/>
            <a:ext cx="6543841" cy="4358706"/>
          </a:xfrm>
          <a:prstGeom prst="rect">
            <a:avLst/>
          </a:prstGeom>
        </p:spPr>
      </p:pic>
    </p:spTree>
    <p:extLst>
      <p:ext uri="{BB962C8B-B14F-4D97-AF65-F5344CB8AC3E}">
        <p14:creationId xmlns:p14="http://schemas.microsoft.com/office/powerpoint/2010/main" val="274224869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Write code to work with your Mobile Service</a:t>
            </a:r>
            <a:endParaRPr lang="en-GB" dirty="0"/>
          </a:p>
        </p:txBody>
      </p:sp>
      <p:sp>
        <p:nvSpPr>
          <p:cNvPr id="7" name="Text Placeholder 6"/>
          <p:cNvSpPr>
            <a:spLocks noGrp="1"/>
          </p:cNvSpPr>
          <p:nvPr>
            <p:ph type="body" sz="quarter" idx="10"/>
          </p:nvPr>
        </p:nvSpPr>
        <p:spPr>
          <a:xfrm>
            <a:off x="0" y="1216152"/>
            <a:ext cx="12436475" cy="5778373"/>
          </a:xfrm>
          <a:solidFill>
            <a:schemeClr val="tx1">
              <a:lumMod val="95000"/>
            </a:schemeClr>
          </a:solidFill>
        </p:spPr>
        <p:txBody>
          <a:bodyPr/>
          <a:lstStyle/>
          <a:p>
            <a:r>
              <a:rPr lang="en-GB" sz="1800" dirty="0">
                <a:solidFill>
                  <a:srgbClr val="000000"/>
                </a:solidFill>
                <a:highlight>
                  <a:srgbClr val="F2F2F2"/>
                </a:highlight>
              </a:rPr>
              <a:t> </a:t>
            </a:r>
            <a:endParaRPr lang="en-GB" sz="1800" dirty="0" smtClean="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FF"/>
                </a:solidFill>
                <a:highlight>
                  <a:srgbClr val="F2F2F2"/>
                </a:highlight>
              </a:rPr>
              <a:t>private</a:t>
            </a:r>
            <a:r>
              <a:rPr lang="en-GB" sz="1800" dirty="0" smtClean="0">
                <a:solidFill>
                  <a:srgbClr val="000000"/>
                </a:solidFill>
                <a:highlight>
                  <a:srgbClr val="F2F2F2"/>
                </a:highlight>
              </a:rPr>
              <a:t> </a:t>
            </a:r>
            <a:r>
              <a:rPr lang="en-GB" sz="1800" dirty="0" err="1">
                <a:solidFill>
                  <a:srgbClr val="0000FF"/>
                </a:solidFill>
                <a:highlight>
                  <a:srgbClr val="F2F2F2"/>
                </a:highlight>
              </a:rPr>
              <a:t>async</a:t>
            </a:r>
            <a:r>
              <a:rPr lang="en-GB" sz="1800" dirty="0">
                <a:solidFill>
                  <a:srgbClr val="000000"/>
                </a:solidFill>
                <a:highlight>
                  <a:srgbClr val="F2F2F2"/>
                </a:highlight>
              </a:rPr>
              <a:t> </a:t>
            </a:r>
            <a:r>
              <a:rPr lang="en-GB" sz="1800" dirty="0" err="1">
                <a:solidFill>
                  <a:srgbClr val="000000"/>
                </a:solidFill>
                <a:highlight>
                  <a:srgbClr val="F2F2F2"/>
                </a:highlight>
              </a:rPr>
              <a:t>System.Threading.Tasks.</a:t>
            </a:r>
            <a:r>
              <a:rPr lang="en-GB" sz="1800" dirty="0" err="1">
                <a:solidFill>
                  <a:srgbClr val="2B91AF"/>
                </a:solidFill>
                <a:highlight>
                  <a:srgbClr val="F2F2F2"/>
                </a:highlight>
              </a:rPr>
              <a:t>Task</a:t>
            </a:r>
            <a:r>
              <a:rPr lang="en-GB" sz="1800" dirty="0">
                <a:solidFill>
                  <a:srgbClr val="000000"/>
                </a:solidFill>
                <a:highlight>
                  <a:srgbClr val="F2F2F2"/>
                </a:highlight>
              </a:rPr>
              <a:t> </a:t>
            </a:r>
            <a:r>
              <a:rPr lang="en-GB" sz="1800" dirty="0" err="1" smtClean="0">
                <a:solidFill>
                  <a:srgbClr val="000000"/>
                </a:solidFill>
                <a:highlight>
                  <a:srgbClr val="F2F2F2"/>
                </a:highlight>
              </a:rPr>
              <a:t>InsertToDoItem</a:t>
            </a:r>
            <a:r>
              <a:rPr lang="en-GB" sz="1800" dirty="0" smtClean="0">
                <a:solidFill>
                  <a:srgbClr val="000000"/>
                </a:solidFill>
                <a:highlight>
                  <a:srgbClr val="F2F2F2"/>
                </a:highlight>
              </a:rPr>
              <a:t>()</a:t>
            </a:r>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00"/>
                </a:solidFill>
                <a:highlight>
                  <a:srgbClr val="F2F2F2"/>
                </a:highlight>
              </a:rPr>
              <a:t>{</a:t>
            </a:r>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err="1" smtClean="0">
                <a:solidFill>
                  <a:srgbClr val="2B91AF"/>
                </a:solidFill>
                <a:highlight>
                  <a:srgbClr val="F2F2F2"/>
                </a:highlight>
              </a:rPr>
              <a:t>IMobileServiceTable</a:t>
            </a:r>
            <a:r>
              <a:rPr lang="en-GB" sz="1800" dirty="0" smtClean="0">
                <a:solidFill>
                  <a:srgbClr val="000000"/>
                </a:solidFill>
                <a:highlight>
                  <a:srgbClr val="F2F2F2"/>
                </a:highlight>
              </a:rPr>
              <a:t>&lt;</a:t>
            </a:r>
            <a:r>
              <a:rPr lang="en-GB" sz="1800" dirty="0" err="1" smtClean="0">
                <a:solidFill>
                  <a:srgbClr val="2B91AF"/>
                </a:solidFill>
                <a:highlight>
                  <a:srgbClr val="F2F2F2"/>
                </a:highlight>
              </a:rPr>
              <a:t>TodoItem</a:t>
            </a:r>
            <a:r>
              <a:rPr lang="en-GB" sz="1800" dirty="0" smtClean="0">
                <a:solidFill>
                  <a:srgbClr val="000000"/>
                </a:solidFill>
                <a:highlight>
                  <a:srgbClr val="F2F2F2"/>
                </a:highlight>
              </a:rPr>
              <a:t>&gt; </a:t>
            </a:r>
            <a:r>
              <a:rPr lang="en-GB" sz="1800" dirty="0" err="1" smtClean="0">
                <a:solidFill>
                  <a:srgbClr val="000000"/>
                </a:solidFill>
                <a:highlight>
                  <a:srgbClr val="F2F2F2"/>
                </a:highlight>
              </a:rPr>
              <a:t>TodoTable</a:t>
            </a:r>
            <a:r>
              <a:rPr lang="en-GB" sz="1800" dirty="0" smtClean="0">
                <a:solidFill>
                  <a:srgbClr val="000000"/>
                </a:solidFill>
                <a:highlight>
                  <a:srgbClr val="F2F2F2"/>
                </a:highlight>
              </a:rPr>
              <a:t> </a:t>
            </a:r>
            <a:r>
              <a:rPr lang="en-GB" sz="1800" dirty="0">
                <a:solidFill>
                  <a:srgbClr val="000000"/>
                </a:solidFill>
                <a:highlight>
                  <a:srgbClr val="F2F2F2"/>
                </a:highlight>
              </a:rPr>
              <a:t>= </a:t>
            </a:r>
            <a:r>
              <a:rPr lang="en-GB" sz="1800" dirty="0" err="1" smtClean="0">
                <a:solidFill>
                  <a:srgbClr val="2B91AF"/>
                </a:solidFill>
                <a:highlight>
                  <a:srgbClr val="F2F2F2"/>
                </a:highlight>
              </a:rPr>
              <a:t>App</a:t>
            </a:r>
            <a:r>
              <a:rPr lang="en-GB" sz="1800" dirty="0" err="1" smtClean="0">
                <a:solidFill>
                  <a:srgbClr val="000000"/>
                </a:solidFill>
                <a:highlight>
                  <a:srgbClr val="F2F2F2"/>
                </a:highlight>
              </a:rPr>
              <a:t>.TaskMasterDemoClient.GetTable</a:t>
            </a:r>
            <a:r>
              <a:rPr lang="en-GB" sz="1800" dirty="0" smtClean="0">
                <a:solidFill>
                  <a:srgbClr val="000000"/>
                </a:solidFill>
                <a:highlight>
                  <a:srgbClr val="F2F2F2"/>
                </a:highlight>
              </a:rPr>
              <a:t>&lt;</a:t>
            </a:r>
            <a:r>
              <a:rPr lang="en-GB" sz="1800" dirty="0" err="1" smtClean="0">
                <a:solidFill>
                  <a:srgbClr val="2B91AF"/>
                </a:solidFill>
                <a:highlight>
                  <a:srgbClr val="F2F2F2"/>
                </a:highlight>
              </a:rPr>
              <a:t>TodoItem</a:t>
            </a:r>
            <a:r>
              <a:rPr lang="en-GB" sz="1800" dirty="0" smtClean="0">
                <a:solidFill>
                  <a:srgbClr val="000000"/>
                </a:solidFill>
                <a:highlight>
                  <a:srgbClr val="F2F2F2"/>
                </a:highlight>
              </a:rPr>
              <a:t>&gt;();</a:t>
            </a:r>
          </a:p>
          <a:p>
            <a:endParaRPr lang="en-GB" sz="1800" dirty="0" smtClean="0">
              <a:solidFill>
                <a:srgbClr val="000000"/>
              </a:solidFill>
              <a:highlight>
                <a:srgbClr val="F2F2F2"/>
              </a:highlight>
            </a:endParaRPr>
          </a:p>
          <a:p>
            <a:r>
              <a:rPr lang="en-GB" sz="1800" dirty="0" smtClean="0">
                <a:solidFill>
                  <a:srgbClr val="000000"/>
                </a:solidFill>
                <a:highlight>
                  <a:srgbClr val="F2F2F2"/>
                </a:highlight>
              </a:rPr>
              <a:t>    </a:t>
            </a:r>
            <a:r>
              <a:rPr lang="en-GB" sz="1800" dirty="0" err="1" smtClean="0">
                <a:solidFill>
                  <a:srgbClr val="2B91AF"/>
                </a:solidFill>
                <a:highlight>
                  <a:srgbClr val="F2F2F2"/>
                </a:highlight>
              </a:rPr>
              <a:t>TodoItem</a:t>
            </a:r>
            <a:r>
              <a:rPr lang="en-GB" sz="1800" dirty="0" smtClean="0">
                <a:solidFill>
                  <a:srgbClr val="2B91AF"/>
                </a:solidFill>
                <a:highlight>
                  <a:srgbClr val="F2F2F2"/>
                </a:highlight>
              </a:rPr>
              <a:t> </a:t>
            </a:r>
            <a:r>
              <a:rPr lang="en-GB" sz="1800" dirty="0" smtClean="0">
                <a:solidFill>
                  <a:srgbClr val="000000"/>
                </a:solidFill>
                <a:highlight>
                  <a:srgbClr val="F2F2F2"/>
                </a:highlight>
              </a:rPr>
              <a:t>t = </a:t>
            </a:r>
            <a:r>
              <a:rPr lang="en-GB" sz="1800" dirty="0" smtClean="0">
                <a:solidFill>
                  <a:srgbClr val="0000FF"/>
                </a:solidFill>
                <a:highlight>
                  <a:srgbClr val="F2F2F2"/>
                </a:highlight>
              </a:rPr>
              <a:t>new</a:t>
            </a:r>
            <a:r>
              <a:rPr lang="en-GB" sz="1800" dirty="0" smtClean="0">
                <a:solidFill>
                  <a:srgbClr val="000000"/>
                </a:solidFill>
                <a:highlight>
                  <a:srgbClr val="F2F2F2"/>
                </a:highlight>
              </a:rPr>
              <a:t> </a:t>
            </a:r>
            <a:r>
              <a:rPr lang="en-GB" sz="1800" dirty="0" err="1" smtClean="0">
                <a:solidFill>
                  <a:srgbClr val="2B91AF"/>
                </a:solidFill>
                <a:highlight>
                  <a:srgbClr val="F2F2F2"/>
                </a:highlight>
              </a:rPr>
              <a:t>TodoItem</a:t>
            </a:r>
            <a:r>
              <a:rPr lang="en-GB" sz="1800" dirty="0" smtClean="0">
                <a:solidFill>
                  <a:srgbClr val="000000"/>
                </a:solidFill>
                <a:highlight>
                  <a:srgbClr val="F2F2F2"/>
                </a:highlight>
              </a:rPr>
              <a:t>();</a:t>
            </a:r>
          </a:p>
          <a:p>
            <a:r>
              <a:rPr lang="en-GB" sz="1800" dirty="0" smtClean="0">
                <a:solidFill>
                  <a:srgbClr val="000000"/>
                </a:solidFill>
                <a:highlight>
                  <a:srgbClr val="F2F2F2"/>
                </a:highlight>
              </a:rPr>
              <a:t>    </a:t>
            </a:r>
            <a:r>
              <a:rPr lang="en-GB" sz="1800" dirty="0" err="1" smtClean="0">
                <a:solidFill>
                  <a:srgbClr val="000000"/>
                </a:solidFill>
                <a:highlight>
                  <a:srgbClr val="F2F2F2"/>
                </a:highlight>
              </a:rPr>
              <a:t>t.Title</a:t>
            </a:r>
            <a:r>
              <a:rPr lang="en-GB" sz="1800" dirty="0" smtClean="0">
                <a:solidFill>
                  <a:srgbClr val="000000"/>
                </a:solidFill>
                <a:highlight>
                  <a:srgbClr val="F2F2F2"/>
                </a:highlight>
              </a:rPr>
              <a:t> = </a:t>
            </a:r>
            <a:r>
              <a:rPr lang="en-GB" sz="1800" dirty="0" err="1" smtClean="0">
                <a:solidFill>
                  <a:srgbClr val="000000"/>
                </a:solidFill>
                <a:highlight>
                  <a:srgbClr val="F2F2F2"/>
                </a:highlight>
              </a:rPr>
              <a:t>titleTextBox.Text</a:t>
            </a:r>
            <a:r>
              <a:rPr lang="en-GB" sz="1800" dirty="0" smtClean="0">
                <a:solidFill>
                  <a:srgbClr val="000000"/>
                </a:solidFill>
                <a:highlight>
                  <a:srgbClr val="F2F2F2"/>
                </a:highlight>
              </a:rPr>
              <a:t>;</a:t>
            </a:r>
          </a:p>
          <a:p>
            <a:r>
              <a:rPr lang="en-GB" sz="1800" dirty="0" smtClean="0">
                <a:solidFill>
                  <a:srgbClr val="000000"/>
                </a:solidFill>
                <a:highlight>
                  <a:srgbClr val="F2F2F2"/>
                </a:highlight>
              </a:rPr>
              <a:t>    </a:t>
            </a:r>
            <a:r>
              <a:rPr lang="en-GB" sz="1800" dirty="0" err="1" smtClean="0">
                <a:solidFill>
                  <a:srgbClr val="000000"/>
                </a:solidFill>
                <a:highlight>
                  <a:srgbClr val="F2F2F2"/>
                </a:highlight>
              </a:rPr>
              <a:t>t.Description</a:t>
            </a:r>
            <a:r>
              <a:rPr lang="en-GB" sz="1800" dirty="0" smtClean="0">
                <a:solidFill>
                  <a:srgbClr val="000000"/>
                </a:solidFill>
                <a:highlight>
                  <a:srgbClr val="F2F2F2"/>
                </a:highlight>
              </a:rPr>
              <a:t> </a:t>
            </a:r>
            <a:r>
              <a:rPr lang="en-GB" sz="1800" dirty="0">
                <a:solidFill>
                  <a:srgbClr val="000000"/>
                </a:solidFill>
                <a:highlight>
                  <a:srgbClr val="F2F2F2"/>
                </a:highlight>
              </a:rPr>
              <a:t>= </a:t>
            </a:r>
            <a:r>
              <a:rPr lang="en-GB" sz="1800" dirty="0" err="1">
                <a:solidFill>
                  <a:srgbClr val="000000"/>
                </a:solidFill>
                <a:highlight>
                  <a:srgbClr val="F2F2F2"/>
                </a:highlight>
              </a:rPr>
              <a:t>descriptionTextBox.Text</a:t>
            </a:r>
            <a:r>
              <a:rPr lang="en-GB" sz="1800" dirty="0">
                <a:solidFill>
                  <a:srgbClr val="000000"/>
                </a:solidFill>
                <a:highlight>
                  <a:srgbClr val="F2F2F2"/>
                </a:highlight>
              </a:rPr>
              <a:t>;</a:t>
            </a:r>
          </a:p>
          <a:p>
            <a:r>
              <a:rPr lang="en-GB" sz="1800" dirty="0">
                <a:solidFill>
                  <a:srgbClr val="000000"/>
                </a:solidFill>
                <a:highlight>
                  <a:srgbClr val="F2F2F2"/>
                </a:highlight>
              </a:rPr>
              <a:t>   </a:t>
            </a:r>
            <a:r>
              <a:rPr lang="en-GB" sz="1800" dirty="0" smtClean="0">
                <a:solidFill>
                  <a:srgbClr val="000000"/>
                </a:solidFill>
                <a:highlight>
                  <a:srgbClr val="F2F2F2"/>
                </a:highlight>
              </a:rPr>
              <a:t> </a:t>
            </a:r>
            <a:r>
              <a:rPr lang="en-GB" sz="1800" dirty="0" err="1" smtClean="0">
                <a:solidFill>
                  <a:srgbClr val="000000"/>
                </a:solidFill>
                <a:highlight>
                  <a:srgbClr val="F2F2F2"/>
                </a:highlight>
              </a:rPr>
              <a:t>t.DueDate</a:t>
            </a:r>
            <a:r>
              <a:rPr lang="en-GB" sz="1800" dirty="0" smtClean="0">
                <a:solidFill>
                  <a:srgbClr val="000000"/>
                </a:solidFill>
                <a:highlight>
                  <a:srgbClr val="F2F2F2"/>
                </a:highlight>
              </a:rPr>
              <a:t> </a:t>
            </a:r>
            <a:r>
              <a:rPr lang="en-GB" sz="1800" dirty="0">
                <a:solidFill>
                  <a:srgbClr val="000000"/>
                </a:solidFill>
                <a:highlight>
                  <a:srgbClr val="F2F2F2"/>
                </a:highlight>
              </a:rPr>
              <a:t>= </a:t>
            </a:r>
            <a:r>
              <a:rPr lang="en-GB" sz="1800" dirty="0" err="1">
                <a:solidFill>
                  <a:srgbClr val="000000"/>
                </a:solidFill>
                <a:highlight>
                  <a:srgbClr val="F2F2F2"/>
                </a:highlight>
              </a:rPr>
              <a:t>dueDatePicker.Date.ToString</a:t>
            </a:r>
            <a:r>
              <a:rPr lang="en-GB" sz="1800" dirty="0">
                <a:solidFill>
                  <a:srgbClr val="000000"/>
                </a:solidFill>
                <a:highlight>
                  <a:srgbClr val="F2F2F2"/>
                </a:highlight>
              </a:rPr>
              <a:t>();</a:t>
            </a:r>
          </a:p>
          <a:p>
            <a:r>
              <a:rPr lang="en-GB" sz="1800" dirty="0">
                <a:solidFill>
                  <a:srgbClr val="000000"/>
                </a:solidFill>
                <a:highlight>
                  <a:srgbClr val="F2F2F2"/>
                </a:highlight>
              </a:rPr>
              <a:t>   </a:t>
            </a:r>
            <a:r>
              <a:rPr lang="en-GB" sz="1800" dirty="0" smtClean="0">
                <a:solidFill>
                  <a:srgbClr val="000000"/>
                </a:solidFill>
                <a:highlight>
                  <a:srgbClr val="F2F2F2"/>
                </a:highlight>
              </a:rPr>
              <a:t> </a:t>
            </a:r>
            <a:r>
              <a:rPr lang="en-GB" sz="1800" dirty="0" err="1" smtClean="0">
                <a:solidFill>
                  <a:srgbClr val="000000"/>
                </a:solidFill>
                <a:highlight>
                  <a:srgbClr val="F2F2F2"/>
                </a:highlight>
              </a:rPr>
              <a:t>t.AssignedTo</a:t>
            </a:r>
            <a:r>
              <a:rPr lang="en-GB" sz="1800" dirty="0" smtClean="0">
                <a:solidFill>
                  <a:srgbClr val="000000"/>
                </a:solidFill>
                <a:highlight>
                  <a:srgbClr val="F2F2F2"/>
                </a:highlight>
              </a:rPr>
              <a:t> </a:t>
            </a:r>
            <a:r>
              <a:rPr lang="en-GB" sz="1800" dirty="0">
                <a:solidFill>
                  <a:srgbClr val="000000"/>
                </a:solidFill>
                <a:highlight>
                  <a:srgbClr val="F2F2F2"/>
                </a:highlight>
              </a:rPr>
              <a:t>= </a:t>
            </a:r>
            <a:r>
              <a:rPr lang="en-GB" sz="1800" dirty="0" err="1">
                <a:solidFill>
                  <a:srgbClr val="000000"/>
                </a:solidFill>
                <a:highlight>
                  <a:srgbClr val="F2F2F2"/>
                </a:highlight>
              </a:rPr>
              <a:t>assignedToTextBox.Text</a:t>
            </a:r>
            <a:r>
              <a:rPr lang="en-GB" sz="1800" dirty="0">
                <a:solidFill>
                  <a:srgbClr val="000000"/>
                </a:solidFill>
                <a:highlight>
                  <a:srgbClr val="F2F2F2"/>
                </a:highlight>
              </a:rPr>
              <a:t>;</a:t>
            </a:r>
          </a:p>
          <a:p>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00"/>
                </a:solidFill>
                <a:highlight>
                  <a:srgbClr val="F2F2F2"/>
                </a:highlight>
              </a:rPr>
              <a:t> </a:t>
            </a:r>
            <a:r>
              <a:rPr lang="en-GB" sz="1800" dirty="0" smtClean="0">
                <a:solidFill>
                  <a:srgbClr val="0000FF"/>
                </a:solidFill>
                <a:highlight>
                  <a:srgbClr val="F2F2F2"/>
                </a:highlight>
              </a:rPr>
              <a:t>try</a:t>
            </a:r>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00"/>
                </a:solidFill>
                <a:highlight>
                  <a:srgbClr val="F2F2F2"/>
                </a:highlight>
              </a:rPr>
              <a:t> {</a:t>
            </a:r>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FF"/>
                </a:solidFill>
                <a:highlight>
                  <a:srgbClr val="F2F2F2"/>
                </a:highlight>
              </a:rPr>
              <a:t>await</a:t>
            </a:r>
            <a:r>
              <a:rPr lang="en-GB" sz="1800" dirty="0" smtClean="0">
                <a:solidFill>
                  <a:srgbClr val="000000"/>
                </a:solidFill>
                <a:highlight>
                  <a:srgbClr val="F2F2F2"/>
                </a:highlight>
              </a:rPr>
              <a:t> </a:t>
            </a:r>
            <a:r>
              <a:rPr lang="en-GB" sz="1800" dirty="0" err="1" smtClean="0">
                <a:solidFill>
                  <a:srgbClr val="000000"/>
                </a:solidFill>
                <a:highlight>
                  <a:srgbClr val="F2F2F2"/>
                </a:highlight>
              </a:rPr>
              <a:t>TodoTable.InsertAsync</a:t>
            </a:r>
            <a:r>
              <a:rPr lang="en-GB" sz="1800" dirty="0" smtClean="0">
                <a:solidFill>
                  <a:srgbClr val="000000"/>
                </a:solidFill>
                <a:highlight>
                  <a:srgbClr val="F2F2F2"/>
                </a:highlight>
              </a:rPr>
              <a:t>(t</a:t>
            </a:r>
            <a:r>
              <a:rPr lang="en-GB" sz="1800" dirty="0">
                <a:solidFill>
                  <a:srgbClr val="000000"/>
                </a:solidFill>
                <a:highlight>
                  <a:srgbClr val="F2F2F2"/>
                </a:highlight>
              </a:rPr>
              <a:t>);</a:t>
            </a:r>
          </a:p>
          <a:p>
            <a:r>
              <a:rPr lang="en-GB" sz="1800" dirty="0">
                <a:solidFill>
                  <a:srgbClr val="000000"/>
                </a:solidFill>
                <a:highlight>
                  <a:srgbClr val="F2F2F2"/>
                </a:highlight>
              </a:rPr>
              <a:t>   </a:t>
            </a:r>
            <a:r>
              <a:rPr lang="en-GB" sz="1800" dirty="0" smtClean="0">
                <a:solidFill>
                  <a:srgbClr val="000000"/>
                </a:solidFill>
                <a:highlight>
                  <a:srgbClr val="F2F2F2"/>
                </a:highlight>
              </a:rPr>
              <a:t> }</a:t>
            </a:r>
            <a:endParaRPr lang="en-GB" sz="1800" dirty="0">
              <a:solidFill>
                <a:srgbClr val="000000"/>
              </a:solidFill>
              <a:highlight>
                <a:srgbClr val="F2F2F2"/>
              </a:highlight>
            </a:endParaRPr>
          </a:p>
          <a:p>
            <a:r>
              <a:rPr lang="en-GB" sz="1800" dirty="0">
                <a:solidFill>
                  <a:srgbClr val="000000"/>
                </a:solidFill>
                <a:highlight>
                  <a:srgbClr val="F2F2F2"/>
                </a:highlight>
              </a:rPr>
              <a:t>  </a:t>
            </a:r>
            <a:r>
              <a:rPr lang="en-GB" sz="1800" dirty="0" smtClean="0">
                <a:solidFill>
                  <a:srgbClr val="000000"/>
                </a:solidFill>
                <a:highlight>
                  <a:srgbClr val="F2F2F2"/>
                </a:highlight>
              </a:rPr>
              <a:t>  </a:t>
            </a:r>
            <a:r>
              <a:rPr lang="en-GB" sz="1800" dirty="0" smtClean="0">
                <a:solidFill>
                  <a:srgbClr val="0000FF"/>
                </a:solidFill>
                <a:highlight>
                  <a:srgbClr val="F2F2F2"/>
                </a:highlight>
              </a:rPr>
              <a:t>catch</a:t>
            </a:r>
            <a:r>
              <a:rPr lang="en-GB" sz="1800" dirty="0" smtClean="0">
                <a:solidFill>
                  <a:srgbClr val="000000"/>
                </a:solidFill>
                <a:highlight>
                  <a:srgbClr val="F2F2F2"/>
                </a:highlight>
              </a:rPr>
              <a:t> </a:t>
            </a:r>
            <a:r>
              <a:rPr lang="en-GB" sz="1800" dirty="0">
                <a:solidFill>
                  <a:srgbClr val="000000"/>
                </a:solidFill>
                <a:highlight>
                  <a:srgbClr val="F2F2F2"/>
                </a:highlight>
              </a:rPr>
              <a:t>(</a:t>
            </a:r>
            <a:r>
              <a:rPr lang="en-GB" sz="1800" dirty="0">
                <a:solidFill>
                  <a:srgbClr val="2B91AF"/>
                </a:solidFill>
                <a:highlight>
                  <a:srgbClr val="F2F2F2"/>
                </a:highlight>
              </a:rPr>
              <a:t>Exception</a:t>
            </a:r>
            <a:r>
              <a:rPr lang="en-GB" sz="1800" dirty="0">
                <a:solidFill>
                  <a:srgbClr val="000000"/>
                </a:solidFill>
                <a:highlight>
                  <a:srgbClr val="F2F2F2"/>
                </a:highlight>
              </a:rPr>
              <a:t>)</a:t>
            </a:r>
          </a:p>
          <a:p>
            <a:r>
              <a:rPr lang="en-GB" sz="1800" dirty="0">
                <a:solidFill>
                  <a:srgbClr val="000000"/>
                </a:solidFill>
                <a:highlight>
                  <a:srgbClr val="F2F2F2"/>
                </a:highlight>
              </a:rPr>
              <a:t>    </a:t>
            </a:r>
            <a:r>
              <a:rPr lang="en-GB" sz="1800" dirty="0" smtClean="0">
                <a:solidFill>
                  <a:srgbClr val="000000"/>
                </a:solidFill>
                <a:highlight>
                  <a:srgbClr val="F2F2F2"/>
                </a:highlight>
              </a:rPr>
              <a:t>{    </a:t>
            </a:r>
            <a:r>
              <a:rPr lang="en-GB" sz="1800" dirty="0" smtClean="0">
                <a:solidFill>
                  <a:srgbClr val="008000"/>
                </a:solidFill>
                <a:highlight>
                  <a:srgbClr val="F2F2F2"/>
                </a:highlight>
              </a:rPr>
              <a:t>/* </a:t>
            </a:r>
            <a:r>
              <a:rPr lang="en-GB" sz="1800" dirty="0">
                <a:solidFill>
                  <a:srgbClr val="008000"/>
                </a:solidFill>
                <a:highlight>
                  <a:srgbClr val="F2F2F2"/>
                </a:highlight>
              </a:rPr>
              <a:t>TODO: Insert error handling </a:t>
            </a:r>
            <a:r>
              <a:rPr lang="en-GB" sz="1800" dirty="0" smtClean="0">
                <a:solidFill>
                  <a:srgbClr val="008000"/>
                </a:solidFill>
                <a:highlight>
                  <a:srgbClr val="F2F2F2"/>
                </a:highlight>
              </a:rPr>
              <a:t>code */  </a:t>
            </a:r>
            <a:r>
              <a:rPr lang="en-GB" sz="1800" dirty="0" smtClean="0">
                <a:solidFill>
                  <a:srgbClr val="000000"/>
                </a:solidFill>
                <a:highlight>
                  <a:srgbClr val="F2F2F2"/>
                </a:highlight>
              </a:rPr>
              <a:t>}</a:t>
            </a:r>
            <a:endParaRPr lang="en-GB" sz="1800" dirty="0">
              <a:solidFill>
                <a:srgbClr val="000000"/>
              </a:solidFill>
              <a:highlight>
                <a:srgbClr val="F2F2F2"/>
              </a:highlight>
            </a:endParaRPr>
          </a:p>
          <a:p>
            <a:r>
              <a:rPr lang="en-GB" sz="1800" dirty="0" smtClean="0">
                <a:solidFill>
                  <a:srgbClr val="000000"/>
                </a:solidFill>
                <a:highlight>
                  <a:srgbClr val="F2F2F2"/>
                </a:highlight>
              </a:rPr>
              <a:t> }</a:t>
            </a:r>
            <a:endParaRPr lang="en-GB" sz="1800" dirty="0"/>
          </a:p>
        </p:txBody>
      </p:sp>
      <p:sp>
        <p:nvSpPr>
          <p:cNvPr id="6" name="Slide Number Placeholder 5"/>
          <p:cNvSpPr>
            <a:spLocks noGrp="1"/>
          </p:cNvSpPr>
          <p:nvPr>
            <p:ph type="sldNum" sz="quarter" idx="4294967295"/>
          </p:nvPr>
        </p:nvSpPr>
        <p:spPr>
          <a:xfrm>
            <a:off x="11950700" y="6483350"/>
            <a:ext cx="485775" cy="371475"/>
          </a:xfrm>
          <a:prstGeom prst="rect">
            <a:avLst/>
          </a:prstGeom>
        </p:spPr>
        <p:txBody>
          <a:bodyPr/>
          <a:lstStyle/>
          <a:p>
            <a:fld id="{2775DF8E-1151-4C45-8C93-3AB060627CA9}" type="slidenum">
              <a:rPr lang="en-US" smtClean="0"/>
              <a:pPr/>
              <a:t>13</a:t>
            </a:fld>
            <a:endParaRPr lang="en-US"/>
          </a:p>
        </p:txBody>
      </p:sp>
    </p:spTree>
    <p:extLst>
      <p:ext uri="{BB962C8B-B14F-4D97-AF65-F5344CB8AC3E}">
        <p14:creationId xmlns:p14="http://schemas.microsoft.com/office/powerpoint/2010/main" val="290129438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Add Push Notifications</a:t>
            </a:r>
            <a:endParaRPr lang="en-GB" dirty="0"/>
          </a:p>
        </p:txBody>
      </p:sp>
      <p:pic>
        <p:nvPicPr>
          <p:cNvPr id="10" name="Picture 9"/>
          <p:cNvPicPr>
            <a:picLocks noChangeAspect="1"/>
          </p:cNvPicPr>
          <p:nvPr/>
        </p:nvPicPr>
        <p:blipFill>
          <a:blip r:embed="rId2"/>
          <a:stretch>
            <a:fillRect/>
          </a:stretch>
        </p:blipFill>
        <p:spPr>
          <a:xfrm>
            <a:off x="1364921" y="1337022"/>
            <a:ext cx="9708999" cy="5236883"/>
          </a:xfrm>
          <a:prstGeom prst="rect">
            <a:avLst/>
          </a:prstGeom>
        </p:spPr>
      </p:pic>
    </p:spTree>
    <p:extLst>
      <p:ext uri="{BB962C8B-B14F-4D97-AF65-F5344CB8AC3E}">
        <p14:creationId xmlns:p14="http://schemas.microsoft.com/office/powerpoint/2010/main" val="3459219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Much, much more</a:t>
            </a:r>
            <a:endParaRPr lang="en-GB" dirty="0"/>
          </a:p>
        </p:txBody>
      </p:sp>
      <p:sp>
        <p:nvSpPr>
          <p:cNvPr id="9" name="Text Placeholder 8"/>
          <p:cNvSpPr>
            <a:spLocks noGrp="1"/>
          </p:cNvSpPr>
          <p:nvPr>
            <p:ph type="body" sz="quarter" idx="11"/>
          </p:nvPr>
        </p:nvSpPr>
        <p:spPr>
          <a:prstGeom prst="rect">
            <a:avLst/>
          </a:prstGeom>
        </p:spPr>
        <p:txBody>
          <a:bodyPr/>
          <a:lstStyle/>
          <a:p>
            <a:r>
              <a:rPr lang="en-GB" dirty="0" smtClean="0"/>
              <a:t>Easily add Authentication against Microsoft Account, Twitter, Google, Facebook or Azure Active Directory</a:t>
            </a:r>
          </a:p>
          <a:p>
            <a:r>
              <a:rPr lang="en-GB" dirty="0" smtClean="0"/>
              <a:t>Partition data by user</a:t>
            </a:r>
          </a:p>
          <a:p>
            <a:r>
              <a:rPr lang="en-GB" dirty="0" smtClean="0"/>
              <a:t>Customize Mobile Services server scripts</a:t>
            </a:r>
          </a:p>
          <a:p>
            <a:pPr lvl="1"/>
            <a:r>
              <a:rPr lang="en-GB" dirty="0" smtClean="0"/>
              <a:t>Implement business logic</a:t>
            </a:r>
          </a:p>
          <a:p>
            <a:pPr lvl="1"/>
            <a:r>
              <a:rPr lang="en-GB" dirty="0" smtClean="0"/>
              <a:t>Handle database write conflicts when two or more clients write to the same record</a:t>
            </a:r>
          </a:p>
          <a:p>
            <a:pPr lvl="1"/>
            <a:r>
              <a:rPr lang="en-GB" dirty="0" smtClean="0"/>
              <a:t>Call 3</a:t>
            </a:r>
            <a:r>
              <a:rPr lang="en-GB" baseline="30000" dirty="0" smtClean="0"/>
              <a:t>rd</a:t>
            </a:r>
            <a:r>
              <a:rPr lang="en-GB" dirty="0" smtClean="0"/>
              <a:t> party services</a:t>
            </a:r>
          </a:p>
          <a:p>
            <a:r>
              <a:rPr lang="en-GB" dirty="0" smtClean="0"/>
              <a:t>Implement scheduled background tasks</a:t>
            </a:r>
          </a:p>
          <a:p>
            <a:r>
              <a:rPr lang="en-GB" b="1" dirty="0" smtClean="0"/>
              <a:t>*NEW*: </a:t>
            </a:r>
            <a:r>
              <a:rPr lang="en-GB" dirty="0" smtClean="0"/>
              <a:t>Offline support</a:t>
            </a:r>
          </a:p>
          <a:p>
            <a:pPr lvl="1"/>
            <a:r>
              <a:rPr lang="en-GB" dirty="0" smtClean="0"/>
              <a:t>Clients can now work disconnected and sync changes to the online database when reconnected</a:t>
            </a:r>
            <a:endParaRPr lang="en-GB" dirty="0"/>
          </a:p>
        </p:txBody>
      </p:sp>
      <p:sp>
        <p:nvSpPr>
          <p:cNvPr id="7" name="Slide Number Placeholder 6"/>
          <p:cNvSpPr>
            <a:spLocks noGrp="1"/>
          </p:cNvSpPr>
          <p:nvPr>
            <p:ph type="sldNum" sz="quarter" idx="4294967295"/>
          </p:nvPr>
        </p:nvSpPr>
        <p:spPr>
          <a:xfrm>
            <a:off x="11950700" y="6483350"/>
            <a:ext cx="485775" cy="371475"/>
          </a:xfrm>
          <a:prstGeom prst="rect">
            <a:avLst/>
          </a:prstGeom>
        </p:spPr>
        <p:txBody>
          <a:bodyPr/>
          <a:lstStyle/>
          <a:p>
            <a:fld id="{2775DF8E-1151-4C45-8C93-3AB060627CA9}" type="slidenum">
              <a:rPr lang="en-US" smtClean="0"/>
              <a:pPr/>
              <a:t>15</a:t>
            </a:fld>
            <a:endParaRPr lang="en-US"/>
          </a:p>
        </p:txBody>
      </p:sp>
    </p:spTree>
    <p:extLst>
      <p:ext uri="{BB962C8B-B14F-4D97-AF65-F5344CB8AC3E}">
        <p14:creationId xmlns:p14="http://schemas.microsoft.com/office/powerpoint/2010/main" val="101811916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371" y="1113942"/>
            <a:ext cx="9917083" cy="3353276"/>
          </a:xfrm>
        </p:spPr>
        <p:txBody>
          <a:bodyPr/>
          <a:lstStyle/>
          <a:p>
            <a:r>
              <a:rPr lang="en-GB" dirty="0" smtClean="0"/>
              <a:t>Demo</a:t>
            </a:r>
            <a:br>
              <a:rPr lang="en-GB" dirty="0" smtClean="0"/>
            </a:br>
            <a:r>
              <a:rPr lang="en-GB" sz="6000" dirty="0"/>
              <a:t>Windows Azure Mobile Services</a:t>
            </a:r>
            <a:endParaRPr lang="en-GB" dirty="0"/>
          </a:p>
        </p:txBody>
      </p:sp>
      <p:sp>
        <p:nvSpPr>
          <p:cNvPr id="4" name="Подзаголовок 3"/>
          <p:cNvSpPr>
            <a:spLocks noGrp="1"/>
          </p:cNvSpPr>
          <p:nvPr>
            <p:ph type="body" sz="quarter" idx="12"/>
          </p:nvPr>
        </p:nvSpPr>
        <p:spPr/>
        <p:txBody>
          <a:bodyPr>
            <a:normAutofit/>
          </a:bodyPr>
          <a:lstStyle/>
          <a:p>
            <a:endParaRPr lang="ru-RU" dirty="0"/>
          </a:p>
        </p:txBody>
      </p:sp>
    </p:spTree>
    <p:extLst>
      <p:ext uri="{BB962C8B-B14F-4D97-AF65-F5344CB8AC3E}">
        <p14:creationId xmlns:p14="http://schemas.microsoft.com/office/powerpoint/2010/main" val="8800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Sharing state across devices:</a:t>
            </a:r>
            <a:br>
              <a:rPr lang="en-GB" dirty="0" smtClean="0"/>
            </a:br>
            <a:r>
              <a:rPr lang="en-GB" sz="7200" dirty="0" smtClean="0"/>
              <a:t>Roaming Data and OneDrive</a:t>
            </a:r>
            <a:endParaRPr lang="en-GB" sz="7200" dirty="0"/>
          </a:p>
        </p:txBody>
      </p:sp>
    </p:spTree>
    <p:extLst>
      <p:ext uri="{BB962C8B-B14F-4D97-AF65-F5344CB8AC3E}">
        <p14:creationId xmlns:p14="http://schemas.microsoft.com/office/powerpoint/2010/main" val="118487611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Roaming Settings and Roaming Folder</a:t>
            </a:r>
            <a:endParaRPr lang="en-GB" dirty="0"/>
          </a:p>
        </p:txBody>
      </p:sp>
      <p:sp>
        <p:nvSpPr>
          <p:cNvPr id="7" name="Text Placeholder 6"/>
          <p:cNvSpPr>
            <a:spLocks noGrp="1"/>
          </p:cNvSpPr>
          <p:nvPr>
            <p:ph type="body" sz="quarter" idx="11"/>
          </p:nvPr>
        </p:nvSpPr>
        <p:spPr>
          <a:xfrm>
            <a:off x="274639" y="1212849"/>
            <a:ext cx="11889564" cy="4949047"/>
          </a:xfrm>
          <a:prstGeom prst="rect">
            <a:avLst/>
          </a:prstGeom>
        </p:spPr>
        <p:txBody>
          <a:bodyPr/>
          <a:lstStyle/>
          <a:p>
            <a:r>
              <a:rPr lang="en-GB" sz="3200" dirty="0" smtClean="0"/>
              <a:t>If a user obtains your application and installs it on multiple devices it is nice if all the devices can share the same settings information</a:t>
            </a:r>
          </a:p>
          <a:p>
            <a:pPr lvl="1"/>
            <a:r>
              <a:rPr lang="en-GB" dirty="0" smtClean="0"/>
              <a:t>Changes on one device are reflected on all the other devices owned by that user</a:t>
            </a:r>
          </a:p>
          <a:p>
            <a:pPr lvl="1"/>
            <a:r>
              <a:rPr lang="en-GB" dirty="0" smtClean="0"/>
              <a:t>Roaming data is shared between Windows Phone 8.1 Store Apps and Windows 8.1 Store Apps that have the same Package Family Name (PFN) (i.e. Reserved Name)</a:t>
            </a:r>
          </a:p>
          <a:p>
            <a:r>
              <a:rPr lang="en-GB" sz="3200" dirty="0" smtClean="0"/>
              <a:t>Roaming data provides </a:t>
            </a:r>
            <a:r>
              <a:rPr lang="en-GB" sz="3200" dirty="0"/>
              <a:t>a way that an application can synchronise data </a:t>
            </a:r>
            <a:r>
              <a:rPr lang="en-GB" sz="3200" dirty="0" smtClean="0"/>
              <a:t>and/or settings across </a:t>
            </a:r>
            <a:r>
              <a:rPr lang="en-GB" sz="3200" dirty="0"/>
              <a:t>a number of different physical </a:t>
            </a:r>
            <a:r>
              <a:rPr lang="en-GB" sz="3200" dirty="0" smtClean="0"/>
              <a:t>devices</a:t>
            </a:r>
          </a:p>
          <a:p>
            <a:r>
              <a:rPr lang="en-GB" sz="3200" dirty="0" smtClean="0"/>
              <a:t>It takes the form of a folder and a settings dictionary which are automatically stored in the users’ OneDrive</a:t>
            </a:r>
          </a:p>
          <a:p>
            <a:pPr marL="342900" lvl="1" indent="-342900">
              <a:buFont typeface="Arial" panose="020B0604020202020204" pitchFamily="34" charset="0"/>
              <a:buChar char="•"/>
            </a:pPr>
            <a:r>
              <a:rPr lang="en-GB" dirty="0" smtClean="0"/>
              <a:t>Roaming data is limited to value of </a:t>
            </a:r>
            <a:r>
              <a:rPr lang="en-GB" b="1" dirty="0" err="1" smtClean="0"/>
              <a:t>ApplicationData.RoamingStorageQuota</a:t>
            </a:r>
            <a:r>
              <a:rPr lang="en-GB" dirty="0" smtClean="0"/>
              <a:t> (usually 100KB) but do not count against the users’ OneDrive quote</a:t>
            </a:r>
          </a:p>
          <a:p>
            <a:pPr marL="342900" lvl="1" indent="-342900">
              <a:buFont typeface="Arial" panose="020B0604020202020204" pitchFamily="34" charset="0"/>
              <a:buChar char="•"/>
            </a:pPr>
            <a:r>
              <a:rPr lang="en-GB" dirty="0"/>
              <a:t>If your roaming data exceeds the quota, it won’t roam until its size is less than the quota </a:t>
            </a:r>
            <a:r>
              <a:rPr lang="en-GB" dirty="0" smtClean="0"/>
              <a:t>again</a:t>
            </a:r>
            <a:endParaRPr lang="en-GB" dirty="0"/>
          </a:p>
        </p:txBody>
      </p:sp>
      <p:sp>
        <p:nvSpPr>
          <p:cNvPr id="5" name="Slide Number Placeholder 4"/>
          <p:cNvSpPr>
            <a:spLocks noGrp="1"/>
          </p:cNvSpPr>
          <p:nvPr>
            <p:ph type="sldNum" sz="quarter" idx="4294967295"/>
          </p:nvPr>
        </p:nvSpPr>
        <p:spPr>
          <a:xfrm>
            <a:off x="11950700" y="6483350"/>
            <a:ext cx="485775" cy="371475"/>
          </a:xfrm>
          <a:prstGeom prst="rect">
            <a:avLst/>
          </a:prstGeom>
        </p:spPr>
        <p:txBody>
          <a:bodyPr/>
          <a:lstStyle/>
          <a:p>
            <a:fld id="{2775DF8E-1151-4C45-8C93-3AB060627CA9}" type="slidenum">
              <a:rPr lang="en-US" smtClean="0"/>
              <a:pPr/>
              <a:t>18</a:t>
            </a:fld>
            <a:endParaRPr lang="en-US"/>
          </a:p>
        </p:txBody>
      </p:sp>
    </p:spTree>
    <p:extLst>
      <p:ext uri="{BB962C8B-B14F-4D97-AF65-F5344CB8AC3E}">
        <p14:creationId xmlns:p14="http://schemas.microsoft.com/office/powerpoint/2010/main" val="388919696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4793540" y="1190457"/>
            <a:ext cx="2124075" cy="633413"/>
          </a:xfrm>
          <a:prstGeom prst="rect">
            <a:avLst/>
          </a:prstGeom>
        </p:spPr>
      </p:pic>
      <p:sp>
        <p:nvSpPr>
          <p:cNvPr id="3" name="Title 2"/>
          <p:cNvSpPr>
            <a:spLocks noGrp="1"/>
          </p:cNvSpPr>
          <p:nvPr>
            <p:ph type="title"/>
          </p:nvPr>
        </p:nvSpPr>
        <p:spPr/>
        <p:txBody>
          <a:bodyPr/>
          <a:lstStyle/>
          <a:p>
            <a:r>
              <a:rPr lang="en-US" dirty="0" smtClean="0"/>
              <a:t>Roaming Data</a:t>
            </a:r>
            <a:endParaRPr lang="en-US" dirty="0"/>
          </a:p>
        </p:txBody>
      </p:sp>
      <p:grpSp>
        <p:nvGrpSpPr>
          <p:cNvPr id="2" name="Group 1"/>
          <p:cNvGrpSpPr/>
          <p:nvPr/>
        </p:nvGrpSpPr>
        <p:grpSpPr>
          <a:xfrm>
            <a:off x="274639" y="4131507"/>
            <a:ext cx="3100243" cy="1411705"/>
            <a:chOff x="409575" y="5085348"/>
            <a:chExt cx="3100243" cy="1411705"/>
          </a:xfrm>
        </p:grpSpPr>
        <p:sp>
          <p:nvSpPr>
            <p:cNvPr id="9" name="Rectangle 8"/>
            <p:cNvSpPr/>
            <p:nvPr/>
          </p:nvSpPr>
          <p:spPr>
            <a:xfrm>
              <a:off x="409575" y="5085348"/>
              <a:ext cx="3100243" cy="1411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r>
                <a:rPr lang="en-US" dirty="0" smtClean="0">
                  <a:solidFill>
                    <a:schemeClr val="tx1"/>
                  </a:solidFill>
                </a:rPr>
                <a:t>WP 8.1 App – PFN 12345</a:t>
              </a:r>
              <a:endParaRPr lang="en-US" dirty="0">
                <a:solidFill>
                  <a:schemeClr val="tx1"/>
                </a:solidFill>
              </a:endParaRPr>
            </a:p>
          </p:txBody>
        </p:sp>
        <p:sp>
          <p:nvSpPr>
            <p:cNvPr id="10" name="Rectangle 9"/>
            <p:cNvSpPr/>
            <p:nvPr/>
          </p:nvSpPr>
          <p:spPr>
            <a:xfrm>
              <a:off x="552450" y="5173580"/>
              <a:ext cx="947487"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Roaming</a:t>
              </a:r>
              <a:endParaRPr lang="en-US" sz="1400" dirty="0">
                <a:solidFill>
                  <a:schemeClr val="tx1"/>
                </a:solidFill>
              </a:endParaRPr>
            </a:p>
          </p:txBody>
        </p:sp>
        <p:sp>
          <p:nvSpPr>
            <p:cNvPr id="11" name="Rectangle 10"/>
            <p:cNvSpPr/>
            <p:nvPr/>
          </p:nvSpPr>
          <p:spPr>
            <a:xfrm>
              <a:off x="1580148"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Local</a:t>
              </a:r>
              <a:endParaRPr lang="en-US" sz="1400" dirty="0">
                <a:solidFill>
                  <a:schemeClr val="tx1"/>
                </a:solidFill>
              </a:endParaRPr>
            </a:p>
          </p:txBody>
        </p:sp>
        <p:sp>
          <p:nvSpPr>
            <p:cNvPr id="12" name="Rectangle 11"/>
            <p:cNvSpPr/>
            <p:nvPr/>
          </p:nvSpPr>
          <p:spPr>
            <a:xfrm>
              <a:off x="2534654"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Temp</a:t>
              </a:r>
              <a:endParaRPr lang="en-US" sz="1400" dirty="0">
                <a:solidFill>
                  <a:schemeClr val="tx1"/>
                </a:solidFill>
              </a:endParaRPr>
            </a:p>
          </p:txBody>
        </p:sp>
      </p:grpSp>
      <p:grpSp>
        <p:nvGrpSpPr>
          <p:cNvPr id="8" name="Group 7"/>
          <p:cNvGrpSpPr/>
          <p:nvPr/>
        </p:nvGrpSpPr>
        <p:grpSpPr>
          <a:xfrm>
            <a:off x="8274865" y="4126556"/>
            <a:ext cx="3060640" cy="1411705"/>
            <a:chOff x="7764379" y="5085347"/>
            <a:chExt cx="3060640" cy="1411705"/>
          </a:xfrm>
        </p:grpSpPr>
        <p:sp>
          <p:nvSpPr>
            <p:cNvPr id="13" name="Rectangle 12"/>
            <p:cNvSpPr/>
            <p:nvPr/>
          </p:nvSpPr>
          <p:spPr>
            <a:xfrm>
              <a:off x="7764379" y="5085347"/>
              <a:ext cx="3060640" cy="1411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a:r>
                <a:rPr lang="en-US" dirty="0" smtClean="0">
                  <a:solidFill>
                    <a:schemeClr val="tx1"/>
                  </a:solidFill>
                </a:rPr>
                <a:t>Windows App – PFN 12345</a:t>
              </a:r>
              <a:endParaRPr lang="en-US" dirty="0">
                <a:solidFill>
                  <a:schemeClr val="tx1"/>
                </a:solidFill>
              </a:endParaRPr>
            </a:p>
          </p:txBody>
        </p:sp>
        <p:sp>
          <p:nvSpPr>
            <p:cNvPr id="14" name="Rectangle 13"/>
            <p:cNvSpPr/>
            <p:nvPr/>
          </p:nvSpPr>
          <p:spPr>
            <a:xfrm>
              <a:off x="9825792" y="5173580"/>
              <a:ext cx="899358"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Roaming</a:t>
              </a:r>
              <a:endParaRPr lang="en-US" sz="1400" dirty="0">
                <a:solidFill>
                  <a:schemeClr val="tx1"/>
                </a:solidFill>
              </a:endParaRPr>
            </a:p>
          </p:txBody>
        </p:sp>
        <p:sp>
          <p:nvSpPr>
            <p:cNvPr id="15" name="Rectangle 14"/>
            <p:cNvSpPr/>
            <p:nvPr/>
          </p:nvSpPr>
          <p:spPr>
            <a:xfrm>
              <a:off x="8867275"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Local</a:t>
              </a:r>
              <a:endParaRPr lang="en-US" sz="1400" dirty="0">
                <a:solidFill>
                  <a:schemeClr val="tx1"/>
                </a:solidFill>
              </a:endParaRPr>
            </a:p>
          </p:txBody>
        </p:sp>
        <p:sp>
          <p:nvSpPr>
            <p:cNvPr id="16" name="Rectangle 15"/>
            <p:cNvSpPr/>
            <p:nvPr/>
          </p:nvSpPr>
          <p:spPr>
            <a:xfrm>
              <a:off x="7908758" y="5173580"/>
              <a:ext cx="874295" cy="77804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Temp</a:t>
              </a:r>
              <a:endParaRPr lang="en-US" sz="1400" dirty="0">
                <a:solidFill>
                  <a:schemeClr val="tx1"/>
                </a:solidFill>
              </a:endParaRPr>
            </a:p>
          </p:txBody>
        </p:sp>
      </p:grpSp>
      <p:sp>
        <p:nvSpPr>
          <p:cNvPr id="18" name="Cloud 17"/>
          <p:cNvSpPr/>
          <p:nvPr/>
        </p:nvSpPr>
        <p:spPr>
          <a:xfrm>
            <a:off x="3879718" y="985829"/>
            <a:ext cx="4251158" cy="257266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tx1"/>
              </a:solidFill>
            </a:endParaRPr>
          </a:p>
        </p:txBody>
      </p:sp>
      <p:sp>
        <p:nvSpPr>
          <p:cNvPr id="20" name="Rectangle 19"/>
          <p:cNvSpPr/>
          <p:nvPr/>
        </p:nvSpPr>
        <p:spPr>
          <a:xfrm>
            <a:off x="4640177" y="1881982"/>
            <a:ext cx="2658180" cy="1235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dirty="0" smtClean="0">
                <a:solidFill>
                  <a:schemeClr val="tx1"/>
                </a:solidFill>
              </a:rPr>
              <a:t>PFN 12345</a:t>
            </a:r>
            <a:endParaRPr lang="en-US" dirty="0">
              <a:solidFill>
                <a:schemeClr val="tx1"/>
              </a:solidFill>
            </a:endParaRPr>
          </a:p>
        </p:txBody>
      </p:sp>
      <p:sp>
        <p:nvSpPr>
          <p:cNvPr id="21" name="Rectangle 20"/>
          <p:cNvSpPr/>
          <p:nvPr/>
        </p:nvSpPr>
        <p:spPr>
          <a:xfrm>
            <a:off x="4764502" y="2226867"/>
            <a:ext cx="1180992" cy="69433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Roaming</a:t>
            </a:r>
          </a:p>
          <a:p>
            <a:pPr algn="ctr" defTabSz="914400"/>
            <a:r>
              <a:rPr lang="en-US" sz="1400" dirty="0" smtClean="0">
                <a:solidFill>
                  <a:schemeClr val="tx1"/>
                </a:solidFill>
              </a:rPr>
              <a:t>folder</a:t>
            </a:r>
            <a:endParaRPr lang="en-US" sz="1400" dirty="0">
              <a:solidFill>
                <a:schemeClr val="tx1"/>
              </a:solidFill>
            </a:endParaRPr>
          </a:p>
        </p:txBody>
      </p:sp>
      <p:cxnSp>
        <p:nvCxnSpPr>
          <p:cNvPr id="22" name="Elbow Connector 32"/>
          <p:cNvCxnSpPr>
            <a:endCxn id="21" idx="1"/>
          </p:cNvCxnSpPr>
          <p:nvPr/>
        </p:nvCxnSpPr>
        <p:spPr>
          <a:xfrm flipV="1">
            <a:off x="891259" y="2574033"/>
            <a:ext cx="3873243" cy="1643618"/>
          </a:xfrm>
          <a:prstGeom prst="curvedConnector3">
            <a:avLst>
              <a:gd name="adj1" fmla="val -31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36"/>
          <p:cNvCxnSpPr>
            <a:stCxn id="36" idx="3"/>
          </p:cNvCxnSpPr>
          <p:nvPr/>
        </p:nvCxnSpPr>
        <p:spPr>
          <a:xfrm>
            <a:off x="7148490" y="2574033"/>
            <a:ext cx="3636962" cy="1552523"/>
          </a:xfrm>
          <a:prstGeom prst="curvedConnector3">
            <a:avLst>
              <a:gd name="adj1" fmla="val 9987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52694" y="5081547"/>
            <a:ext cx="3943246" cy="923330"/>
          </a:xfrm>
          <a:prstGeom prst="rect">
            <a:avLst/>
          </a:prstGeom>
          <a:noFill/>
        </p:spPr>
        <p:txBody>
          <a:bodyPr wrap="square" rtlCol="0">
            <a:spAutoFit/>
          </a:bodyPr>
          <a:lstStyle/>
          <a:p>
            <a:pPr defTabSz="914400"/>
            <a:r>
              <a:rPr lang="en-US" dirty="0" smtClean="0"/>
              <a:t>App writes data using standard file/settings APIs.</a:t>
            </a:r>
          </a:p>
          <a:p>
            <a:pPr defTabSz="914400"/>
            <a:endParaRPr lang="en-US" dirty="0"/>
          </a:p>
        </p:txBody>
      </p:sp>
      <p:sp>
        <p:nvSpPr>
          <p:cNvPr id="25" name="TextBox 24"/>
          <p:cNvSpPr txBox="1"/>
          <p:nvPr/>
        </p:nvSpPr>
        <p:spPr>
          <a:xfrm>
            <a:off x="645466" y="1304494"/>
            <a:ext cx="2897945" cy="1477328"/>
          </a:xfrm>
          <a:prstGeom prst="rect">
            <a:avLst/>
          </a:prstGeom>
          <a:noFill/>
        </p:spPr>
        <p:txBody>
          <a:bodyPr wrap="square" rtlCol="0">
            <a:spAutoFit/>
          </a:bodyPr>
          <a:lstStyle/>
          <a:p>
            <a:pPr defTabSz="914400"/>
            <a:r>
              <a:rPr lang="en-US" dirty="0" smtClean="0"/>
              <a:t>Sync engine transfers data periodically based on triggers (user idle, battery,  network, etc.)</a:t>
            </a:r>
          </a:p>
          <a:p>
            <a:pPr defTabSz="914400"/>
            <a:endParaRPr lang="en-US" dirty="0"/>
          </a:p>
        </p:txBody>
      </p:sp>
      <p:sp>
        <p:nvSpPr>
          <p:cNvPr id="26" name="TextBox 25"/>
          <p:cNvSpPr txBox="1"/>
          <p:nvPr/>
        </p:nvSpPr>
        <p:spPr>
          <a:xfrm>
            <a:off x="3766240" y="3695586"/>
            <a:ext cx="4508625" cy="923330"/>
          </a:xfrm>
          <a:prstGeom prst="rect">
            <a:avLst/>
          </a:prstGeom>
          <a:noFill/>
        </p:spPr>
        <p:txBody>
          <a:bodyPr wrap="square" rtlCol="0">
            <a:spAutoFit/>
          </a:bodyPr>
          <a:lstStyle/>
          <a:p>
            <a:pPr defTabSz="914400"/>
            <a:r>
              <a:rPr lang="en-US" dirty="0" smtClean="0"/>
              <a:t>OneDrive stores up to 100kb of roaming data per app (not included in user quota). If app exceeds the limit, sync stops.</a:t>
            </a:r>
            <a:endParaRPr lang="en-US" dirty="0"/>
          </a:p>
        </p:txBody>
      </p:sp>
      <p:sp>
        <p:nvSpPr>
          <p:cNvPr id="27" name="TextBox 26"/>
          <p:cNvSpPr txBox="1"/>
          <p:nvPr/>
        </p:nvSpPr>
        <p:spPr>
          <a:xfrm>
            <a:off x="8653017" y="1112584"/>
            <a:ext cx="3265933" cy="1477328"/>
          </a:xfrm>
          <a:prstGeom prst="rect">
            <a:avLst/>
          </a:prstGeom>
          <a:noFill/>
        </p:spPr>
        <p:txBody>
          <a:bodyPr wrap="square" rtlCol="0">
            <a:spAutoFit/>
          </a:bodyPr>
          <a:lstStyle/>
          <a:p>
            <a:pPr defTabSz="914400"/>
            <a:r>
              <a:rPr lang="en-US" dirty="0" smtClean="0"/>
              <a:t>Other clients are notified of updated data via Windows Notification Service. If app is running when sync occurs, an event is raised.</a:t>
            </a:r>
            <a:endParaRPr lang="en-US" dirty="0"/>
          </a:p>
        </p:txBody>
      </p:sp>
      <p:sp>
        <p:nvSpPr>
          <p:cNvPr id="36" name="Rectangle 35"/>
          <p:cNvSpPr/>
          <p:nvPr/>
        </p:nvSpPr>
        <p:spPr>
          <a:xfrm>
            <a:off x="6005297" y="2226867"/>
            <a:ext cx="1143193" cy="69433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dirty="0" smtClean="0">
                <a:solidFill>
                  <a:schemeClr val="tx1"/>
                </a:solidFill>
              </a:rPr>
              <a:t>Roaming</a:t>
            </a:r>
          </a:p>
          <a:p>
            <a:pPr algn="ctr" defTabSz="914400"/>
            <a:r>
              <a:rPr lang="en-US" sz="1400" dirty="0" smtClean="0">
                <a:solidFill>
                  <a:schemeClr val="tx1"/>
                </a:solidFill>
              </a:rPr>
              <a:t>settings</a:t>
            </a:r>
            <a:endParaRPr lang="en-US" sz="1400" dirty="0">
              <a:solidFill>
                <a:schemeClr val="tx1"/>
              </a:solidFill>
            </a:endParaRPr>
          </a:p>
        </p:txBody>
      </p:sp>
    </p:spTree>
    <p:extLst>
      <p:ext uri="{BB962C8B-B14F-4D97-AF65-F5344CB8AC3E}">
        <p14:creationId xmlns:p14="http://schemas.microsoft.com/office/powerpoint/2010/main" val="212182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1000"/>
                            </p:stCondLst>
                            <p:childTnLst>
                              <p:par>
                                <p:cTn id="41" presetID="22" presetClass="entr" presetSubtype="8" fill="hold" nodeType="afterEffect">
                                  <p:stCondLst>
                                    <p:cond delay="100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5" grpId="0"/>
      <p:bldP spid="25" grpId="1"/>
      <p:bldP spid="26" grpId="0"/>
      <p:bldP spid="26" grpId="1"/>
      <p:bldP spid="27"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t>Windows 8.1 and Windows Phone 8.1 Networking Survival Kit</a:t>
            </a:r>
            <a:endParaRPr lang="en-US" sz="4800" dirty="0"/>
          </a:p>
        </p:txBody>
      </p:sp>
      <p:sp>
        <p:nvSpPr>
          <p:cNvPr id="3" name="Text Placeholder 2"/>
          <p:cNvSpPr>
            <a:spLocks noGrp="1"/>
          </p:cNvSpPr>
          <p:nvPr>
            <p:ph type="body" sz="quarter" idx="14"/>
          </p:nvPr>
        </p:nvSpPr>
        <p:spPr/>
        <p:txBody>
          <a:bodyPr/>
          <a:lstStyle/>
          <a:p>
            <a:pPr lvl="0">
              <a:buClr>
                <a:srgbClr val="FFFFFF"/>
              </a:buClr>
            </a:pPr>
            <a:r>
              <a:rPr lang="en-US" sz="2800" dirty="0"/>
              <a:t>Andy </a:t>
            </a:r>
            <a:r>
              <a:rPr lang="en-US" sz="2800" dirty="0" err="1"/>
              <a:t>Wigley</a:t>
            </a:r>
            <a:endParaRPr lang="en-US" sz="2800" dirty="0"/>
          </a:p>
          <a:p>
            <a:pPr lvl="0">
              <a:buClr>
                <a:srgbClr val="FFFFFF"/>
              </a:buClr>
            </a:pPr>
            <a:r>
              <a:rPr lang="en-US" sz="2400" dirty="0"/>
              <a:t>Technical Evangelist, Microsoft</a:t>
            </a:r>
          </a:p>
          <a:p>
            <a:pPr lvl="0">
              <a:buClr>
                <a:srgbClr val="FFFFFF"/>
              </a:buClr>
            </a:pPr>
            <a:r>
              <a:rPr lang="en-US" sz="2400" dirty="0"/>
              <a:t>t: </a:t>
            </a:r>
            <a:r>
              <a:rPr lang="en-US" sz="2400" dirty="0" err="1"/>
              <a:t>andy_wigley</a:t>
            </a:r>
            <a:r>
              <a:rPr lang="en-US" sz="2400" dirty="0"/>
              <a:t>  b: http://andywigley.com</a:t>
            </a:r>
          </a:p>
        </p:txBody>
      </p:sp>
      <p:sp>
        <p:nvSpPr>
          <p:cNvPr id="8" name="Text Placeholder 7"/>
          <p:cNvSpPr>
            <a:spLocks noGrp="1"/>
          </p:cNvSpPr>
          <p:nvPr>
            <p:ph type="body" sz="quarter" idx="15"/>
          </p:nvPr>
        </p:nvSpPr>
        <p:spPr/>
        <p:txBody>
          <a:bodyPr/>
          <a:lstStyle/>
          <a:p>
            <a:r>
              <a:rPr lang="en-US" dirty="0" smtClean="0"/>
              <a:t>WIN-B326</a:t>
            </a:r>
            <a:endParaRPr lang="en-US" dirty="0"/>
          </a:p>
        </p:txBody>
      </p:sp>
    </p:spTree>
    <p:extLst>
      <p:ext uri="{BB962C8B-B14F-4D97-AF65-F5344CB8AC3E}">
        <p14:creationId xmlns:p14="http://schemas.microsoft.com/office/powerpoint/2010/main" val="136226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Using the Roaming settings</a:t>
            </a:r>
            <a:endParaRPr lang="en-US" dirty="0"/>
          </a:p>
        </p:txBody>
      </p:sp>
      <p:sp>
        <p:nvSpPr>
          <p:cNvPr id="9" name="Text Placeholder 8"/>
          <p:cNvSpPr>
            <a:spLocks noGrp="1"/>
          </p:cNvSpPr>
          <p:nvPr>
            <p:ph type="body" sz="quarter" idx="11"/>
          </p:nvPr>
        </p:nvSpPr>
        <p:spPr>
          <a:xfrm>
            <a:off x="268452" y="3713286"/>
            <a:ext cx="11889564" cy="2733056"/>
          </a:xfrm>
          <a:prstGeom prst="rect">
            <a:avLst/>
          </a:prstGeom>
        </p:spPr>
        <p:txBody>
          <a:bodyPr/>
          <a:lstStyle/>
          <a:p>
            <a:r>
              <a:rPr lang="en-US" sz="3200" dirty="0" smtClean="0"/>
              <a:t>The </a:t>
            </a:r>
            <a:r>
              <a:rPr lang="en-US" sz="3200" dirty="0" err="1" smtClean="0"/>
              <a:t>RoamingSettings</a:t>
            </a:r>
            <a:r>
              <a:rPr lang="en-US" sz="3200" dirty="0" smtClean="0"/>
              <a:t> are exposed as a key-value dictionary into which an application can save data</a:t>
            </a:r>
          </a:p>
          <a:p>
            <a:r>
              <a:rPr lang="en-US" sz="3200" dirty="0" smtClean="0"/>
              <a:t>The data is persisted on the device and also shared with other devices </a:t>
            </a:r>
          </a:p>
          <a:p>
            <a:pPr lvl="1"/>
            <a:endParaRPr lang="en-US" dirty="0" smtClean="0"/>
          </a:p>
          <a:p>
            <a:pPr lvl="1"/>
            <a:r>
              <a:rPr lang="en-US" dirty="0" smtClean="0"/>
              <a:t>Note: On Windows 8.1, there is a special </a:t>
            </a:r>
            <a:r>
              <a:rPr lang="en-US" b="1" dirty="0" err="1" smtClean="0"/>
              <a:t>HighPriority</a:t>
            </a:r>
            <a:r>
              <a:rPr lang="en-US" dirty="0" smtClean="0"/>
              <a:t> setting. This has no effect on Windows Phone.</a:t>
            </a:r>
            <a:endParaRPr lang="en-US" dirty="0"/>
          </a:p>
        </p:txBody>
      </p:sp>
      <p:sp>
        <p:nvSpPr>
          <p:cNvPr id="7" name="Rectangle 6"/>
          <p:cNvSpPr/>
          <p:nvPr/>
        </p:nvSpPr>
        <p:spPr>
          <a:xfrm>
            <a:off x="385589" y="1423253"/>
            <a:ext cx="11887200" cy="1938992"/>
          </a:xfrm>
          <a:prstGeom prst="rect">
            <a:avLst/>
          </a:prstGeom>
          <a:solidFill>
            <a:schemeClr val="tx1">
              <a:lumMod val="95000"/>
            </a:schemeClr>
          </a:solidFill>
        </p:spPr>
        <p:txBody>
          <a:bodyPr wrap="square">
            <a:spAutoFit/>
          </a:bodyPr>
          <a:lstStyle/>
          <a:p>
            <a:r>
              <a:rPr lang="en-GB" sz="2000" dirty="0">
                <a:solidFill>
                  <a:srgbClr val="0000FF"/>
                </a:solidFill>
                <a:highlight>
                  <a:srgbClr val="F2F2F2"/>
                </a:highlight>
                <a:latin typeface="Consolas" panose="020B0609020204030204" pitchFamily="49" charset="0"/>
              </a:rPr>
              <a:t>private</a:t>
            </a:r>
            <a:r>
              <a:rPr lang="en-GB" sz="2000" dirty="0">
                <a:solidFill>
                  <a:srgbClr val="000000"/>
                </a:solidFill>
                <a:highlight>
                  <a:srgbClr val="F2F2F2"/>
                </a:highlight>
                <a:latin typeface="Consolas" panose="020B0609020204030204" pitchFamily="49" charset="0"/>
              </a:rPr>
              <a:t> </a:t>
            </a:r>
            <a:r>
              <a:rPr lang="en-GB" sz="2000" dirty="0">
                <a:solidFill>
                  <a:srgbClr val="0000FF"/>
                </a:solidFill>
                <a:highlight>
                  <a:srgbClr val="F2F2F2"/>
                </a:highlight>
                <a:latin typeface="Consolas" panose="020B0609020204030204" pitchFamily="49" charset="0"/>
              </a:rPr>
              <a:t>void</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name_TextChanged</a:t>
            </a:r>
            <a:r>
              <a:rPr lang="en-GB" sz="2000" dirty="0">
                <a:solidFill>
                  <a:srgbClr val="000000"/>
                </a:solidFill>
                <a:highlight>
                  <a:srgbClr val="F2F2F2"/>
                </a:highlight>
                <a:latin typeface="Consolas" panose="020B0609020204030204" pitchFamily="49" charset="0"/>
              </a:rPr>
              <a:t>(</a:t>
            </a:r>
            <a:r>
              <a:rPr lang="en-GB" sz="2000" dirty="0">
                <a:solidFill>
                  <a:srgbClr val="0000FF"/>
                </a:solidFill>
                <a:highlight>
                  <a:srgbClr val="F2F2F2"/>
                </a:highlight>
                <a:latin typeface="Consolas" panose="020B0609020204030204" pitchFamily="49" charset="0"/>
              </a:rPr>
              <a:t>object</a:t>
            </a:r>
            <a:r>
              <a:rPr lang="en-GB" sz="2000" dirty="0">
                <a:solidFill>
                  <a:srgbClr val="000000"/>
                </a:solidFill>
                <a:highlight>
                  <a:srgbClr val="F2F2F2"/>
                </a:highlight>
                <a:latin typeface="Consolas" panose="020B0609020204030204" pitchFamily="49" charset="0"/>
              </a:rPr>
              <a:t> sender, </a:t>
            </a:r>
            <a:r>
              <a:rPr lang="en-GB" sz="2000" dirty="0" err="1">
                <a:solidFill>
                  <a:srgbClr val="2B91AF"/>
                </a:solidFill>
                <a:highlight>
                  <a:srgbClr val="F2F2F2"/>
                </a:highlight>
                <a:latin typeface="Consolas" panose="020B0609020204030204" pitchFamily="49" charset="0"/>
              </a:rPr>
              <a:t>TextChangedEventArgs</a:t>
            </a:r>
            <a:r>
              <a:rPr lang="en-GB" sz="2000" dirty="0">
                <a:solidFill>
                  <a:srgbClr val="000000"/>
                </a:solidFill>
                <a:highlight>
                  <a:srgbClr val="F2F2F2"/>
                </a:highlight>
                <a:latin typeface="Consolas" panose="020B0609020204030204" pitchFamily="49" charset="0"/>
              </a:rPr>
              <a:t> e)</a:t>
            </a:r>
          </a:p>
          <a:p>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    Windows.Storage.</a:t>
            </a:r>
            <a:r>
              <a:rPr lang="en-GB" sz="2000" dirty="0">
                <a:solidFill>
                  <a:srgbClr val="2B91AF"/>
                </a:solidFill>
                <a:highlight>
                  <a:srgbClr val="F2F2F2"/>
                </a:highlight>
                <a:latin typeface="Consolas" panose="020B0609020204030204" pitchFamily="49" charset="0"/>
              </a:rPr>
              <a:t>ApplicationDataContainer</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roamingSettings</a:t>
            </a:r>
            <a:r>
              <a:rPr lang="en-GB" sz="2000" dirty="0">
                <a:solidFill>
                  <a:srgbClr val="000000"/>
                </a:solidFill>
                <a:highlight>
                  <a:srgbClr val="F2F2F2"/>
                </a:highlight>
                <a:latin typeface="Consolas" panose="020B0609020204030204" pitchFamily="49" charset="0"/>
              </a:rPr>
              <a:t> = </a:t>
            </a:r>
          </a:p>
          <a:p>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Windows.Storage.</a:t>
            </a:r>
            <a:r>
              <a:rPr lang="en-GB" sz="2000" dirty="0" err="1">
                <a:solidFill>
                  <a:srgbClr val="2B91AF"/>
                </a:solidFill>
                <a:highlight>
                  <a:srgbClr val="F2F2F2"/>
                </a:highlight>
                <a:latin typeface="Consolas" panose="020B0609020204030204" pitchFamily="49" charset="0"/>
              </a:rPr>
              <a:t>ApplicationData</a:t>
            </a:r>
            <a:r>
              <a:rPr lang="en-GB" sz="2000" dirty="0" err="1">
                <a:solidFill>
                  <a:srgbClr val="000000"/>
                </a:solidFill>
                <a:highlight>
                  <a:srgbClr val="F2F2F2"/>
                </a:highlight>
                <a:latin typeface="Consolas" panose="020B0609020204030204" pitchFamily="49" charset="0"/>
              </a:rPr>
              <a:t>.Current.RoamingSettings</a:t>
            </a:r>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roamingSettings.Values</a:t>
            </a:r>
            <a:r>
              <a:rPr lang="en-GB" sz="2000" dirty="0">
                <a:solidFill>
                  <a:srgbClr val="000000"/>
                </a:solidFill>
                <a:highlight>
                  <a:srgbClr val="F2F2F2"/>
                </a:highlight>
                <a:latin typeface="Consolas" panose="020B0609020204030204" pitchFamily="49" charset="0"/>
              </a:rPr>
              <a:t>[</a:t>
            </a:r>
            <a:r>
              <a:rPr lang="en-GB" sz="2000" dirty="0">
                <a:solidFill>
                  <a:srgbClr val="A31515"/>
                </a:solidFill>
                <a:highlight>
                  <a:srgbClr val="F2F2F2"/>
                </a:highlight>
                <a:latin typeface="Consolas" panose="020B0609020204030204" pitchFamily="49" charset="0"/>
              </a:rPr>
              <a:t>"</a:t>
            </a:r>
            <a:r>
              <a:rPr lang="en-GB" sz="2000" dirty="0" err="1">
                <a:solidFill>
                  <a:srgbClr val="A31515"/>
                </a:solidFill>
                <a:highlight>
                  <a:srgbClr val="F2F2F2"/>
                </a:highlight>
                <a:latin typeface="Consolas" panose="020B0609020204030204" pitchFamily="49" charset="0"/>
              </a:rPr>
              <a:t>userName</a:t>
            </a:r>
            <a:r>
              <a:rPr lang="en-GB" sz="2000" dirty="0">
                <a:solidFill>
                  <a:srgbClr val="A31515"/>
                </a:solidFill>
                <a:highlight>
                  <a:srgbClr val="F2F2F2"/>
                </a:highlight>
                <a:latin typeface="Consolas" panose="020B0609020204030204" pitchFamily="49" charset="0"/>
              </a:rPr>
              <a:t>"</a:t>
            </a:r>
            <a:r>
              <a:rPr lang="en-GB" sz="2000" dirty="0">
                <a:solidFill>
                  <a:srgbClr val="000000"/>
                </a:solidFill>
                <a:highlight>
                  <a:srgbClr val="F2F2F2"/>
                </a:highlight>
                <a:latin typeface="Consolas" panose="020B0609020204030204" pitchFamily="49" charset="0"/>
              </a:rPr>
              <a:t>] = </a:t>
            </a:r>
            <a:r>
              <a:rPr lang="en-GB" sz="2000" dirty="0" err="1">
                <a:solidFill>
                  <a:srgbClr val="000000"/>
                </a:solidFill>
                <a:highlight>
                  <a:srgbClr val="F2F2F2"/>
                </a:highlight>
                <a:latin typeface="Consolas" panose="020B0609020204030204" pitchFamily="49" charset="0"/>
              </a:rPr>
              <a:t>name.Text</a:t>
            </a:r>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a:t>
            </a:r>
            <a:endParaRPr lang="en-GB" sz="2000" dirty="0">
              <a:solidFill>
                <a:srgbClr val="000000"/>
              </a:solidFill>
              <a:highlight>
                <a:srgbClr val="FFFFFF"/>
              </a:highlight>
              <a:latin typeface="Consolas" panose="020B0609020204030204" pitchFamily="49" charset="0"/>
            </a:endParaRPr>
          </a:p>
        </p:txBody>
      </p:sp>
    </p:spTree>
    <p:extLst>
      <p:ext uri="{BB962C8B-B14F-4D97-AF65-F5344CB8AC3E}">
        <p14:creationId xmlns:p14="http://schemas.microsoft.com/office/powerpoint/2010/main" val="142341136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Reading the Roaming settings</a:t>
            </a:r>
            <a:endParaRPr lang="en-US" dirty="0"/>
          </a:p>
        </p:txBody>
      </p:sp>
      <p:sp>
        <p:nvSpPr>
          <p:cNvPr id="9" name="Text Placeholder 8"/>
          <p:cNvSpPr>
            <a:spLocks noGrp="1"/>
          </p:cNvSpPr>
          <p:nvPr>
            <p:ph type="body" sz="quarter" idx="11"/>
          </p:nvPr>
        </p:nvSpPr>
        <p:spPr>
          <a:xfrm>
            <a:off x="253580" y="3880426"/>
            <a:ext cx="11889564" cy="1969770"/>
          </a:xfrm>
          <a:prstGeom prst="rect">
            <a:avLst/>
          </a:prstGeom>
        </p:spPr>
        <p:txBody>
          <a:bodyPr/>
          <a:lstStyle/>
          <a:p>
            <a:r>
              <a:rPr lang="en-GB" dirty="0" smtClean="0"/>
              <a:t>Retrieve from Roaming </a:t>
            </a:r>
            <a:r>
              <a:rPr lang="en-GB" dirty="0"/>
              <a:t>settings </a:t>
            </a:r>
            <a:r>
              <a:rPr lang="en-GB" dirty="0" smtClean="0"/>
              <a:t>by using the key </a:t>
            </a:r>
            <a:endParaRPr lang="en-GB" dirty="0"/>
          </a:p>
          <a:p>
            <a:r>
              <a:rPr lang="en-GB" dirty="0"/>
              <a:t>The </a:t>
            </a:r>
            <a:r>
              <a:rPr lang="en-GB" dirty="0" smtClean="0"/>
              <a:t>roaming settings will </a:t>
            </a:r>
            <a:r>
              <a:rPr lang="en-GB" dirty="0"/>
              <a:t>be </a:t>
            </a:r>
            <a:r>
              <a:rPr lang="en-GB" dirty="0" smtClean="0"/>
              <a:t>roamed across </a:t>
            </a:r>
            <a:r>
              <a:rPr lang="en-GB" dirty="0"/>
              <a:t>multiple devices (including Windows 8.1 ones) </a:t>
            </a:r>
          </a:p>
        </p:txBody>
      </p:sp>
      <p:sp>
        <p:nvSpPr>
          <p:cNvPr id="7" name="Rectangle 6"/>
          <p:cNvSpPr/>
          <p:nvPr/>
        </p:nvSpPr>
        <p:spPr>
          <a:xfrm>
            <a:off x="385589" y="1423253"/>
            <a:ext cx="11887200" cy="2246769"/>
          </a:xfrm>
          <a:prstGeom prst="rect">
            <a:avLst/>
          </a:prstGeom>
          <a:solidFill>
            <a:schemeClr val="tx1">
              <a:lumMod val="95000"/>
            </a:schemeClr>
          </a:solidFill>
        </p:spPr>
        <p:txBody>
          <a:bodyPr wrap="square">
            <a:spAutoFit/>
          </a:bodyPr>
          <a:lstStyle/>
          <a:p>
            <a:r>
              <a:rPr lang="en-GB" sz="2000" dirty="0">
                <a:solidFill>
                  <a:srgbClr val="000000"/>
                </a:solidFill>
                <a:highlight>
                  <a:srgbClr val="F2F2F2"/>
                </a:highlight>
                <a:latin typeface="Consolas" panose="020B0609020204030204" pitchFamily="49" charset="0"/>
              </a:rPr>
              <a:t>Windows.Storage.</a:t>
            </a:r>
            <a:r>
              <a:rPr lang="en-GB" sz="2000" dirty="0">
                <a:solidFill>
                  <a:srgbClr val="2B91AF"/>
                </a:solidFill>
                <a:highlight>
                  <a:srgbClr val="F2F2F2"/>
                </a:highlight>
                <a:latin typeface="Consolas" panose="020B0609020204030204" pitchFamily="49" charset="0"/>
              </a:rPr>
              <a:t>ApplicationDataContainer</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roamingSettings</a:t>
            </a:r>
            <a:r>
              <a:rPr lang="en-GB" sz="2000" dirty="0">
                <a:solidFill>
                  <a:srgbClr val="000000"/>
                </a:solidFill>
                <a:highlight>
                  <a:srgbClr val="F2F2F2"/>
                </a:highlight>
                <a:latin typeface="Consolas" panose="020B0609020204030204" pitchFamily="49" charset="0"/>
              </a:rPr>
              <a:t> =</a:t>
            </a:r>
          </a:p>
          <a:p>
            <a:r>
              <a:rPr lang="en-GB" sz="2000" dirty="0">
                <a:solidFill>
                  <a:srgbClr val="000000"/>
                </a:solidFill>
                <a:highlight>
                  <a:srgbClr val="F2F2F2"/>
                </a:highlight>
                <a:latin typeface="Consolas" panose="020B0609020204030204" pitchFamily="49" charset="0"/>
              </a:rPr>
              <a:t>    </a:t>
            </a:r>
            <a:r>
              <a:rPr lang="en-GB" sz="2000" dirty="0" smtClean="0">
                <a:solidFill>
                  <a:srgbClr val="000000"/>
                </a:solidFill>
                <a:highlight>
                  <a:srgbClr val="F2F2F2"/>
                </a:highlight>
                <a:latin typeface="Consolas" panose="020B0609020204030204" pitchFamily="49" charset="0"/>
              </a:rPr>
              <a:t>               </a:t>
            </a:r>
            <a:r>
              <a:rPr lang="en-GB" sz="2000" dirty="0" err="1" smtClean="0">
                <a:solidFill>
                  <a:srgbClr val="000000"/>
                </a:solidFill>
                <a:highlight>
                  <a:srgbClr val="F2F2F2"/>
                </a:highlight>
                <a:latin typeface="Consolas" panose="020B0609020204030204" pitchFamily="49" charset="0"/>
              </a:rPr>
              <a:t>Windows.Storage.</a:t>
            </a:r>
            <a:r>
              <a:rPr lang="en-GB" sz="2000" dirty="0" err="1" smtClean="0">
                <a:solidFill>
                  <a:srgbClr val="2B91AF"/>
                </a:solidFill>
                <a:highlight>
                  <a:srgbClr val="F2F2F2"/>
                </a:highlight>
                <a:latin typeface="Consolas" panose="020B0609020204030204" pitchFamily="49" charset="0"/>
              </a:rPr>
              <a:t>ApplicationData</a:t>
            </a:r>
            <a:r>
              <a:rPr lang="en-GB" sz="2000" dirty="0" err="1" smtClean="0">
                <a:solidFill>
                  <a:srgbClr val="000000"/>
                </a:solidFill>
                <a:highlight>
                  <a:srgbClr val="F2F2F2"/>
                </a:highlight>
                <a:latin typeface="Consolas" panose="020B0609020204030204" pitchFamily="49" charset="0"/>
              </a:rPr>
              <a:t>.Current.RoamingSettings</a:t>
            </a:r>
            <a:r>
              <a:rPr lang="en-GB" sz="2000" dirty="0" smtClean="0">
                <a:solidFill>
                  <a:srgbClr val="000000"/>
                </a:solidFill>
                <a:highlight>
                  <a:srgbClr val="F2F2F2"/>
                </a:highlight>
                <a:latin typeface="Consolas" panose="020B0609020204030204" pitchFamily="49" charset="0"/>
              </a:rPr>
              <a:t>;</a:t>
            </a:r>
          </a:p>
          <a:p>
            <a:endParaRPr lang="en-GB" sz="2000" dirty="0">
              <a:solidFill>
                <a:srgbClr val="000000"/>
              </a:solidFill>
              <a:highlight>
                <a:srgbClr val="F2F2F2"/>
              </a:highlight>
              <a:latin typeface="Consolas" panose="020B0609020204030204" pitchFamily="49" charset="0"/>
            </a:endParaRPr>
          </a:p>
          <a:p>
            <a:r>
              <a:rPr lang="en-GB" sz="2000" dirty="0">
                <a:solidFill>
                  <a:srgbClr val="0000FF"/>
                </a:solidFill>
                <a:highlight>
                  <a:srgbClr val="F2F2F2"/>
                </a:highlight>
                <a:latin typeface="Consolas" panose="020B0609020204030204" pitchFamily="49" charset="0"/>
              </a:rPr>
              <a:t>if</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roamingSettings.Values.ContainsKey</a:t>
            </a:r>
            <a:r>
              <a:rPr lang="en-GB" sz="2000" dirty="0">
                <a:solidFill>
                  <a:srgbClr val="000000"/>
                </a:solidFill>
                <a:highlight>
                  <a:srgbClr val="F2F2F2"/>
                </a:highlight>
                <a:latin typeface="Consolas" panose="020B0609020204030204" pitchFamily="49" charset="0"/>
              </a:rPr>
              <a:t>(</a:t>
            </a:r>
            <a:r>
              <a:rPr lang="en-GB" sz="2000" dirty="0">
                <a:solidFill>
                  <a:srgbClr val="A31515"/>
                </a:solidFill>
                <a:highlight>
                  <a:srgbClr val="F2F2F2"/>
                </a:highlight>
                <a:latin typeface="Consolas" panose="020B0609020204030204" pitchFamily="49" charset="0"/>
              </a:rPr>
              <a:t>"</a:t>
            </a:r>
            <a:r>
              <a:rPr lang="en-GB" sz="2000" dirty="0" err="1">
                <a:solidFill>
                  <a:srgbClr val="A31515"/>
                </a:solidFill>
                <a:highlight>
                  <a:srgbClr val="F2F2F2"/>
                </a:highlight>
                <a:latin typeface="Consolas" panose="020B0609020204030204" pitchFamily="49" charset="0"/>
              </a:rPr>
              <a:t>userName</a:t>
            </a:r>
            <a:r>
              <a:rPr lang="en-GB" sz="2000" dirty="0">
                <a:solidFill>
                  <a:srgbClr val="A31515"/>
                </a:solidFill>
                <a:highlight>
                  <a:srgbClr val="F2F2F2"/>
                </a:highlight>
                <a:latin typeface="Consolas" panose="020B0609020204030204" pitchFamily="49" charset="0"/>
              </a:rPr>
              <a:t>"</a:t>
            </a:r>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name.Text</a:t>
            </a:r>
            <a:r>
              <a:rPr lang="en-GB" sz="2000" dirty="0">
                <a:solidFill>
                  <a:srgbClr val="000000"/>
                </a:solidFill>
                <a:highlight>
                  <a:srgbClr val="F2F2F2"/>
                </a:highlight>
                <a:latin typeface="Consolas" panose="020B0609020204030204" pitchFamily="49" charset="0"/>
              </a:rPr>
              <a:t> = </a:t>
            </a:r>
            <a:r>
              <a:rPr lang="en-GB" sz="2000" dirty="0" err="1">
                <a:solidFill>
                  <a:srgbClr val="000000"/>
                </a:solidFill>
                <a:highlight>
                  <a:srgbClr val="F2F2F2"/>
                </a:highlight>
                <a:latin typeface="Consolas" panose="020B0609020204030204" pitchFamily="49" charset="0"/>
              </a:rPr>
              <a:t>roamingSettings.Values</a:t>
            </a:r>
            <a:r>
              <a:rPr lang="en-GB" sz="2000" dirty="0">
                <a:solidFill>
                  <a:srgbClr val="000000"/>
                </a:solidFill>
                <a:highlight>
                  <a:srgbClr val="F2F2F2"/>
                </a:highlight>
                <a:latin typeface="Consolas" panose="020B0609020204030204" pitchFamily="49" charset="0"/>
              </a:rPr>
              <a:t>[</a:t>
            </a:r>
            <a:r>
              <a:rPr lang="en-GB" sz="2000" dirty="0">
                <a:solidFill>
                  <a:srgbClr val="A31515"/>
                </a:solidFill>
                <a:highlight>
                  <a:srgbClr val="F2F2F2"/>
                </a:highlight>
                <a:latin typeface="Consolas" panose="020B0609020204030204" pitchFamily="49" charset="0"/>
              </a:rPr>
              <a:t>"</a:t>
            </a:r>
            <a:r>
              <a:rPr lang="en-GB" sz="2000" dirty="0" err="1">
                <a:solidFill>
                  <a:srgbClr val="A31515"/>
                </a:solidFill>
                <a:highlight>
                  <a:srgbClr val="F2F2F2"/>
                </a:highlight>
                <a:latin typeface="Consolas" panose="020B0609020204030204" pitchFamily="49" charset="0"/>
              </a:rPr>
              <a:t>userName</a:t>
            </a:r>
            <a:r>
              <a:rPr lang="en-GB" sz="2000" dirty="0">
                <a:solidFill>
                  <a:srgbClr val="A31515"/>
                </a:solidFill>
                <a:highlight>
                  <a:srgbClr val="F2F2F2"/>
                </a:highlight>
                <a:latin typeface="Consolas" panose="020B0609020204030204" pitchFamily="49" charset="0"/>
              </a:rPr>
              <a:t>"</a:t>
            </a:r>
            <a:r>
              <a:rPr lang="en-GB" sz="2000" dirty="0">
                <a:solidFill>
                  <a:srgbClr val="000000"/>
                </a:solidFill>
                <a:highlight>
                  <a:srgbClr val="F2F2F2"/>
                </a:highlight>
                <a:latin typeface="Consolas" panose="020B0609020204030204" pitchFamily="49" charset="0"/>
              </a:rPr>
              <a:t>].</a:t>
            </a:r>
            <a:r>
              <a:rPr lang="en-GB" sz="2000" dirty="0" err="1">
                <a:solidFill>
                  <a:srgbClr val="000000"/>
                </a:solidFill>
                <a:highlight>
                  <a:srgbClr val="F2F2F2"/>
                </a:highlight>
                <a:latin typeface="Consolas" panose="020B0609020204030204" pitchFamily="49" charset="0"/>
              </a:rPr>
              <a:t>ToString</a:t>
            </a:r>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a:t>
            </a:r>
            <a:endParaRPr lang="en-GB" sz="2000" dirty="0">
              <a:solidFill>
                <a:srgbClr val="000000"/>
              </a:solidFill>
              <a:highlight>
                <a:srgbClr val="FFFFFF"/>
              </a:highlight>
              <a:latin typeface="Consolas" panose="020B0609020204030204" pitchFamily="49" charset="0"/>
            </a:endParaRPr>
          </a:p>
        </p:txBody>
      </p:sp>
    </p:spTree>
    <p:extLst>
      <p:ext uri="{BB962C8B-B14F-4D97-AF65-F5344CB8AC3E}">
        <p14:creationId xmlns:p14="http://schemas.microsoft.com/office/powerpoint/2010/main" val="153251534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Receive notification on roaming data update</a:t>
            </a:r>
            <a:endParaRPr lang="en-US" sz="4800" dirty="0"/>
          </a:p>
        </p:txBody>
      </p:sp>
      <p:sp>
        <p:nvSpPr>
          <p:cNvPr id="9" name="Text Placeholder 8"/>
          <p:cNvSpPr>
            <a:spLocks noGrp="1"/>
          </p:cNvSpPr>
          <p:nvPr>
            <p:ph type="body" sz="quarter" idx="11"/>
          </p:nvPr>
        </p:nvSpPr>
        <p:spPr>
          <a:prstGeom prst="rect">
            <a:avLst/>
          </a:prstGeom>
        </p:spPr>
        <p:txBody>
          <a:bodyPr/>
          <a:lstStyle/>
          <a:p>
            <a:r>
              <a:rPr lang="en-US" dirty="0" smtClean="0"/>
              <a:t>The </a:t>
            </a:r>
            <a:r>
              <a:rPr lang="en-US" dirty="0" err="1" smtClean="0"/>
              <a:t>DataChanged</a:t>
            </a:r>
            <a:r>
              <a:rPr lang="en-US" dirty="0" smtClean="0"/>
              <a:t> event fires when the roaming data has changed</a:t>
            </a:r>
          </a:p>
        </p:txBody>
      </p:sp>
      <p:sp>
        <p:nvSpPr>
          <p:cNvPr id="7" name="Rectangle 6"/>
          <p:cNvSpPr/>
          <p:nvPr/>
        </p:nvSpPr>
        <p:spPr>
          <a:xfrm>
            <a:off x="385589" y="2491068"/>
            <a:ext cx="11887200" cy="2246769"/>
          </a:xfrm>
          <a:prstGeom prst="rect">
            <a:avLst/>
          </a:prstGeom>
          <a:solidFill>
            <a:schemeClr val="tx1">
              <a:lumMod val="95000"/>
            </a:schemeClr>
          </a:solidFill>
        </p:spPr>
        <p:txBody>
          <a:bodyPr wrap="square">
            <a:spAutoFit/>
          </a:bodyPr>
          <a:lstStyle/>
          <a:p>
            <a:r>
              <a:rPr lang="en-GB" sz="2000" dirty="0">
                <a:solidFill>
                  <a:srgbClr val="000000"/>
                </a:solidFill>
                <a:highlight>
                  <a:srgbClr val="F2F2F2"/>
                </a:highlight>
                <a:latin typeface="Consolas" panose="020B0609020204030204" pitchFamily="49" charset="0"/>
              </a:rPr>
              <a:t>Windows.Storage.</a:t>
            </a:r>
            <a:r>
              <a:rPr lang="en-GB" sz="2000" dirty="0">
                <a:solidFill>
                  <a:srgbClr val="2B91AF"/>
                </a:solidFill>
                <a:highlight>
                  <a:srgbClr val="F2F2F2"/>
                </a:highlight>
                <a:latin typeface="Consolas" panose="020B0609020204030204" pitchFamily="49" charset="0"/>
              </a:rPr>
              <a:t>ApplicationData</a:t>
            </a:r>
            <a:r>
              <a:rPr lang="en-GB" sz="2000" dirty="0">
                <a:solidFill>
                  <a:srgbClr val="000000"/>
                </a:solidFill>
                <a:highlight>
                  <a:srgbClr val="F2F2F2"/>
                </a:highlight>
                <a:latin typeface="Consolas" panose="020B0609020204030204" pitchFamily="49" charset="0"/>
              </a:rPr>
              <a:t>.Current.DataChanged += </a:t>
            </a:r>
            <a:r>
              <a:rPr lang="en-GB" sz="2000" dirty="0" err="1">
                <a:solidFill>
                  <a:srgbClr val="000000"/>
                </a:solidFill>
                <a:highlight>
                  <a:srgbClr val="F2F2F2"/>
                </a:highlight>
                <a:latin typeface="Consolas" panose="020B0609020204030204" pitchFamily="49" charset="0"/>
              </a:rPr>
              <a:t>Current_DataChanged</a:t>
            </a:r>
            <a:r>
              <a:rPr lang="en-GB" sz="2000" dirty="0">
                <a:solidFill>
                  <a:srgbClr val="000000"/>
                </a:solidFill>
                <a:highlight>
                  <a:srgbClr val="F2F2F2"/>
                </a:highlight>
                <a:latin typeface="Consolas" panose="020B0609020204030204" pitchFamily="49" charset="0"/>
              </a:rPr>
              <a:t>;</a:t>
            </a:r>
          </a:p>
          <a:p>
            <a:r>
              <a:rPr lang="en-GB" sz="2000" dirty="0" smtClean="0">
                <a:solidFill>
                  <a:srgbClr val="000000"/>
                </a:solidFill>
                <a:highlight>
                  <a:srgbClr val="F2F2F2"/>
                </a:highlight>
                <a:latin typeface="Consolas" panose="020B0609020204030204" pitchFamily="49" charset="0"/>
              </a:rPr>
              <a:t>...</a:t>
            </a:r>
            <a:endParaRPr lang="en-GB" sz="2000" dirty="0">
              <a:solidFill>
                <a:srgbClr val="000000"/>
              </a:solidFill>
              <a:highlight>
                <a:srgbClr val="F2F2F2"/>
              </a:highlight>
              <a:latin typeface="Consolas" panose="020B0609020204030204" pitchFamily="49" charset="0"/>
            </a:endParaRPr>
          </a:p>
          <a:p>
            <a:endParaRPr lang="en-GB" sz="2000" dirty="0">
              <a:solidFill>
                <a:srgbClr val="000000"/>
              </a:solidFill>
              <a:highlight>
                <a:srgbClr val="F2F2F2"/>
              </a:highlight>
              <a:latin typeface="Consolas" panose="020B0609020204030204" pitchFamily="49" charset="0"/>
            </a:endParaRPr>
          </a:p>
          <a:p>
            <a:r>
              <a:rPr lang="en-GB" sz="2000" dirty="0">
                <a:solidFill>
                  <a:srgbClr val="0000FF"/>
                </a:solidFill>
                <a:highlight>
                  <a:srgbClr val="F2F2F2"/>
                </a:highlight>
                <a:latin typeface="Consolas" panose="020B0609020204030204" pitchFamily="49" charset="0"/>
              </a:rPr>
              <a:t>void</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Current_DataChanged</a:t>
            </a:r>
            <a:r>
              <a:rPr lang="en-GB" sz="2000" dirty="0">
                <a:solidFill>
                  <a:srgbClr val="000000"/>
                </a:solidFill>
                <a:highlight>
                  <a:srgbClr val="F2F2F2"/>
                </a:highlight>
                <a:latin typeface="Consolas" panose="020B0609020204030204" pitchFamily="49" charset="0"/>
              </a:rPr>
              <a:t>(</a:t>
            </a:r>
            <a:r>
              <a:rPr lang="en-GB" sz="2000" dirty="0" err="1">
                <a:solidFill>
                  <a:srgbClr val="2B91AF"/>
                </a:solidFill>
                <a:highlight>
                  <a:srgbClr val="F2F2F2"/>
                </a:highlight>
                <a:latin typeface="Consolas" panose="020B0609020204030204" pitchFamily="49" charset="0"/>
              </a:rPr>
              <a:t>ApplicationData</a:t>
            </a:r>
            <a:r>
              <a:rPr lang="en-GB" sz="2000" dirty="0">
                <a:solidFill>
                  <a:srgbClr val="000000"/>
                </a:solidFill>
                <a:highlight>
                  <a:srgbClr val="F2F2F2"/>
                </a:highlight>
                <a:latin typeface="Consolas" panose="020B0609020204030204" pitchFamily="49" charset="0"/>
              </a:rPr>
              <a:t> sender, </a:t>
            </a:r>
            <a:r>
              <a:rPr lang="en-GB" sz="2000" dirty="0">
                <a:solidFill>
                  <a:srgbClr val="0000FF"/>
                </a:solidFill>
                <a:highlight>
                  <a:srgbClr val="F2F2F2"/>
                </a:highlight>
                <a:latin typeface="Consolas" panose="020B0609020204030204" pitchFamily="49" charset="0"/>
              </a:rPr>
              <a:t>object</a:t>
            </a:r>
            <a:r>
              <a:rPr lang="en-GB" sz="2000" dirty="0">
                <a:solidFill>
                  <a:srgbClr val="000000"/>
                </a:solidFill>
                <a:highlight>
                  <a:srgbClr val="F2F2F2"/>
                </a:highlight>
                <a:latin typeface="Consolas" panose="020B0609020204030204" pitchFamily="49" charset="0"/>
              </a:rPr>
              <a:t> </a:t>
            </a:r>
            <a:r>
              <a:rPr lang="en-GB" sz="2000" dirty="0" err="1">
                <a:solidFill>
                  <a:srgbClr val="000000"/>
                </a:solidFill>
                <a:highlight>
                  <a:srgbClr val="F2F2F2"/>
                </a:highlight>
                <a:latin typeface="Consolas" panose="020B0609020204030204" pitchFamily="49" charset="0"/>
              </a:rPr>
              <a:t>args</a:t>
            </a:r>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a:t>
            </a:r>
          </a:p>
          <a:p>
            <a:r>
              <a:rPr lang="en-GB" sz="2000" dirty="0">
                <a:solidFill>
                  <a:srgbClr val="000000"/>
                </a:solidFill>
                <a:highlight>
                  <a:srgbClr val="F2F2F2"/>
                </a:highlight>
                <a:latin typeface="Consolas" panose="020B0609020204030204" pitchFamily="49" charset="0"/>
              </a:rPr>
              <a:t>    </a:t>
            </a:r>
            <a:r>
              <a:rPr lang="en-GB" sz="2000" dirty="0">
                <a:solidFill>
                  <a:srgbClr val="008000"/>
                </a:solidFill>
                <a:highlight>
                  <a:srgbClr val="F2F2F2"/>
                </a:highlight>
                <a:latin typeface="Consolas" panose="020B0609020204030204" pitchFamily="49" charset="0"/>
              </a:rPr>
              <a:t>// Refresh your settings...</a:t>
            </a:r>
            <a:endParaRPr lang="en-GB" sz="2000" dirty="0">
              <a:solidFill>
                <a:srgbClr val="000000"/>
              </a:solidFill>
              <a:highlight>
                <a:srgbClr val="F2F2F2"/>
              </a:highlight>
              <a:latin typeface="Consolas" panose="020B0609020204030204" pitchFamily="49" charset="0"/>
            </a:endParaRPr>
          </a:p>
          <a:p>
            <a:r>
              <a:rPr lang="en-GB" sz="2000" dirty="0">
                <a:solidFill>
                  <a:srgbClr val="000000"/>
                </a:solidFill>
                <a:highlight>
                  <a:srgbClr val="F2F2F2"/>
                </a:highlight>
                <a:latin typeface="Consolas" panose="020B0609020204030204" pitchFamily="49" charset="0"/>
              </a:rPr>
              <a:t>}</a:t>
            </a:r>
            <a:endParaRPr lang="en-GB" sz="2000" dirty="0">
              <a:solidFill>
                <a:srgbClr val="000000"/>
              </a:solidFill>
              <a:highlight>
                <a:srgbClr val="FFFFFF"/>
              </a:highlight>
              <a:latin typeface="Consolas" panose="020B0609020204030204" pitchFamily="49" charset="0"/>
            </a:endParaRPr>
          </a:p>
        </p:txBody>
      </p:sp>
      <p:sp>
        <p:nvSpPr>
          <p:cNvPr id="10" name="Text Placeholder 8"/>
          <p:cNvSpPr txBox="1">
            <a:spLocks/>
          </p:cNvSpPr>
          <p:nvPr/>
        </p:nvSpPr>
        <p:spPr>
          <a:xfrm>
            <a:off x="274638" y="4834193"/>
            <a:ext cx="11887200" cy="152041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chemeClr val="tx2"/>
                </a:solidFill>
              </a:rPr>
              <a:t>The event is only fired if the application is active at the time of the change</a:t>
            </a:r>
            <a:endParaRPr lang="en-US" dirty="0">
              <a:solidFill>
                <a:schemeClr val="tx2"/>
              </a:solidFill>
            </a:endParaRPr>
          </a:p>
          <a:p>
            <a:pPr marL="0" indent="0">
              <a:buNone/>
            </a:pPr>
            <a:r>
              <a:rPr lang="en-US" sz="2000" dirty="0" smtClean="0">
                <a:solidFill>
                  <a:schemeClr val="tx1"/>
                </a:solidFill>
                <a:latin typeface="+mn-lt"/>
              </a:rPr>
              <a:t>You should still load up all your data when your app starts</a:t>
            </a:r>
          </a:p>
        </p:txBody>
      </p:sp>
    </p:spTree>
    <p:extLst>
      <p:ext uri="{BB962C8B-B14F-4D97-AF65-F5344CB8AC3E}">
        <p14:creationId xmlns:p14="http://schemas.microsoft.com/office/powerpoint/2010/main" val="349322579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Tips on using </a:t>
            </a:r>
            <a:r>
              <a:rPr lang="en-GB" dirty="0"/>
              <a:t>r</a:t>
            </a:r>
            <a:r>
              <a:rPr lang="en-GB" dirty="0" smtClean="0"/>
              <a:t>oaming data</a:t>
            </a:r>
            <a:endParaRPr lang="en-GB" dirty="0"/>
          </a:p>
        </p:txBody>
      </p:sp>
      <p:sp>
        <p:nvSpPr>
          <p:cNvPr id="2" name="Text Placeholder 1"/>
          <p:cNvSpPr>
            <a:spLocks noGrp="1"/>
          </p:cNvSpPr>
          <p:nvPr>
            <p:ph type="body" sz="quarter" idx="11"/>
          </p:nvPr>
        </p:nvSpPr>
        <p:spPr>
          <a:prstGeom prst="rect">
            <a:avLst/>
          </a:prstGeom>
        </p:spPr>
        <p:txBody>
          <a:bodyPr/>
          <a:lstStyle/>
          <a:p>
            <a:r>
              <a:rPr lang="en-GB" sz="3200" dirty="0" smtClean="0"/>
              <a:t>Applications can store data in the roaming folder as they would any other folder on the device, or in roaming settings in the same way as local settings</a:t>
            </a:r>
          </a:p>
          <a:p>
            <a:r>
              <a:rPr lang="en-GB" sz="3200" dirty="0" smtClean="0"/>
              <a:t>The synchronisation takes place in the background</a:t>
            </a:r>
          </a:p>
          <a:p>
            <a:r>
              <a:rPr lang="en-GB" sz="3200" dirty="0" smtClean="0"/>
              <a:t>Good for app customisation settings, most recent activity, partially completed work</a:t>
            </a:r>
          </a:p>
          <a:p>
            <a:r>
              <a:rPr lang="en-GB" sz="3200" dirty="0" smtClean="0"/>
              <a:t>Bad for synchronising large amounts of data or “instant syncing” scenarios</a:t>
            </a:r>
          </a:p>
          <a:p>
            <a:pPr lvl="1"/>
            <a:r>
              <a:rPr lang="en-GB" dirty="0" smtClean="0"/>
              <a:t>Last writer wins</a:t>
            </a:r>
          </a:p>
          <a:p>
            <a:pPr lvl="1"/>
            <a:r>
              <a:rPr lang="en-GB" dirty="0" err="1" smtClean="0"/>
              <a:t>HighPriority</a:t>
            </a:r>
            <a:r>
              <a:rPr lang="en-GB" dirty="0" smtClean="0"/>
              <a:t> setting is available on Windows for quick sync,  but has no effect on Windows Phone</a:t>
            </a:r>
          </a:p>
        </p:txBody>
      </p:sp>
      <p:sp>
        <p:nvSpPr>
          <p:cNvPr id="6" name="Slide Number Placeholder 5"/>
          <p:cNvSpPr>
            <a:spLocks noGrp="1"/>
          </p:cNvSpPr>
          <p:nvPr>
            <p:ph type="sldNum" sz="quarter" idx="4294967295"/>
          </p:nvPr>
        </p:nvSpPr>
        <p:spPr>
          <a:xfrm>
            <a:off x="11950700" y="6483350"/>
            <a:ext cx="485775" cy="371475"/>
          </a:xfrm>
          <a:prstGeom prst="rect">
            <a:avLst/>
          </a:prstGeom>
        </p:spPr>
        <p:txBody>
          <a:bodyPr/>
          <a:lstStyle/>
          <a:p>
            <a:fld id="{2775DF8E-1151-4C45-8C93-3AB060627CA9}" type="slidenum">
              <a:rPr lang="en-US" smtClean="0"/>
              <a:pPr/>
              <a:t>23</a:t>
            </a:fld>
            <a:endParaRPr lang="en-US"/>
          </a:p>
        </p:txBody>
      </p:sp>
    </p:spTree>
    <p:extLst>
      <p:ext uri="{BB962C8B-B14F-4D97-AF65-F5344CB8AC3E}">
        <p14:creationId xmlns:p14="http://schemas.microsoft.com/office/powerpoint/2010/main" val="202150333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Demo:</a:t>
            </a:r>
            <a:br>
              <a:rPr lang="en-GB" dirty="0" smtClean="0"/>
            </a:br>
            <a:r>
              <a:rPr lang="en-GB" dirty="0" smtClean="0"/>
              <a:t>Roaming Data</a:t>
            </a:r>
            <a:endParaRPr lang="en-GB" dirty="0"/>
          </a:p>
        </p:txBody>
      </p:sp>
      <p:sp>
        <p:nvSpPr>
          <p:cNvPr id="8" name="Text Placeholder 7"/>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762139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OneDrive for more…</a:t>
            </a:r>
            <a:endParaRPr lang="en-GB" dirty="0"/>
          </a:p>
        </p:txBody>
      </p:sp>
      <p:sp>
        <p:nvSpPr>
          <p:cNvPr id="5" name="Text Placeholder 4"/>
          <p:cNvSpPr>
            <a:spLocks noGrp="1"/>
          </p:cNvSpPr>
          <p:nvPr>
            <p:ph type="body" sz="quarter" idx="10"/>
          </p:nvPr>
        </p:nvSpPr>
        <p:spPr>
          <a:xfrm>
            <a:off x="274639" y="1212849"/>
            <a:ext cx="5486399" cy="6087820"/>
          </a:xfrm>
        </p:spPr>
        <p:txBody>
          <a:bodyPr/>
          <a:lstStyle/>
          <a:p>
            <a:r>
              <a:rPr lang="en-GB" dirty="0" smtClean="0"/>
              <a:t>Download Live SDK</a:t>
            </a:r>
          </a:p>
          <a:p>
            <a:pPr lvl="1"/>
            <a:r>
              <a:rPr lang="en-GB" dirty="0" smtClean="0"/>
              <a:t>Controls </a:t>
            </a:r>
            <a:r>
              <a:rPr lang="en-GB" dirty="0"/>
              <a:t>and APIs that enable apps to access information from OneDrive </a:t>
            </a:r>
            <a:endParaRPr lang="en-GB" dirty="0" smtClean="0"/>
          </a:p>
          <a:p>
            <a:r>
              <a:rPr lang="en-GB" dirty="0"/>
              <a:t>Live SDK enables access to users’ identity profile info and allows your apps to:</a:t>
            </a:r>
          </a:p>
          <a:p>
            <a:pPr lvl="1"/>
            <a:r>
              <a:rPr lang="en-GB" dirty="0" smtClean="0"/>
              <a:t>Upload </a:t>
            </a:r>
            <a:r>
              <a:rPr lang="en-GB" dirty="0"/>
              <a:t>and download photos, videos, documents, and other files in OneDrive</a:t>
            </a:r>
          </a:p>
          <a:p>
            <a:pPr lvl="1"/>
            <a:r>
              <a:rPr lang="en-GB" dirty="0" smtClean="0"/>
              <a:t>Personalize </a:t>
            </a:r>
            <a:r>
              <a:rPr lang="en-GB" dirty="0"/>
              <a:t>your users’ experience</a:t>
            </a:r>
          </a:p>
          <a:p>
            <a:pPr lvl="1"/>
            <a:r>
              <a:rPr lang="en-GB" dirty="0" smtClean="0"/>
              <a:t>Take </a:t>
            </a:r>
            <a:r>
              <a:rPr lang="en-GB" dirty="0"/>
              <a:t>advantage of single sign-on using Microsoft Account in Windows 8.1 and Windows Phone </a:t>
            </a:r>
            <a:r>
              <a:rPr lang="en-GB" dirty="0" smtClean="0"/>
              <a:t>8.1</a:t>
            </a:r>
            <a:endParaRPr lang="en-GB" dirty="0"/>
          </a:p>
          <a:p>
            <a:pPr lvl="1"/>
            <a:r>
              <a:rPr lang="en-GB" dirty="0" smtClean="0"/>
              <a:t>Create</a:t>
            </a:r>
            <a:r>
              <a:rPr lang="en-GB" dirty="0"/>
              <a:t>, read, and update contacts, calendars, and events in Outlook.com</a:t>
            </a:r>
          </a:p>
          <a:p>
            <a:pPr lvl="1"/>
            <a:endParaRPr lang="en-GB" dirty="0"/>
          </a:p>
          <a:p>
            <a:pPr lvl="1"/>
            <a:endParaRPr lang="en-GB" dirty="0"/>
          </a:p>
        </p:txBody>
      </p:sp>
      <p:pic>
        <p:nvPicPr>
          <p:cNvPr id="7" name="Picture 6"/>
          <p:cNvPicPr>
            <a:picLocks noChangeAspect="1"/>
          </p:cNvPicPr>
          <p:nvPr/>
        </p:nvPicPr>
        <p:blipFill>
          <a:blip r:embed="rId2"/>
          <a:stretch>
            <a:fillRect/>
          </a:stretch>
        </p:blipFill>
        <p:spPr>
          <a:xfrm>
            <a:off x="6179770" y="1212849"/>
            <a:ext cx="5984433" cy="4078015"/>
          </a:xfrm>
          <a:prstGeom prst="rect">
            <a:avLst/>
          </a:prstGeom>
        </p:spPr>
      </p:pic>
    </p:spTree>
    <p:extLst>
      <p:ext uri="{BB962C8B-B14F-4D97-AF65-F5344CB8AC3E}">
        <p14:creationId xmlns:p14="http://schemas.microsoft.com/office/powerpoint/2010/main" val="219357016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HttpClient</a:t>
            </a:r>
            <a:endParaRPr lang="en-US" dirty="0"/>
          </a:p>
        </p:txBody>
      </p:sp>
    </p:spTree>
    <p:extLst>
      <p:ext uri="{BB962C8B-B14F-4D97-AF65-F5344CB8AC3E}">
        <p14:creationId xmlns:p14="http://schemas.microsoft.com/office/powerpoint/2010/main" val="302898017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Simple example: Get a string</a:t>
            </a:r>
          </a:p>
        </p:txBody>
      </p:sp>
      <p:sp>
        <p:nvSpPr>
          <p:cNvPr id="4" name="Text Placeholder 3"/>
          <p:cNvSpPr>
            <a:spLocks noGrp="1"/>
          </p:cNvSpPr>
          <p:nvPr>
            <p:ph type="body" sz="quarter" idx="10"/>
          </p:nvPr>
        </p:nvSpPr>
        <p:spPr>
          <a:xfrm>
            <a:off x="0" y="1216152"/>
            <a:ext cx="12436475" cy="5823133"/>
          </a:xfrm>
          <a:solidFill>
            <a:schemeClr val="tx1">
              <a:lumMod val="95000"/>
            </a:schemeClr>
          </a:solidFill>
        </p:spPr>
        <p:txBody>
          <a:bodyPr/>
          <a:lstStyle/>
          <a:p>
            <a:r>
              <a:rPr lang="en-GB" sz="1600" dirty="0">
                <a:solidFill>
                  <a:srgbClr val="0000FF"/>
                </a:solidFill>
                <a:highlight>
                  <a:srgbClr val="F2F2F2"/>
                </a:highlight>
              </a:rPr>
              <a:t> </a:t>
            </a:r>
            <a:r>
              <a:rPr lang="en-GB" sz="1600" dirty="0" smtClean="0">
                <a:solidFill>
                  <a:srgbClr val="0000FF"/>
                </a:solidFill>
                <a:highlight>
                  <a:srgbClr val="F2F2F2"/>
                </a:highlight>
              </a:rPr>
              <a:t>   </a:t>
            </a:r>
            <a:r>
              <a:rPr lang="en-GB" sz="1600" dirty="0" smtClean="0">
                <a:solidFill>
                  <a:srgbClr val="0000FF"/>
                </a:solidFill>
                <a:highlight>
                  <a:srgbClr val="F2F2F2"/>
                </a:highlight>
                <a:latin typeface="Consolas" panose="020B0609020204030204" pitchFamily="49" charset="0"/>
              </a:rPr>
              <a:t>try</a:t>
            </a:r>
            <a:endParaRPr lang="en-GB" sz="1600" dirty="0">
              <a:solidFill>
                <a:srgbClr val="000000"/>
              </a:solidFill>
              <a:highlight>
                <a:srgbClr val="F2F2F2"/>
              </a:highlight>
              <a:latin typeface="Consolas" panose="020B0609020204030204" pitchFamily="49" charset="0"/>
            </a:endParaRPr>
          </a:p>
          <a:p>
            <a:r>
              <a:rPr lang="en-GB" sz="1600" dirty="0" smtClean="0">
                <a:solidFill>
                  <a:srgbClr val="000000"/>
                </a:solidFill>
                <a:highlight>
                  <a:srgbClr val="F2F2F2"/>
                </a:highlight>
                <a:latin typeface="Consolas" panose="020B0609020204030204" pitchFamily="49" charset="0"/>
              </a:rPr>
              <a:t>    {</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smtClean="0">
                <a:solidFill>
                  <a:srgbClr val="008000"/>
                </a:solidFill>
                <a:highlight>
                  <a:srgbClr val="F2F2F2"/>
                </a:highlight>
                <a:latin typeface="Consolas" panose="020B0609020204030204" pitchFamily="49" charset="0"/>
              </a:rPr>
              <a:t>//</a:t>
            </a:r>
            <a:r>
              <a:rPr lang="en-GB" sz="1600" dirty="0">
                <a:solidFill>
                  <a:srgbClr val="008000"/>
                </a:solidFill>
                <a:highlight>
                  <a:srgbClr val="F2F2F2"/>
                </a:highlight>
                <a:latin typeface="Consolas" panose="020B0609020204030204" pitchFamily="49" charset="0"/>
              </a:rPr>
              <a:t> Create the </a:t>
            </a:r>
            <a:r>
              <a:rPr lang="en-GB" sz="1600" dirty="0" err="1">
                <a:solidFill>
                  <a:srgbClr val="008000"/>
                </a:solidFill>
                <a:highlight>
                  <a:srgbClr val="F2F2F2"/>
                </a:highlight>
                <a:latin typeface="Consolas" panose="020B0609020204030204" pitchFamily="49" charset="0"/>
              </a:rPr>
              <a:t>HttpClient</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err="1" smtClean="0">
                <a:solidFill>
                  <a:srgbClr val="2B91AF"/>
                </a:solidFill>
                <a:highlight>
                  <a:srgbClr val="F2F2F2"/>
                </a:highlight>
                <a:latin typeface="Consolas" panose="020B0609020204030204" pitchFamily="49" charset="0"/>
              </a:rPr>
              <a:t>HttpClient</a:t>
            </a:r>
            <a:r>
              <a:rPr lang="en-GB" sz="1600" dirty="0" smtClean="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smtClean="0">
                <a:solidFill>
                  <a:srgbClr val="008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Optionally, define HTTP headers</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err="1" smtClean="0">
                <a:solidFill>
                  <a:srgbClr val="000000"/>
                </a:solidFill>
                <a:highlight>
                  <a:srgbClr val="F2F2F2"/>
                </a:highlight>
                <a:latin typeface="Consolas" panose="020B0609020204030204" pitchFamily="49" charset="0"/>
              </a:rPr>
              <a:t>httpClient.DefaultRequestHeaders.Accept.TryParseAdd</a:t>
            </a:r>
            <a:r>
              <a:rPr lang="en-GB" sz="1600" dirty="0">
                <a:solidFill>
                  <a:srgbClr val="000000"/>
                </a:solidFill>
                <a:highlight>
                  <a:srgbClr val="F2F2F2"/>
                </a:highlight>
                <a:latin typeface="Consolas" panose="020B0609020204030204" pitchFamily="49" charset="0"/>
              </a:rPr>
              <a:t>(</a:t>
            </a:r>
            <a:r>
              <a:rPr lang="en-GB" sz="1600" dirty="0">
                <a:solidFill>
                  <a:srgbClr val="A31515"/>
                </a:solidFill>
                <a:highlight>
                  <a:srgbClr val="F2F2F2"/>
                </a:highlight>
                <a:latin typeface="Consolas" panose="020B0609020204030204" pitchFamily="49" charset="0"/>
              </a:rPr>
              <a:t>"application/</a:t>
            </a:r>
            <a:r>
              <a:rPr lang="en-GB" sz="1600" dirty="0" err="1">
                <a:solidFill>
                  <a:srgbClr val="A31515"/>
                </a:solidFill>
                <a:highlight>
                  <a:srgbClr val="F2F2F2"/>
                </a:highlight>
                <a:latin typeface="Consolas" panose="020B0609020204030204" pitchFamily="49" charset="0"/>
              </a:rPr>
              <a:t>json</a:t>
            </a:r>
            <a:r>
              <a:rPr lang="en-GB" sz="1600" dirty="0">
                <a:solidFill>
                  <a:srgbClr val="A31515"/>
                </a:solidFill>
                <a:highlight>
                  <a:srgbClr val="F2F2F2"/>
                </a:highlight>
                <a:latin typeface="Consolas" panose="020B0609020204030204" pitchFamily="49" charset="0"/>
              </a:rPr>
              <a:t>"</a:t>
            </a:r>
            <a:r>
              <a:rPr lang="en-GB" sz="1600" dirty="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smtClean="0">
                <a:solidFill>
                  <a:srgbClr val="008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Make the call</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smtClean="0">
                <a:solidFill>
                  <a:srgbClr val="0000FF"/>
                </a:solidFill>
                <a:highlight>
                  <a:srgbClr val="F2F2F2"/>
                </a:highlight>
                <a:latin typeface="Consolas" panose="020B0609020204030204" pitchFamily="49" charset="0"/>
              </a:rPr>
              <a:t>string</a:t>
            </a:r>
            <a:r>
              <a:rPr lang="en-GB" sz="1600" dirty="0" smtClean="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responseText</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await</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httpClient.GetStringAsync</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smtClean="0">
                <a:solidFill>
                  <a:srgbClr val="000000"/>
                </a:solidFill>
                <a:highlight>
                  <a:srgbClr val="F2F2F2"/>
                </a:highlight>
                <a:latin typeface="Consolas" panose="020B0609020204030204" pitchFamily="49" charset="0"/>
              </a:rPr>
              <a:t>    </a:t>
            </a:r>
            <a:r>
              <a:rPr lang="en-GB" sz="1600" dirty="0" smtClean="0">
                <a:solidFill>
                  <a:srgbClr val="0000FF"/>
                </a:solidFill>
                <a:highlight>
                  <a:srgbClr val="F2F2F2"/>
                </a:highlight>
                <a:latin typeface="Consolas" panose="020B0609020204030204" pitchFamily="49" charset="0"/>
              </a:rPr>
              <a:t>new</a:t>
            </a:r>
            <a:r>
              <a:rPr lang="en-GB" sz="1600" dirty="0" smtClean="0">
                <a:solidFill>
                  <a:srgbClr val="000000"/>
                </a:solidFill>
                <a:highlight>
                  <a:srgbClr val="F2F2F2"/>
                </a:highlight>
                <a:latin typeface="Consolas" panose="020B0609020204030204" pitchFamily="49" charset="0"/>
              </a:rPr>
              <a:t> </a:t>
            </a:r>
            <a:r>
              <a:rPr lang="en-GB" sz="1600" dirty="0">
                <a:solidFill>
                  <a:srgbClr val="2B91AF"/>
                </a:solidFill>
                <a:highlight>
                  <a:srgbClr val="F2F2F2"/>
                </a:highlight>
                <a:latin typeface="Consolas" panose="020B0609020204030204" pitchFamily="49" charset="0"/>
              </a:rPr>
              <a:t>Uri</a:t>
            </a:r>
            <a:r>
              <a:rPr lang="en-GB" sz="1600" dirty="0">
                <a:solidFill>
                  <a:srgbClr val="000000"/>
                </a:solidFill>
                <a:highlight>
                  <a:srgbClr val="F2F2F2"/>
                </a:highlight>
                <a:latin typeface="Consolas" panose="020B0609020204030204" pitchFamily="49" charset="0"/>
              </a:rPr>
              <a:t>(</a:t>
            </a:r>
            <a:r>
              <a:rPr lang="en-GB" sz="1600" dirty="0">
                <a:solidFill>
                  <a:srgbClr val="A31515"/>
                </a:solidFill>
                <a:highlight>
                  <a:srgbClr val="F2F2F2"/>
                </a:highlight>
                <a:latin typeface="Consolas" panose="020B0609020204030204" pitchFamily="49" charset="0"/>
              </a:rPr>
              <a:t>"http://services.odata.org/</a:t>
            </a:r>
            <a:r>
              <a:rPr lang="en-GB" sz="1600" dirty="0" err="1">
                <a:solidFill>
                  <a:srgbClr val="A31515"/>
                </a:solidFill>
                <a:highlight>
                  <a:srgbClr val="F2F2F2"/>
                </a:highlight>
                <a:latin typeface="Consolas" panose="020B0609020204030204" pitchFamily="49" charset="0"/>
              </a:rPr>
              <a:t>Northwind</a:t>
            </a:r>
            <a:r>
              <a:rPr lang="en-GB" sz="1600" dirty="0">
                <a:solidFill>
                  <a:srgbClr val="A31515"/>
                </a:solidFill>
                <a:highlight>
                  <a:srgbClr val="F2F2F2"/>
                </a:highlight>
                <a:latin typeface="Consolas" panose="020B0609020204030204" pitchFamily="49" charset="0"/>
              </a:rPr>
              <a:t>/</a:t>
            </a:r>
            <a:r>
              <a:rPr lang="en-GB" sz="1600" dirty="0" err="1">
                <a:solidFill>
                  <a:srgbClr val="A31515"/>
                </a:solidFill>
                <a:highlight>
                  <a:srgbClr val="F2F2F2"/>
                </a:highlight>
                <a:latin typeface="Consolas" panose="020B0609020204030204" pitchFamily="49" charset="0"/>
              </a:rPr>
              <a:t>Northwind.svc</a:t>
            </a:r>
            <a:r>
              <a:rPr lang="en-GB" sz="1600" dirty="0">
                <a:solidFill>
                  <a:srgbClr val="A31515"/>
                </a:solidFill>
                <a:highlight>
                  <a:srgbClr val="F2F2F2"/>
                </a:highlight>
                <a:latin typeface="Consolas" panose="020B0609020204030204" pitchFamily="49" charset="0"/>
              </a:rPr>
              <a:t>/Suppliers"</a:t>
            </a:r>
            <a:r>
              <a:rPr lang="en-GB" sz="1600" dirty="0">
                <a:solidFill>
                  <a:srgbClr val="000000"/>
                </a:solidFill>
                <a:highlight>
                  <a:srgbClr val="F2F2F2"/>
                </a:highlight>
                <a:latin typeface="Consolas" panose="020B0609020204030204" pitchFamily="49" charset="0"/>
              </a:rPr>
              <a:t>));</a:t>
            </a:r>
          </a:p>
          <a:p>
            <a:r>
              <a:rPr lang="en-GB" sz="1600" dirty="0" smtClean="0">
                <a:solidFill>
                  <a:srgbClr val="000000"/>
                </a:solidFill>
                <a:highlight>
                  <a:srgbClr val="F2F2F2"/>
                </a:highlight>
                <a:latin typeface="Consolas" panose="020B0609020204030204" pitchFamily="49" charset="0"/>
              </a:rPr>
              <a:t>    }</a:t>
            </a:r>
            <a:endParaRPr lang="en-GB" sz="1600" dirty="0">
              <a:solidFill>
                <a:srgbClr val="000000"/>
              </a:solidFill>
              <a:highlight>
                <a:srgbClr val="F2F2F2"/>
              </a:highlight>
              <a:latin typeface="Consolas" panose="020B0609020204030204" pitchFamily="49" charset="0"/>
            </a:endParaRPr>
          </a:p>
          <a:p>
            <a:r>
              <a:rPr lang="en-GB" sz="1600" dirty="0" smtClean="0">
                <a:solidFill>
                  <a:srgbClr val="0000FF"/>
                </a:solidFill>
                <a:highlight>
                  <a:srgbClr val="F2F2F2"/>
                </a:highlight>
                <a:latin typeface="Consolas" panose="020B0609020204030204" pitchFamily="49" charset="0"/>
              </a:rPr>
              <a:t>    catch</a:t>
            </a:r>
            <a:r>
              <a:rPr lang="en-GB" sz="1600" dirty="0" smtClean="0">
                <a:solidFill>
                  <a:srgbClr val="000000"/>
                </a:solidFill>
                <a:highlight>
                  <a:srgbClr val="F2F2F2"/>
                </a:highlight>
                <a:latin typeface="Consolas" panose="020B0609020204030204" pitchFamily="49" charset="0"/>
              </a:rPr>
              <a:t> </a:t>
            </a:r>
            <a:r>
              <a:rPr lang="en-GB" sz="1600" dirty="0">
                <a:solidFill>
                  <a:srgbClr val="000000"/>
                </a:solidFill>
                <a:highlight>
                  <a:srgbClr val="F2F2F2"/>
                </a:highlight>
                <a:latin typeface="Consolas" panose="020B0609020204030204" pitchFamily="49" charset="0"/>
              </a:rPr>
              <a:t>(</a:t>
            </a:r>
            <a:r>
              <a:rPr lang="en-GB" sz="1600" dirty="0">
                <a:solidFill>
                  <a:srgbClr val="2B91AF"/>
                </a:solidFill>
                <a:highlight>
                  <a:srgbClr val="F2F2F2"/>
                </a:highlight>
                <a:latin typeface="Consolas" panose="020B0609020204030204" pitchFamily="49" charset="0"/>
              </a:rPr>
              <a:t>Exception</a:t>
            </a:r>
            <a:r>
              <a:rPr lang="en-GB" sz="1600" dirty="0">
                <a:solidFill>
                  <a:srgbClr val="000000"/>
                </a:solidFill>
                <a:highlight>
                  <a:srgbClr val="F2F2F2"/>
                </a:highlight>
                <a:latin typeface="Consolas" panose="020B0609020204030204" pitchFamily="49" charset="0"/>
              </a:rPr>
              <a:t> ex)</a:t>
            </a:r>
          </a:p>
          <a:p>
            <a:r>
              <a:rPr lang="en-GB" sz="1600" dirty="0" smtClean="0">
                <a:solidFill>
                  <a:srgbClr val="000000"/>
                </a:solidFill>
                <a:highlight>
                  <a:srgbClr val="F2F2F2"/>
                </a:highlight>
                <a:latin typeface="Consolas" panose="020B0609020204030204" pitchFamily="49" charset="0"/>
              </a:rPr>
              <a:t>    {</a:t>
            </a:r>
            <a:endParaRPr lang="en-GB" sz="1600" dirty="0">
              <a:solidFill>
                <a:srgbClr val="000000"/>
              </a:solidFill>
              <a:highlight>
                <a:srgbClr val="F2F2F2"/>
              </a:highlight>
              <a:latin typeface="Consolas" panose="020B0609020204030204" pitchFamily="49" charset="0"/>
            </a:endParaRPr>
          </a:p>
          <a:p>
            <a:r>
              <a:rPr lang="en-GB" sz="1600" dirty="0" smtClean="0">
                <a:solidFill>
                  <a:srgbClr val="000000"/>
                </a:solidFill>
                <a:highlight>
                  <a:srgbClr val="F2F2F2"/>
                </a:highlight>
                <a:latin typeface="Consolas" panose="020B0609020204030204" pitchFamily="49" charset="0"/>
              </a:rPr>
              <a:t>       ...</a:t>
            </a:r>
            <a:endParaRPr lang="en-GB" sz="1600" dirty="0">
              <a:solidFill>
                <a:srgbClr val="000000"/>
              </a:solidFill>
              <a:highlight>
                <a:srgbClr val="F2F2F2"/>
              </a:highlight>
              <a:latin typeface="Consolas" panose="020B0609020204030204" pitchFamily="49" charset="0"/>
            </a:endParaRPr>
          </a:p>
          <a:p>
            <a:r>
              <a:rPr lang="en-GB" sz="1600" dirty="0" smtClean="0">
                <a:solidFill>
                  <a:srgbClr val="000000"/>
                </a:solidFill>
                <a:highlight>
                  <a:srgbClr val="F2F2F2"/>
                </a:highlight>
                <a:latin typeface="Consolas" panose="020B0609020204030204" pitchFamily="49" charset="0"/>
              </a:rPr>
              <a:t>    }</a:t>
            </a:r>
          </a:p>
          <a:p>
            <a:endParaRPr lang="en-GB" sz="1600" spc="-113" dirty="0">
              <a:solidFill>
                <a:srgbClr val="000000"/>
              </a:solidFill>
              <a:highlight>
                <a:srgbClr val="F2F2F2"/>
              </a:highlight>
            </a:endParaRPr>
          </a:p>
          <a:p>
            <a:endParaRPr lang="en-GB" sz="1600" spc="-113" dirty="0" smtClean="0">
              <a:solidFill>
                <a:srgbClr val="000000"/>
              </a:solidFill>
              <a:highlight>
                <a:srgbClr val="F2F2F2"/>
              </a:highlight>
            </a:endParaRPr>
          </a:p>
          <a:p>
            <a:endParaRPr lang="en-GB" sz="1600" spc="-113" dirty="0">
              <a:solidFill>
                <a:srgbClr val="000000"/>
              </a:solidFill>
              <a:highlight>
                <a:srgbClr val="F2F2F2"/>
              </a:highlight>
            </a:endParaRPr>
          </a:p>
          <a:p>
            <a:endParaRPr lang="en-GB" sz="1600" spc="-113" dirty="0" smtClean="0">
              <a:solidFill>
                <a:srgbClr val="000000"/>
              </a:solidFill>
              <a:highlight>
                <a:srgbClr val="F2F2F2"/>
              </a:highlight>
            </a:endParaRPr>
          </a:p>
          <a:p>
            <a:endParaRPr lang="en-GB" sz="1600" spc="-113" dirty="0">
              <a:solidFill>
                <a:srgbClr val="000000"/>
              </a:solidFill>
              <a:highlight>
                <a:srgbClr val="FFFFFF"/>
              </a:highlight>
            </a:endParaRPr>
          </a:p>
        </p:txBody>
      </p:sp>
    </p:spTree>
    <p:extLst>
      <p:ext uri="{BB962C8B-B14F-4D97-AF65-F5344CB8AC3E}">
        <p14:creationId xmlns:p14="http://schemas.microsoft.com/office/powerpoint/2010/main" val="128672264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a:t>
            </a:r>
            <a:endParaRPr lang="en-US" dirty="0"/>
          </a:p>
        </p:txBody>
      </p:sp>
      <p:sp>
        <p:nvSpPr>
          <p:cNvPr id="4" name="Text Placeholder 3"/>
          <p:cNvSpPr>
            <a:spLocks noGrp="1"/>
          </p:cNvSpPr>
          <p:nvPr>
            <p:ph type="body" sz="quarter" idx="11"/>
          </p:nvPr>
        </p:nvSpPr>
        <p:spPr>
          <a:prstGeom prst="rect">
            <a:avLst/>
          </a:prstGeom>
        </p:spPr>
        <p:txBody>
          <a:bodyPr/>
          <a:lstStyle/>
          <a:p>
            <a:r>
              <a:rPr lang="en-US" dirty="0" smtClean="0"/>
              <a:t>Resolve the correct type</a:t>
            </a:r>
          </a:p>
          <a:p>
            <a:pPr lvl="1"/>
            <a:r>
              <a:rPr lang="en-US" dirty="0" err="1" smtClean="0"/>
              <a:t>System.Net.Http.HttpClient</a:t>
            </a:r>
            <a:r>
              <a:rPr lang="en-US" dirty="0" smtClean="0"/>
              <a:t> is slightly different in the most basic use, and quite different when you get into advanced work.</a:t>
            </a:r>
          </a:p>
          <a:p>
            <a:pPr lvl="1"/>
            <a:endParaRPr lang="en-US" dirty="0"/>
          </a:p>
          <a:p>
            <a:r>
              <a:rPr lang="en-US" dirty="0" smtClean="0"/>
              <a:t>Always make sure you’re using </a:t>
            </a:r>
            <a:r>
              <a:rPr lang="en-US" dirty="0" err="1" smtClean="0"/>
              <a:t>Windows.Web.Http</a:t>
            </a:r>
            <a:endParaRPr lang="en-US" dirty="0" smtClean="0"/>
          </a:p>
          <a:p>
            <a:pPr lvl="1"/>
            <a:r>
              <a:rPr lang="en-US" dirty="0" err="1" smtClean="0"/>
              <a:t>System.Net.Http</a:t>
            </a:r>
            <a:r>
              <a:rPr lang="en-US" dirty="0" smtClean="0"/>
              <a:t> shows up first</a:t>
            </a:r>
          </a:p>
          <a:p>
            <a:endParaRPr lang="en-US" dirty="0"/>
          </a:p>
        </p:txBody>
      </p:sp>
      <p:pic>
        <p:nvPicPr>
          <p:cNvPr id="6" name="Picture 5"/>
          <p:cNvPicPr>
            <a:picLocks noChangeAspect="1"/>
          </p:cNvPicPr>
          <p:nvPr/>
        </p:nvPicPr>
        <p:blipFill>
          <a:blip r:embed="rId3"/>
          <a:stretch>
            <a:fillRect/>
          </a:stretch>
        </p:blipFill>
        <p:spPr>
          <a:xfrm>
            <a:off x="1555220" y="4326243"/>
            <a:ext cx="8390335" cy="1457119"/>
          </a:xfrm>
          <a:prstGeom prst="rect">
            <a:avLst/>
          </a:prstGeom>
        </p:spPr>
      </p:pic>
    </p:spTree>
    <p:extLst>
      <p:ext uri="{BB962C8B-B14F-4D97-AF65-F5344CB8AC3E}">
        <p14:creationId xmlns:p14="http://schemas.microsoft.com/office/powerpoint/2010/main" val="330737986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Get full response</a:t>
            </a:r>
            <a:endParaRPr lang="en-US" dirty="0"/>
          </a:p>
        </p:txBody>
      </p:sp>
      <p:sp>
        <p:nvSpPr>
          <p:cNvPr id="2" name="Text Placeholder 1"/>
          <p:cNvSpPr>
            <a:spLocks noGrp="1"/>
          </p:cNvSpPr>
          <p:nvPr>
            <p:ph type="body" sz="quarter" idx="4294967295"/>
          </p:nvPr>
        </p:nvSpPr>
        <p:spPr>
          <a:xfrm>
            <a:off x="601613" y="1322391"/>
            <a:ext cx="10576296" cy="3933384"/>
          </a:xfrm>
          <a:solidFill>
            <a:schemeClr val="tx1">
              <a:lumMod val="95000"/>
            </a:schemeClr>
          </a:solidFill>
        </p:spPr>
        <p:txBody>
          <a:bodyPr/>
          <a:lstStyle/>
          <a:p>
            <a:pPr marL="0" indent="0">
              <a:buNone/>
            </a:pPr>
            <a:r>
              <a:rPr lang="en-GB" sz="1400" dirty="0">
                <a:solidFill>
                  <a:srgbClr val="0000FF"/>
                </a:solidFill>
                <a:highlight>
                  <a:srgbClr val="F2F2F2"/>
                </a:highlight>
                <a:latin typeface="Consolas" panose="020B0609020204030204" pitchFamily="49" charset="0"/>
              </a:rPr>
              <a:t>try</a:t>
            </a:r>
            <a:endParaRPr lang="en-GB" sz="1400" dirty="0">
              <a:solidFill>
                <a:srgbClr val="000000"/>
              </a:solidFill>
              <a:highlight>
                <a:srgbClr val="F2F2F2"/>
              </a:highlight>
              <a:latin typeface="Consolas" panose="020B0609020204030204" pitchFamily="49" charset="0"/>
            </a:endParaRPr>
          </a:p>
          <a:p>
            <a:pPr marL="0" indent="0">
              <a:buNone/>
            </a:pPr>
            <a:r>
              <a:rPr lang="en-GB" sz="1400" dirty="0">
                <a:solidFill>
                  <a:srgbClr val="000000"/>
                </a:solidFill>
                <a:highlight>
                  <a:srgbClr val="F2F2F2"/>
                </a:highlight>
                <a:latin typeface="Consolas" panose="020B0609020204030204" pitchFamily="49" charset="0"/>
              </a:rPr>
              <a:t>{</a:t>
            </a:r>
          </a:p>
          <a:p>
            <a:pPr marL="0" indent="0">
              <a:buNone/>
            </a:pPr>
            <a:r>
              <a:rPr lang="en-GB" sz="1400" dirty="0">
                <a:solidFill>
                  <a:srgbClr val="000000"/>
                </a:solidFill>
                <a:highlight>
                  <a:srgbClr val="F2F2F2"/>
                </a:highlight>
                <a:latin typeface="Consolas" panose="020B0609020204030204" pitchFamily="49" charset="0"/>
              </a:rPr>
              <a:t>    </a:t>
            </a:r>
            <a:r>
              <a:rPr lang="en-GB" sz="1400" dirty="0" err="1">
                <a:solidFill>
                  <a:srgbClr val="0000FF"/>
                </a:solidFill>
                <a:highlight>
                  <a:srgbClr val="F2F2F2"/>
                </a:highlight>
                <a:latin typeface="Consolas" panose="020B0609020204030204" pitchFamily="49" charset="0"/>
              </a:rPr>
              <a:t>var</a:t>
            </a:r>
            <a:r>
              <a:rPr lang="en-GB" sz="1400" dirty="0">
                <a:solidFill>
                  <a:srgbClr val="000000"/>
                </a:solidFill>
                <a:highlight>
                  <a:srgbClr val="F2F2F2"/>
                </a:highlight>
                <a:latin typeface="Consolas" panose="020B0609020204030204" pitchFamily="49" charset="0"/>
              </a:rPr>
              <a:t> client = </a:t>
            </a:r>
            <a:r>
              <a:rPr lang="en-GB" sz="1400" dirty="0">
                <a:solidFill>
                  <a:srgbClr val="0000FF"/>
                </a:solidFill>
                <a:highlight>
                  <a:srgbClr val="F2F2F2"/>
                </a:highlight>
                <a:latin typeface="Consolas" panose="020B0609020204030204" pitchFamily="49" charset="0"/>
              </a:rPr>
              <a:t>new</a:t>
            </a:r>
            <a:r>
              <a:rPr lang="en-GB" sz="1400" dirty="0">
                <a:solidFill>
                  <a:srgbClr val="000000"/>
                </a:solidFill>
                <a:highlight>
                  <a:srgbClr val="F2F2F2"/>
                </a:highlight>
                <a:latin typeface="Consolas" panose="020B0609020204030204" pitchFamily="49" charset="0"/>
              </a:rPr>
              <a:t> </a:t>
            </a:r>
            <a:r>
              <a:rPr lang="en-GB" sz="1400" dirty="0" err="1">
                <a:solidFill>
                  <a:srgbClr val="2B91AF"/>
                </a:solidFill>
                <a:highlight>
                  <a:srgbClr val="F2F2F2"/>
                </a:highlight>
                <a:latin typeface="Consolas" panose="020B0609020204030204" pitchFamily="49" charset="0"/>
              </a:rPr>
              <a:t>HttpClient</a:t>
            </a:r>
            <a:r>
              <a:rPr lang="en-GB" sz="1400" dirty="0">
                <a:solidFill>
                  <a:srgbClr val="000000"/>
                </a:solidFill>
                <a:highlight>
                  <a:srgbClr val="F2F2F2"/>
                </a:highlight>
                <a:latin typeface="Consolas" panose="020B0609020204030204" pitchFamily="49" charset="0"/>
              </a:rPr>
              <a:t>();</a:t>
            </a:r>
          </a:p>
          <a:p>
            <a:pPr marL="0" indent="0">
              <a:buNone/>
            </a:pPr>
            <a:r>
              <a:rPr lang="nn-NO" sz="1400" dirty="0">
                <a:solidFill>
                  <a:srgbClr val="000000"/>
                </a:solidFill>
                <a:highlight>
                  <a:srgbClr val="F2F2F2"/>
                </a:highlight>
                <a:latin typeface="Consolas" panose="020B0609020204030204" pitchFamily="49" charset="0"/>
              </a:rPr>
              <a:t>    </a:t>
            </a:r>
            <a:r>
              <a:rPr lang="nn-NO" sz="1400" dirty="0">
                <a:solidFill>
                  <a:srgbClr val="0000FF"/>
                </a:solidFill>
                <a:highlight>
                  <a:srgbClr val="F2F2F2"/>
                </a:highlight>
                <a:latin typeface="Consolas" panose="020B0609020204030204" pitchFamily="49" charset="0"/>
              </a:rPr>
              <a:t>var</a:t>
            </a:r>
            <a:r>
              <a:rPr lang="nn-NO" sz="1400" dirty="0">
                <a:solidFill>
                  <a:srgbClr val="000000"/>
                </a:solidFill>
                <a:highlight>
                  <a:srgbClr val="F2F2F2"/>
                </a:highlight>
                <a:latin typeface="Consolas" panose="020B0609020204030204" pitchFamily="49" charset="0"/>
              </a:rPr>
              <a:t> uri = </a:t>
            </a:r>
            <a:r>
              <a:rPr lang="nn-NO" sz="1400" dirty="0">
                <a:solidFill>
                  <a:srgbClr val="0000FF"/>
                </a:solidFill>
                <a:highlight>
                  <a:srgbClr val="F2F2F2"/>
                </a:highlight>
                <a:latin typeface="Consolas" panose="020B0609020204030204" pitchFamily="49" charset="0"/>
              </a:rPr>
              <a:t>new</a:t>
            </a:r>
            <a:r>
              <a:rPr lang="nn-NO" sz="1400" dirty="0">
                <a:solidFill>
                  <a:srgbClr val="000000"/>
                </a:solidFill>
                <a:highlight>
                  <a:srgbClr val="F2F2F2"/>
                </a:highlight>
                <a:latin typeface="Consolas" panose="020B0609020204030204" pitchFamily="49" charset="0"/>
              </a:rPr>
              <a:t> </a:t>
            </a:r>
            <a:r>
              <a:rPr lang="nn-NO" sz="1400" dirty="0">
                <a:solidFill>
                  <a:srgbClr val="2B91AF"/>
                </a:solidFill>
                <a:highlight>
                  <a:srgbClr val="F2F2F2"/>
                </a:highlight>
                <a:latin typeface="Consolas" panose="020B0609020204030204" pitchFamily="49" charset="0"/>
              </a:rPr>
              <a:t>Uri</a:t>
            </a:r>
            <a:r>
              <a:rPr lang="nn-NO" sz="1400" dirty="0">
                <a:solidFill>
                  <a:srgbClr val="000000"/>
                </a:solidFill>
                <a:highlight>
                  <a:srgbClr val="F2F2F2"/>
                </a:highlight>
                <a:latin typeface="Consolas" panose="020B0609020204030204" pitchFamily="49" charset="0"/>
              </a:rPr>
              <a:t>(</a:t>
            </a:r>
            <a:r>
              <a:rPr lang="nn-NO" sz="1400" dirty="0">
                <a:solidFill>
                  <a:srgbClr val="A31515"/>
                </a:solidFill>
                <a:highlight>
                  <a:srgbClr val="F2F2F2"/>
                </a:highlight>
                <a:latin typeface="Consolas" panose="020B0609020204030204" pitchFamily="49" charset="0"/>
              </a:rPr>
              <a:t>" http://example.com/customers/1"</a:t>
            </a:r>
            <a:r>
              <a:rPr lang="nn-NO" sz="1400" dirty="0">
                <a:solidFill>
                  <a:srgbClr val="000000"/>
                </a:solidFill>
                <a:highlight>
                  <a:srgbClr val="F2F2F2"/>
                </a:highlight>
                <a:latin typeface="Consolas" panose="020B0609020204030204" pitchFamily="49" charset="0"/>
              </a:rPr>
              <a:t>);</a:t>
            </a:r>
          </a:p>
          <a:p>
            <a:pPr marL="0" indent="0">
              <a:buNone/>
            </a:pPr>
            <a:r>
              <a:rPr lang="en-GB" sz="1400" dirty="0">
                <a:solidFill>
                  <a:srgbClr val="000000"/>
                </a:solidFill>
                <a:highlight>
                  <a:srgbClr val="F2F2F2"/>
                </a:highlight>
                <a:latin typeface="Consolas" panose="020B0609020204030204" pitchFamily="49" charset="0"/>
              </a:rPr>
              <a:t>    </a:t>
            </a:r>
            <a:r>
              <a:rPr lang="en-GB" sz="1400" dirty="0" err="1">
                <a:solidFill>
                  <a:srgbClr val="0000FF"/>
                </a:solidFill>
                <a:highlight>
                  <a:srgbClr val="F2F2F2"/>
                </a:highlight>
                <a:latin typeface="Consolas" panose="020B0609020204030204" pitchFamily="49" charset="0"/>
              </a:rPr>
              <a:t>var</a:t>
            </a:r>
            <a:r>
              <a:rPr lang="en-GB" sz="1400" dirty="0">
                <a:solidFill>
                  <a:srgbClr val="000000"/>
                </a:solidFill>
                <a:highlight>
                  <a:srgbClr val="F2F2F2"/>
                </a:highlight>
                <a:latin typeface="Consolas" panose="020B0609020204030204" pitchFamily="49" charset="0"/>
              </a:rPr>
              <a:t> response = </a:t>
            </a:r>
            <a:r>
              <a:rPr lang="en-GB" sz="1400" dirty="0">
                <a:solidFill>
                  <a:srgbClr val="0000FF"/>
                </a:solidFill>
                <a:highlight>
                  <a:srgbClr val="F2F2F2"/>
                </a:highlight>
                <a:latin typeface="Consolas" panose="020B0609020204030204" pitchFamily="49" charset="0"/>
              </a:rPr>
              <a:t>await</a:t>
            </a:r>
            <a:r>
              <a:rPr lang="en-GB" sz="1400" dirty="0">
                <a:solidFill>
                  <a:srgbClr val="000000"/>
                </a:solidFill>
                <a:highlight>
                  <a:srgbClr val="F2F2F2"/>
                </a:highlight>
                <a:latin typeface="Consolas" panose="020B0609020204030204" pitchFamily="49" charset="0"/>
              </a:rPr>
              <a:t> </a:t>
            </a:r>
            <a:r>
              <a:rPr lang="en-GB" sz="1400" dirty="0" err="1">
                <a:solidFill>
                  <a:srgbClr val="000000"/>
                </a:solidFill>
                <a:highlight>
                  <a:srgbClr val="F2F2F2"/>
                </a:highlight>
                <a:latin typeface="Consolas" panose="020B0609020204030204" pitchFamily="49" charset="0"/>
              </a:rPr>
              <a:t>client.GetAsync</a:t>
            </a:r>
            <a:r>
              <a:rPr lang="en-GB" sz="1400" dirty="0">
                <a:solidFill>
                  <a:srgbClr val="000000"/>
                </a:solidFill>
                <a:highlight>
                  <a:srgbClr val="F2F2F2"/>
                </a:highlight>
                <a:latin typeface="Consolas" panose="020B0609020204030204" pitchFamily="49" charset="0"/>
              </a:rPr>
              <a:t>(</a:t>
            </a:r>
            <a:r>
              <a:rPr lang="en-GB" sz="1400" dirty="0" err="1">
                <a:solidFill>
                  <a:srgbClr val="000000"/>
                </a:solidFill>
                <a:highlight>
                  <a:srgbClr val="F2F2F2"/>
                </a:highlight>
                <a:latin typeface="Consolas" panose="020B0609020204030204" pitchFamily="49" charset="0"/>
              </a:rPr>
              <a:t>uri</a:t>
            </a:r>
            <a:r>
              <a:rPr lang="en-GB" sz="1400" dirty="0">
                <a:solidFill>
                  <a:srgbClr val="000000"/>
                </a:solidFill>
                <a:highlight>
                  <a:srgbClr val="F2F2F2"/>
                </a:highlight>
                <a:latin typeface="Consolas" panose="020B0609020204030204" pitchFamily="49" charset="0"/>
              </a:rPr>
              <a:t>);</a:t>
            </a:r>
          </a:p>
          <a:p>
            <a:pPr marL="0" indent="0">
              <a:buNone/>
            </a:pPr>
            <a:endParaRPr lang="en-GB" sz="1400" dirty="0">
              <a:solidFill>
                <a:srgbClr val="000000"/>
              </a:solidFill>
              <a:highlight>
                <a:srgbClr val="F2F2F2"/>
              </a:highlight>
              <a:latin typeface="Consolas" panose="020B0609020204030204" pitchFamily="49" charset="0"/>
            </a:endParaRPr>
          </a:p>
          <a:p>
            <a:pPr marL="0" indent="0">
              <a:buNone/>
            </a:pPr>
            <a:r>
              <a:rPr lang="en-GB" sz="1400" dirty="0">
                <a:solidFill>
                  <a:srgbClr val="000000"/>
                </a:solidFill>
                <a:highlight>
                  <a:srgbClr val="F2F2F2"/>
                </a:highlight>
                <a:latin typeface="Consolas" panose="020B0609020204030204" pitchFamily="49" charset="0"/>
              </a:rPr>
              <a:t>    </a:t>
            </a:r>
            <a:r>
              <a:rPr lang="en-GB" sz="1400" dirty="0">
                <a:solidFill>
                  <a:srgbClr val="008000"/>
                </a:solidFill>
                <a:highlight>
                  <a:srgbClr val="F2F2F2"/>
                </a:highlight>
                <a:latin typeface="Consolas" panose="020B0609020204030204" pitchFamily="49" charset="0"/>
              </a:rPr>
              <a:t>// code and results</a:t>
            </a:r>
            <a:endParaRPr lang="en-GB" sz="1400" dirty="0">
              <a:solidFill>
                <a:srgbClr val="000000"/>
              </a:solidFill>
              <a:highlight>
                <a:srgbClr val="F2F2F2"/>
              </a:highlight>
              <a:latin typeface="Consolas" panose="020B0609020204030204" pitchFamily="49" charset="0"/>
            </a:endParaRPr>
          </a:p>
          <a:p>
            <a:pPr marL="0" indent="0">
              <a:buNone/>
            </a:pPr>
            <a:r>
              <a:rPr lang="en-GB" sz="1400" dirty="0">
                <a:solidFill>
                  <a:srgbClr val="000000"/>
                </a:solidFill>
                <a:highlight>
                  <a:srgbClr val="F2F2F2"/>
                </a:highlight>
                <a:latin typeface="Consolas" panose="020B0609020204030204" pitchFamily="49" charset="0"/>
              </a:rPr>
              <a:t>    </a:t>
            </a:r>
            <a:r>
              <a:rPr lang="en-GB" sz="1400" dirty="0" err="1">
                <a:solidFill>
                  <a:srgbClr val="0000FF"/>
                </a:solidFill>
                <a:highlight>
                  <a:srgbClr val="F2F2F2"/>
                </a:highlight>
                <a:latin typeface="Consolas" panose="020B0609020204030204" pitchFamily="49" charset="0"/>
              </a:rPr>
              <a:t>var</a:t>
            </a:r>
            <a:r>
              <a:rPr lang="en-GB" sz="1400" dirty="0">
                <a:solidFill>
                  <a:srgbClr val="000000"/>
                </a:solidFill>
                <a:highlight>
                  <a:srgbClr val="F2F2F2"/>
                </a:highlight>
                <a:latin typeface="Consolas" panose="020B0609020204030204" pitchFamily="49" charset="0"/>
              </a:rPr>
              <a:t> </a:t>
            </a:r>
            <a:r>
              <a:rPr lang="en-GB" sz="1400" dirty="0" err="1">
                <a:solidFill>
                  <a:srgbClr val="000000"/>
                </a:solidFill>
                <a:highlight>
                  <a:srgbClr val="F2F2F2"/>
                </a:highlight>
                <a:latin typeface="Consolas" panose="020B0609020204030204" pitchFamily="49" charset="0"/>
              </a:rPr>
              <a:t>statusCode</a:t>
            </a:r>
            <a:r>
              <a:rPr lang="en-GB" sz="1400" dirty="0">
                <a:solidFill>
                  <a:srgbClr val="000000"/>
                </a:solidFill>
                <a:highlight>
                  <a:srgbClr val="F2F2F2"/>
                </a:highlight>
                <a:latin typeface="Consolas" panose="020B0609020204030204" pitchFamily="49" charset="0"/>
              </a:rPr>
              <a:t> = </a:t>
            </a:r>
            <a:r>
              <a:rPr lang="en-GB" sz="1400" dirty="0" err="1">
                <a:solidFill>
                  <a:srgbClr val="000000"/>
                </a:solidFill>
                <a:highlight>
                  <a:srgbClr val="F2F2F2"/>
                </a:highlight>
                <a:latin typeface="Consolas" panose="020B0609020204030204" pitchFamily="49" charset="0"/>
              </a:rPr>
              <a:t>response.StatusCode</a:t>
            </a:r>
            <a:r>
              <a:rPr lang="en-GB" sz="1400" dirty="0" smtClean="0">
                <a:solidFill>
                  <a:srgbClr val="000000"/>
                </a:solidFill>
                <a:highlight>
                  <a:srgbClr val="F2F2F2"/>
                </a:highlight>
                <a:latin typeface="Consolas" panose="020B0609020204030204" pitchFamily="49" charset="0"/>
              </a:rPr>
              <a:t>;</a:t>
            </a:r>
          </a:p>
          <a:p>
            <a:pPr marL="0" indent="0">
              <a:buNone/>
            </a:pPr>
            <a:r>
              <a:rPr lang="en-GB" sz="1400" dirty="0">
                <a:solidFill>
                  <a:srgbClr val="000000"/>
                </a:solidFill>
                <a:highlight>
                  <a:srgbClr val="F2F2F2"/>
                </a:highlight>
                <a:latin typeface="Consolas" panose="020B0609020204030204" pitchFamily="49" charset="0"/>
              </a:rPr>
              <a:t> </a:t>
            </a:r>
            <a:r>
              <a:rPr lang="en-GB" sz="1400" dirty="0" smtClean="0">
                <a:solidFill>
                  <a:srgbClr val="000000"/>
                </a:solidFill>
                <a:highlight>
                  <a:srgbClr val="F2F2F2"/>
                </a:highlight>
                <a:latin typeface="Consolas" panose="020B0609020204030204" pitchFamily="49" charset="0"/>
              </a:rPr>
              <a:t>   </a:t>
            </a:r>
            <a:r>
              <a:rPr lang="en-GB" sz="1400" dirty="0" smtClean="0">
                <a:solidFill>
                  <a:srgbClr val="008000"/>
                </a:solidFill>
                <a:highlight>
                  <a:srgbClr val="F2F2F2"/>
                </a:highlight>
                <a:latin typeface="Consolas" panose="020B0609020204030204" pitchFamily="49" charset="0"/>
              </a:rPr>
              <a:t>// </a:t>
            </a:r>
            <a:r>
              <a:rPr lang="en-GB" sz="1400" dirty="0" err="1">
                <a:solidFill>
                  <a:srgbClr val="008000"/>
                </a:solidFill>
                <a:highlight>
                  <a:srgbClr val="F2F2F2"/>
                </a:highlight>
                <a:latin typeface="Consolas" panose="020B0609020204030204" pitchFamily="49" charset="0"/>
              </a:rPr>
              <a:t>EnsureSuccessStatusCode</a:t>
            </a:r>
            <a:r>
              <a:rPr lang="en-GB" sz="1400" dirty="0">
                <a:solidFill>
                  <a:srgbClr val="008000"/>
                </a:solidFill>
                <a:highlight>
                  <a:srgbClr val="F2F2F2"/>
                </a:highlight>
                <a:latin typeface="Consolas" panose="020B0609020204030204" pitchFamily="49" charset="0"/>
              </a:rPr>
              <a:t> throws exception if not HTTP 200</a:t>
            </a:r>
            <a:endParaRPr lang="en-GB" sz="1400" dirty="0">
              <a:solidFill>
                <a:srgbClr val="000000"/>
              </a:solidFill>
              <a:highlight>
                <a:srgbClr val="F2F2F2"/>
              </a:highlight>
              <a:latin typeface="Consolas" panose="020B0609020204030204" pitchFamily="49" charset="0"/>
            </a:endParaRPr>
          </a:p>
          <a:p>
            <a:pPr marL="0" indent="0">
              <a:buNone/>
            </a:pPr>
            <a:r>
              <a:rPr lang="en-GB" sz="1400" dirty="0">
                <a:solidFill>
                  <a:srgbClr val="000000"/>
                </a:solidFill>
                <a:highlight>
                  <a:srgbClr val="F2F2F2"/>
                </a:highlight>
                <a:latin typeface="Consolas" panose="020B0609020204030204" pitchFamily="49" charset="0"/>
              </a:rPr>
              <a:t>    </a:t>
            </a:r>
            <a:r>
              <a:rPr lang="en-GB" sz="1400" dirty="0" err="1">
                <a:solidFill>
                  <a:srgbClr val="000000"/>
                </a:solidFill>
                <a:highlight>
                  <a:srgbClr val="F2F2F2"/>
                </a:highlight>
                <a:latin typeface="Consolas" panose="020B0609020204030204" pitchFamily="49" charset="0"/>
              </a:rPr>
              <a:t>response.EnsureSuccessStatusCode</a:t>
            </a:r>
            <a:r>
              <a:rPr lang="en-GB" sz="1400" dirty="0">
                <a:solidFill>
                  <a:srgbClr val="000000"/>
                </a:solidFill>
                <a:highlight>
                  <a:srgbClr val="F2F2F2"/>
                </a:highlight>
                <a:latin typeface="Consolas" panose="020B0609020204030204" pitchFamily="49" charset="0"/>
              </a:rPr>
              <a:t>();</a:t>
            </a:r>
            <a:endParaRPr lang="en-GB" sz="1400" dirty="0" smtClean="0">
              <a:solidFill>
                <a:srgbClr val="000000"/>
              </a:solidFill>
              <a:highlight>
                <a:srgbClr val="F2F2F2"/>
              </a:highlight>
              <a:latin typeface="Consolas" panose="020B0609020204030204" pitchFamily="49" charset="0"/>
            </a:endParaRPr>
          </a:p>
          <a:p>
            <a:pPr marL="0" indent="0">
              <a:buNone/>
            </a:pPr>
            <a:r>
              <a:rPr lang="en-GB" sz="1400" dirty="0" smtClean="0">
                <a:solidFill>
                  <a:srgbClr val="000000"/>
                </a:solidFill>
                <a:highlight>
                  <a:srgbClr val="F2F2F2"/>
                </a:highlight>
                <a:latin typeface="Consolas" panose="020B0609020204030204" pitchFamily="49" charset="0"/>
              </a:rPr>
              <a:t>    </a:t>
            </a:r>
            <a:r>
              <a:rPr lang="en-GB" sz="1400" dirty="0" err="1">
                <a:solidFill>
                  <a:srgbClr val="0000FF"/>
                </a:solidFill>
                <a:highlight>
                  <a:srgbClr val="F2F2F2"/>
                </a:highlight>
                <a:latin typeface="Consolas" panose="020B0609020204030204" pitchFamily="49" charset="0"/>
              </a:rPr>
              <a:t>var</a:t>
            </a:r>
            <a:r>
              <a:rPr lang="en-GB" sz="1400" dirty="0">
                <a:solidFill>
                  <a:srgbClr val="000000"/>
                </a:solidFill>
                <a:highlight>
                  <a:srgbClr val="F2F2F2"/>
                </a:highlight>
                <a:latin typeface="Consolas" panose="020B0609020204030204" pitchFamily="49" charset="0"/>
              </a:rPr>
              <a:t> </a:t>
            </a:r>
            <a:r>
              <a:rPr lang="en-GB" sz="1400" dirty="0" err="1">
                <a:solidFill>
                  <a:srgbClr val="000000"/>
                </a:solidFill>
                <a:highlight>
                  <a:srgbClr val="F2F2F2"/>
                </a:highlight>
                <a:latin typeface="Consolas" panose="020B0609020204030204" pitchFamily="49" charset="0"/>
              </a:rPr>
              <a:t>responseText</a:t>
            </a:r>
            <a:r>
              <a:rPr lang="en-GB" sz="1400" dirty="0">
                <a:solidFill>
                  <a:srgbClr val="000000"/>
                </a:solidFill>
                <a:highlight>
                  <a:srgbClr val="F2F2F2"/>
                </a:highlight>
                <a:latin typeface="Consolas" panose="020B0609020204030204" pitchFamily="49" charset="0"/>
              </a:rPr>
              <a:t> = </a:t>
            </a:r>
            <a:r>
              <a:rPr lang="en-GB" sz="1400" dirty="0">
                <a:solidFill>
                  <a:srgbClr val="0000FF"/>
                </a:solidFill>
                <a:highlight>
                  <a:srgbClr val="F2F2F2"/>
                </a:highlight>
                <a:latin typeface="Consolas" panose="020B0609020204030204" pitchFamily="49" charset="0"/>
              </a:rPr>
              <a:t>await</a:t>
            </a:r>
            <a:r>
              <a:rPr lang="en-GB" sz="1400" dirty="0">
                <a:solidFill>
                  <a:srgbClr val="000000"/>
                </a:solidFill>
                <a:highlight>
                  <a:srgbClr val="F2F2F2"/>
                </a:highlight>
                <a:latin typeface="Consolas" panose="020B0609020204030204" pitchFamily="49" charset="0"/>
              </a:rPr>
              <a:t> </a:t>
            </a:r>
            <a:r>
              <a:rPr lang="en-GB" sz="1400" dirty="0" err="1">
                <a:solidFill>
                  <a:srgbClr val="000000"/>
                </a:solidFill>
                <a:highlight>
                  <a:srgbClr val="F2F2F2"/>
                </a:highlight>
                <a:latin typeface="Consolas" panose="020B0609020204030204" pitchFamily="49" charset="0"/>
              </a:rPr>
              <a:t>response.Content.ReadAsStringAsync</a:t>
            </a:r>
            <a:r>
              <a:rPr lang="en-GB" sz="1400" dirty="0">
                <a:solidFill>
                  <a:srgbClr val="000000"/>
                </a:solidFill>
                <a:highlight>
                  <a:srgbClr val="F2F2F2"/>
                </a:highlight>
                <a:latin typeface="Consolas" panose="020B0609020204030204" pitchFamily="49" charset="0"/>
              </a:rPr>
              <a:t>();</a:t>
            </a:r>
          </a:p>
          <a:p>
            <a:pPr marL="0" indent="0">
              <a:buNone/>
            </a:pPr>
            <a:r>
              <a:rPr lang="en-GB" sz="1400" dirty="0">
                <a:solidFill>
                  <a:srgbClr val="000000"/>
                </a:solidFill>
                <a:highlight>
                  <a:srgbClr val="F2F2F2"/>
                </a:highlight>
                <a:latin typeface="Consolas" panose="020B0609020204030204" pitchFamily="49" charset="0"/>
              </a:rPr>
              <a:t>}</a:t>
            </a:r>
          </a:p>
          <a:p>
            <a:pPr marL="0" indent="0">
              <a:buNone/>
            </a:pPr>
            <a:r>
              <a:rPr lang="en-GB" sz="1400" dirty="0">
                <a:solidFill>
                  <a:srgbClr val="0000FF"/>
                </a:solidFill>
                <a:highlight>
                  <a:srgbClr val="F2F2F2"/>
                </a:highlight>
                <a:latin typeface="Consolas" panose="020B0609020204030204" pitchFamily="49" charset="0"/>
              </a:rPr>
              <a:t>catch</a:t>
            </a:r>
            <a:r>
              <a:rPr lang="en-GB" sz="1400" dirty="0">
                <a:solidFill>
                  <a:srgbClr val="000000"/>
                </a:solidFill>
                <a:highlight>
                  <a:srgbClr val="F2F2F2"/>
                </a:highlight>
                <a:latin typeface="Consolas" panose="020B0609020204030204" pitchFamily="49" charset="0"/>
              </a:rPr>
              <a:t> (</a:t>
            </a:r>
            <a:r>
              <a:rPr lang="en-GB" sz="1400" dirty="0">
                <a:solidFill>
                  <a:srgbClr val="2B91AF"/>
                </a:solidFill>
                <a:highlight>
                  <a:srgbClr val="F2F2F2"/>
                </a:highlight>
                <a:latin typeface="Consolas" panose="020B0609020204030204" pitchFamily="49" charset="0"/>
              </a:rPr>
              <a:t>Exception</a:t>
            </a:r>
            <a:r>
              <a:rPr lang="en-GB" sz="1400" dirty="0">
                <a:solidFill>
                  <a:srgbClr val="000000"/>
                </a:solidFill>
                <a:highlight>
                  <a:srgbClr val="F2F2F2"/>
                </a:highlight>
                <a:latin typeface="Consolas" panose="020B0609020204030204" pitchFamily="49" charset="0"/>
              </a:rPr>
              <a:t> ex)</a:t>
            </a:r>
          </a:p>
          <a:p>
            <a:pPr marL="0" indent="0">
              <a:buNone/>
            </a:pPr>
            <a:r>
              <a:rPr lang="en-GB" sz="1400" dirty="0">
                <a:solidFill>
                  <a:srgbClr val="000000"/>
                </a:solidFill>
                <a:highlight>
                  <a:srgbClr val="F2F2F2"/>
                </a:highlight>
                <a:latin typeface="Consolas" panose="020B0609020204030204" pitchFamily="49" charset="0"/>
              </a:rPr>
              <a:t>{</a:t>
            </a:r>
          </a:p>
          <a:p>
            <a:pPr marL="0" indent="0">
              <a:buNone/>
            </a:pPr>
            <a:r>
              <a:rPr lang="en-GB" sz="1400" dirty="0">
                <a:solidFill>
                  <a:srgbClr val="000000"/>
                </a:solidFill>
                <a:highlight>
                  <a:srgbClr val="F2F2F2"/>
                </a:highlight>
                <a:latin typeface="Consolas" panose="020B0609020204030204" pitchFamily="49" charset="0"/>
              </a:rPr>
              <a:t>    ...</a:t>
            </a:r>
          </a:p>
          <a:p>
            <a:pPr marL="0" indent="0">
              <a:buNone/>
            </a:pPr>
            <a:r>
              <a:rPr lang="en-GB" sz="1400" dirty="0">
                <a:solidFill>
                  <a:srgbClr val="000000"/>
                </a:solidFill>
                <a:highlight>
                  <a:srgbClr val="F2F2F2"/>
                </a:highlight>
                <a:latin typeface="Consolas" panose="020B0609020204030204" pitchFamily="49" charset="0"/>
              </a:rPr>
              <a:t>}</a:t>
            </a:r>
            <a:endParaRPr lang="en-US" sz="1224" dirty="0"/>
          </a:p>
        </p:txBody>
      </p:sp>
      <p:sp>
        <p:nvSpPr>
          <p:cNvPr id="4" name="TextBox 3"/>
          <p:cNvSpPr txBox="1"/>
          <p:nvPr/>
        </p:nvSpPr>
        <p:spPr>
          <a:xfrm>
            <a:off x="457597" y="5153700"/>
            <a:ext cx="11836984" cy="1203364"/>
          </a:xfrm>
          <a:prstGeom prst="rect">
            <a:avLst/>
          </a:prstGeom>
          <a:noFill/>
        </p:spPr>
        <p:txBody>
          <a:bodyPr wrap="square" lIns="182854" tIns="146283" rIns="182854" bIns="146283" rtlCol="0" anchor="t">
            <a:spAutoFit/>
          </a:bodyPr>
          <a:lstStyle/>
          <a:p>
            <a:pPr>
              <a:lnSpc>
                <a:spcPct val="90000"/>
              </a:lnSpc>
              <a:spcAft>
                <a:spcPts val="600"/>
              </a:spcAft>
            </a:pPr>
            <a:r>
              <a:rPr lang="en-US" sz="4000" dirty="0" err="1">
                <a:gradFill>
                  <a:gsLst>
                    <a:gs pos="2920">
                      <a:schemeClr val="tx2"/>
                    </a:gs>
                    <a:gs pos="39000">
                      <a:schemeClr val="tx2"/>
                    </a:gs>
                  </a:gsLst>
                  <a:lin ang="5400000" scaled="0"/>
                </a:gradFill>
                <a:latin typeface="+mj-lt"/>
              </a:rPr>
              <a:t>HttpClient</a:t>
            </a:r>
            <a:endParaRPr lang="en-US" sz="4000" dirty="0">
              <a:gradFill>
                <a:gsLst>
                  <a:gs pos="2920">
                    <a:schemeClr val="tx2"/>
                  </a:gs>
                  <a:gs pos="39000">
                    <a:schemeClr val="tx2"/>
                  </a:gs>
                </a:gsLst>
                <a:lin ang="5400000" scaled="0"/>
              </a:gradFill>
              <a:latin typeface="+mj-lt"/>
            </a:endParaRPr>
          </a:p>
          <a:p>
            <a:pPr>
              <a:lnSpc>
                <a:spcPct val="90000"/>
              </a:lnSpc>
              <a:spcAft>
                <a:spcPts val="600"/>
              </a:spcAft>
            </a:pPr>
            <a:r>
              <a:rPr lang="en-US" sz="2000" dirty="0"/>
              <a:t>If you want response codes, headers, and other information, use </a:t>
            </a:r>
            <a:r>
              <a:rPr lang="en-US" sz="2000" dirty="0" err="1"/>
              <a:t>GetAsync</a:t>
            </a:r>
            <a:r>
              <a:rPr lang="en-US" sz="2000" dirty="0"/>
              <a:t> instead of </a:t>
            </a:r>
            <a:r>
              <a:rPr lang="en-US" sz="2000" dirty="0" err="1"/>
              <a:t>GetStringAsync</a:t>
            </a:r>
            <a:endParaRPr lang="en-US" sz="2000" dirty="0"/>
          </a:p>
        </p:txBody>
      </p:sp>
      <p:sp>
        <p:nvSpPr>
          <p:cNvPr id="5" name="Rectangle 4"/>
          <p:cNvSpPr/>
          <p:nvPr/>
        </p:nvSpPr>
        <p:spPr>
          <a:xfrm>
            <a:off x="8522493" y="666264"/>
            <a:ext cx="3539279" cy="4662728"/>
          </a:xfrm>
          <a:prstGeom prst="rect">
            <a:avLst/>
          </a:prstGeom>
          <a:solidFill>
            <a:schemeClr val="accent3"/>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t"/>
          <a:lstStyle/>
          <a:p>
            <a:r>
              <a:rPr lang="en-US" sz="2400" dirty="0" err="1">
                <a:gradFill>
                  <a:gsLst>
                    <a:gs pos="0">
                      <a:srgbClr val="FFFFFF"/>
                    </a:gs>
                    <a:gs pos="100000">
                      <a:srgbClr val="FFFFFF"/>
                    </a:gs>
                  </a:gsLst>
                  <a:lin ang="5400000" scaled="0"/>
                </a:gradFill>
                <a:latin typeface="+mj-lt"/>
              </a:rPr>
              <a:t>HttpResponseMessage</a:t>
            </a:r>
            <a:endParaRPr lang="en-US" sz="2400" dirty="0">
              <a:gradFill>
                <a:gsLst>
                  <a:gs pos="0">
                    <a:srgbClr val="FFFFFF"/>
                  </a:gs>
                  <a:gs pos="100000">
                    <a:srgbClr val="FFFFFF"/>
                  </a:gs>
                </a:gsLst>
                <a:lin ang="5400000" scaled="0"/>
              </a:gradFill>
              <a:latin typeface="+mj-lt"/>
            </a:endParaRPr>
          </a:p>
          <a:p>
            <a:endParaRPr lang="en-US" sz="2000" dirty="0">
              <a:gradFill>
                <a:gsLst>
                  <a:gs pos="0">
                    <a:srgbClr val="FFFFFF"/>
                  </a:gs>
                  <a:gs pos="100000">
                    <a:srgbClr val="FFFFFF"/>
                  </a:gs>
                </a:gsLst>
                <a:lin ang="5400000" scaled="0"/>
              </a:gradFill>
            </a:endParaRPr>
          </a:p>
          <a:p>
            <a:r>
              <a:rPr lang="en-US" sz="1801" dirty="0">
                <a:solidFill>
                  <a:schemeClr val="accent3">
                    <a:lumMod val="20000"/>
                    <a:lumOff val="80000"/>
                  </a:schemeClr>
                </a:solidFill>
              </a:rPr>
              <a:t>Content</a:t>
            </a:r>
          </a:p>
          <a:p>
            <a:endParaRPr lang="en-US" sz="1801" dirty="0">
              <a:solidFill>
                <a:schemeClr val="accent3">
                  <a:lumMod val="20000"/>
                  <a:lumOff val="80000"/>
                </a:schemeClr>
              </a:solidFill>
            </a:endParaRPr>
          </a:p>
          <a:p>
            <a:r>
              <a:rPr lang="en-US" sz="1801" dirty="0">
                <a:solidFill>
                  <a:schemeClr val="accent3">
                    <a:lumMod val="20000"/>
                    <a:lumOff val="80000"/>
                  </a:schemeClr>
                </a:solidFill>
              </a:rPr>
              <a:t>Headers</a:t>
            </a:r>
          </a:p>
          <a:p>
            <a:endParaRPr lang="en-US" sz="1801" dirty="0">
              <a:solidFill>
                <a:schemeClr val="accent3">
                  <a:lumMod val="20000"/>
                  <a:lumOff val="80000"/>
                </a:schemeClr>
              </a:solidFill>
            </a:endParaRPr>
          </a:p>
          <a:p>
            <a:r>
              <a:rPr lang="en-US" sz="1801" dirty="0" err="1">
                <a:solidFill>
                  <a:schemeClr val="accent3">
                    <a:lumMod val="20000"/>
                    <a:lumOff val="80000"/>
                  </a:schemeClr>
                </a:solidFill>
              </a:rPr>
              <a:t>StatusCode</a:t>
            </a:r>
            <a:endParaRPr lang="en-US" sz="1801" dirty="0">
              <a:solidFill>
                <a:schemeClr val="accent3">
                  <a:lumMod val="20000"/>
                  <a:lumOff val="80000"/>
                </a:schemeClr>
              </a:solidFill>
            </a:endParaRPr>
          </a:p>
          <a:p>
            <a:r>
              <a:rPr lang="en-US" sz="1801" dirty="0" err="1">
                <a:solidFill>
                  <a:schemeClr val="accent3">
                    <a:lumMod val="20000"/>
                    <a:lumOff val="80000"/>
                  </a:schemeClr>
                </a:solidFill>
              </a:rPr>
              <a:t>ReasonPhrase</a:t>
            </a:r>
            <a:endParaRPr lang="en-US" sz="1801" dirty="0">
              <a:solidFill>
                <a:schemeClr val="accent3">
                  <a:lumMod val="20000"/>
                  <a:lumOff val="80000"/>
                </a:schemeClr>
              </a:solidFill>
            </a:endParaRPr>
          </a:p>
          <a:p>
            <a:r>
              <a:rPr lang="en-US" sz="1801" dirty="0" err="1">
                <a:solidFill>
                  <a:schemeClr val="accent3">
                    <a:lumMod val="20000"/>
                    <a:lumOff val="80000"/>
                  </a:schemeClr>
                </a:solidFill>
              </a:rPr>
              <a:t>IsSuccessStatusCode</a:t>
            </a:r>
            <a:endParaRPr lang="en-US" sz="1801" dirty="0">
              <a:solidFill>
                <a:schemeClr val="accent3">
                  <a:lumMod val="20000"/>
                  <a:lumOff val="80000"/>
                </a:schemeClr>
              </a:solidFill>
            </a:endParaRPr>
          </a:p>
          <a:p>
            <a:endParaRPr lang="en-US" sz="1801" dirty="0">
              <a:solidFill>
                <a:schemeClr val="accent3">
                  <a:lumMod val="20000"/>
                  <a:lumOff val="80000"/>
                </a:schemeClr>
              </a:solidFill>
            </a:endParaRPr>
          </a:p>
          <a:p>
            <a:r>
              <a:rPr lang="en-US" sz="1801" dirty="0">
                <a:solidFill>
                  <a:schemeClr val="accent3">
                    <a:lumMod val="20000"/>
                    <a:lumOff val="80000"/>
                  </a:schemeClr>
                </a:solidFill>
              </a:rPr>
              <a:t>Source</a:t>
            </a:r>
          </a:p>
          <a:p>
            <a:endParaRPr lang="en-US" sz="1801" dirty="0">
              <a:solidFill>
                <a:schemeClr val="accent3">
                  <a:lumMod val="20000"/>
                  <a:lumOff val="80000"/>
                </a:schemeClr>
              </a:solidFill>
            </a:endParaRPr>
          </a:p>
          <a:p>
            <a:r>
              <a:rPr lang="en-US" sz="1801" dirty="0">
                <a:solidFill>
                  <a:schemeClr val="accent3">
                    <a:lumMod val="20000"/>
                    <a:lumOff val="80000"/>
                  </a:schemeClr>
                </a:solidFill>
              </a:rPr>
              <a:t>Version</a:t>
            </a:r>
          </a:p>
          <a:p>
            <a:endParaRPr lang="en-US" sz="1801" dirty="0">
              <a:solidFill>
                <a:schemeClr val="accent3">
                  <a:lumMod val="20000"/>
                  <a:lumOff val="80000"/>
                </a:schemeClr>
              </a:solidFill>
            </a:endParaRPr>
          </a:p>
          <a:p>
            <a:r>
              <a:rPr lang="en-US" sz="1801" dirty="0" err="1">
                <a:solidFill>
                  <a:schemeClr val="accent3">
                    <a:lumMod val="20000"/>
                    <a:lumOff val="80000"/>
                  </a:schemeClr>
                </a:solidFill>
              </a:rPr>
              <a:t>RequestMessage</a:t>
            </a:r>
            <a:endParaRPr lang="en-US" sz="1801" dirty="0">
              <a:solidFill>
                <a:schemeClr val="accent3">
                  <a:lumMod val="20000"/>
                  <a:lumOff val="80000"/>
                </a:schemeClr>
              </a:solidFill>
            </a:endParaRPr>
          </a:p>
        </p:txBody>
      </p:sp>
    </p:spTree>
    <p:extLst>
      <p:ext uri="{BB962C8B-B14F-4D97-AF65-F5344CB8AC3E}">
        <p14:creationId xmlns:p14="http://schemas.microsoft.com/office/powerpoint/2010/main" val="73460261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20954" y="1337022"/>
            <a:ext cx="5535763" cy="3950463"/>
          </a:xfrm>
          <a:prstGeom prst="rect">
            <a:avLst/>
          </a:prstGeom>
        </p:spPr>
      </p:pic>
      <p:sp>
        <p:nvSpPr>
          <p:cNvPr id="4" name="Title 3"/>
          <p:cNvSpPr>
            <a:spLocks noGrp="1"/>
          </p:cNvSpPr>
          <p:nvPr>
            <p:ph type="title"/>
          </p:nvPr>
        </p:nvSpPr>
        <p:spPr/>
        <p:txBody>
          <a:bodyPr/>
          <a:lstStyle/>
          <a:p>
            <a:r>
              <a:rPr lang="en-GB" sz="4000" dirty="0" smtClean="0"/>
              <a:t> </a:t>
            </a:r>
            <a:r>
              <a:rPr lang="en-GB" sz="2800" dirty="0" smtClean="0"/>
              <a:t> </a:t>
            </a:r>
            <a:r>
              <a:rPr lang="en-GB" sz="4000" dirty="0"/>
              <a:t/>
            </a:r>
            <a:br>
              <a:rPr lang="en-GB" sz="4000" dirty="0"/>
            </a:br>
            <a:r>
              <a:rPr lang="en-GB" sz="3600" dirty="0" smtClean="0"/>
              <a:t/>
            </a:r>
            <a:br>
              <a:rPr lang="en-GB" sz="3600" dirty="0" smtClean="0"/>
            </a:br>
            <a:r>
              <a:rPr lang="en-GB" sz="3600" dirty="0"/>
              <a:t/>
            </a:r>
            <a:br>
              <a:rPr lang="en-GB" sz="3600" dirty="0"/>
            </a:br>
            <a:endParaRPr lang="en-GB" sz="5400" dirty="0"/>
          </a:p>
        </p:txBody>
      </p:sp>
      <p:sp>
        <p:nvSpPr>
          <p:cNvPr id="8" name="Text Placeholder 7"/>
          <p:cNvSpPr>
            <a:spLocks noGrp="1"/>
          </p:cNvSpPr>
          <p:nvPr>
            <p:ph type="body" sz="quarter" idx="10"/>
          </p:nvPr>
        </p:nvSpPr>
        <p:spPr>
          <a:xfrm>
            <a:off x="274639" y="1212849"/>
            <a:ext cx="5486399" cy="3779496"/>
          </a:xfrm>
        </p:spPr>
        <p:txBody>
          <a:bodyPr/>
          <a:lstStyle/>
          <a:p>
            <a:r>
              <a:rPr lang="en-GB" dirty="0"/>
              <a:t>Building Apps for Windows Phone 8.1 Jump </a:t>
            </a:r>
            <a:r>
              <a:rPr lang="en-GB" dirty="0" smtClean="0"/>
              <a:t>Start</a:t>
            </a:r>
          </a:p>
          <a:p>
            <a:r>
              <a:rPr lang="en-GB" dirty="0">
                <a:hlinkClick r:id="rId3"/>
              </a:rPr>
              <a:t>http://</a:t>
            </a:r>
            <a:r>
              <a:rPr lang="en-GB" dirty="0" smtClean="0">
                <a:hlinkClick r:id="rId3"/>
              </a:rPr>
              <a:t>aka.ms/wp81js</a:t>
            </a:r>
            <a:endParaRPr lang="en-GB" dirty="0" smtClean="0"/>
          </a:p>
          <a:p>
            <a:endParaRPr lang="en-GB" dirty="0"/>
          </a:p>
          <a:p>
            <a:pPr lvl="1"/>
            <a:r>
              <a:rPr lang="en-GB" dirty="0" smtClean="0"/>
              <a:t>23 Sessions</a:t>
            </a:r>
          </a:p>
          <a:p>
            <a:pPr lvl="1"/>
            <a:r>
              <a:rPr lang="en-GB" dirty="0" smtClean="0"/>
              <a:t>Approx. 18 hours of training videos</a:t>
            </a:r>
          </a:p>
          <a:p>
            <a:pPr lvl="1"/>
            <a:r>
              <a:rPr lang="en-GB" dirty="0" smtClean="0"/>
              <a:t>Sample code at </a:t>
            </a:r>
            <a:r>
              <a:rPr lang="en-GB" dirty="0" smtClean="0">
                <a:hlinkClick r:id="rId4"/>
              </a:rPr>
              <a:t>http://aka.ms/wp81jumpstartdemos</a:t>
            </a:r>
            <a:r>
              <a:rPr lang="en-GB" dirty="0" smtClean="0"/>
              <a:t> </a:t>
            </a:r>
            <a:endParaRPr lang="en-GB" dirty="0"/>
          </a:p>
        </p:txBody>
      </p:sp>
      <p:sp>
        <p:nvSpPr>
          <p:cNvPr id="10" name="Rectangle 9"/>
          <p:cNvSpPr/>
          <p:nvPr/>
        </p:nvSpPr>
        <p:spPr>
          <a:xfrm>
            <a:off x="304305" y="5171256"/>
            <a:ext cx="6216650" cy="1477328"/>
          </a:xfrm>
          <a:prstGeom prst="rect">
            <a:avLst/>
          </a:prstGeom>
        </p:spPr>
        <p:txBody>
          <a:bodyPr>
            <a:spAutoFit/>
          </a:bodyPr>
          <a:lstStyle/>
          <a:p>
            <a:r>
              <a:rPr lang="en-GB" i="1" dirty="0"/>
              <a:t>“Thanks guys for a great information packed day. head is spinning!”</a:t>
            </a:r>
          </a:p>
          <a:p>
            <a:r>
              <a:rPr lang="en-GB" i="1" dirty="0"/>
              <a:t>“Well done guys. Intense sessions”</a:t>
            </a:r>
          </a:p>
          <a:p>
            <a:r>
              <a:rPr lang="en-GB" i="1" dirty="0"/>
              <a:t>“This is the best ever JumpStart that I have attended (seven so far). THANK YOU!”</a:t>
            </a:r>
          </a:p>
        </p:txBody>
      </p:sp>
    </p:spTree>
    <p:extLst>
      <p:ext uri="{BB962C8B-B14F-4D97-AF65-F5344CB8AC3E}">
        <p14:creationId xmlns:p14="http://schemas.microsoft.com/office/powerpoint/2010/main" val="140215874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response headers</a:t>
            </a:r>
            <a:endParaRPr lang="en-US" dirty="0"/>
          </a:p>
        </p:txBody>
      </p:sp>
      <p:sp>
        <p:nvSpPr>
          <p:cNvPr id="5" name="Text Placeholder 4"/>
          <p:cNvSpPr>
            <a:spLocks noGrp="1"/>
          </p:cNvSpPr>
          <p:nvPr>
            <p:ph type="body" sz="quarter" idx="10"/>
          </p:nvPr>
        </p:nvSpPr>
        <p:spPr>
          <a:xfrm>
            <a:off x="0" y="1216151"/>
            <a:ext cx="12436475" cy="5878532"/>
          </a:xfrm>
          <a:solidFill>
            <a:schemeClr val="tx1">
              <a:lumMod val="95000"/>
            </a:schemeClr>
          </a:solidFill>
        </p:spPr>
        <p:txBody>
          <a:bodyPr/>
          <a:lstStyle/>
          <a:p>
            <a:r>
              <a:rPr lang="en-GB" sz="2000" dirty="0" smtClean="0">
                <a:solidFill>
                  <a:srgbClr val="0000FF"/>
                </a:solidFill>
                <a:highlight>
                  <a:srgbClr val="F2F2F2"/>
                </a:highlight>
              </a:rPr>
              <a:t>   try</a:t>
            </a:r>
            <a:endParaRPr lang="en-GB" sz="2000" dirty="0">
              <a:solidFill>
                <a:srgbClr val="000000"/>
              </a:solidFill>
              <a:highlight>
                <a:srgbClr val="F2F2F2"/>
              </a:highlight>
            </a:endParaRPr>
          </a:p>
          <a:p>
            <a:r>
              <a:rPr lang="en-GB" sz="2000" dirty="0" smtClean="0">
                <a:solidFill>
                  <a:srgbClr val="000000"/>
                </a:solidFill>
                <a:highlight>
                  <a:srgbClr val="F2F2F2"/>
                </a:highlight>
              </a:rPr>
              <a:t>   {</a:t>
            </a:r>
            <a:endParaRPr lang="en-GB" sz="2000" dirty="0">
              <a:solidFill>
                <a:srgbClr val="000000"/>
              </a:solidFill>
              <a:highlight>
                <a:srgbClr val="F2F2F2"/>
              </a:highlight>
            </a:endParaRP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err="1" smtClean="0">
                <a:solidFill>
                  <a:srgbClr val="0000FF"/>
                </a:solidFill>
                <a:highlight>
                  <a:srgbClr val="F2F2F2"/>
                </a:highlight>
              </a:rPr>
              <a:t>var</a:t>
            </a:r>
            <a:r>
              <a:rPr lang="en-GB" sz="2000" dirty="0" smtClean="0">
                <a:solidFill>
                  <a:srgbClr val="000000"/>
                </a:solidFill>
                <a:highlight>
                  <a:srgbClr val="F2F2F2"/>
                </a:highlight>
              </a:rPr>
              <a:t> </a:t>
            </a:r>
            <a:r>
              <a:rPr lang="en-GB" sz="2000" dirty="0">
                <a:solidFill>
                  <a:srgbClr val="000000"/>
                </a:solidFill>
                <a:highlight>
                  <a:srgbClr val="F2F2F2"/>
                </a:highlight>
              </a:rPr>
              <a:t>client = </a:t>
            </a:r>
            <a:r>
              <a:rPr lang="en-GB" sz="2000" dirty="0">
                <a:solidFill>
                  <a:srgbClr val="0000FF"/>
                </a:solidFill>
                <a:highlight>
                  <a:srgbClr val="F2F2F2"/>
                </a:highlight>
              </a:rPr>
              <a:t>new</a:t>
            </a:r>
            <a:r>
              <a:rPr lang="en-GB" sz="2000" dirty="0">
                <a:solidFill>
                  <a:srgbClr val="000000"/>
                </a:solidFill>
                <a:highlight>
                  <a:srgbClr val="F2F2F2"/>
                </a:highlight>
              </a:rPr>
              <a:t> </a:t>
            </a:r>
            <a:r>
              <a:rPr lang="en-GB" sz="2000" dirty="0" err="1">
                <a:solidFill>
                  <a:srgbClr val="2B91AF"/>
                </a:solidFill>
                <a:highlight>
                  <a:srgbClr val="F2F2F2"/>
                </a:highlight>
              </a:rPr>
              <a:t>HttpClient</a:t>
            </a:r>
            <a:r>
              <a:rPr lang="en-GB" sz="2000" dirty="0" smtClean="0">
                <a:solidFill>
                  <a:srgbClr val="000000"/>
                </a:solidFill>
                <a:highlight>
                  <a:srgbClr val="F2F2F2"/>
                </a:highlight>
              </a:rPr>
              <a:t>();</a:t>
            </a:r>
            <a:endParaRPr lang="en-GB" sz="2000" dirty="0">
              <a:solidFill>
                <a:srgbClr val="000000"/>
              </a:solidFill>
              <a:highlight>
                <a:srgbClr val="F2F2F2"/>
              </a:highlight>
            </a:endParaRPr>
          </a:p>
          <a:p>
            <a:r>
              <a:rPr lang="nn-NO" sz="2000" dirty="0">
                <a:solidFill>
                  <a:srgbClr val="000000"/>
                </a:solidFill>
                <a:highlight>
                  <a:srgbClr val="F2F2F2"/>
                </a:highlight>
              </a:rPr>
              <a:t>    </a:t>
            </a:r>
            <a:r>
              <a:rPr lang="nn-NO" sz="2000" dirty="0" smtClean="0">
                <a:solidFill>
                  <a:srgbClr val="000000"/>
                </a:solidFill>
                <a:highlight>
                  <a:srgbClr val="F2F2F2"/>
                </a:highlight>
              </a:rPr>
              <a:t>   </a:t>
            </a:r>
            <a:r>
              <a:rPr lang="nn-NO" sz="2000" dirty="0" smtClean="0">
                <a:solidFill>
                  <a:srgbClr val="0000FF"/>
                </a:solidFill>
                <a:highlight>
                  <a:srgbClr val="F2F2F2"/>
                </a:highlight>
              </a:rPr>
              <a:t>var</a:t>
            </a:r>
            <a:r>
              <a:rPr lang="nn-NO" sz="2000" dirty="0" smtClean="0">
                <a:solidFill>
                  <a:srgbClr val="000000"/>
                </a:solidFill>
                <a:highlight>
                  <a:srgbClr val="F2F2F2"/>
                </a:highlight>
              </a:rPr>
              <a:t> </a:t>
            </a:r>
            <a:r>
              <a:rPr lang="nn-NO" sz="2000" dirty="0">
                <a:solidFill>
                  <a:srgbClr val="000000"/>
                </a:solidFill>
                <a:highlight>
                  <a:srgbClr val="F2F2F2"/>
                </a:highlight>
              </a:rPr>
              <a:t>uri = </a:t>
            </a:r>
            <a:r>
              <a:rPr lang="nn-NO" sz="2000" dirty="0">
                <a:solidFill>
                  <a:srgbClr val="0000FF"/>
                </a:solidFill>
                <a:highlight>
                  <a:srgbClr val="F2F2F2"/>
                </a:highlight>
              </a:rPr>
              <a:t>new</a:t>
            </a:r>
            <a:r>
              <a:rPr lang="nn-NO" sz="2000" dirty="0">
                <a:solidFill>
                  <a:srgbClr val="000000"/>
                </a:solidFill>
                <a:highlight>
                  <a:srgbClr val="F2F2F2"/>
                </a:highlight>
              </a:rPr>
              <a:t> </a:t>
            </a:r>
            <a:r>
              <a:rPr lang="nn-NO" sz="2000" dirty="0">
                <a:solidFill>
                  <a:srgbClr val="2B91AF"/>
                </a:solidFill>
                <a:highlight>
                  <a:srgbClr val="F2F2F2"/>
                </a:highlight>
              </a:rPr>
              <a:t>Uri</a:t>
            </a:r>
            <a:r>
              <a:rPr lang="nn-NO" sz="2000" dirty="0">
                <a:solidFill>
                  <a:srgbClr val="000000"/>
                </a:solidFill>
                <a:highlight>
                  <a:srgbClr val="F2F2F2"/>
                </a:highlight>
              </a:rPr>
              <a:t>(</a:t>
            </a:r>
            <a:r>
              <a:rPr lang="nn-NO" sz="2000" dirty="0">
                <a:solidFill>
                  <a:srgbClr val="A31515"/>
                </a:solidFill>
                <a:highlight>
                  <a:srgbClr val="F2F2F2"/>
                </a:highlight>
              </a:rPr>
              <a:t>"http://example.com/customers/1"</a:t>
            </a:r>
            <a:r>
              <a:rPr lang="nn-NO" sz="2000" dirty="0">
                <a:solidFill>
                  <a:srgbClr val="000000"/>
                </a:solidFill>
                <a:highlight>
                  <a:srgbClr val="F2F2F2"/>
                </a:highlight>
              </a:rPr>
              <a:t>);</a:t>
            </a: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err="1" smtClean="0">
                <a:solidFill>
                  <a:srgbClr val="0000FF"/>
                </a:solidFill>
                <a:highlight>
                  <a:srgbClr val="F2F2F2"/>
                </a:highlight>
              </a:rPr>
              <a:t>var</a:t>
            </a:r>
            <a:r>
              <a:rPr lang="en-GB" sz="2000" dirty="0" smtClean="0">
                <a:solidFill>
                  <a:srgbClr val="000000"/>
                </a:solidFill>
                <a:highlight>
                  <a:srgbClr val="F2F2F2"/>
                </a:highlight>
              </a:rPr>
              <a:t> </a:t>
            </a:r>
            <a:r>
              <a:rPr lang="en-GB" sz="2000" dirty="0">
                <a:solidFill>
                  <a:srgbClr val="000000"/>
                </a:solidFill>
                <a:highlight>
                  <a:srgbClr val="F2F2F2"/>
                </a:highlight>
              </a:rPr>
              <a:t>response = </a:t>
            </a:r>
            <a:r>
              <a:rPr lang="en-GB" sz="2000" dirty="0">
                <a:solidFill>
                  <a:srgbClr val="0000FF"/>
                </a:solidFill>
                <a:highlight>
                  <a:srgbClr val="F2F2F2"/>
                </a:highlight>
              </a:rPr>
              <a:t>await</a:t>
            </a:r>
            <a:r>
              <a:rPr lang="en-GB" sz="2000" dirty="0">
                <a:solidFill>
                  <a:srgbClr val="000000"/>
                </a:solidFill>
                <a:highlight>
                  <a:srgbClr val="F2F2F2"/>
                </a:highlight>
              </a:rPr>
              <a:t> </a:t>
            </a:r>
            <a:r>
              <a:rPr lang="en-GB" sz="2000" dirty="0" err="1">
                <a:solidFill>
                  <a:srgbClr val="000000"/>
                </a:solidFill>
                <a:highlight>
                  <a:srgbClr val="F2F2F2"/>
                </a:highlight>
              </a:rPr>
              <a:t>client.GetAsync</a:t>
            </a:r>
            <a:r>
              <a:rPr lang="en-GB" sz="2000" dirty="0">
                <a:solidFill>
                  <a:srgbClr val="000000"/>
                </a:solidFill>
                <a:highlight>
                  <a:srgbClr val="F2F2F2"/>
                </a:highlight>
              </a:rPr>
              <a:t>(</a:t>
            </a:r>
            <a:r>
              <a:rPr lang="en-GB" sz="2000" dirty="0" err="1">
                <a:solidFill>
                  <a:srgbClr val="000000"/>
                </a:solidFill>
                <a:highlight>
                  <a:srgbClr val="F2F2F2"/>
                </a:highlight>
              </a:rPr>
              <a:t>uri</a:t>
            </a:r>
            <a:r>
              <a:rPr lang="en-GB" sz="2000" dirty="0">
                <a:solidFill>
                  <a:srgbClr val="000000"/>
                </a:solidFill>
                <a:highlight>
                  <a:srgbClr val="F2F2F2"/>
                </a:highlight>
              </a:rPr>
              <a:t>);</a:t>
            </a:r>
          </a:p>
          <a:p>
            <a:endParaRPr lang="en-GB" sz="2000" dirty="0">
              <a:solidFill>
                <a:srgbClr val="000000"/>
              </a:solidFill>
              <a:highlight>
                <a:srgbClr val="F2F2F2"/>
              </a:highlight>
            </a:endParaRP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smtClean="0">
                <a:solidFill>
                  <a:srgbClr val="008000"/>
                </a:solidFill>
                <a:highlight>
                  <a:srgbClr val="F2F2F2"/>
                </a:highlight>
              </a:rPr>
              <a:t>// </a:t>
            </a:r>
            <a:r>
              <a:rPr lang="en-GB" sz="2000" dirty="0">
                <a:solidFill>
                  <a:srgbClr val="008000"/>
                </a:solidFill>
                <a:highlight>
                  <a:srgbClr val="F2F2F2"/>
                </a:highlight>
              </a:rPr>
              <a:t>display headers</a:t>
            </a:r>
            <a:endParaRPr lang="en-GB" sz="2000" dirty="0">
              <a:solidFill>
                <a:srgbClr val="000000"/>
              </a:solidFill>
              <a:highlight>
                <a:srgbClr val="F2F2F2"/>
              </a:highlight>
            </a:endParaRP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err="1" smtClean="0">
                <a:solidFill>
                  <a:srgbClr val="0000FF"/>
                </a:solidFill>
                <a:highlight>
                  <a:srgbClr val="F2F2F2"/>
                </a:highlight>
              </a:rPr>
              <a:t>foreach</a:t>
            </a:r>
            <a:r>
              <a:rPr lang="en-GB" sz="2000" dirty="0" smtClean="0">
                <a:solidFill>
                  <a:srgbClr val="000000"/>
                </a:solidFill>
                <a:highlight>
                  <a:srgbClr val="F2F2F2"/>
                </a:highlight>
              </a:rPr>
              <a:t> </a:t>
            </a:r>
            <a:r>
              <a:rPr lang="en-GB" sz="2000" dirty="0">
                <a:solidFill>
                  <a:srgbClr val="000000"/>
                </a:solidFill>
                <a:highlight>
                  <a:srgbClr val="F2F2F2"/>
                </a:highlight>
              </a:rPr>
              <a:t>(</a:t>
            </a:r>
            <a:r>
              <a:rPr lang="en-GB" sz="2000" dirty="0" err="1">
                <a:solidFill>
                  <a:srgbClr val="0000FF"/>
                </a:solidFill>
                <a:highlight>
                  <a:srgbClr val="F2F2F2"/>
                </a:highlight>
              </a:rPr>
              <a:t>var</a:t>
            </a:r>
            <a:r>
              <a:rPr lang="en-GB" sz="2000" dirty="0">
                <a:solidFill>
                  <a:srgbClr val="000000"/>
                </a:solidFill>
                <a:highlight>
                  <a:srgbClr val="F2F2F2"/>
                </a:highlight>
              </a:rPr>
              <a:t> header </a:t>
            </a:r>
            <a:r>
              <a:rPr lang="en-GB" sz="2000" dirty="0">
                <a:solidFill>
                  <a:srgbClr val="0000FF"/>
                </a:solidFill>
                <a:highlight>
                  <a:srgbClr val="F2F2F2"/>
                </a:highlight>
              </a:rPr>
              <a:t>in</a:t>
            </a:r>
            <a:r>
              <a:rPr lang="en-GB" sz="2000" dirty="0">
                <a:solidFill>
                  <a:srgbClr val="000000"/>
                </a:solidFill>
                <a:highlight>
                  <a:srgbClr val="F2F2F2"/>
                </a:highlight>
              </a:rPr>
              <a:t> </a:t>
            </a:r>
            <a:r>
              <a:rPr lang="en-GB" sz="2000" dirty="0" err="1">
                <a:solidFill>
                  <a:srgbClr val="000000"/>
                </a:solidFill>
                <a:highlight>
                  <a:srgbClr val="F2F2F2"/>
                </a:highlight>
              </a:rPr>
              <a:t>response.Headers</a:t>
            </a:r>
            <a:r>
              <a:rPr lang="en-GB" sz="2000" dirty="0">
                <a:solidFill>
                  <a:srgbClr val="000000"/>
                </a:solidFill>
                <a:highlight>
                  <a:srgbClr val="F2F2F2"/>
                </a:highlight>
              </a:rPr>
              <a:t>)</a:t>
            </a:r>
          </a:p>
          <a:p>
            <a:r>
              <a:rPr lang="en-GB" sz="2000" dirty="0">
                <a:solidFill>
                  <a:srgbClr val="000000"/>
                </a:solidFill>
                <a:highlight>
                  <a:srgbClr val="F2F2F2"/>
                </a:highlight>
              </a:rPr>
              <a:t>    </a:t>
            </a:r>
            <a:r>
              <a:rPr lang="en-GB" sz="2000" dirty="0" smtClean="0">
                <a:solidFill>
                  <a:srgbClr val="000000"/>
                </a:solidFill>
                <a:highlight>
                  <a:srgbClr val="F2F2F2"/>
                </a:highlight>
              </a:rPr>
              <a:t>   {</a:t>
            </a:r>
            <a:endParaRPr lang="en-GB" sz="2000" dirty="0">
              <a:solidFill>
                <a:srgbClr val="000000"/>
              </a:solidFill>
              <a:highlight>
                <a:srgbClr val="F2F2F2"/>
              </a:highlight>
            </a:endParaRP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err="1" smtClean="0">
                <a:solidFill>
                  <a:srgbClr val="000000"/>
                </a:solidFill>
                <a:highlight>
                  <a:srgbClr val="F2F2F2"/>
                </a:highlight>
              </a:rPr>
              <a:t>HeadersText.Text</a:t>
            </a:r>
            <a:r>
              <a:rPr lang="en-GB" sz="2000" dirty="0" smtClean="0">
                <a:solidFill>
                  <a:srgbClr val="000000"/>
                </a:solidFill>
                <a:highlight>
                  <a:srgbClr val="F2F2F2"/>
                </a:highlight>
              </a:rPr>
              <a:t> </a:t>
            </a:r>
            <a:r>
              <a:rPr lang="en-GB" sz="2000" dirty="0">
                <a:solidFill>
                  <a:srgbClr val="000000"/>
                </a:solidFill>
                <a:highlight>
                  <a:srgbClr val="F2F2F2"/>
                </a:highlight>
              </a:rPr>
              <a:t>+= </a:t>
            </a:r>
            <a:r>
              <a:rPr lang="en-GB" sz="2000" dirty="0" err="1">
                <a:solidFill>
                  <a:srgbClr val="000000"/>
                </a:solidFill>
                <a:highlight>
                  <a:srgbClr val="F2F2F2"/>
                </a:highlight>
              </a:rPr>
              <a:t>header.Key</a:t>
            </a:r>
            <a:r>
              <a:rPr lang="en-GB" sz="2000" dirty="0">
                <a:solidFill>
                  <a:srgbClr val="000000"/>
                </a:solidFill>
                <a:highlight>
                  <a:srgbClr val="F2F2F2"/>
                </a:highlight>
              </a:rPr>
              <a:t> + </a:t>
            </a:r>
            <a:r>
              <a:rPr lang="en-GB" sz="2000" dirty="0">
                <a:solidFill>
                  <a:srgbClr val="A31515"/>
                </a:solidFill>
                <a:highlight>
                  <a:srgbClr val="F2F2F2"/>
                </a:highlight>
              </a:rPr>
              <a:t>" = "</a:t>
            </a:r>
            <a:r>
              <a:rPr lang="en-GB" sz="2000" dirty="0">
                <a:solidFill>
                  <a:srgbClr val="000000"/>
                </a:solidFill>
                <a:highlight>
                  <a:srgbClr val="F2F2F2"/>
                </a:highlight>
              </a:rPr>
              <a:t> + </a:t>
            </a:r>
            <a:r>
              <a:rPr lang="en-GB" sz="2000" dirty="0" err="1">
                <a:solidFill>
                  <a:srgbClr val="000000"/>
                </a:solidFill>
                <a:highlight>
                  <a:srgbClr val="F2F2F2"/>
                </a:highlight>
              </a:rPr>
              <a:t>header.Value</a:t>
            </a:r>
            <a:r>
              <a:rPr lang="en-GB" sz="2000" dirty="0">
                <a:solidFill>
                  <a:srgbClr val="000000"/>
                </a:solidFill>
                <a:highlight>
                  <a:srgbClr val="F2F2F2"/>
                </a:highlight>
              </a:rPr>
              <a:t> + </a:t>
            </a:r>
            <a:r>
              <a:rPr lang="en-GB" sz="2000" dirty="0">
                <a:solidFill>
                  <a:srgbClr val="A31515"/>
                </a:solidFill>
                <a:highlight>
                  <a:srgbClr val="F2F2F2"/>
                </a:highlight>
              </a:rPr>
              <a:t>"\n"</a:t>
            </a:r>
            <a:r>
              <a:rPr lang="en-GB" sz="2000" dirty="0">
                <a:solidFill>
                  <a:srgbClr val="000000"/>
                </a:solidFill>
                <a:highlight>
                  <a:srgbClr val="F2F2F2"/>
                </a:highlight>
              </a:rPr>
              <a:t> ;</a:t>
            </a:r>
          </a:p>
          <a:p>
            <a:r>
              <a:rPr lang="en-GB" sz="2000" dirty="0">
                <a:solidFill>
                  <a:srgbClr val="000000"/>
                </a:solidFill>
                <a:highlight>
                  <a:srgbClr val="F2F2F2"/>
                </a:highlight>
              </a:rPr>
              <a:t>    </a:t>
            </a:r>
            <a:r>
              <a:rPr lang="en-GB" sz="2000" dirty="0" smtClean="0">
                <a:solidFill>
                  <a:srgbClr val="000000"/>
                </a:solidFill>
                <a:highlight>
                  <a:srgbClr val="F2F2F2"/>
                </a:highlight>
              </a:rPr>
              <a:t>   }</a:t>
            </a:r>
            <a:endParaRPr lang="en-GB" sz="2000" dirty="0">
              <a:solidFill>
                <a:srgbClr val="000000"/>
              </a:solidFill>
              <a:highlight>
                <a:srgbClr val="F2F2F2"/>
              </a:highlight>
            </a:endParaRPr>
          </a:p>
          <a:p>
            <a:endParaRPr lang="en-GB" sz="2000" dirty="0">
              <a:solidFill>
                <a:srgbClr val="000000"/>
              </a:solidFill>
              <a:highlight>
                <a:srgbClr val="F2F2F2"/>
              </a:highlight>
            </a:endParaRPr>
          </a:p>
          <a:p>
            <a:r>
              <a:rPr lang="en-GB" sz="2000" dirty="0">
                <a:solidFill>
                  <a:srgbClr val="000000"/>
                </a:solidFill>
                <a:highlight>
                  <a:srgbClr val="F2F2F2"/>
                </a:highlight>
              </a:rPr>
              <a:t>    </a:t>
            </a:r>
            <a:r>
              <a:rPr lang="en-GB" sz="2000" dirty="0" smtClean="0">
                <a:solidFill>
                  <a:srgbClr val="000000"/>
                </a:solidFill>
                <a:highlight>
                  <a:srgbClr val="F2F2F2"/>
                </a:highlight>
              </a:rPr>
              <a:t>   </a:t>
            </a:r>
            <a:r>
              <a:rPr lang="en-GB" sz="2000" dirty="0" err="1" smtClean="0">
                <a:solidFill>
                  <a:srgbClr val="000000"/>
                </a:solidFill>
                <a:highlight>
                  <a:srgbClr val="F2F2F2"/>
                </a:highlight>
              </a:rPr>
              <a:t>ResultsText.Text</a:t>
            </a:r>
            <a:r>
              <a:rPr lang="en-GB" sz="2000" dirty="0" smtClean="0">
                <a:solidFill>
                  <a:srgbClr val="000000"/>
                </a:solidFill>
                <a:highlight>
                  <a:srgbClr val="F2F2F2"/>
                </a:highlight>
              </a:rPr>
              <a:t> </a:t>
            </a:r>
            <a:r>
              <a:rPr lang="en-GB" sz="2000" dirty="0">
                <a:solidFill>
                  <a:srgbClr val="000000"/>
                </a:solidFill>
                <a:highlight>
                  <a:srgbClr val="F2F2F2"/>
                </a:highlight>
              </a:rPr>
              <a:t>= </a:t>
            </a:r>
            <a:r>
              <a:rPr lang="en-GB" sz="2000" dirty="0">
                <a:solidFill>
                  <a:srgbClr val="0000FF"/>
                </a:solidFill>
                <a:highlight>
                  <a:srgbClr val="F2F2F2"/>
                </a:highlight>
              </a:rPr>
              <a:t>await</a:t>
            </a:r>
            <a:r>
              <a:rPr lang="en-GB" sz="2000" dirty="0">
                <a:solidFill>
                  <a:srgbClr val="000000"/>
                </a:solidFill>
                <a:highlight>
                  <a:srgbClr val="F2F2F2"/>
                </a:highlight>
              </a:rPr>
              <a:t> </a:t>
            </a:r>
            <a:r>
              <a:rPr lang="en-GB" sz="2000" dirty="0" err="1">
                <a:solidFill>
                  <a:srgbClr val="000000"/>
                </a:solidFill>
                <a:highlight>
                  <a:srgbClr val="F2F2F2"/>
                </a:highlight>
              </a:rPr>
              <a:t>response.Content.ReadAsStringAsync</a:t>
            </a:r>
            <a:r>
              <a:rPr lang="en-GB" sz="2000" dirty="0">
                <a:solidFill>
                  <a:srgbClr val="000000"/>
                </a:solidFill>
                <a:highlight>
                  <a:srgbClr val="F2F2F2"/>
                </a:highlight>
              </a:rPr>
              <a:t>();</a:t>
            </a:r>
          </a:p>
          <a:p>
            <a:r>
              <a:rPr lang="en-GB" sz="2000" dirty="0" smtClean="0">
                <a:solidFill>
                  <a:srgbClr val="000000"/>
                </a:solidFill>
                <a:highlight>
                  <a:srgbClr val="F2F2F2"/>
                </a:highlight>
              </a:rPr>
              <a:t>   }</a:t>
            </a:r>
            <a:endParaRPr lang="en-GB" sz="2000" dirty="0">
              <a:solidFill>
                <a:srgbClr val="000000"/>
              </a:solidFill>
              <a:highlight>
                <a:srgbClr val="F2F2F2"/>
              </a:highlight>
            </a:endParaRPr>
          </a:p>
          <a:p>
            <a:r>
              <a:rPr lang="en-GB" sz="2000" dirty="0" smtClean="0">
                <a:solidFill>
                  <a:srgbClr val="0000FF"/>
                </a:solidFill>
                <a:highlight>
                  <a:srgbClr val="F2F2F2"/>
                </a:highlight>
              </a:rPr>
              <a:t>   catch</a:t>
            </a:r>
            <a:r>
              <a:rPr lang="en-GB" sz="2000" dirty="0" smtClean="0">
                <a:solidFill>
                  <a:srgbClr val="000000"/>
                </a:solidFill>
                <a:highlight>
                  <a:srgbClr val="F2F2F2"/>
                </a:highlight>
              </a:rPr>
              <a:t> </a:t>
            </a:r>
            <a:r>
              <a:rPr lang="en-GB" sz="2000" dirty="0">
                <a:solidFill>
                  <a:srgbClr val="000000"/>
                </a:solidFill>
                <a:highlight>
                  <a:srgbClr val="F2F2F2"/>
                </a:highlight>
              </a:rPr>
              <a:t>(</a:t>
            </a:r>
            <a:r>
              <a:rPr lang="en-GB" sz="2000" dirty="0">
                <a:solidFill>
                  <a:srgbClr val="2B91AF"/>
                </a:solidFill>
                <a:highlight>
                  <a:srgbClr val="F2F2F2"/>
                </a:highlight>
              </a:rPr>
              <a:t>Exception</a:t>
            </a:r>
            <a:r>
              <a:rPr lang="en-GB" sz="2000" dirty="0">
                <a:solidFill>
                  <a:srgbClr val="000000"/>
                </a:solidFill>
                <a:highlight>
                  <a:srgbClr val="F2F2F2"/>
                </a:highlight>
              </a:rPr>
              <a:t> ex) </a:t>
            </a:r>
          </a:p>
          <a:p>
            <a:r>
              <a:rPr lang="en-GB" sz="2000" dirty="0" smtClean="0">
                <a:solidFill>
                  <a:srgbClr val="000000"/>
                </a:solidFill>
                <a:highlight>
                  <a:srgbClr val="F2F2F2"/>
                </a:highlight>
              </a:rPr>
              <a:t>   { ...}</a:t>
            </a:r>
          </a:p>
          <a:p>
            <a:endParaRPr lang="en-GB" sz="2000" dirty="0"/>
          </a:p>
        </p:txBody>
      </p:sp>
    </p:spTree>
    <p:extLst>
      <p:ext uri="{BB962C8B-B14F-4D97-AF65-F5344CB8AC3E}">
        <p14:creationId xmlns:p14="http://schemas.microsoft.com/office/powerpoint/2010/main" val="100966431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01613" y="1406957"/>
            <a:ext cx="8401016" cy="3389670"/>
          </a:xfrm>
          <a:prstGeom prst="rect">
            <a:avLst/>
          </a:prstGeom>
        </p:spPr>
      </p:pic>
      <p:sp>
        <p:nvSpPr>
          <p:cNvPr id="2" name="Title 1"/>
          <p:cNvSpPr>
            <a:spLocks noGrp="1"/>
          </p:cNvSpPr>
          <p:nvPr>
            <p:ph type="title"/>
          </p:nvPr>
        </p:nvSpPr>
        <p:spPr/>
        <p:txBody>
          <a:bodyPr/>
          <a:lstStyle/>
          <a:p>
            <a:r>
              <a:rPr lang="en-US" dirty="0" smtClean="0"/>
              <a:t>Writing request headers</a:t>
            </a:r>
            <a:endParaRPr lang="en-US" dirty="0"/>
          </a:p>
        </p:txBody>
      </p:sp>
      <p:sp>
        <p:nvSpPr>
          <p:cNvPr id="4" name="TextBox 3"/>
          <p:cNvSpPr txBox="1"/>
          <p:nvPr/>
        </p:nvSpPr>
        <p:spPr>
          <a:xfrm>
            <a:off x="457597" y="5039878"/>
            <a:ext cx="8167650" cy="1751206"/>
          </a:xfrm>
          <a:prstGeom prst="rect">
            <a:avLst/>
          </a:prstGeom>
          <a:noFill/>
        </p:spPr>
        <p:txBody>
          <a:bodyPr wrap="square" lIns="182854" tIns="146283" rIns="182854" bIns="146283" rtlCol="0" anchor="t">
            <a:spAutoFit/>
          </a:bodyPr>
          <a:lstStyle/>
          <a:p>
            <a:pPr>
              <a:lnSpc>
                <a:spcPct val="90000"/>
              </a:lnSpc>
              <a:spcAft>
                <a:spcPts val="600"/>
              </a:spcAft>
            </a:pPr>
            <a:r>
              <a:rPr lang="en-US" sz="4000" dirty="0">
                <a:gradFill>
                  <a:gsLst>
                    <a:gs pos="2920">
                      <a:schemeClr val="tx2"/>
                    </a:gs>
                    <a:gs pos="39000">
                      <a:schemeClr val="tx2"/>
                    </a:gs>
                  </a:gsLst>
                  <a:lin ang="5400000" scaled="0"/>
                </a:gradFill>
                <a:latin typeface="+mj-lt"/>
              </a:rPr>
              <a:t>Headers</a:t>
            </a:r>
          </a:p>
          <a:p>
            <a:pPr>
              <a:lnSpc>
                <a:spcPct val="90000"/>
              </a:lnSpc>
              <a:spcAft>
                <a:spcPts val="600"/>
              </a:spcAft>
            </a:pPr>
            <a:r>
              <a:rPr lang="en-US" dirty="0"/>
              <a:t>Strongly typed headers make setting and getting values simple and safe.</a:t>
            </a:r>
          </a:p>
          <a:p>
            <a:pPr>
              <a:lnSpc>
                <a:spcPct val="90000"/>
              </a:lnSpc>
              <a:spcAft>
                <a:spcPts val="600"/>
              </a:spcAft>
            </a:pPr>
            <a:r>
              <a:rPr lang="en-US" dirty="0"/>
              <a:t>Use the </a:t>
            </a:r>
            <a:r>
              <a:rPr lang="en-US" dirty="0" err="1"/>
              <a:t>TryParseAdd</a:t>
            </a:r>
            <a:r>
              <a:rPr lang="en-US" dirty="0"/>
              <a:t> method to receive a </a:t>
            </a:r>
            <a:r>
              <a:rPr lang="en-US" dirty="0" err="1"/>
              <a:t>bool</a:t>
            </a:r>
            <a:r>
              <a:rPr lang="en-US" dirty="0"/>
              <a:t> on failure rather than an exception</a:t>
            </a:r>
          </a:p>
        </p:txBody>
      </p:sp>
      <p:sp>
        <p:nvSpPr>
          <p:cNvPr id="5" name="Rectangle 4"/>
          <p:cNvSpPr/>
          <p:nvPr/>
        </p:nvSpPr>
        <p:spPr>
          <a:xfrm>
            <a:off x="8229610" y="571630"/>
            <a:ext cx="4014848" cy="6216971"/>
          </a:xfrm>
          <a:prstGeom prst="rect">
            <a:avLst/>
          </a:prstGeom>
          <a:solidFill>
            <a:schemeClr val="accent3"/>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t"/>
          <a:lstStyle/>
          <a:p>
            <a:r>
              <a:rPr lang="en-US" sz="2800" dirty="0">
                <a:gradFill>
                  <a:gsLst>
                    <a:gs pos="0">
                      <a:srgbClr val="FFFFFF"/>
                    </a:gs>
                    <a:gs pos="100000">
                      <a:srgbClr val="FFFFFF"/>
                    </a:gs>
                  </a:gsLst>
                  <a:lin ang="5400000" scaled="0"/>
                </a:gradFill>
                <a:latin typeface="+mj-lt"/>
              </a:rPr>
              <a:t>Headers</a:t>
            </a:r>
          </a:p>
          <a:p>
            <a:endParaRPr lang="en-US" sz="2000" dirty="0">
              <a:gradFill>
                <a:gsLst>
                  <a:gs pos="0">
                    <a:srgbClr val="FFFFFF"/>
                  </a:gs>
                  <a:gs pos="100000">
                    <a:srgbClr val="FFFFFF"/>
                  </a:gs>
                </a:gsLst>
                <a:lin ang="5400000" scaled="0"/>
              </a:gradFill>
            </a:endParaRPr>
          </a:p>
        </p:txBody>
      </p:sp>
      <p:graphicFrame>
        <p:nvGraphicFramePr>
          <p:cNvPr id="6" name="Table 5"/>
          <p:cNvGraphicFramePr>
            <a:graphicFrameLocks noGrp="1"/>
          </p:cNvGraphicFramePr>
          <p:nvPr>
            <p:extLst/>
          </p:nvPr>
        </p:nvGraphicFramePr>
        <p:xfrm>
          <a:off x="8503890" y="1303037"/>
          <a:ext cx="3474189" cy="5241864"/>
        </p:xfrm>
        <a:graphic>
          <a:graphicData uri="http://schemas.openxmlformats.org/drawingml/2006/table">
            <a:tbl>
              <a:tblPr firstRow="1" bandRow="1">
                <a:tableStyleId>{2D5ABB26-0587-4C30-8999-92F81FD0307C}</a:tableStyleId>
              </a:tblPr>
              <a:tblGrid>
                <a:gridCol w="1603471"/>
                <a:gridCol w="1870718"/>
              </a:tblGrid>
              <a:tr h="304756">
                <a:tc>
                  <a:txBody>
                    <a:bodyPr/>
                    <a:lstStyle/>
                    <a:p>
                      <a:r>
                        <a:rPr lang="en-US" sz="1400" b="1" dirty="0" smtClean="0">
                          <a:solidFill>
                            <a:schemeClr val="bg1"/>
                          </a:solidFill>
                        </a:rPr>
                        <a:t>Header</a:t>
                      </a:r>
                      <a:endParaRPr lang="en-US" sz="1400" b="1"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smtClean="0">
                          <a:solidFill>
                            <a:schemeClr val="bg1"/>
                          </a:solidFill>
                        </a:rPr>
                        <a:t>Access</a:t>
                      </a:r>
                      <a:endParaRPr lang="en-US" sz="1400" b="1"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Accept</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AcceptEncoding</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AcceptLanguage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Authorization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CacheControl</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Connection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Cookie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Date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Expect</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From</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smtClean="0">
                          <a:solidFill>
                            <a:schemeClr val="bg1"/>
                          </a:solidFill>
                        </a:rPr>
                        <a:t>Host</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IfModifiedSince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IfUnmodifiedSince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MaxForwards</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ProxyAuthorization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Referer</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TransferEncoding</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r h="274282">
                <a:tc>
                  <a:txBody>
                    <a:bodyPr/>
                    <a:lstStyle/>
                    <a:p>
                      <a:r>
                        <a:rPr lang="en-US" sz="1100" dirty="0" err="1" smtClean="0">
                          <a:solidFill>
                            <a:schemeClr val="bg1"/>
                          </a:solidFill>
                        </a:rPr>
                        <a:t>UserAgent</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smtClean="0">
                          <a:solidFill>
                            <a:schemeClr val="bg1"/>
                          </a:solidFill>
                        </a:rPr>
                        <a:t>read/write collection</a:t>
                      </a:r>
                      <a:endParaRPr lang="en-US" sz="1100" dirty="0">
                        <a:solidFill>
                          <a:schemeClr val="bg1"/>
                        </a:solidFill>
                      </a:endParaRPr>
                    </a:p>
                  </a:txBody>
                  <a:tcPr marL="91427" marR="91427"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58627908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br>
              <a:rPr lang="en-US" dirty="0" smtClean="0"/>
            </a:br>
            <a:r>
              <a:rPr lang="en-US" dirty="0" smtClean="0"/>
              <a:t>Accessing the response</a:t>
            </a:r>
            <a:endParaRPr lang="en-US"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882298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Sending a request</a:t>
            </a:r>
            <a:endParaRPr lang="en-US" dirty="0"/>
          </a:p>
        </p:txBody>
      </p:sp>
      <p:sp>
        <p:nvSpPr>
          <p:cNvPr id="4" name="TextBox 3"/>
          <p:cNvSpPr txBox="1"/>
          <p:nvPr/>
        </p:nvSpPr>
        <p:spPr>
          <a:xfrm>
            <a:off x="338023" y="4865414"/>
            <a:ext cx="11836984" cy="1453817"/>
          </a:xfrm>
          <a:prstGeom prst="rect">
            <a:avLst/>
          </a:prstGeom>
          <a:noFill/>
        </p:spPr>
        <p:txBody>
          <a:bodyPr wrap="square" lIns="182854" tIns="146283" rIns="182854" bIns="146283" rtlCol="0" anchor="t">
            <a:spAutoFit/>
          </a:bodyPr>
          <a:lstStyle/>
          <a:p>
            <a:pPr>
              <a:lnSpc>
                <a:spcPct val="90000"/>
              </a:lnSpc>
              <a:spcAft>
                <a:spcPts val="600"/>
              </a:spcAft>
            </a:pPr>
            <a:r>
              <a:rPr lang="en-US" sz="4000" dirty="0" err="1">
                <a:gradFill>
                  <a:gsLst>
                    <a:gs pos="2920">
                      <a:schemeClr val="tx2"/>
                    </a:gs>
                    <a:gs pos="39000">
                      <a:schemeClr val="tx2"/>
                    </a:gs>
                  </a:gsLst>
                  <a:lin ang="5400000" scaled="0"/>
                </a:gradFill>
                <a:latin typeface="+mj-lt"/>
              </a:rPr>
              <a:t>SendRequestAsync</a:t>
            </a:r>
            <a:endParaRPr lang="en-US" sz="4000" dirty="0">
              <a:gradFill>
                <a:gsLst>
                  <a:gs pos="2920">
                    <a:schemeClr val="tx2"/>
                  </a:gs>
                  <a:gs pos="39000">
                    <a:schemeClr val="tx2"/>
                  </a:gs>
                </a:gsLst>
                <a:lin ang="5400000" scaled="0"/>
              </a:gradFill>
              <a:latin typeface="+mj-lt"/>
            </a:endParaRPr>
          </a:p>
          <a:p>
            <a:pPr>
              <a:lnSpc>
                <a:spcPct val="90000"/>
              </a:lnSpc>
              <a:spcAft>
                <a:spcPts val="600"/>
              </a:spcAft>
            </a:pPr>
            <a:r>
              <a:rPr lang="en-US" sz="1904" dirty="0"/>
              <a:t>The </a:t>
            </a:r>
            <a:r>
              <a:rPr lang="en-US" sz="1904" dirty="0" err="1"/>
              <a:t>HttpClient</a:t>
            </a:r>
            <a:r>
              <a:rPr lang="en-US" sz="1904" dirty="0"/>
              <a:t> includes discrete methods for Put and Post, but you can also use the </a:t>
            </a:r>
            <a:r>
              <a:rPr lang="en-US" sz="1904" dirty="0" err="1"/>
              <a:t>SendRequestAsync</a:t>
            </a:r>
            <a:r>
              <a:rPr lang="en-US" sz="1904" dirty="0"/>
              <a:t> method to make any type of request, including Delete.</a:t>
            </a:r>
          </a:p>
        </p:txBody>
      </p:sp>
      <p:sp>
        <p:nvSpPr>
          <p:cNvPr id="3" name="Rectangle 2"/>
          <p:cNvSpPr/>
          <p:nvPr/>
        </p:nvSpPr>
        <p:spPr>
          <a:xfrm>
            <a:off x="529605" y="1373605"/>
            <a:ext cx="9289032" cy="3108543"/>
          </a:xfrm>
          <a:prstGeom prst="rect">
            <a:avLst/>
          </a:prstGeom>
          <a:solidFill>
            <a:schemeClr val="tx1">
              <a:lumMod val="95000"/>
            </a:schemeClr>
          </a:solidFill>
        </p:spPr>
        <p:txBody>
          <a:bodyPr wrap="square">
            <a:spAutoFit/>
          </a:bodyPr>
          <a:lstStyle/>
          <a:p>
            <a:r>
              <a:rPr lang="en-GB" sz="1600" dirty="0">
                <a:solidFill>
                  <a:srgbClr val="0000FF"/>
                </a:solidFill>
                <a:highlight>
                  <a:srgbClr val="F2F2F2"/>
                </a:highlight>
                <a:latin typeface="Consolas" panose="020B0609020204030204" pitchFamily="49" charset="0"/>
              </a:rPr>
              <a:t>try</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err="1">
                <a:solidFill>
                  <a:srgbClr val="0000FF"/>
                </a:solidFill>
                <a:highlight>
                  <a:srgbClr val="F2F2F2"/>
                </a:highlight>
                <a:latin typeface="Consolas" panose="020B0609020204030204" pitchFamily="49" charset="0"/>
              </a:rPr>
              <a:t>var</a:t>
            </a:r>
            <a:r>
              <a:rPr lang="en-GB" sz="1600" dirty="0">
                <a:solidFill>
                  <a:srgbClr val="000000"/>
                </a:solidFill>
                <a:highlight>
                  <a:srgbClr val="F2F2F2"/>
                </a:highlight>
                <a:latin typeface="Consolas" panose="020B0609020204030204" pitchFamily="49" charset="0"/>
              </a:rPr>
              <a:t> client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 we're sending a delete request</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err="1">
                <a:solidFill>
                  <a:srgbClr val="0000FF"/>
                </a:solidFill>
                <a:highlight>
                  <a:srgbClr val="F2F2F2"/>
                </a:highlight>
                <a:latin typeface="Consolas" panose="020B0609020204030204" pitchFamily="49" charset="0"/>
              </a:rPr>
              <a:t>var</a:t>
            </a:r>
            <a:r>
              <a:rPr lang="en-GB" sz="1600" dirty="0">
                <a:solidFill>
                  <a:srgbClr val="000000"/>
                </a:solidFill>
                <a:highlight>
                  <a:srgbClr val="F2F2F2"/>
                </a:highlight>
                <a:latin typeface="Consolas" panose="020B0609020204030204" pitchFamily="49" charset="0"/>
              </a:rPr>
              <a:t> request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HttpRequestMessage</a:t>
            </a:r>
            <a:r>
              <a:rPr lang="en-GB" sz="1600" dirty="0">
                <a:solidFill>
                  <a:srgbClr val="000000"/>
                </a:solidFill>
                <a:highlight>
                  <a:srgbClr val="F2F2F2"/>
                </a:highlight>
                <a:latin typeface="Consolas" panose="020B0609020204030204" pitchFamily="49" charset="0"/>
              </a:rPr>
              <a:t>(</a:t>
            </a:r>
            <a:r>
              <a:rPr lang="en-GB" sz="1600" dirty="0" err="1">
                <a:solidFill>
                  <a:srgbClr val="2B91AF"/>
                </a:solidFill>
                <a:highlight>
                  <a:srgbClr val="F2F2F2"/>
                </a:highlight>
                <a:latin typeface="Consolas" panose="020B0609020204030204" pitchFamily="49" charset="0"/>
              </a:rPr>
              <a:t>HttpMethod</a:t>
            </a:r>
            <a:r>
              <a:rPr lang="en-GB" sz="1600" dirty="0" err="1">
                <a:solidFill>
                  <a:srgbClr val="000000"/>
                </a:solidFill>
                <a:highlight>
                  <a:srgbClr val="F2F2F2"/>
                </a:highlight>
                <a:latin typeface="Consolas" panose="020B0609020204030204" pitchFamily="49" charset="0"/>
              </a:rPr>
              <a:t>.Delete</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uri</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 we don't expect a response, but we'll snag it anyway</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err="1">
                <a:solidFill>
                  <a:srgbClr val="0000FF"/>
                </a:solidFill>
                <a:highlight>
                  <a:srgbClr val="F2F2F2"/>
                </a:highlight>
                <a:latin typeface="Consolas" panose="020B0609020204030204" pitchFamily="49" charset="0"/>
              </a:rPr>
              <a:t>var</a:t>
            </a:r>
            <a:r>
              <a:rPr lang="en-GB" sz="1600" dirty="0">
                <a:solidFill>
                  <a:srgbClr val="000000"/>
                </a:solidFill>
                <a:highlight>
                  <a:srgbClr val="F2F2F2"/>
                </a:highlight>
                <a:latin typeface="Consolas" panose="020B0609020204030204" pitchFamily="49" charset="0"/>
              </a:rPr>
              <a:t> response = </a:t>
            </a:r>
            <a:r>
              <a:rPr lang="en-GB" sz="1600" dirty="0">
                <a:solidFill>
                  <a:srgbClr val="0000FF"/>
                </a:solidFill>
                <a:highlight>
                  <a:srgbClr val="F2F2F2"/>
                </a:highlight>
                <a:latin typeface="Consolas" panose="020B0609020204030204" pitchFamily="49" charset="0"/>
              </a:rPr>
              <a:t>await</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client.SendRequestAsync</a:t>
            </a:r>
            <a:r>
              <a:rPr lang="en-GB" sz="1600" dirty="0">
                <a:solidFill>
                  <a:srgbClr val="000000"/>
                </a:solidFill>
                <a:highlight>
                  <a:srgbClr val="F2F2F2"/>
                </a:highlight>
                <a:latin typeface="Consolas" panose="020B0609020204030204" pitchFamily="49" charset="0"/>
              </a:rPr>
              <a:t>(request);</a:t>
            </a:r>
          </a:p>
          <a:p>
            <a:r>
              <a:rPr lang="en-GB" sz="1600" dirty="0">
                <a:solidFill>
                  <a:srgbClr val="000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 display result code</a:t>
            </a:r>
            <a:endParaRPr lang="en-GB" sz="1600" dirty="0">
              <a:solidFill>
                <a:srgbClr val="000000"/>
              </a:solidFill>
              <a:highlight>
                <a:srgbClr val="F2F2F2"/>
              </a:highlight>
              <a:latin typeface="Consolas" panose="020B0609020204030204" pitchFamily="49" charset="0"/>
            </a:endParaRPr>
          </a:p>
          <a:p>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HeadersText.Text</a:t>
            </a:r>
            <a:r>
              <a:rPr lang="en-GB" sz="1600" dirty="0">
                <a:solidFill>
                  <a:srgbClr val="000000"/>
                </a:solidFill>
                <a:highlight>
                  <a:srgbClr val="F2F2F2"/>
                </a:highlight>
                <a:latin typeface="Consolas" panose="020B0609020204030204" pitchFamily="49" charset="0"/>
              </a:rPr>
              <a:t> = </a:t>
            </a:r>
            <a:r>
              <a:rPr lang="en-GB" sz="1600" dirty="0">
                <a:solidFill>
                  <a:srgbClr val="A31515"/>
                </a:solidFill>
                <a:highlight>
                  <a:srgbClr val="F2F2F2"/>
                </a:highlight>
                <a:latin typeface="Consolas" panose="020B0609020204030204" pitchFamily="49" charset="0"/>
              </a:rPr>
              <a:t>"Status: "</a:t>
            </a:r>
            <a:r>
              <a:rPr lang="en-GB" sz="1600" dirty="0">
                <a:solidFill>
                  <a:srgbClr val="000000"/>
                </a:solidFill>
                <a:highlight>
                  <a:srgbClr val="F2F2F2"/>
                </a:highlight>
                <a:latin typeface="Consolas" panose="020B0609020204030204" pitchFamily="49" charset="0"/>
              </a:rPr>
              <a:t> + </a:t>
            </a:r>
            <a:r>
              <a:rPr lang="en-GB" sz="1600" dirty="0" err="1">
                <a:solidFill>
                  <a:srgbClr val="000000"/>
                </a:solidFill>
                <a:highlight>
                  <a:srgbClr val="F2F2F2"/>
                </a:highlight>
                <a:latin typeface="Consolas" panose="020B0609020204030204" pitchFamily="49" charset="0"/>
              </a:rPr>
              <a:t>response.StatusCode</a:t>
            </a:r>
            <a:r>
              <a:rPr lang="en-GB" sz="1600" dirty="0">
                <a:solidFill>
                  <a:srgbClr val="000000"/>
                </a:solidFill>
                <a:highlight>
                  <a:srgbClr val="F2F2F2"/>
                </a:highlight>
                <a:latin typeface="Consolas" panose="020B0609020204030204" pitchFamily="49" charset="0"/>
              </a:rPr>
              <a:t> + </a:t>
            </a:r>
            <a:r>
              <a:rPr lang="en-GB" sz="1600" dirty="0">
                <a:solidFill>
                  <a:srgbClr val="A31515"/>
                </a:solidFill>
                <a:highlight>
                  <a:srgbClr val="F2F2F2"/>
                </a:highlight>
                <a:latin typeface="Consolas" panose="020B0609020204030204" pitchFamily="49" charset="0"/>
              </a:rPr>
              <a:t>"\n"</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a:t>
            </a:r>
          </a:p>
          <a:p>
            <a:r>
              <a:rPr lang="en-GB" sz="1600" dirty="0">
                <a:solidFill>
                  <a:srgbClr val="0000FF"/>
                </a:solidFill>
                <a:highlight>
                  <a:srgbClr val="F2F2F2"/>
                </a:highlight>
                <a:latin typeface="Consolas" panose="020B0609020204030204" pitchFamily="49" charset="0"/>
              </a:rPr>
              <a:t>catch</a:t>
            </a:r>
            <a:r>
              <a:rPr lang="en-GB" sz="1600" dirty="0">
                <a:solidFill>
                  <a:srgbClr val="000000"/>
                </a:solidFill>
                <a:highlight>
                  <a:srgbClr val="F2F2F2"/>
                </a:highlight>
                <a:latin typeface="Consolas" panose="020B0609020204030204" pitchFamily="49" charset="0"/>
              </a:rPr>
              <a:t> (</a:t>
            </a:r>
            <a:r>
              <a:rPr lang="en-GB" sz="1600" dirty="0">
                <a:solidFill>
                  <a:srgbClr val="2B91AF"/>
                </a:solidFill>
                <a:highlight>
                  <a:srgbClr val="F2F2F2"/>
                </a:highlight>
                <a:latin typeface="Consolas" panose="020B0609020204030204" pitchFamily="49" charset="0"/>
              </a:rPr>
              <a:t>Exception</a:t>
            </a:r>
            <a:r>
              <a:rPr lang="en-GB" sz="1600" dirty="0">
                <a:solidFill>
                  <a:srgbClr val="000000"/>
                </a:solidFill>
                <a:highlight>
                  <a:srgbClr val="F2F2F2"/>
                </a:highlight>
                <a:latin typeface="Consolas" panose="020B0609020204030204" pitchFamily="49" charset="0"/>
              </a:rPr>
              <a:t> ex) </a:t>
            </a:r>
          </a:p>
          <a:p>
            <a:r>
              <a:rPr lang="en-GB" sz="1600" dirty="0">
                <a:solidFill>
                  <a:srgbClr val="000000"/>
                </a:solidFill>
                <a:highlight>
                  <a:srgbClr val="F2F2F2"/>
                </a:highlight>
                <a:latin typeface="Consolas" panose="020B0609020204030204" pitchFamily="49" charset="0"/>
              </a:rPr>
              <a:t>{ … }</a:t>
            </a:r>
            <a:endParaRPr lang="en-GB" sz="1600" dirty="0"/>
          </a:p>
        </p:txBody>
      </p:sp>
      <p:sp>
        <p:nvSpPr>
          <p:cNvPr id="5" name="Rectangle 4"/>
          <p:cNvSpPr/>
          <p:nvPr/>
        </p:nvSpPr>
        <p:spPr>
          <a:xfrm>
            <a:off x="9520746" y="847984"/>
            <a:ext cx="2643457" cy="4205598"/>
          </a:xfrm>
          <a:prstGeom prst="rect">
            <a:avLst/>
          </a:prstGeom>
          <a:solidFill>
            <a:schemeClr val="accent3"/>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t"/>
          <a:lstStyle/>
          <a:p>
            <a:r>
              <a:rPr lang="en-US" sz="2800" dirty="0" err="1">
                <a:gradFill>
                  <a:gsLst>
                    <a:gs pos="0">
                      <a:srgbClr val="FFFFFF"/>
                    </a:gs>
                    <a:gs pos="100000">
                      <a:srgbClr val="FFFFFF"/>
                    </a:gs>
                  </a:gsLst>
                  <a:lin ang="5400000" scaled="0"/>
                </a:gradFill>
                <a:latin typeface="+mj-lt"/>
              </a:rPr>
              <a:t>HttpMethod</a:t>
            </a:r>
            <a:endParaRPr lang="en-US" sz="3200" dirty="0">
              <a:gradFill>
                <a:gsLst>
                  <a:gs pos="0">
                    <a:srgbClr val="FFFFFF"/>
                  </a:gs>
                  <a:gs pos="100000">
                    <a:srgbClr val="FFFFFF"/>
                  </a:gs>
                </a:gsLst>
                <a:lin ang="5400000" scaled="0"/>
              </a:gradFill>
              <a:latin typeface="+mj-lt"/>
            </a:endParaRPr>
          </a:p>
          <a:p>
            <a:endParaRPr lang="en-US" sz="2000" dirty="0">
              <a:gradFill>
                <a:gsLst>
                  <a:gs pos="0">
                    <a:srgbClr val="FFFFFF"/>
                  </a:gs>
                  <a:gs pos="100000">
                    <a:srgbClr val="FFFFFF"/>
                  </a:gs>
                </a:gsLst>
                <a:lin ang="5400000" scaled="0"/>
              </a:gradFill>
            </a:endParaRPr>
          </a:p>
          <a:p>
            <a:r>
              <a:rPr lang="en-US" sz="1801" dirty="0">
                <a:solidFill>
                  <a:schemeClr val="accent3">
                    <a:lumMod val="20000"/>
                    <a:lumOff val="80000"/>
                  </a:schemeClr>
                </a:solidFill>
              </a:rPr>
              <a:t>Delete</a:t>
            </a:r>
          </a:p>
          <a:p>
            <a:r>
              <a:rPr lang="en-US" sz="1801" dirty="0">
                <a:solidFill>
                  <a:schemeClr val="accent3">
                    <a:lumMod val="20000"/>
                    <a:lumOff val="80000"/>
                  </a:schemeClr>
                </a:solidFill>
              </a:rPr>
              <a:t>Get</a:t>
            </a:r>
          </a:p>
          <a:p>
            <a:r>
              <a:rPr lang="en-US" sz="1801" dirty="0">
                <a:solidFill>
                  <a:schemeClr val="accent3">
                    <a:lumMod val="20000"/>
                    <a:lumOff val="80000"/>
                  </a:schemeClr>
                </a:solidFill>
              </a:rPr>
              <a:t>Head</a:t>
            </a:r>
          </a:p>
          <a:p>
            <a:r>
              <a:rPr lang="en-US" sz="1801" dirty="0">
                <a:solidFill>
                  <a:schemeClr val="accent3">
                    <a:lumMod val="20000"/>
                    <a:lumOff val="80000"/>
                  </a:schemeClr>
                </a:solidFill>
              </a:rPr>
              <a:t>Options</a:t>
            </a:r>
          </a:p>
          <a:p>
            <a:r>
              <a:rPr lang="en-US" sz="1801" dirty="0">
                <a:solidFill>
                  <a:schemeClr val="accent3">
                    <a:lumMod val="20000"/>
                    <a:lumOff val="80000"/>
                  </a:schemeClr>
                </a:solidFill>
              </a:rPr>
              <a:t>Patch</a:t>
            </a:r>
          </a:p>
          <a:p>
            <a:r>
              <a:rPr lang="en-US" sz="1801" dirty="0">
                <a:solidFill>
                  <a:schemeClr val="accent3">
                    <a:lumMod val="20000"/>
                    <a:lumOff val="80000"/>
                  </a:schemeClr>
                </a:solidFill>
              </a:rPr>
              <a:t>Post</a:t>
            </a:r>
          </a:p>
          <a:p>
            <a:r>
              <a:rPr lang="en-US" sz="1801" dirty="0">
                <a:solidFill>
                  <a:schemeClr val="accent3">
                    <a:lumMod val="20000"/>
                    <a:lumOff val="80000"/>
                  </a:schemeClr>
                </a:solidFill>
              </a:rPr>
              <a:t>Put</a:t>
            </a:r>
          </a:p>
          <a:p>
            <a:endParaRPr lang="en-US" sz="1801" dirty="0">
              <a:solidFill>
                <a:schemeClr val="accent3">
                  <a:lumMod val="20000"/>
                  <a:lumOff val="80000"/>
                </a:schemeClr>
              </a:solidFill>
            </a:endParaRPr>
          </a:p>
          <a:p>
            <a:r>
              <a:rPr lang="en-US" sz="1801" dirty="0">
                <a:solidFill>
                  <a:schemeClr val="accent3">
                    <a:lumMod val="20000"/>
                    <a:lumOff val="80000"/>
                  </a:schemeClr>
                </a:solidFill>
              </a:rPr>
              <a:t>Also, new </a:t>
            </a:r>
            <a:r>
              <a:rPr lang="en-US" sz="1801" dirty="0" err="1">
                <a:solidFill>
                  <a:schemeClr val="accent3">
                    <a:lumMod val="20000"/>
                    <a:lumOff val="80000"/>
                  </a:schemeClr>
                </a:solidFill>
              </a:rPr>
              <a:t>HttpMethod</a:t>
            </a:r>
            <a:r>
              <a:rPr lang="en-US" sz="1801" dirty="0">
                <a:solidFill>
                  <a:schemeClr val="accent3">
                    <a:lumMod val="20000"/>
                    <a:lumOff val="80000"/>
                  </a:schemeClr>
                </a:solidFill>
              </a:rPr>
              <a:t>(string) for your own methods</a:t>
            </a:r>
          </a:p>
        </p:txBody>
      </p:sp>
    </p:spTree>
    <p:extLst>
      <p:ext uri="{BB962C8B-B14F-4D97-AF65-F5344CB8AC3E}">
        <p14:creationId xmlns:p14="http://schemas.microsoft.com/office/powerpoint/2010/main" val="255785125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6766579" y="1944668"/>
            <a:ext cx="1070307" cy="241891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anchor="t" anchorCtr="0"/>
          <a:lstStyle/>
          <a:p>
            <a:pPr defTabSz="932345">
              <a:defRPr/>
            </a:pPr>
            <a:r>
              <a:rPr lang="en-US" sz="2400" spc="-102" dirty="0" err="1">
                <a:gradFill>
                  <a:gsLst>
                    <a:gs pos="0">
                      <a:srgbClr val="FFFFFF"/>
                    </a:gs>
                    <a:gs pos="100000">
                      <a:srgbClr val="FFFFFF"/>
                    </a:gs>
                  </a:gsLst>
                  <a:lin ang="5400000" scaled="0"/>
                </a:gradFill>
                <a:latin typeface="+mj-lt"/>
                <a:ea typeface="Segoe UI" pitchFamily="34" charset="0"/>
                <a:cs typeface="Segoe UI" pitchFamily="34" charset="0"/>
              </a:rPr>
              <a:t>Auth</a:t>
            </a:r>
            <a:r>
              <a:rPr lang="en-US" sz="2400" spc="-102" dirty="0">
                <a:gradFill>
                  <a:gsLst>
                    <a:gs pos="0">
                      <a:srgbClr val="FFFFFF"/>
                    </a:gs>
                    <a:gs pos="100000">
                      <a:srgbClr val="FFFFFF"/>
                    </a:gs>
                  </a:gsLst>
                  <a:lin ang="5400000" scaled="0"/>
                </a:gradFill>
                <a:latin typeface="+mj-lt"/>
                <a:ea typeface="Segoe UI" pitchFamily="34" charset="0"/>
                <a:cs typeface="Segoe UI" pitchFamily="34" charset="0"/>
              </a:rPr>
              <a:t> Filter</a:t>
            </a:r>
          </a:p>
        </p:txBody>
      </p:sp>
      <p:sp>
        <p:nvSpPr>
          <p:cNvPr id="19" name="Rectangle 18"/>
          <p:cNvSpPr/>
          <p:nvPr/>
        </p:nvSpPr>
        <p:spPr bwMode="auto">
          <a:xfrm>
            <a:off x="4269804" y="1943020"/>
            <a:ext cx="982492" cy="244430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anchor="t" anchorCtr="0"/>
          <a:lstStyle/>
          <a:p>
            <a:pPr defTabSz="932345">
              <a:defRPr/>
            </a:pPr>
            <a:r>
              <a:rPr lang="en-US" sz="2400" spc="-102" dirty="0">
                <a:gradFill>
                  <a:gsLst>
                    <a:gs pos="0">
                      <a:srgbClr val="FFFFFF"/>
                    </a:gs>
                    <a:gs pos="100000">
                      <a:srgbClr val="FFFFFF"/>
                    </a:gs>
                  </a:gsLst>
                  <a:lin ang="5400000" scaled="0"/>
                </a:gradFill>
                <a:latin typeface="+mj-lt"/>
                <a:ea typeface="Segoe UI" pitchFamily="34" charset="0"/>
                <a:cs typeface="Segoe UI" pitchFamily="34" charset="0"/>
              </a:rPr>
              <a:t>503 Retry Filter</a:t>
            </a:r>
          </a:p>
        </p:txBody>
      </p:sp>
      <p:sp>
        <p:nvSpPr>
          <p:cNvPr id="20" name="Rectangle 19"/>
          <p:cNvSpPr/>
          <p:nvPr/>
        </p:nvSpPr>
        <p:spPr bwMode="auto">
          <a:xfrm>
            <a:off x="5377940" y="1943020"/>
            <a:ext cx="1262998" cy="244430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anchor="t" anchorCtr="0"/>
          <a:lstStyle/>
          <a:p>
            <a:pPr defTabSz="932345">
              <a:defRPr/>
            </a:pPr>
            <a:r>
              <a:rPr lang="en-US" sz="2400" spc="-102" dirty="0">
                <a:gradFill>
                  <a:gsLst>
                    <a:gs pos="0">
                      <a:srgbClr val="FFFFFF"/>
                    </a:gs>
                    <a:gs pos="100000">
                      <a:srgbClr val="FFFFFF"/>
                    </a:gs>
                  </a:gsLst>
                  <a:lin ang="5400000" scaled="0"/>
                </a:gradFill>
                <a:latin typeface="+mj-lt"/>
                <a:ea typeface="Segoe UI" pitchFamily="34" charset="0"/>
                <a:cs typeface="Segoe UI" pitchFamily="34" charset="0"/>
              </a:rPr>
              <a:t>Metered Network Filter</a:t>
            </a:r>
          </a:p>
        </p:txBody>
      </p:sp>
      <p:sp>
        <p:nvSpPr>
          <p:cNvPr id="15" name="Bent Arrow 14"/>
          <p:cNvSpPr/>
          <p:nvPr/>
        </p:nvSpPr>
        <p:spPr bwMode="auto">
          <a:xfrm rot="16200000">
            <a:off x="5075509" y="3991038"/>
            <a:ext cx="2209273" cy="1142836"/>
          </a:xfrm>
          <a:prstGeom prst="bentArrow">
            <a:avLst>
              <a:gd name="adj1" fmla="val 12872"/>
              <a:gd name="adj2" fmla="val 15417"/>
              <a:gd name="adj3" fmla="val 29676"/>
              <a:gd name="adj4" fmla="val 34191"/>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t" anchorCtr="0"/>
          <a:lstStyle/>
          <a:p>
            <a:pPr algn="ctr" defTabSz="932345"/>
            <a:endParaRPr lang="en-US" sz="1599" spc="-102" dirty="0">
              <a:gradFill>
                <a:gsLst>
                  <a:gs pos="0">
                    <a:srgbClr val="FFFFFF"/>
                  </a:gs>
                  <a:gs pos="100000">
                    <a:srgbClr val="FFFFFF"/>
                  </a:gs>
                </a:gsLst>
                <a:lin ang="5400000" scaled="0"/>
              </a:gradFill>
              <a:ea typeface="Segoe UI" pitchFamily="34" charset="0"/>
              <a:cs typeface="Segoe UI" pitchFamily="34" charset="0"/>
            </a:endParaRPr>
          </a:p>
        </p:txBody>
      </p:sp>
      <p:sp>
        <p:nvSpPr>
          <p:cNvPr id="17" name="Bent Arrow 16"/>
          <p:cNvSpPr/>
          <p:nvPr/>
        </p:nvSpPr>
        <p:spPr bwMode="auto">
          <a:xfrm rot="16200000">
            <a:off x="6147428" y="4370318"/>
            <a:ext cx="1508337" cy="1085214"/>
          </a:xfrm>
          <a:prstGeom prst="bentArrow">
            <a:avLst>
              <a:gd name="adj1" fmla="val 13643"/>
              <a:gd name="adj2" fmla="val 13269"/>
              <a:gd name="adj3" fmla="val 24131"/>
              <a:gd name="adj4" fmla="val 29637"/>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t" anchorCtr="0"/>
          <a:lstStyle/>
          <a:p>
            <a:pPr algn="ctr" defTabSz="932345"/>
            <a:endParaRPr lang="en-US" sz="1599" spc="-102"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1179061" y="1937732"/>
            <a:ext cx="1073293" cy="252577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anchor="t" anchorCtr="0"/>
          <a:lstStyle/>
          <a:p>
            <a:pPr defTabSz="932345">
              <a:defRPr/>
            </a:pPr>
            <a:r>
              <a:rPr lang="en-US" sz="2400" spc="-102" dirty="0">
                <a:solidFill>
                  <a:schemeClr val="bg1"/>
                </a:solidFill>
                <a:latin typeface="+mj-lt"/>
                <a:ea typeface="Segoe UI" pitchFamily="34" charset="0"/>
                <a:cs typeface="Segoe UI" pitchFamily="34" charset="0"/>
              </a:rPr>
              <a:t>REST / Web Service</a:t>
            </a:r>
          </a:p>
        </p:txBody>
      </p:sp>
      <p:sp>
        <p:nvSpPr>
          <p:cNvPr id="5" name="Rectangle 4"/>
          <p:cNvSpPr/>
          <p:nvPr/>
        </p:nvSpPr>
        <p:spPr>
          <a:xfrm>
            <a:off x="1646886" y="1944668"/>
            <a:ext cx="2432429" cy="4203950"/>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t"/>
          <a:lstStyle/>
          <a:p>
            <a:r>
              <a:rPr lang="en-US" sz="2800" dirty="0">
                <a:solidFill>
                  <a:schemeClr val="accent4"/>
                </a:solidFill>
                <a:latin typeface="+mj-lt"/>
              </a:rPr>
              <a:t>HttpClient</a:t>
            </a:r>
          </a:p>
          <a:p>
            <a:endParaRPr lang="en-US" sz="2000" dirty="0">
              <a:solidFill>
                <a:schemeClr val="accent4"/>
              </a:solidFill>
            </a:endParaRPr>
          </a:p>
          <a:p>
            <a:r>
              <a:rPr lang="en-US" sz="1801" dirty="0" err="1">
                <a:solidFill>
                  <a:schemeClr val="accent4"/>
                </a:solidFill>
              </a:rPr>
              <a:t>GetAsync</a:t>
            </a:r>
            <a:endParaRPr lang="en-US" sz="1801" dirty="0">
              <a:solidFill>
                <a:schemeClr val="accent4"/>
              </a:solidFill>
            </a:endParaRPr>
          </a:p>
          <a:p>
            <a:r>
              <a:rPr lang="en-US" sz="1801" dirty="0" err="1">
                <a:solidFill>
                  <a:schemeClr val="accent4"/>
                </a:solidFill>
              </a:rPr>
              <a:t>GetBufferAsync</a:t>
            </a:r>
            <a:endParaRPr lang="en-US" sz="1801" dirty="0">
              <a:solidFill>
                <a:schemeClr val="accent4"/>
              </a:solidFill>
            </a:endParaRPr>
          </a:p>
          <a:p>
            <a:r>
              <a:rPr lang="en-US" sz="1801" dirty="0" err="1">
                <a:solidFill>
                  <a:schemeClr val="accent4"/>
                </a:solidFill>
              </a:rPr>
              <a:t>GetInputStreamAsync</a:t>
            </a:r>
            <a:endParaRPr lang="en-US" sz="1801" dirty="0">
              <a:solidFill>
                <a:schemeClr val="accent4"/>
              </a:solidFill>
            </a:endParaRPr>
          </a:p>
          <a:p>
            <a:r>
              <a:rPr lang="en-US" sz="1801" dirty="0" err="1">
                <a:solidFill>
                  <a:schemeClr val="accent4"/>
                </a:solidFill>
              </a:rPr>
              <a:t>GetStringAsync</a:t>
            </a:r>
            <a:endParaRPr lang="en-US" sz="1801" dirty="0">
              <a:solidFill>
                <a:schemeClr val="accent4"/>
              </a:solidFill>
            </a:endParaRPr>
          </a:p>
          <a:p>
            <a:endParaRPr lang="en-US" sz="1801" dirty="0">
              <a:solidFill>
                <a:schemeClr val="accent4"/>
              </a:solidFill>
            </a:endParaRPr>
          </a:p>
          <a:p>
            <a:r>
              <a:rPr lang="en-US" sz="1801" dirty="0" err="1">
                <a:solidFill>
                  <a:schemeClr val="accent4"/>
                </a:solidFill>
              </a:rPr>
              <a:t>PostAsync</a:t>
            </a:r>
            <a:endParaRPr lang="en-US" sz="1801" dirty="0">
              <a:solidFill>
                <a:schemeClr val="accent4"/>
              </a:solidFill>
            </a:endParaRPr>
          </a:p>
          <a:p>
            <a:endParaRPr lang="en-US" sz="1801" dirty="0">
              <a:solidFill>
                <a:schemeClr val="accent4"/>
              </a:solidFill>
            </a:endParaRPr>
          </a:p>
          <a:p>
            <a:r>
              <a:rPr lang="en-US" sz="1801" dirty="0" err="1">
                <a:solidFill>
                  <a:schemeClr val="accent4"/>
                </a:solidFill>
              </a:rPr>
              <a:t>PutAsync</a:t>
            </a:r>
            <a:endParaRPr lang="en-US" sz="1801" dirty="0">
              <a:solidFill>
                <a:schemeClr val="accent4"/>
              </a:solidFill>
            </a:endParaRPr>
          </a:p>
          <a:p>
            <a:endParaRPr lang="en-US" sz="1801" dirty="0">
              <a:solidFill>
                <a:schemeClr val="accent4"/>
              </a:solidFill>
            </a:endParaRPr>
          </a:p>
          <a:p>
            <a:r>
              <a:rPr lang="en-US" sz="1801" dirty="0" err="1">
                <a:solidFill>
                  <a:schemeClr val="accent4"/>
                </a:solidFill>
              </a:rPr>
              <a:t>SendRequestAsync</a:t>
            </a:r>
            <a:endParaRPr lang="en-US" sz="1801" dirty="0">
              <a:solidFill>
                <a:schemeClr val="accent4"/>
              </a:solidFill>
            </a:endParaRPr>
          </a:p>
        </p:txBody>
      </p:sp>
      <p:sp>
        <p:nvSpPr>
          <p:cNvPr id="11" name="Right Arrow 10"/>
          <p:cNvSpPr/>
          <p:nvPr/>
        </p:nvSpPr>
        <p:spPr bwMode="auto">
          <a:xfrm flipH="1">
            <a:off x="4079314" y="4014577"/>
            <a:ext cx="7091218" cy="415017"/>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t" anchorCtr="0"/>
          <a:lstStyle/>
          <a:p>
            <a:pPr algn="ctr" defTabSz="932345"/>
            <a:endParaRPr lang="en-US" sz="1599" spc="-102" dirty="0">
              <a:gradFill>
                <a:gsLst>
                  <a:gs pos="0">
                    <a:srgbClr val="FFFFFF"/>
                  </a:gs>
                  <a:gs pos="100000">
                    <a:srgbClr val="FFFFFF"/>
                  </a:gs>
                </a:gsLst>
                <a:lin ang="5400000" scaled="0"/>
              </a:gradFill>
              <a:ea typeface="Segoe UI" pitchFamily="34" charset="0"/>
              <a:cs typeface="Segoe UI" pitchFamily="34" charset="0"/>
            </a:endParaRPr>
          </a:p>
        </p:txBody>
      </p:sp>
      <p:sp>
        <p:nvSpPr>
          <p:cNvPr id="2" name="Right Arrow 1"/>
          <p:cNvSpPr/>
          <p:nvPr/>
        </p:nvSpPr>
        <p:spPr bwMode="auto">
          <a:xfrm>
            <a:off x="4079314" y="3367043"/>
            <a:ext cx="7099747" cy="434418"/>
          </a:xfrm>
          <a:prstGeom prst="rightArrow">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rtlCol="0" anchor="t" anchorCtr="0"/>
          <a:lstStyle/>
          <a:p>
            <a:pPr algn="ctr" defTabSz="932345"/>
            <a:endParaRPr lang="en-US" sz="1599" spc="-102"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The filter pipeline</a:t>
            </a:r>
            <a:endParaRPr lang="en-US" dirty="0"/>
          </a:p>
        </p:txBody>
      </p:sp>
      <p:sp>
        <p:nvSpPr>
          <p:cNvPr id="6" name="Rectangle 5"/>
          <p:cNvSpPr/>
          <p:nvPr/>
        </p:nvSpPr>
        <p:spPr bwMode="auto">
          <a:xfrm>
            <a:off x="275481" y="1944669"/>
            <a:ext cx="1222685" cy="244265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27" tIns="91427" rIns="34289" bIns="34289" anchor="t" anchorCtr="0"/>
          <a:lstStyle/>
          <a:p>
            <a:pPr defTabSz="932345">
              <a:defRPr/>
            </a:pPr>
            <a:r>
              <a:rPr lang="en-US" sz="2800" spc="-102" dirty="0">
                <a:gradFill>
                  <a:gsLst>
                    <a:gs pos="0">
                      <a:srgbClr val="FFFFFF"/>
                    </a:gs>
                    <a:gs pos="100000">
                      <a:srgbClr val="FFFFFF"/>
                    </a:gs>
                  </a:gsLst>
                  <a:lin ang="5400000" scaled="0"/>
                </a:gradFill>
                <a:latin typeface="+mj-lt"/>
                <a:ea typeface="Segoe UI" pitchFamily="34" charset="0"/>
                <a:cs typeface="Segoe UI" pitchFamily="34" charset="0"/>
              </a:rPr>
              <a:t>Your app</a:t>
            </a:r>
          </a:p>
        </p:txBody>
      </p:sp>
      <p:sp>
        <p:nvSpPr>
          <p:cNvPr id="8" name="Rectangle 7"/>
          <p:cNvSpPr/>
          <p:nvPr/>
        </p:nvSpPr>
        <p:spPr>
          <a:xfrm>
            <a:off x="4572569" y="3321989"/>
            <a:ext cx="3320440" cy="524526"/>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ctr"/>
          <a:lstStyle/>
          <a:p>
            <a:pPr algn="ctr"/>
            <a:r>
              <a:rPr lang="en-US" sz="2200" dirty="0">
                <a:solidFill>
                  <a:schemeClr val="accent4"/>
                </a:solidFill>
                <a:latin typeface="+mj-lt"/>
              </a:rPr>
              <a:t>HttpRequestMessage</a:t>
            </a:r>
          </a:p>
        </p:txBody>
      </p:sp>
      <p:sp>
        <p:nvSpPr>
          <p:cNvPr id="9" name="Rectangle 8"/>
          <p:cNvSpPr/>
          <p:nvPr/>
        </p:nvSpPr>
        <p:spPr>
          <a:xfrm>
            <a:off x="4572569" y="3966929"/>
            <a:ext cx="3320440" cy="496578"/>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ctr"/>
          <a:lstStyle/>
          <a:p>
            <a:pPr algn="ctr"/>
            <a:r>
              <a:rPr lang="en-US" sz="2200" dirty="0">
                <a:solidFill>
                  <a:schemeClr val="accent4"/>
                </a:solidFill>
                <a:latin typeface="+mj-lt"/>
              </a:rPr>
              <a:t>HttpResponseMessage</a:t>
            </a:r>
          </a:p>
        </p:txBody>
      </p:sp>
      <p:sp>
        <p:nvSpPr>
          <p:cNvPr id="16" name="Rectangle 15"/>
          <p:cNvSpPr/>
          <p:nvPr/>
        </p:nvSpPr>
        <p:spPr>
          <a:xfrm>
            <a:off x="8125941" y="1937733"/>
            <a:ext cx="2631531" cy="2525780"/>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t"/>
          <a:lstStyle/>
          <a:p>
            <a:r>
              <a:rPr lang="en-US" sz="2800" dirty="0">
                <a:solidFill>
                  <a:schemeClr val="accent4"/>
                </a:solidFill>
                <a:latin typeface="+mj-lt"/>
              </a:rPr>
              <a:t>Http Base Protocol Filter</a:t>
            </a:r>
          </a:p>
          <a:p>
            <a:endParaRPr lang="en-US" sz="2400" dirty="0">
              <a:solidFill>
                <a:schemeClr val="accent4"/>
              </a:solidFill>
              <a:latin typeface="+mj-lt"/>
            </a:endParaRPr>
          </a:p>
          <a:p>
            <a:r>
              <a:rPr lang="en-US" sz="1801" dirty="0">
                <a:solidFill>
                  <a:schemeClr val="accent4"/>
                </a:solidFill>
              </a:rPr>
              <a:t>Has in-depth settings</a:t>
            </a:r>
          </a:p>
        </p:txBody>
      </p:sp>
      <p:sp>
        <p:nvSpPr>
          <p:cNvPr id="12" name="Rectangle 11"/>
          <p:cNvSpPr/>
          <p:nvPr/>
        </p:nvSpPr>
        <p:spPr>
          <a:xfrm>
            <a:off x="7455829" y="4920648"/>
            <a:ext cx="3523205" cy="1227970"/>
          </a:xfrm>
          <a:prstGeom prst="rect">
            <a:avLst/>
          </a:prstGeom>
          <a:solidFill>
            <a:schemeClr val="tx1">
              <a:lumMod val="40000"/>
              <a:lumOff val="6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08" tIns="60853" rIns="121708" bIns="60853" rtlCol="0" anchor="ctr"/>
          <a:lstStyle/>
          <a:p>
            <a:pPr algn="ctr"/>
            <a:r>
              <a:rPr lang="en-US" sz="2400" dirty="0">
                <a:solidFill>
                  <a:schemeClr val="accent4"/>
                </a:solidFill>
                <a:latin typeface="+mj-lt"/>
              </a:rPr>
              <a:t>HttpContent</a:t>
            </a:r>
          </a:p>
          <a:p>
            <a:pPr algn="ctr"/>
            <a:r>
              <a:rPr lang="en-US" sz="2000" dirty="0">
                <a:solidFill>
                  <a:schemeClr val="accent4"/>
                </a:solidFill>
                <a:latin typeface="+mj-lt"/>
              </a:rPr>
              <a:t>String • Stream • Buffer • Multipart • FormUrlEncoded</a:t>
            </a:r>
          </a:p>
        </p:txBody>
      </p:sp>
      <p:sp>
        <p:nvSpPr>
          <p:cNvPr id="3" name="Rectangle 2"/>
          <p:cNvSpPr/>
          <p:nvPr/>
        </p:nvSpPr>
        <p:spPr>
          <a:xfrm>
            <a:off x="10085608" y="3820130"/>
            <a:ext cx="1186994" cy="769313"/>
          </a:xfrm>
          <a:prstGeom prst="rect">
            <a:avLst/>
          </a:prstGeom>
        </p:spPr>
        <p:txBody>
          <a:bodyPr wrap="square">
            <a:spAutoFit/>
          </a:bodyPr>
          <a:lstStyle/>
          <a:p>
            <a:r>
              <a:rPr lang="en-US" sz="4399" dirty="0">
                <a:solidFill>
                  <a:srgbClr val="FFFFFF"/>
                </a:solidFill>
              </a:rPr>
              <a:t>⛭</a:t>
            </a:r>
          </a:p>
        </p:txBody>
      </p:sp>
      <p:sp>
        <p:nvSpPr>
          <p:cNvPr id="10" name="TextBox 9"/>
          <p:cNvSpPr txBox="1"/>
          <p:nvPr/>
        </p:nvSpPr>
        <p:spPr>
          <a:xfrm>
            <a:off x="4269580" y="1315245"/>
            <a:ext cx="3567081" cy="627822"/>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solidFill>
                  <a:schemeClr val="accent3"/>
                </a:solidFill>
                <a:latin typeface="+mj-lt"/>
              </a:rPr>
              <a:t>Your code</a:t>
            </a:r>
          </a:p>
        </p:txBody>
      </p:sp>
      <p:sp>
        <p:nvSpPr>
          <p:cNvPr id="21" name="TextBox 20"/>
          <p:cNvSpPr txBox="1"/>
          <p:nvPr/>
        </p:nvSpPr>
        <p:spPr>
          <a:xfrm>
            <a:off x="8125942" y="1334132"/>
            <a:ext cx="2755312" cy="627822"/>
          </a:xfrm>
          <a:prstGeom prst="rect">
            <a:avLst/>
          </a:prstGeom>
          <a:noFill/>
        </p:spPr>
        <p:txBody>
          <a:bodyPr wrap="square" lIns="182854" tIns="146283" rIns="182854" bIns="146283" rtlCol="0">
            <a:spAutoFit/>
          </a:bodyPr>
          <a:lstStyle/>
          <a:p>
            <a:pPr algn="ctr">
              <a:lnSpc>
                <a:spcPct val="90000"/>
              </a:lnSpc>
              <a:spcAft>
                <a:spcPts val="600"/>
              </a:spcAft>
            </a:pPr>
            <a:r>
              <a:rPr lang="en-US" sz="2400" dirty="0">
                <a:solidFill>
                  <a:schemeClr val="accent3"/>
                </a:solidFill>
                <a:latin typeface="+mj-lt"/>
              </a:rPr>
              <a:t>This is also a filter</a:t>
            </a:r>
          </a:p>
        </p:txBody>
      </p:sp>
    </p:spTree>
    <p:extLst>
      <p:ext uri="{BB962C8B-B14F-4D97-AF65-F5344CB8AC3E}">
        <p14:creationId xmlns:p14="http://schemas.microsoft.com/office/powerpoint/2010/main" val="95497631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a:t>
            </a:r>
            <a:r>
              <a:rPr lang="en-GB" dirty="0" err="1" smtClean="0"/>
              <a:t>HttpBaseProtocolFilter</a:t>
            </a:r>
            <a:r>
              <a:rPr lang="en-GB" dirty="0" smtClean="0"/>
              <a:t/>
            </a:r>
            <a:br>
              <a:rPr lang="en-GB" dirty="0" smtClean="0"/>
            </a:br>
            <a:r>
              <a:rPr lang="en-GB" sz="3200" dirty="0">
                <a:solidFill>
                  <a:schemeClr val="tx2"/>
                </a:solidFill>
              </a:rPr>
              <a:t>For compression, credentials </a:t>
            </a:r>
            <a:r>
              <a:rPr lang="en-GB" sz="3200" dirty="0" err="1">
                <a:solidFill>
                  <a:schemeClr val="tx2"/>
                </a:solidFill>
              </a:rPr>
              <a:t>etc</a:t>
            </a:r>
            <a:endParaRPr lang="en-GB" sz="3200" dirty="0">
              <a:solidFill>
                <a:schemeClr val="tx2"/>
              </a:solidFill>
            </a:endParaRPr>
          </a:p>
        </p:txBody>
      </p:sp>
      <p:sp>
        <p:nvSpPr>
          <p:cNvPr id="3" name="Text Placeholder 2"/>
          <p:cNvSpPr>
            <a:spLocks noGrp="1"/>
          </p:cNvSpPr>
          <p:nvPr>
            <p:ph type="body" sz="quarter" idx="21"/>
          </p:nvPr>
        </p:nvSpPr>
        <p:spPr>
          <a:xfrm>
            <a:off x="0" y="1625054"/>
            <a:ext cx="12436475" cy="5361468"/>
          </a:xfrm>
          <a:solidFill>
            <a:schemeClr val="tx1">
              <a:lumMod val="95000"/>
            </a:schemeClr>
          </a:solidFill>
        </p:spPr>
        <p:txBody>
          <a:bodyPr/>
          <a:lstStyle/>
          <a:p>
            <a:r>
              <a:rPr lang="en-GB" sz="1600" dirty="0" err="1">
                <a:solidFill>
                  <a:srgbClr val="2B91AF"/>
                </a:solidFill>
                <a:highlight>
                  <a:srgbClr val="F2F2F2"/>
                </a:highlight>
                <a:latin typeface="Consolas" panose="020B0609020204030204" pitchFamily="49" charset="0"/>
              </a:rPr>
              <a:t>HttpBaseProtocolFilter</a:t>
            </a:r>
            <a:r>
              <a:rPr lang="en-GB" sz="1600" dirty="0">
                <a:solidFill>
                  <a:srgbClr val="000000"/>
                </a:solidFill>
                <a:highlight>
                  <a:srgbClr val="F2F2F2"/>
                </a:highlight>
                <a:latin typeface="Consolas" panose="020B0609020204030204" pitchFamily="49" charset="0"/>
              </a:rPr>
              <a:t> filter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HttpBaseProtocolFilter</a:t>
            </a:r>
            <a:r>
              <a:rPr lang="en-GB" sz="1600" dirty="0">
                <a:solidFill>
                  <a:srgbClr val="000000"/>
                </a:solidFill>
                <a:highlight>
                  <a:srgbClr val="F2F2F2"/>
                </a:highlight>
                <a:latin typeface="Consolas" panose="020B0609020204030204" pitchFamily="49" charset="0"/>
              </a:rPr>
              <a:t>();</a:t>
            </a:r>
          </a:p>
          <a:p>
            <a:r>
              <a:rPr lang="en-GB" sz="1600" dirty="0">
                <a:solidFill>
                  <a:srgbClr val="008000"/>
                </a:solidFill>
                <a:highlight>
                  <a:srgbClr val="F2F2F2"/>
                </a:highlight>
                <a:latin typeface="Consolas" panose="020B0609020204030204" pitchFamily="49" charset="0"/>
              </a:rPr>
              <a:t>// When </a:t>
            </a:r>
            <a:r>
              <a:rPr lang="en-GB" sz="1600" dirty="0" err="1">
                <a:solidFill>
                  <a:srgbClr val="008000"/>
                </a:solidFill>
                <a:highlight>
                  <a:srgbClr val="F2F2F2"/>
                </a:highlight>
                <a:latin typeface="Consolas" panose="020B0609020204030204" pitchFamily="49" charset="0"/>
              </a:rPr>
              <a:t>AutomaticDecompression</a:t>
            </a:r>
            <a:r>
              <a:rPr lang="en-GB" sz="1600" dirty="0">
                <a:solidFill>
                  <a:srgbClr val="008000"/>
                </a:solidFill>
                <a:highlight>
                  <a:srgbClr val="F2F2F2"/>
                </a:highlight>
                <a:latin typeface="Consolas" panose="020B0609020204030204" pitchFamily="49" charset="0"/>
              </a:rPr>
              <a:t> is true (the default), the Accept-Encoding header is added </a:t>
            </a:r>
            <a:endParaRPr lang="en-GB" sz="1600" dirty="0">
              <a:solidFill>
                <a:srgbClr val="000000"/>
              </a:solidFill>
              <a:highlight>
                <a:srgbClr val="F2F2F2"/>
              </a:highlight>
              <a:latin typeface="Consolas" panose="020B0609020204030204" pitchFamily="49" charset="0"/>
            </a:endParaRPr>
          </a:p>
          <a:p>
            <a:r>
              <a:rPr lang="en-GB" sz="1600" dirty="0">
                <a:solidFill>
                  <a:srgbClr val="008000"/>
                </a:solidFill>
                <a:highlight>
                  <a:srgbClr val="F2F2F2"/>
                </a:highlight>
                <a:latin typeface="Consolas" panose="020B0609020204030204" pitchFamily="49" charset="0"/>
              </a:rPr>
              <a:t>// to the headers and set to allow </a:t>
            </a:r>
            <a:r>
              <a:rPr lang="en-GB" sz="1600" dirty="0" err="1">
                <a:solidFill>
                  <a:srgbClr val="008000"/>
                </a:solidFill>
                <a:highlight>
                  <a:srgbClr val="F2F2F2"/>
                </a:highlight>
                <a:latin typeface="Consolas" panose="020B0609020204030204" pitchFamily="49" charset="0"/>
              </a:rPr>
              <a:t>gzip</a:t>
            </a:r>
            <a:r>
              <a:rPr lang="en-GB" sz="1600" dirty="0">
                <a:solidFill>
                  <a:srgbClr val="008000"/>
                </a:solidFill>
                <a:highlight>
                  <a:srgbClr val="F2F2F2"/>
                </a:highlight>
                <a:latin typeface="Consolas" panose="020B0609020204030204" pitchFamily="49" charset="0"/>
              </a:rPr>
              <a:t> and compress</a:t>
            </a:r>
            <a:endParaRPr lang="en-GB" sz="1600" dirty="0">
              <a:solidFill>
                <a:srgbClr val="000000"/>
              </a:solidFill>
              <a:highlight>
                <a:srgbClr val="F2F2F2"/>
              </a:highlight>
              <a:latin typeface="Consolas" panose="020B0609020204030204" pitchFamily="49" charset="0"/>
            </a:endParaRPr>
          </a:p>
          <a:p>
            <a:r>
              <a:rPr lang="en-GB" sz="1600" dirty="0" err="1">
                <a:solidFill>
                  <a:srgbClr val="000000"/>
                </a:solidFill>
                <a:highlight>
                  <a:srgbClr val="F2F2F2"/>
                </a:highlight>
                <a:latin typeface="Consolas" panose="020B0609020204030204" pitchFamily="49" charset="0"/>
              </a:rPr>
              <a:t>filter.AutomaticDecompression</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true</a:t>
            </a:r>
            <a:r>
              <a:rPr lang="en-GB" sz="1600" dirty="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r>
              <a:rPr lang="en-GB" sz="1600" dirty="0" err="1">
                <a:solidFill>
                  <a:srgbClr val="2B91AF"/>
                </a:solidFill>
                <a:highlight>
                  <a:srgbClr val="F2F2F2"/>
                </a:highlight>
                <a:latin typeface="Consolas" panose="020B0609020204030204" pitchFamily="49" charset="0"/>
              </a:rPr>
              <a:t>PasswordCredential</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creds</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PasswordCredential</a:t>
            </a:r>
            <a:r>
              <a:rPr lang="en-GB" sz="1600" dirty="0">
                <a:solidFill>
                  <a:srgbClr val="000000"/>
                </a:solidFill>
                <a:highlight>
                  <a:srgbClr val="F2F2F2"/>
                </a:highlight>
                <a:latin typeface="Consolas" panose="020B0609020204030204" pitchFamily="49" charset="0"/>
              </a:rPr>
              <a:t>(</a:t>
            </a:r>
            <a:r>
              <a:rPr lang="en-GB" sz="1600" dirty="0">
                <a:solidFill>
                  <a:srgbClr val="A31515"/>
                </a:solidFill>
                <a:highlight>
                  <a:srgbClr val="F2F2F2"/>
                </a:highlight>
                <a:latin typeface="Consolas" panose="020B0609020204030204" pitchFamily="49" charset="0"/>
              </a:rPr>
              <a:t>"JumpStart"</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userName</a:t>
            </a:r>
            <a:r>
              <a:rPr lang="en-GB" sz="1600" dirty="0">
                <a:solidFill>
                  <a:srgbClr val="000000"/>
                </a:solidFill>
                <a:highlight>
                  <a:srgbClr val="F2F2F2"/>
                </a:highlight>
                <a:latin typeface="Consolas" panose="020B0609020204030204" pitchFamily="49" charset="0"/>
              </a:rPr>
              <a:t>, password);</a:t>
            </a:r>
          </a:p>
          <a:p>
            <a:r>
              <a:rPr lang="en-GB" sz="1600" dirty="0" err="1">
                <a:solidFill>
                  <a:srgbClr val="000000"/>
                </a:solidFill>
                <a:highlight>
                  <a:srgbClr val="F2F2F2"/>
                </a:highlight>
                <a:latin typeface="Consolas" panose="020B0609020204030204" pitchFamily="49" charset="0"/>
              </a:rPr>
              <a:t>filter.ServerCredential</a:t>
            </a:r>
            <a:r>
              <a:rPr lang="en-GB" sz="1600" dirty="0">
                <a:solidFill>
                  <a:srgbClr val="000000"/>
                </a:solidFill>
                <a:highlight>
                  <a:srgbClr val="F2F2F2"/>
                </a:highlight>
                <a:latin typeface="Consolas" panose="020B0609020204030204" pitchFamily="49" charset="0"/>
              </a:rPr>
              <a:t> = </a:t>
            </a:r>
            <a:r>
              <a:rPr lang="en-GB" sz="1600" dirty="0" err="1">
                <a:solidFill>
                  <a:srgbClr val="000000"/>
                </a:solidFill>
                <a:highlight>
                  <a:srgbClr val="F2F2F2"/>
                </a:highlight>
                <a:latin typeface="Consolas" panose="020B0609020204030204" pitchFamily="49" charset="0"/>
              </a:rPr>
              <a:t>creds</a:t>
            </a:r>
            <a:r>
              <a:rPr lang="en-GB" sz="1600" dirty="0">
                <a:solidFill>
                  <a:srgbClr val="000000"/>
                </a:solidFill>
                <a:highlight>
                  <a:srgbClr val="F2F2F2"/>
                </a:highlight>
                <a:latin typeface="Consolas" panose="020B0609020204030204" pitchFamily="49" charset="0"/>
              </a:rPr>
              <a:t>;</a:t>
            </a:r>
          </a:p>
          <a:p>
            <a:r>
              <a:rPr lang="en-GB" sz="1600" dirty="0" err="1">
                <a:solidFill>
                  <a:srgbClr val="000000"/>
                </a:solidFill>
                <a:highlight>
                  <a:srgbClr val="F2F2F2"/>
                </a:highlight>
                <a:latin typeface="Consolas" panose="020B0609020204030204" pitchFamily="49" charset="0"/>
              </a:rPr>
              <a:t>filter.ProxyCredential</a:t>
            </a:r>
            <a:r>
              <a:rPr lang="en-GB" sz="1600" dirty="0">
                <a:solidFill>
                  <a:srgbClr val="000000"/>
                </a:solidFill>
                <a:highlight>
                  <a:srgbClr val="F2F2F2"/>
                </a:highlight>
                <a:latin typeface="Consolas" panose="020B0609020204030204" pitchFamily="49" charset="0"/>
              </a:rPr>
              <a:t> = </a:t>
            </a:r>
            <a:r>
              <a:rPr lang="en-GB" sz="1600" dirty="0" err="1">
                <a:solidFill>
                  <a:srgbClr val="000000"/>
                </a:solidFill>
                <a:highlight>
                  <a:srgbClr val="F2F2F2"/>
                </a:highlight>
                <a:latin typeface="Consolas" panose="020B0609020204030204" pitchFamily="49" charset="0"/>
              </a:rPr>
              <a:t>creds</a:t>
            </a:r>
            <a:r>
              <a:rPr lang="en-GB" sz="1600" dirty="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r>
              <a:rPr lang="en-GB" sz="1600" dirty="0">
                <a:solidFill>
                  <a:srgbClr val="008000"/>
                </a:solidFill>
                <a:highlight>
                  <a:srgbClr val="F2F2F2"/>
                </a:highlight>
                <a:latin typeface="Consolas" panose="020B0609020204030204" pitchFamily="49" charset="0"/>
              </a:rPr>
              <a:t>// Create the </a:t>
            </a:r>
            <a:r>
              <a:rPr lang="en-GB" sz="1600" dirty="0" err="1">
                <a:solidFill>
                  <a:srgbClr val="008000"/>
                </a:solidFill>
                <a:highlight>
                  <a:srgbClr val="F2F2F2"/>
                </a:highlight>
                <a:latin typeface="Consolas" panose="020B0609020204030204" pitchFamily="49" charset="0"/>
              </a:rPr>
              <a:t>HttpClient</a:t>
            </a:r>
            <a:endParaRPr lang="en-GB" sz="1600" dirty="0">
              <a:solidFill>
                <a:srgbClr val="000000"/>
              </a:solidFill>
              <a:highlight>
                <a:srgbClr val="F2F2F2"/>
              </a:highlight>
              <a:latin typeface="Consolas" panose="020B0609020204030204" pitchFamily="49" charset="0"/>
            </a:endParaRPr>
          </a:p>
          <a:p>
            <a:r>
              <a:rPr lang="en-GB" sz="1600" dirty="0" err="1">
                <a:solidFill>
                  <a:srgbClr val="2B91AF"/>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HttpClient</a:t>
            </a:r>
            <a:r>
              <a:rPr lang="en-GB" sz="1600" dirty="0">
                <a:solidFill>
                  <a:srgbClr val="000000"/>
                </a:solidFill>
                <a:highlight>
                  <a:srgbClr val="F2F2F2"/>
                </a:highlight>
                <a:latin typeface="Consolas" panose="020B0609020204030204" pitchFamily="49" charset="0"/>
              </a:rPr>
              <a:t>(filter);</a:t>
            </a:r>
          </a:p>
          <a:p>
            <a:endParaRPr lang="en-GB" sz="1600" dirty="0">
              <a:solidFill>
                <a:srgbClr val="000000"/>
              </a:solidFill>
              <a:highlight>
                <a:srgbClr val="F2F2F2"/>
              </a:highlight>
              <a:latin typeface="Consolas" panose="020B0609020204030204" pitchFamily="49" charset="0"/>
            </a:endParaRPr>
          </a:p>
          <a:p>
            <a:r>
              <a:rPr lang="en-GB" sz="1600" dirty="0" smtClean="0">
                <a:solidFill>
                  <a:srgbClr val="008000"/>
                </a:solidFill>
                <a:highlight>
                  <a:srgbClr val="F2F2F2"/>
                </a:highlight>
                <a:latin typeface="Consolas" panose="020B0609020204030204" pitchFamily="49" charset="0"/>
              </a:rPr>
              <a:t>// </a:t>
            </a:r>
            <a:r>
              <a:rPr lang="en-GB" sz="1600" dirty="0">
                <a:solidFill>
                  <a:srgbClr val="008000"/>
                </a:solidFill>
                <a:highlight>
                  <a:srgbClr val="F2F2F2"/>
                </a:highlight>
                <a:latin typeface="Consolas" panose="020B0609020204030204" pitchFamily="49" charset="0"/>
              </a:rPr>
              <a:t>Make the call</a:t>
            </a:r>
            <a:endParaRPr lang="en-GB" sz="1600" dirty="0">
              <a:solidFill>
                <a:srgbClr val="000000"/>
              </a:solidFill>
              <a:highlight>
                <a:srgbClr val="F2F2F2"/>
              </a:highlight>
              <a:latin typeface="Consolas" panose="020B0609020204030204" pitchFamily="49" charset="0"/>
            </a:endParaRPr>
          </a:p>
          <a:p>
            <a:r>
              <a:rPr lang="en-GB" sz="1600" dirty="0">
                <a:solidFill>
                  <a:srgbClr val="0000FF"/>
                </a:solidFill>
                <a:highlight>
                  <a:srgbClr val="F2F2F2"/>
                </a:highlight>
                <a:latin typeface="Consolas" panose="020B0609020204030204" pitchFamily="49" charset="0"/>
              </a:rPr>
              <a:t>string</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responseText</a:t>
            </a:r>
            <a:r>
              <a:rPr lang="en-GB" sz="1600" dirty="0">
                <a:solidFill>
                  <a:srgbClr val="000000"/>
                </a:solidFill>
                <a:highlight>
                  <a:srgbClr val="F2F2F2"/>
                </a:highlight>
                <a:latin typeface="Consolas" panose="020B0609020204030204" pitchFamily="49" charset="0"/>
              </a:rPr>
              <a:t> = </a:t>
            </a:r>
            <a:r>
              <a:rPr lang="en-GB" sz="1600" dirty="0">
                <a:solidFill>
                  <a:srgbClr val="0000FF"/>
                </a:solidFill>
                <a:highlight>
                  <a:srgbClr val="F2F2F2"/>
                </a:highlight>
                <a:latin typeface="Consolas" panose="020B0609020204030204" pitchFamily="49" charset="0"/>
              </a:rPr>
              <a:t>await</a:t>
            </a:r>
            <a:r>
              <a:rPr lang="en-GB" sz="1600" dirty="0">
                <a:solidFill>
                  <a:srgbClr val="000000"/>
                </a:solidFill>
                <a:highlight>
                  <a:srgbClr val="F2F2F2"/>
                </a:highlight>
                <a:latin typeface="Consolas" panose="020B0609020204030204" pitchFamily="49" charset="0"/>
              </a:rPr>
              <a:t> </a:t>
            </a:r>
            <a:r>
              <a:rPr lang="en-GB" sz="1600" dirty="0" err="1" smtClean="0">
                <a:solidFill>
                  <a:srgbClr val="000000"/>
                </a:solidFill>
                <a:highlight>
                  <a:srgbClr val="F2F2F2"/>
                </a:highlight>
                <a:latin typeface="Consolas" panose="020B0609020204030204" pitchFamily="49" charset="0"/>
              </a:rPr>
              <a:t>httpClient.GetStringAsync</a:t>
            </a:r>
            <a:r>
              <a:rPr lang="en-GB" sz="1600" dirty="0" smtClean="0">
                <a:solidFill>
                  <a:srgbClr val="000000"/>
                </a:solidFill>
                <a:highlight>
                  <a:srgbClr val="F2F2F2"/>
                </a:highlight>
                <a:latin typeface="Consolas" panose="020B0609020204030204" pitchFamily="49" charset="0"/>
              </a:rPr>
              <a:t>(</a:t>
            </a:r>
            <a:r>
              <a:rPr lang="en-GB" sz="1600" dirty="0" err="1" smtClean="0">
                <a:solidFill>
                  <a:srgbClr val="000000"/>
                </a:solidFill>
                <a:highlight>
                  <a:srgbClr val="F2F2F2"/>
                </a:highlight>
                <a:latin typeface="Consolas" panose="020B0609020204030204" pitchFamily="49" charset="0"/>
              </a:rPr>
              <a:t>uri</a:t>
            </a:r>
            <a:r>
              <a:rPr lang="en-GB" sz="1600" dirty="0" smtClean="0">
                <a:solidFill>
                  <a:srgbClr val="000000"/>
                </a:solidFill>
                <a:highlight>
                  <a:srgbClr val="F2F2F2"/>
                </a:highlight>
                <a:latin typeface="Consolas" panose="020B0609020204030204" pitchFamily="49" charset="0"/>
              </a:rPr>
              <a:t>);</a:t>
            </a:r>
          </a:p>
          <a:p>
            <a:r>
              <a:rPr lang="en-GB" sz="1600" dirty="0" smtClean="0">
                <a:solidFill>
                  <a:srgbClr val="000000"/>
                </a:solidFill>
                <a:highlight>
                  <a:srgbClr val="F2F2F2"/>
                </a:highlight>
                <a:latin typeface="Consolas" panose="020B0609020204030204" pitchFamily="49" charset="0"/>
              </a:rPr>
              <a:t>...</a:t>
            </a:r>
          </a:p>
          <a:p>
            <a:endParaRPr lang="en-GB" dirty="0"/>
          </a:p>
        </p:txBody>
      </p:sp>
    </p:spTree>
    <p:extLst>
      <p:ext uri="{BB962C8B-B14F-4D97-AF65-F5344CB8AC3E}">
        <p14:creationId xmlns:p14="http://schemas.microsoft.com/office/powerpoint/2010/main" val="30140735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0" y="2125663"/>
            <a:ext cx="11885514" cy="3094914"/>
          </a:xfrm>
        </p:spPr>
        <p:txBody>
          <a:bodyPr/>
          <a:lstStyle/>
          <a:p>
            <a:r>
              <a:rPr lang="en-GB" dirty="0"/>
              <a:t>Make Smart Decisions About Data Transfer</a:t>
            </a:r>
          </a:p>
        </p:txBody>
      </p:sp>
    </p:spTree>
    <p:extLst>
      <p:ext uri="{BB962C8B-B14F-4D97-AF65-F5344CB8AC3E}">
        <p14:creationId xmlns:p14="http://schemas.microsoft.com/office/powerpoint/2010/main" val="2395412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Tips for </a:t>
            </a:r>
            <a:r>
              <a:rPr lang="en-GB" dirty="0" smtClean="0"/>
              <a:t>accessing mobile services</a:t>
            </a:r>
            <a:endParaRPr lang="en-US" dirty="0"/>
          </a:p>
        </p:txBody>
      </p:sp>
      <p:sp>
        <p:nvSpPr>
          <p:cNvPr id="3" name="Text Placeholder 2"/>
          <p:cNvSpPr>
            <a:spLocks noGrp="1"/>
          </p:cNvSpPr>
          <p:nvPr>
            <p:ph type="body" sz="quarter" idx="11"/>
          </p:nvPr>
        </p:nvSpPr>
        <p:spPr>
          <a:prstGeom prst="rect">
            <a:avLst/>
          </a:prstGeom>
        </p:spPr>
        <p:txBody>
          <a:bodyPr/>
          <a:lstStyle/>
          <a:p>
            <a:r>
              <a:rPr lang="en-GB" sz="3200" dirty="0">
                <a:solidFill>
                  <a:schemeClr val="tx2"/>
                </a:solidFill>
              </a:rPr>
              <a:t>Mobile devices are often connected to poor quality network connections</a:t>
            </a:r>
          </a:p>
          <a:p>
            <a:r>
              <a:rPr lang="en-GB" sz="3200" dirty="0">
                <a:solidFill>
                  <a:schemeClr val="tx2"/>
                </a:solidFill>
              </a:rPr>
              <a:t>Best chance of success in network data transfers achieved by:</a:t>
            </a:r>
          </a:p>
          <a:p>
            <a:pPr lvl="0"/>
            <a:r>
              <a:rPr lang="en-GB" sz="2000" dirty="0">
                <a:solidFill>
                  <a:schemeClr val="tx1"/>
                </a:solidFill>
                <a:latin typeface="+mn-lt"/>
              </a:rPr>
              <a:t>Keep data volumes as small as possible</a:t>
            </a:r>
          </a:p>
          <a:p>
            <a:pPr lvl="0"/>
            <a:r>
              <a:rPr lang="en-GB" sz="2000" dirty="0">
                <a:solidFill>
                  <a:schemeClr val="tx1"/>
                </a:solidFill>
                <a:latin typeface="+mn-lt"/>
              </a:rPr>
              <a:t>Use the most compact data serialization available (use JSON instead of XML)</a:t>
            </a:r>
          </a:p>
          <a:p>
            <a:pPr lvl="0"/>
            <a:r>
              <a:rPr lang="en-GB" sz="2000" dirty="0">
                <a:solidFill>
                  <a:schemeClr val="tx1"/>
                </a:solidFill>
                <a:latin typeface="+mn-lt"/>
              </a:rPr>
              <a:t>Avoid large data transfers</a:t>
            </a:r>
          </a:p>
          <a:p>
            <a:r>
              <a:rPr lang="en-GB" sz="3200" dirty="0">
                <a:solidFill>
                  <a:schemeClr val="tx2"/>
                </a:solidFill>
              </a:rPr>
              <a:t>Avoid transferring redundant data</a:t>
            </a:r>
          </a:p>
          <a:p>
            <a:r>
              <a:rPr lang="en-GB" sz="3200" dirty="0">
                <a:solidFill>
                  <a:schemeClr val="tx2"/>
                </a:solidFill>
              </a:rPr>
              <a:t>Design your protocol to only transfer precisely the data you need and no more</a:t>
            </a:r>
          </a:p>
        </p:txBody>
      </p:sp>
    </p:spTree>
    <p:extLst>
      <p:ext uri="{BB962C8B-B14F-4D97-AF65-F5344CB8AC3E}">
        <p14:creationId xmlns:p14="http://schemas.microsoft.com/office/powerpoint/2010/main" val="32592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dirty="0" smtClean="0"/>
              <a:t>Demo:</a:t>
            </a:r>
            <a:br>
              <a:rPr lang="en-GB" dirty="0" smtClean="0"/>
            </a:br>
            <a:r>
              <a:rPr lang="en-GB" dirty="0" smtClean="0"/>
              <a:t>Wire </a:t>
            </a:r>
            <a:r>
              <a:rPr lang="en-GB" dirty="0"/>
              <a:t>Serialization</a:t>
            </a:r>
          </a:p>
        </p:txBody>
      </p:sp>
      <p:sp>
        <p:nvSpPr>
          <p:cNvPr id="4" name="Подзаголовок 3"/>
          <p:cNvSpPr>
            <a:spLocks noGrp="1"/>
          </p:cNvSpPr>
          <p:nvPr>
            <p:ph type="body" sz="quarter" idx="12"/>
          </p:nvPr>
        </p:nvSpPr>
        <p:spPr/>
        <p:txBody>
          <a:bodyPr>
            <a:normAutofit/>
          </a:bodyPr>
          <a:lstStyle/>
          <a:p>
            <a:endParaRPr lang="ru-RU" dirty="0"/>
          </a:p>
        </p:txBody>
      </p:sp>
    </p:spTree>
    <p:extLst>
      <p:ext uri="{BB962C8B-B14F-4D97-AF65-F5344CB8AC3E}">
        <p14:creationId xmlns:p14="http://schemas.microsoft.com/office/powerpoint/2010/main" val="1394218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noChangeAspect="1"/>
          </p:cNvSpPr>
          <p:nvPr>
            <p:ph type="title"/>
          </p:nvPr>
        </p:nvSpPr>
        <p:spPr/>
        <p:txBody>
          <a:bodyPr/>
          <a:lstStyle/>
          <a:p>
            <a:r>
              <a:rPr lang="en-GB" dirty="0" smtClean="0"/>
              <a:t>Wire Serialization Affects Payload Size</a:t>
            </a:r>
            <a:endParaRPr lang="en-GB" dirty="0"/>
          </a:p>
        </p:txBody>
      </p:sp>
      <p:sp>
        <p:nvSpPr>
          <p:cNvPr id="8" name="Text Placeholder 4"/>
          <p:cNvSpPr>
            <a:spLocks noGrp="1" noChangeAspect="1"/>
          </p:cNvSpPr>
          <p:nvPr>
            <p:ph type="body" sz="quarter" idx="10"/>
          </p:nvPr>
        </p:nvSpPr>
        <p:spPr>
          <a:xfrm>
            <a:off x="274639" y="1625054"/>
            <a:ext cx="4503438" cy="2536079"/>
          </a:xfrm>
          <a:prstGeom prst="rect">
            <a:avLst/>
          </a:prstGeom>
        </p:spPr>
        <p:txBody>
          <a:bodyPr/>
          <a:lstStyle/>
          <a:p>
            <a:r>
              <a:rPr lang="en-GB" dirty="0" smtClean="0"/>
              <a:t>Simple test case: </a:t>
            </a:r>
            <a:r>
              <a:rPr lang="en-GB" dirty="0"/>
              <a:t>d</a:t>
            </a:r>
            <a:r>
              <a:rPr lang="en-GB" dirty="0" smtClean="0"/>
              <a:t>ownload </a:t>
            </a:r>
            <a:br>
              <a:rPr lang="en-GB" dirty="0" smtClean="0"/>
            </a:br>
            <a:r>
              <a:rPr lang="en-GB" dirty="0" smtClean="0"/>
              <a:t>30 data records</a:t>
            </a:r>
          </a:p>
          <a:p>
            <a:r>
              <a:rPr lang="en-GB" dirty="0" smtClean="0"/>
              <a:t>Each record just 12 fields</a:t>
            </a:r>
          </a:p>
          <a:p>
            <a:r>
              <a:rPr lang="en-GB" dirty="0" smtClean="0"/>
              <a:t>Measured bytes to transfer</a:t>
            </a:r>
          </a:p>
          <a:p>
            <a:endParaRPr lang="en-GB" dirty="0"/>
          </a:p>
        </p:txBody>
      </p:sp>
      <p:sp>
        <p:nvSpPr>
          <p:cNvPr id="2" name="Text Placeholder 1"/>
          <p:cNvSpPr>
            <a:spLocks noGrp="1"/>
          </p:cNvSpPr>
          <p:nvPr>
            <p:ph type="body" sz="quarter" idx="11"/>
          </p:nvPr>
        </p:nvSpPr>
        <p:spPr/>
        <p:txBody>
          <a:bodyPr/>
          <a:lstStyle/>
          <a:p>
            <a:endParaRPr lang="en-GB"/>
          </a:p>
        </p:txBody>
      </p:sp>
      <p:graphicFrame>
        <p:nvGraphicFramePr>
          <p:cNvPr id="9" name="Table 8"/>
          <p:cNvGraphicFramePr>
            <a:graphicFrameLocks noGrp="1"/>
          </p:cNvGraphicFramePr>
          <p:nvPr>
            <p:extLst>
              <p:ext uri="{D42A27DB-BD31-4B8C-83A1-F6EECF244321}">
                <p14:modId xmlns:p14="http://schemas.microsoft.com/office/powerpoint/2010/main" val="2816255667"/>
              </p:ext>
            </p:extLst>
          </p:nvPr>
        </p:nvGraphicFramePr>
        <p:xfrm>
          <a:off x="4974766" y="1769070"/>
          <a:ext cx="6908169" cy="3397090"/>
        </p:xfrm>
        <a:graphic>
          <a:graphicData uri="http://schemas.openxmlformats.org/drawingml/2006/table">
            <a:tbl>
              <a:tblPr firstRow="1" bandRow="1">
                <a:tableStyleId>{21E4AEA4-8DFA-4A89-87EB-49C32662AFE0}</a:tableStyleId>
              </a:tblPr>
              <a:tblGrid>
                <a:gridCol w="3761499"/>
                <a:gridCol w="3146670"/>
              </a:tblGrid>
              <a:tr h="755666">
                <a:tc>
                  <a:txBody>
                    <a:bodyPr/>
                    <a:lstStyle/>
                    <a:p>
                      <a:pPr algn="ctr"/>
                      <a:r>
                        <a:rPr lang="en-GB" sz="2200" dirty="0" smtClean="0"/>
                        <a:t>Wire Serialization Format</a:t>
                      </a:r>
                      <a:endParaRPr lang="en-GB" sz="2200" dirty="0"/>
                    </a:p>
                  </a:txBody>
                  <a:tcPr marL="93247" marR="93247" marT="62107" marB="62107"/>
                </a:tc>
                <a:tc>
                  <a:txBody>
                    <a:bodyPr/>
                    <a:lstStyle/>
                    <a:p>
                      <a:pPr algn="ctr"/>
                      <a:r>
                        <a:rPr lang="en-GB" sz="2200" dirty="0" smtClean="0"/>
                        <a:t>Size in Bytes</a:t>
                      </a:r>
                      <a:endParaRPr lang="en-GB" sz="2200" dirty="0"/>
                    </a:p>
                  </a:txBody>
                  <a:tcPr marL="93247" marR="93247" marT="62107" marB="62107"/>
                </a:tc>
              </a:tr>
              <a:tr h="660356">
                <a:tc>
                  <a:txBody>
                    <a:bodyPr/>
                    <a:lstStyle/>
                    <a:p>
                      <a:r>
                        <a:rPr lang="en-GB" sz="2200" dirty="0" smtClean="0">
                          <a:solidFill>
                            <a:schemeClr val="accent4"/>
                          </a:solidFill>
                        </a:rPr>
                        <a:t>ODATA XML</a:t>
                      </a:r>
                      <a:endParaRPr lang="en-GB" sz="2200" dirty="0">
                        <a:solidFill>
                          <a:schemeClr val="accent4"/>
                        </a:solidFill>
                      </a:endParaRPr>
                    </a:p>
                  </a:txBody>
                  <a:tcPr marL="93247" marR="93247" marT="62107" marB="62107"/>
                </a:tc>
                <a:tc>
                  <a:txBody>
                    <a:bodyPr/>
                    <a:lstStyle/>
                    <a:p>
                      <a:pPr algn="ctr"/>
                      <a:r>
                        <a:rPr lang="en-GB" sz="2200" dirty="0" smtClean="0">
                          <a:solidFill>
                            <a:schemeClr val="accent4"/>
                          </a:solidFill>
                        </a:rPr>
                        <a:t>73786</a:t>
                      </a:r>
                      <a:endParaRPr lang="en-GB" sz="2200" dirty="0">
                        <a:solidFill>
                          <a:schemeClr val="accent4"/>
                        </a:solidFill>
                      </a:endParaRPr>
                    </a:p>
                  </a:txBody>
                  <a:tcPr marL="93247" marR="93247" marT="62107" marB="62107"/>
                </a:tc>
              </a:tr>
              <a:tr h="660356">
                <a:tc>
                  <a:txBody>
                    <a:bodyPr/>
                    <a:lstStyle/>
                    <a:p>
                      <a:r>
                        <a:rPr lang="en-GB" sz="2200" dirty="0" smtClean="0">
                          <a:solidFill>
                            <a:schemeClr val="accent4"/>
                          </a:solidFill>
                        </a:rPr>
                        <a:t>ODATA JSON</a:t>
                      </a:r>
                      <a:endParaRPr lang="en-GB" sz="2200" dirty="0">
                        <a:solidFill>
                          <a:schemeClr val="accent4"/>
                        </a:solidFill>
                      </a:endParaRPr>
                    </a:p>
                  </a:txBody>
                  <a:tcPr marL="93247" marR="93247" marT="62107" marB="62107"/>
                </a:tc>
                <a:tc>
                  <a:txBody>
                    <a:bodyPr/>
                    <a:lstStyle/>
                    <a:p>
                      <a:pPr algn="ctr"/>
                      <a:r>
                        <a:rPr lang="en-GB" sz="2200" dirty="0" smtClean="0">
                          <a:solidFill>
                            <a:schemeClr val="accent4"/>
                          </a:solidFill>
                        </a:rPr>
                        <a:t>34030</a:t>
                      </a:r>
                      <a:endParaRPr lang="en-GB" sz="2200" dirty="0">
                        <a:solidFill>
                          <a:schemeClr val="accent4"/>
                        </a:solidFill>
                      </a:endParaRPr>
                    </a:p>
                  </a:txBody>
                  <a:tcPr marL="93247" marR="93247" marT="62107" marB="62107"/>
                </a:tc>
              </a:tr>
              <a:tr h="660356">
                <a:tc>
                  <a:txBody>
                    <a:bodyPr/>
                    <a:lstStyle/>
                    <a:p>
                      <a:r>
                        <a:rPr lang="en-GB" sz="2200" dirty="0" smtClean="0">
                          <a:solidFill>
                            <a:schemeClr val="accent4"/>
                          </a:solidFill>
                        </a:rPr>
                        <a:t>JSON ‘</a:t>
                      </a:r>
                      <a:r>
                        <a:rPr lang="en-GB" sz="2200" dirty="0" err="1" smtClean="0">
                          <a:solidFill>
                            <a:schemeClr val="accent4"/>
                          </a:solidFill>
                        </a:rPr>
                        <a:t>Lite</a:t>
                      </a:r>
                      <a:r>
                        <a:rPr lang="en-GB" sz="2200" dirty="0" smtClean="0">
                          <a:solidFill>
                            <a:schemeClr val="accent4"/>
                          </a:solidFill>
                        </a:rPr>
                        <a:t>’</a:t>
                      </a:r>
                      <a:endParaRPr lang="en-GB" sz="2200" dirty="0">
                        <a:solidFill>
                          <a:schemeClr val="accent4"/>
                        </a:solidFill>
                      </a:endParaRPr>
                    </a:p>
                  </a:txBody>
                  <a:tcPr marL="93247" marR="93247" marT="62107" marB="62107"/>
                </a:tc>
                <a:tc>
                  <a:txBody>
                    <a:bodyPr/>
                    <a:lstStyle/>
                    <a:p>
                      <a:pPr algn="ctr"/>
                      <a:r>
                        <a:rPr lang="en-GB" sz="2200" dirty="0" smtClean="0">
                          <a:solidFill>
                            <a:schemeClr val="accent4"/>
                          </a:solidFill>
                        </a:rPr>
                        <a:t>15540</a:t>
                      </a:r>
                      <a:endParaRPr lang="en-GB" sz="2200" dirty="0">
                        <a:solidFill>
                          <a:schemeClr val="accent4"/>
                        </a:solidFill>
                      </a:endParaRPr>
                    </a:p>
                  </a:txBody>
                  <a:tcPr marL="93247" marR="93247" marT="62107" marB="62107"/>
                </a:tc>
              </a:tr>
              <a:tr h="660356">
                <a:tc>
                  <a:txBody>
                    <a:bodyPr/>
                    <a:lstStyle/>
                    <a:p>
                      <a:r>
                        <a:rPr lang="en-GB" sz="2200" dirty="0" smtClean="0">
                          <a:solidFill>
                            <a:schemeClr val="accent4"/>
                          </a:solidFill>
                        </a:rPr>
                        <a:t>JSON ‘</a:t>
                      </a:r>
                      <a:r>
                        <a:rPr lang="en-GB" sz="2200" dirty="0" err="1" smtClean="0">
                          <a:solidFill>
                            <a:schemeClr val="accent4"/>
                          </a:solidFill>
                        </a:rPr>
                        <a:t>Lite</a:t>
                      </a:r>
                      <a:r>
                        <a:rPr lang="en-GB" sz="2200" dirty="0" smtClean="0">
                          <a:solidFill>
                            <a:schemeClr val="accent4"/>
                          </a:solidFill>
                        </a:rPr>
                        <a:t>’ </a:t>
                      </a:r>
                      <a:r>
                        <a:rPr lang="en-GB" sz="2200" dirty="0" err="1" smtClean="0">
                          <a:solidFill>
                            <a:schemeClr val="accent4"/>
                          </a:solidFill>
                        </a:rPr>
                        <a:t>GZip</a:t>
                      </a:r>
                      <a:endParaRPr lang="en-GB" sz="2200" dirty="0">
                        <a:solidFill>
                          <a:schemeClr val="accent4"/>
                        </a:solidFill>
                      </a:endParaRPr>
                    </a:p>
                  </a:txBody>
                  <a:tcPr marL="93247" marR="93247" marT="62107" marB="62107"/>
                </a:tc>
                <a:tc>
                  <a:txBody>
                    <a:bodyPr/>
                    <a:lstStyle/>
                    <a:p>
                      <a:pPr algn="ctr"/>
                      <a:r>
                        <a:rPr lang="en-GB" sz="2200" dirty="0" smtClean="0">
                          <a:solidFill>
                            <a:schemeClr val="accent4"/>
                          </a:solidFill>
                        </a:rPr>
                        <a:t>8680</a:t>
                      </a:r>
                      <a:endParaRPr lang="en-GB" sz="2200" dirty="0">
                        <a:solidFill>
                          <a:schemeClr val="accent4"/>
                        </a:solidFill>
                      </a:endParaRPr>
                    </a:p>
                  </a:txBody>
                  <a:tcPr marL="93247" marR="93247" marT="62107" marB="62107"/>
                </a:tc>
              </a:tr>
            </a:tbl>
          </a:graphicData>
        </a:graphic>
      </p:graphicFrame>
    </p:spTree>
    <p:extLst>
      <p:ext uri="{BB962C8B-B14F-4D97-AF65-F5344CB8AC3E}">
        <p14:creationId xmlns:p14="http://schemas.microsoft.com/office/powerpoint/2010/main" val="87432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In this module…</a:t>
            </a:r>
            <a:endParaRPr lang="en-GB" dirty="0"/>
          </a:p>
        </p:txBody>
      </p:sp>
      <p:sp>
        <p:nvSpPr>
          <p:cNvPr id="12" name="Text Placeholder 11"/>
          <p:cNvSpPr>
            <a:spLocks noGrp="1"/>
          </p:cNvSpPr>
          <p:nvPr>
            <p:ph type="body" sz="quarter" idx="11"/>
          </p:nvPr>
        </p:nvSpPr>
        <p:spPr>
          <a:xfrm>
            <a:off x="274639" y="1212849"/>
            <a:ext cx="11889564" cy="4487382"/>
          </a:xfrm>
          <a:prstGeom prst="rect">
            <a:avLst/>
          </a:prstGeom>
        </p:spPr>
        <p:txBody>
          <a:bodyPr/>
          <a:lstStyle/>
          <a:p>
            <a:r>
              <a:rPr lang="en-US" sz="3200" dirty="0"/>
              <a:t>Networking basics</a:t>
            </a:r>
          </a:p>
          <a:p>
            <a:pPr lvl="1"/>
            <a:r>
              <a:rPr lang="en-US" dirty="0"/>
              <a:t>What everyone should know</a:t>
            </a:r>
          </a:p>
          <a:p>
            <a:pPr lvl="1"/>
            <a:r>
              <a:rPr lang="en-US" sz="3200" dirty="0">
                <a:gradFill>
                  <a:gsLst>
                    <a:gs pos="1250">
                      <a:schemeClr val="tx2"/>
                    </a:gs>
                    <a:gs pos="99000">
                      <a:schemeClr val="tx2"/>
                    </a:gs>
                  </a:gsLst>
                  <a:lin ang="5400000" scaled="0"/>
                </a:gradFill>
                <a:latin typeface="+mj-lt"/>
              </a:rPr>
              <a:t>Building Backend Services with Azure Mobile </a:t>
            </a:r>
            <a:r>
              <a:rPr lang="en-US" sz="3200" dirty="0" smtClean="0">
                <a:gradFill>
                  <a:gsLst>
                    <a:gs pos="1250">
                      <a:schemeClr val="tx2"/>
                    </a:gs>
                    <a:gs pos="99000">
                      <a:schemeClr val="tx2"/>
                    </a:gs>
                  </a:gsLst>
                  <a:lin ang="5400000" scaled="0"/>
                </a:gradFill>
                <a:latin typeface="+mj-lt"/>
              </a:rPr>
              <a:t>Services</a:t>
            </a:r>
          </a:p>
          <a:p>
            <a:pPr lvl="1"/>
            <a:r>
              <a:rPr lang="en-US" dirty="0" smtClean="0"/>
              <a:t>Visual Studio tools for working with Azure Mobile Services</a:t>
            </a:r>
            <a:endParaRPr lang="en-US" dirty="0"/>
          </a:p>
          <a:p>
            <a:r>
              <a:rPr lang="en-US" sz="3200" dirty="0" smtClean="0"/>
              <a:t>Roaming Settings Data</a:t>
            </a:r>
          </a:p>
          <a:p>
            <a:pPr lvl="1"/>
            <a:r>
              <a:rPr lang="en-US" dirty="0"/>
              <a:t>Sharing state across devices</a:t>
            </a:r>
          </a:p>
          <a:p>
            <a:r>
              <a:rPr lang="en-US" sz="3200" dirty="0" err="1" smtClean="0"/>
              <a:t>HttpClient</a:t>
            </a:r>
            <a:endParaRPr lang="en-US" sz="3200" dirty="0"/>
          </a:p>
          <a:p>
            <a:pPr lvl="1"/>
            <a:r>
              <a:rPr lang="en-US" dirty="0" smtClean="0"/>
              <a:t>Networking with the </a:t>
            </a:r>
            <a:r>
              <a:rPr lang="en-US" dirty="0" err="1" smtClean="0"/>
              <a:t>Windows.Web.Http.HttpClient</a:t>
            </a:r>
            <a:r>
              <a:rPr lang="en-US" dirty="0" smtClean="0"/>
              <a:t> </a:t>
            </a:r>
            <a:r>
              <a:rPr lang="en-US" dirty="0"/>
              <a:t>class and related </a:t>
            </a:r>
            <a:r>
              <a:rPr lang="en-US" dirty="0" smtClean="0"/>
              <a:t>infrastructure</a:t>
            </a:r>
          </a:p>
          <a:p>
            <a:pPr lvl="1"/>
            <a:r>
              <a:rPr lang="en-US" sz="3200" dirty="0" smtClean="0">
                <a:gradFill>
                  <a:gsLst>
                    <a:gs pos="1250">
                      <a:schemeClr val="tx2"/>
                    </a:gs>
                    <a:gs pos="99000">
                      <a:schemeClr val="tx2"/>
                    </a:gs>
                  </a:gsLst>
                  <a:lin ang="5400000" scaled="0"/>
                </a:gradFill>
                <a:latin typeface="+mj-lt"/>
              </a:rPr>
              <a:t>Authentication</a:t>
            </a:r>
            <a:endParaRPr lang="en-US" sz="3200" dirty="0">
              <a:gradFill>
                <a:gsLst>
                  <a:gs pos="1250">
                    <a:schemeClr val="tx2"/>
                  </a:gs>
                  <a:gs pos="99000">
                    <a:schemeClr val="tx2"/>
                  </a:gs>
                </a:gsLst>
                <a:lin ang="5400000" scaled="0"/>
              </a:gradFill>
              <a:latin typeface="+mj-lt"/>
            </a:endParaRPr>
          </a:p>
          <a:p>
            <a:pPr lvl="1"/>
            <a:r>
              <a:rPr lang="en-US" dirty="0" smtClean="0"/>
              <a:t>Authenticating users with Web Authentication Broker and securing credentials with </a:t>
            </a:r>
            <a:r>
              <a:rPr lang="en-US" dirty="0" err="1" smtClean="0"/>
              <a:t>CredentialLocker</a:t>
            </a:r>
            <a:endParaRPr lang="en-US" dirty="0"/>
          </a:p>
        </p:txBody>
      </p:sp>
    </p:spTree>
    <p:extLst>
      <p:ext uri="{BB962C8B-B14F-4D97-AF65-F5344CB8AC3E}">
        <p14:creationId xmlns:p14="http://schemas.microsoft.com/office/powerpoint/2010/main" val="341978480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p:txBody>
          <a:bodyPr/>
          <a:lstStyle/>
          <a:p>
            <a:r>
              <a:rPr lang="en-GB" dirty="0" smtClean="0"/>
              <a:t>Network Awareness in your apps</a:t>
            </a:r>
            <a:endParaRPr lang="en-GB" dirty="0"/>
          </a:p>
        </p:txBody>
      </p:sp>
      <p:sp>
        <p:nvSpPr>
          <p:cNvPr id="8" name="Text Placeholder 2"/>
          <p:cNvSpPr>
            <a:spLocks noGrp="1" noChangeAspect="1"/>
          </p:cNvSpPr>
          <p:nvPr>
            <p:ph type="body" sz="quarter" idx="11"/>
          </p:nvPr>
        </p:nvSpPr>
        <p:spPr>
          <a:prstGeom prst="rect">
            <a:avLst/>
          </a:prstGeom>
        </p:spPr>
        <p:txBody>
          <a:bodyPr vert="horz" wrap="square" lIns="146283" tIns="91427" rIns="146283" bIns="91427" rtlCol="0">
            <a:spAutoFit/>
          </a:bodyPr>
          <a:lstStyle/>
          <a:p>
            <a:pPr marL="0" indent="0">
              <a:buNone/>
            </a:pPr>
            <a:r>
              <a:rPr lang="en-US" dirty="0">
                <a:solidFill>
                  <a:schemeClr val="tx2"/>
                </a:solidFill>
              </a:rPr>
              <a:t>Making Decisions based on Data Connections</a:t>
            </a:r>
          </a:p>
          <a:p>
            <a:pPr marL="0" lvl="1" indent="0">
              <a:buNone/>
            </a:pPr>
            <a:r>
              <a:rPr lang="en-US" dirty="0"/>
              <a:t>Mobile apps shouldn’t diminish the user experience by trying to send or receive data in the absence of network connectivity</a:t>
            </a:r>
          </a:p>
          <a:p>
            <a:pPr marL="0" lvl="1" indent="0">
              <a:buNone/>
            </a:pPr>
            <a:r>
              <a:rPr lang="en-US" dirty="0"/>
              <a:t>Mobile apps should be intelligent about performing heavy data transfers only when the appropriate connectivity is available</a:t>
            </a:r>
          </a:p>
          <a:p>
            <a:pPr marL="0" indent="0">
              <a:buNone/>
            </a:pPr>
            <a:r>
              <a:rPr lang="en-US" sz="2800" dirty="0">
                <a:solidFill>
                  <a:schemeClr val="tx2"/>
                </a:solidFill>
              </a:rPr>
              <a:t>Use the </a:t>
            </a:r>
            <a:r>
              <a:rPr lang="en-US" sz="2800" dirty="0" err="1">
                <a:solidFill>
                  <a:schemeClr val="tx2"/>
                </a:solidFill>
              </a:rPr>
              <a:t>NetworkInterfaceType</a:t>
            </a:r>
            <a:r>
              <a:rPr lang="en-US" sz="2800" dirty="0">
                <a:solidFill>
                  <a:schemeClr val="tx2"/>
                </a:solidFill>
              </a:rPr>
              <a:t> object to detect network type and speed </a:t>
            </a:r>
          </a:p>
          <a:p>
            <a:pPr marL="0" indent="0">
              <a:buNone/>
            </a:pPr>
            <a:r>
              <a:rPr lang="en-US" sz="2800" dirty="0">
                <a:solidFill>
                  <a:schemeClr val="tx2"/>
                </a:solidFill>
              </a:rPr>
              <a:t>Subscribe to the </a:t>
            </a:r>
            <a:r>
              <a:rPr lang="en-US" sz="2800" dirty="0" err="1">
                <a:solidFill>
                  <a:schemeClr val="tx2"/>
                </a:solidFill>
              </a:rPr>
              <a:t>NetworkChange</a:t>
            </a:r>
            <a:r>
              <a:rPr lang="en-US" sz="2800" dirty="0">
                <a:solidFill>
                  <a:schemeClr val="tx2"/>
                </a:solidFill>
              </a:rPr>
              <a:t> event to detect when </a:t>
            </a:r>
            <a:r>
              <a:rPr lang="en-US" sz="2800" dirty="0" smtClean="0">
                <a:solidFill>
                  <a:schemeClr val="tx2"/>
                </a:solidFill>
              </a:rPr>
              <a:t>network state changes</a:t>
            </a:r>
          </a:p>
          <a:p>
            <a:pPr marL="0" indent="0">
              <a:buNone/>
            </a:pPr>
            <a:endParaRPr lang="en-US" sz="2800" dirty="0">
              <a:solidFill>
                <a:schemeClr val="tx2"/>
              </a:solidFill>
            </a:endParaRPr>
          </a:p>
          <a:p>
            <a:pPr marL="0" indent="0">
              <a:buNone/>
            </a:pPr>
            <a:r>
              <a:rPr lang="en-US" dirty="0" smtClean="0">
                <a:solidFill>
                  <a:schemeClr val="tx2"/>
                </a:solidFill>
              </a:rPr>
              <a:t>Make your app aware of its networking environment and state!</a:t>
            </a:r>
            <a:endParaRPr lang="en-US" dirty="0">
              <a:solidFill>
                <a:schemeClr val="tx2"/>
              </a:solidFill>
            </a:endParaRPr>
          </a:p>
        </p:txBody>
      </p:sp>
    </p:spTree>
    <p:extLst>
      <p:ext uri="{BB962C8B-B14F-4D97-AF65-F5344CB8AC3E}">
        <p14:creationId xmlns:p14="http://schemas.microsoft.com/office/powerpoint/2010/main" val="4680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775DF8E-1151-4C45-8C93-3AB060627CA9}" type="slidenum">
              <a:rPr lang="en-US" smtClean="0"/>
              <a:pPr/>
              <a:t>41</a:t>
            </a:fld>
            <a:endParaRPr lang="en-US"/>
          </a:p>
        </p:txBody>
      </p:sp>
      <p:sp>
        <p:nvSpPr>
          <p:cNvPr id="7" name="Title 6"/>
          <p:cNvSpPr>
            <a:spLocks noGrp="1"/>
          </p:cNvSpPr>
          <p:nvPr>
            <p:ph type="title"/>
          </p:nvPr>
        </p:nvSpPr>
        <p:spPr/>
        <p:txBody>
          <a:bodyPr/>
          <a:lstStyle/>
          <a:p>
            <a:r>
              <a:rPr lang="en-GB" dirty="0" smtClean="0"/>
              <a:t>Network Information in Windows Runtime</a:t>
            </a:r>
            <a:endParaRPr lang="en-GB" dirty="0"/>
          </a:p>
        </p:txBody>
      </p:sp>
      <p:sp>
        <p:nvSpPr>
          <p:cNvPr id="8" name="Text Placeholder 7"/>
          <p:cNvSpPr>
            <a:spLocks noGrp="1"/>
          </p:cNvSpPr>
          <p:nvPr>
            <p:ph type="body" sz="quarter" idx="21"/>
          </p:nvPr>
        </p:nvSpPr>
        <p:spPr>
          <a:xfrm>
            <a:off x="1" y="1171744"/>
            <a:ext cx="12436474" cy="5853910"/>
          </a:xfrm>
          <a:solidFill>
            <a:schemeClr val="tx1">
              <a:lumMod val="95000"/>
            </a:schemeClr>
          </a:solidFill>
        </p:spPr>
        <p:txBody>
          <a:bodyPr/>
          <a:lstStyle/>
          <a:p>
            <a:r>
              <a:rPr lang="en-GB" sz="1200" dirty="0">
                <a:solidFill>
                  <a:srgbClr val="0000FF"/>
                </a:solidFill>
                <a:highlight>
                  <a:srgbClr val="F2F2F2"/>
                </a:highlight>
                <a:latin typeface="Consolas" panose="020B0609020204030204" pitchFamily="49" charset="0"/>
              </a:rPr>
              <a:t>private</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bool</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IsOnWiFi</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ConnectionProfile</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InternetConnectionProfile</a:t>
            </a:r>
            <a:r>
              <a:rPr lang="en-GB" sz="1200" dirty="0">
                <a:solidFill>
                  <a:srgbClr val="000000"/>
                </a:solidFill>
                <a:highlight>
                  <a:srgbClr val="F2F2F2"/>
                </a:highlight>
                <a:latin typeface="Consolas" panose="020B0609020204030204" pitchFamily="49" charset="0"/>
              </a:rPr>
              <a:t> = </a:t>
            </a:r>
            <a:r>
              <a:rPr lang="en-GB" sz="1200" dirty="0" err="1">
                <a:solidFill>
                  <a:srgbClr val="2B91AF"/>
                </a:solidFill>
                <a:highlight>
                  <a:srgbClr val="F2F2F2"/>
                </a:highlight>
                <a:latin typeface="Consolas" panose="020B0609020204030204" pitchFamily="49" charset="0"/>
              </a:rPr>
              <a:t>NetworkInformation</a:t>
            </a:r>
            <a:r>
              <a:rPr lang="en-GB" sz="1200" dirty="0" err="1">
                <a:solidFill>
                  <a:srgbClr val="000000"/>
                </a:solidFill>
                <a:highlight>
                  <a:srgbClr val="F2F2F2"/>
                </a:highlight>
                <a:latin typeface="Consolas" panose="020B0609020204030204" pitchFamily="49" charset="0"/>
              </a:rPr>
              <a:t>.GetInternetConnectionProfile</a:t>
            </a:r>
            <a:r>
              <a:rPr lang="en-GB" sz="1200" dirty="0" smtClean="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internetConnectionProfile</a:t>
            </a:r>
            <a:r>
              <a:rPr lang="en-GB" sz="1200" dirty="0" smtClean="0">
                <a:solidFill>
                  <a:srgbClr val="000000"/>
                </a:solidFill>
                <a:highlight>
                  <a:srgbClr val="F2F2F2"/>
                </a:highlight>
                <a:latin typeface="Consolas" panose="020B0609020204030204" pitchFamily="49" charset="0"/>
              </a:rPr>
              <a:t> == </a:t>
            </a:r>
            <a:r>
              <a:rPr lang="en-GB" sz="1200" dirty="0">
                <a:solidFill>
                  <a:srgbClr val="0000FF"/>
                </a:solidFill>
                <a:highlight>
                  <a:srgbClr val="F2F2F2"/>
                </a:highlight>
                <a:latin typeface="Consolas" panose="020B0609020204030204" pitchFamily="49" charset="0"/>
              </a:rPr>
              <a:t>null</a:t>
            </a:r>
            <a:r>
              <a:rPr lang="en-GB" sz="1200" dirty="0" smtClean="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return</a:t>
            </a:r>
            <a:r>
              <a:rPr lang="en-GB" sz="1200" dirty="0" smtClean="0">
                <a:solidFill>
                  <a:srgbClr val="000000"/>
                </a:solidFill>
                <a:highlight>
                  <a:srgbClr val="F2F2F2"/>
                </a:highlight>
                <a:latin typeface="Consolas" panose="020B0609020204030204" pitchFamily="49" charset="0"/>
              </a:rPr>
              <a:t> false; </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return</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InternetConnectionProfile.IsWlanConnectionProfile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a:solidFill>
                  <a:srgbClr val="0000FF"/>
                </a:solidFill>
                <a:highlight>
                  <a:srgbClr val="F2F2F2"/>
                </a:highlight>
                <a:latin typeface="Consolas" panose="020B0609020204030204" pitchFamily="49" charset="0"/>
              </a:rPr>
              <a:t>private</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bool</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IsConnectedtoDataRoaming</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bool</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isRoaming</a:t>
            </a:r>
            <a:r>
              <a:rPr lang="en-GB" sz="1200" dirty="0">
                <a:solidFill>
                  <a:srgbClr val="000000"/>
                </a:solidFill>
                <a:highlight>
                  <a:srgbClr val="F2F2F2"/>
                </a:highlight>
                <a:latin typeface="Consolas" panose="020B0609020204030204" pitchFamily="49" charset="0"/>
              </a:rPr>
              <a:t> = </a:t>
            </a:r>
            <a:r>
              <a:rPr lang="en-GB" sz="1200" dirty="0">
                <a:solidFill>
                  <a:srgbClr val="0000FF"/>
                </a:solidFill>
                <a:highlight>
                  <a:srgbClr val="F2F2F2"/>
                </a:highlight>
                <a:latin typeface="Consolas" panose="020B0609020204030204" pitchFamily="49" charset="0"/>
              </a:rPr>
              <a:t>false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ConnectionProfile</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a:t>
            </a:r>
            <a:r>
              <a:rPr lang="en-GB" sz="1200" dirty="0" err="1" smtClean="0">
                <a:solidFill>
                  <a:srgbClr val="000000"/>
                </a:solidFill>
                <a:highlight>
                  <a:srgbClr val="F2F2F2"/>
                </a:highlight>
                <a:latin typeface="Consolas" panose="020B0609020204030204" pitchFamily="49" charset="0"/>
              </a:rPr>
              <a:t>nternetConnectionProfile</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NetworkInformation</a:t>
            </a:r>
            <a:r>
              <a:rPr lang="en-GB" sz="1200" dirty="0" err="1">
                <a:solidFill>
                  <a:srgbClr val="000000"/>
                </a:solidFill>
                <a:highlight>
                  <a:srgbClr val="F2F2F2"/>
                </a:highlight>
                <a:latin typeface="Consolas" panose="020B0609020204030204" pitchFamily="49" charset="0"/>
              </a:rPr>
              <a:t>.GetInternetConnectionProfile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internetConnectionProfile</a:t>
            </a:r>
            <a:r>
              <a:rPr lang="en-GB" sz="1200" dirty="0" smtClean="0">
                <a:solidFill>
                  <a:srgbClr val="000000"/>
                </a:solidFill>
                <a:highlight>
                  <a:srgbClr val="F2F2F2"/>
                </a:highlight>
                <a:latin typeface="Consolas" panose="020B0609020204030204" pitchFamily="49" charset="0"/>
              </a:rPr>
              <a:t> != null &amp;&amp; </a:t>
            </a:r>
            <a:r>
              <a:rPr lang="en-GB" sz="1200" dirty="0" err="1" smtClean="0">
                <a:solidFill>
                  <a:srgbClr val="000000"/>
                </a:solidFill>
                <a:highlight>
                  <a:srgbClr val="F2F2F2"/>
                </a:highlight>
                <a:latin typeface="Consolas" panose="020B0609020204030204" pitchFamily="49" charset="0"/>
              </a:rPr>
              <a:t>internetConnectionProfile.IsWwanConnectionProfile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ConnectionCost</a:t>
            </a:r>
            <a:r>
              <a:rPr lang="en-GB" sz="1200" dirty="0">
                <a:solidFill>
                  <a:srgbClr val="000000"/>
                </a:solidFill>
                <a:highlight>
                  <a:srgbClr val="F2F2F2"/>
                </a:highlight>
                <a:latin typeface="Consolas" panose="020B0609020204030204" pitchFamily="49" charset="0"/>
              </a:rPr>
              <a:t> cc = </a:t>
            </a:r>
            <a:r>
              <a:rPr lang="en-GB" sz="1200" dirty="0" err="1">
                <a:solidFill>
                  <a:srgbClr val="000000"/>
                </a:solidFill>
                <a:highlight>
                  <a:srgbClr val="F2F2F2"/>
                </a:highlight>
                <a:latin typeface="Consolas" panose="020B0609020204030204" pitchFamily="49" charset="0"/>
              </a:rPr>
              <a:t>i</a:t>
            </a:r>
            <a:r>
              <a:rPr lang="en-GB" sz="1200" dirty="0" err="1" smtClean="0">
                <a:solidFill>
                  <a:srgbClr val="000000"/>
                </a:solidFill>
                <a:highlight>
                  <a:srgbClr val="F2F2F2"/>
                </a:highlight>
                <a:latin typeface="Consolas" panose="020B0609020204030204" pitchFamily="49" charset="0"/>
              </a:rPr>
              <a:t>nternetConnectionProfile.GetConnectionCost</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isRoaming</a:t>
            </a:r>
            <a:r>
              <a:rPr lang="en-GB" sz="1200" dirty="0">
                <a:solidFill>
                  <a:srgbClr val="000000"/>
                </a:solidFill>
                <a:highlight>
                  <a:srgbClr val="F2F2F2"/>
                </a:highlight>
                <a:latin typeface="Consolas" panose="020B0609020204030204" pitchFamily="49" charset="0"/>
              </a:rPr>
              <a:t> = </a:t>
            </a:r>
            <a:r>
              <a:rPr lang="en-GB" sz="1200" dirty="0" err="1">
                <a:solidFill>
                  <a:srgbClr val="000000"/>
                </a:solidFill>
                <a:highlight>
                  <a:srgbClr val="F2F2F2"/>
                </a:highlight>
                <a:latin typeface="Consolas" panose="020B0609020204030204" pitchFamily="49" charset="0"/>
              </a:rPr>
              <a:t>cc.Roaming</a:t>
            </a:r>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See if user is currently roaming</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return</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isRoaming</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r>
              <a:rPr lang="en-GB" sz="1200" dirty="0">
                <a:solidFill>
                  <a:srgbClr val="0000FF"/>
                </a:solidFill>
                <a:highlight>
                  <a:srgbClr val="F2F2F2"/>
                </a:highlight>
                <a:latin typeface="Consolas" panose="020B0609020204030204" pitchFamily="49" charset="0"/>
              </a:rPr>
              <a:t>private</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void</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AddEventHandlers</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a:t>
            </a:r>
            <a:r>
              <a:rPr lang="en-GB" sz="1200" dirty="0" err="1">
                <a:solidFill>
                  <a:srgbClr val="008000"/>
                </a:solidFill>
                <a:highlight>
                  <a:srgbClr val="F2F2F2"/>
                </a:highlight>
                <a:latin typeface="Consolas" panose="020B0609020204030204" pitchFamily="49" charset="0"/>
              </a:rPr>
              <a:t>NetworkStatusChanged</a:t>
            </a:r>
            <a:r>
              <a:rPr lang="en-GB" sz="1200" dirty="0">
                <a:solidFill>
                  <a:srgbClr val="008000"/>
                </a:solidFill>
                <a:highlight>
                  <a:srgbClr val="F2F2F2"/>
                </a:highlight>
                <a:latin typeface="Consolas" panose="020B0609020204030204" pitchFamily="49" charset="0"/>
              </a:rPr>
              <a:t> fires when the network status changes for a connection</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NetworkInformation</a:t>
            </a:r>
            <a:r>
              <a:rPr lang="en-GB" sz="1200" dirty="0" err="1">
                <a:solidFill>
                  <a:srgbClr val="000000"/>
                </a:solidFill>
                <a:highlight>
                  <a:srgbClr val="F2F2F2"/>
                </a:highlight>
                <a:latin typeface="Consolas" panose="020B0609020204030204" pitchFamily="49" charset="0"/>
              </a:rPr>
              <a:t>.NetworkStatusChanged</a:t>
            </a:r>
            <a:r>
              <a:rPr lang="en-GB" sz="1200" dirty="0">
                <a:solidFill>
                  <a:srgbClr val="000000"/>
                </a:solidFill>
                <a:highlight>
                  <a:srgbClr val="F2F2F2"/>
                </a:highlight>
                <a:latin typeface="Consolas" panose="020B0609020204030204" pitchFamily="49" charset="0"/>
              </a:rPr>
              <a:t> += </a:t>
            </a:r>
            <a:r>
              <a:rPr lang="en-GB" sz="1200" dirty="0" err="1">
                <a:solidFill>
                  <a:srgbClr val="000000"/>
                </a:solidFill>
                <a:highlight>
                  <a:srgbClr val="F2F2F2"/>
                </a:highlight>
                <a:latin typeface="Consolas" panose="020B0609020204030204" pitchFamily="49" charset="0"/>
              </a:rPr>
              <a:t>OnNetworkStatusChanged</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endParaRPr lang="en-GB" dirty="0"/>
          </a:p>
        </p:txBody>
      </p:sp>
    </p:spTree>
    <p:extLst>
      <p:ext uri="{BB962C8B-B14F-4D97-AF65-F5344CB8AC3E}">
        <p14:creationId xmlns:p14="http://schemas.microsoft.com/office/powerpoint/2010/main" val="428410276"/>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spc="0" dirty="0">
                <a:cs typeface="Calibri" pitchFamily="34" charset="0"/>
              </a:rPr>
              <a:t>What is Data Sense?</a:t>
            </a:r>
          </a:p>
        </p:txBody>
      </p:sp>
      <p:sp>
        <p:nvSpPr>
          <p:cNvPr id="6" name="Text Placeholder 5"/>
          <p:cNvSpPr>
            <a:spLocks noGrp="1"/>
          </p:cNvSpPr>
          <p:nvPr>
            <p:ph type="body" sz="quarter" idx="11"/>
          </p:nvPr>
        </p:nvSpPr>
        <p:spPr>
          <a:prstGeom prst="rect">
            <a:avLst/>
          </a:prstGeom>
        </p:spPr>
        <p:txBody>
          <a:bodyPr/>
          <a:lstStyle/>
          <a:p>
            <a:r>
              <a:rPr lang="en-GB" dirty="0"/>
              <a:t>Data Sense is a set of components designed to help:</a:t>
            </a:r>
          </a:p>
          <a:p>
            <a:pPr marL="571500" indent="-571500">
              <a:buFont typeface="Arial" panose="020B0604020202020204" pitchFamily="34" charset="0"/>
              <a:buChar char="•"/>
            </a:pPr>
            <a:r>
              <a:rPr lang="en-GB" dirty="0"/>
              <a:t>End users: understand and manage data consumption</a:t>
            </a:r>
          </a:p>
          <a:p>
            <a:pPr marL="571500" indent="-571500">
              <a:buFont typeface="Arial" panose="020B0604020202020204" pitchFamily="34" charset="0"/>
              <a:buChar char="•"/>
            </a:pPr>
            <a:r>
              <a:rPr lang="en-GB" dirty="0"/>
              <a:t>Mobile Operators: reduce cellular consumption &amp; optimize connectivity</a:t>
            </a:r>
          </a:p>
          <a:p>
            <a:pPr marL="571500" indent="-571500">
              <a:buFont typeface="Arial" panose="020B0604020202020204" pitchFamily="34" charset="0"/>
              <a:buChar char="•"/>
            </a:pPr>
            <a:r>
              <a:rPr lang="en-GB" dirty="0"/>
              <a:t>3rd party developers and ISVs: Build smart data consuming applications </a:t>
            </a:r>
          </a:p>
          <a:p>
            <a:endParaRPr lang="en-GB" dirty="0"/>
          </a:p>
        </p:txBody>
      </p:sp>
      <p:sp>
        <p:nvSpPr>
          <p:cNvPr id="4" name="Slide Number Placeholder 3"/>
          <p:cNvSpPr>
            <a:spLocks noGrp="1"/>
          </p:cNvSpPr>
          <p:nvPr>
            <p:ph type="sldNum" sz="quarter" idx="4294967295"/>
          </p:nvPr>
        </p:nvSpPr>
        <p:spPr>
          <a:xfrm>
            <a:off x="11950700" y="6483350"/>
            <a:ext cx="485775" cy="371475"/>
          </a:xfrm>
          <a:prstGeom prst="rect">
            <a:avLst/>
          </a:prstGeom>
        </p:spPr>
        <p:txBody>
          <a:bodyPr/>
          <a:lstStyle/>
          <a:p>
            <a:fld id="{B6F15528-21DE-4FAA-801E-634DDDAF4B2B}" type="slidenum">
              <a:rPr lang="en-US" smtClean="0">
                <a:solidFill>
                  <a:srgbClr val="787878">
                    <a:lumMod val="60000"/>
                    <a:lumOff val="40000"/>
                  </a:srgbClr>
                </a:solidFill>
              </a:rPr>
              <a:pPr/>
              <a:t>42</a:t>
            </a:fld>
            <a:endParaRPr lang="en-US" dirty="0">
              <a:solidFill>
                <a:srgbClr val="787878">
                  <a:lumMod val="60000"/>
                  <a:lumOff val="40000"/>
                </a:srgbClr>
              </a:solidFill>
            </a:endParaRPr>
          </a:p>
        </p:txBody>
      </p:sp>
    </p:spTree>
    <p:extLst>
      <p:ext uri="{BB962C8B-B14F-4D97-AF65-F5344CB8AC3E}">
        <p14:creationId xmlns:p14="http://schemas.microsoft.com/office/powerpoint/2010/main" val="167624779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88" spc="0" dirty="0" smtClean="0">
                <a:cs typeface="Calibri" pitchFamily="34" charset="0"/>
              </a:rPr>
              <a:t>What Makes Up “Data Sense”?  </a:t>
            </a:r>
            <a:endParaRPr lang="en-US" sz="4488" spc="0" dirty="0">
              <a:cs typeface="Calibri" pitchFamily="34" charset="0"/>
            </a:endParaRPr>
          </a:p>
        </p:txBody>
      </p:sp>
      <p:sp>
        <p:nvSpPr>
          <p:cNvPr id="7" name="Text Placeholder 6"/>
          <p:cNvSpPr>
            <a:spLocks noGrp="1"/>
          </p:cNvSpPr>
          <p:nvPr>
            <p:ph type="body" sz="quarter" idx="11"/>
          </p:nvPr>
        </p:nvSpPr>
        <p:spPr>
          <a:prstGeom prst="rect">
            <a:avLst/>
          </a:prstGeom>
        </p:spPr>
        <p:txBody>
          <a:bodyPr/>
          <a:lstStyle/>
          <a:p>
            <a:r>
              <a:rPr lang="en-GB" dirty="0"/>
              <a:t>Data Sense components include: </a:t>
            </a:r>
          </a:p>
          <a:p>
            <a:pPr lvl="1"/>
            <a:r>
              <a:rPr lang="en-GB" dirty="0"/>
              <a:t>The Data Sense platform </a:t>
            </a:r>
          </a:p>
          <a:p>
            <a:pPr lvl="1"/>
            <a:r>
              <a:rPr lang="en-GB" dirty="0"/>
              <a:t>Data Sense (UI)</a:t>
            </a:r>
          </a:p>
          <a:p>
            <a:pPr lvl="1"/>
            <a:r>
              <a:rPr lang="en-GB" dirty="0"/>
              <a:t>Browser Optimization Service</a:t>
            </a:r>
          </a:p>
          <a:p>
            <a:pPr lvl="1"/>
            <a:r>
              <a:rPr lang="en-GB" dirty="0" err="1"/>
              <a:t>WiFi</a:t>
            </a:r>
            <a:r>
              <a:rPr lang="en-GB" dirty="0"/>
              <a:t> hotspot Mapping</a:t>
            </a:r>
          </a:p>
          <a:p>
            <a:endParaRPr lang="en-GB" dirty="0"/>
          </a:p>
        </p:txBody>
      </p:sp>
      <p:pic>
        <p:nvPicPr>
          <p:cNvPr id="6" name="Picture 5"/>
          <p:cNvPicPr>
            <a:picLocks noChangeAspect="1"/>
          </p:cNvPicPr>
          <p:nvPr/>
        </p:nvPicPr>
        <p:blipFill>
          <a:blip r:embed="rId3"/>
          <a:stretch>
            <a:fillRect/>
          </a:stretch>
        </p:blipFill>
        <p:spPr>
          <a:xfrm>
            <a:off x="1460830" y="3641278"/>
            <a:ext cx="1785607" cy="2976012"/>
          </a:xfrm>
          <a:prstGeom prst="rect">
            <a:avLst/>
          </a:prstGeom>
        </p:spPr>
      </p:pic>
      <p:pic>
        <p:nvPicPr>
          <p:cNvPr id="8" name="Picture 7"/>
          <p:cNvPicPr>
            <a:picLocks noChangeAspect="1"/>
          </p:cNvPicPr>
          <p:nvPr/>
        </p:nvPicPr>
        <p:blipFill>
          <a:blip r:embed="rId4"/>
          <a:stretch>
            <a:fillRect/>
          </a:stretch>
        </p:blipFill>
        <p:spPr>
          <a:xfrm>
            <a:off x="3326036" y="3630960"/>
            <a:ext cx="1794623" cy="2991040"/>
          </a:xfrm>
          <a:prstGeom prst="rect">
            <a:avLst/>
          </a:prstGeom>
        </p:spPr>
      </p:pic>
      <p:pic>
        <p:nvPicPr>
          <p:cNvPr id="10" name="Picture 9"/>
          <p:cNvPicPr>
            <a:picLocks noChangeAspect="1"/>
          </p:cNvPicPr>
          <p:nvPr/>
        </p:nvPicPr>
        <p:blipFill>
          <a:blip r:embed="rId5"/>
          <a:stretch>
            <a:fillRect/>
          </a:stretch>
        </p:blipFill>
        <p:spPr>
          <a:xfrm>
            <a:off x="5200259" y="3641278"/>
            <a:ext cx="1811511" cy="3019185"/>
          </a:xfrm>
          <a:prstGeom prst="rect">
            <a:avLst/>
          </a:prstGeom>
        </p:spPr>
      </p:pic>
      <p:pic>
        <p:nvPicPr>
          <p:cNvPr id="11" name="Picture 10"/>
          <p:cNvPicPr>
            <a:picLocks noChangeAspect="1"/>
          </p:cNvPicPr>
          <p:nvPr/>
        </p:nvPicPr>
        <p:blipFill>
          <a:blip r:embed="rId6"/>
          <a:stretch>
            <a:fillRect/>
          </a:stretch>
        </p:blipFill>
        <p:spPr>
          <a:xfrm>
            <a:off x="7091369" y="3646663"/>
            <a:ext cx="1744760" cy="297062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5592" y="3637818"/>
            <a:ext cx="1880654" cy="2979471"/>
          </a:xfrm>
          <a:prstGeom prst="rect">
            <a:avLst/>
          </a:prstGeom>
        </p:spPr>
      </p:pic>
    </p:spTree>
    <p:extLst>
      <p:ext uri="{BB962C8B-B14F-4D97-AF65-F5344CB8AC3E}">
        <p14:creationId xmlns:p14="http://schemas.microsoft.com/office/powerpoint/2010/main" val="104787898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Building a Data Smart Application</a:t>
            </a:r>
            <a:endParaRPr lang="en-US" dirty="0"/>
          </a:p>
        </p:txBody>
      </p:sp>
      <p:sp>
        <p:nvSpPr>
          <p:cNvPr id="2" name="Text Placeholder 1"/>
          <p:cNvSpPr>
            <a:spLocks noGrp="1"/>
          </p:cNvSpPr>
          <p:nvPr>
            <p:ph type="body" sz="quarter" idx="11"/>
          </p:nvPr>
        </p:nvSpPr>
        <p:spPr>
          <a:xfrm>
            <a:off x="274639" y="1212849"/>
            <a:ext cx="11889564" cy="3447098"/>
          </a:xfrm>
        </p:spPr>
        <p:txBody>
          <a:bodyPr/>
          <a:lstStyle/>
          <a:p>
            <a:pPr marL="0" indent="0">
              <a:buNone/>
            </a:pPr>
            <a:r>
              <a:rPr lang="en-US" dirty="0" smtClean="0"/>
              <a:t>Scenarios</a:t>
            </a:r>
          </a:p>
          <a:p>
            <a:pPr marL="342900" lvl="1" indent="0">
              <a:buNone/>
            </a:pPr>
            <a:r>
              <a:rPr lang="en-US" b="1" dirty="0" smtClean="0"/>
              <a:t>Content streaming app</a:t>
            </a:r>
          </a:p>
          <a:p>
            <a:pPr lvl="2"/>
            <a:r>
              <a:rPr lang="en-US" dirty="0" smtClean="0"/>
              <a:t>  Example: Netflix; Hulu like app</a:t>
            </a:r>
          </a:p>
          <a:p>
            <a:pPr marL="342900" lvl="1" indent="0">
              <a:buNone/>
            </a:pPr>
            <a:endParaRPr lang="en-US" b="1" dirty="0" smtClean="0"/>
          </a:p>
          <a:p>
            <a:pPr marL="342900" lvl="1" indent="0">
              <a:buNone/>
            </a:pPr>
            <a:r>
              <a:rPr lang="en-US" b="1" dirty="0" smtClean="0"/>
              <a:t>File sharing app</a:t>
            </a:r>
          </a:p>
          <a:p>
            <a:pPr lvl="2"/>
            <a:r>
              <a:rPr lang="en-US" dirty="0" smtClean="0"/>
              <a:t>  Example: OneDrive</a:t>
            </a:r>
            <a:r>
              <a:rPr lang="en-US" dirty="0"/>
              <a:t>; </a:t>
            </a:r>
            <a:r>
              <a:rPr lang="en-US" dirty="0" smtClean="0"/>
              <a:t>Dropbox like app</a:t>
            </a:r>
          </a:p>
          <a:p>
            <a:pPr marL="342900" lvl="1" indent="0">
              <a:buNone/>
            </a:pPr>
            <a:endParaRPr lang="en-US" b="1" dirty="0" smtClean="0"/>
          </a:p>
          <a:p>
            <a:pPr marL="342900" lvl="1" indent="0">
              <a:buNone/>
            </a:pPr>
            <a:r>
              <a:rPr lang="en-US" b="1" dirty="0" err="1" smtClean="0"/>
              <a:t>WiFi</a:t>
            </a:r>
            <a:r>
              <a:rPr lang="en-US" b="1" dirty="0" smtClean="0"/>
              <a:t> only app</a:t>
            </a:r>
          </a:p>
          <a:p>
            <a:pPr lvl="2"/>
            <a:r>
              <a:rPr lang="en-US" dirty="0" smtClean="0"/>
              <a:t>  Example: background sync</a:t>
            </a:r>
            <a:endParaRPr lang="en-US" dirty="0"/>
          </a:p>
        </p:txBody>
      </p:sp>
    </p:spTree>
    <p:extLst>
      <p:ext uri="{BB962C8B-B14F-4D97-AF65-F5344CB8AC3E}">
        <p14:creationId xmlns:p14="http://schemas.microsoft.com/office/powerpoint/2010/main" val="323437083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Content Streaming Scenario - 1 of 2</a:t>
            </a:r>
            <a:endParaRPr lang="en-US" dirty="0"/>
          </a:p>
        </p:txBody>
      </p:sp>
      <p:sp>
        <p:nvSpPr>
          <p:cNvPr id="8" name="Text Placeholder 7"/>
          <p:cNvSpPr>
            <a:spLocks noGrp="1"/>
          </p:cNvSpPr>
          <p:nvPr>
            <p:ph type="body" sz="quarter" idx="21"/>
          </p:nvPr>
        </p:nvSpPr>
        <p:spPr>
          <a:xfrm>
            <a:off x="1" y="1625054"/>
            <a:ext cx="12436474" cy="5369471"/>
          </a:xfrm>
          <a:solidFill>
            <a:schemeClr val="tx1">
              <a:lumMod val="95000"/>
            </a:schemeClr>
          </a:solidFill>
        </p:spPr>
        <p:txBody>
          <a:bodyPr/>
          <a:lstStyle/>
          <a:p>
            <a:r>
              <a:rPr lang="en-GB" dirty="0" err="1">
                <a:solidFill>
                  <a:srgbClr val="2B91AF"/>
                </a:solidFill>
                <a:highlight>
                  <a:srgbClr val="F2F2F2"/>
                </a:highlight>
                <a:latin typeface="Consolas" panose="020B0609020204030204" pitchFamily="49" charset="0"/>
              </a:rPr>
              <a:t>ConnectionProfile</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i</a:t>
            </a:r>
            <a:r>
              <a:rPr lang="en-GB" dirty="0" err="1" smtClean="0">
                <a:solidFill>
                  <a:srgbClr val="000000"/>
                </a:solidFill>
                <a:highlight>
                  <a:srgbClr val="F2F2F2"/>
                </a:highlight>
                <a:latin typeface="Consolas" panose="020B0609020204030204" pitchFamily="49" charset="0"/>
              </a:rPr>
              <a:t>nternetConnectionProfile</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NetworkInformation</a:t>
            </a:r>
            <a:r>
              <a:rPr lang="en-GB" dirty="0" err="1">
                <a:solidFill>
                  <a:srgbClr val="000000"/>
                </a:solidFill>
                <a:highlight>
                  <a:srgbClr val="F2F2F2"/>
                </a:highlight>
                <a:latin typeface="Consolas" panose="020B0609020204030204" pitchFamily="49" charset="0"/>
              </a:rPr>
              <a:t>.GetInternetConnectionProfile</a:t>
            </a:r>
            <a:r>
              <a:rPr lang="en-GB" dirty="0">
                <a:solidFill>
                  <a:srgbClr val="000000"/>
                </a:solidFill>
                <a:highlight>
                  <a:srgbClr val="F2F2F2"/>
                </a:highlight>
                <a:latin typeface="Consolas" panose="020B0609020204030204" pitchFamily="49" charset="0"/>
              </a:rPr>
              <a:t>(); </a:t>
            </a:r>
          </a:p>
          <a:p>
            <a:r>
              <a:rPr lang="en-GB" dirty="0">
                <a:solidFill>
                  <a:srgbClr val="0000FF"/>
                </a:solidFill>
                <a:highlight>
                  <a:srgbClr val="F2F2F2"/>
                </a:highlight>
                <a:latin typeface="Consolas" panose="020B0609020204030204" pitchFamily="49" charset="0"/>
              </a:rPr>
              <a:t>if</a:t>
            </a:r>
            <a:r>
              <a:rPr lang="en-GB" dirty="0">
                <a:solidFill>
                  <a:srgbClr val="000000"/>
                </a:solidFill>
                <a:highlight>
                  <a:srgbClr val="F2F2F2"/>
                </a:highlight>
                <a:latin typeface="Consolas" panose="020B0609020204030204" pitchFamily="49" charset="0"/>
              </a:rPr>
              <a:t> (</a:t>
            </a:r>
            <a:r>
              <a:rPr lang="en-GB" dirty="0" err="1" smtClean="0">
                <a:solidFill>
                  <a:srgbClr val="000000"/>
                </a:solidFill>
                <a:highlight>
                  <a:srgbClr val="F2F2F2"/>
                </a:highlight>
                <a:latin typeface="Consolas" panose="020B0609020204030204" pitchFamily="49" charset="0"/>
              </a:rPr>
              <a:t>internetConnectionProfile</a:t>
            </a:r>
            <a:r>
              <a:rPr lang="en-GB" dirty="0" smtClean="0">
                <a:solidFill>
                  <a:srgbClr val="000000"/>
                </a:solidFill>
                <a:highlight>
                  <a:srgbClr val="F2F2F2"/>
                </a:highlight>
                <a:latin typeface="Consolas" panose="020B0609020204030204" pitchFamily="49" charset="0"/>
              </a:rPr>
              <a:t> != </a:t>
            </a:r>
            <a:r>
              <a:rPr lang="en-GB" dirty="0">
                <a:solidFill>
                  <a:srgbClr val="0000FF"/>
                </a:solidFill>
                <a:highlight>
                  <a:srgbClr val="F2F2F2"/>
                </a:highlight>
                <a:latin typeface="Consolas" panose="020B0609020204030204" pitchFamily="49" charset="0"/>
              </a:rPr>
              <a:t>null</a:t>
            </a:r>
            <a:r>
              <a:rPr lang="en-GB" dirty="0" smtClean="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a:t>
            </a:r>
          </a:p>
          <a:p>
            <a:r>
              <a:rPr lang="en-GB" dirty="0" smtClean="0">
                <a:solidFill>
                  <a:srgbClr val="0000FF"/>
                </a:solidFill>
                <a:highlight>
                  <a:srgbClr val="F2F2F2"/>
                </a:highlight>
                <a:latin typeface="Consolas" panose="020B0609020204030204" pitchFamily="49" charset="0"/>
              </a:rPr>
              <a:t>    if</a:t>
            </a:r>
            <a:r>
              <a:rPr lang="en-GB" dirty="0" smtClean="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i</a:t>
            </a:r>
            <a:r>
              <a:rPr lang="en-GB" dirty="0" err="1" smtClean="0">
                <a:solidFill>
                  <a:srgbClr val="000000"/>
                </a:solidFill>
                <a:highlight>
                  <a:srgbClr val="F2F2F2"/>
                </a:highlight>
                <a:latin typeface="Consolas" panose="020B0609020204030204" pitchFamily="49" charset="0"/>
              </a:rPr>
              <a:t>nternetConnectionProfile.IsWlanConnectionProfile</a:t>
            </a:r>
            <a:r>
              <a:rPr lang="en-GB" dirty="0" smtClean="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connected on </a:t>
            </a:r>
            <a:r>
              <a:rPr lang="en-GB" dirty="0" err="1">
                <a:solidFill>
                  <a:srgbClr val="008000"/>
                </a:solidFill>
                <a:highlight>
                  <a:srgbClr val="F2F2F2"/>
                </a:highlight>
                <a:latin typeface="Consolas" panose="020B0609020204030204" pitchFamily="49" charset="0"/>
              </a:rPr>
              <a:t>WiFi</a:t>
            </a:r>
            <a:r>
              <a:rPr lang="en-GB" dirty="0">
                <a:solidFill>
                  <a:srgbClr val="008000"/>
                </a:solidFill>
                <a:highlight>
                  <a:srgbClr val="F2F2F2"/>
                </a:highlight>
                <a:latin typeface="Consolas" panose="020B0609020204030204" pitchFamily="49" charset="0"/>
              </a:rPr>
              <a:t> interface; double check it is not a metered </a:t>
            </a:r>
            <a:r>
              <a:rPr lang="en-GB" dirty="0" err="1">
                <a:solidFill>
                  <a:srgbClr val="008000"/>
                </a:solidFill>
                <a:highlight>
                  <a:srgbClr val="F2F2F2"/>
                </a:highlight>
                <a:latin typeface="Consolas" panose="020B0609020204030204" pitchFamily="49" charset="0"/>
              </a:rPr>
              <a:t>WiFi</a:t>
            </a:r>
            <a:r>
              <a:rPr lang="en-GB" dirty="0">
                <a:solidFill>
                  <a:srgbClr val="008000"/>
                </a:solidFill>
                <a:highlight>
                  <a:srgbClr val="F2F2F2"/>
                </a:highlight>
                <a:latin typeface="Consolas" panose="020B0609020204030204" pitchFamily="49" charset="0"/>
              </a:rPr>
              <a:t> hotspot</a:t>
            </a:r>
            <a:endParaRPr lang="en-GB" dirty="0">
              <a:solidFill>
                <a:srgbClr val="000000"/>
              </a:solidFill>
              <a:highlight>
                <a:srgbClr val="F2F2F2"/>
              </a:highlight>
              <a:latin typeface="Consolas" panose="020B0609020204030204" pitchFamily="49" charset="0"/>
            </a:endParaRPr>
          </a:p>
          <a:p>
            <a:r>
              <a:rPr lang="en-GB" dirty="0" smtClean="0">
                <a:solidFill>
                  <a:srgbClr val="2B91AF"/>
                </a:solidFill>
                <a:highlight>
                  <a:srgbClr val="F2F2F2"/>
                </a:highlight>
                <a:latin typeface="Consolas" panose="020B0609020204030204" pitchFamily="49" charset="0"/>
              </a:rPr>
              <a:t>        </a:t>
            </a:r>
            <a:r>
              <a:rPr lang="en-GB" dirty="0" err="1" smtClean="0">
                <a:solidFill>
                  <a:srgbClr val="2B91AF"/>
                </a:solidFill>
                <a:highlight>
                  <a:srgbClr val="F2F2F2"/>
                </a:highlight>
                <a:latin typeface="Consolas" panose="020B0609020204030204" pitchFamily="49" charset="0"/>
              </a:rPr>
              <a:t>ConnectionCost</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cc = </a:t>
            </a:r>
            <a:r>
              <a:rPr lang="en-GB" dirty="0" err="1">
                <a:solidFill>
                  <a:srgbClr val="000000"/>
                </a:solidFill>
                <a:highlight>
                  <a:srgbClr val="F2F2F2"/>
                </a:highlight>
                <a:latin typeface="Consolas" panose="020B0609020204030204" pitchFamily="49" charset="0"/>
              </a:rPr>
              <a:t>i</a:t>
            </a:r>
            <a:r>
              <a:rPr lang="en-GB" dirty="0" err="1" smtClean="0">
                <a:solidFill>
                  <a:srgbClr val="000000"/>
                </a:solidFill>
                <a:highlight>
                  <a:srgbClr val="F2F2F2"/>
                </a:highlight>
                <a:latin typeface="Consolas" panose="020B0609020204030204" pitchFamily="49" charset="0"/>
              </a:rPr>
              <a:t>nternetConnectionProfile.GetConnectionCost</a:t>
            </a:r>
            <a:r>
              <a:rPr lang="en-GB" dirty="0">
                <a:solidFill>
                  <a:srgbClr val="000000"/>
                </a:solidFill>
                <a:highlight>
                  <a:srgbClr val="F2F2F2"/>
                </a:highlight>
                <a:latin typeface="Consolas" panose="020B0609020204030204" pitchFamily="49" charset="0"/>
              </a:rPr>
              <a:t>();</a:t>
            </a:r>
          </a:p>
          <a:p>
            <a:r>
              <a:rPr lang="en-GB" dirty="0" smtClean="0">
                <a:solidFill>
                  <a:srgbClr val="0000FF"/>
                </a:solidFill>
                <a:highlight>
                  <a:srgbClr val="F2F2F2"/>
                </a:highlight>
                <a:latin typeface="Consolas" panose="020B0609020204030204" pitchFamily="49" charset="0"/>
              </a:rPr>
              <a:t>        if</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a:t>
            </a:r>
            <a:r>
              <a:rPr lang="en-GB" dirty="0" err="1">
                <a:solidFill>
                  <a:srgbClr val="2B91AF"/>
                </a:solidFill>
                <a:highlight>
                  <a:srgbClr val="F2F2F2"/>
                </a:highlight>
                <a:latin typeface="Consolas" panose="020B0609020204030204" pitchFamily="49" charset="0"/>
              </a:rPr>
              <a:t>NetworkCostType</a:t>
            </a:r>
            <a:r>
              <a:rPr lang="en-GB" dirty="0" err="1">
                <a:solidFill>
                  <a:srgbClr val="000000"/>
                </a:solidFill>
                <a:highlight>
                  <a:srgbClr val="F2F2F2"/>
                </a:highlight>
                <a:latin typeface="Consolas" panose="020B0609020204030204" pitchFamily="49" charset="0"/>
              </a:rPr>
              <a:t>.Unknown</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cc.NetworkCostType</a:t>
            </a:r>
            <a:r>
              <a:rPr lang="en-GB" dirty="0">
                <a:solidFill>
                  <a:srgbClr val="000000"/>
                </a:solidFill>
                <a:highlight>
                  <a:srgbClr val="F2F2F2"/>
                </a:highlight>
                <a:latin typeface="Consolas" panose="020B0609020204030204" pitchFamily="49" charset="0"/>
              </a:rPr>
              <a:t>) </a:t>
            </a:r>
            <a:r>
              <a:rPr lang="en-GB" dirty="0" smtClean="0">
                <a:solidFill>
                  <a:srgbClr val="000000"/>
                </a:solidFill>
                <a:highlight>
                  <a:srgbClr val="F2F2F2"/>
                </a:highlight>
                <a:latin typeface="Consolas" panose="020B0609020204030204" pitchFamily="49" charset="0"/>
              </a:rPr>
              <a:t/>
            </a:r>
            <a:br>
              <a:rPr lang="en-GB" dirty="0" smtClean="0">
                <a:solidFill>
                  <a:srgbClr val="000000"/>
                </a:solidFill>
                <a:highlight>
                  <a:srgbClr val="F2F2F2"/>
                </a:highlight>
                <a:latin typeface="Consolas" panose="020B0609020204030204" pitchFamily="49" charset="0"/>
              </a:rPr>
            </a:br>
            <a:r>
              <a:rPr lang="en-GB" dirty="0" smtClean="0">
                <a:solidFill>
                  <a:srgbClr val="000000"/>
                </a:solidFill>
                <a:highlight>
                  <a:srgbClr val="F2F2F2"/>
                </a:highlight>
                <a:latin typeface="Consolas" panose="020B0609020204030204" pitchFamily="49" charset="0"/>
              </a:rPr>
              <a:t>            || </a:t>
            </a:r>
            <a:r>
              <a:rPr lang="en-GB" dirty="0">
                <a:solidFill>
                  <a:srgbClr val="000000"/>
                </a:solidFill>
                <a:highlight>
                  <a:srgbClr val="F2F2F2"/>
                </a:highlight>
                <a:latin typeface="Consolas" panose="020B0609020204030204" pitchFamily="49" charset="0"/>
              </a:rPr>
              <a:t>(</a:t>
            </a:r>
            <a:r>
              <a:rPr lang="en-GB" dirty="0" err="1">
                <a:solidFill>
                  <a:srgbClr val="2B91AF"/>
                </a:solidFill>
                <a:highlight>
                  <a:srgbClr val="F2F2F2"/>
                </a:highlight>
                <a:latin typeface="Consolas" panose="020B0609020204030204" pitchFamily="49" charset="0"/>
              </a:rPr>
              <a:t>NetworkCostType</a:t>
            </a:r>
            <a:r>
              <a:rPr lang="en-GB" dirty="0" err="1">
                <a:solidFill>
                  <a:srgbClr val="000000"/>
                </a:solidFill>
                <a:highlight>
                  <a:srgbClr val="F2F2F2"/>
                </a:highlight>
                <a:latin typeface="Consolas" panose="020B0609020204030204" pitchFamily="49" charset="0"/>
              </a:rPr>
              <a:t>.Unrestricted</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cc.NetworkCostType</a:t>
            </a:r>
            <a:r>
              <a:rPr lang="en-GB" dirty="0" smtClean="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assume free network; connect and start streaming content</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FF"/>
                </a:solidFill>
                <a:highlight>
                  <a:srgbClr val="F2F2F2"/>
                </a:highlight>
                <a:latin typeface="Consolas" panose="020B0609020204030204" pitchFamily="49" charset="0"/>
              </a:rPr>
              <a:t>    else</a:t>
            </a:r>
            <a:r>
              <a:rPr lang="en-GB" dirty="0" smtClean="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if</a:t>
            </a:r>
            <a:r>
              <a:rPr lang="en-GB" dirty="0">
                <a:solidFill>
                  <a:srgbClr val="000000"/>
                </a:solidFill>
                <a:highlight>
                  <a:srgbClr val="F2F2F2"/>
                </a:highlight>
                <a:latin typeface="Consolas" panose="020B0609020204030204" pitchFamily="49" charset="0"/>
              </a:rPr>
              <a:t> </a:t>
            </a:r>
            <a:r>
              <a:rPr lang="en-GB" dirty="0" smtClean="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i</a:t>
            </a:r>
            <a:r>
              <a:rPr lang="en-GB" dirty="0" err="1" smtClean="0">
                <a:solidFill>
                  <a:srgbClr val="000000"/>
                </a:solidFill>
                <a:highlight>
                  <a:srgbClr val="F2F2F2"/>
                </a:highlight>
                <a:latin typeface="Consolas" panose="020B0609020204030204" pitchFamily="49" charset="0"/>
              </a:rPr>
              <a:t>nternetConnectionProfile.IsWwanConnectionProfile</a:t>
            </a:r>
            <a:r>
              <a:rPr lang="en-GB" dirty="0" smtClean="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p>
          <a:p>
            <a:r>
              <a:rPr lang="en-GB" dirty="0" smtClean="0">
                <a:solidFill>
                  <a:srgbClr val="000000"/>
                </a:solidFill>
                <a:highlight>
                  <a:srgbClr val="F2F2F2"/>
                </a:highlight>
                <a:latin typeface="Consolas" panose="020B0609020204030204" pitchFamily="49" charset="0"/>
              </a:rPr>
              <a:t>        ...</a:t>
            </a:r>
          </a:p>
        </p:txBody>
      </p:sp>
      <p:sp>
        <p:nvSpPr>
          <p:cNvPr id="2" name="Rounded Rectangle 1"/>
          <p:cNvSpPr/>
          <p:nvPr/>
        </p:nvSpPr>
        <p:spPr bwMode="auto">
          <a:xfrm>
            <a:off x="97557" y="2057102"/>
            <a:ext cx="4104456" cy="36004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p:cNvSpPr/>
          <p:nvPr/>
        </p:nvSpPr>
        <p:spPr bwMode="auto">
          <a:xfrm>
            <a:off x="601613" y="2569542"/>
            <a:ext cx="5472608" cy="36004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bwMode="auto">
          <a:xfrm>
            <a:off x="961653" y="3384726"/>
            <a:ext cx="6840760" cy="90462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409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prstGeom prst="rect">
            <a:avLst/>
          </a:prstGeom>
        </p:spPr>
        <p:txBody>
          <a:bodyPr/>
          <a:lstStyle/>
          <a:p>
            <a:fld id="{2775DF8E-1151-4C45-8C93-3AB060627CA9}" type="slidenum">
              <a:rPr lang="en-US" smtClean="0"/>
              <a:pPr/>
              <a:t>46</a:t>
            </a:fld>
            <a:endParaRPr lang="en-US" dirty="0"/>
          </a:p>
        </p:txBody>
      </p:sp>
      <p:sp>
        <p:nvSpPr>
          <p:cNvPr id="7" name="Title 6"/>
          <p:cNvSpPr>
            <a:spLocks noGrp="1"/>
          </p:cNvSpPr>
          <p:nvPr>
            <p:ph type="title"/>
          </p:nvPr>
        </p:nvSpPr>
        <p:spPr/>
        <p:txBody>
          <a:bodyPr/>
          <a:lstStyle/>
          <a:p>
            <a:r>
              <a:rPr lang="en-US" dirty="0" smtClean="0"/>
              <a:t>Content Streaming Scenario – 2 of 2</a:t>
            </a:r>
            <a:endParaRPr lang="en-US" dirty="0"/>
          </a:p>
        </p:txBody>
      </p:sp>
      <p:sp>
        <p:nvSpPr>
          <p:cNvPr id="8" name="Text Placeholder 7"/>
          <p:cNvSpPr>
            <a:spLocks noGrp="1"/>
          </p:cNvSpPr>
          <p:nvPr>
            <p:ph type="body" sz="quarter" idx="21"/>
          </p:nvPr>
        </p:nvSpPr>
        <p:spPr>
          <a:xfrm>
            <a:off x="1" y="1097877"/>
            <a:ext cx="12436474" cy="5927777"/>
          </a:xfrm>
          <a:solidFill>
            <a:schemeClr val="tx1">
              <a:lumMod val="95000"/>
            </a:schemeClr>
          </a:solidFill>
        </p:spPr>
        <p:txBody>
          <a:bodyPr/>
          <a:lstStyle/>
          <a:p>
            <a:r>
              <a:rPr lang="en-GB" dirty="0" smtClean="0">
                <a:solidFill>
                  <a:srgbClr val="0000FF"/>
                </a:solidFill>
                <a:highlight>
                  <a:srgbClr val="F2F2F2"/>
                </a:highlight>
                <a:latin typeface="Consolas" panose="020B0609020204030204" pitchFamily="49" charset="0"/>
              </a:rPr>
              <a:t>  else</a:t>
            </a:r>
            <a:r>
              <a:rPr lang="en-GB" dirty="0" smtClean="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if</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InternetConnectionProfile.IsWwanConnectionProfile</a:t>
            </a:r>
            <a:r>
              <a:rPr lang="en-GB" dirty="0" smtClean="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p>
          <a:p>
            <a:r>
              <a:rPr lang="en-GB" dirty="0" smtClean="0">
                <a:solidFill>
                  <a:srgbClr val="2B91AF"/>
                </a:solidFill>
                <a:highlight>
                  <a:srgbClr val="F2F2F2"/>
                </a:highlight>
                <a:latin typeface="Consolas" panose="020B0609020204030204" pitchFamily="49" charset="0"/>
              </a:rPr>
              <a:t>     </a:t>
            </a:r>
            <a:r>
              <a:rPr lang="en-GB" dirty="0" err="1" smtClean="0">
                <a:solidFill>
                  <a:srgbClr val="2B91AF"/>
                </a:solidFill>
                <a:highlight>
                  <a:srgbClr val="F2F2F2"/>
                </a:highlight>
                <a:latin typeface="Consolas" panose="020B0609020204030204" pitchFamily="49" charset="0"/>
              </a:rPr>
              <a:t>ConnectionCost</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cc = </a:t>
            </a:r>
            <a:r>
              <a:rPr lang="en-GB" dirty="0" err="1">
                <a:solidFill>
                  <a:srgbClr val="000000"/>
                </a:solidFill>
                <a:highlight>
                  <a:srgbClr val="F2F2F2"/>
                </a:highlight>
                <a:latin typeface="Consolas" panose="020B0609020204030204" pitchFamily="49" charset="0"/>
              </a:rPr>
              <a:t>InternetConnectionProfile.GetConnectionCost</a:t>
            </a:r>
            <a:r>
              <a:rPr lang="en-GB" dirty="0">
                <a:solidFill>
                  <a:srgbClr val="000000"/>
                </a:solidFill>
                <a:highlight>
                  <a:srgbClr val="F2F2F2"/>
                </a:highlight>
                <a:latin typeface="Consolas" panose="020B0609020204030204" pitchFamily="49" charset="0"/>
              </a:rPr>
              <a:t>();</a:t>
            </a: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check the type of data </a:t>
            </a:r>
            <a:r>
              <a:rPr lang="en-GB" dirty="0" smtClean="0">
                <a:solidFill>
                  <a:srgbClr val="008000"/>
                </a:solidFill>
                <a:highlight>
                  <a:srgbClr val="F2F2F2"/>
                </a:highlight>
                <a:latin typeface="Consolas" panose="020B0609020204030204" pitchFamily="49" charset="0"/>
              </a:rPr>
              <a:t>plan - make </a:t>
            </a:r>
            <a:r>
              <a:rPr lang="en-GB" dirty="0">
                <a:solidFill>
                  <a:srgbClr val="008000"/>
                </a:solidFill>
                <a:highlight>
                  <a:srgbClr val="F2F2F2"/>
                </a:highlight>
                <a:latin typeface="Consolas" panose="020B0609020204030204" pitchFamily="49" charset="0"/>
              </a:rPr>
              <a:t>sure user is not currently roaming</a:t>
            </a:r>
            <a:endParaRPr lang="en-GB" dirty="0">
              <a:solidFill>
                <a:srgbClr val="000000"/>
              </a:solidFill>
              <a:highlight>
                <a:srgbClr val="F2F2F2"/>
              </a:highlight>
              <a:latin typeface="Consolas" panose="020B0609020204030204" pitchFamily="49" charset="0"/>
            </a:endParaRPr>
          </a:p>
          <a:p>
            <a:r>
              <a:rPr lang="en-GB" dirty="0" smtClean="0">
                <a:solidFill>
                  <a:srgbClr val="0000FF"/>
                </a:solidFill>
                <a:highlight>
                  <a:srgbClr val="F2F2F2"/>
                </a:highlight>
                <a:latin typeface="Consolas" panose="020B0609020204030204" pitchFamily="49" charset="0"/>
              </a:rPr>
              <a:t>     if</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cc.Roaming</a:t>
            </a:r>
            <a:r>
              <a:rPr lang="en-GB" dirty="0" smtClean="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 </a:t>
            </a:r>
          </a:p>
          <a:p>
            <a:r>
              <a:rPr lang="en-GB" dirty="0" smtClean="0">
                <a:solidFill>
                  <a:srgbClr val="0000FF"/>
                </a:solidFill>
                <a:highlight>
                  <a:srgbClr val="F2F2F2"/>
                </a:highlight>
                <a:latin typeface="Consolas" panose="020B0609020204030204" pitchFamily="49" charset="0"/>
              </a:rPr>
              <a:t>        if</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a:t>
            </a:r>
            <a:r>
              <a:rPr lang="en-GB" dirty="0" err="1">
                <a:solidFill>
                  <a:srgbClr val="2B91AF"/>
                </a:solidFill>
                <a:highlight>
                  <a:srgbClr val="F2F2F2"/>
                </a:highlight>
                <a:latin typeface="Consolas" panose="020B0609020204030204" pitchFamily="49" charset="0"/>
              </a:rPr>
              <a:t>NetworkCostType</a:t>
            </a:r>
            <a:r>
              <a:rPr lang="en-GB" dirty="0" err="1">
                <a:solidFill>
                  <a:srgbClr val="000000"/>
                </a:solidFill>
                <a:highlight>
                  <a:srgbClr val="F2F2F2"/>
                </a:highlight>
                <a:latin typeface="Consolas" panose="020B0609020204030204" pitchFamily="49" charset="0"/>
              </a:rPr>
              <a:t>.Unknown</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cc.NetworkCostType</a:t>
            </a:r>
            <a:r>
              <a:rPr lang="en-GB" dirty="0">
                <a:solidFill>
                  <a:srgbClr val="000000"/>
                </a:solidFill>
                <a:highlight>
                  <a:srgbClr val="F2F2F2"/>
                </a:highlight>
                <a:latin typeface="Consolas" panose="020B0609020204030204" pitchFamily="49" charset="0"/>
              </a:rPr>
              <a:t>) || (</a:t>
            </a:r>
            <a:r>
              <a:rPr lang="en-GB" dirty="0" err="1">
                <a:solidFill>
                  <a:srgbClr val="2B91AF"/>
                </a:solidFill>
                <a:highlight>
                  <a:srgbClr val="F2F2F2"/>
                </a:highlight>
                <a:latin typeface="Consolas" panose="020B0609020204030204" pitchFamily="49" charset="0"/>
              </a:rPr>
              <a:t>NetworkCostType</a:t>
            </a:r>
            <a:r>
              <a:rPr lang="en-GB" dirty="0" err="1">
                <a:solidFill>
                  <a:srgbClr val="000000"/>
                </a:solidFill>
                <a:highlight>
                  <a:srgbClr val="F2F2F2"/>
                </a:highlight>
                <a:latin typeface="Consolas" panose="020B0609020204030204" pitchFamily="49" charset="0"/>
              </a:rPr>
              <a:t>.Unrestricted</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cc.NetworkCostType</a:t>
            </a:r>
            <a:r>
              <a:rPr lang="en-GB" dirty="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assume free network; connect and start streaming content</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FF"/>
                </a:solidFill>
                <a:highlight>
                  <a:srgbClr val="F2F2F2"/>
                </a:highlight>
                <a:latin typeface="Consolas" panose="020B0609020204030204" pitchFamily="49" charset="0"/>
              </a:rPr>
              <a:t>        else</a:t>
            </a:r>
            <a:r>
              <a:rPr lang="en-GB" dirty="0" smtClean="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if</a:t>
            </a:r>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NetworkCostType</a:t>
            </a:r>
            <a:r>
              <a:rPr lang="en-GB" dirty="0" err="1">
                <a:solidFill>
                  <a:srgbClr val="000000"/>
                </a:solidFill>
                <a:highlight>
                  <a:srgbClr val="F2F2F2"/>
                </a:highlight>
                <a:latin typeface="Consolas" panose="020B0609020204030204" pitchFamily="49" charset="0"/>
              </a:rPr>
              <a:t>.Fixed</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cc.NetworkCostType</a:t>
            </a:r>
            <a:r>
              <a:rPr lang="en-GB" dirty="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make sure user not currently over limit or near limit</a:t>
            </a:r>
            <a:endParaRPr lang="en-GB" dirty="0">
              <a:solidFill>
                <a:srgbClr val="000000"/>
              </a:solidFill>
              <a:highlight>
                <a:srgbClr val="F2F2F2"/>
              </a:highlight>
              <a:latin typeface="Consolas" panose="020B0609020204030204" pitchFamily="49" charset="0"/>
            </a:endParaRPr>
          </a:p>
          <a:p>
            <a:r>
              <a:rPr lang="en-GB" dirty="0" smtClean="0">
                <a:solidFill>
                  <a:srgbClr val="0000FF"/>
                </a:solidFill>
                <a:highlight>
                  <a:srgbClr val="F2F2F2"/>
                </a:highlight>
                <a:latin typeface="Consolas" panose="020B0609020204030204" pitchFamily="49" charset="0"/>
              </a:rPr>
              <a:t>            if</a:t>
            </a:r>
            <a:r>
              <a:rPr lang="en-GB" dirty="0" smtClean="0">
                <a:solidFill>
                  <a:srgbClr val="000000"/>
                </a:solidFill>
                <a:highlight>
                  <a:srgbClr val="F2F2F2"/>
                </a:highlight>
                <a:latin typeface="Consolas" panose="020B0609020204030204" pitchFamily="49" charset="0"/>
              </a:rPr>
              <a:t> </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cc.OverDataLimit</a:t>
            </a:r>
            <a:r>
              <a:rPr lang="en-GB" dirty="0">
                <a:solidFill>
                  <a:srgbClr val="000000"/>
                </a:solidFill>
                <a:highlight>
                  <a:srgbClr val="F2F2F2"/>
                </a:highlight>
                <a:latin typeface="Consolas" panose="020B0609020204030204" pitchFamily="49" charset="0"/>
              </a:rPr>
              <a:t>) &amp;&amp; (!</a:t>
            </a:r>
            <a:r>
              <a:rPr lang="en-GB" dirty="0" err="1">
                <a:solidFill>
                  <a:srgbClr val="000000"/>
                </a:solidFill>
                <a:highlight>
                  <a:srgbClr val="F2F2F2"/>
                </a:highlight>
                <a:latin typeface="Consolas" panose="020B0609020204030204" pitchFamily="49" charset="0"/>
              </a:rPr>
              <a:t>cc.ApproachingDataLimit</a:t>
            </a:r>
            <a:r>
              <a:rPr lang="en-GB" dirty="0">
                <a:solidFill>
                  <a:srgbClr val="000000"/>
                </a:solidFill>
                <a:highlight>
                  <a:srgbClr val="F2F2F2"/>
                </a:highlight>
                <a:latin typeface="Consolas" panose="020B0609020204030204" pitchFamily="49" charset="0"/>
              </a:rPr>
              <a:t>))</a:t>
            </a: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8000"/>
                </a:solidFill>
                <a:highlight>
                  <a:srgbClr val="F2F2F2"/>
                </a:highlight>
                <a:latin typeface="Consolas" panose="020B0609020204030204" pitchFamily="49" charset="0"/>
              </a:rPr>
              <a:t>                // </a:t>
            </a:r>
            <a:r>
              <a:rPr lang="en-GB" dirty="0">
                <a:solidFill>
                  <a:srgbClr val="008000"/>
                </a:solidFill>
                <a:highlight>
                  <a:srgbClr val="F2F2F2"/>
                </a:highlight>
                <a:latin typeface="Consolas" panose="020B0609020204030204" pitchFamily="49" charset="0"/>
              </a:rPr>
              <a:t>connect and start streaming content</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a:p>
            <a:r>
              <a:rPr lang="en-GB" dirty="0" smtClean="0">
                <a:solidFill>
                  <a:srgbClr val="000000"/>
                </a:solidFill>
                <a:highlight>
                  <a:srgbClr val="F2F2F2"/>
                </a:highlight>
                <a:latin typeface="Consolas" panose="020B0609020204030204" pitchFamily="49" charset="0"/>
              </a:rPr>
              <a:t>  }</a:t>
            </a:r>
            <a:endParaRPr lang="en-GB" dirty="0">
              <a:solidFill>
                <a:srgbClr val="000000"/>
              </a:solidFill>
              <a:highlight>
                <a:srgbClr val="F2F2F2"/>
              </a:highlight>
              <a:latin typeface="Consolas" panose="020B0609020204030204" pitchFamily="49" charset="0"/>
            </a:endParaRPr>
          </a:p>
        </p:txBody>
      </p:sp>
      <p:sp>
        <p:nvSpPr>
          <p:cNvPr id="5" name="Rounded Rectangle 4"/>
          <p:cNvSpPr/>
          <p:nvPr/>
        </p:nvSpPr>
        <p:spPr bwMode="auto">
          <a:xfrm>
            <a:off x="385589" y="1224248"/>
            <a:ext cx="5976664" cy="36004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p:cNvSpPr/>
          <p:nvPr/>
        </p:nvSpPr>
        <p:spPr bwMode="auto">
          <a:xfrm>
            <a:off x="673621" y="1835432"/>
            <a:ext cx="7632848" cy="86974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bwMode="auto">
          <a:xfrm>
            <a:off x="1033661" y="2831612"/>
            <a:ext cx="10729192" cy="470183"/>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ounded Rectangle 10"/>
          <p:cNvSpPr/>
          <p:nvPr/>
        </p:nvSpPr>
        <p:spPr bwMode="auto">
          <a:xfrm>
            <a:off x="961653" y="3995672"/>
            <a:ext cx="6274913" cy="20218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3953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0" grpId="0" animBg="1"/>
      <p:bldP spid="10" grpId="1"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Identity and Authentication</a:t>
            </a:r>
            <a:br>
              <a:rPr lang="en-US" dirty="0" smtClean="0"/>
            </a:br>
            <a:endParaRPr lang="en-US" sz="5400" dirty="0"/>
          </a:p>
        </p:txBody>
      </p:sp>
    </p:spTree>
    <p:extLst>
      <p:ext uri="{BB962C8B-B14F-4D97-AF65-F5344CB8AC3E}">
        <p14:creationId xmlns:p14="http://schemas.microsoft.com/office/powerpoint/2010/main" val="59806541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Most apps need it…</a:t>
            </a:r>
            <a:endParaRPr lang="en-US" dirty="0"/>
          </a:p>
        </p:txBody>
      </p:sp>
      <p:sp>
        <p:nvSpPr>
          <p:cNvPr id="2" name="Text Placeholder 1"/>
          <p:cNvSpPr>
            <a:spLocks noGrp="1"/>
          </p:cNvSpPr>
          <p:nvPr>
            <p:ph type="body" sz="quarter" idx="11"/>
          </p:nvPr>
        </p:nvSpPr>
        <p:spPr>
          <a:xfrm>
            <a:off x="274639" y="1212849"/>
            <a:ext cx="11889564" cy="5896999"/>
          </a:xfrm>
        </p:spPr>
        <p:txBody>
          <a:bodyPr/>
          <a:lstStyle/>
          <a:p>
            <a:r>
              <a:rPr lang="en-GB" dirty="0"/>
              <a:t>Many applications need to be able to identify and authenticate users</a:t>
            </a:r>
          </a:p>
          <a:p>
            <a:pPr lvl="1"/>
            <a:r>
              <a:rPr lang="en-GB" dirty="0"/>
              <a:t>Personalization, content</a:t>
            </a:r>
          </a:p>
          <a:p>
            <a:pPr lvl="1"/>
            <a:r>
              <a:rPr lang="en-GB" dirty="0"/>
              <a:t>Integration with online service providers</a:t>
            </a:r>
          </a:p>
          <a:p>
            <a:endParaRPr lang="en-GB" dirty="0"/>
          </a:p>
          <a:p>
            <a:r>
              <a:rPr lang="en-GB" dirty="0"/>
              <a:t>The Paradox: Users dislike signing on…</a:t>
            </a:r>
          </a:p>
          <a:p>
            <a:r>
              <a:rPr lang="en-GB" dirty="0"/>
              <a:t>The goal: Users Sign in once. And that’s it.</a:t>
            </a:r>
          </a:p>
          <a:p>
            <a:endParaRPr lang="en-GB" dirty="0"/>
          </a:p>
          <a:p>
            <a:pPr lvl="1"/>
            <a:r>
              <a:rPr lang="en-GB" sz="3200" dirty="0"/>
              <a:t>Several new APIs in Windows Phone 8.1 that apps should use</a:t>
            </a:r>
          </a:p>
          <a:p>
            <a:endParaRPr lang="en-GB" dirty="0"/>
          </a:p>
        </p:txBody>
      </p:sp>
    </p:spTree>
    <p:extLst>
      <p:ext uri="{BB962C8B-B14F-4D97-AF65-F5344CB8AC3E}">
        <p14:creationId xmlns:p14="http://schemas.microsoft.com/office/powerpoint/2010/main" val="285051843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Credential </a:t>
            </a:r>
            <a:r>
              <a:rPr lang="en-US" dirty="0"/>
              <a:t>Locker</a:t>
            </a:r>
            <a:br>
              <a:rPr lang="en-US" dirty="0"/>
            </a:br>
            <a:r>
              <a:rPr lang="en-US" sz="5400" dirty="0"/>
              <a:t>securely store and roam user credentials</a:t>
            </a:r>
          </a:p>
        </p:txBody>
      </p:sp>
    </p:spTree>
    <p:extLst>
      <p:ext uri="{BB962C8B-B14F-4D97-AF65-F5344CB8AC3E}">
        <p14:creationId xmlns:p14="http://schemas.microsoft.com/office/powerpoint/2010/main" val="382724583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Basics</a:t>
            </a:r>
            <a:endParaRPr lang="en-US" dirty="0"/>
          </a:p>
        </p:txBody>
      </p:sp>
    </p:spTree>
    <p:extLst>
      <p:ext uri="{BB962C8B-B14F-4D97-AF65-F5344CB8AC3E}">
        <p14:creationId xmlns:p14="http://schemas.microsoft.com/office/powerpoint/2010/main" val="132788808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Overview</a:t>
            </a:r>
            <a:endParaRPr lang="en-US" dirty="0"/>
          </a:p>
        </p:txBody>
      </p:sp>
      <p:sp>
        <p:nvSpPr>
          <p:cNvPr id="8" name="Text Placeholder 7"/>
          <p:cNvSpPr>
            <a:spLocks noGrp="1"/>
          </p:cNvSpPr>
          <p:nvPr>
            <p:ph type="body" sz="quarter" idx="11"/>
          </p:nvPr>
        </p:nvSpPr>
        <p:spPr>
          <a:xfrm>
            <a:off x="274639" y="1212849"/>
            <a:ext cx="11889564" cy="4339650"/>
          </a:xfrm>
          <a:prstGeom prst="rect">
            <a:avLst/>
          </a:prstGeom>
        </p:spPr>
        <p:txBody>
          <a:bodyPr/>
          <a:lstStyle/>
          <a:p>
            <a:r>
              <a:rPr lang="en-US" dirty="0" smtClean="0"/>
              <a:t>APIs to store credentials (user name, password) securely</a:t>
            </a:r>
          </a:p>
          <a:p>
            <a:pPr lvl="1"/>
            <a:r>
              <a:rPr lang="en-US" dirty="0" err="1" smtClean="0"/>
              <a:t>Windows.Security.Credentials</a:t>
            </a:r>
            <a:endParaRPr lang="en-US" dirty="0" smtClean="0"/>
          </a:p>
          <a:p>
            <a:pPr lvl="1"/>
            <a:endParaRPr lang="en-US" dirty="0" smtClean="0"/>
          </a:p>
          <a:p>
            <a:r>
              <a:rPr lang="en-US" dirty="0" smtClean="0"/>
              <a:t>Benefits:</a:t>
            </a:r>
          </a:p>
          <a:p>
            <a:pPr lvl="1"/>
            <a:r>
              <a:rPr lang="en-US" dirty="0" smtClean="0"/>
              <a:t>Secure storage</a:t>
            </a:r>
          </a:p>
          <a:p>
            <a:pPr lvl="1"/>
            <a:r>
              <a:rPr lang="en-US" dirty="0" smtClean="0"/>
              <a:t>Credential isolation</a:t>
            </a:r>
          </a:p>
          <a:p>
            <a:pPr lvl="1"/>
            <a:r>
              <a:rPr lang="en-US" dirty="0" smtClean="0"/>
              <a:t>Roaming</a:t>
            </a:r>
          </a:p>
          <a:p>
            <a:pPr lvl="1"/>
            <a:endParaRPr lang="en-US" dirty="0"/>
          </a:p>
          <a:p>
            <a:pPr lvl="1"/>
            <a:endParaRPr lang="en-US" dirty="0" smtClean="0"/>
          </a:p>
        </p:txBody>
      </p:sp>
    </p:spTree>
    <p:extLst>
      <p:ext uri="{BB962C8B-B14F-4D97-AF65-F5344CB8AC3E}">
        <p14:creationId xmlns:p14="http://schemas.microsoft.com/office/powerpoint/2010/main" val="743000319"/>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5481" y="1213175"/>
            <a:ext cx="11885514" cy="1237262"/>
          </a:xfrm>
        </p:spPr>
        <p:txBody>
          <a:bodyPr/>
          <a:lstStyle/>
          <a:p>
            <a:pPr marL="0" indent="0">
              <a:buNone/>
            </a:pPr>
            <a:r>
              <a:rPr lang="en-US" sz="3200" dirty="0" smtClean="0"/>
              <a:t>Apps can only access their own credentials</a:t>
            </a:r>
          </a:p>
          <a:p>
            <a:endParaRPr lang="en-US" dirty="0"/>
          </a:p>
        </p:txBody>
      </p:sp>
      <p:sp>
        <p:nvSpPr>
          <p:cNvPr id="6" name="Title 5"/>
          <p:cNvSpPr>
            <a:spLocks noGrp="1"/>
          </p:cNvSpPr>
          <p:nvPr>
            <p:ph type="title"/>
          </p:nvPr>
        </p:nvSpPr>
        <p:spPr/>
        <p:txBody>
          <a:bodyPr/>
          <a:lstStyle/>
          <a:p>
            <a:r>
              <a:rPr lang="en-US" dirty="0" smtClean="0"/>
              <a:t>Isolation</a:t>
            </a:r>
            <a:endParaRPr lang="en-US" dirty="0"/>
          </a:p>
        </p:txBody>
      </p:sp>
      <p:sp>
        <p:nvSpPr>
          <p:cNvPr id="7" name="TextBox 6"/>
          <p:cNvSpPr txBox="1"/>
          <p:nvPr/>
        </p:nvSpPr>
        <p:spPr>
          <a:xfrm>
            <a:off x="2905372" y="2287423"/>
            <a:ext cx="1279325" cy="584775"/>
          </a:xfrm>
          <a:prstGeom prst="rect">
            <a:avLst/>
          </a:prstGeom>
          <a:noFill/>
        </p:spPr>
        <p:txBody>
          <a:bodyPr wrap="none" rtlCol="0">
            <a:spAutoFit/>
          </a:bodyPr>
          <a:lstStyle/>
          <a:p>
            <a:r>
              <a:rPr lang="en-US" sz="3200" dirty="0">
                <a:latin typeface="Segoe UI (Body)"/>
              </a:rPr>
              <a:t>App A</a:t>
            </a:r>
            <a:endParaRPr lang="en-US" sz="3200" b="1" dirty="0">
              <a:latin typeface="Segoe UI (Body)"/>
            </a:endParaRPr>
          </a:p>
        </p:txBody>
      </p:sp>
      <p:sp>
        <p:nvSpPr>
          <p:cNvPr id="9" name="Flowchart: Magnetic Disk 8"/>
          <p:cNvSpPr/>
          <p:nvPr/>
        </p:nvSpPr>
        <p:spPr bwMode="auto">
          <a:xfrm>
            <a:off x="8338663" y="2342384"/>
            <a:ext cx="2594915" cy="2847940"/>
          </a:xfrm>
          <a:prstGeom prst="flowChartMagneticDisk">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lIns="91427" tIns="91427" rIns="34289" bIns="34289" rtlCol="0" anchor="t" anchorCtr="0"/>
          <a:lstStyle/>
          <a:p>
            <a:pPr algn="ctr" defTabSz="932345"/>
            <a:endParaRPr lang="en-US" sz="1199" spc="-102" dirty="0">
              <a:gradFill>
                <a:gsLst>
                  <a:gs pos="0">
                    <a:srgbClr val="FFFFFF"/>
                  </a:gs>
                  <a:gs pos="100000">
                    <a:srgbClr val="FFFFFF"/>
                  </a:gs>
                </a:gsLst>
                <a:lin ang="5400000" scaled="0"/>
              </a:gradFill>
              <a:ea typeface="Segoe UI" pitchFamily="34" charset="0"/>
              <a:cs typeface="Segoe UI" pitchFamily="34" charset="0"/>
            </a:endParaRPr>
          </a:p>
          <a:p>
            <a:pPr algn="ctr" defTabSz="932345"/>
            <a:r>
              <a:rPr lang="en-US" sz="2400" spc="-102" dirty="0">
                <a:gradFill>
                  <a:gsLst>
                    <a:gs pos="0">
                      <a:srgbClr val="FFFFFF"/>
                    </a:gs>
                    <a:gs pos="100000">
                      <a:srgbClr val="FFFFFF"/>
                    </a:gs>
                  </a:gsLst>
                  <a:lin ang="5400000" scaled="0"/>
                </a:gradFill>
                <a:ea typeface="Segoe UI" pitchFamily="34" charset="0"/>
                <a:cs typeface="Segoe UI" pitchFamily="34" charset="0"/>
              </a:rPr>
              <a:t>Credential</a:t>
            </a:r>
          </a:p>
          <a:p>
            <a:pPr algn="ctr" defTabSz="932345"/>
            <a:r>
              <a:rPr lang="en-US" sz="2400" spc="-102" dirty="0">
                <a:gradFill>
                  <a:gsLst>
                    <a:gs pos="0">
                      <a:srgbClr val="FFFFFF"/>
                    </a:gs>
                    <a:gs pos="100000">
                      <a:srgbClr val="FFFFFF"/>
                    </a:gs>
                  </a:gsLst>
                  <a:lin ang="5400000" scaled="0"/>
                </a:gradFill>
                <a:ea typeface="Segoe UI" pitchFamily="34" charset="0"/>
                <a:cs typeface="Segoe UI" pitchFamily="34" charset="0"/>
              </a:rPr>
              <a:t>Locker</a:t>
            </a:r>
          </a:p>
        </p:txBody>
      </p:sp>
      <p:cxnSp>
        <p:nvCxnSpPr>
          <p:cNvPr id="10" name="Straight Arrow Connector 9"/>
          <p:cNvCxnSpPr/>
          <p:nvPr/>
        </p:nvCxnSpPr>
        <p:spPr>
          <a:xfrm>
            <a:off x="4662775" y="2224411"/>
            <a:ext cx="3401624" cy="114339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2905372" y="4824845"/>
            <a:ext cx="1301959" cy="584775"/>
          </a:xfrm>
          <a:prstGeom prst="rect">
            <a:avLst/>
          </a:prstGeom>
          <a:noFill/>
        </p:spPr>
        <p:txBody>
          <a:bodyPr wrap="none" rtlCol="0">
            <a:spAutoFit/>
          </a:bodyPr>
          <a:lstStyle/>
          <a:p>
            <a:r>
              <a:rPr lang="en-US" sz="3200" dirty="0">
                <a:latin typeface="Segoe UI (Body)"/>
              </a:rPr>
              <a:t>App B</a:t>
            </a:r>
            <a:endParaRPr lang="en-US" sz="3200" b="1" dirty="0">
              <a:latin typeface="Segoe UI (Body)"/>
            </a:endParaRPr>
          </a:p>
        </p:txBody>
      </p:sp>
      <p:cxnSp>
        <p:nvCxnSpPr>
          <p:cNvPr id="12" name="Straight Arrow Connector 11"/>
          <p:cNvCxnSpPr/>
          <p:nvPr/>
        </p:nvCxnSpPr>
        <p:spPr>
          <a:xfrm flipH="1" flipV="1">
            <a:off x="4758679" y="2730416"/>
            <a:ext cx="3209817" cy="102183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V="1">
            <a:off x="4772745" y="4195489"/>
            <a:ext cx="3225048" cy="8963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H="1">
            <a:off x="4935874" y="4615023"/>
            <a:ext cx="2966017" cy="8667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1466404" y="3957471"/>
            <a:ext cx="9774625" cy="0"/>
          </a:xfrm>
          <a:prstGeom prst="line">
            <a:avLst/>
          </a:prstGeom>
          <a:ln w="317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69459" y="3452435"/>
            <a:ext cx="3048603" cy="572422"/>
          </a:xfrm>
          <a:prstGeom prst="rect">
            <a:avLst/>
          </a:prstGeom>
          <a:noFill/>
        </p:spPr>
        <p:txBody>
          <a:bodyPr wrap="none" lIns="182854" tIns="146283" rIns="182854" bIns="146283" rtlCol="0">
            <a:spAutoFit/>
          </a:bodyPr>
          <a:lstStyle/>
          <a:p>
            <a:pPr>
              <a:lnSpc>
                <a:spcPct val="90000"/>
              </a:lnSpc>
            </a:pPr>
            <a:r>
              <a:rPr lang="en-US" sz="2000" dirty="0">
                <a:gradFill>
                  <a:gsLst>
                    <a:gs pos="2917">
                      <a:schemeClr val="tx1"/>
                    </a:gs>
                    <a:gs pos="30000">
                      <a:schemeClr val="tx1"/>
                    </a:gs>
                  </a:gsLst>
                  <a:lin ang="5400000" scaled="0"/>
                </a:gradFill>
              </a:rPr>
              <a:t>App Sandbox Boundary</a:t>
            </a:r>
          </a:p>
        </p:txBody>
      </p:sp>
    </p:spTree>
    <p:extLst>
      <p:ext uri="{BB962C8B-B14F-4D97-AF65-F5344CB8AC3E}">
        <p14:creationId xmlns:p14="http://schemas.microsoft.com/office/powerpoint/2010/main" val="3137815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266" y="2933815"/>
            <a:ext cx="1638529" cy="27912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31" y="3328516"/>
            <a:ext cx="3248478" cy="2476846"/>
          </a:xfrm>
          <a:prstGeom prst="rect">
            <a:avLst/>
          </a:prstGeom>
        </p:spPr>
      </p:pic>
      <p:sp>
        <p:nvSpPr>
          <p:cNvPr id="6" name="Title 5"/>
          <p:cNvSpPr>
            <a:spLocks noGrp="1"/>
          </p:cNvSpPr>
          <p:nvPr>
            <p:ph type="title"/>
          </p:nvPr>
        </p:nvSpPr>
        <p:spPr/>
        <p:txBody>
          <a:bodyPr/>
          <a:lstStyle/>
          <a:p>
            <a:r>
              <a:rPr lang="en-US" dirty="0" smtClean="0"/>
              <a:t>Roaming</a:t>
            </a:r>
            <a:endParaRPr lang="en-US" dirty="0"/>
          </a:p>
        </p:txBody>
      </p:sp>
      <p:sp>
        <p:nvSpPr>
          <p:cNvPr id="8" name="Text Placeholder 7"/>
          <p:cNvSpPr>
            <a:spLocks noGrp="1"/>
          </p:cNvSpPr>
          <p:nvPr>
            <p:ph type="body" sz="quarter" idx="4294967295"/>
          </p:nvPr>
        </p:nvSpPr>
        <p:spPr>
          <a:xfrm>
            <a:off x="274638" y="1212850"/>
            <a:ext cx="11887200" cy="2025170"/>
          </a:xfrm>
          <a:prstGeom prst="rect">
            <a:avLst/>
          </a:prstGeom>
        </p:spPr>
        <p:txBody>
          <a:bodyPr/>
          <a:lstStyle/>
          <a:p>
            <a:pPr marL="0" indent="0">
              <a:buNone/>
            </a:pPr>
            <a:r>
              <a:rPr lang="en-US" sz="3200" dirty="0" smtClean="0"/>
              <a:t>Credentials roam across trusted devices</a:t>
            </a:r>
          </a:p>
        </p:txBody>
      </p:sp>
      <p:pic>
        <p:nvPicPr>
          <p:cNvPr id="22" name="Picture 21"/>
          <p:cNvPicPr>
            <a:picLocks noChangeAspect="1"/>
          </p:cNvPicPr>
          <p:nvPr/>
        </p:nvPicPr>
        <p:blipFill>
          <a:blip r:embed="rId5"/>
          <a:stretch>
            <a:fillRect/>
          </a:stretch>
        </p:blipFill>
        <p:spPr>
          <a:xfrm>
            <a:off x="1862808" y="3574823"/>
            <a:ext cx="1142838" cy="1171409"/>
          </a:xfrm>
          <a:prstGeom prst="rect">
            <a:avLst/>
          </a:prstGeom>
        </p:spPr>
      </p:pic>
      <p:cxnSp>
        <p:nvCxnSpPr>
          <p:cNvPr id="26" name="Straight Arrow Connector 25"/>
          <p:cNvCxnSpPr>
            <a:endCxn id="28" idx="0"/>
          </p:cNvCxnSpPr>
          <p:nvPr/>
        </p:nvCxnSpPr>
        <p:spPr>
          <a:xfrm flipV="1">
            <a:off x="3461776" y="3478631"/>
            <a:ext cx="1056946" cy="737838"/>
          </a:xfrm>
          <a:prstGeom prst="straightConnector1">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4509716" y="2390321"/>
            <a:ext cx="2904129" cy="2176618"/>
            <a:chOff x="4664791" y="3153858"/>
            <a:chExt cx="2904541" cy="2176927"/>
          </a:xfrm>
        </p:grpSpPr>
        <p:sp>
          <p:nvSpPr>
            <p:cNvPr id="28" name="Cloud Callout 27"/>
            <p:cNvSpPr/>
            <p:nvPr/>
          </p:nvSpPr>
          <p:spPr>
            <a:xfrm>
              <a:off x="4664791" y="3153858"/>
              <a:ext cx="2904541" cy="2176927"/>
            </a:xfrm>
            <a:prstGeom prst="cloud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91427" rIns="137141" bIns="91427" rtlCol="0" anchor="t" anchorCtr="0"/>
            <a:lstStyle/>
            <a:p>
              <a:pPr algn="ctr"/>
              <a:endParaRPr lang="en-US" sz="1801" dirty="0" err="1">
                <a:solidFill>
                  <a:schemeClr val="tx2"/>
                </a:solidFill>
              </a:endParaRPr>
            </a:p>
          </p:txBody>
        </p:sp>
        <p:pic>
          <p:nvPicPr>
            <p:cNvPr id="29" name="Picture 28"/>
            <p:cNvPicPr>
              <a:picLocks noChangeAspect="1"/>
            </p:cNvPicPr>
            <p:nvPr/>
          </p:nvPicPr>
          <p:blipFill>
            <a:blip r:embed="rId6"/>
            <a:stretch>
              <a:fillRect/>
            </a:stretch>
          </p:blipFill>
          <p:spPr>
            <a:xfrm>
              <a:off x="5205374" y="3934544"/>
              <a:ext cx="600075" cy="638175"/>
            </a:xfrm>
            <a:prstGeom prst="rect">
              <a:avLst/>
            </a:prstGeom>
          </p:spPr>
        </p:pic>
        <p:sp>
          <p:nvSpPr>
            <p:cNvPr id="30" name="TextBox 29"/>
            <p:cNvSpPr txBox="1"/>
            <p:nvPr/>
          </p:nvSpPr>
          <p:spPr>
            <a:xfrm>
              <a:off x="5876470" y="3945854"/>
              <a:ext cx="1062942" cy="615512"/>
            </a:xfrm>
            <a:prstGeom prst="rect">
              <a:avLst/>
            </a:prstGeom>
            <a:noFill/>
          </p:spPr>
          <p:txBody>
            <a:bodyPr wrap="none" lIns="0" tIns="0" rIns="0" bIns="0" rtlCol="0">
              <a:spAutoFit/>
            </a:bodyPr>
            <a:lstStyle/>
            <a:p>
              <a:r>
                <a:rPr lang="en-US" sz="3999" dirty="0">
                  <a:solidFill>
                    <a:schemeClr val="accent1"/>
                  </a:solidFill>
                </a:rPr>
                <a:t>MSA</a:t>
              </a:r>
            </a:p>
          </p:txBody>
        </p:sp>
      </p:grpSp>
      <p:cxnSp>
        <p:nvCxnSpPr>
          <p:cNvPr id="31" name="Straight Arrow Connector 30"/>
          <p:cNvCxnSpPr>
            <a:stCxn id="24" idx="1"/>
            <a:endCxn id="28" idx="2"/>
          </p:cNvCxnSpPr>
          <p:nvPr/>
        </p:nvCxnSpPr>
        <p:spPr>
          <a:xfrm flipH="1" flipV="1">
            <a:off x="7411424" y="3478631"/>
            <a:ext cx="1161914" cy="850792"/>
          </a:xfrm>
          <a:prstGeom prst="straightConnector1">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auto">
          <a:xfrm>
            <a:off x="1859208" y="3591039"/>
            <a:ext cx="1146436" cy="11551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411"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App</a:t>
            </a:r>
          </a:p>
        </p:txBody>
      </p:sp>
      <p:sp>
        <p:nvSpPr>
          <p:cNvPr id="32" name="Rectangle 31"/>
          <p:cNvSpPr/>
          <p:nvPr/>
        </p:nvSpPr>
        <p:spPr bwMode="auto">
          <a:xfrm>
            <a:off x="8732482" y="4329423"/>
            <a:ext cx="1282047" cy="638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411" fontAlgn="base">
              <a:lnSpc>
                <a:spcPct val="90000"/>
              </a:lnSpc>
              <a:spcBef>
                <a:spcPct val="0"/>
              </a:spcBef>
              <a:spcAft>
                <a:spcPct val="0"/>
              </a:spcAft>
            </a:pPr>
            <a:r>
              <a:rPr lang="en-US" sz="1801" dirty="0">
                <a:gradFill>
                  <a:gsLst>
                    <a:gs pos="0">
                      <a:srgbClr val="FFFFFF"/>
                    </a:gs>
                    <a:gs pos="100000">
                      <a:srgbClr val="FFFFFF"/>
                    </a:gs>
                  </a:gsLst>
                  <a:lin ang="5400000" scaled="0"/>
                </a:gradFill>
                <a:ea typeface="Segoe UI" pitchFamily="34" charset="0"/>
                <a:cs typeface="Segoe UI" pitchFamily="34" charset="0"/>
              </a:rPr>
              <a:t>App</a:t>
            </a:r>
          </a:p>
        </p:txBody>
      </p:sp>
    </p:spTree>
    <p:extLst>
      <p:ext uri="{BB962C8B-B14F-4D97-AF65-F5344CB8AC3E}">
        <p14:creationId xmlns:p14="http://schemas.microsoft.com/office/powerpoint/2010/main" val="245303070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Credential Locker sample</a:t>
            </a:r>
            <a:endParaRPr lang="en-US" dirty="0"/>
          </a:p>
        </p:txBody>
      </p:sp>
      <p:sp>
        <p:nvSpPr>
          <p:cNvPr id="3" name="Text Placeholder 2"/>
          <p:cNvSpPr>
            <a:spLocks noGrp="1"/>
          </p:cNvSpPr>
          <p:nvPr>
            <p:ph type="body" sz="quarter" idx="21"/>
          </p:nvPr>
        </p:nvSpPr>
        <p:spPr>
          <a:xfrm>
            <a:off x="0" y="1594504"/>
            <a:ext cx="12436475" cy="5426550"/>
          </a:xfrm>
          <a:solidFill>
            <a:schemeClr val="tx1">
              <a:lumMod val="95000"/>
            </a:schemeClr>
          </a:solidFill>
        </p:spPr>
        <p:txBody>
          <a:bodyPr/>
          <a:lstStyle/>
          <a:p>
            <a:endParaRPr lang="en-GB" sz="1600" dirty="0" smtClean="0">
              <a:solidFill>
                <a:srgbClr val="0000FF"/>
              </a:solidFill>
              <a:highlight>
                <a:srgbClr val="F2F2F2"/>
              </a:highlight>
              <a:latin typeface="Consolas" panose="020B0609020204030204" pitchFamily="49" charset="0"/>
            </a:endParaRPr>
          </a:p>
          <a:p>
            <a:r>
              <a:rPr lang="en-GB" sz="1600" dirty="0" smtClean="0">
                <a:solidFill>
                  <a:srgbClr val="0000FF"/>
                </a:solidFill>
                <a:highlight>
                  <a:srgbClr val="F2F2F2"/>
                </a:highlight>
                <a:latin typeface="Consolas" panose="020B0609020204030204" pitchFamily="49" charset="0"/>
              </a:rPr>
              <a:t>void</a:t>
            </a:r>
            <a:r>
              <a:rPr lang="en-GB" sz="1600" dirty="0" smtClean="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SaveCredential</a:t>
            </a:r>
            <a:r>
              <a:rPr lang="en-GB" sz="1600" dirty="0">
                <a:solidFill>
                  <a:srgbClr val="000000"/>
                </a:solidFill>
                <a:highlight>
                  <a:srgbClr val="F2F2F2"/>
                </a:highlight>
                <a:latin typeface="Consolas" panose="020B0609020204030204" pitchFamily="49" charset="0"/>
              </a:rPr>
              <a:t>(</a:t>
            </a:r>
            <a:r>
              <a:rPr lang="en-GB" sz="1600" dirty="0">
                <a:solidFill>
                  <a:srgbClr val="0000FF"/>
                </a:solidFill>
                <a:highlight>
                  <a:srgbClr val="F2F2F2"/>
                </a:highlight>
                <a:latin typeface="Consolas" panose="020B0609020204030204" pitchFamily="49" charset="0"/>
              </a:rPr>
              <a:t>string</a:t>
            </a:r>
            <a:r>
              <a:rPr lang="en-GB" sz="1600" dirty="0">
                <a:solidFill>
                  <a:srgbClr val="000000"/>
                </a:solidFill>
                <a:highlight>
                  <a:srgbClr val="F2F2F2"/>
                </a:highlight>
                <a:latin typeface="Consolas" panose="020B0609020204030204" pitchFamily="49" charset="0"/>
              </a:rPr>
              <a:t> username, </a:t>
            </a:r>
            <a:r>
              <a:rPr lang="en-GB" sz="1600" dirty="0">
                <a:solidFill>
                  <a:srgbClr val="0000FF"/>
                </a:solidFill>
                <a:highlight>
                  <a:srgbClr val="F2F2F2"/>
                </a:highlight>
                <a:latin typeface="Consolas" panose="020B0609020204030204" pitchFamily="49" charset="0"/>
              </a:rPr>
              <a:t>string</a:t>
            </a:r>
            <a:r>
              <a:rPr lang="en-GB" sz="1600" dirty="0">
                <a:solidFill>
                  <a:srgbClr val="000000"/>
                </a:solidFill>
                <a:highlight>
                  <a:srgbClr val="F2F2F2"/>
                </a:highlight>
                <a:latin typeface="Consolas" panose="020B0609020204030204" pitchFamily="49" charset="0"/>
              </a:rPr>
              <a:t> password)</a:t>
            </a:r>
          </a:p>
          <a:p>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PasswordVault</a:t>
            </a:r>
            <a:r>
              <a:rPr lang="en-GB" sz="1600" dirty="0">
                <a:solidFill>
                  <a:srgbClr val="000000"/>
                </a:solidFill>
                <a:highlight>
                  <a:srgbClr val="F2F2F2"/>
                </a:highlight>
                <a:latin typeface="Consolas" panose="020B0609020204030204" pitchFamily="49" charset="0"/>
              </a:rPr>
              <a:t> vault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PasswordVault</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PasswordCredential</a:t>
            </a:r>
            <a:r>
              <a:rPr lang="en-GB" sz="1600" dirty="0">
                <a:solidFill>
                  <a:srgbClr val="000000"/>
                </a:solidFill>
                <a:highlight>
                  <a:srgbClr val="F2F2F2"/>
                </a:highlight>
                <a:latin typeface="Consolas" panose="020B0609020204030204" pitchFamily="49" charset="0"/>
              </a:rPr>
              <a:t> cred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PasswordCredential</a:t>
            </a:r>
            <a:r>
              <a:rPr lang="en-GB" sz="1600" dirty="0">
                <a:solidFill>
                  <a:srgbClr val="000000"/>
                </a:solidFill>
                <a:highlight>
                  <a:srgbClr val="F2F2F2"/>
                </a:highlight>
                <a:latin typeface="Consolas" panose="020B0609020204030204" pitchFamily="49" charset="0"/>
              </a:rPr>
              <a:t>(</a:t>
            </a:r>
            <a:r>
              <a:rPr lang="en-GB" sz="1600" dirty="0">
                <a:solidFill>
                  <a:srgbClr val="A31515"/>
                </a:solidFill>
                <a:highlight>
                  <a:srgbClr val="F2F2F2"/>
                </a:highlight>
                <a:latin typeface="Consolas" panose="020B0609020204030204" pitchFamily="49" charset="0"/>
              </a:rPr>
              <a:t>"</a:t>
            </a:r>
            <a:r>
              <a:rPr lang="en-GB" sz="1600" dirty="0" err="1">
                <a:solidFill>
                  <a:srgbClr val="A31515"/>
                </a:solidFill>
                <a:highlight>
                  <a:srgbClr val="F2F2F2"/>
                </a:highlight>
                <a:latin typeface="Consolas" panose="020B0609020204030204" pitchFamily="49" charset="0"/>
              </a:rPr>
              <a:t>MyAppResource</a:t>
            </a:r>
            <a:r>
              <a:rPr lang="en-GB" sz="1600" dirty="0">
                <a:solidFill>
                  <a:srgbClr val="A31515"/>
                </a:solidFill>
                <a:highlight>
                  <a:srgbClr val="F2F2F2"/>
                </a:highlight>
                <a:latin typeface="Consolas" panose="020B0609020204030204" pitchFamily="49" charset="0"/>
              </a:rPr>
              <a:t>"</a:t>
            </a:r>
            <a:r>
              <a:rPr lang="en-GB" sz="1600" dirty="0">
                <a:solidFill>
                  <a:srgbClr val="000000"/>
                </a:solidFill>
                <a:highlight>
                  <a:srgbClr val="F2F2F2"/>
                </a:highlight>
                <a:latin typeface="Consolas" panose="020B0609020204030204" pitchFamily="49" charset="0"/>
              </a:rPr>
              <a:t>, username, password);</a:t>
            </a:r>
          </a:p>
          <a:p>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vault.Add</a:t>
            </a:r>
            <a:r>
              <a:rPr lang="en-GB" sz="1600" dirty="0">
                <a:solidFill>
                  <a:srgbClr val="000000"/>
                </a:solidFill>
                <a:highlight>
                  <a:srgbClr val="F2F2F2"/>
                </a:highlight>
                <a:latin typeface="Consolas" panose="020B0609020204030204" pitchFamily="49" charset="0"/>
              </a:rPr>
              <a:t>(cred);</a:t>
            </a:r>
          </a:p>
          <a:p>
            <a:r>
              <a:rPr lang="en-GB" sz="1600" dirty="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r>
              <a:rPr lang="en-GB" sz="1600" dirty="0" err="1">
                <a:solidFill>
                  <a:srgbClr val="2B91AF"/>
                </a:solidFill>
                <a:highlight>
                  <a:srgbClr val="F2F2F2"/>
                </a:highlight>
                <a:latin typeface="Consolas" panose="020B0609020204030204" pitchFamily="49" charset="0"/>
              </a:rPr>
              <a:t>IReadOnlyList</a:t>
            </a:r>
            <a:r>
              <a:rPr lang="en-GB" sz="1600" dirty="0">
                <a:solidFill>
                  <a:srgbClr val="000000"/>
                </a:solidFill>
                <a:highlight>
                  <a:srgbClr val="F2F2F2"/>
                </a:highlight>
                <a:latin typeface="Consolas" panose="020B0609020204030204" pitchFamily="49" charset="0"/>
              </a:rPr>
              <a:t>&lt;</a:t>
            </a:r>
            <a:r>
              <a:rPr lang="en-GB" sz="1600" dirty="0" err="1">
                <a:solidFill>
                  <a:srgbClr val="2B91AF"/>
                </a:solidFill>
                <a:highlight>
                  <a:srgbClr val="F2F2F2"/>
                </a:highlight>
                <a:latin typeface="Consolas" panose="020B0609020204030204" pitchFamily="49" charset="0"/>
              </a:rPr>
              <a:t>PasswordCredential</a:t>
            </a:r>
            <a:r>
              <a:rPr lang="en-GB" sz="1600" dirty="0">
                <a:solidFill>
                  <a:srgbClr val="000000"/>
                </a:solidFill>
                <a:highlight>
                  <a:srgbClr val="F2F2F2"/>
                </a:highlight>
                <a:latin typeface="Consolas" panose="020B0609020204030204" pitchFamily="49" charset="0"/>
              </a:rPr>
              <a:t>&gt; </a:t>
            </a:r>
            <a:r>
              <a:rPr lang="en-GB" sz="1600" dirty="0" err="1">
                <a:solidFill>
                  <a:srgbClr val="000000"/>
                </a:solidFill>
                <a:highlight>
                  <a:srgbClr val="F2F2F2"/>
                </a:highlight>
                <a:latin typeface="Consolas" panose="020B0609020204030204" pitchFamily="49" charset="0"/>
              </a:rPr>
              <a:t>RetrieveCredential</a:t>
            </a:r>
            <a:r>
              <a:rPr lang="en-GB" sz="1600" dirty="0">
                <a:solidFill>
                  <a:srgbClr val="000000"/>
                </a:solidFill>
                <a:highlight>
                  <a:srgbClr val="F2F2F2"/>
                </a:highlight>
                <a:latin typeface="Consolas" panose="020B0609020204030204" pitchFamily="49" charset="0"/>
              </a:rPr>
              <a:t>(</a:t>
            </a:r>
            <a:r>
              <a:rPr lang="en-GB" sz="1600" dirty="0">
                <a:solidFill>
                  <a:srgbClr val="0000FF"/>
                </a:solidFill>
                <a:highlight>
                  <a:srgbClr val="F2F2F2"/>
                </a:highlight>
                <a:latin typeface="Consolas" panose="020B0609020204030204" pitchFamily="49" charset="0"/>
              </a:rPr>
              <a:t>string</a:t>
            </a:r>
            <a:r>
              <a:rPr lang="en-GB" sz="1600" dirty="0">
                <a:solidFill>
                  <a:srgbClr val="000000"/>
                </a:solidFill>
                <a:highlight>
                  <a:srgbClr val="F2F2F2"/>
                </a:highlight>
                <a:latin typeface="Consolas" panose="020B0609020204030204" pitchFamily="49" charset="0"/>
              </a:rPr>
              <a:t> resource)</a:t>
            </a:r>
          </a:p>
          <a:p>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PasswordVault</a:t>
            </a:r>
            <a:r>
              <a:rPr lang="en-GB" sz="1600" dirty="0">
                <a:solidFill>
                  <a:srgbClr val="000000"/>
                </a:solidFill>
                <a:highlight>
                  <a:srgbClr val="F2F2F2"/>
                </a:highlight>
                <a:latin typeface="Consolas" panose="020B0609020204030204" pitchFamily="49" charset="0"/>
              </a:rPr>
              <a:t> vault = </a:t>
            </a:r>
            <a:r>
              <a:rPr lang="en-GB" sz="1600" dirty="0">
                <a:solidFill>
                  <a:srgbClr val="0000FF"/>
                </a:solidFill>
                <a:highlight>
                  <a:srgbClr val="F2F2F2"/>
                </a:highlight>
                <a:latin typeface="Consolas" panose="020B0609020204030204" pitchFamily="49" charset="0"/>
              </a:rPr>
              <a:t>new</a:t>
            </a:r>
            <a:r>
              <a:rPr lang="en-GB" sz="1600" dirty="0">
                <a:solidFill>
                  <a:srgbClr val="000000"/>
                </a:solidFill>
                <a:highlight>
                  <a:srgbClr val="F2F2F2"/>
                </a:highlight>
                <a:latin typeface="Consolas" panose="020B0609020204030204" pitchFamily="49" charset="0"/>
              </a:rPr>
              <a:t> </a:t>
            </a:r>
            <a:r>
              <a:rPr lang="en-GB" sz="1600" dirty="0" err="1">
                <a:solidFill>
                  <a:srgbClr val="2B91AF"/>
                </a:solidFill>
                <a:highlight>
                  <a:srgbClr val="F2F2F2"/>
                </a:highlight>
                <a:latin typeface="Consolas" panose="020B0609020204030204" pitchFamily="49" charset="0"/>
              </a:rPr>
              <a:t>PasswordVault</a:t>
            </a:r>
            <a:r>
              <a:rPr lang="en-GB" sz="1600" dirty="0">
                <a:solidFill>
                  <a:srgbClr val="000000"/>
                </a:solidFill>
                <a:highlight>
                  <a:srgbClr val="F2F2F2"/>
                </a:highlight>
                <a:latin typeface="Consolas" panose="020B0609020204030204" pitchFamily="49" charset="0"/>
              </a:rPr>
              <a:t>();</a:t>
            </a:r>
          </a:p>
          <a:p>
            <a:r>
              <a:rPr lang="en-GB" sz="1600" dirty="0">
                <a:solidFill>
                  <a:srgbClr val="000000"/>
                </a:solidFill>
                <a:highlight>
                  <a:srgbClr val="F2F2F2"/>
                </a:highlight>
                <a:latin typeface="Consolas" panose="020B0609020204030204" pitchFamily="49" charset="0"/>
              </a:rPr>
              <a:t>    </a:t>
            </a:r>
            <a:r>
              <a:rPr lang="en-GB" sz="1600" dirty="0">
                <a:solidFill>
                  <a:srgbClr val="0000FF"/>
                </a:solidFill>
                <a:highlight>
                  <a:srgbClr val="F2F2F2"/>
                </a:highlight>
                <a:latin typeface="Consolas" panose="020B0609020204030204" pitchFamily="49" charset="0"/>
              </a:rPr>
              <a:t>return</a:t>
            </a:r>
            <a:r>
              <a:rPr lang="en-GB" sz="1600" dirty="0">
                <a:solidFill>
                  <a:srgbClr val="000000"/>
                </a:solidFill>
                <a:highlight>
                  <a:srgbClr val="F2F2F2"/>
                </a:highlight>
                <a:latin typeface="Consolas" panose="020B0609020204030204" pitchFamily="49" charset="0"/>
              </a:rPr>
              <a:t> </a:t>
            </a:r>
            <a:r>
              <a:rPr lang="en-GB" sz="1600" dirty="0" err="1">
                <a:solidFill>
                  <a:srgbClr val="000000"/>
                </a:solidFill>
                <a:highlight>
                  <a:srgbClr val="F2F2F2"/>
                </a:highlight>
                <a:latin typeface="Consolas" panose="020B0609020204030204" pitchFamily="49" charset="0"/>
              </a:rPr>
              <a:t>vault.FindAllByResource</a:t>
            </a:r>
            <a:r>
              <a:rPr lang="en-GB" sz="1600" dirty="0">
                <a:solidFill>
                  <a:srgbClr val="000000"/>
                </a:solidFill>
                <a:highlight>
                  <a:srgbClr val="F2F2F2"/>
                </a:highlight>
                <a:latin typeface="Consolas" panose="020B0609020204030204" pitchFamily="49" charset="0"/>
              </a:rPr>
              <a:t>(resource);</a:t>
            </a:r>
          </a:p>
          <a:p>
            <a:r>
              <a:rPr lang="en-GB" sz="1600" dirty="0" smtClean="0">
                <a:solidFill>
                  <a:srgbClr val="000000"/>
                </a:solidFill>
                <a:highlight>
                  <a:srgbClr val="F2F2F2"/>
                </a:highlight>
                <a:latin typeface="Consolas" panose="020B0609020204030204" pitchFamily="49" charset="0"/>
              </a:rPr>
              <a:t>}</a:t>
            </a:r>
          </a:p>
          <a:p>
            <a:endParaRPr lang="en-GB" sz="1600" dirty="0">
              <a:solidFill>
                <a:srgbClr val="000000"/>
              </a:solidFill>
              <a:highlight>
                <a:srgbClr val="F2F2F2"/>
              </a:highlight>
              <a:latin typeface="Consolas" panose="020B0609020204030204" pitchFamily="49" charset="0"/>
            </a:endParaRPr>
          </a:p>
          <a:p>
            <a:endParaRPr lang="en-GB" sz="1600" dirty="0" smtClean="0">
              <a:solidFill>
                <a:srgbClr val="000000"/>
              </a:solidFill>
              <a:highlight>
                <a:srgbClr val="F2F2F2"/>
              </a:highlight>
              <a:latin typeface="Consolas" panose="020B0609020204030204" pitchFamily="49" charset="0"/>
            </a:endParaRPr>
          </a:p>
          <a:p>
            <a:endParaRPr lang="en-GB" sz="1600" dirty="0">
              <a:solidFill>
                <a:srgbClr val="000000"/>
              </a:solidFill>
              <a:highlight>
                <a:srgbClr val="F2F2F2"/>
              </a:highlight>
              <a:latin typeface="Consolas" panose="020B0609020204030204" pitchFamily="49" charset="0"/>
            </a:endParaRPr>
          </a:p>
        </p:txBody>
      </p:sp>
    </p:spTree>
    <p:extLst>
      <p:ext uri="{BB962C8B-B14F-4D97-AF65-F5344CB8AC3E}">
        <p14:creationId xmlns:p14="http://schemas.microsoft.com/office/powerpoint/2010/main" val="412295966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479" y="2125663"/>
            <a:ext cx="12160995" cy="2577672"/>
          </a:xfrm>
        </p:spPr>
        <p:txBody>
          <a:bodyPr/>
          <a:lstStyle/>
          <a:p>
            <a:r>
              <a:rPr lang="en-GB" sz="7200" dirty="0" smtClean="0"/>
              <a:t>Web Authentication Broker </a:t>
            </a:r>
            <a:r>
              <a:rPr lang="en-GB" sz="6000" dirty="0" smtClean="0"/>
              <a:t>(WAB)</a:t>
            </a:r>
            <a:r>
              <a:rPr lang="en-GB" sz="7200" dirty="0" smtClean="0"/>
              <a:t/>
            </a:r>
            <a:br>
              <a:rPr lang="en-GB" sz="7200" dirty="0" smtClean="0"/>
            </a:br>
            <a:r>
              <a:rPr lang="en-US" sz="4400" dirty="0" smtClean="0"/>
              <a:t>Easy authentication against online </a:t>
            </a:r>
            <a:r>
              <a:rPr lang="en-US" sz="4400" dirty="0"/>
              <a:t>Service Providers e.g. Facebook, Twitter, etc.</a:t>
            </a:r>
            <a:endParaRPr lang="en-GB" sz="4400" dirty="0"/>
          </a:p>
        </p:txBody>
      </p:sp>
    </p:spTree>
    <p:extLst>
      <p:ext uri="{BB962C8B-B14F-4D97-AF65-F5344CB8AC3E}">
        <p14:creationId xmlns:p14="http://schemas.microsoft.com/office/powerpoint/2010/main" val="392313856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Overview</a:t>
            </a:r>
            <a:endParaRPr lang="en-US" dirty="0"/>
          </a:p>
        </p:txBody>
      </p:sp>
      <p:sp>
        <p:nvSpPr>
          <p:cNvPr id="8" name="Text Placeholder 7"/>
          <p:cNvSpPr>
            <a:spLocks noGrp="1"/>
          </p:cNvSpPr>
          <p:nvPr>
            <p:ph type="body" sz="quarter" idx="11"/>
          </p:nvPr>
        </p:nvSpPr>
        <p:spPr>
          <a:prstGeom prst="rect">
            <a:avLst/>
          </a:prstGeom>
        </p:spPr>
        <p:txBody>
          <a:bodyPr/>
          <a:lstStyle/>
          <a:p>
            <a:r>
              <a:rPr lang="en-US" dirty="0" smtClean="0"/>
              <a:t>Many apps connect to popular online service providers to provide a more personalized/social experience</a:t>
            </a:r>
          </a:p>
          <a:p>
            <a:r>
              <a:rPr lang="en-US" dirty="0" smtClean="0"/>
              <a:t>Online service providers allow users to authorize other applications to interact with user data</a:t>
            </a:r>
          </a:p>
          <a:p>
            <a:endParaRPr lang="en-US" dirty="0"/>
          </a:p>
        </p:txBody>
      </p:sp>
    </p:spTree>
    <p:extLst>
      <p:ext uri="{BB962C8B-B14F-4D97-AF65-F5344CB8AC3E}">
        <p14:creationId xmlns:p14="http://schemas.microsoft.com/office/powerpoint/2010/main" val="381902136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127" y="1328654"/>
            <a:ext cx="1638529" cy="2791215"/>
          </a:xfrm>
          <a:prstGeom prst="rect">
            <a:avLst/>
          </a:prstGeom>
        </p:spPr>
      </p:pic>
      <p:sp>
        <p:nvSpPr>
          <p:cNvPr id="2" name="Title 1"/>
          <p:cNvSpPr>
            <a:spLocks noGrp="1"/>
          </p:cNvSpPr>
          <p:nvPr>
            <p:ph type="title"/>
          </p:nvPr>
        </p:nvSpPr>
        <p:spPr/>
        <p:txBody>
          <a:bodyPr/>
          <a:lstStyle/>
          <a:p>
            <a:r>
              <a:rPr lang="en-US" dirty="0" smtClean="0"/>
              <a:t>Typical OAuth flow</a:t>
            </a:r>
            <a:endParaRPr lang="en-US" dirty="0"/>
          </a:p>
        </p:txBody>
      </p:sp>
      <p:pic>
        <p:nvPicPr>
          <p:cNvPr id="2051" name="Picture 3" descr="\\eventsql\dvd\Online_ART\DVD_Art_Sept-2-2010\Artwork_Imagery\Icons - Illustrations\_ REAL VISTA STYLE\login screen win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778" y="3324167"/>
            <a:ext cx="1757627" cy="1911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ntsql\dvd\Online_ART\DVD_Art_Sept-2-2010\Artwork_Imagery\Icons - Illustrations\_ REAL VISTA STYLE\navigation window write mouse scre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332" y="4973679"/>
            <a:ext cx="1707026" cy="185684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ventsql\dvd\Online_ART\DVD_Art_Sept-2-2010\Artwork_Imagery\Icons - Illustrations\_ MISC ICONS\disk person pc laptop person 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870" y="4235629"/>
            <a:ext cx="2633242" cy="19777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ventsql\dvd\Online_ART\DVD_Art_Sept-2-2010\Artwork_Imagery\Icons - Illustrations\_ VISTA STYLE\ser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3660" y="1536037"/>
            <a:ext cx="1379610" cy="150069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3265909" y="2875619"/>
            <a:ext cx="688943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a:off x="7855459" y="3089045"/>
            <a:ext cx="2196275" cy="9082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flipH="1">
            <a:off x="8077761" y="3419557"/>
            <a:ext cx="2284798" cy="25642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flipV="1">
            <a:off x="7855458" y="3268891"/>
            <a:ext cx="2299880" cy="101122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flipV="1">
            <a:off x="8028541" y="3523973"/>
            <a:ext cx="2541234" cy="29039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H="1">
            <a:off x="3265909" y="2601214"/>
            <a:ext cx="6785821"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63" name="TextBox 2062"/>
          <p:cNvSpPr txBox="1"/>
          <p:nvPr/>
        </p:nvSpPr>
        <p:spPr>
          <a:xfrm>
            <a:off x="10637211" y="3036732"/>
            <a:ext cx="1180131" cy="845744"/>
          </a:xfrm>
          <a:prstGeom prst="rect">
            <a:avLst/>
          </a:prstGeom>
          <a:noFill/>
        </p:spPr>
        <p:txBody>
          <a:bodyPr wrap="none" rtlCol="0">
            <a:spAutoFit/>
          </a:bodyPr>
          <a:lstStyle/>
          <a:p>
            <a:r>
              <a:rPr lang="en-US" sz="2448" dirty="0">
                <a:latin typeface="Segoe UI (Body)"/>
              </a:rPr>
              <a:t>Online</a:t>
            </a:r>
          </a:p>
          <a:p>
            <a:r>
              <a:rPr lang="en-US" sz="2448" dirty="0">
                <a:latin typeface="Segoe UI (Body)"/>
              </a:rPr>
              <a:t>service</a:t>
            </a:r>
          </a:p>
        </p:txBody>
      </p:sp>
      <p:cxnSp>
        <p:nvCxnSpPr>
          <p:cNvPr id="60" name="Straight Arrow Connector 59"/>
          <p:cNvCxnSpPr/>
          <p:nvPr/>
        </p:nvCxnSpPr>
        <p:spPr>
          <a:xfrm>
            <a:off x="3265909" y="1943149"/>
            <a:ext cx="6889430" cy="0"/>
          </a:xfrm>
          <a:prstGeom prst="straightConnector1">
            <a:avLst/>
          </a:prstGeom>
          <a:ln>
            <a:solidFill>
              <a:srgbClr val="00188F"/>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2074" name="TextBox 2073"/>
          <p:cNvSpPr txBox="1"/>
          <p:nvPr/>
        </p:nvSpPr>
        <p:spPr>
          <a:xfrm>
            <a:off x="4791129" y="2953323"/>
            <a:ext cx="4151457" cy="385362"/>
          </a:xfrm>
          <a:prstGeom prst="rect">
            <a:avLst/>
          </a:prstGeom>
          <a:noFill/>
        </p:spPr>
        <p:txBody>
          <a:bodyPr wrap="none" rtlCol="0">
            <a:spAutoFit/>
          </a:bodyPr>
          <a:lstStyle/>
          <a:p>
            <a:r>
              <a:rPr lang="en-US" sz="1904" dirty="0">
                <a:latin typeface="Segoe UI (Body)"/>
              </a:rPr>
              <a:t>1. Authorization Request (Start URL)</a:t>
            </a:r>
          </a:p>
        </p:txBody>
      </p:sp>
      <p:sp>
        <p:nvSpPr>
          <p:cNvPr id="62" name="TextBox 61"/>
          <p:cNvSpPr txBox="1"/>
          <p:nvPr/>
        </p:nvSpPr>
        <p:spPr>
          <a:xfrm rot="20097623">
            <a:off x="7863046" y="3275366"/>
            <a:ext cx="1667444" cy="385362"/>
          </a:xfrm>
          <a:prstGeom prst="rect">
            <a:avLst/>
          </a:prstGeom>
          <a:noFill/>
        </p:spPr>
        <p:txBody>
          <a:bodyPr wrap="none" rtlCol="0">
            <a:spAutoFit/>
          </a:bodyPr>
          <a:lstStyle/>
          <a:p>
            <a:r>
              <a:rPr lang="en-US" sz="1904" dirty="0">
                <a:latin typeface="Segoe UI (Body)"/>
              </a:rPr>
              <a:t>2. Login page</a:t>
            </a:r>
          </a:p>
        </p:txBody>
      </p:sp>
      <p:sp>
        <p:nvSpPr>
          <p:cNvPr id="63" name="TextBox 62"/>
          <p:cNvSpPr txBox="1"/>
          <p:nvPr/>
        </p:nvSpPr>
        <p:spPr>
          <a:xfrm rot="20135397">
            <a:off x="8070139" y="3815118"/>
            <a:ext cx="1693092" cy="385362"/>
          </a:xfrm>
          <a:prstGeom prst="rect">
            <a:avLst/>
          </a:prstGeom>
          <a:noFill/>
        </p:spPr>
        <p:txBody>
          <a:bodyPr wrap="none" rtlCol="0">
            <a:spAutoFit/>
          </a:bodyPr>
          <a:lstStyle/>
          <a:p>
            <a:r>
              <a:rPr lang="en-US" sz="1904" dirty="0">
                <a:latin typeface="Segoe UI (Body)"/>
              </a:rPr>
              <a:t>3. Credentials</a:t>
            </a:r>
          </a:p>
        </p:txBody>
      </p:sp>
      <p:sp>
        <p:nvSpPr>
          <p:cNvPr id="64" name="TextBox 63"/>
          <p:cNvSpPr txBox="1"/>
          <p:nvPr/>
        </p:nvSpPr>
        <p:spPr>
          <a:xfrm rot="18677192">
            <a:off x="7573045" y="4684128"/>
            <a:ext cx="2482731" cy="385362"/>
          </a:xfrm>
          <a:prstGeom prst="rect">
            <a:avLst/>
          </a:prstGeom>
          <a:noFill/>
        </p:spPr>
        <p:txBody>
          <a:bodyPr wrap="none" rtlCol="0">
            <a:spAutoFit/>
          </a:bodyPr>
          <a:lstStyle/>
          <a:p>
            <a:r>
              <a:rPr lang="en-US" sz="1904" dirty="0">
                <a:latin typeface="Segoe UI (Body)"/>
              </a:rPr>
              <a:t>4. Authorization page</a:t>
            </a:r>
          </a:p>
        </p:txBody>
      </p:sp>
      <p:sp>
        <p:nvSpPr>
          <p:cNvPr id="65" name="TextBox 64"/>
          <p:cNvSpPr txBox="1"/>
          <p:nvPr/>
        </p:nvSpPr>
        <p:spPr>
          <a:xfrm rot="18693792">
            <a:off x="8210357" y="5283081"/>
            <a:ext cx="1936749" cy="385362"/>
          </a:xfrm>
          <a:prstGeom prst="rect">
            <a:avLst/>
          </a:prstGeom>
          <a:noFill/>
        </p:spPr>
        <p:txBody>
          <a:bodyPr wrap="none" rtlCol="0">
            <a:spAutoFit/>
          </a:bodyPr>
          <a:lstStyle/>
          <a:p>
            <a:r>
              <a:rPr lang="en-US" sz="1904" dirty="0">
                <a:latin typeface="Segoe UI (Body)"/>
              </a:rPr>
              <a:t>5. User decision</a:t>
            </a:r>
          </a:p>
        </p:txBody>
      </p:sp>
      <p:sp>
        <p:nvSpPr>
          <p:cNvPr id="67" name="TextBox 66"/>
          <p:cNvSpPr txBox="1"/>
          <p:nvPr/>
        </p:nvSpPr>
        <p:spPr>
          <a:xfrm>
            <a:off x="4804629" y="2253970"/>
            <a:ext cx="4233210" cy="385362"/>
          </a:xfrm>
          <a:prstGeom prst="rect">
            <a:avLst/>
          </a:prstGeom>
          <a:noFill/>
        </p:spPr>
        <p:txBody>
          <a:bodyPr wrap="none" rtlCol="0">
            <a:spAutoFit/>
          </a:bodyPr>
          <a:lstStyle/>
          <a:p>
            <a:r>
              <a:rPr lang="en-US" sz="1904" dirty="0">
                <a:latin typeface="Segoe UI (Body)"/>
              </a:rPr>
              <a:t>6. Authorization token (Redirect URL)</a:t>
            </a:r>
          </a:p>
        </p:txBody>
      </p:sp>
      <p:sp>
        <p:nvSpPr>
          <p:cNvPr id="68" name="TextBox 67"/>
          <p:cNvSpPr txBox="1"/>
          <p:nvPr/>
        </p:nvSpPr>
        <p:spPr>
          <a:xfrm>
            <a:off x="4846832" y="1554617"/>
            <a:ext cx="1798890" cy="385362"/>
          </a:xfrm>
          <a:prstGeom prst="rect">
            <a:avLst/>
          </a:prstGeom>
          <a:noFill/>
        </p:spPr>
        <p:txBody>
          <a:bodyPr wrap="none" rtlCol="0">
            <a:spAutoFit/>
          </a:bodyPr>
          <a:lstStyle/>
          <a:p>
            <a:r>
              <a:rPr lang="en-US" sz="1904" dirty="0">
                <a:latin typeface="Segoe UI (Body)"/>
              </a:rPr>
              <a:t>7. Data access</a:t>
            </a:r>
          </a:p>
        </p:txBody>
      </p:sp>
      <p:sp>
        <p:nvSpPr>
          <p:cNvPr id="27" name="TextBox 26"/>
          <p:cNvSpPr txBox="1"/>
          <p:nvPr/>
        </p:nvSpPr>
        <p:spPr>
          <a:xfrm>
            <a:off x="3689955" y="6075858"/>
            <a:ext cx="846707" cy="469039"/>
          </a:xfrm>
          <a:prstGeom prst="rect">
            <a:avLst/>
          </a:prstGeom>
          <a:noFill/>
        </p:spPr>
        <p:txBody>
          <a:bodyPr wrap="none" rtlCol="0">
            <a:spAutoFit/>
          </a:bodyPr>
          <a:lstStyle/>
          <a:p>
            <a:r>
              <a:rPr lang="en-US" sz="2448" dirty="0">
                <a:latin typeface="Segoe UI (Body)"/>
              </a:rPr>
              <a:t>User</a:t>
            </a:r>
          </a:p>
        </p:txBody>
      </p:sp>
      <p:pic>
        <p:nvPicPr>
          <p:cNvPr id="32" name="Picture 31"/>
          <p:cNvPicPr>
            <a:picLocks noChangeAspect="1"/>
          </p:cNvPicPr>
          <p:nvPr/>
        </p:nvPicPr>
        <p:blipFill>
          <a:blip r:embed="rId8"/>
          <a:stretch>
            <a:fillRect/>
          </a:stretch>
        </p:blipFill>
        <p:spPr>
          <a:xfrm>
            <a:off x="2312649" y="2724262"/>
            <a:ext cx="622947" cy="638521"/>
          </a:xfrm>
          <a:prstGeom prst="rect">
            <a:avLst/>
          </a:prstGeom>
        </p:spPr>
      </p:pic>
      <p:sp>
        <p:nvSpPr>
          <p:cNvPr id="33" name="Rectangle 32"/>
          <p:cNvSpPr/>
          <p:nvPr/>
        </p:nvSpPr>
        <p:spPr bwMode="auto">
          <a:xfrm>
            <a:off x="1653554" y="2724239"/>
            <a:ext cx="1282047" cy="638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411" fontAlgn="base">
              <a:lnSpc>
                <a:spcPct val="90000"/>
              </a:lnSpc>
              <a:spcBef>
                <a:spcPct val="0"/>
              </a:spcBef>
              <a:spcAft>
                <a:spcPct val="0"/>
              </a:spcAft>
            </a:pPr>
            <a:r>
              <a:rPr lang="en-US" sz="1801" dirty="0">
                <a:gradFill>
                  <a:gsLst>
                    <a:gs pos="0">
                      <a:srgbClr val="FFFFFF"/>
                    </a:gs>
                    <a:gs pos="100000">
                      <a:srgbClr val="FFFFFF"/>
                    </a:gs>
                  </a:gsLst>
                  <a:lin ang="5400000" scaled="0"/>
                </a:gradFill>
                <a:ea typeface="Segoe UI" pitchFamily="34" charset="0"/>
                <a:cs typeface="Segoe UI" pitchFamily="34" charset="0"/>
              </a:rPr>
              <a:t>App</a:t>
            </a:r>
          </a:p>
        </p:txBody>
      </p:sp>
    </p:spTree>
    <p:extLst>
      <p:ext uri="{BB962C8B-B14F-4D97-AF65-F5344CB8AC3E}">
        <p14:creationId xmlns:p14="http://schemas.microsoft.com/office/powerpoint/2010/main" val="3423984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p:bldP spid="2074" grpId="0"/>
      <p:bldP spid="62" grpId="0"/>
      <p:bldP spid="63" grpId="0"/>
      <p:bldP spid="64" grpId="0"/>
      <p:bldP spid="65" grpId="0"/>
      <p:bldP spid="67" grpId="0"/>
      <p:bldP spid="68" grpId="0"/>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Problems</a:t>
            </a:r>
            <a:endParaRPr lang="en-US" dirty="0"/>
          </a:p>
        </p:txBody>
      </p:sp>
      <p:sp>
        <p:nvSpPr>
          <p:cNvPr id="8" name="Text Placeholder 7"/>
          <p:cNvSpPr>
            <a:spLocks noGrp="1"/>
          </p:cNvSpPr>
          <p:nvPr>
            <p:ph type="body" sz="quarter" idx="11"/>
          </p:nvPr>
        </p:nvSpPr>
        <p:spPr>
          <a:prstGeom prst="rect">
            <a:avLst/>
          </a:prstGeom>
        </p:spPr>
        <p:txBody>
          <a:bodyPr/>
          <a:lstStyle/>
          <a:p>
            <a:r>
              <a:rPr lang="en-US" dirty="0" smtClean="0"/>
              <a:t>Usually implemented with an embedded browser control</a:t>
            </a:r>
          </a:p>
          <a:p>
            <a:r>
              <a:rPr lang="en-US" dirty="0" smtClean="0"/>
              <a:t>However…</a:t>
            </a:r>
          </a:p>
          <a:p>
            <a:pPr lvl="1"/>
            <a:r>
              <a:rPr lang="en-US" dirty="0" smtClean="0"/>
              <a:t>No single sign-on</a:t>
            </a:r>
          </a:p>
          <a:p>
            <a:pPr lvl="1"/>
            <a:r>
              <a:rPr lang="en-US" dirty="0" smtClean="0"/>
              <a:t>Credentials are entered into the application</a:t>
            </a:r>
          </a:p>
          <a:p>
            <a:pPr lvl="1"/>
            <a:r>
              <a:rPr lang="en-US" dirty="0" smtClean="0"/>
              <a:t>Complicated to implement</a:t>
            </a:r>
          </a:p>
          <a:p>
            <a:endParaRPr lang="en-US" dirty="0"/>
          </a:p>
        </p:txBody>
      </p:sp>
    </p:spTree>
    <p:extLst>
      <p:ext uri="{BB962C8B-B14F-4D97-AF65-F5344CB8AC3E}">
        <p14:creationId xmlns:p14="http://schemas.microsoft.com/office/powerpoint/2010/main" val="250120520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Solution</a:t>
            </a:r>
            <a:endParaRPr lang="en-US" dirty="0"/>
          </a:p>
        </p:txBody>
      </p:sp>
      <p:sp>
        <p:nvSpPr>
          <p:cNvPr id="8" name="Text Placeholder 7"/>
          <p:cNvSpPr>
            <a:spLocks noGrp="1"/>
          </p:cNvSpPr>
          <p:nvPr>
            <p:ph type="body" sz="quarter" idx="11"/>
          </p:nvPr>
        </p:nvSpPr>
        <p:spPr>
          <a:prstGeom prst="rect">
            <a:avLst/>
          </a:prstGeom>
        </p:spPr>
        <p:txBody>
          <a:bodyPr/>
          <a:lstStyle/>
          <a:p>
            <a:r>
              <a:rPr lang="en-US" dirty="0" smtClean="0"/>
              <a:t>Web Authentication Broker (WAB)</a:t>
            </a:r>
          </a:p>
          <a:p>
            <a:pPr lvl="1"/>
            <a:r>
              <a:rPr lang="en-US" dirty="0" err="1" smtClean="0"/>
              <a:t>Windows.Security.Authentication.Web</a:t>
            </a:r>
            <a:endParaRPr lang="en-US" dirty="0" smtClean="0"/>
          </a:p>
          <a:p>
            <a:pPr lvl="1"/>
            <a:endParaRPr lang="en-US" dirty="0" smtClean="0"/>
          </a:p>
          <a:p>
            <a:r>
              <a:rPr lang="en-US" dirty="0" smtClean="0"/>
              <a:t>Authenticate to online service providers over web protocols like OAuth</a:t>
            </a:r>
          </a:p>
          <a:p>
            <a:pPr lvl="1"/>
            <a:endParaRPr lang="en-US" dirty="0" smtClean="0"/>
          </a:p>
          <a:p>
            <a:r>
              <a:rPr lang="en-US" dirty="0" smtClean="0"/>
              <a:t>Benefits</a:t>
            </a:r>
          </a:p>
          <a:p>
            <a:pPr lvl="1"/>
            <a:r>
              <a:rPr lang="en-US" dirty="0" smtClean="0"/>
              <a:t>Supports SSO (Single sign-on)</a:t>
            </a:r>
          </a:p>
          <a:p>
            <a:pPr lvl="1"/>
            <a:r>
              <a:rPr lang="en-US" dirty="0" smtClean="0"/>
              <a:t>Simple API</a:t>
            </a:r>
          </a:p>
          <a:p>
            <a:pPr lvl="1"/>
            <a:r>
              <a:rPr lang="en-US" dirty="0" smtClean="0"/>
              <a:t>Credential Isolation</a:t>
            </a:r>
          </a:p>
        </p:txBody>
      </p:sp>
    </p:spTree>
    <p:extLst>
      <p:ext uri="{BB962C8B-B14F-4D97-AF65-F5344CB8AC3E}">
        <p14:creationId xmlns:p14="http://schemas.microsoft.com/office/powerpoint/2010/main" val="3370315933"/>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768" y="1218047"/>
            <a:ext cx="1638529" cy="2791215"/>
          </a:xfrm>
          <a:prstGeom prst="rect">
            <a:avLst/>
          </a:prstGeom>
        </p:spPr>
      </p:pic>
      <p:sp>
        <p:nvSpPr>
          <p:cNvPr id="3" name="Rectangle 2"/>
          <p:cNvSpPr/>
          <p:nvPr/>
        </p:nvSpPr>
        <p:spPr>
          <a:xfrm>
            <a:off x="5304667" y="1897290"/>
            <a:ext cx="4539838" cy="4868762"/>
          </a:xfrm>
          <a:prstGeom prst="rect">
            <a:avLst/>
          </a:prstGeom>
          <a:solidFill>
            <a:srgbClr val="FFFFFF">
              <a:alpha val="32157"/>
            </a:srgbClr>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dirty="0">
                <a:solidFill>
                  <a:srgbClr val="002060"/>
                </a:solidFill>
              </a:rPr>
              <a:t>Web auth broker</a:t>
            </a:r>
          </a:p>
        </p:txBody>
      </p:sp>
      <p:sp>
        <p:nvSpPr>
          <p:cNvPr id="2" name="Title 1"/>
          <p:cNvSpPr>
            <a:spLocks noGrp="1"/>
          </p:cNvSpPr>
          <p:nvPr>
            <p:ph type="title"/>
          </p:nvPr>
        </p:nvSpPr>
        <p:spPr/>
        <p:txBody>
          <a:bodyPr/>
          <a:lstStyle/>
          <a:p>
            <a:r>
              <a:rPr lang="en-US" dirty="0" smtClean="0"/>
              <a:t>Web authentication broker</a:t>
            </a:r>
            <a:endParaRPr lang="en-US" dirty="0"/>
          </a:p>
        </p:txBody>
      </p:sp>
      <p:pic>
        <p:nvPicPr>
          <p:cNvPr id="2051" name="Picture 3" descr="\\eventsql\dvd\Online_ART\DVD_Art_Sept-2-2010\Artwork_Imagery\Icons - Illustrations\_ REAL VISTA STYLE\login screen win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807" y="3324167"/>
            <a:ext cx="2051658" cy="1911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ntsql\dvd\Online_ART\DVD_Art_Sept-2-2010\Artwork_Imagery\Icons - Illustrations\_ REAL VISTA STYLE\navigation window write mouse scre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136" y="4973679"/>
            <a:ext cx="1992592" cy="18568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ventsql\dvd\Online_ART\DVD_Art_Sept-2-2010\Artwork_Imagery\Icons - Illustrations\_ VISTA STYLE\ser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6386" y="1588349"/>
            <a:ext cx="1297470" cy="150069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3151322" y="2950290"/>
            <a:ext cx="7004016"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a:off x="7928966" y="3253222"/>
            <a:ext cx="2133962" cy="88248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Straight Arrow Connector 25"/>
          <p:cNvCxnSpPr/>
          <p:nvPr/>
        </p:nvCxnSpPr>
        <p:spPr>
          <a:xfrm flipH="1">
            <a:off x="8100515" y="3630014"/>
            <a:ext cx="2284798" cy="25642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flipV="1">
            <a:off x="7928966" y="3413303"/>
            <a:ext cx="2414678" cy="100521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flipV="1">
            <a:off x="8051296" y="3734432"/>
            <a:ext cx="2541234" cy="290392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7" name="Straight Arrow Connector 36"/>
          <p:cNvCxnSpPr/>
          <p:nvPr/>
        </p:nvCxnSpPr>
        <p:spPr>
          <a:xfrm flipH="1">
            <a:off x="3079397" y="2708106"/>
            <a:ext cx="6969251"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63" name="TextBox 2062"/>
          <p:cNvSpPr txBox="1"/>
          <p:nvPr/>
        </p:nvSpPr>
        <p:spPr>
          <a:xfrm>
            <a:off x="10673378" y="3108737"/>
            <a:ext cx="1136593" cy="845744"/>
          </a:xfrm>
          <a:prstGeom prst="rect">
            <a:avLst/>
          </a:prstGeom>
          <a:noFill/>
        </p:spPr>
        <p:txBody>
          <a:bodyPr wrap="none" rtlCol="0">
            <a:spAutoFit/>
          </a:bodyPr>
          <a:lstStyle/>
          <a:p>
            <a:r>
              <a:rPr lang="en-US" sz="2448" dirty="0"/>
              <a:t>Online</a:t>
            </a:r>
          </a:p>
          <a:p>
            <a:r>
              <a:rPr lang="en-US" sz="2448" dirty="0"/>
              <a:t>service</a:t>
            </a:r>
          </a:p>
        </p:txBody>
      </p:sp>
      <p:sp>
        <p:nvSpPr>
          <p:cNvPr id="2074" name="TextBox 2073"/>
          <p:cNvSpPr txBox="1"/>
          <p:nvPr/>
        </p:nvSpPr>
        <p:spPr>
          <a:xfrm>
            <a:off x="5272274" y="3027994"/>
            <a:ext cx="3987758" cy="385362"/>
          </a:xfrm>
          <a:prstGeom prst="rect">
            <a:avLst/>
          </a:prstGeom>
          <a:noFill/>
        </p:spPr>
        <p:txBody>
          <a:bodyPr wrap="none" rtlCol="0">
            <a:spAutoFit/>
          </a:bodyPr>
          <a:lstStyle/>
          <a:p>
            <a:r>
              <a:rPr lang="en-US" sz="1904" dirty="0"/>
              <a:t>1. Authorization request (Start URL)</a:t>
            </a:r>
          </a:p>
        </p:txBody>
      </p:sp>
      <p:sp>
        <p:nvSpPr>
          <p:cNvPr id="62" name="TextBox 61"/>
          <p:cNvSpPr txBox="1"/>
          <p:nvPr/>
        </p:nvSpPr>
        <p:spPr>
          <a:xfrm rot="20278205">
            <a:off x="7807817" y="3485980"/>
            <a:ext cx="1640193" cy="385362"/>
          </a:xfrm>
          <a:prstGeom prst="rect">
            <a:avLst/>
          </a:prstGeom>
          <a:noFill/>
        </p:spPr>
        <p:txBody>
          <a:bodyPr wrap="none" rtlCol="0">
            <a:spAutoFit/>
          </a:bodyPr>
          <a:lstStyle/>
          <a:p>
            <a:r>
              <a:rPr lang="en-US" sz="1904" dirty="0"/>
              <a:t>2. Login page</a:t>
            </a:r>
          </a:p>
        </p:txBody>
      </p:sp>
      <p:sp>
        <p:nvSpPr>
          <p:cNvPr id="63" name="TextBox 62"/>
          <p:cNvSpPr txBox="1"/>
          <p:nvPr/>
        </p:nvSpPr>
        <p:spPr>
          <a:xfrm rot="20107268">
            <a:off x="8171700" y="3953524"/>
            <a:ext cx="1636987" cy="385362"/>
          </a:xfrm>
          <a:prstGeom prst="rect">
            <a:avLst/>
          </a:prstGeom>
          <a:noFill/>
        </p:spPr>
        <p:txBody>
          <a:bodyPr wrap="none" rtlCol="0">
            <a:spAutoFit/>
          </a:bodyPr>
          <a:lstStyle/>
          <a:p>
            <a:r>
              <a:rPr lang="en-US" sz="1904" dirty="0"/>
              <a:t>3. Credentials</a:t>
            </a:r>
          </a:p>
        </p:txBody>
      </p:sp>
      <p:sp>
        <p:nvSpPr>
          <p:cNvPr id="64" name="TextBox 63"/>
          <p:cNvSpPr txBox="1"/>
          <p:nvPr/>
        </p:nvSpPr>
        <p:spPr>
          <a:xfrm rot="18828465">
            <a:off x="7586660" y="4894586"/>
            <a:ext cx="2501006" cy="385362"/>
          </a:xfrm>
          <a:prstGeom prst="rect">
            <a:avLst/>
          </a:prstGeom>
          <a:noFill/>
        </p:spPr>
        <p:txBody>
          <a:bodyPr wrap="none" rtlCol="0">
            <a:spAutoFit/>
          </a:bodyPr>
          <a:lstStyle/>
          <a:p>
            <a:r>
              <a:rPr lang="en-US" sz="1904" dirty="0"/>
              <a:t>4. Authorization page</a:t>
            </a:r>
          </a:p>
        </p:txBody>
      </p:sp>
      <p:sp>
        <p:nvSpPr>
          <p:cNvPr id="65" name="TextBox 64"/>
          <p:cNvSpPr txBox="1"/>
          <p:nvPr/>
        </p:nvSpPr>
        <p:spPr>
          <a:xfrm rot="18714707">
            <a:off x="8262765" y="5493538"/>
            <a:ext cx="1877437" cy="385362"/>
          </a:xfrm>
          <a:prstGeom prst="rect">
            <a:avLst/>
          </a:prstGeom>
          <a:noFill/>
        </p:spPr>
        <p:txBody>
          <a:bodyPr wrap="none" rtlCol="0">
            <a:spAutoFit/>
          </a:bodyPr>
          <a:lstStyle/>
          <a:p>
            <a:r>
              <a:rPr lang="en-US" sz="1904" dirty="0"/>
              <a:t>5. User decision</a:t>
            </a:r>
          </a:p>
        </p:txBody>
      </p:sp>
      <p:sp>
        <p:nvSpPr>
          <p:cNvPr id="67" name="TextBox 66"/>
          <p:cNvSpPr txBox="1"/>
          <p:nvPr/>
        </p:nvSpPr>
        <p:spPr>
          <a:xfrm>
            <a:off x="5285774" y="2328641"/>
            <a:ext cx="4159344" cy="385362"/>
          </a:xfrm>
          <a:prstGeom prst="rect">
            <a:avLst/>
          </a:prstGeom>
          <a:noFill/>
        </p:spPr>
        <p:txBody>
          <a:bodyPr wrap="none" rtlCol="0">
            <a:spAutoFit/>
          </a:bodyPr>
          <a:lstStyle/>
          <a:p>
            <a:r>
              <a:rPr lang="en-US" sz="1904" dirty="0"/>
              <a:t>6. Authorization token (Redirect URL)</a:t>
            </a:r>
          </a:p>
        </p:txBody>
      </p:sp>
      <p:sp>
        <p:nvSpPr>
          <p:cNvPr id="5" name="TextBox 4"/>
          <p:cNvSpPr txBox="1"/>
          <p:nvPr/>
        </p:nvSpPr>
        <p:spPr>
          <a:xfrm>
            <a:off x="3836750" y="2202046"/>
            <a:ext cx="1202893" cy="523220"/>
          </a:xfrm>
          <a:prstGeom prst="rect">
            <a:avLst/>
          </a:prstGeom>
          <a:noFill/>
        </p:spPr>
        <p:txBody>
          <a:bodyPr wrap="none" rtlCol="0">
            <a:spAutoFit/>
          </a:bodyPr>
          <a:lstStyle/>
          <a:p>
            <a:r>
              <a:rPr lang="en-US" sz="2800" dirty="0"/>
              <a:t>WinRT</a:t>
            </a:r>
            <a:endParaRPr lang="en-US" sz="2448" dirty="0"/>
          </a:p>
        </p:txBody>
      </p:sp>
      <p:sp>
        <p:nvSpPr>
          <p:cNvPr id="27" name="TextBox 26"/>
          <p:cNvSpPr txBox="1"/>
          <p:nvPr/>
        </p:nvSpPr>
        <p:spPr>
          <a:xfrm rot="16200000">
            <a:off x="4220571" y="4368071"/>
            <a:ext cx="1213794" cy="523220"/>
          </a:xfrm>
          <a:prstGeom prst="rect">
            <a:avLst/>
          </a:prstGeom>
          <a:noFill/>
        </p:spPr>
        <p:txBody>
          <a:bodyPr wrap="none" rtlCol="0">
            <a:spAutoFit/>
          </a:bodyPr>
          <a:lstStyle/>
          <a:p>
            <a:r>
              <a:rPr lang="en-US" sz="2800" dirty="0"/>
              <a:t>Dialog</a:t>
            </a:r>
            <a:endParaRPr lang="en-US" sz="2448" dirty="0"/>
          </a:p>
        </p:txBody>
      </p:sp>
      <p:pic>
        <p:nvPicPr>
          <p:cNvPr id="29" name="Picture 7" descr="\\eventsql\dvd\Online_ART\DVD_Art_Sept-2-2010\Artwork_Imagery\Icons - Illustrations\_ MISC ICONS\disk person pc laptop person blu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4701" y="4483102"/>
            <a:ext cx="2633242" cy="197776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86787" y="6323331"/>
            <a:ext cx="846707" cy="469039"/>
          </a:xfrm>
          <a:prstGeom prst="rect">
            <a:avLst/>
          </a:prstGeom>
          <a:noFill/>
        </p:spPr>
        <p:txBody>
          <a:bodyPr wrap="none" rtlCol="0">
            <a:spAutoFit/>
          </a:bodyPr>
          <a:lstStyle/>
          <a:p>
            <a:r>
              <a:rPr lang="en-US" sz="2448" dirty="0">
                <a:solidFill>
                  <a:srgbClr val="FFFFFF">
                    <a:lumMod val="50000"/>
                  </a:srgbClr>
                </a:solidFill>
                <a:latin typeface="Segoe UI (Body)"/>
              </a:rPr>
              <a:t>User</a:t>
            </a:r>
          </a:p>
        </p:txBody>
      </p:sp>
      <p:sp>
        <p:nvSpPr>
          <p:cNvPr id="33" name="TextBox 32"/>
          <p:cNvSpPr txBox="1"/>
          <p:nvPr/>
        </p:nvSpPr>
        <p:spPr>
          <a:xfrm>
            <a:off x="530383" y="3961153"/>
            <a:ext cx="3587842" cy="469039"/>
          </a:xfrm>
          <a:prstGeom prst="rect">
            <a:avLst/>
          </a:prstGeom>
          <a:noFill/>
        </p:spPr>
        <p:txBody>
          <a:bodyPr wrap="none" rtlCol="0">
            <a:spAutoFit/>
          </a:bodyPr>
          <a:lstStyle/>
          <a:p>
            <a:r>
              <a:rPr lang="en-US" sz="2448" dirty="0">
                <a:latin typeface="Segoe UI (Body)"/>
              </a:rPr>
              <a:t>Windows </a:t>
            </a:r>
            <a:r>
              <a:rPr lang="en-US" sz="2448" dirty="0" smtClean="0">
                <a:latin typeface="Segoe UI (Body)"/>
              </a:rPr>
              <a:t>Phone 8.1 </a:t>
            </a:r>
            <a:r>
              <a:rPr lang="en-US" sz="2448" dirty="0">
                <a:latin typeface="Segoe UI (Body)"/>
              </a:rPr>
              <a:t>app</a:t>
            </a:r>
          </a:p>
        </p:txBody>
      </p:sp>
      <p:cxnSp>
        <p:nvCxnSpPr>
          <p:cNvPr id="34" name="Straight Arrow Connector 33"/>
          <p:cNvCxnSpPr/>
          <p:nvPr/>
        </p:nvCxnSpPr>
        <p:spPr>
          <a:xfrm>
            <a:off x="3049885" y="1760290"/>
            <a:ext cx="6992925" cy="0"/>
          </a:xfrm>
          <a:prstGeom prst="straightConnector1">
            <a:avLst/>
          </a:prstGeom>
          <a:ln>
            <a:solidFill>
              <a:srgbClr val="00188F"/>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35" name="TextBox 34"/>
          <p:cNvSpPr txBox="1"/>
          <p:nvPr/>
        </p:nvSpPr>
        <p:spPr>
          <a:xfrm>
            <a:off x="4734303" y="1371759"/>
            <a:ext cx="1798635" cy="385362"/>
          </a:xfrm>
          <a:prstGeom prst="rect">
            <a:avLst/>
          </a:prstGeom>
          <a:noFill/>
        </p:spPr>
        <p:txBody>
          <a:bodyPr wrap="square" rtlCol="0">
            <a:spAutoFit/>
          </a:bodyPr>
          <a:lstStyle/>
          <a:p>
            <a:r>
              <a:rPr lang="en-US" sz="1904" dirty="0">
                <a:latin typeface="Segoe UI (Body)"/>
              </a:rPr>
              <a:t>7. Data access</a:t>
            </a:r>
          </a:p>
        </p:txBody>
      </p:sp>
      <p:pic>
        <p:nvPicPr>
          <p:cNvPr id="39" name="Picture 38"/>
          <p:cNvPicPr>
            <a:picLocks noChangeAspect="1"/>
          </p:cNvPicPr>
          <p:nvPr/>
        </p:nvPicPr>
        <p:blipFill>
          <a:blip r:embed="rId8"/>
          <a:stretch>
            <a:fillRect/>
          </a:stretch>
        </p:blipFill>
        <p:spPr>
          <a:xfrm>
            <a:off x="2102011" y="2611081"/>
            <a:ext cx="622947" cy="638521"/>
          </a:xfrm>
          <a:prstGeom prst="rect">
            <a:avLst/>
          </a:prstGeom>
        </p:spPr>
      </p:pic>
      <p:sp>
        <p:nvSpPr>
          <p:cNvPr id="40" name="Rectangle 39"/>
          <p:cNvSpPr/>
          <p:nvPr/>
        </p:nvSpPr>
        <p:spPr bwMode="auto">
          <a:xfrm>
            <a:off x="1442911" y="2611056"/>
            <a:ext cx="1282047" cy="63854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411" fontAlgn="base">
              <a:lnSpc>
                <a:spcPct val="90000"/>
              </a:lnSpc>
              <a:spcBef>
                <a:spcPct val="0"/>
              </a:spcBef>
              <a:spcAft>
                <a:spcPct val="0"/>
              </a:spcAft>
            </a:pPr>
            <a:r>
              <a:rPr lang="en-US" sz="1801" dirty="0">
                <a:solidFill>
                  <a:schemeClr val="tx1"/>
                </a:solidFill>
                <a:ea typeface="Segoe UI" pitchFamily="34" charset="0"/>
                <a:cs typeface="Segoe UI" pitchFamily="34" charset="0"/>
              </a:rPr>
              <a:t>App</a:t>
            </a:r>
          </a:p>
        </p:txBody>
      </p:sp>
    </p:spTree>
    <p:extLst>
      <p:ext uri="{BB962C8B-B14F-4D97-AF65-F5344CB8AC3E}">
        <p14:creationId xmlns:p14="http://schemas.microsoft.com/office/powerpoint/2010/main" val="139747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Considerations</a:t>
            </a:r>
            <a:endParaRPr lang="en-US" dirty="0"/>
          </a:p>
        </p:txBody>
      </p:sp>
      <p:sp>
        <p:nvSpPr>
          <p:cNvPr id="2" name="Text Placeholder 1"/>
          <p:cNvSpPr>
            <a:spLocks noGrp="1"/>
          </p:cNvSpPr>
          <p:nvPr>
            <p:ph type="body" sz="quarter" idx="11"/>
          </p:nvPr>
        </p:nvSpPr>
        <p:spPr>
          <a:prstGeom prst="rect">
            <a:avLst/>
          </a:prstGeom>
        </p:spPr>
        <p:txBody>
          <a:bodyPr/>
          <a:lstStyle/>
          <a:p>
            <a:r>
              <a:rPr lang="en-US" dirty="0" smtClean="0"/>
              <a:t>Mobile devices (tablets, etc.) are not always connected</a:t>
            </a:r>
          </a:p>
          <a:p>
            <a:pPr lvl="1"/>
            <a:r>
              <a:rPr lang="en-US" dirty="0" smtClean="0"/>
              <a:t>Caching is important</a:t>
            </a:r>
          </a:p>
          <a:p>
            <a:pPr lvl="1"/>
            <a:endParaRPr lang="en-US" dirty="0"/>
          </a:p>
          <a:p>
            <a:r>
              <a:rPr lang="en-US" dirty="0" smtClean="0"/>
              <a:t>Different networks can have different cost models associated</a:t>
            </a:r>
          </a:p>
          <a:p>
            <a:pPr lvl="1"/>
            <a:r>
              <a:rPr lang="en-US" dirty="0" smtClean="0"/>
              <a:t>More expensive to use cellular data than </a:t>
            </a:r>
            <a:r>
              <a:rPr lang="en-US" dirty="0" err="1" smtClean="0"/>
              <a:t>WiFi</a:t>
            </a:r>
            <a:r>
              <a:rPr lang="en-US" dirty="0" smtClean="0"/>
              <a:t> in most cases</a:t>
            </a:r>
          </a:p>
          <a:p>
            <a:pPr lvl="1"/>
            <a:endParaRPr lang="en-US" dirty="0"/>
          </a:p>
          <a:p>
            <a:r>
              <a:rPr lang="en-US" dirty="0" smtClean="0"/>
              <a:t>Startup experience, especially disconnected startup, is very important</a:t>
            </a:r>
          </a:p>
          <a:p>
            <a:pPr lvl="1"/>
            <a:r>
              <a:rPr lang="en-US" dirty="0" smtClean="0"/>
              <a:t>No one likes an app that has to wait for a download or a timeout before it becomes responsive</a:t>
            </a:r>
          </a:p>
          <a:p>
            <a:pPr lvl="1"/>
            <a:endParaRPr lang="en-US" dirty="0"/>
          </a:p>
        </p:txBody>
      </p:sp>
    </p:spTree>
    <p:extLst>
      <p:ext uri="{BB962C8B-B14F-4D97-AF65-F5344CB8AC3E}">
        <p14:creationId xmlns:p14="http://schemas.microsoft.com/office/powerpoint/2010/main" val="77921747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Launching </a:t>
            </a:r>
            <a:r>
              <a:rPr lang="en-US" dirty="0" err="1" smtClean="0"/>
              <a:t>WebAuthenticationBroker</a:t>
            </a:r>
            <a:r>
              <a:rPr lang="en-US" dirty="0"/>
              <a:t/>
            </a:r>
            <a:br>
              <a:rPr lang="en-US" dirty="0"/>
            </a:br>
            <a:r>
              <a:rPr lang="en-US" sz="2800" dirty="0" smtClean="0">
                <a:gradFill>
                  <a:gsLst>
                    <a:gs pos="1250">
                      <a:schemeClr val="tx2"/>
                    </a:gs>
                    <a:gs pos="99000">
                      <a:schemeClr val="tx2"/>
                    </a:gs>
                  </a:gsLst>
                  <a:lin ang="5400000" scaled="0"/>
                </a:gradFill>
              </a:rPr>
              <a:t>Usage Differs on Windows and Windows Phone</a:t>
            </a:r>
            <a:endParaRPr lang="en-US" sz="2800" dirty="0"/>
          </a:p>
        </p:txBody>
      </p:sp>
      <p:sp>
        <p:nvSpPr>
          <p:cNvPr id="11" name="Text Placeholder 10"/>
          <p:cNvSpPr>
            <a:spLocks noGrp="1"/>
          </p:cNvSpPr>
          <p:nvPr>
            <p:ph type="body" sz="quarter" idx="4294967295"/>
          </p:nvPr>
        </p:nvSpPr>
        <p:spPr>
          <a:xfrm>
            <a:off x="169565" y="2056449"/>
            <a:ext cx="5732591" cy="4819650"/>
          </a:xfrm>
          <a:solidFill>
            <a:schemeClr val="tx1">
              <a:lumMod val="95000"/>
            </a:schemeClr>
          </a:solidFill>
        </p:spPr>
        <p:txBody>
          <a:bodyPr/>
          <a:lstStyle/>
          <a:p>
            <a:r>
              <a:rPr lang="en-GB" sz="1200" dirty="0" smtClean="0">
                <a:solidFill>
                  <a:srgbClr val="008000"/>
                </a:solidFill>
                <a:highlight>
                  <a:srgbClr val="F2F2F2"/>
                </a:highlight>
                <a:latin typeface="Consolas" panose="020B0609020204030204" pitchFamily="49" charset="0"/>
              </a:rPr>
              <a:t>// Authenticate using WAB</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FF"/>
                </a:solidFill>
                <a:highlight>
                  <a:srgbClr val="F2F2F2"/>
                </a:highlight>
                <a:latin typeface="Consolas" panose="020B0609020204030204" pitchFamily="49" charset="0"/>
              </a:rPr>
              <a:t>async</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void</a:t>
            </a:r>
            <a:r>
              <a:rPr lang="en-GB" sz="1200" dirty="0">
                <a:solidFill>
                  <a:srgbClr val="000000"/>
                </a:solidFill>
                <a:highlight>
                  <a:srgbClr val="F2F2F2"/>
                </a:highlight>
                <a:latin typeface="Consolas" panose="020B0609020204030204" pitchFamily="49" charset="0"/>
              </a:rPr>
              <a:t> Authenticate()</a:t>
            </a:r>
          </a:p>
          <a:p>
            <a:pPr lvl="0"/>
            <a:r>
              <a:rPr lang="en-GB" sz="1200" dirty="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WebAuthenticationResult</a:t>
            </a:r>
            <a:r>
              <a:rPr lang="en-GB" sz="1200" dirty="0">
                <a:solidFill>
                  <a:srgbClr val="000000"/>
                </a:solidFill>
                <a:highlight>
                  <a:srgbClr val="F2F2F2"/>
                </a:highlight>
                <a:latin typeface="Consolas" panose="020B0609020204030204" pitchFamily="49" charset="0"/>
              </a:rPr>
              <a:t> result = </a:t>
            </a:r>
          </a:p>
          <a:p>
            <a:pPr lvl="0"/>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await</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WebAuthenticationBroker</a:t>
            </a:r>
            <a:r>
              <a:rPr lang="en-GB" sz="1200" dirty="0" err="1">
                <a:solidFill>
                  <a:srgbClr val="000000"/>
                </a:solidFill>
                <a:highlight>
                  <a:srgbClr val="F2F2F2"/>
                </a:highlight>
                <a:latin typeface="Consolas" panose="020B0609020204030204" pitchFamily="49" charset="0"/>
              </a:rPr>
              <a:t>.AuthenticateAsync</a:t>
            </a:r>
            <a:r>
              <a:rPr lang="en-GB" sz="1200" dirty="0" smtClean="0">
                <a:solidFill>
                  <a:srgbClr val="000000"/>
                </a:solidFill>
                <a:highlight>
                  <a:srgbClr val="F2F2F2"/>
                </a:highlight>
                <a:latin typeface="Consolas" panose="020B0609020204030204" pitchFamily="49" charset="0"/>
              </a:rPr>
              <a:t>(</a:t>
            </a:r>
            <a:br>
              <a:rPr lang="en-GB" sz="1200" dirty="0" smtClean="0">
                <a:solidFill>
                  <a:srgbClr val="000000"/>
                </a:solidFill>
                <a:highlight>
                  <a:srgbClr val="F2F2F2"/>
                </a:highlight>
                <a:latin typeface="Consolas" panose="020B0609020204030204" pitchFamily="49" charset="0"/>
              </a:rPr>
            </a:b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WebAuthenticationOptions</a:t>
            </a:r>
            <a:r>
              <a:rPr lang="en-GB" sz="1200" dirty="0" err="1" smtClean="0">
                <a:solidFill>
                  <a:srgbClr val="000000"/>
                </a:solidFill>
                <a:highlight>
                  <a:srgbClr val="F2F2F2"/>
                </a:highlight>
                <a:latin typeface="Consolas" panose="020B0609020204030204" pitchFamily="49" charset="0"/>
              </a:rPr>
              <a:t>.None</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startUri</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endUri</a:t>
            </a:r>
            <a:r>
              <a:rPr lang="en-GB" sz="1200" dirty="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WebAuthenticationResult</a:t>
            </a:r>
            <a:r>
              <a:rPr lang="en-GB" sz="1200" dirty="0" err="1">
                <a:solidFill>
                  <a:srgbClr val="000000"/>
                </a:solidFill>
                <a:highlight>
                  <a:srgbClr val="F2F2F2"/>
                </a:highlight>
                <a:latin typeface="Consolas" panose="020B0609020204030204" pitchFamily="49" charset="0"/>
              </a:rPr>
              <a:t>.ResponseStatus</a:t>
            </a:r>
            <a:r>
              <a:rPr lang="en-GB" sz="1200" dirty="0">
                <a:solidFill>
                  <a:srgbClr val="000000"/>
                </a:solidFill>
                <a:highlight>
                  <a:srgbClr val="F2F2F2"/>
                </a:highlight>
                <a:latin typeface="Consolas" panose="020B0609020204030204" pitchFamily="49" charset="0"/>
              </a:rPr>
              <a:t> == </a:t>
            </a:r>
            <a:r>
              <a:rPr lang="en-GB" sz="1200" dirty="0" smtClean="0">
                <a:solidFill>
                  <a:srgbClr val="000000"/>
                </a:solidFill>
                <a:highlight>
                  <a:srgbClr val="F2F2F2"/>
                </a:highlight>
                <a:latin typeface="Consolas" panose="020B0609020204030204" pitchFamily="49" charset="0"/>
              </a:rPr>
              <a:t>    </a:t>
            </a:r>
            <a:br>
              <a:rPr lang="en-GB" sz="1200" dirty="0" smtClean="0">
                <a:solidFill>
                  <a:srgbClr val="000000"/>
                </a:solidFill>
                <a:highlight>
                  <a:srgbClr val="F2F2F2"/>
                </a:highlight>
                <a:latin typeface="Consolas" panose="020B0609020204030204" pitchFamily="49" charset="0"/>
              </a:rPr>
            </a:b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WebAuthenticationStatus</a:t>
            </a:r>
            <a:r>
              <a:rPr lang="en-GB" sz="1200" dirty="0" err="1" smtClean="0">
                <a:solidFill>
                  <a:srgbClr val="000000"/>
                </a:solidFill>
                <a:highlight>
                  <a:srgbClr val="F2F2F2"/>
                </a:highlight>
                <a:latin typeface="Consolas" panose="020B0609020204030204" pitchFamily="49" charset="0"/>
              </a:rPr>
              <a:t>.Success</a:t>
            </a:r>
            <a:r>
              <a:rPr lang="en-GB" sz="1200" dirty="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    {</a:t>
            </a:r>
          </a:p>
          <a:p>
            <a:pPr lvl="0"/>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Parse the returned data to get the token out</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token is used in requests to online service</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GetToken</a:t>
            </a:r>
            <a:r>
              <a:rPr lang="en-GB" sz="1200" dirty="0">
                <a:solidFill>
                  <a:srgbClr val="000000"/>
                </a:solidFill>
                <a:highlight>
                  <a:srgbClr val="F2F2F2"/>
                </a:highlight>
                <a:latin typeface="Consolas" panose="020B0609020204030204" pitchFamily="49" charset="0"/>
              </a:rPr>
              <a:t>(</a:t>
            </a:r>
            <a:r>
              <a:rPr lang="en-GB" sz="1200" dirty="0" err="1">
                <a:solidFill>
                  <a:srgbClr val="2B91AF"/>
                </a:solidFill>
                <a:highlight>
                  <a:srgbClr val="F2F2F2"/>
                </a:highlight>
                <a:latin typeface="Consolas" panose="020B0609020204030204" pitchFamily="49" charset="0"/>
              </a:rPr>
              <a:t>WebAuthenticationResult</a:t>
            </a:r>
            <a:r>
              <a:rPr lang="en-GB" sz="1200" dirty="0" err="1">
                <a:solidFill>
                  <a:srgbClr val="000000"/>
                </a:solidFill>
                <a:highlight>
                  <a:srgbClr val="F2F2F2"/>
                </a:highlight>
                <a:latin typeface="Consolas" panose="020B0609020204030204" pitchFamily="49" charset="0"/>
              </a:rPr>
              <a:t>.ResponseData</a:t>
            </a:r>
            <a:r>
              <a:rPr lang="en-GB" sz="1200" dirty="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    }</a:t>
            </a:r>
          </a:p>
          <a:p>
            <a:pPr lvl="0"/>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else</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p>
          <a:p>
            <a:pPr lvl="0"/>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handle failures (user cancel, HTTP error)</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p>
          <a:p>
            <a:pPr lvl="0"/>
            <a:r>
              <a:rPr lang="en-GB" sz="1200" dirty="0">
                <a:solidFill>
                  <a:srgbClr val="000000"/>
                </a:solidFill>
                <a:highlight>
                  <a:srgbClr val="F2F2F2"/>
                </a:highlight>
                <a:latin typeface="Consolas" panose="020B0609020204030204" pitchFamily="49" charset="0"/>
              </a:rPr>
              <a:t>}</a:t>
            </a:r>
            <a:endParaRPr lang="en-US" sz="1200" dirty="0">
              <a:solidFill>
                <a:srgbClr val="505050"/>
              </a:solidFill>
            </a:endParaRPr>
          </a:p>
          <a:p>
            <a:r>
              <a:rPr lang="en-GB" sz="1200" dirty="0" smtClean="0">
                <a:solidFill>
                  <a:srgbClr val="000000"/>
                </a:solidFill>
                <a:highlight>
                  <a:srgbClr val="F2F2F2"/>
                </a:highlight>
                <a:latin typeface="Consolas" panose="020B0609020204030204" pitchFamily="49" charset="0"/>
              </a:rPr>
              <a:t> </a:t>
            </a:r>
            <a:endParaRPr lang="en-US" sz="1200" dirty="0"/>
          </a:p>
        </p:txBody>
      </p:sp>
      <p:sp>
        <p:nvSpPr>
          <p:cNvPr id="2" name="TextBox 1"/>
          <p:cNvSpPr txBox="1"/>
          <p:nvPr/>
        </p:nvSpPr>
        <p:spPr>
          <a:xfrm>
            <a:off x="385589" y="1535219"/>
            <a:ext cx="4104456" cy="572464"/>
          </a:xfrm>
          <a:prstGeom prst="rect">
            <a:avLst/>
          </a:prstGeom>
          <a:noFill/>
        </p:spPr>
        <p:txBody>
          <a:bodyPr wrap="square" lIns="182880" tIns="146304" rIns="182880" bIns="146304" rtlCol="0">
            <a:spAutoFit/>
          </a:bodyPr>
          <a:lstStyle/>
          <a:p>
            <a:pPr>
              <a:lnSpc>
                <a:spcPct val="90000"/>
              </a:lnSpc>
            </a:pPr>
            <a:r>
              <a:rPr lang="en-GB" sz="2000" dirty="0" smtClean="0">
                <a:gradFill>
                  <a:gsLst>
                    <a:gs pos="2917">
                      <a:schemeClr val="tx1"/>
                    </a:gs>
                    <a:gs pos="30000">
                      <a:schemeClr val="tx1"/>
                    </a:gs>
                  </a:gsLst>
                  <a:lin ang="5400000" scaled="0"/>
                </a:gradFill>
              </a:rPr>
              <a:t>Windows</a:t>
            </a:r>
            <a:endParaRPr lang="en-GB" dirty="0" smtClean="0">
              <a:gradFill>
                <a:gsLst>
                  <a:gs pos="2917">
                    <a:schemeClr val="tx1"/>
                  </a:gs>
                  <a:gs pos="30000">
                    <a:schemeClr val="tx1"/>
                  </a:gs>
                </a:gsLst>
                <a:lin ang="5400000" scaled="0"/>
              </a:gradFill>
            </a:endParaRPr>
          </a:p>
        </p:txBody>
      </p:sp>
      <p:cxnSp>
        <p:nvCxnSpPr>
          <p:cNvPr id="7" name="Straight Connector 6"/>
          <p:cNvCxnSpPr/>
          <p:nvPr/>
        </p:nvCxnSpPr>
        <p:spPr>
          <a:xfrm>
            <a:off x="6074221" y="1871629"/>
            <a:ext cx="0" cy="507431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 Placeholder 10"/>
          <p:cNvSpPr txBox="1">
            <a:spLocks/>
          </p:cNvSpPr>
          <p:nvPr/>
        </p:nvSpPr>
        <p:spPr>
          <a:xfrm>
            <a:off x="6230444" y="2057102"/>
            <a:ext cx="6066458" cy="1735860"/>
          </a:xfrm>
          <a:prstGeom prst="rect">
            <a:avLst/>
          </a:prstGeom>
          <a:solidFill>
            <a:schemeClr val="tx1">
              <a:lumMod val="95000"/>
            </a:schemeClr>
          </a:solidFill>
        </p:spPr>
        <p:txBody>
          <a:bodyPr vert="horz" wrap="square" lIns="182880" tIns="182880" rIns="182880" bIns="182880" rtlCol="0">
            <a:spAutoFit/>
          </a:bodyPr>
          <a:lstStyle>
            <a:lvl1pPr marL="114290" marR="0" indent="-114290" algn="l" defTabSz="932742" rtl="0" eaLnBrk="1" fontAlgn="auto" latinLnBrk="0" hangingPunct="1">
              <a:lnSpc>
                <a:spcPct val="110000"/>
              </a:lnSpc>
              <a:spcBef>
                <a:spcPct val="20000"/>
              </a:spcBef>
              <a:spcAft>
                <a:spcPts val="0"/>
              </a:spcAft>
              <a:buClrTx/>
              <a:buSzPct val="90000"/>
              <a:buFont typeface="Lucida Grande"/>
              <a:buChar char=" "/>
              <a:tabLst/>
              <a:defRPr sz="1400" kern="1200" spc="0" baseline="0">
                <a:solidFill>
                  <a:schemeClr val="tx1"/>
                </a:solidFill>
                <a:latin typeface="Consolas"/>
                <a:ea typeface="+mn-ea"/>
                <a:cs typeface="Consolas"/>
              </a:defRPr>
            </a:lvl1pPr>
            <a:lvl2pPr marL="574627" marR="0" indent="-114290" algn="l" defTabSz="932742" rtl="0" eaLnBrk="1" fontAlgn="auto" latinLnBrk="0" hangingPunct="1">
              <a:lnSpc>
                <a:spcPct val="110000"/>
              </a:lnSpc>
              <a:spcBef>
                <a:spcPct val="20000"/>
              </a:spcBef>
              <a:spcAft>
                <a:spcPts val="0"/>
              </a:spcAft>
              <a:buClrTx/>
              <a:buSzPct val="90000"/>
              <a:buFont typeface="Lucida Grande"/>
              <a:buChar char=" "/>
              <a:tabLst/>
              <a:defRPr sz="1400" kern="1200" spc="0" baseline="0">
                <a:solidFill>
                  <a:schemeClr val="tx1"/>
                </a:solidFill>
                <a:latin typeface="Consolas"/>
                <a:ea typeface="+mn-ea"/>
                <a:cs typeface="+mn-cs"/>
              </a:defRPr>
            </a:lvl2pPr>
            <a:lvl3pPr marL="1028614" marR="0" indent="-114290" algn="l" defTabSz="932742" rtl="0" eaLnBrk="1" fontAlgn="auto" latinLnBrk="0" hangingPunct="1">
              <a:lnSpc>
                <a:spcPct val="110000"/>
              </a:lnSpc>
              <a:spcBef>
                <a:spcPct val="20000"/>
              </a:spcBef>
              <a:spcAft>
                <a:spcPts val="0"/>
              </a:spcAft>
              <a:buClrTx/>
              <a:buSzPct val="90000"/>
              <a:buFont typeface="Lucida Grande"/>
              <a:buChar char=" "/>
              <a:tabLst/>
              <a:defRPr sz="1400" kern="1200" spc="0" baseline="0">
                <a:solidFill>
                  <a:schemeClr val="tx1"/>
                </a:solidFill>
                <a:latin typeface="Consolas"/>
                <a:ea typeface="+mn-ea"/>
                <a:cs typeface="+mn-cs"/>
              </a:defRPr>
            </a:lvl3pPr>
            <a:lvl4pPr marL="1488951" marR="0" indent="-114290" algn="l" defTabSz="932742" rtl="0" eaLnBrk="1" fontAlgn="auto" latinLnBrk="0" hangingPunct="1">
              <a:lnSpc>
                <a:spcPct val="110000"/>
              </a:lnSpc>
              <a:spcBef>
                <a:spcPct val="20000"/>
              </a:spcBef>
              <a:spcAft>
                <a:spcPts val="0"/>
              </a:spcAft>
              <a:buClrTx/>
              <a:buSzPct val="90000"/>
              <a:buFont typeface="Lucida Grande"/>
              <a:buChar char=" "/>
              <a:tabLst/>
              <a:defRPr sz="1400" kern="1200" spc="0" baseline="0">
                <a:solidFill>
                  <a:schemeClr val="tx1"/>
                </a:solidFill>
                <a:latin typeface="Consolas"/>
                <a:ea typeface="+mn-ea"/>
                <a:cs typeface="+mn-cs"/>
              </a:defRPr>
            </a:lvl4pPr>
            <a:lvl5pPr marL="1942938" marR="0" indent="-114290" algn="l" defTabSz="932742" rtl="0" eaLnBrk="1" fontAlgn="auto" latinLnBrk="0" hangingPunct="1">
              <a:lnSpc>
                <a:spcPct val="110000"/>
              </a:lnSpc>
              <a:spcBef>
                <a:spcPct val="20000"/>
              </a:spcBef>
              <a:spcAft>
                <a:spcPts val="0"/>
              </a:spcAft>
              <a:buClrTx/>
              <a:buSzPct val="90000"/>
              <a:buFont typeface="Lucida Grande"/>
              <a:buChar char=" "/>
              <a:tabLst/>
              <a:defRPr sz="1400" kern="1200" spc="0" baseline="0">
                <a:solidFill>
                  <a:schemeClr val="tx1"/>
                </a:solidFill>
                <a:latin typeface="Consolas"/>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00" dirty="0" smtClean="0">
                <a:solidFill>
                  <a:srgbClr val="008000"/>
                </a:solidFill>
                <a:highlight>
                  <a:srgbClr val="F2F2F2"/>
                </a:highlight>
                <a:latin typeface="Consolas" panose="020B0609020204030204" pitchFamily="49" charset="0"/>
              </a:rPr>
              <a:t>//Initiate authentication </a:t>
            </a:r>
            <a:r>
              <a:rPr lang="en-GB" sz="1200" dirty="0">
                <a:solidFill>
                  <a:srgbClr val="008000"/>
                </a:solidFill>
                <a:highlight>
                  <a:srgbClr val="F2F2F2"/>
                </a:highlight>
                <a:latin typeface="Consolas" panose="020B0609020204030204" pitchFamily="49" charset="0"/>
              </a:rPr>
              <a:t>using WAB</a:t>
            </a:r>
            <a:endParaRPr lang="en-GB" sz="1200" dirty="0">
              <a:solidFill>
                <a:srgbClr val="000000"/>
              </a:solidFill>
              <a:highlight>
                <a:srgbClr val="F2F2F2"/>
              </a:highlight>
              <a:latin typeface="Consolas" panose="020B0609020204030204" pitchFamily="49" charset="0"/>
            </a:endParaRPr>
          </a:p>
          <a:p>
            <a:pPr lvl="0"/>
            <a:r>
              <a:rPr lang="en-GB" sz="1200" dirty="0" smtClean="0">
                <a:solidFill>
                  <a:srgbClr val="0000FF"/>
                </a:solidFill>
                <a:highlight>
                  <a:srgbClr val="F2F2F2"/>
                </a:highlight>
                <a:latin typeface="Consolas" panose="020B0609020204030204" pitchFamily="49" charset="0"/>
              </a:rPr>
              <a:t>void</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Authenticate()</a:t>
            </a:r>
          </a:p>
          <a:p>
            <a:pPr lvl="0"/>
            <a:r>
              <a:rPr lang="en-GB" sz="1200" dirty="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WebAuthenticationBroker</a:t>
            </a:r>
            <a:r>
              <a:rPr lang="en-GB" sz="1200" dirty="0" err="1" smtClean="0">
                <a:solidFill>
                  <a:srgbClr val="000000"/>
                </a:solidFill>
                <a:highlight>
                  <a:srgbClr val="F2F2F2"/>
                </a:highlight>
                <a:latin typeface="Consolas" panose="020B0609020204030204" pitchFamily="49" charset="0"/>
              </a:rPr>
              <a:t>.AuthenticateAndContinue</a:t>
            </a:r>
            <a:r>
              <a:rPr lang="en-GB" sz="1200" dirty="0" smtClean="0">
                <a:solidFill>
                  <a:srgbClr val="000000"/>
                </a:solidFill>
                <a:highlight>
                  <a:srgbClr val="F2F2F2"/>
                </a:highlight>
                <a:latin typeface="Consolas" panose="020B0609020204030204" pitchFamily="49" charset="0"/>
              </a:rPr>
              <a:t>(</a:t>
            </a:r>
            <a:br>
              <a:rPr lang="en-GB" sz="1200" dirty="0" smtClean="0">
                <a:solidFill>
                  <a:srgbClr val="000000"/>
                </a:solidFill>
                <a:highlight>
                  <a:srgbClr val="F2F2F2"/>
                </a:highlight>
                <a:latin typeface="Consolas" panose="020B0609020204030204" pitchFamily="49" charset="0"/>
              </a:rPr>
            </a:b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startUri</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endUri</a:t>
            </a:r>
            <a:r>
              <a:rPr lang="en-GB" sz="1200" dirty="0" smtClean="0">
                <a:solidFill>
                  <a:srgbClr val="000000"/>
                </a:solidFill>
                <a:highlight>
                  <a:srgbClr val="F2F2F2"/>
                </a:highlight>
                <a:latin typeface="Consolas" panose="020B0609020204030204" pitchFamily="49" charset="0"/>
              </a:rPr>
              <a:t>);</a:t>
            </a:r>
          </a:p>
          <a:p>
            <a:pPr lvl="0"/>
            <a:r>
              <a:rPr lang="en-GB" sz="1200" dirty="0">
                <a:solidFill>
                  <a:srgbClr val="000000"/>
                </a:solidFill>
                <a:highlight>
                  <a:srgbClr val="F2F2F2"/>
                </a:highlight>
                <a:latin typeface="Consolas" panose="020B0609020204030204" pitchFamily="49" charset="0"/>
              </a:rPr>
              <a:t>}</a:t>
            </a:r>
          </a:p>
        </p:txBody>
      </p:sp>
      <p:sp>
        <p:nvSpPr>
          <p:cNvPr id="13" name="TextBox 12"/>
          <p:cNvSpPr txBox="1"/>
          <p:nvPr/>
        </p:nvSpPr>
        <p:spPr>
          <a:xfrm>
            <a:off x="6309886" y="1535219"/>
            <a:ext cx="4104456" cy="572464"/>
          </a:xfrm>
          <a:prstGeom prst="rect">
            <a:avLst/>
          </a:prstGeom>
          <a:noFill/>
        </p:spPr>
        <p:txBody>
          <a:bodyPr wrap="square" lIns="182880" tIns="146304" rIns="182880" bIns="146304" rtlCol="0">
            <a:spAutoFit/>
          </a:bodyPr>
          <a:lstStyle/>
          <a:p>
            <a:pPr>
              <a:lnSpc>
                <a:spcPct val="90000"/>
              </a:lnSpc>
            </a:pPr>
            <a:r>
              <a:rPr lang="en-GB" sz="2000" dirty="0" smtClean="0">
                <a:gradFill>
                  <a:gsLst>
                    <a:gs pos="2917">
                      <a:schemeClr val="tx1"/>
                    </a:gs>
                    <a:gs pos="30000">
                      <a:schemeClr val="tx1"/>
                    </a:gs>
                  </a:gsLst>
                  <a:lin ang="5400000" scaled="0"/>
                </a:gradFill>
              </a:rPr>
              <a:t>Windows Phone</a:t>
            </a:r>
            <a:endParaRPr lang="en-GB" dirty="0" smtClean="0">
              <a:gradFill>
                <a:gsLst>
                  <a:gs pos="2917">
                    <a:schemeClr val="tx1"/>
                  </a:gs>
                  <a:gs pos="30000">
                    <a:schemeClr val="tx1"/>
                  </a:gs>
                </a:gsLst>
                <a:lin ang="5400000" scaled="0"/>
              </a:gradFill>
            </a:endParaRPr>
          </a:p>
        </p:txBody>
      </p:sp>
      <p:sp>
        <p:nvSpPr>
          <p:cNvPr id="8" name="TextBox 7"/>
          <p:cNvSpPr txBox="1"/>
          <p:nvPr/>
        </p:nvSpPr>
        <p:spPr>
          <a:xfrm>
            <a:off x="7398077" y="3854206"/>
            <a:ext cx="3563806" cy="517065"/>
          </a:xfrm>
          <a:prstGeom prst="rect">
            <a:avLst/>
          </a:prstGeom>
          <a:solidFill>
            <a:schemeClr val="accent2"/>
          </a:solidFill>
          <a:ln w="12700">
            <a:solidFill>
              <a:schemeClr val="tx1"/>
            </a:solidFill>
          </a:ln>
        </p:spPr>
        <p:txBody>
          <a:bodyPr wrap="square" lIns="182880" tIns="146304" rIns="182880" bIns="146304" rtlCol="0">
            <a:spAutoFit/>
          </a:bodyPr>
          <a:lstStyle/>
          <a:p>
            <a:pPr>
              <a:lnSpc>
                <a:spcPct val="90000"/>
              </a:lnSpc>
            </a:pPr>
            <a:r>
              <a:rPr lang="en-GB" sz="1600" dirty="0" smtClean="0">
                <a:gradFill>
                  <a:gsLst>
                    <a:gs pos="2917">
                      <a:schemeClr val="tx1"/>
                    </a:gs>
                    <a:gs pos="30000">
                      <a:schemeClr val="tx1"/>
                    </a:gs>
                  </a:gsLst>
                  <a:lin ang="5400000" scaled="0"/>
                </a:gradFill>
              </a:rPr>
              <a:t>App suspended, may be terminated</a:t>
            </a:r>
          </a:p>
        </p:txBody>
      </p:sp>
      <p:sp>
        <p:nvSpPr>
          <p:cNvPr id="14" name="TextBox 13"/>
          <p:cNvSpPr txBox="1"/>
          <p:nvPr/>
        </p:nvSpPr>
        <p:spPr>
          <a:xfrm>
            <a:off x="7398077" y="4930088"/>
            <a:ext cx="3563806" cy="517065"/>
          </a:xfrm>
          <a:prstGeom prst="rect">
            <a:avLst/>
          </a:prstGeom>
          <a:solidFill>
            <a:schemeClr val="tx2"/>
          </a:solidFill>
          <a:ln w="12700">
            <a:solidFill>
              <a:schemeClr val="tx1"/>
            </a:solidFill>
          </a:ln>
        </p:spPr>
        <p:txBody>
          <a:bodyPr wrap="square" lIns="182880" tIns="146304" rIns="182880" bIns="146304" rtlCol="0">
            <a:spAutoFit/>
          </a:bodyPr>
          <a:lstStyle/>
          <a:p>
            <a:pPr algn="ctr">
              <a:lnSpc>
                <a:spcPct val="90000"/>
              </a:lnSpc>
            </a:pPr>
            <a:r>
              <a:rPr lang="en-GB" sz="1600" dirty="0" smtClean="0">
                <a:gradFill>
                  <a:gsLst>
                    <a:gs pos="2917">
                      <a:schemeClr val="tx1"/>
                    </a:gs>
                    <a:gs pos="30000">
                      <a:schemeClr val="tx1"/>
                    </a:gs>
                  </a:gsLst>
                  <a:lin ang="5400000" scaled="0"/>
                </a:gradFill>
              </a:rPr>
              <a:t>App activated when WAB returns</a:t>
            </a:r>
          </a:p>
        </p:txBody>
      </p:sp>
      <p:cxnSp>
        <p:nvCxnSpPr>
          <p:cNvPr id="15" name="Straight Arrow Connector 14"/>
          <p:cNvCxnSpPr/>
          <p:nvPr/>
        </p:nvCxnSpPr>
        <p:spPr>
          <a:xfrm>
            <a:off x="9179980" y="4500306"/>
            <a:ext cx="0" cy="30864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62661" y="5682804"/>
            <a:ext cx="6036465" cy="646331"/>
          </a:xfrm>
          <a:prstGeom prst="rect">
            <a:avLst/>
          </a:prstGeom>
          <a:solidFill>
            <a:schemeClr val="tx1">
              <a:lumMod val="95000"/>
            </a:schemeClr>
          </a:solidFill>
        </p:spPr>
        <p:txBody>
          <a:bodyPr wrap="square">
            <a:spAutoFit/>
          </a:bodyPr>
          <a:lstStyle/>
          <a:p>
            <a:pPr lvl="0"/>
            <a:r>
              <a:rPr lang="en-GB" sz="1200" dirty="0">
                <a:solidFill>
                  <a:srgbClr val="000000"/>
                </a:solidFill>
                <a:highlight>
                  <a:srgbClr val="F2F2F2"/>
                </a:highlight>
                <a:latin typeface="Consolas" panose="020B0609020204030204" pitchFamily="49" charset="0"/>
              </a:rPr>
              <a:t> {</a:t>
            </a:r>
          </a:p>
          <a:p>
            <a:pPr lvl="0"/>
            <a:r>
              <a:rPr lang="en-GB" sz="1200" dirty="0">
                <a:solidFill>
                  <a:srgbClr val="000000"/>
                </a:solidFill>
                <a:highlight>
                  <a:srgbClr val="F2F2F2"/>
                </a:highlight>
                <a:latin typeface="Consolas" panose="020B0609020204030204" pitchFamily="49" charset="0"/>
              </a:rPr>
              <a:t>     </a:t>
            </a:r>
            <a:r>
              <a:rPr lang="en-GB" sz="1200" dirty="0" smtClean="0">
                <a:solidFill>
                  <a:srgbClr val="008000"/>
                </a:solidFill>
                <a:highlight>
                  <a:srgbClr val="F2F2F2"/>
                </a:highlight>
                <a:latin typeface="Consolas" panose="020B0609020204030204" pitchFamily="49" charset="0"/>
              </a:rPr>
              <a:t>// Code runs on reactivation to handle response from WAB</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a:t>
            </a:r>
            <a:endParaRPr lang="en-GB" sz="1200" dirty="0"/>
          </a:p>
        </p:txBody>
      </p:sp>
    </p:spTree>
    <p:extLst>
      <p:ext uri="{BB962C8B-B14F-4D97-AF65-F5344CB8AC3E}">
        <p14:creationId xmlns:p14="http://schemas.microsoft.com/office/powerpoint/2010/main" val="66039014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Activation after </a:t>
            </a:r>
            <a:r>
              <a:rPr lang="en-GB" dirty="0" err="1" smtClean="0"/>
              <a:t>WebAuthenticationBroker</a:t>
            </a:r>
            <a:r>
              <a:rPr lang="en-US" sz="2800" dirty="0" smtClean="0">
                <a:gradFill>
                  <a:gsLst>
                    <a:gs pos="1250">
                      <a:srgbClr val="505050"/>
                    </a:gs>
                    <a:gs pos="100000">
                      <a:srgbClr val="505050"/>
                    </a:gs>
                  </a:gsLst>
                  <a:lin ang="5400000" scaled="0"/>
                </a:gradFill>
              </a:rPr>
              <a:t/>
            </a:r>
            <a:br>
              <a:rPr lang="en-US" sz="2800" dirty="0" smtClean="0">
                <a:gradFill>
                  <a:gsLst>
                    <a:gs pos="1250">
                      <a:srgbClr val="505050"/>
                    </a:gs>
                    <a:gs pos="100000">
                      <a:srgbClr val="505050"/>
                    </a:gs>
                  </a:gsLst>
                  <a:lin ang="5400000" scaled="0"/>
                </a:gradFill>
              </a:rPr>
            </a:br>
            <a:r>
              <a:rPr lang="en-US" sz="2800" dirty="0">
                <a:gradFill>
                  <a:gsLst>
                    <a:gs pos="1250">
                      <a:schemeClr val="tx2"/>
                    </a:gs>
                    <a:gs pos="99000">
                      <a:schemeClr val="tx2"/>
                    </a:gs>
                  </a:gsLst>
                  <a:lin ang="5400000" scaled="0"/>
                </a:gradFill>
              </a:rPr>
              <a:t>1 of </a:t>
            </a:r>
            <a:r>
              <a:rPr lang="en-US" sz="2800" dirty="0" smtClean="0">
                <a:gradFill>
                  <a:gsLst>
                    <a:gs pos="1250">
                      <a:schemeClr val="tx2"/>
                    </a:gs>
                    <a:gs pos="99000">
                      <a:schemeClr val="tx2"/>
                    </a:gs>
                  </a:gsLst>
                  <a:lin ang="5400000" scaled="0"/>
                </a:gradFill>
              </a:rPr>
              <a:t>3 – </a:t>
            </a:r>
            <a:r>
              <a:rPr lang="en-US" sz="2800" dirty="0">
                <a:gradFill>
                  <a:gsLst>
                    <a:gs pos="1250">
                      <a:schemeClr val="tx2"/>
                    </a:gs>
                    <a:gs pos="99000">
                      <a:schemeClr val="tx2"/>
                    </a:gs>
                  </a:gsLst>
                  <a:lin ang="5400000" scaled="0"/>
                </a:gradFill>
              </a:rPr>
              <a:t>App.xaml.cs   </a:t>
            </a:r>
            <a:r>
              <a:rPr lang="en-US" sz="2800" dirty="0" smtClean="0">
                <a:gradFill>
                  <a:gsLst>
                    <a:gs pos="1250">
                      <a:schemeClr val="tx2"/>
                    </a:gs>
                    <a:gs pos="99000">
                      <a:schemeClr val="tx2"/>
                    </a:gs>
                  </a:gsLst>
                  <a:lin ang="5400000" scaled="0"/>
                </a:gradFill>
              </a:rPr>
              <a:t>(Windows Runtime </a:t>
            </a:r>
            <a:r>
              <a:rPr lang="en-US" sz="2800" dirty="0" err="1" smtClean="0">
                <a:gradFill>
                  <a:gsLst>
                    <a:gs pos="1250">
                      <a:schemeClr val="tx2"/>
                    </a:gs>
                    <a:gs pos="99000">
                      <a:schemeClr val="tx2"/>
                    </a:gs>
                  </a:gsLst>
                  <a:lin ang="5400000" scaled="0"/>
                </a:gradFill>
              </a:rPr>
              <a:t>Xaml</a:t>
            </a:r>
            <a:r>
              <a:rPr lang="en-US" sz="2800" dirty="0" smtClean="0">
                <a:gradFill>
                  <a:gsLst>
                    <a:gs pos="1250">
                      <a:schemeClr val="tx2"/>
                    </a:gs>
                    <a:gs pos="99000">
                      <a:schemeClr val="tx2"/>
                    </a:gs>
                  </a:gsLst>
                  <a:lin ang="5400000" scaled="0"/>
                </a:gradFill>
              </a:rPr>
              <a:t> Apps)</a:t>
            </a:r>
            <a:endParaRPr lang="en-GB" sz="2800" dirty="0"/>
          </a:p>
        </p:txBody>
      </p:sp>
      <p:sp>
        <p:nvSpPr>
          <p:cNvPr id="6" name="Text Placeholder 5"/>
          <p:cNvSpPr>
            <a:spLocks noGrp="1"/>
          </p:cNvSpPr>
          <p:nvPr>
            <p:ph type="body" sz="quarter" idx="21"/>
          </p:nvPr>
        </p:nvSpPr>
        <p:spPr>
          <a:xfrm>
            <a:off x="1" y="1625054"/>
            <a:ext cx="12436474" cy="5373779"/>
          </a:xfrm>
          <a:solidFill>
            <a:schemeClr val="tx1">
              <a:lumMod val="95000"/>
            </a:schemeClr>
          </a:solidFill>
        </p:spPr>
        <p:txBody>
          <a:bodyPr/>
          <a:lstStyle/>
          <a:p>
            <a:r>
              <a:rPr lang="en-GB" sz="1200" dirty="0">
                <a:solidFill>
                  <a:srgbClr val="0000FF"/>
                </a:solidFill>
                <a:highlight>
                  <a:srgbClr val="F2F2F2"/>
                </a:highlight>
                <a:latin typeface="Consolas" panose="020B0609020204030204" pitchFamily="49" charset="0"/>
              </a:rPr>
              <a:t>protected</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override</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async</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void</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OnActivated</a:t>
            </a:r>
            <a:r>
              <a:rPr lang="en-GB" sz="1200" dirty="0">
                <a:solidFill>
                  <a:srgbClr val="000000"/>
                </a:solidFill>
                <a:highlight>
                  <a:srgbClr val="F2F2F2"/>
                </a:highlight>
                <a:latin typeface="Consolas" panose="020B0609020204030204" pitchFamily="49" charset="0"/>
              </a:rPr>
              <a:t>(</a:t>
            </a:r>
            <a:r>
              <a:rPr lang="en-GB" sz="1200" dirty="0" err="1">
                <a:solidFill>
                  <a:srgbClr val="2B91AF"/>
                </a:solidFill>
                <a:highlight>
                  <a:srgbClr val="F2F2F2"/>
                </a:highlight>
                <a:latin typeface="Consolas" panose="020B0609020204030204" pitchFamily="49" charset="0"/>
              </a:rPr>
              <a:t>IActivatedEventArgs</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args</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args</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is</a:t>
            </a:r>
            <a:r>
              <a:rPr lang="en-GB" sz="1200" dirty="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WebAuthenticationBrokerContinuationEventArgs</a:t>
            </a:r>
            <a:r>
              <a:rPr lang="en-GB" sz="1200" dirty="0">
                <a:solidFill>
                  <a:srgbClr val="2B91AF"/>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a:solidFill>
                  <a:srgbClr val="2B91AF"/>
                </a:solidFill>
                <a:highlight>
                  <a:srgbClr val="F2F2F2"/>
                </a:highlight>
                <a:latin typeface="Consolas" panose="020B0609020204030204" pitchFamily="49" charset="0"/>
              </a:rPr>
              <a:t>Frame</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rootFrame</a:t>
            </a:r>
            <a:r>
              <a:rPr lang="en-GB" sz="1200" dirty="0">
                <a:solidFill>
                  <a:srgbClr val="000000"/>
                </a:solidFill>
                <a:highlight>
                  <a:srgbClr val="F2F2F2"/>
                </a:highlight>
                <a:latin typeface="Consolas" panose="020B0609020204030204" pitchFamily="49" charset="0"/>
              </a:rPr>
              <a:t> = </a:t>
            </a:r>
            <a:r>
              <a:rPr lang="en-GB" sz="1200" dirty="0" err="1">
                <a:solidFill>
                  <a:srgbClr val="2B91AF"/>
                </a:solidFill>
                <a:highlight>
                  <a:srgbClr val="F2F2F2"/>
                </a:highlight>
                <a:latin typeface="Consolas" panose="020B0609020204030204" pitchFamily="49" charset="0"/>
              </a:rPr>
              <a:t>Window</a:t>
            </a:r>
            <a:r>
              <a:rPr lang="en-GB" sz="1200" dirty="0" err="1">
                <a:solidFill>
                  <a:srgbClr val="000000"/>
                </a:solidFill>
                <a:highlight>
                  <a:srgbClr val="F2F2F2"/>
                </a:highlight>
                <a:latin typeface="Consolas" panose="020B0609020204030204" pitchFamily="49" charset="0"/>
              </a:rPr>
              <a:t>.Current.Content</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as</a:t>
            </a:r>
            <a:r>
              <a:rPr lang="en-GB" sz="1200" dirty="0">
                <a:solidFill>
                  <a:srgbClr val="000000"/>
                </a:solidFill>
                <a:highlight>
                  <a:srgbClr val="F2F2F2"/>
                </a:highlight>
                <a:latin typeface="Consolas" panose="020B0609020204030204" pitchFamily="49" charset="0"/>
              </a:rPr>
              <a:t> </a:t>
            </a:r>
            <a:r>
              <a:rPr lang="en-GB" sz="1200" dirty="0">
                <a:solidFill>
                  <a:srgbClr val="2B91AF"/>
                </a:solidFill>
                <a:highlight>
                  <a:srgbClr val="F2F2F2"/>
                </a:highlight>
                <a:latin typeface="Consolas" panose="020B0609020204030204" pitchFamily="49" charset="0"/>
              </a:rPr>
              <a:t>Frame</a:t>
            </a:r>
            <a:r>
              <a:rPr lang="en-GB" sz="1200" dirty="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8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Do </a:t>
            </a:r>
            <a:r>
              <a:rPr lang="en-GB" sz="1200" dirty="0" smtClean="0">
                <a:solidFill>
                  <a:srgbClr val="008000"/>
                </a:solidFill>
                <a:highlight>
                  <a:srgbClr val="F2F2F2"/>
                </a:highlight>
                <a:latin typeface="Consolas" panose="020B0609020204030204" pitchFamily="49" charset="0"/>
              </a:rPr>
              <a:t>standard logic to create the Frame if necessary and restore state</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if</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a:t>
            </a:r>
            <a:r>
              <a:rPr lang="en-GB" sz="1200" dirty="0" err="1">
                <a:solidFill>
                  <a:srgbClr val="000000"/>
                </a:solidFill>
                <a:highlight>
                  <a:srgbClr val="F2F2F2"/>
                </a:highlight>
                <a:latin typeface="Consolas" panose="020B0609020204030204" pitchFamily="49" charset="0"/>
              </a:rPr>
              <a:t>rootFrame</a:t>
            </a:r>
            <a:r>
              <a:rPr lang="en-GB" sz="1200" dirty="0">
                <a:solidFill>
                  <a:srgbClr val="000000"/>
                </a:solidFill>
                <a:highlight>
                  <a:srgbClr val="F2F2F2"/>
                </a:highlight>
                <a:latin typeface="Consolas" panose="020B0609020204030204" pitchFamily="49" charset="0"/>
              </a:rPr>
              <a:t> == </a:t>
            </a:r>
            <a:r>
              <a:rPr lang="en-GB" sz="1200" dirty="0">
                <a:solidFill>
                  <a:srgbClr val="0000FF"/>
                </a:solidFill>
                <a:highlight>
                  <a:srgbClr val="F2F2F2"/>
                </a:highlight>
                <a:latin typeface="Consolas" panose="020B0609020204030204" pitchFamily="49" charset="0"/>
              </a:rPr>
              <a:t>null</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rootFrame</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new</a:t>
            </a:r>
            <a:r>
              <a:rPr lang="en-GB" sz="1200" dirty="0">
                <a:solidFill>
                  <a:srgbClr val="000000"/>
                </a:solidFill>
                <a:highlight>
                  <a:srgbClr val="F2F2F2"/>
                </a:highlight>
                <a:latin typeface="Consolas" panose="020B0609020204030204" pitchFamily="49" charset="0"/>
              </a:rPr>
              <a:t> </a:t>
            </a:r>
            <a:r>
              <a:rPr lang="en-GB" sz="1200" dirty="0">
                <a:solidFill>
                  <a:srgbClr val="2B91AF"/>
                </a:solidFill>
                <a:highlight>
                  <a:srgbClr val="F2F2F2"/>
                </a:highlight>
                <a:latin typeface="Consolas" panose="020B0609020204030204" pitchFamily="49" charset="0"/>
              </a:rPr>
              <a:t>Frame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SuspensionManager</a:t>
            </a:r>
            <a:r>
              <a:rPr lang="en-GB" sz="1200" dirty="0" err="1" smtClean="0">
                <a:solidFill>
                  <a:srgbClr val="000000"/>
                </a:solidFill>
                <a:highlight>
                  <a:srgbClr val="F2F2F2"/>
                </a:highlight>
                <a:latin typeface="Consolas" panose="020B0609020204030204" pitchFamily="49" charset="0"/>
              </a:rPr>
              <a:t>.RegisterFrame</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000000"/>
                </a:solidFill>
                <a:highlight>
                  <a:srgbClr val="F2F2F2"/>
                </a:highlight>
                <a:latin typeface="Consolas" panose="020B0609020204030204" pitchFamily="49" charset="0"/>
              </a:rPr>
              <a:t>rootFrame</a:t>
            </a:r>
            <a:r>
              <a:rPr lang="en-GB" sz="1200" dirty="0">
                <a:solidFill>
                  <a:srgbClr val="000000"/>
                </a:solidFill>
                <a:highlight>
                  <a:srgbClr val="F2F2F2"/>
                </a:highlight>
                <a:latin typeface="Consolas" panose="020B0609020204030204" pitchFamily="49" charset="0"/>
              </a:rPr>
              <a:t>, </a:t>
            </a:r>
            <a:r>
              <a:rPr lang="en-GB" sz="1200" dirty="0">
                <a:solidFill>
                  <a:srgbClr val="A31515"/>
                </a:solidFill>
                <a:highlight>
                  <a:srgbClr val="F2F2F2"/>
                </a:highlight>
                <a:latin typeface="Consolas" panose="020B0609020204030204" pitchFamily="49" charset="0"/>
              </a:rPr>
              <a:t>"</a:t>
            </a:r>
            <a:r>
              <a:rPr lang="en-GB" sz="1200" dirty="0" err="1">
                <a:solidFill>
                  <a:srgbClr val="A31515"/>
                </a:solidFill>
                <a:highlight>
                  <a:srgbClr val="F2F2F2"/>
                </a:highlight>
                <a:latin typeface="Consolas" panose="020B0609020204030204" pitchFamily="49" charset="0"/>
              </a:rPr>
              <a:t>AppFrame</a:t>
            </a:r>
            <a:r>
              <a:rPr lang="en-GB" sz="1200" dirty="0">
                <a:solidFill>
                  <a:srgbClr val="A31515"/>
                </a:solidFill>
                <a:highlight>
                  <a:srgbClr val="F2F2F2"/>
                </a:highlight>
                <a:latin typeface="Consolas" panose="020B0609020204030204" pitchFamily="49" charset="0"/>
              </a:rPr>
              <a:t>"</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if</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a:t>
            </a:r>
            <a:r>
              <a:rPr lang="en-GB" sz="1200" dirty="0" err="1">
                <a:solidFill>
                  <a:srgbClr val="000000"/>
                </a:solidFill>
                <a:highlight>
                  <a:srgbClr val="F2F2F2"/>
                </a:highlight>
                <a:latin typeface="Consolas" panose="020B0609020204030204" pitchFamily="49" charset="0"/>
              </a:rPr>
              <a:t>args.PreviousExecutionState</a:t>
            </a:r>
            <a:r>
              <a:rPr lang="en-GB" sz="1200" dirty="0">
                <a:solidFill>
                  <a:srgbClr val="000000"/>
                </a:solidFill>
                <a:highlight>
                  <a:srgbClr val="F2F2F2"/>
                </a:highlight>
                <a:latin typeface="Consolas" panose="020B0609020204030204" pitchFamily="49" charset="0"/>
              </a:rPr>
              <a:t> == </a:t>
            </a:r>
            <a:r>
              <a:rPr lang="en-GB" sz="1200" dirty="0" err="1">
                <a:solidFill>
                  <a:srgbClr val="2B91AF"/>
                </a:solidFill>
                <a:highlight>
                  <a:srgbClr val="F2F2F2"/>
                </a:highlight>
                <a:latin typeface="Consolas" panose="020B0609020204030204" pitchFamily="49" charset="0"/>
              </a:rPr>
              <a:t>ApplicationExecutionState</a:t>
            </a:r>
            <a:r>
              <a:rPr lang="en-GB" sz="1200" dirty="0" err="1">
                <a:solidFill>
                  <a:srgbClr val="000000"/>
                </a:solidFill>
                <a:highlight>
                  <a:srgbClr val="F2F2F2"/>
                </a:highlight>
                <a:latin typeface="Consolas" panose="020B0609020204030204" pitchFamily="49" charset="0"/>
              </a:rPr>
              <a:t>.Terminated</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try</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await</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SuspensionManager</a:t>
            </a:r>
            <a:r>
              <a:rPr lang="en-GB" sz="1200" dirty="0" err="1">
                <a:solidFill>
                  <a:srgbClr val="000000"/>
                </a:solidFill>
                <a:highlight>
                  <a:srgbClr val="F2F2F2"/>
                </a:highlight>
                <a:latin typeface="Consolas" panose="020B0609020204030204" pitchFamily="49" charset="0"/>
              </a:rPr>
              <a:t>.RestoreAsync</a:t>
            </a:r>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catch</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a:t>
            </a:r>
            <a:r>
              <a:rPr lang="en-GB" sz="1200" dirty="0" err="1">
                <a:solidFill>
                  <a:srgbClr val="2B91AF"/>
                </a:solidFill>
                <a:highlight>
                  <a:srgbClr val="F2F2F2"/>
                </a:highlight>
                <a:latin typeface="Consolas" panose="020B0609020204030204" pitchFamily="49" charset="0"/>
              </a:rPr>
              <a:t>SuspensionManagerException</a:t>
            </a:r>
            <a:r>
              <a:rPr lang="en-GB" sz="1200" dirty="0">
                <a:solidFill>
                  <a:srgbClr val="000000"/>
                </a:solidFill>
                <a:highlight>
                  <a:srgbClr val="F2F2F2"/>
                </a:highlight>
                <a:latin typeface="Consolas" panose="020B0609020204030204" pitchFamily="49" charset="0"/>
              </a:rPr>
              <a:t>) { }</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endParaRPr lang="en-GB" sz="1200" dirty="0">
              <a:solidFill>
                <a:srgbClr val="000000"/>
              </a:solidFill>
              <a:highlight>
                <a:srgbClr val="F2F2F2"/>
              </a:highlight>
              <a:latin typeface="Consolas" panose="020B0609020204030204" pitchFamily="49" charset="0"/>
            </a:endParaRPr>
          </a:p>
          <a:p>
            <a:r>
              <a:rPr lang="en-GB" sz="1200" dirty="0" smtClean="0">
                <a:solidFill>
                  <a:srgbClr val="008000"/>
                </a:solidFill>
                <a:highlight>
                  <a:srgbClr val="F2F2F2"/>
                </a:highlight>
                <a:latin typeface="Consolas" panose="020B0609020204030204" pitchFamily="49" charset="0"/>
              </a:rPr>
              <a:t>            // </a:t>
            </a:r>
            <a:r>
              <a:rPr lang="en-GB" sz="1200" dirty="0">
                <a:solidFill>
                  <a:srgbClr val="008000"/>
                </a:solidFill>
                <a:highlight>
                  <a:srgbClr val="F2F2F2"/>
                </a:highlight>
                <a:latin typeface="Consolas" panose="020B0609020204030204" pitchFamily="49" charset="0"/>
              </a:rPr>
              <a:t>Place the frame in the current Window.</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Window</a:t>
            </a:r>
            <a:r>
              <a:rPr lang="en-GB" sz="1200" dirty="0" err="1">
                <a:solidFill>
                  <a:srgbClr val="000000"/>
                </a:solidFill>
                <a:highlight>
                  <a:srgbClr val="F2F2F2"/>
                </a:highlight>
                <a:latin typeface="Consolas" panose="020B0609020204030204" pitchFamily="49" charset="0"/>
              </a:rPr>
              <a:t>.Current.Content</a:t>
            </a:r>
            <a:r>
              <a:rPr lang="en-GB" sz="1200" dirty="0">
                <a:solidFill>
                  <a:srgbClr val="000000"/>
                </a:solidFill>
                <a:highlight>
                  <a:srgbClr val="F2F2F2"/>
                </a:highlight>
                <a:latin typeface="Consolas" panose="020B0609020204030204" pitchFamily="49" charset="0"/>
              </a:rPr>
              <a:t> = </a:t>
            </a:r>
            <a:r>
              <a:rPr lang="en-GB" sz="1200" dirty="0" err="1">
                <a:solidFill>
                  <a:srgbClr val="000000"/>
                </a:solidFill>
                <a:highlight>
                  <a:srgbClr val="F2F2F2"/>
                </a:highlight>
                <a:latin typeface="Consolas" panose="020B0609020204030204" pitchFamily="49" charset="0"/>
              </a:rPr>
              <a:t>rootFrame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p>
          <a:p>
            <a:endParaRPr lang="en-GB" sz="1200" dirty="0">
              <a:solidFill>
                <a:srgbClr val="000000"/>
              </a:solidFill>
              <a:highlight>
                <a:srgbClr val="F2F2F2"/>
              </a:highlight>
              <a:latin typeface="Consolas" panose="020B0609020204030204" pitchFamily="49" charset="0"/>
            </a:endParaRPr>
          </a:p>
        </p:txBody>
      </p:sp>
    </p:spTree>
    <p:extLst>
      <p:ext uri="{BB962C8B-B14F-4D97-AF65-F5344CB8AC3E}">
        <p14:creationId xmlns:p14="http://schemas.microsoft.com/office/powerpoint/2010/main" val="3457972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Activation after </a:t>
            </a:r>
            <a:r>
              <a:rPr lang="en-GB" dirty="0" err="1" smtClean="0"/>
              <a:t>WebAuthenticationBroker</a:t>
            </a:r>
            <a:r>
              <a:rPr lang="en-GB" dirty="0" smtClean="0"/>
              <a:t> </a:t>
            </a:r>
            <a:r>
              <a:rPr lang="en-US" sz="2800" dirty="0" smtClean="0">
                <a:gradFill>
                  <a:gsLst>
                    <a:gs pos="1250">
                      <a:srgbClr val="505050"/>
                    </a:gs>
                    <a:gs pos="100000">
                      <a:srgbClr val="505050"/>
                    </a:gs>
                  </a:gsLst>
                  <a:lin ang="5400000" scaled="0"/>
                </a:gradFill>
              </a:rPr>
              <a:t/>
            </a:r>
            <a:br>
              <a:rPr lang="en-US" sz="2800" dirty="0" smtClean="0">
                <a:gradFill>
                  <a:gsLst>
                    <a:gs pos="1250">
                      <a:srgbClr val="505050"/>
                    </a:gs>
                    <a:gs pos="100000">
                      <a:srgbClr val="505050"/>
                    </a:gs>
                  </a:gsLst>
                  <a:lin ang="5400000" scaled="0"/>
                </a:gradFill>
              </a:rPr>
            </a:br>
            <a:r>
              <a:rPr lang="en-US" sz="2800" dirty="0">
                <a:gradFill>
                  <a:gsLst>
                    <a:gs pos="1250">
                      <a:srgbClr val="00BCF2"/>
                    </a:gs>
                    <a:gs pos="99000">
                      <a:srgbClr val="00BCF2"/>
                    </a:gs>
                  </a:gsLst>
                  <a:lin ang="5400000" scaled="0"/>
                </a:gradFill>
              </a:rPr>
              <a:t>2 of 3 – </a:t>
            </a:r>
            <a:r>
              <a:rPr lang="en-US" sz="2800" dirty="0" err="1">
                <a:gradFill>
                  <a:gsLst>
                    <a:gs pos="1250">
                      <a:srgbClr val="00BCF2"/>
                    </a:gs>
                    <a:gs pos="99000">
                      <a:srgbClr val="00BCF2"/>
                    </a:gs>
                  </a:gsLst>
                  <a:lin ang="5400000" scaled="0"/>
                </a:gradFill>
              </a:rPr>
              <a:t>App.xaml.cs</a:t>
            </a:r>
            <a:r>
              <a:rPr lang="en-US" sz="2800" dirty="0">
                <a:gradFill>
                  <a:gsLst>
                    <a:gs pos="1250">
                      <a:srgbClr val="00BCF2"/>
                    </a:gs>
                    <a:gs pos="99000">
                      <a:srgbClr val="00BCF2"/>
                    </a:gs>
                  </a:gsLst>
                  <a:lin ang="5400000" scaled="0"/>
                </a:gradFill>
              </a:rPr>
              <a:t>  </a:t>
            </a:r>
            <a:r>
              <a:rPr lang="en-US" sz="2800" dirty="0" smtClean="0">
                <a:gradFill>
                  <a:gsLst>
                    <a:gs pos="1250">
                      <a:srgbClr val="00BCF2"/>
                    </a:gs>
                    <a:gs pos="99000">
                      <a:srgbClr val="00BCF2"/>
                    </a:gs>
                  </a:gsLst>
                  <a:lin ang="5400000" scaled="0"/>
                </a:gradFill>
              </a:rPr>
              <a:t> (</a:t>
            </a:r>
            <a:r>
              <a:rPr lang="en-US" sz="2800" dirty="0">
                <a:gradFill>
                  <a:gsLst>
                    <a:gs pos="1250">
                      <a:schemeClr val="tx2"/>
                    </a:gs>
                    <a:gs pos="99000">
                      <a:schemeClr val="tx2"/>
                    </a:gs>
                  </a:gsLst>
                  <a:lin ang="5400000" scaled="0"/>
                </a:gradFill>
              </a:rPr>
              <a:t>Windows Runtime </a:t>
            </a:r>
            <a:r>
              <a:rPr lang="en-US" sz="2800" dirty="0" err="1">
                <a:gradFill>
                  <a:gsLst>
                    <a:gs pos="1250">
                      <a:schemeClr val="tx2"/>
                    </a:gs>
                    <a:gs pos="99000">
                      <a:schemeClr val="tx2"/>
                    </a:gs>
                  </a:gsLst>
                  <a:lin ang="5400000" scaled="0"/>
                </a:gradFill>
              </a:rPr>
              <a:t>Xaml</a:t>
            </a:r>
            <a:r>
              <a:rPr lang="en-US" sz="2800" dirty="0">
                <a:gradFill>
                  <a:gsLst>
                    <a:gs pos="1250">
                      <a:schemeClr val="tx2"/>
                    </a:gs>
                    <a:gs pos="99000">
                      <a:schemeClr val="tx2"/>
                    </a:gs>
                  </a:gsLst>
                  <a:lin ang="5400000" scaled="0"/>
                </a:gradFill>
              </a:rPr>
              <a:t> Apps</a:t>
            </a:r>
            <a:r>
              <a:rPr lang="en-US" sz="2800" dirty="0" smtClean="0">
                <a:gradFill>
                  <a:gsLst>
                    <a:gs pos="1250">
                      <a:srgbClr val="00BCF2"/>
                    </a:gs>
                    <a:gs pos="99000">
                      <a:srgbClr val="00BCF2"/>
                    </a:gs>
                  </a:gsLst>
                  <a:lin ang="5400000" scaled="0"/>
                </a:gradFill>
              </a:rPr>
              <a:t>)</a:t>
            </a:r>
            <a:endParaRPr lang="en-GB" sz="3600" dirty="0"/>
          </a:p>
        </p:txBody>
      </p:sp>
      <p:sp>
        <p:nvSpPr>
          <p:cNvPr id="6" name="Text Placeholder 5"/>
          <p:cNvSpPr>
            <a:spLocks noGrp="1"/>
          </p:cNvSpPr>
          <p:nvPr>
            <p:ph type="body" sz="quarter" idx="21"/>
          </p:nvPr>
        </p:nvSpPr>
        <p:spPr>
          <a:xfrm>
            <a:off x="0" y="1651875"/>
            <a:ext cx="12436475" cy="5373779"/>
          </a:xfrm>
          <a:solidFill>
            <a:schemeClr val="tx1">
              <a:lumMod val="95000"/>
            </a:schemeClr>
          </a:solidFill>
        </p:spPr>
        <p:txBody>
          <a:bodyPr/>
          <a:lstStyle/>
          <a:p>
            <a:r>
              <a:rPr lang="en-GB" sz="1200" dirty="0" smtClean="0">
                <a:solidFill>
                  <a:srgbClr val="0000FF"/>
                </a:solidFill>
                <a:highlight>
                  <a:srgbClr val="F2F2F2"/>
                </a:highlight>
                <a:latin typeface="Consolas" panose="020B0609020204030204" pitchFamily="49" charset="0"/>
              </a:rPr>
              <a:t>        ...</a:t>
            </a:r>
            <a:endParaRPr lang="en-GB" sz="1200" dirty="0">
              <a:solidFill>
                <a:srgbClr val="000000"/>
              </a:solidFill>
              <a:highlight>
                <a:srgbClr val="F2F2F2"/>
              </a:highlight>
              <a:latin typeface="Consolas" panose="020B0609020204030204" pitchFamily="49" charset="0"/>
            </a:endParaRPr>
          </a:p>
          <a:p>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rootFrame.Content</a:t>
            </a:r>
            <a:r>
              <a:rPr lang="en-GB" sz="1200" dirty="0">
                <a:solidFill>
                  <a:srgbClr val="000000"/>
                </a:solidFill>
                <a:highlight>
                  <a:srgbClr val="F2F2F2"/>
                </a:highlight>
                <a:latin typeface="Consolas" panose="020B0609020204030204" pitchFamily="49" charset="0"/>
              </a:rPr>
              <a:t> == </a:t>
            </a:r>
            <a:r>
              <a:rPr lang="en-GB" sz="1200" dirty="0">
                <a:solidFill>
                  <a:srgbClr val="0000FF"/>
                </a:solidFill>
                <a:highlight>
                  <a:srgbClr val="F2F2F2"/>
                </a:highlight>
                <a:latin typeface="Consolas" panose="020B0609020204030204" pitchFamily="49" charset="0"/>
              </a:rPr>
              <a:t>null</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rootFrame.Navigate</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0000FF"/>
                </a:solidFill>
                <a:highlight>
                  <a:srgbClr val="F2F2F2"/>
                </a:highlight>
                <a:latin typeface="Consolas" panose="020B0609020204030204" pitchFamily="49" charset="0"/>
              </a:rPr>
              <a:t>typeof</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2B91AF"/>
                </a:solidFill>
                <a:highlight>
                  <a:srgbClr val="F2F2F2"/>
                </a:highlight>
                <a:latin typeface="Consolas" panose="020B0609020204030204" pitchFamily="49" charset="0"/>
              </a:rPr>
              <a:t>MyPageThatDoesAuth</a:t>
            </a:r>
            <a:r>
              <a:rPr lang="en-GB" sz="1200" dirty="0" smtClean="0">
                <a:solidFill>
                  <a:srgbClr val="000000"/>
                </a:solidFill>
                <a:highlight>
                  <a:srgbClr val="F2F2F2"/>
                </a:highlight>
                <a:latin typeface="Consolas" panose="020B0609020204030204" pitchFamily="49" charset="0"/>
              </a:rPr>
              <a:t>)))</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throw</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new</a:t>
            </a:r>
            <a:r>
              <a:rPr lang="en-GB" sz="1200" dirty="0">
                <a:solidFill>
                  <a:srgbClr val="000000"/>
                </a:solidFill>
                <a:highlight>
                  <a:srgbClr val="F2F2F2"/>
                </a:highlight>
                <a:latin typeface="Consolas" panose="020B0609020204030204" pitchFamily="49" charset="0"/>
              </a:rPr>
              <a:t> </a:t>
            </a:r>
            <a:r>
              <a:rPr lang="en-GB" sz="1200" dirty="0">
                <a:solidFill>
                  <a:srgbClr val="2B91AF"/>
                </a:solidFill>
                <a:highlight>
                  <a:srgbClr val="F2F2F2"/>
                </a:highlight>
                <a:latin typeface="Consolas" panose="020B0609020204030204" pitchFamily="49" charset="0"/>
              </a:rPr>
              <a:t>Exception</a:t>
            </a:r>
            <a:r>
              <a:rPr lang="en-GB" sz="1200" dirty="0">
                <a:solidFill>
                  <a:srgbClr val="000000"/>
                </a:solidFill>
                <a:highlight>
                  <a:srgbClr val="F2F2F2"/>
                </a:highlight>
                <a:latin typeface="Consolas" panose="020B0609020204030204" pitchFamily="49" charset="0"/>
              </a:rPr>
              <a:t>(</a:t>
            </a:r>
            <a:r>
              <a:rPr lang="en-GB" sz="1200" dirty="0">
                <a:solidFill>
                  <a:srgbClr val="A31515"/>
                </a:solidFill>
                <a:highlight>
                  <a:srgbClr val="F2F2F2"/>
                </a:highlight>
                <a:latin typeface="Consolas" panose="020B0609020204030204" pitchFamily="49" charset="0"/>
              </a:rPr>
              <a:t>"Failed to create target page"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p>
          <a:p>
            <a:endParaRPr lang="en-GB" sz="1200" dirty="0" smtClean="0">
              <a:solidFill>
                <a:srgbClr val="000000"/>
              </a:solidFill>
              <a:highlight>
                <a:srgbClr val="F2F2F2"/>
              </a:highlight>
              <a:latin typeface="Consolas" panose="020B0609020204030204" pitchFamily="49" charset="0"/>
            </a:endParaRPr>
          </a:p>
          <a:p>
            <a:r>
              <a:rPr lang="en-GB" sz="1200" dirty="0" smtClean="0">
                <a:solidFill>
                  <a:srgbClr val="008000"/>
                </a:solidFill>
                <a:highlight>
                  <a:srgbClr val="F2F2F2"/>
                </a:highlight>
                <a:latin typeface="Consolas" panose="020B0609020204030204" pitchFamily="49" charset="0"/>
              </a:rPr>
              <a:t>        // Pass the continuation event </a:t>
            </a:r>
            <a:r>
              <a:rPr lang="en-GB" sz="1200" dirty="0" err="1" smtClean="0">
                <a:solidFill>
                  <a:srgbClr val="008000"/>
                </a:solidFill>
                <a:highlight>
                  <a:srgbClr val="F2F2F2"/>
                </a:highlight>
                <a:latin typeface="Consolas" panose="020B0609020204030204" pitchFamily="49" charset="0"/>
              </a:rPr>
              <a:t>args</a:t>
            </a:r>
            <a:r>
              <a:rPr lang="en-GB" sz="1200" dirty="0" smtClean="0">
                <a:solidFill>
                  <a:srgbClr val="008000"/>
                </a:solidFill>
                <a:highlight>
                  <a:srgbClr val="F2F2F2"/>
                </a:highlight>
                <a:latin typeface="Consolas" panose="020B0609020204030204" pitchFamily="49" charset="0"/>
              </a:rPr>
              <a:t> to the target page</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err="1">
                <a:solidFill>
                  <a:srgbClr val="0000FF"/>
                </a:solidFill>
                <a:highlight>
                  <a:srgbClr val="F2F2F2"/>
                </a:highlight>
                <a:latin typeface="Consolas" panose="020B0609020204030204" pitchFamily="49" charset="0"/>
              </a:rPr>
              <a:t>var</a:t>
            </a:r>
            <a:r>
              <a:rPr lang="en-GB" sz="1200" dirty="0">
                <a:solidFill>
                  <a:srgbClr val="000000"/>
                </a:solidFill>
                <a:highlight>
                  <a:srgbClr val="F2F2F2"/>
                </a:highlight>
                <a:latin typeface="Consolas" panose="020B0609020204030204" pitchFamily="49" charset="0"/>
              </a:rPr>
              <a:t> p = </a:t>
            </a:r>
            <a:r>
              <a:rPr lang="en-GB" sz="1200" dirty="0" err="1">
                <a:solidFill>
                  <a:srgbClr val="000000"/>
                </a:solidFill>
                <a:highlight>
                  <a:srgbClr val="F2F2F2"/>
                </a:highlight>
                <a:latin typeface="Consolas" panose="020B0609020204030204" pitchFamily="49" charset="0"/>
              </a:rPr>
              <a:t>rootFrame.Content</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as</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MyPageThatDoesAuth</a:t>
            </a:r>
            <a:r>
              <a:rPr lang="en-GB" sz="1200" dirty="0" smtClean="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a:t>
            </a:r>
            <a:r>
              <a:rPr lang="en-GB" sz="1200" dirty="0" err="1">
                <a:solidFill>
                  <a:srgbClr val="008000"/>
                </a:solidFill>
                <a:highlight>
                  <a:srgbClr val="F2F2F2"/>
                </a:highlight>
                <a:latin typeface="Consolas" panose="020B0609020204030204" pitchFamily="49" charset="0"/>
              </a:rPr>
              <a:t>ContinuationArgs</a:t>
            </a:r>
            <a:r>
              <a:rPr lang="en-GB" sz="1200" dirty="0">
                <a:solidFill>
                  <a:srgbClr val="008000"/>
                </a:solidFill>
                <a:highlight>
                  <a:srgbClr val="F2F2F2"/>
                </a:highlight>
                <a:latin typeface="Consolas" panose="020B0609020204030204" pitchFamily="49" charset="0"/>
              </a:rPr>
              <a:t> is a property that we’ve added to </a:t>
            </a:r>
            <a:r>
              <a:rPr lang="en-GB" sz="1200" dirty="0" err="1">
                <a:solidFill>
                  <a:srgbClr val="008000"/>
                </a:solidFill>
                <a:highlight>
                  <a:srgbClr val="F2F2F2"/>
                </a:highlight>
                <a:latin typeface="Consolas" panose="020B0609020204030204" pitchFamily="49" charset="0"/>
              </a:rPr>
              <a:t>MyPageThatDoesAuth</a:t>
            </a:r>
            <a:endParaRPr lang="en-GB" sz="1200" dirty="0">
              <a:solidFill>
                <a:srgbClr val="008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p.ContinuationArgs</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2B91AF"/>
                </a:solidFill>
                <a:highlight>
                  <a:srgbClr val="F2F2F2"/>
                </a:highlight>
                <a:latin typeface="Consolas" panose="020B0609020204030204" pitchFamily="49" charset="0"/>
              </a:rPr>
              <a:t>WebAuthenticationBrokerContinuationEventArgs</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000000"/>
                </a:solidFill>
                <a:highlight>
                  <a:srgbClr val="F2F2F2"/>
                </a:highlight>
                <a:latin typeface="Consolas" panose="020B0609020204030204" pitchFamily="49" charset="0"/>
              </a:rPr>
              <a:t>args</a:t>
            </a:r>
            <a:r>
              <a:rPr lang="en-GB" sz="1200" dirty="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a:solidFill>
                  <a:srgbClr val="008000"/>
                </a:solidFill>
                <a:highlight>
                  <a:srgbClr val="F2F2F2"/>
                </a:highlight>
                <a:latin typeface="Consolas" panose="020B0609020204030204" pitchFamily="49" charset="0"/>
              </a:rPr>
              <a:t>// Ensure the current window is active</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Window</a:t>
            </a:r>
            <a:r>
              <a:rPr lang="en-GB" sz="1200" dirty="0" err="1">
                <a:solidFill>
                  <a:srgbClr val="000000"/>
                </a:solidFill>
                <a:highlight>
                  <a:srgbClr val="F2F2F2"/>
                </a:highlight>
                <a:latin typeface="Consolas" panose="020B0609020204030204" pitchFamily="49" charset="0"/>
              </a:rPr>
              <a:t>.Current.Activate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p>
          <a:p>
            <a:r>
              <a:rPr lang="en-GB" sz="1200" dirty="0" smtClean="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endParaRPr lang="en-GB" sz="1200" dirty="0"/>
          </a:p>
        </p:txBody>
      </p:sp>
    </p:spTree>
    <p:extLst>
      <p:ext uri="{BB962C8B-B14F-4D97-AF65-F5344CB8AC3E}">
        <p14:creationId xmlns:p14="http://schemas.microsoft.com/office/powerpoint/2010/main" val="276535687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Activation after </a:t>
            </a:r>
            <a:r>
              <a:rPr lang="en-GB" dirty="0" err="1"/>
              <a:t>WebAuthenticationBroker</a:t>
            </a:r>
            <a:r>
              <a:rPr lang="en-GB" dirty="0"/>
              <a:t> </a:t>
            </a:r>
            <a:r>
              <a:rPr lang="en-US" sz="2800" dirty="0">
                <a:gradFill>
                  <a:gsLst>
                    <a:gs pos="1250">
                      <a:srgbClr val="505050"/>
                    </a:gs>
                    <a:gs pos="100000">
                      <a:srgbClr val="505050"/>
                    </a:gs>
                  </a:gsLst>
                  <a:lin ang="5400000" scaled="0"/>
                </a:gradFill>
              </a:rPr>
              <a:t/>
            </a:r>
            <a:br>
              <a:rPr lang="en-US" sz="2800" dirty="0">
                <a:gradFill>
                  <a:gsLst>
                    <a:gs pos="1250">
                      <a:srgbClr val="505050"/>
                    </a:gs>
                    <a:gs pos="100000">
                      <a:srgbClr val="505050"/>
                    </a:gs>
                  </a:gsLst>
                  <a:lin ang="5400000" scaled="0"/>
                </a:gradFill>
              </a:rPr>
            </a:br>
            <a:r>
              <a:rPr lang="en-US" sz="2800" dirty="0">
                <a:gradFill>
                  <a:gsLst>
                    <a:gs pos="1250">
                      <a:srgbClr val="00BCF2"/>
                    </a:gs>
                    <a:gs pos="99000">
                      <a:srgbClr val="00BCF2"/>
                    </a:gs>
                  </a:gsLst>
                  <a:lin ang="5400000" scaled="0"/>
                </a:gradFill>
              </a:rPr>
              <a:t>3 of 3 – Page where </a:t>
            </a:r>
            <a:r>
              <a:rPr lang="en-US" sz="2800" dirty="0" smtClean="0">
                <a:gradFill>
                  <a:gsLst>
                    <a:gs pos="1250">
                      <a:srgbClr val="00BCF2"/>
                    </a:gs>
                    <a:gs pos="99000">
                      <a:srgbClr val="00BCF2"/>
                    </a:gs>
                  </a:gsLst>
                  <a:lin ang="5400000" scaled="0"/>
                </a:gradFill>
              </a:rPr>
              <a:t>WAB was </a:t>
            </a:r>
            <a:r>
              <a:rPr lang="en-US" sz="2800" dirty="0">
                <a:gradFill>
                  <a:gsLst>
                    <a:gs pos="1250">
                      <a:srgbClr val="00BCF2"/>
                    </a:gs>
                    <a:gs pos="99000">
                      <a:srgbClr val="00BCF2"/>
                    </a:gs>
                  </a:gsLst>
                  <a:lin ang="5400000" scaled="0"/>
                </a:gradFill>
              </a:rPr>
              <a:t>initiated   </a:t>
            </a:r>
            <a:r>
              <a:rPr lang="en-US" sz="2800" dirty="0" smtClean="0">
                <a:gradFill>
                  <a:gsLst>
                    <a:gs pos="1250">
                      <a:srgbClr val="00BCF2"/>
                    </a:gs>
                    <a:gs pos="99000">
                      <a:srgbClr val="00BCF2"/>
                    </a:gs>
                  </a:gsLst>
                  <a:lin ang="5400000" scaled="0"/>
                </a:gradFill>
              </a:rPr>
              <a:t>(</a:t>
            </a:r>
            <a:r>
              <a:rPr lang="en-US" sz="2800" dirty="0">
                <a:gradFill>
                  <a:gsLst>
                    <a:gs pos="1250">
                      <a:schemeClr val="tx2"/>
                    </a:gs>
                    <a:gs pos="99000">
                      <a:schemeClr val="tx2"/>
                    </a:gs>
                  </a:gsLst>
                  <a:lin ang="5400000" scaled="0"/>
                </a:gradFill>
              </a:rPr>
              <a:t>Windows Runtime </a:t>
            </a:r>
            <a:r>
              <a:rPr lang="en-US" sz="2800" dirty="0" err="1">
                <a:gradFill>
                  <a:gsLst>
                    <a:gs pos="1250">
                      <a:schemeClr val="tx2"/>
                    </a:gs>
                    <a:gs pos="99000">
                      <a:schemeClr val="tx2"/>
                    </a:gs>
                  </a:gsLst>
                  <a:lin ang="5400000" scaled="0"/>
                </a:gradFill>
              </a:rPr>
              <a:t>Xaml</a:t>
            </a:r>
            <a:r>
              <a:rPr lang="en-US" sz="2800" dirty="0">
                <a:gradFill>
                  <a:gsLst>
                    <a:gs pos="1250">
                      <a:schemeClr val="tx2"/>
                    </a:gs>
                    <a:gs pos="99000">
                      <a:schemeClr val="tx2"/>
                    </a:gs>
                  </a:gsLst>
                  <a:lin ang="5400000" scaled="0"/>
                </a:gradFill>
              </a:rPr>
              <a:t> Apps</a:t>
            </a:r>
            <a:r>
              <a:rPr lang="en-US" sz="2800" dirty="0" smtClean="0">
                <a:gradFill>
                  <a:gsLst>
                    <a:gs pos="1250">
                      <a:srgbClr val="00BCF2"/>
                    </a:gs>
                    <a:gs pos="99000">
                      <a:srgbClr val="00BCF2"/>
                    </a:gs>
                  </a:gsLst>
                  <a:lin ang="5400000" scaled="0"/>
                </a:gradFill>
              </a:rPr>
              <a:t>)</a:t>
            </a:r>
            <a:endParaRPr lang="en-GB" sz="3600" dirty="0"/>
          </a:p>
        </p:txBody>
      </p:sp>
      <p:sp>
        <p:nvSpPr>
          <p:cNvPr id="6" name="Text Placeholder 5"/>
          <p:cNvSpPr>
            <a:spLocks noGrp="1"/>
          </p:cNvSpPr>
          <p:nvPr>
            <p:ph type="body" sz="quarter" idx="21"/>
          </p:nvPr>
        </p:nvSpPr>
        <p:spPr>
          <a:xfrm>
            <a:off x="1" y="1625054"/>
            <a:ext cx="12436474" cy="5373779"/>
          </a:xfrm>
          <a:solidFill>
            <a:schemeClr val="tx1">
              <a:lumMod val="95000"/>
            </a:schemeClr>
          </a:solidFill>
        </p:spPr>
        <p:txBody>
          <a:bodyPr/>
          <a:lstStyle/>
          <a:p>
            <a:r>
              <a:rPr lang="en-GB" sz="1200" dirty="0">
                <a:solidFill>
                  <a:srgbClr val="0000FF"/>
                </a:solidFill>
                <a:highlight>
                  <a:srgbClr val="F2F2F2"/>
                </a:highlight>
                <a:latin typeface="Consolas" panose="020B0609020204030204" pitchFamily="49" charset="0"/>
              </a:rPr>
              <a:t>private</a:t>
            </a:r>
            <a:r>
              <a:rPr lang="en-GB" sz="1200" dirty="0">
                <a:solidFill>
                  <a:srgbClr val="000000"/>
                </a:solidFill>
                <a:highlight>
                  <a:srgbClr val="F2F2F2"/>
                </a:highlight>
                <a:latin typeface="Consolas" panose="020B0609020204030204" pitchFamily="49" charset="0"/>
              </a:rPr>
              <a:t> </a:t>
            </a:r>
            <a:r>
              <a:rPr lang="en-GB" sz="1200" dirty="0" err="1">
                <a:solidFill>
                  <a:srgbClr val="2B91AF"/>
                </a:solidFill>
                <a:highlight>
                  <a:srgbClr val="F2F2F2"/>
                </a:highlight>
                <a:latin typeface="Consolas" panose="020B0609020204030204" pitchFamily="49" charset="0"/>
              </a:rPr>
              <a:t>WebAuthenticationBrokerContinuationEventArgs</a:t>
            </a:r>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_</a:t>
            </a:r>
            <a:r>
              <a:rPr lang="en-GB" sz="1200" dirty="0" err="1" smtClean="0">
                <a:solidFill>
                  <a:srgbClr val="000000"/>
                </a:solidFill>
                <a:highlight>
                  <a:srgbClr val="F2F2F2"/>
                </a:highlight>
                <a:latin typeface="Consolas" panose="020B0609020204030204" pitchFamily="49" charset="0"/>
              </a:rPr>
              <a:t>continuationArgs</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null</a:t>
            </a:r>
            <a:r>
              <a:rPr lang="en-GB" sz="1200" dirty="0">
                <a:solidFill>
                  <a:srgbClr val="000000"/>
                </a:solidFill>
                <a:highlight>
                  <a:srgbClr val="F2F2F2"/>
                </a:highlight>
                <a:latin typeface="Consolas" panose="020B0609020204030204" pitchFamily="49" charset="0"/>
              </a:rPr>
              <a:t>;</a:t>
            </a:r>
          </a:p>
          <a:p>
            <a:r>
              <a:rPr lang="en-GB" sz="1200" dirty="0">
                <a:solidFill>
                  <a:srgbClr val="0000FF"/>
                </a:solidFill>
                <a:highlight>
                  <a:srgbClr val="F2F2F2"/>
                </a:highlight>
                <a:latin typeface="Consolas" panose="020B0609020204030204" pitchFamily="49" charset="0"/>
              </a:rPr>
              <a:t>public</a:t>
            </a:r>
            <a:r>
              <a:rPr lang="en-GB" sz="1200" dirty="0">
                <a:solidFill>
                  <a:srgbClr val="000000"/>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WebAuthenticationBrokerContinuationEventArgs</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ContinuationArgs</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get</a:t>
            </a:r>
            <a:r>
              <a:rPr lang="en-GB" sz="1200" dirty="0">
                <a:solidFill>
                  <a:srgbClr val="000000"/>
                </a:solidFill>
                <a:highlight>
                  <a:srgbClr val="F2F2F2"/>
                </a:highlight>
                <a:latin typeface="Consolas" panose="020B0609020204030204" pitchFamily="49" charset="0"/>
              </a:rPr>
              <a:t> { </a:t>
            </a:r>
            <a:r>
              <a:rPr lang="en-GB" sz="1200" dirty="0">
                <a:solidFill>
                  <a:srgbClr val="0000FF"/>
                </a:solidFill>
                <a:highlight>
                  <a:srgbClr val="F2F2F2"/>
                </a:highlight>
                <a:latin typeface="Consolas" panose="020B0609020204030204" pitchFamily="49" charset="0"/>
              </a:rPr>
              <a:t>return</a:t>
            </a:r>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_</a:t>
            </a:r>
            <a:r>
              <a:rPr lang="en-GB" sz="1200" dirty="0" err="1" smtClean="0">
                <a:solidFill>
                  <a:srgbClr val="000000"/>
                </a:solidFill>
                <a:highlight>
                  <a:srgbClr val="F2F2F2"/>
                </a:highlight>
                <a:latin typeface="Consolas" panose="020B0609020204030204" pitchFamily="49" charset="0"/>
              </a:rPr>
              <a:t>continuationArgs</a:t>
            </a:r>
            <a:r>
              <a:rPr lang="en-GB" sz="1200" dirty="0">
                <a:solidFill>
                  <a:srgbClr val="000000"/>
                </a:solidFill>
                <a:highlight>
                  <a:srgbClr val="F2F2F2"/>
                </a:highlight>
                <a:latin typeface="Consolas" panose="020B0609020204030204" pitchFamily="49" charset="0"/>
              </a:rPr>
              <a:t>; }</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set </a:t>
            </a:r>
            <a:r>
              <a:rPr lang="en-GB" sz="1200" dirty="0" smtClean="0">
                <a:solidFill>
                  <a:srgbClr val="000000"/>
                </a:solidFill>
                <a:highlight>
                  <a:srgbClr val="F2F2F2"/>
                </a:highlight>
                <a:latin typeface="Consolas" panose="020B0609020204030204" pitchFamily="49" charset="0"/>
              </a:rPr>
              <a:t>{</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_</a:t>
            </a:r>
            <a:r>
              <a:rPr lang="en-GB" sz="1200" dirty="0" err="1" smtClean="0">
                <a:solidFill>
                  <a:srgbClr val="000000"/>
                </a:solidFill>
                <a:highlight>
                  <a:srgbClr val="F2F2F2"/>
                </a:highlight>
                <a:latin typeface="Consolas" panose="020B0609020204030204" pitchFamily="49" charset="0"/>
              </a:rPr>
              <a:t>continuationArgs</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value</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ContinueWebAuthentication</a:t>
            </a:r>
            <a:r>
              <a:rPr lang="en-GB" sz="1200" dirty="0" smtClean="0">
                <a:solidFill>
                  <a:srgbClr val="000000"/>
                </a:solidFill>
                <a:highlight>
                  <a:srgbClr val="F2F2F2"/>
                </a:highlight>
                <a:latin typeface="Consolas" panose="020B0609020204030204" pitchFamily="49" charset="0"/>
              </a:rPr>
              <a:t>(_</a:t>
            </a:r>
            <a:r>
              <a:rPr lang="en-GB" sz="1200" dirty="0" err="1" smtClean="0">
                <a:solidFill>
                  <a:srgbClr val="000000"/>
                </a:solidFill>
                <a:highlight>
                  <a:srgbClr val="F2F2F2"/>
                </a:highlight>
                <a:latin typeface="Consolas" panose="020B0609020204030204" pitchFamily="49" charset="0"/>
              </a:rPr>
              <a:t>continuationArgs</a:t>
            </a:r>
            <a:r>
              <a:rPr lang="en-GB" sz="1200" dirty="0" smtClean="0">
                <a:solidFill>
                  <a:srgbClr val="000000"/>
                </a:solidFill>
                <a:highlight>
                  <a:srgbClr val="F2F2F2"/>
                </a:highlight>
                <a:latin typeface="Consolas" panose="020B0609020204030204" pitchFamily="49" charset="0"/>
              </a:rPr>
              <a:t>); }</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r>
              <a:rPr lang="en-GB" sz="1200" dirty="0">
                <a:solidFill>
                  <a:srgbClr val="0000FF"/>
                </a:solidFill>
                <a:highlight>
                  <a:srgbClr val="F2F2F2"/>
                </a:highlight>
                <a:latin typeface="Consolas" panose="020B0609020204030204" pitchFamily="49" charset="0"/>
              </a:rPr>
              <a:t>public</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async</a:t>
            </a:r>
            <a:r>
              <a:rPr lang="en-GB" sz="1200" dirty="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void</a:t>
            </a:r>
            <a:r>
              <a:rPr lang="en-GB" sz="1200" dirty="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ContinueWebAuthentication</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2B91AF"/>
                </a:solidFill>
                <a:highlight>
                  <a:srgbClr val="F2F2F2"/>
                </a:highlight>
                <a:latin typeface="Consolas" panose="020B0609020204030204" pitchFamily="49" charset="0"/>
              </a:rPr>
              <a:t>WebAuthenticationBrokerContinuationEventArgs</a:t>
            </a:r>
            <a:r>
              <a:rPr lang="en-GB" sz="1200" dirty="0" smtClean="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args</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a:t>
            </a:r>
          </a:p>
          <a:p>
            <a:r>
              <a:rPr lang="en-GB" sz="1200" dirty="0" smtClean="0">
                <a:solidFill>
                  <a:srgbClr val="2B91AF"/>
                </a:solidFill>
                <a:highlight>
                  <a:srgbClr val="F2F2F2"/>
                </a:highlight>
                <a:latin typeface="Consolas" panose="020B0609020204030204" pitchFamily="49" charset="0"/>
              </a:rPr>
              <a:t>    </a:t>
            </a:r>
            <a:r>
              <a:rPr lang="en-GB" sz="1200" dirty="0" err="1" smtClean="0">
                <a:solidFill>
                  <a:srgbClr val="2B91AF"/>
                </a:solidFill>
                <a:highlight>
                  <a:srgbClr val="F2F2F2"/>
                </a:highlight>
                <a:latin typeface="Consolas" panose="020B0609020204030204" pitchFamily="49" charset="0"/>
              </a:rPr>
              <a:t>WebAuthenticationResult</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result = </a:t>
            </a:r>
            <a:r>
              <a:rPr lang="en-GB" sz="1200" dirty="0" err="1">
                <a:solidFill>
                  <a:srgbClr val="000000"/>
                </a:solidFill>
                <a:highlight>
                  <a:srgbClr val="F2F2F2"/>
                </a:highlight>
                <a:latin typeface="Consolas" panose="020B0609020204030204" pitchFamily="49" charset="0"/>
              </a:rPr>
              <a:t>args.WebAuthenticationResult</a:t>
            </a:r>
            <a:r>
              <a:rPr lang="en-GB" sz="1200" dirty="0">
                <a:solidFill>
                  <a:srgbClr val="000000"/>
                </a:solidFill>
                <a:highlight>
                  <a:srgbClr val="F2F2F2"/>
                </a:highlight>
                <a:latin typeface="Consolas" panose="020B0609020204030204" pitchFamily="49" charset="0"/>
              </a:rPr>
              <a:t>;</a:t>
            </a:r>
          </a:p>
          <a:p>
            <a:endParaRPr lang="en-GB" sz="1200" dirty="0">
              <a:solidFill>
                <a:srgbClr val="000000"/>
              </a:solidFill>
              <a:highlight>
                <a:srgbClr val="F2F2F2"/>
              </a:highlight>
              <a:latin typeface="Consolas" panose="020B0609020204030204" pitchFamily="49" charset="0"/>
            </a:endParaRPr>
          </a:p>
          <a:p>
            <a:r>
              <a:rPr lang="en-GB" sz="1200" dirty="0" smtClean="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if</a:t>
            </a:r>
            <a:r>
              <a:rPr lang="en-GB" sz="1200" dirty="0">
                <a:solidFill>
                  <a:srgbClr val="000000"/>
                </a:solidFill>
                <a:highlight>
                  <a:srgbClr val="F2F2F2"/>
                </a:highlight>
                <a:latin typeface="Consolas" panose="020B0609020204030204" pitchFamily="49" charset="0"/>
              </a:rPr>
              <a:t> (</a:t>
            </a:r>
            <a:r>
              <a:rPr lang="en-GB" sz="1200" dirty="0" err="1">
                <a:solidFill>
                  <a:srgbClr val="000000"/>
                </a:solidFill>
                <a:highlight>
                  <a:srgbClr val="F2F2F2"/>
                </a:highlight>
                <a:latin typeface="Consolas" panose="020B0609020204030204" pitchFamily="49" charset="0"/>
              </a:rPr>
              <a:t>result.ResponseStatus</a:t>
            </a:r>
            <a:r>
              <a:rPr lang="en-GB" sz="1200" dirty="0">
                <a:solidFill>
                  <a:srgbClr val="000000"/>
                </a:solidFill>
                <a:highlight>
                  <a:srgbClr val="F2F2F2"/>
                </a:highlight>
                <a:latin typeface="Consolas" panose="020B0609020204030204" pitchFamily="49" charset="0"/>
              </a:rPr>
              <a:t> == </a:t>
            </a:r>
            <a:r>
              <a:rPr lang="en-GB" sz="1200" dirty="0" err="1">
                <a:solidFill>
                  <a:srgbClr val="2B91AF"/>
                </a:solidFill>
                <a:highlight>
                  <a:srgbClr val="F2F2F2"/>
                </a:highlight>
                <a:latin typeface="Consolas" panose="020B0609020204030204" pitchFamily="49" charset="0"/>
              </a:rPr>
              <a:t>WebAuthenticationStatus</a:t>
            </a:r>
            <a:r>
              <a:rPr lang="en-GB" sz="1200" dirty="0" err="1">
                <a:solidFill>
                  <a:srgbClr val="000000"/>
                </a:solidFill>
                <a:highlight>
                  <a:srgbClr val="F2F2F2"/>
                </a:highlight>
                <a:latin typeface="Consolas" panose="020B0609020204030204" pitchFamily="49" charset="0"/>
              </a:rPr>
              <a:t>.Success</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a:solidFill>
                  <a:srgbClr val="000000"/>
                </a:solidFill>
                <a:highlight>
                  <a:srgbClr val="F2F2F2"/>
                </a:highlight>
                <a:latin typeface="Consolas" panose="020B0609020204030204" pitchFamily="49" charset="0"/>
              </a:rPr>
              <a:t>{</a:t>
            </a: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a:solidFill>
                  <a:srgbClr val="2B91AF"/>
                </a:solidFill>
                <a:highlight>
                  <a:srgbClr val="F2F2F2"/>
                </a:highlight>
                <a:latin typeface="Consolas" panose="020B0609020204030204" pitchFamily="49" charset="0"/>
              </a:rPr>
              <a:t>String</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outputToken</a:t>
            </a:r>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result.ResponseData.ToString</a:t>
            </a:r>
            <a:r>
              <a:rPr lang="en-GB" sz="1200" dirty="0" smtClean="0">
                <a:solidFill>
                  <a:srgbClr val="000000"/>
                </a:solidFill>
                <a:highlight>
                  <a:srgbClr val="F2F2F2"/>
                </a:highlight>
                <a:latin typeface="Consolas" panose="020B0609020204030204" pitchFamily="49" charset="0"/>
              </a:rPr>
              <a:t>();</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FF"/>
                </a:solidFill>
                <a:highlight>
                  <a:srgbClr val="F2F2F2"/>
                </a:highlight>
                <a:latin typeface="Consolas" panose="020B0609020204030204" pitchFamily="49" charset="0"/>
              </a:rPr>
              <a:t>await</a:t>
            </a:r>
            <a:r>
              <a:rPr lang="en-GB" sz="1200" dirty="0" smtClean="0">
                <a:solidFill>
                  <a:srgbClr val="000000"/>
                </a:solidFill>
                <a:highlight>
                  <a:srgbClr val="F2F2F2"/>
                </a:highlight>
                <a:latin typeface="Consolas" panose="020B0609020204030204" pitchFamily="49" charset="0"/>
              </a:rPr>
              <a:t> </a:t>
            </a:r>
            <a:r>
              <a:rPr lang="en-GB" sz="1200" dirty="0" err="1" smtClean="0">
                <a:solidFill>
                  <a:srgbClr val="000000"/>
                </a:solidFill>
                <a:highlight>
                  <a:srgbClr val="F2F2F2"/>
                </a:highlight>
                <a:latin typeface="Consolas" panose="020B0609020204030204" pitchFamily="49" charset="0"/>
              </a:rPr>
              <a:t>DoSomethingWithTheTokenAsync</a:t>
            </a:r>
            <a:r>
              <a:rPr lang="en-GB" sz="1200" dirty="0" smtClean="0">
                <a:solidFill>
                  <a:srgbClr val="000000"/>
                </a:solidFill>
                <a:highlight>
                  <a:srgbClr val="F2F2F2"/>
                </a:highlight>
                <a:latin typeface="Consolas" panose="020B0609020204030204" pitchFamily="49" charset="0"/>
              </a:rPr>
              <a:t>(</a:t>
            </a:r>
            <a:r>
              <a:rPr lang="en-GB" sz="1200" dirty="0" err="1" smtClean="0">
                <a:solidFill>
                  <a:srgbClr val="000000"/>
                </a:solidFill>
                <a:highlight>
                  <a:srgbClr val="F2F2F2"/>
                </a:highlight>
                <a:latin typeface="Consolas" panose="020B0609020204030204" pitchFamily="49" charset="0"/>
              </a:rPr>
              <a:t>outputToken</a:t>
            </a:r>
            <a:r>
              <a:rPr lang="en-GB" sz="1200" dirty="0" smtClean="0">
                <a:solidFill>
                  <a:srgbClr val="000000"/>
                </a:solidFill>
                <a:highlight>
                  <a:srgbClr val="F2F2F2"/>
                </a:highlight>
                <a:latin typeface="Consolas" panose="020B0609020204030204" pitchFamily="49" charset="0"/>
              </a:rPr>
              <a:t>);</a:t>
            </a:r>
            <a:endParaRPr lang="en-GB" sz="1200" dirty="0">
              <a:solidFill>
                <a:srgbClr val="000000"/>
              </a:solidFill>
              <a:highlight>
                <a:srgbClr val="F2F2F2"/>
              </a:highlight>
              <a:latin typeface="Consolas" panose="020B0609020204030204" pitchFamily="49" charset="0"/>
            </a:endParaRPr>
          </a:p>
          <a:p>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a:t>
            </a:r>
            <a:endParaRPr lang="en-GB" sz="1200" dirty="0">
              <a:solidFill>
                <a:srgbClr val="000000"/>
              </a:solidFill>
              <a:highlight>
                <a:srgbClr val="F2F2F2"/>
              </a:highlight>
              <a:latin typeface="Consolas" panose="020B0609020204030204" pitchFamily="49" charset="0"/>
            </a:endParaRPr>
          </a:p>
          <a:p>
            <a:pPr lvl="0"/>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a:solidFill>
                  <a:srgbClr val="0000FF"/>
                </a:solidFill>
                <a:highlight>
                  <a:srgbClr val="F2F2F2"/>
                </a:highlight>
                <a:latin typeface="Consolas" panose="020B0609020204030204" pitchFamily="49" charset="0"/>
              </a:rPr>
              <a:t>else</a:t>
            </a:r>
            <a:r>
              <a:rPr lang="en-GB" sz="1200" dirty="0">
                <a:solidFill>
                  <a:srgbClr val="000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r>
              <a:rPr lang="en-GB" sz="1200" dirty="0" smtClean="0">
                <a:solidFill>
                  <a:srgbClr val="008000"/>
                </a:solidFill>
                <a:highlight>
                  <a:srgbClr val="F2F2F2"/>
                </a:highlight>
                <a:latin typeface="Consolas" panose="020B0609020204030204" pitchFamily="49" charset="0"/>
              </a:rPr>
              <a:t> /* </a:t>
            </a:r>
            <a:r>
              <a:rPr lang="en-GB" sz="1200" dirty="0">
                <a:solidFill>
                  <a:srgbClr val="008000"/>
                </a:solidFill>
                <a:highlight>
                  <a:srgbClr val="F2F2F2"/>
                </a:highlight>
                <a:latin typeface="Consolas" panose="020B0609020204030204" pitchFamily="49" charset="0"/>
              </a:rPr>
              <a:t>handle failures (user cancel, HTTP error</a:t>
            </a:r>
            <a:r>
              <a:rPr lang="en-GB" sz="1200" dirty="0" smtClean="0">
                <a:solidFill>
                  <a:srgbClr val="008000"/>
                </a:solidFill>
                <a:highlight>
                  <a:srgbClr val="F2F2F2"/>
                </a:highlight>
                <a:latin typeface="Consolas" panose="020B0609020204030204" pitchFamily="49" charset="0"/>
              </a:rPr>
              <a:t>) */</a:t>
            </a:r>
            <a:r>
              <a:rPr lang="en-GB" sz="1200" dirty="0" smtClean="0">
                <a:solidFill>
                  <a:srgbClr val="000000"/>
                </a:solidFill>
                <a:highlight>
                  <a:srgbClr val="F2F2F2"/>
                </a:highlight>
                <a:latin typeface="Consolas" panose="020B0609020204030204" pitchFamily="49" charset="0"/>
              </a:rPr>
              <a:t> }</a:t>
            </a:r>
          </a:p>
          <a:p>
            <a:r>
              <a:rPr lang="en-GB" sz="1200" dirty="0" smtClean="0">
                <a:solidFill>
                  <a:srgbClr val="000000"/>
                </a:solidFill>
                <a:highlight>
                  <a:srgbClr val="F2F2F2"/>
                </a:highlight>
                <a:latin typeface="Consolas" panose="020B0609020204030204" pitchFamily="49" charset="0"/>
              </a:rPr>
              <a:t>}</a:t>
            </a:r>
          </a:p>
          <a:p>
            <a:endParaRPr lang="en-GB" sz="1200" dirty="0"/>
          </a:p>
        </p:txBody>
      </p:sp>
    </p:spTree>
    <p:extLst>
      <p:ext uri="{BB962C8B-B14F-4D97-AF65-F5344CB8AC3E}">
        <p14:creationId xmlns:p14="http://schemas.microsoft.com/office/powerpoint/2010/main" val="3057470914"/>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User Experience</a:t>
            </a:r>
            <a:endParaRPr lang="en-US" dirty="0"/>
          </a:p>
        </p:txBody>
      </p:sp>
      <p:grpSp>
        <p:nvGrpSpPr>
          <p:cNvPr id="29" name="Group 28"/>
          <p:cNvGrpSpPr/>
          <p:nvPr/>
        </p:nvGrpSpPr>
        <p:grpSpPr>
          <a:xfrm>
            <a:off x="2942101" y="2125857"/>
            <a:ext cx="9013025" cy="3784769"/>
            <a:chOff x="1141663" y="2139302"/>
            <a:chExt cx="9014303" cy="3785306"/>
          </a:xfrm>
        </p:grpSpPr>
        <p:grpSp>
          <p:nvGrpSpPr>
            <p:cNvPr id="12" name="Group 11"/>
            <p:cNvGrpSpPr/>
            <p:nvPr/>
          </p:nvGrpSpPr>
          <p:grpSpPr>
            <a:xfrm>
              <a:off x="1189037" y="2139304"/>
              <a:ext cx="1971675" cy="3276600"/>
              <a:chOff x="1189037" y="2139304"/>
              <a:chExt cx="1971675" cy="3276600"/>
            </a:xfrm>
          </p:grpSpPr>
          <p:pic>
            <p:nvPicPr>
              <p:cNvPr id="10" name="Picture 9"/>
              <p:cNvPicPr>
                <a:picLocks noChangeAspect="1"/>
              </p:cNvPicPr>
              <p:nvPr/>
            </p:nvPicPr>
            <p:blipFill>
              <a:blip r:embed="rId2"/>
              <a:stretch>
                <a:fillRect/>
              </a:stretch>
            </p:blipFill>
            <p:spPr>
              <a:xfrm>
                <a:off x="1189037" y="2139304"/>
                <a:ext cx="1971675" cy="3276600"/>
              </a:xfrm>
              <a:prstGeom prst="rect">
                <a:avLst/>
              </a:prstGeom>
            </p:spPr>
          </p:pic>
          <p:sp>
            <p:nvSpPr>
              <p:cNvPr id="11" name="TextBox 10"/>
              <p:cNvSpPr txBox="1"/>
              <p:nvPr/>
            </p:nvSpPr>
            <p:spPr>
              <a:xfrm>
                <a:off x="1341437" y="2139304"/>
                <a:ext cx="938479" cy="461560"/>
              </a:xfrm>
              <a:prstGeom prst="rect">
                <a:avLst/>
              </a:prstGeom>
              <a:noFill/>
            </p:spPr>
            <p:txBody>
              <a:bodyPr wrap="none" lIns="182854" tIns="146283" rIns="182854" bIns="146283" rtlCol="0">
                <a:spAutoFit/>
              </a:bodyPr>
              <a:lstStyle/>
              <a:p>
                <a:pPr>
                  <a:lnSpc>
                    <a:spcPct val="90000"/>
                  </a:lnSpc>
                </a:pPr>
                <a:r>
                  <a:rPr lang="en-US" sz="1199" dirty="0">
                    <a:solidFill>
                      <a:schemeClr val="bg1"/>
                    </a:solidFill>
                  </a:rPr>
                  <a:t>Contoso</a:t>
                </a:r>
              </a:p>
            </p:txBody>
          </p:sp>
        </p:grpSp>
        <p:grpSp>
          <p:nvGrpSpPr>
            <p:cNvPr id="17" name="Group 16"/>
            <p:cNvGrpSpPr/>
            <p:nvPr/>
          </p:nvGrpSpPr>
          <p:grpSpPr>
            <a:xfrm>
              <a:off x="6942381" y="2139303"/>
              <a:ext cx="1943200" cy="3251367"/>
              <a:chOff x="5608637" y="2139304"/>
              <a:chExt cx="1943200" cy="3251367"/>
            </a:xfrm>
          </p:grpSpPr>
          <p:pic>
            <p:nvPicPr>
              <p:cNvPr id="18" name="Picture 17"/>
              <p:cNvPicPr>
                <a:picLocks noChangeAspect="1"/>
              </p:cNvPicPr>
              <p:nvPr/>
            </p:nvPicPr>
            <p:blipFill>
              <a:blip r:embed="rId3"/>
              <a:stretch>
                <a:fillRect/>
              </a:stretch>
            </p:blipFill>
            <p:spPr>
              <a:xfrm>
                <a:off x="5608637" y="2139304"/>
                <a:ext cx="1943200" cy="3251367"/>
              </a:xfrm>
              <a:prstGeom prst="rect">
                <a:avLst/>
              </a:prstGeom>
            </p:spPr>
          </p:pic>
          <p:pic>
            <p:nvPicPr>
              <p:cNvPr id="19" name="Picture 18"/>
              <p:cNvPicPr>
                <a:picLocks noChangeAspect="1"/>
              </p:cNvPicPr>
              <p:nvPr/>
            </p:nvPicPr>
            <p:blipFill>
              <a:blip r:embed="rId4"/>
              <a:stretch>
                <a:fillRect/>
              </a:stretch>
            </p:blipFill>
            <p:spPr>
              <a:xfrm>
                <a:off x="5613110" y="2139304"/>
                <a:ext cx="1938727" cy="376975"/>
              </a:xfrm>
              <a:prstGeom prst="rect">
                <a:avLst/>
              </a:prstGeom>
            </p:spPr>
          </p:pic>
        </p:grpSp>
        <p:grpSp>
          <p:nvGrpSpPr>
            <p:cNvPr id="21" name="Group 20"/>
            <p:cNvGrpSpPr/>
            <p:nvPr/>
          </p:nvGrpSpPr>
          <p:grpSpPr>
            <a:xfrm>
              <a:off x="4084637" y="2139302"/>
              <a:ext cx="1943200" cy="3251369"/>
              <a:chOff x="4084637" y="2139302"/>
              <a:chExt cx="1943200" cy="3251369"/>
            </a:xfrm>
          </p:grpSpPr>
          <p:grpSp>
            <p:nvGrpSpPr>
              <p:cNvPr id="15" name="Group 14"/>
              <p:cNvGrpSpPr/>
              <p:nvPr/>
            </p:nvGrpSpPr>
            <p:grpSpPr>
              <a:xfrm>
                <a:off x="4084637" y="2139304"/>
                <a:ext cx="1943200" cy="3251367"/>
                <a:chOff x="5608637" y="2139304"/>
                <a:chExt cx="1943200" cy="3251367"/>
              </a:xfrm>
            </p:grpSpPr>
            <p:pic>
              <p:nvPicPr>
                <p:cNvPr id="9" name="Picture 8"/>
                <p:cNvPicPr>
                  <a:picLocks noChangeAspect="1"/>
                </p:cNvPicPr>
                <p:nvPr/>
              </p:nvPicPr>
              <p:blipFill>
                <a:blip r:embed="rId3"/>
                <a:stretch>
                  <a:fillRect/>
                </a:stretch>
              </p:blipFill>
              <p:spPr>
                <a:xfrm>
                  <a:off x="5608637" y="2139304"/>
                  <a:ext cx="1943200" cy="3251367"/>
                </a:xfrm>
                <a:prstGeom prst="rect">
                  <a:avLst/>
                </a:prstGeom>
              </p:spPr>
            </p:pic>
            <p:pic>
              <p:nvPicPr>
                <p:cNvPr id="14" name="Picture 13"/>
                <p:cNvPicPr>
                  <a:picLocks noChangeAspect="1"/>
                </p:cNvPicPr>
                <p:nvPr/>
              </p:nvPicPr>
              <p:blipFill>
                <a:blip r:embed="rId4"/>
                <a:stretch>
                  <a:fillRect/>
                </a:stretch>
              </p:blipFill>
              <p:spPr>
                <a:xfrm>
                  <a:off x="5613110" y="2139304"/>
                  <a:ext cx="1938727" cy="376975"/>
                </a:xfrm>
                <a:prstGeom prst="rect">
                  <a:avLst/>
                </a:prstGeom>
              </p:spPr>
            </p:pic>
          </p:grpSp>
          <p:pic>
            <p:nvPicPr>
              <p:cNvPr id="16" name="Picture 15"/>
              <p:cNvPicPr>
                <a:picLocks noChangeAspect="1"/>
              </p:cNvPicPr>
              <p:nvPr/>
            </p:nvPicPr>
            <p:blipFill>
              <a:blip r:embed="rId5"/>
              <a:stretch>
                <a:fillRect/>
              </a:stretch>
            </p:blipFill>
            <p:spPr>
              <a:xfrm>
                <a:off x="4089109" y="2139303"/>
                <a:ext cx="1938727" cy="1341879"/>
              </a:xfrm>
              <a:prstGeom prst="rect">
                <a:avLst/>
              </a:prstGeom>
            </p:spPr>
          </p:pic>
          <p:pic>
            <p:nvPicPr>
              <p:cNvPr id="20" name="Picture 19"/>
              <p:cNvPicPr>
                <a:picLocks noChangeAspect="1"/>
              </p:cNvPicPr>
              <p:nvPr/>
            </p:nvPicPr>
            <p:blipFill>
              <a:blip r:embed="rId6"/>
              <a:stretch>
                <a:fillRect/>
              </a:stretch>
            </p:blipFill>
            <p:spPr>
              <a:xfrm>
                <a:off x="5608636" y="2139302"/>
                <a:ext cx="419199" cy="150279"/>
              </a:xfrm>
              <a:prstGeom prst="rect">
                <a:avLst/>
              </a:prstGeom>
            </p:spPr>
          </p:pic>
        </p:grpSp>
        <p:sp>
          <p:nvSpPr>
            <p:cNvPr id="22" name="TextBox 21"/>
            <p:cNvSpPr txBox="1"/>
            <p:nvPr/>
          </p:nvSpPr>
          <p:spPr>
            <a:xfrm>
              <a:off x="1570037" y="5603137"/>
              <a:ext cx="1298425" cy="277166"/>
            </a:xfrm>
            <a:prstGeom prst="rect">
              <a:avLst/>
            </a:prstGeom>
            <a:noFill/>
          </p:spPr>
          <p:txBody>
            <a:bodyPr wrap="none" lIns="0" tIns="0" rIns="0" bIns="0" rtlCol="0">
              <a:spAutoFit/>
            </a:bodyPr>
            <a:lstStyle/>
            <a:p>
              <a:r>
                <a:rPr lang="en-US" sz="1801" dirty="0">
                  <a:solidFill>
                    <a:schemeClr val="tx1">
                      <a:alpha val="99000"/>
                    </a:schemeClr>
                  </a:solidFill>
                </a:rPr>
                <a:t>Authenticate</a:t>
              </a:r>
            </a:p>
          </p:txBody>
        </p:sp>
        <p:sp>
          <p:nvSpPr>
            <p:cNvPr id="23" name="TextBox 22"/>
            <p:cNvSpPr txBox="1"/>
            <p:nvPr/>
          </p:nvSpPr>
          <p:spPr>
            <a:xfrm>
              <a:off x="7208837" y="5628559"/>
              <a:ext cx="2947129" cy="277166"/>
            </a:xfrm>
            <a:prstGeom prst="rect">
              <a:avLst/>
            </a:prstGeom>
            <a:noFill/>
          </p:spPr>
          <p:txBody>
            <a:bodyPr wrap="square" lIns="0" tIns="0" rIns="0" bIns="0" rtlCol="0">
              <a:spAutoFit/>
            </a:bodyPr>
            <a:lstStyle/>
            <a:p>
              <a:r>
                <a:rPr lang="en-US" sz="1801" dirty="0">
                  <a:solidFill>
                    <a:schemeClr val="tx1">
                      <a:alpha val="99000"/>
                    </a:schemeClr>
                  </a:solidFill>
                </a:rPr>
                <a:t>Authorize app</a:t>
              </a:r>
            </a:p>
          </p:txBody>
        </p:sp>
        <p:sp>
          <p:nvSpPr>
            <p:cNvPr id="24" name="Oval 23"/>
            <p:cNvSpPr/>
            <p:nvPr/>
          </p:nvSpPr>
          <p:spPr bwMode="auto">
            <a:xfrm>
              <a:off x="1141663" y="5565503"/>
              <a:ext cx="321215" cy="315099"/>
            </a:xfrm>
            <a:prstGeom prst="ellipse">
              <a:avLst/>
            </a:prstGeom>
            <a:solidFill>
              <a:srgbClr val="2ED2FF"/>
            </a:solidFill>
            <a:ln>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4039"/>
              <a:r>
                <a:rPr lang="en-US" sz="1801" dirty="0">
                  <a:solidFill>
                    <a:srgbClr val="FFFFFF"/>
                  </a:solidFill>
                </a:rPr>
                <a:t>1</a:t>
              </a:r>
            </a:p>
          </p:txBody>
        </p:sp>
        <p:sp>
          <p:nvSpPr>
            <p:cNvPr id="25" name="Oval 24"/>
            <p:cNvSpPr/>
            <p:nvPr/>
          </p:nvSpPr>
          <p:spPr bwMode="auto">
            <a:xfrm>
              <a:off x="4364442" y="5604465"/>
              <a:ext cx="321215" cy="315099"/>
            </a:xfrm>
            <a:prstGeom prst="ellipse">
              <a:avLst/>
            </a:prstGeom>
            <a:solidFill>
              <a:srgbClr val="2ED2FF"/>
            </a:solidFill>
            <a:ln>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4039"/>
              <a:r>
                <a:rPr lang="en-US" sz="1801" dirty="0">
                  <a:solidFill>
                    <a:srgbClr val="FFFFFF"/>
                  </a:solidFill>
                </a:rPr>
                <a:t>2</a:t>
              </a:r>
            </a:p>
          </p:txBody>
        </p:sp>
        <p:sp>
          <p:nvSpPr>
            <p:cNvPr id="26" name="Oval 25"/>
            <p:cNvSpPr/>
            <p:nvPr/>
          </p:nvSpPr>
          <p:spPr bwMode="auto">
            <a:xfrm>
              <a:off x="6857459" y="5609509"/>
              <a:ext cx="321215" cy="315099"/>
            </a:xfrm>
            <a:prstGeom prst="ellipse">
              <a:avLst/>
            </a:prstGeom>
            <a:solidFill>
              <a:srgbClr val="2ED2FF"/>
            </a:solidFill>
            <a:ln>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4039"/>
              <a:r>
                <a:rPr lang="en-US" sz="1801" dirty="0">
                  <a:solidFill>
                    <a:srgbClr val="FFFFFF"/>
                  </a:solidFill>
                </a:rPr>
                <a:t>3</a:t>
              </a:r>
            </a:p>
          </p:txBody>
        </p:sp>
        <p:sp>
          <p:nvSpPr>
            <p:cNvPr id="27" name="TextBox 26"/>
            <p:cNvSpPr txBox="1"/>
            <p:nvPr/>
          </p:nvSpPr>
          <p:spPr>
            <a:xfrm>
              <a:off x="4774401" y="5617333"/>
              <a:ext cx="836887" cy="277166"/>
            </a:xfrm>
            <a:prstGeom prst="rect">
              <a:avLst/>
            </a:prstGeom>
            <a:noFill/>
          </p:spPr>
          <p:txBody>
            <a:bodyPr wrap="none" lIns="0" tIns="0" rIns="0" bIns="0" rtlCol="0">
              <a:spAutoFit/>
            </a:bodyPr>
            <a:lstStyle/>
            <a:p>
              <a:r>
                <a:rPr lang="en-US" sz="1801" dirty="0">
                  <a:solidFill>
                    <a:schemeClr val="tx1">
                      <a:alpha val="99000"/>
                    </a:schemeClr>
                  </a:solidFill>
                </a:rPr>
                <a:t>Consent</a:t>
              </a:r>
            </a:p>
          </p:txBody>
        </p:sp>
      </p:grpSp>
      <p:sp>
        <p:nvSpPr>
          <p:cNvPr id="28" name="TextBox 27"/>
          <p:cNvSpPr txBox="1"/>
          <p:nvPr/>
        </p:nvSpPr>
        <p:spPr>
          <a:xfrm>
            <a:off x="270718" y="2550100"/>
            <a:ext cx="2326161" cy="2622214"/>
          </a:xfrm>
          <a:prstGeom prst="rect">
            <a:avLst/>
          </a:prstGeom>
          <a:noFill/>
        </p:spPr>
        <p:txBody>
          <a:bodyPr wrap="square" lIns="182854" tIns="146283" rIns="182854" bIns="146283" rtlCol="0">
            <a:spAutoFit/>
          </a:bodyPr>
          <a:lstStyle/>
          <a:p>
            <a:pPr>
              <a:lnSpc>
                <a:spcPct val="90000"/>
              </a:lnSpc>
            </a:pPr>
            <a:r>
              <a:rPr lang="en-US" sz="2400" dirty="0">
                <a:solidFill>
                  <a:schemeClr val="tx2"/>
                </a:solidFill>
              </a:rPr>
              <a:t>Credentials pre-populated if any app previously authenticated to this provider</a:t>
            </a:r>
          </a:p>
        </p:txBody>
      </p:sp>
    </p:spTree>
    <p:extLst>
      <p:ext uri="{BB962C8B-B14F-4D97-AF65-F5344CB8AC3E}">
        <p14:creationId xmlns:p14="http://schemas.microsoft.com/office/powerpoint/2010/main" val="927638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209973"/>
            <a:ext cx="9760022" cy="2751698"/>
          </a:xfrm>
        </p:spPr>
        <p:txBody>
          <a:bodyPr/>
          <a:lstStyle/>
          <a:p>
            <a:r>
              <a:rPr lang="en-US" dirty="0" smtClean="0"/>
              <a:t>Demo:</a:t>
            </a:r>
            <a:br>
              <a:rPr lang="en-US" dirty="0" smtClean="0"/>
            </a:br>
            <a:r>
              <a:rPr lang="en-US" dirty="0" smtClean="0"/>
              <a:t>Web authentication broker</a:t>
            </a:r>
            <a:br>
              <a:rPr lang="en-US" dirty="0" smtClean="0"/>
            </a:br>
            <a:r>
              <a:rPr lang="en-US" sz="2800" dirty="0"/>
              <a:t>Authentication - online service providers e.g. </a:t>
            </a:r>
            <a:r>
              <a:rPr lang="en-US" sz="2800" dirty="0" smtClean="0"/>
              <a:t>Facebook, Twitter</a:t>
            </a:r>
            <a:r>
              <a:rPr lang="en-US" sz="2800" dirty="0"/>
              <a:t>, etc.</a:t>
            </a:r>
          </a:p>
        </p:txBody>
      </p:sp>
    </p:spTree>
    <p:extLst>
      <p:ext uri="{BB962C8B-B14F-4D97-AF65-F5344CB8AC3E}">
        <p14:creationId xmlns:p14="http://schemas.microsoft.com/office/powerpoint/2010/main" val="3346870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Proximity:</a:t>
            </a:r>
            <a:br>
              <a:rPr lang="en-GB" dirty="0" smtClean="0"/>
            </a:br>
            <a:r>
              <a:rPr lang="en-GB" dirty="0" smtClean="0"/>
              <a:t>NFC</a:t>
            </a:r>
            <a:r>
              <a:rPr lang="en-GB" dirty="0"/>
              <a:t> </a:t>
            </a:r>
            <a:r>
              <a:rPr lang="en-GB" dirty="0" smtClean="0"/>
              <a:t>and Bluetooth</a:t>
            </a:r>
            <a:endParaRPr lang="en-GB" dirty="0"/>
          </a:p>
        </p:txBody>
      </p:sp>
      <p:pic>
        <p:nvPicPr>
          <p:cNvPr id="2" name="Picture 1"/>
          <p:cNvPicPr>
            <a:picLocks noChangeAspect="1"/>
          </p:cNvPicPr>
          <p:nvPr/>
        </p:nvPicPr>
        <p:blipFill>
          <a:blip r:embed="rId2"/>
          <a:stretch>
            <a:fillRect/>
          </a:stretch>
        </p:blipFill>
        <p:spPr>
          <a:xfrm>
            <a:off x="9461071" y="2345134"/>
            <a:ext cx="2592288" cy="2592288"/>
          </a:xfrm>
          <a:prstGeom prst="rect">
            <a:avLst/>
          </a:prstGeom>
        </p:spPr>
      </p:pic>
    </p:spTree>
    <p:extLst>
      <p:ext uri="{BB962C8B-B14F-4D97-AF65-F5344CB8AC3E}">
        <p14:creationId xmlns:p14="http://schemas.microsoft.com/office/powerpoint/2010/main" val="375599251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Near Field Communications</a:t>
            </a:r>
            <a:endParaRPr lang="en-GB" dirty="0"/>
          </a:p>
        </p:txBody>
      </p:sp>
      <p:sp>
        <p:nvSpPr>
          <p:cNvPr id="2" name="Text Placeholder 1"/>
          <p:cNvSpPr>
            <a:spLocks noGrp="1"/>
          </p:cNvSpPr>
          <p:nvPr>
            <p:ph type="body" sz="quarter" idx="11"/>
          </p:nvPr>
        </p:nvSpPr>
        <p:spPr>
          <a:xfrm>
            <a:off x="274639" y="1212849"/>
            <a:ext cx="11889564" cy="4493538"/>
          </a:xfrm>
          <a:prstGeom prst="rect">
            <a:avLst/>
          </a:prstGeom>
        </p:spPr>
        <p:txBody>
          <a:bodyPr/>
          <a:lstStyle/>
          <a:p>
            <a:r>
              <a:rPr lang="en-GB" dirty="0" smtClean="0"/>
              <a:t>NFC provides a connection between devices that are very close together (within 3-4 centimetres)</a:t>
            </a:r>
          </a:p>
          <a:p>
            <a:pPr lvl="1"/>
            <a:r>
              <a:rPr lang="en-GB" dirty="0"/>
              <a:t>The data is transferred at a rate of 106, 212 or 424 Kbit/second</a:t>
            </a:r>
          </a:p>
          <a:p>
            <a:pPr lvl="1"/>
            <a:r>
              <a:rPr lang="en-GB" dirty="0" smtClean="0"/>
              <a:t>NFC operates at slower speeds than Bluetooth (BT v2.1 is up to 2.1Mbit/s) but consumes less power and doesn’t require pairing</a:t>
            </a:r>
          </a:p>
          <a:p>
            <a:pPr lvl="1"/>
            <a:endParaRPr lang="en-GB" dirty="0" smtClean="0"/>
          </a:p>
          <a:p>
            <a:r>
              <a:rPr lang="en-GB" dirty="0" smtClean="0"/>
              <a:t>It is assumed that this data transfer is intentional so there is not normally any authentication as such</a:t>
            </a:r>
          </a:p>
          <a:p>
            <a:pPr lvl="1"/>
            <a:r>
              <a:rPr lang="en-GB" dirty="0" smtClean="0"/>
              <a:t>The </a:t>
            </a:r>
            <a:r>
              <a:rPr lang="en-GB" dirty="0"/>
              <a:t>user has positioned their device close to the other device</a:t>
            </a:r>
          </a:p>
          <a:p>
            <a:pPr lvl="1"/>
            <a:endParaRPr lang="en-GB" dirty="0"/>
          </a:p>
        </p:txBody>
      </p:sp>
    </p:spTree>
    <p:extLst>
      <p:ext uri="{BB962C8B-B14F-4D97-AF65-F5344CB8AC3E}">
        <p14:creationId xmlns:p14="http://schemas.microsoft.com/office/powerpoint/2010/main" val="256436261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7642008" y="3336995"/>
            <a:ext cx="2585080" cy="1077218"/>
          </a:xfrm>
          <a:prstGeom prst="rect">
            <a:avLst/>
          </a:prstGeom>
        </p:spPr>
        <p:txBody>
          <a:bodyPr wrap="square">
            <a:spAutoFit/>
          </a:bodyPr>
          <a:lstStyle/>
          <a:p>
            <a:pPr lvl="2"/>
            <a:r>
              <a:rPr lang="en-US" sz="1600" dirty="0"/>
              <a:t>Picture</a:t>
            </a:r>
          </a:p>
          <a:p>
            <a:pPr lvl="2"/>
            <a:r>
              <a:rPr lang="en-US" sz="1600" dirty="0"/>
              <a:t>Contact cards</a:t>
            </a:r>
          </a:p>
          <a:p>
            <a:pPr lvl="2"/>
            <a:r>
              <a:rPr lang="en-US" sz="1600" dirty="0"/>
              <a:t>URLs</a:t>
            </a:r>
          </a:p>
          <a:p>
            <a:pPr lvl="2"/>
            <a:r>
              <a:rPr lang="en-US" sz="1600" dirty="0"/>
              <a:t>Videos</a:t>
            </a:r>
          </a:p>
        </p:txBody>
      </p:sp>
      <p:sp>
        <p:nvSpPr>
          <p:cNvPr id="2" name="Title 1"/>
          <p:cNvSpPr>
            <a:spLocks noGrp="1"/>
          </p:cNvSpPr>
          <p:nvPr>
            <p:ph type="title"/>
          </p:nvPr>
        </p:nvSpPr>
        <p:spPr/>
        <p:txBody>
          <a:bodyPr/>
          <a:lstStyle/>
          <a:p>
            <a:r>
              <a:rPr lang="en-GB" dirty="0" smtClean="0"/>
              <a:t>NFC Scenarios</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363" y="1212849"/>
            <a:ext cx="2104622" cy="1183203"/>
          </a:xfrm>
          <a:prstGeom prst="rect">
            <a:avLst/>
          </a:prstGeom>
        </p:spPr>
      </p:pic>
      <p:cxnSp>
        <p:nvCxnSpPr>
          <p:cNvPr id="10" name="Straight Connector 9"/>
          <p:cNvCxnSpPr/>
          <p:nvPr/>
        </p:nvCxnSpPr>
        <p:spPr>
          <a:xfrm>
            <a:off x="6219421" y="976982"/>
            <a:ext cx="0" cy="5616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6248" y="2668335"/>
            <a:ext cx="11920148" cy="7332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97618" y="2002163"/>
            <a:ext cx="13681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7478" y="1129963"/>
            <a:ext cx="2090479" cy="849463"/>
          </a:xfrm>
          <a:prstGeom prst="rect">
            <a:avLst/>
          </a:prstGeom>
          <a:noFill/>
        </p:spPr>
        <p:txBody>
          <a:bodyPr wrap="square" lIns="182880" tIns="146304" rIns="182880" bIns="146304" rtlCol="0">
            <a:spAutoFit/>
          </a:bodyPr>
          <a:lstStyle/>
          <a:p>
            <a:pPr>
              <a:lnSpc>
                <a:spcPct val="90000"/>
              </a:lnSpc>
            </a:pPr>
            <a:r>
              <a:rPr lang="en-GB" sz="2000" dirty="0" smtClean="0">
                <a:gradFill>
                  <a:gsLst>
                    <a:gs pos="2917">
                      <a:schemeClr val="tx1"/>
                    </a:gs>
                    <a:gs pos="30000">
                      <a:schemeClr val="tx1"/>
                    </a:gs>
                  </a:gsLst>
                  <a:lin ang="5400000" scaled="0"/>
                </a:gradFill>
              </a:rPr>
              <a:t>Short message </a:t>
            </a:r>
          </a:p>
          <a:p>
            <a:pPr algn="ctr">
              <a:lnSpc>
                <a:spcPct val="90000"/>
              </a:lnSpc>
            </a:pPr>
            <a:r>
              <a:rPr lang="en-GB" sz="2000" dirty="0" smtClean="0">
                <a:gradFill>
                  <a:gsLst>
                    <a:gs pos="2917">
                      <a:schemeClr val="tx1"/>
                    </a:gs>
                    <a:gs pos="30000">
                      <a:schemeClr val="tx1"/>
                    </a:gs>
                  </a:gsLst>
                  <a:lin ang="5400000" scaled="0"/>
                </a:gradFill>
              </a:rPr>
              <a:t>exchange</a:t>
            </a:r>
          </a:p>
        </p:txBody>
      </p:sp>
      <p:sp>
        <p:nvSpPr>
          <p:cNvPr id="19" name="Rounded Rectangle 18"/>
          <p:cNvSpPr/>
          <p:nvPr/>
        </p:nvSpPr>
        <p:spPr bwMode="auto">
          <a:xfrm>
            <a:off x="10129551" y="1404431"/>
            <a:ext cx="1505835" cy="792088"/>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0" name="Straight Arrow Connector 19"/>
          <p:cNvCxnSpPr/>
          <p:nvPr/>
        </p:nvCxnSpPr>
        <p:spPr>
          <a:xfrm>
            <a:off x="8157798" y="1620455"/>
            <a:ext cx="1368152" cy="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65430" y="1980495"/>
            <a:ext cx="13681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79206" y="1219619"/>
            <a:ext cx="1008112" cy="517065"/>
          </a:xfrm>
          <a:prstGeom prst="rect">
            <a:avLst/>
          </a:prstGeom>
          <a:noFill/>
        </p:spPr>
        <p:txBody>
          <a:bodyPr wrap="square" lIns="182880" tIns="146304" rIns="182880" bIns="146304" rtlCol="0">
            <a:spAutoFit/>
          </a:bodyPr>
          <a:lstStyle/>
          <a:p>
            <a:pPr>
              <a:lnSpc>
                <a:spcPct val="90000"/>
              </a:lnSpc>
            </a:pPr>
            <a:r>
              <a:rPr lang="en-GB" sz="1600" dirty="0" smtClean="0">
                <a:gradFill>
                  <a:gsLst>
                    <a:gs pos="2917">
                      <a:schemeClr val="tx1"/>
                    </a:gs>
                    <a:gs pos="30000">
                      <a:schemeClr val="tx1"/>
                    </a:gs>
                  </a:gsLst>
                  <a:lin ang="5400000" scaled="0"/>
                </a:gradFill>
              </a:rPr>
              <a:t>Read</a:t>
            </a:r>
          </a:p>
        </p:txBody>
      </p:sp>
      <p:sp>
        <p:nvSpPr>
          <p:cNvPr id="23" name="TextBox 22"/>
          <p:cNvSpPr txBox="1"/>
          <p:nvPr/>
        </p:nvSpPr>
        <p:spPr>
          <a:xfrm>
            <a:off x="8177224" y="1878987"/>
            <a:ext cx="1461024" cy="517065"/>
          </a:xfrm>
          <a:prstGeom prst="rect">
            <a:avLst/>
          </a:prstGeom>
          <a:noFill/>
        </p:spPr>
        <p:txBody>
          <a:bodyPr wrap="square" lIns="182880" tIns="146304" rIns="182880" bIns="146304" rtlCol="0">
            <a:spAutoFit/>
          </a:bodyPr>
          <a:lstStyle/>
          <a:p>
            <a:pPr>
              <a:lnSpc>
                <a:spcPct val="90000"/>
              </a:lnSpc>
            </a:pPr>
            <a:r>
              <a:rPr lang="en-GB" sz="1600" dirty="0" smtClean="0">
                <a:gradFill>
                  <a:gsLst>
                    <a:gs pos="2917">
                      <a:schemeClr val="tx1"/>
                    </a:gs>
                    <a:gs pos="30000">
                      <a:schemeClr val="tx1"/>
                    </a:gs>
                  </a:gsLst>
                  <a:lin ang="5400000" scaled="0"/>
                </a:gradFill>
              </a:rPr>
              <a:t>Read/Write</a:t>
            </a:r>
          </a:p>
        </p:txBody>
      </p:sp>
      <p:sp>
        <p:nvSpPr>
          <p:cNvPr id="24" name="TextBox 23"/>
          <p:cNvSpPr txBox="1"/>
          <p:nvPr/>
        </p:nvSpPr>
        <p:spPr>
          <a:xfrm>
            <a:off x="7386218" y="621828"/>
            <a:ext cx="4036234" cy="849463"/>
          </a:xfrm>
          <a:prstGeom prst="rect">
            <a:avLst/>
          </a:prstGeom>
          <a:noFill/>
        </p:spPr>
        <p:txBody>
          <a:bodyPr wrap="square" lIns="182880" tIns="146304" rIns="182880" bIns="146304" rtlCol="0">
            <a:spAutoFit/>
          </a:bodyPr>
          <a:lstStyle/>
          <a:p>
            <a:pPr algn="ctr">
              <a:lnSpc>
                <a:spcPct val="90000"/>
              </a:lnSpc>
            </a:pPr>
            <a:r>
              <a:rPr lang="en-GB" sz="2000" dirty="0" smtClean="0">
                <a:gradFill>
                  <a:gsLst>
                    <a:gs pos="2917">
                      <a:schemeClr val="tx1"/>
                    </a:gs>
                    <a:gs pos="30000">
                      <a:schemeClr val="tx1"/>
                    </a:gs>
                  </a:gsLst>
                  <a:lin ang="5400000" scaled="0"/>
                </a:gradFill>
              </a:rPr>
              <a:t>Read and Write NFC Tags or smartcards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57" y="3372262"/>
            <a:ext cx="2095620" cy="1178142"/>
          </a:xfrm>
          <a:prstGeom prst="rect">
            <a:avLst/>
          </a:prstGeom>
        </p:spPr>
      </p:pic>
      <p:cxnSp>
        <p:nvCxnSpPr>
          <p:cNvPr id="27" name="Straight Arrow Connector 26"/>
          <p:cNvCxnSpPr/>
          <p:nvPr/>
        </p:nvCxnSpPr>
        <p:spPr>
          <a:xfrm>
            <a:off x="1993929" y="3966026"/>
            <a:ext cx="13681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74493" y="2688972"/>
            <a:ext cx="4682413" cy="572464"/>
          </a:xfrm>
          <a:prstGeom prst="rect">
            <a:avLst/>
          </a:prstGeom>
          <a:noFill/>
        </p:spPr>
        <p:txBody>
          <a:bodyPr wrap="square" lIns="182880" tIns="146304" rIns="182880" bIns="146304" rtlCol="0">
            <a:spAutoFit/>
          </a:bodyPr>
          <a:lstStyle/>
          <a:p>
            <a:pPr>
              <a:lnSpc>
                <a:spcPct val="90000"/>
              </a:lnSpc>
            </a:pPr>
            <a:r>
              <a:rPr lang="en-GB" sz="2000" dirty="0" smtClean="0">
                <a:gradFill>
                  <a:gsLst>
                    <a:gs pos="2917">
                      <a:schemeClr val="tx1"/>
                    </a:gs>
                    <a:gs pos="30000">
                      <a:schemeClr val="tx1"/>
                    </a:gs>
                  </a:gsLst>
                  <a:lin ang="5400000" scaled="0"/>
                </a:gradFill>
              </a:rPr>
              <a:t>Bootstrap higher capacity connections</a:t>
            </a:r>
          </a:p>
        </p:txBody>
      </p:sp>
      <p:sp>
        <p:nvSpPr>
          <p:cNvPr id="31" name="Arc 30"/>
          <p:cNvSpPr/>
          <p:nvPr/>
        </p:nvSpPr>
        <p:spPr>
          <a:xfrm>
            <a:off x="1993929" y="3410245"/>
            <a:ext cx="1368152" cy="311742"/>
          </a:xfrm>
          <a:prstGeom prst="arc">
            <a:avLst>
              <a:gd name="adj1" fmla="val 11048009"/>
              <a:gd name="adj2" fmla="val 21355240"/>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2" name="Picture 31"/>
          <p:cNvPicPr>
            <a:picLocks noChangeAspect="1"/>
          </p:cNvPicPr>
          <p:nvPr/>
        </p:nvPicPr>
        <p:blipFill>
          <a:blip r:embed="rId4"/>
          <a:stretch>
            <a:fillRect/>
          </a:stretch>
        </p:blipFill>
        <p:spPr>
          <a:xfrm>
            <a:off x="2513888" y="3238766"/>
            <a:ext cx="359068" cy="338122"/>
          </a:xfrm>
          <a:prstGeom prst="rect">
            <a:avLst/>
          </a:prstGeom>
        </p:spPr>
      </p:pic>
      <p:pic>
        <p:nvPicPr>
          <p:cNvPr id="33" name="Picture 32"/>
          <p:cNvPicPr>
            <a:picLocks noChangeAspect="1"/>
          </p:cNvPicPr>
          <p:nvPr/>
        </p:nvPicPr>
        <p:blipFill>
          <a:blip r:embed="rId5"/>
          <a:stretch>
            <a:fillRect/>
          </a:stretch>
        </p:blipFill>
        <p:spPr>
          <a:xfrm>
            <a:off x="2440579" y="3729919"/>
            <a:ext cx="474852" cy="472214"/>
          </a:xfrm>
          <a:prstGeom prst="rect">
            <a:avLst/>
          </a:prstGeom>
        </p:spPr>
      </p:pic>
      <p:cxnSp>
        <p:nvCxnSpPr>
          <p:cNvPr id="34" name="Straight Arrow Connector 33"/>
          <p:cNvCxnSpPr/>
          <p:nvPr/>
        </p:nvCxnSpPr>
        <p:spPr>
          <a:xfrm>
            <a:off x="1993929" y="4490365"/>
            <a:ext cx="13681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6"/>
          <a:stretch>
            <a:fillRect/>
          </a:stretch>
        </p:blipFill>
        <p:spPr>
          <a:xfrm>
            <a:off x="2528016" y="4317732"/>
            <a:ext cx="321858" cy="345266"/>
          </a:xfrm>
          <a:prstGeom prst="rect">
            <a:avLst/>
          </a:prstGeom>
        </p:spPr>
      </p:pic>
      <p:pic>
        <p:nvPicPr>
          <p:cNvPr id="37" name="Picture 3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73861" y="5193230"/>
            <a:ext cx="1028984" cy="1027197"/>
          </a:xfrm>
          <a:prstGeom prst="rect">
            <a:avLst/>
          </a:prstGeom>
        </p:spPr>
      </p:pic>
      <p:cxnSp>
        <p:nvCxnSpPr>
          <p:cNvPr id="42" name="Straight Arrow Connector 41"/>
          <p:cNvCxnSpPr/>
          <p:nvPr/>
        </p:nvCxnSpPr>
        <p:spPr>
          <a:xfrm>
            <a:off x="8376121" y="5862289"/>
            <a:ext cx="1682006"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321157" y="4840867"/>
            <a:ext cx="4036234" cy="572464"/>
          </a:xfrm>
          <a:prstGeom prst="rect">
            <a:avLst/>
          </a:prstGeom>
          <a:noFill/>
        </p:spPr>
        <p:txBody>
          <a:bodyPr wrap="square" lIns="182880" tIns="146304" rIns="182880" bIns="146304" rtlCol="0">
            <a:spAutoFit/>
          </a:bodyPr>
          <a:lstStyle/>
          <a:p>
            <a:pPr algn="ctr">
              <a:lnSpc>
                <a:spcPct val="90000"/>
              </a:lnSpc>
            </a:pPr>
            <a:r>
              <a:rPr lang="en-GB" sz="2000" dirty="0" smtClean="0">
                <a:gradFill>
                  <a:gsLst>
                    <a:gs pos="2917">
                      <a:schemeClr val="tx1"/>
                    </a:gs>
                    <a:gs pos="30000">
                      <a:schemeClr val="tx1"/>
                    </a:gs>
                  </a:gsLst>
                  <a:lin ang="5400000" scaled="0"/>
                </a:gradFill>
              </a:rPr>
              <a:t>Secure NFC Payment</a:t>
            </a:r>
          </a:p>
        </p:txBody>
      </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4448" y="6234505"/>
            <a:ext cx="791468" cy="435307"/>
          </a:xfrm>
          <a:prstGeom prst="rect">
            <a:avLst/>
          </a:prstGeom>
        </p:spPr>
      </p:pic>
      <p:cxnSp>
        <p:nvCxnSpPr>
          <p:cNvPr id="48" name="Straight Connector 47"/>
          <p:cNvCxnSpPr/>
          <p:nvPr/>
        </p:nvCxnSpPr>
        <p:spPr>
          <a:xfrm>
            <a:off x="376248" y="4792033"/>
            <a:ext cx="11929953" cy="7338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376121" y="3635935"/>
            <a:ext cx="2306612"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150914" y="2713512"/>
            <a:ext cx="4036234" cy="572464"/>
          </a:xfrm>
          <a:prstGeom prst="rect">
            <a:avLst/>
          </a:prstGeom>
          <a:noFill/>
        </p:spPr>
        <p:txBody>
          <a:bodyPr wrap="square" lIns="182880" tIns="146304" rIns="182880" bIns="146304" rtlCol="0">
            <a:spAutoFit/>
          </a:bodyPr>
          <a:lstStyle/>
          <a:p>
            <a:pPr algn="ctr">
              <a:lnSpc>
                <a:spcPct val="90000"/>
              </a:lnSpc>
            </a:pPr>
            <a:r>
              <a:rPr lang="en-GB" sz="2000" dirty="0" smtClean="0">
                <a:gradFill>
                  <a:gsLst>
                    <a:gs pos="2917">
                      <a:schemeClr val="tx1"/>
                    </a:gs>
                    <a:gs pos="30000">
                      <a:schemeClr val="tx1"/>
                    </a:gs>
                  </a:gsLst>
                  <a:lin ang="5400000" scaled="0"/>
                </a:gradFill>
              </a:rPr>
              <a:t>Tap to share</a:t>
            </a: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790" y="3860450"/>
            <a:ext cx="1531411" cy="860948"/>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77660" y="2883054"/>
            <a:ext cx="842610" cy="842610"/>
          </a:xfrm>
          <a:prstGeom prst="rect">
            <a:avLst/>
          </a:prstGeom>
        </p:spPr>
      </p:pic>
      <p:sp>
        <p:nvSpPr>
          <p:cNvPr id="64" name="TextBox 63"/>
          <p:cNvSpPr txBox="1"/>
          <p:nvPr/>
        </p:nvSpPr>
        <p:spPr>
          <a:xfrm>
            <a:off x="1729151" y="4823547"/>
            <a:ext cx="4682413" cy="572464"/>
          </a:xfrm>
          <a:prstGeom prst="rect">
            <a:avLst/>
          </a:prstGeom>
          <a:noFill/>
        </p:spPr>
        <p:txBody>
          <a:bodyPr wrap="square" lIns="182880" tIns="146304" rIns="182880" bIns="146304" rtlCol="0">
            <a:spAutoFit/>
          </a:bodyPr>
          <a:lstStyle/>
          <a:p>
            <a:pPr>
              <a:lnSpc>
                <a:spcPct val="90000"/>
              </a:lnSpc>
            </a:pPr>
            <a:r>
              <a:rPr lang="en-GB" sz="2000" dirty="0" smtClean="0">
                <a:gradFill>
                  <a:gsLst>
                    <a:gs pos="2917">
                      <a:schemeClr val="tx1"/>
                    </a:gs>
                    <a:gs pos="30000">
                      <a:schemeClr val="tx1"/>
                    </a:gs>
                  </a:gsLst>
                  <a:lin ang="5400000" scaled="0"/>
                </a:gradFill>
              </a:rPr>
              <a:t>Smartcard emulation</a:t>
            </a:r>
          </a:p>
        </p:txBody>
      </p:sp>
      <p:sp>
        <p:nvSpPr>
          <p:cNvPr id="65" name="Rectangle 64"/>
          <p:cNvSpPr/>
          <p:nvPr/>
        </p:nvSpPr>
        <p:spPr>
          <a:xfrm>
            <a:off x="1266437" y="5901207"/>
            <a:ext cx="6216650" cy="584775"/>
          </a:xfrm>
          <a:prstGeom prst="rect">
            <a:avLst/>
          </a:prstGeom>
        </p:spPr>
        <p:txBody>
          <a:bodyPr>
            <a:spAutoFit/>
          </a:bodyPr>
          <a:lstStyle/>
          <a:p>
            <a:pPr lvl="2"/>
            <a:r>
              <a:rPr lang="en-US" sz="1600" dirty="0" smtClean="0"/>
              <a:t>Transit </a:t>
            </a:r>
            <a:r>
              <a:rPr lang="en-US" sz="1600" dirty="0"/>
              <a:t>passes</a:t>
            </a:r>
          </a:p>
          <a:p>
            <a:pPr lvl="2"/>
            <a:r>
              <a:rPr lang="en-US" sz="1600" dirty="0"/>
              <a:t>Enterprise access control</a:t>
            </a:r>
          </a:p>
        </p:txBody>
      </p:sp>
      <p:sp>
        <p:nvSpPr>
          <p:cNvPr id="70" name="Rectangle 69"/>
          <p:cNvSpPr/>
          <p:nvPr/>
        </p:nvSpPr>
        <p:spPr>
          <a:xfrm>
            <a:off x="7015573" y="5919194"/>
            <a:ext cx="5020754" cy="584775"/>
          </a:xfrm>
          <a:prstGeom prst="rect">
            <a:avLst/>
          </a:prstGeom>
        </p:spPr>
        <p:txBody>
          <a:bodyPr wrap="square">
            <a:spAutoFit/>
          </a:bodyPr>
          <a:lstStyle/>
          <a:p>
            <a:pPr lvl="2"/>
            <a:r>
              <a:rPr lang="en-US" sz="1600" dirty="0"/>
              <a:t>Mobile Payments (</a:t>
            </a:r>
            <a:r>
              <a:rPr lang="en-US" sz="1600" dirty="0" smtClean="0"/>
              <a:t>Credit/debit</a:t>
            </a:r>
            <a:br>
              <a:rPr lang="en-US" sz="1600" dirty="0" smtClean="0"/>
            </a:br>
            <a:r>
              <a:rPr lang="en-US" sz="1600" dirty="0" smtClean="0"/>
              <a:t>                              </a:t>
            </a:r>
            <a:r>
              <a:rPr lang="en-US" sz="1600" dirty="0"/>
              <a:t>cards </a:t>
            </a:r>
            <a:r>
              <a:rPr lang="en-US" sz="1600" dirty="0" err="1"/>
              <a:t>etc</a:t>
            </a:r>
            <a:r>
              <a:rPr lang="en-US" sz="1600" dirty="0" smtClean="0"/>
              <a:t>)</a:t>
            </a:r>
            <a:endParaRPr lang="en-US" sz="1600" dirty="0"/>
          </a:p>
        </p:txBody>
      </p:sp>
      <p:cxnSp>
        <p:nvCxnSpPr>
          <p:cNvPr id="71" name="Straight Arrow Connector 70"/>
          <p:cNvCxnSpPr/>
          <p:nvPr/>
        </p:nvCxnSpPr>
        <p:spPr>
          <a:xfrm>
            <a:off x="2329805" y="5862289"/>
            <a:ext cx="1944216"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637" y="1032178"/>
            <a:ext cx="915384" cy="164078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03" y="3109395"/>
            <a:ext cx="915384" cy="1640784"/>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341" y="5111391"/>
            <a:ext cx="915384" cy="1640784"/>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977" y="1003432"/>
            <a:ext cx="915384" cy="1640784"/>
          </a:xfrm>
          <a:prstGeom prst="rect">
            <a:avLst/>
          </a:prstGeom>
        </p:spPr>
      </p:pic>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977" y="2964482"/>
            <a:ext cx="915384" cy="1640784"/>
          </a:xfrm>
          <a:prstGeom prst="rect">
            <a:avLst/>
          </a:prstGeom>
        </p:spPr>
      </p:pic>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42952" y="2893193"/>
            <a:ext cx="503356" cy="902243"/>
          </a:xfrm>
          <a:prstGeom prst="rect">
            <a:avLst/>
          </a:prstGeom>
        </p:spPr>
      </p:pic>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2000" y="5052181"/>
            <a:ext cx="915384" cy="1640784"/>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9727" y="4994449"/>
            <a:ext cx="1047896" cy="1733792"/>
          </a:xfrm>
          <a:prstGeom prst="rect">
            <a:avLst/>
          </a:prstGeom>
        </p:spPr>
      </p:pic>
    </p:spTree>
    <p:extLst>
      <p:ext uri="{BB962C8B-B14F-4D97-AF65-F5344CB8AC3E}">
        <p14:creationId xmlns:p14="http://schemas.microsoft.com/office/powerpoint/2010/main" val="1818106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par>
                                <p:cTn id="86" presetID="10" presetClass="entr" presetSubtype="0" fill="hold"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500"/>
                                        <p:tgtEl>
                                          <p:spTgt spid="59"/>
                                        </p:tgtEl>
                                      </p:cBhvr>
                                    </p:animEffect>
                                  </p:childTnLst>
                                </p:cTn>
                              </p:par>
                              <p:par>
                                <p:cTn id="89" presetID="10" presetClass="entr" presetSubtype="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500"/>
                                        <p:tgtEl>
                                          <p:spTgt spid="56"/>
                                        </p:tgtEl>
                                      </p:cBhvr>
                                    </p:animEffect>
                                  </p:childTnLst>
                                </p:cTn>
                              </p:par>
                              <p:par>
                                <p:cTn id="92" presetID="10" presetClass="entr" presetSubtype="0" fill="hold"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10" presetClass="entr" presetSubtype="0" fill="hold"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500"/>
                                        <p:tgtEl>
                                          <p:spTgt spid="43"/>
                                        </p:tgtEl>
                                      </p:cBhvr>
                                    </p:animEffect>
                                  </p:childTnLst>
                                </p:cTn>
                              </p:par>
                              <p:par>
                                <p:cTn id="106" presetID="10" presetClass="entr" presetSubtype="0" fill="hold"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par>
                                <p:cTn id="112" presetID="10" presetClass="entr" presetSubtype="0" fill="hold"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9" grpId="0" animBg="1"/>
      <p:bldP spid="22" grpId="0"/>
      <p:bldP spid="23" grpId="0"/>
      <p:bldP spid="24" grpId="0"/>
      <p:bldP spid="28" grpId="0"/>
      <p:bldP spid="31" grpId="0" animBg="1"/>
      <p:bldP spid="43" grpId="0"/>
      <p:bldP spid="52" grpId="0"/>
      <p:bldP spid="64" grpId="0"/>
      <p:bldP spid="65" grpId="0"/>
      <p:bldP spid="7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Bluetooth Scenarios</a:t>
            </a:r>
            <a:endParaRPr lang="en-GB" dirty="0"/>
          </a:p>
        </p:txBody>
      </p:sp>
      <p:sp>
        <p:nvSpPr>
          <p:cNvPr id="2" name="Text Placeholder 1"/>
          <p:cNvSpPr>
            <a:spLocks noGrp="1"/>
          </p:cNvSpPr>
          <p:nvPr>
            <p:ph type="body" sz="quarter" idx="11"/>
          </p:nvPr>
        </p:nvSpPr>
        <p:spPr>
          <a:xfrm>
            <a:off x="274639" y="1212849"/>
            <a:ext cx="11889564" cy="5259068"/>
          </a:xfrm>
          <a:prstGeom prst="rect">
            <a:avLst/>
          </a:prstGeom>
        </p:spPr>
        <p:txBody>
          <a:bodyPr/>
          <a:lstStyle/>
          <a:p>
            <a:r>
              <a:rPr lang="en-GB" sz="3200" dirty="0" smtClean="0"/>
              <a:t>There are </a:t>
            </a:r>
            <a:r>
              <a:rPr lang="en-GB" sz="3200" b="1" dirty="0" smtClean="0"/>
              <a:t>four</a:t>
            </a:r>
            <a:r>
              <a:rPr lang="en-GB" sz="3200" dirty="0" smtClean="0"/>
              <a:t> Bluetooth communication scenarios supported by Windows 8.x and Windows Phone 8.1 devices</a:t>
            </a:r>
          </a:p>
          <a:p>
            <a:r>
              <a:rPr lang="en-GB" sz="2800" dirty="0" smtClean="0"/>
              <a:t>App to device</a:t>
            </a:r>
          </a:p>
          <a:p>
            <a:pPr lvl="1"/>
            <a:r>
              <a:rPr lang="en-GB" dirty="0" smtClean="0"/>
              <a:t>A </a:t>
            </a:r>
            <a:r>
              <a:rPr lang="en-GB" dirty="0"/>
              <a:t>program running on a Windows Phone can establish a connection to an external device </a:t>
            </a:r>
            <a:endParaRPr lang="en-GB" dirty="0" smtClean="0"/>
          </a:p>
          <a:p>
            <a:pPr lvl="1"/>
            <a:r>
              <a:rPr lang="en-GB" sz="1904" dirty="0" smtClean="0"/>
              <a:t>The </a:t>
            </a:r>
            <a:r>
              <a:rPr lang="en-GB" sz="1904" dirty="0"/>
              <a:t>Windows Phone must be paired with the device </a:t>
            </a:r>
          </a:p>
          <a:p>
            <a:r>
              <a:rPr lang="en-GB" sz="2800" dirty="0" smtClean="0"/>
              <a:t>App to app</a:t>
            </a:r>
          </a:p>
          <a:p>
            <a:pPr lvl="1"/>
            <a:r>
              <a:rPr lang="en-GB" dirty="0" smtClean="0"/>
              <a:t>An application </a:t>
            </a:r>
            <a:r>
              <a:rPr lang="en-GB" dirty="0"/>
              <a:t>can </a:t>
            </a:r>
            <a:r>
              <a:rPr lang="en-GB" dirty="0" smtClean="0"/>
              <a:t>communicate with another instance of itself running on a different device</a:t>
            </a:r>
            <a:endParaRPr lang="en-GB" dirty="0"/>
          </a:p>
          <a:p>
            <a:pPr lvl="1"/>
            <a:r>
              <a:rPr lang="en-GB" dirty="0"/>
              <a:t>In this situation pairing is not required </a:t>
            </a:r>
            <a:endParaRPr lang="en-GB" dirty="0" smtClean="0"/>
          </a:p>
          <a:p>
            <a:r>
              <a:rPr lang="en-GB" sz="2800" dirty="0" smtClean="0"/>
              <a:t>Bluetooth RFCOMM </a:t>
            </a:r>
            <a:r>
              <a:rPr lang="en-GB" sz="2400" dirty="0" smtClean="0"/>
              <a:t>(*new in Windows Phone 8.1)</a:t>
            </a:r>
            <a:endParaRPr lang="en-GB" sz="2400" dirty="0"/>
          </a:p>
          <a:p>
            <a:pPr lvl="1"/>
            <a:r>
              <a:rPr lang="en-GB" dirty="0"/>
              <a:t>A </a:t>
            </a:r>
            <a:r>
              <a:rPr lang="en-GB" dirty="0" smtClean="0"/>
              <a:t>program can interact with a device using RFCOMM protocols, often called serial port emulation</a:t>
            </a:r>
          </a:p>
          <a:p>
            <a:r>
              <a:rPr lang="en-GB" sz="2800" dirty="0"/>
              <a:t>Bluetooth GATT to access Bluetooth LE devices </a:t>
            </a:r>
            <a:r>
              <a:rPr lang="en-GB" sz="2400" dirty="0"/>
              <a:t>(*new in Windows Phone 8.1)</a:t>
            </a:r>
          </a:p>
          <a:p>
            <a:pPr lvl="1"/>
            <a:r>
              <a:rPr lang="en-GB" dirty="0"/>
              <a:t>A program </a:t>
            </a:r>
            <a:r>
              <a:rPr lang="en-GB" dirty="0" smtClean="0"/>
              <a:t>can </a:t>
            </a:r>
            <a:r>
              <a:rPr lang="en-GB" dirty="0"/>
              <a:t>use the Bluetooth GATT APIs to access Bluetooth LE services, descriptors, and characteristics</a:t>
            </a:r>
          </a:p>
        </p:txBody>
      </p:sp>
    </p:spTree>
    <p:extLst>
      <p:ext uri="{BB962C8B-B14F-4D97-AF65-F5344CB8AC3E}">
        <p14:creationId xmlns:p14="http://schemas.microsoft.com/office/powerpoint/2010/main" val="33844102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Use higher-level abstractions where possible</a:t>
            </a:r>
            <a:endParaRPr lang="en-GB" sz="4800" dirty="0"/>
          </a:p>
        </p:txBody>
      </p:sp>
      <p:sp>
        <p:nvSpPr>
          <p:cNvPr id="3" name="Text Placeholder 2"/>
          <p:cNvSpPr>
            <a:spLocks noGrp="1"/>
          </p:cNvSpPr>
          <p:nvPr>
            <p:ph type="body" sz="quarter" idx="11"/>
          </p:nvPr>
        </p:nvSpPr>
        <p:spPr>
          <a:prstGeom prst="rect">
            <a:avLst/>
          </a:prstGeom>
        </p:spPr>
        <p:txBody>
          <a:bodyPr/>
          <a:lstStyle/>
          <a:p>
            <a:r>
              <a:rPr lang="en-GB" dirty="0" smtClean="0"/>
              <a:t>Better to use high-level frameworks and services where available</a:t>
            </a:r>
          </a:p>
          <a:p>
            <a:pPr lvl="1"/>
            <a:r>
              <a:rPr lang="en-GB" dirty="0" smtClean="0"/>
              <a:t>Use </a:t>
            </a:r>
            <a:r>
              <a:rPr lang="en-GB" b="1" dirty="0" smtClean="0"/>
              <a:t>Microsoft Azure Mobile Services </a:t>
            </a:r>
            <a:r>
              <a:rPr lang="en-GB" dirty="0" smtClean="0"/>
              <a:t>to build a cloud backend services, but use </a:t>
            </a:r>
            <a:r>
              <a:rPr lang="en-GB" dirty="0" err="1" smtClean="0"/>
              <a:t>WebRoles</a:t>
            </a:r>
            <a:r>
              <a:rPr lang="en-GB" dirty="0" smtClean="0"/>
              <a:t>, </a:t>
            </a:r>
            <a:r>
              <a:rPr lang="en-GB" dirty="0" err="1" smtClean="0"/>
              <a:t>WorkerRoles</a:t>
            </a:r>
            <a:r>
              <a:rPr lang="en-GB" dirty="0" smtClean="0"/>
              <a:t>, Queues </a:t>
            </a:r>
            <a:r>
              <a:rPr lang="en-GB" dirty="0" err="1" smtClean="0"/>
              <a:t>etc</a:t>
            </a:r>
            <a:r>
              <a:rPr lang="en-GB" dirty="0" smtClean="0"/>
              <a:t> if you need more flexibility</a:t>
            </a:r>
          </a:p>
          <a:p>
            <a:pPr lvl="1"/>
            <a:endParaRPr lang="en-GB" dirty="0"/>
          </a:p>
          <a:p>
            <a:pPr lvl="1"/>
            <a:r>
              <a:rPr lang="en-GB" dirty="0" smtClean="0"/>
              <a:t>Use </a:t>
            </a:r>
            <a:r>
              <a:rPr lang="en-GB" b="1" dirty="0" smtClean="0"/>
              <a:t>Microsoft Azure Notification Hubs </a:t>
            </a:r>
            <a:r>
              <a:rPr lang="en-GB" dirty="0" smtClean="0"/>
              <a:t>to send notifications from backend services in preference to writing low-level networking code to achieve this</a:t>
            </a:r>
          </a:p>
          <a:p>
            <a:pPr lvl="1"/>
            <a:endParaRPr lang="en-GB" dirty="0"/>
          </a:p>
          <a:p>
            <a:pPr lvl="1"/>
            <a:r>
              <a:rPr lang="en-GB" dirty="0" smtClean="0"/>
              <a:t>Use </a:t>
            </a:r>
            <a:r>
              <a:rPr lang="en-GB" b="1" dirty="0" err="1" smtClean="0"/>
              <a:t>BackgroundTransfer</a:t>
            </a:r>
            <a:r>
              <a:rPr lang="en-GB" dirty="0" smtClean="0"/>
              <a:t> to download/upload files</a:t>
            </a:r>
          </a:p>
          <a:p>
            <a:pPr lvl="1"/>
            <a:endParaRPr lang="en-GB" dirty="0"/>
          </a:p>
          <a:p>
            <a:pPr lvl="1"/>
            <a:r>
              <a:rPr lang="en-GB" dirty="0" smtClean="0"/>
              <a:t>Use </a:t>
            </a:r>
            <a:r>
              <a:rPr lang="en-GB" b="1" dirty="0" err="1" smtClean="0"/>
              <a:t>WebAuthenticationBroker</a:t>
            </a:r>
            <a:r>
              <a:rPr lang="en-GB" dirty="0" smtClean="0"/>
              <a:t> to perform OAuth2 authentication against Internet identity providers</a:t>
            </a:r>
          </a:p>
          <a:p>
            <a:pPr lvl="1"/>
            <a:endParaRPr lang="en-GB" dirty="0"/>
          </a:p>
          <a:p>
            <a:pPr lvl="1"/>
            <a:r>
              <a:rPr lang="en-GB" dirty="0" smtClean="0"/>
              <a:t>Use </a:t>
            </a:r>
            <a:r>
              <a:rPr lang="en-GB" b="1" dirty="0" err="1" smtClean="0"/>
              <a:t>HttpClient</a:t>
            </a:r>
            <a:r>
              <a:rPr lang="en-GB" dirty="0" smtClean="0"/>
              <a:t> for low level HTTP networking</a:t>
            </a:r>
            <a:endParaRPr lang="en-GB" dirty="0"/>
          </a:p>
        </p:txBody>
      </p:sp>
    </p:spTree>
    <p:extLst>
      <p:ext uri="{BB962C8B-B14F-4D97-AF65-F5344CB8AC3E}">
        <p14:creationId xmlns:p14="http://schemas.microsoft.com/office/powerpoint/2010/main" val="135884732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endParaRPr lang="en-US" sz="2800" dirty="0"/>
          </a:p>
          <a:p>
            <a:r>
              <a:rPr lang="en-US" sz="2800" dirty="0"/>
              <a:t>GATT Client support</a:t>
            </a:r>
          </a:p>
          <a:p>
            <a:pPr marL="0" indent="0">
              <a:buNone/>
            </a:pPr>
            <a:endParaRPr lang="en-US" sz="2800" dirty="0"/>
          </a:p>
          <a:p>
            <a:r>
              <a:rPr lang="en-US" sz="2800" dirty="0" smtClean="0"/>
              <a:t>Windows </a:t>
            </a:r>
            <a:r>
              <a:rPr lang="en-US" sz="2800" dirty="0"/>
              <a:t>Runtime API </a:t>
            </a:r>
            <a:r>
              <a:rPr lang="en-US" sz="2800" dirty="0" smtClean="0"/>
              <a:t>for GATT</a:t>
            </a:r>
            <a:endParaRPr lang="en-US" sz="2800" dirty="0"/>
          </a:p>
          <a:p>
            <a:endParaRPr lang="en-US" sz="2800" dirty="0"/>
          </a:p>
          <a:p>
            <a:r>
              <a:rPr lang="en-US" sz="2800" dirty="0" err="1" smtClean="0"/>
              <a:t>Windows.Devices.Bluetooth.GenericAttributeProfile</a:t>
            </a:r>
            <a:endParaRPr lang="en-US" sz="2800" dirty="0" smtClean="0"/>
          </a:p>
          <a:p>
            <a:endParaRPr lang="en-US" sz="2800" dirty="0"/>
          </a:p>
          <a:p>
            <a:r>
              <a:rPr lang="en-US" sz="2800" dirty="0" smtClean="0"/>
              <a:t>Flexibility to build your own GATT-based profiles</a:t>
            </a:r>
            <a:endParaRPr lang="en-US" sz="2800" dirty="0"/>
          </a:p>
        </p:txBody>
      </p:sp>
      <p:sp>
        <p:nvSpPr>
          <p:cNvPr id="4" name="Content Placeholder 3"/>
          <p:cNvSpPr>
            <a:spLocks noGrp="1"/>
          </p:cNvSpPr>
          <p:nvPr>
            <p:ph type="body" sz="quarter" idx="11"/>
          </p:nvPr>
        </p:nvSpPr>
        <p:spPr/>
        <p:txBody>
          <a:bodyPr/>
          <a:lstStyle/>
          <a:p>
            <a:pPr marL="0" indent="0"/>
            <a:endParaRPr lang="en-US" sz="3200" dirty="0" smtClean="0"/>
          </a:p>
          <a:p>
            <a:pPr marL="0" indent="0"/>
            <a:endParaRPr lang="en-US" sz="3200" dirty="0"/>
          </a:p>
          <a:p>
            <a:pPr marL="0" indent="0"/>
            <a:r>
              <a:rPr lang="en-US" sz="3200" dirty="0" smtClean="0">
                <a:solidFill>
                  <a:schemeClr val="tx2"/>
                </a:solidFill>
              </a:rPr>
              <a:t>Familiarity</a:t>
            </a:r>
          </a:p>
          <a:p>
            <a:pPr marL="0" indent="0"/>
            <a:r>
              <a:rPr lang="en-US" sz="3200" dirty="0" smtClean="0">
                <a:solidFill>
                  <a:schemeClr val="tx2"/>
                </a:solidFill>
              </a:rPr>
              <a:t>&amp;</a:t>
            </a:r>
          </a:p>
          <a:p>
            <a:pPr marL="0" indent="0"/>
            <a:r>
              <a:rPr lang="en-US" sz="3200" dirty="0">
                <a:solidFill>
                  <a:schemeClr val="tx2"/>
                </a:solidFill>
              </a:rPr>
              <a:t>E</a:t>
            </a:r>
            <a:r>
              <a:rPr lang="en-US" sz="3200" dirty="0" smtClean="0">
                <a:solidFill>
                  <a:schemeClr val="tx2"/>
                </a:solidFill>
              </a:rPr>
              <a:t>xtensibility</a:t>
            </a:r>
          </a:p>
        </p:txBody>
      </p:sp>
      <p:sp>
        <p:nvSpPr>
          <p:cNvPr id="3" name="Title 2"/>
          <p:cNvSpPr>
            <a:spLocks noGrp="1"/>
          </p:cNvSpPr>
          <p:nvPr>
            <p:ph type="title"/>
          </p:nvPr>
        </p:nvSpPr>
        <p:spPr>
          <a:xfrm>
            <a:off x="274638" y="296862"/>
            <a:ext cx="11887200" cy="914400"/>
          </a:xfrm>
        </p:spPr>
        <p:txBody>
          <a:bodyPr/>
          <a:lstStyle/>
          <a:p>
            <a:r>
              <a:rPr lang="en-US" dirty="0" smtClean="0"/>
              <a:t>Bluetooth Smart (BLE) - GATT</a:t>
            </a:r>
            <a:endParaRPr lang="en-US" dirty="0"/>
          </a:p>
        </p:txBody>
      </p:sp>
    </p:spTree>
    <p:extLst>
      <p:ext uri="{BB962C8B-B14F-4D97-AF65-F5344CB8AC3E}">
        <p14:creationId xmlns:p14="http://schemas.microsoft.com/office/powerpoint/2010/main" val="31395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Declaring app capabilities</a:t>
            </a:r>
            <a:endParaRPr lang="en-US" dirty="0"/>
          </a:p>
        </p:txBody>
      </p:sp>
      <p:sp>
        <p:nvSpPr>
          <p:cNvPr id="3" name="Content Placeholder 2"/>
          <p:cNvSpPr>
            <a:spLocks noGrp="1"/>
          </p:cNvSpPr>
          <p:nvPr>
            <p:ph sz="quarter" idx="14"/>
          </p:nvPr>
        </p:nvSpPr>
        <p:spPr>
          <a:xfrm>
            <a:off x="274638" y="1668463"/>
            <a:ext cx="11887200" cy="3268959"/>
          </a:xfrm>
          <a:solidFill>
            <a:schemeClr val="tx1">
              <a:lumMod val="95000"/>
            </a:schemeClr>
          </a:solidFill>
        </p:spPr>
        <p:txBody>
          <a:bodyPr>
            <a:normAutofit fontScale="92500" lnSpcReduction="10000"/>
          </a:bodyPr>
          <a:lstStyle/>
          <a:p>
            <a:pPr marL="0" indent="0">
              <a:buNone/>
            </a:pPr>
            <a:r>
              <a:rPr lang="en-GB" dirty="0">
                <a:solidFill>
                  <a:srgbClr val="0000FF"/>
                </a:solidFill>
                <a:highlight>
                  <a:srgbClr val="F2F2F2"/>
                </a:highlight>
              </a:rPr>
              <a:t>&lt;</a:t>
            </a:r>
            <a:r>
              <a:rPr lang="en-GB" dirty="0">
                <a:solidFill>
                  <a:srgbClr val="A31515"/>
                </a:solidFill>
                <a:highlight>
                  <a:srgbClr val="F2F2F2"/>
                </a:highlight>
              </a:rPr>
              <a:t>m2:DeviceCapability</a:t>
            </a:r>
            <a:r>
              <a:rPr lang="en-GB" dirty="0">
                <a:solidFill>
                  <a:srgbClr val="0000FF"/>
                </a:solidFill>
                <a:highlight>
                  <a:srgbClr val="F2F2F2"/>
                </a:highlight>
              </a:rPr>
              <a:t> </a:t>
            </a:r>
            <a:r>
              <a:rPr lang="en-GB" dirty="0">
                <a:solidFill>
                  <a:srgbClr val="FF0000"/>
                </a:solidFill>
                <a:highlight>
                  <a:srgbClr val="F2F2F2"/>
                </a:highlight>
              </a:rPr>
              <a:t>Name</a:t>
            </a:r>
            <a:r>
              <a:rPr lang="en-GB" dirty="0">
                <a:solidFill>
                  <a:srgbClr val="0000FF"/>
                </a:solidFill>
                <a:highlight>
                  <a:srgbClr val="F2F2F2"/>
                </a:highlight>
              </a:rPr>
              <a:t>=</a:t>
            </a:r>
            <a:r>
              <a:rPr lang="en-GB" dirty="0">
                <a:solidFill>
                  <a:srgbClr val="000000"/>
                </a:solidFill>
                <a:highlight>
                  <a:srgbClr val="F2F2F2"/>
                </a:highlight>
              </a:rPr>
              <a:t>"</a:t>
            </a:r>
            <a:r>
              <a:rPr lang="en-GB" dirty="0" err="1">
                <a:solidFill>
                  <a:srgbClr val="0000FF"/>
                </a:solidFill>
                <a:highlight>
                  <a:srgbClr val="F2F2F2"/>
                </a:highlight>
              </a:rPr>
              <a:t>bluetooth.genericAttributeProfile</a:t>
            </a:r>
            <a:r>
              <a:rPr lang="en-GB" dirty="0">
                <a:solidFill>
                  <a:srgbClr val="000000"/>
                </a:solidFill>
                <a:highlight>
                  <a:srgbClr val="F2F2F2"/>
                </a:highlight>
              </a:rPr>
              <a:t>"</a:t>
            </a:r>
            <a:r>
              <a:rPr lang="en-GB" dirty="0">
                <a:solidFill>
                  <a:srgbClr val="0000FF"/>
                </a:solidFill>
                <a:highlight>
                  <a:srgbClr val="F2F2F2"/>
                </a:highlight>
              </a:rPr>
              <a:t>&gt;</a:t>
            </a:r>
            <a:endParaRPr lang="en-GB" dirty="0">
              <a:solidFill>
                <a:srgbClr val="000000"/>
              </a:solidFill>
              <a:highlight>
                <a:srgbClr val="F2F2F2"/>
              </a:highlight>
            </a:endParaRPr>
          </a:p>
          <a:p>
            <a:pPr marL="0" indent="0">
              <a:buNone/>
            </a:pPr>
            <a:r>
              <a:rPr lang="en-GB" dirty="0">
                <a:solidFill>
                  <a:srgbClr val="0000FF"/>
                </a:solidFill>
                <a:highlight>
                  <a:srgbClr val="F2F2F2"/>
                </a:highlight>
              </a:rPr>
              <a:t>  &lt;</a:t>
            </a:r>
            <a:r>
              <a:rPr lang="en-GB" dirty="0">
                <a:solidFill>
                  <a:srgbClr val="A31515"/>
                </a:solidFill>
                <a:highlight>
                  <a:srgbClr val="F2F2F2"/>
                </a:highlight>
              </a:rPr>
              <a:t>m2:Device</a:t>
            </a:r>
            <a:r>
              <a:rPr lang="en-GB" dirty="0">
                <a:solidFill>
                  <a:srgbClr val="0000FF"/>
                </a:solidFill>
                <a:highlight>
                  <a:srgbClr val="F2F2F2"/>
                </a:highlight>
              </a:rPr>
              <a:t> </a:t>
            </a:r>
            <a:r>
              <a:rPr lang="en-GB" dirty="0">
                <a:solidFill>
                  <a:srgbClr val="FF0000"/>
                </a:solidFill>
                <a:highlight>
                  <a:srgbClr val="F2F2F2"/>
                </a:highlight>
              </a:rPr>
              <a:t>Id</a:t>
            </a:r>
            <a:r>
              <a:rPr lang="en-GB" dirty="0">
                <a:solidFill>
                  <a:srgbClr val="0000FF"/>
                </a:solidFill>
                <a:highlight>
                  <a:srgbClr val="F2F2F2"/>
                </a:highlight>
              </a:rPr>
              <a:t>=</a:t>
            </a:r>
            <a:r>
              <a:rPr lang="en-GB" dirty="0">
                <a:solidFill>
                  <a:srgbClr val="000000"/>
                </a:solidFill>
                <a:highlight>
                  <a:srgbClr val="F2F2F2"/>
                </a:highlight>
              </a:rPr>
              <a:t>"</a:t>
            </a:r>
            <a:r>
              <a:rPr lang="en-GB" dirty="0" err="1" smtClean="0">
                <a:solidFill>
                  <a:srgbClr val="0000FF"/>
                </a:solidFill>
                <a:highlight>
                  <a:srgbClr val="F2F2F2"/>
                </a:highlight>
              </a:rPr>
              <a:t>model:xxxx;xxxx</a:t>
            </a:r>
            <a:r>
              <a:rPr lang="en-GB" dirty="0" smtClean="0">
                <a:solidFill>
                  <a:srgbClr val="000000"/>
                </a:solidFill>
                <a:highlight>
                  <a:srgbClr val="F2F2F2"/>
                </a:highlight>
              </a:rPr>
              <a:t>"|"</a:t>
            </a:r>
            <a:r>
              <a:rPr lang="en-GB" dirty="0">
                <a:solidFill>
                  <a:srgbClr val="0000FF"/>
                </a:solidFill>
                <a:highlight>
                  <a:srgbClr val="F2F2F2"/>
                </a:highlight>
              </a:rPr>
              <a:t>any</a:t>
            </a:r>
            <a:r>
              <a:rPr lang="en-GB" dirty="0" smtClean="0">
                <a:solidFill>
                  <a:srgbClr val="000000"/>
                </a:solidFill>
                <a:highlight>
                  <a:srgbClr val="F2F2F2"/>
                </a:highlight>
              </a:rPr>
              <a:t>"</a:t>
            </a:r>
            <a:r>
              <a:rPr lang="en-GB" dirty="0" smtClean="0">
                <a:solidFill>
                  <a:srgbClr val="0000FF"/>
                </a:solidFill>
                <a:highlight>
                  <a:srgbClr val="F2F2F2"/>
                </a:highlight>
              </a:rPr>
              <a:t>&gt;</a:t>
            </a:r>
            <a:endParaRPr lang="en-GB" dirty="0">
              <a:solidFill>
                <a:srgbClr val="000000"/>
              </a:solidFill>
              <a:highlight>
                <a:srgbClr val="F2F2F2"/>
              </a:highlight>
            </a:endParaRPr>
          </a:p>
          <a:p>
            <a:pPr marL="0" indent="0">
              <a:buNone/>
            </a:pPr>
            <a:r>
              <a:rPr lang="en-GB" dirty="0" smtClean="0">
                <a:solidFill>
                  <a:srgbClr val="0000FF"/>
                </a:solidFill>
                <a:highlight>
                  <a:srgbClr val="F2F2F2"/>
                </a:highlight>
              </a:rPr>
              <a:t>    &lt;</a:t>
            </a:r>
            <a:r>
              <a:rPr lang="en-GB" dirty="0">
                <a:solidFill>
                  <a:srgbClr val="A31515"/>
                </a:solidFill>
                <a:highlight>
                  <a:srgbClr val="F2F2F2"/>
                </a:highlight>
              </a:rPr>
              <a:t>m2:Function</a:t>
            </a:r>
            <a:r>
              <a:rPr lang="en-GB" dirty="0">
                <a:solidFill>
                  <a:srgbClr val="0000FF"/>
                </a:solidFill>
                <a:highlight>
                  <a:srgbClr val="F2F2F2"/>
                </a:highlight>
              </a:rPr>
              <a:t> </a:t>
            </a:r>
            <a:r>
              <a:rPr lang="en-GB" dirty="0">
                <a:solidFill>
                  <a:srgbClr val="FF0000"/>
                </a:solidFill>
                <a:highlight>
                  <a:srgbClr val="F2F2F2"/>
                </a:highlight>
              </a:rPr>
              <a:t>Type</a:t>
            </a:r>
            <a:r>
              <a:rPr lang="en-GB" dirty="0">
                <a:solidFill>
                  <a:srgbClr val="0000FF"/>
                </a:solidFill>
                <a:highlight>
                  <a:srgbClr val="F2F2F2"/>
                </a:highlight>
              </a:rPr>
              <a:t>=</a:t>
            </a:r>
            <a:r>
              <a:rPr lang="en-GB" dirty="0">
                <a:solidFill>
                  <a:srgbClr val="000000"/>
                </a:solidFill>
                <a:highlight>
                  <a:srgbClr val="F2F2F2"/>
                </a:highlight>
              </a:rPr>
              <a:t>"</a:t>
            </a:r>
            <a:r>
              <a:rPr lang="en-GB" dirty="0" err="1" smtClean="0">
                <a:solidFill>
                  <a:srgbClr val="0000FF"/>
                </a:solidFill>
                <a:highlight>
                  <a:srgbClr val="F2F2F2"/>
                </a:highlight>
              </a:rPr>
              <a:t>name:heartRate</a:t>
            </a:r>
            <a:r>
              <a:rPr lang="en-GB" dirty="0" smtClean="0">
                <a:solidFill>
                  <a:srgbClr val="000000"/>
                </a:solidFill>
                <a:highlight>
                  <a:srgbClr val="F2F2F2"/>
                </a:highlight>
              </a:rPr>
              <a:t>"</a:t>
            </a:r>
            <a:r>
              <a:rPr lang="en-GB" dirty="0" smtClean="0">
                <a:solidFill>
                  <a:srgbClr val="0000FF"/>
                </a:solidFill>
                <a:highlight>
                  <a:srgbClr val="F2F2F2"/>
                </a:highlight>
              </a:rPr>
              <a:t>/&gt;</a:t>
            </a:r>
          </a:p>
          <a:p>
            <a:pPr marL="0" indent="0">
              <a:buNone/>
            </a:pPr>
            <a:r>
              <a:rPr lang="en-GB" dirty="0">
                <a:solidFill>
                  <a:srgbClr val="0000FF"/>
                </a:solidFill>
                <a:highlight>
                  <a:srgbClr val="F2F2F2"/>
                </a:highlight>
              </a:rPr>
              <a:t> </a:t>
            </a:r>
            <a:r>
              <a:rPr lang="en-GB" dirty="0" smtClean="0">
                <a:solidFill>
                  <a:srgbClr val="0000FF"/>
                </a:solidFill>
                <a:highlight>
                  <a:srgbClr val="F2F2F2"/>
                </a:highlight>
              </a:rPr>
              <a:t>     &lt;!--</a:t>
            </a:r>
            <a:r>
              <a:rPr lang="en-GB" dirty="0" smtClean="0">
                <a:solidFill>
                  <a:srgbClr val="008000"/>
                </a:solidFill>
                <a:highlight>
                  <a:srgbClr val="F2F2F2"/>
                </a:highlight>
              </a:rPr>
              <a:t> </a:t>
            </a:r>
            <a:r>
              <a:rPr lang="en-GB" dirty="0">
                <a:solidFill>
                  <a:srgbClr val="008000"/>
                </a:solidFill>
                <a:highlight>
                  <a:srgbClr val="F2F2F2"/>
                </a:highlight>
              </a:rPr>
              <a:t>use name:&lt;service&gt; as above, or…  </a:t>
            </a:r>
            <a:r>
              <a:rPr lang="en-GB" dirty="0" smtClean="0">
                <a:solidFill>
                  <a:srgbClr val="0000FF"/>
                </a:solidFill>
                <a:highlight>
                  <a:srgbClr val="F2F2F2"/>
                </a:highlight>
              </a:rPr>
              <a:t>--&gt;</a:t>
            </a:r>
          </a:p>
          <a:p>
            <a:pPr marL="0" indent="0">
              <a:buNone/>
            </a:pPr>
            <a:r>
              <a:rPr lang="en-GB" dirty="0">
                <a:solidFill>
                  <a:srgbClr val="0000FF"/>
                </a:solidFill>
                <a:highlight>
                  <a:srgbClr val="F2F2F2"/>
                </a:highlight>
              </a:rPr>
              <a:t> </a:t>
            </a:r>
            <a:r>
              <a:rPr lang="en-GB" dirty="0" smtClean="0">
                <a:solidFill>
                  <a:srgbClr val="0000FF"/>
                </a:solidFill>
                <a:highlight>
                  <a:srgbClr val="F2F2F2"/>
                </a:highlight>
              </a:rPr>
              <a:t>   &lt;</a:t>
            </a:r>
            <a:r>
              <a:rPr lang="en-GB" dirty="0">
                <a:solidFill>
                  <a:srgbClr val="A31515"/>
                </a:solidFill>
                <a:highlight>
                  <a:srgbClr val="F2F2F2"/>
                </a:highlight>
              </a:rPr>
              <a:t>m2:Function</a:t>
            </a:r>
            <a:r>
              <a:rPr lang="en-GB" dirty="0">
                <a:solidFill>
                  <a:srgbClr val="0000FF"/>
                </a:solidFill>
                <a:highlight>
                  <a:srgbClr val="F2F2F2"/>
                </a:highlight>
              </a:rPr>
              <a:t> </a:t>
            </a:r>
            <a:r>
              <a:rPr lang="en-GB" dirty="0">
                <a:solidFill>
                  <a:srgbClr val="FF0000"/>
                </a:solidFill>
                <a:highlight>
                  <a:srgbClr val="F2F2F2"/>
                </a:highlight>
              </a:rPr>
              <a:t>Type</a:t>
            </a:r>
            <a:r>
              <a:rPr lang="en-GB" dirty="0">
                <a:solidFill>
                  <a:srgbClr val="0000FF"/>
                </a:solidFill>
                <a:highlight>
                  <a:srgbClr val="F2F2F2"/>
                </a:highlight>
              </a:rPr>
              <a:t>=</a:t>
            </a:r>
            <a:r>
              <a:rPr lang="en-GB" dirty="0">
                <a:solidFill>
                  <a:srgbClr val="000000"/>
                </a:solidFill>
                <a:highlight>
                  <a:srgbClr val="F2F2F2"/>
                </a:highlight>
              </a:rPr>
              <a:t>"</a:t>
            </a:r>
            <a:r>
              <a:rPr lang="en-GB" dirty="0" err="1">
                <a:solidFill>
                  <a:srgbClr val="0000FF"/>
                </a:solidFill>
                <a:highlight>
                  <a:srgbClr val="F2F2F2"/>
                </a:highlight>
              </a:rPr>
              <a:t>serviceId:xxxxxxxx</a:t>
            </a:r>
            <a:r>
              <a:rPr lang="en-GB" dirty="0">
                <a:solidFill>
                  <a:srgbClr val="000000"/>
                </a:solidFill>
                <a:highlight>
                  <a:srgbClr val="F2F2F2"/>
                </a:highlight>
              </a:rPr>
              <a:t>"</a:t>
            </a:r>
            <a:r>
              <a:rPr lang="en-GB" dirty="0">
                <a:solidFill>
                  <a:srgbClr val="0000FF"/>
                </a:solidFill>
                <a:highlight>
                  <a:srgbClr val="F2F2F2"/>
                </a:highlight>
              </a:rPr>
              <a:t>/&gt;</a:t>
            </a:r>
            <a:endParaRPr lang="en-GB" dirty="0">
              <a:solidFill>
                <a:srgbClr val="000000"/>
              </a:solidFill>
              <a:highlight>
                <a:srgbClr val="F2F2F2"/>
              </a:highlight>
            </a:endParaRPr>
          </a:p>
          <a:p>
            <a:pPr marL="0" indent="0">
              <a:buNone/>
            </a:pPr>
            <a:r>
              <a:rPr lang="en-GB" dirty="0">
                <a:solidFill>
                  <a:srgbClr val="0000FF"/>
                </a:solidFill>
                <a:highlight>
                  <a:srgbClr val="F2F2F2"/>
                </a:highlight>
              </a:rPr>
              <a:t>  &lt;/</a:t>
            </a:r>
            <a:r>
              <a:rPr lang="en-GB" dirty="0">
                <a:solidFill>
                  <a:srgbClr val="A31515"/>
                </a:solidFill>
                <a:highlight>
                  <a:srgbClr val="F2F2F2"/>
                </a:highlight>
              </a:rPr>
              <a:t>m2:Device</a:t>
            </a:r>
            <a:r>
              <a:rPr lang="en-GB" dirty="0">
                <a:solidFill>
                  <a:srgbClr val="0000FF"/>
                </a:solidFill>
                <a:highlight>
                  <a:srgbClr val="F2F2F2"/>
                </a:highlight>
              </a:rPr>
              <a:t>&gt;</a:t>
            </a:r>
            <a:endParaRPr lang="en-GB" dirty="0">
              <a:solidFill>
                <a:srgbClr val="000000"/>
              </a:solidFill>
              <a:highlight>
                <a:srgbClr val="F2F2F2"/>
              </a:highlight>
            </a:endParaRPr>
          </a:p>
          <a:p>
            <a:pPr marL="0" indent="0">
              <a:buNone/>
            </a:pPr>
            <a:r>
              <a:rPr lang="en-GB" dirty="0">
                <a:solidFill>
                  <a:srgbClr val="0000FF"/>
                </a:solidFill>
                <a:highlight>
                  <a:srgbClr val="F2F2F2"/>
                </a:highlight>
              </a:rPr>
              <a:t>&lt;/</a:t>
            </a:r>
            <a:r>
              <a:rPr lang="en-GB" dirty="0">
                <a:solidFill>
                  <a:srgbClr val="A31515"/>
                </a:solidFill>
                <a:highlight>
                  <a:srgbClr val="F2F2F2"/>
                </a:highlight>
              </a:rPr>
              <a:t>m2:DeviceCapability</a:t>
            </a:r>
            <a:r>
              <a:rPr lang="en-GB" dirty="0">
                <a:solidFill>
                  <a:srgbClr val="0000FF"/>
                </a:solidFill>
                <a:highlight>
                  <a:srgbClr val="F2F2F2"/>
                </a:highlight>
              </a:rPr>
              <a:t>&gt;</a:t>
            </a:r>
            <a:endParaRPr lang="en-US" dirty="0"/>
          </a:p>
        </p:txBody>
      </p:sp>
      <p:sp>
        <p:nvSpPr>
          <p:cNvPr id="4" name="Rectangle 3"/>
          <p:cNvSpPr/>
          <p:nvPr/>
        </p:nvSpPr>
        <p:spPr>
          <a:xfrm>
            <a:off x="272699" y="5297462"/>
            <a:ext cx="11704239" cy="1323439"/>
          </a:xfrm>
          <a:prstGeom prst="rect">
            <a:avLst/>
          </a:prstGeom>
        </p:spPr>
        <p:txBody>
          <a:bodyPr wrap="square">
            <a:spAutoFit/>
          </a:bodyPr>
          <a:lstStyle/>
          <a:p>
            <a:r>
              <a:rPr lang="en-GB" sz="2000" dirty="0"/>
              <a:t>You cannot modify the Bluetooth </a:t>
            </a:r>
            <a:r>
              <a:rPr lang="en-GB" sz="2000" dirty="0" smtClean="0"/>
              <a:t>GATT device </a:t>
            </a:r>
            <a:r>
              <a:rPr lang="en-GB" sz="2000" dirty="0"/>
              <a:t>capability </a:t>
            </a:r>
            <a:r>
              <a:rPr lang="en-GB" sz="2000" dirty="0" smtClean="0"/>
              <a:t>using the Manifest editor in </a:t>
            </a:r>
            <a:r>
              <a:rPr lang="en-GB" sz="2000" dirty="0"/>
              <a:t>Microsoft Visual Studio. </a:t>
            </a:r>
            <a:r>
              <a:rPr lang="en-GB" sz="2000" dirty="0" smtClean="0"/>
              <a:t/>
            </a:r>
            <a:br>
              <a:rPr lang="en-GB" sz="2000" dirty="0" smtClean="0"/>
            </a:br>
            <a:r>
              <a:rPr lang="en-GB" sz="2000" dirty="0" smtClean="0"/>
              <a:t>You </a:t>
            </a:r>
            <a:r>
              <a:rPr lang="en-GB" sz="2000" dirty="0"/>
              <a:t>must right-click the </a:t>
            </a:r>
            <a:r>
              <a:rPr lang="en-GB" sz="2000" dirty="0" err="1"/>
              <a:t>Package.appxmanifest</a:t>
            </a:r>
            <a:r>
              <a:rPr lang="en-GB" sz="2000" dirty="0"/>
              <a:t> file in </a:t>
            </a:r>
            <a:r>
              <a:rPr lang="en-GB" sz="2000" b="1" dirty="0"/>
              <a:t>Solution Explorer</a:t>
            </a:r>
            <a:r>
              <a:rPr lang="en-GB" sz="2000" dirty="0"/>
              <a:t> and select </a:t>
            </a:r>
            <a:r>
              <a:rPr lang="en-GB" sz="2000" b="1" dirty="0"/>
              <a:t>Open With...</a:t>
            </a:r>
            <a:r>
              <a:rPr lang="en-GB" sz="2000" dirty="0"/>
              <a:t>, and then </a:t>
            </a:r>
            <a:r>
              <a:rPr lang="en-GB" sz="2000" b="1" dirty="0"/>
              <a:t>XML (Text) </a:t>
            </a:r>
            <a:r>
              <a:rPr lang="en-GB" sz="2000" b="1" dirty="0" smtClean="0"/>
              <a:t>Editor.</a:t>
            </a:r>
            <a:endParaRPr lang="en-GB" sz="2000" dirty="0"/>
          </a:p>
        </p:txBody>
      </p:sp>
    </p:spTree>
    <p:extLst>
      <p:ext uri="{BB962C8B-B14F-4D97-AF65-F5344CB8AC3E}">
        <p14:creationId xmlns:p14="http://schemas.microsoft.com/office/powerpoint/2010/main" val="6603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Example: </a:t>
            </a:r>
            <a:r>
              <a:rPr lang="en-GB" sz="4000" dirty="0" smtClean="0"/>
              <a:t>Bluetooth LE Health Thermometer Service</a:t>
            </a:r>
            <a:endParaRPr lang="en-GB" dirty="0"/>
          </a:p>
        </p:txBody>
      </p:sp>
      <p:sp>
        <p:nvSpPr>
          <p:cNvPr id="5" name="Text Placeholder 4"/>
          <p:cNvSpPr>
            <a:spLocks noGrp="1"/>
          </p:cNvSpPr>
          <p:nvPr>
            <p:ph type="body" sz="quarter" idx="21"/>
          </p:nvPr>
        </p:nvSpPr>
        <p:spPr>
          <a:xfrm>
            <a:off x="0" y="1361406"/>
            <a:ext cx="12436474" cy="5634619"/>
          </a:xfrm>
          <a:solidFill>
            <a:schemeClr val="tx1">
              <a:lumMod val="95000"/>
            </a:schemeClr>
          </a:solidFill>
        </p:spPr>
        <p:txBody>
          <a:bodyPr/>
          <a:lstStyle/>
          <a:p>
            <a:r>
              <a:rPr lang="en-GB" dirty="0">
                <a:solidFill>
                  <a:srgbClr val="0000FF"/>
                </a:solidFill>
                <a:highlight>
                  <a:srgbClr val="F2F2F2"/>
                </a:highlight>
                <a:latin typeface="Consolas" panose="020B0609020204030204" pitchFamily="49" charset="0"/>
              </a:rPr>
              <a:t>async</a:t>
            </a:r>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void</a:t>
            </a:r>
            <a:r>
              <a:rPr lang="en-GB" dirty="0">
                <a:solidFill>
                  <a:srgbClr val="000000"/>
                </a:solidFill>
                <a:highlight>
                  <a:srgbClr val="F2F2F2"/>
                </a:highlight>
                <a:latin typeface="Consolas" panose="020B0609020204030204" pitchFamily="49" charset="0"/>
              </a:rPr>
              <a:t> Initialize()</a:t>
            </a:r>
          </a:p>
          <a:p>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err="1">
                <a:solidFill>
                  <a:srgbClr val="0000FF"/>
                </a:solidFill>
                <a:highlight>
                  <a:srgbClr val="F2F2F2"/>
                </a:highlight>
                <a:latin typeface="Consolas" panose="020B0609020204030204" pitchFamily="49" charset="0"/>
              </a:rPr>
              <a:t>var</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themometerServices</a:t>
            </a:r>
            <a:r>
              <a:rPr lang="en-GB" dirty="0">
                <a:solidFill>
                  <a:srgbClr val="000000"/>
                </a:solidFill>
                <a:highlight>
                  <a:srgbClr val="F2F2F2"/>
                </a:highlight>
                <a:latin typeface="Consolas" panose="020B0609020204030204" pitchFamily="49" charset="0"/>
              </a:rPr>
              <a:t> = </a:t>
            </a:r>
            <a:r>
              <a:rPr lang="en-GB" dirty="0">
                <a:solidFill>
                  <a:srgbClr val="0000FF"/>
                </a:solidFill>
                <a:highlight>
                  <a:srgbClr val="F2F2F2"/>
                </a:highlight>
                <a:latin typeface="Consolas" panose="020B0609020204030204" pitchFamily="49" charset="0"/>
              </a:rPr>
              <a:t>await</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Windows.Devices.Enumeration</a:t>
            </a:r>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DeviceInformation</a:t>
            </a:r>
            <a:r>
              <a:rPr lang="en-GB" dirty="0" err="1">
                <a:solidFill>
                  <a:srgbClr val="000000"/>
                </a:solidFill>
                <a:highlight>
                  <a:srgbClr val="F2F2F2"/>
                </a:highlight>
                <a:latin typeface="Consolas" panose="020B0609020204030204" pitchFamily="49" charset="0"/>
              </a:rPr>
              <a:t>.FindAllAsync</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GattDeviceService</a:t>
            </a:r>
            <a:r>
              <a:rPr lang="en-GB" dirty="0" err="1">
                <a:solidFill>
                  <a:srgbClr val="000000"/>
                </a:solidFill>
                <a:highlight>
                  <a:srgbClr val="F2F2F2"/>
                </a:highlight>
                <a:latin typeface="Consolas" panose="020B0609020204030204" pitchFamily="49" charset="0"/>
              </a:rPr>
              <a:t>.GetDeviceSelectorFromUuid</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GattServiceUuids</a:t>
            </a:r>
            <a:r>
              <a:rPr lang="en-GB" dirty="0" err="1">
                <a:solidFill>
                  <a:srgbClr val="000000"/>
                </a:solidFill>
                <a:highlight>
                  <a:srgbClr val="F2F2F2"/>
                </a:highlight>
                <a:latin typeface="Consolas" panose="020B0609020204030204" pitchFamily="49" charset="0"/>
              </a:rPr>
              <a:t>.HealthThermometer</a:t>
            </a:r>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null</a:t>
            </a:r>
            <a:r>
              <a:rPr lang="en-GB" dirty="0">
                <a:solidFill>
                  <a:srgbClr val="000000"/>
                </a:solidFill>
                <a:highlight>
                  <a:srgbClr val="F2F2F2"/>
                </a:highlight>
                <a:latin typeface="Consolas" panose="020B0609020204030204" pitchFamily="49" charset="0"/>
              </a:rPr>
              <a:t>);</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GattDeviceService</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firstThermometerService</a:t>
            </a:r>
            <a:r>
              <a:rPr lang="en-GB" dirty="0">
                <a:solidFill>
                  <a:srgbClr val="000000"/>
                </a:solidFill>
                <a:highlight>
                  <a:srgbClr val="F2F2F2"/>
                </a:highlight>
                <a:latin typeface="Consolas" panose="020B0609020204030204" pitchFamily="49" charset="0"/>
              </a:rPr>
              <a:t> = </a:t>
            </a:r>
            <a:r>
              <a:rPr lang="en-GB" dirty="0">
                <a:solidFill>
                  <a:srgbClr val="0000FF"/>
                </a:solidFill>
                <a:highlight>
                  <a:srgbClr val="F2F2F2"/>
                </a:highlight>
                <a:latin typeface="Consolas" panose="020B0609020204030204" pitchFamily="49" charset="0"/>
              </a:rPr>
              <a:t>await</a:t>
            </a:r>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GattDeviceService</a:t>
            </a:r>
            <a:r>
              <a:rPr lang="en-GB" dirty="0" err="1">
                <a:solidFill>
                  <a:srgbClr val="000000"/>
                </a:solidFill>
                <a:highlight>
                  <a:srgbClr val="F2F2F2"/>
                </a:highlight>
                <a:latin typeface="Consolas" panose="020B0609020204030204" pitchFamily="49" charset="0"/>
              </a:rPr>
              <a:t>.FromIdAsync</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themometerServices</a:t>
            </a:r>
            <a:r>
              <a:rPr lang="en-GB" dirty="0">
                <a:solidFill>
                  <a:srgbClr val="000000"/>
                </a:solidFill>
                <a:highlight>
                  <a:srgbClr val="F2F2F2"/>
                </a:highlight>
                <a:latin typeface="Consolas" panose="020B0609020204030204" pitchFamily="49" charset="0"/>
              </a:rPr>
              <a:t>[0].Id);</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Debug</a:t>
            </a:r>
            <a:r>
              <a:rPr lang="en-GB" dirty="0" err="1">
                <a:solidFill>
                  <a:srgbClr val="000000"/>
                </a:solidFill>
                <a:highlight>
                  <a:srgbClr val="F2F2F2"/>
                </a:highlight>
                <a:latin typeface="Consolas" panose="020B0609020204030204" pitchFamily="49" charset="0"/>
              </a:rPr>
              <a:t>.WriteLine</a:t>
            </a:r>
            <a:r>
              <a:rPr lang="en-GB" dirty="0">
                <a:solidFill>
                  <a:srgbClr val="000000"/>
                </a:solidFill>
                <a:highlight>
                  <a:srgbClr val="F2F2F2"/>
                </a:highlight>
                <a:latin typeface="Consolas" panose="020B0609020204030204" pitchFamily="49" charset="0"/>
              </a:rPr>
              <a:t>(</a:t>
            </a:r>
            <a:r>
              <a:rPr lang="en-GB" dirty="0">
                <a:solidFill>
                  <a:srgbClr val="A31515"/>
                </a:solidFill>
                <a:highlight>
                  <a:srgbClr val="F2F2F2"/>
                </a:highlight>
                <a:latin typeface="Consolas" panose="020B0609020204030204" pitchFamily="49" charset="0"/>
              </a:rPr>
              <a:t>"Using service: "</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themometerServices</a:t>
            </a:r>
            <a:r>
              <a:rPr lang="en-GB" dirty="0">
                <a:solidFill>
                  <a:srgbClr val="000000"/>
                </a:solidFill>
                <a:highlight>
                  <a:srgbClr val="F2F2F2"/>
                </a:highlight>
                <a:latin typeface="Consolas" panose="020B0609020204030204" pitchFamily="49" charset="0"/>
              </a:rPr>
              <a:t>[0].Name);</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GattCharacteristic</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thermometerCharacteristic</a:t>
            </a:r>
            <a:r>
              <a:rPr lang="en-GB" dirty="0">
                <a:solidFill>
                  <a:srgbClr val="000000"/>
                </a:solidFill>
                <a:highlight>
                  <a:srgbClr val="F2F2F2"/>
                </a:highlight>
                <a:latin typeface="Consolas" panose="020B0609020204030204" pitchFamily="49" charset="0"/>
              </a:rPr>
              <a:t> =</a:t>
            </a:r>
          </a:p>
          <a:p>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firstThermometerService.GetCharacteristics</a:t>
            </a:r>
            <a:r>
              <a:rPr lang="en-GB" dirty="0">
                <a:solidFill>
                  <a:srgbClr val="000000"/>
                </a:solidFill>
                <a:highlight>
                  <a:srgbClr val="F2F2F2"/>
                </a:highlight>
                <a:latin typeface="Consolas" panose="020B0609020204030204" pitchFamily="49" charset="0"/>
              </a:rPr>
              <a:t>(</a:t>
            </a:r>
            <a:r>
              <a:rPr lang="en-GB" dirty="0" err="1">
                <a:solidFill>
                  <a:srgbClr val="2B91AF"/>
                </a:solidFill>
                <a:highlight>
                  <a:srgbClr val="F2F2F2"/>
                </a:highlight>
                <a:latin typeface="Consolas" panose="020B0609020204030204" pitchFamily="49" charset="0"/>
              </a:rPr>
              <a:t>GattCharacteristicUuids</a:t>
            </a:r>
            <a:r>
              <a:rPr lang="en-GB" dirty="0" err="1">
                <a:solidFill>
                  <a:srgbClr val="000000"/>
                </a:solidFill>
                <a:highlight>
                  <a:srgbClr val="F2F2F2"/>
                </a:highlight>
                <a:latin typeface="Consolas" panose="020B0609020204030204" pitchFamily="49" charset="0"/>
              </a:rPr>
              <a:t>.TemperatureMeasurement</a:t>
            </a:r>
            <a:r>
              <a:rPr lang="en-GB" dirty="0">
                <a:solidFill>
                  <a:srgbClr val="000000"/>
                </a:solidFill>
                <a:highlight>
                  <a:srgbClr val="F2F2F2"/>
                </a:highlight>
                <a:latin typeface="Consolas" panose="020B0609020204030204" pitchFamily="49" charset="0"/>
              </a:rPr>
              <a:t>)[0];</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thermometerCharacteristic.ValueChanged</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temperatureMeasurementChanged</a:t>
            </a:r>
            <a:r>
              <a:rPr lang="en-GB" dirty="0">
                <a:solidFill>
                  <a:srgbClr val="000000"/>
                </a:solidFill>
                <a:highlight>
                  <a:srgbClr val="F2F2F2"/>
                </a:highlight>
                <a:latin typeface="Consolas" panose="020B0609020204030204" pitchFamily="49" charset="0"/>
              </a:rPr>
              <a:t>;</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await</a:t>
            </a:r>
            <a:r>
              <a:rPr lang="en-GB" dirty="0">
                <a:solidFill>
                  <a:srgbClr val="000000"/>
                </a:solidFill>
                <a:highlight>
                  <a:srgbClr val="F2F2F2"/>
                </a:highlight>
                <a:latin typeface="Consolas" panose="020B0609020204030204" pitchFamily="49" charset="0"/>
              </a:rPr>
              <a:t> thermometerCharacteristic.WriteClientCharacteristicConfigurationDescriptorAsync(</a:t>
            </a:r>
          </a:p>
          <a:p>
            <a:r>
              <a:rPr lang="en-GB" dirty="0">
                <a:solidFill>
                  <a:srgbClr val="000000"/>
                </a:solidFill>
                <a:highlight>
                  <a:srgbClr val="F2F2F2"/>
                </a:highlight>
                <a:latin typeface="Consolas" panose="020B0609020204030204" pitchFamily="49" charset="0"/>
              </a:rPr>
              <a:t>            </a:t>
            </a:r>
            <a:r>
              <a:rPr lang="en-GB" dirty="0" err="1">
                <a:solidFill>
                  <a:srgbClr val="2B91AF"/>
                </a:solidFill>
                <a:highlight>
                  <a:srgbClr val="F2F2F2"/>
                </a:highlight>
                <a:latin typeface="Consolas" panose="020B0609020204030204" pitchFamily="49" charset="0"/>
              </a:rPr>
              <a:t>GattClientCharacteristicConfigurationDescriptorValue</a:t>
            </a:r>
            <a:r>
              <a:rPr lang="en-GB" dirty="0" err="1">
                <a:solidFill>
                  <a:srgbClr val="000000"/>
                </a:solidFill>
                <a:highlight>
                  <a:srgbClr val="F2F2F2"/>
                </a:highlight>
                <a:latin typeface="Consolas" panose="020B0609020204030204" pitchFamily="49" charset="0"/>
              </a:rPr>
              <a:t>.Notify</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a:t>
            </a:r>
            <a:endParaRPr lang="en-GB" dirty="0"/>
          </a:p>
        </p:txBody>
      </p:sp>
    </p:spTree>
    <p:extLst>
      <p:ext uri="{BB962C8B-B14F-4D97-AF65-F5344CB8AC3E}">
        <p14:creationId xmlns:p14="http://schemas.microsoft.com/office/powerpoint/2010/main" val="220708665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gradFill>
                  <a:gsLst>
                    <a:gs pos="1250">
                      <a:srgbClr val="FFFFFF"/>
                    </a:gs>
                    <a:gs pos="100000">
                      <a:srgbClr val="FFFFFF"/>
                    </a:gs>
                  </a:gsLst>
                  <a:lin ang="5400000" scaled="0"/>
                </a:gradFill>
              </a:rPr>
              <a:t>Example: </a:t>
            </a:r>
            <a:r>
              <a:rPr lang="en-GB" sz="4000" dirty="0">
                <a:gradFill>
                  <a:gsLst>
                    <a:gs pos="1250">
                      <a:srgbClr val="FFFFFF"/>
                    </a:gs>
                    <a:gs pos="100000">
                      <a:srgbClr val="FFFFFF"/>
                    </a:gs>
                  </a:gsLst>
                  <a:lin ang="5400000" scaled="0"/>
                </a:gradFill>
              </a:rPr>
              <a:t>Bluetooth LE Health Thermometer Service</a:t>
            </a:r>
            <a:endParaRPr lang="en-GB" dirty="0"/>
          </a:p>
        </p:txBody>
      </p:sp>
      <p:sp>
        <p:nvSpPr>
          <p:cNvPr id="5" name="Text Placeholder 4"/>
          <p:cNvSpPr>
            <a:spLocks noGrp="1"/>
          </p:cNvSpPr>
          <p:nvPr>
            <p:ph type="body" sz="quarter" idx="21"/>
          </p:nvPr>
        </p:nvSpPr>
        <p:spPr>
          <a:xfrm>
            <a:off x="1" y="1354714"/>
            <a:ext cx="12436474" cy="5647700"/>
          </a:xfrm>
          <a:solidFill>
            <a:schemeClr val="tx1">
              <a:lumMod val="95000"/>
            </a:schemeClr>
          </a:solidFill>
        </p:spPr>
        <p:txBody>
          <a:bodyPr/>
          <a:lstStyle/>
          <a:p>
            <a:r>
              <a:rPr lang="en-GB" dirty="0">
                <a:solidFill>
                  <a:srgbClr val="0000FF"/>
                </a:solidFill>
                <a:highlight>
                  <a:srgbClr val="F2F2F2"/>
                </a:highlight>
                <a:latin typeface="Consolas" panose="020B0609020204030204" pitchFamily="49" charset="0"/>
              </a:rPr>
              <a:t>void</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temperatureMeasurementChanged</a:t>
            </a:r>
            <a:r>
              <a:rPr lang="en-GB" dirty="0">
                <a:solidFill>
                  <a:srgbClr val="000000"/>
                </a:solidFill>
                <a:highlight>
                  <a:srgbClr val="F2F2F2"/>
                </a:highlight>
                <a:latin typeface="Consolas" panose="020B0609020204030204" pitchFamily="49" charset="0"/>
              </a:rPr>
              <a:t>(</a:t>
            </a:r>
            <a:r>
              <a:rPr lang="en-GB" dirty="0" err="1">
                <a:solidFill>
                  <a:srgbClr val="2B91AF"/>
                </a:solidFill>
                <a:highlight>
                  <a:srgbClr val="F2F2F2"/>
                </a:highlight>
                <a:latin typeface="Consolas" panose="020B0609020204030204" pitchFamily="49" charset="0"/>
              </a:rPr>
              <a:t>GattCharacteristic</a:t>
            </a:r>
            <a:r>
              <a:rPr lang="en-GB" dirty="0">
                <a:solidFill>
                  <a:srgbClr val="000000"/>
                </a:solidFill>
                <a:highlight>
                  <a:srgbClr val="F2F2F2"/>
                </a:highlight>
                <a:latin typeface="Consolas" panose="020B0609020204030204" pitchFamily="49" charset="0"/>
              </a:rPr>
              <a:t> sender, </a:t>
            </a:r>
            <a:r>
              <a:rPr lang="en-GB" dirty="0" err="1">
                <a:solidFill>
                  <a:srgbClr val="2B91AF"/>
                </a:solidFill>
                <a:highlight>
                  <a:srgbClr val="F2F2F2"/>
                </a:highlight>
                <a:latin typeface="Consolas" panose="020B0609020204030204" pitchFamily="49" charset="0"/>
              </a:rPr>
              <a:t>GattValueChangedEventArgs</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eventArgs</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byte</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 = </a:t>
            </a:r>
            <a:r>
              <a:rPr lang="en-GB" dirty="0">
                <a:solidFill>
                  <a:srgbClr val="0000FF"/>
                </a:solidFill>
                <a:highlight>
                  <a:srgbClr val="F2F2F2"/>
                </a:highlight>
                <a:latin typeface="Consolas" panose="020B0609020204030204" pitchFamily="49" charset="0"/>
              </a:rPr>
              <a:t>new</a:t>
            </a:r>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byte</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eventArgs.CharacteristicValue.Length</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err="1" smtClean="0">
                <a:solidFill>
                  <a:srgbClr val="000000"/>
                </a:solidFill>
                <a:highlight>
                  <a:srgbClr val="F2F2F2"/>
                </a:highlight>
                <a:latin typeface="Consolas" panose="020B0609020204030204" pitchFamily="49" charset="0"/>
              </a:rPr>
              <a:t>Windows.Storage.Streams.</a:t>
            </a:r>
            <a:r>
              <a:rPr lang="en-GB" dirty="0" err="1" smtClean="0">
                <a:solidFill>
                  <a:srgbClr val="2B91AF"/>
                </a:solidFill>
                <a:highlight>
                  <a:srgbClr val="F2F2F2"/>
                </a:highlight>
                <a:latin typeface="Consolas" panose="020B0609020204030204" pitchFamily="49" charset="0"/>
              </a:rPr>
              <a:t>DataReader</a:t>
            </a:r>
            <a:r>
              <a:rPr lang="en-GB" dirty="0" err="1" smtClean="0">
                <a:solidFill>
                  <a:srgbClr val="000000"/>
                </a:solidFill>
                <a:highlight>
                  <a:srgbClr val="F2F2F2"/>
                </a:highlight>
                <a:latin typeface="Consolas" panose="020B0609020204030204" pitchFamily="49" charset="0"/>
              </a:rPr>
              <a:t>.FromBuffer</a:t>
            </a:r>
            <a:r>
              <a:rPr lang="en-GB" dirty="0" smtClean="0">
                <a:solidFill>
                  <a:srgbClr val="000000"/>
                </a:solidFill>
                <a:highlight>
                  <a:srgbClr val="F2F2F2"/>
                </a:highlight>
                <a:latin typeface="Consolas" panose="020B0609020204030204" pitchFamily="49" charset="0"/>
              </a:rPr>
              <a:t>(</a:t>
            </a:r>
            <a:r>
              <a:rPr lang="en-GB" dirty="0" err="1" smtClean="0">
                <a:solidFill>
                  <a:srgbClr val="000000"/>
                </a:solidFill>
                <a:highlight>
                  <a:srgbClr val="F2F2F2"/>
                </a:highlight>
                <a:latin typeface="Consolas" panose="020B0609020204030204" pitchFamily="49" charset="0"/>
              </a:rPr>
              <a:t>eventArgs.CharacteristicValue</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ReadBytes</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0000FF"/>
                </a:solidFill>
                <a:highlight>
                  <a:srgbClr val="F2F2F2"/>
                </a:highlight>
                <a:latin typeface="Consolas" panose="020B0609020204030204" pitchFamily="49" charset="0"/>
              </a:rPr>
              <a:t>var</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temperatureValue</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convertTemperatureData</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smtClean="0">
                <a:solidFill>
                  <a:srgbClr val="000000"/>
                </a:solidFill>
                <a:highlight>
                  <a:srgbClr val="F2F2F2"/>
                </a:highlight>
                <a:latin typeface="Consolas" panose="020B0609020204030204" pitchFamily="49" charset="0"/>
              </a:rPr>
              <a:t>);</a:t>
            </a:r>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temperatureTextBlock.Text</a:t>
            </a:r>
            <a:r>
              <a:rPr lang="en-GB" dirty="0">
                <a:solidFill>
                  <a:srgbClr val="000000"/>
                </a:solidFill>
                <a:highlight>
                  <a:srgbClr val="F2F2F2"/>
                </a:highlight>
                <a:latin typeface="Consolas" panose="020B0609020204030204" pitchFamily="49" charset="0"/>
              </a:rPr>
              <a:t> = </a:t>
            </a:r>
            <a:r>
              <a:rPr lang="en-GB" dirty="0" err="1">
                <a:solidFill>
                  <a:srgbClr val="000000"/>
                </a:solidFill>
                <a:highlight>
                  <a:srgbClr val="F2F2F2"/>
                </a:highlight>
                <a:latin typeface="Consolas" panose="020B0609020204030204" pitchFamily="49" charset="0"/>
              </a:rPr>
              <a:t>temperatureValue.ToString</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a:t>
            </a:r>
          </a:p>
          <a:p>
            <a:endParaRPr lang="en-GB" dirty="0">
              <a:solidFill>
                <a:srgbClr val="000000"/>
              </a:solidFill>
              <a:highlight>
                <a:srgbClr val="F2F2F2"/>
              </a:highlight>
              <a:latin typeface="Consolas" panose="020B0609020204030204" pitchFamily="49" charset="0"/>
            </a:endParaRPr>
          </a:p>
          <a:p>
            <a:r>
              <a:rPr lang="en-GB" dirty="0">
                <a:solidFill>
                  <a:srgbClr val="0000FF"/>
                </a:solidFill>
                <a:highlight>
                  <a:srgbClr val="F2F2F2"/>
                </a:highlight>
                <a:latin typeface="Consolas" panose="020B0609020204030204" pitchFamily="49" charset="0"/>
              </a:rPr>
              <a:t>double</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convertTemperatureData</a:t>
            </a:r>
            <a:r>
              <a:rPr lang="en-GB" dirty="0">
                <a:solidFill>
                  <a:srgbClr val="000000"/>
                </a:solidFill>
                <a:highlight>
                  <a:srgbClr val="F2F2F2"/>
                </a:highlight>
                <a:latin typeface="Consolas" panose="020B0609020204030204" pitchFamily="49" charset="0"/>
              </a:rPr>
              <a:t>(</a:t>
            </a:r>
            <a:r>
              <a:rPr lang="en-GB" dirty="0">
                <a:solidFill>
                  <a:srgbClr val="0000FF"/>
                </a:solidFill>
                <a:highlight>
                  <a:srgbClr val="F2F2F2"/>
                </a:highlight>
                <a:latin typeface="Consolas" panose="020B0609020204030204" pitchFamily="49" charset="0"/>
              </a:rPr>
              <a:t>byte</a:t>
            </a:r>
            <a:r>
              <a:rPr lang="en-GB" dirty="0">
                <a:solidFill>
                  <a:srgbClr val="000000"/>
                </a:solidFill>
                <a:highlight>
                  <a:srgbClr val="F2F2F2"/>
                </a:highlight>
                <a:latin typeface="Consolas" panose="020B0609020204030204" pitchFamily="49" charset="0"/>
              </a:rPr>
              <a:t>[] </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a:t>
            </a:r>
          </a:p>
          <a:p>
            <a:r>
              <a:rPr lang="en-GB" dirty="0">
                <a:solidFill>
                  <a:srgbClr val="000000"/>
                </a:solidFill>
                <a:highlight>
                  <a:srgbClr val="F2F2F2"/>
                </a:highlight>
                <a:latin typeface="Consolas" panose="020B0609020204030204" pitchFamily="49" charset="0"/>
              </a:rPr>
              <a:t>    </a:t>
            </a:r>
            <a:r>
              <a:rPr lang="en-GB" dirty="0">
                <a:solidFill>
                  <a:srgbClr val="008000"/>
                </a:solidFill>
                <a:highlight>
                  <a:srgbClr val="F2F2F2"/>
                </a:highlight>
                <a:latin typeface="Consolas" panose="020B0609020204030204" pitchFamily="49" charset="0"/>
              </a:rPr>
              <a:t>// Read temperature data in IEEE 11703 floating point format</a:t>
            </a:r>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a:solidFill>
                  <a:srgbClr val="008000"/>
                </a:solidFill>
                <a:highlight>
                  <a:srgbClr val="F2F2F2"/>
                </a:highlight>
                <a:latin typeface="Consolas" panose="020B0609020204030204" pitchFamily="49" charset="0"/>
              </a:rPr>
              <a:t>// </a:t>
            </a:r>
            <a:r>
              <a:rPr lang="en-GB" dirty="0" err="1">
                <a:solidFill>
                  <a:srgbClr val="008000"/>
                </a:solidFill>
                <a:highlight>
                  <a:srgbClr val="F2F2F2"/>
                </a:highlight>
                <a:latin typeface="Consolas" panose="020B0609020204030204" pitchFamily="49" charset="0"/>
              </a:rPr>
              <a:t>temperatureData</a:t>
            </a:r>
            <a:r>
              <a:rPr lang="en-GB" dirty="0">
                <a:solidFill>
                  <a:srgbClr val="008000"/>
                </a:solidFill>
                <a:highlight>
                  <a:srgbClr val="F2F2F2"/>
                </a:highlight>
                <a:latin typeface="Consolas" panose="020B0609020204030204" pitchFamily="49" charset="0"/>
              </a:rPr>
              <a:t>[0] contains flags about optional data - not used</a:t>
            </a:r>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a:solidFill>
                  <a:srgbClr val="2B91AF"/>
                </a:solidFill>
                <a:highlight>
                  <a:srgbClr val="F2F2F2"/>
                </a:highlight>
                <a:latin typeface="Consolas" panose="020B0609020204030204" pitchFamily="49" charset="0"/>
              </a:rPr>
              <a:t>UInt32</a:t>
            </a:r>
            <a:r>
              <a:rPr lang="en-GB" dirty="0">
                <a:solidFill>
                  <a:srgbClr val="000000"/>
                </a:solidFill>
                <a:highlight>
                  <a:srgbClr val="F2F2F2"/>
                </a:highlight>
                <a:latin typeface="Consolas" panose="020B0609020204030204" pitchFamily="49" charset="0"/>
              </a:rPr>
              <a:t> mantissa = ((</a:t>
            </a:r>
            <a:r>
              <a:rPr lang="en-GB" dirty="0">
                <a:solidFill>
                  <a:srgbClr val="2B91AF"/>
                </a:solidFill>
                <a:highlight>
                  <a:srgbClr val="F2F2F2"/>
                </a:highlight>
                <a:latin typeface="Consolas" panose="020B0609020204030204" pitchFamily="49" charset="0"/>
              </a:rPr>
              <a:t>UInt32</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[3] &lt;&lt; 16) |</a:t>
            </a:r>
          </a:p>
          <a:p>
            <a:r>
              <a:rPr lang="en-GB" dirty="0">
                <a:solidFill>
                  <a:srgbClr val="000000"/>
                </a:solidFill>
                <a:highlight>
                  <a:srgbClr val="F2F2F2"/>
                </a:highlight>
                <a:latin typeface="Consolas" panose="020B0609020204030204" pitchFamily="49" charset="0"/>
              </a:rPr>
              <a:t>        ((</a:t>
            </a:r>
            <a:r>
              <a:rPr lang="en-GB" dirty="0">
                <a:solidFill>
                  <a:srgbClr val="2B91AF"/>
                </a:solidFill>
                <a:highlight>
                  <a:srgbClr val="F2F2F2"/>
                </a:highlight>
                <a:latin typeface="Consolas" panose="020B0609020204030204" pitchFamily="49" charset="0"/>
              </a:rPr>
              <a:t>UInt32</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[2] &lt;&lt; 8) | ((</a:t>
            </a:r>
            <a:r>
              <a:rPr lang="en-GB" dirty="0">
                <a:solidFill>
                  <a:srgbClr val="2B91AF"/>
                </a:solidFill>
                <a:highlight>
                  <a:srgbClr val="F2F2F2"/>
                </a:highlight>
                <a:latin typeface="Consolas" panose="020B0609020204030204" pitchFamily="49" charset="0"/>
              </a:rPr>
              <a:t>UInt32</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[1]);</a:t>
            </a:r>
          </a:p>
          <a:p>
            <a:endParaRPr lang="en-GB" dirty="0">
              <a:solidFill>
                <a:srgbClr val="000000"/>
              </a:solidFill>
              <a:highlight>
                <a:srgbClr val="F2F2F2"/>
              </a:highlight>
              <a:latin typeface="Consolas" panose="020B0609020204030204" pitchFamily="49" charset="0"/>
            </a:endParaRPr>
          </a:p>
          <a:p>
            <a:r>
              <a:rPr lang="en-GB" dirty="0">
                <a:solidFill>
                  <a:srgbClr val="000000"/>
                </a:solidFill>
                <a:highlight>
                  <a:srgbClr val="F2F2F2"/>
                </a:highlight>
                <a:latin typeface="Consolas" panose="020B0609020204030204" pitchFamily="49" charset="0"/>
              </a:rPr>
              <a:t>    </a:t>
            </a:r>
            <a:r>
              <a:rPr lang="en-GB" dirty="0">
                <a:solidFill>
                  <a:srgbClr val="2B91AF"/>
                </a:solidFill>
                <a:highlight>
                  <a:srgbClr val="F2F2F2"/>
                </a:highlight>
                <a:latin typeface="Consolas" panose="020B0609020204030204" pitchFamily="49" charset="0"/>
              </a:rPr>
              <a:t>Int32</a:t>
            </a:r>
            <a:r>
              <a:rPr lang="en-GB" dirty="0">
                <a:solidFill>
                  <a:srgbClr val="000000"/>
                </a:solidFill>
                <a:highlight>
                  <a:srgbClr val="F2F2F2"/>
                </a:highlight>
                <a:latin typeface="Consolas" panose="020B0609020204030204" pitchFamily="49" charset="0"/>
              </a:rPr>
              <a:t> exponent = (</a:t>
            </a:r>
            <a:r>
              <a:rPr lang="en-GB" dirty="0">
                <a:solidFill>
                  <a:srgbClr val="2B91AF"/>
                </a:solidFill>
                <a:highlight>
                  <a:srgbClr val="F2F2F2"/>
                </a:highlight>
                <a:latin typeface="Consolas" panose="020B0609020204030204" pitchFamily="49" charset="0"/>
              </a:rPr>
              <a:t>Int32</a:t>
            </a:r>
            <a:r>
              <a:rPr lang="en-GB" dirty="0">
                <a:solidFill>
                  <a:srgbClr val="000000"/>
                </a:solidFill>
                <a:highlight>
                  <a:srgbClr val="F2F2F2"/>
                </a:highlight>
                <a:latin typeface="Consolas" panose="020B0609020204030204" pitchFamily="49" charset="0"/>
              </a:rPr>
              <a:t>)</a:t>
            </a:r>
            <a:r>
              <a:rPr lang="en-GB" dirty="0" err="1">
                <a:solidFill>
                  <a:srgbClr val="000000"/>
                </a:solidFill>
                <a:highlight>
                  <a:srgbClr val="F2F2F2"/>
                </a:highlight>
                <a:latin typeface="Consolas" panose="020B0609020204030204" pitchFamily="49" charset="0"/>
              </a:rPr>
              <a:t>temperatureData</a:t>
            </a:r>
            <a:r>
              <a:rPr lang="en-GB" dirty="0">
                <a:solidFill>
                  <a:srgbClr val="000000"/>
                </a:solidFill>
                <a:highlight>
                  <a:srgbClr val="F2F2F2"/>
                </a:highlight>
                <a:latin typeface="Consolas" panose="020B0609020204030204" pitchFamily="49" charset="0"/>
              </a:rPr>
              <a:t>[4];</a:t>
            </a:r>
          </a:p>
          <a:p>
            <a:r>
              <a:rPr lang="en-GB" dirty="0">
                <a:solidFill>
                  <a:srgbClr val="000000"/>
                </a:solidFill>
                <a:highlight>
                  <a:srgbClr val="F2F2F2"/>
                </a:highlight>
                <a:latin typeface="Consolas" panose="020B0609020204030204" pitchFamily="49" charset="0"/>
              </a:rPr>
              <a:t>    </a:t>
            </a:r>
            <a:r>
              <a:rPr lang="en-GB" dirty="0">
                <a:solidFill>
                  <a:srgbClr val="0000FF"/>
                </a:solidFill>
                <a:highlight>
                  <a:srgbClr val="F2F2F2"/>
                </a:highlight>
                <a:latin typeface="Consolas" panose="020B0609020204030204" pitchFamily="49" charset="0"/>
              </a:rPr>
              <a:t>return</a:t>
            </a:r>
            <a:r>
              <a:rPr lang="en-GB" dirty="0">
                <a:solidFill>
                  <a:srgbClr val="000000"/>
                </a:solidFill>
                <a:highlight>
                  <a:srgbClr val="F2F2F2"/>
                </a:highlight>
                <a:latin typeface="Consolas" panose="020B0609020204030204" pitchFamily="49" charset="0"/>
              </a:rPr>
              <a:t> mantissa * </a:t>
            </a:r>
            <a:r>
              <a:rPr lang="en-GB" dirty="0" err="1">
                <a:solidFill>
                  <a:srgbClr val="2B91AF"/>
                </a:solidFill>
                <a:highlight>
                  <a:srgbClr val="F2F2F2"/>
                </a:highlight>
                <a:latin typeface="Consolas" panose="020B0609020204030204" pitchFamily="49" charset="0"/>
              </a:rPr>
              <a:t>Math</a:t>
            </a:r>
            <a:r>
              <a:rPr lang="en-GB" dirty="0" err="1">
                <a:solidFill>
                  <a:srgbClr val="000000"/>
                </a:solidFill>
                <a:highlight>
                  <a:srgbClr val="F2F2F2"/>
                </a:highlight>
                <a:latin typeface="Consolas" panose="020B0609020204030204" pitchFamily="49" charset="0"/>
              </a:rPr>
              <a:t>.Pow</a:t>
            </a:r>
            <a:r>
              <a:rPr lang="en-GB" dirty="0">
                <a:solidFill>
                  <a:srgbClr val="000000"/>
                </a:solidFill>
                <a:highlight>
                  <a:srgbClr val="F2F2F2"/>
                </a:highlight>
                <a:latin typeface="Consolas" panose="020B0609020204030204" pitchFamily="49" charset="0"/>
              </a:rPr>
              <a:t>(10.0, exponent);</a:t>
            </a:r>
          </a:p>
          <a:p>
            <a:r>
              <a:rPr lang="en-GB" dirty="0">
                <a:solidFill>
                  <a:srgbClr val="000000"/>
                </a:solidFill>
                <a:highlight>
                  <a:srgbClr val="F2F2F2"/>
                </a:highlight>
                <a:latin typeface="Consolas" panose="020B0609020204030204" pitchFamily="49" charset="0"/>
              </a:rPr>
              <a:t>}</a:t>
            </a:r>
            <a:endParaRPr lang="en-GB" dirty="0"/>
          </a:p>
        </p:txBody>
      </p:sp>
    </p:spTree>
    <p:extLst>
      <p:ext uri="{BB962C8B-B14F-4D97-AF65-F5344CB8AC3E}">
        <p14:creationId xmlns:p14="http://schemas.microsoft.com/office/powerpoint/2010/main" val="107696351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Demo:</a:t>
            </a:r>
            <a:br>
              <a:rPr lang="en-GB" dirty="0" smtClean="0"/>
            </a:br>
            <a:r>
              <a:rPr lang="en-GB" dirty="0" smtClean="0"/>
              <a:t>Proximity</a:t>
            </a:r>
            <a:endParaRPr lang="en-GB" dirty="0"/>
          </a:p>
        </p:txBody>
      </p:sp>
      <p:sp>
        <p:nvSpPr>
          <p:cNvPr id="5" name="Text Placeholder 4"/>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1090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2695668122"/>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Summary</a:t>
            </a:r>
            <a:endParaRPr lang="en-US" dirty="0"/>
          </a:p>
        </p:txBody>
      </p:sp>
      <p:sp>
        <p:nvSpPr>
          <p:cNvPr id="5" name="Text Placeholder 4"/>
          <p:cNvSpPr>
            <a:spLocks noGrp="1"/>
          </p:cNvSpPr>
          <p:nvPr>
            <p:ph type="body" sz="quarter" idx="11"/>
          </p:nvPr>
        </p:nvSpPr>
        <p:spPr>
          <a:xfrm>
            <a:off x="274639" y="1212849"/>
            <a:ext cx="11889564" cy="5207579"/>
          </a:xfrm>
          <a:prstGeom prst="rect">
            <a:avLst/>
          </a:prstGeom>
        </p:spPr>
        <p:txBody>
          <a:bodyPr/>
          <a:lstStyle/>
          <a:p>
            <a:r>
              <a:rPr lang="en-US" sz="3200" dirty="0" smtClean="0"/>
              <a:t>Easily build cloud backend with </a:t>
            </a:r>
            <a:r>
              <a:rPr lang="en-US" sz="3200" b="1" dirty="0" smtClean="0"/>
              <a:t>Microsoft Azure Mobile Services</a:t>
            </a:r>
          </a:p>
          <a:p>
            <a:r>
              <a:rPr lang="en-US" sz="3200" dirty="0" smtClean="0"/>
              <a:t>Use </a:t>
            </a:r>
            <a:r>
              <a:rPr lang="en-US" sz="3200" b="1" dirty="0" err="1" smtClean="0"/>
              <a:t>Windows.Web.Http.HttpClient</a:t>
            </a:r>
            <a:r>
              <a:rPr lang="en-US" sz="3200" dirty="0" smtClean="0"/>
              <a:t> class for Http Networking</a:t>
            </a:r>
          </a:p>
          <a:p>
            <a:r>
              <a:rPr lang="en-US" sz="3200" dirty="0" smtClean="0"/>
              <a:t>Share state across devices using </a:t>
            </a:r>
            <a:r>
              <a:rPr lang="en-US" sz="3200" b="1" dirty="0" smtClean="0"/>
              <a:t>Roaming Data </a:t>
            </a:r>
            <a:r>
              <a:rPr lang="en-US" sz="3200" dirty="0" smtClean="0"/>
              <a:t>and/or OneDrive</a:t>
            </a:r>
          </a:p>
          <a:p>
            <a:r>
              <a:rPr lang="en-US" sz="3200" dirty="0" smtClean="0"/>
              <a:t>Make smart decisions about network usage using the </a:t>
            </a:r>
            <a:r>
              <a:rPr lang="en-US" sz="3200" b="1" dirty="0" err="1" smtClean="0"/>
              <a:t>NetworkInformation</a:t>
            </a:r>
            <a:r>
              <a:rPr lang="en-US" sz="3200" dirty="0" smtClean="0"/>
              <a:t> API</a:t>
            </a:r>
          </a:p>
          <a:p>
            <a:r>
              <a:rPr lang="en-US" sz="3200" dirty="0" smtClean="0"/>
              <a:t>Store credentials securely and roam to all your devices using </a:t>
            </a:r>
            <a:r>
              <a:rPr lang="en-US" sz="3200" b="1" dirty="0" err="1" smtClean="0"/>
              <a:t>CredentialLocker</a:t>
            </a:r>
            <a:endParaRPr lang="en-US" sz="3200" b="1" dirty="0" smtClean="0"/>
          </a:p>
          <a:p>
            <a:r>
              <a:rPr lang="en-US" sz="3200" dirty="0" smtClean="0"/>
              <a:t>To </a:t>
            </a:r>
            <a:r>
              <a:rPr lang="en-US" sz="3200" dirty="0"/>
              <a:t>seamlessly connect to online service </a:t>
            </a:r>
            <a:r>
              <a:rPr lang="en-US" sz="3200" dirty="0" smtClean="0"/>
              <a:t>providers, use </a:t>
            </a:r>
            <a:r>
              <a:rPr lang="en-US" sz="3200" b="1" dirty="0"/>
              <a:t>Web Authentication Broker </a:t>
            </a:r>
            <a:r>
              <a:rPr lang="en-US" sz="3200" dirty="0" smtClean="0"/>
              <a:t>APIs</a:t>
            </a:r>
          </a:p>
          <a:p>
            <a:r>
              <a:rPr lang="en-US" sz="3200" dirty="0" smtClean="0"/>
              <a:t>NFC and Bluetooth Proximity APIs for near-field communications</a:t>
            </a:r>
            <a:endParaRPr lang="en-US" sz="3200" dirty="0"/>
          </a:p>
        </p:txBody>
      </p:sp>
    </p:spTree>
    <p:extLst>
      <p:ext uri="{BB962C8B-B14F-4D97-AF65-F5344CB8AC3E}">
        <p14:creationId xmlns:p14="http://schemas.microsoft.com/office/powerpoint/2010/main" val="247060239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9" y="1212849"/>
            <a:ext cx="12070012" cy="1264962"/>
          </a:xfrm>
        </p:spPr>
        <p:txBody>
          <a:bodyPr/>
          <a:lstStyle/>
          <a:p>
            <a:pPr lvl="0">
              <a:spcBef>
                <a:spcPts val="2400"/>
              </a:spcBef>
            </a:pPr>
            <a:r>
              <a:rPr lang="en-US" sz="3800" dirty="0" smtClean="0">
                <a:gradFill>
                  <a:gsLst>
                    <a:gs pos="1250">
                      <a:schemeClr val="tx1"/>
                    </a:gs>
                    <a:gs pos="100000">
                      <a:schemeClr val="tx1"/>
                    </a:gs>
                  </a:gsLst>
                  <a:lin ang="5400000" scaled="0"/>
                </a:gradFill>
              </a:rPr>
              <a:t>Windows Enterprise </a:t>
            </a:r>
            <a:r>
              <a:rPr lang="en-US" sz="3800" dirty="0" smtClean="0">
                <a:gradFill>
                  <a:gsLst>
                    <a:gs pos="1250">
                      <a:schemeClr val="tx1"/>
                    </a:gs>
                    <a:gs pos="100000">
                      <a:schemeClr val="tx1"/>
                    </a:gs>
                  </a:gsLst>
                  <a:lin ang="5400000" scaled="0"/>
                </a:gradFill>
                <a:hlinkClick r:id="rId3" action="ppaction://hlinkfile"/>
              </a:rPr>
              <a:t>windows.com/enterprise</a:t>
            </a:r>
            <a:r>
              <a:rPr lang="en-US" sz="3800" dirty="0" smtClean="0">
                <a:gradFill>
                  <a:gsLst>
                    <a:gs pos="1250">
                      <a:schemeClr val="tx1"/>
                    </a:gs>
                    <a:gs pos="100000">
                      <a:schemeClr val="tx1"/>
                    </a:gs>
                  </a:gsLst>
                  <a:lin ang="5400000" scaled="0"/>
                </a:gradFill>
              </a:rPr>
              <a:t>  </a:t>
            </a:r>
            <a:r>
              <a:rPr lang="en-US" sz="3600" u="sng" dirty="0" smtClean="0">
                <a:hlinkClick r:id="rId4"/>
              </a:rPr>
              <a:t>windowsphone.com/business</a:t>
            </a:r>
            <a:r>
              <a:rPr lang="en-US" sz="3600" dirty="0" smtClean="0"/>
              <a:t> </a:t>
            </a:r>
            <a:r>
              <a:rPr lang="en-US" sz="3600" dirty="0"/>
              <a:t> </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Windows Track </a:t>
            </a:r>
            <a:r>
              <a:rPr lang="en-US" dirty="0"/>
              <a:t>R</a:t>
            </a:r>
            <a:r>
              <a:rPr lang="en-US" dirty="0" smtClean="0"/>
              <a:t>esources</a:t>
            </a:r>
            <a:endParaRPr lang="en-US" dirty="0"/>
          </a:p>
        </p:txBody>
      </p:sp>
      <p:sp>
        <p:nvSpPr>
          <p:cNvPr id="10" name="Text Placeholder 7"/>
          <p:cNvSpPr txBox="1">
            <a:spLocks/>
          </p:cNvSpPr>
          <p:nvPr/>
        </p:nvSpPr>
        <p:spPr>
          <a:xfrm>
            <a:off x="274639" y="266199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Springboard </a:t>
            </a:r>
            <a:r>
              <a:rPr lang="en-US" sz="3800" dirty="0" smtClean="0">
                <a:gradFill>
                  <a:gsLst>
                    <a:gs pos="1250">
                      <a:schemeClr val="tx1"/>
                    </a:gs>
                    <a:gs pos="100000">
                      <a:schemeClr val="tx1"/>
                    </a:gs>
                  </a:gsLst>
                  <a:lin ang="5400000" scaled="0"/>
                </a:gradFill>
                <a:hlinkClick r:id="rId6" action="ppaction://hlinkfile"/>
              </a:rPr>
              <a:t>microsoft.com/springboard</a:t>
            </a:r>
            <a:endParaRPr lang="en-US" sz="3800" dirty="0">
              <a:gradFill>
                <a:gsLst>
                  <a:gs pos="1250">
                    <a:schemeClr val="tx1"/>
                  </a:gs>
                  <a:gs pos="100000">
                    <a:schemeClr val="tx1"/>
                  </a:gs>
                </a:gsLst>
                <a:lin ang="5400000" scaled="0"/>
              </a:gradFill>
            </a:endParaRPr>
          </a:p>
        </p:txBody>
      </p:sp>
      <p:sp>
        <p:nvSpPr>
          <p:cNvPr id="11" name="Text Placeholder 7"/>
          <p:cNvSpPr txBox="1">
            <a:spLocks/>
          </p:cNvSpPr>
          <p:nvPr/>
        </p:nvSpPr>
        <p:spPr>
          <a:xfrm>
            <a:off x="274639" y="3517533"/>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3800" dirty="0" smtClean="0">
                <a:gradFill>
                  <a:gsLst>
                    <a:gs pos="1250">
                      <a:schemeClr val="tx1"/>
                    </a:gs>
                    <a:gs pos="100000">
                      <a:schemeClr val="tx1"/>
                    </a:gs>
                  </a:gsLst>
                  <a:lin ang="5400000" scaled="0"/>
                </a:gradFill>
              </a:rPr>
              <a:t>Microsoft Desktop Optimization Package (MDOP)</a:t>
            </a:r>
          </a:p>
          <a:p>
            <a:pPr marL="0" indent="0">
              <a:spcBef>
                <a:spcPts val="0"/>
              </a:spcBef>
              <a:buNone/>
            </a:pPr>
            <a:r>
              <a:rPr lang="en-US" sz="3800" dirty="0" smtClean="0">
                <a:gradFill>
                  <a:gsLst>
                    <a:gs pos="1250">
                      <a:schemeClr val="tx1"/>
                    </a:gs>
                    <a:gs pos="100000">
                      <a:schemeClr val="tx1"/>
                    </a:gs>
                  </a:gsLst>
                  <a:lin ang="5400000" scaled="0"/>
                </a:gradFill>
              </a:rPr>
              <a:t>   </a:t>
            </a:r>
            <a:r>
              <a:rPr lang="en-US" sz="3800" dirty="0" smtClean="0">
                <a:gradFill>
                  <a:gsLst>
                    <a:gs pos="1250">
                      <a:schemeClr val="tx1"/>
                    </a:gs>
                    <a:gs pos="100000">
                      <a:schemeClr val="tx1"/>
                    </a:gs>
                  </a:gsLst>
                  <a:lin ang="5400000" scaled="0"/>
                </a:gradFill>
                <a:hlinkClick r:id="rId7" action="ppaction://hlinkfile"/>
              </a:rPr>
              <a:t>microsoft.com/</a:t>
            </a:r>
            <a:r>
              <a:rPr lang="en-US" sz="3800" dirty="0" err="1" smtClean="0">
                <a:gradFill>
                  <a:gsLst>
                    <a:gs pos="1250">
                      <a:schemeClr val="tx1"/>
                    </a:gs>
                    <a:gs pos="100000">
                      <a:schemeClr val="tx1"/>
                    </a:gs>
                  </a:gsLst>
                  <a:lin ang="5400000" scaled="0"/>
                </a:gradFill>
                <a:hlinkClick r:id="rId7" action="ppaction://hlinkfile"/>
              </a:rPr>
              <a:t>mdop</a:t>
            </a:r>
            <a:r>
              <a:rPr lang="en-US" sz="3800" dirty="0" smtClean="0">
                <a:gradFill>
                  <a:gsLst>
                    <a:gs pos="1250">
                      <a:schemeClr val="tx1"/>
                    </a:gs>
                    <a:gs pos="100000">
                      <a:schemeClr val="tx1"/>
                    </a:gs>
                  </a:gsLst>
                  <a:lin ang="5400000" scaled="0"/>
                </a:gradFill>
              </a:rPr>
              <a:t> </a:t>
            </a:r>
            <a:endParaRPr lang="en-US" sz="3800" dirty="0">
              <a:gradFill>
                <a:gsLst>
                  <a:gs pos="1250">
                    <a:schemeClr val="tx1"/>
                  </a:gs>
                  <a:gs pos="100000">
                    <a:schemeClr val="tx1"/>
                  </a:gs>
                </a:gsLst>
                <a:lin ang="5400000" scaled="0"/>
              </a:gradFill>
            </a:endParaRPr>
          </a:p>
        </p:txBody>
      </p:sp>
      <p:sp>
        <p:nvSpPr>
          <p:cNvPr id="12" name="Text Placeholder 7"/>
          <p:cNvSpPr txBox="1">
            <a:spLocks/>
          </p:cNvSpPr>
          <p:nvPr/>
        </p:nvSpPr>
        <p:spPr>
          <a:xfrm>
            <a:off x="274639" y="4915917"/>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To Go </a:t>
            </a:r>
            <a:r>
              <a:rPr lang="en-US" sz="3800" dirty="0" smtClean="0">
                <a:gradFill>
                  <a:gsLst>
                    <a:gs pos="1250">
                      <a:schemeClr val="tx1"/>
                    </a:gs>
                    <a:gs pos="100000">
                      <a:schemeClr val="tx1"/>
                    </a:gs>
                  </a:gsLst>
                  <a:lin ang="5400000" scaled="0"/>
                </a:gradFill>
                <a:hlinkClick r:id="rId8" action="ppaction://hlinkfile"/>
              </a:rPr>
              <a:t>microsoft.com/windows/</a:t>
            </a:r>
            <a:r>
              <a:rPr lang="en-US" sz="3800" dirty="0" err="1" smtClean="0">
                <a:gradFill>
                  <a:gsLst>
                    <a:gs pos="1250">
                      <a:schemeClr val="tx1"/>
                    </a:gs>
                    <a:gs pos="100000">
                      <a:schemeClr val="tx1"/>
                    </a:gs>
                  </a:gsLst>
                  <a:lin ang="5400000" scaled="0"/>
                </a:gradFill>
                <a:hlinkClick r:id="rId8" action="ppaction://hlinkfile"/>
              </a:rPr>
              <a:t>wtg</a:t>
            </a:r>
            <a:endParaRPr lang="en-US" sz="3800" dirty="0">
              <a:gradFill>
                <a:gsLst>
                  <a:gs pos="1250">
                    <a:schemeClr val="tx1"/>
                  </a:gs>
                  <a:gs pos="100000">
                    <a:schemeClr val="tx1"/>
                  </a:gs>
                </a:gsLst>
                <a:lin ang="5400000" scaled="0"/>
              </a:gradFill>
            </a:endParaRPr>
          </a:p>
        </p:txBody>
      </p:sp>
      <p:sp>
        <p:nvSpPr>
          <p:cNvPr id="13" name="Text Placeholder 7"/>
          <p:cNvSpPr txBox="1">
            <a:spLocks/>
          </p:cNvSpPr>
          <p:nvPr/>
        </p:nvSpPr>
        <p:spPr>
          <a:xfrm>
            <a:off x="274639" y="5788003"/>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5"/>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smtClean="0">
                <a:gradFill>
                  <a:gsLst>
                    <a:gs pos="1250">
                      <a:schemeClr val="tx1"/>
                    </a:gs>
                    <a:gs pos="100000">
                      <a:schemeClr val="tx1"/>
                    </a:gs>
                  </a:gsLst>
                  <a:lin ang="5400000" scaled="0"/>
                </a:gradFill>
              </a:rPr>
              <a:t>Windows Phone Developer </a:t>
            </a:r>
            <a:r>
              <a:rPr lang="en-US" sz="3600" u="sng" dirty="0" smtClean="0">
                <a:hlinkClick r:id="rId9"/>
              </a:rPr>
              <a:t>developer.windowsphone.com</a:t>
            </a:r>
            <a:r>
              <a:rPr lang="en-US" sz="3600" dirty="0" smtClean="0"/>
              <a:t> </a:t>
            </a:r>
            <a:endParaRPr lang="en-US" sz="3800" dirty="0">
              <a:gradFill>
                <a:gsLst>
                  <a:gs pos="1250">
                    <a:schemeClr val="tx1"/>
                  </a:gs>
                  <a:gs pos="100000">
                    <a:schemeClr val="tx1"/>
                  </a:gs>
                </a:gsLst>
                <a:lin ang="5400000" scaled="0"/>
              </a:gradFill>
            </a:endParaRPr>
          </a:p>
        </p:txBody>
      </p:sp>
    </p:spTree>
    <p:extLst>
      <p:ext uri="{BB962C8B-B14F-4D97-AF65-F5344CB8AC3E}">
        <p14:creationId xmlns:p14="http://schemas.microsoft.com/office/powerpoint/2010/main" val="15346838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par>
                                <p:cTn id="25" presetID="10" presetClass="entr" presetSubtype="0" fill="hold" grpId="0" nodeType="withEffect">
                                  <p:stCondLst>
                                    <p:cond delay="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ecel="100000" fill="hold" grpId="1" nodeType="withEffect">
                                  <p:stCondLst>
                                    <p:cond delay="750"/>
                                  </p:stCondLst>
                                  <p:childTnLst>
                                    <p:animMotion origin="layout" path="M -0.02413 2.17885E-6 L 2.26704E-6 2.17885E-6 " pathEditMode="relative" rAng="0" ptsTypes="AA">
                                      <p:cBhvr>
                                        <p:cTn id="2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3" grpId="0"/>
      <p:bldP spid="13"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4078039"/>
          </a:xfrm>
        </p:spPr>
        <p:txBody>
          <a:bodyPr/>
          <a:lstStyle/>
          <a:p>
            <a:pPr lvl="0">
              <a:spcBef>
                <a:spcPts val="2400"/>
              </a:spcBef>
            </a:pPr>
            <a:r>
              <a:rPr lang="en-US" sz="3800" dirty="0">
                <a:gradFill>
                  <a:gsLst>
                    <a:gs pos="1250">
                      <a:schemeClr val="tx1"/>
                    </a:gs>
                    <a:gs pos="100000">
                      <a:schemeClr val="tx1"/>
                    </a:gs>
                  </a:gsLst>
                  <a:lin ang="5400000" scaled="0"/>
                </a:gradFill>
              </a:rPr>
              <a:t>Breakout </a:t>
            </a:r>
            <a:r>
              <a:rPr lang="en-US" sz="3800" dirty="0" smtClean="0">
                <a:gradFill>
                  <a:gsLst>
                    <a:gs pos="1250">
                      <a:schemeClr val="tx1"/>
                    </a:gs>
                    <a:gs pos="100000">
                      <a:schemeClr val="tx1"/>
                    </a:gs>
                  </a:gsLst>
                  <a:lin ang="5400000" scaled="0"/>
                </a:gradFill>
              </a:rPr>
              <a:t>Sessions</a:t>
            </a:r>
          </a:p>
          <a:p>
            <a:pPr lvl="1">
              <a:spcBef>
                <a:spcPts val="2400"/>
              </a:spcBef>
            </a:pPr>
            <a:r>
              <a:rPr lang="en-GB" sz="2200" dirty="0" smtClean="0"/>
              <a:t>WIN-B363  Build for Both: Building Shared Apps for Windows Phone and Windows 8.1</a:t>
            </a:r>
          </a:p>
          <a:p>
            <a:pPr lvl="1">
              <a:spcBef>
                <a:spcPts val="2400"/>
              </a:spcBef>
            </a:pPr>
            <a:r>
              <a:rPr lang="en-GB" sz="2200" dirty="0"/>
              <a:t>DEV-B343 </a:t>
            </a:r>
            <a:r>
              <a:rPr lang="en-GB" sz="2200" dirty="0" smtClean="0"/>
              <a:t> Building </a:t>
            </a:r>
            <a:r>
              <a:rPr lang="en-GB" sz="2200" dirty="0"/>
              <a:t>Microsoft Azure Mobile Services with Visual Studio </a:t>
            </a:r>
            <a:endParaRPr lang="en-GB" sz="2200" dirty="0" smtClean="0"/>
          </a:p>
          <a:p>
            <a:pPr lvl="1">
              <a:spcBef>
                <a:spcPts val="2400"/>
              </a:spcBef>
            </a:pPr>
            <a:r>
              <a:rPr lang="en-GB" sz="2200" dirty="0"/>
              <a:t>DEV-B317 </a:t>
            </a:r>
            <a:r>
              <a:rPr lang="en-GB" sz="2200" dirty="0" smtClean="0"/>
              <a:t> Mobile </a:t>
            </a:r>
            <a:r>
              <a:rPr lang="en-GB" sz="2200" dirty="0"/>
              <a:t>Line-of-Business Applications in Microsoft Azure </a:t>
            </a:r>
            <a:endParaRPr lang="en-GB" sz="2200" dirty="0" smtClean="0"/>
          </a:p>
          <a:p>
            <a:pPr lvl="1">
              <a:spcBef>
                <a:spcPts val="2400"/>
              </a:spcBef>
            </a:pPr>
            <a:r>
              <a:rPr lang="en-GB" sz="2200" dirty="0"/>
              <a:t>DEV-B345 </a:t>
            </a:r>
            <a:r>
              <a:rPr lang="en-GB" sz="2200" dirty="0" smtClean="0"/>
              <a:t> High-Volume</a:t>
            </a:r>
            <a:r>
              <a:rPr lang="en-GB" sz="2200" dirty="0"/>
              <a:t>, Low Latency Mobile Push Notifications </a:t>
            </a:r>
            <a:endParaRPr lang="en-GB" sz="2200" dirty="0" smtClean="0"/>
          </a:p>
          <a:p>
            <a:pPr lvl="1">
              <a:spcBef>
                <a:spcPts val="2400"/>
              </a:spcBef>
            </a:pPr>
            <a:r>
              <a:rPr lang="en-GB" sz="2200" dirty="0"/>
              <a:t>DEV-B344 </a:t>
            </a:r>
            <a:r>
              <a:rPr lang="en-GB" sz="2200" dirty="0" smtClean="0"/>
              <a:t> Building </a:t>
            </a:r>
            <a:r>
              <a:rPr lang="en-GB" sz="2200" dirty="0"/>
              <a:t>Web Apps and Mobile Apps Using Microsoft Azure Active Directory for </a:t>
            </a:r>
            <a:r>
              <a:rPr lang="en-GB" sz="2200" dirty="0" smtClean="0"/>
              <a:t/>
            </a:r>
            <a:br>
              <a:rPr lang="en-GB" sz="2200" dirty="0" smtClean="0"/>
            </a:br>
            <a:r>
              <a:rPr lang="en-GB" sz="2200" dirty="0" smtClean="0"/>
              <a:t>                  </a:t>
            </a:r>
            <a:r>
              <a:rPr lang="en-GB" sz="700" dirty="0" smtClean="0"/>
              <a:t> </a:t>
            </a:r>
            <a:r>
              <a:rPr lang="en-GB" sz="2200" dirty="0" smtClean="0"/>
              <a:t>Identity </a:t>
            </a:r>
            <a:r>
              <a:rPr lang="en-GB" sz="2200" dirty="0"/>
              <a:t>Management </a:t>
            </a:r>
            <a:endParaRPr lang="en-US" sz="2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3" name="Text Placeholder 7"/>
          <p:cNvSpPr txBox="1">
            <a:spLocks/>
          </p:cNvSpPr>
          <p:nvPr/>
        </p:nvSpPr>
        <p:spPr>
          <a:xfrm>
            <a:off x="265195" y="5585494"/>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dirty="0">
                <a:gradFill>
                  <a:gsLst>
                    <a:gs pos="1250">
                      <a:schemeClr val="tx1"/>
                    </a:gs>
                    <a:gs pos="100000">
                      <a:schemeClr val="tx1"/>
                    </a:gs>
                  </a:gsLst>
                  <a:lin ang="5400000" scaled="0"/>
                </a:gradFill>
              </a:rPr>
              <a:t>Find Me </a:t>
            </a:r>
            <a:r>
              <a:rPr lang="en-US" sz="3800" dirty="0" smtClean="0">
                <a:gradFill>
                  <a:gsLst>
                    <a:gs pos="1250">
                      <a:schemeClr val="tx1"/>
                    </a:gs>
                    <a:gs pos="100000">
                      <a:schemeClr val="tx1"/>
                    </a:gs>
                  </a:gsLst>
                  <a:lin ang="5400000" scaled="0"/>
                </a:gradFill>
              </a:rPr>
              <a:t>At Ask The Experts </a:t>
            </a:r>
            <a:r>
              <a:rPr lang="en-US" sz="3800" smtClean="0">
                <a:gradFill>
                  <a:gsLst>
                    <a:gs pos="1250">
                      <a:schemeClr val="tx1"/>
                    </a:gs>
                    <a:gs pos="100000">
                      <a:schemeClr val="tx1"/>
                    </a:gs>
                  </a:gsLst>
                  <a:lin ang="5400000" scaled="0"/>
                </a:gradFill>
              </a:rPr>
              <a:t>– Tuesday </a:t>
            </a:r>
            <a:r>
              <a:rPr lang="en-US" sz="3800" dirty="0" smtClean="0">
                <a:gradFill>
                  <a:gsLst>
                    <a:gs pos="1250">
                      <a:schemeClr val="tx1"/>
                    </a:gs>
                    <a:gs pos="100000">
                      <a:schemeClr val="tx1"/>
                    </a:gs>
                  </a:gsLst>
                  <a:lin ang="5400000" scaled="0"/>
                </a:gradFill>
              </a:rPr>
              <a:t>evening</a:t>
            </a:r>
            <a:endParaRPr lang="en-US" sz="3800" dirty="0">
              <a:gradFill>
                <a:gsLst>
                  <a:gs pos="1250">
                    <a:schemeClr val="tx1"/>
                  </a:gs>
                  <a:gs pos="100000">
                    <a:schemeClr val="tx1"/>
                  </a:gs>
                </a:gsLst>
                <a:lin ang="5400000" scaled="0"/>
              </a:gradFill>
            </a:endParaRPr>
          </a:p>
        </p:txBody>
      </p:sp>
    </p:spTree>
    <p:extLst>
      <p:ext uri="{BB962C8B-B14F-4D97-AF65-F5344CB8AC3E}">
        <p14:creationId xmlns:p14="http://schemas.microsoft.com/office/powerpoint/2010/main" val="39799768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63" presetClass="path" presetSubtype="0" decel="100000" fill="hold" grpId="1" nodeType="withEffect">
                                  <p:stCondLst>
                                    <p:cond delay="1000"/>
                                  </p:stCondLst>
                                  <p:childTnLst>
                                    <p:animMotion origin="layout" path="M -0.02413 1.78393E-6 L 2.26704E-6 1.78393E-6 " pathEditMode="relative" rAng="0" ptsTypes="AA">
                                      <p:cBhvr>
                                        <p:cTn id="14"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480" y="2125663"/>
            <a:ext cx="11885514" cy="3094914"/>
          </a:xfrm>
        </p:spPr>
        <p:txBody>
          <a:bodyPr/>
          <a:lstStyle/>
          <a:p>
            <a:r>
              <a:rPr lang="en-GB" dirty="0" smtClean="0"/>
              <a:t>Introduction to Microsoft Azure Mobile Services</a:t>
            </a:r>
            <a:endParaRPr lang="en-GB" dirty="0"/>
          </a:p>
        </p:txBody>
      </p:sp>
    </p:spTree>
    <p:extLst>
      <p:ext uri="{BB962C8B-B14F-4D97-AF65-F5344CB8AC3E}">
        <p14:creationId xmlns:p14="http://schemas.microsoft.com/office/powerpoint/2010/main" val="2386284145"/>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Microsoft Azure Mobile Services</a:t>
            </a:r>
            <a:endParaRPr lang="en-GB" dirty="0"/>
          </a:p>
        </p:txBody>
      </p:sp>
      <p:sp>
        <p:nvSpPr>
          <p:cNvPr id="5" name="Text Placeholder 4"/>
          <p:cNvSpPr>
            <a:spLocks noGrp="1"/>
          </p:cNvSpPr>
          <p:nvPr>
            <p:ph type="body" sz="quarter" idx="10"/>
          </p:nvPr>
        </p:nvSpPr>
        <p:spPr/>
        <p:txBody>
          <a:bodyPr/>
          <a:lstStyle/>
          <a:p>
            <a:r>
              <a:rPr lang="en-GB" sz="3200" dirty="0" smtClean="0"/>
              <a:t>Build and Host the Backend for Any Mobile App</a:t>
            </a:r>
          </a:p>
          <a:p>
            <a:pPr lvl="1"/>
            <a:r>
              <a:rPr lang="en-GB" dirty="0" err="1" smtClean="0"/>
              <a:t>iOS</a:t>
            </a:r>
            <a:r>
              <a:rPr lang="en-GB" dirty="0" smtClean="0"/>
              <a:t>, Android, Windows, HTML5</a:t>
            </a:r>
          </a:p>
          <a:p>
            <a:pPr lvl="1"/>
            <a:r>
              <a:rPr lang="en-GB" dirty="0" smtClean="0"/>
              <a:t>Code Backend in C# or </a:t>
            </a:r>
            <a:r>
              <a:rPr lang="en-GB" dirty="0" err="1" smtClean="0"/>
              <a:t>NodeJS</a:t>
            </a:r>
            <a:endParaRPr lang="en-GB" dirty="0" smtClean="0"/>
          </a:p>
          <a:p>
            <a:pPr lvl="1"/>
            <a:r>
              <a:rPr lang="en-GB" dirty="0" smtClean="0"/>
              <a:t>Broadcast Push w/ Customer Segmentation</a:t>
            </a:r>
          </a:p>
          <a:p>
            <a:pPr lvl="1"/>
            <a:r>
              <a:rPr lang="en-GB" dirty="0" smtClean="0"/>
              <a:t>Enterprise Single Sign-On w/ Active Directory</a:t>
            </a:r>
          </a:p>
          <a:p>
            <a:pPr lvl="1"/>
            <a:r>
              <a:rPr lang="en-GB" dirty="0" smtClean="0"/>
              <a:t>Social Integration w/ Facebook, Twitter, Google</a:t>
            </a:r>
          </a:p>
          <a:p>
            <a:pPr lvl="1"/>
            <a:r>
              <a:rPr lang="en-GB" dirty="0" smtClean="0"/>
              <a:t>Integrate with SQL, Oracle, SAP, </a:t>
            </a:r>
            <a:r>
              <a:rPr lang="en-GB" dirty="0" err="1" smtClean="0"/>
              <a:t>MongoDB</a:t>
            </a:r>
            <a:endParaRPr lang="en-GB" dirty="0" smtClean="0"/>
          </a:p>
          <a:p>
            <a:pPr lvl="1"/>
            <a:r>
              <a:rPr lang="en-GB" dirty="0" smtClean="0"/>
              <a:t>Auto-Scale to Millions of Devices</a:t>
            </a:r>
          </a:p>
          <a:p>
            <a:pPr lvl="1"/>
            <a:r>
              <a:rPr lang="en-GB" dirty="0" smtClean="0"/>
              <a:t>Enterprise Grade SLA</a:t>
            </a:r>
            <a:endParaRPr lang="en-GB" dirty="0"/>
          </a:p>
        </p:txBody>
      </p:sp>
      <p:sp>
        <p:nvSpPr>
          <p:cNvPr id="2" name="Text Placeholder 1"/>
          <p:cNvSpPr>
            <a:spLocks noGrp="1"/>
          </p:cNvSpPr>
          <p:nvPr>
            <p:ph type="body" sz="quarter" idx="11"/>
          </p:nvPr>
        </p:nvSpPr>
        <p:spPr/>
        <p:txBody>
          <a:bodyPr/>
          <a:lstStyle/>
          <a:p>
            <a:endParaRPr lang="en-GB"/>
          </a:p>
        </p:txBody>
      </p:sp>
      <p:pic>
        <p:nvPicPr>
          <p:cNvPr id="7" name="Picture 6"/>
          <p:cNvPicPr>
            <a:picLocks noChangeAspect="1"/>
          </p:cNvPicPr>
          <p:nvPr/>
        </p:nvPicPr>
        <p:blipFill>
          <a:blip r:embed="rId2"/>
          <a:stretch>
            <a:fillRect/>
          </a:stretch>
        </p:blipFill>
        <p:spPr>
          <a:xfrm>
            <a:off x="5930205" y="1337022"/>
            <a:ext cx="6079986" cy="4588669"/>
          </a:xfrm>
          <a:prstGeom prst="rect">
            <a:avLst/>
          </a:prstGeom>
        </p:spPr>
      </p:pic>
    </p:spTree>
    <p:extLst>
      <p:ext uri="{BB962C8B-B14F-4D97-AF65-F5344CB8AC3E}">
        <p14:creationId xmlns:p14="http://schemas.microsoft.com/office/powerpoint/2010/main" val="212602610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WIN-B326</Session_x0020_Code>
    <Presentation_x0020_Date xmlns="e36bfbf9-5e42-489c-a259-4c54eb22cb57">2014-05-13T18:00:00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sharepoint/v3"/>
    <ds:schemaRef ds:uri="230e9df3-be65-4c73-a93b-d1236ebd677e"/>
    <ds:schemaRef ds:uri="http://purl.org/dc/term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e36bfbf9-5e42-489c-a259-4c54eb22cb5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TENA14Speaker_PPT_Template</Template>
  <TotalTime>1015</TotalTime>
  <Words>7985</Words>
  <Application>Microsoft Office PowerPoint</Application>
  <PresentationFormat>Custom</PresentationFormat>
  <Paragraphs>969</Paragraphs>
  <Slides>82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Calibri</vt:lpstr>
      <vt:lpstr>Consolas</vt:lpstr>
      <vt:lpstr>Lucida Grande</vt:lpstr>
      <vt:lpstr>Segoe UI</vt:lpstr>
      <vt:lpstr>Segoe UI (Body)</vt:lpstr>
      <vt:lpstr>Segoe UI Light</vt:lpstr>
      <vt:lpstr>Wingdings</vt:lpstr>
      <vt:lpstr>TechEd 2014 Dk Blue</vt:lpstr>
      <vt:lpstr>PowerPoint Presentation</vt:lpstr>
      <vt:lpstr>Windows 8.1 and Windows Phone 8.1 Networking Survival Kit</vt:lpstr>
      <vt:lpstr>     </vt:lpstr>
      <vt:lpstr>In this module…</vt:lpstr>
      <vt:lpstr>Basics</vt:lpstr>
      <vt:lpstr>Considerations</vt:lpstr>
      <vt:lpstr>Use higher-level abstractions where possible</vt:lpstr>
      <vt:lpstr>Introduction to Microsoft Azure Mobile Services</vt:lpstr>
      <vt:lpstr>Microsoft Azure Mobile Services</vt:lpstr>
      <vt:lpstr>Adding Azure Mobile Services to your app</vt:lpstr>
      <vt:lpstr>Creating a Mobile Service</vt:lpstr>
      <vt:lpstr>Modify your Mobile Service from Server Explorer</vt:lpstr>
      <vt:lpstr>Write code to work with your Mobile Service</vt:lpstr>
      <vt:lpstr>Add Push Notifications</vt:lpstr>
      <vt:lpstr>Much, much more</vt:lpstr>
      <vt:lpstr>Demo Windows Azure Mobile Services</vt:lpstr>
      <vt:lpstr>Sharing state across devices: Roaming Data and OneDrive</vt:lpstr>
      <vt:lpstr>Roaming Settings and Roaming Folder</vt:lpstr>
      <vt:lpstr>Roaming Data</vt:lpstr>
      <vt:lpstr>Using the Roaming settings</vt:lpstr>
      <vt:lpstr>Reading the Roaming settings</vt:lpstr>
      <vt:lpstr>Receive notification on roaming data update</vt:lpstr>
      <vt:lpstr>Tips on using roaming data</vt:lpstr>
      <vt:lpstr>Demo: Roaming Data</vt:lpstr>
      <vt:lpstr>OneDrive for more…</vt:lpstr>
      <vt:lpstr>HttpClient</vt:lpstr>
      <vt:lpstr>Simple example: Get a string</vt:lpstr>
      <vt:lpstr>Tip</vt:lpstr>
      <vt:lpstr>Get full response</vt:lpstr>
      <vt:lpstr>Reading response headers</vt:lpstr>
      <vt:lpstr>Writing request headers</vt:lpstr>
      <vt:lpstr>Demo: Accessing the response</vt:lpstr>
      <vt:lpstr>Sending a request</vt:lpstr>
      <vt:lpstr>The filter pipeline</vt:lpstr>
      <vt:lpstr>Using HttpBaseProtocolFilter For compression, credentials etc</vt:lpstr>
      <vt:lpstr>Make Smart Decisions About Data Transfer</vt:lpstr>
      <vt:lpstr>Tips for accessing mobile services</vt:lpstr>
      <vt:lpstr>Demo: Wire Serialization</vt:lpstr>
      <vt:lpstr>Wire Serialization Affects Payload Size</vt:lpstr>
      <vt:lpstr>Network Awareness in your apps</vt:lpstr>
      <vt:lpstr>Network Information in Windows Runtime</vt:lpstr>
      <vt:lpstr>What is Data Sense?</vt:lpstr>
      <vt:lpstr>What Makes Up “Data Sense”?  </vt:lpstr>
      <vt:lpstr>Building a Data Smart Application</vt:lpstr>
      <vt:lpstr>Content Streaming Scenario - 1 of 2</vt:lpstr>
      <vt:lpstr>Content Streaming Scenario – 2 of 2</vt:lpstr>
      <vt:lpstr>Identity and Authentication </vt:lpstr>
      <vt:lpstr>Most apps need it…</vt:lpstr>
      <vt:lpstr>Credential Locker securely store and roam user credentials</vt:lpstr>
      <vt:lpstr>Overview</vt:lpstr>
      <vt:lpstr>Isolation</vt:lpstr>
      <vt:lpstr>Roaming</vt:lpstr>
      <vt:lpstr>Credential Locker sample</vt:lpstr>
      <vt:lpstr>Web Authentication Broker (WAB) Easy authentication against online Service Providers e.g. Facebook, Twitter, etc.</vt:lpstr>
      <vt:lpstr>Overview</vt:lpstr>
      <vt:lpstr>Typical OAuth flow</vt:lpstr>
      <vt:lpstr>Problems</vt:lpstr>
      <vt:lpstr>The Solution</vt:lpstr>
      <vt:lpstr>Web authentication broker</vt:lpstr>
      <vt:lpstr>Launching WebAuthenticationBroker Usage Differs on Windows and Windows Phone</vt:lpstr>
      <vt:lpstr>Activation after WebAuthenticationBroker 1 of 3 – App.xaml.cs   (Windows Runtime Xaml Apps)</vt:lpstr>
      <vt:lpstr>Activation after WebAuthenticationBroker  2 of 3 – App.xaml.cs   (Windows Runtime Xaml Apps)</vt:lpstr>
      <vt:lpstr>Activation after WebAuthenticationBroker  3 of 3 – Page where WAB was initiated   (Windows Runtime Xaml Apps)</vt:lpstr>
      <vt:lpstr>User Experience</vt:lpstr>
      <vt:lpstr>Demo: Web authentication broker Authentication - online service providers e.g. Facebook, Twitter, etc.</vt:lpstr>
      <vt:lpstr>Proximity: NFC and Bluetooth</vt:lpstr>
      <vt:lpstr>Near Field Communications</vt:lpstr>
      <vt:lpstr>NFC Scenarios</vt:lpstr>
      <vt:lpstr>Bluetooth Scenarios</vt:lpstr>
      <vt:lpstr>Bluetooth Smart (BLE) - GATT</vt:lpstr>
      <vt:lpstr>Declaring app capabilities</vt:lpstr>
      <vt:lpstr>Example: Bluetooth LE Health Thermometer Service</vt:lpstr>
      <vt:lpstr>Example: Bluetooth LE Health Thermometer Service</vt:lpstr>
      <vt:lpstr>Demo: Proximity</vt:lpstr>
      <vt:lpstr>Summary</vt:lpstr>
      <vt:lpstr>Summary</vt:lpstr>
      <vt:lpstr>Windows Track Resources</vt:lpstr>
      <vt:lpstr>Related content</vt:lpstr>
      <vt:lpstr>Resources</vt:lpstr>
      <vt:lpstr>Complete an evaluation and enter to win!</vt:lpstr>
      <vt:lpstr>Evaluate this session</vt:lpstr>
      <vt:lpstr>PowerPoint Presentation</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8.1 and Windows Phone 8 Store Apps Networking Survival Kit</dc:title>
  <dc:subject>TechEd 2014</dc:subject>
  <dc:creator>Andy Wigley</dc:creator>
  <cp:keywords/>
  <dc:description>Template: Jordan Cayabyab, Artitudes Design
Formatting: 
Audience Type:</dc:description>
  <cp:lastModifiedBy>testadmin</cp:lastModifiedBy>
  <cp:revision>24</cp:revision>
  <dcterms:created xsi:type="dcterms:W3CDTF">2014-05-06T07:52:17Z</dcterms:created>
  <dcterms:modified xsi:type="dcterms:W3CDTF">2014-05-13T21:00:39Z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