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5" r:id="rId5"/>
    <p:sldMasterId id="2147484250" r:id="rId6"/>
  </p:sldMasterIdLst>
  <p:notesMasterIdLst>
    <p:notesMasterId r:id="rId66"/>
  </p:notesMasterIdLst>
  <p:handoutMasterIdLst>
    <p:handoutMasterId r:id="rId67"/>
  </p:handoutMasterIdLst>
  <p:sldIdLst>
    <p:sldId id="1506" r:id="rId7"/>
    <p:sldId id="1412" r:id="rId8"/>
    <p:sldId id="1446" r:id="rId9"/>
    <p:sldId id="1457" r:id="rId10"/>
    <p:sldId id="1464" r:id="rId11"/>
    <p:sldId id="1501" r:id="rId12"/>
    <p:sldId id="1447" r:id="rId13"/>
    <p:sldId id="1448" r:id="rId14"/>
    <p:sldId id="1454" r:id="rId15"/>
    <p:sldId id="1449" r:id="rId16"/>
    <p:sldId id="1450" r:id="rId17"/>
    <p:sldId id="1451" r:id="rId18"/>
    <p:sldId id="1452" r:id="rId19"/>
    <p:sldId id="1453" r:id="rId20"/>
    <p:sldId id="1503" r:id="rId21"/>
    <p:sldId id="1455" r:id="rId22"/>
    <p:sldId id="1456" r:id="rId23"/>
    <p:sldId id="1458" r:id="rId24"/>
    <p:sldId id="1459" r:id="rId25"/>
    <p:sldId id="1461" r:id="rId26"/>
    <p:sldId id="1462" r:id="rId27"/>
    <p:sldId id="1463" r:id="rId28"/>
    <p:sldId id="1466" r:id="rId29"/>
    <p:sldId id="1467" r:id="rId30"/>
    <p:sldId id="1468" r:id="rId31"/>
    <p:sldId id="1469" r:id="rId32"/>
    <p:sldId id="1476" r:id="rId33"/>
    <p:sldId id="1470" r:id="rId34"/>
    <p:sldId id="1472" r:id="rId35"/>
    <p:sldId id="1504" r:id="rId36"/>
    <p:sldId id="1465" r:id="rId37"/>
    <p:sldId id="1477" r:id="rId38"/>
    <p:sldId id="1473" r:id="rId39"/>
    <p:sldId id="1475" r:id="rId40"/>
    <p:sldId id="1482" r:id="rId41"/>
    <p:sldId id="1483" r:id="rId42"/>
    <p:sldId id="1474" r:id="rId43"/>
    <p:sldId id="1496" r:id="rId44"/>
    <p:sldId id="1495" r:id="rId45"/>
    <p:sldId id="1497" r:id="rId46"/>
    <p:sldId id="1484" r:id="rId47"/>
    <p:sldId id="1485" r:id="rId48"/>
    <p:sldId id="1502" r:id="rId49"/>
    <p:sldId id="1487" r:id="rId50"/>
    <p:sldId id="1488" r:id="rId51"/>
    <p:sldId id="1489" r:id="rId52"/>
    <p:sldId id="1490" r:id="rId53"/>
    <p:sldId id="1491" r:id="rId54"/>
    <p:sldId id="1492" r:id="rId55"/>
    <p:sldId id="1493" r:id="rId56"/>
    <p:sldId id="1494" r:id="rId57"/>
    <p:sldId id="1505" r:id="rId58"/>
    <p:sldId id="1498" r:id="rId59"/>
    <p:sldId id="1499" r:id="rId60"/>
    <p:sldId id="1507" r:id="rId61"/>
    <p:sldId id="1416" r:id="rId62"/>
    <p:sldId id="1417" r:id="rId63"/>
    <p:sldId id="1414" r:id="rId64"/>
    <p:sldId id="1132" r:id="rId6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9E49"/>
    <a:srgbClr val="FFFFFF"/>
    <a:srgbClr val="0072C6"/>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730" autoAdjust="0"/>
  </p:normalViewPr>
  <p:slideViewPr>
    <p:cSldViewPr snapToObjects="1">
      <p:cViewPr varScale="1">
        <p:scale>
          <a:sx n="121" d="100"/>
          <a:sy n="121" d="100"/>
        </p:scale>
        <p:origin x="96" y="30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invertIfNegative val="0"/>
          <c:cat>
            <c:strRef>
              <c:f>Sheet1!$A$2:$A$9</c:f>
              <c:strCache>
                <c:ptCount val="8"/>
                <c:pt idx="0">
                  <c:v>vb6</c:v>
                </c:pt>
                <c:pt idx="1">
                  <c:v>buddy holly</c:v>
                </c:pt>
                <c:pt idx="2">
                  <c:v>betamax</c:v>
                </c:pt>
                <c:pt idx="3">
                  <c:v>windows xp</c:v>
                </c:pt>
                <c:pt idx="4">
                  <c:v>hyundai</c:v>
                </c:pt>
                <c:pt idx="5">
                  <c:v>bmw</c:v>
                </c:pt>
                <c:pt idx="6">
                  <c:v>chrome</c:v>
                </c:pt>
                <c:pt idx="7">
                  <c:v>firefox</c:v>
                </c:pt>
              </c:strCache>
            </c:strRef>
          </c:cat>
          <c:val>
            <c:numRef>
              <c:f>Sheet1!$B$2:$B$9</c:f>
              <c:numCache>
                <c:formatCode>General</c:formatCode>
                <c:ptCount val="8"/>
                <c:pt idx="0">
                  <c:v>25</c:v>
                </c:pt>
                <c:pt idx="1">
                  <c:v>22</c:v>
                </c:pt>
                <c:pt idx="2">
                  <c:v>13</c:v>
                </c:pt>
                <c:pt idx="3">
                  <c:v>13</c:v>
                </c:pt>
                <c:pt idx="4">
                  <c:v>10</c:v>
                </c:pt>
                <c:pt idx="5">
                  <c:v>4</c:v>
                </c:pt>
                <c:pt idx="6">
                  <c:v>0.13</c:v>
                </c:pt>
                <c:pt idx="7">
                  <c:v>0.11</c:v>
                </c:pt>
              </c:numCache>
            </c:numRef>
          </c:val>
        </c:ser>
        <c:ser>
          <c:idx val="1"/>
          <c:order val="1"/>
          <c:tx>
            <c:strRef>
              <c:f>Sheet1!$C$1</c:f>
              <c:strCache>
                <c:ptCount val="1"/>
                <c:pt idx="0">
                  <c:v>Series 2</c:v>
                </c:pt>
              </c:strCache>
            </c:strRef>
          </c:tx>
          <c:spPr>
            <a:solidFill>
              <a:schemeClr val="bg2">
                <a:lumMod val="75000"/>
              </a:schemeClr>
            </a:solidFill>
          </c:spPr>
          <c:invertIfNegative val="0"/>
          <c:cat>
            <c:strRef>
              <c:f>Sheet1!$A$2:$A$9</c:f>
              <c:strCache>
                <c:ptCount val="8"/>
                <c:pt idx="0">
                  <c:v>vb6</c:v>
                </c:pt>
                <c:pt idx="1">
                  <c:v>buddy holly</c:v>
                </c:pt>
                <c:pt idx="2">
                  <c:v>betamax</c:v>
                </c:pt>
                <c:pt idx="3">
                  <c:v>windows xp</c:v>
                </c:pt>
                <c:pt idx="4">
                  <c:v>hyundai</c:v>
                </c:pt>
                <c:pt idx="5">
                  <c:v>bmw</c:v>
                </c:pt>
                <c:pt idx="6">
                  <c:v>chrome</c:v>
                </c:pt>
                <c:pt idx="7">
                  <c:v>firefox</c:v>
                </c:pt>
              </c:strCache>
            </c:strRef>
          </c:cat>
          <c:val>
            <c:numRef>
              <c:f>Sheet1!$C$2:$C$9</c:f>
              <c:numCache>
                <c:formatCode>General</c:formatCode>
                <c:ptCount val="8"/>
                <c:pt idx="0">
                  <c:v>0</c:v>
                </c:pt>
                <c:pt idx="1">
                  <c:v>3</c:v>
                </c:pt>
                <c:pt idx="2">
                  <c:v>12</c:v>
                </c:pt>
                <c:pt idx="3">
                  <c:v>12</c:v>
                </c:pt>
                <c:pt idx="4">
                  <c:v>15</c:v>
                </c:pt>
                <c:pt idx="5">
                  <c:v>21</c:v>
                </c:pt>
                <c:pt idx="6">
                  <c:v>24.87</c:v>
                </c:pt>
                <c:pt idx="7">
                  <c:v>24.89</c:v>
                </c:pt>
              </c:numCache>
            </c:numRef>
          </c:val>
        </c:ser>
        <c:dLbls>
          <c:showLegendKey val="0"/>
          <c:showVal val="0"/>
          <c:showCatName val="0"/>
          <c:showSerName val="0"/>
          <c:showPercent val="0"/>
          <c:showBubbleSize val="0"/>
        </c:dLbls>
        <c:gapWidth val="25"/>
        <c:overlap val="100"/>
        <c:axId val="-1756859200"/>
        <c:axId val="-1756854848"/>
      </c:barChart>
      <c:catAx>
        <c:axId val="-1756859200"/>
        <c:scaling>
          <c:orientation val="maxMin"/>
        </c:scaling>
        <c:delete val="0"/>
        <c:axPos val="l"/>
        <c:numFmt formatCode="General" sourceLinked="0"/>
        <c:majorTickMark val="none"/>
        <c:minorTickMark val="none"/>
        <c:tickLblPos val="nextTo"/>
        <c:spPr>
          <a:ln>
            <a:noFill/>
          </a:ln>
        </c:spPr>
        <c:crossAx val="-1756854848"/>
        <c:crosses val="autoZero"/>
        <c:auto val="1"/>
        <c:lblAlgn val="ctr"/>
        <c:lblOffset val="100"/>
        <c:noMultiLvlLbl val="0"/>
      </c:catAx>
      <c:valAx>
        <c:axId val="-1756854848"/>
        <c:scaling>
          <c:orientation val="minMax"/>
          <c:max val="25"/>
          <c:min val="0"/>
        </c:scaling>
        <c:delete val="0"/>
        <c:axPos val="t"/>
        <c:numFmt formatCode="General" sourceLinked="1"/>
        <c:majorTickMark val="none"/>
        <c:minorTickMark val="none"/>
        <c:tickLblPos val="none"/>
        <c:spPr>
          <a:ln>
            <a:noFill/>
          </a:ln>
        </c:spPr>
        <c:crossAx val="-17568592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Test</c:v>
                </c:pt>
              </c:strCache>
            </c:strRef>
          </c:tx>
          <c:spPr>
            <a:solidFill>
              <a:schemeClr val="accent1"/>
            </a:solidFill>
            <a:ln>
              <a:noFill/>
            </a:ln>
            <a:effectLst/>
          </c:spPr>
          <c:invertIfNegative val="0"/>
          <c:cat>
            <c:numRef>
              <c:f>Sheet1!$A$2:$A$6</c:f>
              <c:numCache>
                <c:formatCode>General</c:formatCode>
                <c:ptCount val="5"/>
                <c:pt idx="0">
                  <c:v>7</c:v>
                </c:pt>
                <c:pt idx="1">
                  <c:v>8</c:v>
                </c:pt>
                <c:pt idx="2">
                  <c:v>9</c:v>
                </c:pt>
                <c:pt idx="3">
                  <c:v>10</c:v>
                </c:pt>
                <c:pt idx="4">
                  <c:v>11</c:v>
                </c:pt>
              </c:numCache>
            </c:numRef>
          </c:cat>
          <c:val>
            <c:numRef>
              <c:f>Sheet1!$B$2:$B$6</c:f>
              <c:numCache>
                <c:formatCode>General</c:formatCode>
                <c:ptCount val="5"/>
                <c:pt idx="0">
                  <c:v>2</c:v>
                </c:pt>
                <c:pt idx="1">
                  <c:v>2</c:v>
                </c:pt>
                <c:pt idx="2">
                  <c:v>2</c:v>
                </c:pt>
                <c:pt idx="3">
                  <c:v>2</c:v>
                </c:pt>
                <c:pt idx="4">
                  <c:v>2</c:v>
                </c:pt>
              </c:numCache>
            </c:numRef>
          </c:val>
        </c:ser>
        <c:ser>
          <c:idx val="1"/>
          <c:order val="1"/>
          <c:tx>
            <c:strRef>
              <c:f>Sheet1!$C$1</c:f>
              <c:strCache>
                <c:ptCount val="1"/>
                <c:pt idx="0">
                  <c:v>Fix</c:v>
                </c:pt>
              </c:strCache>
            </c:strRef>
          </c:tx>
          <c:spPr>
            <a:solidFill>
              <a:schemeClr val="accent2"/>
            </a:solidFill>
            <a:ln>
              <a:noFill/>
            </a:ln>
            <a:effectLst/>
          </c:spPr>
          <c:invertIfNegative val="0"/>
          <c:cat>
            <c:numRef>
              <c:f>Sheet1!$A$2:$A$6</c:f>
              <c:numCache>
                <c:formatCode>General</c:formatCode>
                <c:ptCount val="5"/>
                <c:pt idx="0">
                  <c:v>7</c:v>
                </c:pt>
                <c:pt idx="1">
                  <c:v>8</c:v>
                </c:pt>
                <c:pt idx="2">
                  <c:v>9</c:v>
                </c:pt>
                <c:pt idx="3">
                  <c:v>10</c:v>
                </c:pt>
                <c:pt idx="4">
                  <c:v>11</c:v>
                </c:pt>
              </c:numCache>
            </c:numRef>
          </c:cat>
          <c:val>
            <c:numRef>
              <c:f>Sheet1!$C$2:$C$6</c:f>
              <c:numCache>
                <c:formatCode>General</c:formatCode>
                <c:ptCount val="5"/>
                <c:pt idx="0">
                  <c:v>4</c:v>
                </c:pt>
                <c:pt idx="1">
                  <c:v>1</c:v>
                </c:pt>
                <c:pt idx="2">
                  <c:v>0.2</c:v>
                </c:pt>
                <c:pt idx="3">
                  <c:v>0.1</c:v>
                </c:pt>
                <c:pt idx="4">
                  <c:v>0.2</c:v>
                </c:pt>
              </c:numCache>
            </c:numRef>
          </c:val>
        </c:ser>
        <c:dLbls>
          <c:showLegendKey val="0"/>
          <c:showVal val="0"/>
          <c:showCatName val="0"/>
          <c:showSerName val="0"/>
          <c:showPercent val="0"/>
          <c:showBubbleSize val="0"/>
        </c:dLbls>
        <c:gapWidth val="150"/>
        <c:overlap val="100"/>
        <c:axId val="-1756857024"/>
        <c:axId val="-1756851040"/>
      </c:barChart>
      <c:catAx>
        <c:axId val="-1756857024"/>
        <c:scaling>
          <c:orientation val="minMax"/>
        </c:scaling>
        <c:delete val="1"/>
        <c:axPos val="b"/>
        <c:numFmt formatCode="General" sourceLinked="1"/>
        <c:majorTickMark val="none"/>
        <c:minorTickMark val="none"/>
        <c:tickLblPos val="nextTo"/>
        <c:crossAx val="-1756851040"/>
        <c:crosses val="autoZero"/>
        <c:auto val="1"/>
        <c:lblAlgn val="ctr"/>
        <c:lblOffset val="100"/>
        <c:noMultiLvlLbl val="0"/>
      </c:catAx>
      <c:valAx>
        <c:axId val="-1756851040"/>
        <c:scaling>
          <c:orientation val="minMax"/>
        </c:scaling>
        <c:delete val="1"/>
        <c:axPos val="l"/>
        <c:numFmt formatCode="General" sourceLinked="1"/>
        <c:majorTickMark val="none"/>
        <c:minorTickMark val="none"/>
        <c:tickLblPos val="nextTo"/>
        <c:crossAx val="-17568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Rapid</c:v>
                </c:pt>
              </c:strCache>
            </c:strRef>
          </c:tx>
          <c:spPr>
            <a:ln w="28575" cap="rnd">
              <a:solidFill>
                <a:schemeClr val="accent1"/>
              </a:solidFill>
              <a:round/>
            </a:ln>
            <a:effectLst/>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numCache>
            </c:numRef>
          </c:val>
          <c:smooth val="0"/>
        </c:ser>
        <c:ser>
          <c:idx val="1"/>
          <c:order val="1"/>
          <c:tx>
            <c:strRef>
              <c:f>Sheet1!$C$1</c:f>
              <c:strCache>
                <c:ptCount val="1"/>
                <c:pt idx="0">
                  <c:v>Stable</c:v>
                </c:pt>
              </c:strCache>
            </c:strRef>
          </c:tx>
          <c:spPr>
            <a:ln w="28575" cap="rnd">
              <a:solidFill>
                <a:schemeClr val="accent2"/>
              </a:solidFill>
              <a:round/>
            </a:ln>
            <a:effectLst/>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8</c:v>
                </c:pt>
                <c:pt idx="1">
                  <c:v>8</c:v>
                </c:pt>
                <c:pt idx="2">
                  <c:v>8</c:v>
                </c:pt>
                <c:pt idx="3">
                  <c:v>8</c:v>
                </c:pt>
                <c:pt idx="4">
                  <c:v>8</c:v>
                </c:pt>
                <c:pt idx="5">
                  <c:v>8</c:v>
                </c:pt>
                <c:pt idx="6">
                  <c:v>8</c:v>
                </c:pt>
                <c:pt idx="7">
                  <c:v>8</c:v>
                </c:pt>
                <c:pt idx="8">
                  <c:v>16</c:v>
                </c:pt>
                <c:pt idx="9">
                  <c:v>16</c:v>
                </c:pt>
                <c:pt idx="10">
                  <c:v>16</c:v>
                </c:pt>
                <c:pt idx="11">
                  <c:v>16</c:v>
                </c:pt>
                <c:pt idx="12">
                  <c:v>16</c:v>
                </c:pt>
                <c:pt idx="13">
                  <c:v>16</c:v>
                </c:pt>
                <c:pt idx="14">
                  <c:v>16</c:v>
                </c:pt>
                <c:pt idx="15">
                  <c:v>16</c:v>
                </c:pt>
                <c:pt idx="16">
                  <c:v>24</c:v>
                </c:pt>
                <c:pt idx="17">
                  <c:v>24</c:v>
                </c:pt>
                <c:pt idx="18">
                  <c:v>24</c:v>
                </c:pt>
                <c:pt idx="19">
                  <c:v>24</c:v>
                </c:pt>
                <c:pt idx="20">
                  <c:v>24</c:v>
                </c:pt>
                <c:pt idx="21">
                  <c:v>24</c:v>
                </c:pt>
                <c:pt idx="22">
                  <c:v>24</c:v>
                </c:pt>
                <c:pt idx="23">
                  <c:v>24</c:v>
                </c:pt>
              </c:numCache>
            </c:numRef>
          </c:val>
          <c:smooth val="0"/>
        </c:ser>
        <c:ser>
          <c:idx val="2"/>
          <c:order val="2"/>
          <c:tx>
            <c:strRef>
              <c:f>Sheet1!$D$1</c:f>
              <c:strCache>
                <c:ptCount val="1"/>
                <c:pt idx="0">
                  <c:v>Perpatual</c:v>
                </c:pt>
              </c:strCache>
            </c:strRef>
          </c:tx>
          <c:spPr>
            <a:ln w="28575" cap="rnd">
              <a:solidFill>
                <a:schemeClr val="accent3"/>
              </a:solidFill>
              <a:round/>
            </a:ln>
            <a:effectLst/>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General</c:formatCode>
                <c:ptCount val="24"/>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numCache>
            </c:numRef>
          </c:val>
          <c:smooth val="0"/>
        </c:ser>
        <c:dLbls>
          <c:showLegendKey val="0"/>
          <c:showVal val="0"/>
          <c:showCatName val="0"/>
          <c:showSerName val="0"/>
          <c:showPercent val="0"/>
          <c:showBubbleSize val="0"/>
        </c:dLbls>
        <c:smooth val="0"/>
        <c:axId val="-1756852672"/>
        <c:axId val="-1756852128"/>
      </c:lineChart>
      <c:catAx>
        <c:axId val="-1756852672"/>
        <c:scaling>
          <c:orientation val="minMax"/>
        </c:scaling>
        <c:delete val="1"/>
        <c:axPos val="b"/>
        <c:numFmt formatCode="General" sourceLinked="1"/>
        <c:majorTickMark val="none"/>
        <c:minorTickMark val="none"/>
        <c:tickLblPos val="nextTo"/>
        <c:crossAx val="-1756852128"/>
        <c:crosses val="autoZero"/>
        <c:auto val="1"/>
        <c:lblAlgn val="ctr"/>
        <c:lblOffset val="100"/>
        <c:noMultiLvlLbl val="0"/>
      </c:catAx>
      <c:valAx>
        <c:axId val="-1756852128"/>
        <c:scaling>
          <c:orientation val="minMax"/>
        </c:scaling>
        <c:delete val="1"/>
        <c:axPos val="l"/>
        <c:numFmt formatCode="General" sourceLinked="1"/>
        <c:majorTickMark val="none"/>
        <c:minorTickMark val="none"/>
        <c:tickLblPos val="nextTo"/>
        <c:crossAx val="-175685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Platform Innovation</c:v>
                </c:pt>
              </c:strCache>
            </c:strRef>
          </c:tx>
          <c:spPr>
            <a:ln w="28575" cap="rnd">
              <a:solidFill>
                <a:schemeClr val="accent1"/>
              </a:solidFill>
              <a:round/>
            </a:ln>
            <a:effectLst/>
          </c:spPr>
          <c:marker>
            <c:symbol val="none"/>
          </c:marker>
          <c:cat>
            <c:strRef>
              <c:f>Sheet1!$A$2:$A$7</c:f>
              <c:strCache>
                <c:ptCount val="6"/>
                <c:pt idx="0">
                  <c:v>1985-1990</c:v>
                </c:pt>
                <c:pt idx="1">
                  <c:v>1990-1995</c:v>
                </c:pt>
                <c:pt idx="2">
                  <c:v>1995-2000</c:v>
                </c:pt>
                <c:pt idx="3">
                  <c:v>2000-2005</c:v>
                </c:pt>
                <c:pt idx="4">
                  <c:v>2005-2010</c:v>
                </c:pt>
                <c:pt idx="5">
                  <c:v>2010-2015</c:v>
                </c:pt>
              </c:strCache>
            </c:strRef>
          </c:cat>
          <c:val>
            <c:numRef>
              <c:f>Sheet1!$B$2:$B$7</c:f>
              <c:numCache>
                <c:formatCode>General</c:formatCode>
                <c:ptCount val="6"/>
                <c:pt idx="0">
                  <c:v>9</c:v>
                </c:pt>
                <c:pt idx="1">
                  <c:v>9</c:v>
                </c:pt>
                <c:pt idx="2">
                  <c:v>7</c:v>
                </c:pt>
                <c:pt idx="3">
                  <c:v>2</c:v>
                </c:pt>
                <c:pt idx="4">
                  <c:v>3</c:v>
                </c:pt>
                <c:pt idx="5">
                  <c:v>7</c:v>
                </c:pt>
              </c:numCache>
            </c:numRef>
          </c:val>
          <c:smooth val="0"/>
        </c:ser>
        <c:ser>
          <c:idx val="1"/>
          <c:order val="1"/>
          <c:tx>
            <c:strRef>
              <c:f>Sheet1!$C$1</c:f>
              <c:strCache>
                <c:ptCount val="1"/>
                <c:pt idx="0">
                  <c:v>App Innovation</c:v>
                </c:pt>
              </c:strCache>
            </c:strRef>
          </c:tx>
          <c:spPr>
            <a:ln w="28575" cap="rnd">
              <a:solidFill>
                <a:schemeClr val="accent2"/>
              </a:solidFill>
              <a:round/>
            </a:ln>
            <a:effectLst/>
          </c:spPr>
          <c:marker>
            <c:symbol val="none"/>
          </c:marker>
          <c:cat>
            <c:strRef>
              <c:f>Sheet1!$A$2:$A$7</c:f>
              <c:strCache>
                <c:ptCount val="6"/>
                <c:pt idx="0">
                  <c:v>1985-1990</c:v>
                </c:pt>
                <c:pt idx="1">
                  <c:v>1990-1995</c:v>
                </c:pt>
                <c:pt idx="2">
                  <c:v>1995-2000</c:v>
                </c:pt>
                <c:pt idx="3">
                  <c:v>2000-2005</c:v>
                </c:pt>
                <c:pt idx="4">
                  <c:v>2005-2010</c:v>
                </c:pt>
                <c:pt idx="5">
                  <c:v>2010-2015</c:v>
                </c:pt>
              </c:strCache>
            </c:strRef>
          </c:cat>
          <c:val>
            <c:numRef>
              <c:f>Sheet1!$C$2:$C$7</c:f>
              <c:numCache>
                <c:formatCode>General</c:formatCode>
                <c:ptCount val="6"/>
                <c:pt idx="0">
                  <c:v>1</c:v>
                </c:pt>
                <c:pt idx="1">
                  <c:v>1</c:v>
                </c:pt>
                <c:pt idx="2">
                  <c:v>3</c:v>
                </c:pt>
                <c:pt idx="3">
                  <c:v>8</c:v>
                </c:pt>
                <c:pt idx="4">
                  <c:v>7</c:v>
                </c:pt>
                <c:pt idx="5">
                  <c:v>3</c:v>
                </c:pt>
              </c:numCache>
            </c:numRef>
          </c:val>
          <c:smooth val="0"/>
        </c:ser>
        <c:dLbls>
          <c:showLegendKey val="0"/>
          <c:showVal val="0"/>
          <c:showCatName val="0"/>
          <c:showSerName val="0"/>
          <c:showPercent val="0"/>
          <c:showBubbleSize val="0"/>
        </c:dLbls>
        <c:smooth val="0"/>
        <c:axId val="-1756854304"/>
        <c:axId val="-1756863008"/>
      </c:lineChart>
      <c:catAx>
        <c:axId val="-175685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863008"/>
        <c:crosses val="autoZero"/>
        <c:auto val="1"/>
        <c:lblAlgn val="ctr"/>
        <c:lblOffset val="100"/>
        <c:noMultiLvlLbl val="0"/>
      </c:catAx>
      <c:valAx>
        <c:axId val="-175686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85430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2767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27859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010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1559841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986590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0755260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975781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35857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952353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6828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74501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8818291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0249938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683388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1617143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102467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4140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2042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506584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813930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28728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730721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24440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343989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5874197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26123044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1791424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5520307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90323076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0041079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6777789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09980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4935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0467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386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188348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430655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062807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25138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3667277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689098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480218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180588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1" y="2125662"/>
            <a:ext cx="12436474" cy="4868863"/>
          </a:xfrm>
        </p:spPr>
        <p:txBody>
          <a:bodyPr/>
          <a:lstStyle>
            <a:lvl1pPr algn="ct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68145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30594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2242456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2489897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942292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9456846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15090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25224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779416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217230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383617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221039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8066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807426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61059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67119224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4591649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656022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4048954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9335662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0302917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38754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11733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67184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03448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067406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79863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717453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image" Target="../media/image1.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image" Target="../media/image4.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098" r:id="rId2"/>
    <p:sldLayoutId id="2147484211" r:id="rId3"/>
    <p:sldLayoutId id="2147484092" r:id="rId4"/>
    <p:sldLayoutId id="2147484195" r:id="rId5"/>
    <p:sldLayoutId id="2147484196" r:id="rId6"/>
    <p:sldLayoutId id="2147484192" r:id="rId7"/>
    <p:sldLayoutId id="2147484093" r:id="rId8"/>
    <p:sldLayoutId id="2147484212" r:id="rId9"/>
    <p:sldLayoutId id="2147484213" r:id="rId10"/>
    <p:sldLayoutId id="2147484214" r:id="rId1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1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145073843"/>
      </p:ext>
    </p:extLst>
  </p:cSld>
  <p:clrMap bg1="dk1" tx1="lt1" bg2="dk2"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 id="2147484233" r:id="rId18"/>
    <p:sldLayoutId id="2147484234" r:id="rId19"/>
    <p:sldLayoutId id="2147484235" r:id="rId20"/>
    <p:sldLayoutId id="2147484236" r:id="rId21"/>
    <p:sldLayoutId id="2147484237" r:id="rId22"/>
    <p:sldLayoutId id="2147484238" r:id="rId23"/>
    <p:sldLayoutId id="2147484239" r:id="rId24"/>
    <p:sldLayoutId id="2147484240" r:id="rId25"/>
    <p:sldLayoutId id="2147484241" r:id="rId26"/>
    <p:sldLayoutId id="2147484242" r:id="rId27"/>
    <p:sldLayoutId id="2147484243" r:id="rId28"/>
    <p:sldLayoutId id="2147484244" r:id="rId29"/>
    <p:sldLayoutId id="2147484245" r:id="rId30"/>
    <p:sldLayoutId id="2147484246" r:id="rId31"/>
    <p:sldLayoutId id="2147484247" r:id="rId32"/>
    <p:sldLayoutId id="2147484248" r:id="rId33"/>
    <p:sldLayoutId id="2147484249"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7147609"/>
      </p:ext>
    </p:extLst>
  </p:cSld>
  <p:clrMap bg1="dk1" tx1="lt1" bg2="dk2" tx2="lt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hyperlink" Target="microsoft.com/springboard" TargetMode="External"/><Relationship Id="rId5" Type="http://schemas.openxmlformats.org/officeDocument/2006/relationships/image" Target="../media/image1.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0952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get blinded by desktop apps</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allappsmatter</a:t>
            </a:r>
            <a:endParaRPr lang="en-US" sz="4800" dirty="0">
              <a:solidFill>
                <a:srgbClr val="00BCF2"/>
              </a:solidFill>
            </a:endParaRPr>
          </a:p>
        </p:txBody>
      </p:sp>
    </p:spTree>
    <p:extLst>
      <p:ext uri="{BB962C8B-B14F-4D97-AF65-F5344CB8AC3E}">
        <p14:creationId xmlns:p14="http://schemas.microsoft.com/office/powerpoint/2010/main" val="26746970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try a full inventory</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combinatorialexplosion</a:t>
            </a:r>
            <a:endParaRPr lang="en-US" sz="4800" dirty="0">
              <a:solidFill>
                <a:srgbClr val="00BCF2"/>
              </a:solidFill>
            </a:endParaRPr>
          </a:p>
        </p:txBody>
      </p:sp>
    </p:spTree>
    <p:extLst>
      <p:ext uri="{BB962C8B-B14F-4D97-AF65-F5344CB8AC3E}">
        <p14:creationId xmlns:p14="http://schemas.microsoft.com/office/powerpoint/2010/main" val="18383442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a:t>
            </a:r>
            <a:br>
              <a:rPr lang="en-US" dirty="0" smtClean="0"/>
            </a:br>
            <a:r>
              <a:rPr lang="en-US" dirty="0" smtClean="0"/>
              <a:t>Supported</a:t>
            </a:r>
            <a:br>
              <a:rPr lang="en-US" dirty="0" smtClean="0"/>
            </a:br>
            <a:r>
              <a:rPr lang="en-US" dirty="0" smtClean="0"/>
              <a:t>Unsupported</a:t>
            </a:r>
            <a:br>
              <a:rPr lang="en-US" dirty="0" smtClean="0"/>
            </a:br>
            <a:r>
              <a:rPr lang="en-US" dirty="0" smtClean="0"/>
              <a:t>Banned</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appinsurancepolicies</a:t>
            </a:r>
            <a:endParaRPr lang="en-US" sz="4800" dirty="0">
              <a:solidFill>
                <a:srgbClr val="00BCF2"/>
              </a:solidFill>
            </a:endParaRPr>
          </a:p>
        </p:txBody>
      </p:sp>
    </p:spTree>
    <p:extLst>
      <p:ext uri="{BB962C8B-B14F-4D97-AF65-F5344CB8AC3E}">
        <p14:creationId xmlns:p14="http://schemas.microsoft.com/office/powerpoint/2010/main" val="40499856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a:t>
            </a:r>
            <a:br>
              <a:rPr lang="en-US" dirty="0" smtClean="0"/>
            </a:br>
            <a:r>
              <a:rPr lang="en-US" dirty="0" smtClean="0"/>
              <a:t>Silver</a:t>
            </a:r>
            <a:br>
              <a:rPr lang="en-US" dirty="0" smtClean="0"/>
            </a:br>
            <a:r>
              <a:rPr lang="en-US" dirty="0" smtClean="0"/>
              <a:t>Bronze</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ifeverythingisimportantnothingisimportant</a:t>
            </a:r>
            <a:endParaRPr lang="en-US" sz="4800" dirty="0">
              <a:solidFill>
                <a:srgbClr val="00BCF2"/>
              </a:solidFill>
            </a:endParaRPr>
          </a:p>
        </p:txBody>
      </p:sp>
    </p:spTree>
    <p:extLst>
      <p:ext uri="{BB962C8B-B14F-4D97-AF65-F5344CB8AC3E}">
        <p14:creationId xmlns:p14="http://schemas.microsoft.com/office/powerpoint/2010/main" val="539551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 risk and act appropriately</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canaryinacoalmine</a:t>
            </a:r>
            <a:endParaRPr lang="en-US" sz="4800" dirty="0">
              <a:solidFill>
                <a:srgbClr val="00BCF2"/>
              </a:solidFill>
            </a:endParaRPr>
          </a:p>
        </p:txBody>
      </p:sp>
    </p:spTree>
    <p:extLst>
      <p:ext uri="{BB962C8B-B14F-4D97-AF65-F5344CB8AC3E}">
        <p14:creationId xmlns:p14="http://schemas.microsoft.com/office/powerpoint/2010/main" val="24719856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with known solutions</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knownsolutions</a:t>
            </a:r>
            <a:endParaRPr lang="en-US" sz="4800" dirty="0">
              <a:solidFill>
                <a:srgbClr val="00BCF2"/>
              </a:solidFill>
            </a:endParaRPr>
          </a:p>
        </p:txBody>
      </p:sp>
    </p:spTree>
    <p:extLst>
      <p:ext uri="{BB962C8B-B14F-4D97-AF65-F5344CB8AC3E}">
        <p14:creationId xmlns:p14="http://schemas.microsoft.com/office/powerpoint/2010/main" val="7900214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a:t>
            </a:r>
            <a:endParaRPr lang="en-US" sz="4800" dirty="0">
              <a:solidFill>
                <a:srgbClr val="00BCF2"/>
              </a:solidFill>
            </a:endParaRPr>
          </a:p>
        </p:txBody>
      </p:sp>
    </p:spTree>
    <p:extLst>
      <p:ext uri="{BB962C8B-B14F-4D97-AF65-F5344CB8AC3E}">
        <p14:creationId xmlns:p14="http://schemas.microsoft.com/office/powerpoint/2010/main" val="16886061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hunt for silver bullets</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dontmakemework</a:t>
            </a:r>
            <a:endParaRPr lang="en-US" sz="4800" dirty="0">
              <a:solidFill>
                <a:srgbClr val="00BCF2"/>
              </a:solidFill>
            </a:endParaRPr>
          </a:p>
        </p:txBody>
      </p:sp>
    </p:spTree>
    <p:extLst>
      <p:ext uri="{BB962C8B-B14F-4D97-AF65-F5344CB8AC3E}">
        <p14:creationId xmlns:p14="http://schemas.microsoft.com/office/powerpoint/2010/main" val="15121331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W</m:t>
                          </m:r>
                        </m:e>
                        <m:e>
                          <m:r>
                            <m:rPr>
                              <m:sty m:val="p"/>
                            </m:rPr>
                            <a:rPr lang="en-US" sz="4000" b="0" i="0" smtClean="0">
                              <a:latin typeface="Cambria Math" panose="02040503050406030204" pitchFamily="18" charset="0"/>
                            </a:rPr>
                            <m:t>L</m:t>
                          </m:r>
                        </m:e>
                      </m:d>
                      <m:r>
                        <a:rPr lang="en-US" sz="4000" b="0" i="0"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L</m:t>
                              </m:r>
                            </m:e>
                            <m:e>
                              <m:r>
                                <m:rPr>
                                  <m:sty m:val="p"/>
                                </m:rPr>
                                <a:rPr lang="en-US" sz="4000" b="0" i="0" smtClean="0">
                                  <a:latin typeface="Cambria Math" panose="02040503050406030204" pitchFamily="18" charset="0"/>
                                </a:rPr>
                                <m:t>W</m:t>
                              </m:r>
                            </m:e>
                          </m:d>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W</m:t>
                              </m:r>
                            </m:e>
                          </m:d>
                        </m:num>
                        <m:den>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L</m:t>
                              </m:r>
                            </m:e>
                          </m:d>
                        </m:den>
                      </m:f>
                      <m:r>
                        <a:rPr lang="en-US" sz="4000" b="0" i="0"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L</m:t>
                              </m:r>
                            </m:e>
                            <m:e>
                              <m:r>
                                <m:rPr>
                                  <m:sty m:val="p"/>
                                </m:rPr>
                                <a:rPr lang="en-US" sz="4000" b="0" i="0" smtClean="0">
                                  <a:latin typeface="Cambria Math" panose="02040503050406030204" pitchFamily="18" charset="0"/>
                                </a:rPr>
                                <m:t>W</m:t>
                              </m:r>
                            </m:e>
                          </m:d>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W</m:t>
                              </m:r>
                            </m:e>
                          </m:d>
                        </m:num>
                        <m:den>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L</m:t>
                              </m:r>
                            </m:e>
                            <m:e>
                              <m:r>
                                <m:rPr>
                                  <m:sty m:val="p"/>
                                </m:rPr>
                                <a:rPr lang="en-US" sz="4000" b="0" i="0" smtClean="0">
                                  <a:latin typeface="Cambria Math" panose="02040503050406030204" pitchFamily="18" charset="0"/>
                                </a:rPr>
                                <m:t>W</m:t>
                              </m:r>
                            </m:e>
                          </m:d>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W</m:t>
                              </m:r>
                            </m:e>
                          </m:d>
                          <m:r>
                            <a:rPr lang="en-US" sz="4000" b="0" i="0" smtClean="0">
                              <a:latin typeface="Cambria Math" panose="02040503050406030204" pitchFamily="18" charset="0"/>
                            </a:rPr>
                            <m:t>+</m:t>
                          </m:r>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L</m:t>
                              </m:r>
                            </m:e>
                            <m:e>
                              <m:r>
                                <m:rPr>
                                  <m:sty m:val="p"/>
                                </m:rPr>
                                <a:rPr lang="en-US" sz="4000" b="0" i="0" smtClean="0">
                                  <a:latin typeface="Cambria Math" panose="02040503050406030204" pitchFamily="18" charset="0"/>
                                </a:rPr>
                                <m:t>M</m:t>
                              </m:r>
                            </m:e>
                          </m:d>
                          <m:r>
                            <m:rPr>
                              <m:sty m:val="p"/>
                            </m:rPr>
                            <a:rPr lang="en-US" sz="4000" b="0" i="0" smtClean="0">
                              <a:latin typeface="Cambria Math" panose="02040503050406030204" pitchFamily="18" charset="0"/>
                            </a:rPr>
                            <m:t>P</m:t>
                          </m:r>
                          <m:d>
                            <m:dPr>
                              <m:ctrlPr>
                                <a:rPr lang="en-US" sz="4000" b="0" i="1" smtClean="0">
                                  <a:latin typeface="Cambria Math" panose="02040503050406030204" pitchFamily="18" charset="0"/>
                                </a:rPr>
                              </m:ctrlPr>
                            </m:dPr>
                            <m:e>
                              <m:r>
                                <m:rPr>
                                  <m:sty m:val="p"/>
                                </m:rPr>
                                <a:rPr lang="en-US" sz="4000" b="0" i="0" smtClean="0">
                                  <a:latin typeface="Cambria Math" panose="02040503050406030204" pitchFamily="18" charset="0"/>
                                </a:rPr>
                                <m:t>M</m:t>
                              </m:r>
                            </m:e>
                          </m:d>
                        </m:den>
                      </m:f>
                    </m:oMath>
                  </m:oMathPara>
                </a14:m>
                <a:r>
                  <a:rPr lang="en-US" dirty="0" smtClean="0"/>
                  <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whydidntipayattentioninmathclass</a:t>
                </a:r>
                <a:endParaRPr lang="en-US" sz="4800" dirty="0">
                  <a:solidFill>
                    <a:srgbClr val="00BCF2"/>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82313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XP to Windows 8</a:t>
            </a:r>
            <a:br>
              <a:rPr lang="en-US" dirty="0" smtClean="0"/>
            </a:br>
            <a:r>
              <a:rPr lang="en-US" dirty="0" smtClean="0"/>
              <a:t>85%</a:t>
            </a:r>
            <a:br>
              <a:rPr lang="en-US" dirty="0" smtClean="0"/>
            </a:br>
            <a:r>
              <a:rPr lang="en-US" dirty="0" smtClean="0"/>
              <a:t>59%</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thatseemsalittlelow</a:t>
            </a:r>
            <a:endParaRPr lang="en-US" sz="4800" dirty="0">
              <a:solidFill>
                <a:srgbClr val="00BCF2"/>
              </a:solidFill>
            </a:endParaRPr>
          </a:p>
        </p:txBody>
      </p:sp>
    </p:spTree>
    <p:extLst>
      <p:ext uri="{BB962C8B-B14F-4D97-AF65-F5344CB8AC3E}">
        <p14:creationId xmlns:p14="http://schemas.microsoft.com/office/powerpoint/2010/main" val="16924373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 Compatibility and Modernization in a Fast Moving, Post-XP World</a:t>
            </a:r>
            <a:endParaRPr lang="en-US" sz="4000" dirty="0"/>
          </a:p>
        </p:txBody>
      </p:sp>
      <p:sp>
        <p:nvSpPr>
          <p:cNvPr id="3" name="Text Placeholder 2"/>
          <p:cNvSpPr>
            <a:spLocks noGrp="1"/>
          </p:cNvSpPr>
          <p:nvPr>
            <p:ph type="body" sz="quarter" idx="14"/>
          </p:nvPr>
        </p:nvSpPr>
        <p:spPr/>
        <p:txBody>
          <a:bodyPr/>
          <a:lstStyle/>
          <a:p>
            <a:r>
              <a:rPr lang="en-US" sz="2400" dirty="0" smtClean="0"/>
              <a:t>Chris Jackson</a:t>
            </a:r>
          </a:p>
          <a:p>
            <a:r>
              <a:rPr lang="en-US" sz="2400" dirty="0" smtClean="0"/>
              <a:t>http://www.appcompatguy.com</a:t>
            </a:r>
          </a:p>
          <a:p>
            <a:r>
              <a:rPr lang="en-US" sz="2400" dirty="0" smtClean="0"/>
              <a:t>appcompatguy@microsoft.com</a:t>
            </a:r>
          </a:p>
          <a:p>
            <a:r>
              <a:rPr lang="en-US" sz="2400" dirty="0" smtClean="0"/>
              <a:t>@</a:t>
            </a:r>
            <a:r>
              <a:rPr lang="en-US" sz="2400" dirty="0" err="1" smtClean="0"/>
              <a:t>appcompatguy</a:t>
            </a:r>
            <a:endParaRPr lang="en-US" sz="2400" dirty="0"/>
          </a:p>
        </p:txBody>
      </p:sp>
      <p:sp>
        <p:nvSpPr>
          <p:cNvPr id="7" name="Text Placeholder 6"/>
          <p:cNvSpPr>
            <a:spLocks noGrp="1"/>
          </p:cNvSpPr>
          <p:nvPr>
            <p:ph type="body" sz="quarter" idx="15"/>
          </p:nvPr>
        </p:nvSpPr>
        <p:spPr/>
        <p:txBody>
          <a:bodyPr/>
          <a:lstStyle/>
          <a:p>
            <a:r>
              <a:rPr lang="en-US" dirty="0" smtClean="0"/>
              <a:t>WIN-B327</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to Windows 8</a:t>
            </a:r>
            <a:br>
              <a:rPr lang="en-US" dirty="0" smtClean="0"/>
            </a:br>
            <a:r>
              <a:rPr lang="en-US" dirty="0" smtClean="0"/>
              <a:t>60%</a:t>
            </a:r>
            <a:br>
              <a:rPr lang="en-US" dirty="0" smtClean="0"/>
            </a:br>
            <a:r>
              <a:rPr lang="en-US" dirty="0" smtClean="0"/>
              <a:t>12%</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thatseemsalotlow</a:t>
            </a:r>
            <a:endParaRPr lang="en-US" sz="4800" dirty="0">
              <a:solidFill>
                <a:srgbClr val="00BCF2"/>
              </a:solidFill>
            </a:endParaRPr>
          </a:p>
        </p:txBody>
      </p:sp>
    </p:spTree>
    <p:extLst>
      <p:ext uri="{BB962C8B-B14F-4D97-AF65-F5344CB8AC3E}">
        <p14:creationId xmlns:p14="http://schemas.microsoft.com/office/powerpoint/2010/main" val="6934625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6 to IE 11</a:t>
            </a:r>
            <a:br>
              <a:rPr lang="en-US" dirty="0" smtClean="0"/>
            </a:br>
            <a:r>
              <a:rPr lang="en-US" dirty="0" smtClean="0"/>
              <a:t>30%</a:t>
            </a:r>
            <a:br>
              <a:rPr lang="en-US" dirty="0" smtClean="0"/>
            </a:br>
            <a:r>
              <a:rPr lang="en-US" dirty="0" smtClean="0"/>
              <a:t>13%</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thatalsoseemsalotlow</a:t>
            </a:r>
            <a:endParaRPr lang="en-US" sz="4800" dirty="0">
              <a:solidFill>
                <a:srgbClr val="00BCF2"/>
              </a:solidFill>
            </a:endParaRPr>
          </a:p>
        </p:txBody>
      </p:sp>
    </p:spTree>
    <p:extLst>
      <p:ext uri="{BB962C8B-B14F-4D97-AF65-F5344CB8AC3E}">
        <p14:creationId xmlns:p14="http://schemas.microsoft.com/office/powerpoint/2010/main" val="41677293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8 to IE 11</a:t>
            </a:r>
            <a:br>
              <a:rPr lang="en-US" dirty="0" smtClean="0"/>
            </a:br>
            <a:r>
              <a:rPr lang="en-US" dirty="0" smtClean="0"/>
              <a:t>30%</a:t>
            </a:r>
            <a:br>
              <a:rPr lang="en-US" dirty="0" smtClean="0"/>
            </a:br>
            <a:r>
              <a:rPr lang="en-US" dirty="0" smtClean="0"/>
              <a:t>2%</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thatseemslikeaterribleidea</a:t>
            </a:r>
            <a:endParaRPr lang="en-US" sz="4800" dirty="0">
              <a:solidFill>
                <a:srgbClr val="00BCF2"/>
              </a:solidFill>
            </a:endParaRPr>
          </a:p>
        </p:txBody>
      </p:sp>
    </p:spTree>
    <p:extLst>
      <p:ext uri="{BB962C8B-B14F-4D97-AF65-F5344CB8AC3E}">
        <p14:creationId xmlns:p14="http://schemas.microsoft.com/office/powerpoint/2010/main" val="40285391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no bugs</a:t>
            </a:r>
            <a:br>
              <a:rPr lang="en-US" dirty="0" smtClean="0"/>
            </a:br>
            <a:r>
              <a:rPr lang="en-US" dirty="0" smtClean="0"/>
              <a:t>on the platform you want</a:t>
            </a:r>
            <a:br>
              <a:rPr lang="en-US" dirty="0" smtClean="0"/>
            </a:br>
            <a:r>
              <a:rPr lang="en-US" dirty="0" smtClean="0"/>
              <a:t>that stop you from working</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definitionofcompatible</a:t>
            </a:r>
            <a:endParaRPr lang="en-US" sz="4800" dirty="0">
              <a:solidFill>
                <a:srgbClr val="00BCF2"/>
              </a:solidFill>
            </a:endParaRPr>
          </a:p>
        </p:txBody>
      </p:sp>
    </p:spTree>
    <p:extLst>
      <p:ext uri="{BB962C8B-B14F-4D97-AF65-F5344CB8AC3E}">
        <p14:creationId xmlns:p14="http://schemas.microsoft.com/office/powerpoint/2010/main" val="23797424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8160" y="0"/>
            <a:ext cx="7220155" cy="6994525"/>
          </a:xfrm>
          <a:prstGeom prst="rect">
            <a:avLst/>
          </a:prstGeom>
          <a:ln>
            <a:noFill/>
          </a:ln>
          <a:effectLst>
            <a:softEdge rad="112500"/>
          </a:effectLst>
        </p:spPr>
      </p:pic>
    </p:spTree>
    <p:extLst>
      <p:ext uri="{BB962C8B-B14F-4D97-AF65-F5344CB8AC3E}">
        <p14:creationId xmlns:p14="http://schemas.microsoft.com/office/powerpoint/2010/main" val="12164712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due diligence</a:t>
            </a:r>
            <a:br>
              <a:rPr lang="en-US" dirty="0" smtClean="0"/>
            </a:br>
            <a:r>
              <a:rPr lang="en-US" dirty="0" smtClean="0"/>
              <a:t>User testing</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processbeforetools</a:t>
            </a:r>
            <a:endParaRPr lang="en-US" sz="4800" dirty="0">
              <a:solidFill>
                <a:srgbClr val="00BCF2"/>
              </a:solidFill>
            </a:endParaRPr>
          </a:p>
        </p:txBody>
      </p:sp>
    </p:spTree>
    <p:extLst>
      <p:ext uri="{BB962C8B-B14F-4D97-AF65-F5344CB8AC3E}">
        <p14:creationId xmlns:p14="http://schemas.microsoft.com/office/powerpoint/2010/main" val="42320604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br>
              <a:rPr lang="en-US" dirty="0" smtClean="0"/>
            </a:br>
            <a:r>
              <a:rPr lang="en-US" dirty="0" smtClean="0"/>
              <a:t>Industrialized approaches</a:t>
            </a:r>
            <a:br>
              <a:rPr lang="en-US" dirty="0" smtClean="0"/>
            </a:br>
            <a:r>
              <a:rPr lang="en-US" dirty="0" smtClean="0"/>
              <a:t>Crowd sourcing</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onlyautomateefficiency</a:t>
            </a:r>
            <a:endParaRPr lang="en-US" sz="4800" dirty="0">
              <a:solidFill>
                <a:srgbClr val="00BCF2"/>
              </a:solidFill>
            </a:endParaRPr>
          </a:p>
        </p:txBody>
      </p:sp>
    </p:spTree>
    <p:extLst>
      <p:ext uri="{BB962C8B-B14F-4D97-AF65-F5344CB8AC3E}">
        <p14:creationId xmlns:p14="http://schemas.microsoft.com/office/powerpoint/2010/main" val="31404872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1" y="-1"/>
            <a:ext cx="12431473" cy="6994525"/>
          </a:xfrm>
          <a:prstGeom prst="rect">
            <a:avLst/>
          </a:prstGeom>
        </p:spPr>
      </p:pic>
    </p:spTree>
    <p:extLst>
      <p:ext uri="{BB962C8B-B14F-4D97-AF65-F5344CB8AC3E}">
        <p14:creationId xmlns:p14="http://schemas.microsoft.com/office/powerpoint/2010/main" val="25087689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UAT depends on being able to lead without authority</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uatisnotajob</a:t>
            </a:r>
            <a:endParaRPr lang="en-US" sz="4800" dirty="0">
              <a:solidFill>
                <a:srgbClr val="00BCF2"/>
              </a:solidFill>
            </a:endParaRPr>
          </a:p>
        </p:txBody>
      </p:sp>
    </p:spTree>
    <p:extLst>
      <p:ext uri="{BB962C8B-B14F-4D97-AF65-F5344CB8AC3E}">
        <p14:creationId xmlns:p14="http://schemas.microsoft.com/office/powerpoint/2010/main" val="105610492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8"/>
            <a:ext cx="12436475" cy="7002463"/>
          </a:xfrm>
          <a:prstGeom prst="rect">
            <a:avLst/>
          </a:prstGeom>
        </p:spPr>
      </p:pic>
    </p:spTree>
    <p:extLst>
      <p:ext uri="{BB962C8B-B14F-4D97-AF65-F5344CB8AC3E}">
        <p14:creationId xmlns:p14="http://schemas.microsoft.com/office/powerpoint/2010/main" val="729219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Farewell Windows XP</a:t>
            </a:r>
            <a:br>
              <a:rPr lang="en-US" dirty="0" smtClean="0"/>
            </a:br>
            <a:r>
              <a:rPr lang="en-US" dirty="0" smtClean="0"/>
              <a:t>10/25/01 - 4/8/14</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ripwindowsxp</a:t>
            </a:r>
            <a:endParaRPr lang="en-US" sz="4800" dirty="0">
              <a:solidFill>
                <a:srgbClr val="00BCF2"/>
              </a:solidFill>
            </a:endParaRPr>
          </a:p>
        </p:txBody>
      </p:sp>
    </p:spTree>
    <p:extLst>
      <p:ext uri="{BB962C8B-B14F-4D97-AF65-F5344CB8AC3E}">
        <p14:creationId xmlns:p14="http://schemas.microsoft.com/office/powerpoint/2010/main" val="34300788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Compatible doesn’t mean supported</a:t>
            </a:r>
            <a:br>
              <a:rPr lang="en-US" dirty="0" smtClean="0"/>
            </a:br>
            <a:r>
              <a:rPr lang="en-US" dirty="0"/>
              <a:t/>
            </a:r>
            <a:br>
              <a:rPr lang="en-US" dirty="0"/>
            </a:br>
            <a:r>
              <a:rPr lang="en-US" sz="4800" dirty="0" smtClean="0">
                <a:solidFill>
                  <a:srgbClr val="00BCF2"/>
                </a:solidFill>
              </a:rPr>
              <a:t>#support #</a:t>
            </a:r>
            <a:r>
              <a:rPr lang="en-US" sz="4800" dirty="0" err="1" smtClean="0">
                <a:solidFill>
                  <a:srgbClr val="00BCF2"/>
                </a:solidFill>
              </a:rPr>
              <a:t>finalfrontier</a:t>
            </a:r>
            <a:endParaRPr lang="en-US" sz="4800" dirty="0">
              <a:solidFill>
                <a:srgbClr val="00BCF2"/>
              </a:solidFill>
            </a:endParaRPr>
          </a:p>
        </p:txBody>
      </p:sp>
    </p:spTree>
    <p:extLst>
      <p:ext uri="{BB962C8B-B14F-4D97-AF65-F5344CB8AC3E}">
        <p14:creationId xmlns:p14="http://schemas.microsoft.com/office/powerpoint/2010/main" val="475370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sz="4800" dirty="0">
              <a:solidFill>
                <a:srgbClr val="00BCF2"/>
              </a:solidFill>
            </a:endParaRPr>
          </a:p>
        </p:txBody>
      </p:sp>
    </p:spTree>
    <p:extLst>
      <p:ext uri="{BB962C8B-B14F-4D97-AF65-F5344CB8AC3E}">
        <p14:creationId xmlns:p14="http://schemas.microsoft.com/office/powerpoint/2010/main" val="39557622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“Conservative accountants who assign zero values to many intangible benefits prefer being precisely wrong to being vaguely right</a:t>
            </a:r>
            <a:r>
              <a:rPr lang="en-US" sz="5400" dirty="0" smtClean="0"/>
              <a:t>.”</a:t>
            </a:r>
            <a:endParaRPr lang="en-US" sz="5400" dirty="0"/>
          </a:p>
        </p:txBody>
      </p:sp>
      <p:sp>
        <p:nvSpPr>
          <p:cNvPr id="3" name="Text Placeholder 2"/>
          <p:cNvSpPr>
            <a:spLocks noGrp="1"/>
          </p:cNvSpPr>
          <p:nvPr>
            <p:ph type="body" sz="quarter" idx="10"/>
          </p:nvPr>
        </p:nvSpPr>
        <p:spPr>
          <a:xfrm>
            <a:off x="5761038" y="5126038"/>
            <a:ext cx="5486400" cy="1735860"/>
          </a:xfrm>
        </p:spPr>
        <p:txBody>
          <a:bodyPr/>
          <a:lstStyle/>
          <a:p>
            <a:r>
              <a:rPr lang="en-US" sz="2800" dirty="0">
                <a:solidFill>
                  <a:schemeClr val="tx1">
                    <a:alpha val="99000"/>
                  </a:schemeClr>
                </a:solidFill>
              </a:rPr>
              <a:t>Kaplan, R. “Must CIM be justified by faith alone?”,</a:t>
            </a:r>
            <a:br>
              <a:rPr lang="en-US" sz="2800" dirty="0">
                <a:solidFill>
                  <a:schemeClr val="tx1">
                    <a:alpha val="99000"/>
                  </a:schemeClr>
                </a:solidFill>
              </a:rPr>
            </a:br>
            <a:r>
              <a:rPr lang="en-US" sz="2800" dirty="0">
                <a:solidFill>
                  <a:schemeClr val="tx1">
                    <a:alpha val="99000"/>
                  </a:schemeClr>
                </a:solidFill>
              </a:rPr>
              <a:t>Harvard Business Review, Volume 64, Number 2. </a:t>
            </a:r>
            <a:r>
              <a:rPr lang="en-US" sz="2800" dirty="0" smtClean="0">
                <a:solidFill>
                  <a:schemeClr val="tx1">
                    <a:alpha val="99000"/>
                  </a:schemeClr>
                </a:solidFill>
              </a:rPr>
              <a:t>1986</a:t>
            </a:r>
            <a:endParaRPr lang="en-US" sz="2800" dirty="0">
              <a:solidFill>
                <a:schemeClr val="tx1">
                  <a:alpha val="99000"/>
                </a:schemeClr>
              </a:solidFill>
            </a:endParaRPr>
          </a:p>
        </p:txBody>
      </p:sp>
    </p:spTree>
    <p:extLst>
      <p:ext uri="{BB962C8B-B14F-4D97-AF65-F5344CB8AC3E}">
        <p14:creationId xmlns:p14="http://schemas.microsoft.com/office/powerpoint/2010/main" val="113595663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technical debt to pay?</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turnonuac</a:t>
            </a:r>
            <a:r>
              <a:rPr lang="en-US" sz="4800" dirty="0" smtClean="0">
                <a:solidFill>
                  <a:srgbClr val="00BCF2"/>
                </a:solidFill>
              </a:rPr>
              <a:t/>
            </a:r>
            <a:br>
              <a:rPr lang="en-US" sz="4800" dirty="0" smtClean="0">
                <a:solidFill>
                  <a:srgbClr val="00BCF2"/>
                </a:solidFill>
              </a:rPr>
            </a:br>
            <a:r>
              <a:rPr lang="en-US" sz="4800" dirty="0" smtClean="0">
                <a:solidFill>
                  <a:srgbClr val="00BCF2"/>
                </a:solidFill>
              </a:rPr>
              <a:t>#</a:t>
            </a:r>
            <a:r>
              <a:rPr lang="en-US" sz="4800" dirty="0" err="1" smtClean="0">
                <a:solidFill>
                  <a:srgbClr val="00BCF2"/>
                </a:solidFill>
              </a:rPr>
              <a:t>retiremedv</a:t>
            </a:r>
            <a:r>
              <a:rPr lang="en-US" sz="4800" dirty="0" smtClean="0">
                <a:solidFill>
                  <a:srgbClr val="00BCF2"/>
                </a:solidFill>
              </a:rPr>
              <a:t/>
            </a:r>
            <a:br>
              <a:rPr lang="en-US" sz="4800" dirty="0" smtClean="0">
                <a:solidFill>
                  <a:srgbClr val="00BCF2"/>
                </a:solidFill>
              </a:rPr>
            </a:br>
            <a:r>
              <a:rPr lang="en-US" sz="4800" dirty="0" smtClean="0">
                <a:solidFill>
                  <a:srgbClr val="00BCF2"/>
                </a:solidFill>
              </a:rPr>
              <a:t>#</a:t>
            </a:r>
            <a:r>
              <a:rPr lang="en-US" sz="4800" dirty="0" err="1" smtClean="0">
                <a:solidFill>
                  <a:srgbClr val="00BCF2"/>
                </a:solidFill>
              </a:rPr>
              <a:t>updateshims</a:t>
            </a:r>
            <a:endParaRPr lang="en-US" sz="4800" dirty="0">
              <a:solidFill>
                <a:srgbClr val="00BCF2"/>
              </a:solidFill>
            </a:endParaRPr>
          </a:p>
        </p:txBody>
      </p:sp>
    </p:spTree>
    <p:extLst>
      <p:ext uri="{BB962C8B-B14F-4D97-AF65-F5344CB8AC3E}">
        <p14:creationId xmlns:p14="http://schemas.microsoft.com/office/powerpoint/2010/main" val="123070926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 down and destroy brittleness</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hostagenomore</a:t>
            </a:r>
            <a:endParaRPr lang="en-US" sz="4800" dirty="0">
              <a:solidFill>
                <a:srgbClr val="00BCF2"/>
              </a:solidFill>
            </a:endParaRPr>
          </a:p>
        </p:txBody>
      </p:sp>
    </p:spTree>
    <p:extLst>
      <p:ext uri="{BB962C8B-B14F-4D97-AF65-F5344CB8AC3E}">
        <p14:creationId xmlns:p14="http://schemas.microsoft.com/office/powerpoint/2010/main" val="282703476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959" y="26581"/>
            <a:ext cx="11768557" cy="6941362"/>
          </a:xfrm>
          <a:prstGeom prst="rect">
            <a:avLst/>
          </a:prstGeom>
        </p:spPr>
      </p:pic>
    </p:spTree>
    <p:extLst>
      <p:ext uri="{BB962C8B-B14F-4D97-AF65-F5344CB8AC3E}">
        <p14:creationId xmlns:p14="http://schemas.microsoft.com/office/powerpoint/2010/main" val="20783353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32" y="0"/>
            <a:ext cx="11516611" cy="6994525"/>
          </a:xfrm>
          <a:prstGeom prst="rect">
            <a:avLst/>
          </a:prstGeom>
        </p:spPr>
      </p:pic>
    </p:spTree>
    <p:extLst>
      <p:ext uri="{BB962C8B-B14F-4D97-AF65-F5344CB8AC3E}">
        <p14:creationId xmlns:p14="http://schemas.microsoft.com/office/powerpoint/2010/main" val="7772910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checking for version numbers</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youwillalwaysgetitwrong</a:t>
            </a:r>
            <a:endParaRPr lang="en-US" sz="4800" dirty="0">
              <a:solidFill>
                <a:srgbClr val="00BCF2"/>
              </a:solidFill>
            </a:endParaRPr>
          </a:p>
        </p:txBody>
      </p:sp>
    </p:spTree>
    <p:extLst>
      <p:ext uri="{BB962C8B-B14F-4D97-AF65-F5344CB8AC3E}">
        <p14:creationId xmlns:p14="http://schemas.microsoft.com/office/powerpoint/2010/main" val="319457677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50522604"/>
              </p:ext>
            </p:extLst>
          </p:nvPr>
        </p:nvGraphicFramePr>
        <p:xfrm>
          <a:off x="0" y="0"/>
          <a:ext cx="12436475" cy="699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8289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21154072"/>
              </p:ext>
            </p:extLst>
          </p:nvPr>
        </p:nvGraphicFramePr>
        <p:xfrm>
          <a:off x="0" y="0"/>
          <a:ext cx="12436475" cy="699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95840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is one of the most stable platforms for application investment in all of computing.</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durablesoftwareinvestments</a:t>
            </a:r>
            <a:endParaRPr lang="en-US" sz="4800" dirty="0">
              <a:solidFill>
                <a:srgbClr val="00BCF2"/>
              </a:solidFill>
            </a:endParaRPr>
          </a:p>
        </p:txBody>
      </p:sp>
    </p:spTree>
    <p:extLst>
      <p:ext uri="{BB962C8B-B14F-4D97-AF65-F5344CB8AC3E}">
        <p14:creationId xmlns:p14="http://schemas.microsoft.com/office/powerpoint/2010/main" val="5550228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444" y="0"/>
            <a:ext cx="9757587" cy="6994525"/>
          </a:xfrm>
          <a:prstGeom prst="rect">
            <a:avLst/>
          </a:prstGeom>
        </p:spPr>
      </p:pic>
    </p:spTree>
    <p:extLst>
      <p:ext uri="{BB962C8B-B14F-4D97-AF65-F5344CB8AC3E}">
        <p14:creationId xmlns:p14="http://schemas.microsoft.com/office/powerpoint/2010/main" val="183909801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Innovation vs. App Innovation</a:t>
            </a:r>
            <a:endParaRPr lang="en-US" dirty="0"/>
          </a:p>
        </p:txBody>
      </p:sp>
      <p:graphicFrame>
        <p:nvGraphicFramePr>
          <p:cNvPr id="8" name="Content Placeholder 7"/>
          <p:cNvGraphicFramePr>
            <a:graphicFrameLocks noGrp="1"/>
          </p:cNvGraphicFramePr>
          <p:nvPr>
            <p:ph sz="quarter" idx="10"/>
            <p:extLst/>
          </p:nvPr>
        </p:nvGraphicFramePr>
        <p:xfrm>
          <a:off x="274638" y="1214438"/>
          <a:ext cx="11887200" cy="548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95868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a:t>
            </a:r>
            <a:r>
              <a:rPr lang="en-US" dirty="0"/>
              <a:t/>
            </a:r>
            <a:br>
              <a:rPr lang="en-US" dirty="0"/>
            </a:br>
            <a:r>
              <a:rPr lang="en-US" dirty="0" smtClean="0"/>
              <a:t>Fewer 3rd </a:t>
            </a:r>
            <a:r>
              <a:rPr lang="en-US" dirty="0"/>
              <a:t>parties </a:t>
            </a:r>
            <a:r>
              <a:rPr lang="en-US" dirty="0" smtClean="0"/>
              <a:t>have to cooperate</a:t>
            </a:r>
            <a:r>
              <a:rPr lang="en-US" dirty="0"/>
              <a:t/>
            </a:r>
            <a:br>
              <a:rPr lang="en-US" dirty="0"/>
            </a:br>
            <a:r>
              <a:rPr lang="en-US" dirty="0" smtClean="0"/>
              <a:t>New </a:t>
            </a:r>
            <a:r>
              <a:rPr lang="en-US" dirty="0"/>
              <a:t>user experiences</a:t>
            </a:r>
            <a:br>
              <a:rPr lang="en-US" dirty="0"/>
            </a:br>
            <a:r>
              <a:rPr lang="en-US" dirty="0" smtClean="0"/>
              <a:t>Cheaper </a:t>
            </a:r>
            <a:r>
              <a:rPr lang="en-US" dirty="0"/>
              <a:t>and easier to </a:t>
            </a:r>
            <a:r>
              <a:rPr lang="en-US" dirty="0" smtClean="0"/>
              <a:t>maintain</a:t>
            </a:r>
            <a:endParaRPr lang="en-US" dirty="0"/>
          </a:p>
        </p:txBody>
      </p:sp>
    </p:spTree>
    <p:extLst>
      <p:ext uri="{BB962C8B-B14F-4D97-AF65-F5344CB8AC3E}">
        <p14:creationId xmlns:p14="http://schemas.microsoft.com/office/powerpoint/2010/main" val="202295740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is terse</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bandwidthbill</a:t>
            </a:r>
            <a:endParaRPr lang="en-US" sz="4800" dirty="0">
              <a:solidFill>
                <a:srgbClr val="00BCF2"/>
              </a:solidFill>
            </a:endParaRPr>
          </a:p>
        </p:txBody>
      </p:sp>
    </p:spTree>
    <p:extLst>
      <p:ext uri="{BB962C8B-B14F-4D97-AF65-F5344CB8AC3E}">
        <p14:creationId xmlns:p14="http://schemas.microsoft.com/office/powerpoint/2010/main" val="261868667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 PUBLIC "-//W3C//DTD XHTML 1.0 Transitional//EN" "http://www.w3.org/TR/xhtml1/DTD/xhtml1-transitional.dtd"&gt;</a:t>
            </a: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&lt;html </a:t>
            </a:r>
            <a:r>
              <a:rPr lang="en-US" sz="2040" dirty="0" err="1">
                <a:latin typeface="Menlo Regular"/>
                <a:cs typeface="Menlo Regular"/>
              </a:rPr>
              <a:t>xmlns</a:t>
            </a:r>
            <a:r>
              <a:rPr lang="en-US" sz="2040" dirty="0">
                <a:latin typeface="Menlo Regular"/>
                <a:cs typeface="Menlo Regular"/>
              </a:rPr>
              <a:t>="http://www.w3.org/1999/xhtml" </a:t>
            </a:r>
            <a:r>
              <a:rPr lang="en-US" sz="2040" dirty="0" err="1">
                <a:latin typeface="Menlo Regular"/>
                <a:cs typeface="Menlo Regular"/>
              </a:rPr>
              <a:t>lang</a:t>
            </a:r>
            <a:r>
              <a:rPr lang="en-US" sz="2040" dirty="0">
                <a:latin typeface="Menlo Regular"/>
                <a:cs typeface="Menlo Regular"/>
              </a:rPr>
              <a:t>="en" </a:t>
            </a:r>
            <a:r>
              <a:rPr lang="en-US" sz="2040" dirty="0" err="1">
                <a:latin typeface="Menlo Regular"/>
                <a:cs typeface="Menlo Regular"/>
              </a:rPr>
              <a:t>xml:lang</a:t>
            </a:r>
            <a:r>
              <a:rPr lang="en-US" sz="2040" dirty="0">
                <a:latin typeface="Menlo Regular"/>
                <a:cs typeface="Menlo Regular"/>
              </a:rPr>
              <a:t>="en"&gt;	</a:t>
            </a: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http-equiv="Content-Type" content="text/html; </a:t>
            </a:r>
            <a:r>
              <a:rPr lang="en-US" sz="2040" dirty="0" err="1">
                <a:latin typeface="Menlo Regular"/>
                <a:cs typeface="Menlo Regular"/>
              </a:rPr>
              <a:t>charset</a:t>
            </a:r>
            <a:r>
              <a:rPr lang="en-US" sz="2040" dirty="0">
                <a:latin typeface="Menlo Regular"/>
                <a:cs typeface="Menlo Regular"/>
              </a:rPr>
              <a:t>=utf-8" /&gt;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type="text/</a:t>
            </a:r>
            <a:r>
              <a:rPr lang="en-US" sz="2040" dirty="0" err="1">
                <a:latin typeface="Menlo Regular"/>
                <a:cs typeface="Menlo Regular"/>
              </a:rPr>
              <a:t>css</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a:t>
            </a:r>
            <a:r>
              <a:rPr lang="en-US" sz="2040" dirty="0" err="1">
                <a:latin typeface="Menlo Regular"/>
                <a:cs typeface="Menlo Regular"/>
              </a:rPr>
              <a:t>styles.css</a:t>
            </a:r>
            <a:r>
              <a:rPr lang="en-US" sz="2040" dirty="0">
                <a:latin typeface="Menlo Regular"/>
                <a:cs typeface="Menlo Regular"/>
              </a:rPr>
              <a:t>"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a:t>
            </a:r>
            <a:r>
              <a:rPr lang="en-US" sz="2040" dirty="0" err="1">
                <a:latin typeface="Menlo Regular"/>
                <a:cs typeface="Menlo Regular"/>
              </a:rPr>
              <a:t>p</a:t>
            </a:r>
            <a:r>
              <a:rPr lang="en-US" sz="2040" dirty="0">
                <a:latin typeface="Menlo Regular"/>
                <a:cs typeface="Menlo Regular"/>
              </a:rPr>
              <a:t>&gt;Hello World!&lt;/</a:t>
            </a:r>
            <a:r>
              <a:rPr lang="en-US" sz="2040" dirty="0" err="1">
                <a:latin typeface="Menlo Regular"/>
                <a:cs typeface="Menlo Regular"/>
              </a:rPr>
              <a:t>p</a:t>
            </a:r>
            <a:r>
              <a:rPr lang="en-US" sz="2040" dirty="0">
                <a:latin typeface="Menlo Regular"/>
                <a:cs typeface="Menlo Regular"/>
              </a:rPr>
              <a:t>&gt;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312036300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a:t>
            </a:r>
            <a:r>
              <a:rPr lang="en-US" sz="2040" b="1" dirty="0">
                <a:solidFill>
                  <a:schemeClr val="accent6"/>
                </a:solidFill>
                <a:latin typeface="Menlo Regular"/>
                <a:cs typeface="Menlo Regular"/>
              </a:rPr>
              <a:t>!DOCTYPE html</a:t>
            </a:r>
            <a:r>
              <a:rPr lang="en-US" sz="2040" dirty="0">
                <a:latin typeface="Menlo Regular"/>
                <a:cs typeface="Menlo Regular"/>
              </a:rPr>
              <a:t>&gt;</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&lt;html </a:t>
            </a:r>
            <a:r>
              <a:rPr lang="en-US" sz="2040" dirty="0" err="1">
                <a:latin typeface="Menlo Regular"/>
                <a:cs typeface="Menlo Regular"/>
              </a:rPr>
              <a:t>xmlns</a:t>
            </a:r>
            <a:r>
              <a:rPr lang="en-US" sz="2040" dirty="0">
                <a:latin typeface="Menlo Regular"/>
                <a:cs typeface="Menlo Regular"/>
              </a:rPr>
              <a:t>="http://www.w3.org/1999/</a:t>
            </a:r>
            <a:r>
              <a:rPr lang="en-US" sz="2040" dirty="0" err="1">
                <a:latin typeface="Menlo Regular"/>
                <a:cs typeface="Menlo Regular"/>
              </a:rPr>
              <a:t>xhtml</a:t>
            </a:r>
            <a:r>
              <a:rPr lang="en-US" sz="2040" dirty="0">
                <a:latin typeface="Menlo Regular"/>
                <a:cs typeface="Menlo Regular"/>
              </a:rPr>
              <a:t>" </a:t>
            </a:r>
            <a:r>
              <a:rPr lang="en-US" sz="2040" dirty="0" err="1">
                <a:latin typeface="Menlo Regular"/>
                <a:cs typeface="Menlo Regular"/>
              </a:rPr>
              <a:t>lang</a:t>
            </a:r>
            <a:r>
              <a:rPr lang="en-US" sz="2040" dirty="0">
                <a:latin typeface="Menlo Regular"/>
                <a:cs typeface="Menlo Regular"/>
              </a:rPr>
              <a:t>="en" </a:t>
            </a:r>
            <a:r>
              <a:rPr lang="en-US" sz="2040" dirty="0" err="1">
                <a:latin typeface="Menlo Regular"/>
                <a:cs typeface="Menlo Regular"/>
              </a:rPr>
              <a:t>xml:lang</a:t>
            </a:r>
            <a:r>
              <a:rPr lang="en-US" sz="2040" dirty="0">
                <a:latin typeface="Menlo Regular"/>
                <a:cs typeface="Menlo Regular"/>
              </a:rPr>
              <a:t>="en"&gt;	</a:t>
            </a: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http-</a:t>
            </a:r>
            <a:r>
              <a:rPr lang="en-US" sz="2040" dirty="0" err="1">
                <a:latin typeface="Menlo Regular"/>
                <a:cs typeface="Menlo Regular"/>
              </a:rPr>
              <a:t>equiv</a:t>
            </a:r>
            <a:r>
              <a:rPr lang="en-US" sz="2040" dirty="0">
                <a:latin typeface="Menlo Regular"/>
                <a:cs typeface="Menlo Regular"/>
              </a:rPr>
              <a:t>="Content-Type" content="text/html; charset=utf-8" /&gt;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type="text/</a:t>
            </a:r>
            <a:r>
              <a:rPr lang="en-US" sz="2040" dirty="0" err="1">
                <a:latin typeface="Menlo Regular"/>
                <a:cs typeface="Menlo Regular"/>
              </a:rPr>
              <a:t>css</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a:t>
            </a:r>
            <a:r>
              <a:rPr lang="en-US" sz="2040" dirty="0" err="1">
                <a:latin typeface="Menlo Regular"/>
                <a:cs typeface="Menlo Regular"/>
              </a:rPr>
              <a:t>styles.css</a:t>
            </a:r>
            <a:r>
              <a:rPr lang="en-US" sz="2040" dirty="0">
                <a:latin typeface="Menlo Regular"/>
                <a:cs typeface="Menlo Regular"/>
              </a:rPr>
              <a:t>"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&lt;p&gt;Hello World!&lt;/p&gt;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355991733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html&gt;</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a:t>
            </a:r>
            <a:r>
              <a:rPr lang="en-US" sz="2040" b="1" dirty="0">
                <a:solidFill>
                  <a:schemeClr val="accent6"/>
                </a:solidFill>
                <a:latin typeface="Menlo Regular"/>
                <a:cs typeface="Menlo Regular"/>
              </a:rPr>
              <a:t>html </a:t>
            </a:r>
            <a:r>
              <a:rPr lang="en-US" sz="2040" b="1" err="1">
                <a:solidFill>
                  <a:schemeClr val="accent6"/>
                </a:solidFill>
                <a:latin typeface="Menlo Regular"/>
                <a:cs typeface="Menlo Regular"/>
              </a:rPr>
              <a:t>lang</a:t>
            </a:r>
            <a:r>
              <a:rPr lang="en-US" sz="2040" b="1">
                <a:solidFill>
                  <a:schemeClr val="accent6"/>
                </a:solidFill>
                <a:latin typeface="Menlo Regular"/>
                <a:cs typeface="Menlo Regular"/>
              </a:rPr>
              <a:t>="en"</a:t>
            </a:r>
            <a:r>
              <a:rPr lang="en-US" sz="2040">
                <a:latin typeface="Menlo Regular"/>
                <a:cs typeface="Menlo Regular"/>
              </a:rPr>
              <a:t>&gt;</a:t>
            </a:r>
            <a:r>
              <a:rPr lang="en-US" sz="2040" dirty="0">
                <a:latin typeface="Menlo Regular"/>
                <a:cs typeface="Menlo Regular"/>
              </a:rPr>
              <a:t>	</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http-</a:t>
            </a:r>
            <a:r>
              <a:rPr lang="en-US" sz="2040" dirty="0" err="1">
                <a:latin typeface="Menlo Regular"/>
                <a:cs typeface="Menlo Regular"/>
              </a:rPr>
              <a:t>equiv</a:t>
            </a:r>
            <a:r>
              <a:rPr lang="en-US" sz="2040" dirty="0">
                <a:latin typeface="Menlo Regular"/>
                <a:cs typeface="Menlo Regular"/>
              </a:rPr>
              <a:t>="Content-Type" content="text/html; charset=utf-8" /&gt;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type="text/</a:t>
            </a:r>
            <a:r>
              <a:rPr lang="en-US" sz="2040" dirty="0" err="1">
                <a:latin typeface="Menlo Regular"/>
                <a:cs typeface="Menlo Regular"/>
              </a:rPr>
              <a:t>css</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a:t>
            </a:r>
            <a:r>
              <a:rPr lang="en-US" sz="2040" dirty="0" err="1">
                <a:latin typeface="Menlo Regular"/>
                <a:cs typeface="Menlo Regular"/>
              </a:rPr>
              <a:t>styles.css</a:t>
            </a:r>
            <a:r>
              <a:rPr lang="en-US" sz="2040" dirty="0">
                <a:latin typeface="Menlo Regular"/>
                <a:cs typeface="Menlo Regular"/>
              </a:rPr>
              <a:t>"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&lt;p&gt;Hello World!&lt;/p&gt;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63103636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html&gt;</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&lt;html </a:t>
            </a:r>
            <a:r>
              <a:rPr lang="en-US" sz="2040" dirty="0" err="1">
                <a:latin typeface="Menlo Regular"/>
                <a:cs typeface="Menlo Regular"/>
              </a:rPr>
              <a:t>lang</a:t>
            </a:r>
            <a:r>
              <a:rPr lang="en-US" sz="2040" dirty="0">
                <a:latin typeface="Menlo Regular"/>
                <a:cs typeface="Menlo Regular"/>
              </a:rPr>
              <a:t>="en"&gt;	</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a:t>
            </a:r>
            <a:r>
              <a:rPr lang="en-US" sz="2040" b="1" dirty="0">
                <a:solidFill>
                  <a:schemeClr val="accent6"/>
                </a:solidFill>
                <a:latin typeface="Menlo Regular"/>
                <a:cs typeface="Menlo Regular"/>
              </a:rPr>
              <a:t>meta charset=utf-8</a:t>
            </a:r>
            <a:r>
              <a:rPr lang="en-US" sz="2040" b="1" dirty="0">
                <a:latin typeface="Menlo Regular"/>
                <a:cs typeface="Menlo Regular"/>
              </a:rPr>
              <a:t> </a:t>
            </a:r>
            <a:r>
              <a:rPr lang="en-US" sz="2040" dirty="0">
                <a:latin typeface="Menlo Regular"/>
                <a:cs typeface="Menlo Regular"/>
              </a:rPr>
              <a:t>/&gt;</a:t>
            </a:r>
          </a:p>
          <a:p>
            <a:pPr>
              <a:spcBef>
                <a:spcPts val="0"/>
              </a:spcBef>
            </a:pPr>
            <a:r>
              <a:rPr lang="en-US" sz="2040" dirty="0">
                <a:latin typeface="Menlo Regular"/>
                <a:cs typeface="Menlo Regular"/>
              </a:rPr>
              <a: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type="text/</a:t>
            </a:r>
            <a:r>
              <a:rPr lang="en-US" sz="2040" dirty="0" err="1">
                <a:latin typeface="Menlo Regular"/>
                <a:cs typeface="Menlo Regular"/>
              </a:rPr>
              <a:t>css</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a:t>
            </a:r>
            <a:r>
              <a:rPr lang="en-US" sz="2040" dirty="0" err="1">
                <a:latin typeface="Menlo Regular"/>
                <a:cs typeface="Menlo Regular"/>
              </a:rPr>
              <a:t>styles.css</a:t>
            </a:r>
            <a:r>
              <a:rPr lang="en-US" sz="2040" dirty="0">
                <a:latin typeface="Menlo Regular"/>
                <a:cs typeface="Menlo Regular"/>
              </a:rPr>
              <a:t>"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&lt;p&gt;Hello World!&lt;/p&gt;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207606978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html&gt;</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&lt;html </a:t>
            </a:r>
            <a:r>
              <a:rPr lang="en-US" sz="2040" dirty="0" err="1">
                <a:latin typeface="Menlo Regular"/>
                <a:cs typeface="Menlo Regular"/>
              </a:rPr>
              <a:t>lang</a:t>
            </a:r>
            <a:r>
              <a:rPr lang="en-US" sz="2040" dirty="0">
                <a:latin typeface="Menlo Regular"/>
                <a:cs typeface="Menlo Regular"/>
              </a:rPr>
              <a:t>="en"&gt;	</a:t>
            </a:r>
          </a:p>
          <a:p>
            <a:pPr>
              <a:spcBef>
                <a:spcPts val="0"/>
              </a:spcBef>
            </a:pPr>
            <a:endParaRPr lang="en-US" sz="2040" dirty="0">
              <a:latin typeface="Menlo Regular"/>
              <a:cs typeface="Menlo Regular"/>
            </a:endParaRP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charset=utf-8 /&gt;</a:t>
            </a:r>
          </a:p>
          <a:p>
            <a:pPr>
              <a:spcBef>
                <a:spcPts val="0"/>
              </a:spcBef>
            </a:pPr>
            <a:r>
              <a:rPr lang="en-US" sz="2040" dirty="0">
                <a:latin typeface="Menlo Regular"/>
                <a:cs typeface="Menlo Regular"/>
              </a:rPr>
              <a: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a:t>
            </a:r>
            <a:r>
              <a:rPr lang="en-US" sz="2040" b="1" dirty="0">
                <a:solidFill>
                  <a:schemeClr val="accent6"/>
                </a:solidFill>
                <a:latin typeface="Menlo Regular"/>
                <a:cs typeface="Menlo Regular"/>
              </a:rPr>
              <a:t>link </a:t>
            </a:r>
            <a:r>
              <a:rPr lang="en-US" sz="2040" b="1" dirty="0" err="1">
                <a:solidFill>
                  <a:schemeClr val="accent6"/>
                </a:solidFill>
                <a:latin typeface="Menlo Regular"/>
                <a:cs typeface="Menlo Regular"/>
              </a:rPr>
              <a:t>rel</a:t>
            </a:r>
            <a:r>
              <a:rPr lang="en-US" sz="2040" b="1" dirty="0">
                <a:solidFill>
                  <a:schemeClr val="accent6"/>
                </a:solidFill>
                <a:latin typeface="Menlo Regular"/>
                <a:cs typeface="Menlo Regular"/>
              </a:rPr>
              <a:t>="</a:t>
            </a:r>
            <a:r>
              <a:rPr lang="en-US" sz="2040" b="1" dirty="0" err="1">
                <a:solidFill>
                  <a:schemeClr val="accent6"/>
                </a:solidFill>
                <a:latin typeface="Menlo Regular"/>
                <a:cs typeface="Menlo Regular"/>
              </a:rPr>
              <a:t>stylesheet</a:t>
            </a:r>
            <a:r>
              <a:rPr lang="en-US" sz="2040" b="1" dirty="0">
                <a:solidFill>
                  <a:schemeClr val="accent6"/>
                </a:solidFill>
                <a:latin typeface="Menlo Regular"/>
                <a:cs typeface="Menlo Regular"/>
              </a:rPr>
              <a:t>" </a:t>
            </a:r>
            <a:r>
              <a:rPr lang="en-US" sz="2040" b="1" dirty="0" err="1">
                <a:solidFill>
                  <a:schemeClr val="accent6"/>
                </a:solidFill>
                <a:latin typeface="Menlo Regular"/>
                <a:cs typeface="Menlo Regular"/>
              </a:rPr>
              <a:t>href</a:t>
            </a:r>
            <a:r>
              <a:rPr lang="en-US" sz="2040" b="1" dirty="0">
                <a:solidFill>
                  <a:schemeClr val="accent6"/>
                </a:solidFill>
                <a:latin typeface="Menlo Regular"/>
                <a:cs typeface="Menlo Regular"/>
              </a:rPr>
              <a:t>="</a:t>
            </a:r>
            <a:r>
              <a:rPr lang="en-US" sz="2040" b="1" dirty="0" err="1">
                <a:solidFill>
                  <a:schemeClr val="accent6"/>
                </a:solidFill>
                <a:latin typeface="Menlo Regular"/>
                <a:cs typeface="Menlo Regular"/>
              </a:rPr>
              <a:t>styles.css</a:t>
            </a:r>
            <a:r>
              <a:rPr lang="en-US" sz="2040" b="1" dirty="0">
                <a:solidFill>
                  <a:schemeClr val="accent6"/>
                </a:solidFill>
                <a:latin typeface="Menlo Regular"/>
                <a:cs typeface="Menlo Regular"/>
              </a:rPr>
              <a:t>"</a:t>
            </a:r>
            <a:r>
              <a:rPr lang="en-US" sz="2040" dirty="0">
                <a:solidFill>
                  <a:schemeClr val="accent6"/>
                </a:solidFill>
                <a:latin typeface="Menlo Regular"/>
                <a:cs typeface="Menlo Regular"/>
              </a:rPr>
              <a:t> </a:t>
            </a:r>
            <a:r>
              <a:rPr lang="en-US" sz="2040" dirty="0">
                <a:latin typeface="Menlo Regular"/>
                <a:cs typeface="Menlo Regular"/>
              </a:rPr>
              <a:t>/&gt;</a:t>
            </a:r>
          </a:p>
          <a:p>
            <a:pPr>
              <a:spcBef>
                <a:spcPts val="0"/>
              </a:spcBef>
            </a:pPr>
            <a:r>
              <a:rPr lang="en-US" sz="2040" dirty="0">
                <a:latin typeface="Menlo Regular"/>
                <a:cs typeface="Menlo Regular"/>
              </a:rPr>
              <a: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&lt;p&gt;Hello World!&lt;/p&gt;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49265942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html&gt;</a:t>
            </a:r>
          </a:p>
          <a:p>
            <a:pPr>
              <a:spcBef>
                <a:spcPts val="0"/>
              </a:spcBef>
            </a:pPr>
            <a:r>
              <a:rPr lang="en-US" sz="2040" dirty="0">
                <a:latin typeface="Menlo Regular"/>
                <a:cs typeface="Menlo Regular"/>
              </a:rPr>
              <a:t>&lt;html </a:t>
            </a:r>
            <a:r>
              <a:rPr lang="en-US" sz="2040" dirty="0" err="1">
                <a:latin typeface="Menlo Regular"/>
                <a:cs typeface="Menlo Regular"/>
              </a:rPr>
              <a:t>lang</a:t>
            </a:r>
            <a:r>
              <a:rPr lang="en-US" sz="2040" dirty="0">
                <a:latin typeface="Menlo Regular"/>
                <a:cs typeface="Menlo Regular"/>
              </a:rPr>
              <a:t>="en"&gt;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charset=utf-8 /&gt;</a:t>
            </a:r>
          </a:p>
          <a:p>
            <a:pPr>
              <a:spcBef>
                <a:spcPts val="0"/>
              </a:spcBef>
            </a:pPr>
            <a:r>
              <a:rPr lang="en-US" sz="2040" dirty="0">
                <a:latin typeface="Menlo Regular"/>
                <a:cs typeface="Menlo Regular"/>
              </a:rPr>
              <a:t>	&lt;title&gt;Untitled Page&lt;/title&gt;</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="styles.css"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&lt;p&gt;Hello World!&lt;/p&gt;	</a:t>
            </a:r>
          </a:p>
          <a:p>
            <a:pPr>
              <a:spcBef>
                <a:spcPts val="0"/>
              </a:spcBef>
            </a:pPr>
            <a:r>
              <a:rPr lang="en-US" sz="2040" dirty="0">
                <a:latin typeface="Menlo Regular"/>
                <a:cs typeface="Menlo Regular"/>
              </a:rPr>
              <a:t>&lt;/body&gt;</a:t>
            </a:r>
          </a:p>
          <a:p>
            <a:pPr>
              <a:spcBef>
                <a:spcPts val="0"/>
              </a:spcBef>
            </a:pPr>
            <a:r>
              <a:rPr lang="en-US" sz="2040" dirty="0">
                <a:latin typeface="Menlo Regular"/>
                <a:cs typeface="Menlo Regular"/>
              </a:rPr>
              <a:t>&lt;/html&gt;</a:t>
            </a:r>
          </a:p>
        </p:txBody>
      </p:sp>
    </p:spTree>
    <p:extLst>
      <p:ext uri="{BB962C8B-B14F-4D97-AF65-F5344CB8AC3E}">
        <p14:creationId xmlns:p14="http://schemas.microsoft.com/office/powerpoint/2010/main" val="439910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78643491"/>
              </p:ext>
            </p:extLst>
          </p:nvPr>
        </p:nvGraphicFramePr>
        <p:xfrm>
          <a:off x="-1" y="0"/>
          <a:ext cx="12436475" cy="699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950432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t">
            <a:noAutofit/>
          </a:bodyPr>
          <a:lstStyle/>
          <a:p>
            <a:pPr>
              <a:spcBef>
                <a:spcPts val="0"/>
              </a:spcBef>
            </a:pPr>
            <a:r>
              <a:rPr lang="en-US" sz="2040" dirty="0">
                <a:latin typeface="Menlo Regular"/>
                <a:cs typeface="Menlo Regular"/>
              </a:rPr>
              <a:t>&lt;!DOCTYPE html PUBLIC "-//W3C//DTD XHTML 1.0 Transitional//EN" "http://www.w3.org/TR/xhtml1/DTD/xhtml1-transitional.dtd"&gt;</a:t>
            </a: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&lt;html </a:t>
            </a:r>
            <a:r>
              <a:rPr lang="en-US" sz="2040" dirty="0" err="1">
                <a:latin typeface="Menlo Regular"/>
                <a:cs typeface="Menlo Regular"/>
              </a:rPr>
              <a:t>xmlns</a:t>
            </a:r>
            <a:r>
              <a:rPr lang="en-US" sz="2040" dirty="0">
                <a:latin typeface="Menlo Regular"/>
                <a:cs typeface="Menlo Regular"/>
              </a:rPr>
              <a:t>="http://www.w3.org/1999/xhtml" </a:t>
            </a:r>
            <a:r>
              <a:rPr lang="en-US" sz="2040" dirty="0" err="1">
                <a:latin typeface="Menlo Regular"/>
                <a:cs typeface="Menlo Regular"/>
              </a:rPr>
              <a:t>lang</a:t>
            </a:r>
            <a:r>
              <a:rPr lang="en-US" sz="2040" dirty="0">
                <a:latin typeface="Menlo Regular"/>
                <a:cs typeface="Menlo Regular"/>
              </a:rPr>
              <a:t>="en" </a:t>
            </a:r>
            <a:r>
              <a:rPr lang="en-US" sz="2040" dirty="0" err="1">
                <a:latin typeface="Menlo Regular"/>
                <a:cs typeface="Menlo Regular"/>
              </a:rPr>
              <a:t>xml:lang</a:t>
            </a:r>
            <a:r>
              <a:rPr lang="en-US" sz="2040" dirty="0">
                <a:latin typeface="Menlo Regular"/>
                <a:cs typeface="Menlo Regular"/>
              </a:rPr>
              <a:t>="en"&gt;	</a:t>
            </a:r>
          </a:p>
          <a:p>
            <a:pPr>
              <a:spcBef>
                <a:spcPts val="0"/>
              </a:spcBef>
            </a:pPr>
            <a:endParaRPr lang="en-US" sz="2040" dirty="0">
              <a:latin typeface="Menlo Regular"/>
              <a:cs typeface="Menlo Regular"/>
            </a:endParaRP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	&lt;meta http-equiv="Content-Type" content="text/html; </a:t>
            </a:r>
            <a:r>
              <a:rPr lang="en-US" sz="2040" dirty="0" err="1">
                <a:latin typeface="Menlo Regular"/>
                <a:cs typeface="Menlo Regular"/>
              </a:rPr>
              <a:t>charset</a:t>
            </a:r>
            <a:r>
              <a:rPr lang="en-US" sz="2040" dirty="0">
                <a:latin typeface="Menlo Regular"/>
                <a:cs typeface="Menlo Regular"/>
              </a:rPr>
              <a:t>=utf-8" /&gt;		</a:t>
            </a:r>
          </a:p>
          <a:p>
            <a:pPr>
              <a:spcBef>
                <a:spcPts val="0"/>
              </a:spcBef>
            </a:pPr>
            <a:r>
              <a:rPr lang="en-US" sz="2040" dirty="0">
                <a:latin typeface="Menlo Regular"/>
                <a:cs typeface="Menlo Regular"/>
              </a:rPr>
              <a:t>	&lt;title&gt;Untitled Page&lt;/title&gt;		</a:t>
            </a:r>
          </a:p>
          <a:p>
            <a:pPr>
              <a:spcBef>
                <a:spcPts val="0"/>
              </a:spcBef>
            </a:pPr>
            <a:r>
              <a:rPr lang="en-US" sz="2040" dirty="0">
                <a:latin typeface="Menlo Regular"/>
                <a:cs typeface="Menlo Regular"/>
              </a:rPr>
              <a:t>	&lt;link </a:t>
            </a:r>
            <a:r>
              <a:rPr lang="en-US" sz="2040" dirty="0" err="1">
                <a:latin typeface="Menlo Regular"/>
                <a:cs typeface="Menlo Regular"/>
              </a:rPr>
              <a:t>rel</a:t>
            </a:r>
            <a:r>
              <a:rPr lang="en-US" sz="2040" dirty="0">
                <a:latin typeface="Menlo Regular"/>
                <a:cs typeface="Menlo Regular"/>
              </a:rPr>
              <a:t>="</a:t>
            </a:r>
            <a:r>
              <a:rPr lang="en-US" sz="2040" dirty="0" err="1">
                <a:latin typeface="Menlo Regular"/>
                <a:cs typeface="Menlo Regular"/>
              </a:rPr>
              <a:t>stylesheet</a:t>
            </a:r>
            <a:r>
              <a:rPr lang="en-US" sz="2040" dirty="0">
                <a:latin typeface="Menlo Regular"/>
                <a:cs typeface="Menlo Regular"/>
              </a:rPr>
              <a:t>" type="text/</a:t>
            </a:r>
            <a:r>
              <a:rPr lang="en-US" sz="2040" dirty="0" err="1">
                <a:latin typeface="Menlo Regular"/>
                <a:cs typeface="Menlo Regular"/>
              </a:rPr>
              <a:t>css</a:t>
            </a:r>
            <a:r>
              <a:rPr lang="en-US" sz="2040" dirty="0">
                <a:latin typeface="Menlo Regular"/>
                <a:cs typeface="Menlo Regular"/>
              </a:rPr>
              <a:t>" </a:t>
            </a:r>
            <a:r>
              <a:rPr lang="en-US" sz="2040" dirty="0" err="1">
                <a:latin typeface="Menlo Regular"/>
                <a:cs typeface="Menlo Regular"/>
              </a:rPr>
              <a:t>href</a:t>
            </a:r>
            <a:r>
              <a:rPr lang="en-US" sz="2040" dirty="0">
                <a:latin typeface="Menlo Regular"/>
                <a:cs typeface="Menlo Regular"/>
              </a:rPr>
              <a:t>="</a:t>
            </a:r>
            <a:r>
              <a:rPr lang="en-US" sz="2040" dirty="0" err="1">
                <a:latin typeface="Menlo Regular"/>
                <a:cs typeface="Menlo Regular"/>
              </a:rPr>
              <a:t>styles.css</a:t>
            </a:r>
            <a:r>
              <a:rPr lang="en-US" sz="2040" dirty="0">
                <a:latin typeface="Menlo Regular"/>
                <a:cs typeface="Menlo Regular"/>
              </a:rPr>
              <a:t>" /&gt;	</a:t>
            </a:r>
          </a:p>
          <a:p>
            <a:pPr>
              <a:spcBef>
                <a:spcPts val="0"/>
              </a:spcBef>
            </a:pPr>
            <a:r>
              <a:rPr lang="en-US" sz="2040" dirty="0">
                <a:latin typeface="Menlo Regular"/>
                <a:cs typeface="Menlo Regular"/>
              </a:rPr>
              <a:t>&lt;/head&gt;	</a:t>
            </a:r>
          </a:p>
          <a:p>
            <a:pPr>
              <a:spcBef>
                <a:spcPts val="0"/>
              </a:spcBef>
            </a:pPr>
            <a:r>
              <a:rPr lang="en-US" sz="2040" dirty="0">
                <a:latin typeface="Menlo Regular"/>
                <a:cs typeface="Menlo Regular"/>
              </a:rPr>
              <a:t>&lt;body&gt;		</a:t>
            </a:r>
          </a:p>
          <a:p>
            <a:pPr>
              <a:spcBef>
                <a:spcPts val="0"/>
              </a:spcBef>
            </a:pPr>
            <a:r>
              <a:rPr lang="en-US" sz="2040" dirty="0">
                <a:latin typeface="Menlo Regular"/>
                <a:cs typeface="Menlo Regular"/>
              </a:rPr>
              <a:t>	&lt;</a:t>
            </a:r>
            <a:r>
              <a:rPr lang="en-US" sz="2040" dirty="0" err="1">
                <a:latin typeface="Menlo Regular"/>
                <a:cs typeface="Menlo Regular"/>
              </a:rPr>
              <a:t>p</a:t>
            </a:r>
            <a:r>
              <a:rPr lang="en-US" sz="2040" dirty="0">
                <a:latin typeface="Menlo Regular"/>
                <a:cs typeface="Menlo Regular"/>
              </a:rPr>
              <a:t>&gt;Hello World!&lt;/</a:t>
            </a:r>
            <a:r>
              <a:rPr lang="en-US" sz="2040" dirty="0" err="1">
                <a:latin typeface="Menlo Regular"/>
                <a:cs typeface="Menlo Regular"/>
              </a:rPr>
              <a:t>p</a:t>
            </a:r>
            <a:r>
              <a:rPr lang="en-US" sz="2040" dirty="0">
                <a:latin typeface="Menlo Regular"/>
                <a:cs typeface="Menlo Regular"/>
              </a:rPr>
              <a:t>&gt;	</a:t>
            </a:r>
          </a:p>
          <a:p>
            <a:pPr>
              <a:spcBef>
                <a:spcPts val="0"/>
              </a:spcBef>
            </a:pPr>
            <a:r>
              <a:rPr lang="en-US" sz="2040" dirty="0">
                <a:latin typeface="Menlo Regular"/>
                <a:cs typeface="Menlo Regular"/>
              </a:rPr>
              <a:t>&lt;/body&gt;&lt;/html&gt;</a:t>
            </a:r>
          </a:p>
        </p:txBody>
      </p:sp>
    </p:spTree>
    <p:extLst>
      <p:ext uri="{BB962C8B-B14F-4D97-AF65-F5344CB8AC3E}">
        <p14:creationId xmlns:p14="http://schemas.microsoft.com/office/powerpoint/2010/main" val="195375697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412 characters vs. 188 </a:t>
            </a:r>
            <a:r>
              <a:rPr lang="en-US" dirty="0" smtClean="0"/>
              <a:t>characters</a:t>
            </a:r>
            <a:endParaRPr lang="en-US" dirty="0"/>
          </a:p>
        </p:txBody>
      </p:sp>
    </p:spTree>
    <p:extLst>
      <p:ext uri="{BB962C8B-B14F-4D97-AF65-F5344CB8AC3E}">
        <p14:creationId xmlns:p14="http://schemas.microsoft.com/office/powerpoint/2010/main" val="326026264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an ROI</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howisitbetter</a:t>
            </a:r>
            <a:endParaRPr lang="en-US" sz="4800" dirty="0">
              <a:solidFill>
                <a:srgbClr val="00BCF2"/>
              </a:solidFill>
            </a:endParaRPr>
          </a:p>
        </p:txBody>
      </p:sp>
    </p:spTree>
    <p:extLst>
      <p:ext uri="{BB962C8B-B14F-4D97-AF65-F5344CB8AC3E}">
        <p14:creationId xmlns:p14="http://schemas.microsoft.com/office/powerpoint/2010/main" val="333381135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Mode IE</a:t>
            </a:r>
            <a:br>
              <a:rPr lang="en-US" dirty="0" smtClean="0"/>
            </a:br>
            <a:r>
              <a:rPr lang="en-US" dirty="0" smtClean="0"/>
              <a:t>Office Telemetry</a:t>
            </a:r>
            <a:br>
              <a:rPr lang="en-US" dirty="0" smtClean="0"/>
            </a:br>
            <a:r>
              <a:rPr lang="en-US" dirty="0" smtClean="0"/>
              <a:t>Loopback Exemption</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microsoft</a:t>
            </a:r>
            <a:r>
              <a:rPr lang="en-US" sz="4800" dirty="0" smtClean="0">
                <a:solidFill>
                  <a:srgbClr val="00BCF2"/>
                </a:solidFill>
              </a:rPr>
              <a:t>&lt;3enterprise</a:t>
            </a:r>
            <a:endParaRPr lang="en-US" sz="4800" dirty="0">
              <a:solidFill>
                <a:srgbClr val="00BCF2"/>
              </a:solidFill>
            </a:endParaRPr>
          </a:p>
        </p:txBody>
      </p:sp>
    </p:spTree>
    <p:extLst>
      <p:ext uri="{BB962C8B-B14F-4D97-AF65-F5344CB8AC3E}">
        <p14:creationId xmlns:p14="http://schemas.microsoft.com/office/powerpoint/2010/main" val="57003660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modern.</a:t>
            </a:r>
            <a:br>
              <a:rPr lang="en-US" dirty="0" smtClean="0"/>
            </a:br>
            <a:r>
              <a:rPr lang="en-US" dirty="0" smtClean="0"/>
              <a:t>We’re durable.</a:t>
            </a:r>
            <a:br>
              <a:rPr lang="en-US" dirty="0" smtClean="0"/>
            </a:br>
            <a:r>
              <a:rPr lang="en-US" dirty="0" err="1" smtClean="0"/>
              <a:t>We’re</a:t>
            </a:r>
            <a:r>
              <a:rPr lang="en-US" dirty="0" smtClean="0"/>
              <a:t> just getting started.</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justgettingstarted</a:t>
            </a:r>
            <a:endParaRPr lang="en-US" sz="4800" dirty="0">
              <a:solidFill>
                <a:srgbClr val="00BCF2"/>
              </a:solidFill>
            </a:endParaRPr>
          </a:p>
        </p:txBody>
      </p:sp>
    </p:spTree>
    <p:extLst>
      <p:ext uri="{BB962C8B-B14F-4D97-AF65-F5344CB8AC3E}">
        <p14:creationId xmlns:p14="http://schemas.microsoft.com/office/powerpoint/2010/main" val="119451308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Springboard </a:t>
            </a:r>
            <a:r>
              <a:rPr lang="en-US" sz="3800" dirty="0" smtClean="0">
                <a:gradFill>
                  <a:gsLst>
                    <a:gs pos="1250">
                      <a:srgbClr val="FFFFFF"/>
                    </a:gs>
                    <a:gs pos="100000">
                      <a:srgbClr val="FFFFFF"/>
                    </a:gs>
                  </a:gsLst>
                  <a:lin ang="5400000" scaled="0"/>
                </a:gradFill>
                <a:hlinkClick r:id="rId6" action="ppaction://hlinkfile"/>
              </a:rPr>
              <a:t>microsoft.com/springboard</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BCF2"/>
              </a:buClr>
            </a:pPr>
            <a:r>
              <a:rPr lang="en-US" sz="3800" dirty="0" smtClean="0">
                <a:gradFill>
                  <a:gsLst>
                    <a:gs pos="1250">
                      <a:srgbClr val="FFFFFF"/>
                    </a:gs>
                    <a:gs pos="100000">
                      <a:srgbClr val="FFFFFF"/>
                    </a:gs>
                  </a:gsLst>
                  <a:lin ang="5400000" scaled="0"/>
                </a:gradFill>
              </a:rPr>
              <a:t>Microsoft Desktop Optimization Package (MDOP)</a:t>
            </a:r>
          </a:p>
          <a:p>
            <a:pPr marL="0" indent="0">
              <a:spcBef>
                <a:spcPts val="0"/>
              </a:spcBef>
              <a:buClr>
                <a:srgbClr val="00BCF2"/>
              </a:buClr>
              <a:buFontTx/>
              <a:buNone/>
            </a:pPr>
            <a:r>
              <a:rPr lang="en-US" sz="3800" dirty="0" smtClean="0">
                <a:gradFill>
                  <a:gsLst>
                    <a:gs pos="1250">
                      <a:srgbClr val="FFFFFF"/>
                    </a:gs>
                    <a:gs pos="100000">
                      <a:srgbClr val="FFFFFF"/>
                    </a:gs>
                  </a:gsLst>
                  <a:lin ang="5400000" scaled="0"/>
                </a:gradFill>
              </a:rPr>
              <a:t>   </a:t>
            </a:r>
            <a:r>
              <a:rPr lang="en-US" sz="3800" dirty="0" smtClean="0">
                <a:gradFill>
                  <a:gsLst>
                    <a:gs pos="1250">
                      <a:srgbClr val="FFFFFF"/>
                    </a:gs>
                    <a:gs pos="100000">
                      <a:srgbClr val="FFFFFF"/>
                    </a:gs>
                  </a:gsLst>
                  <a:lin ang="5400000" scaled="0"/>
                </a:gradFill>
                <a:hlinkClick r:id="rId7" action="ppaction://hlinkfile"/>
              </a:rPr>
              <a:t>microsoft.com/</a:t>
            </a:r>
            <a:r>
              <a:rPr lang="en-US" sz="3800" dirty="0" err="1" smtClean="0">
                <a:gradFill>
                  <a:gsLst>
                    <a:gs pos="1250">
                      <a:srgbClr val="FFFFFF"/>
                    </a:gs>
                    <a:gs pos="100000">
                      <a:srgbClr val="FFFFFF"/>
                    </a:gs>
                  </a:gsLst>
                  <a:lin ang="5400000" scaled="0"/>
                </a:gradFill>
                <a:hlinkClick r:id="rId7" action="ppaction://hlinkfile"/>
              </a:rPr>
              <a:t>mdop</a:t>
            </a:r>
            <a:r>
              <a:rPr lang="en-US" sz="3800" dirty="0" smtClean="0">
                <a:gradFill>
                  <a:gsLst>
                    <a:gs pos="1250">
                      <a:srgbClr val="FFFFFF"/>
                    </a:gs>
                    <a:gs pos="100000">
                      <a:srgbClr val="FFFFFF"/>
                    </a:gs>
                  </a:gsLst>
                  <a:lin ang="5400000" scaled="0"/>
                </a:gradFill>
              </a:rPr>
              <a:t> </a:t>
            </a:r>
            <a:endParaRPr lang="en-US" sz="3800" dirty="0">
              <a:gradFill>
                <a:gsLst>
                  <a:gs pos="1250">
                    <a:srgbClr val="FFFFFF"/>
                  </a:gs>
                  <a:gs pos="100000">
                    <a:srgbClr val="FFFFFF"/>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To Go </a:t>
            </a:r>
            <a:r>
              <a:rPr lang="en-US" sz="3800" dirty="0" smtClean="0">
                <a:gradFill>
                  <a:gsLst>
                    <a:gs pos="1250">
                      <a:srgbClr val="FFFFFF"/>
                    </a:gs>
                    <a:gs pos="100000">
                      <a:srgbClr val="FFFFFF"/>
                    </a:gs>
                  </a:gsLst>
                  <a:lin ang="5400000" scaled="0"/>
                </a:gradFill>
                <a:hlinkClick r:id="rId8" action="ppaction://hlinkfile"/>
              </a:rPr>
              <a:t>microsoft.com/windows/</a:t>
            </a:r>
            <a:r>
              <a:rPr lang="en-US" sz="3800" dirty="0" err="1" smtClean="0">
                <a:gradFill>
                  <a:gsLst>
                    <a:gs pos="1250">
                      <a:srgbClr val="FFFFFF"/>
                    </a:gs>
                    <a:gs pos="100000">
                      <a:srgbClr val="FFFFFF"/>
                    </a:gs>
                  </a:gsLst>
                  <a:lin ang="5400000" scaled="0"/>
                </a:gradFill>
                <a:hlinkClick r:id="rId8" action="ppaction://hlinkfile"/>
              </a:rPr>
              <a:t>wtg</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Phone Developer </a:t>
            </a:r>
            <a:r>
              <a:rPr lang="en-US" sz="3600" u="sng" dirty="0" smtClean="0">
                <a:gradFill>
                  <a:gsLst>
                    <a:gs pos="13869">
                      <a:srgbClr val="00BCF2"/>
                    </a:gs>
                    <a:gs pos="42000">
                      <a:srgbClr val="00BCF2"/>
                    </a:gs>
                  </a:gsLst>
                  <a:lin ang="5400000" scaled="0"/>
                </a:gradFill>
                <a:hlinkClick r:id="rId9"/>
              </a:rPr>
              <a:t>developer.windowsphone.com</a:t>
            </a:r>
            <a:r>
              <a:rPr lang="en-US" sz="3600" dirty="0" smtClean="0">
                <a:gradFill>
                  <a:gsLst>
                    <a:gs pos="13869">
                      <a:srgbClr val="00BCF2"/>
                    </a:gs>
                    <a:gs pos="42000">
                      <a:srgbClr val="00BCF2"/>
                    </a:gs>
                  </a:gsLst>
                  <a:lin ang="5400000" scaled="0"/>
                </a:gradFill>
              </a:rPr>
              <a:t>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0046944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is not the opposite of agile</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modernplusdurable</a:t>
            </a:r>
            <a:endParaRPr lang="en-US" sz="4800" dirty="0">
              <a:solidFill>
                <a:srgbClr val="00BCF2"/>
              </a:solidFill>
            </a:endParaRPr>
          </a:p>
        </p:txBody>
      </p:sp>
    </p:spTree>
    <p:extLst>
      <p:ext uri="{BB962C8B-B14F-4D97-AF65-F5344CB8AC3E}">
        <p14:creationId xmlns:p14="http://schemas.microsoft.com/office/powerpoint/2010/main" val="25178468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a:t>
            </a:r>
            <a:br>
              <a:rPr lang="en-US" dirty="0" smtClean="0"/>
            </a:br>
            <a:r>
              <a:rPr lang="en-US" dirty="0" smtClean="0"/>
              <a:t>Analyze</a:t>
            </a:r>
            <a:br>
              <a:rPr lang="en-US" dirty="0" smtClean="0"/>
            </a:br>
            <a:r>
              <a:rPr lang="en-US" dirty="0" smtClean="0"/>
              <a:t>Remediate</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dontknowwhatyouvegotuntilyouupgrade</a:t>
            </a:r>
            <a:endParaRPr lang="en-US" sz="4800" dirty="0">
              <a:solidFill>
                <a:srgbClr val="00BCF2"/>
              </a:solidFill>
            </a:endParaRPr>
          </a:p>
        </p:txBody>
      </p:sp>
    </p:spTree>
    <p:extLst>
      <p:ext uri="{BB962C8B-B14F-4D97-AF65-F5344CB8AC3E}">
        <p14:creationId xmlns:p14="http://schemas.microsoft.com/office/powerpoint/2010/main" val="13086233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a:t>
            </a:r>
            <a:br>
              <a:rPr lang="en-US" dirty="0" smtClean="0"/>
            </a:br>
            <a:r>
              <a:rPr lang="en-US" dirty="0" smtClean="0"/>
              <a:t>Assess</a:t>
            </a:r>
            <a:br>
              <a:rPr lang="en-US" dirty="0" smtClean="0"/>
            </a:br>
            <a:r>
              <a:rPr lang="en-US" dirty="0" smtClean="0"/>
              <a:t>Update</a:t>
            </a:r>
            <a:br>
              <a:rPr lang="en-US" dirty="0" smtClean="0"/>
            </a:br>
            <a:r>
              <a:rPr lang="en-US" dirty="0"/>
              <a:t/>
            </a:r>
            <a:br>
              <a:rPr lang="en-US" dirty="0"/>
            </a:br>
            <a:r>
              <a:rPr lang="en-US" sz="4800" dirty="0" smtClean="0">
                <a:solidFill>
                  <a:srgbClr val="00BCF2"/>
                </a:solidFill>
              </a:rPr>
              <a:t>#</a:t>
            </a:r>
            <a:r>
              <a:rPr lang="en-US" sz="4800" dirty="0" err="1" smtClean="0">
                <a:solidFill>
                  <a:srgbClr val="00BCF2"/>
                </a:solidFill>
              </a:rPr>
              <a:t>agileappframework</a:t>
            </a:r>
            <a:endParaRPr lang="en-US" sz="4800" dirty="0">
              <a:solidFill>
                <a:srgbClr val="00BCF2"/>
              </a:solidFill>
            </a:endParaRPr>
          </a:p>
        </p:txBody>
      </p:sp>
    </p:spTree>
    <p:extLst>
      <p:ext uri="{BB962C8B-B14F-4D97-AF65-F5344CB8AC3E}">
        <p14:creationId xmlns:p14="http://schemas.microsoft.com/office/powerpoint/2010/main" val="22157213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a:t>
            </a:r>
            <a:br>
              <a:rPr lang="en-US" dirty="0" smtClean="0"/>
            </a:br>
            <a:endParaRPr lang="en-US" sz="4800" dirty="0">
              <a:solidFill>
                <a:srgbClr val="00BCF2"/>
              </a:solidFill>
            </a:endParaRPr>
          </a:p>
        </p:txBody>
      </p:sp>
    </p:spTree>
    <p:extLst>
      <p:ext uri="{BB962C8B-B14F-4D97-AF65-F5344CB8AC3E}">
        <p14:creationId xmlns:p14="http://schemas.microsoft.com/office/powerpoint/2010/main" val="21531959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 - Resources Slide" id="{0C362E02-80BC-461D-A4EC-28D74E823333}" vid="{F5EF8110-15ED-428C-9E2F-ACD9700051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Chris Jackson</External_x0020_Speaker>
    <Session_x0020_Code xmlns="e36bfbf9-5e42-489c-a259-4c54eb22cb57"> WIN-B327</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e36bfbf9-5e42-489c-a259-4c54eb22cb57"/>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30e9df3-be65-4c73-a93b-d1236ebd67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412</TotalTime>
  <Words>1346</Words>
  <Application>Microsoft Office PowerPoint</Application>
  <PresentationFormat>Custom</PresentationFormat>
  <Paragraphs>186</Paragraphs>
  <Slides>59</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vt:lpstr>
      <vt:lpstr>Calibri</vt:lpstr>
      <vt:lpstr>Cambria Math</vt:lpstr>
      <vt:lpstr>Consolas</vt:lpstr>
      <vt:lpstr>Menlo Regular</vt:lpstr>
      <vt:lpstr>Segoe UI</vt:lpstr>
      <vt:lpstr>Segoe UI Light</vt:lpstr>
      <vt:lpstr>Wingdings</vt:lpstr>
      <vt:lpstr>TechEd 2014 Dk Blue</vt:lpstr>
      <vt:lpstr>1_TechEd 2014 Dk Blue</vt:lpstr>
      <vt:lpstr>2_TechEd 2014 Dk Blue</vt:lpstr>
      <vt:lpstr>PowerPoint Presentation</vt:lpstr>
      <vt:lpstr>Application Compatibility and Modernization in a Fast Moving, Post-XP World</vt:lpstr>
      <vt:lpstr>Farewell Windows XP 10/25/01 - 4/8/14  #ripwindowsxp</vt:lpstr>
      <vt:lpstr>Windows is one of the most stable platforms for application investment in all of computing.  #durablesoftwareinvestments</vt:lpstr>
      <vt:lpstr>PowerPoint Presentation</vt:lpstr>
      <vt:lpstr>Stable is not the opposite of agile  #modernplusdurable</vt:lpstr>
      <vt:lpstr>Collect Analyze Remediate  #dontknowwhatyouvegotuntilyouupgrade</vt:lpstr>
      <vt:lpstr>Manage Assess Update  #agileappframework</vt:lpstr>
      <vt:lpstr>Manage </vt:lpstr>
      <vt:lpstr>Don’t get blinded by desktop apps  #allappsmatter</vt:lpstr>
      <vt:lpstr>Don’t try a full inventory  #combinatorialexplosion</vt:lpstr>
      <vt:lpstr>Managed Supported Unsupported Banned  #appinsurancepolicies</vt:lpstr>
      <vt:lpstr>Gold Silver Bronze  #ifeverythingisimportantnothingisimportant</vt:lpstr>
      <vt:lpstr>Quantify risk and act appropriately  #canaryinacoalmine</vt:lpstr>
      <vt:lpstr>Stick with known solutions  #knownsolutions</vt:lpstr>
      <vt:lpstr>Assess</vt:lpstr>
      <vt:lpstr>The hunt for silver bullets  #dontmakemework</vt:lpstr>
      <vt:lpstr>P(W│L)=(P(L│W)P(W))/P(L) =(P(L│W)P(W))/(P(L│W)P(W)+P(L│M)P(M) )  #whydidntipayattentioninmathclass</vt:lpstr>
      <vt:lpstr>Windows XP to Windows 8 85% 59%  #thatseemsalittlelow</vt:lpstr>
      <vt:lpstr>Windows 7 to Windows 8 60% 12%  #thatseemsalotlow</vt:lpstr>
      <vt:lpstr>IE 6 to IE 11 30% 13%  #thatalsoseemsalotlow</vt:lpstr>
      <vt:lpstr>IE 8 to IE 11 30% 2%  #thatseemslikeaterribleidea</vt:lpstr>
      <vt:lpstr>Has no bugs on the platform you want that stop you from working  #definitionofcompatible</vt:lpstr>
      <vt:lpstr>PowerPoint Presentation</vt:lpstr>
      <vt:lpstr>Technical due diligence User testing  #processbeforetools</vt:lpstr>
      <vt:lpstr>Tools Industrialized approaches Crowd sourcing  #onlyautomateefficiency</vt:lpstr>
      <vt:lpstr>PowerPoint Presentation</vt:lpstr>
      <vt:lpstr>Successful UAT depends on being able to lead without authority  #uatisnotajob</vt:lpstr>
      <vt:lpstr>PowerPoint Presentation</vt:lpstr>
      <vt:lpstr>Compatible doesn’t mean supported  #support #finalfrontier</vt:lpstr>
      <vt:lpstr>Update</vt:lpstr>
      <vt:lpstr>“Conservative accountants who assign zero values to many intangible benefits prefer being precisely wrong to being vaguely right.”</vt:lpstr>
      <vt:lpstr>Do you have technical debt to pay?  #turnonuac #retiremedv #updateshims</vt:lpstr>
      <vt:lpstr>Hunt down and destroy brittleness  #hostagenomore</vt:lpstr>
      <vt:lpstr>PowerPoint Presentation</vt:lpstr>
      <vt:lpstr>PowerPoint Presentation</vt:lpstr>
      <vt:lpstr>Stop checking for version numbers  #youwillalwaysgetitwrong</vt:lpstr>
      <vt:lpstr>PowerPoint Presentation</vt:lpstr>
      <vt:lpstr>PowerPoint Presentation</vt:lpstr>
      <vt:lpstr>PowerPoint Presentation</vt:lpstr>
      <vt:lpstr>Platform Innovation vs. App Innovation</vt:lpstr>
      <vt:lpstr>Faster Fewer 3rd parties have to cooperate New user experiences Cheaper and easier to maintain</vt:lpstr>
      <vt:lpstr>HTML5 is terse  #bandwidthbill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412 characters vs. 188 characters</vt:lpstr>
      <vt:lpstr>Defining an ROI  #howisitbetter</vt:lpstr>
      <vt:lpstr>Enterprise Mode IE Office Telemetry Loopback Exemption  #microsoft&lt;3enterprise</vt:lpstr>
      <vt:lpstr>We’re modern. We’re durable. We’re just getting started.  #justgettingstarted</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Compatibility and Modernization in a Fast Moving, Post-XP World</dc:title>
  <dc:subject>TechEd 2014</dc:subject>
  <dc:creator>Chris Jackson</dc:creator>
  <cp:keywords/>
  <dc:description>Template: Jordan Cayabyab, Artitudes Design
Formatting: 
Audience Type:</dc:description>
  <cp:lastModifiedBy>testadmin</cp:lastModifiedBy>
  <cp:revision>63</cp:revision>
  <dcterms:created xsi:type="dcterms:W3CDTF">2014-05-12T22:19:21Z</dcterms:created>
  <dcterms:modified xsi:type="dcterms:W3CDTF">2014-05-13T22:49:21Z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y fmtid="{D5CDD505-2E9C-101B-9397-08002B2CF9AE}" pid="13" name="Tfs.IsStoryboard">
    <vt:bool>true</vt:bool>
  </property>
</Properties>
</file>