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9" r:id="rId5"/>
    <p:sldMasterId id="2147484311" r:id="rId6"/>
    <p:sldMasterId id="2147484344" r:id="rId7"/>
  </p:sldMasterIdLst>
  <p:notesMasterIdLst>
    <p:notesMasterId r:id="rId48"/>
  </p:notesMasterIdLst>
  <p:handoutMasterIdLst>
    <p:handoutMasterId r:id="rId49"/>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4" r:id="rId25"/>
    <p:sldId id="275" r:id="rId26"/>
    <p:sldId id="276" r:id="rId27"/>
    <p:sldId id="277" r:id="rId28"/>
    <p:sldId id="278" r:id="rId29"/>
    <p:sldId id="279" r:id="rId30"/>
    <p:sldId id="280" r:id="rId31"/>
    <p:sldId id="282" r:id="rId32"/>
    <p:sldId id="283" r:id="rId33"/>
    <p:sldId id="284" r:id="rId34"/>
    <p:sldId id="285" r:id="rId35"/>
    <p:sldId id="286" r:id="rId36"/>
    <p:sldId id="287" r:id="rId37"/>
    <p:sldId id="288" r:id="rId38"/>
    <p:sldId id="289" r:id="rId39"/>
    <p:sldId id="291" r:id="rId40"/>
    <p:sldId id="292" r:id="rId41"/>
    <p:sldId id="293" r:id="rId42"/>
    <p:sldId id="294" r:id="rId43"/>
    <p:sldId id="295" r:id="rId44"/>
    <p:sldId id="296" r:id="rId45"/>
    <p:sldId id="297" r:id="rId46"/>
    <p:sldId id="298" r:id="rId4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Briton Zurcher" initials="BZ" lastIdx="9" clrIdx="2">
    <p:extLst>
      <p:ext uri="{19B8F6BF-5375-455C-9EA6-DF929625EA0E}">
        <p15:presenceInfo xmlns:p15="http://schemas.microsoft.com/office/powerpoint/2012/main" userId="63bf8a77d87988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C00"/>
    <a:srgbClr val="7FBA00"/>
    <a:srgbClr val="FFF100"/>
    <a:srgbClr val="BA141A"/>
    <a:srgbClr val="BE141B"/>
    <a:srgbClr val="FFFFFF"/>
    <a:srgbClr val="E80F21"/>
    <a:srgbClr val="009E49"/>
    <a:srgbClr val="0072C6"/>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5730" autoAdjust="0"/>
  </p:normalViewPr>
  <p:slideViewPr>
    <p:cSldViewPr snapToObjects="1">
      <p:cViewPr varScale="1">
        <p:scale>
          <a:sx n="128" d="100"/>
          <a:sy n="128" d="100"/>
        </p:scale>
        <p:origin x="90" y="120"/>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014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9231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5/13/2014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7631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7841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72150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1057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405139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968574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2085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965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66075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76963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5/13/2014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0071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0500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5233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5868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894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5/13/2014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888928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6992862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33903167"/>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59960552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68937554"/>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542936340"/>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2687308"/>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7982511"/>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4334026"/>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2211719"/>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26905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912027"/>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149245"/>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067177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3249993"/>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866827186"/>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828633364"/>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206866400"/>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04045274"/>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67583554"/>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007613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563817"/>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354493"/>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504923"/>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444324"/>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052842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363688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07054488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226099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75143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446349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423266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08123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5318022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70940943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3789440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9251354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425376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44763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206770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748447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662346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952830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995756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05584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34882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12069255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72134457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90983692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3106508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57488587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4655346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69750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60003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42663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06630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228947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831562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3"/>
            <a:ext cx="2965328" cy="1283012"/>
          </a:xfrm>
          <a:prstGeom prst="rect">
            <a:avLst/>
          </a:prstGeom>
        </p:spPr>
      </p:pic>
    </p:spTree>
    <p:extLst>
      <p:ext uri="{BB962C8B-B14F-4D97-AF65-F5344CB8AC3E}">
        <p14:creationId xmlns:p14="http://schemas.microsoft.com/office/powerpoint/2010/main" val="371792224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userDrawn="1"/>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Tree>
    <p:extLst>
      <p:ext uri="{BB962C8B-B14F-4D97-AF65-F5344CB8AC3E}">
        <p14:creationId xmlns:p14="http://schemas.microsoft.com/office/powerpoint/2010/main" val="2576338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3666922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spTree>
    <p:extLst>
      <p:ext uri="{BB962C8B-B14F-4D97-AF65-F5344CB8AC3E}">
        <p14:creationId xmlns:p14="http://schemas.microsoft.com/office/powerpoint/2010/main" val="148514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57874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536882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405063322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56255918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16060318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26351937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999953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357549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62009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8910470"/>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269567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124820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63121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703389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005411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56789269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1837383638"/>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1213469960"/>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748063600"/>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472565979"/>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58681677"/>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789530"/>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00042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723355"/>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58324"/>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261089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224173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8013361"/>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3"/>
            <a:ext cx="2965328" cy="1283012"/>
          </a:xfrm>
          <a:prstGeom prst="rect">
            <a:avLst/>
          </a:prstGeom>
        </p:spPr>
      </p:pic>
    </p:spTree>
    <p:extLst>
      <p:ext uri="{BB962C8B-B14F-4D97-AF65-F5344CB8AC3E}">
        <p14:creationId xmlns:p14="http://schemas.microsoft.com/office/powerpoint/2010/main" val="19487400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userDrawn="1"/>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Tree>
    <p:extLst>
      <p:ext uri="{BB962C8B-B14F-4D97-AF65-F5344CB8AC3E}">
        <p14:creationId xmlns:p14="http://schemas.microsoft.com/office/powerpoint/2010/main" val="454532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484103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spTree>
    <p:extLst>
      <p:ext uri="{BB962C8B-B14F-4D97-AF65-F5344CB8AC3E}">
        <p14:creationId xmlns:p14="http://schemas.microsoft.com/office/powerpoint/2010/main" val="2862708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4432294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2.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image" Target="../media/image1.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theme" Target="../theme/theme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image" Target="../media/image2.png"/><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34" Type="http://schemas.openxmlformats.org/officeDocument/2006/relationships/image" Target="../media/image2.png"/><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image" Target="../media/image1.png"/><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theme" Target="../theme/theme4.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8"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029401116"/>
      </p:ext>
    </p:extLst>
  </p:cSld>
  <p:clrMap bg1="dk1" tx1="lt1" bg2="dk2" tx2="lt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 id="2147484309" r:id="rId30"/>
    <p:sldLayoutId id="2147484310"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3119765321"/>
      </p:ext>
    </p:extLst>
  </p:cSld>
  <p:clrMap bg1="dk1" tx1="lt1" bg2="dk2" tx2="lt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76" r:id="rId32"/>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35"/>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2992012700"/>
      </p:ext>
    </p:extLst>
  </p:cSld>
  <p:clrMap bg1="dk1" tx1="lt1" bg2="dk2" tx2="lt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 id="2147484358" r:id="rId14"/>
    <p:sldLayoutId id="2147484359" r:id="rId15"/>
    <p:sldLayoutId id="2147484360" r:id="rId16"/>
    <p:sldLayoutId id="2147484361" r:id="rId17"/>
    <p:sldLayoutId id="2147484362" r:id="rId18"/>
    <p:sldLayoutId id="2147484363" r:id="rId19"/>
    <p:sldLayoutId id="2147484364" r:id="rId20"/>
    <p:sldLayoutId id="2147484365" r:id="rId21"/>
    <p:sldLayoutId id="2147484366" r:id="rId22"/>
    <p:sldLayoutId id="2147484367" r:id="rId23"/>
    <p:sldLayoutId id="2147484368" r:id="rId24"/>
    <p:sldLayoutId id="2147484369" r:id="rId25"/>
    <p:sldLayoutId id="2147484370" r:id="rId26"/>
    <p:sldLayoutId id="2147484371" r:id="rId27"/>
    <p:sldLayoutId id="2147484372" r:id="rId28"/>
    <p:sldLayoutId id="2147484373" r:id="rId29"/>
    <p:sldLayoutId id="2147484374" r:id="rId30"/>
    <p:sldLayoutId id="2147484375" r:id="rId31"/>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34"/>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91.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hyperlink" Target="http://aka.ms/msodt" TargetMode="External"/><Relationship Id="rId2" Type="http://schemas.openxmlformats.org/officeDocument/2006/relationships/image" Target="../media/image36.pn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3" Type="http://schemas.microsoft.com/office/2007/relationships/hdphoto" Target="../media/hdphoto1.wdp"/><Relationship Id="rId7" Type="http://schemas.openxmlformats.org/officeDocument/2006/relationships/image" Target="../media/image41.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7.png"/><Relationship Id="rId16" Type="http://schemas.openxmlformats.org/officeDocument/2006/relationships/image" Target="../media/image49.png"/><Relationship Id="rId1" Type="http://schemas.openxmlformats.org/officeDocument/2006/relationships/slideLayout" Target="../slideLayouts/slideLayout91.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hyperlink" Target="http://aka.ms/appvperf" TargetMode="External"/><Relationship Id="rId1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0.xml"/><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8.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13.xml"/><Relationship Id="rId1" Type="http://schemas.openxmlformats.org/officeDocument/2006/relationships/slideLayout" Target="../slideLayouts/slideLayout108.xml"/><Relationship Id="rId6" Type="http://schemas.openxmlformats.org/officeDocument/2006/relationships/hyperlink" Target="microsoft.com/springboard" TargetMode="External"/><Relationship Id="rId5" Type="http://schemas.openxmlformats.org/officeDocument/2006/relationships/image" Target="../media/image2.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81.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81.xml"/><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81.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1.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0480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44756" y="2005325"/>
            <a:ext cx="1305480" cy="806235"/>
          </a:xfrm>
          <a:prstGeom prst="rect">
            <a:avLst/>
          </a:prstGeom>
        </p:spPr>
      </p:pic>
      <p:sp>
        <p:nvSpPr>
          <p:cNvPr id="6" name="Title 5"/>
          <p:cNvSpPr>
            <a:spLocks noGrp="1"/>
          </p:cNvSpPr>
          <p:nvPr>
            <p:ph type="title" idx="4294967295"/>
          </p:nvPr>
        </p:nvSpPr>
        <p:spPr>
          <a:xfrm>
            <a:off x="548493" y="295731"/>
            <a:ext cx="11887100" cy="917444"/>
          </a:xfrm>
        </p:spPr>
        <p:txBody>
          <a:bodyPr/>
          <a:lstStyle/>
          <a:p>
            <a:r>
              <a:rPr lang="en-US" dirty="0" smtClean="0"/>
              <a:t>Persistent/Dedicated VDI</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503" y="1526359"/>
            <a:ext cx="2698144" cy="4299066"/>
          </a:xfrm>
          <a:prstGeom prst="rect">
            <a:avLst/>
          </a:prstGeom>
        </p:spPr>
      </p:pic>
      <p:pic>
        <p:nvPicPr>
          <p:cNvPr id="15" name="Picture 14"/>
          <p:cNvPicPr>
            <a:picLocks noChangeAspect="1"/>
          </p:cNvPicPr>
          <p:nvPr/>
        </p:nvPicPr>
        <p:blipFill>
          <a:blip r:embed="rId2"/>
          <a:stretch>
            <a:fillRect/>
          </a:stretch>
        </p:blipFill>
        <p:spPr>
          <a:xfrm>
            <a:off x="3742700" y="3192505"/>
            <a:ext cx="1305480" cy="806235"/>
          </a:xfrm>
          <a:prstGeom prst="rect">
            <a:avLst/>
          </a:prstGeom>
        </p:spPr>
      </p:pic>
      <p:grpSp>
        <p:nvGrpSpPr>
          <p:cNvPr id="17" name="Group 16"/>
          <p:cNvGrpSpPr/>
          <p:nvPr/>
        </p:nvGrpSpPr>
        <p:grpSpPr>
          <a:xfrm>
            <a:off x="874353" y="1936143"/>
            <a:ext cx="1059139" cy="935782"/>
            <a:chOff x="8236016" y="1981812"/>
            <a:chExt cx="1835293" cy="1835293"/>
          </a:xfrm>
        </p:grpSpPr>
        <p:pic>
          <p:nvPicPr>
            <p:cNvPr id="18" name="Picture 17"/>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236016" y="1981812"/>
              <a:ext cx="1835293" cy="183529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36019">
              <a:off x="9170608" y="2243147"/>
              <a:ext cx="862910" cy="486710"/>
            </a:xfrm>
            <a:prstGeom prst="rect">
              <a:avLst/>
            </a:prstGeom>
            <a:noFill/>
            <a:ln>
              <a:noFill/>
            </a:ln>
          </p:spPr>
        </p:pic>
      </p:grpSp>
      <p:grpSp>
        <p:nvGrpSpPr>
          <p:cNvPr id="23" name="Group 22"/>
          <p:cNvGrpSpPr/>
          <p:nvPr/>
        </p:nvGrpSpPr>
        <p:grpSpPr>
          <a:xfrm>
            <a:off x="874353" y="3039466"/>
            <a:ext cx="1059139" cy="935782"/>
            <a:chOff x="8236016" y="1981812"/>
            <a:chExt cx="1835293" cy="1835293"/>
          </a:xfrm>
        </p:grpSpPr>
        <p:pic>
          <p:nvPicPr>
            <p:cNvPr id="24" name="Picture 23"/>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236016" y="1981812"/>
              <a:ext cx="1835293" cy="1835293"/>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36019">
              <a:off x="9170608" y="2243147"/>
              <a:ext cx="862910" cy="486710"/>
            </a:xfrm>
            <a:prstGeom prst="rect">
              <a:avLst/>
            </a:prstGeom>
            <a:noFill/>
            <a:ln>
              <a:noFill/>
            </a:ln>
          </p:spPr>
        </p:pic>
      </p:grpSp>
      <p:cxnSp>
        <p:nvCxnSpPr>
          <p:cNvPr id="29" name="Straight Arrow Connector 28"/>
          <p:cNvCxnSpPr/>
          <p:nvPr/>
        </p:nvCxnSpPr>
        <p:spPr>
          <a:xfrm>
            <a:off x="2035574" y="2404033"/>
            <a:ext cx="149730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2049421" y="3594894"/>
            <a:ext cx="1495491" cy="3847"/>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5256159" y="3594894"/>
            <a:ext cx="1235884"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9310679" y="2037018"/>
            <a:ext cx="2646686" cy="2634952"/>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Server operating system with Hyper-V or similar operating system virtualization host</a:t>
            </a:r>
          </a:p>
          <a:p>
            <a:pPr defTabSz="932563"/>
            <a:endParaRPr lang="en-US" sz="1836" dirty="0">
              <a:solidFill>
                <a:srgbClr val="FFFFFF"/>
              </a:solidFill>
              <a:latin typeface="Segoe UI Light" panose="020B0502040204020203" pitchFamily="34" charset="0"/>
              <a:cs typeface="Segoe UI Light" panose="020B0502040204020203" pitchFamily="34" charset="0"/>
            </a:endParaRPr>
          </a:p>
          <a:p>
            <a:pPr defTabSz="932563"/>
            <a:r>
              <a:rPr lang="en-US" sz="1836" dirty="0">
                <a:solidFill>
                  <a:srgbClr val="FFFFFF"/>
                </a:solidFill>
                <a:latin typeface="Segoe UI Light" panose="020B0502040204020203" pitchFamily="34" charset="0"/>
                <a:cs typeface="Segoe UI Light" panose="020B0502040204020203" pitchFamily="34" charset="0"/>
              </a:rPr>
              <a:t>Multiple virtual machines</a:t>
            </a:r>
            <a:br>
              <a:rPr lang="en-US" sz="1836" dirty="0">
                <a:solidFill>
                  <a:srgbClr val="FFFFFF"/>
                </a:solidFill>
                <a:latin typeface="Segoe UI Light" panose="020B0502040204020203" pitchFamily="34" charset="0"/>
                <a:cs typeface="Segoe UI Light" panose="020B0502040204020203" pitchFamily="34" charset="0"/>
              </a:rPr>
            </a:br>
            <a:endParaRPr lang="en-US" sz="1836" dirty="0">
              <a:solidFill>
                <a:srgbClr val="FFFFFF"/>
              </a:solidFill>
              <a:latin typeface="Segoe UI Light" panose="020B0502040204020203" pitchFamily="34" charset="0"/>
              <a:cs typeface="Segoe UI Light" panose="020B0502040204020203" pitchFamily="34" charset="0"/>
            </a:endParaRPr>
          </a:p>
          <a:p>
            <a:pPr defTabSz="932563"/>
            <a:r>
              <a:rPr lang="en-US" sz="1836" dirty="0">
                <a:solidFill>
                  <a:srgbClr val="FFFFFF"/>
                </a:solidFill>
                <a:latin typeface="Segoe UI Light" panose="020B0502040204020203" pitchFamily="34" charset="0"/>
                <a:cs typeface="Segoe UI Light" panose="020B0502040204020203" pitchFamily="34" charset="0"/>
              </a:rPr>
              <a:t>Each virtual machine has </a:t>
            </a:r>
            <a:r>
              <a:rPr lang="en-US" sz="1836" u="sng" dirty="0">
                <a:solidFill>
                  <a:srgbClr val="FFFFFF"/>
                </a:solidFill>
                <a:latin typeface="Segoe UI Light" panose="020B0502040204020203" pitchFamily="34" charset="0"/>
                <a:cs typeface="Segoe UI Light" panose="020B0502040204020203" pitchFamily="34" charset="0"/>
              </a:rPr>
              <a:t>a separate</a:t>
            </a:r>
            <a:r>
              <a:rPr lang="en-US" sz="1836" dirty="0">
                <a:solidFill>
                  <a:srgbClr val="FFFFFF"/>
                </a:solidFill>
                <a:latin typeface="Segoe UI Light" panose="020B0502040204020203" pitchFamily="34" charset="0"/>
                <a:cs typeface="Segoe UI Light" panose="020B0502040204020203" pitchFamily="34" charset="0"/>
              </a:rPr>
              <a:t> Office install</a:t>
            </a:r>
          </a:p>
        </p:txBody>
      </p:sp>
      <p:sp>
        <p:nvSpPr>
          <p:cNvPr id="45" name="TextBox 44"/>
          <p:cNvSpPr txBox="1"/>
          <p:nvPr/>
        </p:nvSpPr>
        <p:spPr>
          <a:xfrm>
            <a:off x="838024" y="5021262"/>
            <a:ext cx="9033403" cy="1504899"/>
          </a:xfrm>
          <a:prstGeom prst="rect">
            <a:avLst/>
          </a:prstGeom>
          <a:noFill/>
        </p:spPr>
        <p:txBody>
          <a:bodyPr wrap="square" rtlCol="0">
            <a:spAutoFit/>
          </a:bodyPr>
          <a:lstStyle/>
          <a:p>
            <a:pPr defTabSz="932563"/>
            <a:r>
              <a:rPr lang="en-US" sz="1836" b="1" dirty="0">
                <a:solidFill>
                  <a:srgbClr val="FFFFFF"/>
                </a:solidFill>
                <a:latin typeface="Segoe UI Light" panose="020B0502040204020203" pitchFamily="34" charset="0"/>
                <a:cs typeface="Segoe UI Light" panose="020B0502040204020203" pitchFamily="34" charset="0"/>
              </a:rPr>
              <a:t>Key Attributes</a:t>
            </a:r>
          </a:p>
          <a:p>
            <a:pPr defTabSz="932563"/>
            <a:r>
              <a:rPr lang="en-US" sz="1836" dirty="0">
                <a:solidFill>
                  <a:srgbClr val="FFFFFF"/>
                </a:solidFill>
                <a:latin typeface="Segoe UI Light" panose="020B0502040204020203" pitchFamily="34" charset="0"/>
                <a:cs typeface="Segoe UI Light" panose="020B0502040204020203" pitchFamily="34" charset="0"/>
              </a:rPr>
              <a:t>Users access a dedicated virtual machine (VM) from a consuming device</a:t>
            </a:r>
          </a:p>
          <a:p>
            <a:pPr defTabSz="932563"/>
            <a:r>
              <a:rPr lang="en-US" sz="1836" dirty="0">
                <a:solidFill>
                  <a:srgbClr val="FFFFFF"/>
                </a:solidFill>
                <a:latin typeface="Segoe UI Light" panose="020B0502040204020203" pitchFamily="34" charset="0"/>
                <a:cs typeface="Segoe UI Light" panose="020B0502040204020203" pitchFamily="34" charset="0"/>
              </a:rPr>
              <a:t>One-to-one user-to-VM relationship – each VM includes an Office install</a:t>
            </a:r>
          </a:p>
          <a:p>
            <a:pPr defTabSz="932563"/>
            <a:r>
              <a:rPr lang="en-US" sz="1836" dirty="0">
                <a:solidFill>
                  <a:srgbClr val="FFFFFF"/>
                </a:solidFill>
                <a:latin typeface="Segoe UI Light" panose="020B0502040204020203" pitchFamily="34" charset="0"/>
                <a:cs typeface="Segoe UI Light" panose="020B0502040204020203" pitchFamily="34" charset="0"/>
              </a:rPr>
              <a:t>User state may be external to VM, but applications are included in </a:t>
            </a:r>
            <a:r>
              <a:rPr lang="en-US" sz="1836" dirty="0" smtClean="0">
                <a:solidFill>
                  <a:srgbClr val="FFFFFF"/>
                </a:solidFill>
                <a:latin typeface="Segoe UI Light" panose="020B0502040204020203" pitchFamily="34" charset="0"/>
                <a:cs typeface="Segoe UI Light" panose="020B0502040204020203" pitchFamily="34" charset="0"/>
              </a:rPr>
              <a:t>VM</a:t>
            </a:r>
          </a:p>
          <a:p>
            <a:pPr defTabSz="932563"/>
            <a:r>
              <a:rPr lang="en-US" sz="1836" dirty="0" smtClean="0">
                <a:solidFill>
                  <a:srgbClr val="FFFFFF"/>
                </a:solidFill>
                <a:latin typeface="Segoe UI Light" panose="020B0502040204020203" pitchFamily="34" charset="0"/>
                <a:cs typeface="Segoe UI Light" panose="020B0502040204020203" pitchFamily="34" charset="0"/>
              </a:rPr>
              <a:t>Enable Shared Content Store mode if using App-V for application deployment</a:t>
            </a:r>
          </a:p>
        </p:txBody>
      </p:sp>
      <p:pic>
        <p:nvPicPr>
          <p:cNvPr id="3" name="Picture 2"/>
          <p:cNvPicPr>
            <a:picLocks noChangeAspect="1"/>
          </p:cNvPicPr>
          <p:nvPr/>
        </p:nvPicPr>
        <p:blipFill>
          <a:blip r:embed="rId6"/>
          <a:stretch>
            <a:fillRect/>
          </a:stretch>
        </p:blipFill>
        <p:spPr>
          <a:xfrm>
            <a:off x="6640959" y="1646966"/>
            <a:ext cx="517089" cy="517089"/>
          </a:xfrm>
          <a:prstGeom prst="rect">
            <a:avLst/>
          </a:prstGeom>
          <a:noFill/>
          <a:ln>
            <a:noFill/>
          </a:ln>
          <a:effectLst>
            <a:glow rad="63500">
              <a:schemeClr val="accent5">
                <a:satMod val="175000"/>
                <a:alpha val="40000"/>
              </a:schemeClr>
            </a:glow>
          </a:effectLst>
        </p:spPr>
      </p:pic>
      <p:pic>
        <p:nvPicPr>
          <p:cNvPr id="31" name="Picture 30"/>
          <p:cNvPicPr>
            <a:picLocks noChangeAspect="1"/>
          </p:cNvPicPr>
          <p:nvPr/>
        </p:nvPicPr>
        <p:blipFill>
          <a:blip r:embed="rId6"/>
          <a:stretch>
            <a:fillRect/>
          </a:stretch>
        </p:blipFill>
        <p:spPr>
          <a:xfrm>
            <a:off x="6651428" y="2164056"/>
            <a:ext cx="517089" cy="517089"/>
          </a:xfrm>
          <a:prstGeom prst="rect">
            <a:avLst/>
          </a:prstGeom>
          <a:effectLst>
            <a:glow rad="63500">
              <a:schemeClr val="accent5">
                <a:satMod val="175000"/>
                <a:alpha val="40000"/>
              </a:schemeClr>
            </a:glow>
          </a:effectLst>
        </p:spPr>
      </p:pic>
      <p:pic>
        <p:nvPicPr>
          <p:cNvPr id="36" name="Picture 35"/>
          <p:cNvPicPr>
            <a:picLocks noChangeAspect="1"/>
          </p:cNvPicPr>
          <p:nvPr/>
        </p:nvPicPr>
        <p:blipFill>
          <a:blip r:embed="rId6"/>
          <a:stretch>
            <a:fillRect/>
          </a:stretch>
        </p:blipFill>
        <p:spPr>
          <a:xfrm>
            <a:off x="6664271" y="2725205"/>
            <a:ext cx="517089" cy="517089"/>
          </a:xfrm>
          <a:prstGeom prst="rect">
            <a:avLst/>
          </a:prstGeom>
          <a:effectLst>
            <a:glow rad="63500">
              <a:schemeClr val="accent5">
                <a:satMod val="175000"/>
                <a:alpha val="40000"/>
              </a:schemeClr>
            </a:glow>
          </a:effectLst>
        </p:spPr>
      </p:pic>
      <p:pic>
        <p:nvPicPr>
          <p:cNvPr id="38" name="Picture 37"/>
          <p:cNvPicPr>
            <a:picLocks noChangeAspect="1"/>
          </p:cNvPicPr>
          <p:nvPr/>
        </p:nvPicPr>
        <p:blipFill>
          <a:blip r:embed="rId6"/>
          <a:stretch>
            <a:fillRect/>
          </a:stretch>
        </p:blipFill>
        <p:spPr>
          <a:xfrm>
            <a:off x="6663993" y="3268609"/>
            <a:ext cx="517089" cy="517089"/>
          </a:xfrm>
          <a:prstGeom prst="rect">
            <a:avLst/>
          </a:prstGeom>
          <a:effectLst>
            <a:glow rad="63500">
              <a:schemeClr val="accent5">
                <a:satMod val="175000"/>
                <a:alpha val="40000"/>
              </a:schemeClr>
            </a:glow>
          </a:effectLst>
        </p:spPr>
      </p:pic>
      <p:pic>
        <p:nvPicPr>
          <p:cNvPr id="39" name="Picture 38"/>
          <p:cNvPicPr>
            <a:picLocks noChangeAspect="1"/>
          </p:cNvPicPr>
          <p:nvPr/>
        </p:nvPicPr>
        <p:blipFill>
          <a:blip r:embed="rId6"/>
          <a:stretch>
            <a:fillRect/>
          </a:stretch>
        </p:blipFill>
        <p:spPr>
          <a:xfrm>
            <a:off x="6664880" y="3829036"/>
            <a:ext cx="517089" cy="517089"/>
          </a:xfrm>
          <a:prstGeom prst="rect">
            <a:avLst/>
          </a:prstGeom>
          <a:effectLst>
            <a:glow rad="63500">
              <a:schemeClr val="accent5">
                <a:satMod val="175000"/>
                <a:alpha val="40000"/>
              </a:schemeClr>
            </a:glow>
          </a:effectLst>
        </p:spPr>
      </p:pic>
      <p:sp>
        <p:nvSpPr>
          <p:cNvPr id="41" name="TextBox 40"/>
          <p:cNvSpPr txBox="1"/>
          <p:nvPr/>
        </p:nvSpPr>
        <p:spPr>
          <a:xfrm>
            <a:off x="7203865" y="1598942"/>
            <a:ext cx="2646686" cy="670349"/>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Hyper-V</a:t>
            </a:r>
            <a:br>
              <a:rPr lang="en-US" sz="1836" dirty="0">
                <a:solidFill>
                  <a:srgbClr val="FFFFFF"/>
                </a:solidFill>
                <a:latin typeface="Segoe UI Light" panose="020B0502040204020203" pitchFamily="34" charset="0"/>
                <a:cs typeface="Segoe UI Light" panose="020B0502040204020203" pitchFamily="34" charset="0"/>
              </a:rPr>
            </a:br>
            <a:r>
              <a:rPr lang="en-US" sz="1836" dirty="0">
                <a:solidFill>
                  <a:srgbClr val="FFFFFF"/>
                </a:solidFill>
                <a:latin typeface="Segoe UI Light" panose="020B0502040204020203" pitchFamily="34" charset="0"/>
                <a:cs typeface="Segoe UI Light" panose="020B0502040204020203" pitchFamily="34" charset="0"/>
              </a:rPr>
              <a:t>Server</a:t>
            </a:r>
          </a:p>
        </p:txBody>
      </p:sp>
      <p:sp>
        <p:nvSpPr>
          <p:cNvPr id="42" name="TextBox 41"/>
          <p:cNvSpPr txBox="1"/>
          <p:nvPr/>
        </p:nvSpPr>
        <p:spPr>
          <a:xfrm>
            <a:off x="3484181" y="1278993"/>
            <a:ext cx="2213700" cy="382254"/>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Connection Broker</a:t>
            </a:r>
          </a:p>
        </p:txBody>
      </p:sp>
      <p:sp>
        <p:nvSpPr>
          <p:cNvPr id="43" name="TextBox 42"/>
          <p:cNvSpPr txBox="1"/>
          <p:nvPr/>
        </p:nvSpPr>
        <p:spPr>
          <a:xfrm>
            <a:off x="621122" y="1278993"/>
            <a:ext cx="2213700" cy="382254"/>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Consuming Devices</a:t>
            </a:r>
          </a:p>
        </p:txBody>
      </p:sp>
      <p:sp>
        <p:nvSpPr>
          <p:cNvPr id="46" name="TextBox 45"/>
          <p:cNvSpPr txBox="1"/>
          <p:nvPr/>
        </p:nvSpPr>
        <p:spPr>
          <a:xfrm>
            <a:off x="5497781" y="4283084"/>
            <a:ext cx="2213700" cy="382254"/>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Virtual Machines</a:t>
            </a:r>
          </a:p>
        </p:txBody>
      </p:sp>
      <p:cxnSp>
        <p:nvCxnSpPr>
          <p:cNvPr id="33" name="Straight Arrow Connector 32"/>
          <p:cNvCxnSpPr/>
          <p:nvPr/>
        </p:nvCxnSpPr>
        <p:spPr>
          <a:xfrm>
            <a:off x="5256158" y="2401461"/>
            <a:ext cx="1235884"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2152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90151" y="1791668"/>
            <a:ext cx="1305480" cy="806235"/>
          </a:xfrm>
          <a:prstGeom prst="rect">
            <a:avLst/>
          </a:prstGeom>
        </p:spPr>
      </p:pic>
      <p:sp>
        <p:nvSpPr>
          <p:cNvPr id="6" name="Title 5"/>
          <p:cNvSpPr>
            <a:spLocks noGrp="1"/>
          </p:cNvSpPr>
          <p:nvPr>
            <p:ph type="title" idx="4294967295"/>
          </p:nvPr>
        </p:nvSpPr>
        <p:spPr>
          <a:xfrm>
            <a:off x="548493" y="295731"/>
            <a:ext cx="11887100" cy="917444"/>
          </a:xfrm>
        </p:spPr>
        <p:txBody>
          <a:bodyPr/>
          <a:lstStyle/>
          <a:p>
            <a:r>
              <a:rPr lang="en-US" dirty="0" smtClean="0"/>
              <a:t>Volatile/Pooled VDI</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503" y="1363965"/>
            <a:ext cx="2698144" cy="4299066"/>
          </a:xfrm>
          <a:prstGeom prst="rect">
            <a:avLst/>
          </a:prstGeom>
        </p:spPr>
      </p:pic>
      <p:pic>
        <p:nvPicPr>
          <p:cNvPr id="15" name="Picture 14"/>
          <p:cNvPicPr>
            <a:picLocks noChangeAspect="1"/>
          </p:cNvPicPr>
          <p:nvPr/>
        </p:nvPicPr>
        <p:blipFill>
          <a:blip r:embed="rId2"/>
          <a:stretch>
            <a:fillRect/>
          </a:stretch>
        </p:blipFill>
        <p:spPr>
          <a:xfrm>
            <a:off x="3790149" y="2912524"/>
            <a:ext cx="1305480" cy="806235"/>
          </a:xfrm>
          <a:prstGeom prst="rect">
            <a:avLst/>
          </a:prstGeom>
        </p:spPr>
      </p:pic>
      <p:grpSp>
        <p:nvGrpSpPr>
          <p:cNvPr id="17" name="Group 16"/>
          <p:cNvGrpSpPr/>
          <p:nvPr/>
        </p:nvGrpSpPr>
        <p:grpSpPr>
          <a:xfrm>
            <a:off x="874353" y="1776694"/>
            <a:ext cx="1059139" cy="935782"/>
            <a:chOff x="8236016" y="1981812"/>
            <a:chExt cx="1835293" cy="1835293"/>
          </a:xfrm>
        </p:grpSpPr>
        <p:pic>
          <p:nvPicPr>
            <p:cNvPr id="18" name="Picture 17"/>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236016" y="1981812"/>
              <a:ext cx="1835293" cy="183529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36019">
              <a:off x="9170608" y="2243147"/>
              <a:ext cx="862910" cy="486710"/>
            </a:xfrm>
            <a:prstGeom prst="rect">
              <a:avLst/>
            </a:prstGeom>
            <a:noFill/>
            <a:ln>
              <a:noFill/>
            </a:ln>
          </p:spPr>
        </p:pic>
      </p:grpSp>
      <p:grpSp>
        <p:nvGrpSpPr>
          <p:cNvPr id="23" name="Group 22"/>
          <p:cNvGrpSpPr/>
          <p:nvPr/>
        </p:nvGrpSpPr>
        <p:grpSpPr>
          <a:xfrm>
            <a:off x="874353" y="2880017"/>
            <a:ext cx="1059139" cy="935782"/>
            <a:chOff x="8236016" y="1981812"/>
            <a:chExt cx="1835293" cy="1835293"/>
          </a:xfrm>
        </p:grpSpPr>
        <p:pic>
          <p:nvPicPr>
            <p:cNvPr id="24" name="Picture 23"/>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236016" y="1981812"/>
              <a:ext cx="1835293" cy="1835293"/>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36019">
              <a:off x="9170608" y="2243147"/>
              <a:ext cx="862910" cy="486710"/>
            </a:xfrm>
            <a:prstGeom prst="rect">
              <a:avLst/>
            </a:prstGeom>
            <a:noFill/>
            <a:ln>
              <a:noFill/>
            </a:ln>
          </p:spPr>
        </p:pic>
      </p:grpSp>
      <p:cxnSp>
        <p:nvCxnSpPr>
          <p:cNvPr id="29" name="Straight Arrow Connector 28"/>
          <p:cNvCxnSpPr/>
          <p:nvPr/>
        </p:nvCxnSpPr>
        <p:spPr>
          <a:xfrm>
            <a:off x="2052720" y="2260866"/>
            <a:ext cx="149730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5267263" y="2223448"/>
            <a:ext cx="789809"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2052721" y="3356189"/>
            <a:ext cx="1497305" cy="701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5274380" y="3373319"/>
            <a:ext cx="782692"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9310679" y="1877567"/>
            <a:ext cx="2646686" cy="1787412"/>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Server OS with Hyper-V or similar OS virtualization host</a:t>
            </a:r>
            <a:br>
              <a:rPr lang="en-US" sz="1836" dirty="0">
                <a:solidFill>
                  <a:srgbClr val="FFFFFF"/>
                </a:solidFill>
                <a:latin typeface="Segoe UI Light" panose="020B0502040204020203" pitchFamily="34" charset="0"/>
                <a:cs typeface="Segoe UI Light" panose="020B0502040204020203" pitchFamily="34" charset="0"/>
              </a:rPr>
            </a:br>
            <a:endParaRPr lang="en-US" sz="1836" dirty="0">
              <a:solidFill>
                <a:srgbClr val="FFFFFF"/>
              </a:solidFill>
              <a:latin typeface="Segoe UI Light" panose="020B0502040204020203" pitchFamily="34" charset="0"/>
              <a:cs typeface="Segoe UI Light" panose="020B0502040204020203" pitchFamily="34" charset="0"/>
            </a:endParaRPr>
          </a:p>
          <a:p>
            <a:pPr defTabSz="932563"/>
            <a:r>
              <a:rPr lang="en-US" sz="1836" dirty="0">
                <a:solidFill>
                  <a:srgbClr val="FFFFFF"/>
                </a:solidFill>
                <a:latin typeface="Segoe UI Light" panose="020B0502040204020203" pitchFamily="34" charset="0"/>
                <a:cs typeface="Segoe UI Light" panose="020B0502040204020203" pitchFamily="34" charset="0"/>
              </a:rPr>
              <a:t>Virtual machines share common base </a:t>
            </a:r>
            <a:r>
              <a:rPr lang="en-US" sz="1836" dirty="0" smtClean="0">
                <a:solidFill>
                  <a:srgbClr val="FFFFFF"/>
                </a:solidFill>
                <a:latin typeface="Segoe UI Light" panose="020B0502040204020203" pitchFamily="34" charset="0"/>
                <a:cs typeface="Segoe UI Light" panose="020B0502040204020203" pitchFamily="34" charset="0"/>
              </a:rPr>
              <a:t>OS</a:t>
            </a:r>
            <a:endParaRPr lang="en-US" sz="1836" dirty="0">
              <a:solidFill>
                <a:srgbClr val="FFFFFF"/>
              </a:solidFill>
              <a:latin typeface="Segoe UI Light" panose="020B0502040204020203" pitchFamily="34" charset="0"/>
              <a:cs typeface="Segoe UI Light" panose="020B0502040204020203" pitchFamily="34" charset="0"/>
            </a:endParaRPr>
          </a:p>
        </p:txBody>
      </p:sp>
      <p:sp>
        <p:nvSpPr>
          <p:cNvPr id="45" name="TextBox 44"/>
          <p:cNvSpPr txBox="1"/>
          <p:nvPr/>
        </p:nvSpPr>
        <p:spPr>
          <a:xfrm>
            <a:off x="838023" y="5039734"/>
            <a:ext cx="9517802" cy="1504899"/>
          </a:xfrm>
          <a:prstGeom prst="rect">
            <a:avLst/>
          </a:prstGeom>
          <a:noFill/>
        </p:spPr>
        <p:txBody>
          <a:bodyPr wrap="square" rtlCol="0">
            <a:spAutoFit/>
          </a:bodyPr>
          <a:lstStyle/>
          <a:p>
            <a:pPr defTabSz="932563"/>
            <a:r>
              <a:rPr lang="en-US" sz="1836" b="1" dirty="0">
                <a:solidFill>
                  <a:srgbClr val="FFFFFF"/>
                </a:solidFill>
                <a:latin typeface="Segoe UI Light" panose="020B0502040204020203" pitchFamily="34" charset="0"/>
                <a:cs typeface="Segoe UI Light" panose="020B0502040204020203" pitchFamily="34" charset="0"/>
              </a:rPr>
              <a:t>Key Attributes</a:t>
            </a:r>
          </a:p>
          <a:p>
            <a:pPr defTabSz="932563"/>
            <a:r>
              <a:rPr lang="en-US" sz="1836" dirty="0">
                <a:solidFill>
                  <a:srgbClr val="FFFFFF"/>
                </a:solidFill>
                <a:latin typeface="Segoe UI Light" panose="020B0502040204020203" pitchFamily="34" charset="0"/>
                <a:cs typeface="Segoe UI Light" panose="020B0502040204020203" pitchFamily="34" charset="0"/>
              </a:rPr>
              <a:t>Users access a dynamically-allocated shared base VM (or session) from a consuming </a:t>
            </a:r>
            <a:r>
              <a:rPr lang="en-US" sz="1836" dirty="0" smtClean="0">
                <a:solidFill>
                  <a:srgbClr val="FFFFFF"/>
                </a:solidFill>
                <a:latin typeface="Segoe UI Light" panose="020B0502040204020203" pitchFamily="34" charset="0"/>
                <a:cs typeface="Segoe UI Light" panose="020B0502040204020203" pitchFamily="34" charset="0"/>
              </a:rPr>
              <a:t>device</a:t>
            </a:r>
          </a:p>
          <a:p>
            <a:pPr defTabSz="932563"/>
            <a:r>
              <a:rPr lang="en-US" sz="1836" dirty="0" smtClean="0">
                <a:solidFill>
                  <a:srgbClr val="FFFFFF"/>
                </a:solidFill>
                <a:latin typeface="Segoe UI Light" panose="020B0502040204020203" pitchFamily="34" charset="0"/>
                <a:cs typeface="Segoe UI Light" panose="020B0502040204020203" pitchFamily="34" charset="0"/>
              </a:rPr>
              <a:t>User state and apps are accessed on storage outside of the VM Pool</a:t>
            </a:r>
          </a:p>
          <a:p>
            <a:pPr defTabSz="932563"/>
            <a:r>
              <a:rPr lang="en-US" sz="1836" dirty="0" smtClean="0">
                <a:solidFill>
                  <a:srgbClr val="FFFFFF"/>
                </a:solidFill>
                <a:latin typeface="Segoe UI Light" panose="020B0502040204020203" pitchFamily="34" charset="0"/>
                <a:cs typeface="Segoe UI Light" panose="020B0502040204020203" pitchFamily="34" charset="0"/>
              </a:rPr>
              <a:t>Should consider including Office in the base image</a:t>
            </a:r>
          </a:p>
          <a:p>
            <a:pPr defTabSz="932563"/>
            <a:r>
              <a:rPr lang="en-US" sz="1836" dirty="0">
                <a:solidFill>
                  <a:srgbClr val="FFFFFF"/>
                </a:solidFill>
                <a:latin typeface="Segoe UI Light" panose="020B0502040204020203" pitchFamily="34" charset="0"/>
                <a:cs typeface="Segoe UI Light" panose="020B0502040204020203" pitchFamily="34" charset="0"/>
              </a:rPr>
              <a:t>Enable Shared Content Store </a:t>
            </a:r>
            <a:r>
              <a:rPr lang="en-US" sz="1836" dirty="0" smtClean="0">
                <a:solidFill>
                  <a:srgbClr val="FFFFFF"/>
                </a:solidFill>
                <a:latin typeface="Segoe UI Light" panose="020B0502040204020203" pitchFamily="34" charset="0"/>
                <a:cs typeface="Segoe UI Light" panose="020B0502040204020203" pitchFamily="34" charset="0"/>
              </a:rPr>
              <a:t>mode if </a:t>
            </a:r>
            <a:r>
              <a:rPr lang="en-US" sz="1836" dirty="0">
                <a:solidFill>
                  <a:srgbClr val="FFFFFF"/>
                </a:solidFill>
                <a:latin typeface="Segoe UI Light" panose="020B0502040204020203" pitchFamily="34" charset="0"/>
                <a:cs typeface="Segoe UI Light" panose="020B0502040204020203" pitchFamily="34" charset="0"/>
              </a:rPr>
              <a:t>using App-V for application </a:t>
            </a:r>
            <a:r>
              <a:rPr lang="en-US" sz="1836" dirty="0" smtClean="0">
                <a:solidFill>
                  <a:srgbClr val="FFFFFF"/>
                </a:solidFill>
                <a:latin typeface="Segoe UI Light" panose="020B0502040204020203" pitchFamily="34" charset="0"/>
                <a:cs typeface="Segoe UI Light" panose="020B0502040204020203" pitchFamily="34" charset="0"/>
              </a:rPr>
              <a:t>deployment</a:t>
            </a:r>
            <a:endParaRPr lang="en-US" sz="1836" dirty="0">
              <a:solidFill>
                <a:srgbClr val="FFFFFF"/>
              </a:solidFill>
              <a:latin typeface="Segoe UI Light" panose="020B0502040204020203" pitchFamily="34" charset="0"/>
              <a:cs typeface="Segoe UI Light" panose="020B0502040204020203" pitchFamily="34" charset="0"/>
            </a:endParaRPr>
          </a:p>
        </p:txBody>
      </p:sp>
      <p:sp>
        <p:nvSpPr>
          <p:cNvPr id="41" name="TextBox 40"/>
          <p:cNvSpPr txBox="1"/>
          <p:nvPr/>
        </p:nvSpPr>
        <p:spPr>
          <a:xfrm>
            <a:off x="7370890" y="1461030"/>
            <a:ext cx="2646686" cy="670349"/>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Hyper-V</a:t>
            </a:r>
            <a:br>
              <a:rPr lang="en-US" sz="1836" dirty="0">
                <a:solidFill>
                  <a:srgbClr val="FFFFFF"/>
                </a:solidFill>
                <a:latin typeface="Segoe UI Light" panose="020B0502040204020203" pitchFamily="34" charset="0"/>
                <a:cs typeface="Segoe UI Light" panose="020B0502040204020203" pitchFamily="34" charset="0"/>
              </a:rPr>
            </a:br>
            <a:r>
              <a:rPr lang="en-US" sz="1836" dirty="0">
                <a:solidFill>
                  <a:srgbClr val="FFFFFF"/>
                </a:solidFill>
                <a:latin typeface="Segoe UI Light" panose="020B0502040204020203" pitchFamily="34" charset="0"/>
                <a:cs typeface="Segoe UI Light" panose="020B0502040204020203" pitchFamily="34" charset="0"/>
              </a:rPr>
              <a:t>Server</a:t>
            </a: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3048" y="2053021"/>
            <a:ext cx="555442" cy="313288"/>
          </a:xfrm>
          <a:prstGeom prst="rect">
            <a:avLst/>
          </a:prstGeom>
          <a:noFill/>
          <a:ln>
            <a:solidFill>
              <a:schemeClr val="bg2"/>
            </a:solidFill>
          </a:ln>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4332" y="3206480"/>
            <a:ext cx="555442" cy="313288"/>
          </a:xfrm>
          <a:prstGeom prst="rect">
            <a:avLst/>
          </a:prstGeom>
          <a:noFill/>
          <a:ln>
            <a:solidFill>
              <a:schemeClr val="bg2"/>
            </a:solidFill>
          </a:ln>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063305" y="3701103"/>
            <a:ext cx="349439" cy="197095"/>
          </a:xfrm>
          <a:prstGeom prst="rect">
            <a:avLst/>
          </a:prstGeom>
          <a:noFill/>
          <a:ln>
            <a:solidFill>
              <a:schemeClr val="bg2"/>
            </a:solidFill>
          </a:ln>
        </p:spPr>
      </p:pic>
      <p:pic>
        <p:nvPicPr>
          <p:cNvPr id="34" name="Picture 1" descr="\\.PSF\Parallels Share\MDOP 'Deep Dive' Presentation 2007-03\Icon - App Virtualiza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0680" y="1646359"/>
            <a:ext cx="271820" cy="277606"/>
          </a:xfrm>
          <a:prstGeom prst="rect">
            <a:avLst/>
          </a:prstGeom>
          <a:noFill/>
          <a:ln w="9525">
            <a:noFill/>
            <a:miter lim="800000"/>
            <a:headEnd/>
            <a:tailEnd/>
          </a:ln>
        </p:spPr>
      </p:pic>
      <p:pic>
        <p:nvPicPr>
          <p:cNvPr id="37" name="Picture 1" descr="\\.PSF\Parallels Share\MDOP 'Deep Dive' Presentation 2007-03\Icon - App Virtualiza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7535" y="3662458"/>
            <a:ext cx="299181" cy="305550"/>
          </a:xfrm>
          <a:prstGeom prst="rect">
            <a:avLst/>
          </a:prstGeom>
          <a:noFill/>
          <a:ln w="9525">
            <a:noFill/>
            <a:miter lim="800000"/>
            <a:headEnd/>
            <a:tailEnd/>
          </a:ln>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1999" y="1596397"/>
            <a:ext cx="327566" cy="327566"/>
          </a:xfrm>
          <a:prstGeom prst="rect">
            <a:avLst/>
          </a:prstGeom>
          <a:effectLst/>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6552" y="3657996"/>
            <a:ext cx="327566" cy="327566"/>
          </a:xfrm>
          <a:prstGeom prst="rect">
            <a:avLst/>
          </a:prstGeom>
          <a:effectLst/>
        </p:spPr>
      </p:pic>
      <p:sp>
        <p:nvSpPr>
          <p:cNvPr id="43" name="TextBox 42"/>
          <p:cNvSpPr txBox="1"/>
          <p:nvPr/>
        </p:nvSpPr>
        <p:spPr>
          <a:xfrm rot="5400000">
            <a:off x="6121245" y="4019852"/>
            <a:ext cx="1046678" cy="955711"/>
          </a:xfrm>
          <a:prstGeom prst="rect">
            <a:avLst/>
          </a:prstGeom>
          <a:noFill/>
        </p:spPr>
        <p:txBody>
          <a:bodyPr wrap="square" rtlCol="0">
            <a:spAutoFit/>
          </a:bodyPr>
          <a:lstStyle/>
          <a:p>
            <a:pPr defTabSz="932563"/>
            <a:r>
              <a:rPr lang="en-US" sz="1122" dirty="0">
                <a:solidFill>
                  <a:srgbClr val="FFFFFF"/>
                </a:solidFill>
                <a:latin typeface="Segoe UI Light" panose="020B0502040204020203" pitchFamily="34" charset="0"/>
                <a:cs typeface="Segoe UI Light" panose="020B0502040204020203" pitchFamily="34" charset="0"/>
              </a:rPr>
              <a:t>user State </a:t>
            </a:r>
          </a:p>
          <a:p>
            <a:pPr defTabSz="932563"/>
            <a:endParaRPr lang="en-US" sz="1122" dirty="0">
              <a:solidFill>
                <a:srgbClr val="FFFFFF"/>
              </a:solidFill>
              <a:latin typeface="Segoe UI Light" panose="020B0502040204020203" pitchFamily="34" charset="0"/>
              <a:cs typeface="Segoe UI Light" panose="020B0502040204020203" pitchFamily="34" charset="0"/>
            </a:endParaRPr>
          </a:p>
          <a:p>
            <a:pPr defTabSz="932563"/>
            <a:r>
              <a:rPr lang="en-US" sz="1122" dirty="0">
                <a:solidFill>
                  <a:srgbClr val="FFFFFF"/>
                </a:solidFill>
                <a:latin typeface="Segoe UI Light" panose="020B0502040204020203" pitchFamily="34" charset="0"/>
                <a:cs typeface="Segoe UI Light" panose="020B0502040204020203" pitchFamily="34" charset="0"/>
              </a:rPr>
              <a:t>Virtual Apps</a:t>
            </a:r>
          </a:p>
          <a:p>
            <a:pPr defTabSz="932563"/>
            <a:endParaRPr lang="en-US" sz="1122" dirty="0">
              <a:solidFill>
                <a:srgbClr val="FFFFFF"/>
              </a:solidFill>
              <a:latin typeface="Segoe UI Light" panose="020B0502040204020203" pitchFamily="34" charset="0"/>
              <a:cs typeface="Segoe UI Light" panose="020B0502040204020203" pitchFamily="34" charset="0"/>
            </a:endParaRPr>
          </a:p>
          <a:p>
            <a:pPr defTabSz="932563"/>
            <a:r>
              <a:rPr lang="en-US" sz="1122" dirty="0">
                <a:solidFill>
                  <a:srgbClr val="FFFFFF"/>
                </a:solidFill>
                <a:latin typeface="Segoe UI Light" panose="020B0502040204020203" pitchFamily="34" charset="0"/>
                <a:cs typeface="Segoe UI Light" panose="020B0502040204020203" pitchFamily="34" charset="0"/>
              </a:rPr>
              <a:t>OS Image</a:t>
            </a:r>
          </a:p>
        </p:txBody>
      </p:sp>
      <p:cxnSp>
        <p:nvCxnSpPr>
          <p:cNvPr id="8" name="Straight Connector 7"/>
          <p:cNvCxnSpPr/>
          <p:nvPr/>
        </p:nvCxnSpPr>
        <p:spPr>
          <a:xfrm flipH="1" flipV="1">
            <a:off x="6650633" y="2244585"/>
            <a:ext cx="99499" cy="3124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960926" y="2244449"/>
            <a:ext cx="114444" cy="2953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6662311" y="2862017"/>
            <a:ext cx="54935" cy="37664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6962927" y="2869319"/>
            <a:ext cx="185140" cy="36933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448467" y="1287776"/>
            <a:ext cx="2213700" cy="382254"/>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Connection Broker</a:t>
            </a:r>
          </a:p>
        </p:txBody>
      </p:sp>
      <p:sp>
        <p:nvSpPr>
          <p:cNvPr id="50" name="TextBox 49"/>
          <p:cNvSpPr txBox="1"/>
          <p:nvPr/>
        </p:nvSpPr>
        <p:spPr>
          <a:xfrm>
            <a:off x="587673" y="1290148"/>
            <a:ext cx="2213700" cy="382254"/>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Consuming Devices</a:t>
            </a:r>
          </a:p>
        </p:txBody>
      </p:sp>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142065" y="1661634"/>
            <a:ext cx="349439" cy="197095"/>
          </a:xfrm>
          <a:prstGeom prst="rect">
            <a:avLst/>
          </a:prstGeom>
          <a:noFill/>
          <a:ln>
            <a:solidFill>
              <a:schemeClr val="bg2"/>
            </a:solidFill>
          </a:ln>
        </p:spPr>
      </p:pic>
    </p:spTree>
    <p:extLst>
      <p:ext uri="{BB962C8B-B14F-4D97-AF65-F5344CB8AC3E}">
        <p14:creationId xmlns:p14="http://schemas.microsoft.com/office/powerpoint/2010/main" val="421427313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RDS &amp; VDI Licensing Considerations</a:t>
            </a:r>
            <a:endParaRPr lang="en-US" dirty="0"/>
          </a:p>
        </p:txBody>
      </p:sp>
      <p:sp>
        <p:nvSpPr>
          <p:cNvPr id="3" name="Text Placeholder 2"/>
          <p:cNvSpPr>
            <a:spLocks noGrp="1"/>
          </p:cNvSpPr>
          <p:nvPr>
            <p:ph type="body" sz="quarter" idx="10"/>
          </p:nvPr>
        </p:nvSpPr>
        <p:spPr>
          <a:xfrm>
            <a:off x="275482" y="1213173"/>
            <a:ext cx="5485621" cy="4252869"/>
          </a:xfrm>
        </p:spPr>
        <p:txBody>
          <a:bodyPr/>
          <a:lstStyle/>
          <a:p>
            <a:r>
              <a:rPr lang="en-US" dirty="0" smtClean="0"/>
              <a:t>Office Volume License</a:t>
            </a:r>
          </a:p>
          <a:p>
            <a:pPr lvl="1"/>
            <a:r>
              <a:rPr lang="en-US" dirty="0" smtClean="0"/>
              <a:t>Windows &amp; Server licenses for RDS/VDI are required</a:t>
            </a:r>
          </a:p>
          <a:p>
            <a:pPr lvl="1"/>
            <a:r>
              <a:rPr lang="en-US" dirty="0"/>
              <a:t>Office license is required for each device accessing Office in RDS/VDI </a:t>
            </a:r>
            <a:r>
              <a:rPr lang="en-US" dirty="0" smtClean="0"/>
              <a:t>on-premises</a:t>
            </a:r>
            <a:endParaRPr lang="en-US" dirty="0"/>
          </a:p>
          <a:p>
            <a:pPr lvl="1"/>
            <a:r>
              <a:rPr lang="en-US" dirty="0"/>
              <a:t>Software Assurance is required for third-party devices, off-premises access of Office in </a:t>
            </a:r>
            <a:r>
              <a:rPr lang="en-US" dirty="0" smtClean="0"/>
              <a:t>RDS/VDI</a:t>
            </a:r>
            <a:endParaRPr lang="en-US" dirty="0"/>
          </a:p>
          <a:p>
            <a:pPr lvl="1"/>
            <a:r>
              <a:rPr lang="en-US" dirty="0" smtClean="0"/>
              <a:t>Depending on your BYOD policies &amp; off-premise access needs, a combination of Windows licenses may be required including Software Assurance, Virtual Desktop Access, and/or Windows Companion License</a:t>
            </a:r>
            <a:endParaRPr lang="en-US" dirty="0"/>
          </a:p>
        </p:txBody>
      </p:sp>
      <p:sp>
        <p:nvSpPr>
          <p:cNvPr id="4" name="Text Placeholder 3"/>
          <p:cNvSpPr>
            <a:spLocks noGrp="1"/>
          </p:cNvSpPr>
          <p:nvPr>
            <p:ph type="body" sz="quarter" idx="11"/>
          </p:nvPr>
        </p:nvSpPr>
        <p:spPr>
          <a:xfrm>
            <a:off x="6675375" y="1213174"/>
            <a:ext cx="5485621" cy="4243846"/>
          </a:xfrm>
        </p:spPr>
        <p:txBody>
          <a:bodyPr/>
          <a:lstStyle/>
          <a:p>
            <a:r>
              <a:rPr lang="en-US" dirty="0" smtClean="0"/>
              <a:t>Office 365 Subscription</a:t>
            </a:r>
            <a:endParaRPr lang="en-US" dirty="0"/>
          </a:p>
          <a:p>
            <a:pPr lvl="1">
              <a:spcBef>
                <a:spcPts val="1224"/>
              </a:spcBef>
            </a:pPr>
            <a:r>
              <a:rPr lang="en-US" dirty="0"/>
              <a:t>Windows &amp; Server licenses for RDS/VDI are </a:t>
            </a:r>
            <a:r>
              <a:rPr lang="en-US" dirty="0" smtClean="0"/>
              <a:t>required</a:t>
            </a:r>
          </a:p>
          <a:p>
            <a:pPr lvl="1">
              <a:spcBef>
                <a:spcPts val="1224"/>
              </a:spcBef>
            </a:pPr>
            <a:r>
              <a:rPr lang="en-US" dirty="0"/>
              <a:t>Office 365 includes use of Office in RDS/VDI</a:t>
            </a:r>
          </a:p>
          <a:p>
            <a:pPr lvl="1"/>
            <a:r>
              <a:rPr lang="en-US" dirty="0"/>
              <a:t>Users may access remote Office deployments from any device, anywhere, supporting BYOD and off-premise access needs. </a:t>
            </a:r>
            <a:endParaRPr lang="en-US" dirty="0" smtClean="0"/>
          </a:p>
          <a:p>
            <a:pPr lvl="1"/>
            <a:r>
              <a:rPr lang="en-US" dirty="0"/>
              <a:t>Depending on your BYOD policies &amp; off-premise access needs, a combination of Windows licenses may be required including Software Assurance, Virtual Desktop Access, and/or Windows Companion </a:t>
            </a:r>
            <a:r>
              <a:rPr lang="en-US" dirty="0" smtClean="0"/>
              <a:t>License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940" y="5554371"/>
            <a:ext cx="2666621" cy="125121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265" y="5599359"/>
            <a:ext cx="3352324" cy="1161239"/>
          </a:xfrm>
          <a:prstGeom prst="rect">
            <a:avLst/>
          </a:prstGeom>
        </p:spPr>
      </p:pic>
    </p:spTree>
    <p:extLst>
      <p:ext uri="{BB962C8B-B14F-4D97-AF65-F5344CB8AC3E}">
        <p14:creationId xmlns:p14="http://schemas.microsoft.com/office/powerpoint/2010/main" val="3313915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App-V: Office 2007 &amp; 2010</a:t>
            </a:r>
            <a:endParaRPr lang="en-US" dirty="0"/>
          </a:p>
        </p:txBody>
      </p:sp>
      <p:sp>
        <p:nvSpPr>
          <p:cNvPr id="3" name="Text Placeholder 2"/>
          <p:cNvSpPr>
            <a:spLocks noGrp="1"/>
          </p:cNvSpPr>
          <p:nvPr>
            <p:ph type="body" sz="quarter" idx="11"/>
          </p:nvPr>
        </p:nvSpPr>
        <p:spPr>
          <a:xfrm>
            <a:off x="275482" y="1213173"/>
            <a:ext cx="9142701" cy="5355056"/>
          </a:xfrm>
        </p:spPr>
        <p:txBody>
          <a:bodyPr/>
          <a:lstStyle/>
          <a:p>
            <a:r>
              <a:rPr lang="en-US" dirty="0" smtClean="0"/>
              <a:t>Office 2007</a:t>
            </a:r>
          </a:p>
          <a:p>
            <a:pPr lvl="1"/>
            <a:r>
              <a:rPr lang="en-US" dirty="0" smtClean="0"/>
              <a:t>Must perform App-V Sequencing process</a:t>
            </a:r>
          </a:p>
          <a:p>
            <a:pPr lvl="1"/>
            <a:r>
              <a:rPr lang="en-US" dirty="0" smtClean="0"/>
              <a:t>Detailed prescriptive recipe with multiple steps</a:t>
            </a:r>
          </a:p>
          <a:p>
            <a:pPr lvl="1"/>
            <a:r>
              <a:rPr lang="en-US" dirty="0" smtClean="0"/>
              <a:t>OCT .msp must be created for all sequenced packages</a:t>
            </a:r>
          </a:p>
          <a:p>
            <a:pPr lvl="1"/>
            <a:r>
              <a:rPr lang="en-US" dirty="0" smtClean="0"/>
              <a:t>No OS integrations (Windows Search, mailto links, etc.)</a:t>
            </a:r>
            <a:br>
              <a:rPr lang="en-US" dirty="0" smtClean="0"/>
            </a:br>
            <a:endParaRPr lang="en-US" dirty="0" smtClean="0"/>
          </a:p>
          <a:p>
            <a:r>
              <a:rPr lang="en-US" dirty="0" smtClean="0"/>
              <a:t>Office 2010</a:t>
            </a:r>
          </a:p>
          <a:p>
            <a:pPr lvl="1"/>
            <a:r>
              <a:rPr lang="en-US" dirty="0" smtClean="0"/>
              <a:t>Must perform App-V Sequencing process</a:t>
            </a:r>
          </a:p>
          <a:p>
            <a:pPr lvl="1"/>
            <a:r>
              <a:rPr lang="en-US" dirty="0" smtClean="0"/>
              <a:t>Can use prescriptive recipe method or a Microsoft-supported Package Accelerator</a:t>
            </a:r>
          </a:p>
          <a:p>
            <a:pPr lvl="1"/>
            <a:r>
              <a:rPr lang="en-US" dirty="0" smtClean="0"/>
              <a:t>Must download and use Office Deployment Kit to enable licensing activation</a:t>
            </a:r>
          </a:p>
          <a:p>
            <a:pPr lvl="1"/>
            <a:r>
              <a:rPr lang="en-US" dirty="0" smtClean="0"/>
              <a:t>Must download and use Office 2010 Sequencing Kit to enable OS integrations</a:t>
            </a:r>
          </a:p>
          <a:p>
            <a:pPr lvl="1"/>
            <a:r>
              <a:rPr lang="en-US" dirty="0" smtClean="0"/>
              <a:t>Several OS integrations available (including the ability to deploy without them)</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166" y="4004832"/>
            <a:ext cx="2209487" cy="22094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416" y="1213174"/>
            <a:ext cx="2437749" cy="2437749"/>
          </a:xfrm>
          <a:prstGeom prst="rect">
            <a:avLst/>
          </a:prstGeom>
        </p:spPr>
      </p:pic>
    </p:spTree>
    <p:extLst>
      <p:ext uri="{BB962C8B-B14F-4D97-AF65-F5344CB8AC3E}">
        <p14:creationId xmlns:p14="http://schemas.microsoft.com/office/powerpoint/2010/main" val="3111027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2" presetClass="entr" presetSubtype="2"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1+#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App-V 5.0 SP2 &amp; Office 2013</a:t>
            </a:r>
            <a:endParaRPr lang="en-US" dirty="0"/>
          </a:p>
        </p:txBody>
      </p:sp>
      <p:sp>
        <p:nvSpPr>
          <p:cNvPr id="3" name="Text Placeholder 2"/>
          <p:cNvSpPr>
            <a:spLocks noGrp="1"/>
          </p:cNvSpPr>
          <p:nvPr>
            <p:ph type="body" sz="quarter" idx="11"/>
          </p:nvPr>
        </p:nvSpPr>
        <p:spPr>
          <a:xfrm>
            <a:off x="275482" y="1213174"/>
            <a:ext cx="7390350" cy="2769596"/>
          </a:xfrm>
        </p:spPr>
        <p:txBody>
          <a:bodyPr/>
          <a:lstStyle/>
          <a:p>
            <a:r>
              <a:rPr lang="en-US" dirty="0" smtClean="0"/>
              <a:t>Zero Sequencing Required</a:t>
            </a:r>
          </a:p>
          <a:p>
            <a:r>
              <a:rPr lang="en-US" dirty="0" smtClean="0"/>
              <a:t>Packages Downloaded Directly</a:t>
            </a:r>
          </a:p>
          <a:p>
            <a:r>
              <a:rPr lang="en-US" dirty="0" smtClean="0"/>
              <a:t>Full OS Integrations</a:t>
            </a:r>
          </a:p>
          <a:p>
            <a:r>
              <a:rPr lang="en-US" dirty="0" smtClean="0"/>
              <a:t>Ready-to-Go in 3 steps: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1047" y="1440154"/>
            <a:ext cx="2659100" cy="12476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0839" y="2345445"/>
            <a:ext cx="3443021" cy="1192657"/>
          </a:xfrm>
          <a:prstGeom prst="rect">
            <a:avLst/>
          </a:prstGeom>
        </p:spPr>
      </p:pic>
      <p:grpSp>
        <p:nvGrpSpPr>
          <p:cNvPr id="13" name="Group 12"/>
          <p:cNvGrpSpPr/>
          <p:nvPr/>
        </p:nvGrpSpPr>
        <p:grpSpPr>
          <a:xfrm>
            <a:off x="496915" y="4106776"/>
            <a:ext cx="2697097" cy="2618804"/>
            <a:chOff x="473243" y="4057451"/>
            <a:chExt cx="2697480" cy="2744787"/>
          </a:xfrm>
        </p:grpSpPr>
        <p:sp>
          <p:nvSpPr>
            <p:cNvPr id="7" name="Rectangle 6"/>
            <p:cNvSpPr/>
            <p:nvPr/>
          </p:nvSpPr>
          <p:spPr bwMode="auto">
            <a:xfrm>
              <a:off x="473243" y="4057451"/>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spcBef>
                  <a:spcPct val="0"/>
                </a:spcBef>
                <a:spcAft>
                  <a:spcPct val="0"/>
                </a:spcAft>
              </a:pP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Download and extract the Office Deployment Tool (ODT)</a:t>
              </a:r>
            </a:p>
          </p:txBody>
        </p:sp>
        <p:sp>
          <p:nvSpPr>
            <p:cNvPr id="10" name="Freeform 35"/>
            <p:cNvSpPr>
              <a:spLocks noEditPoints="1"/>
            </p:cNvSpPr>
            <p:nvPr/>
          </p:nvSpPr>
          <p:spPr bwMode="black">
            <a:xfrm>
              <a:off x="2617262" y="6282089"/>
              <a:ext cx="415572" cy="415573"/>
            </a:xfrm>
            <a:custGeom>
              <a:avLst/>
              <a:gdLst>
                <a:gd name="T0" fmla="*/ 109 w 150"/>
                <a:gd name="T1" fmla="*/ 75 h 150"/>
                <a:gd name="T2" fmla="*/ 82 w 150"/>
                <a:gd name="T3" fmla="*/ 96 h 150"/>
                <a:gd name="T4" fmla="*/ 82 w 150"/>
                <a:gd name="T5" fmla="*/ 55 h 150"/>
                <a:gd name="T6" fmla="*/ 109 w 150"/>
                <a:gd name="T7" fmla="*/ 75 h 150"/>
                <a:gd name="T8" fmla="*/ 48 w 150"/>
                <a:gd name="T9" fmla="*/ 55 h 150"/>
                <a:gd name="T10" fmla="*/ 48 w 150"/>
                <a:gd name="T11" fmla="*/ 96 h 150"/>
                <a:gd name="T12" fmla="*/ 76 w 150"/>
                <a:gd name="T13" fmla="*/ 75 h 150"/>
                <a:gd name="T14" fmla="*/ 48 w 150"/>
                <a:gd name="T15" fmla="*/ 55 h 150"/>
                <a:gd name="T16" fmla="*/ 75 w 150"/>
                <a:gd name="T17" fmla="*/ 150 h 150"/>
                <a:gd name="T18" fmla="*/ 0 w 150"/>
                <a:gd name="T19" fmla="*/ 75 h 150"/>
                <a:gd name="T20" fmla="*/ 75 w 150"/>
                <a:gd name="T21" fmla="*/ 0 h 150"/>
                <a:gd name="T22" fmla="*/ 150 w 150"/>
                <a:gd name="T23" fmla="*/ 75 h 150"/>
                <a:gd name="T24" fmla="*/ 75 w 150"/>
                <a:gd name="T25" fmla="*/ 150 h 150"/>
                <a:gd name="T26" fmla="*/ 75 w 150"/>
                <a:gd name="T27" fmla="*/ 10 h 150"/>
                <a:gd name="T28" fmla="*/ 10 w 150"/>
                <a:gd name="T29" fmla="*/ 75 h 150"/>
                <a:gd name="T30" fmla="*/ 75 w 150"/>
                <a:gd name="T31" fmla="*/ 141 h 150"/>
                <a:gd name="T32" fmla="*/ 141 w 150"/>
                <a:gd name="T33" fmla="*/ 75 h 150"/>
                <a:gd name="T34" fmla="*/ 75 w 150"/>
                <a:gd name="T35"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50">
                  <a:moveTo>
                    <a:pt x="109" y="75"/>
                  </a:moveTo>
                  <a:cubicBezTo>
                    <a:pt x="82" y="96"/>
                    <a:pt x="82" y="96"/>
                    <a:pt x="82" y="96"/>
                  </a:cubicBezTo>
                  <a:cubicBezTo>
                    <a:pt x="82" y="55"/>
                    <a:pt x="82" y="55"/>
                    <a:pt x="82" y="55"/>
                  </a:cubicBezTo>
                  <a:lnTo>
                    <a:pt x="109" y="75"/>
                  </a:lnTo>
                  <a:close/>
                  <a:moveTo>
                    <a:pt x="48" y="55"/>
                  </a:moveTo>
                  <a:cubicBezTo>
                    <a:pt x="48" y="96"/>
                    <a:pt x="48" y="96"/>
                    <a:pt x="48" y="96"/>
                  </a:cubicBezTo>
                  <a:cubicBezTo>
                    <a:pt x="76" y="75"/>
                    <a:pt x="76" y="75"/>
                    <a:pt x="76" y="75"/>
                  </a:cubicBezTo>
                  <a:lnTo>
                    <a:pt x="48" y="55"/>
                  </a:lnTo>
                  <a:close/>
                  <a:moveTo>
                    <a:pt x="75" y="150"/>
                  </a:moveTo>
                  <a:cubicBezTo>
                    <a:pt x="34" y="150"/>
                    <a:pt x="0" y="117"/>
                    <a:pt x="0" y="75"/>
                  </a:cubicBezTo>
                  <a:cubicBezTo>
                    <a:pt x="0" y="34"/>
                    <a:pt x="34" y="0"/>
                    <a:pt x="75" y="0"/>
                  </a:cubicBezTo>
                  <a:cubicBezTo>
                    <a:pt x="117" y="0"/>
                    <a:pt x="150" y="34"/>
                    <a:pt x="150" y="75"/>
                  </a:cubicBezTo>
                  <a:cubicBezTo>
                    <a:pt x="150" y="117"/>
                    <a:pt x="117" y="150"/>
                    <a:pt x="75" y="150"/>
                  </a:cubicBezTo>
                  <a:close/>
                  <a:moveTo>
                    <a:pt x="75" y="10"/>
                  </a:moveTo>
                  <a:cubicBezTo>
                    <a:pt x="39" y="10"/>
                    <a:pt x="10" y="39"/>
                    <a:pt x="10" y="75"/>
                  </a:cubicBezTo>
                  <a:cubicBezTo>
                    <a:pt x="10" y="112"/>
                    <a:pt x="39" y="141"/>
                    <a:pt x="75" y="141"/>
                  </a:cubicBezTo>
                  <a:cubicBezTo>
                    <a:pt x="111" y="141"/>
                    <a:pt x="141" y="112"/>
                    <a:pt x="141" y="75"/>
                  </a:cubicBezTo>
                  <a:cubicBezTo>
                    <a:pt x="141" y="39"/>
                    <a:pt x="111" y="10"/>
                    <a:pt x="7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4" tIns="46632" rIns="93264" bIns="46632" numCol="1" anchor="t" anchorCtr="0" compatLnSpc="1">
              <a:prstTxWarp prst="textNoShape">
                <a:avLst/>
              </a:prstTxWarp>
            </a:bodyPr>
            <a:lstStyle/>
            <a:p>
              <a:pPr defTabSz="932563"/>
              <a:endParaRPr lang="en-US" dirty="0">
                <a:solidFill>
                  <a:srgbClr val="000000"/>
                </a:solidFill>
              </a:endParaRPr>
            </a:p>
          </p:txBody>
        </p:sp>
      </p:grpSp>
      <p:grpSp>
        <p:nvGrpSpPr>
          <p:cNvPr id="15" name="Group 14"/>
          <p:cNvGrpSpPr/>
          <p:nvPr/>
        </p:nvGrpSpPr>
        <p:grpSpPr>
          <a:xfrm>
            <a:off x="6346672" y="4106776"/>
            <a:ext cx="2697097" cy="2618804"/>
            <a:chOff x="5959157" y="4057451"/>
            <a:chExt cx="2697480" cy="2744787"/>
          </a:xfrm>
        </p:grpSpPr>
        <p:sp>
          <p:nvSpPr>
            <p:cNvPr id="9" name="Rectangle 8"/>
            <p:cNvSpPr/>
            <p:nvPr/>
          </p:nvSpPr>
          <p:spPr bwMode="auto">
            <a:xfrm>
              <a:off x="5959157" y="4057451"/>
              <a:ext cx="2697480" cy="274478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spcBef>
                  <a:spcPct val="0"/>
                </a:spcBef>
                <a:spcAft>
                  <a:spcPct val="0"/>
                </a:spcAft>
              </a:pP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Convert Click-to-Run Packages for use with App-v 5.0 SP2</a:t>
              </a:r>
            </a:p>
          </p:txBody>
        </p:sp>
        <p:sp>
          <p:nvSpPr>
            <p:cNvPr id="11" name="Freeform 35"/>
            <p:cNvSpPr>
              <a:spLocks noEditPoints="1"/>
            </p:cNvSpPr>
            <p:nvPr/>
          </p:nvSpPr>
          <p:spPr bwMode="black">
            <a:xfrm>
              <a:off x="8138234" y="6282089"/>
              <a:ext cx="415572" cy="415573"/>
            </a:xfrm>
            <a:custGeom>
              <a:avLst/>
              <a:gdLst>
                <a:gd name="T0" fmla="*/ 109 w 150"/>
                <a:gd name="T1" fmla="*/ 75 h 150"/>
                <a:gd name="T2" fmla="*/ 82 w 150"/>
                <a:gd name="T3" fmla="*/ 96 h 150"/>
                <a:gd name="T4" fmla="*/ 82 w 150"/>
                <a:gd name="T5" fmla="*/ 55 h 150"/>
                <a:gd name="T6" fmla="*/ 109 w 150"/>
                <a:gd name="T7" fmla="*/ 75 h 150"/>
                <a:gd name="T8" fmla="*/ 48 w 150"/>
                <a:gd name="T9" fmla="*/ 55 h 150"/>
                <a:gd name="T10" fmla="*/ 48 w 150"/>
                <a:gd name="T11" fmla="*/ 96 h 150"/>
                <a:gd name="T12" fmla="*/ 76 w 150"/>
                <a:gd name="T13" fmla="*/ 75 h 150"/>
                <a:gd name="T14" fmla="*/ 48 w 150"/>
                <a:gd name="T15" fmla="*/ 55 h 150"/>
                <a:gd name="T16" fmla="*/ 75 w 150"/>
                <a:gd name="T17" fmla="*/ 150 h 150"/>
                <a:gd name="T18" fmla="*/ 0 w 150"/>
                <a:gd name="T19" fmla="*/ 75 h 150"/>
                <a:gd name="T20" fmla="*/ 75 w 150"/>
                <a:gd name="T21" fmla="*/ 0 h 150"/>
                <a:gd name="T22" fmla="*/ 150 w 150"/>
                <a:gd name="T23" fmla="*/ 75 h 150"/>
                <a:gd name="T24" fmla="*/ 75 w 150"/>
                <a:gd name="T25" fmla="*/ 150 h 150"/>
                <a:gd name="T26" fmla="*/ 75 w 150"/>
                <a:gd name="T27" fmla="*/ 10 h 150"/>
                <a:gd name="T28" fmla="*/ 10 w 150"/>
                <a:gd name="T29" fmla="*/ 75 h 150"/>
                <a:gd name="T30" fmla="*/ 75 w 150"/>
                <a:gd name="T31" fmla="*/ 141 h 150"/>
                <a:gd name="T32" fmla="*/ 141 w 150"/>
                <a:gd name="T33" fmla="*/ 75 h 150"/>
                <a:gd name="T34" fmla="*/ 75 w 150"/>
                <a:gd name="T35"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50">
                  <a:moveTo>
                    <a:pt x="109" y="75"/>
                  </a:moveTo>
                  <a:cubicBezTo>
                    <a:pt x="82" y="96"/>
                    <a:pt x="82" y="96"/>
                    <a:pt x="82" y="96"/>
                  </a:cubicBezTo>
                  <a:cubicBezTo>
                    <a:pt x="82" y="55"/>
                    <a:pt x="82" y="55"/>
                    <a:pt x="82" y="55"/>
                  </a:cubicBezTo>
                  <a:lnTo>
                    <a:pt x="109" y="75"/>
                  </a:lnTo>
                  <a:close/>
                  <a:moveTo>
                    <a:pt x="48" y="55"/>
                  </a:moveTo>
                  <a:cubicBezTo>
                    <a:pt x="48" y="96"/>
                    <a:pt x="48" y="96"/>
                    <a:pt x="48" y="96"/>
                  </a:cubicBezTo>
                  <a:cubicBezTo>
                    <a:pt x="76" y="75"/>
                    <a:pt x="76" y="75"/>
                    <a:pt x="76" y="75"/>
                  </a:cubicBezTo>
                  <a:lnTo>
                    <a:pt x="48" y="55"/>
                  </a:lnTo>
                  <a:close/>
                  <a:moveTo>
                    <a:pt x="75" y="150"/>
                  </a:moveTo>
                  <a:cubicBezTo>
                    <a:pt x="34" y="150"/>
                    <a:pt x="0" y="117"/>
                    <a:pt x="0" y="75"/>
                  </a:cubicBezTo>
                  <a:cubicBezTo>
                    <a:pt x="0" y="34"/>
                    <a:pt x="34" y="0"/>
                    <a:pt x="75" y="0"/>
                  </a:cubicBezTo>
                  <a:cubicBezTo>
                    <a:pt x="117" y="0"/>
                    <a:pt x="150" y="34"/>
                    <a:pt x="150" y="75"/>
                  </a:cubicBezTo>
                  <a:cubicBezTo>
                    <a:pt x="150" y="117"/>
                    <a:pt x="117" y="150"/>
                    <a:pt x="75" y="150"/>
                  </a:cubicBezTo>
                  <a:close/>
                  <a:moveTo>
                    <a:pt x="75" y="10"/>
                  </a:moveTo>
                  <a:cubicBezTo>
                    <a:pt x="39" y="10"/>
                    <a:pt x="10" y="39"/>
                    <a:pt x="10" y="75"/>
                  </a:cubicBezTo>
                  <a:cubicBezTo>
                    <a:pt x="10" y="112"/>
                    <a:pt x="39" y="141"/>
                    <a:pt x="75" y="141"/>
                  </a:cubicBezTo>
                  <a:cubicBezTo>
                    <a:pt x="111" y="141"/>
                    <a:pt x="141" y="112"/>
                    <a:pt x="141" y="75"/>
                  </a:cubicBezTo>
                  <a:cubicBezTo>
                    <a:pt x="141" y="39"/>
                    <a:pt x="111" y="10"/>
                    <a:pt x="7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4" tIns="46632" rIns="93264" bIns="46632" numCol="1" anchor="t" anchorCtr="0" compatLnSpc="1">
              <a:prstTxWarp prst="textNoShape">
                <a:avLst/>
              </a:prstTxWarp>
            </a:bodyPr>
            <a:lstStyle/>
            <a:p>
              <a:pPr defTabSz="932563"/>
              <a:endParaRPr lang="en-US" dirty="0">
                <a:solidFill>
                  <a:srgbClr val="000000"/>
                </a:solidFill>
              </a:endParaRPr>
            </a:p>
          </p:txBody>
        </p:sp>
      </p:grpSp>
      <p:grpSp>
        <p:nvGrpSpPr>
          <p:cNvPr id="14" name="Group 13"/>
          <p:cNvGrpSpPr/>
          <p:nvPr/>
        </p:nvGrpSpPr>
        <p:grpSpPr>
          <a:xfrm>
            <a:off x="3422094" y="4106776"/>
            <a:ext cx="2697097" cy="2618804"/>
            <a:chOff x="3216200" y="4057451"/>
            <a:chExt cx="2697480" cy="2744787"/>
          </a:xfrm>
        </p:grpSpPr>
        <p:sp>
          <p:nvSpPr>
            <p:cNvPr id="8" name="Rectangle 7"/>
            <p:cNvSpPr/>
            <p:nvPr/>
          </p:nvSpPr>
          <p:spPr bwMode="auto">
            <a:xfrm>
              <a:off x="3216200" y="4057451"/>
              <a:ext cx="2697480" cy="27447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spcBef>
                  <a:spcPct val="0"/>
                </a:spcBef>
                <a:spcAft>
                  <a:spcPct val="0"/>
                </a:spcAft>
              </a:pP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Download the Office Click-to-Run Packages</a:t>
              </a:r>
            </a:p>
          </p:txBody>
        </p:sp>
        <p:sp>
          <p:nvSpPr>
            <p:cNvPr id="12" name="Freeform 35"/>
            <p:cNvSpPr>
              <a:spLocks noEditPoints="1"/>
            </p:cNvSpPr>
            <p:nvPr/>
          </p:nvSpPr>
          <p:spPr bwMode="black">
            <a:xfrm>
              <a:off x="5360462" y="6282089"/>
              <a:ext cx="415572" cy="415573"/>
            </a:xfrm>
            <a:custGeom>
              <a:avLst/>
              <a:gdLst>
                <a:gd name="T0" fmla="*/ 109 w 150"/>
                <a:gd name="T1" fmla="*/ 75 h 150"/>
                <a:gd name="T2" fmla="*/ 82 w 150"/>
                <a:gd name="T3" fmla="*/ 96 h 150"/>
                <a:gd name="T4" fmla="*/ 82 w 150"/>
                <a:gd name="T5" fmla="*/ 55 h 150"/>
                <a:gd name="T6" fmla="*/ 109 w 150"/>
                <a:gd name="T7" fmla="*/ 75 h 150"/>
                <a:gd name="T8" fmla="*/ 48 w 150"/>
                <a:gd name="T9" fmla="*/ 55 h 150"/>
                <a:gd name="T10" fmla="*/ 48 w 150"/>
                <a:gd name="T11" fmla="*/ 96 h 150"/>
                <a:gd name="T12" fmla="*/ 76 w 150"/>
                <a:gd name="T13" fmla="*/ 75 h 150"/>
                <a:gd name="T14" fmla="*/ 48 w 150"/>
                <a:gd name="T15" fmla="*/ 55 h 150"/>
                <a:gd name="T16" fmla="*/ 75 w 150"/>
                <a:gd name="T17" fmla="*/ 150 h 150"/>
                <a:gd name="T18" fmla="*/ 0 w 150"/>
                <a:gd name="T19" fmla="*/ 75 h 150"/>
                <a:gd name="T20" fmla="*/ 75 w 150"/>
                <a:gd name="T21" fmla="*/ 0 h 150"/>
                <a:gd name="T22" fmla="*/ 150 w 150"/>
                <a:gd name="T23" fmla="*/ 75 h 150"/>
                <a:gd name="T24" fmla="*/ 75 w 150"/>
                <a:gd name="T25" fmla="*/ 150 h 150"/>
                <a:gd name="T26" fmla="*/ 75 w 150"/>
                <a:gd name="T27" fmla="*/ 10 h 150"/>
                <a:gd name="T28" fmla="*/ 10 w 150"/>
                <a:gd name="T29" fmla="*/ 75 h 150"/>
                <a:gd name="T30" fmla="*/ 75 w 150"/>
                <a:gd name="T31" fmla="*/ 141 h 150"/>
                <a:gd name="T32" fmla="*/ 141 w 150"/>
                <a:gd name="T33" fmla="*/ 75 h 150"/>
                <a:gd name="T34" fmla="*/ 75 w 150"/>
                <a:gd name="T35"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50">
                  <a:moveTo>
                    <a:pt x="109" y="75"/>
                  </a:moveTo>
                  <a:cubicBezTo>
                    <a:pt x="82" y="96"/>
                    <a:pt x="82" y="96"/>
                    <a:pt x="82" y="96"/>
                  </a:cubicBezTo>
                  <a:cubicBezTo>
                    <a:pt x="82" y="55"/>
                    <a:pt x="82" y="55"/>
                    <a:pt x="82" y="55"/>
                  </a:cubicBezTo>
                  <a:lnTo>
                    <a:pt x="109" y="75"/>
                  </a:lnTo>
                  <a:close/>
                  <a:moveTo>
                    <a:pt x="48" y="55"/>
                  </a:moveTo>
                  <a:cubicBezTo>
                    <a:pt x="48" y="96"/>
                    <a:pt x="48" y="96"/>
                    <a:pt x="48" y="96"/>
                  </a:cubicBezTo>
                  <a:cubicBezTo>
                    <a:pt x="76" y="75"/>
                    <a:pt x="76" y="75"/>
                    <a:pt x="76" y="75"/>
                  </a:cubicBezTo>
                  <a:lnTo>
                    <a:pt x="48" y="55"/>
                  </a:lnTo>
                  <a:close/>
                  <a:moveTo>
                    <a:pt x="75" y="150"/>
                  </a:moveTo>
                  <a:cubicBezTo>
                    <a:pt x="34" y="150"/>
                    <a:pt x="0" y="117"/>
                    <a:pt x="0" y="75"/>
                  </a:cubicBezTo>
                  <a:cubicBezTo>
                    <a:pt x="0" y="34"/>
                    <a:pt x="34" y="0"/>
                    <a:pt x="75" y="0"/>
                  </a:cubicBezTo>
                  <a:cubicBezTo>
                    <a:pt x="117" y="0"/>
                    <a:pt x="150" y="34"/>
                    <a:pt x="150" y="75"/>
                  </a:cubicBezTo>
                  <a:cubicBezTo>
                    <a:pt x="150" y="117"/>
                    <a:pt x="117" y="150"/>
                    <a:pt x="75" y="150"/>
                  </a:cubicBezTo>
                  <a:close/>
                  <a:moveTo>
                    <a:pt x="75" y="10"/>
                  </a:moveTo>
                  <a:cubicBezTo>
                    <a:pt x="39" y="10"/>
                    <a:pt x="10" y="39"/>
                    <a:pt x="10" y="75"/>
                  </a:cubicBezTo>
                  <a:cubicBezTo>
                    <a:pt x="10" y="112"/>
                    <a:pt x="39" y="141"/>
                    <a:pt x="75" y="141"/>
                  </a:cubicBezTo>
                  <a:cubicBezTo>
                    <a:pt x="111" y="141"/>
                    <a:pt x="141" y="112"/>
                    <a:pt x="141" y="75"/>
                  </a:cubicBezTo>
                  <a:cubicBezTo>
                    <a:pt x="141" y="39"/>
                    <a:pt x="111" y="10"/>
                    <a:pt x="7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4" tIns="46632" rIns="93264" bIns="46632" numCol="1" anchor="t" anchorCtr="0" compatLnSpc="1">
              <a:prstTxWarp prst="textNoShape">
                <a:avLst/>
              </a:prstTxWarp>
            </a:bodyPr>
            <a:lstStyle/>
            <a:p>
              <a:pPr defTabSz="932563"/>
              <a:endParaRPr lang="en-US" dirty="0">
                <a:solidFill>
                  <a:srgbClr val="000000"/>
                </a:solidFill>
              </a:endParaRPr>
            </a:p>
          </p:txBody>
        </p:sp>
      </p:grpSp>
      <p:grpSp>
        <p:nvGrpSpPr>
          <p:cNvPr id="6" name="Group 5"/>
          <p:cNvGrpSpPr/>
          <p:nvPr/>
        </p:nvGrpSpPr>
        <p:grpSpPr>
          <a:xfrm>
            <a:off x="9291404" y="4123554"/>
            <a:ext cx="2697097" cy="2618804"/>
            <a:chOff x="9342437" y="4106776"/>
            <a:chExt cx="2697097" cy="2618804"/>
          </a:xfrm>
        </p:grpSpPr>
        <p:sp>
          <p:nvSpPr>
            <p:cNvPr id="17" name="Rectangle 16"/>
            <p:cNvSpPr/>
            <p:nvPr/>
          </p:nvSpPr>
          <p:spPr bwMode="auto">
            <a:xfrm>
              <a:off x="9342437" y="4106776"/>
              <a:ext cx="2697097" cy="26188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spcBef>
                  <a:spcPct val="0"/>
                </a:spcBef>
                <a:spcAft>
                  <a:spcPct val="0"/>
                </a:spcAft>
              </a:pP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App-V/Office 2013 Deployment Doc:</a:t>
              </a:r>
              <a:b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br>
              <a:endPar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spcBef>
                  <a:spcPct val="0"/>
                </a:spcBef>
                <a:spcAft>
                  <a:spcPct val="0"/>
                </a:spcAft>
              </a:pPr>
              <a:r>
                <a:rPr lang="en-US" sz="2800" dirty="0" smtClean="0">
                  <a:solidFill>
                    <a:srgbClr val="FFFFFF"/>
                  </a:solidFill>
                  <a:latin typeface="Segoe UI Light"/>
                  <a:ea typeface="Segoe UI" pitchFamily="34" charset="0"/>
                  <a:cs typeface="Segoe UI" pitchFamily="34" charset="0"/>
                </a:rPr>
                <a:t>http://aka.ms/</a:t>
              </a:r>
            </a:p>
            <a:p>
              <a:pPr defTabSz="932293" fontAlgn="base">
                <a:spcBef>
                  <a:spcPct val="0"/>
                </a:spcBef>
                <a:spcAft>
                  <a:spcPct val="0"/>
                </a:spcAft>
              </a:pPr>
              <a:r>
                <a:rPr lang="en-US" sz="2800" dirty="0" smtClean="0">
                  <a:solidFill>
                    <a:srgbClr val="FFFFFF"/>
                  </a:solidFill>
                  <a:latin typeface="Segoe UI Light"/>
                  <a:ea typeface="Segoe UI" pitchFamily="34" charset="0"/>
                  <a:cs typeface="Segoe UI" pitchFamily="34" charset="0"/>
                </a:rPr>
                <a:t>appvoffice</a:t>
              </a:r>
              <a:endParaRPr lang="en-US" sz="2800" dirty="0">
                <a:solidFill>
                  <a:srgbClr val="FFFFFF"/>
                </a:solidFill>
                <a:latin typeface="Segoe UI Light"/>
                <a:ea typeface="Segoe UI" pitchFamily="34" charset="0"/>
                <a:cs typeface="Segoe UI" pitchFamily="34" charset="0"/>
              </a:endParaRPr>
            </a:p>
          </p:txBody>
        </p:sp>
        <p:sp>
          <p:nvSpPr>
            <p:cNvPr id="16" name="Freeform 19"/>
            <p:cNvSpPr>
              <a:spLocks noEditPoints="1"/>
            </p:cNvSpPr>
            <p:nvPr/>
          </p:nvSpPr>
          <p:spPr bwMode="black">
            <a:xfrm>
              <a:off x="11565733" y="6227659"/>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395993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Deployment Tool (ODT)</a:t>
            </a:r>
            <a:endParaRPr lang="en-US" dirty="0"/>
          </a:p>
        </p:txBody>
      </p:sp>
      <p:pic>
        <p:nvPicPr>
          <p:cNvPr id="5" name="Picture 4"/>
          <p:cNvPicPr>
            <a:picLocks noChangeAspect="1"/>
          </p:cNvPicPr>
          <p:nvPr/>
        </p:nvPicPr>
        <p:blipFill rotWithShape="1">
          <a:blip r:embed="rId2"/>
          <a:srcRect b="31104"/>
          <a:stretch/>
        </p:blipFill>
        <p:spPr>
          <a:xfrm>
            <a:off x="1131021" y="1346504"/>
            <a:ext cx="4261833" cy="2438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bwMode="auto">
          <a:xfrm>
            <a:off x="351670" y="4982245"/>
            <a:ext cx="1792031" cy="1791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DOWNLOAD</a:t>
            </a:r>
          </a:p>
          <a:p>
            <a:pPr defTabSz="932293"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Click-To-Run Media</a:t>
            </a:r>
          </a:p>
          <a:p>
            <a:pPr defTabSz="932293"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4542076" y="4982245"/>
            <a:ext cx="1792031" cy="1791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CONVERT Click-To-Run packages for App-V </a:t>
            </a:r>
          </a:p>
        </p:txBody>
      </p:sp>
      <p:sp>
        <p:nvSpPr>
          <p:cNvPr id="8" name="Rectangle 7"/>
          <p:cNvSpPr/>
          <p:nvPr/>
        </p:nvSpPr>
        <p:spPr bwMode="auto">
          <a:xfrm>
            <a:off x="2445287" y="4982245"/>
            <a:ext cx="1792031" cy="179115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CUSTOMIZE packages for Click-To-Run &amp; App-V</a:t>
            </a:r>
          </a:p>
        </p:txBody>
      </p:sp>
      <p:sp>
        <p:nvSpPr>
          <p:cNvPr id="10" name="Freeform 8"/>
          <p:cNvSpPr>
            <a:spLocks noEditPoints="1"/>
          </p:cNvSpPr>
          <p:nvPr/>
        </p:nvSpPr>
        <p:spPr bwMode="black">
          <a:xfrm rot="10800000">
            <a:off x="1594539" y="6240072"/>
            <a:ext cx="415513" cy="413838"/>
          </a:xfrm>
          <a:custGeom>
            <a:avLst/>
            <a:gdLst>
              <a:gd name="T0" fmla="*/ 68 w 150"/>
              <a:gd name="T1" fmla="*/ 61 h 149"/>
              <a:gd name="T2" fmla="*/ 46 w 150"/>
              <a:gd name="T3" fmla="*/ 84 h 149"/>
              <a:gd name="T4" fmla="*/ 46 w 150"/>
              <a:gd name="T5" fmla="*/ 65 h 149"/>
              <a:gd name="T6" fmla="*/ 75 w 150"/>
              <a:gd name="T7" fmla="*/ 34 h 149"/>
              <a:gd name="T8" fmla="*/ 104 w 150"/>
              <a:gd name="T9" fmla="*/ 65 h 149"/>
              <a:gd name="T10" fmla="*/ 104 w 150"/>
              <a:gd name="T11" fmla="*/ 84 h 149"/>
              <a:gd name="T12" fmla="*/ 82 w 150"/>
              <a:gd name="T13" fmla="*/ 61 h 149"/>
              <a:gd name="T14" fmla="*/ 82 w 150"/>
              <a:gd name="T15" fmla="*/ 113 h 149"/>
              <a:gd name="T16" fmla="*/ 68 w 150"/>
              <a:gd name="T17" fmla="*/ 113 h 149"/>
              <a:gd name="T18" fmla="*/ 68 w 150"/>
              <a:gd name="T19" fmla="*/ 61 h 149"/>
              <a:gd name="T20" fmla="*/ 10 w 150"/>
              <a:gd name="T21" fmla="*/ 75 h 149"/>
              <a:gd name="T22" fmla="*/ 75 w 150"/>
              <a:gd name="T23" fmla="*/ 9 h 149"/>
              <a:gd name="T24" fmla="*/ 140 w 150"/>
              <a:gd name="T25" fmla="*/ 75 h 149"/>
              <a:gd name="T26" fmla="*/ 75 w 150"/>
              <a:gd name="T27" fmla="*/ 140 h 149"/>
              <a:gd name="T28" fmla="*/ 10 w 150"/>
              <a:gd name="T29" fmla="*/ 75 h 149"/>
              <a:gd name="T30" fmla="*/ 0 w 150"/>
              <a:gd name="T31" fmla="*/ 75 h 149"/>
              <a:gd name="T32" fmla="*/ 75 w 150"/>
              <a:gd name="T33" fmla="*/ 149 h 149"/>
              <a:gd name="T34" fmla="*/ 150 w 150"/>
              <a:gd name="T35" fmla="*/ 75 h 149"/>
              <a:gd name="T36" fmla="*/ 75 w 150"/>
              <a:gd name="T37" fmla="*/ 0 h 149"/>
              <a:gd name="T38" fmla="*/ 0 w 150"/>
              <a:gd name="T39" fmla="*/ 7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68" y="61"/>
                </a:moveTo>
                <a:cubicBezTo>
                  <a:pt x="46" y="84"/>
                  <a:pt x="46" y="84"/>
                  <a:pt x="46" y="84"/>
                </a:cubicBezTo>
                <a:cubicBezTo>
                  <a:pt x="46" y="65"/>
                  <a:pt x="46" y="65"/>
                  <a:pt x="46" y="65"/>
                </a:cubicBezTo>
                <a:cubicBezTo>
                  <a:pt x="75" y="34"/>
                  <a:pt x="75" y="34"/>
                  <a:pt x="75" y="34"/>
                </a:cubicBezTo>
                <a:cubicBezTo>
                  <a:pt x="104" y="65"/>
                  <a:pt x="104" y="65"/>
                  <a:pt x="104" y="65"/>
                </a:cubicBezTo>
                <a:cubicBezTo>
                  <a:pt x="104" y="84"/>
                  <a:pt x="104" y="84"/>
                  <a:pt x="104" y="84"/>
                </a:cubicBezTo>
                <a:cubicBezTo>
                  <a:pt x="82" y="61"/>
                  <a:pt x="82" y="61"/>
                  <a:pt x="82" y="61"/>
                </a:cubicBezTo>
                <a:cubicBezTo>
                  <a:pt x="82" y="113"/>
                  <a:pt x="82" y="113"/>
                  <a:pt x="82" y="113"/>
                </a:cubicBezTo>
                <a:cubicBezTo>
                  <a:pt x="68" y="113"/>
                  <a:pt x="68" y="113"/>
                  <a:pt x="68" y="113"/>
                </a:cubicBezTo>
                <a:lnTo>
                  <a:pt x="68" y="61"/>
                </a:lnTo>
                <a:close/>
                <a:moveTo>
                  <a:pt x="10" y="75"/>
                </a:moveTo>
                <a:cubicBezTo>
                  <a:pt x="10" y="39"/>
                  <a:pt x="39" y="9"/>
                  <a:pt x="75" y="9"/>
                </a:cubicBezTo>
                <a:cubicBezTo>
                  <a:pt x="111" y="9"/>
                  <a:pt x="140" y="39"/>
                  <a:pt x="140" y="75"/>
                </a:cubicBezTo>
                <a:cubicBezTo>
                  <a:pt x="140" y="111"/>
                  <a:pt x="111" y="140"/>
                  <a:pt x="75" y="140"/>
                </a:cubicBezTo>
                <a:cubicBezTo>
                  <a:pt x="39" y="140"/>
                  <a:pt x="10" y="111"/>
                  <a:pt x="10" y="75"/>
                </a:cubicBezTo>
                <a:moveTo>
                  <a:pt x="0" y="75"/>
                </a:moveTo>
                <a:cubicBezTo>
                  <a:pt x="0" y="116"/>
                  <a:pt x="34" y="149"/>
                  <a:pt x="75" y="149"/>
                </a:cubicBezTo>
                <a:cubicBezTo>
                  <a:pt x="116" y="149"/>
                  <a:pt x="150" y="116"/>
                  <a:pt x="150" y="75"/>
                </a:cubicBezTo>
                <a:cubicBezTo>
                  <a:pt x="150" y="33"/>
                  <a:pt x="116" y="0"/>
                  <a:pt x="75" y="0"/>
                </a:cubicBezTo>
                <a:cubicBezTo>
                  <a:pt x="34" y="0"/>
                  <a:pt x="0" y="33"/>
                  <a:pt x="0"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4" tIns="46632" rIns="93264" bIns="46632" numCol="1" anchor="t" anchorCtr="0" compatLnSpc="1">
            <a:prstTxWarp prst="textNoShape">
              <a:avLst/>
            </a:prstTxWarp>
          </a:bodyPr>
          <a:lstStyle/>
          <a:p>
            <a:pPr defTabSz="932563"/>
            <a:endParaRPr lang="en-US" dirty="0">
              <a:solidFill>
                <a:srgbClr val="000000"/>
              </a:solidFill>
            </a:endParaRPr>
          </a:p>
        </p:txBody>
      </p:sp>
      <p:sp>
        <p:nvSpPr>
          <p:cNvPr id="11" name="Freeform 38"/>
          <p:cNvSpPr>
            <a:spLocks noEditPoints="1"/>
          </p:cNvSpPr>
          <p:nvPr/>
        </p:nvSpPr>
        <p:spPr bwMode="black">
          <a:xfrm>
            <a:off x="3704240" y="6238397"/>
            <a:ext cx="415513" cy="415514"/>
          </a:xfrm>
          <a:custGeom>
            <a:avLst/>
            <a:gdLst>
              <a:gd name="T0" fmla="*/ 80 w 150"/>
              <a:gd name="T1" fmla="*/ 84 h 150"/>
              <a:gd name="T2" fmla="*/ 73 w 150"/>
              <a:gd name="T3" fmla="*/ 77 h 150"/>
              <a:gd name="T4" fmla="*/ 66 w 150"/>
              <a:gd name="T5" fmla="*/ 70 h 150"/>
              <a:gd name="T6" fmla="*/ 67 w 150"/>
              <a:gd name="T7" fmla="*/ 69 h 150"/>
              <a:gd name="T8" fmla="*/ 69 w 150"/>
              <a:gd name="T9" fmla="*/ 64 h 150"/>
              <a:gd name="T10" fmla="*/ 78 w 150"/>
              <a:gd name="T11" fmla="*/ 72 h 150"/>
              <a:gd name="T12" fmla="*/ 85 w 150"/>
              <a:gd name="T13" fmla="*/ 80 h 150"/>
              <a:gd name="T14" fmla="*/ 80 w 150"/>
              <a:gd name="T15" fmla="*/ 84 h 150"/>
              <a:gd name="T16" fmla="*/ 82 w 150"/>
              <a:gd name="T17" fmla="*/ 84 h 150"/>
              <a:gd name="T18" fmla="*/ 82 w 150"/>
              <a:gd name="T19" fmla="*/ 71 h 150"/>
              <a:gd name="T20" fmla="*/ 79 w 150"/>
              <a:gd name="T21" fmla="*/ 68 h 150"/>
              <a:gd name="T22" fmla="*/ 66 w 150"/>
              <a:gd name="T23" fmla="*/ 68 h 150"/>
              <a:gd name="T24" fmla="*/ 65 w 150"/>
              <a:gd name="T25" fmla="*/ 70 h 150"/>
              <a:gd name="T26" fmla="*/ 80 w 150"/>
              <a:gd name="T27" fmla="*/ 85 h 150"/>
              <a:gd name="T28" fmla="*/ 82 w 150"/>
              <a:gd name="T29" fmla="*/ 84 h 150"/>
              <a:gd name="T30" fmla="*/ 86 w 150"/>
              <a:gd name="T31" fmla="*/ 49 h 150"/>
              <a:gd name="T32" fmla="*/ 52 w 150"/>
              <a:gd name="T33" fmla="*/ 82 h 150"/>
              <a:gd name="T34" fmla="*/ 49 w 150"/>
              <a:gd name="T35" fmla="*/ 101 h 150"/>
              <a:gd name="T36" fmla="*/ 68 w 150"/>
              <a:gd name="T37" fmla="*/ 97 h 150"/>
              <a:gd name="T38" fmla="*/ 101 w 150"/>
              <a:gd name="T39" fmla="*/ 64 h 150"/>
              <a:gd name="T40" fmla="*/ 86 w 150"/>
              <a:gd name="T41" fmla="*/ 49 h 150"/>
              <a:gd name="T42" fmla="*/ 150 w 150"/>
              <a:gd name="T43" fmla="*/ 75 h 150"/>
              <a:gd name="T44" fmla="*/ 75 w 150"/>
              <a:gd name="T45" fmla="*/ 0 h 150"/>
              <a:gd name="T46" fmla="*/ 0 w 150"/>
              <a:gd name="T47" fmla="*/ 75 h 150"/>
              <a:gd name="T48" fmla="*/ 75 w 150"/>
              <a:gd name="T49" fmla="*/ 150 h 150"/>
              <a:gd name="T50" fmla="*/ 150 w 150"/>
              <a:gd name="T51" fmla="*/ 75 h 150"/>
              <a:gd name="T52" fmla="*/ 141 w 150"/>
              <a:gd name="T53" fmla="*/ 75 h 150"/>
              <a:gd name="T54" fmla="*/ 75 w 150"/>
              <a:gd name="T55" fmla="*/ 140 h 150"/>
              <a:gd name="T56" fmla="*/ 10 w 150"/>
              <a:gd name="T57" fmla="*/ 75 h 150"/>
              <a:gd name="T58" fmla="*/ 75 w 150"/>
              <a:gd name="T59" fmla="*/ 9 h 150"/>
              <a:gd name="T60" fmla="*/ 141 w 150"/>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50">
                <a:moveTo>
                  <a:pt x="80" y="84"/>
                </a:moveTo>
                <a:cubicBezTo>
                  <a:pt x="80" y="84"/>
                  <a:pt x="77" y="81"/>
                  <a:pt x="73" y="77"/>
                </a:cubicBezTo>
                <a:cubicBezTo>
                  <a:pt x="68" y="71"/>
                  <a:pt x="67" y="70"/>
                  <a:pt x="66" y="70"/>
                </a:cubicBezTo>
                <a:cubicBezTo>
                  <a:pt x="67" y="69"/>
                  <a:pt x="67" y="69"/>
                  <a:pt x="67" y="69"/>
                </a:cubicBezTo>
                <a:cubicBezTo>
                  <a:pt x="69" y="64"/>
                  <a:pt x="69" y="64"/>
                  <a:pt x="69" y="64"/>
                </a:cubicBezTo>
                <a:cubicBezTo>
                  <a:pt x="70" y="64"/>
                  <a:pt x="71" y="65"/>
                  <a:pt x="78" y="72"/>
                </a:cubicBezTo>
                <a:cubicBezTo>
                  <a:pt x="82" y="76"/>
                  <a:pt x="85" y="80"/>
                  <a:pt x="85" y="80"/>
                </a:cubicBezTo>
                <a:lnTo>
                  <a:pt x="80" y="84"/>
                </a:lnTo>
                <a:close/>
                <a:moveTo>
                  <a:pt x="82" y="84"/>
                </a:moveTo>
                <a:cubicBezTo>
                  <a:pt x="88" y="78"/>
                  <a:pt x="85" y="75"/>
                  <a:pt x="82" y="71"/>
                </a:cubicBezTo>
                <a:cubicBezTo>
                  <a:pt x="79" y="68"/>
                  <a:pt x="79" y="68"/>
                  <a:pt x="79" y="68"/>
                </a:cubicBezTo>
                <a:cubicBezTo>
                  <a:pt x="75" y="65"/>
                  <a:pt x="73" y="61"/>
                  <a:pt x="66" y="68"/>
                </a:cubicBezTo>
                <a:cubicBezTo>
                  <a:pt x="66" y="69"/>
                  <a:pt x="65" y="69"/>
                  <a:pt x="65" y="70"/>
                </a:cubicBezTo>
                <a:cubicBezTo>
                  <a:pt x="80" y="85"/>
                  <a:pt x="80" y="85"/>
                  <a:pt x="80" y="85"/>
                </a:cubicBezTo>
                <a:cubicBezTo>
                  <a:pt x="81" y="85"/>
                  <a:pt x="81" y="84"/>
                  <a:pt x="82" y="84"/>
                </a:cubicBezTo>
                <a:moveTo>
                  <a:pt x="86" y="49"/>
                </a:moveTo>
                <a:cubicBezTo>
                  <a:pt x="52" y="82"/>
                  <a:pt x="52" y="82"/>
                  <a:pt x="52" y="82"/>
                </a:cubicBezTo>
                <a:cubicBezTo>
                  <a:pt x="49" y="101"/>
                  <a:pt x="49" y="101"/>
                  <a:pt x="49" y="101"/>
                </a:cubicBezTo>
                <a:cubicBezTo>
                  <a:pt x="68" y="97"/>
                  <a:pt x="68" y="97"/>
                  <a:pt x="68" y="97"/>
                </a:cubicBezTo>
                <a:cubicBezTo>
                  <a:pt x="101" y="64"/>
                  <a:pt x="101" y="64"/>
                  <a:pt x="101" y="64"/>
                </a:cubicBezTo>
                <a:lnTo>
                  <a:pt x="86" y="49"/>
                </a:lnTo>
                <a:close/>
                <a:moveTo>
                  <a:pt x="150" y="75"/>
                </a:moveTo>
                <a:cubicBezTo>
                  <a:pt x="150" y="33"/>
                  <a:pt x="116" y="0"/>
                  <a:pt x="75" y="0"/>
                </a:cubicBezTo>
                <a:cubicBezTo>
                  <a:pt x="34" y="0"/>
                  <a:pt x="0" y="33"/>
                  <a:pt x="0" y="75"/>
                </a:cubicBezTo>
                <a:cubicBezTo>
                  <a:pt x="0" y="116"/>
                  <a:pt x="34" y="150"/>
                  <a:pt x="75" y="150"/>
                </a:cubicBezTo>
                <a:cubicBezTo>
                  <a:pt x="116" y="150"/>
                  <a:pt x="150" y="116"/>
                  <a:pt x="150" y="75"/>
                </a:cubicBezTo>
                <a:close/>
                <a:moveTo>
                  <a:pt x="141" y="75"/>
                </a:moveTo>
                <a:cubicBezTo>
                  <a:pt x="141" y="111"/>
                  <a:pt x="111" y="140"/>
                  <a:pt x="75" y="140"/>
                </a:cubicBezTo>
                <a:cubicBezTo>
                  <a:pt x="39" y="140"/>
                  <a:pt x="10" y="111"/>
                  <a:pt x="10" y="75"/>
                </a:cubicBezTo>
                <a:cubicBezTo>
                  <a:pt x="10" y="38"/>
                  <a:pt x="39" y="9"/>
                  <a:pt x="75" y="9"/>
                </a:cubicBezTo>
                <a:cubicBezTo>
                  <a:pt x="111" y="9"/>
                  <a:pt x="141" y="38"/>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4" tIns="46632" rIns="93264" bIns="46632" numCol="1" anchor="t" anchorCtr="0" compatLnSpc="1">
            <a:prstTxWarp prst="textNoShape">
              <a:avLst/>
            </a:prstTxWarp>
          </a:bodyPr>
          <a:lstStyle/>
          <a:p>
            <a:pPr defTabSz="932563"/>
            <a:endParaRPr lang="en-US" dirty="0">
              <a:solidFill>
                <a:srgbClr val="000000"/>
              </a:solidFill>
            </a:endParaRPr>
          </a:p>
        </p:txBody>
      </p:sp>
      <p:sp>
        <p:nvSpPr>
          <p:cNvPr id="12" name="Freeform 61"/>
          <p:cNvSpPr>
            <a:spLocks noEditPoints="1"/>
          </p:cNvSpPr>
          <p:nvPr/>
        </p:nvSpPr>
        <p:spPr bwMode="black">
          <a:xfrm>
            <a:off x="5802232" y="6270231"/>
            <a:ext cx="417189" cy="415514"/>
          </a:xfrm>
          <a:custGeom>
            <a:avLst/>
            <a:gdLst>
              <a:gd name="T0" fmla="*/ 75 w 150"/>
              <a:gd name="T1" fmla="*/ 150 h 150"/>
              <a:gd name="T2" fmla="*/ 0 w 150"/>
              <a:gd name="T3" fmla="*/ 75 h 150"/>
              <a:gd name="T4" fmla="*/ 75 w 150"/>
              <a:gd name="T5" fmla="*/ 0 h 150"/>
              <a:gd name="T6" fmla="*/ 150 w 150"/>
              <a:gd name="T7" fmla="*/ 75 h 150"/>
              <a:gd name="T8" fmla="*/ 75 w 150"/>
              <a:gd name="T9" fmla="*/ 150 h 150"/>
              <a:gd name="T10" fmla="*/ 75 w 150"/>
              <a:gd name="T11" fmla="*/ 10 h 150"/>
              <a:gd name="T12" fmla="*/ 10 w 150"/>
              <a:gd name="T13" fmla="*/ 75 h 150"/>
              <a:gd name="T14" fmla="*/ 75 w 150"/>
              <a:gd name="T15" fmla="*/ 141 h 150"/>
              <a:gd name="T16" fmla="*/ 141 w 150"/>
              <a:gd name="T17" fmla="*/ 75 h 150"/>
              <a:gd name="T18" fmla="*/ 75 w 150"/>
              <a:gd name="T19" fmla="*/ 10 h 150"/>
              <a:gd name="T20" fmla="*/ 94 w 150"/>
              <a:gd name="T21" fmla="*/ 91 h 150"/>
              <a:gd name="T22" fmla="*/ 93 w 150"/>
              <a:gd name="T23" fmla="*/ 91 h 150"/>
              <a:gd name="T24" fmla="*/ 78 w 150"/>
              <a:gd name="T25" fmla="*/ 98 h 150"/>
              <a:gd name="T26" fmla="*/ 77 w 150"/>
              <a:gd name="T27" fmla="*/ 98 h 150"/>
              <a:gd name="T28" fmla="*/ 64 w 150"/>
              <a:gd name="T29" fmla="*/ 93 h 150"/>
              <a:gd name="T30" fmla="*/ 61 w 150"/>
              <a:gd name="T31" fmla="*/ 91 h 150"/>
              <a:gd name="T32" fmla="*/ 69 w 150"/>
              <a:gd name="T33" fmla="*/ 85 h 150"/>
              <a:gd name="T34" fmla="*/ 44 w 150"/>
              <a:gd name="T35" fmla="*/ 80 h 150"/>
              <a:gd name="T36" fmla="*/ 46 w 150"/>
              <a:gd name="T37" fmla="*/ 105 h 150"/>
              <a:gd name="T38" fmla="*/ 54 w 150"/>
              <a:gd name="T39" fmla="*/ 98 h 150"/>
              <a:gd name="T40" fmla="*/ 56 w 150"/>
              <a:gd name="T41" fmla="*/ 100 h 150"/>
              <a:gd name="T42" fmla="*/ 77 w 150"/>
              <a:gd name="T43" fmla="*/ 108 h 150"/>
              <a:gd name="T44" fmla="*/ 79 w 150"/>
              <a:gd name="T45" fmla="*/ 108 h 150"/>
              <a:gd name="T46" fmla="*/ 101 w 150"/>
              <a:gd name="T47" fmla="*/ 98 h 150"/>
              <a:gd name="T48" fmla="*/ 101 w 150"/>
              <a:gd name="T49" fmla="*/ 98 h 150"/>
              <a:gd name="T50" fmla="*/ 94 w 150"/>
              <a:gd name="T51" fmla="*/ 91 h 150"/>
              <a:gd name="T52" fmla="*/ 107 w 150"/>
              <a:gd name="T53" fmla="*/ 72 h 150"/>
              <a:gd name="T54" fmla="*/ 105 w 150"/>
              <a:gd name="T55" fmla="*/ 47 h 150"/>
              <a:gd name="T56" fmla="*/ 97 w 150"/>
              <a:gd name="T57" fmla="*/ 54 h 150"/>
              <a:gd name="T58" fmla="*/ 97 w 150"/>
              <a:gd name="T59" fmla="*/ 54 h 150"/>
              <a:gd name="T60" fmla="*/ 97 w 150"/>
              <a:gd name="T61" fmla="*/ 53 h 150"/>
              <a:gd name="T62" fmla="*/ 95 w 150"/>
              <a:gd name="T63" fmla="*/ 51 h 150"/>
              <a:gd name="T64" fmla="*/ 73 w 150"/>
              <a:gd name="T65" fmla="*/ 43 h 150"/>
              <a:gd name="T66" fmla="*/ 72 w 150"/>
              <a:gd name="T67" fmla="*/ 43 h 150"/>
              <a:gd name="T68" fmla="*/ 50 w 150"/>
              <a:gd name="T69" fmla="*/ 53 h 150"/>
              <a:gd name="T70" fmla="*/ 49 w 150"/>
              <a:gd name="T71" fmla="*/ 53 h 150"/>
              <a:gd name="T72" fmla="*/ 57 w 150"/>
              <a:gd name="T73" fmla="*/ 60 h 150"/>
              <a:gd name="T74" fmla="*/ 57 w 150"/>
              <a:gd name="T75" fmla="*/ 60 h 150"/>
              <a:gd name="T76" fmla="*/ 72 w 150"/>
              <a:gd name="T77" fmla="*/ 53 h 150"/>
              <a:gd name="T78" fmla="*/ 73 w 150"/>
              <a:gd name="T79" fmla="*/ 53 h 150"/>
              <a:gd name="T80" fmla="*/ 87 w 150"/>
              <a:gd name="T81" fmla="*/ 58 h 150"/>
              <a:gd name="T82" fmla="*/ 90 w 150"/>
              <a:gd name="T83" fmla="*/ 60 h 150"/>
              <a:gd name="T84" fmla="*/ 82 w 150"/>
              <a:gd name="T85" fmla="*/ 67 h 150"/>
              <a:gd name="T86" fmla="*/ 107 w 150"/>
              <a:gd name="T87" fmla="*/ 7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50">
                <a:moveTo>
                  <a:pt x="75" y="150"/>
                </a:moveTo>
                <a:cubicBezTo>
                  <a:pt x="34" y="150"/>
                  <a:pt x="0" y="117"/>
                  <a:pt x="0" y="75"/>
                </a:cubicBezTo>
                <a:cubicBezTo>
                  <a:pt x="0" y="34"/>
                  <a:pt x="34" y="0"/>
                  <a:pt x="75" y="0"/>
                </a:cubicBezTo>
                <a:cubicBezTo>
                  <a:pt x="117" y="0"/>
                  <a:pt x="150" y="34"/>
                  <a:pt x="150" y="75"/>
                </a:cubicBezTo>
                <a:cubicBezTo>
                  <a:pt x="150" y="117"/>
                  <a:pt x="117" y="150"/>
                  <a:pt x="75" y="150"/>
                </a:cubicBezTo>
                <a:close/>
                <a:moveTo>
                  <a:pt x="75" y="10"/>
                </a:moveTo>
                <a:cubicBezTo>
                  <a:pt x="39" y="10"/>
                  <a:pt x="10" y="39"/>
                  <a:pt x="10" y="75"/>
                </a:cubicBezTo>
                <a:cubicBezTo>
                  <a:pt x="10" y="112"/>
                  <a:pt x="39" y="141"/>
                  <a:pt x="75" y="141"/>
                </a:cubicBezTo>
                <a:cubicBezTo>
                  <a:pt x="111" y="141"/>
                  <a:pt x="141" y="112"/>
                  <a:pt x="141" y="75"/>
                </a:cubicBezTo>
                <a:cubicBezTo>
                  <a:pt x="141" y="39"/>
                  <a:pt x="111" y="10"/>
                  <a:pt x="75" y="10"/>
                </a:cubicBezTo>
                <a:close/>
                <a:moveTo>
                  <a:pt x="94" y="91"/>
                </a:moveTo>
                <a:cubicBezTo>
                  <a:pt x="93" y="91"/>
                  <a:pt x="93" y="91"/>
                  <a:pt x="93" y="91"/>
                </a:cubicBezTo>
                <a:cubicBezTo>
                  <a:pt x="89" y="95"/>
                  <a:pt x="84" y="97"/>
                  <a:pt x="78" y="98"/>
                </a:cubicBezTo>
                <a:cubicBezTo>
                  <a:pt x="77" y="98"/>
                  <a:pt x="77" y="98"/>
                  <a:pt x="77" y="98"/>
                </a:cubicBezTo>
                <a:cubicBezTo>
                  <a:pt x="73" y="98"/>
                  <a:pt x="68" y="96"/>
                  <a:pt x="64" y="93"/>
                </a:cubicBezTo>
                <a:cubicBezTo>
                  <a:pt x="61" y="91"/>
                  <a:pt x="61" y="91"/>
                  <a:pt x="61" y="91"/>
                </a:cubicBezTo>
                <a:cubicBezTo>
                  <a:pt x="69" y="85"/>
                  <a:pt x="69" y="85"/>
                  <a:pt x="69" y="85"/>
                </a:cubicBezTo>
                <a:cubicBezTo>
                  <a:pt x="44" y="80"/>
                  <a:pt x="44" y="80"/>
                  <a:pt x="44" y="80"/>
                </a:cubicBezTo>
                <a:cubicBezTo>
                  <a:pt x="46" y="105"/>
                  <a:pt x="46" y="105"/>
                  <a:pt x="46" y="105"/>
                </a:cubicBezTo>
                <a:cubicBezTo>
                  <a:pt x="54" y="98"/>
                  <a:pt x="54" y="98"/>
                  <a:pt x="54" y="98"/>
                </a:cubicBezTo>
                <a:cubicBezTo>
                  <a:pt x="56" y="100"/>
                  <a:pt x="56" y="100"/>
                  <a:pt x="56" y="100"/>
                </a:cubicBezTo>
                <a:cubicBezTo>
                  <a:pt x="62" y="105"/>
                  <a:pt x="70" y="108"/>
                  <a:pt x="77" y="108"/>
                </a:cubicBezTo>
                <a:cubicBezTo>
                  <a:pt x="78" y="108"/>
                  <a:pt x="78" y="108"/>
                  <a:pt x="79" y="108"/>
                </a:cubicBezTo>
                <a:cubicBezTo>
                  <a:pt x="87" y="107"/>
                  <a:pt x="95" y="104"/>
                  <a:pt x="101" y="98"/>
                </a:cubicBezTo>
                <a:cubicBezTo>
                  <a:pt x="101" y="98"/>
                  <a:pt x="101" y="98"/>
                  <a:pt x="101" y="98"/>
                </a:cubicBezTo>
                <a:lnTo>
                  <a:pt x="94" y="91"/>
                </a:lnTo>
                <a:close/>
                <a:moveTo>
                  <a:pt x="107" y="72"/>
                </a:moveTo>
                <a:cubicBezTo>
                  <a:pt x="105" y="47"/>
                  <a:pt x="105" y="47"/>
                  <a:pt x="105" y="47"/>
                </a:cubicBezTo>
                <a:cubicBezTo>
                  <a:pt x="97" y="54"/>
                  <a:pt x="97" y="54"/>
                  <a:pt x="97" y="54"/>
                </a:cubicBezTo>
                <a:cubicBezTo>
                  <a:pt x="97" y="54"/>
                  <a:pt x="97" y="54"/>
                  <a:pt x="97" y="54"/>
                </a:cubicBezTo>
                <a:cubicBezTo>
                  <a:pt x="97" y="53"/>
                  <a:pt x="97" y="53"/>
                  <a:pt x="97" y="53"/>
                </a:cubicBezTo>
                <a:cubicBezTo>
                  <a:pt x="95" y="51"/>
                  <a:pt x="95" y="51"/>
                  <a:pt x="95" y="51"/>
                </a:cubicBezTo>
                <a:cubicBezTo>
                  <a:pt x="89" y="46"/>
                  <a:pt x="81" y="43"/>
                  <a:pt x="73" y="43"/>
                </a:cubicBezTo>
                <a:cubicBezTo>
                  <a:pt x="73" y="43"/>
                  <a:pt x="73" y="43"/>
                  <a:pt x="72" y="43"/>
                </a:cubicBezTo>
                <a:cubicBezTo>
                  <a:pt x="64" y="43"/>
                  <a:pt x="56" y="47"/>
                  <a:pt x="50" y="53"/>
                </a:cubicBezTo>
                <a:cubicBezTo>
                  <a:pt x="49" y="53"/>
                  <a:pt x="49" y="53"/>
                  <a:pt x="49" y="53"/>
                </a:cubicBezTo>
                <a:cubicBezTo>
                  <a:pt x="57" y="60"/>
                  <a:pt x="57" y="60"/>
                  <a:pt x="57" y="60"/>
                </a:cubicBezTo>
                <a:cubicBezTo>
                  <a:pt x="57" y="60"/>
                  <a:pt x="57" y="60"/>
                  <a:pt x="57" y="60"/>
                </a:cubicBezTo>
                <a:cubicBezTo>
                  <a:pt x="61" y="56"/>
                  <a:pt x="67" y="53"/>
                  <a:pt x="72" y="53"/>
                </a:cubicBezTo>
                <a:cubicBezTo>
                  <a:pt x="73" y="53"/>
                  <a:pt x="73" y="53"/>
                  <a:pt x="73" y="53"/>
                </a:cubicBezTo>
                <a:cubicBezTo>
                  <a:pt x="78" y="53"/>
                  <a:pt x="83" y="55"/>
                  <a:pt x="87" y="58"/>
                </a:cubicBezTo>
                <a:cubicBezTo>
                  <a:pt x="90" y="60"/>
                  <a:pt x="90" y="60"/>
                  <a:pt x="90" y="60"/>
                </a:cubicBezTo>
                <a:cubicBezTo>
                  <a:pt x="82" y="67"/>
                  <a:pt x="82" y="67"/>
                  <a:pt x="82" y="67"/>
                </a:cubicBezTo>
                <a:lnTo>
                  <a:pt x="10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4" tIns="46632" rIns="93264" bIns="46632" numCol="1" anchor="t" anchorCtr="0" compatLnSpc="1">
            <a:prstTxWarp prst="textNoShape">
              <a:avLst/>
            </a:prstTxWarp>
          </a:bodyPr>
          <a:lstStyle/>
          <a:p>
            <a:pPr defTabSz="932563"/>
            <a:endParaRPr lang="en-US" dirty="0">
              <a:solidFill>
                <a:srgbClr val="000000"/>
              </a:solidFill>
            </a:endParaRPr>
          </a:p>
        </p:txBody>
      </p:sp>
      <p:cxnSp>
        <p:nvCxnSpPr>
          <p:cNvPr id="14" name="Curved Connector 13"/>
          <p:cNvCxnSpPr/>
          <p:nvPr/>
        </p:nvCxnSpPr>
        <p:spPr>
          <a:xfrm rot="10800000" flipV="1">
            <a:off x="1131020" y="3917890"/>
            <a:ext cx="2115838" cy="838081"/>
          </a:xfrm>
          <a:prstGeom prst="curvedConnector3">
            <a:avLst>
              <a:gd name="adj1" fmla="val 9996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10800000" flipH="1" flipV="1">
            <a:off x="3245270" y="3917890"/>
            <a:ext cx="2115838" cy="838081"/>
          </a:xfrm>
          <a:prstGeom prst="curvedConnector3">
            <a:avLst>
              <a:gd name="adj1" fmla="val 9996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46857" y="3917890"/>
            <a:ext cx="15080" cy="8380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7092418" y="3954462"/>
            <a:ext cx="4231219" cy="2818936"/>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r>
              <a:rPr lang="en-US" sz="2800" dirty="0" smtClean="0">
                <a:solidFill>
                  <a:srgbClr val="000000"/>
                </a:solidFill>
                <a:latin typeface="Segoe UI Light"/>
              </a:rPr>
              <a:t>App-V Customization </a:t>
            </a:r>
            <a:r>
              <a:rPr lang="en-US" sz="2800" dirty="0">
                <a:solidFill>
                  <a:srgbClr val="000000"/>
                </a:solidFill>
                <a:latin typeface="Segoe UI Light"/>
              </a:rPr>
              <a:t>Options</a:t>
            </a:r>
            <a:r>
              <a:rPr lang="en-US" sz="2800" dirty="0" smtClean="0">
                <a:solidFill>
                  <a:srgbClr val="000000"/>
                </a:solidFill>
                <a:latin typeface="Segoe UI Light"/>
              </a:rPr>
              <a:t>:</a:t>
            </a:r>
            <a:endParaRPr lang="en-US" sz="2800" dirty="0">
              <a:solidFill>
                <a:srgbClr val="000000"/>
              </a:solidFill>
              <a:latin typeface="Segoe UI Light"/>
            </a:endParaRPr>
          </a:p>
          <a:p>
            <a:pPr marL="342834" indent="-342834" defTabSz="932563">
              <a:buFont typeface="Arial" panose="020B0604020202020204" pitchFamily="34" charset="0"/>
              <a:buChar char="•"/>
            </a:pPr>
            <a:endParaRPr lang="en-US" sz="1599" dirty="0" smtClean="0">
              <a:solidFill>
                <a:srgbClr val="000000"/>
              </a:solidFill>
              <a:latin typeface="Segoe UI Light"/>
            </a:endParaRPr>
          </a:p>
          <a:p>
            <a:pPr marL="342834" indent="-342834" defTabSz="932563">
              <a:buFont typeface="Arial" panose="020B0604020202020204" pitchFamily="34" charset="0"/>
              <a:buChar char="•"/>
            </a:pPr>
            <a:r>
              <a:rPr lang="en-US" sz="2400" dirty="0" smtClean="0">
                <a:solidFill>
                  <a:srgbClr val="000000"/>
                </a:solidFill>
                <a:latin typeface="Segoe UI Light"/>
              </a:rPr>
              <a:t>Product SKU(s)</a:t>
            </a:r>
          </a:p>
          <a:p>
            <a:pPr marL="342834" indent="-342834" defTabSz="932563">
              <a:buFont typeface="Arial" panose="020B0604020202020204" pitchFamily="34" charset="0"/>
              <a:buChar char="•"/>
            </a:pPr>
            <a:r>
              <a:rPr lang="en-US" sz="2400" dirty="0" smtClean="0">
                <a:solidFill>
                  <a:srgbClr val="000000"/>
                </a:solidFill>
                <a:latin typeface="Segoe UI Light"/>
              </a:rPr>
              <a:t>Version </a:t>
            </a:r>
            <a:endParaRPr lang="en-US" sz="2400" dirty="0">
              <a:solidFill>
                <a:srgbClr val="000000"/>
              </a:solidFill>
              <a:latin typeface="Segoe UI Light"/>
            </a:endParaRPr>
          </a:p>
          <a:p>
            <a:pPr marL="342834" indent="-342834" defTabSz="932563">
              <a:buFont typeface="Arial" panose="020B0604020202020204" pitchFamily="34" charset="0"/>
              <a:buChar char="•"/>
            </a:pPr>
            <a:r>
              <a:rPr lang="en-US" sz="2400" dirty="0" err="1" smtClean="0">
                <a:solidFill>
                  <a:srgbClr val="000000"/>
                </a:solidFill>
                <a:latin typeface="Segoe UI Light"/>
              </a:rPr>
              <a:t>Bitness</a:t>
            </a:r>
            <a:endParaRPr lang="en-US" sz="2400" dirty="0">
              <a:solidFill>
                <a:srgbClr val="000000"/>
              </a:solidFill>
              <a:latin typeface="Segoe UI Light"/>
            </a:endParaRPr>
          </a:p>
          <a:p>
            <a:pPr marL="342834" indent="-342834" defTabSz="932563">
              <a:buFont typeface="Arial" panose="020B0604020202020204" pitchFamily="34" charset="0"/>
              <a:buChar char="•"/>
            </a:pPr>
            <a:r>
              <a:rPr lang="en-US" sz="2400" dirty="0">
                <a:solidFill>
                  <a:srgbClr val="000000"/>
                </a:solidFill>
                <a:latin typeface="Segoe UI Light"/>
              </a:rPr>
              <a:t>Language(s</a:t>
            </a:r>
            <a:r>
              <a:rPr lang="en-US" sz="2400" dirty="0" smtClean="0">
                <a:solidFill>
                  <a:srgbClr val="000000"/>
                </a:solidFill>
                <a:latin typeface="Segoe UI Light"/>
              </a:rPr>
              <a:t>)</a:t>
            </a:r>
            <a:endParaRPr lang="en-US" sz="2400" dirty="0">
              <a:solidFill>
                <a:srgbClr val="000000"/>
              </a:solidFill>
              <a:latin typeface="Segoe UI Light"/>
            </a:endParaRPr>
          </a:p>
        </p:txBody>
      </p:sp>
      <p:sp>
        <p:nvSpPr>
          <p:cNvPr id="3" name="TextBox 2"/>
          <p:cNvSpPr txBox="1"/>
          <p:nvPr/>
        </p:nvSpPr>
        <p:spPr>
          <a:xfrm>
            <a:off x="6446837" y="2049462"/>
            <a:ext cx="5167120" cy="904863"/>
          </a:xfrm>
          <a:prstGeom prst="rect">
            <a:avLst/>
          </a:prstGeom>
          <a:noFill/>
        </p:spPr>
        <p:txBody>
          <a:bodyPr wrap="none" lIns="182880" tIns="146304" rIns="182880" bIns="146304" rtlCol="0">
            <a:spAutoFit/>
          </a:bodyPr>
          <a:lstStyle/>
          <a:p>
            <a:pPr>
              <a:lnSpc>
                <a:spcPct val="90000"/>
              </a:lnSpc>
              <a:spcAft>
                <a:spcPts val="600"/>
              </a:spcAft>
            </a:pPr>
            <a:r>
              <a:rPr lang="en-US" sz="4400" dirty="0" smtClean="0">
                <a:gradFill>
                  <a:gsLst>
                    <a:gs pos="2917">
                      <a:srgbClr val="FFFFFF"/>
                    </a:gs>
                    <a:gs pos="30000">
                      <a:srgbClr val="FFFFFF"/>
                    </a:gs>
                  </a:gsLst>
                  <a:lin ang="5400000" scaled="0"/>
                </a:gradFill>
                <a:latin typeface="Segoe UI Light"/>
                <a:hlinkClick r:id="rId3"/>
              </a:rPr>
              <a:t>http://aka.ms/msodt</a:t>
            </a:r>
            <a:endParaRPr lang="en-US" sz="4400" dirty="0" smtClean="0">
              <a:gradFill>
                <a:gsLst>
                  <a:gs pos="2917">
                    <a:srgbClr val="FFFFFF"/>
                  </a:gs>
                  <a:gs pos="30000">
                    <a:srgbClr val="FFFFFF"/>
                  </a:gs>
                </a:gsLst>
                <a:lin ang="5400000" scaled="0"/>
              </a:gradFill>
              <a:latin typeface="Segoe UI Light"/>
            </a:endParaRPr>
          </a:p>
        </p:txBody>
      </p:sp>
    </p:spTree>
    <p:extLst>
      <p:ext uri="{BB962C8B-B14F-4D97-AF65-F5344CB8AC3E}">
        <p14:creationId xmlns:p14="http://schemas.microsoft.com/office/powerpoint/2010/main" val="174650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ODT Configuration</a:t>
            </a:r>
            <a:endParaRPr lang="en-US" dirty="0"/>
          </a:p>
        </p:txBody>
      </p:sp>
      <p:sp>
        <p:nvSpPr>
          <p:cNvPr id="5" name="Text Placeholder 4"/>
          <p:cNvSpPr>
            <a:spLocks noGrp="1"/>
          </p:cNvSpPr>
          <p:nvPr>
            <p:ph type="body" sz="quarter" idx="10"/>
          </p:nvPr>
        </p:nvSpPr>
        <p:spPr>
          <a:xfrm>
            <a:off x="275482" y="1216476"/>
            <a:ext cx="11885513" cy="5330083"/>
          </a:xfrm>
        </p:spPr>
        <p:txBody>
          <a:bodyPr/>
          <a:lstStyle/>
          <a:p>
            <a:r>
              <a:rPr lang="en-US" sz="2800" dirty="0"/>
              <a:t>&lt;Configuration&gt;</a:t>
            </a:r>
          </a:p>
          <a:p>
            <a:r>
              <a:rPr lang="en-US" sz="2800" dirty="0"/>
              <a:t>  &lt;Add SourcePath=C:\ODT\ Version="15.1.2.3" OfficeClientEdition="32" &gt;</a:t>
            </a:r>
          </a:p>
          <a:p>
            <a:r>
              <a:rPr lang="en-US" sz="2800" dirty="0"/>
              <a:t>    &lt;Product ID="O365ProPlusRetail"&gt;</a:t>
            </a:r>
          </a:p>
          <a:p>
            <a:r>
              <a:rPr lang="en-US" sz="2800" dirty="0"/>
              <a:t>      &lt;Language ID="en-us" /&gt;</a:t>
            </a:r>
          </a:p>
          <a:p>
            <a:r>
              <a:rPr lang="en-US" sz="2800" dirty="0"/>
              <a:t>    &lt;/Product&gt;</a:t>
            </a:r>
          </a:p>
          <a:p>
            <a:r>
              <a:rPr lang="en-US" sz="2800" dirty="0"/>
              <a:t>    &lt;Product ID="VisioProRetail"&gt;</a:t>
            </a:r>
          </a:p>
          <a:p>
            <a:r>
              <a:rPr lang="en-US" sz="2800" dirty="0"/>
              <a:t>      &lt;Language ID="en-us" /&gt;</a:t>
            </a:r>
          </a:p>
          <a:p>
            <a:r>
              <a:rPr lang="en-US" sz="2800" dirty="0"/>
              <a:t>    &lt;/Product&gt;</a:t>
            </a:r>
          </a:p>
          <a:p>
            <a:r>
              <a:rPr lang="en-US" sz="2800" dirty="0"/>
              <a:t>  &lt;/Add&gt;</a:t>
            </a:r>
          </a:p>
          <a:p>
            <a:r>
              <a:rPr lang="en-US" sz="2800" dirty="0"/>
              <a:t>&lt;/Configuration&gt;</a:t>
            </a:r>
          </a:p>
        </p:txBody>
      </p:sp>
      <p:sp>
        <p:nvSpPr>
          <p:cNvPr id="2" name="Rectangle 1"/>
          <p:cNvSpPr>
            <a:spLocks noChangeArrowheads="1"/>
          </p:cNvSpPr>
          <p:nvPr/>
        </p:nvSpPr>
        <p:spPr bwMode="auto">
          <a:xfrm>
            <a:off x="883" y="-140758"/>
            <a:ext cx="66" cy="282513"/>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932563"/>
            <a:endParaRPr lang="en-US" dirty="0">
              <a:solidFill>
                <a:srgbClr val="FFFFFF"/>
              </a:solidFill>
            </a:endParaRPr>
          </a:p>
        </p:txBody>
      </p:sp>
      <p:sp>
        <p:nvSpPr>
          <p:cNvPr id="6" name="Rectangle 5"/>
          <p:cNvSpPr/>
          <p:nvPr/>
        </p:nvSpPr>
        <p:spPr bwMode="auto">
          <a:xfrm>
            <a:off x="1722437" y="1727488"/>
            <a:ext cx="3733800" cy="474347"/>
          </a:xfrm>
          <a:prstGeom prst="rect">
            <a:avLst/>
          </a:prstGeom>
          <a:solidFill>
            <a:schemeClr val="accent1">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456237" y="1727488"/>
            <a:ext cx="3581400" cy="474347"/>
          </a:xfrm>
          <a:prstGeom prst="rect">
            <a:avLst/>
          </a:prstGeom>
          <a:solidFill>
            <a:schemeClr val="accent4">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189037" y="2579542"/>
            <a:ext cx="6248400" cy="474347"/>
          </a:xfrm>
          <a:prstGeom prst="rect">
            <a:avLst/>
          </a:prstGeom>
          <a:solidFill>
            <a:schemeClr val="accent3">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1189037" y="4003915"/>
            <a:ext cx="5715000" cy="474347"/>
          </a:xfrm>
          <a:prstGeom prst="rect">
            <a:avLst/>
          </a:prstGeom>
          <a:solidFill>
            <a:schemeClr val="accent3">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559501" y="3053889"/>
            <a:ext cx="4582536" cy="474347"/>
          </a:xfrm>
          <a:prstGeom prst="rect">
            <a:avLst/>
          </a:prstGeom>
          <a:solidFill>
            <a:schemeClr val="accent2">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577830" y="4479538"/>
            <a:ext cx="4582536" cy="474347"/>
          </a:xfrm>
          <a:prstGeom prst="rect">
            <a:avLst/>
          </a:prstGeom>
          <a:solidFill>
            <a:schemeClr val="accent2">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27037" y="2201835"/>
            <a:ext cx="5105400" cy="370774"/>
          </a:xfrm>
          <a:prstGeom prst="rect">
            <a:avLst/>
          </a:prstGeom>
          <a:solidFill>
            <a:schemeClr val="accent6">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3605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ODT App-V Packager</a:t>
            </a:r>
            <a:endParaRPr lang="en-US" dirty="0"/>
          </a:p>
        </p:txBody>
      </p:sp>
      <p:sp>
        <p:nvSpPr>
          <p:cNvPr id="5" name="Text Placeholder 4"/>
          <p:cNvSpPr>
            <a:spLocks noGrp="1"/>
          </p:cNvSpPr>
          <p:nvPr>
            <p:ph type="body" sz="quarter" idx="12"/>
          </p:nvPr>
        </p:nvSpPr>
        <p:spPr/>
        <p:txBody>
          <a:bodyPr/>
          <a:lstStyle/>
          <a:p>
            <a:r>
              <a:rPr lang="en-US" dirty="0" smtClean="0"/>
              <a:t>Briton Zurcher</a:t>
            </a:r>
            <a:endParaRPr lang="en-US" dirty="0"/>
          </a:p>
        </p:txBody>
      </p:sp>
      <p:grpSp>
        <p:nvGrpSpPr>
          <p:cNvPr id="7" name="Group 4"/>
          <p:cNvGrpSpPr>
            <a:grpSpLocks noChangeAspect="1"/>
          </p:cNvGrpSpPr>
          <p:nvPr/>
        </p:nvGrpSpPr>
        <p:grpSpPr bwMode="auto">
          <a:xfrm>
            <a:off x="8829723" y="2047866"/>
            <a:ext cx="3596765" cy="4652065"/>
            <a:chOff x="4109" y="2299"/>
            <a:chExt cx="1152" cy="1490"/>
          </a:xfrm>
        </p:grpSpPr>
        <p:sp>
          <p:nvSpPr>
            <p:cNvPr id="8" name="AutoShape 3"/>
            <p:cNvSpPr>
              <a:spLocks noChangeAspect="1" noChangeArrowheads="1" noTextEdit="1"/>
            </p:cNvSpPr>
            <p:nvPr/>
          </p:nvSpPr>
          <p:spPr bwMode="auto">
            <a:xfrm>
              <a:off x="4109" y="2299"/>
              <a:ext cx="1152"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 name="Rectangle 6"/>
            <p:cNvSpPr>
              <a:spLocks noChangeArrowheads="1"/>
            </p:cNvSpPr>
            <p:nvPr/>
          </p:nvSpPr>
          <p:spPr bwMode="auto">
            <a:xfrm>
              <a:off x="4109" y="2299"/>
              <a:ext cx="1152"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0" name="Freeform 7"/>
            <p:cNvSpPr>
              <a:spLocks/>
            </p:cNvSpPr>
            <p:nvPr/>
          </p:nvSpPr>
          <p:spPr bwMode="auto">
            <a:xfrm>
              <a:off x="4543" y="3656"/>
              <a:ext cx="311" cy="45"/>
            </a:xfrm>
            <a:custGeom>
              <a:avLst/>
              <a:gdLst>
                <a:gd name="T0" fmla="*/ 613 w 660"/>
                <a:gd name="T1" fmla="*/ 0 h 95"/>
                <a:gd name="T2" fmla="*/ 470 w 660"/>
                <a:gd name="T3" fmla="*/ 0 h 95"/>
                <a:gd name="T4" fmla="*/ 484 w 660"/>
                <a:gd name="T5" fmla="*/ 14 h 95"/>
                <a:gd name="T6" fmla="*/ 484 w 660"/>
                <a:gd name="T7" fmla="*/ 36 h 95"/>
                <a:gd name="T8" fmla="*/ 313 w 660"/>
                <a:gd name="T9" fmla="*/ 36 h 95"/>
                <a:gd name="T10" fmla="*/ 164 w 660"/>
                <a:gd name="T11" fmla="*/ 36 h 95"/>
                <a:gd name="T12" fmla="*/ 164 w 660"/>
                <a:gd name="T13" fmla="*/ 0 h 95"/>
                <a:gd name="T14" fmla="*/ 48 w 660"/>
                <a:gd name="T15" fmla="*/ 0 h 95"/>
                <a:gd name="T16" fmla="*/ 0 w 660"/>
                <a:gd name="T17" fmla="*/ 48 h 95"/>
                <a:gd name="T18" fmla="*/ 48 w 660"/>
                <a:gd name="T19" fmla="*/ 95 h 95"/>
                <a:gd name="T20" fmla="*/ 613 w 660"/>
                <a:gd name="T21" fmla="*/ 95 h 95"/>
                <a:gd name="T22" fmla="*/ 660 w 660"/>
                <a:gd name="T23" fmla="*/ 48 h 95"/>
                <a:gd name="T24" fmla="*/ 613 w 660"/>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0" h="95">
                  <a:moveTo>
                    <a:pt x="613" y="0"/>
                  </a:moveTo>
                  <a:cubicBezTo>
                    <a:pt x="470" y="0"/>
                    <a:pt x="470" y="0"/>
                    <a:pt x="470" y="0"/>
                  </a:cubicBezTo>
                  <a:cubicBezTo>
                    <a:pt x="484" y="14"/>
                    <a:pt x="484" y="14"/>
                    <a:pt x="484" y="14"/>
                  </a:cubicBezTo>
                  <a:cubicBezTo>
                    <a:pt x="484" y="36"/>
                    <a:pt x="484" y="36"/>
                    <a:pt x="484" y="36"/>
                  </a:cubicBezTo>
                  <a:cubicBezTo>
                    <a:pt x="313" y="36"/>
                    <a:pt x="313" y="36"/>
                    <a:pt x="313" y="36"/>
                  </a:cubicBezTo>
                  <a:cubicBezTo>
                    <a:pt x="164" y="36"/>
                    <a:pt x="164" y="36"/>
                    <a:pt x="164" y="36"/>
                  </a:cubicBezTo>
                  <a:cubicBezTo>
                    <a:pt x="164" y="0"/>
                    <a:pt x="164" y="0"/>
                    <a:pt x="164" y="0"/>
                  </a:cubicBezTo>
                  <a:cubicBezTo>
                    <a:pt x="48" y="0"/>
                    <a:pt x="48" y="0"/>
                    <a:pt x="48" y="0"/>
                  </a:cubicBezTo>
                  <a:cubicBezTo>
                    <a:pt x="22" y="0"/>
                    <a:pt x="0" y="21"/>
                    <a:pt x="0" y="48"/>
                  </a:cubicBezTo>
                  <a:cubicBezTo>
                    <a:pt x="0" y="74"/>
                    <a:pt x="22" y="95"/>
                    <a:pt x="48" y="95"/>
                  </a:cubicBezTo>
                  <a:cubicBezTo>
                    <a:pt x="613" y="95"/>
                    <a:pt x="613" y="95"/>
                    <a:pt x="613" y="95"/>
                  </a:cubicBezTo>
                  <a:cubicBezTo>
                    <a:pt x="639" y="95"/>
                    <a:pt x="660" y="74"/>
                    <a:pt x="660" y="48"/>
                  </a:cubicBezTo>
                  <a:cubicBezTo>
                    <a:pt x="660" y="21"/>
                    <a:pt x="639" y="0"/>
                    <a:pt x="613" y="0"/>
                  </a:cubicBezTo>
                </a:path>
              </a:pathLst>
            </a:custGeom>
            <a:solidFill>
              <a:srgbClr val="5D1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 name="Freeform 8"/>
            <p:cNvSpPr>
              <a:spLocks/>
            </p:cNvSpPr>
            <p:nvPr/>
          </p:nvSpPr>
          <p:spPr bwMode="auto">
            <a:xfrm>
              <a:off x="4691" y="3628"/>
              <a:ext cx="80" cy="45"/>
            </a:xfrm>
            <a:custGeom>
              <a:avLst/>
              <a:gdLst>
                <a:gd name="T0" fmla="*/ 80 w 80"/>
                <a:gd name="T1" fmla="*/ 35 h 45"/>
                <a:gd name="T2" fmla="*/ 45 w 80"/>
                <a:gd name="T3" fmla="*/ 0 h 45"/>
                <a:gd name="T4" fmla="*/ 0 w 80"/>
                <a:gd name="T5" fmla="*/ 0 h 45"/>
                <a:gd name="T6" fmla="*/ 0 w 80"/>
                <a:gd name="T7" fmla="*/ 45 h 45"/>
                <a:gd name="T8" fmla="*/ 80 w 80"/>
                <a:gd name="T9" fmla="*/ 45 h 45"/>
                <a:gd name="T10" fmla="*/ 80 w 80"/>
                <a:gd name="T11" fmla="*/ 35 h 45"/>
              </a:gdLst>
              <a:ahLst/>
              <a:cxnLst>
                <a:cxn ang="0">
                  <a:pos x="T0" y="T1"/>
                </a:cxn>
                <a:cxn ang="0">
                  <a:pos x="T2" y="T3"/>
                </a:cxn>
                <a:cxn ang="0">
                  <a:pos x="T4" y="T5"/>
                </a:cxn>
                <a:cxn ang="0">
                  <a:pos x="T6" y="T7"/>
                </a:cxn>
                <a:cxn ang="0">
                  <a:pos x="T8" y="T9"/>
                </a:cxn>
                <a:cxn ang="0">
                  <a:pos x="T10" y="T11"/>
                </a:cxn>
              </a:cxnLst>
              <a:rect l="0" t="0" r="r" b="b"/>
              <a:pathLst>
                <a:path w="80" h="45">
                  <a:moveTo>
                    <a:pt x="80" y="35"/>
                  </a:moveTo>
                  <a:lnTo>
                    <a:pt x="45" y="0"/>
                  </a:lnTo>
                  <a:lnTo>
                    <a:pt x="0" y="0"/>
                  </a:lnTo>
                  <a:lnTo>
                    <a:pt x="0" y="45"/>
                  </a:lnTo>
                  <a:lnTo>
                    <a:pt x="80" y="45"/>
                  </a:lnTo>
                  <a:lnTo>
                    <a:pt x="80" y="35"/>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 name="Freeform 9"/>
            <p:cNvSpPr>
              <a:spLocks/>
            </p:cNvSpPr>
            <p:nvPr/>
          </p:nvSpPr>
          <p:spPr bwMode="auto">
            <a:xfrm>
              <a:off x="4691" y="3628"/>
              <a:ext cx="80" cy="45"/>
            </a:xfrm>
            <a:custGeom>
              <a:avLst/>
              <a:gdLst>
                <a:gd name="T0" fmla="*/ 80 w 80"/>
                <a:gd name="T1" fmla="*/ 35 h 45"/>
                <a:gd name="T2" fmla="*/ 45 w 80"/>
                <a:gd name="T3" fmla="*/ 0 h 45"/>
                <a:gd name="T4" fmla="*/ 0 w 80"/>
                <a:gd name="T5" fmla="*/ 0 h 45"/>
                <a:gd name="T6" fmla="*/ 0 w 80"/>
                <a:gd name="T7" fmla="*/ 45 h 45"/>
                <a:gd name="T8" fmla="*/ 80 w 80"/>
                <a:gd name="T9" fmla="*/ 45 h 45"/>
                <a:gd name="T10" fmla="*/ 80 w 80"/>
                <a:gd name="T11" fmla="*/ 35 h 45"/>
              </a:gdLst>
              <a:ahLst/>
              <a:cxnLst>
                <a:cxn ang="0">
                  <a:pos x="T0" y="T1"/>
                </a:cxn>
                <a:cxn ang="0">
                  <a:pos x="T2" y="T3"/>
                </a:cxn>
                <a:cxn ang="0">
                  <a:pos x="T4" y="T5"/>
                </a:cxn>
                <a:cxn ang="0">
                  <a:pos x="T6" y="T7"/>
                </a:cxn>
                <a:cxn ang="0">
                  <a:pos x="T8" y="T9"/>
                </a:cxn>
                <a:cxn ang="0">
                  <a:pos x="T10" y="T11"/>
                </a:cxn>
              </a:cxnLst>
              <a:rect l="0" t="0" r="r" b="b"/>
              <a:pathLst>
                <a:path w="80" h="45">
                  <a:moveTo>
                    <a:pt x="80" y="35"/>
                  </a:moveTo>
                  <a:lnTo>
                    <a:pt x="45" y="0"/>
                  </a:lnTo>
                  <a:lnTo>
                    <a:pt x="0" y="0"/>
                  </a:lnTo>
                  <a:lnTo>
                    <a:pt x="0" y="45"/>
                  </a:lnTo>
                  <a:lnTo>
                    <a:pt x="80" y="45"/>
                  </a:lnTo>
                  <a:lnTo>
                    <a:pt x="80"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 name="Rectangle 10"/>
            <p:cNvSpPr>
              <a:spLocks noChangeArrowheads="1"/>
            </p:cNvSpPr>
            <p:nvPr/>
          </p:nvSpPr>
          <p:spPr bwMode="auto">
            <a:xfrm>
              <a:off x="4691" y="3334"/>
              <a:ext cx="45" cy="294"/>
            </a:xfrm>
            <a:prstGeom prst="rect">
              <a:avLst/>
            </a:prstGeom>
            <a:solidFill>
              <a:srgbClr val="FC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4" name="Rectangle 11"/>
            <p:cNvSpPr>
              <a:spLocks noChangeArrowheads="1"/>
            </p:cNvSpPr>
            <p:nvPr/>
          </p:nvSpPr>
          <p:spPr bwMode="auto">
            <a:xfrm>
              <a:off x="4691" y="3334"/>
              <a:ext cx="4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5" name="Freeform 12"/>
            <p:cNvSpPr>
              <a:spLocks/>
            </p:cNvSpPr>
            <p:nvPr/>
          </p:nvSpPr>
          <p:spPr bwMode="auto">
            <a:xfrm>
              <a:off x="4691" y="3628"/>
              <a:ext cx="21" cy="45"/>
            </a:xfrm>
            <a:custGeom>
              <a:avLst/>
              <a:gdLst>
                <a:gd name="T0" fmla="*/ 21 w 21"/>
                <a:gd name="T1" fmla="*/ 0 h 45"/>
                <a:gd name="T2" fmla="*/ 0 w 21"/>
                <a:gd name="T3" fmla="*/ 0 h 45"/>
                <a:gd name="T4" fmla="*/ 0 w 21"/>
                <a:gd name="T5" fmla="*/ 25 h 45"/>
                <a:gd name="T6" fmla="*/ 10 w 21"/>
                <a:gd name="T7" fmla="*/ 35 h 45"/>
                <a:gd name="T8" fmla="*/ 10 w 21"/>
                <a:gd name="T9" fmla="*/ 45 h 45"/>
                <a:gd name="T10" fmla="*/ 0 w 21"/>
                <a:gd name="T11" fmla="*/ 45 h 45"/>
                <a:gd name="T12" fmla="*/ 21 w 21"/>
                <a:gd name="T13" fmla="*/ 45 h 45"/>
                <a:gd name="T14" fmla="*/ 21 w 21"/>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5">
                  <a:moveTo>
                    <a:pt x="21" y="0"/>
                  </a:moveTo>
                  <a:lnTo>
                    <a:pt x="0" y="0"/>
                  </a:lnTo>
                  <a:lnTo>
                    <a:pt x="0" y="25"/>
                  </a:lnTo>
                  <a:lnTo>
                    <a:pt x="10" y="35"/>
                  </a:lnTo>
                  <a:lnTo>
                    <a:pt x="10" y="45"/>
                  </a:lnTo>
                  <a:lnTo>
                    <a:pt x="0" y="45"/>
                  </a:lnTo>
                  <a:lnTo>
                    <a:pt x="21" y="45"/>
                  </a:lnTo>
                  <a:lnTo>
                    <a:pt x="21" y="0"/>
                  </a:lnTo>
                  <a:close/>
                </a:path>
              </a:pathLst>
            </a:custGeom>
            <a:solidFill>
              <a:srgbClr val="3A1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6" name="Freeform 13"/>
            <p:cNvSpPr>
              <a:spLocks/>
            </p:cNvSpPr>
            <p:nvPr/>
          </p:nvSpPr>
          <p:spPr bwMode="auto">
            <a:xfrm>
              <a:off x="4691" y="3628"/>
              <a:ext cx="21" cy="45"/>
            </a:xfrm>
            <a:custGeom>
              <a:avLst/>
              <a:gdLst>
                <a:gd name="T0" fmla="*/ 21 w 21"/>
                <a:gd name="T1" fmla="*/ 0 h 45"/>
                <a:gd name="T2" fmla="*/ 0 w 21"/>
                <a:gd name="T3" fmla="*/ 0 h 45"/>
                <a:gd name="T4" fmla="*/ 0 w 21"/>
                <a:gd name="T5" fmla="*/ 25 h 45"/>
                <a:gd name="T6" fmla="*/ 10 w 21"/>
                <a:gd name="T7" fmla="*/ 35 h 45"/>
                <a:gd name="T8" fmla="*/ 10 w 21"/>
                <a:gd name="T9" fmla="*/ 45 h 45"/>
                <a:gd name="T10" fmla="*/ 0 w 21"/>
                <a:gd name="T11" fmla="*/ 45 h 45"/>
                <a:gd name="T12" fmla="*/ 21 w 21"/>
                <a:gd name="T13" fmla="*/ 45 h 45"/>
                <a:gd name="T14" fmla="*/ 21 w 21"/>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5">
                  <a:moveTo>
                    <a:pt x="21" y="0"/>
                  </a:moveTo>
                  <a:lnTo>
                    <a:pt x="0" y="0"/>
                  </a:lnTo>
                  <a:lnTo>
                    <a:pt x="0" y="25"/>
                  </a:lnTo>
                  <a:lnTo>
                    <a:pt x="10" y="35"/>
                  </a:lnTo>
                  <a:lnTo>
                    <a:pt x="10" y="45"/>
                  </a:lnTo>
                  <a:lnTo>
                    <a:pt x="0" y="45"/>
                  </a:lnTo>
                  <a:lnTo>
                    <a:pt x="21" y="4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7" name="Rectangle 14"/>
            <p:cNvSpPr>
              <a:spLocks noChangeArrowheads="1"/>
            </p:cNvSpPr>
            <p:nvPr/>
          </p:nvSpPr>
          <p:spPr bwMode="auto">
            <a:xfrm>
              <a:off x="4691" y="3347"/>
              <a:ext cx="21" cy="281"/>
            </a:xfrm>
            <a:prstGeom prst="rect">
              <a:avLst/>
            </a:prstGeom>
            <a:solidFill>
              <a:srgbClr val="D6B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8" name="Rectangle 15"/>
            <p:cNvSpPr>
              <a:spLocks noChangeArrowheads="1"/>
            </p:cNvSpPr>
            <p:nvPr/>
          </p:nvSpPr>
          <p:spPr bwMode="auto">
            <a:xfrm>
              <a:off x="4691" y="3347"/>
              <a:ext cx="2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9" name="Rectangle 16"/>
            <p:cNvSpPr>
              <a:spLocks noChangeArrowheads="1"/>
            </p:cNvSpPr>
            <p:nvPr/>
          </p:nvSpPr>
          <p:spPr bwMode="auto">
            <a:xfrm>
              <a:off x="4621" y="3334"/>
              <a:ext cx="45" cy="294"/>
            </a:xfrm>
            <a:prstGeom prst="rect">
              <a:avLst/>
            </a:prstGeom>
            <a:solidFill>
              <a:srgbClr val="FC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0" name="Rectangle 17"/>
            <p:cNvSpPr>
              <a:spLocks noChangeArrowheads="1"/>
            </p:cNvSpPr>
            <p:nvPr/>
          </p:nvSpPr>
          <p:spPr bwMode="auto">
            <a:xfrm>
              <a:off x="4621" y="3334"/>
              <a:ext cx="4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1" name="Freeform 18"/>
            <p:cNvSpPr>
              <a:spLocks/>
            </p:cNvSpPr>
            <p:nvPr/>
          </p:nvSpPr>
          <p:spPr bwMode="auto">
            <a:xfrm>
              <a:off x="4621" y="3628"/>
              <a:ext cx="80" cy="45"/>
            </a:xfrm>
            <a:custGeom>
              <a:avLst/>
              <a:gdLst>
                <a:gd name="T0" fmla="*/ 80 w 80"/>
                <a:gd name="T1" fmla="*/ 35 h 45"/>
                <a:gd name="T2" fmla="*/ 45 w 80"/>
                <a:gd name="T3" fmla="*/ 0 h 45"/>
                <a:gd name="T4" fmla="*/ 0 w 80"/>
                <a:gd name="T5" fmla="*/ 0 h 45"/>
                <a:gd name="T6" fmla="*/ 0 w 80"/>
                <a:gd name="T7" fmla="*/ 45 h 45"/>
                <a:gd name="T8" fmla="*/ 80 w 80"/>
                <a:gd name="T9" fmla="*/ 45 h 45"/>
                <a:gd name="T10" fmla="*/ 80 w 80"/>
                <a:gd name="T11" fmla="*/ 35 h 45"/>
              </a:gdLst>
              <a:ahLst/>
              <a:cxnLst>
                <a:cxn ang="0">
                  <a:pos x="T0" y="T1"/>
                </a:cxn>
                <a:cxn ang="0">
                  <a:pos x="T2" y="T3"/>
                </a:cxn>
                <a:cxn ang="0">
                  <a:pos x="T4" y="T5"/>
                </a:cxn>
                <a:cxn ang="0">
                  <a:pos x="T6" y="T7"/>
                </a:cxn>
                <a:cxn ang="0">
                  <a:pos x="T8" y="T9"/>
                </a:cxn>
                <a:cxn ang="0">
                  <a:pos x="T10" y="T11"/>
                </a:cxn>
              </a:cxnLst>
              <a:rect l="0" t="0" r="r" b="b"/>
              <a:pathLst>
                <a:path w="80" h="45">
                  <a:moveTo>
                    <a:pt x="80" y="35"/>
                  </a:moveTo>
                  <a:lnTo>
                    <a:pt x="45" y="0"/>
                  </a:lnTo>
                  <a:lnTo>
                    <a:pt x="0" y="0"/>
                  </a:lnTo>
                  <a:lnTo>
                    <a:pt x="0" y="45"/>
                  </a:lnTo>
                  <a:lnTo>
                    <a:pt x="80" y="45"/>
                  </a:lnTo>
                  <a:lnTo>
                    <a:pt x="80" y="35"/>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2" name="Freeform 19"/>
            <p:cNvSpPr>
              <a:spLocks/>
            </p:cNvSpPr>
            <p:nvPr/>
          </p:nvSpPr>
          <p:spPr bwMode="auto">
            <a:xfrm>
              <a:off x="4621" y="3628"/>
              <a:ext cx="80" cy="45"/>
            </a:xfrm>
            <a:custGeom>
              <a:avLst/>
              <a:gdLst>
                <a:gd name="T0" fmla="*/ 80 w 80"/>
                <a:gd name="T1" fmla="*/ 35 h 45"/>
                <a:gd name="T2" fmla="*/ 45 w 80"/>
                <a:gd name="T3" fmla="*/ 0 h 45"/>
                <a:gd name="T4" fmla="*/ 0 w 80"/>
                <a:gd name="T5" fmla="*/ 0 h 45"/>
                <a:gd name="T6" fmla="*/ 0 w 80"/>
                <a:gd name="T7" fmla="*/ 45 h 45"/>
                <a:gd name="T8" fmla="*/ 80 w 80"/>
                <a:gd name="T9" fmla="*/ 45 h 45"/>
                <a:gd name="T10" fmla="*/ 80 w 80"/>
                <a:gd name="T11" fmla="*/ 35 h 45"/>
              </a:gdLst>
              <a:ahLst/>
              <a:cxnLst>
                <a:cxn ang="0">
                  <a:pos x="T0" y="T1"/>
                </a:cxn>
                <a:cxn ang="0">
                  <a:pos x="T2" y="T3"/>
                </a:cxn>
                <a:cxn ang="0">
                  <a:pos x="T4" y="T5"/>
                </a:cxn>
                <a:cxn ang="0">
                  <a:pos x="T6" y="T7"/>
                </a:cxn>
                <a:cxn ang="0">
                  <a:pos x="T8" y="T9"/>
                </a:cxn>
                <a:cxn ang="0">
                  <a:pos x="T10" y="T11"/>
                </a:cxn>
              </a:cxnLst>
              <a:rect l="0" t="0" r="r" b="b"/>
              <a:pathLst>
                <a:path w="80" h="45">
                  <a:moveTo>
                    <a:pt x="80" y="35"/>
                  </a:moveTo>
                  <a:lnTo>
                    <a:pt x="45" y="0"/>
                  </a:lnTo>
                  <a:lnTo>
                    <a:pt x="0" y="0"/>
                  </a:lnTo>
                  <a:lnTo>
                    <a:pt x="0" y="45"/>
                  </a:lnTo>
                  <a:lnTo>
                    <a:pt x="80" y="45"/>
                  </a:lnTo>
                  <a:lnTo>
                    <a:pt x="80"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3" name="Rectangle 20"/>
            <p:cNvSpPr>
              <a:spLocks noChangeArrowheads="1"/>
            </p:cNvSpPr>
            <p:nvPr/>
          </p:nvSpPr>
          <p:spPr bwMode="auto">
            <a:xfrm>
              <a:off x="4621" y="3347"/>
              <a:ext cx="21" cy="281"/>
            </a:xfrm>
            <a:prstGeom prst="rect">
              <a:avLst/>
            </a:prstGeom>
            <a:solidFill>
              <a:srgbClr val="D6B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4" name="Rectangle 21"/>
            <p:cNvSpPr>
              <a:spLocks noChangeArrowheads="1"/>
            </p:cNvSpPr>
            <p:nvPr/>
          </p:nvSpPr>
          <p:spPr bwMode="auto">
            <a:xfrm>
              <a:off x="4621" y="3347"/>
              <a:ext cx="2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5" name="Rectangle 22"/>
            <p:cNvSpPr>
              <a:spLocks noChangeArrowheads="1"/>
            </p:cNvSpPr>
            <p:nvPr/>
          </p:nvSpPr>
          <p:spPr bwMode="auto">
            <a:xfrm>
              <a:off x="4621" y="3628"/>
              <a:ext cx="21" cy="45"/>
            </a:xfrm>
            <a:prstGeom prst="rect">
              <a:avLst/>
            </a:prstGeom>
            <a:solidFill>
              <a:srgbClr val="3A1E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6" name="Rectangle 23"/>
            <p:cNvSpPr>
              <a:spLocks noChangeArrowheads="1"/>
            </p:cNvSpPr>
            <p:nvPr/>
          </p:nvSpPr>
          <p:spPr bwMode="auto">
            <a:xfrm>
              <a:off x="4621" y="3628"/>
              <a:ext cx="21"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7" name="Freeform 24"/>
            <p:cNvSpPr>
              <a:spLocks/>
            </p:cNvSpPr>
            <p:nvPr/>
          </p:nvSpPr>
          <p:spPr bwMode="auto">
            <a:xfrm>
              <a:off x="4745" y="2854"/>
              <a:ext cx="157" cy="197"/>
            </a:xfrm>
            <a:custGeom>
              <a:avLst/>
              <a:gdLst>
                <a:gd name="T0" fmla="*/ 10 w 334"/>
                <a:gd name="T1" fmla="*/ 418 h 418"/>
                <a:gd name="T2" fmla="*/ 0 w 334"/>
                <a:gd name="T3" fmla="*/ 418 h 418"/>
                <a:gd name="T4" fmla="*/ 2 w 334"/>
                <a:gd name="T5" fmla="*/ 335 h 418"/>
                <a:gd name="T6" fmla="*/ 10 w 334"/>
                <a:gd name="T7" fmla="*/ 335 h 418"/>
                <a:gd name="T8" fmla="*/ 144 w 334"/>
                <a:gd name="T9" fmla="*/ 292 h 418"/>
                <a:gd name="T10" fmla="*/ 216 w 334"/>
                <a:gd name="T11" fmla="*/ 191 h 418"/>
                <a:gd name="T12" fmla="*/ 252 w 334"/>
                <a:gd name="T13" fmla="*/ 5 h 418"/>
                <a:gd name="T14" fmla="*/ 252 w 334"/>
                <a:gd name="T15" fmla="*/ 1 h 418"/>
                <a:gd name="T16" fmla="*/ 252 w 334"/>
                <a:gd name="T17" fmla="*/ 1 h 418"/>
                <a:gd name="T18" fmla="*/ 334 w 334"/>
                <a:gd name="T19" fmla="*/ 0 h 418"/>
                <a:gd name="T20" fmla="*/ 334 w 334"/>
                <a:gd name="T21" fmla="*/ 5 h 418"/>
                <a:gd name="T22" fmla="*/ 316 w 334"/>
                <a:gd name="T23" fmla="*/ 151 h 418"/>
                <a:gd name="T24" fmla="*/ 196 w 334"/>
                <a:gd name="T25" fmla="*/ 356 h 418"/>
                <a:gd name="T26" fmla="*/ 11 w 334"/>
                <a:gd name="T27" fmla="*/ 418 h 418"/>
                <a:gd name="T28" fmla="*/ 10 w 334"/>
                <a:gd name="T29"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4" h="418">
                  <a:moveTo>
                    <a:pt x="10" y="418"/>
                  </a:moveTo>
                  <a:cubicBezTo>
                    <a:pt x="7" y="418"/>
                    <a:pt x="3" y="418"/>
                    <a:pt x="0" y="418"/>
                  </a:cubicBezTo>
                  <a:cubicBezTo>
                    <a:pt x="2" y="335"/>
                    <a:pt x="2" y="335"/>
                    <a:pt x="2" y="335"/>
                  </a:cubicBezTo>
                  <a:cubicBezTo>
                    <a:pt x="5" y="335"/>
                    <a:pt x="8" y="335"/>
                    <a:pt x="10" y="335"/>
                  </a:cubicBezTo>
                  <a:cubicBezTo>
                    <a:pt x="71" y="335"/>
                    <a:pt x="112" y="318"/>
                    <a:pt x="144" y="292"/>
                  </a:cubicBezTo>
                  <a:cubicBezTo>
                    <a:pt x="176" y="266"/>
                    <a:pt x="200" y="230"/>
                    <a:pt x="216" y="191"/>
                  </a:cubicBezTo>
                  <a:cubicBezTo>
                    <a:pt x="249" y="112"/>
                    <a:pt x="252" y="23"/>
                    <a:pt x="252" y="5"/>
                  </a:cubicBezTo>
                  <a:cubicBezTo>
                    <a:pt x="252" y="2"/>
                    <a:pt x="252" y="1"/>
                    <a:pt x="252" y="1"/>
                  </a:cubicBezTo>
                  <a:cubicBezTo>
                    <a:pt x="252" y="1"/>
                    <a:pt x="252" y="1"/>
                    <a:pt x="252" y="1"/>
                  </a:cubicBezTo>
                  <a:cubicBezTo>
                    <a:pt x="334" y="0"/>
                    <a:pt x="334" y="0"/>
                    <a:pt x="334" y="0"/>
                  </a:cubicBezTo>
                  <a:cubicBezTo>
                    <a:pt x="334" y="0"/>
                    <a:pt x="334" y="2"/>
                    <a:pt x="334" y="5"/>
                  </a:cubicBezTo>
                  <a:cubicBezTo>
                    <a:pt x="334" y="23"/>
                    <a:pt x="333" y="82"/>
                    <a:pt x="316" y="151"/>
                  </a:cubicBezTo>
                  <a:cubicBezTo>
                    <a:pt x="298" y="220"/>
                    <a:pt x="265" y="300"/>
                    <a:pt x="196" y="356"/>
                  </a:cubicBezTo>
                  <a:cubicBezTo>
                    <a:pt x="150" y="394"/>
                    <a:pt x="88" y="418"/>
                    <a:pt x="11" y="418"/>
                  </a:cubicBezTo>
                  <a:cubicBezTo>
                    <a:pt x="10" y="418"/>
                    <a:pt x="10" y="418"/>
                    <a:pt x="10" y="418"/>
                  </a:cubicBezTo>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8" name="Freeform 25"/>
            <p:cNvSpPr>
              <a:spLocks/>
            </p:cNvSpPr>
            <p:nvPr/>
          </p:nvSpPr>
          <p:spPr bwMode="auto">
            <a:xfrm>
              <a:off x="4746" y="2854"/>
              <a:ext cx="156" cy="197"/>
            </a:xfrm>
            <a:custGeom>
              <a:avLst/>
              <a:gdLst>
                <a:gd name="T0" fmla="*/ 332 w 332"/>
                <a:gd name="T1" fmla="*/ 0 h 418"/>
                <a:gd name="T2" fmla="*/ 250 w 332"/>
                <a:gd name="T3" fmla="*/ 1 h 418"/>
                <a:gd name="T4" fmla="*/ 250 w 332"/>
                <a:gd name="T5" fmla="*/ 1 h 418"/>
                <a:gd name="T6" fmla="*/ 250 w 332"/>
                <a:gd name="T7" fmla="*/ 5 h 418"/>
                <a:gd name="T8" fmla="*/ 250 w 332"/>
                <a:gd name="T9" fmla="*/ 7 h 418"/>
                <a:gd name="T10" fmla="*/ 214 w 332"/>
                <a:gd name="T11" fmla="*/ 191 h 418"/>
                <a:gd name="T12" fmla="*/ 142 w 332"/>
                <a:gd name="T13" fmla="*/ 292 h 418"/>
                <a:gd name="T14" fmla="*/ 8 w 332"/>
                <a:gd name="T15" fmla="*/ 335 h 418"/>
                <a:gd name="T16" fmla="*/ 0 w 332"/>
                <a:gd name="T17" fmla="*/ 335 h 418"/>
                <a:gd name="T18" fmla="*/ 0 w 332"/>
                <a:gd name="T19" fmla="*/ 336 h 418"/>
                <a:gd name="T20" fmla="*/ 16 w 332"/>
                <a:gd name="T21" fmla="*/ 336 h 418"/>
                <a:gd name="T22" fmla="*/ 16 w 332"/>
                <a:gd name="T23" fmla="*/ 418 h 418"/>
                <a:gd name="T24" fmla="*/ 194 w 332"/>
                <a:gd name="T25" fmla="*/ 356 h 418"/>
                <a:gd name="T26" fmla="*/ 314 w 332"/>
                <a:gd name="T27" fmla="*/ 151 h 418"/>
                <a:gd name="T28" fmla="*/ 332 w 332"/>
                <a:gd name="T29" fmla="*/ 5 h 418"/>
                <a:gd name="T30" fmla="*/ 332 w 332"/>
                <a:gd name="T31"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 h="418">
                  <a:moveTo>
                    <a:pt x="332" y="0"/>
                  </a:moveTo>
                  <a:cubicBezTo>
                    <a:pt x="250" y="1"/>
                    <a:pt x="250" y="1"/>
                    <a:pt x="250" y="1"/>
                  </a:cubicBezTo>
                  <a:cubicBezTo>
                    <a:pt x="250" y="1"/>
                    <a:pt x="250" y="1"/>
                    <a:pt x="250" y="1"/>
                  </a:cubicBezTo>
                  <a:cubicBezTo>
                    <a:pt x="250" y="1"/>
                    <a:pt x="250" y="2"/>
                    <a:pt x="250" y="5"/>
                  </a:cubicBezTo>
                  <a:cubicBezTo>
                    <a:pt x="250" y="5"/>
                    <a:pt x="250" y="6"/>
                    <a:pt x="250" y="7"/>
                  </a:cubicBezTo>
                  <a:cubicBezTo>
                    <a:pt x="250" y="28"/>
                    <a:pt x="246" y="114"/>
                    <a:pt x="214" y="191"/>
                  </a:cubicBezTo>
                  <a:cubicBezTo>
                    <a:pt x="198" y="230"/>
                    <a:pt x="174" y="266"/>
                    <a:pt x="142" y="292"/>
                  </a:cubicBezTo>
                  <a:cubicBezTo>
                    <a:pt x="110" y="318"/>
                    <a:pt x="69" y="335"/>
                    <a:pt x="8" y="335"/>
                  </a:cubicBezTo>
                  <a:cubicBezTo>
                    <a:pt x="6" y="335"/>
                    <a:pt x="3" y="335"/>
                    <a:pt x="0" y="335"/>
                  </a:cubicBezTo>
                  <a:cubicBezTo>
                    <a:pt x="0" y="336"/>
                    <a:pt x="0" y="336"/>
                    <a:pt x="0" y="336"/>
                  </a:cubicBezTo>
                  <a:cubicBezTo>
                    <a:pt x="16" y="336"/>
                    <a:pt x="16" y="336"/>
                    <a:pt x="16" y="336"/>
                  </a:cubicBezTo>
                  <a:cubicBezTo>
                    <a:pt x="16" y="418"/>
                    <a:pt x="16" y="418"/>
                    <a:pt x="16" y="418"/>
                  </a:cubicBezTo>
                  <a:cubicBezTo>
                    <a:pt x="89" y="416"/>
                    <a:pt x="149" y="393"/>
                    <a:pt x="194" y="356"/>
                  </a:cubicBezTo>
                  <a:cubicBezTo>
                    <a:pt x="263" y="300"/>
                    <a:pt x="296" y="220"/>
                    <a:pt x="314" y="151"/>
                  </a:cubicBezTo>
                  <a:cubicBezTo>
                    <a:pt x="331" y="82"/>
                    <a:pt x="332" y="23"/>
                    <a:pt x="332" y="5"/>
                  </a:cubicBezTo>
                  <a:cubicBezTo>
                    <a:pt x="332" y="2"/>
                    <a:pt x="332" y="0"/>
                    <a:pt x="332" y="0"/>
                  </a:cubicBezTo>
                </a:path>
              </a:pathLst>
            </a:custGeom>
            <a:solidFill>
              <a:srgbClr val="E2BC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9" name="Freeform 26"/>
            <p:cNvSpPr>
              <a:spLocks/>
            </p:cNvSpPr>
            <p:nvPr/>
          </p:nvSpPr>
          <p:spPr bwMode="auto">
            <a:xfrm>
              <a:off x="4590" y="3012"/>
              <a:ext cx="163" cy="335"/>
            </a:xfrm>
            <a:custGeom>
              <a:avLst/>
              <a:gdLst>
                <a:gd name="T0" fmla="*/ 347 w 347"/>
                <a:gd name="T1" fmla="*/ 187 h 713"/>
                <a:gd name="T2" fmla="*/ 347 w 347"/>
                <a:gd name="T3" fmla="*/ 0 h 713"/>
                <a:gd name="T4" fmla="*/ 0 w 347"/>
                <a:gd name="T5" fmla="*/ 0 h 713"/>
                <a:gd name="T6" fmla="*/ 0 w 347"/>
                <a:gd name="T7" fmla="*/ 713 h 713"/>
                <a:gd name="T8" fmla="*/ 347 w 347"/>
                <a:gd name="T9" fmla="*/ 713 h 713"/>
                <a:gd name="T10" fmla="*/ 347 w 347"/>
                <a:gd name="T11" fmla="*/ 655 h 713"/>
                <a:gd name="T12" fmla="*/ 310 w 347"/>
                <a:gd name="T13" fmla="*/ 405 h 713"/>
                <a:gd name="T14" fmla="*/ 347 w 347"/>
                <a:gd name="T15" fmla="*/ 187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713">
                  <a:moveTo>
                    <a:pt x="347" y="187"/>
                  </a:moveTo>
                  <a:cubicBezTo>
                    <a:pt x="347" y="0"/>
                    <a:pt x="347" y="0"/>
                    <a:pt x="347" y="0"/>
                  </a:cubicBezTo>
                  <a:cubicBezTo>
                    <a:pt x="0" y="0"/>
                    <a:pt x="0" y="0"/>
                    <a:pt x="0" y="0"/>
                  </a:cubicBezTo>
                  <a:cubicBezTo>
                    <a:pt x="0" y="713"/>
                    <a:pt x="0" y="713"/>
                    <a:pt x="0" y="713"/>
                  </a:cubicBezTo>
                  <a:cubicBezTo>
                    <a:pt x="347" y="713"/>
                    <a:pt x="347" y="713"/>
                    <a:pt x="347" y="713"/>
                  </a:cubicBezTo>
                  <a:cubicBezTo>
                    <a:pt x="347" y="655"/>
                    <a:pt x="347" y="655"/>
                    <a:pt x="347" y="655"/>
                  </a:cubicBezTo>
                  <a:cubicBezTo>
                    <a:pt x="344" y="574"/>
                    <a:pt x="335" y="474"/>
                    <a:pt x="310" y="405"/>
                  </a:cubicBezTo>
                  <a:cubicBezTo>
                    <a:pt x="310" y="405"/>
                    <a:pt x="340" y="258"/>
                    <a:pt x="347" y="187"/>
                  </a:cubicBezTo>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0" name="Freeform 27"/>
            <p:cNvSpPr>
              <a:spLocks/>
            </p:cNvSpPr>
            <p:nvPr/>
          </p:nvSpPr>
          <p:spPr bwMode="auto">
            <a:xfrm>
              <a:off x="4863" y="2815"/>
              <a:ext cx="39" cy="40"/>
            </a:xfrm>
            <a:custGeom>
              <a:avLst/>
              <a:gdLst>
                <a:gd name="T0" fmla="*/ 82 w 82"/>
                <a:gd name="T1" fmla="*/ 42 h 85"/>
                <a:gd name="T2" fmla="*/ 82 w 82"/>
                <a:gd name="T3" fmla="*/ 41 h 85"/>
                <a:gd name="T4" fmla="*/ 41 w 82"/>
                <a:gd name="T5" fmla="*/ 0 h 85"/>
                <a:gd name="T6" fmla="*/ 0 w 82"/>
                <a:gd name="T7" fmla="*/ 41 h 85"/>
                <a:gd name="T8" fmla="*/ 0 w 82"/>
                <a:gd name="T9" fmla="*/ 42 h 85"/>
                <a:gd name="T10" fmla="*/ 0 w 82"/>
                <a:gd name="T11" fmla="*/ 42 h 85"/>
                <a:gd name="T12" fmla="*/ 0 w 82"/>
                <a:gd name="T13" fmla="*/ 85 h 85"/>
                <a:gd name="T14" fmla="*/ 82 w 82"/>
                <a:gd name="T15" fmla="*/ 85 h 85"/>
                <a:gd name="T16" fmla="*/ 82 w 82"/>
                <a:gd name="T17"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5">
                  <a:moveTo>
                    <a:pt x="82" y="42"/>
                  </a:moveTo>
                  <a:cubicBezTo>
                    <a:pt x="82" y="42"/>
                    <a:pt x="82" y="41"/>
                    <a:pt x="82" y="41"/>
                  </a:cubicBezTo>
                  <a:cubicBezTo>
                    <a:pt x="82" y="18"/>
                    <a:pt x="64" y="0"/>
                    <a:pt x="41" y="0"/>
                  </a:cubicBezTo>
                  <a:cubicBezTo>
                    <a:pt x="18" y="0"/>
                    <a:pt x="0" y="18"/>
                    <a:pt x="0" y="41"/>
                  </a:cubicBezTo>
                  <a:cubicBezTo>
                    <a:pt x="0" y="41"/>
                    <a:pt x="0" y="42"/>
                    <a:pt x="0" y="42"/>
                  </a:cubicBezTo>
                  <a:cubicBezTo>
                    <a:pt x="0" y="42"/>
                    <a:pt x="0" y="42"/>
                    <a:pt x="0" y="42"/>
                  </a:cubicBezTo>
                  <a:cubicBezTo>
                    <a:pt x="0" y="85"/>
                    <a:pt x="0" y="85"/>
                    <a:pt x="0" y="85"/>
                  </a:cubicBezTo>
                  <a:cubicBezTo>
                    <a:pt x="82" y="85"/>
                    <a:pt x="82" y="85"/>
                    <a:pt x="82" y="85"/>
                  </a:cubicBezTo>
                  <a:cubicBezTo>
                    <a:pt x="82" y="42"/>
                    <a:pt x="82" y="42"/>
                    <a:pt x="82" y="42"/>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1" name="Freeform 28"/>
            <p:cNvSpPr>
              <a:spLocks/>
            </p:cNvSpPr>
            <p:nvPr/>
          </p:nvSpPr>
          <p:spPr bwMode="auto">
            <a:xfrm>
              <a:off x="4643" y="2671"/>
              <a:ext cx="277" cy="175"/>
            </a:xfrm>
            <a:custGeom>
              <a:avLst/>
              <a:gdLst>
                <a:gd name="T0" fmla="*/ 551 w 588"/>
                <a:gd name="T1" fmla="*/ 365 h 371"/>
                <a:gd name="T2" fmla="*/ 482 w 588"/>
                <a:gd name="T3" fmla="*/ 336 h 371"/>
                <a:gd name="T4" fmla="*/ 472 w 588"/>
                <a:gd name="T5" fmla="*/ 268 h 371"/>
                <a:gd name="T6" fmla="*/ 496 w 588"/>
                <a:gd name="T7" fmla="*/ 242 h 371"/>
                <a:gd name="T8" fmla="*/ 522 w 588"/>
                <a:gd name="T9" fmla="*/ 185 h 371"/>
                <a:gd name="T10" fmla="*/ 499 w 588"/>
                <a:gd name="T11" fmla="*/ 157 h 371"/>
                <a:gd name="T12" fmla="*/ 381 w 588"/>
                <a:gd name="T13" fmla="*/ 169 h 371"/>
                <a:gd name="T14" fmla="*/ 254 w 588"/>
                <a:gd name="T15" fmla="*/ 169 h 371"/>
                <a:gd name="T16" fmla="*/ 238 w 588"/>
                <a:gd name="T17" fmla="*/ 131 h 371"/>
                <a:gd name="T18" fmla="*/ 250 w 588"/>
                <a:gd name="T19" fmla="*/ 102 h 371"/>
                <a:gd name="T20" fmla="*/ 253 w 588"/>
                <a:gd name="T21" fmla="*/ 54 h 371"/>
                <a:gd name="T22" fmla="*/ 144 w 588"/>
                <a:gd name="T23" fmla="*/ 52 h 371"/>
                <a:gd name="T24" fmla="*/ 18 w 588"/>
                <a:gd name="T25" fmla="*/ 50 h 371"/>
                <a:gd name="T26" fmla="*/ 1 w 588"/>
                <a:gd name="T27" fmla="*/ 0 h 371"/>
                <a:gd name="T28" fmla="*/ 5 w 588"/>
                <a:gd name="T29" fmla="*/ 0 h 371"/>
                <a:gd name="T30" fmla="*/ 21 w 588"/>
                <a:gd name="T31" fmla="*/ 47 h 371"/>
                <a:gd name="T32" fmla="*/ 144 w 588"/>
                <a:gd name="T33" fmla="*/ 48 h 371"/>
                <a:gd name="T34" fmla="*/ 256 w 588"/>
                <a:gd name="T35" fmla="*/ 52 h 371"/>
                <a:gd name="T36" fmla="*/ 253 w 588"/>
                <a:gd name="T37" fmla="*/ 104 h 371"/>
                <a:gd name="T38" fmla="*/ 242 w 588"/>
                <a:gd name="T39" fmla="*/ 131 h 371"/>
                <a:gd name="T40" fmla="*/ 257 w 588"/>
                <a:gd name="T41" fmla="*/ 166 h 371"/>
                <a:gd name="T42" fmla="*/ 380 w 588"/>
                <a:gd name="T43" fmla="*/ 165 h 371"/>
                <a:gd name="T44" fmla="*/ 501 w 588"/>
                <a:gd name="T45" fmla="*/ 154 h 371"/>
                <a:gd name="T46" fmla="*/ 526 w 588"/>
                <a:gd name="T47" fmla="*/ 184 h 371"/>
                <a:gd name="T48" fmla="*/ 499 w 588"/>
                <a:gd name="T49" fmla="*/ 245 h 371"/>
                <a:gd name="T50" fmla="*/ 476 w 588"/>
                <a:gd name="T51" fmla="*/ 270 h 371"/>
                <a:gd name="T52" fmla="*/ 485 w 588"/>
                <a:gd name="T53" fmla="*/ 334 h 371"/>
                <a:gd name="T54" fmla="*/ 586 w 588"/>
                <a:gd name="T55" fmla="*/ 352 h 371"/>
                <a:gd name="T56" fmla="*/ 588 w 588"/>
                <a:gd name="T57" fmla="*/ 355 h 371"/>
                <a:gd name="T58" fmla="*/ 551 w 588"/>
                <a:gd name="T59" fmla="*/ 36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8" h="371">
                  <a:moveTo>
                    <a:pt x="551" y="365"/>
                  </a:moveTo>
                  <a:cubicBezTo>
                    <a:pt x="525" y="365"/>
                    <a:pt x="499" y="353"/>
                    <a:pt x="482" y="336"/>
                  </a:cubicBezTo>
                  <a:cubicBezTo>
                    <a:pt x="462" y="316"/>
                    <a:pt x="458" y="291"/>
                    <a:pt x="472" y="268"/>
                  </a:cubicBezTo>
                  <a:cubicBezTo>
                    <a:pt x="478" y="258"/>
                    <a:pt x="487" y="250"/>
                    <a:pt x="496" y="242"/>
                  </a:cubicBezTo>
                  <a:cubicBezTo>
                    <a:pt x="514" y="226"/>
                    <a:pt x="531" y="211"/>
                    <a:pt x="522" y="185"/>
                  </a:cubicBezTo>
                  <a:cubicBezTo>
                    <a:pt x="518" y="172"/>
                    <a:pt x="510" y="163"/>
                    <a:pt x="499" y="157"/>
                  </a:cubicBezTo>
                  <a:cubicBezTo>
                    <a:pt x="464" y="140"/>
                    <a:pt x="406" y="161"/>
                    <a:pt x="381" y="169"/>
                  </a:cubicBezTo>
                  <a:cubicBezTo>
                    <a:pt x="347" y="181"/>
                    <a:pt x="284" y="191"/>
                    <a:pt x="254" y="169"/>
                  </a:cubicBezTo>
                  <a:cubicBezTo>
                    <a:pt x="243" y="160"/>
                    <a:pt x="237" y="147"/>
                    <a:pt x="238" y="131"/>
                  </a:cubicBezTo>
                  <a:cubicBezTo>
                    <a:pt x="238" y="120"/>
                    <a:pt x="244" y="111"/>
                    <a:pt x="250" y="102"/>
                  </a:cubicBezTo>
                  <a:cubicBezTo>
                    <a:pt x="259" y="87"/>
                    <a:pt x="267" y="73"/>
                    <a:pt x="253" y="54"/>
                  </a:cubicBezTo>
                  <a:cubicBezTo>
                    <a:pt x="237" y="33"/>
                    <a:pt x="192" y="42"/>
                    <a:pt x="144" y="52"/>
                  </a:cubicBezTo>
                  <a:cubicBezTo>
                    <a:pt x="95" y="62"/>
                    <a:pt x="44" y="72"/>
                    <a:pt x="18" y="50"/>
                  </a:cubicBezTo>
                  <a:cubicBezTo>
                    <a:pt x="6" y="39"/>
                    <a:pt x="0" y="23"/>
                    <a:pt x="1" y="0"/>
                  </a:cubicBezTo>
                  <a:cubicBezTo>
                    <a:pt x="5" y="0"/>
                    <a:pt x="5" y="0"/>
                    <a:pt x="5" y="0"/>
                  </a:cubicBezTo>
                  <a:cubicBezTo>
                    <a:pt x="4" y="22"/>
                    <a:pt x="9" y="37"/>
                    <a:pt x="21" y="47"/>
                  </a:cubicBezTo>
                  <a:cubicBezTo>
                    <a:pt x="45" y="68"/>
                    <a:pt x="95" y="58"/>
                    <a:pt x="144" y="48"/>
                  </a:cubicBezTo>
                  <a:cubicBezTo>
                    <a:pt x="192" y="38"/>
                    <a:pt x="238" y="29"/>
                    <a:pt x="256" y="52"/>
                  </a:cubicBezTo>
                  <a:cubicBezTo>
                    <a:pt x="272" y="73"/>
                    <a:pt x="262" y="88"/>
                    <a:pt x="253" y="104"/>
                  </a:cubicBezTo>
                  <a:cubicBezTo>
                    <a:pt x="248" y="112"/>
                    <a:pt x="242" y="121"/>
                    <a:pt x="242" y="131"/>
                  </a:cubicBezTo>
                  <a:cubicBezTo>
                    <a:pt x="241" y="146"/>
                    <a:pt x="246" y="158"/>
                    <a:pt x="257" y="166"/>
                  </a:cubicBezTo>
                  <a:cubicBezTo>
                    <a:pt x="285" y="187"/>
                    <a:pt x="347" y="177"/>
                    <a:pt x="380" y="165"/>
                  </a:cubicBezTo>
                  <a:cubicBezTo>
                    <a:pt x="405" y="157"/>
                    <a:pt x="465" y="136"/>
                    <a:pt x="501" y="154"/>
                  </a:cubicBezTo>
                  <a:cubicBezTo>
                    <a:pt x="513" y="160"/>
                    <a:pt x="522" y="170"/>
                    <a:pt x="526" y="184"/>
                  </a:cubicBezTo>
                  <a:cubicBezTo>
                    <a:pt x="536" y="212"/>
                    <a:pt x="517" y="229"/>
                    <a:pt x="499" y="245"/>
                  </a:cubicBezTo>
                  <a:cubicBezTo>
                    <a:pt x="490" y="253"/>
                    <a:pt x="481" y="261"/>
                    <a:pt x="476" y="270"/>
                  </a:cubicBezTo>
                  <a:cubicBezTo>
                    <a:pt x="463" y="291"/>
                    <a:pt x="466" y="314"/>
                    <a:pt x="485" y="334"/>
                  </a:cubicBezTo>
                  <a:cubicBezTo>
                    <a:pt x="508" y="357"/>
                    <a:pt x="553" y="371"/>
                    <a:pt x="586" y="352"/>
                  </a:cubicBezTo>
                  <a:cubicBezTo>
                    <a:pt x="588" y="355"/>
                    <a:pt x="588" y="355"/>
                    <a:pt x="588" y="355"/>
                  </a:cubicBezTo>
                  <a:cubicBezTo>
                    <a:pt x="577" y="362"/>
                    <a:pt x="564" y="365"/>
                    <a:pt x="551" y="36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2" name="Freeform 29"/>
            <p:cNvSpPr>
              <a:spLocks noEditPoints="1"/>
            </p:cNvSpPr>
            <p:nvPr/>
          </p:nvSpPr>
          <p:spPr bwMode="auto">
            <a:xfrm>
              <a:off x="4558" y="2408"/>
              <a:ext cx="173" cy="228"/>
            </a:xfrm>
            <a:custGeom>
              <a:avLst/>
              <a:gdLst>
                <a:gd name="T0" fmla="*/ 367 w 367"/>
                <a:gd name="T1" fmla="*/ 183 h 485"/>
                <a:gd name="T2" fmla="*/ 184 w 367"/>
                <a:gd name="T3" fmla="*/ 0 h 485"/>
                <a:gd name="T4" fmla="*/ 0 w 367"/>
                <a:gd name="T5" fmla="*/ 183 h 485"/>
                <a:gd name="T6" fmla="*/ 81 w 367"/>
                <a:gd name="T7" fmla="*/ 335 h 485"/>
                <a:gd name="T8" fmla="*/ 121 w 367"/>
                <a:gd name="T9" fmla="*/ 459 h 485"/>
                <a:gd name="T10" fmla="*/ 184 w 367"/>
                <a:gd name="T11" fmla="*/ 485 h 485"/>
                <a:gd name="T12" fmla="*/ 184 w 367"/>
                <a:gd name="T13" fmla="*/ 485 h 485"/>
                <a:gd name="T14" fmla="*/ 184 w 367"/>
                <a:gd name="T15" fmla="*/ 485 h 485"/>
                <a:gd name="T16" fmla="*/ 184 w 367"/>
                <a:gd name="T17" fmla="*/ 485 h 485"/>
                <a:gd name="T18" fmla="*/ 184 w 367"/>
                <a:gd name="T19" fmla="*/ 485 h 485"/>
                <a:gd name="T20" fmla="*/ 246 w 367"/>
                <a:gd name="T21" fmla="*/ 459 h 485"/>
                <a:gd name="T22" fmla="*/ 246 w 367"/>
                <a:gd name="T23" fmla="*/ 459 h 485"/>
                <a:gd name="T24" fmla="*/ 246 w 367"/>
                <a:gd name="T25" fmla="*/ 450 h 485"/>
                <a:gd name="T26" fmla="*/ 285 w 367"/>
                <a:gd name="T27" fmla="*/ 336 h 485"/>
                <a:gd name="T28" fmla="*/ 367 w 367"/>
                <a:gd name="T29" fmla="*/ 183 h 485"/>
                <a:gd name="T30" fmla="*/ 184 w 367"/>
                <a:gd name="T31" fmla="*/ 482 h 485"/>
                <a:gd name="T32" fmla="*/ 183 w 367"/>
                <a:gd name="T33" fmla="*/ 459 h 485"/>
                <a:gd name="T34" fmla="*/ 184 w 367"/>
                <a:gd name="T35" fmla="*/ 459 h 485"/>
                <a:gd name="T36" fmla="*/ 184 w 367"/>
                <a:gd name="T37" fmla="*/ 48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7" h="485">
                  <a:moveTo>
                    <a:pt x="367" y="183"/>
                  </a:moveTo>
                  <a:cubicBezTo>
                    <a:pt x="367" y="82"/>
                    <a:pt x="285" y="0"/>
                    <a:pt x="184" y="0"/>
                  </a:cubicBezTo>
                  <a:cubicBezTo>
                    <a:pt x="82" y="0"/>
                    <a:pt x="0" y="82"/>
                    <a:pt x="0" y="183"/>
                  </a:cubicBezTo>
                  <a:cubicBezTo>
                    <a:pt x="0" y="247"/>
                    <a:pt x="33" y="302"/>
                    <a:pt x="81" y="335"/>
                  </a:cubicBezTo>
                  <a:cubicBezTo>
                    <a:pt x="81" y="335"/>
                    <a:pt x="121" y="366"/>
                    <a:pt x="121" y="459"/>
                  </a:cubicBezTo>
                  <a:cubicBezTo>
                    <a:pt x="184" y="485"/>
                    <a:pt x="184" y="485"/>
                    <a:pt x="184" y="485"/>
                  </a:cubicBezTo>
                  <a:cubicBezTo>
                    <a:pt x="184" y="485"/>
                    <a:pt x="184" y="485"/>
                    <a:pt x="184" y="485"/>
                  </a:cubicBezTo>
                  <a:cubicBezTo>
                    <a:pt x="184" y="485"/>
                    <a:pt x="184" y="485"/>
                    <a:pt x="184" y="485"/>
                  </a:cubicBezTo>
                  <a:cubicBezTo>
                    <a:pt x="184" y="485"/>
                    <a:pt x="184" y="485"/>
                    <a:pt x="184" y="485"/>
                  </a:cubicBezTo>
                  <a:cubicBezTo>
                    <a:pt x="184" y="485"/>
                    <a:pt x="184" y="485"/>
                    <a:pt x="184" y="485"/>
                  </a:cubicBezTo>
                  <a:cubicBezTo>
                    <a:pt x="246" y="459"/>
                    <a:pt x="246" y="459"/>
                    <a:pt x="246" y="459"/>
                  </a:cubicBezTo>
                  <a:cubicBezTo>
                    <a:pt x="246" y="459"/>
                    <a:pt x="246" y="459"/>
                    <a:pt x="246" y="459"/>
                  </a:cubicBezTo>
                  <a:cubicBezTo>
                    <a:pt x="246" y="450"/>
                    <a:pt x="246" y="450"/>
                    <a:pt x="246" y="450"/>
                  </a:cubicBezTo>
                  <a:cubicBezTo>
                    <a:pt x="249" y="370"/>
                    <a:pt x="281" y="339"/>
                    <a:pt x="285" y="336"/>
                  </a:cubicBezTo>
                  <a:cubicBezTo>
                    <a:pt x="335" y="303"/>
                    <a:pt x="367" y="247"/>
                    <a:pt x="367" y="183"/>
                  </a:cubicBezTo>
                  <a:close/>
                  <a:moveTo>
                    <a:pt x="184" y="482"/>
                  </a:moveTo>
                  <a:cubicBezTo>
                    <a:pt x="183" y="459"/>
                    <a:pt x="183" y="459"/>
                    <a:pt x="183" y="459"/>
                  </a:cubicBezTo>
                  <a:cubicBezTo>
                    <a:pt x="184" y="459"/>
                    <a:pt x="184" y="459"/>
                    <a:pt x="184" y="459"/>
                  </a:cubicBezTo>
                  <a:lnTo>
                    <a:pt x="184" y="4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3" name="Rectangle 30"/>
            <p:cNvSpPr>
              <a:spLocks noChangeArrowheads="1"/>
            </p:cNvSpPr>
            <p:nvPr/>
          </p:nvSpPr>
          <p:spPr bwMode="auto">
            <a:xfrm>
              <a:off x="4616" y="2624"/>
              <a:ext cx="60" cy="39"/>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4" name="Freeform 31"/>
            <p:cNvSpPr>
              <a:spLocks/>
            </p:cNvSpPr>
            <p:nvPr/>
          </p:nvSpPr>
          <p:spPr bwMode="auto">
            <a:xfrm>
              <a:off x="4616" y="2631"/>
              <a:ext cx="60" cy="10"/>
            </a:xfrm>
            <a:custGeom>
              <a:avLst/>
              <a:gdLst>
                <a:gd name="T0" fmla="*/ 1 w 60"/>
                <a:gd name="T1" fmla="*/ 10 h 10"/>
                <a:gd name="T2" fmla="*/ 0 w 60"/>
                <a:gd name="T3" fmla="*/ 8 h 10"/>
                <a:gd name="T4" fmla="*/ 59 w 60"/>
                <a:gd name="T5" fmla="*/ 0 h 10"/>
                <a:gd name="T6" fmla="*/ 60 w 60"/>
                <a:gd name="T7" fmla="*/ 1 h 10"/>
                <a:gd name="T8" fmla="*/ 1 w 60"/>
                <a:gd name="T9" fmla="*/ 10 h 10"/>
              </a:gdLst>
              <a:ahLst/>
              <a:cxnLst>
                <a:cxn ang="0">
                  <a:pos x="T0" y="T1"/>
                </a:cxn>
                <a:cxn ang="0">
                  <a:pos x="T2" y="T3"/>
                </a:cxn>
                <a:cxn ang="0">
                  <a:pos x="T4" y="T5"/>
                </a:cxn>
                <a:cxn ang="0">
                  <a:pos x="T6" y="T7"/>
                </a:cxn>
                <a:cxn ang="0">
                  <a:pos x="T8" y="T9"/>
                </a:cxn>
              </a:cxnLst>
              <a:rect l="0" t="0" r="r" b="b"/>
              <a:pathLst>
                <a:path w="60" h="10">
                  <a:moveTo>
                    <a:pt x="1" y="10"/>
                  </a:moveTo>
                  <a:lnTo>
                    <a:pt x="0" y="8"/>
                  </a:lnTo>
                  <a:lnTo>
                    <a:pt x="59" y="0"/>
                  </a:lnTo>
                  <a:lnTo>
                    <a:pt x="60" y="1"/>
                  </a:lnTo>
                  <a:lnTo>
                    <a:pt x="1" y="1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5" name="Freeform 32"/>
            <p:cNvSpPr>
              <a:spLocks/>
            </p:cNvSpPr>
            <p:nvPr/>
          </p:nvSpPr>
          <p:spPr bwMode="auto">
            <a:xfrm>
              <a:off x="4616" y="2643"/>
              <a:ext cx="60" cy="11"/>
            </a:xfrm>
            <a:custGeom>
              <a:avLst/>
              <a:gdLst>
                <a:gd name="T0" fmla="*/ 1 w 60"/>
                <a:gd name="T1" fmla="*/ 11 h 11"/>
                <a:gd name="T2" fmla="*/ 0 w 60"/>
                <a:gd name="T3" fmla="*/ 9 h 11"/>
                <a:gd name="T4" fmla="*/ 59 w 60"/>
                <a:gd name="T5" fmla="*/ 0 h 11"/>
                <a:gd name="T6" fmla="*/ 60 w 60"/>
                <a:gd name="T7" fmla="*/ 2 h 11"/>
                <a:gd name="T8" fmla="*/ 1 w 60"/>
                <a:gd name="T9" fmla="*/ 11 h 11"/>
              </a:gdLst>
              <a:ahLst/>
              <a:cxnLst>
                <a:cxn ang="0">
                  <a:pos x="T0" y="T1"/>
                </a:cxn>
                <a:cxn ang="0">
                  <a:pos x="T2" y="T3"/>
                </a:cxn>
                <a:cxn ang="0">
                  <a:pos x="T4" y="T5"/>
                </a:cxn>
                <a:cxn ang="0">
                  <a:pos x="T6" y="T7"/>
                </a:cxn>
                <a:cxn ang="0">
                  <a:pos x="T8" y="T9"/>
                </a:cxn>
              </a:cxnLst>
              <a:rect l="0" t="0" r="r" b="b"/>
              <a:pathLst>
                <a:path w="60" h="11">
                  <a:moveTo>
                    <a:pt x="1" y="11"/>
                  </a:moveTo>
                  <a:lnTo>
                    <a:pt x="0" y="9"/>
                  </a:lnTo>
                  <a:lnTo>
                    <a:pt x="59" y="0"/>
                  </a:lnTo>
                  <a:lnTo>
                    <a:pt x="60" y="2"/>
                  </a:lnTo>
                  <a:lnTo>
                    <a:pt x="1" y="1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6" name="Freeform 33"/>
            <p:cNvSpPr>
              <a:spLocks/>
            </p:cNvSpPr>
            <p:nvPr/>
          </p:nvSpPr>
          <p:spPr bwMode="auto">
            <a:xfrm>
              <a:off x="4616" y="2654"/>
              <a:ext cx="60" cy="10"/>
            </a:xfrm>
            <a:custGeom>
              <a:avLst/>
              <a:gdLst>
                <a:gd name="T0" fmla="*/ 1 w 60"/>
                <a:gd name="T1" fmla="*/ 10 h 10"/>
                <a:gd name="T2" fmla="*/ 0 w 60"/>
                <a:gd name="T3" fmla="*/ 9 h 10"/>
                <a:gd name="T4" fmla="*/ 59 w 60"/>
                <a:gd name="T5" fmla="*/ 0 h 10"/>
                <a:gd name="T6" fmla="*/ 60 w 60"/>
                <a:gd name="T7" fmla="*/ 1 h 10"/>
                <a:gd name="T8" fmla="*/ 1 w 60"/>
                <a:gd name="T9" fmla="*/ 10 h 10"/>
              </a:gdLst>
              <a:ahLst/>
              <a:cxnLst>
                <a:cxn ang="0">
                  <a:pos x="T0" y="T1"/>
                </a:cxn>
                <a:cxn ang="0">
                  <a:pos x="T2" y="T3"/>
                </a:cxn>
                <a:cxn ang="0">
                  <a:pos x="T4" y="T5"/>
                </a:cxn>
                <a:cxn ang="0">
                  <a:pos x="T6" y="T7"/>
                </a:cxn>
                <a:cxn ang="0">
                  <a:pos x="T8" y="T9"/>
                </a:cxn>
              </a:cxnLst>
              <a:rect l="0" t="0" r="r" b="b"/>
              <a:pathLst>
                <a:path w="60" h="10">
                  <a:moveTo>
                    <a:pt x="1" y="10"/>
                  </a:moveTo>
                  <a:lnTo>
                    <a:pt x="0" y="9"/>
                  </a:lnTo>
                  <a:lnTo>
                    <a:pt x="59" y="0"/>
                  </a:lnTo>
                  <a:lnTo>
                    <a:pt x="60" y="1"/>
                  </a:lnTo>
                  <a:lnTo>
                    <a:pt x="1" y="1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7" name="Freeform 34"/>
            <p:cNvSpPr>
              <a:spLocks/>
            </p:cNvSpPr>
            <p:nvPr/>
          </p:nvSpPr>
          <p:spPr bwMode="auto">
            <a:xfrm>
              <a:off x="4630" y="2663"/>
              <a:ext cx="31" cy="11"/>
            </a:xfrm>
            <a:custGeom>
              <a:avLst/>
              <a:gdLst>
                <a:gd name="T0" fmla="*/ 0 w 31"/>
                <a:gd name="T1" fmla="*/ 0 h 11"/>
                <a:gd name="T2" fmla="*/ 5 w 31"/>
                <a:gd name="T3" fmla="*/ 11 h 11"/>
                <a:gd name="T4" fmla="*/ 26 w 31"/>
                <a:gd name="T5" fmla="*/ 11 h 11"/>
                <a:gd name="T6" fmla="*/ 31 w 31"/>
                <a:gd name="T7" fmla="*/ 0 h 11"/>
                <a:gd name="T8" fmla="*/ 0 w 31"/>
                <a:gd name="T9" fmla="*/ 0 h 11"/>
              </a:gdLst>
              <a:ahLst/>
              <a:cxnLst>
                <a:cxn ang="0">
                  <a:pos x="T0" y="T1"/>
                </a:cxn>
                <a:cxn ang="0">
                  <a:pos x="T2" y="T3"/>
                </a:cxn>
                <a:cxn ang="0">
                  <a:pos x="T4" y="T5"/>
                </a:cxn>
                <a:cxn ang="0">
                  <a:pos x="T6" y="T7"/>
                </a:cxn>
                <a:cxn ang="0">
                  <a:pos x="T8" y="T9"/>
                </a:cxn>
              </a:cxnLst>
              <a:rect l="0" t="0" r="r" b="b"/>
              <a:pathLst>
                <a:path w="31" h="11">
                  <a:moveTo>
                    <a:pt x="0" y="0"/>
                  </a:moveTo>
                  <a:lnTo>
                    <a:pt x="5" y="11"/>
                  </a:lnTo>
                  <a:lnTo>
                    <a:pt x="26" y="11"/>
                  </a:lnTo>
                  <a:lnTo>
                    <a:pt x="31" y="0"/>
                  </a:lnTo>
                  <a:lnTo>
                    <a:pt x="0"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8" name="Freeform 35"/>
            <p:cNvSpPr>
              <a:spLocks/>
            </p:cNvSpPr>
            <p:nvPr/>
          </p:nvSpPr>
          <p:spPr bwMode="auto">
            <a:xfrm>
              <a:off x="4868" y="2815"/>
              <a:ext cx="34" cy="35"/>
            </a:xfrm>
            <a:custGeom>
              <a:avLst/>
              <a:gdLst>
                <a:gd name="T0" fmla="*/ 73 w 73"/>
                <a:gd name="T1" fmla="*/ 41 h 75"/>
                <a:gd name="T2" fmla="*/ 32 w 73"/>
                <a:gd name="T3" fmla="*/ 0 h 75"/>
                <a:gd name="T4" fmla="*/ 12 w 73"/>
                <a:gd name="T5" fmla="*/ 5 h 75"/>
                <a:gd name="T6" fmla="*/ 15 w 73"/>
                <a:gd name="T7" fmla="*/ 59 h 75"/>
                <a:gd name="T8" fmla="*/ 73 w 73"/>
                <a:gd name="T9" fmla="*/ 59 h 75"/>
                <a:gd name="T10" fmla="*/ 73 w 73"/>
                <a:gd name="T11" fmla="*/ 42 h 75"/>
                <a:gd name="T12" fmla="*/ 73 w 73"/>
                <a:gd name="T13" fmla="*/ 42 h 75"/>
                <a:gd name="T14" fmla="*/ 73 w 73"/>
                <a:gd name="T15" fmla="*/ 41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5">
                  <a:moveTo>
                    <a:pt x="73" y="41"/>
                  </a:moveTo>
                  <a:cubicBezTo>
                    <a:pt x="73" y="18"/>
                    <a:pt x="55" y="0"/>
                    <a:pt x="32" y="0"/>
                  </a:cubicBezTo>
                  <a:cubicBezTo>
                    <a:pt x="25" y="0"/>
                    <a:pt x="18" y="2"/>
                    <a:pt x="12" y="5"/>
                  </a:cubicBezTo>
                  <a:cubicBezTo>
                    <a:pt x="0" y="21"/>
                    <a:pt x="1" y="44"/>
                    <a:pt x="15" y="59"/>
                  </a:cubicBezTo>
                  <a:cubicBezTo>
                    <a:pt x="31" y="74"/>
                    <a:pt x="57" y="75"/>
                    <a:pt x="73" y="59"/>
                  </a:cubicBezTo>
                  <a:cubicBezTo>
                    <a:pt x="73" y="42"/>
                    <a:pt x="73" y="42"/>
                    <a:pt x="73" y="42"/>
                  </a:cubicBezTo>
                  <a:cubicBezTo>
                    <a:pt x="73" y="42"/>
                    <a:pt x="73" y="42"/>
                    <a:pt x="73" y="42"/>
                  </a:cubicBezTo>
                  <a:cubicBezTo>
                    <a:pt x="73" y="42"/>
                    <a:pt x="73" y="41"/>
                    <a:pt x="73" y="41"/>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9" name="Freeform 36"/>
            <p:cNvSpPr>
              <a:spLocks noEditPoints="1"/>
            </p:cNvSpPr>
            <p:nvPr/>
          </p:nvSpPr>
          <p:spPr bwMode="auto">
            <a:xfrm>
              <a:off x="4753" y="3318"/>
              <a:ext cx="0" cy="2"/>
            </a:xfrm>
            <a:custGeom>
              <a:avLst/>
              <a:gdLst>
                <a:gd name="T0" fmla="*/ 3 h 3"/>
                <a:gd name="T1" fmla="*/ 3 h 3"/>
                <a:gd name="T2" fmla="*/ 3 h 3"/>
                <a:gd name="T3" fmla="*/ 2 h 3"/>
                <a:gd name="T4" fmla="*/ 2 h 3"/>
                <a:gd name="T5" fmla="*/ 2 h 3"/>
                <a:gd name="T6" fmla="*/ 0 h 3"/>
                <a:gd name="T7" fmla="*/ 0 h 3"/>
                <a:gd name="T8"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3">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0"/>
                  </a:moveTo>
                  <a:cubicBezTo>
                    <a:pt x="0" y="0"/>
                    <a:pt x="0" y="0"/>
                    <a:pt x="0" y="0"/>
                  </a:cubicBezTo>
                  <a:cubicBezTo>
                    <a:pt x="0" y="0"/>
                    <a:pt x="0" y="0"/>
                    <a:pt x="0" y="0"/>
                  </a:cubicBezTo>
                </a:path>
              </a:pathLst>
            </a:custGeom>
            <a:solidFill>
              <a:srgbClr val="5D1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0" name="Freeform 37"/>
            <p:cNvSpPr>
              <a:spLocks/>
            </p:cNvSpPr>
            <p:nvPr/>
          </p:nvSpPr>
          <p:spPr bwMode="auto">
            <a:xfrm>
              <a:off x="4590" y="3102"/>
              <a:ext cx="163" cy="245"/>
            </a:xfrm>
            <a:custGeom>
              <a:avLst/>
              <a:gdLst>
                <a:gd name="T0" fmla="*/ 0 w 347"/>
                <a:gd name="T1" fmla="*/ 0 h 522"/>
                <a:gd name="T2" fmla="*/ 0 w 347"/>
                <a:gd name="T3" fmla="*/ 245 h 522"/>
                <a:gd name="T4" fmla="*/ 103 w 347"/>
                <a:gd name="T5" fmla="*/ 245 h 522"/>
                <a:gd name="T6" fmla="*/ 103 w 347"/>
                <a:gd name="T7" fmla="*/ 469 h 522"/>
                <a:gd name="T8" fmla="*/ 0 w 347"/>
                <a:gd name="T9" fmla="*/ 469 h 522"/>
                <a:gd name="T10" fmla="*/ 0 w 347"/>
                <a:gd name="T11" fmla="*/ 522 h 522"/>
                <a:gd name="T12" fmla="*/ 347 w 347"/>
                <a:gd name="T13" fmla="*/ 522 h 522"/>
                <a:gd name="T14" fmla="*/ 347 w 347"/>
                <a:gd name="T15" fmla="*/ 464 h 522"/>
                <a:gd name="T16" fmla="*/ 347 w 347"/>
                <a:gd name="T17" fmla="*/ 464 h 522"/>
                <a:gd name="T18" fmla="*/ 347 w 347"/>
                <a:gd name="T19" fmla="*/ 463 h 522"/>
                <a:gd name="T20" fmla="*/ 347 w 347"/>
                <a:gd name="T21" fmla="*/ 463 h 522"/>
                <a:gd name="T22" fmla="*/ 347 w 347"/>
                <a:gd name="T23" fmla="*/ 462 h 522"/>
                <a:gd name="T24" fmla="*/ 347 w 347"/>
                <a:gd name="T25" fmla="*/ 462 h 522"/>
                <a:gd name="T26" fmla="*/ 347 w 347"/>
                <a:gd name="T27" fmla="*/ 460 h 522"/>
                <a:gd name="T28" fmla="*/ 347 w 347"/>
                <a:gd name="T29" fmla="*/ 460 h 522"/>
                <a:gd name="T30" fmla="*/ 331 w 347"/>
                <a:gd name="T31" fmla="*/ 299 h 522"/>
                <a:gd name="T32" fmla="*/ 0 w 347"/>
                <a:gd name="T3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522">
                  <a:moveTo>
                    <a:pt x="0" y="0"/>
                  </a:moveTo>
                  <a:cubicBezTo>
                    <a:pt x="0" y="245"/>
                    <a:pt x="0" y="245"/>
                    <a:pt x="0" y="245"/>
                  </a:cubicBezTo>
                  <a:cubicBezTo>
                    <a:pt x="103" y="245"/>
                    <a:pt x="103" y="245"/>
                    <a:pt x="103" y="245"/>
                  </a:cubicBezTo>
                  <a:cubicBezTo>
                    <a:pt x="103" y="469"/>
                    <a:pt x="103" y="469"/>
                    <a:pt x="103" y="469"/>
                  </a:cubicBezTo>
                  <a:cubicBezTo>
                    <a:pt x="0" y="469"/>
                    <a:pt x="0" y="469"/>
                    <a:pt x="0" y="469"/>
                  </a:cubicBezTo>
                  <a:cubicBezTo>
                    <a:pt x="0" y="522"/>
                    <a:pt x="0" y="522"/>
                    <a:pt x="0" y="522"/>
                  </a:cubicBezTo>
                  <a:cubicBezTo>
                    <a:pt x="347" y="522"/>
                    <a:pt x="347" y="522"/>
                    <a:pt x="347" y="522"/>
                  </a:cubicBezTo>
                  <a:cubicBezTo>
                    <a:pt x="347" y="464"/>
                    <a:pt x="347" y="464"/>
                    <a:pt x="347" y="464"/>
                  </a:cubicBezTo>
                  <a:cubicBezTo>
                    <a:pt x="347" y="464"/>
                    <a:pt x="347" y="464"/>
                    <a:pt x="347" y="464"/>
                  </a:cubicBezTo>
                  <a:cubicBezTo>
                    <a:pt x="347" y="464"/>
                    <a:pt x="347" y="463"/>
                    <a:pt x="347" y="463"/>
                  </a:cubicBezTo>
                  <a:cubicBezTo>
                    <a:pt x="347" y="463"/>
                    <a:pt x="347" y="463"/>
                    <a:pt x="347" y="463"/>
                  </a:cubicBezTo>
                  <a:cubicBezTo>
                    <a:pt x="347" y="462"/>
                    <a:pt x="347" y="462"/>
                    <a:pt x="347" y="462"/>
                  </a:cubicBezTo>
                  <a:cubicBezTo>
                    <a:pt x="347" y="462"/>
                    <a:pt x="347" y="462"/>
                    <a:pt x="347" y="462"/>
                  </a:cubicBezTo>
                  <a:cubicBezTo>
                    <a:pt x="347" y="461"/>
                    <a:pt x="347" y="461"/>
                    <a:pt x="347" y="460"/>
                  </a:cubicBezTo>
                  <a:cubicBezTo>
                    <a:pt x="347" y="460"/>
                    <a:pt x="347" y="460"/>
                    <a:pt x="347" y="460"/>
                  </a:cubicBezTo>
                  <a:cubicBezTo>
                    <a:pt x="345" y="409"/>
                    <a:pt x="340" y="351"/>
                    <a:pt x="331" y="299"/>
                  </a:cubicBezTo>
                  <a:cubicBezTo>
                    <a:pt x="0" y="0"/>
                    <a:pt x="0" y="0"/>
                    <a:pt x="0" y="0"/>
                  </a:cubicBezTo>
                </a:path>
              </a:pathLst>
            </a:custGeom>
            <a:solidFill>
              <a:srgbClr val="E2BC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1" name="Freeform 38"/>
            <p:cNvSpPr>
              <a:spLocks/>
            </p:cNvSpPr>
            <p:nvPr/>
          </p:nvSpPr>
          <p:spPr bwMode="auto">
            <a:xfrm>
              <a:off x="4669" y="3023"/>
              <a:ext cx="29" cy="107"/>
            </a:xfrm>
            <a:custGeom>
              <a:avLst/>
              <a:gdLst>
                <a:gd name="T0" fmla="*/ 0 w 29"/>
                <a:gd name="T1" fmla="*/ 0 h 107"/>
                <a:gd name="T2" fmla="*/ 15 w 29"/>
                <a:gd name="T3" fmla="*/ 107 h 107"/>
                <a:gd name="T4" fmla="*/ 29 w 29"/>
                <a:gd name="T5" fmla="*/ 0 h 107"/>
                <a:gd name="T6" fmla="*/ 0 w 29"/>
                <a:gd name="T7" fmla="*/ 0 h 107"/>
              </a:gdLst>
              <a:ahLst/>
              <a:cxnLst>
                <a:cxn ang="0">
                  <a:pos x="T0" y="T1"/>
                </a:cxn>
                <a:cxn ang="0">
                  <a:pos x="T2" y="T3"/>
                </a:cxn>
                <a:cxn ang="0">
                  <a:pos x="T4" y="T5"/>
                </a:cxn>
                <a:cxn ang="0">
                  <a:pos x="T6" y="T7"/>
                </a:cxn>
              </a:cxnLst>
              <a:rect l="0" t="0" r="r" b="b"/>
              <a:pathLst>
                <a:path w="29" h="107">
                  <a:moveTo>
                    <a:pt x="0" y="0"/>
                  </a:moveTo>
                  <a:lnTo>
                    <a:pt x="15" y="107"/>
                  </a:lnTo>
                  <a:lnTo>
                    <a:pt x="2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2" name="Freeform 39"/>
            <p:cNvSpPr>
              <a:spLocks/>
            </p:cNvSpPr>
            <p:nvPr/>
          </p:nvSpPr>
          <p:spPr bwMode="auto">
            <a:xfrm>
              <a:off x="4669" y="3023"/>
              <a:ext cx="29" cy="107"/>
            </a:xfrm>
            <a:custGeom>
              <a:avLst/>
              <a:gdLst>
                <a:gd name="T0" fmla="*/ 0 w 29"/>
                <a:gd name="T1" fmla="*/ 0 h 107"/>
                <a:gd name="T2" fmla="*/ 15 w 29"/>
                <a:gd name="T3" fmla="*/ 107 h 107"/>
                <a:gd name="T4" fmla="*/ 29 w 29"/>
                <a:gd name="T5" fmla="*/ 0 h 107"/>
                <a:gd name="T6" fmla="*/ 0 w 29"/>
                <a:gd name="T7" fmla="*/ 0 h 107"/>
              </a:gdLst>
              <a:ahLst/>
              <a:cxnLst>
                <a:cxn ang="0">
                  <a:pos x="T0" y="T1"/>
                </a:cxn>
                <a:cxn ang="0">
                  <a:pos x="T2" y="T3"/>
                </a:cxn>
                <a:cxn ang="0">
                  <a:pos x="T4" y="T5"/>
                </a:cxn>
                <a:cxn ang="0">
                  <a:pos x="T6" y="T7"/>
                </a:cxn>
              </a:cxnLst>
              <a:rect l="0" t="0" r="r" b="b"/>
              <a:pathLst>
                <a:path w="29" h="107">
                  <a:moveTo>
                    <a:pt x="0" y="0"/>
                  </a:moveTo>
                  <a:lnTo>
                    <a:pt x="15" y="107"/>
                  </a:lnTo>
                  <a:lnTo>
                    <a:pt x="2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3" name="Freeform 40"/>
            <p:cNvSpPr>
              <a:spLocks/>
            </p:cNvSpPr>
            <p:nvPr/>
          </p:nvSpPr>
          <p:spPr bwMode="auto">
            <a:xfrm>
              <a:off x="4669" y="3023"/>
              <a:ext cx="29" cy="107"/>
            </a:xfrm>
            <a:custGeom>
              <a:avLst/>
              <a:gdLst>
                <a:gd name="T0" fmla="*/ 29 w 29"/>
                <a:gd name="T1" fmla="*/ 0 h 107"/>
                <a:gd name="T2" fmla="*/ 0 w 29"/>
                <a:gd name="T3" fmla="*/ 0 h 107"/>
                <a:gd name="T4" fmla="*/ 15 w 29"/>
                <a:gd name="T5" fmla="*/ 107 h 107"/>
                <a:gd name="T6" fmla="*/ 29 w 29"/>
                <a:gd name="T7" fmla="*/ 0 h 107"/>
              </a:gdLst>
              <a:ahLst/>
              <a:cxnLst>
                <a:cxn ang="0">
                  <a:pos x="T0" y="T1"/>
                </a:cxn>
                <a:cxn ang="0">
                  <a:pos x="T2" y="T3"/>
                </a:cxn>
                <a:cxn ang="0">
                  <a:pos x="T4" y="T5"/>
                </a:cxn>
                <a:cxn ang="0">
                  <a:pos x="T6" y="T7"/>
                </a:cxn>
              </a:cxnLst>
              <a:rect l="0" t="0" r="r" b="b"/>
              <a:pathLst>
                <a:path w="29" h="107">
                  <a:moveTo>
                    <a:pt x="29" y="0"/>
                  </a:moveTo>
                  <a:lnTo>
                    <a:pt x="0" y="0"/>
                  </a:lnTo>
                  <a:lnTo>
                    <a:pt x="15" y="107"/>
                  </a:lnTo>
                  <a:lnTo>
                    <a:pt x="29"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4" name="Freeform 41"/>
            <p:cNvSpPr>
              <a:spLocks/>
            </p:cNvSpPr>
            <p:nvPr/>
          </p:nvSpPr>
          <p:spPr bwMode="auto">
            <a:xfrm>
              <a:off x="4669" y="3023"/>
              <a:ext cx="29" cy="107"/>
            </a:xfrm>
            <a:custGeom>
              <a:avLst/>
              <a:gdLst>
                <a:gd name="T0" fmla="*/ 29 w 29"/>
                <a:gd name="T1" fmla="*/ 0 h 107"/>
                <a:gd name="T2" fmla="*/ 0 w 29"/>
                <a:gd name="T3" fmla="*/ 0 h 107"/>
                <a:gd name="T4" fmla="*/ 15 w 29"/>
                <a:gd name="T5" fmla="*/ 107 h 107"/>
                <a:gd name="T6" fmla="*/ 29 w 29"/>
                <a:gd name="T7" fmla="*/ 0 h 107"/>
              </a:gdLst>
              <a:ahLst/>
              <a:cxnLst>
                <a:cxn ang="0">
                  <a:pos x="T0" y="T1"/>
                </a:cxn>
                <a:cxn ang="0">
                  <a:pos x="T2" y="T3"/>
                </a:cxn>
                <a:cxn ang="0">
                  <a:pos x="T4" y="T5"/>
                </a:cxn>
                <a:cxn ang="0">
                  <a:pos x="T6" y="T7"/>
                </a:cxn>
              </a:cxnLst>
              <a:rect l="0" t="0" r="r" b="b"/>
              <a:pathLst>
                <a:path w="29" h="107">
                  <a:moveTo>
                    <a:pt x="29" y="0"/>
                  </a:moveTo>
                  <a:lnTo>
                    <a:pt x="0" y="0"/>
                  </a:lnTo>
                  <a:lnTo>
                    <a:pt x="15" y="107"/>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5" name="Freeform 42"/>
            <p:cNvSpPr>
              <a:spLocks/>
            </p:cNvSpPr>
            <p:nvPr/>
          </p:nvSpPr>
          <p:spPr bwMode="auto">
            <a:xfrm>
              <a:off x="4669" y="2959"/>
              <a:ext cx="43" cy="64"/>
            </a:xfrm>
            <a:custGeom>
              <a:avLst/>
              <a:gdLst>
                <a:gd name="T0" fmla="*/ 63 w 92"/>
                <a:gd name="T1" fmla="*/ 0 h 136"/>
                <a:gd name="T2" fmla="*/ 53 w 92"/>
                <a:gd name="T3" fmla="*/ 25 h 136"/>
                <a:gd name="T4" fmla="*/ 0 w 92"/>
                <a:gd name="T5" fmla="*/ 25 h 136"/>
                <a:gd name="T6" fmla="*/ 0 w 92"/>
                <a:gd name="T7" fmla="*/ 112 h 136"/>
                <a:gd name="T8" fmla="*/ 32 w 92"/>
                <a:gd name="T9" fmla="*/ 136 h 136"/>
                <a:gd name="T10" fmla="*/ 63 w 92"/>
                <a:gd name="T11" fmla="*/ 112 h 136"/>
                <a:gd name="T12" fmla="*/ 63 w 92"/>
                <a:gd name="T13" fmla="*/ 62 h 136"/>
                <a:gd name="T14" fmla="*/ 92 w 92"/>
                <a:gd name="T15" fmla="*/ 10 h 136"/>
                <a:gd name="T16" fmla="*/ 63 w 92"/>
                <a:gd name="T1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36">
                  <a:moveTo>
                    <a:pt x="63" y="0"/>
                  </a:moveTo>
                  <a:cubicBezTo>
                    <a:pt x="53" y="25"/>
                    <a:pt x="53" y="25"/>
                    <a:pt x="53" y="25"/>
                  </a:cubicBezTo>
                  <a:cubicBezTo>
                    <a:pt x="0" y="25"/>
                    <a:pt x="0" y="25"/>
                    <a:pt x="0" y="25"/>
                  </a:cubicBezTo>
                  <a:cubicBezTo>
                    <a:pt x="0" y="112"/>
                    <a:pt x="0" y="112"/>
                    <a:pt x="0" y="112"/>
                  </a:cubicBezTo>
                  <a:cubicBezTo>
                    <a:pt x="32" y="136"/>
                    <a:pt x="32" y="136"/>
                    <a:pt x="32" y="136"/>
                  </a:cubicBezTo>
                  <a:cubicBezTo>
                    <a:pt x="63" y="112"/>
                    <a:pt x="63" y="112"/>
                    <a:pt x="63" y="112"/>
                  </a:cubicBezTo>
                  <a:cubicBezTo>
                    <a:pt x="63" y="62"/>
                    <a:pt x="63" y="62"/>
                    <a:pt x="63" y="62"/>
                  </a:cubicBezTo>
                  <a:cubicBezTo>
                    <a:pt x="64" y="46"/>
                    <a:pt x="69" y="18"/>
                    <a:pt x="92" y="10"/>
                  </a:cubicBezTo>
                  <a:lnTo>
                    <a:pt x="63"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6" name="Freeform 43"/>
            <p:cNvSpPr>
              <a:spLocks/>
            </p:cNvSpPr>
            <p:nvPr/>
          </p:nvSpPr>
          <p:spPr bwMode="auto">
            <a:xfrm>
              <a:off x="4677" y="3023"/>
              <a:ext cx="14" cy="20"/>
            </a:xfrm>
            <a:custGeom>
              <a:avLst/>
              <a:gdLst>
                <a:gd name="T0" fmla="*/ 0 w 14"/>
                <a:gd name="T1" fmla="*/ 12 h 20"/>
                <a:gd name="T2" fmla="*/ 1 w 14"/>
                <a:gd name="T3" fmla="*/ 20 h 20"/>
                <a:gd name="T4" fmla="*/ 11 w 14"/>
                <a:gd name="T5" fmla="*/ 20 h 20"/>
                <a:gd name="T6" fmla="*/ 14 w 14"/>
                <a:gd name="T7" fmla="*/ 10 h 20"/>
                <a:gd name="T8" fmla="*/ 6 w 14"/>
                <a:gd name="T9" fmla="*/ 0 h 20"/>
                <a:gd name="T10" fmla="*/ 0 w 14"/>
                <a:gd name="T11" fmla="*/ 12 h 20"/>
              </a:gdLst>
              <a:ahLst/>
              <a:cxnLst>
                <a:cxn ang="0">
                  <a:pos x="T0" y="T1"/>
                </a:cxn>
                <a:cxn ang="0">
                  <a:pos x="T2" y="T3"/>
                </a:cxn>
                <a:cxn ang="0">
                  <a:pos x="T4" y="T5"/>
                </a:cxn>
                <a:cxn ang="0">
                  <a:pos x="T6" y="T7"/>
                </a:cxn>
                <a:cxn ang="0">
                  <a:pos x="T8" y="T9"/>
                </a:cxn>
                <a:cxn ang="0">
                  <a:pos x="T10" y="T11"/>
                </a:cxn>
              </a:cxnLst>
              <a:rect l="0" t="0" r="r" b="b"/>
              <a:pathLst>
                <a:path w="14" h="20">
                  <a:moveTo>
                    <a:pt x="0" y="12"/>
                  </a:moveTo>
                  <a:lnTo>
                    <a:pt x="1" y="20"/>
                  </a:lnTo>
                  <a:lnTo>
                    <a:pt x="11" y="20"/>
                  </a:lnTo>
                  <a:lnTo>
                    <a:pt x="14" y="10"/>
                  </a:lnTo>
                  <a:lnTo>
                    <a:pt x="6" y="0"/>
                  </a:lnTo>
                  <a:lnTo>
                    <a:pt x="0" y="12"/>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7" name="Freeform 44"/>
            <p:cNvSpPr>
              <a:spLocks/>
            </p:cNvSpPr>
            <p:nvPr/>
          </p:nvSpPr>
          <p:spPr bwMode="auto">
            <a:xfrm>
              <a:off x="4675" y="3043"/>
              <a:ext cx="17" cy="87"/>
            </a:xfrm>
            <a:custGeom>
              <a:avLst/>
              <a:gdLst>
                <a:gd name="T0" fmla="*/ 13 w 17"/>
                <a:gd name="T1" fmla="*/ 0 h 87"/>
                <a:gd name="T2" fmla="*/ 3 w 17"/>
                <a:gd name="T3" fmla="*/ 0 h 87"/>
                <a:gd name="T4" fmla="*/ 0 w 17"/>
                <a:gd name="T5" fmla="*/ 22 h 87"/>
                <a:gd name="T6" fmla="*/ 9 w 17"/>
                <a:gd name="T7" fmla="*/ 87 h 87"/>
                <a:gd name="T8" fmla="*/ 17 w 17"/>
                <a:gd name="T9" fmla="*/ 25 h 87"/>
                <a:gd name="T10" fmla="*/ 13 w 17"/>
                <a:gd name="T11" fmla="*/ 0 h 87"/>
              </a:gdLst>
              <a:ahLst/>
              <a:cxnLst>
                <a:cxn ang="0">
                  <a:pos x="T0" y="T1"/>
                </a:cxn>
                <a:cxn ang="0">
                  <a:pos x="T2" y="T3"/>
                </a:cxn>
                <a:cxn ang="0">
                  <a:pos x="T4" y="T5"/>
                </a:cxn>
                <a:cxn ang="0">
                  <a:pos x="T6" y="T7"/>
                </a:cxn>
                <a:cxn ang="0">
                  <a:pos x="T8" y="T9"/>
                </a:cxn>
                <a:cxn ang="0">
                  <a:pos x="T10" y="T11"/>
                </a:cxn>
              </a:cxnLst>
              <a:rect l="0" t="0" r="r" b="b"/>
              <a:pathLst>
                <a:path w="17" h="87">
                  <a:moveTo>
                    <a:pt x="13" y="0"/>
                  </a:moveTo>
                  <a:lnTo>
                    <a:pt x="3" y="0"/>
                  </a:lnTo>
                  <a:lnTo>
                    <a:pt x="0" y="22"/>
                  </a:lnTo>
                  <a:lnTo>
                    <a:pt x="9" y="87"/>
                  </a:lnTo>
                  <a:lnTo>
                    <a:pt x="17" y="25"/>
                  </a:lnTo>
                  <a:lnTo>
                    <a:pt x="13"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8" name="Freeform 45"/>
            <p:cNvSpPr>
              <a:spLocks/>
            </p:cNvSpPr>
            <p:nvPr/>
          </p:nvSpPr>
          <p:spPr bwMode="auto">
            <a:xfrm>
              <a:off x="4669" y="3012"/>
              <a:ext cx="15" cy="28"/>
            </a:xfrm>
            <a:custGeom>
              <a:avLst/>
              <a:gdLst>
                <a:gd name="T0" fmla="*/ 15 w 15"/>
                <a:gd name="T1" fmla="*/ 11 h 28"/>
                <a:gd name="T2" fmla="*/ 5 w 15"/>
                <a:gd name="T3" fmla="*/ 28 h 28"/>
                <a:gd name="T4" fmla="*/ 0 w 15"/>
                <a:gd name="T5" fmla="*/ 11 h 28"/>
                <a:gd name="T6" fmla="*/ 0 w 15"/>
                <a:gd name="T7" fmla="*/ 0 h 28"/>
                <a:gd name="T8" fmla="*/ 15 w 15"/>
                <a:gd name="T9" fmla="*/ 11 h 28"/>
              </a:gdLst>
              <a:ahLst/>
              <a:cxnLst>
                <a:cxn ang="0">
                  <a:pos x="T0" y="T1"/>
                </a:cxn>
                <a:cxn ang="0">
                  <a:pos x="T2" y="T3"/>
                </a:cxn>
                <a:cxn ang="0">
                  <a:pos x="T4" y="T5"/>
                </a:cxn>
                <a:cxn ang="0">
                  <a:pos x="T6" y="T7"/>
                </a:cxn>
                <a:cxn ang="0">
                  <a:pos x="T8" y="T9"/>
                </a:cxn>
              </a:cxnLst>
              <a:rect l="0" t="0" r="r" b="b"/>
              <a:pathLst>
                <a:path w="15" h="28">
                  <a:moveTo>
                    <a:pt x="15" y="11"/>
                  </a:moveTo>
                  <a:lnTo>
                    <a:pt x="5" y="28"/>
                  </a:lnTo>
                  <a:lnTo>
                    <a:pt x="0" y="11"/>
                  </a:lnTo>
                  <a:lnTo>
                    <a:pt x="0" y="0"/>
                  </a:ln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9" name="Freeform 46"/>
            <p:cNvSpPr>
              <a:spLocks/>
            </p:cNvSpPr>
            <p:nvPr/>
          </p:nvSpPr>
          <p:spPr bwMode="auto">
            <a:xfrm>
              <a:off x="4683" y="3012"/>
              <a:ext cx="16" cy="28"/>
            </a:xfrm>
            <a:custGeom>
              <a:avLst/>
              <a:gdLst>
                <a:gd name="T0" fmla="*/ 0 w 16"/>
                <a:gd name="T1" fmla="*/ 11 h 28"/>
                <a:gd name="T2" fmla="*/ 11 w 16"/>
                <a:gd name="T3" fmla="*/ 28 h 28"/>
                <a:gd name="T4" fmla="*/ 15 w 16"/>
                <a:gd name="T5" fmla="*/ 11 h 28"/>
                <a:gd name="T6" fmla="*/ 16 w 16"/>
                <a:gd name="T7" fmla="*/ 0 h 28"/>
                <a:gd name="T8" fmla="*/ 0 w 16"/>
                <a:gd name="T9" fmla="*/ 11 h 28"/>
              </a:gdLst>
              <a:ahLst/>
              <a:cxnLst>
                <a:cxn ang="0">
                  <a:pos x="T0" y="T1"/>
                </a:cxn>
                <a:cxn ang="0">
                  <a:pos x="T2" y="T3"/>
                </a:cxn>
                <a:cxn ang="0">
                  <a:pos x="T4" y="T5"/>
                </a:cxn>
                <a:cxn ang="0">
                  <a:pos x="T6" y="T7"/>
                </a:cxn>
                <a:cxn ang="0">
                  <a:pos x="T8" y="T9"/>
                </a:cxn>
              </a:cxnLst>
              <a:rect l="0" t="0" r="r" b="b"/>
              <a:pathLst>
                <a:path w="16" h="28">
                  <a:moveTo>
                    <a:pt x="0" y="11"/>
                  </a:moveTo>
                  <a:lnTo>
                    <a:pt x="11" y="28"/>
                  </a:lnTo>
                  <a:lnTo>
                    <a:pt x="15" y="11"/>
                  </a:lnTo>
                  <a:lnTo>
                    <a:pt x="16"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0" name="Freeform 47"/>
            <p:cNvSpPr>
              <a:spLocks/>
            </p:cNvSpPr>
            <p:nvPr/>
          </p:nvSpPr>
          <p:spPr bwMode="auto">
            <a:xfrm>
              <a:off x="4713" y="3061"/>
              <a:ext cx="18" cy="12"/>
            </a:xfrm>
            <a:custGeom>
              <a:avLst/>
              <a:gdLst>
                <a:gd name="T0" fmla="*/ 0 w 18"/>
                <a:gd name="T1" fmla="*/ 12 h 12"/>
                <a:gd name="T2" fmla="*/ 10 w 18"/>
                <a:gd name="T3" fmla="*/ 0 h 12"/>
                <a:gd name="T4" fmla="*/ 18 w 18"/>
                <a:gd name="T5" fmla="*/ 12 h 12"/>
                <a:gd name="T6" fmla="*/ 0 w 18"/>
                <a:gd name="T7" fmla="*/ 12 h 12"/>
              </a:gdLst>
              <a:ahLst/>
              <a:cxnLst>
                <a:cxn ang="0">
                  <a:pos x="T0" y="T1"/>
                </a:cxn>
                <a:cxn ang="0">
                  <a:pos x="T2" y="T3"/>
                </a:cxn>
                <a:cxn ang="0">
                  <a:pos x="T4" y="T5"/>
                </a:cxn>
                <a:cxn ang="0">
                  <a:pos x="T6" y="T7"/>
                </a:cxn>
              </a:cxnLst>
              <a:rect l="0" t="0" r="r" b="b"/>
              <a:pathLst>
                <a:path w="18" h="12">
                  <a:moveTo>
                    <a:pt x="0" y="12"/>
                  </a:moveTo>
                  <a:lnTo>
                    <a:pt x="10" y="0"/>
                  </a:lnTo>
                  <a:lnTo>
                    <a:pt x="18"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1" name="Freeform 48"/>
            <p:cNvSpPr>
              <a:spLocks/>
            </p:cNvSpPr>
            <p:nvPr/>
          </p:nvSpPr>
          <p:spPr bwMode="auto">
            <a:xfrm>
              <a:off x="4722" y="3061"/>
              <a:ext cx="18" cy="12"/>
            </a:xfrm>
            <a:custGeom>
              <a:avLst/>
              <a:gdLst>
                <a:gd name="T0" fmla="*/ 0 w 18"/>
                <a:gd name="T1" fmla="*/ 12 h 12"/>
                <a:gd name="T2" fmla="*/ 9 w 18"/>
                <a:gd name="T3" fmla="*/ 0 h 12"/>
                <a:gd name="T4" fmla="*/ 18 w 18"/>
                <a:gd name="T5" fmla="*/ 12 h 12"/>
                <a:gd name="T6" fmla="*/ 0 w 18"/>
                <a:gd name="T7" fmla="*/ 12 h 12"/>
              </a:gdLst>
              <a:ahLst/>
              <a:cxnLst>
                <a:cxn ang="0">
                  <a:pos x="T0" y="T1"/>
                </a:cxn>
                <a:cxn ang="0">
                  <a:pos x="T2" y="T3"/>
                </a:cxn>
                <a:cxn ang="0">
                  <a:pos x="T4" y="T5"/>
                </a:cxn>
                <a:cxn ang="0">
                  <a:pos x="T6" y="T7"/>
                </a:cxn>
              </a:cxnLst>
              <a:rect l="0" t="0" r="r" b="b"/>
              <a:pathLst>
                <a:path w="18" h="12">
                  <a:moveTo>
                    <a:pt x="0" y="12"/>
                  </a:moveTo>
                  <a:lnTo>
                    <a:pt x="9" y="0"/>
                  </a:lnTo>
                  <a:lnTo>
                    <a:pt x="18"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2" name="Freeform 49"/>
            <p:cNvSpPr>
              <a:spLocks/>
            </p:cNvSpPr>
            <p:nvPr/>
          </p:nvSpPr>
          <p:spPr bwMode="auto">
            <a:xfrm>
              <a:off x="4651" y="2888"/>
              <a:ext cx="44" cy="25"/>
            </a:xfrm>
            <a:custGeom>
              <a:avLst/>
              <a:gdLst>
                <a:gd name="T0" fmla="*/ 0 w 44"/>
                <a:gd name="T1" fmla="*/ 13 h 25"/>
                <a:gd name="T2" fmla="*/ 44 w 44"/>
                <a:gd name="T3" fmla="*/ 0 h 25"/>
                <a:gd name="T4" fmla="*/ 44 w 44"/>
                <a:gd name="T5" fmla="*/ 25 h 25"/>
                <a:gd name="T6" fmla="*/ 0 w 44"/>
                <a:gd name="T7" fmla="*/ 13 h 25"/>
              </a:gdLst>
              <a:ahLst/>
              <a:cxnLst>
                <a:cxn ang="0">
                  <a:pos x="T0" y="T1"/>
                </a:cxn>
                <a:cxn ang="0">
                  <a:pos x="T2" y="T3"/>
                </a:cxn>
                <a:cxn ang="0">
                  <a:pos x="T4" y="T5"/>
                </a:cxn>
                <a:cxn ang="0">
                  <a:pos x="T6" y="T7"/>
                </a:cxn>
              </a:cxnLst>
              <a:rect l="0" t="0" r="r" b="b"/>
              <a:pathLst>
                <a:path w="44" h="25">
                  <a:moveTo>
                    <a:pt x="0" y="13"/>
                  </a:moveTo>
                  <a:lnTo>
                    <a:pt x="44" y="0"/>
                  </a:lnTo>
                  <a:lnTo>
                    <a:pt x="44" y="25"/>
                  </a:lnTo>
                  <a:lnTo>
                    <a:pt x="0" y="1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3" name="Freeform 50"/>
            <p:cNvSpPr>
              <a:spLocks/>
            </p:cNvSpPr>
            <p:nvPr/>
          </p:nvSpPr>
          <p:spPr bwMode="auto">
            <a:xfrm>
              <a:off x="4621" y="2901"/>
              <a:ext cx="109" cy="79"/>
            </a:xfrm>
            <a:custGeom>
              <a:avLst/>
              <a:gdLst>
                <a:gd name="T0" fmla="*/ 0 w 233"/>
                <a:gd name="T1" fmla="*/ 167 h 167"/>
                <a:gd name="T2" fmla="*/ 118 w 233"/>
                <a:gd name="T3" fmla="*/ 167 h 167"/>
                <a:gd name="T4" fmla="*/ 119 w 233"/>
                <a:gd name="T5" fmla="*/ 167 h 167"/>
                <a:gd name="T6" fmla="*/ 233 w 233"/>
                <a:gd name="T7" fmla="*/ 0 h 167"/>
                <a:gd name="T8" fmla="*/ 225 w 233"/>
                <a:gd name="T9" fmla="*/ 0 h 167"/>
                <a:gd name="T10" fmla="*/ 158 w 233"/>
                <a:gd name="T11" fmla="*/ 0 h 167"/>
                <a:gd name="T12" fmla="*/ 74 w 233"/>
                <a:gd name="T13" fmla="*/ 0 h 167"/>
                <a:gd name="T14" fmla="*/ 0 w 233"/>
                <a:gd name="T15" fmla="*/ 0 h 167"/>
                <a:gd name="T16" fmla="*/ 0 w 233"/>
                <a:gd name="T1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67">
                  <a:moveTo>
                    <a:pt x="0" y="167"/>
                  </a:moveTo>
                  <a:cubicBezTo>
                    <a:pt x="118" y="167"/>
                    <a:pt x="118" y="167"/>
                    <a:pt x="118" y="167"/>
                  </a:cubicBezTo>
                  <a:cubicBezTo>
                    <a:pt x="119" y="167"/>
                    <a:pt x="119" y="167"/>
                    <a:pt x="119" y="167"/>
                  </a:cubicBezTo>
                  <a:cubicBezTo>
                    <a:pt x="207" y="162"/>
                    <a:pt x="233" y="89"/>
                    <a:pt x="233" y="0"/>
                  </a:cubicBezTo>
                  <a:cubicBezTo>
                    <a:pt x="225" y="0"/>
                    <a:pt x="225" y="0"/>
                    <a:pt x="225" y="0"/>
                  </a:cubicBezTo>
                  <a:cubicBezTo>
                    <a:pt x="158" y="0"/>
                    <a:pt x="158" y="0"/>
                    <a:pt x="158" y="0"/>
                  </a:cubicBezTo>
                  <a:cubicBezTo>
                    <a:pt x="74" y="0"/>
                    <a:pt x="74" y="0"/>
                    <a:pt x="74" y="0"/>
                  </a:cubicBezTo>
                  <a:cubicBezTo>
                    <a:pt x="0" y="0"/>
                    <a:pt x="0" y="0"/>
                    <a:pt x="0" y="0"/>
                  </a:cubicBezTo>
                  <a:cubicBezTo>
                    <a:pt x="0" y="167"/>
                    <a:pt x="0" y="167"/>
                    <a:pt x="0" y="167"/>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4" name="Oval 51"/>
            <p:cNvSpPr>
              <a:spLocks noChangeArrowheads="1"/>
            </p:cNvSpPr>
            <p:nvPr/>
          </p:nvSpPr>
          <p:spPr bwMode="auto">
            <a:xfrm>
              <a:off x="4659" y="2919"/>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5" name="Oval 52"/>
            <p:cNvSpPr>
              <a:spLocks noChangeArrowheads="1"/>
            </p:cNvSpPr>
            <p:nvPr/>
          </p:nvSpPr>
          <p:spPr bwMode="auto">
            <a:xfrm>
              <a:off x="4659" y="2919"/>
              <a:ext cx="6" cy="6"/>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6" name="Freeform 53"/>
            <p:cNvSpPr>
              <a:spLocks/>
            </p:cNvSpPr>
            <p:nvPr/>
          </p:nvSpPr>
          <p:spPr bwMode="auto">
            <a:xfrm>
              <a:off x="4582" y="2876"/>
              <a:ext cx="111" cy="135"/>
            </a:xfrm>
            <a:custGeom>
              <a:avLst/>
              <a:gdLst>
                <a:gd name="T0" fmla="*/ 140 w 237"/>
                <a:gd name="T1" fmla="*/ 172 h 286"/>
                <a:gd name="T2" fmla="*/ 136 w 237"/>
                <a:gd name="T3" fmla="*/ 167 h 286"/>
                <a:gd name="T4" fmla="*/ 125 w 237"/>
                <a:gd name="T5" fmla="*/ 123 h 286"/>
                <a:gd name="T6" fmla="*/ 83 w 237"/>
                <a:gd name="T7" fmla="*/ 54 h 286"/>
                <a:gd name="T8" fmla="*/ 83 w 237"/>
                <a:gd name="T9" fmla="*/ 55 h 286"/>
                <a:gd name="T10" fmla="*/ 83 w 237"/>
                <a:gd name="T11" fmla="*/ 54 h 286"/>
                <a:gd name="T12" fmla="*/ 33 w 237"/>
                <a:gd name="T13" fmla="*/ 82 h 286"/>
                <a:gd name="T14" fmla="*/ 26 w 237"/>
                <a:gd name="T15" fmla="*/ 146 h 286"/>
                <a:gd name="T16" fmla="*/ 35 w 237"/>
                <a:gd name="T17" fmla="*/ 178 h 286"/>
                <a:gd name="T18" fmla="*/ 41 w 237"/>
                <a:gd name="T19" fmla="*/ 206 h 286"/>
                <a:gd name="T20" fmla="*/ 68 w 237"/>
                <a:gd name="T21" fmla="*/ 220 h 286"/>
                <a:gd name="T22" fmla="*/ 237 w 237"/>
                <a:gd name="T23" fmla="*/ 215 h 286"/>
                <a:gd name="T24" fmla="*/ 140 w 237"/>
                <a:gd name="T25" fmla="*/ 17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86">
                  <a:moveTo>
                    <a:pt x="140" y="172"/>
                  </a:moveTo>
                  <a:cubicBezTo>
                    <a:pt x="139" y="170"/>
                    <a:pt x="137" y="169"/>
                    <a:pt x="136" y="167"/>
                  </a:cubicBezTo>
                  <a:cubicBezTo>
                    <a:pt x="122" y="153"/>
                    <a:pt x="126" y="143"/>
                    <a:pt x="125" y="123"/>
                  </a:cubicBezTo>
                  <a:cubicBezTo>
                    <a:pt x="124" y="100"/>
                    <a:pt x="108" y="61"/>
                    <a:pt x="83" y="54"/>
                  </a:cubicBezTo>
                  <a:cubicBezTo>
                    <a:pt x="83" y="55"/>
                    <a:pt x="83" y="55"/>
                    <a:pt x="83" y="55"/>
                  </a:cubicBezTo>
                  <a:cubicBezTo>
                    <a:pt x="83" y="54"/>
                    <a:pt x="83" y="54"/>
                    <a:pt x="83" y="54"/>
                  </a:cubicBezTo>
                  <a:cubicBezTo>
                    <a:pt x="83" y="54"/>
                    <a:pt x="0" y="0"/>
                    <a:pt x="33" y="82"/>
                  </a:cubicBezTo>
                  <a:cubicBezTo>
                    <a:pt x="19" y="101"/>
                    <a:pt x="15" y="127"/>
                    <a:pt x="26" y="146"/>
                  </a:cubicBezTo>
                  <a:cubicBezTo>
                    <a:pt x="33" y="157"/>
                    <a:pt x="35" y="165"/>
                    <a:pt x="35" y="178"/>
                  </a:cubicBezTo>
                  <a:cubicBezTo>
                    <a:pt x="35" y="188"/>
                    <a:pt x="36" y="197"/>
                    <a:pt x="41" y="206"/>
                  </a:cubicBezTo>
                  <a:cubicBezTo>
                    <a:pt x="45" y="213"/>
                    <a:pt x="56" y="218"/>
                    <a:pt x="68" y="220"/>
                  </a:cubicBezTo>
                  <a:cubicBezTo>
                    <a:pt x="109" y="286"/>
                    <a:pt x="237" y="215"/>
                    <a:pt x="237" y="215"/>
                  </a:cubicBezTo>
                  <a:cubicBezTo>
                    <a:pt x="209" y="170"/>
                    <a:pt x="140" y="172"/>
                    <a:pt x="140" y="172"/>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7" name="Freeform 54"/>
            <p:cNvSpPr>
              <a:spLocks/>
            </p:cNvSpPr>
            <p:nvPr/>
          </p:nvSpPr>
          <p:spPr bwMode="auto">
            <a:xfrm>
              <a:off x="4647" y="2950"/>
              <a:ext cx="36" cy="24"/>
            </a:xfrm>
            <a:custGeom>
              <a:avLst/>
              <a:gdLst>
                <a:gd name="T0" fmla="*/ 0 w 76"/>
                <a:gd name="T1" fmla="*/ 13 h 51"/>
                <a:gd name="T2" fmla="*/ 37 w 76"/>
                <a:gd name="T3" fmla="*/ 51 h 51"/>
                <a:gd name="T4" fmla="*/ 75 w 76"/>
                <a:gd name="T5" fmla="*/ 13 h 51"/>
                <a:gd name="T6" fmla="*/ 76 w 76"/>
                <a:gd name="T7" fmla="*/ 0 h 51"/>
                <a:gd name="T8" fmla="*/ 0 w 76"/>
                <a:gd name="T9" fmla="*/ 0 h 51"/>
                <a:gd name="T10" fmla="*/ 0 w 76"/>
                <a:gd name="T11" fmla="*/ 13 h 51"/>
              </a:gdLst>
              <a:ahLst/>
              <a:cxnLst>
                <a:cxn ang="0">
                  <a:pos x="T0" y="T1"/>
                </a:cxn>
                <a:cxn ang="0">
                  <a:pos x="T2" y="T3"/>
                </a:cxn>
                <a:cxn ang="0">
                  <a:pos x="T4" y="T5"/>
                </a:cxn>
                <a:cxn ang="0">
                  <a:pos x="T6" y="T7"/>
                </a:cxn>
                <a:cxn ang="0">
                  <a:pos x="T8" y="T9"/>
                </a:cxn>
                <a:cxn ang="0">
                  <a:pos x="T10" y="T11"/>
                </a:cxn>
              </a:cxnLst>
              <a:rect l="0" t="0" r="r" b="b"/>
              <a:pathLst>
                <a:path w="76" h="51">
                  <a:moveTo>
                    <a:pt x="0" y="13"/>
                  </a:moveTo>
                  <a:cubicBezTo>
                    <a:pt x="0" y="34"/>
                    <a:pt x="16" y="51"/>
                    <a:pt x="37" y="51"/>
                  </a:cubicBezTo>
                  <a:cubicBezTo>
                    <a:pt x="58" y="51"/>
                    <a:pt x="75" y="34"/>
                    <a:pt x="75" y="13"/>
                  </a:cubicBezTo>
                  <a:cubicBezTo>
                    <a:pt x="76" y="0"/>
                    <a:pt x="76" y="0"/>
                    <a:pt x="76" y="0"/>
                  </a:cubicBezTo>
                  <a:cubicBezTo>
                    <a:pt x="0" y="0"/>
                    <a:pt x="0" y="0"/>
                    <a:pt x="0" y="0"/>
                  </a:cubicBezTo>
                  <a:cubicBezTo>
                    <a:pt x="0" y="13"/>
                    <a:pt x="0" y="13"/>
                    <a:pt x="0" y="13"/>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8" name="Freeform 55"/>
            <p:cNvSpPr>
              <a:spLocks/>
            </p:cNvSpPr>
            <p:nvPr/>
          </p:nvSpPr>
          <p:spPr bwMode="auto">
            <a:xfrm>
              <a:off x="4656" y="2956"/>
              <a:ext cx="18" cy="9"/>
            </a:xfrm>
            <a:custGeom>
              <a:avLst/>
              <a:gdLst>
                <a:gd name="T0" fmla="*/ 38 w 38"/>
                <a:gd name="T1" fmla="*/ 0 h 19"/>
                <a:gd name="T2" fmla="*/ 0 w 38"/>
                <a:gd name="T3" fmla="*/ 0 h 19"/>
                <a:gd name="T4" fmla="*/ 19 w 38"/>
                <a:gd name="T5" fmla="*/ 19 h 19"/>
                <a:gd name="T6" fmla="*/ 38 w 38"/>
                <a:gd name="T7" fmla="*/ 0 h 19"/>
              </a:gdLst>
              <a:ahLst/>
              <a:cxnLst>
                <a:cxn ang="0">
                  <a:pos x="T0" y="T1"/>
                </a:cxn>
                <a:cxn ang="0">
                  <a:pos x="T2" y="T3"/>
                </a:cxn>
                <a:cxn ang="0">
                  <a:pos x="T4" y="T5"/>
                </a:cxn>
                <a:cxn ang="0">
                  <a:pos x="T6" y="T7"/>
                </a:cxn>
              </a:cxnLst>
              <a:rect l="0" t="0" r="r" b="b"/>
              <a:pathLst>
                <a:path w="38" h="19">
                  <a:moveTo>
                    <a:pt x="38" y="0"/>
                  </a:moveTo>
                  <a:cubicBezTo>
                    <a:pt x="0" y="0"/>
                    <a:pt x="0" y="0"/>
                    <a:pt x="0" y="0"/>
                  </a:cubicBezTo>
                  <a:cubicBezTo>
                    <a:pt x="0" y="10"/>
                    <a:pt x="9" y="19"/>
                    <a:pt x="19" y="19"/>
                  </a:cubicBezTo>
                  <a:cubicBezTo>
                    <a:pt x="30" y="19"/>
                    <a:pt x="38" y="10"/>
                    <a:pt x="38" y="0"/>
                  </a:cubicBezTo>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9" name="Rectangle 56"/>
            <p:cNvSpPr>
              <a:spLocks noChangeArrowheads="1"/>
            </p:cNvSpPr>
            <p:nvPr/>
          </p:nvSpPr>
          <p:spPr bwMode="auto">
            <a:xfrm>
              <a:off x="4501" y="3217"/>
              <a:ext cx="137" cy="10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0" name="Rectangle 57"/>
            <p:cNvSpPr>
              <a:spLocks noChangeArrowheads="1"/>
            </p:cNvSpPr>
            <p:nvPr/>
          </p:nvSpPr>
          <p:spPr bwMode="auto">
            <a:xfrm>
              <a:off x="4501" y="3217"/>
              <a:ext cx="13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1" name="Rectangle 58"/>
            <p:cNvSpPr>
              <a:spLocks noChangeArrowheads="1"/>
            </p:cNvSpPr>
            <p:nvPr/>
          </p:nvSpPr>
          <p:spPr bwMode="auto">
            <a:xfrm>
              <a:off x="4509" y="3224"/>
              <a:ext cx="121" cy="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2" name="Rectangle 59"/>
            <p:cNvSpPr>
              <a:spLocks noChangeArrowheads="1"/>
            </p:cNvSpPr>
            <p:nvPr/>
          </p:nvSpPr>
          <p:spPr bwMode="auto">
            <a:xfrm>
              <a:off x="4509" y="3224"/>
              <a:ext cx="12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3" name="Freeform 60"/>
            <p:cNvSpPr>
              <a:spLocks noEditPoints="1"/>
            </p:cNvSpPr>
            <p:nvPr/>
          </p:nvSpPr>
          <p:spPr bwMode="auto">
            <a:xfrm>
              <a:off x="4501" y="3217"/>
              <a:ext cx="98" cy="105"/>
            </a:xfrm>
            <a:custGeom>
              <a:avLst/>
              <a:gdLst>
                <a:gd name="T0" fmla="*/ 71 w 98"/>
                <a:gd name="T1" fmla="*/ 101 h 105"/>
                <a:gd name="T2" fmla="*/ 71 w 98"/>
                <a:gd name="T3" fmla="*/ 92 h 105"/>
                <a:gd name="T4" fmla="*/ 81 w 98"/>
                <a:gd name="T5" fmla="*/ 92 h 105"/>
                <a:gd name="T6" fmla="*/ 81 w 98"/>
                <a:gd name="T7" fmla="*/ 101 h 105"/>
                <a:gd name="T8" fmla="*/ 71 w 98"/>
                <a:gd name="T9" fmla="*/ 101 h 105"/>
                <a:gd name="T10" fmla="*/ 37 w 98"/>
                <a:gd name="T11" fmla="*/ 0 h 105"/>
                <a:gd name="T12" fmla="*/ 0 w 98"/>
                <a:gd name="T13" fmla="*/ 0 h 105"/>
                <a:gd name="T14" fmla="*/ 0 w 98"/>
                <a:gd name="T15" fmla="*/ 105 h 105"/>
                <a:gd name="T16" fmla="*/ 98 w 98"/>
                <a:gd name="T17" fmla="*/ 105 h 105"/>
                <a:gd name="T18" fmla="*/ 89 w 98"/>
                <a:gd name="T19" fmla="*/ 90 h 105"/>
                <a:gd name="T20" fmla="*/ 8 w 98"/>
                <a:gd name="T21" fmla="*/ 90 h 105"/>
                <a:gd name="T22" fmla="*/ 8 w 98"/>
                <a:gd name="T23" fmla="*/ 7 h 105"/>
                <a:gd name="T24" fmla="*/ 41 w 98"/>
                <a:gd name="T25" fmla="*/ 7 h 105"/>
                <a:gd name="T26" fmla="*/ 37 w 98"/>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5">
                  <a:moveTo>
                    <a:pt x="71" y="101"/>
                  </a:moveTo>
                  <a:lnTo>
                    <a:pt x="71" y="92"/>
                  </a:lnTo>
                  <a:lnTo>
                    <a:pt x="81" y="92"/>
                  </a:lnTo>
                  <a:lnTo>
                    <a:pt x="81" y="101"/>
                  </a:lnTo>
                  <a:lnTo>
                    <a:pt x="71" y="101"/>
                  </a:lnTo>
                  <a:close/>
                  <a:moveTo>
                    <a:pt x="37" y="0"/>
                  </a:moveTo>
                  <a:lnTo>
                    <a:pt x="0" y="0"/>
                  </a:lnTo>
                  <a:lnTo>
                    <a:pt x="0" y="105"/>
                  </a:lnTo>
                  <a:lnTo>
                    <a:pt x="98" y="105"/>
                  </a:lnTo>
                  <a:lnTo>
                    <a:pt x="89" y="90"/>
                  </a:lnTo>
                  <a:lnTo>
                    <a:pt x="8" y="90"/>
                  </a:lnTo>
                  <a:lnTo>
                    <a:pt x="8" y="7"/>
                  </a:lnTo>
                  <a:lnTo>
                    <a:pt x="41" y="7"/>
                  </a:lnTo>
                  <a:lnTo>
                    <a:pt x="37" y="0"/>
                  </a:lnTo>
                  <a:close/>
                </a:path>
              </a:pathLst>
            </a:custGeom>
            <a:solidFill>
              <a:srgbClr val="00A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4" name="Freeform 61"/>
            <p:cNvSpPr>
              <a:spLocks noEditPoints="1"/>
            </p:cNvSpPr>
            <p:nvPr/>
          </p:nvSpPr>
          <p:spPr bwMode="auto">
            <a:xfrm>
              <a:off x="4501" y="3217"/>
              <a:ext cx="98" cy="105"/>
            </a:xfrm>
            <a:custGeom>
              <a:avLst/>
              <a:gdLst>
                <a:gd name="T0" fmla="*/ 71 w 98"/>
                <a:gd name="T1" fmla="*/ 101 h 105"/>
                <a:gd name="T2" fmla="*/ 71 w 98"/>
                <a:gd name="T3" fmla="*/ 92 h 105"/>
                <a:gd name="T4" fmla="*/ 81 w 98"/>
                <a:gd name="T5" fmla="*/ 92 h 105"/>
                <a:gd name="T6" fmla="*/ 81 w 98"/>
                <a:gd name="T7" fmla="*/ 101 h 105"/>
                <a:gd name="T8" fmla="*/ 71 w 98"/>
                <a:gd name="T9" fmla="*/ 101 h 105"/>
                <a:gd name="T10" fmla="*/ 37 w 98"/>
                <a:gd name="T11" fmla="*/ 0 h 105"/>
                <a:gd name="T12" fmla="*/ 0 w 98"/>
                <a:gd name="T13" fmla="*/ 0 h 105"/>
                <a:gd name="T14" fmla="*/ 0 w 98"/>
                <a:gd name="T15" fmla="*/ 105 h 105"/>
                <a:gd name="T16" fmla="*/ 98 w 98"/>
                <a:gd name="T17" fmla="*/ 105 h 105"/>
                <a:gd name="T18" fmla="*/ 89 w 98"/>
                <a:gd name="T19" fmla="*/ 90 h 105"/>
                <a:gd name="T20" fmla="*/ 8 w 98"/>
                <a:gd name="T21" fmla="*/ 90 h 105"/>
                <a:gd name="T22" fmla="*/ 8 w 98"/>
                <a:gd name="T23" fmla="*/ 7 h 105"/>
                <a:gd name="T24" fmla="*/ 41 w 98"/>
                <a:gd name="T25" fmla="*/ 7 h 105"/>
                <a:gd name="T26" fmla="*/ 37 w 98"/>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5">
                  <a:moveTo>
                    <a:pt x="71" y="101"/>
                  </a:moveTo>
                  <a:lnTo>
                    <a:pt x="71" y="92"/>
                  </a:lnTo>
                  <a:lnTo>
                    <a:pt x="81" y="92"/>
                  </a:lnTo>
                  <a:lnTo>
                    <a:pt x="81" y="101"/>
                  </a:lnTo>
                  <a:lnTo>
                    <a:pt x="71" y="101"/>
                  </a:lnTo>
                  <a:moveTo>
                    <a:pt x="37" y="0"/>
                  </a:moveTo>
                  <a:lnTo>
                    <a:pt x="0" y="0"/>
                  </a:lnTo>
                  <a:lnTo>
                    <a:pt x="0" y="105"/>
                  </a:lnTo>
                  <a:lnTo>
                    <a:pt x="98" y="105"/>
                  </a:lnTo>
                  <a:lnTo>
                    <a:pt x="89" y="90"/>
                  </a:lnTo>
                  <a:lnTo>
                    <a:pt x="8" y="90"/>
                  </a:lnTo>
                  <a:lnTo>
                    <a:pt x="8" y="7"/>
                  </a:lnTo>
                  <a:lnTo>
                    <a:pt x="41" y="7"/>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5" name="Freeform 62"/>
            <p:cNvSpPr>
              <a:spLocks/>
            </p:cNvSpPr>
            <p:nvPr/>
          </p:nvSpPr>
          <p:spPr bwMode="auto">
            <a:xfrm>
              <a:off x="4509" y="3224"/>
              <a:ext cx="81" cy="83"/>
            </a:xfrm>
            <a:custGeom>
              <a:avLst/>
              <a:gdLst>
                <a:gd name="T0" fmla="*/ 33 w 81"/>
                <a:gd name="T1" fmla="*/ 0 h 83"/>
                <a:gd name="T2" fmla="*/ 0 w 81"/>
                <a:gd name="T3" fmla="*/ 0 h 83"/>
                <a:gd name="T4" fmla="*/ 0 w 81"/>
                <a:gd name="T5" fmla="*/ 83 h 83"/>
                <a:gd name="T6" fmla="*/ 81 w 81"/>
                <a:gd name="T7" fmla="*/ 83 h 83"/>
                <a:gd name="T8" fmla="*/ 33 w 81"/>
                <a:gd name="T9" fmla="*/ 0 h 83"/>
              </a:gdLst>
              <a:ahLst/>
              <a:cxnLst>
                <a:cxn ang="0">
                  <a:pos x="T0" y="T1"/>
                </a:cxn>
                <a:cxn ang="0">
                  <a:pos x="T2" y="T3"/>
                </a:cxn>
                <a:cxn ang="0">
                  <a:pos x="T4" y="T5"/>
                </a:cxn>
                <a:cxn ang="0">
                  <a:pos x="T6" y="T7"/>
                </a:cxn>
                <a:cxn ang="0">
                  <a:pos x="T8" y="T9"/>
                </a:cxn>
              </a:cxnLst>
              <a:rect l="0" t="0" r="r" b="b"/>
              <a:pathLst>
                <a:path w="81" h="83">
                  <a:moveTo>
                    <a:pt x="33" y="0"/>
                  </a:moveTo>
                  <a:lnTo>
                    <a:pt x="0" y="0"/>
                  </a:lnTo>
                  <a:lnTo>
                    <a:pt x="0" y="83"/>
                  </a:lnTo>
                  <a:lnTo>
                    <a:pt x="81" y="83"/>
                  </a:lnTo>
                  <a:lnTo>
                    <a:pt x="3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6" name="Freeform 63"/>
            <p:cNvSpPr>
              <a:spLocks/>
            </p:cNvSpPr>
            <p:nvPr/>
          </p:nvSpPr>
          <p:spPr bwMode="auto">
            <a:xfrm>
              <a:off x="4509" y="3224"/>
              <a:ext cx="81" cy="83"/>
            </a:xfrm>
            <a:custGeom>
              <a:avLst/>
              <a:gdLst>
                <a:gd name="T0" fmla="*/ 33 w 81"/>
                <a:gd name="T1" fmla="*/ 0 h 83"/>
                <a:gd name="T2" fmla="*/ 0 w 81"/>
                <a:gd name="T3" fmla="*/ 0 h 83"/>
                <a:gd name="T4" fmla="*/ 0 w 81"/>
                <a:gd name="T5" fmla="*/ 83 h 83"/>
                <a:gd name="T6" fmla="*/ 81 w 81"/>
                <a:gd name="T7" fmla="*/ 83 h 83"/>
                <a:gd name="T8" fmla="*/ 33 w 81"/>
                <a:gd name="T9" fmla="*/ 0 h 83"/>
              </a:gdLst>
              <a:ahLst/>
              <a:cxnLst>
                <a:cxn ang="0">
                  <a:pos x="T0" y="T1"/>
                </a:cxn>
                <a:cxn ang="0">
                  <a:pos x="T2" y="T3"/>
                </a:cxn>
                <a:cxn ang="0">
                  <a:pos x="T4" y="T5"/>
                </a:cxn>
                <a:cxn ang="0">
                  <a:pos x="T6" y="T7"/>
                </a:cxn>
                <a:cxn ang="0">
                  <a:pos x="T8" y="T9"/>
                </a:cxn>
              </a:cxnLst>
              <a:rect l="0" t="0" r="r" b="b"/>
              <a:pathLst>
                <a:path w="81" h="83">
                  <a:moveTo>
                    <a:pt x="33" y="0"/>
                  </a:moveTo>
                  <a:lnTo>
                    <a:pt x="0" y="0"/>
                  </a:lnTo>
                  <a:lnTo>
                    <a:pt x="0" y="83"/>
                  </a:lnTo>
                  <a:lnTo>
                    <a:pt x="81" y="83"/>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7" name="Rectangle 64"/>
            <p:cNvSpPr>
              <a:spLocks noChangeArrowheads="1"/>
            </p:cNvSpPr>
            <p:nvPr/>
          </p:nvSpPr>
          <p:spPr bwMode="auto">
            <a:xfrm>
              <a:off x="4572" y="3309"/>
              <a:ext cx="10" cy="9"/>
            </a:xfrm>
            <a:prstGeom prst="rect">
              <a:avLst/>
            </a:prstGeom>
            <a:solidFill>
              <a:srgbClr val="007F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8" name="Rectangle 65"/>
            <p:cNvSpPr>
              <a:spLocks noChangeArrowheads="1"/>
            </p:cNvSpPr>
            <p:nvPr/>
          </p:nvSpPr>
          <p:spPr bwMode="auto">
            <a:xfrm>
              <a:off x="4572" y="3309"/>
              <a:ext cx="10"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9" name="Freeform 66"/>
            <p:cNvSpPr>
              <a:spLocks/>
            </p:cNvSpPr>
            <p:nvPr/>
          </p:nvSpPr>
          <p:spPr bwMode="auto">
            <a:xfrm>
              <a:off x="4549" y="3012"/>
              <a:ext cx="75" cy="288"/>
            </a:xfrm>
            <a:custGeom>
              <a:avLst/>
              <a:gdLst>
                <a:gd name="T0" fmla="*/ 0 w 160"/>
                <a:gd name="T1" fmla="*/ 612 h 612"/>
                <a:gd name="T2" fmla="*/ 86 w 160"/>
                <a:gd name="T3" fmla="*/ 0 h 612"/>
                <a:gd name="T4" fmla="*/ 86 w 160"/>
                <a:gd name="T5" fmla="*/ 0 h 612"/>
                <a:gd name="T6" fmla="*/ 160 w 160"/>
                <a:gd name="T7" fmla="*/ 26 h 612"/>
                <a:gd name="T8" fmla="*/ 147 w 160"/>
                <a:gd name="T9" fmla="*/ 66 h 612"/>
                <a:gd name="T10" fmla="*/ 119 w 160"/>
                <a:gd name="T11" fmla="*/ 184 h 612"/>
                <a:gd name="T12" fmla="*/ 78 w 160"/>
                <a:gd name="T13" fmla="*/ 612 h 612"/>
                <a:gd name="T14" fmla="*/ 0 w 160"/>
                <a:gd name="T15" fmla="*/ 612 h 6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612">
                  <a:moveTo>
                    <a:pt x="0" y="612"/>
                  </a:moveTo>
                  <a:cubicBezTo>
                    <a:pt x="0" y="244"/>
                    <a:pt x="85" y="3"/>
                    <a:pt x="86" y="0"/>
                  </a:cubicBezTo>
                  <a:cubicBezTo>
                    <a:pt x="86" y="0"/>
                    <a:pt x="86" y="0"/>
                    <a:pt x="86" y="0"/>
                  </a:cubicBezTo>
                  <a:cubicBezTo>
                    <a:pt x="160" y="26"/>
                    <a:pt x="160" y="26"/>
                    <a:pt x="160" y="26"/>
                  </a:cubicBezTo>
                  <a:cubicBezTo>
                    <a:pt x="160" y="26"/>
                    <a:pt x="155" y="39"/>
                    <a:pt x="147" y="66"/>
                  </a:cubicBezTo>
                  <a:cubicBezTo>
                    <a:pt x="140" y="93"/>
                    <a:pt x="130" y="133"/>
                    <a:pt x="119" y="184"/>
                  </a:cubicBezTo>
                  <a:cubicBezTo>
                    <a:pt x="99" y="286"/>
                    <a:pt x="78" y="434"/>
                    <a:pt x="78" y="612"/>
                  </a:cubicBezTo>
                  <a:lnTo>
                    <a:pt x="0" y="612"/>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0" name="Freeform 67"/>
            <p:cNvSpPr>
              <a:spLocks/>
            </p:cNvSpPr>
            <p:nvPr/>
          </p:nvSpPr>
          <p:spPr bwMode="auto">
            <a:xfrm>
              <a:off x="4549" y="3300"/>
              <a:ext cx="37" cy="39"/>
            </a:xfrm>
            <a:custGeom>
              <a:avLst/>
              <a:gdLst>
                <a:gd name="T0" fmla="*/ 1 w 79"/>
                <a:gd name="T1" fmla="*/ 41 h 82"/>
                <a:gd name="T2" fmla="*/ 0 w 79"/>
                <a:gd name="T3" fmla="*/ 43 h 82"/>
                <a:gd name="T4" fmla="*/ 40 w 79"/>
                <a:gd name="T5" fmla="*/ 82 h 82"/>
                <a:gd name="T6" fmla="*/ 79 w 79"/>
                <a:gd name="T7" fmla="*/ 43 h 82"/>
                <a:gd name="T8" fmla="*/ 79 w 79"/>
                <a:gd name="T9" fmla="*/ 41 h 82"/>
                <a:gd name="T10" fmla="*/ 79 w 79"/>
                <a:gd name="T11" fmla="*/ 41 h 82"/>
                <a:gd name="T12" fmla="*/ 79 w 79"/>
                <a:gd name="T13" fmla="*/ 0 h 82"/>
                <a:gd name="T14" fmla="*/ 0 w 79"/>
                <a:gd name="T15" fmla="*/ 0 h 82"/>
                <a:gd name="T16" fmla="*/ 0 w 79"/>
                <a:gd name="T17" fmla="*/ 41 h 82"/>
                <a:gd name="T18" fmla="*/ 1 w 79"/>
                <a:gd name="T19"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2">
                  <a:moveTo>
                    <a:pt x="1" y="41"/>
                  </a:moveTo>
                  <a:cubicBezTo>
                    <a:pt x="1" y="41"/>
                    <a:pt x="0" y="42"/>
                    <a:pt x="0" y="43"/>
                  </a:cubicBezTo>
                  <a:cubicBezTo>
                    <a:pt x="0" y="64"/>
                    <a:pt x="18" y="82"/>
                    <a:pt x="40" y="82"/>
                  </a:cubicBezTo>
                  <a:cubicBezTo>
                    <a:pt x="61" y="82"/>
                    <a:pt x="79" y="64"/>
                    <a:pt x="79" y="43"/>
                  </a:cubicBezTo>
                  <a:cubicBezTo>
                    <a:pt x="79" y="42"/>
                    <a:pt x="79" y="42"/>
                    <a:pt x="79" y="41"/>
                  </a:cubicBezTo>
                  <a:cubicBezTo>
                    <a:pt x="79" y="41"/>
                    <a:pt x="79" y="41"/>
                    <a:pt x="79" y="41"/>
                  </a:cubicBezTo>
                  <a:cubicBezTo>
                    <a:pt x="79" y="0"/>
                    <a:pt x="79" y="0"/>
                    <a:pt x="79" y="0"/>
                  </a:cubicBezTo>
                  <a:cubicBezTo>
                    <a:pt x="0" y="0"/>
                    <a:pt x="0" y="0"/>
                    <a:pt x="0" y="0"/>
                  </a:cubicBezTo>
                  <a:cubicBezTo>
                    <a:pt x="0" y="41"/>
                    <a:pt x="0" y="41"/>
                    <a:pt x="0" y="41"/>
                  </a:cubicBezTo>
                  <a:lnTo>
                    <a:pt x="1" y="41"/>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spTree>
    <p:extLst>
      <p:ext uri="{BB962C8B-B14F-4D97-AF65-F5344CB8AC3E}">
        <p14:creationId xmlns:p14="http://schemas.microsoft.com/office/powerpoint/2010/main" val="154601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Deploying Office</a:t>
            </a:r>
            <a:br>
              <a:rPr lang="en-US" dirty="0" smtClean="0"/>
            </a:br>
            <a:r>
              <a:rPr lang="en-US" dirty="0" smtClean="0"/>
              <a:t>with App-V</a:t>
            </a:r>
            <a:endParaRPr lang="en-US" dirty="0"/>
          </a:p>
        </p:txBody>
      </p:sp>
      <p:grpSp>
        <p:nvGrpSpPr>
          <p:cNvPr id="5" name="Group 4"/>
          <p:cNvGrpSpPr>
            <a:grpSpLocks noChangeAspect="1"/>
          </p:cNvGrpSpPr>
          <p:nvPr/>
        </p:nvGrpSpPr>
        <p:grpSpPr bwMode="auto">
          <a:xfrm>
            <a:off x="8961049" y="2701115"/>
            <a:ext cx="3199945" cy="4149929"/>
            <a:chOff x="3533" y="2443"/>
            <a:chExt cx="1152" cy="1494"/>
          </a:xfrm>
        </p:grpSpPr>
        <p:sp>
          <p:nvSpPr>
            <p:cNvPr id="6" name="AutoShape 3"/>
            <p:cNvSpPr>
              <a:spLocks noChangeAspect="1" noChangeArrowheads="1" noTextEdit="1"/>
            </p:cNvSpPr>
            <p:nvPr/>
          </p:nvSpPr>
          <p:spPr bwMode="auto">
            <a:xfrm>
              <a:off x="3533" y="2443"/>
              <a:ext cx="1152" cy="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 name="Rectangle 6"/>
            <p:cNvSpPr>
              <a:spLocks noChangeArrowheads="1"/>
            </p:cNvSpPr>
            <p:nvPr/>
          </p:nvSpPr>
          <p:spPr bwMode="auto">
            <a:xfrm>
              <a:off x="3977" y="3448"/>
              <a:ext cx="534" cy="339"/>
            </a:xfrm>
            <a:prstGeom prst="rect">
              <a:avLst/>
            </a:prstGeom>
            <a:solidFill>
              <a:srgbClr val="008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 name="Freeform 7"/>
            <p:cNvSpPr>
              <a:spLocks/>
            </p:cNvSpPr>
            <p:nvPr/>
          </p:nvSpPr>
          <p:spPr bwMode="auto">
            <a:xfrm>
              <a:off x="3977" y="3448"/>
              <a:ext cx="534" cy="339"/>
            </a:xfrm>
            <a:custGeom>
              <a:avLst/>
              <a:gdLst>
                <a:gd name="T0" fmla="*/ 534 w 534"/>
                <a:gd name="T1" fmla="*/ 339 h 339"/>
                <a:gd name="T2" fmla="*/ 534 w 534"/>
                <a:gd name="T3" fmla="*/ 0 h 339"/>
                <a:gd name="T4" fmla="*/ 0 w 534"/>
                <a:gd name="T5" fmla="*/ 0 h 339"/>
                <a:gd name="T6" fmla="*/ 0 w 534"/>
                <a:gd name="T7" fmla="*/ 339 h 339"/>
              </a:gdLst>
              <a:ahLst/>
              <a:cxnLst>
                <a:cxn ang="0">
                  <a:pos x="T0" y="T1"/>
                </a:cxn>
                <a:cxn ang="0">
                  <a:pos x="T2" y="T3"/>
                </a:cxn>
                <a:cxn ang="0">
                  <a:pos x="T4" y="T5"/>
                </a:cxn>
                <a:cxn ang="0">
                  <a:pos x="T6" y="T7"/>
                </a:cxn>
              </a:cxnLst>
              <a:rect l="0" t="0" r="r" b="b"/>
              <a:pathLst>
                <a:path w="534" h="339">
                  <a:moveTo>
                    <a:pt x="534" y="339"/>
                  </a:moveTo>
                  <a:lnTo>
                    <a:pt x="534" y="0"/>
                  </a:lnTo>
                  <a:lnTo>
                    <a:pt x="0" y="0"/>
                  </a:lnTo>
                  <a:lnTo>
                    <a:pt x="0" y="3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 name="Rectangle 8"/>
            <p:cNvSpPr>
              <a:spLocks noChangeArrowheads="1"/>
            </p:cNvSpPr>
            <p:nvPr/>
          </p:nvSpPr>
          <p:spPr bwMode="auto">
            <a:xfrm>
              <a:off x="4010" y="3482"/>
              <a:ext cx="468" cy="272"/>
            </a:xfrm>
            <a:prstGeom prst="rect">
              <a:avLst/>
            </a:prstGeom>
            <a:solidFill>
              <a:srgbClr val="00B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0" name="Rectangle 9"/>
            <p:cNvSpPr>
              <a:spLocks noChangeArrowheads="1"/>
            </p:cNvSpPr>
            <p:nvPr/>
          </p:nvSpPr>
          <p:spPr bwMode="auto">
            <a:xfrm>
              <a:off x="3830" y="3478"/>
              <a:ext cx="145" cy="14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 name="Freeform 10"/>
            <p:cNvSpPr>
              <a:spLocks noEditPoints="1"/>
            </p:cNvSpPr>
            <p:nvPr/>
          </p:nvSpPr>
          <p:spPr bwMode="auto">
            <a:xfrm>
              <a:off x="3828" y="3476"/>
              <a:ext cx="149" cy="150"/>
            </a:xfrm>
            <a:custGeom>
              <a:avLst/>
              <a:gdLst>
                <a:gd name="T0" fmla="*/ 145 w 149"/>
                <a:gd name="T1" fmla="*/ 0 h 150"/>
                <a:gd name="T2" fmla="*/ 4 w 149"/>
                <a:gd name="T3" fmla="*/ 0 h 150"/>
                <a:gd name="T4" fmla="*/ 0 w 149"/>
                <a:gd name="T5" fmla="*/ 0 h 150"/>
                <a:gd name="T6" fmla="*/ 0 w 149"/>
                <a:gd name="T7" fmla="*/ 4 h 150"/>
                <a:gd name="T8" fmla="*/ 0 w 149"/>
                <a:gd name="T9" fmla="*/ 146 h 150"/>
                <a:gd name="T10" fmla="*/ 0 w 149"/>
                <a:gd name="T11" fmla="*/ 150 h 150"/>
                <a:gd name="T12" fmla="*/ 4 w 149"/>
                <a:gd name="T13" fmla="*/ 150 h 150"/>
                <a:gd name="T14" fmla="*/ 145 w 149"/>
                <a:gd name="T15" fmla="*/ 150 h 150"/>
                <a:gd name="T16" fmla="*/ 149 w 149"/>
                <a:gd name="T17" fmla="*/ 150 h 150"/>
                <a:gd name="T18" fmla="*/ 149 w 149"/>
                <a:gd name="T19" fmla="*/ 146 h 150"/>
                <a:gd name="T20" fmla="*/ 149 w 149"/>
                <a:gd name="T21" fmla="*/ 4 h 150"/>
                <a:gd name="T22" fmla="*/ 149 w 149"/>
                <a:gd name="T23" fmla="*/ 0 h 150"/>
                <a:gd name="T24" fmla="*/ 145 w 149"/>
                <a:gd name="T25" fmla="*/ 0 h 150"/>
                <a:gd name="T26" fmla="*/ 145 w 149"/>
                <a:gd name="T27" fmla="*/ 146 h 150"/>
                <a:gd name="T28" fmla="*/ 4 w 149"/>
                <a:gd name="T29" fmla="*/ 146 h 150"/>
                <a:gd name="T30" fmla="*/ 4 w 149"/>
                <a:gd name="T31" fmla="*/ 4 h 150"/>
                <a:gd name="T32" fmla="*/ 145 w 149"/>
                <a:gd name="T33" fmla="*/ 4 h 150"/>
                <a:gd name="T34" fmla="*/ 145 w 149"/>
                <a:gd name="T35"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0">
                  <a:moveTo>
                    <a:pt x="145" y="0"/>
                  </a:moveTo>
                  <a:lnTo>
                    <a:pt x="4" y="0"/>
                  </a:lnTo>
                  <a:lnTo>
                    <a:pt x="0" y="0"/>
                  </a:lnTo>
                  <a:lnTo>
                    <a:pt x="0" y="4"/>
                  </a:lnTo>
                  <a:lnTo>
                    <a:pt x="0" y="146"/>
                  </a:lnTo>
                  <a:lnTo>
                    <a:pt x="0" y="150"/>
                  </a:lnTo>
                  <a:lnTo>
                    <a:pt x="4" y="150"/>
                  </a:lnTo>
                  <a:lnTo>
                    <a:pt x="145" y="150"/>
                  </a:lnTo>
                  <a:lnTo>
                    <a:pt x="149" y="150"/>
                  </a:lnTo>
                  <a:lnTo>
                    <a:pt x="149" y="146"/>
                  </a:lnTo>
                  <a:lnTo>
                    <a:pt x="149" y="4"/>
                  </a:lnTo>
                  <a:lnTo>
                    <a:pt x="149" y="0"/>
                  </a:lnTo>
                  <a:lnTo>
                    <a:pt x="145" y="0"/>
                  </a:lnTo>
                  <a:close/>
                  <a:moveTo>
                    <a:pt x="145" y="146"/>
                  </a:moveTo>
                  <a:lnTo>
                    <a:pt x="4" y="146"/>
                  </a:lnTo>
                  <a:lnTo>
                    <a:pt x="4" y="4"/>
                  </a:lnTo>
                  <a:lnTo>
                    <a:pt x="145" y="4"/>
                  </a:lnTo>
                  <a:lnTo>
                    <a:pt x="145"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 name="Freeform 11"/>
            <p:cNvSpPr>
              <a:spLocks/>
            </p:cNvSpPr>
            <p:nvPr/>
          </p:nvSpPr>
          <p:spPr bwMode="auto">
            <a:xfrm>
              <a:off x="3717" y="3577"/>
              <a:ext cx="105" cy="210"/>
            </a:xfrm>
            <a:custGeom>
              <a:avLst/>
              <a:gdLst>
                <a:gd name="T0" fmla="*/ 10 w 223"/>
                <a:gd name="T1" fmla="*/ 0 h 447"/>
                <a:gd name="T2" fmla="*/ 0 w 223"/>
                <a:gd name="T3" fmla="*/ 10 h 447"/>
                <a:gd name="T4" fmla="*/ 0 w 223"/>
                <a:gd name="T5" fmla="*/ 437 h 447"/>
                <a:gd name="T6" fmla="*/ 10 w 223"/>
                <a:gd name="T7" fmla="*/ 447 h 447"/>
                <a:gd name="T8" fmla="*/ 213 w 223"/>
                <a:gd name="T9" fmla="*/ 447 h 447"/>
                <a:gd name="T10" fmla="*/ 223 w 223"/>
                <a:gd name="T11" fmla="*/ 437 h 447"/>
                <a:gd name="T12" fmla="*/ 223 w 223"/>
                <a:gd name="T13" fmla="*/ 10 h 447"/>
                <a:gd name="T14" fmla="*/ 213 w 223"/>
                <a:gd name="T15" fmla="*/ 0 h 447"/>
                <a:gd name="T16" fmla="*/ 28 w 223"/>
                <a:gd name="T17" fmla="*/ 0 h 447"/>
                <a:gd name="T18" fmla="*/ 10 w 223"/>
                <a:gd name="T1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447">
                  <a:moveTo>
                    <a:pt x="10" y="0"/>
                  </a:moveTo>
                  <a:cubicBezTo>
                    <a:pt x="10" y="0"/>
                    <a:pt x="0" y="0"/>
                    <a:pt x="0" y="10"/>
                  </a:cubicBezTo>
                  <a:cubicBezTo>
                    <a:pt x="0" y="437"/>
                    <a:pt x="0" y="437"/>
                    <a:pt x="0" y="437"/>
                  </a:cubicBezTo>
                  <a:cubicBezTo>
                    <a:pt x="0" y="437"/>
                    <a:pt x="0" y="447"/>
                    <a:pt x="10" y="447"/>
                  </a:cubicBezTo>
                  <a:cubicBezTo>
                    <a:pt x="213" y="447"/>
                    <a:pt x="213" y="447"/>
                    <a:pt x="213" y="447"/>
                  </a:cubicBezTo>
                  <a:cubicBezTo>
                    <a:pt x="213" y="447"/>
                    <a:pt x="223" y="447"/>
                    <a:pt x="223" y="437"/>
                  </a:cubicBezTo>
                  <a:cubicBezTo>
                    <a:pt x="223" y="10"/>
                    <a:pt x="223" y="10"/>
                    <a:pt x="223" y="10"/>
                  </a:cubicBezTo>
                  <a:cubicBezTo>
                    <a:pt x="223" y="10"/>
                    <a:pt x="223" y="0"/>
                    <a:pt x="213" y="0"/>
                  </a:cubicBezTo>
                  <a:cubicBezTo>
                    <a:pt x="28" y="0"/>
                    <a:pt x="28" y="0"/>
                    <a:pt x="28" y="0"/>
                  </a:cubicBezTo>
                  <a:lnTo>
                    <a:pt x="10" y="0"/>
                  </a:lnTo>
                  <a:close/>
                </a:path>
              </a:pathLst>
            </a:custGeom>
            <a:solidFill>
              <a:srgbClr val="00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 name="Rectangle 12"/>
            <p:cNvSpPr>
              <a:spLocks noChangeArrowheads="1"/>
            </p:cNvSpPr>
            <p:nvPr/>
          </p:nvSpPr>
          <p:spPr bwMode="auto">
            <a:xfrm>
              <a:off x="3727" y="3623"/>
              <a:ext cx="85" cy="129"/>
            </a:xfrm>
            <a:prstGeom prst="rect">
              <a:avLst/>
            </a:prstGeom>
            <a:solidFill>
              <a:srgbClr val="00B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4" name="Freeform 13"/>
            <p:cNvSpPr>
              <a:spLocks/>
            </p:cNvSpPr>
            <p:nvPr/>
          </p:nvSpPr>
          <p:spPr bwMode="auto">
            <a:xfrm>
              <a:off x="3708" y="2593"/>
              <a:ext cx="495" cy="397"/>
            </a:xfrm>
            <a:custGeom>
              <a:avLst/>
              <a:gdLst>
                <a:gd name="T0" fmla="*/ 495 w 495"/>
                <a:gd name="T1" fmla="*/ 314 h 397"/>
                <a:gd name="T2" fmla="*/ 495 w 495"/>
                <a:gd name="T3" fmla="*/ 0 h 397"/>
                <a:gd name="T4" fmla="*/ 0 w 495"/>
                <a:gd name="T5" fmla="*/ 0 h 397"/>
                <a:gd name="T6" fmla="*/ 0 w 495"/>
                <a:gd name="T7" fmla="*/ 314 h 397"/>
                <a:gd name="T8" fmla="*/ 234 w 495"/>
                <a:gd name="T9" fmla="*/ 333 h 397"/>
                <a:gd name="T10" fmla="*/ 225 w 495"/>
                <a:gd name="T11" fmla="*/ 386 h 397"/>
                <a:gd name="T12" fmla="*/ 165 w 495"/>
                <a:gd name="T13" fmla="*/ 386 h 397"/>
                <a:gd name="T14" fmla="*/ 165 w 495"/>
                <a:gd name="T15" fmla="*/ 397 h 397"/>
                <a:gd name="T16" fmla="*/ 331 w 495"/>
                <a:gd name="T17" fmla="*/ 397 h 397"/>
                <a:gd name="T18" fmla="*/ 331 w 495"/>
                <a:gd name="T19" fmla="*/ 386 h 397"/>
                <a:gd name="T20" fmla="*/ 270 w 495"/>
                <a:gd name="T21" fmla="*/ 386 h 397"/>
                <a:gd name="T22" fmla="*/ 261 w 495"/>
                <a:gd name="T23" fmla="*/ 333 h 397"/>
                <a:gd name="T24" fmla="*/ 495 w 495"/>
                <a:gd name="T25" fmla="*/ 31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397">
                  <a:moveTo>
                    <a:pt x="495" y="314"/>
                  </a:moveTo>
                  <a:lnTo>
                    <a:pt x="495" y="0"/>
                  </a:lnTo>
                  <a:lnTo>
                    <a:pt x="0" y="0"/>
                  </a:lnTo>
                  <a:lnTo>
                    <a:pt x="0" y="314"/>
                  </a:lnTo>
                  <a:lnTo>
                    <a:pt x="234" y="333"/>
                  </a:lnTo>
                  <a:lnTo>
                    <a:pt x="225" y="386"/>
                  </a:lnTo>
                  <a:lnTo>
                    <a:pt x="165" y="386"/>
                  </a:lnTo>
                  <a:lnTo>
                    <a:pt x="165" y="397"/>
                  </a:lnTo>
                  <a:lnTo>
                    <a:pt x="331" y="397"/>
                  </a:lnTo>
                  <a:lnTo>
                    <a:pt x="331" y="386"/>
                  </a:lnTo>
                  <a:lnTo>
                    <a:pt x="270" y="386"/>
                  </a:lnTo>
                  <a:lnTo>
                    <a:pt x="261" y="333"/>
                  </a:lnTo>
                  <a:lnTo>
                    <a:pt x="495" y="314"/>
                  </a:lnTo>
                  <a:close/>
                </a:path>
              </a:pathLst>
            </a:custGeom>
            <a:solidFill>
              <a:srgbClr val="00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5" name="Rectangle 14"/>
            <p:cNvSpPr>
              <a:spLocks noChangeArrowheads="1"/>
            </p:cNvSpPr>
            <p:nvPr/>
          </p:nvSpPr>
          <p:spPr bwMode="auto">
            <a:xfrm>
              <a:off x="3738" y="2624"/>
              <a:ext cx="435" cy="252"/>
            </a:xfrm>
            <a:prstGeom prst="rect">
              <a:avLst/>
            </a:prstGeom>
            <a:solidFill>
              <a:srgbClr val="00B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6" name="Rectangle 15"/>
            <p:cNvSpPr>
              <a:spLocks noChangeArrowheads="1"/>
            </p:cNvSpPr>
            <p:nvPr/>
          </p:nvSpPr>
          <p:spPr bwMode="auto">
            <a:xfrm>
              <a:off x="3754" y="2953"/>
              <a:ext cx="129" cy="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7" name="Rectangle 16"/>
            <p:cNvSpPr>
              <a:spLocks noChangeArrowheads="1"/>
            </p:cNvSpPr>
            <p:nvPr/>
          </p:nvSpPr>
          <p:spPr bwMode="auto">
            <a:xfrm>
              <a:off x="3747" y="2942"/>
              <a:ext cx="146" cy="14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8" name="Freeform 17"/>
            <p:cNvSpPr>
              <a:spLocks noEditPoints="1"/>
            </p:cNvSpPr>
            <p:nvPr/>
          </p:nvSpPr>
          <p:spPr bwMode="auto">
            <a:xfrm>
              <a:off x="3746" y="2940"/>
              <a:ext cx="149" cy="149"/>
            </a:xfrm>
            <a:custGeom>
              <a:avLst/>
              <a:gdLst>
                <a:gd name="T0" fmla="*/ 149 w 149"/>
                <a:gd name="T1" fmla="*/ 0 h 149"/>
                <a:gd name="T2" fmla="*/ 145 w 149"/>
                <a:gd name="T3" fmla="*/ 0 h 149"/>
                <a:gd name="T4" fmla="*/ 3 w 149"/>
                <a:gd name="T5" fmla="*/ 0 h 149"/>
                <a:gd name="T6" fmla="*/ 0 w 149"/>
                <a:gd name="T7" fmla="*/ 0 h 149"/>
                <a:gd name="T8" fmla="*/ 0 w 149"/>
                <a:gd name="T9" fmla="*/ 3 h 149"/>
                <a:gd name="T10" fmla="*/ 0 w 149"/>
                <a:gd name="T11" fmla="*/ 146 h 149"/>
                <a:gd name="T12" fmla="*/ 0 w 149"/>
                <a:gd name="T13" fmla="*/ 149 h 149"/>
                <a:gd name="T14" fmla="*/ 3 w 149"/>
                <a:gd name="T15" fmla="*/ 149 h 149"/>
                <a:gd name="T16" fmla="*/ 145 w 149"/>
                <a:gd name="T17" fmla="*/ 149 h 149"/>
                <a:gd name="T18" fmla="*/ 149 w 149"/>
                <a:gd name="T19" fmla="*/ 149 h 149"/>
                <a:gd name="T20" fmla="*/ 149 w 149"/>
                <a:gd name="T21" fmla="*/ 146 h 149"/>
                <a:gd name="T22" fmla="*/ 149 w 149"/>
                <a:gd name="T23" fmla="*/ 3 h 149"/>
                <a:gd name="T24" fmla="*/ 149 w 149"/>
                <a:gd name="T25" fmla="*/ 0 h 149"/>
                <a:gd name="T26" fmla="*/ 145 w 149"/>
                <a:gd name="T27" fmla="*/ 146 h 149"/>
                <a:gd name="T28" fmla="*/ 3 w 149"/>
                <a:gd name="T29" fmla="*/ 146 h 149"/>
                <a:gd name="T30" fmla="*/ 3 w 149"/>
                <a:gd name="T31" fmla="*/ 3 h 149"/>
                <a:gd name="T32" fmla="*/ 145 w 149"/>
                <a:gd name="T33" fmla="*/ 3 h 149"/>
                <a:gd name="T34" fmla="*/ 145 w 149"/>
                <a:gd name="T35" fmla="*/ 1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49">
                  <a:moveTo>
                    <a:pt x="149" y="0"/>
                  </a:moveTo>
                  <a:lnTo>
                    <a:pt x="145" y="0"/>
                  </a:lnTo>
                  <a:lnTo>
                    <a:pt x="3" y="0"/>
                  </a:lnTo>
                  <a:lnTo>
                    <a:pt x="0" y="0"/>
                  </a:lnTo>
                  <a:lnTo>
                    <a:pt x="0" y="3"/>
                  </a:lnTo>
                  <a:lnTo>
                    <a:pt x="0" y="146"/>
                  </a:lnTo>
                  <a:lnTo>
                    <a:pt x="0" y="149"/>
                  </a:lnTo>
                  <a:lnTo>
                    <a:pt x="3" y="149"/>
                  </a:lnTo>
                  <a:lnTo>
                    <a:pt x="145" y="149"/>
                  </a:lnTo>
                  <a:lnTo>
                    <a:pt x="149" y="149"/>
                  </a:lnTo>
                  <a:lnTo>
                    <a:pt x="149" y="146"/>
                  </a:lnTo>
                  <a:lnTo>
                    <a:pt x="149" y="3"/>
                  </a:lnTo>
                  <a:lnTo>
                    <a:pt x="149" y="0"/>
                  </a:lnTo>
                  <a:close/>
                  <a:moveTo>
                    <a:pt x="145" y="146"/>
                  </a:moveTo>
                  <a:lnTo>
                    <a:pt x="3" y="146"/>
                  </a:lnTo>
                  <a:lnTo>
                    <a:pt x="3" y="3"/>
                  </a:lnTo>
                  <a:lnTo>
                    <a:pt x="145" y="3"/>
                  </a:lnTo>
                  <a:lnTo>
                    <a:pt x="145"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9" name="Freeform 18"/>
            <p:cNvSpPr>
              <a:spLocks/>
            </p:cNvSpPr>
            <p:nvPr/>
          </p:nvSpPr>
          <p:spPr bwMode="auto">
            <a:xfrm>
              <a:off x="3888" y="3565"/>
              <a:ext cx="246" cy="153"/>
            </a:xfrm>
            <a:custGeom>
              <a:avLst/>
              <a:gdLst>
                <a:gd name="T0" fmla="*/ 523 w 523"/>
                <a:gd name="T1" fmla="*/ 0 h 326"/>
                <a:gd name="T2" fmla="*/ 523 w 523"/>
                <a:gd name="T3" fmla="*/ 126 h 326"/>
                <a:gd name="T4" fmla="*/ 366 w 523"/>
                <a:gd name="T5" fmla="*/ 125 h 326"/>
                <a:gd name="T6" fmla="*/ 233 w 523"/>
                <a:gd name="T7" fmla="*/ 292 h 326"/>
                <a:gd name="T8" fmla="*/ 233 w 523"/>
                <a:gd name="T9" fmla="*/ 292 h 326"/>
                <a:gd name="T10" fmla="*/ 233 w 523"/>
                <a:gd name="T11" fmla="*/ 292 h 326"/>
                <a:gd name="T12" fmla="*/ 126 w 523"/>
                <a:gd name="T13" fmla="*/ 326 h 326"/>
                <a:gd name="T14" fmla="*/ 146 w 523"/>
                <a:gd name="T15" fmla="*/ 286 h 326"/>
                <a:gd name="T16" fmla="*/ 207 w 523"/>
                <a:gd name="T17" fmla="*/ 267 h 326"/>
                <a:gd name="T18" fmla="*/ 230 w 523"/>
                <a:gd name="T19" fmla="*/ 238 h 326"/>
                <a:gd name="T20" fmla="*/ 176 w 523"/>
                <a:gd name="T21" fmla="*/ 269 h 326"/>
                <a:gd name="T22" fmla="*/ 176 w 523"/>
                <a:gd name="T23" fmla="*/ 269 h 326"/>
                <a:gd name="T24" fmla="*/ 27 w 523"/>
                <a:gd name="T25" fmla="*/ 298 h 326"/>
                <a:gd name="T26" fmla="*/ 52 w 523"/>
                <a:gd name="T27" fmla="*/ 261 h 326"/>
                <a:gd name="T28" fmla="*/ 163 w 523"/>
                <a:gd name="T29" fmla="*/ 240 h 326"/>
                <a:gd name="T30" fmla="*/ 222 w 523"/>
                <a:gd name="T31" fmla="*/ 208 h 326"/>
                <a:gd name="T32" fmla="*/ 146 w 523"/>
                <a:gd name="T33" fmla="*/ 237 h 326"/>
                <a:gd name="T34" fmla="*/ 1 w 523"/>
                <a:gd name="T35" fmla="*/ 242 h 326"/>
                <a:gd name="T36" fmla="*/ 32 w 523"/>
                <a:gd name="T37" fmla="*/ 210 h 326"/>
                <a:gd name="T38" fmla="*/ 135 w 523"/>
                <a:gd name="T39" fmla="*/ 206 h 326"/>
                <a:gd name="T40" fmla="*/ 212 w 523"/>
                <a:gd name="T41" fmla="*/ 182 h 326"/>
                <a:gd name="T42" fmla="*/ 119 w 523"/>
                <a:gd name="T43" fmla="*/ 202 h 326"/>
                <a:gd name="T44" fmla="*/ 84 w 523"/>
                <a:gd name="T45" fmla="*/ 133 h 326"/>
                <a:gd name="T46" fmla="*/ 128 w 523"/>
                <a:gd name="T47" fmla="*/ 142 h 326"/>
                <a:gd name="T48" fmla="*/ 142 w 523"/>
                <a:gd name="T49" fmla="*/ 169 h 326"/>
                <a:gd name="T50" fmla="*/ 232 w 523"/>
                <a:gd name="T51" fmla="*/ 130 h 326"/>
                <a:gd name="T52" fmla="*/ 277 w 523"/>
                <a:gd name="T53" fmla="*/ 69 h 326"/>
                <a:gd name="T54" fmla="*/ 238 w 523"/>
                <a:gd name="T55" fmla="*/ 56 h 326"/>
                <a:gd name="T56" fmla="*/ 167 w 523"/>
                <a:gd name="T57" fmla="*/ 106 h 326"/>
                <a:gd name="T58" fmla="*/ 119 w 523"/>
                <a:gd name="T59" fmla="*/ 94 h 326"/>
                <a:gd name="T60" fmla="*/ 249 w 523"/>
                <a:gd name="T61" fmla="*/ 0 h 326"/>
                <a:gd name="T62" fmla="*/ 523 w 523"/>
                <a:gd name="T63"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3" h="326">
                  <a:moveTo>
                    <a:pt x="523" y="0"/>
                  </a:moveTo>
                  <a:cubicBezTo>
                    <a:pt x="523" y="126"/>
                    <a:pt x="523" y="126"/>
                    <a:pt x="523" y="126"/>
                  </a:cubicBezTo>
                  <a:cubicBezTo>
                    <a:pt x="366" y="125"/>
                    <a:pt x="366" y="125"/>
                    <a:pt x="366" y="125"/>
                  </a:cubicBezTo>
                  <a:cubicBezTo>
                    <a:pt x="233" y="292"/>
                    <a:pt x="233" y="292"/>
                    <a:pt x="233" y="292"/>
                  </a:cubicBezTo>
                  <a:cubicBezTo>
                    <a:pt x="233" y="292"/>
                    <a:pt x="233" y="292"/>
                    <a:pt x="233" y="292"/>
                  </a:cubicBezTo>
                  <a:cubicBezTo>
                    <a:pt x="233" y="292"/>
                    <a:pt x="233" y="292"/>
                    <a:pt x="233" y="292"/>
                  </a:cubicBezTo>
                  <a:cubicBezTo>
                    <a:pt x="126" y="326"/>
                    <a:pt x="126" y="326"/>
                    <a:pt x="126" y="326"/>
                  </a:cubicBezTo>
                  <a:cubicBezTo>
                    <a:pt x="120" y="310"/>
                    <a:pt x="129" y="292"/>
                    <a:pt x="146" y="286"/>
                  </a:cubicBezTo>
                  <a:cubicBezTo>
                    <a:pt x="207" y="267"/>
                    <a:pt x="207" y="267"/>
                    <a:pt x="207" y="267"/>
                  </a:cubicBezTo>
                  <a:cubicBezTo>
                    <a:pt x="230" y="238"/>
                    <a:pt x="230" y="238"/>
                    <a:pt x="230" y="238"/>
                  </a:cubicBezTo>
                  <a:cubicBezTo>
                    <a:pt x="176" y="269"/>
                    <a:pt x="176" y="269"/>
                    <a:pt x="176" y="269"/>
                  </a:cubicBezTo>
                  <a:cubicBezTo>
                    <a:pt x="176" y="269"/>
                    <a:pt x="176" y="269"/>
                    <a:pt x="176" y="269"/>
                  </a:cubicBezTo>
                  <a:cubicBezTo>
                    <a:pt x="27" y="298"/>
                    <a:pt x="27" y="298"/>
                    <a:pt x="27" y="298"/>
                  </a:cubicBezTo>
                  <a:cubicBezTo>
                    <a:pt x="24" y="281"/>
                    <a:pt x="35" y="264"/>
                    <a:pt x="52" y="261"/>
                  </a:cubicBezTo>
                  <a:cubicBezTo>
                    <a:pt x="163" y="240"/>
                    <a:pt x="163" y="240"/>
                    <a:pt x="163" y="240"/>
                  </a:cubicBezTo>
                  <a:cubicBezTo>
                    <a:pt x="222" y="208"/>
                    <a:pt x="222" y="208"/>
                    <a:pt x="222" y="208"/>
                  </a:cubicBezTo>
                  <a:cubicBezTo>
                    <a:pt x="146" y="237"/>
                    <a:pt x="146" y="237"/>
                    <a:pt x="146" y="237"/>
                  </a:cubicBezTo>
                  <a:cubicBezTo>
                    <a:pt x="1" y="242"/>
                    <a:pt x="1" y="242"/>
                    <a:pt x="1" y="242"/>
                  </a:cubicBezTo>
                  <a:cubicBezTo>
                    <a:pt x="0" y="225"/>
                    <a:pt x="14" y="210"/>
                    <a:pt x="32" y="210"/>
                  </a:cubicBezTo>
                  <a:cubicBezTo>
                    <a:pt x="135" y="206"/>
                    <a:pt x="135" y="206"/>
                    <a:pt x="135" y="206"/>
                  </a:cubicBezTo>
                  <a:cubicBezTo>
                    <a:pt x="212" y="182"/>
                    <a:pt x="212" y="182"/>
                    <a:pt x="212" y="182"/>
                  </a:cubicBezTo>
                  <a:cubicBezTo>
                    <a:pt x="119" y="202"/>
                    <a:pt x="119" y="202"/>
                    <a:pt x="119" y="202"/>
                  </a:cubicBezTo>
                  <a:cubicBezTo>
                    <a:pt x="84" y="133"/>
                    <a:pt x="84" y="133"/>
                    <a:pt x="84" y="133"/>
                  </a:cubicBezTo>
                  <a:cubicBezTo>
                    <a:pt x="99" y="123"/>
                    <a:pt x="119" y="128"/>
                    <a:pt x="128" y="142"/>
                  </a:cubicBezTo>
                  <a:cubicBezTo>
                    <a:pt x="142" y="169"/>
                    <a:pt x="142" y="169"/>
                    <a:pt x="142" y="169"/>
                  </a:cubicBezTo>
                  <a:cubicBezTo>
                    <a:pt x="232" y="130"/>
                    <a:pt x="232" y="130"/>
                    <a:pt x="232" y="130"/>
                  </a:cubicBezTo>
                  <a:cubicBezTo>
                    <a:pt x="232" y="130"/>
                    <a:pt x="286" y="114"/>
                    <a:pt x="277" y="69"/>
                  </a:cubicBezTo>
                  <a:cubicBezTo>
                    <a:pt x="253" y="60"/>
                    <a:pt x="238" y="56"/>
                    <a:pt x="238" y="56"/>
                  </a:cubicBezTo>
                  <a:cubicBezTo>
                    <a:pt x="167" y="106"/>
                    <a:pt x="167" y="106"/>
                    <a:pt x="167" y="106"/>
                  </a:cubicBezTo>
                  <a:cubicBezTo>
                    <a:pt x="152" y="117"/>
                    <a:pt x="129" y="109"/>
                    <a:pt x="119" y="94"/>
                  </a:cubicBezTo>
                  <a:cubicBezTo>
                    <a:pt x="249" y="0"/>
                    <a:pt x="249" y="0"/>
                    <a:pt x="249" y="0"/>
                  </a:cubicBezTo>
                  <a:lnTo>
                    <a:pt x="523" y="0"/>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0" name="Freeform 19"/>
            <p:cNvSpPr>
              <a:spLocks/>
            </p:cNvSpPr>
            <p:nvPr/>
          </p:nvSpPr>
          <p:spPr bwMode="auto">
            <a:xfrm>
              <a:off x="3972" y="3669"/>
              <a:ext cx="16" cy="19"/>
            </a:xfrm>
            <a:custGeom>
              <a:avLst/>
              <a:gdLst>
                <a:gd name="T0" fmla="*/ 10 w 16"/>
                <a:gd name="T1" fmla="*/ 19 h 19"/>
                <a:gd name="T2" fmla="*/ 0 w 16"/>
                <a:gd name="T3" fmla="*/ 3 h 19"/>
                <a:gd name="T4" fmla="*/ 7 w 16"/>
                <a:gd name="T5" fmla="*/ 0 h 19"/>
                <a:gd name="T6" fmla="*/ 16 w 16"/>
                <a:gd name="T7" fmla="*/ 15 h 19"/>
                <a:gd name="T8" fmla="*/ 10 w 16"/>
                <a:gd name="T9" fmla="*/ 19 h 19"/>
              </a:gdLst>
              <a:ahLst/>
              <a:cxnLst>
                <a:cxn ang="0">
                  <a:pos x="T0" y="T1"/>
                </a:cxn>
                <a:cxn ang="0">
                  <a:pos x="T2" y="T3"/>
                </a:cxn>
                <a:cxn ang="0">
                  <a:pos x="T4" y="T5"/>
                </a:cxn>
                <a:cxn ang="0">
                  <a:pos x="T6" y="T7"/>
                </a:cxn>
                <a:cxn ang="0">
                  <a:pos x="T8" y="T9"/>
                </a:cxn>
              </a:cxnLst>
              <a:rect l="0" t="0" r="r" b="b"/>
              <a:pathLst>
                <a:path w="16" h="19">
                  <a:moveTo>
                    <a:pt x="10" y="19"/>
                  </a:moveTo>
                  <a:lnTo>
                    <a:pt x="0" y="3"/>
                  </a:lnTo>
                  <a:lnTo>
                    <a:pt x="7" y="0"/>
                  </a:lnTo>
                  <a:lnTo>
                    <a:pt x="16" y="15"/>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1" name="Freeform 20"/>
            <p:cNvSpPr>
              <a:spLocks/>
            </p:cNvSpPr>
            <p:nvPr/>
          </p:nvSpPr>
          <p:spPr bwMode="auto">
            <a:xfrm>
              <a:off x="4099" y="3617"/>
              <a:ext cx="15" cy="15"/>
            </a:xfrm>
            <a:custGeom>
              <a:avLst/>
              <a:gdLst>
                <a:gd name="T0" fmla="*/ 16 w 32"/>
                <a:gd name="T1" fmla="*/ 0 h 31"/>
                <a:gd name="T2" fmla="*/ 31 w 32"/>
                <a:gd name="T3" fmla="*/ 15 h 31"/>
                <a:gd name="T4" fmla="*/ 16 w 32"/>
                <a:gd name="T5" fmla="*/ 31 h 31"/>
                <a:gd name="T6" fmla="*/ 0 w 32"/>
                <a:gd name="T7" fmla="*/ 16 h 31"/>
                <a:gd name="T8" fmla="*/ 16 w 32"/>
                <a:gd name="T9" fmla="*/ 0 h 31"/>
              </a:gdLst>
              <a:ahLst/>
              <a:cxnLst>
                <a:cxn ang="0">
                  <a:pos x="T0" y="T1"/>
                </a:cxn>
                <a:cxn ang="0">
                  <a:pos x="T2" y="T3"/>
                </a:cxn>
                <a:cxn ang="0">
                  <a:pos x="T4" y="T5"/>
                </a:cxn>
                <a:cxn ang="0">
                  <a:pos x="T6" y="T7"/>
                </a:cxn>
                <a:cxn ang="0">
                  <a:pos x="T8" y="T9"/>
                </a:cxn>
              </a:cxnLst>
              <a:rect l="0" t="0" r="r" b="b"/>
              <a:pathLst>
                <a:path w="32" h="31">
                  <a:moveTo>
                    <a:pt x="16" y="0"/>
                  </a:moveTo>
                  <a:cubicBezTo>
                    <a:pt x="24" y="0"/>
                    <a:pt x="31" y="7"/>
                    <a:pt x="31" y="15"/>
                  </a:cubicBezTo>
                  <a:cubicBezTo>
                    <a:pt x="32" y="24"/>
                    <a:pt x="25" y="31"/>
                    <a:pt x="16" y="31"/>
                  </a:cubicBezTo>
                  <a:cubicBezTo>
                    <a:pt x="7" y="31"/>
                    <a:pt x="0" y="24"/>
                    <a:pt x="0" y="16"/>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2" name="Freeform 21"/>
            <p:cNvSpPr>
              <a:spLocks/>
            </p:cNvSpPr>
            <p:nvPr/>
          </p:nvSpPr>
          <p:spPr bwMode="auto">
            <a:xfrm>
              <a:off x="4099" y="3602"/>
              <a:ext cx="14" cy="15"/>
            </a:xfrm>
            <a:custGeom>
              <a:avLst/>
              <a:gdLst>
                <a:gd name="T0" fmla="*/ 15 w 31"/>
                <a:gd name="T1" fmla="*/ 0 h 32"/>
                <a:gd name="T2" fmla="*/ 31 w 31"/>
                <a:gd name="T3" fmla="*/ 16 h 32"/>
                <a:gd name="T4" fmla="*/ 16 w 31"/>
                <a:gd name="T5" fmla="*/ 32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6"/>
                  </a:cubicBezTo>
                  <a:cubicBezTo>
                    <a:pt x="31" y="25"/>
                    <a:pt x="24" y="32"/>
                    <a:pt x="16" y="32"/>
                  </a:cubicBezTo>
                  <a:cubicBezTo>
                    <a:pt x="7" y="32"/>
                    <a:pt x="0" y="25"/>
                    <a:pt x="0" y="16"/>
                  </a:cubicBezTo>
                  <a:cubicBezTo>
                    <a:pt x="0" y="8"/>
                    <a:pt x="7" y="1"/>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3" name="Freeform 22"/>
            <p:cNvSpPr>
              <a:spLocks/>
            </p:cNvSpPr>
            <p:nvPr/>
          </p:nvSpPr>
          <p:spPr bwMode="auto">
            <a:xfrm>
              <a:off x="4099" y="3587"/>
              <a:ext cx="14" cy="16"/>
            </a:xfrm>
            <a:custGeom>
              <a:avLst/>
              <a:gdLst>
                <a:gd name="T0" fmla="*/ 15 w 31"/>
                <a:gd name="T1" fmla="*/ 0 h 32"/>
                <a:gd name="T2" fmla="*/ 31 w 31"/>
                <a:gd name="T3" fmla="*/ 16 h 32"/>
                <a:gd name="T4" fmla="*/ 15 w 31"/>
                <a:gd name="T5" fmla="*/ 31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6"/>
                  </a:cubicBezTo>
                  <a:cubicBezTo>
                    <a:pt x="31" y="24"/>
                    <a:pt x="24" y="31"/>
                    <a:pt x="15" y="31"/>
                  </a:cubicBezTo>
                  <a:cubicBezTo>
                    <a:pt x="7" y="32"/>
                    <a:pt x="0" y="25"/>
                    <a:pt x="0" y="16"/>
                  </a:cubicBezTo>
                  <a:cubicBezTo>
                    <a:pt x="0" y="7"/>
                    <a:pt x="7"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4" name="Freeform 23"/>
            <p:cNvSpPr>
              <a:spLocks/>
            </p:cNvSpPr>
            <p:nvPr/>
          </p:nvSpPr>
          <p:spPr bwMode="auto">
            <a:xfrm>
              <a:off x="4098" y="3573"/>
              <a:ext cx="15" cy="14"/>
            </a:xfrm>
            <a:custGeom>
              <a:avLst/>
              <a:gdLst>
                <a:gd name="T0" fmla="*/ 16 w 32"/>
                <a:gd name="T1" fmla="*/ 0 h 31"/>
                <a:gd name="T2" fmla="*/ 32 w 32"/>
                <a:gd name="T3" fmla="*/ 15 h 31"/>
                <a:gd name="T4" fmla="*/ 16 w 32"/>
                <a:gd name="T5" fmla="*/ 31 h 31"/>
                <a:gd name="T6" fmla="*/ 0 w 32"/>
                <a:gd name="T7" fmla="*/ 16 h 31"/>
                <a:gd name="T8" fmla="*/ 16 w 32"/>
                <a:gd name="T9" fmla="*/ 0 h 31"/>
              </a:gdLst>
              <a:ahLst/>
              <a:cxnLst>
                <a:cxn ang="0">
                  <a:pos x="T0" y="T1"/>
                </a:cxn>
                <a:cxn ang="0">
                  <a:pos x="T2" y="T3"/>
                </a:cxn>
                <a:cxn ang="0">
                  <a:pos x="T4" y="T5"/>
                </a:cxn>
                <a:cxn ang="0">
                  <a:pos x="T6" y="T7"/>
                </a:cxn>
                <a:cxn ang="0">
                  <a:pos x="T8" y="T9"/>
                </a:cxn>
              </a:cxnLst>
              <a:rect l="0" t="0" r="r" b="b"/>
              <a:pathLst>
                <a:path w="32" h="31">
                  <a:moveTo>
                    <a:pt x="16" y="0"/>
                  </a:moveTo>
                  <a:cubicBezTo>
                    <a:pt x="25" y="0"/>
                    <a:pt x="32" y="7"/>
                    <a:pt x="32" y="15"/>
                  </a:cubicBezTo>
                  <a:cubicBezTo>
                    <a:pt x="32" y="24"/>
                    <a:pt x="25" y="31"/>
                    <a:pt x="16" y="31"/>
                  </a:cubicBezTo>
                  <a:cubicBezTo>
                    <a:pt x="8" y="31"/>
                    <a:pt x="0" y="24"/>
                    <a:pt x="0" y="16"/>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5" name="Freeform 24"/>
            <p:cNvSpPr>
              <a:spLocks/>
            </p:cNvSpPr>
            <p:nvPr/>
          </p:nvSpPr>
          <p:spPr bwMode="auto">
            <a:xfrm>
              <a:off x="4098" y="3558"/>
              <a:ext cx="15" cy="15"/>
            </a:xfrm>
            <a:custGeom>
              <a:avLst/>
              <a:gdLst>
                <a:gd name="T0" fmla="*/ 16 w 31"/>
                <a:gd name="T1" fmla="*/ 0 h 31"/>
                <a:gd name="T2" fmla="*/ 31 w 31"/>
                <a:gd name="T3" fmla="*/ 15 h 31"/>
                <a:gd name="T4" fmla="*/ 16 w 31"/>
                <a:gd name="T5" fmla="*/ 31 h 31"/>
                <a:gd name="T6" fmla="*/ 0 w 31"/>
                <a:gd name="T7" fmla="*/ 15 h 31"/>
                <a:gd name="T8" fmla="*/ 16 w 31"/>
                <a:gd name="T9" fmla="*/ 0 h 31"/>
              </a:gdLst>
              <a:ahLst/>
              <a:cxnLst>
                <a:cxn ang="0">
                  <a:pos x="T0" y="T1"/>
                </a:cxn>
                <a:cxn ang="0">
                  <a:pos x="T2" y="T3"/>
                </a:cxn>
                <a:cxn ang="0">
                  <a:pos x="T4" y="T5"/>
                </a:cxn>
                <a:cxn ang="0">
                  <a:pos x="T6" y="T7"/>
                </a:cxn>
                <a:cxn ang="0">
                  <a:pos x="T8" y="T9"/>
                </a:cxn>
              </a:cxnLst>
              <a:rect l="0" t="0" r="r" b="b"/>
              <a:pathLst>
                <a:path w="31" h="31">
                  <a:moveTo>
                    <a:pt x="16" y="0"/>
                  </a:moveTo>
                  <a:cubicBezTo>
                    <a:pt x="24" y="0"/>
                    <a:pt x="31" y="6"/>
                    <a:pt x="31" y="15"/>
                  </a:cubicBezTo>
                  <a:cubicBezTo>
                    <a:pt x="31" y="24"/>
                    <a:pt x="25" y="31"/>
                    <a:pt x="16" y="31"/>
                  </a:cubicBezTo>
                  <a:cubicBezTo>
                    <a:pt x="7" y="31"/>
                    <a:pt x="0" y="24"/>
                    <a:pt x="0" y="15"/>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6" name="Freeform 25"/>
            <p:cNvSpPr>
              <a:spLocks/>
            </p:cNvSpPr>
            <p:nvPr/>
          </p:nvSpPr>
          <p:spPr bwMode="auto">
            <a:xfrm>
              <a:off x="4134" y="3565"/>
              <a:ext cx="344" cy="123"/>
            </a:xfrm>
            <a:custGeom>
              <a:avLst/>
              <a:gdLst>
                <a:gd name="T0" fmla="*/ 344 w 344"/>
                <a:gd name="T1" fmla="*/ 123 h 123"/>
                <a:gd name="T2" fmla="*/ 0 w 344"/>
                <a:gd name="T3" fmla="*/ 61 h 123"/>
                <a:gd name="T4" fmla="*/ 0 w 344"/>
                <a:gd name="T5" fmla="*/ 0 h 123"/>
                <a:gd name="T6" fmla="*/ 153 w 344"/>
                <a:gd name="T7" fmla="*/ 0 h 123"/>
                <a:gd name="T8" fmla="*/ 344 w 344"/>
                <a:gd name="T9" fmla="*/ 0 h 123"/>
                <a:gd name="T10" fmla="*/ 344 w 344"/>
                <a:gd name="T11" fmla="*/ 123 h 123"/>
              </a:gdLst>
              <a:ahLst/>
              <a:cxnLst>
                <a:cxn ang="0">
                  <a:pos x="T0" y="T1"/>
                </a:cxn>
                <a:cxn ang="0">
                  <a:pos x="T2" y="T3"/>
                </a:cxn>
                <a:cxn ang="0">
                  <a:pos x="T4" y="T5"/>
                </a:cxn>
                <a:cxn ang="0">
                  <a:pos x="T6" y="T7"/>
                </a:cxn>
                <a:cxn ang="0">
                  <a:pos x="T8" y="T9"/>
                </a:cxn>
                <a:cxn ang="0">
                  <a:pos x="T10" y="T11"/>
                </a:cxn>
              </a:cxnLst>
              <a:rect l="0" t="0" r="r" b="b"/>
              <a:pathLst>
                <a:path w="344" h="123">
                  <a:moveTo>
                    <a:pt x="344" y="123"/>
                  </a:moveTo>
                  <a:lnTo>
                    <a:pt x="0" y="61"/>
                  </a:lnTo>
                  <a:lnTo>
                    <a:pt x="0" y="0"/>
                  </a:lnTo>
                  <a:lnTo>
                    <a:pt x="153" y="0"/>
                  </a:lnTo>
                  <a:lnTo>
                    <a:pt x="344" y="0"/>
                  </a:lnTo>
                  <a:lnTo>
                    <a:pt x="344" y="123"/>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7" name="Rectangle 26"/>
            <p:cNvSpPr>
              <a:spLocks noChangeArrowheads="1"/>
            </p:cNvSpPr>
            <p:nvPr/>
          </p:nvSpPr>
          <p:spPr bwMode="auto">
            <a:xfrm>
              <a:off x="4303" y="2651"/>
              <a:ext cx="145" cy="14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8" name="Freeform 27"/>
            <p:cNvSpPr>
              <a:spLocks noEditPoints="1"/>
            </p:cNvSpPr>
            <p:nvPr/>
          </p:nvSpPr>
          <p:spPr bwMode="auto">
            <a:xfrm>
              <a:off x="4301" y="2649"/>
              <a:ext cx="149" cy="150"/>
            </a:xfrm>
            <a:custGeom>
              <a:avLst/>
              <a:gdLst>
                <a:gd name="T0" fmla="*/ 149 w 149"/>
                <a:gd name="T1" fmla="*/ 0 h 150"/>
                <a:gd name="T2" fmla="*/ 146 w 149"/>
                <a:gd name="T3" fmla="*/ 0 h 150"/>
                <a:gd name="T4" fmla="*/ 4 w 149"/>
                <a:gd name="T5" fmla="*/ 0 h 150"/>
                <a:gd name="T6" fmla="*/ 0 w 149"/>
                <a:gd name="T7" fmla="*/ 0 h 150"/>
                <a:gd name="T8" fmla="*/ 0 w 149"/>
                <a:gd name="T9" fmla="*/ 4 h 150"/>
                <a:gd name="T10" fmla="*/ 0 w 149"/>
                <a:gd name="T11" fmla="*/ 146 h 150"/>
                <a:gd name="T12" fmla="*/ 0 w 149"/>
                <a:gd name="T13" fmla="*/ 150 h 150"/>
                <a:gd name="T14" fmla="*/ 4 w 149"/>
                <a:gd name="T15" fmla="*/ 150 h 150"/>
                <a:gd name="T16" fmla="*/ 146 w 149"/>
                <a:gd name="T17" fmla="*/ 150 h 150"/>
                <a:gd name="T18" fmla="*/ 149 w 149"/>
                <a:gd name="T19" fmla="*/ 150 h 150"/>
                <a:gd name="T20" fmla="*/ 149 w 149"/>
                <a:gd name="T21" fmla="*/ 146 h 150"/>
                <a:gd name="T22" fmla="*/ 149 w 149"/>
                <a:gd name="T23" fmla="*/ 4 h 150"/>
                <a:gd name="T24" fmla="*/ 149 w 149"/>
                <a:gd name="T25" fmla="*/ 0 h 150"/>
                <a:gd name="T26" fmla="*/ 146 w 149"/>
                <a:gd name="T27" fmla="*/ 146 h 150"/>
                <a:gd name="T28" fmla="*/ 4 w 149"/>
                <a:gd name="T29" fmla="*/ 146 h 150"/>
                <a:gd name="T30" fmla="*/ 4 w 149"/>
                <a:gd name="T31" fmla="*/ 4 h 150"/>
                <a:gd name="T32" fmla="*/ 146 w 149"/>
                <a:gd name="T33" fmla="*/ 4 h 150"/>
                <a:gd name="T34" fmla="*/ 146 w 149"/>
                <a:gd name="T35"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0">
                  <a:moveTo>
                    <a:pt x="149" y="0"/>
                  </a:moveTo>
                  <a:lnTo>
                    <a:pt x="146" y="0"/>
                  </a:lnTo>
                  <a:lnTo>
                    <a:pt x="4" y="0"/>
                  </a:lnTo>
                  <a:lnTo>
                    <a:pt x="0" y="0"/>
                  </a:lnTo>
                  <a:lnTo>
                    <a:pt x="0" y="4"/>
                  </a:lnTo>
                  <a:lnTo>
                    <a:pt x="0" y="146"/>
                  </a:lnTo>
                  <a:lnTo>
                    <a:pt x="0" y="150"/>
                  </a:lnTo>
                  <a:lnTo>
                    <a:pt x="4" y="150"/>
                  </a:lnTo>
                  <a:lnTo>
                    <a:pt x="146" y="150"/>
                  </a:lnTo>
                  <a:lnTo>
                    <a:pt x="149" y="150"/>
                  </a:lnTo>
                  <a:lnTo>
                    <a:pt x="149" y="146"/>
                  </a:lnTo>
                  <a:lnTo>
                    <a:pt x="149" y="4"/>
                  </a:lnTo>
                  <a:lnTo>
                    <a:pt x="149" y="0"/>
                  </a:lnTo>
                  <a:close/>
                  <a:moveTo>
                    <a:pt x="146" y="146"/>
                  </a:moveTo>
                  <a:lnTo>
                    <a:pt x="4" y="146"/>
                  </a:lnTo>
                  <a:lnTo>
                    <a:pt x="4" y="4"/>
                  </a:lnTo>
                  <a:lnTo>
                    <a:pt x="146" y="4"/>
                  </a:lnTo>
                  <a:lnTo>
                    <a:pt x="14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9" name="Freeform 28"/>
            <p:cNvSpPr>
              <a:spLocks/>
            </p:cNvSpPr>
            <p:nvPr/>
          </p:nvSpPr>
          <p:spPr bwMode="auto">
            <a:xfrm>
              <a:off x="4170" y="2997"/>
              <a:ext cx="340" cy="248"/>
            </a:xfrm>
            <a:custGeom>
              <a:avLst/>
              <a:gdLst>
                <a:gd name="T0" fmla="*/ 63 w 723"/>
                <a:gd name="T1" fmla="*/ 0 h 528"/>
                <a:gd name="T2" fmla="*/ 0 w 723"/>
                <a:gd name="T3" fmla="*/ 62 h 528"/>
                <a:gd name="T4" fmla="*/ 0 w 723"/>
                <a:gd name="T5" fmla="*/ 528 h 528"/>
                <a:gd name="T6" fmla="*/ 63 w 723"/>
                <a:gd name="T7" fmla="*/ 524 h 528"/>
                <a:gd name="T8" fmla="*/ 660 w 723"/>
                <a:gd name="T9" fmla="*/ 524 h 528"/>
                <a:gd name="T10" fmla="*/ 723 w 723"/>
                <a:gd name="T11" fmla="*/ 528 h 528"/>
                <a:gd name="T12" fmla="*/ 723 w 723"/>
                <a:gd name="T13" fmla="*/ 62 h 528"/>
                <a:gd name="T14" fmla="*/ 660 w 723"/>
                <a:gd name="T15" fmla="*/ 0 h 528"/>
                <a:gd name="T16" fmla="*/ 94 w 723"/>
                <a:gd name="T17" fmla="*/ 0 h 528"/>
                <a:gd name="T18" fmla="*/ 63 w 723"/>
                <a:gd name="T19"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3" h="528">
                  <a:moveTo>
                    <a:pt x="63" y="0"/>
                  </a:moveTo>
                  <a:cubicBezTo>
                    <a:pt x="63" y="0"/>
                    <a:pt x="0" y="0"/>
                    <a:pt x="0" y="62"/>
                  </a:cubicBezTo>
                  <a:cubicBezTo>
                    <a:pt x="0" y="528"/>
                    <a:pt x="0" y="528"/>
                    <a:pt x="0" y="528"/>
                  </a:cubicBezTo>
                  <a:cubicBezTo>
                    <a:pt x="63" y="524"/>
                    <a:pt x="63" y="524"/>
                    <a:pt x="63" y="524"/>
                  </a:cubicBezTo>
                  <a:cubicBezTo>
                    <a:pt x="660" y="524"/>
                    <a:pt x="660" y="524"/>
                    <a:pt x="660" y="524"/>
                  </a:cubicBezTo>
                  <a:cubicBezTo>
                    <a:pt x="723" y="528"/>
                    <a:pt x="723" y="528"/>
                    <a:pt x="723" y="528"/>
                  </a:cubicBezTo>
                  <a:cubicBezTo>
                    <a:pt x="723" y="62"/>
                    <a:pt x="723" y="62"/>
                    <a:pt x="723" y="62"/>
                  </a:cubicBezTo>
                  <a:cubicBezTo>
                    <a:pt x="723" y="62"/>
                    <a:pt x="723" y="0"/>
                    <a:pt x="660" y="0"/>
                  </a:cubicBezTo>
                  <a:cubicBezTo>
                    <a:pt x="94" y="0"/>
                    <a:pt x="94" y="0"/>
                    <a:pt x="94" y="0"/>
                  </a:cubicBezTo>
                  <a:lnTo>
                    <a:pt x="63" y="0"/>
                  </a:lnTo>
                  <a:close/>
                </a:path>
              </a:pathLst>
            </a:custGeom>
            <a:solidFill>
              <a:srgbClr val="00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0" name="Freeform 29"/>
            <p:cNvSpPr>
              <a:spLocks/>
            </p:cNvSpPr>
            <p:nvPr/>
          </p:nvSpPr>
          <p:spPr bwMode="auto">
            <a:xfrm>
              <a:off x="4185" y="3008"/>
              <a:ext cx="310" cy="225"/>
            </a:xfrm>
            <a:custGeom>
              <a:avLst/>
              <a:gdLst>
                <a:gd name="T0" fmla="*/ 57 w 657"/>
                <a:gd name="T1" fmla="*/ 0 h 477"/>
                <a:gd name="T2" fmla="*/ 0 w 657"/>
                <a:gd name="T3" fmla="*/ 56 h 477"/>
                <a:gd name="T4" fmla="*/ 0 w 657"/>
                <a:gd name="T5" fmla="*/ 420 h 477"/>
                <a:gd name="T6" fmla="*/ 57 w 657"/>
                <a:gd name="T7" fmla="*/ 477 h 477"/>
                <a:gd name="T8" fmla="*/ 74 w 657"/>
                <a:gd name="T9" fmla="*/ 477 h 477"/>
                <a:gd name="T10" fmla="*/ 600 w 657"/>
                <a:gd name="T11" fmla="*/ 477 h 477"/>
                <a:gd name="T12" fmla="*/ 657 w 657"/>
                <a:gd name="T13" fmla="*/ 420 h 477"/>
                <a:gd name="T14" fmla="*/ 657 w 657"/>
                <a:gd name="T15" fmla="*/ 56 h 477"/>
                <a:gd name="T16" fmla="*/ 600 w 657"/>
                <a:gd name="T17" fmla="*/ 0 h 477"/>
                <a:gd name="T18" fmla="*/ 57 w 657"/>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7" h="477">
                  <a:moveTo>
                    <a:pt x="57" y="0"/>
                  </a:moveTo>
                  <a:cubicBezTo>
                    <a:pt x="57" y="0"/>
                    <a:pt x="0" y="0"/>
                    <a:pt x="0" y="56"/>
                  </a:cubicBezTo>
                  <a:cubicBezTo>
                    <a:pt x="0" y="420"/>
                    <a:pt x="0" y="420"/>
                    <a:pt x="0" y="420"/>
                  </a:cubicBezTo>
                  <a:cubicBezTo>
                    <a:pt x="0" y="420"/>
                    <a:pt x="0" y="477"/>
                    <a:pt x="57" y="477"/>
                  </a:cubicBezTo>
                  <a:cubicBezTo>
                    <a:pt x="74" y="477"/>
                    <a:pt x="74" y="477"/>
                    <a:pt x="74" y="477"/>
                  </a:cubicBezTo>
                  <a:cubicBezTo>
                    <a:pt x="600" y="477"/>
                    <a:pt x="600" y="477"/>
                    <a:pt x="600" y="477"/>
                  </a:cubicBezTo>
                  <a:cubicBezTo>
                    <a:pt x="600" y="477"/>
                    <a:pt x="657" y="477"/>
                    <a:pt x="657" y="420"/>
                  </a:cubicBezTo>
                  <a:cubicBezTo>
                    <a:pt x="657" y="56"/>
                    <a:pt x="657" y="56"/>
                    <a:pt x="657" y="56"/>
                  </a:cubicBezTo>
                  <a:cubicBezTo>
                    <a:pt x="657" y="56"/>
                    <a:pt x="657" y="0"/>
                    <a:pt x="600" y="0"/>
                  </a:cubicBezTo>
                  <a:lnTo>
                    <a:pt x="57" y="0"/>
                  </a:lnTo>
                  <a:close/>
                </a:path>
              </a:pathLst>
            </a:custGeom>
            <a:solidFill>
              <a:srgbClr val="00B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1" name="Freeform 30"/>
            <p:cNvSpPr>
              <a:spLocks/>
            </p:cNvSpPr>
            <p:nvPr/>
          </p:nvSpPr>
          <p:spPr bwMode="auto">
            <a:xfrm>
              <a:off x="4102" y="3256"/>
              <a:ext cx="476" cy="17"/>
            </a:xfrm>
            <a:custGeom>
              <a:avLst/>
              <a:gdLst>
                <a:gd name="T0" fmla="*/ 0 w 1009"/>
                <a:gd name="T1" fmla="*/ 0 h 36"/>
                <a:gd name="T2" fmla="*/ 77 w 1009"/>
                <a:gd name="T3" fmla="*/ 36 h 36"/>
                <a:gd name="T4" fmla="*/ 932 w 1009"/>
                <a:gd name="T5" fmla="*/ 36 h 36"/>
                <a:gd name="T6" fmla="*/ 1009 w 1009"/>
                <a:gd name="T7" fmla="*/ 0 h 36"/>
                <a:gd name="T8" fmla="*/ 0 w 1009"/>
                <a:gd name="T9" fmla="*/ 0 h 36"/>
              </a:gdLst>
              <a:ahLst/>
              <a:cxnLst>
                <a:cxn ang="0">
                  <a:pos x="T0" y="T1"/>
                </a:cxn>
                <a:cxn ang="0">
                  <a:pos x="T2" y="T3"/>
                </a:cxn>
                <a:cxn ang="0">
                  <a:pos x="T4" y="T5"/>
                </a:cxn>
                <a:cxn ang="0">
                  <a:pos x="T6" y="T7"/>
                </a:cxn>
                <a:cxn ang="0">
                  <a:pos x="T8" y="T9"/>
                </a:cxn>
              </a:cxnLst>
              <a:rect l="0" t="0" r="r" b="b"/>
              <a:pathLst>
                <a:path w="1009" h="36">
                  <a:moveTo>
                    <a:pt x="0" y="0"/>
                  </a:moveTo>
                  <a:cubicBezTo>
                    <a:pt x="0" y="3"/>
                    <a:pt x="3" y="36"/>
                    <a:pt x="77" y="36"/>
                  </a:cubicBezTo>
                  <a:cubicBezTo>
                    <a:pt x="932" y="36"/>
                    <a:pt x="932" y="36"/>
                    <a:pt x="932" y="36"/>
                  </a:cubicBezTo>
                  <a:cubicBezTo>
                    <a:pt x="932" y="36"/>
                    <a:pt x="1008" y="36"/>
                    <a:pt x="1009" y="0"/>
                  </a:cubicBezTo>
                  <a:lnTo>
                    <a:pt x="0" y="0"/>
                  </a:lnTo>
                  <a:close/>
                </a:path>
              </a:pathLst>
            </a:custGeom>
            <a:solidFill>
              <a:srgbClr val="00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2" name="Freeform 31"/>
            <p:cNvSpPr>
              <a:spLocks/>
            </p:cNvSpPr>
            <p:nvPr/>
          </p:nvSpPr>
          <p:spPr bwMode="auto">
            <a:xfrm>
              <a:off x="4102" y="3244"/>
              <a:ext cx="476" cy="12"/>
            </a:xfrm>
            <a:custGeom>
              <a:avLst/>
              <a:gdLst>
                <a:gd name="T0" fmla="*/ 63 w 476"/>
                <a:gd name="T1" fmla="*/ 0 h 12"/>
                <a:gd name="T2" fmla="*/ 0 w 476"/>
                <a:gd name="T3" fmla="*/ 12 h 12"/>
                <a:gd name="T4" fmla="*/ 476 w 476"/>
                <a:gd name="T5" fmla="*/ 12 h 12"/>
                <a:gd name="T6" fmla="*/ 412 w 476"/>
                <a:gd name="T7" fmla="*/ 0 h 12"/>
                <a:gd name="T8" fmla="*/ 63 w 476"/>
                <a:gd name="T9" fmla="*/ 0 h 12"/>
              </a:gdLst>
              <a:ahLst/>
              <a:cxnLst>
                <a:cxn ang="0">
                  <a:pos x="T0" y="T1"/>
                </a:cxn>
                <a:cxn ang="0">
                  <a:pos x="T2" y="T3"/>
                </a:cxn>
                <a:cxn ang="0">
                  <a:pos x="T4" y="T5"/>
                </a:cxn>
                <a:cxn ang="0">
                  <a:pos x="T6" y="T7"/>
                </a:cxn>
                <a:cxn ang="0">
                  <a:pos x="T8" y="T9"/>
                </a:cxn>
              </a:cxnLst>
              <a:rect l="0" t="0" r="r" b="b"/>
              <a:pathLst>
                <a:path w="476" h="12">
                  <a:moveTo>
                    <a:pt x="63" y="0"/>
                  </a:moveTo>
                  <a:lnTo>
                    <a:pt x="0" y="12"/>
                  </a:lnTo>
                  <a:lnTo>
                    <a:pt x="476" y="12"/>
                  </a:lnTo>
                  <a:lnTo>
                    <a:pt x="412" y="0"/>
                  </a:lnTo>
                  <a:lnTo>
                    <a:pt x="63" y="0"/>
                  </a:lnTo>
                  <a:close/>
                </a:path>
              </a:pathLst>
            </a:custGeom>
            <a:solidFill>
              <a:srgbClr val="00B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3" name="Freeform 32"/>
            <p:cNvSpPr>
              <a:spLocks/>
            </p:cNvSpPr>
            <p:nvPr/>
          </p:nvSpPr>
          <p:spPr bwMode="auto">
            <a:xfrm>
              <a:off x="3708" y="3134"/>
              <a:ext cx="310" cy="214"/>
            </a:xfrm>
            <a:custGeom>
              <a:avLst/>
              <a:gdLst>
                <a:gd name="T0" fmla="*/ 310 w 310"/>
                <a:gd name="T1" fmla="*/ 214 h 214"/>
                <a:gd name="T2" fmla="*/ 310 w 310"/>
                <a:gd name="T3" fmla="*/ 0 h 214"/>
                <a:gd name="T4" fmla="*/ 155 w 310"/>
                <a:gd name="T5" fmla="*/ 0 h 214"/>
                <a:gd name="T6" fmla="*/ 0 w 310"/>
                <a:gd name="T7" fmla="*/ 0 h 214"/>
                <a:gd name="T8" fmla="*/ 0 w 310"/>
                <a:gd name="T9" fmla="*/ 214 h 214"/>
                <a:gd name="T10" fmla="*/ 155 w 310"/>
                <a:gd name="T11" fmla="*/ 214 h 214"/>
                <a:gd name="T12" fmla="*/ 310 w 310"/>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310" h="214">
                  <a:moveTo>
                    <a:pt x="310" y="214"/>
                  </a:moveTo>
                  <a:lnTo>
                    <a:pt x="310" y="0"/>
                  </a:lnTo>
                  <a:lnTo>
                    <a:pt x="155" y="0"/>
                  </a:lnTo>
                  <a:lnTo>
                    <a:pt x="0" y="0"/>
                  </a:lnTo>
                  <a:lnTo>
                    <a:pt x="0" y="214"/>
                  </a:lnTo>
                  <a:lnTo>
                    <a:pt x="155" y="214"/>
                  </a:lnTo>
                  <a:lnTo>
                    <a:pt x="310" y="214"/>
                  </a:lnTo>
                  <a:close/>
                </a:path>
              </a:pathLst>
            </a:custGeom>
            <a:solidFill>
              <a:srgbClr val="00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4" name="Rectangle 33"/>
            <p:cNvSpPr>
              <a:spLocks noChangeArrowheads="1"/>
            </p:cNvSpPr>
            <p:nvPr/>
          </p:nvSpPr>
          <p:spPr bwMode="auto">
            <a:xfrm>
              <a:off x="3724" y="3146"/>
              <a:ext cx="278" cy="166"/>
            </a:xfrm>
            <a:prstGeom prst="rect">
              <a:avLst/>
            </a:prstGeom>
            <a:solidFill>
              <a:srgbClr val="00B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5" name="Rectangle 34"/>
            <p:cNvSpPr>
              <a:spLocks noChangeArrowheads="1"/>
            </p:cNvSpPr>
            <p:nvPr/>
          </p:nvSpPr>
          <p:spPr bwMode="auto">
            <a:xfrm>
              <a:off x="4221" y="3353"/>
              <a:ext cx="130"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6" name="Rectangle 35"/>
            <p:cNvSpPr>
              <a:spLocks noChangeArrowheads="1"/>
            </p:cNvSpPr>
            <p:nvPr/>
          </p:nvSpPr>
          <p:spPr bwMode="auto">
            <a:xfrm>
              <a:off x="4213" y="3348"/>
              <a:ext cx="145" cy="146"/>
            </a:xfrm>
            <a:prstGeom prst="rect">
              <a:avLst/>
            </a:prstGeom>
            <a:solidFill>
              <a:srgbClr val="0084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7" name="Freeform 36"/>
            <p:cNvSpPr>
              <a:spLocks noEditPoints="1"/>
            </p:cNvSpPr>
            <p:nvPr/>
          </p:nvSpPr>
          <p:spPr bwMode="auto">
            <a:xfrm>
              <a:off x="4211" y="3346"/>
              <a:ext cx="149" cy="150"/>
            </a:xfrm>
            <a:custGeom>
              <a:avLst/>
              <a:gdLst>
                <a:gd name="T0" fmla="*/ 149 w 149"/>
                <a:gd name="T1" fmla="*/ 0 h 150"/>
                <a:gd name="T2" fmla="*/ 146 w 149"/>
                <a:gd name="T3" fmla="*/ 0 h 150"/>
                <a:gd name="T4" fmla="*/ 4 w 149"/>
                <a:gd name="T5" fmla="*/ 0 h 150"/>
                <a:gd name="T6" fmla="*/ 0 w 149"/>
                <a:gd name="T7" fmla="*/ 0 h 150"/>
                <a:gd name="T8" fmla="*/ 0 w 149"/>
                <a:gd name="T9" fmla="*/ 4 h 150"/>
                <a:gd name="T10" fmla="*/ 0 w 149"/>
                <a:gd name="T11" fmla="*/ 146 h 150"/>
                <a:gd name="T12" fmla="*/ 0 w 149"/>
                <a:gd name="T13" fmla="*/ 150 h 150"/>
                <a:gd name="T14" fmla="*/ 4 w 149"/>
                <a:gd name="T15" fmla="*/ 150 h 150"/>
                <a:gd name="T16" fmla="*/ 146 w 149"/>
                <a:gd name="T17" fmla="*/ 150 h 150"/>
                <a:gd name="T18" fmla="*/ 149 w 149"/>
                <a:gd name="T19" fmla="*/ 150 h 150"/>
                <a:gd name="T20" fmla="*/ 149 w 149"/>
                <a:gd name="T21" fmla="*/ 146 h 150"/>
                <a:gd name="T22" fmla="*/ 149 w 149"/>
                <a:gd name="T23" fmla="*/ 4 h 150"/>
                <a:gd name="T24" fmla="*/ 149 w 149"/>
                <a:gd name="T25" fmla="*/ 0 h 150"/>
                <a:gd name="T26" fmla="*/ 146 w 149"/>
                <a:gd name="T27" fmla="*/ 146 h 150"/>
                <a:gd name="T28" fmla="*/ 4 w 149"/>
                <a:gd name="T29" fmla="*/ 146 h 150"/>
                <a:gd name="T30" fmla="*/ 4 w 149"/>
                <a:gd name="T31" fmla="*/ 4 h 150"/>
                <a:gd name="T32" fmla="*/ 146 w 149"/>
                <a:gd name="T33" fmla="*/ 4 h 150"/>
                <a:gd name="T34" fmla="*/ 146 w 149"/>
                <a:gd name="T35"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0">
                  <a:moveTo>
                    <a:pt x="149" y="0"/>
                  </a:moveTo>
                  <a:lnTo>
                    <a:pt x="146" y="0"/>
                  </a:lnTo>
                  <a:lnTo>
                    <a:pt x="4" y="0"/>
                  </a:lnTo>
                  <a:lnTo>
                    <a:pt x="0" y="0"/>
                  </a:lnTo>
                  <a:lnTo>
                    <a:pt x="0" y="4"/>
                  </a:lnTo>
                  <a:lnTo>
                    <a:pt x="0" y="146"/>
                  </a:lnTo>
                  <a:lnTo>
                    <a:pt x="0" y="150"/>
                  </a:lnTo>
                  <a:lnTo>
                    <a:pt x="4" y="150"/>
                  </a:lnTo>
                  <a:lnTo>
                    <a:pt x="146" y="150"/>
                  </a:lnTo>
                  <a:lnTo>
                    <a:pt x="149" y="150"/>
                  </a:lnTo>
                  <a:lnTo>
                    <a:pt x="149" y="146"/>
                  </a:lnTo>
                  <a:lnTo>
                    <a:pt x="149" y="4"/>
                  </a:lnTo>
                  <a:lnTo>
                    <a:pt x="149" y="0"/>
                  </a:lnTo>
                  <a:close/>
                  <a:moveTo>
                    <a:pt x="146" y="146"/>
                  </a:moveTo>
                  <a:lnTo>
                    <a:pt x="4" y="146"/>
                  </a:lnTo>
                  <a:lnTo>
                    <a:pt x="4" y="4"/>
                  </a:lnTo>
                  <a:lnTo>
                    <a:pt x="146" y="4"/>
                  </a:lnTo>
                  <a:lnTo>
                    <a:pt x="14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8" name="Freeform 37"/>
            <p:cNvSpPr>
              <a:spLocks/>
            </p:cNvSpPr>
            <p:nvPr/>
          </p:nvSpPr>
          <p:spPr bwMode="auto">
            <a:xfrm>
              <a:off x="3671" y="3052"/>
              <a:ext cx="183" cy="163"/>
            </a:xfrm>
            <a:custGeom>
              <a:avLst/>
              <a:gdLst>
                <a:gd name="T0" fmla="*/ 351 w 389"/>
                <a:gd name="T1" fmla="*/ 128 h 346"/>
                <a:gd name="T2" fmla="*/ 351 w 389"/>
                <a:gd name="T3" fmla="*/ 128 h 346"/>
                <a:gd name="T4" fmla="*/ 311 w 389"/>
                <a:gd name="T5" fmla="*/ 100 h 346"/>
                <a:gd name="T6" fmla="*/ 253 w 389"/>
                <a:gd name="T7" fmla="*/ 59 h 346"/>
                <a:gd name="T8" fmla="*/ 185 w 389"/>
                <a:gd name="T9" fmla="*/ 11 h 346"/>
                <a:gd name="T10" fmla="*/ 195 w 389"/>
                <a:gd name="T11" fmla="*/ 69 h 346"/>
                <a:gd name="T12" fmla="*/ 284 w 389"/>
                <a:gd name="T13" fmla="*/ 132 h 346"/>
                <a:gd name="T14" fmla="*/ 281 w 389"/>
                <a:gd name="T15" fmla="*/ 188 h 346"/>
                <a:gd name="T16" fmla="*/ 189 w 389"/>
                <a:gd name="T17" fmla="*/ 161 h 346"/>
                <a:gd name="T18" fmla="*/ 107 w 389"/>
                <a:gd name="T19" fmla="*/ 73 h 346"/>
                <a:gd name="T20" fmla="*/ 139 w 389"/>
                <a:gd name="T21" fmla="*/ 54 h 346"/>
                <a:gd name="T22" fmla="*/ 154 w 389"/>
                <a:gd name="T23" fmla="*/ 0 h 346"/>
                <a:gd name="T24" fmla="*/ 56 w 389"/>
                <a:gd name="T25" fmla="*/ 56 h 346"/>
                <a:gd name="T26" fmla="*/ 119 w 389"/>
                <a:gd name="T27" fmla="*/ 158 h 346"/>
                <a:gd name="T28" fmla="*/ 58 w 389"/>
                <a:gd name="T29" fmla="*/ 77 h 346"/>
                <a:gd name="T30" fmla="*/ 25 w 389"/>
                <a:gd name="T31" fmla="*/ 103 h 346"/>
                <a:gd name="T32" fmla="*/ 92 w 389"/>
                <a:gd name="T33" fmla="*/ 181 h 346"/>
                <a:gd name="T34" fmla="*/ 30 w 389"/>
                <a:gd name="T35" fmla="*/ 124 h 346"/>
                <a:gd name="T36" fmla="*/ 0 w 389"/>
                <a:gd name="T37" fmla="*/ 152 h 346"/>
                <a:gd name="T38" fmla="*/ 59 w 389"/>
                <a:gd name="T39" fmla="*/ 203 h 346"/>
                <a:gd name="T40" fmla="*/ 16 w 389"/>
                <a:gd name="T41" fmla="*/ 187 h 346"/>
                <a:gd name="T42" fmla="*/ 13 w 389"/>
                <a:gd name="T43" fmla="*/ 230 h 346"/>
                <a:gd name="T44" fmla="*/ 249 w 389"/>
                <a:gd name="T45" fmla="*/ 328 h 346"/>
                <a:gd name="T46" fmla="*/ 260 w 389"/>
                <a:gd name="T47" fmla="*/ 346 h 346"/>
                <a:gd name="T48" fmla="*/ 389 w 389"/>
                <a:gd name="T49" fmla="*/ 278 h 346"/>
                <a:gd name="T50" fmla="*/ 351 w 389"/>
                <a:gd name="T51" fmla="*/ 128 h 346"/>
                <a:gd name="T52" fmla="*/ 351 w 389"/>
                <a:gd name="T53" fmla="*/ 12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9" h="346">
                  <a:moveTo>
                    <a:pt x="351" y="128"/>
                  </a:moveTo>
                  <a:cubicBezTo>
                    <a:pt x="351" y="128"/>
                    <a:pt x="351" y="128"/>
                    <a:pt x="351" y="128"/>
                  </a:cubicBezTo>
                  <a:cubicBezTo>
                    <a:pt x="311" y="100"/>
                    <a:pt x="311" y="100"/>
                    <a:pt x="311" y="100"/>
                  </a:cubicBezTo>
                  <a:cubicBezTo>
                    <a:pt x="253" y="59"/>
                    <a:pt x="253" y="59"/>
                    <a:pt x="253" y="59"/>
                  </a:cubicBezTo>
                  <a:cubicBezTo>
                    <a:pt x="185" y="11"/>
                    <a:pt x="185" y="11"/>
                    <a:pt x="185" y="11"/>
                  </a:cubicBezTo>
                  <a:cubicBezTo>
                    <a:pt x="171" y="29"/>
                    <a:pt x="176" y="55"/>
                    <a:pt x="195" y="69"/>
                  </a:cubicBezTo>
                  <a:cubicBezTo>
                    <a:pt x="284" y="132"/>
                    <a:pt x="284" y="132"/>
                    <a:pt x="284" y="132"/>
                  </a:cubicBezTo>
                  <a:cubicBezTo>
                    <a:pt x="308" y="151"/>
                    <a:pt x="303" y="173"/>
                    <a:pt x="281" y="188"/>
                  </a:cubicBezTo>
                  <a:cubicBezTo>
                    <a:pt x="231" y="218"/>
                    <a:pt x="189" y="161"/>
                    <a:pt x="189" y="161"/>
                  </a:cubicBezTo>
                  <a:cubicBezTo>
                    <a:pt x="107" y="73"/>
                    <a:pt x="107" y="73"/>
                    <a:pt x="107" y="73"/>
                  </a:cubicBezTo>
                  <a:cubicBezTo>
                    <a:pt x="139" y="54"/>
                    <a:pt x="139" y="54"/>
                    <a:pt x="139" y="54"/>
                  </a:cubicBezTo>
                  <a:cubicBezTo>
                    <a:pt x="158" y="43"/>
                    <a:pt x="165" y="19"/>
                    <a:pt x="154" y="0"/>
                  </a:cubicBezTo>
                  <a:cubicBezTo>
                    <a:pt x="56" y="56"/>
                    <a:pt x="56" y="56"/>
                    <a:pt x="56" y="56"/>
                  </a:cubicBezTo>
                  <a:cubicBezTo>
                    <a:pt x="119" y="158"/>
                    <a:pt x="119" y="158"/>
                    <a:pt x="119" y="158"/>
                  </a:cubicBezTo>
                  <a:cubicBezTo>
                    <a:pt x="58" y="77"/>
                    <a:pt x="58" y="77"/>
                    <a:pt x="58" y="77"/>
                  </a:cubicBezTo>
                  <a:cubicBezTo>
                    <a:pt x="25" y="103"/>
                    <a:pt x="25" y="103"/>
                    <a:pt x="25" y="103"/>
                  </a:cubicBezTo>
                  <a:cubicBezTo>
                    <a:pt x="92" y="181"/>
                    <a:pt x="92" y="181"/>
                    <a:pt x="92" y="181"/>
                  </a:cubicBezTo>
                  <a:cubicBezTo>
                    <a:pt x="30" y="124"/>
                    <a:pt x="30" y="124"/>
                    <a:pt x="30" y="124"/>
                  </a:cubicBezTo>
                  <a:cubicBezTo>
                    <a:pt x="0" y="152"/>
                    <a:pt x="0" y="152"/>
                    <a:pt x="0" y="152"/>
                  </a:cubicBezTo>
                  <a:cubicBezTo>
                    <a:pt x="59" y="203"/>
                    <a:pt x="59" y="203"/>
                    <a:pt x="59" y="203"/>
                  </a:cubicBezTo>
                  <a:cubicBezTo>
                    <a:pt x="16" y="187"/>
                    <a:pt x="16" y="187"/>
                    <a:pt x="16" y="187"/>
                  </a:cubicBezTo>
                  <a:cubicBezTo>
                    <a:pt x="13" y="230"/>
                    <a:pt x="13" y="230"/>
                    <a:pt x="13" y="230"/>
                  </a:cubicBezTo>
                  <a:cubicBezTo>
                    <a:pt x="249" y="328"/>
                    <a:pt x="249" y="328"/>
                    <a:pt x="249" y="328"/>
                  </a:cubicBezTo>
                  <a:cubicBezTo>
                    <a:pt x="260" y="346"/>
                    <a:pt x="260" y="346"/>
                    <a:pt x="260" y="346"/>
                  </a:cubicBezTo>
                  <a:cubicBezTo>
                    <a:pt x="389" y="278"/>
                    <a:pt x="389" y="278"/>
                    <a:pt x="389" y="278"/>
                  </a:cubicBezTo>
                  <a:cubicBezTo>
                    <a:pt x="351" y="128"/>
                    <a:pt x="351" y="128"/>
                    <a:pt x="351" y="128"/>
                  </a:cubicBezTo>
                  <a:cubicBezTo>
                    <a:pt x="351" y="128"/>
                    <a:pt x="351" y="128"/>
                    <a:pt x="351" y="128"/>
                  </a:cubicBezTo>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9" name="Freeform 38"/>
            <p:cNvSpPr>
              <a:spLocks/>
            </p:cNvSpPr>
            <p:nvPr/>
          </p:nvSpPr>
          <p:spPr bwMode="auto">
            <a:xfrm>
              <a:off x="3783" y="3197"/>
              <a:ext cx="90" cy="115"/>
            </a:xfrm>
            <a:custGeom>
              <a:avLst/>
              <a:gdLst>
                <a:gd name="T0" fmla="*/ 0 w 90"/>
                <a:gd name="T1" fmla="*/ 115 h 115"/>
                <a:gd name="T2" fmla="*/ 90 w 90"/>
                <a:gd name="T3" fmla="*/ 115 h 115"/>
                <a:gd name="T4" fmla="*/ 90 w 90"/>
                <a:gd name="T5" fmla="*/ 0 h 115"/>
                <a:gd name="T6" fmla="*/ 13 w 90"/>
                <a:gd name="T7" fmla="*/ 40 h 115"/>
                <a:gd name="T8" fmla="*/ 0 w 90"/>
                <a:gd name="T9" fmla="*/ 115 h 115"/>
              </a:gdLst>
              <a:ahLst/>
              <a:cxnLst>
                <a:cxn ang="0">
                  <a:pos x="T0" y="T1"/>
                </a:cxn>
                <a:cxn ang="0">
                  <a:pos x="T2" y="T3"/>
                </a:cxn>
                <a:cxn ang="0">
                  <a:pos x="T4" y="T5"/>
                </a:cxn>
                <a:cxn ang="0">
                  <a:pos x="T6" y="T7"/>
                </a:cxn>
                <a:cxn ang="0">
                  <a:pos x="T8" y="T9"/>
                </a:cxn>
              </a:cxnLst>
              <a:rect l="0" t="0" r="r" b="b"/>
              <a:pathLst>
                <a:path w="90" h="115">
                  <a:moveTo>
                    <a:pt x="0" y="115"/>
                  </a:moveTo>
                  <a:lnTo>
                    <a:pt x="90" y="115"/>
                  </a:lnTo>
                  <a:lnTo>
                    <a:pt x="90" y="0"/>
                  </a:lnTo>
                  <a:lnTo>
                    <a:pt x="13" y="40"/>
                  </a:lnTo>
                  <a:lnTo>
                    <a:pt x="0" y="115"/>
                  </a:lnTo>
                  <a:close/>
                </a:path>
              </a:pathLst>
            </a:custGeom>
            <a:solidFill>
              <a:srgbClr val="AB2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0" name="Freeform 39"/>
            <p:cNvSpPr>
              <a:spLocks/>
            </p:cNvSpPr>
            <p:nvPr/>
          </p:nvSpPr>
          <p:spPr bwMode="auto">
            <a:xfrm>
              <a:off x="3789" y="3179"/>
              <a:ext cx="83" cy="57"/>
            </a:xfrm>
            <a:custGeom>
              <a:avLst/>
              <a:gdLst>
                <a:gd name="T0" fmla="*/ 0 w 83"/>
                <a:gd name="T1" fmla="*/ 38 h 57"/>
                <a:gd name="T2" fmla="*/ 10 w 83"/>
                <a:gd name="T3" fmla="*/ 57 h 57"/>
                <a:gd name="T4" fmla="*/ 83 w 83"/>
                <a:gd name="T5" fmla="*/ 19 h 57"/>
                <a:gd name="T6" fmla="*/ 73 w 83"/>
                <a:gd name="T7" fmla="*/ 0 h 57"/>
                <a:gd name="T8" fmla="*/ 0 w 83"/>
                <a:gd name="T9" fmla="*/ 38 h 57"/>
              </a:gdLst>
              <a:ahLst/>
              <a:cxnLst>
                <a:cxn ang="0">
                  <a:pos x="T0" y="T1"/>
                </a:cxn>
                <a:cxn ang="0">
                  <a:pos x="T2" y="T3"/>
                </a:cxn>
                <a:cxn ang="0">
                  <a:pos x="T4" y="T5"/>
                </a:cxn>
                <a:cxn ang="0">
                  <a:pos x="T6" y="T7"/>
                </a:cxn>
                <a:cxn ang="0">
                  <a:pos x="T8" y="T9"/>
                </a:cxn>
              </a:cxnLst>
              <a:rect l="0" t="0" r="r" b="b"/>
              <a:pathLst>
                <a:path w="83" h="57">
                  <a:moveTo>
                    <a:pt x="0" y="38"/>
                  </a:moveTo>
                  <a:lnTo>
                    <a:pt x="10" y="57"/>
                  </a:lnTo>
                  <a:lnTo>
                    <a:pt x="83" y="19"/>
                  </a:lnTo>
                  <a:lnTo>
                    <a:pt x="73" y="0"/>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1" name="Freeform 40"/>
            <p:cNvSpPr>
              <a:spLocks/>
            </p:cNvSpPr>
            <p:nvPr/>
          </p:nvSpPr>
          <p:spPr bwMode="auto">
            <a:xfrm>
              <a:off x="4168" y="2574"/>
              <a:ext cx="163" cy="184"/>
            </a:xfrm>
            <a:custGeom>
              <a:avLst/>
              <a:gdLst>
                <a:gd name="T0" fmla="*/ 290 w 346"/>
                <a:gd name="T1" fmla="*/ 57 h 390"/>
                <a:gd name="T2" fmla="*/ 188 w 346"/>
                <a:gd name="T3" fmla="*/ 119 h 390"/>
                <a:gd name="T4" fmla="*/ 269 w 346"/>
                <a:gd name="T5" fmla="*/ 59 h 390"/>
                <a:gd name="T6" fmla="*/ 243 w 346"/>
                <a:gd name="T7" fmla="*/ 26 h 390"/>
                <a:gd name="T8" fmla="*/ 165 w 346"/>
                <a:gd name="T9" fmla="*/ 93 h 390"/>
                <a:gd name="T10" fmla="*/ 222 w 346"/>
                <a:gd name="T11" fmla="*/ 30 h 390"/>
                <a:gd name="T12" fmla="*/ 194 w 346"/>
                <a:gd name="T13" fmla="*/ 0 h 390"/>
                <a:gd name="T14" fmla="*/ 194 w 346"/>
                <a:gd name="T15" fmla="*/ 0 h 390"/>
                <a:gd name="T16" fmla="*/ 143 w 346"/>
                <a:gd name="T17" fmla="*/ 59 h 390"/>
                <a:gd name="T18" fmla="*/ 159 w 346"/>
                <a:gd name="T19" fmla="*/ 16 h 390"/>
                <a:gd name="T20" fmla="*/ 115 w 346"/>
                <a:gd name="T21" fmla="*/ 13 h 390"/>
                <a:gd name="T22" fmla="*/ 18 w 346"/>
                <a:gd name="T23" fmla="*/ 250 h 390"/>
                <a:gd name="T24" fmla="*/ 0 w 346"/>
                <a:gd name="T25" fmla="*/ 261 h 390"/>
                <a:gd name="T26" fmla="*/ 67 w 346"/>
                <a:gd name="T27" fmla="*/ 390 h 390"/>
                <a:gd name="T28" fmla="*/ 218 w 346"/>
                <a:gd name="T29" fmla="*/ 352 h 390"/>
                <a:gd name="T30" fmla="*/ 218 w 346"/>
                <a:gd name="T31" fmla="*/ 352 h 390"/>
                <a:gd name="T32" fmla="*/ 218 w 346"/>
                <a:gd name="T33" fmla="*/ 352 h 390"/>
                <a:gd name="T34" fmla="*/ 246 w 346"/>
                <a:gd name="T35" fmla="*/ 312 h 390"/>
                <a:gd name="T36" fmla="*/ 287 w 346"/>
                <a:gd name="T37" fmla="*/ 253 h 390"/>
                <a:gd name="T38" fmla="*/ 335 w 346"/>
                <a:gd name="T39" fmla="*/ 185 h 390"/>
                <a:gd name="T40" fmla="*/ 277 w 346"/>
                <a:gd name="T41" fmla="*/ 195 h 390"/>
                <a:gd name="T42" fmla="*/ 214 w 346"/>
                <a:gd name="T43" fmla="*/ 285 h 390"/>
                <a:gd name="T44" fmla="*/ 158 w 346"/>
                <a:gd name="T45" fmla="*/ 281 h 390"/>
                <a:gd name="T46" fmla="*/ 185 w 346"/>
                <a:gd name="T47" fmla="*/ 189 h 390"/>
                <a:gd name="T48" fmla="*/ 273 w 346"/>
                <a:gd name="T49" fmla="*/ 108 h 390"/>
                <a:gd name="T50" fmla="*/ 292 w 346"/>
                <a:gd name="T51" fmla="*/ 140 h 390"/>
                <a:gd name="T52" fmla="*/ 346 w 346"/>
                <a:gd name="T53" fmla="*/ 155 h 390"/>
                <a:gd name="T54" fmla="*/ 290 w 346"/>
                <a:gd name="T55" fmla="*/ 5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6" h="390">
                  <a:moveTo>
                    <a:pt x="290" y="57"/>
                  </a:moveTo>
                  <a:cubicBezTo>
                    <a:pt x="188" y="119"/>
                    <a:pt x="188" y="119"/>
                    <a:pt x="188" y="119"/>
                  </a:cubicBezTo>
                  <a:cubicBezTo>
                    <a:pt x="269" y="59"/>
                    <a:pt x="269" y="59"/>
                    <a:pt x="269" y="59"/>
                  </a:cubicBezTo>
                  <a:cubicBezTo>
                    <a:pt x="243" y="26"/>
                    <a:pt x="243" y="26"/>
                    <a:pt x="243" y="26"/>
                  </a:cubicBezTo>
                  <a:cubicBezTo>
                    <a:pt x="165" y="93"/>
                    <a:pt x="165" y="93"/>
                    <a:pt x="165" y="93"/>
                  </a:cubicBezTo>
                  <a:cubicBezTo>
                    <a:pt x="222" y="30"/>
                    <a:pt x="222" y="30"/>
                    <a:pt x="222" y="30"/>
                  </a:cubicBezTo>
                  <a:cubicBezTo>
                    <a:pt x="194" y="0"/>
                    <a:pt x="194" y="0"/>
                    <a:pt x="194" y="0"/>
                  </a:cubicBezTo>
                  <a:cubicBezTo>
                    <a:pt x="194" y="0"/>
                    <a:pt x="194" y="0"/>
                    <a:pt x="194" y="0"/>
                  </a:cubicBezTo>
                  <a:cubicBezTo>
                    <a:pt x="143" y="59"/>
                    <a:pt x="143" y="59"/>
                    <a:pt x="143" y="59"/>
                  </a:cubicBezTo>
                  <a:cubicBezTo>
                    <a:pt x="159" y="16"/>
                    <a:pt x="159" y="16"/>
                    <a:pt x="159" y="16"/>
                  </a:cubicBezTo>
                  <a:cubicBezTo>
                    <a:pt x="115" y="13"/>
                    <a:pt x="115" y="13"/>
                    <a:pt x="115" y="13"/>
                  </a:cubicBezTo>
                  <a:cubicBezTo>
                    <a:pt x="18" y="250"/>
                    <a:pt x="18" y="250"/>
                    <a:pt x="18" y="250"/>
                  </a:cubicBezTo>
                  <a:cubicBezTo>
                    <a:pt x="0" y="261"/>
                    <a:pt x="0" y="261"/>
                    <a:pt x="0" y="261"/>
                  </a:cubicBezTo>
                  <a:cubicBezTo>
                    <a:pt x="67" y="390"/>
                    <a:pt x="67" y="390"/>
                    <a:pt x="67" y="390"/>
                  </a:cubicBezTo>
                  <a:cubicBezTo>
                    <a:pt x="218" y="352"/>
                    <a:pt x="218" y="352"/>
                    <a:pt x="218" y="352"/>
                  </a:cubicBezTo>
                  <a:cubicBezTo>
                    <a:pt x="218" y="352"/>
                    <a:pt x="218" y="352"/>
                    <a:pt x="218" y="352"/>
                  </a:cubicBezTo>
                  <a:cubicBezTo>
                    <a:pt x="218" y="352"/>
                    <a:pt x="218" y="352"/>
                    <a:pt x="218" y="352"/>
                  </a:cubicBezTo>
                  <a:cubicBezTo>
                    <a:pt x="246" y="312"/>
                    <a:pt x="246" y="312"/>
                    <a:pt x="246" y="312"/>
                  </a:cubicBezTo>
                  <a:cubicBezTo>
                    <a:pt x="287" y="253"/>
                    <a:pt x="287" y="253"/>
                    <a:pt x="287" y="253"/>
                  </a:cubicBezTo>
                  <a:cubicBezTo>
                    <a:pt x="335" y="185"/>
                    <a:pt x="335" y="185"/>
                    <a:pt x="335" y="185"/>
                  </a:cubicBezTo>
                  <a:cubicBezTo>
                    <a:pt x="317" y="172"/>
                    <a:pt x="290" y="176"/>
                    <a:pt x="277" y="195"/>
                  </a:cubicBezTo>
                  <a:cubicBezTo>
                    <a:pt x="214" y="285"/>
                    <a:pt x="214" y="285"/>
                    <a:pt x="214" y="285"/>
                  </a:cubicBezTo>
                  <a:cubicBezTo>
                    <a:pt x="195" y="308"/>
                    <a:pt x="173" y="304"/>
                    <a:pt x="158" y="281"/>
                  </a:cubicBezTo>
                  <a:cubicBezTo>
                    <a:pt x="128" y="232"/>
                    <a:pt x="185" y="189"/>
                    <a:pt x="185" y="189"/>
                  </a:cubicBezTo>
                  <a:cubicBezTo>
                    <a:pt x="273" y="108"/>
                    <a:pt x="273" y="108"/>
                    <a:pt x="273" y="108"/>
                  </a:cubicBezTo>
                  <a:cubicBezTo>
                    <a:pt x="292" y="140"/>
                    <a:pt x="292" y="140"/>
                    <a:pt x="292" y="140"/>
                  </a:cubicBezTo>
                  <a:cubicBezTo>
                    <a:pt x="303" y="159"/>
                    <a:pt x="327" y="166"/>
                    <a:pt x="346" y="155"/>
                  </a:cubicBezTo>
                  <a:lnTo>
                    <a:pt x="290" y="57"/>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2" name="Freeform 41"/>
            <p:cNvSpPr>
              <a:spLocks/>
            </p:cNvSpPr>
            <p:nvPr/>
          </p:nvSpPr>
          <p:spPr bwMode="auto">
            <a:xfrm>
              <a:off x="3737" y="2624"/>
              <a:ext cx="448" cy="153"/>
            </a:xfrm>
            <a:custGeom>
              <a:avLst/>
              <a:gdLst>
                <a:gd name="T0" fmla="*/ 0 w 448"/>
                <a:gd name="T1" fmla="*/ 0 h 153"/>
                <a:gd name="T2" fmla="*/ 0 w 448"/>
                <a:gd name="T3" fmla="*/ 153 h 153"/>
                <a:gd name="T4" fmla="*/ 448 w 448"/>
                <a:gd name="T5" fmla="*/ 153 h 153"/>
                <a:gd name="T6" fmla="*/ 409 w 448"/>
                <a:gd name="T7" fmla="*/ 76 h 153"/>
                <a:gd name="T8" fmla="*/ 0 w 448"/>
                <a:gd name="T9" fmla="*/ 0 h 153"/>
              </a:gdLst>
              <a:ahLst/>
              <a:cxnLst>
                <a:cxn ang="0">
                  <a:pos x="T0" y="T1"/>
                </a:cxn>
                <a:cxn ang="0">
                  <a:pos x="T2" y="T3"/>
                </a:cxn>
                <a:cxn ang="0">
                  <a:pos x="T4" y="T5"/>
                </a:cxn>
                <a:cxn ang="0">
                  <a:pos x="T6" y="T7"/>
                </a:cxn>
                <a:cxn ang="0">
                  <a:pos x="T8" y="T9"/>
                </a:cxn>
              </a:cxnLst>
              <a:rect l="0" t="0" r="r" b="b"/>
              <a:pathLst>
                <a:path w="448" h="153">
                  <a:moveTo>
                    <a:pt x="0" y="0"/>
                  </a:moveTo>
                  <a:lnTo>
                    <a:pt x="0" y="153"/>
                  </a:lnTo>
                  <a:lnTo>
                    <a:pt x="448" y="153"/>
                  </a:lnTo>
                  <a:lnTo>
                    <a:pt x="409" y="76"/>
                  </a:lnTo>
                  <a:lnTo>
                    <a:pt x="0" y="0"/>
                  </a:lnTo>
                  <a:close/>
                </a:path>
              </a:pathLst>
            </a:custGeom>
            <a:solidFill>
              <a:srgbClr val="AB2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3" name="Freeform 42"/>
            <p:cNvSpPr>
              <a:spLocks/>
            </p:cNvSpPr>
            <p:nvPr/>
          </p:nvSpPr>
          <p:spPr bwMode="auto">
            <a:xfrm>
              <a:off x="4147" y="2693"/>
              <a:ext cx="56" cy="83"/>
            </a:xfrm>
            <a:custGeom>
              <a:avLst/>
              <a:gdLst>
                <a:gd name="T0" fmla="*/ 19 w 56"/>
                <a:gd name="T1" fmla="*/ 0 h 83"/>
                <a:gd name="T2" fmla="*/ 0 w 56"/>
                <a:gd name="T3" fmla="*/ 10 h 83"/>
                <a:gd name="T4" fmla="*/ 38 w 56"/>
                <a:gd name="T5" fmla="*/ 83 h 83"/>
                <a:gd name="T6" fmla="*/ 56 w 56"/>
                <a:gd name="T7" fmla="*/ 73 h 83"/>
                <a:gd name="T8" fmla="*/ 19 w 56"/>
                <a:gd name="T9" fmla="*/ 0 h 83"/>
              </a:gdLst>
              <a:ahLst/>
              <a:cxnLst>
                <a:cxn ang="0">
                  <a:pos x="T0" y="T1"/>
                </a:cxn>
                <a:cxn ang="0">
                  <a:pos x="T2" y="T3"/>
                </a:cxn>
                <a:cxn ang="0">
                  <a:pos x="T4" y="T5"/>
                </a:cxn>
                <a:cxn ang="0">
                  <a:pos x="T6" y="T7"/>
                </a:cxn>
                <a:cxn ang="0">
                  <a:pos x="T8" y="T9"/>
                </a:cxn>
              </a:cxnLst>
              <a:rect l="0" t="0" r="r" b="b"/>
              <a:pathLst>
                <a:path w="56" h="83">
                  <a:moveTo>
                    <a:pt x="19" y="0"/>
                  </a:moveTo>
                  <a:lnTo>
                    <a:pt x="0" y="10"/>
                  </a:lnTo>
                  <a:lnTo>
                    <a:pt x="38" y="83"/>
                  </a:lnTo>
                  <a:lnTo>
                    <a:pt x="56" y="7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4" name="Freeform 43"/>
            <p:cNvSpPr>
              <a:spLocks/>
            </p:cNvSpPr>
            <p:nvPr/>
          </p:nvSpPr>
          <p:spPr bwMode="auto">
            <a:xfrm>
              <a:off x="4136" y="3216"/>
              <a:ext cx="183" cy="163"/>
            </a:xfrm>
            <a:custGeom>
              <a:avLst/>
              <a:gdLst>
                <a:gd name="T0" fmla="*/ 260 w 389"/>
                <a:gd name="T1" fmla="*/ 0 h 346"/>
                <a:gd name="T2" fmla="*/ 250 w 389"/>
                <a:gd name="T3" fmla="*/ 18 h 346"/>
                <a:gd name="T4" fmla="*/ 13 w 389"/>
                <a:gd name="T5" fmla="*/ 115 h 346"/>
                <a:gd name="T6" fmla="*/ 16 w 389"/>
                <a:gd name="T7" fmla="*/ 158 h 346"/>
                <a:gd name="T8" fmla="*/ 59 w 389"/>
                <a:gd name="T9" fmla="*/ 143 h 346"/>
                <a:gd name="T10" fmla="*/ 0 w 389"/>
                <a:gd name="T11" fmla="*/ 194 h 346"/>
                <a:gd name="T12" fmla="*/ 0 w 389"/>
                <a:gd name="T13" fmla="*/ 194 h 346"/>
                <a:gd name="T14" fmla="*/ 30 w 389"/>
                <a:gd name="T15" fmla="*/ 221 h 346"/>
                <a:gd name="T16" fmla="*/ 93 w 389"/>
                <a:gd name="T17" fmla="*/ 165 h 346"/>
                <a:gd name="T18" fmla="*/ 25 w 389"/>
                <a:gd name="T19" fmla="*/ 242 h 346"/>
                <a:gd name="T20" fmla="*/ 58 w 389"/>
                <a:gd name="T21" fmla="*/ 268 h 346"/>
                <a:gd name="T22" fmla="*/ 119 w 389"/>
                <a:gd name="T23" fmla="*/ 188 h 346"/>
                <a:gd name="T24" fmla="*/ 57 w 389"/>
                <a:gd name="T25" fmla="*/ 289 h 346"/>
                <a:gd name="T26" fmla="*/ 154 w 389"/>
                <a:gd name="T27" fmla="*/ 346 h 346"/>
                <a:gd name="T28" fmla="*/ 139 w 389"/>
                <a:gd name="T29" fmla="*/ 291 h 346"/>
                <a:gd name="T30" fmla="*/ 107 w 389"/>
                <a:gd name="T31" fmla="*/ 273 h 346"/>
                <a:gd name="T32" fmla="*/ 189 w 389"/>
                <a:gd name="T33" fmla="*/ 185 h 346"/>
                <a:gd name="T34" fmla="*/ 281 w 389"/>
                <a:gd name="T35" fmla="*/ 158 h 346"/>
                <a:gd name="T36" fmla="*/ 284 w 389"/>
                <a:gd name="T37" fmla="*/ 213 h 346"/>
                <a:gd name="T38" fmla="*/ 195 w 389"/>
                <a:gd name="T39" fmla="*/ 277 h 346"/>
                <a:gd name="T40" fmla="*/ 185 w 389"/>
                <a:gd name="T41" fmla="*/ 335 h 346"/>
                <a:gd name="T42" fmla="*/ 253 w 389"/>
                <a:gd name="T43" fmla="*/ 287 h 346"/>
                <a:gd name="T44" fmla="*/ 311 w 389"/>
                <a:gd name="T45" fmla="*/ 245 h 346"/>
                <a:gd name="T46" fmla="*/ 351 w 389"/>
                <a:gd name="T47" fmla="*/ 217 h 346"/>
                <a:gd name="T48" fmla="*/ 351 w 389"/>
                <a:gd name="T49" fmla="*/ 217 h 346"/>
                <a:gd name="T50" fmla="*/ 351 w 389"/>
                <a:gd name="T51" fmla="*/ 217 h 346"/>
                <a:gd name="T52" fmla="*/ 389 w 389"/>
                <a:gd name="T53" fmla="*/ 67 h 346"/>
                <a:gd name="T54" fmla="*/ 260 w 389"/>
                <a:gd name="T5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346">
                  <a:moveTo>
                    <a:pt x="260" y="0"/>
                  </a:moveTo>
                  <a:cubicBezTo>
                    <a:pt x="250" y="18"/>
                    <a:pt x="250" y="18"/>
                    <a:pt x="250" y="18"/>
                  </a:cubicBezTo>
                  <a:cubicBezTo>
                    <a:pt x="13" y="115"/>
                    <a:pt x="13" y="115"/>
                    <a:pt x="13" y="115"/>
                  </a:cubicBezTo>
                  <a:cubicBezTo>
                    <a:pt x="16" y="158"/>
                    <a:pt x="16" y="158"/>
                    <a:pt x="16" y="158"/>
                  </a:cubicBezTo>
                  <a:cubicBezTo>
                    <a:pt x="59" y="143"/>
                    <a:pt x="59" y="143"/>
                    <a:pt x="59" y="143"/>
                  </a:cubicBezTo>
                  <a:cubicBezTo>
                    <a:pt x="0" y="194"/>
                    <a:pt x="0" y="194"/>
                    <a:pt x="0" y="194"/>
                  </a:cubicBezTo>
                  <a:cubicBezTo>
                    <a:pt x="0" y="194"/>
                    <a:pt x="0" y="194"/>
                    <a:pt x="0" y="194"/>
                  </a:cubicBezTo>
                  <a:cubicBezTo>
                    <a:pt x="30" y="221"/>
                    <a:pt x="30" y="221"/>
                    <a:pt x="30" y="221"/>
                  </a:cubicBezTo>
                  <a:cubicBezTo>
                    <a:pt x="93" y="165"/>
                    <a:pt x="93" y="165"/>
                    <a:pt x="93" y="165"/>
                  </a:cubicBezTo>
                  <a:cubicBezTo>
                    <a:pt x="25" y="242"/>
                    <a:pt x="25" y="242"/>
                    <a:pt x="25" y="242"/>
                  </a:cubicBezTo>
                  <a:cubicBezTo>
                    <a:pt x="58" y="268"/>
                    <a:pt x="58" y="268"/>
                    <a:pt x="58" y="268"/>
                  </a:cubicBezTo>
                  <a:cubicBezTo>
                    <a:pt x="119" y="188"/>
                    <a:pt x="119" y="188"/>
                    <a:pt x="119" y="188"/>
                  </a:cubicBezTo>
                  <a:cubicBezTo>
                    <a:pt x="57" y="289"/>
                    <a:pt x="57" y="289"/>
                    <a:pt x="57" y="289"/>
                  </a:cubicBezTo>
                  <a:cubicBezTo>
                    <a:pt x="154" y="346"/>
                    <a:pt x="154" y="346"/>
                    <a:pt x="154" y="346"/>
                  </a:cubicBezTo>
                  <a:cubicBezTo>
                    <a:pt x="165" y="327"/>
                    <a:pt x="158" y="302"/>
                    <a:pt x="139" y="291"/>
                  </a:cubicBezTo>
                  <a:cubicBezTo>
                    <a:pt x="107" y="273"/>
                    <a:pt x="107" y="273"/>
                    <a:pt x="107" y="273"/>
                  </a:cubicBezTo>
                  <a:cubicBezTo>
                    <a:pt x="189" y="185"/>
                    <a:pt x="189" y="185"/>
                    <a:pt x="189" y="185"/>
                  </a:cubicBezTo>
                  <a:cubicBezTo>
                    <a:pt x="189" y="185"/>
                    <a:pt x="231" y="127"/>
                    <a:pt x="281" y="158"/>
                  </a:cubicBezTo>
                  <a:cubicBezTo>
                    <a:pt x="303" y="172"/>
                    <a:pt x="308" y="195"/>
                    <a:pt x="284" y="213"/>
                  </a:cubicBezTo>
                  <a:cubicBezTo>
                    <a:pt x="195" y="277"/>
                    <a:pt x="195" y="277"/>
                    <a:pt x="195" y="277"/>
                  </a:cubicBezTo>
                  <a:cubicBezTo>
                    <a:pt x="176" y="290"/>
                    <a:pt x="171" y="316"/>
                    <a:pt x="185" y="335"/>
                  </a:cubicBezTo>
                  <a:cubicBezTo>
                    <a:pt x="253" y="287"/>
                    <a:pt x="253" y="287"/>
                    <a:pt x="253" y="287"/>
                  </a:cubicBezTo>
                  <a:cubicBezTo>
                    <a:pt x="311" y="245"/>
                    <a:pt x="311" y="245"/>
                    <a:pt x="311" y="245"/>
                  </a:cubicBezTo>
                  <a:cubicBezTo>
                    <a:pt x="351" y="217"/>
                    <a:pt x="351" y="217"/>
                    <a:pt x="351" y="217"/>
                  </a:cubicBezTo>
                  <a:cubicBezTo>
                    <a:pt x="351" y="217"/>
                    <a:pt x="351" y="217"/>
                    <a:pt x="351" y="217"/>
                  </a:cubicBezTo>
                  <a:cubicBezTo>
                    <a:pt x="351" y="217"/>
                    <a:pt x="351" y="217"/>
                    <a:pt x="351" y="217"/>
                  </a:cubicBezTo>
                  <a:cubicBezTo>
                    <a:pt x="389" y="67"/>
                    <a:pt x="389" y="67"/>
                    <a:pt x="389" y="67"/>
                  </a:cubicBezTo>
                  <a:lnTo>
                    <a:pt x="260" y="0"/>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5" name="Freeform 44"/>
            <p:cNvSpPr>
              <a:spLocks/>
            </p:cNvSpPr>
            <p:nvPr/>
          </p:nvSpPr>
          <p:spPr bwMode="auto">
            <a:xfrm>
              <a:off x="4228" y="3008"/>
              <a:ext cx="111" cy="226"/>
            </a:xfrm>
            <a:custGeom>
              <a:avLst/>
              <a:gdLst>
                <a:gd name="T0" fmla="*/ 0 w 111"/>
                <a:gd name="T1" fmla="*/ 0 h 226"/>
                <a:gd name="T2" fmla="*/ 34 w 111"/>
                <a:gd name="T3" fmla="*/ 186 h 226"/>
                <a:gd name="T4" fmla="*/ 111 w 111"/>
                <a:gd name="T5" fmla="*/ 226 h 226"/>
                <a:gd name="T6" fmla="*/ 111 w 111"/>
                <a:gd name="T7" fmla="*/ 0 h 226"/>
                <a:gd name="T8" fmla="*/ 0 w 111"/>
                <a:gd name="T9" fmla="*/ 0 h 226"/>
              </a:gdLst>
              <a:ahLst/>
              <a:cxnLst>
                <a:cxn ang="0">
                  <a:pos x="T0" y="T1"/>
                </a:cxn>
                <a:cxn ang="0">
                  <a:pos x="T2" y="T3"/>
                </a:cxn>
                <a:cxn ang="0">
                  <a:pos x="T4" y="T5"/>
                </a:cxn>
                <a:cxn ang="0">
                  <a:pos x="T6" y="T7"/>
                </a:cxn>
                <a:cxn ang="0">
                  <a:pos x="T8" y="T9"/>
                </a:cxn>
              </a:cxnLst>
              <a:rect l="0" t="0" r="r" b="b"/>
              <a:pathLst>
                <a:path w="111" h="226">
                  <a:moveTo>
                    <a:pt x="0" y="0"/>
                  </a:moveTo>
                  <a:lnTo>
                    <a:pt x="34" y="186"/>
                  </a:lnTo>
                  <a:lnTo>
                    <a:pt x="111" y="226"/>
                  </a:lnTo>
                  <a:lnTo>
                    <a:pt x="111" y="0"/>
                  </a:lnTo>
                  <a:lnTo>
                    <a:pt x="0" y="0"/>
                  </a:lnTo>
                  <a:close/>
                </a:path>
              </a:pathLst>
            </a:custGeom>
            <a:solidFill>
              <a:srgbClr val="AB2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6" name="Freeform 45"/>
            <p:cNvSpPr>
              <a:spLocks/>
            </p:cNvSpPr>
            <p:nvPr/>
          </p:nvSpPr>
          <p:spPr bwMode="auto">
            <a:xfrm>
              <a:off x="4255" y="3195"/>
              <a:ext cx="82" cy="57"/>
            </a:xfrm>
            <a:custGeom>
              <a:avLst/>
              <a:gdLst>
                <a:gd name="T0" fmla="*/ 0 w 82"/>
                <a:gd name="T1" fmla="*/ 19 h 57"/>
                <a:gd name="T2" fmla="*/ 10 w 82"/>
                <a:gd name="T3" fmla="*/ 0 h 57"/>
                <a:gd name="T4" fmla="*/ 82 w 82"/>
                <a:gd name="T5" fmla="*/ 38 h 57"/>
                <a:gd name="T6" fmla="*/ 72 w 82"/>
                <a:gd name="T7" fmla="*/ 57 h 57"/>
                <a:gd name="T8" fmla="*/ 0 w 82"/>
                <a:gd name="T9" fmla="*/ 19 h 57"/>
              </a:gdLst>
              <a:ahLst/>
              <a:cxnLst>
                <a:cxn ang="0">
                  <a:pos x="T0" y="T1"/>
                </a:cxn>
                <a:cxn ang="0">
                  <a:pos x="T2" y="T3"/>
                </a:cxn>
                <a:cxn ang="0">
                  <a:pos x="T4" y="T5"/>
                </a:cxn>
                <a:cxn ang="0">
                  <a:pos x="T6" y="T7"/>
                </a:cxn>
                <a:cxn ang="0">
                  <a:pos x="T8" y="T9"/>
                </a:cxn>
              </a:cxnLst>
              <a:rect l="0" t="0" r="r" b="b"/>
              <a:pathLst>
                <a:path w="82" h="57">
                  <a:moveTo>
                    <a:pt x="0" y="19"/>
                  </a:moveTo>
                  <a:lnTo>
                    <a:pt x="10" y="0"/>
                  </a:lnTo>
                  <a:lnTo>
                    <a:pt x="82" y="38"/>
                  </a:lnTo>
                  <a:lnTo>
                    <a:pt x="72" y="57"/>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7" name="Freeform 46"/>
            <p:cNvSpPr>
              <a:spLocks/>
            </p:cNvSpPr>
            <p:nvPr/>
          </p:nvSpPr>
          <p:spPr bwMode="auto">
            <a:xfrm>
              <a:off x="4252" y="3459"/>
              <a:ext cx="184" cy="163"/>
            </a:xfrm>
            <a:custGeom>
              <a:avLst/>
              <a:gdLst>
                <a:gd name="T0" fmla="*/ 360 w 390"/>
                <a:gd name="T1" fmla="*/ 124 h 346"/>
                <a:gd name="T2" fmla="*/ 297 w 390"/>
                <a:gd name="T3" fmla="*/ 181 h 346"/>
                <a:gd name="T4" fmla="*/ 364 w 390"/>
                <a:gd name="T5" fmla="*/ 103 h 346"/>
                <a:gd name="T6" fmla="*/ 332 w 390"/>
                <a:gd name="T7" fmla="*/ 77 h 346"/>
                <a:gd name="T8" fmla="*/ 271 w 390"/>
                <a:gd name="T9" fmla="*/ 158 h 346"/>
                <a:gd name="T10" fmla="*/ 333 w 390"/>
                <a:gd name="T11" fmla="*/ 56 h 346"/>
                <a:gd name="T12" fmla="*/ 235 w 390"/>
                <a:gd name="T13" fmla="*/ 0 h 346"/>
                <a:gd name="T14" fmla="*/ 250 w 390"/>
                <a:gd name="T15" fmla="*/ 54 h 346"/>
                <a:gd name="T16" fmla="*/ 282 w 390"/>
                <a:gd name="T17" fmla="*/ 73 h 346"/>
                <a:gd name="T18" fmla="*/ 201 w 390"/>
                <a:gd name="T19" fmla="*/ 161 h 346"/>
                <a:gd name="T20" fmla="*/ 109 w 390"/>
                <a:gd name="T21" fmla="*/ 188 h 346"/>
                <a:gd name="T22" fmla="*/ 105 w 390"/>
                <a:gd name="T23" fmla="*/ 132 h 346"/>
                <a:gd name="T24" fmla="*/ 195 w 390"/>
                <a:gd name="T25" fmla="*/ 69 h 346"/>
                <a:gd name="T26" fmla="*/ 205 w 390"/>
                <a:gd name="T27" fmla="*/ 11 h 346"/>
                <a:gd name="T28" fmla="*/ 137 w 390"/>
                <a:gd name="T29" fmla="*/ 59 h 346"/>
                <a:gd name="T30" fmla="*/ 78 w 390"/>
                <a:gd name="T31" fmla="*/ 101 h 346"/>
                <a:gd name="T32" fmla="*/ 39 w 390"/>
                <a:gd name="T33" fmla="*/ 129 h 346"/>
                <a:gd name="T34" fmla="*/ 39 w 390"/>
                <a:gd name="T35" fmla="*/ 129 h 346"/>
                <a:gd name="T36" fmla="*/ 39 w 390"/>
                <a:gd name="T37" fmla="*/ 129 h 346"/>
                <a:gd name="T38" fmla="*/ 0 w 390"/>
                <a:gd name="T39" fmla="*/ 279 h 346"/>
                <a:gd name="T40" fmla="*/ 130 w 390"/>
                <a:gd name="T41" fmla="*/ 346 h 346"/>
                <a:gd name="T42" fmla="*/ 140 w 390"/>
                <a:gd name="T43" fmla="*/ 328 h 346"/>
                <a:gd name="T44" fmla="*/ 377 w 390"/>
                <a:gd name="T45" fmla="*/ 231 h 346"/>
                <a:gd name="T46" fmla="*/ 374 w 390"/>
                <a:gd name="T47" fmla="*/ 188 h 346"/>
                <a:gd name="T48" fmla="*/ 331 w 390"/>
                <a:gd name="T49" fmla="*/ 203 h 346"/>
                <a:gd name="T50" fmla="*/ 390 w 390"/>
                <a:gd name="T51" fmla="*/ 152 h 346"/>
                <a:gd name="T52" fmla="*/ 360 w 390"/>
                <a:gd name="T53" fmla="*/ 12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0" h="346">
                  <a:moveTo>
                    <a:pt x="360" y="124"/>
                  </a:moveTo>
                  <a:cubicBezTo>
                    <a:pt x="297" y="181"/>
                    <a:pt x="297" y="181"/>
                    <a:pt x="297" y="181"/>
                  </a:cubicBezTo>
                  <a:cubicBezTo>
                    <a:pt x="364" y="103"/>
                    <a:pt x="364" y="103"/>
                    <a:pt x="364" y="103"/>
                  </a:cubicBezTo>
                  <a:cubicBezTo>
                    <a:pt x="332" y="77"/>
                    <a:pt x="332" y="77"/>
                    <a:pt x="332" y="77"/>
                  </a:cubicBezTo>
                  <a:cubicBezTo>
                    <a:pt x="271" y="158"/>
                    <a:pt x="271" y="158"/>
                    <a:pt x="271" y="158"/>
                  </a:cubicBezTo>
                  <a:cubicBezTo>
                    <a:pt x="333" y="56"/>
                    <a:pt x="333" y="56"/>
                    <a:pt x="333" y="56"/>
                  </a:cubicBezTo>
                  <a:cubicBezTo>
                    <a:pt x="235" y="0"/>
                    <a:pt x="235" y="0"/>
                    <a:pt x="235" y="0"/>
                  </a:cubicBezTo>
                  <a:cubicBezTo>
                    <a:pt x="224" y="19"/>
                    <a:pt x="231" y="44"/>
                    <a:pt x="250" y="54"/>
                  </a:cubicBezTo>
                  <a:cubicBezTo>
                    <a:pt x="282" y="73"/>
                    <a:pt x="282" y="73"/>
                    <a:pt x="282" y="73"/>
                  </a:cubicBezTo>
                  <a:cubicBezTo>
                    <a:pt x="201" y="161"/>
                    <a:pt x="201" y="161"/>
                    <a:pt x="201" y="161"/>
                  </a:cubicBezTo>
                  <a:cubicBezTo>
                    <a:pt x="201" y="161"/>
                    <a:pt x="158" y="218"/>
                    <a:pt x="109" y="188"/>
                  </a:cubicBezTo>
                  <a:cubicBezTo>
                    <a:pt x="87" y="174"/>
                    <a:pt x="82" y="151"/>
                    <a:pt x="105" y="132"/>
                  </a:cubicBezTo>
                  <a:cubicBezTo>
                    <a:pt x="195" y="69"/>
                    <a:pt x="195" y="69"/>
                    <a:pt x="195" y="69"/>
                  </a:cubicBezTo>
                  <a:cubicBezTo>
                    <a:pt x="214" y="56"/>
                    <a:pt x="218" y="30"/>
                    <a:pt x="205" y="11"/>
                  </a:cubicBezTo>
                  <a:cubicBezTo>
                    <a:pt x="137" y="59"/>
                    <a:pt x="137" y="59"/>
                    <a:pt x="137" y="59"/>
                  </a:cubicBezTo>
                  <a:cubicBezTo>
                    <a:pt x="78" y="101"/>
                    <a:pt x="78" y="101"/>
                    <a:pt x="78" y="101"/>
                  </a:cubicBezTo>
                  <a:cubicBezTo>
                    <a:pt x="39" y="129"/>
                    <a:pt x="39" y="129"/>
                    <a:pt x="39" y="129"/>
                  </a:cubicBezTo>
                  <a:cubicBezTo>
                    <a:pt x="39" y="129"/>
                    <a:pt x="39" y="129"/>
                    <a:pt x="39" y="129"/>
                  </a:cubicBezTo>
                  <a:cubicBezTo>
                    <a:pt x="39" y="129"/>
                    <a:pt x="39" y="129"/>
                    <a:pt x="39" y="129"/>
                  </a:cubicBezTo>
                  <a:cubicBezTo>
                    <a:pt x="0" y="279"/>
                    <a:pt x="0" y="279"/>
                    <a:pt x="0" y="279"/>
                  </a:cubicBezTo>
                  <a:cubicBezTo>
                    <a:pt x="130" y="346"/>
                    <a:pt x="130" y="346"/>
                    <a:pt x="130" y="346"/>
                  </a:cubicBezTo>
                  <a:cubicBezTo>
                    <a:pt x="140" y="328"/>
                    <a:pt x="140" y="328"/>
                    <a:pt x="140" y="328"/>
                  </a:cubicBezTo>
                  <a:cubicBezTo>
                    <a:pt x="377" y="231"/>
                    <a:pt x="377" y="231"/>
                    <a:pt x="377" y="231"/>
                  </a:cubicBezTo>
                  <a:cubicBezTo>
                    <a:pt x="374" y="188"/>
                    <a:pt x="374" y="188"/>
                    <a:pt x="374" y="188"/>
                  </a:cubicBezTo>
                  <a:cubicBezTo>
                    <a:pt x="331" y="203"/>
                    <a:pt x="331" y="203"/>
                    <a:pt x="331" y="203"/>
                  </a:cubicBezTo>
                  <a:cubicBezTo>
                    <a:pt x="390" y="152"/>
                    <a:pt x="390" y="152"/>
                    <a:pt x="390" y="152"/>
                  </a:cubicBezTo>
                  <a:lnTo>
                    <a:pt x="360" y="124"/>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8" name="Freeform 47"/>
            <p:cNvSpPr>
              <a:spLocks/>
            </p:cNvSpPr>
            <p:nvPr/>
          </p:nvSpPr>
          <p:spPr bwMode="auto">
            <a:xfrm>
              <a:off x="4233" y="3605"/>
              <a:ext cx="97" cy="149"/>
            </a:xfrm>
            <a:custGeom>
              <a:avLst/>
              <a:gdLst>
                <a:gd name="T0" fmla="*/ 97 w 97"/>
                <a:gd name="T1" fmla="*/ 149 h 149"/>
                <a:gd name="T2" fmla="*/ 76 w 97"/>
                <a:gd name="T3" fmla="*/ 39 h 149"/>
                <a:gd name="T4" fmla="*/ 0 w 97"/>
                <a:gd name="T5" fmla="*/ 0 h 149"/>
                <a:gd name="T6" fmla="*/ 0 w 97"/>
                <a:gd name="T7" fmla="*/ 149 h 149"/>
                <a:gd name="T8" fmla="*/ 97 w 97"/>
                <a:gd name="T9" fmla="*/ 149 h 149"/>
              </a:gdLst>
              <a:ahLst/>
              <a:cxnLst>
                <a:cxn ang="0">
                  <a:pos x="T0" y="T1"/>
                </a:cxn>
                <a:cxn ang="0">
                  <a:pos x="T2" y="T3"/>
                </a:cxn>
                <a:cxn ang="0">
                  <a:pos x="T4" y="T5"/>
                </a:cxn>
                <a:cxn ang="0">
                  <a:pos x="T6" y="T7"/>
                </a:cxn>
                <a:cxn ang="0">
                  <a:pos x="T8" y="T9"/>
                </a:cxn>
              </a:cxnLst>
              <a:rect l="0" t="0" r="r" b="b"/>
              <a:pathLst>
                <a:path w="97" h="149">
                  <a:moveTo>
                    <a:pt x="97" y="149"/>
                  </a:moveTo>
                  <a:lnTo>
                    <a:pt x="76" y="39"/>
                  </a:lnTo>
                  <a:lnTo>
                    <a:pt x="0" y="0"/>
                  </a:lnTo>
                  <a:lnTo>
                    <a:pt x="0" y="149"/>
                  </a:lnTo>
                  <a:lnTo>
                    <a:pt x="97" y="149"/>
                  </a:lnTo>
                  <a:close/>
                </a:path>
              </a:pathLst>
            </a:custGeom>
            <a:solidFill>
              <a:srgbClr val="AB2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9" name="Freeform 48"/>
            <p:cNvSpPr>
              <a:spLocks/>
            </p:cNvSpPr>
            <p:nvPr/>
          </p:nvSpPr>
          <p:spPr bwMode="auto">
            <a:xfrm>
              <a:off x="4234" y="3587"/>
              <a:ext cx="83" cy="56"/>
            </a:xfrm>
            <a:custGeom>
              <a:avLst/>
              <a:gdLst>
                <a:gd name="T0" fmla="*/ 83 w 83"/>
                <a:gd name="T1" fmla="*/ 37 h 56"/>
                <a:gd name="T2" fmla="*/ 73 w 83"/>
                <a:gd name="T3" fmla="*/ 56 h 56"/>
                <a:gd name="T4" fmla="*/ 0 w 83"/>
                <a:gd name="T5" fmla="*/ 18 h 56"/>
                <a:gd name="T6" fmla="*/ 10 w 83"/>
                <a:gd name="T7" fmla="*/ 0 h 56"/>
                <a:gd name="T8" fmla="*/ 83 w 83"/>
                <a:gd name="T9" fmla="*/ 37 h 56"/>
              </a:gdLst>
              <a:ahLst/>
              <a:cxnLst>
                <a:cxn ang="0">
                  <a:pos x="T0" y="T1"/>
                </a:cxn>
                <a:cxn ang="0">
                  <a:pos x="T2" y="T3"/>
                </a:cxn>
                <a:cxn ang="0">
                  <a:pos x="T4" y="T5"/>
                </a:cxn>
                <a:cxn ang="0">
                  <a:pos x="T6" y="T7"/>
                </a:cxn>
                <a:cxn ang="0">
                  <a:pos x="T8" y="T9"/>
                </a:cxn>
              </a:cxnLst>
              <a:rect l="0" t="0" r="r" b="b"/>
              <a:pathLst>
                <a:path w="83" h="56">
                  <a:moveTo>
                    <a:pt x="83" y="37"/>
                  </a:moveTo>
                  <a:lnTo>
                    <a:pt x="73" y="56"/>
                  </a:lnTo>
                  <a:lnTo>
                    <a:pt x="0" y="18"/>
                  </a:lnTo>
                  <a:lnTo>
                    <a:pt x="10" y="0"/>
                  </a:lnTo>
                  <a:lnTo>
                    <a:pt x="8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0" name="Freeform 49"/>
            <p:cNvSpPr>
              <a:spLocks/>
            </p:cNvSpPr>
            <p:nvPr/>
          </p:nvSpPr>
          <p:spPr bwMode="auto">
            <a:xfrm>
              <a:off x="3737" y="3534"/>
              <a:ext cx="109" cy="218"/>
            </a:xfrm>
            <a:custGeom>
              <a:avLst/>
              <a:gdLst>
                <a:gd name="T0" fmla="*/ 154 w 233"/>
                <a:gd name="T1" fmla="*/ 463 h 463"/>
                <a:gd name="T2" fmla="*/ 232 w 233"/>
                <a:gd name="T3" fmla="*/ 354 h 463"/>
                <a:gd name="T4" fmla="*/ 233 w 233"/>
                <a:gd name="T5" fmla="*/ 193 h 463"/>
                <a:gd name="T6" fmla="*/ 194 w 233"/>
                <a:gd name="T7" fmla="*/ 225 h 463"/>
                <a:gd name="T8" fmla="*/ 194 w 233"/>
                <a:gd name="T9" fmla="*/ 313 h 463"/>
                <a:gd name="T10" fmla="*/ 161 w 233"/>
                <a:gd name="T11" fmla="*/ 336 h 463"/>
                <a:gd name="T12" fmla="*/ 137 w 233"/>
                <a:gd name="T13" fmla="*/ 264 h 463"/>
                <a:gd name="T14" fmla="*/ 158 w 233"/>
                <a:gd name="T15" fmla="*/ 168 h 463"/>
                <a:gd name="T16" fmla="*/ 188 w 233"/>
                <a:gd name="T17" fmla="*/ 173 h 463"/>
                <a:gd name="T18" fmla="*/ 221 w 233"/>
                <a:gd name="T19" fmla="*/ 143 h 463"/>
                <a:gd name="T20" fmla="*/ 145 w 233"/>
                <a:gd name="T21" fmla="*/ 131 h 463"/>
                <a:gd name="T22" fmla="*/ 107 w 233"/>
                <a:gd name="T23" fmla="*/ 217 h 463"/>
                <a:gd name="T24" fmla="*/ 132 w 233"/>
                <a:gd name="T25" fmla="*/ 141 h 463"/>
                <a:gd name="T26" fmla="*/ 189 w 233"/>
                <a:gd name="T27" fmla="*/ 55 h 463"/>
                <a:gd name="T28" fmla="*/ 181 w 233"/>
                <a:gd name="T29" fmla="*/ 11 h 463"/>
                <a:gd name="T30" fmla="*/ 100 w 233"/>
                <a:gd name="T31" fmla="*/ 132 h 463"/>
                <a:gd name="T32" fmla="*/ 80 w 233"/>
                <a:gd name="T33" fmla="*/ 211 h 463"/>
                <a:gd name="T34" fmla="*/ 88 w 233"/>
                <a:gd name="T35" fmla="*/ 144 h 463"/>
                <a:gd name="T36" fmla="*/ 136 w 233"/>
                <a:gd name="T37" fmla="*/ 42 h 463"/>
                <a:gd name="T38" fmla="*/ 121 w 233"/>
                <a:gd name="T39" fmla="*/ 0 h 463"/>
                <a:gd name="T40" fmla="*/ 57 w 233"/>
                <a:gd name="T41" fmla="*/ 137 h 463"/>
                <a:gd name="T42" fmla="*/ 57 w 233"/>
                <a:gd name="T43" fmla="*/ 137 h 463"/>
                <a:gd name="T44" fmla="*/ 51 w 233"/>
                <a:gd name="T45" fmla="*/ 199 h 463"/>
                <a:gd name="T46" fmla="*/ 41 w 233"/>
                <a:gd name="T47" fmla="*/ 164 h 463"/>
                <a:gd name="T48" fmla="*/ 61 w 233"/>
                <a:gd name="T49" fmla="*/ 103 h 463"/>
                <a:gd name="T50" fmla="*/ 40 w 233"/>
                <a:gd name="T51" fmla="*/ 63 h 463"/>
                <a:gd name="T52" fmla="*/ 6 w 233"/>
                <a:gd name="T53" fmla="*/ 170 h 463"/>
                <a:gd name="T54" fmla="*/ 6 w 233"/>
                <a:gd name="T55" fmla="*/ 170 h 463"/>
                <a:gd name="T56" fmla="*/ 6 w 233"/>
                <a:gd name="T57" fmla="*/ 170 h 463"/>
                <a:gd name="T58" fmla="*/ 63 w 233"/>
                <a:gd name="T59" fmla="*/ 376 h 463"/>
                <a:gd name="T60" fmla="*/ 0 w 233"/>
                <a:gd name="T61" fmla="*/ 462 h 463"/>
                <a:gd name="T62" fmla="*/ 154 w 233"/>
                <a:gd name="T63"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463">
                  <a:moveTo>
                    <a:pt x="154" y="463"/>
                  </a:moveTo>
                  <a:cubicBezTo>
                    <a:pt x="232" y="354"/>
                    <a:pt x="232" y="354"/>
                    <a:pt x="232" y="354"/>
                  </a:cubicBezTo>
                  <a:cubicBezTo>
                    <a:pt x="233" y="193"/>
                    <a:pt x="233" y="193"/>
                    <a:pt x="233" y="193"/>
                  </a:cubicBezTo>
                  <a:cubicBezTo>
                    <a:pt x="214" y="193"/>
                    <a:pt x="195" y="207"/>
                    <a:pt x="194" y="225"/>
                  </a:cubicBezTo>
                  <a:cubicBezTo>
                    <a:pt x="194" y="313"/>
                    <a:pt x="194" y="313"/>
                    <a:pt x="194" y="313"/>
                  </a:cubicBezTo>
                  <a:cubicBezTo>
                    <a:pt x="194" y="313"/>
                    <a:pt x="182" y="323"/>
                    <a:pt x="161" y="336"/>
                  </a:cubicBezTo>
                  <a:cubicBezTo>
                    <a:pt x="119" y="318"/>
                    <a:pt x="137" y="264"/>
                    <a:pt x="137" y="264"/>
                  </a:cubicBezTo>
                  <a:cubicBezTo>
                    <a:pt x="158" y="168"/>
                    <a:pt x="158" y="168"/>
                    <a:pt x="158" y="168"/>
                  </a:cubicBezTo>
                  <a:cubicBezTo>
                    <a:pt x="188" y="173"/>
                    <a:pt x="188" y="173"/>
                    <a:pt x="188" y="173"/>
                  </a:cubicBezTo>
                  <a:cubicBezTo>
                    <a:pt x="205" y="174"/>
                    <a:pt x="220" y="160"/>
                    <a:pt x="221" y="143"/>
                  </a:cubicBezTo>
                  <a:cubicBezTo>
                    <a:pt x="145" y="131"/>
                    <a:pt x="145" y="131"/>
                    <a:pt x="145" y="131"/>
                  </a:cubicBezTo>
                  <a:cubicBezTo>
                    <a:pt x="107" y="217"/>
                    <a:pt x="107" y="217"/>
                    <a:pt x="107" y="217"/>
                  </a:cubicBezTo>
                  <a:cubicBezTo>
                    <a:pt x="132" y="141"/>
                    <a:pt x="132" y="141"/>
                    <a:pt x="132" y="141"/>
                  </a:cubicBezTo>
                  <a:cubicBezTo>
                    <a:pt x="189" y="55"/>
                    <a:pt x="189" y="55"/>
                    <a:pt x="189" y="55"/>
                  </a:cubicBezTo>
                  <a:cubicBezTo>
                    <a:pt x="199" y="40"/>
                    <a:pt x="195" y="21"/>
                    <a:pt x="181" y="11"/>
                  </a:cubicBezTo>
                  <a:cubicBezTo>
                    <a:pt x="100" y="132"/>
                    <a:pt x="100" y="132"/>
                    <a:pt x="100" y="132"/>
                  </a:cubicBezTo>
                  <a:cubicBezTo>
                    <a:pt x="80" y="211"/>
                    <a:pt x="80" y="211"/>
                    <a:pt x="80" y="211"/>
                  </a:cubicBezTo>
                  <a:cubicBezTo>
                    <a:pt x="88" y="144"/>
                    <a:pt x="88" y="144"/>
                    <a:pt x="88" y="144"/>
                  </a:cubicBezTo>
                  <a:cubicBezTo>
                    <a:pt x="136" y="42"/>
                    <a:pt x="136" y="42"/>
                    <a:pt x="136" y="42"/>
                  </a:cubicBezTo>
                  <a:cubicBezTo>
                    <a:pt x="143" y="26"/>
                    <a:pt x="136" y="7"/>
                    <a:pt x="121" y="0"/>
                  </a:cubicBezTo>
                  <a:cubicBezTo>
                    <a:pt x="57" y="137"/>
                    <a:pt x="57" y="137"/>
                    <a:pt x="57" y="137"/>
                  </a:cubicBezTo>
                  <a:cubicBezTo>
                    <a:pt x="57" y="137"/>
                    <a:pt x="57" y="137"/>
                    <a:pt x="57" y="137"/>
                  </a:cubicBezTo>
                  <a:cubicBezTo>
                    <a:pt x="51" y="199"/>
                    <a:pt x="51" y="199"/>
                    <a:pt x="51" y="199"/>
                  </a:cubicBezTo>
                  <a:cubicBezTo>
                    <a:pt x="41" y="164"/>
                    <a:pt x="41" y="164"/>
                    <a:pt x="41" y="164"/>
                  </a:cubicBezTo>
                  <a:cubicBezTo>
                    <a:pt x="61" y="103"/>
                    <a:pt x="61" y="103"/>
                    <a:pt x="61" y="103"/>
                  </a:cubicBezTo>
                  <a:cubicBezTo>
                    <a:pt x="66" y="86"/>
                    <a:pt x="57" y="68"/>
                    <a:pt x="40" y="63"/>
                  </a:cubicBezTo>
                  <a:cubicBezTo>
                    <a:pt x="6" y="170"/>
                    <a:pt x="6" y="170"/>
                    <a:pt x="6" y="170"/>
                  </a:cubicBezTo>
                  <a:cubicBezTo>
                    <a:pt x="6" y="170"/>
                    <a:pt x="6" y="170"/>
                    <a:pt x="6" y="170"/>
                  </a:cubicBezTo>
                  <a:cubicBezTo>
                    <a:pt x="6" y="170"/>
                    <a:pt x="6" y="170"/>
                    <a:pt x="6" y="170"/>
                  </a:cubicBezTo>
                  <a:cubicBezTo>
                    <a:pt x="63" y="376"/>
                    <a:pt x="63" y="376"/>
                    <a:pt x="63" y="376"/>
                  </a:cubicBezTo>
                  <a:cubicBezTo>
                    <a:pt x="0" y="462"/>
                    <a:pt x="0" y="462"/>
                    <a:pt x="0" y="462"/>
                  </a:cubicBezTo>
                  <a:lnTo>
                    <a:pt x="154" y="463"/>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1" name="Freeform 50"/>
            <p:cNvSpPr>
              <a:spLocks/>
            </p:cNvSpPr>
            <p:nvPr/>
          </p:nvSpPr>
          <p:spPr bwMode="auto">
            <a:xfrm>
              <a:off x="3760" y="3611"/>
              <a:ext cx="18" cy="8"/>
            </a:xfrm>
            <a:custGeom>
              <a:avLst/>
              <a:gdLst>
                <a:gd name="T0" fmla="*/ 0 w 18"/>
                <a:gd name="T1" fmla="*/ 0 h 8"/>
                <a:gd name="T2" fmla="*/ 18 w 18"/>
                <a:gd name="T3" fmla="*/ 1 h 8"/>
                <a:gd name="T4" fmla="*/ 17 w 18"/>
                <a:gd name="T5" fmla="*/ 8 h 8"/>
                <a:gd name="T6" fmla="*/ 0 w 18"/>
                <a:gd name="T7" fmla="*/ 7 h 8"/>
                <a:gd name="T8" fmla="*/ 0 w 18"/>
                <a:gd name="T9" fmla="*/ 0 h 8"/>
              </a:gdLst>
              <a:ahLst/>
              <a:cxnLst>
                <a:cxn ang="0">
                  <a:pos x="T0" y="T1"/>
                </a:cxn>
                <a:cxn ang="0">
                  <a:pos x="T2" y="T3"/>
                </a:cxn>
                <a:cxn ang="0">
                  <a:pos x="T4" y="T5"/>
                </a:cxn>
                <a:cxn ang="0">
                  <a:pos x="T6" y="T7"/>
                </a:cxn>
                <a:cxn ang="0">
                  <a:pos x="T8" y="T9"/>
                </a:cxn>
              </a:cxnLst>
              <a:rect l="0" t="0" r="r" b="b"/>
              <a:pathLst>
                <a:path w="18" h="8">
                  <a:moveTo>
                    <a:pt x="0" y="0"/>
                  </a:moveTo>
                  <a:lnTo>
                    <a:pt x="18" y="1"/>
                  </a:lnTo>
                  <a:lnTo>
                    <a:pt x="17" y="8"/>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2" name="Freeform 51"/>
            <p:cNvSpPr>
              <a:spLocks/>
            </p:cNvSpPr>
            <p:nvPr/>
          </p:nvSpPr>
          <p:spPr bwMode="auto">
            <a:xfrm>
              <a:off x="4390" y="2708"/>
              <a:ext cx="154" cy="247"/>
            </a:xfrm>
            <a:custGeom>
              <a:avLst/>
              <a:gdLst>
                <a:gd name="T0" fmla="*/ 0 w 326"/>
                <a:gd name="T1" fmla="*/ 524 h 524"/>
                <a:gd name="T2" fmla="*/ 126 w 326"/>
                <a:gd name="T3" fmla="*/ 524 h 524"/>
                <a:gd name="T4" fmla="*/ 125 w 326"/>
                <a:gd name="T5" fmla="*/ 366 h 524"/>
                <a:gd name="T6" fmla="*/ 291 w 326"/>
                <a:gd name="T7" fmla="*/ 233 h 524"/>
                <a:gd name="T8" fmla="*/ 291 w 326"/>
                <a:gd name="T9" fmla="*/ 233 h 524"/>
                <a:gd name="T10" fmla="*/ 291 w 326"/>
                <a:gd name="T11" fmla="*/ 233 h 524"/>
                <a:gd name="T12" fmla="*/ 326 w 326"/>
                <a:gd name="T13" fmla="*/ 126 h 524"/>
                <a:gd name="T14" fmla="*/ 286 w 326"/>
                <a:gd name="T15" fmla="*/ 146 h 524"/>
                <a:gd name="T16" fmla="*/ 267 w 326"/>
                <a:gd name="T17" fmla="*/ 207 h 524"/>
                <a:gd name="T18" fmla="*/ 238 w 326"/>
                <a:gd name="T19" fmla="*/ 230 h 524"/>
                <a:gd name="T20" fmla="*/ 269 w 326"/>
                <a:gd name="T21" fmla="*/ 176 h 524"/>
                <a:gd name="T22" fmla="*/ 269 w 326"/>
                <a:gd name="T23" fmla="*/ 176 h 524"/>
                <a:gd name="T24" fmla="*/ 298 w 326"/>
                <a:gd name="T25" fmla="*/ 27 h 524"/>
                <a:gd name="T26" fmla="*/ 261 w 326"/>
                <a:gd name="T27" fmla="*/ 53 h 524"/>
                <a:gd name="T28" fmla="*/ 239 w 326"/>
                <a:gd name="T29" fmla="*/ 163 h 524"/>
                <a:gd name="T30" fmla="*/ 207 w 326"/>
                <a:gd name="T31" fmla="*/ 222 h 524"/>
                <a:gd name="T32" fmla="*/ 237 w 326"/>
                <a:gd name="T33" fmla="*/ 146 h 524"/>
                <a:gd name="T34" fmla="*/ 242 w 326"/>
                <a:gd name="T35" fmla="*/ 1 h 524"/>
                <a:gd name="T36" fmla="*/ 210 w 326"/>
                <a:gd name="T37" fmla="*/ 32 h 524"/>
                <a:gd name="T38" fmla="*/ 206 w 326"/>
                <a:gd name="T39" fmla="*/ 135 h 524"/>
                <a:gd name="T40" fmla="*/ 182 w 326"/>
                <a:gd name="T41" fmla="*/ 212 h 524"/>
                <a:gd name="T42" fmla="*/ 202 w 326"/>
                <a:gd name="T43" fmla="*/ 119 h 524"/>
                <a:gd name="T44" fmla="*/ 133 w 326"/>
                <a:gd name="T45" fmla="*/ 85 h 524"/>
                <a:gd name="T46" fmla="*/ 142 w 326"/>
                <a:gd name="T47" fmla="*/ 128 h 524"/>
                <a:gd name="T48" fmla="*/ 169 w 326"/>
                <a:gd name="T49" fmla="*/ 142 h 524"/>
                <a:gd name="T50" fmla="*/ 130 w 326"/>
                <a:gd name="T51" fmla="*/ 232 h 524"/>
                <a:gd name="T52" fmla="*/ 68 w 326"/>
                <a:gd name="T53" fmla="*/ 277 h 524"/>
                <a:gd name="T54" fmla="*/ 55 w 326"/>
                <a:gd name="T55" fmla="*/ 238 h 524"/>
                <a:gd name="T56" fmla="*/ 106 w 326"/>
                <a:gd name="T57" fmla="*/ 167 h 524"/>
                <a:gd name="T58" fmla="*/ 94 w 326"/>
                <a:gd name="T59" fmla="*/ 119 h 524"/>
                <a:gd name="T60" fmla="*/ 0 w 326"/>
                <a:gd name="T61" fmla="*/ 249 h 524"/>
                <a:gd name="T62" fmla="*/ 0 w 326"/>
                <a:gd name="T63"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6" h="524">
                  <a:moveTo>
                    <a:pt x="0" y="524"/>
                  </a:moveTo>
                  <a:cubicBezTo>
                    <a:pt x="126" y="524"/>
                    <a:pt x="126" y="524"/>
                    <a:pt x="126" y="524"/>
                  </a:cubicBezTo>
                  <a:cubicBezTo>
                    <a:pt x="125" y="366"/>
                    <a:pt x="125" y="366"/>
                    <a:pt x="125" y="366"/>
                  </a:cubicBezTo>
                  <a:cubicBezTo>
                    <a:pt x="291" y="233"/>
                    <a:pt x="291" y="233"/>
                    <a:pt x="291" y="233"/>
                  </a:cubicBezTo>
                  <a:cubicBezTo>
                    <a:pt x="291" y="233"/>
                    <a:pt x="291" y="233"/>
                    <a:pt x="291" y="233"/>
                  </a:cubicBezTo>
                  <a:cubicBezTo>
                    <a:pt x="291" y="233"/>
                    <a:pt x="291" y="233"/>
                    <a:pt x="291" y="233"/>
                  </a:cubicBezTo>
                  <a:cubicBezTo>
                    <a:pt x="326" y="126"/>
                    <a:pt x="326" y="126"/>
                    <a:pt x="326" y="126"/>
                  </a:cubicBezTo>
                  <a:cubicBezTo>
                    <a:pt x="310" y="120"/>
                    <a:pt x="292" y="129"/>
                    <a:pt x="286" y="146"/>
                  </a:cubicBezTo>
                  <a:cubicBezTo>
                    <a:pt x="267" y="207"/>
                    <a:pt x="267" y="207"/>
                    <a:pt x="267" y="207"/>
                  </a:cubicBezTo>
                  <a:cubicBezTo>
                    <a:pt x="238" y="230"/>
                    <a:pt x="238" y="230"/>
                    <a:pt x="238" y="230"/>
                  </a:cubicBezTo>
                  <a:cubicBezTo>
                    <a:pt x="269" y="176"/>
                    <a:pt x="269" y="176"/>
                    <a:pt x="269" y="176"/>
                  </a:cubicBezTo>
                  <a:cubicBezTo>
                    <a:pt x="269" y="176"/>
                    <a:pt x="269" y="176"/>
                    <a:pt x="269" y="176"/>
                  </a:cubicBezTo>
                  <a:cubicBezTo>
                    <a:pt x="298" y="27"/>
                    <a:pt x="298" y="27"/>
                    <a:pt x="298" y="27"/>
                  </a:cubicBezTo>
                  <a:cubicBezTo>
                    <a:pt x="280" y="24"/>
                    <a:pt x="264" y="35"/>
                    <a:pt x="261" y="53"/>
                  </a:cubicBezTo>
                  <a:cubicBezTo>
                    <a:pt x="239" y="163"/>
                    <a:pt x="239" y="163"/>
                    <a:pt x="239" y="163"/>
                  </a:cubicBezTo>
                  <a:cubicBezTo>
                    <a:pt x="207" y="222"/>
                    <a:pt x="207" y="222"/>
                    <a:pt x="207" y="222"/>
                  </a:cubicBezTo>
                  <a:cubicBezTo>
                    <a:pt x="237" y="146"/>
                    <a:pt x="237" y="146"/>
                    <a:pt x="237" y="146"/>
                  </a:cubicBezTo>
                  <a:cubicBezTo>
                    <a:pt x="242" y="1"/>
                    <a:pt x="242" y="1"/>
                    <a:pt x="242" y="1"/>
                  </a:cubicBezTo>
                  <a:cubicBezTo>
                    <a:pt x="225" y="0"/>
                    <a:pt x="210" y="14"/>
                    <a:pt x="210" y="32"/>
                  </a:cubicBezTo>
                  <a:cubicBezTo>
                    <a:pt x="206" y="135"/>
                    <a:pt x="206" y="135"/>
                    <a:pt x="206" y="135"/>
                  </a:cubicBezTo>
                  <a:cubicBezTo>
                    <a:pt x="182" y="212"/>
                    <a:pt x="182" y="212"/>
                    <a:pt x="182" y="212"/>
                  </a:cubicBezTo>
                  <a:cubicBezTo>
                    <a:pt x="202" y="119"/>
                    <a:pt x="202" y="119"/>
                    <a:pt x="202" y="119"/>
                  </a:cubicBezTo>
                  <a:cubicBezTo>
                    <a:pt x="133" y="85"/>
                    <a:pt x="133" y="85"/>
                    <a:pt x="133" y="85"/>
                  </a:cubicBezTo>
                  <a:cubicBezTo>
                    <a:pt x="123" y="99"/>
                    <a:pt x="127" y="119"/>
                    <a:pt x="142" y="128"/>
                  </a:cubicBezTo>
                  <a:cubicBezTo>
                    <a:pt x="169" y="142"/>
                    <a:pt x="169" y="142"/>
                    <a:pt x="169" y="142"/>
                  </a:cubicBezTo>
                  <a:cubicBezTo>
                    <a:pt x="130" y="232"/>
                    <a:pt x="130" y="232"/>
                    <a:pt x="130" y="232"/>
                  </a:cubicBezTo>
                  <a:cubicBezTo>
                    <a:pt x="130" y="232"/>
                    <a:pt x="113" y="286"/>
                    <a:pt x="68" y="277"/>
                  </a:cubicBezTo>
                  <a:cubicBezTo>
                    <a:pt x="59" y="253"/>
                    <a:pt x="55" y="238"/>
                    <a:pt x="55" y="238"/>
                  </a:cubicBezTo>
                  <a:cubicBezTo>
                    <a:pt x="106" y="167"/>
                    <a:pt x="106" y="167"/>
                    <a:pt x="106" y="167"/>
                  </a:cubicBezTo>
                  <a:cubicBezTo>
                    <a:pt x="117" y="152"/>
                    <a:pt x="109" y="129"/>
                    <a:pt x="94" y="119"/>
                  </a:cubicBezTo>
                  <a:cubicBezTo>
                    <a:pt x="0" y="249"/>
                    <a:pt x="0" y="249"/>
                    <a:pt x="0" y="249"/>
                  </a:cubicBezTo>
                  <a:lnTo>
                    <a:pt x="0" y="524"/>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3" name="Freeform 52"/>
            <p:cNvSpPr>
              <a:spLocks/>
            </p:cNvSpPr>
            <p:nvPr/>
          </p:nvSpPr>
          <p:spPr bwMode="auto">
            <a:xfrm>
              <a:off x="4494" y="2793"/>
              <a:ext cx="19" cy="16"/>
            </a:xfrm>
            <a:custGeom>
              <a:avLst/>
              <a:gdLst>
                <a:gd name="T0" fmla="*/ 19 w 19"/>
                <a:gd name="T1" fmla="*/ 10 h 16"/>
                <a:gd name="T2" fmla="*/ 3 w 19"/>
                <a:gd name="T3" fmla="*/ 0 h 16"/>
                <a:gd name="T4" fmla="*/ 0 w 19"/>
                <a:gd name="T5" fmla="*/ 6 h 16"/>
                <a:gd name="T6" fmla="*/ 15 w 19"/>
                <a:gd name="T7" fmla="*/ 16 h 16"/>
                <a:gd name="T8" fmla="*/ 19 w 19"/>
                <a:gd name="T9" fmla="*/ 10 h 16"/>
              </a:gdLst>
              <a:ahLst/>
              <a:cxnLst>
                <a:cxn ang="0">
                  <a:pos x="T0" y="T1"/>
                </a:cxn>
                <a:cxn ang="0">
                  <a:pos x="T2" y="T3"/>
                </a:cxn>
                <a:cxn ang="0">
                  <a:pos x="T4" y="T5"/>
                </a:cxn>
                <a:cxn ang="0">
                  <a:pos x="T6" y="T7"/>
                </a:cxn>
                <a:cxn ang="0">
                  <a:pos x="T8" y="T9"/>
                </a:cxn>
              </a:cxnLst>
              <a:rect l="0" t="0" r="r" b="b"/>
              <a:pathLst>
                <a:path w="19" h="16">
                  <a:moveTo>
                    <a:pt x="19" y="10"/>
                  </a:moveTo>
                  <a:lnTo>
                    <a:pt x="3" y="0"/>
                  </a:lnTo>
                  <a:lnTo>
                    <a:pt x="0" y="6"/>
                  </a:lnTo>
                  <a:lnTo>
                    <a:pt x="15" y="16"/>
                  </a:lnTo>
                  <a:lnTo>
                    <a:pt x="1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4" name="Freeform 53"/>
            <p:cNvSpPr>
              <a:spLocks noEditPoints="1"/>
            </p:cNvSpPr>
            <p:nvPr/>
          </p:nvSpPr>
          <p:spPr bwMode="auto">
            <a:xfrm>
              <a:off x="4383" y="2919"/>
              <a:ext cx="74" cy="15"/>
            </a:xfrm>
            <a:custGeom>
              <a:avLst/>
              <a:gdLst>
                <a:gd name="T0" fmla="*/ 32 w 157"/>
                <a:gd name="T1" fmla="*/ 16 h 33"/>
                <a:gd name="T2" fmla="*/ 16 w 157"/>
                <a:gd name="T3" fmla="*/ 0 h 33"/>
                <a:gd name="T4" fmla="*/ 0 w 157"/>
                <a:gd name="T5" fmla="*/ 16 h 33"/>
                <a:gd name="T6" fmla="*/ 16 w 157"/>
                <a:gd name="T7" fmla="*/ 31 h 33"/>
                <a:gd name="T8" fmla="*/ 32 w 157"/>
                <a:gd name="T9" fmla="*/ 16 h 33"/>
                <a:gd name="T10" fmla="*/ 63 w 157"/>
                <a:gd name="T11" fmla="*/ 16 h 33"/>
                <a:gd name="T12" fmla="*/ 47 w 157"/>
                <a:gd name="T13" fmla="*/ 0 h 33"/>
                <a:gd name="T14" fmla="*/ 32 w 157"/>
                <a:gd name="T15" fmla="*/ 16 h 33"/>
                <a:gd name="T16" fmla="*/ 47 w 157"/>
                <a:gd name="T17" fmla="*/ 32 h 33"/>
                <a:gd name="T18" fmla="*/ 63 w 157"/>
                <a:gd name="T19" fmla="*/ 16 h 33"/>
                <a:gd name="T20" fmla="*/ 94 w 157"/>
                <a:gd name="T21" fmla="*/ 17 h 33"/>
                <a:gd name="T22" fmla="*/ 79 w 157"/>
                <a:gd name="T23" fmla="*/ 1 h 33"/>
                <a:gd name="T24" fmla="*/ 63 w 157"/>
                <a:gd name="T25" fmla="*/ 16 h 33"/>
                <a:gd name="T26" fmla="*/ 78 w 157"/>
                <a:gd name="T27" fmla="*/ 32 h 33"/>
                <a:gd name="T28" fmla="*/ 94 w 157"/>
                <a:gd name="T29" fmla="*/ 17 h 33"/>
                <a:gd name="T30" fmla="*/ 126 w 157"/>
                <a:gd name="T31" fmla="*/ 17 h 33"/>
                <a:gd name="T32" fmla="*/ 110 w 157"/>
                <a:gd name="T33" fmla="*/ 1 h 33"/>
                <a:gd name="T34" fmla="*/ 94 w 157"/>
                <a:gd name="T35" fmla="*/ 17 h 33"/>
                <a:gd name="T36" fmla="*/ 110 w 157"/>
                <a:gd name="T37" fmla="*/ 32 h 33"/>
                <a:gd name="T38" fmla="*/ 126 w 157"/>
                <a:gd name="T39" fmla="*/ 17 h 33"/>
                <a:gd name="T40" fmla="*/ 157 w 157"/>
                <a:gd name="T41" fmla="*/ 17 h 33"/>
                <a:gd name="T42" fmla="*/ 141 w 157"/>
                <a:gd name="T43" fmla="*/ 1 h 33"/>
                <a:gd name="T44" fmla="*/ 126 w 157"/>
                <a:gd name="T45" fmla="*/ 17 h 33"/>
                <a:gd name="T46" fmla="*/ 141 w 157"/>
                <a:gd name="T47" fmla="*/ 33 h 33"/>
                <a:gd name="T48" fmla="*/ 157 w 157"/>
                <a:gd name="T4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33">
                  <a:moveTo>
                    <a:pt x="32" y="16"/>
                  </a:moveTo>
                  <a:cubicBezTo>
                    <a:pt x="32" y="7"/>
                    <a:pt x="25" y="0"/>
                    <a:pt x="16" y="0"/>
                  </a:cubicBezTo>
                  <a:cubicBezTo>
                    <a:pt x="8" y="0"/>
                    <a:pt x="0" y="7"/>
                    <a:pt x="0" y="16"/>
                  </a:cubicBezTo>
                  <a:cubicBezTo>
                    <a:pt x="0" y="24"/>
                    <a:pt x="7" y="31"/>
                    <a:pt x="16" y="31"/>
                  </a:cubicBezTo>
                  <a:cubicBezTo>
                    <a:pt x="25" y="32"/>
                    <a:pt x="32" y="25"/>
                    <a:pt x="32" y="16"/>
                  </a:cubicBezTo>
                  <a:moveTo>
                    <a:pt x="63" y="16"/>
                  </a:moveTo>
                  <a:cubicBezTo>
                    <a:pt x="63" y="8"/>
                    <a:pt x="56" y="1"/>
                    <a:pt x="47" y="0"/>
                  </a:cubicBezTo>
                  <a:cubicBezTo>
                    <a:pt x="39" y="0"/>
                    <a:pt x="32" y="7"/>
                    <a:pt x="32" y="16"/>
                  </a:cubicBezTo>
                  <a:cubicBezTo>
                    <a:pt x="32" y="25"/>
                    <a:pt x="39" y="32"/>
                    <a:pt x="47" y="32"/>
                  </a:cubicBezTo>
                  <a:cubicBezTo>
                    <a:pt x="56" y="32"/>
                    <a:pt x="63" y="25"/>
                    <a:pt x="63" y="16"/>
                  </a:cubicBezTo>
                  <a:moveTo>
                    <a:pt x="94" y="17"/>
                  </a:moveTo>
                  <a:cubicBezTo>
                    <a:pt x="94" y="8"/>
                    <a:pt x="87" y="1"/>
                    <a:pt x="79" y="1"/>
                  </a:cubicBezTo>
                  <a:cubicBezTo>
                    <a:pt x="70" y="1"/>
                    <a:pt x="63" y="8"/>
                    <a:pt x="63" y="16"/>
                  </a:cubicBezTo>
                  <a:cubicBezTo>
                    <a:pt x="63" y="25"/>
                    <a:pt x="70" y="32"/>
                    <a:pt x="78" y="32"/>
                  </a:cubicBezTo>
                  <a:cubicBezTo>
                    <a:pt x="87" y="32"/>
                    <a:pt x="94" y="25"/>
                    <a:pt x="94" y="17"/>
                  </a:cubicBezTo>
                  <a:moveTo>
                    <a:pt x="126" y="17"/>
                  </a:moveTo>
                  <a:cubicBezTo>
                    <a:pt x="126" y="8"/>
                    <a:pt x="119" y="1"/>
                    <a:pt x="110" y="1"/>
                  </a:cubicBezTo>
                  <a:cubicBezTo>
                    <a:pt x="101" y="1"/>
                    <a:pt x="94" y="8"/>
                    <a:pt x="94" y="17"/>
                  </a:cubicBezTo>
                  <a:cubicBezTo>
                    <a:pt x="94" y="25"/>
                    <a:pt x="101" y="32"/>
                    <a:pt x="110" y="32"/>
                  </a:cubicBezTo>
                  <a:cubicBezTo>
                    <a:pt x="118" y="32"/>
                    <a:pt x="125" y="25"/>
                    <a:pt x="126" y="17"/>
                  </a:cubicBezTo>
                  <a:moveTo>
                    <a:pt x="157" y="17"/>
                  </a:moveTo>
                  <a:cubicBezTo>
                    <a:pt x="157" y="8"/>
                    <a:pt x="150" y="1"/>
                    <a:pt x="141" y="1"/>
                  </a:cubicBezTo>
                  <a:cubicBezTo>
                    <a:pt x="133" y="1"/>
                    <a:pt x="126" y="8"/>
                    <a:pt x="126" y="17"/>
                  </a:cubicBezTo>
                  <a:cubicBezTo>
                    <a:pt x="125" y="25"/>
                    <a:pt x="132" y="32"/>
                    <a:pt x="141" y="33"/>
                  </a:cubicBezTo>
                  <a:cubicBezTo>
                    <a:pt x="150" y="33"/>
                    <a:pt x="157" y="26"/>
                    <a:pt x="157"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5" name="Freeform 54"/>
            <p:cNvSpPr>
              <a:spLocks/>
            </p:cNvSpPr>
            <p:nvPr/>
          </p:nvSpPr>
          <p:spPr bwMode="auto">
            <a:xfrm>
              <a:off x="4390" y="2955"/>
              <a:ext cx="110" cy="278"/>
            </a:xfrm>
            <a:custGeom>
              <a:avLst/>
              <a:gdLst>
                <a:gd name="T0" fmla="*/ 130 w 233"/>
                <a:gd name="T1" fmla="*/ 0 h 590"/>
                <a:gd name="T2" fmla="*/ 0 w 233"/>
                <a:gd name="T3" fmla="*/ 0 h 590"/>
                <a:gd name="T4" fmla="*/ 0 w 233"/>
                <a:gd name="T5" fmla="*/ 324 h 590"/>
                <a:gd name="T6" fmla="*/ 0 w 233"/>
                <a:gd name="T7" fmla="*/ 590 h 590"/>
                <a:gd name="T8" fmla="*/ 196 w 233"/>
                <a:gd name="T9" fmla="*/ 590 h 590"/>
                <a:gd name="T10" fmla="*/ 233 w 233"/>
                <a:gd name="T11" fmla="*/ 578 h 590"/>
                <a:gd name="T12" fmla="*/ 130 w 233"/>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33" h="590">
                  <a:moveTo>
                    <a:pt x="130" y="0"/>
                  </a:moveTo>
                  <a:cubicBezTo>
                    <a:pt x="0" y="0"/>
                    <a:pt x="0" y="0"/>
                    <a:pt x="0" y="0"/>
                  </a:cubicBezTo>
                  <a:cubicBezTo>
                    <a:pt x="0" y="324"/>
                    <a:pt x="0" y="324"/>
                    <a:pt x="0" y="324"/>
                  </a:cubicBezTo>
                  <a:cubicBezTo>
                    <a:pt x="0" y="590"/>
                    <a:pt x="0" y="590"/>
                    <a:pt x="0" y="590"/>
                  </a:cubicBezTo>
                  <a:cubicBezTo>
                    <a:pt x="196" y="590"/>
                    <a:pt x="196" y="590"/>
                    <a:pt x="196" y="590"/>
                  </a:cubicBezTo>
                  <a:cubicBezTo>
                    <a:pt x="196" y="590"/>
                    <a:pt x="217" y="590"/>
                    <a:pt x="233" y="578"/>
                  </a:cubicBezTo>
                  <a:lnTo>
                    <a:pt x="13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6" name="Freeform 55"/>
            <p:cNvSpPr>
              <a:spLocks/>
            </p:cNvSpPr>
            <p:nvPr/>
          </p:nvSpPr>
          <p:spPr bwMode="auto">
            <a:xfrm>
              <a:off x="3820" y="2750"/>
              <a:ext cx="154" cy="246"/>
            </a:xfrm>
            <a:custGeom>
              <a:avLst/>
              <a:gdLst>
                <a:gd name="T0" fmla="*/ 0 w 327"/>
                <a:gd name="T1" fmla="*/ 0 h 523"/>
                <a:gd name="T2" fmla="*/ 127 w 327"/>
                <a:gd name="T3" fmla="*/ 0 h 523"/>
                <a:gd name="T4" fmla="*/ 125 w 327"/>
                <a:gd name="T5" fmla="*/ 157 h 523"/>
                <a:gd name="T6" fmla="*/ 292 w 327"/>
                <a:gd name="T7" fmla="*/ 291 h 523"/>
                <a:gd name="T8" fmla="*/ 292 w 327"/>
                <a:gd name="T9" fmla="*/ 291 h 523"/>
                <a:gd name="T10" fmla="*/ 292 w 327"/>
                <a:gd name="T11" fmla="*/ 291 h 523"/>
                <a:gd name="T12" fmla="*/ 327 w 327"/>
                <a:gd name="T13" fmla="*/ 397 h 523"/>
                <a:gd name="T14" fmla="*/ 287 w 327"/>
                <a:gd name="T15" fmla="*/ 377 h 523"/>
                <a:gd name="T16" fmla="*/ 267 w 327"/>
                <a:gd name="T17" fmla="*/ 316 h 523"/>
                <a:gd name="T18" fmla="*/ 239 w 327"/>
                <a:gd name="T19" fmla="*/ 293 h 523"/>
                <a:gd name="T20" fmla="*/ 270 w 327"/>
                <a:gd name="T21" fmla="*/ 347 h 523"/>
                <a:gd name="T22" fmla="*/ 270 w 327"/>
                <a:gd name="T23" fmla="*/ 347 h 523"/>
                <a:gd name="T24" fmla="*/ 298 w 327"/>
                <a:gd name="T25" fmla="*/ 496 h 523"/>
                <a:gd name="T26" fmla="*/ 261 w 327"/>
                <a:gd name="T27" fmla="*/ 471 h 523"/>
                <a:gd name="T28" fmla="*/ 240 w 327"/>
                <a:gd name="T29" fmla="*/ 360 h 523"/>
                <a:gd name="T30" fmla="*/ 208 w 327"/>
                <a:gd name="T31" fmla="*/ 301 h 523"/>
                <a:gd name="T32" fmla="*/ 238 w 327"/>
                <a:gd name="T33" fmla="*/ 377 h 523"/>
                <a:gd name="T34" fmla="*/ 243 w 327"/>
                <a:gd name="T35" fmla="*/ 522 h 523"/>
                <a:gd name="T36" fmla="*/ 210 w 327"/>
                <a:gd name="T37" fmla="*/ 492 h 523"/>
                <a:gd name="T38" fmla="*/ 207 w 327"/>
                <a:gd name="T39" fmla="*/ 388 h 523"/>
                <a:gd name="T40" fmla="*/ 182 w 327"/>
                <a:gd name="T41" fmla="*/ 312 h 523"/>
                <a:gd name="T42" fmla="*/ 202 w 327"/>
                <a:gd name="T43" fmla="*/ 404 h 523"/>
                <a:gd name="T44" fmla="*/ 133 w 327"/>
                <a:gd name="T45" fmla="*/ 439 h 523"/>
                <a:gd name="T46" fmla="*/ 142 w 327"/>
                <a:gd name="T47" fmla="*/ 395 h 523"/>
                <a:gd name="T48" fmla="*/ 169 w 327"/>
                <a:gd name="T49" fmla="*/ 381 h 523"/>
                <a:gd name="T50" fmla="*/ 131 w 327"/>
                <a:gd name="T51" fmla="*/ 291 h 523"/>
                <a:gd name="T52" fmla="*/ 69 w 327"/>
                <a:gd name="T53" fmla="*/ 246 h 523"/>
                <a:gd name="T54" fmla="*/ 56 w 327"/>
                <a:gd name="T55" fmla="*/ 285 h 523"/>
                <a:gd name="T56" fmla="*/ 106 w 327"/>
                <a:gd name="T57" fmla="*/ 356 h 523"/>
                <a:gd name="T58" fmla="*/ 94 w 327"/>
                <a:gd name="T59" fmla="*/ 404 h 523"/>
                <a:gd name="T60" fmla="*/ 0 w 327"/>
                <a:gd name="T61" fmla="*/ 274 h 523"/>
                <a:gd name="T62" fmla="*/ 0 w 327"/>
                <a:gd name="T6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 h="523">
                  <a:moveTo>
                    <a:pt x="0" y="0"/>
                  </a:moveTo>
                  <a:cubicBezTo>
                    <a:pt x="127" y="0"/>
                    <a:pt x="127" y="0"/>
                    <a:pt x="127" y="0"/>
                  </a:cubicBezTo>
                  <a:cubicBezTo>
                    <a:pt x="125" y="157"/>
                    <a:pt x="125" y="157"/>
                    <a:pt x="125" y="157"/>
                  </a:cubicBezTo>
                  <a:cubicBezTo>
                    <a:pt x="292" y="291"/>
                    <a:pt x="292" y="291"/>
                    <a:pt x="292" y="291"/>
                  </a:cubicBezTo>
                  <a:cubicBezTo>
                    <a:pt x="292" y="291"/>
                    <a:pt x="292" y="291"/>
                    <a:pt x="292" y="291"/>
                  </a:cubicBezTo>
                  <a:cubicBezTo>
                    <a:pt x="292" y="291"/>
                    <a:pt x="292" y="291"/>
                    <a:pt x="292" y="291"/>
                  </a:cubicBezTo>
                  <a:cubicBezTo>
                    <a:pt x="327" y="397"/>
                    <a:pt x="327" y="397"/>
                    <a:pt x="327" y="397"/>
                  </a:cubicBezTo>
                  <a:cubicBezTo>
                    <a:pt x="310" y="403"/>
                    <a:pt x="292" y="394"/>
                    <a:pt x="287" y="377"/>
                  </a:cubicBezTo>
                  <a:cubicBezTo>
                    <a:pt x="267" y="316"/>
                    <a:pt x="267" y="316"/>
                    <a:pt x="267" y="316"/>
                  </a:cubicBezTo>
                  <a:cubicBezTo>
                    <a:pt x="239" y="293"/>
                    <a:pt x="239" y="293"/>
                    <a:pt x="239" y="293"/>
                  </a:cubicBezTo>
                  <a:cubicBezTo>
                    <a:pt x="270" y="347"/>
                    <a:pt x="270" y="347"/>
                    <a:pt x="270" y="347"/>
                  </a:cubicBezTo>
                  <a:cubicBezTo>
                    <a:pt x="270" y="347"/>
                    <a:pt x="270" y="347"/>
                    <a:pt x="270" y="347"/>
                  </a:cubicBezTo>
                  <a:cubicBezTo>
                    <a:pt x="298" y="496"/>
                    <a:pt x="298" y="496"/>
                    <a:pt x="298" y="496"/>
                  </a:cubicBezTo>
                  <a:cubicBezTo>
                    <a:pt x="281" y="499"/>
                    <a:pt x="265" y="488"/>
                    <a:pt x="261" y="471"/>
                  </a:cubicBezTo>
                  <a:cubicBezTo>
                    <a:pt x="240" y="360"/>
                    <a:pt x="240" y="360"/>
                    <a:pt x="240" y="360"/>
                  </a:cubicBezTo>
                  <a:cubicBezTo>
                    <a:pt x="208" y="301"/>
                    <a:pt x="208" y="301"/>
                    <a:pt x="208" y="301"/>
                  </a:cubicBezTo>
                  <a:cubicBezTo>
                    <a:pt x="238" y="377"/>
                    <a:pt x="238" y="377"/>
                    <a:pt x="238" y="377"/>
                  </a:cubicBezTo>
                  <a:cubicBezTo>
                    <a:pt x="243" y="522"/>
                    <a:pt x="243" y="522"/>
                    <a:pt x="243" y="522"/>
                  </a:cubicBezTo>
                  <a:cubicBezTo>
                    <a:pt x="225" y="523"/>
                    <a:pt x="211" y="509"/>
                    <a:pt x="210" y="492"/>
                  </a:cubicBezTo>
                  <a:cubicBezTo>
                    <a:pt x="207" y="388"/>
                    <a:pt x="207" y="388"/>
                    <a:pt x="207" y="388"/>
                  </a:cubicBezTo>
                  <a:cubicBezTo>
                    <a:pt x="182" y="312"/>
                    <a:pt x="182" y="312"/>
                    <a:pt x="182" y="312"/>
                  </a:cubicBezTo>
                  <a:cubicBezTo>
                    <a:pt x="202" y="404"/>
                    <a:pt x="202" y="404"/>
                    <a:pt x="202" y="404"/>
                  </a:cubicBezTo>
                  <a:cubicBezTo>
                    <a:pt x="133" y="439"/>
                    <a:pt x="133" y="439"/>
                    <a:pt x="133" y="439"/>
                  </a:cubicBezTo>
                  <a:cubicBezTo>
                    <a:pt x="124" y="424"/>
                    <a:pt x="128" y="404"/>
                    <a:pt x="142" y="395"/>
                  </a:cubicBezTo>
                  <a:cubicBezTo>
                    <a:pt x="169" y="381"/>
                    <a:pt x="169" y="381"/>
                    <a:pt x="169" y="381"/>
                  </a:cubicBezTo>
                  <a:cubicBezTo>
                    <a:pt x="131" y="291"/>
                    <a:pt x="131" y="291"/>
                    <a:pt x="131" y="291"/>
                  </a:cubicBezTo>
                  <a:cubicBezTo>
                    <a:pt x="131" y="291"/>
                    <a:pt x="114" y="237"/>
                    <a:pt x="69" y="246"/>
                  </a:cubicBezTo>
                  <a:cubicBezTo>
                    <a:pt x="60" y="270"/>
                    <a:pt x="56" y="285"/>
                    <a:pt x="56" y="285"/>
                  </a:cubicBezTo>
                  <a:cubicBezTo>
                    <a:pt x="106" y="356"/>
                    <a:pt x="106" y="356"/>
                    <a:pt x="106" y="356"/>
                  </a:cubicBezTo>
                  <a:cubicBezTo>
                    <a:pt x="117" y="371"/>
                    <a:pt x="109" y="394"/>
                    <a:pt x="94" y="404"/>
                  </a:cubicBezTo>
                  <a:cubicBezTo>
                    <a:pt x="0" y="274"/>
                    <a:pt x="0" y="274"/>
                    <a:pt x="0" y="274"/>
                  </a:cubicBezTo>
                  <a:lnTo>
                    <a:pt x="0" y="0"/>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7" name="Freeform 56"/>
            <p:cNvSpPr>
              <a:spLocks/>
            </p:cNvSpPr>
            <p:nvPr/>
          </p:nvSpPr>
          <p:spPr bwMode="auto">
            <a:xfrm>
              <a:off x="3820" y="2624"/>
              <a:ext cx="83" cy="126"/>
            </a:xfrm>
            <a:custGeom>
              <a:avLst/>
              <a:gdLst>
                <a:gd name="T0" fmla="*/ 0 w 83"/>
                <a:gd name="T1" fmla="*/ 0 h 126"/>
                <a:gd name="T2" fmla="*/ 0 w 83"/>
                <a:gd name="T3" fmla="*/ 126 h 126"/>
                <a:gd name="T4" fmla="*/ 61 w 83"/>
                <a:gd name="T5" fmla="*/ 126 h 126"/>
                <a:gd name="T6" fmla="*/ 83 w 83"/>
                <a:gd name="T7" fmla="*/ 0 h 126"/>
                <a:gd name="T8" fmla="*/ 0 w 83"/>
                <a:gd name="T9" fmla="*/ 0 h 126"/>
              </a:gdLst>
              <a:ahLst/>
              <a:cxnLst>
                <a:cxn ang="0">
                  <a:pos x="T0" y="T1"/>
                </a:cxn>
                <a:cxn ang="0">
                  <a:pos x="T2" y="T3"/>
                </a:cxn>
                <a:cxn ang="0">
                  <a:pos x="T4" y="T5"/>
                </a:cxn>
                <a:cxn ang="0">
                  <a:pos x="T6" y="T7"/>
                </a:cxn>
                <a:cxn ang="0">
                  <a:pos x="T8" y="T9"/>
                </a:cxn>
              </a:cxnLst>
              <a:rect l="0" t="0" r="r" b="b"/>
              <a:pathLst>
                <a:path w="83" h="126">
                  <a:moveTo>
                    <a:pt x="0" y="0"/>
                  </a:moveTo>
                  <a:lnTo>
                    <a:pt x="0" y="126"/>
                  </a:lnTo>
                  <a:lnTo>
                    <a:pt x="61" y="126"/>
                  </a:lnTo>
                  <a:lnTo>
                    <a:pt x="83"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8" name="Freeform 57"/>
            <p:cNvSpPr>
              <a:spLocks/>
            </p:cNvSpPr>
            <p:nvPr/>
          </p:nvSpPr>
          <p:spPr bwMode="auto">
            <a:xfrm>
              <a:off x="3925" y="2896"/>
              <a:ext cx="18" cy="16"/>
            </a:xfrm>
            <a:custGeom>
              <a:avLst/>
              <a:gdLst>
                <a:gd name="T0" fmla="*/ 18 w 18"/>
                <a:gd name="T1" fmla="*/ 6 h 16"/>
                <a:gd name="T2" fmla="*/ 2 w 18"/>
                <a:gd name="T3" fmla="*/ 16 h 16"/>
                <a:gd name="T4" fmla="*/ 0 w 18"/>
                <a:gd name="T5" fmla="*/ 9 h 16"/>
                <a:gd name="T6" fmla="*/ 14 w 18"/>
                <a:gd name="T7" fmla="*/ 0 h 16"/>
                <a:gd name="T8" fmla="*/ 18 w 18"/>
                <a:gd name="T9" fmla="*/ 6 h 16"/>
              </a:gdLst>
              <a:ahLst/>
              <a:cxnLst>
                <a:cxn ang="0">
                  <a:pos x="T0" y="T1"/>
                </a:cxn>
                <a:cxn ang="0">
                  <a:pos x="T2" y="T3"/>
                </a:cxn>
                <a:cxn ang="0">
                  <a:pos x="T4" y="T5"/>
                </a:cxn>
                <a:cxn ang="0">
                  <a:pos x="T6" y="T7"/>
                </a:cxn>
                <a:cxn ang="0">
                  <a:pos x="T8" y="T9"/>
                </a:cxn>
              </a:cxnLst>
              <a:rect l="0" t="0" r="r" b="b"/>
              <a:pathLst>
                <a:path w="18" h="16">
                  <a:moveTo>
                    <a:pt x="18" y="6"/>
                  </a:moveTo>
                  <a:lnTo>
                    <a:pt x="2" y="16"/>
                  </a:lnTo>
                  <a:lnTo>
                    <a:pt x="0" y="9"/>
                  </a:lnTo>
                  <a:lnTo>
                    <a:pt x="14" y="0"/>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9" name="Freeform 58"/>
            <p:cNvSpPr>
              <a:spLocks noEditPoints="1"/>
            </p:cNvSpPr>
            <p:nvPr/>
          </p:nvSpPr>
          <p:spPr bwMode="auto">
            <a:xfrm>
              <a:off x="3813" y="2771"/>
              <a:ext cx="74" cy="15"/>
            </a:xfrm>
            <a:custGeom>
              <a:avLst/>
              <a:gdLst>
                <a:gd name="T0" fmla="*/ 31 w 156"/>
                <a:gd name="T1" fmla="*/ 16 h 32"/>
                <a:gd name="T2" fmla="*/ 15 w 156"/>
                <a:gd name="T3" fmla="*/ 1 h 32"/>
                <a:gd name="T4" fmla="*/ 0 w 156"/>
                <a:gd name="T5" fmla="*/ 17 h 32"/>
                <a:gd name="T6" fmla="*/ 16 w 156"/>
                <a:gd name="T7" fmla="*/ 32 h 32"/>
                <a:gd name="T8" fmla="*/ 31 w 156"/>
                <a:gd name="T9" fmla="*/ 16 h 32"/>
                <a:gd name="T10" fmla="*/ 62 w 156"/>
                <a:gd name="T11" fmla="*/ 16 h 32"/>
                <a:gd name="T12" fmla="*/ 47 w 156"/>
                <a:gd name="T13" fmla="*/ 0 h 32"/>
                <a:gd name="T14" fmla="*/ 31 w 156"/>
                <a:gd name="T15" fmla="*/ 16 h 32"/>
                <a:gd name="T16" fmla="*/ 47 w 156"/>
                <a:gd name="T17" fmla="*/ 32 h 32"/>
                <a:gd name="T18" fmla="*/ 62 w 156"/>
                <a:gd name="T19" fmla="*/ 16 h 32"/>
                <a:gd name="T20" fmla="*/ 94 w 156"/>
                <a:gd name="T21" fmla="*/ 16 h 32"/>
                <a:gd name="T22" fmla="*/ 78 w 156"/>
                <a:gd name="T23" fmla="*/ 0 h 32"/>
                <a:gd name="T24" fmla="*/ 62 w 156"/>
                <a:gd name="T25" fmla="*/ 16 h 32"/>
                <a:gd name="T26" fmla="*/ 78 w 156"/>
                <a:gd name="T27" fmla="*/ 31 h 32"/>
                <a:gd name="T28" fmla="*/ 94 w 156"/>
                <a:gd name="T29" fmla="*/ 16 h 32"/>
                <a:gd name="T30" fmla="*/ 125 w 156"/>
                <a:gd name="T31" fmla="*/ 15 h 32"/>
                <a:gd name="T32" fmla="*/ 109 w 156"/>
                <a:gd name="T33" fmla="*/ 0 h 32"/>
                <a:gd name="T34" fmla="*/ 94 w 156"/>
                <a:gd name="T35" fmla="*/ 16 h 32"/>
                <a:gd name="T36" fmla="*/ 110 w 156"/>
                <a:gd name="T37" fmla="*/ 31 h 32"/>
                <a:gd name="T38" fmla="*/ 125 w 156"/>
                <a:gd name="T39" fmla="*/ 15 h 32"/>
                <a:gd name="T40" fmla="*/ 156 w 156"/>
                <a:gd name="T41" fmla="*/ 15 h 32"/>
                <a:gd name="T42" fmla="*/ 141 w 156"/>
                <a:gd name="T43" fmla="*/ 0 h 32"/>
                <a:gd name="T44" fmla="*/ 125 w 156"/>
                <a:gd name="T45" fmla="*/ 15 h 32"/>
                <a:gd name="T46" fmla="*/ 141 w 156"/>
                <a:gd name="T47" fmla="*/ 31 h 32"/>
                <a:gd name="T48" fmla="*/ 156 w 156"/>
                <a:gd name="T49"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32">
                  <a:moveTo>
                    <a:pt x="31" y="16"/>
                  </a:moveTo>
                  <a:cubicBezTo>
                    <a:pt x="31" y="8"/>
                    <a:pt x="24" y="1"/>
                    <a:pt x="15" y="1"/>
                  </a:cubicBezTo>
                  <a:cubicBezTo>
                    <a:pt x="7" y="1"/>
                    <a:pt x="0" y="8"/>
                    <a:pt x="0" y="17"/>
                  </a:cubicBezTo>
                  <a:cubicBezTo>
                    <a:pt x="0" y="25"/>
                    <a:pt x="7" y="32"/>
                    <a:pt x="16" y="32"/>
                  </a:cubicBezTo>
                  <a:cubicBezTo>
                    <a:pt x="24" y="32"/>
                    <a:pt x="31" y="25"/>
                    <a:pt x="31" y="16"/>
                  </a:cubicBezTo>
                  <a:moveTo>
                    <a:pt x="62" y="16"/>
                  </a:moveTo>
                  <a:cubicBezTo>
                    <a:pt x="62" y="7"/>
                    <a:pt x="55" y="0"/>
                    <a:pt x="47" y="0"/>
                  </a:cubicBezTo>
                  <a:cubicBezTo>
                    <a:pt x="38" y="1"/>
                    <a:pt x="31" y="8"/>
                    <a:pt x="31" y="16"/>
                  </a:cubicBezTo>
                  <a:cubicBezTo>
                    <a:pt x="31" y="25"/>
                    <a:pt x="38" y="32"/>
                    <a:pt x="47" y="32"/>
                  </a:cubicBezTo>
                  <a:cubicBezTo>
                    <a:pt x="56" y="32"/>
                    <a:pt x="63" y="25"/>
                    <a:pt x="62" y="16"/>
                  </a:cubicBezTo>
                  <a:moveTo>
                    <a:pt x="94" y="16"/>
                  </a:moveTo>
                  <a:cubicBezTo>
                    <a:pt x="94" y="7"/>
                    <a:pt x="87" y="0"/>
                    <a:pt x="78" y="0"/>
                  </a:cubicBezTo>
                  <a:cubicBezTo>
                    <a:pt x="69" y="0"/>
                    <a:pt x="62" y="7"/>
                    <a:pt x="62" y="16"/>
                  </a:cubicBezTo>
                  <a:cubicBezTo>
                    <a:pt x="63" y="25"/>
                    <a:pt x="70" y="32"/>
                    <a:pt x="78" y="31"/>
                  </a:cubicBezTo>
                  <a:cubicBezTo>
                    <a:pt x="87" y="31"/>
                    <a:pt x="94" y="24"/>
                    <a:pt x="94" y="16"/>
                  </a:cubicBezTo>
                  <a:moveTo>
                    <a:pt x="125" y="15"/>
                  </a:moveTo>
                  <a:cubicBezTo>
                    <a:pt x="125" y="7"/>
                    <a:pt x="118" y="0"/>
                    <a:pt x="109" y="0"/>
                  </a:cubicBezTo>
                  <a:cubicBezTo>
                    <a:pt x="101" y="0"/>
                    <a:pt x="94" y="7"/>
                    <a:pt x="94" y="16"/>
                  </a:cubicBezTo>
                  <a:cubicBezTo>
                    <a:pt x="94" y="24"/>
                    <a:pt x="101" y="31"/>
                    <a:pt x="110" y="31"/>
                  </a:cubicBezTo>
                  <a:cubicBezTo>
                    <a:pt x="118" y="31"/>
                    <a:pt x="125" y="24"/>
                    <a:pt x="125" y="15"/>
                  </a:cubicBezTo>
                  <a:moveTo>
                    <a:pt x="156" y="15"/>
                  </a:moveTo>
                  <a:cubicBezTo>
                    <a:pt x="156" y="7"/>
                    <a:pt x="149" y="0"/>
                    <a:pt x="141" y="0"/>
                  </a:cubicBezTo>
                  <a:cubicBezTo>
                    <a:pt x="132" y="0"/>
                    <a:pt x="125" y="7"/>
                    <a:pt x="125" y="15"/>
                  </a:cubicBezTo>
                  <a:cubicBezTo>
                    <a:pt x="125" y="24"/>
                    <a:pt x="132" y="31"/>
                    <a:pt x="141" y="31"/>
                  </a:cubicBezTo>
                  <a:cubicBezTo>
                    <a:pt x="149" y="31"/>
                    <a:pt x="156" y="24"/>
                    <a:pt x="156"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0" name="Freeform 59"/>
            <p:cNvSpPr>
              <a:spLocks/>
            </p:cNvSpPr>
            <p:nvPr/>
          </p:nvSpPr>
          <p:spPr bwMode="auto">
            <a:xfrm>
              <a:off x="4385" y="2712"/>
              <a:ext cx="41" cy="45"/>
            </a:xfrm>
            <a:custGeom>
              <a:avLst/>
              <a:gdLst>
                <a:gd name="T0" fmla="*/ 18 w 87"/>
                <a:gd name="T1" fmla="*/ 95 h 95"/>
                <a:gd name="T2" fmla="*/ 0 w 87"/>
                <a:gd name="T3" fmla="*/ 77 h 95"/>
                <a:gd name="T4" fmla="*/ 0 w 87"/>
                <a:gd name="T5" fmla="*/ 60 h 95"/>
                <a:gd name="T6" fmla="*/ 6 w 87"/>
                <a:gd name="T7" fmla="*/ 47 h 95"/>
                <a:gd name="T8" fmla="*/ 0 w 87"/>
                <a:gd name="T9" fmla="*/ 34 h 95"/>
                <a:gd name="T10" fmla="*/ 0 w 87"/>
                <a:gd name="T11" fmla="*/ 17 h 95"/>
                <a:gd name="T12" fmla="*/ 18 w 87"/>
                <a:gd name="T13" fmla="*/ 0 h 95"/>
                <a:gd name="T14" fmla="*/ 74 w 87"/>
                <a:gd name="T15" fmla="*/ 0 h 95"/>
                <a:gd name="T16" fmla="*/ 85 w 87"/>
                <a:gd name="T17" fmla="*/ 6 h 95"/>
                <a:gd name="T18" fmla="*/ 87 w 87"/>
                <a:gd name="T19" fmla="*/ 15 h 95"/>
                <a:gd name="T20" fmla="*/ 87 w 87"/>
                <a:gd name="T21" fmla="*/ 16 h 95"/>
                <a:gd name="T22" fmla="*/ 87 w 87"/>
                <a:gd name="T23" fmla="*/ 17 h 95"/>
                <a:gd name="T24" fmla="*/ 87 w 87"/>
                <a:gd name="T25" fmla="*/ 34 h 95"/>
                <a:gd name="T26" fmla="*/ 87 w 87"/>
                <a:gd name="T27" fmla="*/ 35 h 95"/>
                <a:gd name="T28" fmla="*/ 87 w 87"/>
                <a:gd name="T29" fmla="*/ 37 h 95"/>
                <a:gd name="T30" fmla="*/ 85 w 87"/>
                <a:gd name="T31" fmla="*/ 45 h 95"/>
                <a:gd name="T32" fmla="*/ 83 w 87"/>
                <a:gd name="T33" fmla="*/ 47 h 95"/>
                <a:gd name="T34" fmla="*/ 85 w 87"/>
                <a:gd name="T35" fmla="*/ 50 h 95"/>
                <a:gd name="T36" fmla="*/ 87 w 87"/>
                <a:gd name="T37" fmla="*/ 58 h 95"/>
                <a:gd name="T38" fmla="*/ 87 w 87"/>
                <a:gd name="T39" fmla="*/ 59 h 95"/>
                <a:gd name="T40" fmla="*/ 87 w 87"/>
                <a:gd name="T41" fmla="*/ 60 h 95"/>
                <a:gd name="T42" fmla="*/ 87 w 87"/>
                <a:gd name="T43" fmla="*/ 77 h 95"/>
                <a:gd name="T44" fmla="*/ 87 w 87"/>
                <a:gd name="T45" fmla="*/ 79 h 95"/>
                <a:gd name="T46" fmla="*/ 87 w 87"/>
                <a:gd name="T47" fmla="*/ 80 h 95"/>
                <a:gd name="T48" fmla="*/ 85 w 87"/>
                <a:gd name="T49" fmla="*/ 88 h 95"/>
                <a:gd name="T50" fmla="*/ 74 w 87"/>
                <a:gd name="T51" fmla="*/ 95 h 95"/>
                <a:gd name="T52" fmla="*/ 18 w 87"/>
                <a:gd name="T5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95">
                  <a:moveTo>
                    <a:pt x="18" y="95"/>
                  </a:moveTo>
                  <a:cubicBezTo>
                    <a:pt x="8" y="95"/>
                    <a:pt x="0" y="87"/>
                    <a:pt x="0" y="77"/>
                  </a:cubicBezTo>
                  <a:cubicBezTo>
                    <a:pt x="0" y="60"/>
                    <a:pt x="0" y="60"/>
                    <a:pt x="0" y="60"/>
                  </a:cubicBezTo>
                  <a:cubicBezTo>
                    <a:pt x="0" y="55"/>
                    <a:pt x="3" y="51"/>
                    <a:pt x="6" y="47"/>
                  </a:cubicBezTo>
                  <a:cubicBezTo>
                    <a:pt x="3" y="44"/>
                    <a:pt x="0" y="40"/>
                    <a:pt x="0" y="34"/>
                  </a:cubicBezTo>
                  <a:cubicBezTo>
                    <a:pt x="0" y="17"/>
                    <a:pt x="0" y="17"/>
                    <a:pt x="0" y="17"/>
                  </a:cubicBezTo>
                  <a:cubicBezTo>
                    <a:pt x="0" y="8"/>
                    <a:pt x="8" y="0"/>
                    <a:pt x="18" y="0"/>
                  </a:cubicBezTo>
                  <a:cubicBezTo>
                    <a:pt x="74" y="0"/>
                    <a:pt x="74" y="0"/>
                    <a:pt x="74" y="0"/>
                  </a:cubicBezTo>
                  <a:cubicBezTo>
                    <a:pt x="79" y="0"/>
                    <a:pt x="83" y="2"/>
                    <a:pt x="85" y="6"/>
                  </a:cubicBezTo>
                  <a:cubicBezTo>
                    <a:pt x="86" y="9"/>
                    <a:pt x="87" y="12"/>
                    <a:pt x="87" y="15"/>
                  </a:cubicBezTo>
                  <a:cubicBezTo>
                    <a:pt x="87" y="16"/>
                    <a:pt x="87" y="16"/>
                    <a:pt x="87" y="16"/>
                  </a:cubicBezTo>
                  <a:cubicBezTo>
                    <a:pt x="87" y="17"/>
                    <a:pt x="87" y="17"/>
                    <a:pt x="87" y="17"/>
                  </a:cubicBezTo>
                  <a:cubicBezTo>
                    <a:pt x="87" y="34"/>
                    <a:pt x="87" y="34"/>
                    <a:pt x="87" y="34"/>
                  </a:cubicBezTo>
                  <a:cubicBezTo>
                    <a:pt x="87" y="35"/>
                    <a:pt x="87" y="35"/>
                    <a:pt x="87" y="35"/>
                  </a:cubicBezTo>
                  <a:cubicBezTo>
                    <a:pt x="87" y="37"/>
                    <a:pt x="87" y="37"/>
                    <a:pt x="87" y="37"/>
                  </a:cubicBezTo>
                  <a:cubicBezTo>
                    <a:pt x="87" y="39"/>
                    <a:pt x="86" y="42"/>
                    <a:pt x="85" y="45"/>
                  </a:cubicBezTo>
                  <a:cubicBezTo>
                    <a:pt x="85" y="46"/>
                    <a:pt x="84" y="47"/>
                    <a:pt x="83" y="47"/>
                  </a:cubicBezTo>
                  <a:cubicBezTo>
                    <a:pt x="84" y="48"/>
                    <a:pt x="85" y="49"/>
                    <a:pt x="85" y="50"/>
                  </a:cubicBezTo>
                  <a:cubicBezTo>
                    <a:pt x="86" y="52"/>
                    <a:pt x="87" y="55"/>
                    <a:pt x="87" y="58"/>
                  </a:cubicBezTo>
                  <a:cubicBezTo>
                    <a:pt x="87" y="59"/>
                    <a:pt x="87" y="59"/>
                    <a:pt x="87" y="59"/>
                  </a:cubicBezTo>
                  <a:cubicBezTo>
                    <a:pt x="87" y="60"/>
                    <a:pt x="87" y="60"/>
                    <a:pt x="87" y="60"/>
                  </a:cubicBezTo>
                  <a:cubicBezTo>
                    <a:pt x="87" y="77"/>
                    <a:pt x="87" y="77"/>
                    <a:pt x="87" y="77"/>
                  </a:cubicBezTo>
                  <a:cubicBezTo>
                    <a:pt x="87" y="79"/>
                    <a:pt x="87" y="79"/>
                    <a:pt x="87" y="79"/>
                  </a:cubicBezTo>
                  <a:cubicBezTo>
                    <a:pt x="87" y="80"/>
                    <a:pt x="87" y="80"/>
                    <a:pt x="87" y="80"/>
                  </a:cubicBezTo>
                  <a:cubicBezTo>
                    <a:pt x="87" y="82"/>
                    <a:pt x="86" y="85"/>
                    <a:pt x="85" y="88"/>
                  </a:cubicBezTo>
                  <a:cubicBezTo>
                    <a:pt x="83" y="92"/>
                    <a:pt x="79" y="95"/>
                    <a:pt x="74" y="95"/>
                  </a:cubicBezTo>
                  <a:cubicBezTo>
                    <a:pt x="18" y="95"/>
                    <a:pt x="18" y="95"/>
                    <a:pt x="18" y="95"/>
                  </a:cubicBezTo>
                </a:path>
              </a:pathLst>
            </a:custGeom>
            <a:solidFill>
              <a:srgbClr val="6929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1" name="Freeform 60"/>
            <p:cNvSpPr>
              <a:spLocks noEditPoints="1"/>
            </p:cNvSpPr>
            <p:nvPr/>
          </p:nvSpPr>
          <p:spPr bwMode="auto">
            <a:xfrm>
              <a:off x="4390" y="2716"/>
              <a:ext cx="32" cy="37"/>
            </a:xfrm>
            <a:custGeom>
              <a:avLst/>
              <a:gdLst>
                <a:gd name="T0" fmla="*/ 65 w 69"/>
                <a:gd name="T1" fmla="*/ 77 h 77"/>
                <a:gd name="T2" fmla="*/ 9 w 69"/>
                <a:gd name="T3" fmla="*/ 77 h 77"/>
                <a:gd name="T4" fmla="*/ 0 w 69"/>
                <a:gd name="T5" fmla="*/ 68 h 77"/>
                <a:gd name="T6" fmla="*/ 0 w 69"/>
                <a:gd name="T7" fmla="*/ 51 h 77"/>
                <a:gd name="T8" fmla="*/ 9 w 69"/>
                <a:gd name="T9" fmla="*/ 43 h 77"/>
                <a:gd name="T10" fmla="*/ 65 w 69"/>
                <a:gd name="T11" fmla="*/ 43 h 77"/>
                <a:gd name="T12" fmla="*/ 69 w 69"/>
                <a:gd name="T13" fmla="*/ 51 h 77"/>
                <a:gd name="T14" fmla="*/ 69 w 69"/>
                <a:gd name="T15" fmla="*/ 68 h 77"/>
                <a:gd name="T16" fmla="*/ 65 w 69"/>
                <a:gd name="T17" fmla="*/ 77 h 77"/>
                <a:gd name="T18" fmla="*/ 65 w 69"/>
                <a:gd name="T19" fmla="*/ 34 h 77"/>
                <a:gd name="T20" fmla="*/ 9 w 69"/>
                <a:gd name="T21" fmla="*/ 34 h 77"/>
                <a:gd name="T22" fmla="*/ 0 w 69"/>
                <a:gd name="T23" fmla="*/ 25 h 77"/>
                <a:gd name="T24" fmla="*/ 0 w 69"/>
                <a:gd name="T25" fmla="*/ 8 h 77"/>
                <a:gd name="T26" fmla="*/ 9 w 69"/>
                <a:gd name="T27" fmla="*/ 0 h 77"/>
                <a:gd name="T28" fmla="*/ 65 w 69"/>
                <a:gd name="T29" fmla="*/ 0 h 77"/>
                <a:gd name="T30" fmla="*/ 69 w 69"/>
                <a:gd name="T31" fmla="*/ 8 h 77"/>
                <a:gd name="T32" fmla="*/ 69 w 69"/>
                <a:gd name="T33" fmla="*/ 25 h 77"/>
                <a:gd name="T34" fmla="*/ 65 w 69"/>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7">
                  <a:moveTo>
                    <a:pt x="65" y="77"/>
                  </a:moveTo>
                  <a:cubicBezTo>
                    <a:pt x="9" y="77"/>
                    <a:pt x="9" y="77"/>
                    <a:pt x="9" y="77"/>
                  </a:cubicBezTo>
                  <a:cubicBezTo>
                    <a:pt x="4" y="77"/>
                    <a:pt x="0" y="73"/>
                    <a:pt x="0" y="68"/>
                  </a:cubicBezTo>
                  <a:cubicBezTo>
                    <a:pt x="0" y="51"/>
                    <a:pt x="0" y="51"/>
                    <a:pt x="0" y="51"/>
                  </a:cubicBezTo>
                  <a:cubicBezTo>
                    <a:pt x="0" y="47"/>
                    <a:pt x="4" y="43"/>
                    <a:pt x="9" y="43"/>
                  </a:cubicBezTo>
                  <a:cubicBezTo>
                    <a:pt x="65" y="43"/>
                    <a:pt x="65" y="43"/>
                    <a:pt x="65" y="43"/>
                  </a:cubicBezTo>
                  <a:cubicBezTo>
                    <a:pt x="69" y="43"/>
                    <a:pt x="69" y="47"/>
                    <a:pt x="69" y="51"/>
                  </a:cubicBezTo>
                  <a:cubicBezTo>
                    <a:pt x="69" y="68"/>
                    <a:pt x="69" y="68"/>
                    <a:pt x="69" y="68"/>
                  </a:cubicBezTo>
                  <a:cubicBezTo>
                    <a:pt x="69" y="73"/>
                    <a:pt x="69" y="77"/>
                    <a:pt x="65" y="77"/>
                  </a:cubicBezTo>
                  <a:close/>
                  <a:moveTo>
                    <a:pt x="65" y="34"/>
                  </a:moveTo>
                  <a:cubicBezTo>
                    <a:pt x="9" y="34"/>
                    <a:pt x="9" y="34"/>
                    <a:pt x="9" y="34"/>
                  </a:cubicBezTo>
                  <a:cubicBezTo>
                    <a:pt x="4" y="34"/>
                    <a:pt x="0" y="30"/>
                    <a:pt x="0" y="25"/>
                  </a:cubicBezTo>
                  <a:cubicBezTo>
                    <a:pt x="0" y="8"/>
                    <a:pt x="0" y="8"/>
                    <a:pt x="0" y="8"/>
                  </a:cubicBezTo>
                  <a:cubicBezTo>
                    <a:pt x="0" y="3"/>
                    <a:pt x="4" y="0"/>
                    <a:pt x="9" y="0"/>
                  </a:cubicBezTo>
                  <a:cubicBezTo>
                    <a:pt x="65" y="0"/>
                    <a:pt x="65" y="0"/>
                    <a:pt x="65" y="0"/>
                  </a:cubicBezTo>
                  <a:cubicBezTo>
                    <a:pt x="69" y="0"/>
                    <a:pt x="69" y="3"/>
                    <a:pt x="69" y="8"/>
                  </a:cubicBezTo>
                  <a:cubicBezTo>
                    <a:pt x="69" y="25"/>
                    <a:pt x="69" y="25"/>
                    <a:pt x="69" y="25"/>
                  </a:cubicBezTo>
                  <a:cubicBezTo>
                    <a:pt x="69" y="30"/>
                    <a:pt x="69" y="34"/>
                    <a:pt x="65"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2" name="Freeform 61"/>
            <p:cNvSpPr>
              <a:spLocks/>
            </p:cNvSpPr>
            <p:nvPr/>
          </p:nvSpPr>
          <p:spPr bwMode="auto">
            <a:xfrm>
              <a:off x="4361" y="2684"/>
              <a:ext cx="65" cy="81"/>
            </a:xfrm>
            <a:custGeom>
              <a:avLst/>
              <a:gdLst>
                <a:gd name="T0" fmla="*/ 17 w 138"/>
                <a:gd name="T1" fmla="*/ 172 h 172"/>
                <a:gd name="T2" fmla="*/ 0 w 138"/>
                <a:gd name="T3" fmla="*/ 155 h 172"/>
                <a:gd name="T4" fmla="*/ 0 w 138"/>
                <a:gd name="T5" fmla="*/ 17 h 172"/>
                <a:gd name="T6" fmla="*/ 17 w 138"/>
                <a:gd name="T7" fmla="*/ 0 h 172"/>
                <a:gd name="T8" fmla="*/ 107 w 138"/>
                <a:gd name="T9" fmla="*/ 0 h 172"/>
                <a:gd name="T10" fmla="*/ 119 w 138"/>
                <a:gd name="T11" fmla="*/ 6 h 172"/>
                <a:gd name="T12" fmla="*/ 120 w 138"/>
                <a:gd name="T13" fmla="*/ 8 h 172"/>
                <a:gd name="T14" fmla="*/ 125 w 138"/>
                <a:gd name="T15" fmla="*/ 8 h 172"/>
                <a:gd name="T16" fmla="*/ 136 w 138"/>
                <a:gd name="T17" fmla="*/ 15 h 172"/>
                <a:gd name="T18" fmla="*/ 138 w 138"/>
                <a:gd name="T19" fmla="*/ 23 h 172"/>
                <a:gd name="T20" fmla="*/ 138 w 138"/>
                <a:gd name="T21" fmla="*/ 25 h 172"/>
                <a:gd name="T22" fmla="*/ 138 w 138"/>
                <a:gd name="T23" fmla="*/ 26 h 172"/>
                <a:gd name="T24" fmla="*/ 138 w 138"/>
                <a:gd name="T25" fmla="*/ 51 h 172"/>
                <a:gd name="T26" fmla="*/ 138 w 138"/>
                <a:gd name="T27" fmla="*/ 52 h 172"/>
                <a:gd name="T28" fmla="*/ 138 w 138"/>
                <a:gd name="T29" fmla="*/ 54 h 172"/>
                <a:gd name="T30" fmla="*/ 136 w 138"/>
                <a:gd name="T31" fmla="*/ 62 h 172"/>
                <a:gd name="T32" fmla="*/ 125 w 138"/>
                <a:gd name="T33" fmla="*/ 69 h 172"/>
                <a:gd name="T34" fmla="*/ 120 w 138"/>
                <a:gd name="T35" fmla="*/ 69 h 172"/>
                <a:gd name="T36" fmla="*/ 120 w 138"/>
                <a:gd name="T37" fmla="*/ 155 h 172"/>
                <a:gd name="T38" fmla="*/ 120 w 138"/>
                <a:gd name="T39" fmla="*/ 156 h 172"/>
                <a:gd name="T40" fmla="*/ 120 w 138"/>
                <a:gd name="T41" fmla="*/ 157 h 172"/>
                <a:gd name="T42" fmla="*/ 119 w 138"/>
                <a:gd name="T43" fmla="*/ 165 h 172"/>
                <a:gd name="T44" fmla="*/ 107 w 138"/>
                <a:gd name="T45" fmla="*/ 172 h 172"/>
                <a:gd name="T46" fmla="*/ 17 w 138"/>
                <a:gd name="T4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72">
                  <a:moveTo>
                    <a:pt x="17" y="172"/>
                  </a:moveTo>
                  <a:cubicBezTo>
                    <a:pt x="8" y="172"/>
                    <a:pt x="0" y="164"/>
                    <a:pt x="0" y="155"/>
                  </a:cubicBezTo>
                  <a:cubicBezTo>
                    <a:pt x="0" y="17"/>
                    <a:pt x="0" y="17"/>
                    <a:pt x="0" y="17"/>
                  </a:cubicBezTo>
                  <a:cubicBezTo>
                    <a:pt x="0" y="7"/>
                    <a:pt x="8" y="0"/>
                    <a:pt x="17" y="0"/>
                  </a:cubicBezTo>
                  <a:cubicBezTo>
                    <a:pt x="107" y="0"/>
                    <a:pt x="107" y="0"/>
                    <a:pt x="107" y="0"/>
                  </a:cubicBezTo>
                  <a:cubicBezTo>
                    <a:pt x="112" y="0"/>
                    <a:pt x="117" y="2"/>
                    <a:pt x="119" y="6"/>
                  </a:cubicBezTo>
                  <a:cubicBezTo>
                    <a:pt x="119" y="7"/>
                    <a:pt x="119" y="8"/>
                    <a:pt x="120" y="8"/>
                  </a:cubicBezTo>
                  <a:cubicBezTo>
                    <a:pt x="122" y="8"/>
                    <a:pt x="125" y="8"/>
                    <a:pt x="125" y="8"/>
                  </a:cubicBezTo>
                  <a:cubicBezTo>
                    <a:pt x="130" y="8"/>
                    <a:pt x="134" y="11"/>
                    <a:pt x="136" y="15"/>
                  </a:cubicBezTo>
                  <a:cubicBezTo>
                    <a:pt x="137" y="18"/>
                    <a:pt x="138" y="21"/>
                    <a:pt x="138" y="23"/>
                  </a:cubicBezTo>
                  <a:cubicBezTo>
                    <a:pt x="138" y="25"/>
                    <a:pt x="138" y="25"/>
                    <a:pt x="138" y="25"/>
                  </a:cubicBezTo>
                  <a:cubicBezTo>
                    <a:pt x="138" y="26"/>
                    <a:pt x="138" y="26"/>
                    <a:pt x="138" y="26"/>
                  </a:cubicBezTo>
                  <a:cubicBezTo>
                    <a:pt x="138" y="51"/>
                    <a:pt x="138" y="51"/>
                    <a:pt x="138" y="51"/>
                  </a:cubicBezTo>
                  <a:cubicBezTo>
                    <a:pt x="138" y="52"/>
                    <a:pt x="138" y="52"/>
                    <a:pt x="138" y="52"/>
                  </a:cubicBezTo>
                  <a:cubicBezTo>
                    <a:pt x="138" y="54"/>
                    <a:pt x="138" y="54"/>
                    <a:pt x="138" y="54"/>
                  </a:cubicBezTo>
                  <a:cubicBezTo>
                    <a:pt x="138" y="56"/>
                    <a:pt x="137" y="59"/>
                    <a:pt x="136" y="62"/>
                  </a:cubicBezTo>
                  <a:cubicBezTo>
                    <a:pt x="134" y="66"/>
                    <a:pt x="130" y="69"/>
                    <a:pt x="125" y="69"/>
                  </a:cubicBezTo>
                  <a:cubicBezTo>
                    <a:pt x="125" y="69"/>
                    <a:pt x="122" y="69"/>
                    <a:pt x="120" y="69"/>
                  </a:cubicBezTo>
                  <a:cubicBezTo>
                    <a:pt x="120" y="83"/>
                    <a:pt x="120" y="155"/>
                    <a:pt x="120" y="155"/>
                  </a:cubicBezTo>
                  <a:cubicBezTo>
                    <a:pt x="120" y="156"/>
                    <a:pt x="120" y="156"/>
                    <a:pt x="120" y="156"/>
                  </a:cubicBezTo>
                  <a:cubicBezTo>
                    <a:pt x="120" y="157"/>
                    <a:pt x="120" y="157"/>
                    <a:pt x="120" y="157"/>
                  </a:cubicBezTo>
                  <a:cubicBezTo>
                    <a:pt x="120" y="160"/>
                    <a:pt x="120" y="163"/>
                    <a:pt x="119" y="165"/>
                  </a:cubicBezTo>
                  <a:cubicBezTo>
                    <a:pt x="117" y="170"/>
                    <a:pt x="112" y="172"/>
                    <a:pt x="107" y="172"/>
                  </a:cubicBezTo>
                  <a:cubicBezTo>
                    <a:pt x="17" y="172"/>
                    <a:pt x="17" y="172"/>
                    <a:pt x="17" y="172"/>
                  </a:cubicBezTo>
                </a:path>
              </a:pathLst>
            </a:custGeom>
            <a:solidFill>
              <a:srgbClr val="6929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3" name="Freeform 62"/>
            <p:cNvSpPr>
              <a:spLocks noEditPoints="1"/>
            </p:cNvSpPr>
            <p:nvPr/>
          </p:nvSpPr>
          <p:spPr bwMode="auto">
            <a:xfrm>
              <a:off x="4365" y="2688"/>
              <a:ext cx="57" cy="73"/>
            </a:xfrm>
            <a:custGeom>
              <a:avLst/>
              <a:gdLst>
                <a:gd name="T0" fmla="*/ 117 w 121"/>
                <a:gd name="T1" fmla="*/ 52 h 155"/>
                <a:gd name="T2" fmla="*/ 61 w 121"/>
                <a:gd name="T3" fmla="*/ 52 h 155"/>
                <a:gd name="T4" fmla="*/ 52 w 121"/>
                <a:gd name="T5" fmla="*/ 43 h 155"/>
                <a:gd name="T6" fmla="*/ 52 w 121"/>
                <a:gd name="T7" fmla="*/ 18 h 155"/>
                <a:gd name="T8" fmla="*/ 61 w 121"/>
                <a:gd name="T9" fmla="*/ 9 h 155"/>
                <a:gd name="T10" fmla="*/ 117 w 121"/>
                <a:gd name="T11" fmla="*/ 9 h 155"/>
                <a:gd name="T12" fmla="*/ 121 w 121"/>
                <a:gd name="T13" fmla="*/ 18 h 155"/>
                <a:gd name="T14" fmla="*/ 121 w 121"/>
                <a:gd name="T15" fmla="*/ 43 h 155"/>
                <a:gd name="T16" fmla="*/ 117 w 121"/>
                <a:gd name="T17" fmla="*/ 52 h 155"/>
                <a:gd name="T18" fmla="*/ 99 w 121"/>
                <a:gd name="T19" fmla="*/ 155 h 155"/>
                <a:gd name="T20" fmla="*/ 9 w 121"/>
                <a:gd name="T21" fmla="*/ 155 h 155"/>
                <a:gd name="T22" fmla="*/ 0 w 121"/>
                <a:gd name="T23" fmla="*/ 147 h 155"/>
                <a:gd name="T24" fmla="*/ 0 w 121"/>
                <a:gd name="T25" fmla="*/ 9 h 155"/>
                <a:gd name="T26" fmla="*/ 9 w 121"/>
                <a:gd name="T27" fmla="*/ 0 h 155"/>
                <a:gd name="T28" fmla="*/ 99 w 121"/>
                <a:gd name="T29" fmla="*/ 0 h 155"/>
                <a:gd name="T30" fmla="*/ 104 w 121"/>
                <a:gd name="T31" fmla="*/ 9 h 155"/>
                <a:gd name="T32" fmla="*/ 104 w 121"/>
                <a:gd name="T33" fmla="*/ 147 h 155"/>
                <a:gd name="T34" fmla="*/ 99 w 121"/>
                <a:gd name="T35"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55">
                  <a:moveTo>
                    <a:pt x="117" y="52"/>
                  </a:moveTo>
                  <a:cubicBezTo>
                    <a:pt x="61" y="52"/>
                    <a:pt x="61" y="52"/>
                    <a:pt x="61" y="52"/>
                  </a:cubicBezTo>
                  <a:cubicBezTo>
                    <a:pt x="56" y="52"/>
                    <a:pt x="52" y="48"/>
                    <a:pt x="52" y="43"/>
                  </a:cubicBezTo>
                  <a:cubicBezTo>
                    <a:pt x="52" y="18"/>
                    <a:pt x="52" y="18"/>
                    <a:pt x="52" y="18"/>
                  </a:cubicBezTo>
                  <a:cubicBezTo>
                    <a:pt x="52" y="13"/>
                    <a:pt x="56" y="9"/>
                    <a:pt x="61" y="9"/>
                  </a:cubicBezTo>
                  <a:cubicBezTo>
                    <a:pt x="117" y="9"/>
                    <a:pt x="117" y="9"/>
                    <a:pt x="117" y="9"/>
                  </a:cubicBezTo>
                  <a:cubicBezTo>
                    <a:pt x="121" y="9"/>
                    <a:pt x="121" y="13"/>
                    <a:pt x="121" y="18"/>
                  </a:cubicBezTo>
                  <a:cubicBezTo>
                    <a:pt x="121" y="43"/>
                    <a:pt x="121" y="43"/>
                    <a:pt x="121" y="43"/>
                  </a:cubicBezTo>
                  <a:cubicBezTo>
                    <a:pt x="121" y="48"/>
                    <a:pt x="121" y="52"/>
                    <a:pt x="117" y="52"/>
                  </a:cubicBezTo>
                  <a:close/>
                  <a:moveTo>
                    <a:pt x="99" y="155"/>
                  </a:moveTo>
                  <a:cubicBezTo>
                    <a:pt x="9" y="155"/>
                    <a:pt x="9" y="155"/>
                    <a:pt x="9" y="155"/>
                  </a:cubicBezTo>
                  <a:cubicBezTo>
                    <a:pt x="4" y="155"/>
                    <a:pt x="0" y="151"/>
                    <a:pt x="0" y="147"/>
                  </a:cubicBezTo>
                  <a:cubicBezTo>
                    <a:pt x="0" y="9"/>
                    <a:pt x="0" y="9"/>
                    <a:pt x="0" y="9"/>
                  </a:cubicBezTo>
                  <a:cubicBezTo>
                    <a:pt x="0" y="4"/>
                    <a:pt x="4" y="0"/>
                    <a:pt x="9" y="0"/>
                  </a:cubicBezTo>
                  <a:cubicBezTo>
                    <a:pt x="99" y="0"/>
                    <a:pt x="99" y="0"/>
                    <a:pt x="99" y="0"/>
                  </a:cubicBezTo>
                  <a:cubicBezTo>
                    <a:pt x="104" y="0"/>
                    <a:pt x="104" y="4"/>
                    <a:pt x="104" y="9"/>
                  </a:cubicBezTo>
                  <a:cubicBezTo>
                    <a:pt x="104" y="147"/>
                    <a:pt x="104" y="147"/>
                    <a:pt x="104" y="147"/>
                  </a:cubicBezTo>
                  <a:cubicBezTo>
                    <a:pt x="104" y="151"/>
                    <a:pt x="104" y="155"/>
                    <a:pt x="99"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4" name="Freeform 63"/>
            <p:cNvSpPr>
              <a:spLocks noEditPoints="1"/>
            </p:cNvSpPr>
            <p:nvPr/>
          </p:nvSpPr>
          <p:spPr bwMode="auto">
            <a:xfrm>
              <a:off x="4361" y="2696"/>
              <a:ext cx="45" cy="52"/>
            </a:xfrm>
            <a:custGeom>
              <a:avLst/>
              <a:gdLst>
                <a:gd name="T0" fmla="*/ 0 w 45"/>
                <a:gd name="T1" fmla="*/ 28 h 52"/>
                <a:gd name="T2" fmla="*/ 0 w 45"/>
                <a:gd name="T3" fmla="*/ 24 h 52"/>
                <a:gd name="T4" fmla="*/ 45 w 45"/>
                <a:gd name="T5" fmla="*/ 24 h 52"/>
                <a:gd name="T6" fmla="*/ 45 w 45"/>
                <a:gd name="T7" fmla="*/ 28 h 52"/>
                <a:gd name="T8" fmla="*/ 0 w 45"/>
                <a:gd name="T9" fmla="*/ 28 h 52"/>
                <a:gd name="T10" fmla="*/ 0 w 45"/>
                <a:gd name="T11" fmla="*/ 52 h 52"/>
                <a:gd name="T12" fmla="*/ 0 w 45"/>
                <a:gd name="T13" fmla="*/ 49 h 52"/>
                <a:gd name="T14" fmla="*/ 45 w 45"/>
                <a:gd name="T15" fmla="*/ 49 h 52"/>
                <a:gd name="T16" fmla="*/ 45 w 45"/>
                <a:gd name="T17" fmla="*/ 52 h 52"/>
                <a:gd name="T18" fmla="*/ 0 w 45"/>
                <a:gd name="T19" fmla="*/ 52 h 52"/>
                <a:gd name="T20" fmla="*/ 0 w 45"/>
                <a:gd name="T21" fmla="*/ 41 h 52"/>
                <a:gd name="T22" fmla="*/ 0 w 45"/>
                <a:gd name="T23" fmla="*/ 36 h 52"/>
                <a:gd name="T24" fmla="*/ 45 w 45"/>
                <a:gd name="T25" fmla="*/ 36 h 52"/>
                <a:gd name="T26" fmla="*/ 45 w 45"/>
                <a:gd name="T27" fmla="*/ 41 h 52"/>
                <a:gd name="T28" fmla="*/ 0 w 45"/>
                <a:gd name="T29" fmla="*/ 41 h 52"/>
                <a:gd name="T30" fmla="*/ 0 w 45"/>
                <a:gd name="T31" fmla="*/ 16 h 52"/>
                <a:gd name="T32" fmla="*/ 0 w 45"/>
                <a:gd name="T33" fmla="*/ 12 h 52"/>
                <a:gd name="T34" fmla="*/ 45 w 45"/>
                <a:gd name="T35" fmla="*/ 12 h 52"/>
                <a:gd name="T36" fmla="*/ 45 w 45"/>
                <a:gd name="T37" fmla="*/ 16 h 52"/>
                <a:gd name="T38" fmla="*/ 0 w 45"/>
                <a:gd name="T39" fmla="*/ 16 h 52"/>
                <a:gd name="T40" fmla="*/ 0 w 45"/>
                <a:gd name="T41" fmla="*/ 4 h 52"/>
                <a:gd name="T42" fmla="*/ 0 w 45"/>
                <a:gd name="T43" fmla="*/ 0 h 52"/>
                <a:gd name="T44" fmla="*/ 45 w 45"/>
                <a:gd name="T45" fmla="*/ 0 h 52"/>
                <a:gd name="T46" fmla="*/ 45 w 45"/>
                <a:gd name="T47" fmla="*/ 4 h 52"/>
                <a:gd name="T48" fmla="*/ 0 w 45"/>
                <a:gd name="T4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52">
                  <a:moveTo>
                    <a:pt x="0" y="28"/>
                  </a:moveTo>
                  <a:lnTo>
                    <a:pt x="0" y="24"/>
                  </a:lnTo>
                  <a:lnTo>
                    <a:pt x="45" y="24"/>
                  </a:lnTo>
                  <a:lnTo>
                    <a:pt x="45" y="28"/>
                  </a:lnTo>
                  <a:lnTo>
                    <a:pt x="0" y="28"/>
                  </a:lnTo>
                  <a:close/>
                  <a:moveTo>
                    <a:pt x="0" y="52"/>
                  </a:moveTo>
                  <a:lnTo>
                    <a:pt x="0" y="49"/>
                  </a:lnTo>
                  <a:lnTo>
                    <a:pt x="45" y="49"/>
                  </a:lnTo>
                  <a:lnTo>
                    <a:pt x="45" y="52"/>
                  </a:lnTo>
                  <a:lnTo>
                    <a:pt x="0" y="52"/>
                  </a:lnTo>
                  <a:close/>
                  <a:moveTo>
                    <a:pt x="0" y="41"/>
                  </a:moveTo>
                  <a:lnTo>
                    <a:pt x="0" y="36"/>
                  </a:lnTo>
                  <a:lnTo>
                    <a:pt x="45" y="36"/>
                  </a:lnTo>
                  <a:lnTo>
                    <a:pt x="45" y="41"/>
                  </a:lnTo>
                  <a:lnTo>
                    <a:pt x="0" y="41"/>
                  </a:lnTo>
                  <a:close/>
                  <a:moveTo>
                    <a:pt x="0" y="16"/>
                  </a:moveTo>
                  <a:lnTo>
                    <a:pt x="0" y="12"/>
                  </a:lnTo>
                  <a:lnTo>
                    <a:pt x="45" y="12"/>
                  </a:lnTo>
                  <a:lnTo>
                    <a:pt x="45" y="16"/>
                  </a:lnTo>
                  <a:lnTo>
                    <a:pt x="0" y="16"/>
                  </a:lnTo>
                  <a:close/>
                  <a:moveTo>
                    <a:pt x="0" y="4"/>
                  </a:moveTo>
                  <a:lnTo>
                    <a:pt x="0" y="0"/>
                  </a:lnTo>
                  <a:lnTo>
                    <a:pt x="45" y="0"/>
                  </a:lnTo>
                  <a:lnTo>
                    <a:pt x="45" y="4"/>
                  </a:lnTo>
                  <a:lnTo>
                    <a:pt x="0" y="4"/>
                  </a:lnTo>
                  <a:close/>
                </a:path>
              </a:pathLst>
            </a:custGeom>
            <a:solidFill>
              <a:srgbClr val="6929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5" name="Freeform 64"/>
            <p:cNvSpPr>
              <a:spLocks/>
            </p:cNvSpPr>
            <p:nvPr/>
          </p:nvSpPr>
          <p:spPr bwMode="auto">
            <a:xfrm>
              <a:off x="4329" y="2676"/>
              <a:ext cx="56" cy="97"/>
            </a:xfrm>
            <a:custGeom>
              <a:avLst/>
              <a:gdLst>
                <a:gd name="T0" fmla="*/ 56 w 56"/>
                <a:gd name="T1" fmla="*/ 0 h 97"/>
                <a:gd name="T2" fmla="*/ 0 w 56"/>
                <a:gd name="T3" fmla="*/ 10 h 97"/>
                <a:gd name="T4" fmla="*/ 0 w 56"/>
                <a:gd name="T5" fmla="*/ 87 h 97"/>
                <a:gd name="T6" fmla="*/ 56 w 56"/>
                <a:gd name="T7" fmla="*/ 97 h 97"/>
                <a:gd name="T8" fmla="*/ 56 w 56"/>
                <a:gd name="T9" fmla="*/ 0 h 97"/>
              </a:gdLst>
              <a:ahLst/>
              <a:cxnLst>
                <a:cxn ang="0">
                  <a:pos x="T0" y="T1"/>
                </a:cxn>
                <a:cxn ang="0">
                  <a:pos x="T2" y="T3"/>
                </a:cxn>
                <a:cxn ang="0">
                  <a:pos x="T4" y="T5"/>
                </a:cxn>
                <a:cxn ang="0">
                  <a:pos x="T6" y="T7"/>
                </a:cxn>
                <a:cxn ang="0">
                  <a:pos x="T8" y="T9"/>
                </a:cxn>
              </a:cxnLst>
              <a:rect l="0" t="0" r="r" b="b"/>
              <a:pathLst>
                <a:path w="56" h="97">
                  <a:moveTo>
                    <a:pt x="56" y="0"/>
                  </a:moveTo>
                  <a:lnTo>
                    <a:pt x="0" y="10"/>
                  </a:lnTo>
                  <a:lnTo>
                    <a:pt x="0" y="87"/>
                  </a:lnTo>
                  <a:lnTo>
                    <a:pt x="56" y="97"/>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6" name="Freeform 65"/>
            <p:cNvSpPr>
              <a:spLocks/>
            </p:cNvSpPr>
            <p:nvPr/>
          </p:nvSpPr>
          <p:spPr bwMode="auto">
            <a:xfrm>
              <a:off x="4342" y="2702"/>
              <a:ext cx="31" cy="43"/>
            </a:xfrm>
            <a:custGeom>
              <a:avLst/>
              <a:gdLst>
                <a:gd name="T0" fmla="*/ 66 w 66"/>
                <a:gd name="T1" fmla="*/ 0 h 91"/>
                <a:gd name="T2" fmla="*/ 49 w 66"/>
                <a:gd name="T3" fmla="*/ 1 h 91"/>
                <a:gd name="T4" fmla="*/ 49 w 66"/>
                <a:gd name="T5" fmla="*/ 50 h 91"/>
                <a:gd name="T6" fmla="*/ 50 w 66"/>
                <a:gd name="T7" fmla="*/ 54 h 91"/>
                <a:gd name="T8" fmla="*/ 50 w 66"/>
                <a:gd name="T9" fmla="*/ 58 h 91"/>
                <a:gd name="T10" fmla="*/ 50 w 66"/>
                <a:gd name="T11" fmla="*/ 60 h 91"/>
                <a:gd name="T12" fmla="*/ 50 w 66"/>
                <a:gd name="T13" fmla="*/ 62 h 91"/>
                <a:gd name="T14" fmla="*/ 50 w 66"/>
                <a:gd name="T15" fmla="*/ 62 h 91"/>
                <a:gd name="T16" fmla="*/ 49 w 66"/>
                <a:gd name="T17" fmla="*/ 60 h 91"/>
                <a:gd name="T18" fmla="*/ 48 w 66"/>
                <a:gd name="T19" fmla="*/ 58 h 91"/>
                <a:gd name="T20" fmla="*/ 47 w 66"/>
                <a:gd name="T21" fmla="*/ 56 h 91"/>
                <a:gd name="T22" fmla="*/ 46 w 66"/>
                <a:gd name="T23" fmla="*/ 55 h 91"/>
                <a:gd name="T24" fmla="*/ 17 w 66"/>
                <a:gd name="T25" fmla="*/ 3 h 91"/>
                <a:gd name="T26" fmla="*/ 0 w 66"/>
                <a:gd name="T27" fmla="*/ 4 h 91"/>
                <a:gd name="T28" fmla="*/ 0 w 66"/>
                <a:gd name="T29" fmla="*/ 87 h 91"/>
                <a:gd name="T30" fmla="*/ 15 w 66"/>
                <a:gd name="T31" fmla="*/ 88 h 91"/>
                <a:gd name="T32" fmla="*/ 15 w 66"/>
                <a:gd name="T33" fmla="*/ 41 h 91"/>
                <a:gd name="T34" fmla="*/ 15 w 66"/>
                <a:gd name="T35" fmla="*/ 37 h 91"/>
                <a:gd name="T36" fmla="*/ 15 w 66"/>
                <a:gd name="T37" fmla="*/ 33 h 91"/>
                <a:gd name="T38" fmla="*/ 15 w 66"/>
                <a:gd name="T39" fmla="*/ 30 h 91"/>
                <a:gd name="T40" fmla="*/ 15 w 66"/>
                <a:gd name="T41" fmla="*/ 28 h 91"/>
                <a:gd name="T42" fmla="*/ 15 w 66"/>
                <a:gd name="T43" fmla="*/ 28 h 91"/>
                <a:gd name="T44" fmla="*/ 15 w 66"/>
                <a:gd name="T45" fmla="*/ 29 h 91"/>
                <a:gd name="T46" fmla="*/ 16 w 66"/>
                <a:gd name="T47" fmla="*/ 31 h 91"/>
                <a:gd name="T48" fmla="*/ 17 w 66"/>
                <a:gd name="T49" fmla="*/ 32 h 91"/>
                <a:gd name="T50" fmla="*/ 18 w 66"/>
                <a:gd name="T51" fmla="*/ 35 h 91"/>
                <a:gd name="T52" fmla="*/ 48 w 66"/>
                <a:gd name="T53" fmla="*/ 90 h 91"/>
                <a:gd name="T54" fmla="*/ 66 w 66"/>
                <a:gd name="T55" fmla="*/ 91 h 91"/>
                <a:gd name="T56" fmla="*/ 66 w 66"/>
                <a:gd name="T5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91">
                  <a:moveTo>
                    <a:pt x="66" y="0"/>
                  </a:moveTo>
                  <a:cubicBezTo>
                    <a:pt x="49" y="1"/>
                    <a:pt x="49" y="1"/>
                    <a:pt x="49" y="1"/>
                  </a:cubicBezTo>
                  <a:cubicBezTo>
                    <a:pt x="49" y="50"/>
                    <a:pt x="49" y="50"/>
                    <a:pt x="49" y="50"/>
                  </a:cubicBezTo>
                  <a:cubicBezTo>
                    <a:pt x="49" y="52"/>
                    <a:pt x="49" y="53"/>
                    <a:pt x="50" y="54"/>
                  </a:cubicBezTo>
                  <a:cubicBezTo>
                    <a:pt x="50" y="55"/>
                    <a:pt x="50" y="57"/>
                    <a:pt x="50" y="58"/>
                  </a:cubicBezTo>
                  <a:cubicBezTo>
                    <a:pt x="50" y="59"/>
                    <a:pt x="50" y="60"/>
                    <a:pt x="50" y="60"/>
                  </a:cubicBezTo>
                  <a:cubicBezTo>
                    <a:pt x="50" y="61"/>
                    <a:pt x="50" y="62"/>
                    <a:pt x="50" y="62"/>
                  </a:cubicBezTo>
                  <a:cubicBezTo>
                    <a:pt x="50" y="62"/>
                    <a:pt x="50" y="62"/>
                    <a:pt x="50" y="62"/>
                  </a:cubicBezTo>
                  <a:cubicBezTo>
                    <a:pt x="49" y="61"/>
                    <a:pt x="49" y="61"/>
                    <a:pt x="49" y="60"/>
                  </a:cubicBezTo>
                  <a:cubicBezTo>
                    <a:pt x="48" y="59"/>
                    <a:pt x="48" y="59"/>
                    <a:pt x="48" y="58"/>
                  </a:cubicBezTo>
                  <a:cubicBezTo>
                    <a:pt x="47" y="58"/>
                    <a:pt x="47" y="57"/>
                    <a:pt x="47" y="56"/>
                  </a:cubicBezTo>
                  <a:cubicBezTo>
                    <a:pt x="46" y="56"/>
                    <a:pt x="46" y="55"/>
                    <a:pt x="46" y="55"/>
                  </a:cubicBezTo>
                  <a:cubicBezTo>
                    <a:pt x="17" y="3"/>
                    <a:pt x="17" y="3"/>
                    <a:pt x="17" y="3"/>
                  </a:cubicBezTo>
                  <a:cubicBezTo>
                    <a:pt x="0" y="4"/>
                    <a:pt x="0" y="4"/>
                    <a:pt x="0" y="4"/>
                  </a:cubicBezTo>
                  <a:cubicBezTo>
                    <a:pt x="0" y="87"/>
                    <a:pt x="0" y="87"/>
                    <a:pt x="0" y="87"/>
                  </a:cubicBezTo>
                  <a:cubicBezTo>
                    <a:pt x="15" y="88"/>
                    <a:pt x="15" y="88"/>
                    <a:pt x="15" y="88"/>
                  </a:cubicBezTo>
                  <a:cubicBezTo>
                    <a:pt x="15" y="41"/>
                    <a:pt x="15" y="41"/>
                    <a:pt x="15" y="41"/>
                  </a:cubicBezTo>
                  <a:cubicBezTo>
                    <a:pt x="15" y="40"/>
                    <a:pt x="15" y="38"/>
                    <a:pt x="15" y="37"/>
                  </a:cubicBezTo>
                  <a:cubicBezTo>
                    <a:pt x="15" y="36"/>
                    <a:pt x="15" y="34"/>
                    <a:pt x="15" y="33"/>
                  </a:cubicBezTo>
                  <a:cubicBezTo>
                    <a:pt x="15" y="32"/>
                    <a:pt x="15" y="31"/>
                    <a:pt x="15" y="30"/>
                  </a:cubicBezTo>
                  <a:cubicBezTo>
                    <a:pt x="15" y="29"/>
                    <a:pt x="15" y="28"/>
                    <a:pt x="15" y="28"/>
                  </a:cubicBezTo>
                  <a:cubicBezTo>
                    <a:pt x="15" y="28"/>
                    <a:pt x="15" y="28"/>
                    <a:pt x="15" y="28"/>
                  </a:cubicBezTo>
                  <a:cubicBezTo>
                    <a:pt x="15" y="28"/>
                    <a:pt x="15" y="28"/>
                    <a:pt x="15" y="29"/>
                  </a:cubicBezTo>
                  <a:cubicBezTo>
                    <a:pt x="16" y="29"/>
                    <a:pt x="16" y="30"/>
                    <a:pt x="16" y="31"/>
                  </a:cubicBezTo>
                  <a:cubicBezTo>
                    <a:pt x="16" y="31"/>
                    <a:pt x="17" y="32"/>
                    <a:pt x="17" y="32"/>
                  </a:cubicBezTo>
                  <a:cubicBezTo>
                    <a:pt x="18" y="33"/>
                    <a:pt x="18" y="34"/>
                    <a:pt x="18" y="35"/>
                  </a:cubicBezTo>
                  <a:cubicBezTo>
                    <a:pt x="48" y="90"/>
                    <a:pt x="48" y="90"/>
                    <a:pt x="48" y="90"/>
                  </a:cubicBezTo>
                  <a:cubicBezTo>
                    <a:pt x="66" y="91"/>
                    <a:pt x="66" y="91"/>
                    <a:pt x="66" y="91"/>
                  </a:cubicBezTo>
                  <a:cubicBezTo>
                    <a:pt x="66" y="0"/>
                    <a:pt x="66" y="0"/>
                    <a:pt x="66" y="0"/>
                  </a:cubicBezTo>
                </a:path>
              </a:pathLst>
            </a:custGeom>
            <a:solidFill>
              <a:srgbClr val="6929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7" name="Freeform 66"/>
            <p:cNvSpPr>
              <a:spLocks/>
            </p:cNvSpPr>
            <p:nvPr/>
          </p:nvSpPr>
          <p:spPr bwMode="auto">
            <a:xfrm>
              <a:off x="3797" y="2971"/>
              <a:ext cx="73" cy="81"/>
            </a:xfrm>
            <a:custGeom>
              <a:avLst/>
              <a:gdLst>
                <a:gd name="T0" fmla="*/ 12 w 155"/>
                <a:gd name="T1" fmla="*/ 172 h 172"/>
                <a:gd name="T2" fmla="*/ 0 w 155"/>
                <a:gd name="T3" fmla="*/ 160 h 172"/>
                <a:gd name="T4" fmla="*/ 0 w 155"/>
                <a:gd name="T5" fmla="*/ 12 h 172"/>
                <a:gd name="T6" fmla="*/ 12 w 155"/>
                <a:gd name="T7" fmla="*/ 0 h 172"/>
                <a:gd name="T8" fmla="*/ 144 w 155"/>
                <a:gd name="T9" fmla="*/ 0 h 172"/>
                <a:gd name="T10" fmla="*/ 155 w 155"/>
                <a:gd name="T11" fmla="*/ 12 h 172"/>
                <a:gd name="T12" fmla="*/ 155 w 155"/>
                <a:gd name="T13" fmla="*/ 160 h 172"/>
                <a:gd name="T14" fmla="*/ 144 w 155"/>
                <a:gd name="T15" fmla="*/ 172 h 172"/>
                <a:gd name="T16" fmla="*/ 12 w 155"/>
                <a:gd name="T1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72">
                  <a:moveTo>
                    <a:pt x="12" y="172"/>
                  </a:moveTo>
                  <a:cubicBezTo>
                    <a:pt x="5" y="172"/>
                    <a:pt x="0" y="167"/>
                    <a:pt x="0" y="160"/>
                  </a:cubicBezTo>
                  <a:cubicBezTo>
                    <a:pt x="0" y="12"/>
                    <a:pt x="0" y="12"/>
                    <a:pt x="0" y="12"/>
                  </a:cubicBezTo>
                  <a:cubicBezTo>
                    <a:pt x="0" y="6"/>
                    <a:pt x="5" y="0"/>
                    <a:pt x="12" y="0"/>
                  </a:cubicBezTo>
                  <a:cubicBezTo>
                    <a:pt x="144" y="0"/>
                    <a:pt x="144" y="0"/>
                    <a:pt x="144" y="0"/>
                  </a:cubicBezTo>
                  <a:cubicBezTo>
                    <a:pt x="150" y="0"/>
                    <a:pt x="155" y="6"/>
                    <a:pt x="155" y="12"/>
                  </a:cubicBezTo>
                  <a:cubicBezTo>
                    <a:pt x="155" y="160"/>
                    <a:pt x="155" y="160"/>
                    <a:pt x="155" y="160"/>
                  </a:cubicBezTo>
                  <a:cubicBezTo>
                    <a:pt x="155" y="167"/>
                    <a:pt x="150" y="172"/>
                    <a:pt x="144" y="172"/>
                  </a:cubicBezTo>
                  <a:cubicBezTo>
                    <a:pt x="12" y="172"/>
                    <a:pt x="12" y="172"/>
                    <a:pt x="12" y="172"/>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8" name="Freeform 67"/>
            <p:cNvSpPr>
              <a:spLocks/>
            </p:cNvSpPr>
            <p:nvPr/>
          </p:nvSpPr>
          <p:spPr bwMode="auto">
            <a:xfrm>
              <a:off x="3802" y="2975"/>
              <a:ext cx="64" cy="73"/>
            </a:xfrm>
            <a:custGeom>
              <a:avLst/>
              <a:gdLst>
                <a:gd name="T0" fmla="*/ 3 w 137"/>
                <a:gd name="T1" fmla="*/ 0 h 155"/>
                <a:gd name="T2" fmla="*/ 135 w 137"/>
                <a:gd name="T3" fmla="*/ 0 h 155"/>
                <a:gd name="T4" fmla="*/ 137 w 137"/>
                <a:gd name="T5" fmla="*/ 3 h 155"/>
                <a:gd name="T6" fmla="*/ 137 w 137"/>
                <a:gd name="T7" fmla="*/ 151 h 155"/>
                <a:gd name="T8" fmla="*/ 135 w 137"/>
                <a:gd name="T9" fmla="*/ 155 h 155"/>
                <a:gd name="T10" fmla="*/ 3 w 137"/>
                <a:gd name="T11" fmla="*/ 155 h 155"/>
                <a:gd name="T12" fmla="*/ 0 w 137"/>
                <a:gd name="T13" fmla="*/ 151 h 155"/>
                <a:gd name="T14" fmla="*/ 0 w 137"/>
                <a:gd name="T15" fmla="*/ 3 h 155"/>
                <a:gd name="T16" fmla="*/ 3 w 137"/>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55">
                  <a:moveTo>
                    <a:pt x="3" y="0"/>
                  </a:moveTo>
                  <a:cubicBezTo>
                    <a:pt x="135" y="0"/>
                    <a:pt x="135" y="0"/>
                    <a:pt x="135" y="0"/>
                  </a:cubicBezTo>
                  <a:cubicBezTo>
                    <a:pt x="136" y="0"/>
                    <a:pt x="137" y="1"/>
                    <a:pt x="137" y="3"/>
                  </a:cubicBezTo>
                  <a:cubicBezTo>
                    <a:pt x="137" y="151"/>
                    <a:pt x="137" y="151"/>
                    <a:pt x="137" y="151"/>
                  </a:cubicBezTo>
                  <a:cubicBezTo>
                    <a:pt x="137" y="153"/>
                    <a:pt x="136" y="155"/>
                    <a:pt x="135" y="155"/>
                  </a:cubicBezTo>
                  <a:cubicBezTo>
                    <a:pt x="3" y="155"/>
                    <a:pt x="3" y="155"/>
                    <a:pt x="3" y="155"/>
                  </a:cubicBezTo>
                  <a:cubicBezTo>
                    <a:pt x="1" y="155"/>
                    <a:pt x="0" y="153"/>
                    <a:pt x="0" y="151"/>
                  </a:cubicBezTo>
                  <a:cubicBezTo>
                    <a:pt x="0" y="3"/>
                    <a:pt x="0" y="3"/>
                    <a:pt x="0" y="3"/>
                  </a:cubicBezTo>
                  <a:cubicBezTo>
                    <a:pt x="0" y="1"/>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9" name="Freeform 68"/>
            <p:cNvSpPr>
              <a:spLocks noEditPoints="1"/>
            </p:cNvSpPr>
            <p:nvPr/>
          </p:nvSpPr>
          <p:spPr bwMode="auto">
            <a:xfrm>
              <a:off x="3805" y="2983"/>
              <a:ext cx="53" cy="53"/>
            </a:xfrm>
            <a:custGeom>
              <a:avLst/>
              <a:gdLst>
                <a:gd name="T0" fmla="*/ 0 w 53"/>
                <a:gd name="T1" fmla="*/ 53 h 53"/>
                <a:gd name="T2" fmla="*/ 0 w 53"/>
                <a:gd name="T3" fmla="*/ 49 h 53"/>
                <a:gd name="T4" fmla="*/ 53 w 53"/>
                <a:gd name="T5" fmla="*/ 49 h 53"/>
                <a:gd name="T6" fmla="*/ 53 w 53"/>
                <a:gd name="T7" fmla="*/ 53 h 53"/>
                <a:gd name="T8" fmla="*/ 0 w 53"/>
                <a:gd name="T9" fmla="*/ 53 h 53"/>
                <a:gd name="T10" fmla="*/ 0 w 53"/>
                <a:gd name="T11" fmla="*/ 41 h 53"/>
                <a:gd name="T12" fmla="*/ 0 w 53"/>
                <a:gd name="T13" fmla="*/ 36 h 53"/>
                <a:gd name="T14" fmla="*/ 53 w 53"/>
                <a:gd name="T15" fmla="*/ 36 h 53"/>
                <a:gd name="T16" fmla="*/ 53 w 53"/>
                <a:gd name="T17" fmla="*/ 41 h 53"/>
                <a:gd name="T18" fmla="*/ 0 w 53"/>
                <a:gd name="T19" fmla="*/ 41 h 53"/>
                <a:gd name="T20" fmla="*/ 0 w 53"/>
                <a:gd name="T21" fmla="*/ 28 h 53"/>
                <a:gd name="T22" fmla="*/ 0 w 53"/>
                <a:gd name="T23" fmla="*/ 24 h 53"/>
                <a:gd name="T24" fmla="*/ 53 w 53"/>
                <a:gd name="T25" fmla="*/ 24 h 53"/>
                <a:gd name="T26" fmla="*/ 53 w 53"/>
                <a:gd name="T27" fmla="*/ 28 h 53"/>
                <a:gd name="T28" fmla="*/ 0 w 53"/>
                <a:gd name="T29" fmla="*/ 28 h 53"/>
                <a:gd name="T30" fmla="*/ 53 w 53"/>
                <a:gd name="T31" fmla="*/ 16 h 53"/>
                <a:gd name="T32" fmla="*/ 0 w 53"/>
                <a:gd name="T33" fmla="*/ 16 h 53"/>
                <a:gd name="T34" fmla="*/ 0 w 53"/>
                <a:gd name="T35" fmla="*/ 12 h 53"/>
                <a:gd name="T36" fmla="*/ 53 w 53"/>
                <a:gd name="T37" fmla="*/ 12 h 53"/>
                <a:gd name="T38" fmla="*/ 53 w 53"/>
                <a:gd name="T39" fmla="*/ 16 h 53"/>
                <a:gd name="T40" fmla="*/ 53 w 53"/>
                <a:gd name="T41" fmla="*/ 4 h 53"/>
                <a:gd name="T42" fmla="*/ 0 w 53"/>
                <a:gd name="T43" fmla="*/ 4 h 53"/>
                <a:gd name="T44" fmla="*/ 0 w 53"/>
                <a:gd name="T45" fmla="*/ 0 h 53"/>
                <a:gd name="T46" fmla="*/ 53 w 53"/>
                <a:gd name="T47" fmla="*/ 0 h 53"/>
                <a:gd name="T48" fmla="*/ 53 w 53"/>
                <a:gd name="T49"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3">
                  <a:moveTo>
                    <a:pt x="0" y="53"/>
                  </a:moveTo>
                  <a:lnTo>
                    <a:pt x="0" y="49"/>
                  </a:lnTo>
                  <a:lnTo>
                    <a:pt x="53" y="49"/>
                  </a:lnTo>
                  <a:lnTo>
                    <a:pt x="53" y="53"/>
                  </a:lnTo>
                  <a:lnTo>
                    <a:pt x="0" y="53"/>
                  </a:lnTo>
                  <a:close/>
                  <a:moveTo>
                    <a:pt x="0" y="41"/>
                  </a:moveTo>
                  <a:lnTo>
                    <a:pt x="0" y="36"/>
                  </a:lnTo>
                  <a:lnTo>
                    <a:pt x="53" y="36"/>
                  </a:lnTo>
                  <a:lnTo>
                    <a:pt x="53" y="41"/>
                  </a:lnTo>
                  <a:lnTo>
                    <a:pt x="0" y="41"/>
                  </a:lnTo>
                  <a:close/>
                  <a:moveTo>
                    <a:pt x="0" y="28"/>
                  </a:moveTo>
                  <a:lnTo>
                    <a:pt x="0" y="24"/>
                  </a:lnTo>
                  <a:lnTo>
                    <a:pt x="53" y="24"/>
                  </a:lnTo>
                  <a:lnTo>
                    <a:pt x="53" y="28"/>
                  </a:lnTo>
                  <a:lnTo>
                    <a:pt x="0" y="28"/>
                  </a:lnTo>
                  <a:close/>
                  <a:moveTo>
                    <a:pt x="53" y="16"/>
                  </a:moveTo>
                  <a:lnTo>
                    <a:pt x="0" y="16"/>
                  </a:lnTo>
                  <a:lnTo>
                    <a:pt x="0" y="12"/>
                  </a:lnTo>
                  <a:lnTo>
                    <a:pt x="53" y="12"/>
                  </a:lnTo>
                  <a:lnTo>
                    <a:pt x="53" y="16"/>
                  </a:lnTo>
                  <a:close/>
                  <a:moveTo>
                    <a:pt x="53" y="4"/>
                  </a:moveTo>
                  <a:lnTo>
                    <a:pt x="0" y="4"/>
                  </a:lnTo>
                  <a:lnTo>
                    <a:pt x="0" y="0"/>
                  </a:lnTo>
                  <a:lnTo>
                    <a:pt x="53" y="0"/>
                  </a:lnTo>
                  <a:lnTo>
                    <a:pt x="53" y="4"/>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0" name="Freeform 69"/>
            <p:cNvSpPr>
              <a:spLocks/>
            </p:cNvSpPr>
            <p:nvPr/>
          </p:nvSpPr>
          <p:spPr bwMode="auto">
            <a:xfrm>
              <a:off x="3773" y="2963"/>
              <a:ext cx="57" cy="97"/>
            </a:xfrm>
            <a:custGeom>
              <a:avLst/>
              <a:gdLst>
                <a:gd name="T0" fmla="*/ 57 w 57"/>
                <a:gd name="T1" fmla="*/ 0 h 97"/>
                <a:gd name="T2" fmla="*/ 0 w 57"/>
                <a:gd name="T3" fmla="*/ 10 h 97"/>
                <a:gd name="T4" fmla="*/ 0 w 57"/>
                <a:gd name="T5" fmla="*/ 87 h 97"/>
                <a:gd name="T6" fmla="*/ 57 w 57"/>
                <a:gd name="T7" fmla="*/ 97 h 97"/>
                <a:gd name="T8" fmla="*/ 57 w 57"/>
                <a:gd name="T9" fmla="*/ 0 h 97"/>
              </a:gdLst>
              <a:ahLst/>
              <a:cxnLst>
                <a:cxn ang="0">
                  <a:pos x="T0" y="T1"/>
                </a:cxn>
                <a:cxn ang="0">
                  <a:pos x="T2" y="T3"/>
                </a:cxn>
                <a:cxn ang="0">
                  <a:pos x="T4" y="T5"/>
                </a:cxn>
                <a:cxn ang="0">
                  <a:pos x="T6" y="T7"/>
                </a:cxn>
                <a:cxn ang="0">
                  <a:pos x="T8" y="T9"/>
                </a:cxn>
              </a:cxnLst>
              <a:rect l="0" t="0" r="r" b="b"/>
              <a:pathLst>
                <a:path w="57" h="97">
                  <a:moveTo>
                    <a:pt x="57" y="0"/>
                  </a:moveTo>
                  <a:lnTo>
                    <a:pt x="0" y="10"/>
                  </a:lnTo>
                  <a:lnTo>
                    <a:pt x="0" y="87"/>
                  </a:lnTo>
                  <a:lnTo>
                    <a:pt x="57" y="97"/>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1" name="Freeform 70"/>
            <p:cNvSpPr>
              <a:spLocks/>
            </p:cNvSpPr>
            <p:nvPr/>
          </p:nvSpPr>
          <p:spPr bwMode="auto">
            <a:xfrm>
              <a:off x="3781" y="2991"/>
              <a:ext cx="41" cy="37"/>
            </a:xfrm>
            <a:custGeom>
              <a:avLst/>
              <a:gdLst>
                <a:gd name="T0" fmla="*/ 86 w 86"/>
                <a:gd name="T1" fmla="*/ 0 h 78"/>
                <a:gd name="T2" fmla="*/ 70 w 86"/>
                <a:gd name="T3" fmla="*/ 1 h 78"/>
                <a:gd name="T4" fmla="*/ 61 w 86"/>
                <a:gd name="T5" fmla="*/ 52 h 78"/>
                <a:gd name="T6" fmla="*/ 61 w 86"/>
                <a:gd name="T7" fmla="*/ 54 h 78"/>
                <a:gd name="T8" fmla="*/ 61 w 86"/>
                <a:gd name="T9" fmla="*/ 56 h 78"/>
                <a:gd name="T10" fmla="*/ 60 w 86"/>
                <a:gd name="T11" fmla="*/ 58 h 78"/>
                <a:gd name="T12" fmla="*/ 60 w 86"/>
                <a:gd name="T13" fmla="*/ 60 h 78"/>
                <a:gd name="T14" fmla="*/ 60 w 86"/>
                <a:gd name="T15" fmla="*/ 60 h 78"/>
                <a:gd name="T16" fmla="*/ 60 w 86"/>
                <a:gd name="T17" fmla="*/ 58 h 78"/>
                <a:gd name="T18" fmla="*/ 60 w 86"/>
                <a:gd name="T19" fmla="*/ 56 h 78"/>
                <a:gd name="T20" fmla="*/ 59 w 86"/>
                <a:gd name="T21" fmla="*/ 54 h 78"/>
                <a:gd name="T22" fmla="*/ 59 w 86"/>
                <a:gd name="T23" fmla="*/ 52 h 78"/>
                <a:gd name="T24" fmla="*/ 49 w 86"/>
                <a:gd name="T25" fmla="*/ 2 h 78"/>
                <a:gd name="T26" fmla="*/ 34 w 86"/>
                <a:gd name="T27" fmla="*/ 3 h 78"/>
                <a:gd name="T28" fmla="*/ 23 w 86"/>
                <a:gd name="T29" fmla="*/ 51 h 78"/>
                <a:gd name="T30" fmla="*/ 23 w 86"/>
                <a:gd name="T31" fmla="*/ 53 h 78"/>
                <a:gd name="T32" fmla="*/ 22 w 86"/>
                <a:gd name="T33" fmla="*/ 55 h 78"/>
                <a:gd name="T34" fmla="*/ 22 w 86"/>
                <a:gd name="T35" fmla="*/ 57 h 78"/>
                <a:gd name="T36" fmla="*/ 22 w 86"/>
                <a:gd name="T37" fmla="*/ 59 h 78"/>
                <a:gd name="T38" fmla="*/ 22 w 86"/>
                <a:gd name="T39" fmla="*/ 59 h 78"/>
                <a:gd name="T40" fmla="*/ 22 w 86"/>
                <a:gd name="T41" fmla="*/ 57 h 78"/>
                <a:gd name="T42" fmla="*/ 22 w 86"/>
                <a:gd name="T43" fmla="*/ 55 h 78"/>
                <a:gd name="T44" fmla="*/ 21 w 86"/>
                <a:gd name="T45" fmla="*/ 53 h 78"/>
                <a:gd name="T46" fmla="*/ 21 w 86"/>
                <a:gd name="T47" fmla="*/ 51 h 78"/>
                <a:gd name="T48" fmla="*/ 13 w 86"/>
                <a:gd name="T49" fmla="*/ 4 h 78"/>
                <a:gd name="T50" fmla="*/ 0 w 86"/>
                <a:gd name="T51" fmla="*/ 5 h 78"/>
                <a:gd name="T52" fmla="*/ 14 w 86"/>
                <a:gd name="T53" fmla="*/ 74 h 78"/>
                <a:gd name="T54" fmla="*/ 29 w 86"/>
                <a:gd name="T55" fmla="*/ 75 h 78"/>
                <a:gd name="T56" fmla="*/ 39 w 86"/>
                <a:gd name="T57" fmla="*/ 29 h 78"/>
                <a:gd name="T58" fmla="*/ 39 w 86"/>
                <a:gd name="T59" fmla="*/ 27 h 78"/>
                <a:gd name="T60" fmla="*/ 40 w 86"/>
                <a:gd name="T61" fmla="*/ 25 h 78"/>
                <a:gd name="T62" fmla="*/ 40 w 86"/>
                <a:gd name="T63" fmla="*/ 23 h 78"/>
                <a:gd name="T64" fmla="*/ 40 w 86"/>
                <a:gd name="T65" fmla="*/ 21 h 78"/>
                <a:gd name="T66" fmla="*/ 40 w 86"/>
                <a:gd name="T67" fmla="*/ 21 h 78"/>
                <a:gd name="T68" fmla="*/ 41 w 86"/>
                <a:gd name="T69" fmla="*/ 23 h 78"/>
                <a:gd name="T70" fmla="*/ 41 w 86"/>
                <a:gd name="T71" fmla="*/ 25 h 78"/>
                <a:gd name="T72" fmla="*/ 41 w 86"/>
                <a:gd name="T73" fmla="*/ 27 h 78"/>
                <a:gd name="T74" fmla="*/ 41 w 86"/>
                <a:gd name="T75" fmla="*/ 29 h 78"/>
                <a:gd name="T76" fmla="*/ 52 w 86"/>
                <a:gd name="T77" fmla="*/ 77 h 78"/>
                <a:gd name="T78" fmla="*/ 68 w 86"/>
                <a:gd name="T79" fmla="*/ 78 h 78"/>
                <a:gd name="T80" fmla="*/ 86 w 86"/>
                <a:gd name="T8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78">
                  <a:moveTo>
                    <a:pt x="86" y="0"/>
                  </a:moveTo>
                  <a:cubicBezTo>
                    <a:pt x="70" y="1"/>
                    <a:pt x="70" y="1"/>
                    <a:pt x="70" y="1"/>
                  </a:cubicBezTo>
                  <a:cubicBezTo>
                    <a:pt x="61" y="52"/>
                    <a:pt x="61" y="52"/>
                    <a:pt x="61" y="52"/>
                  </a:cubicBezTo>
                  <a:cubicBezTo>
                    <a:pt x="61" y="53"/>
                    <a:pt x="61" y="53"/>
                    <a:pt x="61" y="54"/>
                  </a:cubicBezTo>
                  <a:cubicBezTo>
                    <a:pt x="61" y="55"/>
                    <a:pt x="61" y="55"/>
                    <a:pt x="61" y="56"/>
                  </a:cubicBezTo>
                  <a:cubicBezTo>
                    <a:pt x="60" y="57"/>
                    <a:pt x="60" y="58"/>
                    <a:pt x="60" y="58"/>
                  </a:cubicBezTo>
                  <a:cubicBezTo>
                    <a:pt x="60" y="59"/>
                    <a:pt x="60" y="60"/>
                    <a:pt x="60" y="60"/>
                  </a:cubicBezTo>
                  <a:cubicBezTo>
                    <a:pt x="60" y="60"/>
                    <a:pt x="60" y="60"/>
                    <a:pt x="60" y="60"/>
                  </a:cubicBezTo>
                  <a:cubicBezTo>
                    <a:pt x="60" y="59"/>
                    <a:pt x="60" y="59"/>
                    <a:pt x="60" y="58"/>
                  </a:cubicBezTo>
                  <a:cubicBezTo>
                    <a:pt x="60" y="57"/>
                    <a:pt x="60" y="56"/>
                    <a:pt x="60" y="56"/>
                  </a:cubicBezTo>
                  <a:cubicBezTo>
                    <a:pt x="59" y="55"/>
                    <a:pt x="59" y="54"/>
                    <a:pt x="59" y="54"/>
                  </a:cubicBezTo>
                  <a:cubicBezTo>
                    <a:pt x="59" y="53"/>
                    <a:pt x="59" y="53"/>
                    <a:pt x="59" y="52"/>
                  </a:cubicBezTo>
                  <a:cubicBezTo>
                    <a:pt x="49" y="2"/>
                    <a:pt x="49" y="2"/>
                    <a:pt x="49" y="2"/>
                  </a:cubicBezTo>
                  <a:cubicBezTo>
                    <a:pt x="34" y="3"/>
                    <a:pt x="34" y="3"/>
                    <a:pt x="34" y="3"/>
                  </a:cubicBezTo>
                  <a:cubicBezTo>
                    <a:pt x="23" y="51"/>
                    <a:pt x="23" y="51"/>
                    <a:pt x="23" y="51"/>
                  </a:cubicBezTo>
                  <a:cubicBezTo>
                    <a:pt x="23" y="52"/>
                    <a:pt x="23" y="52"/>
                    <a:pt x="23" y="53"/>
                  </a:cubicBezTo>
                  <a:cubicBezTo>
                    <a:pt x="23" y="54"/>
                    <a:pt x="23" y="55"/>
                    <a:pt x="22" y="55"/>
                  </a:cubicBezTo>
                  <a:cubicBezTo>
                    <a:pt x="22" y="56"/>
                    <a:pt x="22" y="57"/>
                    <a:pt x="22" y="57"/>
                  </a:cubicBezTo>
                  <a:cubicBezTo>
                    <a:pt x="22" y="58"/>
                    <a:pt x="22" y="59"/>
                    <a:pt x="22" y="59"/>
                  </a:cubicBezTo>
                  <a:cubicBezTo>
                    <a:pt x="22" y="59"/>
                    <a:pt x="22" y="59"/>
                    <a:pt x="22" y="59"/>
                  </a:cubicBezTo>
                  <a:cubicBezTo>
                    <a:pt x="22" y="58"/>
                    <a:pt x="22" y="58"/>
                    <a:pt x="22" y="57"/>
                  </a:cubicBezTo>
                  <a:cubicBezTo>
                    <a:pt x="22" y="56"/>
                    <a:pt x="22" y="55"/>
                    <a:pt x="22" y="55"/>
                  </a:cubicBezTo>
                  <a:cubicBezTo>
                    <a:pt x="22" y="54"/>
                    <a:pt x="21" y="53"/>
                    <a:pt x="21" y="53"/>
                  </a:cubicBezTo>
                  <a:cubicBezTo>
                    <a:pt x="21" y="52"/>
                    <a:pt x="21" y="52"/>
                    <a:pt x="21" y="51"/>
                  </a:cubicBezTo>
                  <a:cubicBezTo>
                    <a:pt x="13" y="4"/>
                    <a:pt x="13" y="4"/>
                    <a:pt x="13" y="4"/>
                  </a:cubicBezTo>
                  <a:cubicBezTo>
                    <a:pt x="0" y="5"/>
                    <a:pt x="0" y="5"/>
                    <a:pt x="0" y="5"/>
                  </a:cubicBezTo>
                  <a:cubicBezTo>
                    <a:pt x="14" y="74"/>
                    <a:pt x="14" y="74"/>
                    <a:pt x="14" y="74"/>
                  </a:cubicBezTo>
                  <a:cubicBezTo>
                    <a:pt x="29" y="75"/>
                    <a:pt x="29" y="75"/>
                    <a:pt x="29" y="75"/>
                  </a:cubicBezTo>
                  <a:cubicBezTo>
                    <a:pt x="39" y="29"/>
                    <a:pt x="39" y="29"/>
                    <a:pt x="39" y="29"/>
                  </a:cubicBezTo>
                  <a:cubicBezTo>
                    <a:pt x="39" y="28"/>
                    <a:pt x="39" y="28"/>
                    <a:pt x="39" y="27"/>
                  </a:cubicBezTo>
                  <a:cubicBezTo>
                    <a:pt x="40" y="27"/>
                    <a:pt x="40" y="26"/>
                    <a:pt x="40" y="25"/>
                  </a:cubicBezTo>
                  <a:cubicBezTo>
                    <a:pt x="40" y="25"/>
                    <a:pt x="40" y="24"/>
                    <a:pt x="40" y="23"/>
                  </a:cubicBezTo>
                  <a:cubicBezTo>
                    <a:pt x="40" y="22"/>
                    <a:pt x="40" y="22"/>
                    <a:pt x="40" y="21"/>
                  </a:cubicBezTo>
                  <a:cubicBezTo>
                    <a:pt x="40" y="21"/>
                    <a:pt x="40" y="21"/>
                    <a:pt x="40" y="21"/>
                  </a:cubicBezTo>
                  <a:cubicBezTo>
                    <a:pt x="40" y="22"/>
                    <a:pt x="40" y="22"/>
                    <a:pt x="41" y="23"/>
                  </a:cubicBezTo>
                  <a:cubicBezTo>
                    <a:pt x="41" y="24"/>
                    <a:pt x="41" y="24"/>
                    <a:pt x="41" y="25"/>
                  </a:cubicBezTo>
                  <a:cubicBezTo>
                    <a:pt x="41" y="26"/>
                    <a:pt x="41" y="26"/>
                    <a:pt x="41" y="27"/>
                  </a:cubicBezTo>
                  <a:cubicBezTo>
                    <a:pt x="41" y="28"/>
                    <a:pt x="41" y="28"/>
                    <a:pt x="41" y="29"/>
                  </a:cubicBezTo>
                  <a:cubicBezTo>
                    <a:pt x="52" y="77"/>
                    <a:pt x="52" y="77"/>
                    <a:pt x="52" y="77"/>
                  </a:cubicBezTo>
                  <a:cubicBezTo>
                    <a:pt x="68" y="78"/>
                    <a:pt x="68" y="78"/>
                    <a:pt x="68" y="78"/>
                  </a:cubicBezTo>
                  <a:cubicBezTo>
                    <a:pt x="86" y="0"/>
                    <a:pt x="86" y="0"/>
                    <a:pt x="86" y="0"/>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2" name="Freeform 71"/>
            <p:cNvSpPr>
              <a:spLocks/>
            </p:cNvSpPr>
            <p:nvPr/>
          </p:nvSpPr>
          <p:spPr bwMode="auto">
            <a:xfrm>
              <a:off x="4277" y="3384"/>
              <a:ext cx="62" cy="73"/>
            </a:xfrm>
            <a:custGeom>
              <a:avLst/>
              <a:gdLst>
                <a:gd name="T0" fmla="*/ 11 w 130"/>
                <a:gd name="T1" fmla="*/ 155 h 155"/>
                <a:gd name="T2" fmla="*/ 0 w 130"/>
                <a:gd name="T3" fmla="*/ 143 h 155"/>
                <a:gd name="T4" fmla="*/ 0 w 130"/>
                <a:gd name="T5" fmla="*/ 11 h 155"/>
                <a:gd name="T6" fmla="*/ 11 w 130"/>
                <a:gd name="T7" fmla="*/ 0 h 155"/>
                <a:gd name="T8" fmla="*/ 119 w 130"/>
                <a:gd name="T9" fmla="*/ 0 h 155"/>
                <a:gd name="T10" fmla="*/ 130 w 130"/>
                <a:gd name="T11" fmla="*/ 11 h 155"/>
                <a:gd name="T12" fmla="*/ 130 w 130"/>
                <a:gd name="T13" fmla="*/ 144 h 155"/>
                <a:gd name="T14" fmla="*/ 119 w 130"/>
                <a:gd name="T15" fmla="*/ 155 h 155"/>
                <a:gd name="T16" fmla="*/ 11 w 130"/>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55">
                  <a:moveTo>
                    <a:pt x="11" y="155"/>
                  </a:moveTo>
                  <a:cubicBezTo>
                    <a:pt x="5" y="155"/>
                    <a:pt x="0" y="149"/>
                    <a:pt x="0" y="143"/>
                  </a:cubicBezTo>
                  <a:cubicBezTo>
                    <a:pt x="0" y="11"/>
                    <a:pt x="0" y="11"/>
                    <a:pt x="0" y="11"/>
                  </a:cubicBezTo>
                  <a:cubicBezTo>
                    <a:pt x="0" y="5"/>
                    <a:pt x="5" y="0"/>
                    <a:pt x="11" y="0"/>
                  </a:cubicBezTo>
                  <a:cubicBezTo>
                    <a:pt x="119" y="0"/>
                    <a:pt x="119" y="0"/>
                    <a:pt x="119" y="0"/>
                  </a:cubicBezTo>
                  <a:cubicBezTo>
                    <a:pt x="126" y="0"/>
                    <a:pt x="130" y="4"/>
                    <a:pt x="130" y="11"/>
                  </a:cubicBezTo>
                  <a:cubicBezTo>
                    <a:pt x="130" y="144"/>
                    <a:pt x="130" y="144"/>
                    <a:pt x="130" y="144"/>
                  </a:cubicBezTo>
                  <a:cubicBezTo>
                    <a:pt x="130" y="150"/>
                    <a:pt x="126" y="155"/>
                    <a:pt x="119" y="155"/>
                  </a:cubicBezTo>
                  <a:cubicBezTo>
                    <a:pt x="11" y="155"/>
                    <a:pt x="11" y="155"/>
                    <a:pt x="11" y="155"/>
                  </a:cubicBezTo>
                </a:path>
              </a:pathLst>
            </a:custGeom>
            <a:solidFill>
              <a:srgbClr val="008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3" name="Freeform 72"/>
            <p:cNvSpPr>
              <a:spLocks/>
            </p:cNvSpPr>
            <p:nvPr/>
          </p:nvSpPr>
          <p:spPr bwMode="auto">
            <a:xfrm>
              <a:off x="4281" y="3388"/>
              <a:ext cx="54" cy="65"/>
            </a:xfrm>
            <a:custGeom>
              <a:avLst/>
              <a:gdLst>
                <a:gd name="T0" fmla="*/ 3 w 114"/>
                <a:gd name="T1" fmla="*/ 0 h 138"/>
                <a:gd name="T2" fmla="*/ 111 w 114"/>
                <a:gd name="T3" fmla="*/ 0 h 138"/>
                <a:gd name="T4" fmla="*/ 114 w 114"/>
                <a:gd name="T5" fmla="*/ 3 h 138"/>
                <a:gd name="T6" fmla="*/ 114 w 114"/>
                <a:gd name="T7" fmla="*/ 136 h 138"/>
                <a:gd name="T8" fmla="*/ 111 w 114"/>
                <a:gd name="T9" fmla="*/ 138 h 138"/>
                <a:gd name="T10" fmla="*/ 3 w 114"/>
                <a:gd name="T11" fmla="*/ 138 h 138"/>
                <a:gd name="T12" fmla="*/ 0 w 114"/>
                <a:gd name="T13" fmla="*/ 135 h 138"/>
                <a:gd name="T14" fmla="*/ 0 w 114"/>
                <a:gd name="T15" fmla="*/ 3 h 138"/>
                <a:gd name="T16" fmla="*/ 3 w 114"/>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38">
                  <a:moveTo>
                    <a:pt x="3" y="0"/>
                  </a:moveTo>
                  <a:cubicBezTo>
                    <a:pt x="111" y="0"/>
                    <a:pt x="111" y="0"/>
                    <a:pt x="111" y="0"/>
                  </a:cubicBezTo>
                  <a:cubicBezTo>
                    <a:pt x="113" y="0"/>
                    <a:pt x="114" y="1"/>
                    <a:pt x="114" y="3"/>
                  </a:cubicBezTo>
                  <a:cubicBezTo>
                    <a:pt x="114" y="136"/>
                    <a:pt x="114" y="136"/>
                    <a:pt x="114" y="136"/>
                  </a:cubicBezTo>
                  <a:cubicBezTo>
                    <a:pt x="114" y="138"/>
                    <a:pt x="113" y="138"/>
                    <a:pt x="111" y="138"/>
                  </a:cubicBezTo>
                  <a:cubicBezTo>
                    <a:pt x="3" y="138"/>
                    <a:pt x="3" y="138"/>
                    <a:pt x="3" y="138"/>
                  </a:cubicBezTo>
                  <a:cubicBezTo>
                    <a:pt x="1" y="138"/>
                    <a:pt x="0" y="137"/>
                    <a:pt x="0" y="135"/>
                  </a:cubicBezTo>
                  <a:cubicBezTo>
                    <a:pt x="0" y="3"/>
                    <a:pt x="0" y="3"/>
                    <a:pt x="0" y="3"/>
                  </a:cubicBezTo>
                  <a:cubicBezTo>
                    <a:pt x="0" y="2"/>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4" name="Freeform 73"/>
            <p:cNvSpPr>
              <a:spLocks noEditPoints="1"/>
            </p:cNvSpPr>
            <p:nvPr/>
          </p:nvSpPr>
          <p:spPr bwMode="auto">
            <a:xfrm>
              <a:off x="4294" y="3392"/>
              <a:ext cx="37" cy="57"/>
            </a:xfrm>
            <a:custGeom>
              <a:avLst/>
              <a:gdLst>
                <a:gd name="T0" fmla="*/ 0 w 37"/>
                <a:gd name="T1" fmla="*/ 57 h 57"/>
                <a:gd name="T2" fmla="*/ 0 w 37"/>
                <a:gd name="T3" fmla="*/ 49 h 57"/>
                <a:gd name="T4" fmla="*/ 16 w 37"/>
                <a:gd name="T5" fmla="*/ 49 h 57"/>
                <a:gd name="T6" fmla="*/ 16 w 37"/>
                <a:gd name="T7" fmla="*/ 57 h 57"/>
                <a:gd name="T8" fmla="*/ 0 w 37"/>
                <a:gd name="T9" fmla="*/ 57 h 57"/>
                <a:gd name="T10" fmla="*/ 21 w 37"/>
                <a:gd name="T11" fmla="*/ 57 h 57"/>
                <a:gd name="T12" fmla="*/ 21 w 37"/>
                <a:gd name="T13" fmla="*/ 49 h 57"/>
                <a:gd name="T14" fmla="*/ 37 w 37"/>
                <a:gd name="T15" fmla="*/ 49 h 57"/>
                <a:gd name="T16" fmla="*/ 37 w 37"/>
                <a:gd name="T17" fmla="*/ 57 h 57"/>
                <a:gd name="T18" fmla="*/ 21 w 37"/>
                <a:gd name="T19" fmla="*/ 57 h 57"/>
                <a:gd name="T20" fmla="*/ 0 w 37"/>
                <a:gd name="T21" fmla="*/ 45 h 57"/>
                <a:gd name="T22" fmla="*/ 0 w 37"/>
                <a:gd name="T23" fmla="*/ 37 h 57"/>
                <a:gd name="T24" fmla="*/ 16 w 37"/>
                <a:gd name="T25" fmla="*/ 37 h 57"/>
                <a:gd name="T26" fmla="*/ 16 w 37"/>
                <a:gd name="T27" fmla="*/ 45 h 57"/>
                <a:gd name="T28" fmla="*/ 0 w 37"/>
                <a:gd name="T29" fmla="*/ 45 h 57"/>
                <a:gd name="T30" fmla="*/ 21 w 37"/>
                <a:gd name="T31" fmla="*/ 45 h 57"/>
                <a:gd name="T32" fmla="*/ 21 w 37"/>
                <a:gd name="T33" fmla="*/ 37 h 57"/>
                <a:gd name="T34" fmla="*/ 37 w 37"/>
                <a:gd name="T35" fmla="*/ 37 h 57"/>
                <a:gd name="T36" fmla="*/ 37 w 37"/>
                <a:gd name="T37" fmla="*/ 45 h 57"/>
                <a:gd name="T38" fmla="*/ 21 w 37"/>
                <a:gd name="T39" fmla="*/ 45 h 57"/>
                <a:gd name="T40" fmla="*/ 0 w 37"/>
                <a:gd name="T41" fmla="*/ 33 h 57"/>
                <a:gd name="T42" fmla="*/ 0 w 37"/>
                <a:gd name="T43" fmla="*/ 25 h 57"/>
                <a:gd name="T44" fmla="*/ 16 w 37"/>
                <a:gd name="T45" fmla="*/ 25 h 57"/>
                <a:gd name="T46" fmla="*/ 16 w 37"/>
                <a:gd name="T47" fmla="*/ 33 h 57"/>
                <a:gd name="T48" fmla="*/ 0 w 37"/>
                <a:gd name="T49" fmla="*/ 33 h 57"/>
                <a:gd name="T50" fmla="*/ 21 w 37"/>
                <a:gd name="T51" fmla="*/ 33 h 57"/>
                <a:gd name="T52" fmla="*/ 21 w 37"/>
                <a:gd name="T53" fmla="*/ 25 h 57"/>
                <a:gd name="T54" fmla="*/ 37 w 37"/>
                <a:gd name="T55" fmla="*/ 25 h 57"/>
                <a:gd name="T56" fmla="*/ 37 w 37"/>
                <a:gd name="T57" fmla="*/ 33 h 57"/>
                <a:gd name="T58" fmla="*/ 21 w 37"/>
                <a:gd name="T59" fmla="*/ 33 h 57"/>
                <a:gd name="T60" fmla="*/ 0 w 37"/>
                <a:gd name="T61" fmla="*/ 21 h 57"/>
                <a:gd name="T62" fmla="*/ 0 w 37"/>
                <a:gd name="T63" fmla="*/ 13 h 57"/>
                <a:gd name="T64" fmla="*/ 16 w 37"/>
                <a:gd name="T65" fmla="*/ 13 h 57"/>
                <a:gd name="T66" fmla="*/ 16 w 37"/>
                <a:gd name="T67" fmla="*/ 21 h 57"/>
                <a:gd name="T68" fmla="*/ 0 w 37"/>
                <a:gd name="T69" fmla="*/ 21 h 57"/>
                <a:gd name="T70" fmla="*/ 21 w 37"/>
                <a:gd name="T71" fmla="*/ 21 h 57"/>
                <a:gd name="T72" fmla="*/ 21 w 37"/>
                <a:gd name="T73" fmla="*/ 13 h 57"/>
                <a:gd name="T74" fmla="*/ 37 w 37"/>
                <a:gd name="T75" fmla="*/ 13 h 57"/>
                <a:gd name="T76" fmla="*/ 37 w 37"/>
                <a:gd name="T77" fmla="*/ 21 h 57"/>
                <a:gd name="T78" fmla="*/ 21 w 37"/>
                <a:gd name="T79" fmla="*/ 21 h 57"/>
                <a:gd name="T80" fmla="*/ 0 w 37"/>
                <a:gd name="T81" fmla="*/ 8 h 57"/>
                <a:gd name="T82" fmla="*/ 0 w 37"/>
                <a:gd name="T83" fmla="*/ 0 h 57"/>
                <a:gd name="T84" fmla="*/ 16 w 37"/>
                <a:gd name="T85" fmla="*/ 0 h 57"/>
                <a:gd name="T86" fmla="*/ 16 w 37"/>
                <a:gd name="T87" fmla="*/ 8 h 57"/>
                <a:gd name="T88" fmla="*/ 0 w 37"/>
                <a:gd name="T89" fmla="*/ 8 h 57"/>
                <a:gd name="T90" fmla="*/ 21 w 37"/>
                <a:gd name="T91" fmla="*/ 8 h 57"/>
                <a:gd name="T92" fmla="*/ 21 w 37"/>
                <a:gd name="T93" fmla="*/ 0 h 57"/>
                <a:gd name="T94" fmla="*/ 37 w 37"/>
                <a:gd name="T95" fmla="*/ 0 h 57"/>
                <a:gd name="T96" fmla="*/ 37 w 37"/>
                <a:gd name="T97" fmla="*/ 8 h 57"/>
                <a:gd name="T98" fmla="*/ 21 w 37"/>
                <a:gd name="T9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57">
                  <a:moveTo>
                    <a:pt x="0" y="57"/>
                  </a:moveTo>
                  <a:lnTo>
                    <a:pt x="0" y="49"/>
                  </a:lnTo>
                  <a:lnTo>
                    <a:pt x="16" y="49"/>
                  </a:lnTo>
                  <a:lnTo>
                    <a:pt x="16" y="57"/>
                  </a:lnTo>
                  <a:lnTo>
                    <a:pt x="0" y="57"/>
                  </a:lnTo>
                  <a:close/>
                  <a:moveTo>
                    <a:pt x="21" y="57"/>
                  </a:moveTo>
                  <a:lnTo>
                    <a:pt x="21" y="49"/>
                  </a:lnTo>
                  <a:lnTo>
                    <a:pt x="37" y="49"/>
                  </a:lnTo>
                  <a:lnTo>
                    <a:pt x="37" y="57"/>
                  </a:lnTo>
                  <a:lnTo>
                    <a:pt x="21" y="57"/>
                  </a:lnTo>
                  <a:close/>
                  <a:moveTo>
                    <a:pt x="0" y="45"/>
                  </a:moveTo>
                  <a:lnTo>
                    <a:pt x="0" y="37"/>
                  </a:lnTo>
                  <a:lnTo>
                    <a:pt x="16" y="37"/>
                  </a:lnTo>
                  <a:lnTo>
                    <a:pt x="16" y="45"/>
                  </a:lnTo>
                  <a:lnTo>
                    <a:pt x="0" y="45"/>
                  </a:lnTo>
                  <a:close/>
                  <a:moveTo>
                    <a:pt x="21" y="45"/>
                  </a:moveTo>
                  <a:lnTo>
                    <a:pt x="21" y="37"/>
                  </a:lnTo>
                  <a:lnTo>
                    <a:pt x="37" y="37"/>
                  </a:lnTo>
                  <a:lnTo>
                    <a:pt x="37" y="45"/>
                  </a:lnTo>
                  <a:lnTo>
                    <a:pt x="21" y="45"/>
                  </a:lnTo>
                  <a:close/>
                  <a:moveTo>
                    <a:pt x="0" y="33"/>
                  </a:moveTo>
                  <a:lnTo>
                    <a:pt x="0" y="25"/>
                  </a:lnTo>
                  <a:lnTo>
                    <a:pt x="16" y="25"/>
                  </a:lnTo>
                  <a:lnTo>
                    <a:pt x="16" y="33"/>
                  </a:lnTo>
                  <a:lnTo>
                    <a:pt x="0" y="33"/>
                  </a:lnTo>
                  <a:close/>
                  <a:moveTo>
                    <a:pt x="21" y="33"/>
                  </a:moveTo>
                  <a:lnTo>
                    <a:pt x="21" y="25"/>
                  </a:lnTo>
                  <a:lnTo>
                    <a:pt x="37" y="25"/>
                  </a:lnTo>
                  <a:lnTo>
                    <a:pt x="37" y="33"/>
                  </a:lnTo>
                  <a:lnTo>
                    <a:pt x="21" y="33"/>
                  </a:lnTo>
                  <a:close/>
                  <a:moveTo>
                    <a:pt x="0" y="21"/>
                  </a:moveTo>
                  <a:lnTo>
                    <a:pt x="0" y="13"/>
                  </a:lnTo>
                  <a:lnTo>
                    <a:pt x="16" y="13"/>
                  </a:lnTo>
                  <a:lnTo>
                    <a:pt x="16" y="21"/>
                  </a:lnTo>
                  <a:lnTo>
                    <a:pt x="0" y="21"/>
                  </a:lnTo>
                  <a:close/>
                  <a:moveTo>
                    <a:pt x="21" y="21"/>
                  </a:moveTo>
                  <a:lnTo>
                    <a:pt x="21" y="13"/>
                  </a:lnTo>
                  <a:lnTo>
                    <a:pt x="37" y="13"/>
                  </a:lnTo>
                  <a:lnTo>
                    <a:pt x="37" y="21"/>
                  </a:lnTo>
                  <a:lnTo>
                    <a:pt x="21" y="21"/>
                  </a:lnTo>
                  <a:close/>
                  <a:moveTo>
                    <a:pt x="0" y="8"/>
                  </a:moveTo>
                  <a:lnTo>
                    <a:pt x="0" y="0"/>
                  </a:lnTo>
                  <a:lnTo>
                    <a:pt x="16" y="0"/>
                  </a:lnTo>
                  <a:lnTo>
                    <a:pt x="16" y="8"/>
                  </a:lnTo>
                  <a:lnTo>
                    <a:pt x="0" y="8"/>
                  </a:lnTo>
                  <a:close/>
                  <a:moveTo>
                    <a:pt x="21" y="8"/>
                  </a:moveTo>
                  <a:lnTo>
                    <a:pt x="21" y="0"/>
                  </a:lnTo>
                  <a:lnTo>
                    <a:pt x="37" y="0"/>
                  </a:lnTo>
                  <a:lnTo>
                    <a:pt x="37" y="8"/>
                  </a:lnTo>
                  <a:lnTo>
                    <a:pt x="21" y="8"/>
                  </a:lnTo>
                  <a:close/>
                </a:path>
              </a:pathLst>
            </a:custGeom>
            <a:solidFill>
              <a:srgbClr val="008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5" name="Freeform 74"/>
            <p:cNvSpPr>
              <a:spLocks/>
            </p:cNvSpPr>
            <p:nvPr/>
          </p:nvSpPr>
          <p:spPr bwMode="auto">
            <a:xfrm>
              <a:off x="4242" y="3372"/>
              <a:ext cx="56" cy="97"/>
            </a:xfrm>
            <a:custGeom>
              <a:avLst/>
              <a:gdLst>
                <a:gd name="T0" fmla="*/ 56 w 56"/>
                <a:gd name="T1" fmla="*/ 0 h 97"/>
                <a:gd name="T2" fmla="*/ 0 w 56"/>
                <a:gd name="T3" fmla="*/ 10 h 97"/>
                <a:gd name="T4" fmla="*/ 0 w 56"/>
                <a:gd name="T5" fmla="*/ 87 h 97"/>
                <a:gd name="T6" fmla="*/ 56 w 56"/>
                <a:gd name="T7" fmla="*/ 97 h 97"/>
                <a:gd name="T8" fmla="*/ 56 w 56"/>
                <a:gd name="T9" fmla="*/ 0 h 97"/>
              </a:gdLst>
              <a:ahLst/>
              <a:cxnLst>
                <a:cxn ang="0">
                  <a:pos x="T0" y="T1"/>
                </a:cxn>
                <a:cxn ang="0">
                  <a:pos x="T2" y="T3"/>
                </a:cxn>
                <a:cxn ang="0">
                  <a:pos x="T4" y="T5"/>
                </a:cxn>
                <a:cxn ang="0">
                  <a:pos x="T6" y="T7"/>
                </a:cxn>
                <a:cxn ang="0">
                  <a:pos x="T8" y="T9"/>
                </a:cxn>
              </a:cxnLst>
              <a:rect l="0" t="0" r="r" b="b"/>
              <a:pathLst>
                <a:path w="56" h="97">
                  <a:moveTo>
                    <a:pt x="56" y="0"/>
                  </a:moveTo>
                  <a:lnTo>
                    <a:pt x="0" y="10"/>
                  </a:lnTo>
                  <a:lnTo>
                    <a:pt x="0" y="87"/>
                  </a:lnTo>
                  <a:lnTo>
                    <a:pt x="56" y="97"/>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6" name="Freeform 75"/>
            <p:cNvSpPr>
              <a:spLocks/>
            </p:cNvSpPr>
            <p:nvPr/>
          </p:nvSpPr>
          <p:spPr bwMode="auto">
            <a:xfrm>
              <a:off x="4252" y="3400"/>
              <a:ext cx="32" cy="41"/>
            </a:xfrm>
            <a:custGeom>
              <a:avLst/>
              <a:gdLst>
                <a:gd name="T0" fmla="*/ 66 w 67"/>
                <a:gd name="T1" fmla="*/ 0 h 88"/>
                <a:gd name="T2" fmla="*/ 47 w 67"/>
                <a:gd name="T3" fmla="*/ 1 h 88"/>
                <a:gd name="T4" fmla="*/ 35 w 67"/>
                <a:gd name="T5" fmla="*/ 27 h 88"/>
                <a:gd name="T6" fmla="*/ 35 w 67"/>
                <a:gd name="T7" fmla="*/ 29 h 88"/>
                <a:gd name="T8" fmla="*/ 34 w 67"/>
                <a:gd name="T9" fmla="*/ 31 h 88"/>
                <a:gd name="T10" fmla="*/ 34 w 67"/>
                <a:gd name="T11" fmla="*/ 33 h 88"/>
                <a:gd name="T12" fmla="*/ 33 w 67"/>
                <a:gd name="T13" fmla="*/ 34 h 88"/>
                <a:gd name="T14" fmla="*/ 33 w 67"/>
                <a:gd name="T15" fmla="*/ 34 h 88"/>
                <a:gd name="T16" fmla="*/ 33 w 67"/>
                <a:gd name="T17" fmla="*/ 32 h 88"/>
                <a:gd name="T18" fmla="*/ 32 w 67"/>
                <a:gd name="T19" fmla="*/ 31 h 88"/>
                <a:gd name="T20" fmla="*/ 31 w 67"/>
                <a:gd name="T21" fmla="*/ 29 h 88"/>
                <a:gd name="T22" fmla="*/ 31 w 67"/>
                <a:gd name="T23" fmla="*/ 27 h 88"/>
                <a:gd name="T24" fmla="*/ 21 w 67"/>
                <a:gd name="T25" fmla="*/ 3 h 88"/>
                <a:gd name="T26" fmla="*/ 2 w 67"/>
                <a:gd name="T27" fmla="*/ 4 h 88"/>
                <a:gd name="T28" fmla="*/ 22 w 67"/>
                <a:gd name="T29" fmla="*/ 44 h 88"/>
                <a:gd name="T30" fmla="*/ 0 w 67"/>
                <a:gd name="T31" fmla="*/ 85 h 88"/>
                <a:gd name="T32" fmla="*/ 18 w 67"/>
                <a:gd name="T33" fmla="*/ 86 h 88"/>
                <a:gd name="T34" fmla="*/ 31 w 67"/>
                <a:gd name="T35" fmla="*/ 59 h 88"/>
                <a:gd name="T36" fmla="*/ 31 w 67"/>
                <a:gd name="T37" fmla="*/ 57 h 88"/>
                <a:gd name="T38" fmla="*/ 32 w 67"/>
                <a:gd name="T39" fmla="*/ 56 h 88"/>
                <a:gd name="T40" fmla="*/ 32 w 67"/>
                <a:gd name="T41" fmla="*/ 54 h 88"/>
                <a:gd name="T42" fmla="*/ 32 w 67"/>
                <a:gd name="T43" fmla="*/ 53 h 88"/>
                <a:gd name="T44" fmla="*/ 32 w 67"/>
                <a:gd name="T45" fmla="*/ 53 h 88"/>
                <a:gd name="T46" fmla="*/ 33 w 67"/>
                <a:gd name="T47" fmla="*/ 55 h 88"/>
                <a:gd name="T48" fmla="*/ 33 w 67"/>
                <a:gd name="T49" fmla="*/ 57 h 88"/>
                <a:gd name="T50" fmla="*/ 34 w 67"/>
                <a:gd name="T51" fmla="*/ 58 h 88"/>
                <a:gd name="T52" fmla="*/ 34 w 67"/>
                <a:gd name="T53" fmla="*/ 59 h 88"/>
                <a:gd name="T54" fmla="*/ 47 w 67"/>
                <a:gd name="T55" fmla="*/ 87 h 88"/>
                <a:gd name="T56" fmla="*/ 67 w 67"/>
                <a:gd name="T57" fmla="*/ 88 h 88"/>
                <a:gd name="T58" fmla="*/ 44 w 67"/>
                <a:gd name="T59" fmla="*/ 44 h 88"/>
                <a:gd name="T60" fmla="*/ 66 w 67"/>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88">
                  <a:moveTo>
                    <a:pt x="66" y="0"/>
                  </a:moveTo>
                  <a:cubicBezTo>
                    <a:pt x="47" y="1"/>
                    <a:pt x="47" y="1"/>
                    <a:pt x="47" y="1"/>
                  </a:cubicBezTo>
                  <a:cubicBezTo>
                    <a:pt x="35" y="27"/>
                    <a:pt x="35" y="27"/>
                    <a:pt x="35" y="27"/>
                  </a:cubicBezTo>
                  <a:cubicBezTo>
                    <a:pt x="35" y="28"/>
                    <a:pt x="35" y="28"/>
                    <a:pt x="35" y="29"/>
                  </a:cubicBezTo>
                  <a:cubicBezTo>
                    <a:pt x="34" y="30"/>
                    <a:pt x="34" y="31"/>
                    <a:pt x="34" y="31"/>
                  </a:cubicBezTo>
                  <a:cubicBezTo>
                    <a:pt x="34" y="32"/>
                    <a:pt x="34" y="32"/>
                    <a:pt x="34" y="33"/>
                  </a:cubicBezTo>
                  <a:cubicBezTo>
                    <a:pt x="33" y="33"/>
                    <a:pt x="33" y="34"/>
                    <a:pt x="33" y="34"/>
                  </a:cubicBezTo>
                  <a:cubicBezTo>
                    <a:pt x="33" y="34"/>
                    <a:pt x="33" y="34"/>
                    <a:pt x="33" y="34"/>
                  </a:cubicBezTo>
                  <a:cubicBezTo>
                    <a:pt x="33" y="34"/>
                    <a:pt x="33" y="33"/>
                    <a:pt x="33" y="32"/>
                  </a:cubicBezTo>
                  <a:cubicBezTo>
                    <a:pt x="32" y="32"/>
                    <a:pt x="32" y="31"/>
                    <a:pt x="32" y="31"/>
                  </a:cubicBezTo>
                  <a:cubicBezTo>
                    <a:pt x="32" y="30"/>
                    <a:pt x="32" y="29"/>
                    <a:pt x="31" y="29"/>
                  </a:cubicBezTo>
                  <a:cubicBezTo>
                    <a:pt x="31" y="28"/>
                    <a:pt x="31" y="28"/>
                    <a:pt x="31" y="27"/>
                  </a:cubicBezTo>
                  <a:cubicBezTo>
                    <a:pt x="21" y="3"/>
                    <a:pt x="21" y="3"/>
                    <a:pt x="21" y="3"/>
                  </a:cubicBezTo>
                  <a:cubicBezTo>
                    <a:pt x="2" y="4"/>
                    <a:pt x="2" y="4"/>
                    <a:pt x="2" y="4"/>
                  </a:cubicBezTo>
                  <a:cubicBezTo>
                    <a:pt x="22" y="44"/>
                    <a:pt x="22" y="44"/>
                    <a:pt x="22" y="44"/>
                  </a:cubicBezTo>
                  <a:cubicBezTo>
                    <a:pt x="0" y="85"/>
                    <a:pt x="0" y="85"/>
                    <a:pt x="0" y="85"/>
                  </a:cubicBezTo>
                  <a:cubicBezTo>
                    <a:pt x="18" y="86"/>
                    <a:pt x="18" y="86"/>
                    <a:pt x="18" y="86"/>
                  </a:cubicBezTo>
                  <a:cubicBezTo>
                    <a:pt x="31" y="59"/>
                    <a:pt x="31" y="59"/>
                    <a:pt x="31" y="59"/>
                  </a:cubicBezTo>
                  <a:cubicBezTo>
                    <a:pt x="31" y="58"/>
                    <a:pt x="31" y="58"/>
                    <a:pt x="31" y="57"/>
                  </a:cubicBezTo>
                  <a:cubicBezTo>
                    <a:pt x="31" y="57"/>
                    <a:pt x="32" y="56"/>
                    <a:pt x="32" y="56"/>
                  </a:cubicBezTo>
                  <a:cubicBezTo>
                    <a:pt x="32" y="55"/>
                    <a:pt x="32" y="55"/>
                    <a:pt x="32" y="54"/>
                  </a:cubicBezTo>
                  <a:cubicBezTo>
                    <a:pt x="32" y="54"/>
                    <a:pt x="32" y="54"/>
                    <a:pt x="32" y="53"/>
                  </a:cubicBezTo>
                  <a:cubicBezTo>
                    <a:pt x="32" y="53"/>
                    <a:pt x="32" y="53"/>
                    <a:pt x="32" y="53"/>
                  </a:cubicBezTo>
                  <a:cubicBezTo>
                    <a:pt x="33" y="54"/>
                    <a:pt x="33" y="55"/>
                    <a:pt x="33" y="55"/>
                  </a:cubicBezTo>
                  <a:cubicBezTo>
                    <a:pt x="33" y="56"/>
                    <a:pt x="33" y="56"/>
                    <a:pt x="33" y="57"/>
                  </a:cubicBezTo>
                  <a:cubicBezTo>
                    <a:pt x="33" y="57"/>
                    <a:pt x="34" y="58"/>
                    <a:pt x="34" y="58"/>
                  </a:cubicBezTo>
                  <a:cubicBezTo>
                    <a:pt x="34" y="58"/>
                    <a:pt x="34" y="59"/>
                    <a:pt x="34" y="59"/>
                  </a:cubicBezTo>
                  <a:cubicBezTo>
                    <a:pt x="47" y="87"/>
                    <a:pt x="47" y="87"/>
                    <a:pt x="47" y="87"/>
                  </a:cubicBezTo>
                  <a:cubicBezTo>
                    <a:pt x="67" y="88"/>
                    <a:pt x="67" y="88"/>
                    <a:pt x="67" y="88"/>
                  </a:cubicBezTo>
                  <a:cubicBezTo>
                    <a:pt x="44" y="44"/>
                    <a:pt x="44" y="44"/>
                    <a:pt x="44" y="44"/>
                  </a:cubicBezTo>
                  <a:cubicBezTo>
                    <a:pt x="66" y="0"/>
                    <a:pt x="66" y="0"/>
                    <a:pt x="66" y="0"/>
                  </a:cubicBezTo>
                </a:path>
              </a:pathLst>
            </a:custGeom>
            <a:solidFill>
              <a:srgbClr val="008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7" name="Freeform 76"/>
            <p:cNvSpPr>
              <a:spLocks/>
            </p:cNvSpPr>
            <p:nvPr/>
          </p:nvSpPr>
          <p:spPr bwMode="auto">
            <a:xfrm>
              <a:off x="3884" y="3507"/>
              <a:ext cx="73" cy="81"/>
            </a:xfrm>
            <a:custGeom>
              <a:avLst/>
              <a:gdLst>
                <a:gd name="T0" fmla="*/ 11 w 155"/>
                <a:gd name="T1" fmla="*/ 172 h 172"/>
                <a:gd name="T2" fmla="*/ 0 w 155"/>
                <a:gd name="T3" fmla="*/ 160 h 172"/>
                <a:gd name="T4" fmla="*/ 0 w 155"/>
                <a:gd name="T5" fmla="*/ 12 h 172"/>
                <a:gd name="T6" fmla="*/ 11 w 155"/>
                <a:gd name="T7" fmla="*/ 0 h 172"/>
                <a:gd name="T8" fmla="*/ 143 w 155"/>
                <a:gd name="T9" fmla="*/ 0 h 172"/>
                <a:gd name="T10" fmla="*/ 155 w 155"/>
                <a:gd name="T11" fmla="*/ 12 h 172"/>
                <a:gd name="T12" fmla="*/ 155 w 155"/>
                <a:gd name="T13" fmla="*/ 160 h 172"/>
                <a:gd name="T14" fmla="*/ 143 w 155"/>
                <a:gd name="T15" fmla="*/ 172 h 172"/>
                <a:gd name="T16" fmla="*/ 11 w 155"/>
                <a:gd name="T1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72">
                  <a:moveTo>
                    <a:pt x="11" y="172"/>
                  </a:moveTo>
                  <a:cubicBezTo>
                    <a:pt x="5" y="172"/>
                    <a:pt x="0" y="166"/>
                    <a:pt x="0" y="160"/>
                  </a:cubicBezTo>
                  <a:cubicBezTo>
                    <a:pt x="0" y="12"/>
                    <a:pt x="0" y="12"/>
                    <a:pt x="0" y="12"/>
                  </a:cubicBezTo>
                  <a:cubicBezTo>
                    <a:pt x="0" y="5"/>
                    <a:pt x="5" y="0"/>
                    <a:pt x="11" y="0"/>
                  </a:cubicBezTo>
                  <a:cubicBezTo>
                    <a:pt x="143" y="0"/>
                    <a:pt x="143" y="0"/>
                    <a:pt x="143" y="0"/>
                  </a:cubicBezTo>
                  <a:cubicBezTo>
                    <a:pt x="150" y="0"/>
                    <a:pt x="155" y="5"/>
                    <a:pt x="155" y="12"/>
                  </a:cubicBezTo>
                  <a:cubicBezTo>
                    <a:pt x="155" y="160"/>
                    <a:pt x="155" y="160"/>
                    <a:pt x="155" y="160"/>
                  </a:cubicBezTo>
                  <a:cubicBezTo>
                    <a:pt x="155" y="166"/>
                    <a:pt x="150" y="172"/>
                    <a:pt x="143" y="172"/>
                  </a:cubicBezTo>
                  <a:cubicBezTo>
                    <a:pt x="11" y="172"/>
                    <a:pt x="11" y="172"/>
                    <a:pt x="11" y="172"/>
                  </a:cubicBezTo>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8" name="Freeform 77"/>
            <p:cNvSpPr>
              <a:spLocks/>
            </p:cNvSpPr>
            <p:nvPr/>
          </p:nvSpPr>
          <p:spPr bwMode="auto">
            <a:xfrm>
              <a:off x="3887" y="3511"/>
              <a:ext cx="65" cy="73"/>
            </a:xfrm>
            <a:custGeom>
              <a:avLst/>
              <a:gdLst>
                <a:gd name="T0" fmla="*/ 3 w 138"/>
                <a:gd name="T1" fmla="*/ 0 h 155"/>
                <a:gd name="T2" fmla="*/ 135 w 138"/>
                <a:gd name="T3" fmla="*/ 0 h 155"/>
                <a:gd name="T4" fmla="*/ 138 w 138"/>
                <a:gd name="T5" fmla="*/ 4 h 155"/>
                <a:gd name="T6" fmla="*/ 138 w 138"/>
                <a:gd name="T7" fmla="*/ 152 h 155"/>
                <a:gd name="T8" fmla="*/ 135 w 138"/>
                <a:gd name="T9" fmla="*/ 155 h 155"/>
                <a:gd name="T10" fmla="*/ 3 w 138"/>
                <a:gd name="T11" fmla="*/ 155 h 155"/>
                <a:gd name="T12" fmla="*/ 0 w 138"/>
                <a:gd name="T13" fmla="*/ 152 h 155"/>
                <a:gd name="T14" fmla="*/ 0 w 138"/>
                <a:gd name="T15" fmla="*/ 4 h 155"/>
                <a:gd name="T16" fmla="*/ 3 w 138"/>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55">
                  <a:moveTo>
                    <a:pt x="3" y="0"/>
                  </a:moveTo>
                  <a:cubicBezTo>
                    <a:pt x="135" y="0"/>
                    <a:pt x="135" y="0"/>
                    <a:pt x="135" y="0"/>
                  </a:cubicBezTo>
                  <a:cubicBezTo>
                    <a:pt x="137" y="0"/>
                    <a:pt x="138" y="2"/>
                    <a:pt x="138" y="4"/>
                  </a:cubicBezTo>
                  <a:cubicBezTo>
                    <a:pt x="138" y="152"/>
                    <a:pt x="138" y="152"/>
                    <a:pt x="138" y="152"/>
                  </a:cubicBezTo>
                  <a:cubicBezTo>
                    <a:pt x="138" y="154"/>
                    <a:pt x="137" y="155"/>
                    <a:pt x="135" y="155"/>
                  </a:cubicBezTo>
                  <a:cubicBezTo>
                    <a:pt x="3" y="155"/>
                    <a:pt x="3" y="155"/>
                    <a:pt x="3" y="155"/>
                  </a:cubicBezTo>
                  <a:cubicBezTo>
                    <a:pt x="2" y="155"/>
                    <a:pt x="0" y="154"/>
                    <a:pt x="0" y="152"/>
                  </a:cubicBezTo>
                  <a:cubicBezTo>
                    <a:pt x="0" y="4"/>
                    <a:pt x="0" y="4"/>
                    <a:pt x="0" y="4"/>
                  </a:cubicBezTo>
                  <a:cubicBezTo>
                    <a:pt x="0" y="2"/>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9" name="Freeform 78"/>
            <p:cNvSpPr>
              <a:spLocks/>
            </p:cNvSpPr>
            <p:nvPr/>
          </p:nvSpPr>
          <p:spPr bwMode="auto">
            <a:xfrm>
              <a:off x="3875" y="3515"/>
              <a:ext cx="73" cy="81"/>
            </a:xfrm>
            <a:custGeom>
              <a:avLst/>
              <a:gdLst>
                <a:gd name="T0" fmla="*/ 12 w 155"/>
                <a:gd name="T1" fmla="*/ 172 h 172"/>
                <a:gd name="T2" fmla="*/ 0 w 155"/>
                <a:gd name="T3" fmla="*/ 160 h 172"/>
                <a:gd name="T4" fmla="*/ 0 w 155"/>
                <a:gd name="T5" fmla="*/ 12 h 172"/>
                <a:gd name="T6" fmla="*/ 12 w 155"/>
                <a:gd name="T7" fmla="*/ 0 h 172"/>
                <a:gd name="T8" fmla="*/ 144 w 155"/>
                <a:gd name="T9" fmla="*/ 0 h 172"/>
                <a:gd name="T10" fmla="*/ 155 w 155"/>
                <a:gd name="T11" fmla="*/ 12 h 172"/>
                <a:gd name="T12" fmla="*/ 155 w 155"/>
                <a:gd name="T13" fmla="*/ 160 h 172"/>
                <a:gd name="T14" fmla="*/ 144 w 155"/>
                <a:gd name="T15" fmla="*/ 172 h 172"/>
                <a:gd name="T16" fmla="*/ 12 w 155"/>
                <a:gd name="T1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72">
                  <a:moveTo>
                    <a:pt x="12" y="172"/>
                  </a:moveTo>
                  <a:cubicBezTo>
                    <a:pt x="6" y="172"/>
                    <a:pt x="0" y="167"/>
                    <a:pt x="0" y="160"/>
                  </a:cubicBezTo>
                  <a:cubicBezTo>
                    <a:pt x="0" y="12"/>
                    <a:pt x="0" y="12"/>
                    <a:pt x="0" y="12"/>
                  </a:cubicBezTo>
                  <a:cubicBezTo>
                    <a:pt x="0" y="6"/>
                    <a:pt x="6" y="0"/>
                    <a:pt x="12" y="0"/>
                  </a:cubicBezTo>
                  <a:cubicBezTo>
                    <a:pt x="144" y="0"/>
                    <a:pt x="144" y="0"/>
                    <a:pt x="144" y="0"/>
                  </a:cubicBezTo>
                  <a:cubicBezTo>
                    <a:pt x="150" y="0"/>
                    <a:pt x="155" y="6"/>
                    <a:pt x="155" y="12"/>
                  </a:cubicBezTo>
                  <a:cubicBezTo>
                    <a:pt x="155" y="160"/>
                    <a:pt x="155" y="160"/>
                    <a:pt x="155" y="160"/>
                  </a:cubicBezTo>
                  <a:cubicBezTo>
                    <a:pt x="155" y="167"/>
                    <a:pt x="150" y="172"/>
                    <a:pt x="144" y="172"/>
                  </a:cubicBezTo>
                  <a:cubicBezTo>
                    <a:pt x="12" y="172"/>
                    <a:pt x="12" y="172"/>
                    <a:pt x="12" y="172"/>
                  </a:cubicBezTo>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0" name="Freeform 79"/>
            <p:cNvSpPr>
              <a:spLocks/>
            </p:cNvSpPr>
            <p:nvPr/>
          </p:nvSpPr>
          <p:spPr bwMode="auto">
            <a:xfrm>
              <a:off x="3879" y="3519"/>
              <a:ext cx="65" cy="73"/>
            </a:xfrm>
            <a:custGeom>
              <a:avLst/>
              <a:gdLst>
                <a:gd name="T0" fmla="*/ 3 w 138"/>
                <a:gd name="T1" fmla="*/ 0 h 154"/>
                <a:gd name="T2" fmla="*/ 135 w 138"/>
                <a:gd name="T3" fmla="*/ 0 h 154"/>
                <a:gd name="T4" fmla="*/ 138 w 138"/>
                <a:gd name="T5" fmla="*/ 3 h 154"/>
                <a:gd name="T6" fmla="*/ 138 w 138"/>
                <a:gd name="T7" fmla="*/ 151 h 154"/>
                <a:gd name="T8" fmla="*/ 135 w 138"/>
                <a:gd name="T9" fmla="*/ 154 h 154"/>
                <a:gd name="T10" fmla="*/ 3 w 138"/>
                <a:gd name="T11" fmla="*/ 154 h 154"/>
                <a:gd name="T12" fmla="*/ 0 w 138"/>
                <a:gd name="T13" fmla="*/ 151 h 154"/>
                <a:gd name="T14" fmla="*/ 0 w 138"/>
                <a:gd name="T15" fmla="*/ 3 h 154"/>
                <a:gd name="T16" fmla="*/ 3 w 138"/>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54">
                  <a:moveTo>
                    <a:pt x="3" y="0"/>
                  </a:moveTo>
                  <a:cubicBezTo>
                    <a:pt x="135" y="0"/>
                    <a:pt x="135" y="0"/>
                    <a:pt x="135" y="0"/>
                  </a:cubicBezTo>
                  <a:cubicBezTo>
                    <a:pt x="136" y="0"/>
                    <a:pt x="138" y="1"/>
                    <a:pt x="138" y="3"/>
                  </a:cubicBezTo>
                  <a:cubicBezTo>
                    <a:pt x="138" y="151"/>
                    <a:pt x="138" y="151"/>
                    <a:pt x="138" y="151"/>
                  </a:cubicBezTo>
                  <a:cubicBezTo>
                    <a:pt x="138" y="153"/>
                    <a:pt x="136" y="154"/>
                    <a:pt x="135" y="154"/>
                  </a:cubicBezTo>
                  <a:cubicBezTo>
                    <a:pt x="3" y="154"/>
                    <a:pt x="3" y="154"/>
                    <a:pt x="3" y="154"/>
                  </a:cubicBezTo>
                  <a:cubicBezTo>
                    <a:pt x="1" y="154"/>
                    <a:pt x="0" y="153"/>
                    <a:pt x="0" y="151"/>
                  </a:cubicBezTo>
                  <a:cubicBezTo>
                    <a:pt x="0" y="3"/>
                    <a:pt x="0" y="3"/>
                    <a:pt x="0" y="3"/>
                  </a:cubicBezTo>
                  <a:cubicBezTo>
                    <a:pt x="0" y="1"/>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1" name="Freeform 80"/>
            <p:cNvSpPr>
              <a:spLocks noEditPoints="1"/>
            </p:cNvSpPr>
            <p:nvPr/>
          </p:nvSpPr>
          <p:spPr bwMode="auto">
            <a:xfrm>
              <a:off x="3874" y="3527"/>
              <a:ext cx="58" cy="57"/>
            </a:xfrm>
            <a:custGeom>
              <a:avLst/>
              <a:gdLst>
                <a:gd name="T0" fmla="*/ 2 w 123"/>
                <a:gd name="T1" fmla="*/ 103 h 120"/>
                <a:gd name="T2" fmla="*/ 0 w 123"/>
                <a:gd name="T3" fmla="*/ 95 h 120"/>
                <a:gd name="T4" fmla="*/ 123 w 123"/>
                <a:gd name="T5" fmla="*/ 95 h 120"/>
                <a:gd name="T6" fmla="*/ 123 w 123"/>
                <a:gd name="T7" fmla="*/ 103 h 120"/>
                <a:gd name="T8" fmla="*/ 2 w 123"/>
                <a:gd name="T9" fmla="*/ 103 h 120"/>
                <a:gd name="T10" fmla="*/ 2 w 123"/>
                <a:gd name="T11" fmla="*/ 120 h 120"/>
                <a:gd name="T12" fmla="*/ 0 w 123"/>
                <a:gd name="T13" fmla="*/ 112 h 120"/>
                <a:gd name="T14" fmla="*/ 123 w 123"/>
                <a:gd name="T15" fmla="*/ 112 h 120"/>
                <a:gd name="T16" fmla="*/ 123 w 123"/>
                <a:gd name="T17" fmla="*/ 120 h 120"/>
                <a:gd name="T18" fmla="*/ 2 w 123"/>
                <a:gd name="T19" fmla="*/ 120 h 120"/>
                <a:gd name="T20" fmla="*/ 89 w 123"/>
                <a:gd name="T21" fmla="*/ 34 h 120"/>
                <a:gd name="T22" fmla="*/ 89 w 123"/>
                <a:gd name="T23" fmla="*/ 0 h 120"/>
                <a:gd name="T24" fmla="*/ 123 w 123"/>
                <a:gd name="T25" fmla="*/ 34 h 120"/>
                <a:gd name="T26" fmla="*/ 89 w 123"/>
                <a:gd name="T27" fmla="*/ 34 h 120"/>
                <a:gd name="T28" fmla="*/ 80 w 123"/>
                <a:gd name="T29" fmla="*/ 77 h 120"/>
                <a:gd name="T30" fmla="*/ 45 w 123"/>
                <a:gd name="T31" fmla="*/ 43 h 120"/>
                <a:gd name="T32" fmla="*/ 80 w 123"/>
                <a:gd name="T33" fmla="*/ 8 h 120"/>
                <a:gd name="T34" fmla="*/ 80 w 123"/>
                <a:gd name="T35" fmla="*/ 43 h 120"/>
                <a:gd name="T36" fmla="*/ 114 w 123"/>
                <a:gd name="T37" fmla="*/ 43 h 120"/>
                <a:gd name="T38" fmla="*/ 80 w 123"/>
                <a:gd name="T39" fmla="*/ 7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120">
                  <a:moveTo>
                    <a:pt x="2" y="103"/>
                  </a:moveTo>
                  <a:cubicBezTo>
                    <a:pt x="0" y="95"/>
                    <a:pt x="0" y="95"/>
                    <a:pt x="0" y="95"/>
                  </a:cubicBezTo>
                  <a:cubicBezTo>
                    <a:pt x="123" y="95"/>
                    <a:pt x="123" y="95"/>
                    <a:pt x="123" y="95"/>
                  </a:cubicBezTo>
                  <a:cubicBezTo>
                    <a:pt x="123" y="103"/>
                    <a:pt x="123" y="103"/>
                    <a:pt x="123" y="103"/>
                  </a:cubicBezTo>
                  <a:lnTo>
                    <a:pt x="2" y="103"/>
                  </a:lnTo>
                  <a:close/>
                  <a:moveTo>
                    <a:pt x="2" y="120"/>
                  </a:moveTo>
                  <a:cubicBezTo>
                    <a:pt x="0" y="112"/>
                    <a:pt x="0" y="112"/>
                    <a:pt x="0" y="112"/>
                  </a:cubicBezTo>
                  <a:cubicBezTo>
                    <a:pt x="123" y="112"/>
                    <a:pt x="123" y="112"/>
                    <a:pt x="123" y="112"/>
                  </a:cubicBezTo>
                  <a:cubicBezTo>
                    <a:pt x="123" y="120"/>
                    <a:pt x="123" y="120"/>
                    <a:pt x="123" y="120"/>
                  </a:cubicBezTo>
                  <a:lnTo>
                    <a:pt x="2" y="120"/>
                  </a:lnTo>
                  <a:close/>
                  <a:moveTo>
                    <a:pt x="89" y="34"/>
                  </a:moveTo>
                  <a:cubicBezTo>
                    <a:pt x="89" y="0"/>
                    <a:pt x="89" y="0"/>
                    <a:pt x="89" y="0"/>
                  </a:cubicBezTo>
                  <a:cubicBezTo>
                    <a:pt x="108" y="0"/>
                    <a:pt x="123" y="15"/>
                    <a:pt x="123" y="34"/>
                  </a:cubicBezTo>
                  <a:lnTo>
                    <a:pt x="89" y="34"/>
                  </a:lnTo>
                  <a:close/>
                  <a:moveTo>
                    <a:pt x="80" y="77"/>
                  </a:moveTo>
                  <a:cubicBezTo>
                    <a:pt x="61" y="77"/>
                    <a:pt x="45" y="62"/>
                    <a:pt x="45" y="43"/>
                  </a:cubicBezTo>
                  <a:cubicBezTo>
                    <a:pt x="45" y="24"/>
                    <a:pt x="61" y="8"/>
                    <a:pt x="80" y="8"/>
                  </a:cubicBezTo>
                  <a:cubicBezTo>
                    <a:pt x="80" y="43"/>
                    <a:pt x="80" y="43"/>
                    <a:pt x="80" y="43"/>
                  </a:cubicBezTo>
                  <a:cubicBezTo>
                    <a:pt x="114" y="43"/>
                    <a:pt x="114" y="43"/>
                    <a:pt x="114" y="43"/>
                  </a:cubicBezTo>
                  <a:cubicBezTo>
                    <a:pt x="114" y="62"/>
                    <a:pt x="99" y="77"/>
                    <a:pt x="80" y="77"/>
                  </a:cubicBez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2" name="Freeform 81"/>
            <p:cNvSpPr>
              <a:spLocks/>
            </p:cNvSpPr>
            <p:nvPr/>
          </p:nvSpPr>
          <p:spPr bwMode="auto">
            <a:xfrm>
              <a:off x="3851" y="3503"/>
              <a:ext cx="57" cy="97"/>
            </a:xfrm>
            <a:custGeom>
              <a:avLst/>
              <a:gdLst>
                <a:gd name="T0" fmla="*/ 57 w 57"/>
                <a:gd name="T1" fmla="*/ 0 h 97"/>
                <a:gd name="T2" fmla="*/ 0 w 57"/>
                <a:gd name="T3" fmla="*/ 10 h 97"/>
                <a:gd name="T4" fmla="*/ 0 w 57"/>
                <a:gd name="T5" fmla="*/ 87 h 97"/>
                <a:gd name="T6" fmla="*/ 57 w 57"/>
                <a:gd name="T7" fmla="*/ 97 h 97"/>
                <a:gd name="T8" fmla="*/ 57 w 57"/>
                <a:gd name="T9" fmla="*/ 0 h 97"/>
              </a:gdLst>
              <a:ahLst/>
              <a:cxnLst>
                <a:cxn ang="0">
                  <a:pos x="T0" y="T1"/>
                </a:cxn>
                <a:cxn ang="0">
                  <a:pos x="T2" y="T3"/>
                </a:cxn>
                <a:cxn ang="0">
                  <a:pos x="T4" y="T5"/>
                </a:cxn>
                <a:cxn ang="0">
                  <a:pos x="T6" y="T7"/>
                </a:cxn>
                <a:cxn ang="0">
                  <a:pos x="T8" y="T9"/>
                </a:cxn>
              </a:cxnLst>
              <a:rect l="0" t="0" r="r" b="b"/>
              <a:pathLst>
                <a:path w="57" h="97">
                  <a:moveTo>
                    <a:pt x="57" y="0"/>
                  </a:moveTo>
                  <a:lnTo>
                    <a:pt x="0" y="10"/>
                  </a:lnTo>
                  <a:lnTo>
                    <a:pt x="0" y="87"/>
                  </a:lnTo>
                  <a:lnTo>
                    <a:pt x="57" y="97"/>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3" name="Freeform 82"/>
            <p:cNvSpPr>
              <a:spLocks noEditPoints="1"/>
            </p:cNvSpPr>
            <p:nvPr/>
          </p:nvSpPr>
          <p:spPr bwMode="auto">
            <a:xfrm>
              <a:off x="3868" y="3531"/>
              <a:ext cx="28" cy="44"/>
            </a:xfrm>
            <a:custGeom>
              <a:avLst/>
              <a:gdLst>
                <a:gd name="T0" fmla="*/ 28 w 60"/>
                <a:gd name="T1" fmla="*/ 0 h 94"/>
                <a:gd name="T2" fmla="*/ 0 w 60"/>
                <a:gd name="T3" fmla="*/ 2 h 94"/>
                <a:gd name="T4" fmla="*/ 0 w 60"/>
                <a:gd name="T5" fmla="*/ 93 h 94"/>
                <a:gd name="T6" fmla="*/ 18 w 60"/>
                <a:gd name="T7" fmla="*/ 94 h 94"/>
                <a:gd name="T8" fmla="*/ 18 w 60"/>
                <a:gd name="T9" fmla="*/ 62 h 94"/>
                <a:gd name="T10" fmla="*/ 26 w 60"/>
                <a:gd name="T11" fmla="*/ 62 h 94"/>
                <a:gd name="T12" fmla="*/ 34 w 60"/>
                <a:gd name="T13" fmla="*/ 62 h 94"/>
                <a:gd name="T14" fmla="*/ 40 w 60"/>
                <a:gd name="T15" fmla="*/ 60 h 94"/>
                <a:gd name="T16" fmla="*/ 46 w 60"/>
                <a:gd name="T17" fmla="*/ 57 h 94"/>
                <a:gd name="T18" fmla="*/ 51 w 60"/>
                <a:gd name="T19" fmla="*/ 53 h 94"/>
                <a:gd name="T20" fmla="*/ 55 w 60"/>
                <a:gd name="T21" fmla="*/ 48 h 94"/>
                <a:gd name="T22" fmla="*/ 58 w 60"/>
                <a:gd name="T23" fmla="*/ 43 h 94"/>
                <a:gd name="T24" fmla="*/ 59 w 60"/>
                <a:gd name="T25" fmla="*/ 37 h 94"/>
                <a:gd name="T26" fmla="*/ 60 w 60"/>
                <a:gd name="T27" fmla="*/ 30 h 94"/>
                <a:gd name="T28" fmla="*/ 58 w 60"/>
                <a:gd name="T29" fmla="*/ 16 h 94"/>
                <a:gd name="T30" fmla="*/ 52 w 60"/>
                <a:gd name="T31" fmla="*/ 7 h 94"/>
                <a:gd name="T32" fmla="*/ 42 w 60"/>
                <a:gd name="T33" fmla="*/ 1 h 94"/>
                <a:gd name="T34" fmla="*/ 28 w 60"/>
                <a:gd name="T35" fmla="*/ 0 h 94"/>
                <a:gd name="T36" fmla="*/ 18 w 60"/>
                <a:gd name="T37" fmla="*/ 46 h 94"/>
                <a:gd name="T38" fmla="*/ 18 w 60"/>
                <a:gd name="T39" fmla="*/ 17 h 94"/>
                <a:gd name="T40" fmla="*/ 25 w 60"/>
                <a:gd name="T41" fmla="*/ 17 h 94"/>
                <a:gd name="T42" fmla="*/ 31 w 60"/>
                <a:gd name="T43" fmla="*/ 17 h 94"/>
                <a:gd name="T44" fmla="*/ 36 w 60"/>
                <a:gd name="T45" fmla="*/ 20 h 94"/>
                <a:gd name="T46" fmla="*/ 39 w 60"/>
                <a:gd name="T47" fmla="*/ 25 h 94"/>
                <a:gd name="T48" fmla="*/ 40 w 60"/>
                <a:gd name="T49" fmla="*/ 31 h 94"/>
                <a:gd name="T50" fmla="*/ 39 w 60"/>
                <a:gd name="T51" fmla="*/ 38 h 94"/>
                <a:gd name="T52" fmla="*/ 36 w 60"/>
                <a:gd name="T53" fmla="*/ 42 h 94"/>
                <a:gd name="T54" fmla="*/ 31 w 60"/>
                <a:gd name="T55" fmla="*/ 45 h 94"/>
                <a:gd name="T56" fmla="*/ 25 w 60"/>
                <a:gd name="T57" fmla="*/ 46 h 94"/>
                <a:gd name="T58" fmla="*/ 18 w 60"/>
                <a:gd name="T59"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94">
                  <a:moveTo>
                    <a:pt x="28" y="0"/>
                  </a:moveTo>
                  <a:cubicBezTo>
                    <a:pt x="0" y="2"/>
                    <a:pt x="0" y="2"/>
                    <a:pt x="0" y="2"/>
                  </a:cubicBezTo>
                  <a:cubicBezTo>
                    <a:pt x="0" y="93"/>
                    <a:pt x="0" y="93"/>
                    <a:pt x="0" y="93"/>
                  </a:cubicBezTo>
                  <a:cubicBezTo>
                    <a:pt x="18" y="94"/>
                    <a:pt x="18" y="94"/>
                    <a:pt x="18" y="94"/>
                  </a:cubicBezTo>
                  <a:cubicBezTo>
                    <a:pt x="18" y="62"/>
                    <a:pt x="18" y="62"/>
                    <a:pt x="18" y="62"/>
                  </a:cubicBezTo>
                  <a:cubicBezTo>
                    <a:pt x="26" y="62"/>
                    <a:pt x="26" y="62"/>
                    <a:pt x="26" y="62"/>
                  </a:cubicBezTo>
                  <a:cubicBezTo>
                    <a:pt x="29" y="62"/>
                    <a:pt x="31" y="62"/>
                    <a:pt x="34" y="62"/>
                  </a:cubicBezTo>
                  <a:cubicBezTo>
                    <a:pt x="36" y="61"/>
                    <a:pt x="38" y="61"/>
                    <a:pt x="40" y="60"/>
                  </a:cubicBezTo>
                  <a:cubicBezTo>
                    <a:pt x="42" y="59"/>
                    <a:pt x="44" y="58"/>
                    <a:pt x="46" y="57"/>
                  </a:cubicBezTo>
                  <a:cubicBezTo>
                    <a:pt x="48" y="56"/>
                    <a:pt x="49" y="55"/>
                    <a:pt x="51" y="53"/>
                  </a:cubicBezTo>
                  <a:cubicBezTo>
                    <a:pt x="53" y="52"/>
                    <a:pt x="54" y="50"/>
                    <a:pt x="55" y="48"/>
                  </a:cubicBezTo>
                  <a:cubicBezTo>
                    <a:pt x="56" y="47"/>
                    <a:pt x="57" y="45"/>
                    <a:pt x="58" y="43"/>
                  </a:cubicBezTo>
                  <a:cubicBezTo>
                    <a:pt x="59" y="41"/>
                    <a:pt x="59" y="39"/>
                    <a:pt x="59" y="37"/>
                  </a:cubicBezTo>
                  <a:cubicBezTo>
                    <a:pt x="60" y="34"/>
                    <a:pt x="60" y="32"/>
                    <a:pt x="60" y="30"/>
                  </a:cubicBezTo>
                  <a:cubicBezTo>
                    <a:pt x="60" y="25"/>
                    <a:pt x="59" y="20"/>
                    <a:pt x="58" y="16"/>
                  </a:cubicBezTo>
                  <a:cubicBezTo>
                    <a:pt x="57" y="12"/>
                    <a:pt x="55" y="9"/>
                    <a:pt x="52" y="7"/>
                  </a:cubicBezTo>
                  <a:cubicBezTo>
                    <a:pt x="49" y="4"/>
                    <a:pt x="46" y="2"/>
                    <a:pt x="42" y="1"/>
                  </a:cubicBezTo>
                  <a:cubicBezTo>
                    <a:pt x="38" y="0"/>
                    <a:pt x="33" y="0"/>
                    <a:pt x="28" y="0"/>
                  </a:cubicBezTo>
                  <a:moveTo>
                    <a:pt x="18" y="46"/>
                  </a:moveTo>
                  <a:cubicBezTo>
                    <a:pt x="18" y="17"/>
                    <a:pt x="18" y="17"/>
                    <a:pt x="18" y="17"/>
                  </a:cubicBezTo>
                  <a:cubicBezTo>
                    <a:pt x="25" y="17"/>
                    <a:pt x="25" y="17"/>
                    <a:pt x="25" y="17"/>
                  </a:cubicBezTo>
                  <a:cubicBezTo>
                    <a:pt x="27" y="17"/>
                    <a:pt x="30" y="17"/>
                    <a:pt x="31" y="17"/>
                  </a:cubicBezTo>
                  <a:cubicBezTo>
                    <a:pt x="33" y="18"/>
                    <a:pt x="35" y="19"/>
                    <a:pt x="36" y="20"/>
                  </a:cubicBezTo>
                  <a:cubicBezTo>
                    <a:pt x="37" y="21"/>
                    <a:pt x="38" y="23"/>
                    <a:pt x="39" y="25"/>
                  </a:cubicBezTo>
                  <a:cubicBezTo>
                    <a:pt x="39" y="26"/>
                    <a:pt x="40" y="28"/>
                    <a:pt x="40" y="31"/>
                  </a:cubicBezTo>
                  <a:cubicBezTo>
                    <a:pt x="40" y="33"/>
                    <a:pt x="39" y="36"/>
                    <a:pt x="39" y="38"/>
                  </a:cubicBezTo>
                  <a:cubicBezTo>
                    <a:pt x="38" y="39"/>
                    <a:pt x="37" y="41"/>
                    <a:pt x="36" y="42"/>
                  </a:cubicBezTo>
                  <a:cubicBezTo>
                    <a:pt x="35" y="44"/>
                    <a:pt x="33" y="44"/>
                    <a:pt x="31" y="45"/>
                  </a:cubicBezTo>
                  <a:cubicBezTo>
                    <a:pt x="30" y="46"/>
                    <a:pt x="27" y="46"/>
                    <a:pt x="25" y="46"/>
                  </a:cubicBezTo>
                  <a:cubicBezTo>
                    <a:pt x="18" y="46"/>
                    <a:pt x="18" y="46"/>
                    <a:pt x="18" y="46"/>
                  </a:cubicBezTo>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spTree>
    <p:extLst>
      <p:ext uri="{BB962C8B-B14F-4D97-AF65-F5344CB8AC3E}">
        <p14:creationId xmlns:p14="http://schemas.microsoft.com/office/powerpoint/2010/main" val="255574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Deployment Prerequisites</a:t>
            </a:r>
            <a:endParaRPr lang="en-US" dirty="0"/>
          </a:p>
        </p:txBody>
      </p:sp>
      <p:sp>
        <p:nvSpPr>
          <p:cNvPr id="4" name="Text Placeholder 3"/>
          <p:cNvSpPr>
            <a:spLocks noGrp="1"/>
          </p:cNvSpPr>
          <p:nvPr>
            <p:ph type="body" sz="quarter" idx="11"/>
          </p:nvPr>
        </p:nvSpPr>
        <p:spPr>
          <a:xfrm>
            <a:off x="275482" y="1213173"/>
            <a:ext cx="11887878" cy="5478038"/>
          </a:xfrm>
        </p:spPr>
        <p:txBody>
          <a:bodyPr/>
          <a:lstStyle/>
          <a:p>
            <a:r>
              <a:rPr lang="en-US" dirty="0" smtClean="0"/>
              <a:t>Enable Scripts in the App-V Configuration</a:t>
            </a:r>
          </a:p>
          <a:p>
            <a:pPr lvl="1"/>
            <a:r>
              <a:rPr lang="en-US" dirty="0" smtClean="0"/>
              <a:t>Office 2013 relies on package scripts to successfully publish</a:t>
            </a:r>
          </a:p>
          <a:p>
            <a:pPr lvl="1"/>
            <a:r>
              <a:rPr lang="en-US" dirty="0" smtClean="0"/>
              <a:t>Run via PowerShell on target clients: </a:t>
            </a:r>
          </a:p>
          <a:p>
            <a:pPr lvl="1"/>
            <a:r>
              <a:rPr lang="en-US" i="1" dirty="0"/>
              <a:t>	</a:t>
            </a:r>
            <a:r>
              <a:rPr lang="en-US" i="1" dirty="0" smtClean="0"/>
              <a:t>Set-AppvClientConfiguration </a:t>
            </a:r>
            <a:r>
              <a:rPr lang="en-US" i="1" dirty="0"/>
              <a:t>-EnablePackageScripts 1 </a:t>
            </a:r>
            <a:endParaRPr lang="en-US" dirty="0" smtClean="0"/>
          </a:p>
          <a:p>
            <a:r>
              <a:rPr lang="en-US" dirty="0" smtClean="0"/>
              <a:t>Publish Globally</a:t>
            </a:r>
          </a:p>
          <a:p>
            <a:pPr lvl="1"/>
            <a:r>
              <a:rPr lang="en-US" dirty="0" smtClean="0"/>
              <a:t>Office 2013 for App-V allows deep integrations and extension points with the OS</a:t>
            </a:r>
          </a:p>
          <a:p>
            <a:pPr lvl="1"/>
            <a:r>
              <a:rPr lang="en-US" dirty="0" smtClean="0"/>
              <a:t>Globally publishing allows for a natively installed Office experience</a:t>
            </a:r>
          </a:p>
          <a:p>
            <a:pPr lvl="1"/>
            <a:r>
              <a:rPr lang="en-US" dirty="0" smtClean="0"/>
              <a:t>For PowerShell install use the global publish switch: </a:t>
            </a:r>
          </a:p>
          <a:p>
            <a:pPr lvl="1"/>
            <a:r>
              <a:rPr lang="en-US" i="1" dirty="0"/>
              <a:t>	</a:t>
            </a:r>
            <a:r>
              <a:rPr lang="en-US" i="1" dirty="0" smtClean="0"/>
              <a:t>Publish-AppvClientPackage &lt;Path_to_Package&gt; -global</a:t>
            </a:r>
          </a:p>
          <a:p>
            <a:pPr lvl="1"/>
            <a:r>
              <a:rPr lang="en-US" dirty="0" smtClean="0"/>
              <a:t>For App-V Server, add permissions to a Group of machines rather than a User Group</a:t>
            </a:r>
          </a:p>
          <a:p>
            <a:r>
              <a:rPr lang="en-US" dirty="0" smtClean="0"/>
              <a:t>Only One Package Can be Published</a:t>
            </a:r>
          </a:p>
          <a:p>
            <a:pPr lvl="1"/>
            <a:r>
              <a:rPr lang="en-US" dirty="0" smtClean="0"/>
              <a:t>Each machine can only have </a:t>
            </a:r>
            <a:r>
              <a:rPr lang="en-US" u="sng" dirty="0" smtClean="0"/>
              <a:t>one</a:t>
            </a:r>
            <a:r>
              <a:rPr lang="en-US" dirty="0" smtClean="0"/>
              <a:t> Office 2013 App-V package</a:t>
            </a:r>
          </a:p>
          <a:p>
            <a:pPr lvl="1"/>
            <a:r>
              <a:rPr lang="en-US" dirty="0" smtClean="0"/>
              <a:t>All required Office applications must be included in that single package</a:t>
            </a:r>
            <a:endParaRPr lang="en-US" dirty="0"/>
          </a:p>
        </p:txBody>
      </p:sp>
    </p:spTree>
    <p:extLst>
      <p:ext uri="{BB962C8B-B14F-4D97-AF65-F5344CB8AC3E}">
        <p14:creationId xmlns:p14="http://schemas.microsoft.com/office/powerpoint/2010/main" val="219220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99" dirty="0"/>
              <a:t>Everything You Need to Know for a Successful Microsoft Office 2013 App-V Deployment</a:t>
            </a:r>
          </a:p>
        </p:txBody>
      </p:sp>
      <p:sp>
        <p:nvSpPr>
          <p:cNvPr id="3" name="Text Placeholder 2"/>
          <p:cNvSpPr>
            <a:spLocks noGrp="1"/>
          </p:cNvSpPr>
          <p:nvPr>
            <p:ph type="body" sz="quarter" idx="14"/>
          </p:nvPr>
        </p:nvSpPr>
        <p:spPr/>
        <p:txBody>
          <a:bodyPr/>
          <a:lstStyle/>
          <a:p>
            <a:r>
              <a:rPr lang="en-US" dirty="0" smtClean="0"/>
              <a:t>Briton Zurcher</a:t>
            </a:r>
          </a:p>
          <a:p>
            <a:r>
              <a:rPr lang="en-US" dirty="0" smtClean="0"/>
              <a:t>Senior PM Manager</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3"/>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WIN-B330</a:t>
            </a:r>
            <a:endParaRPr lang="en-US" sz="1400" dirty="0"/>
          </a:p>
        </p:txBody>
      </p:sp>
    </p:spTree>
    <p:extLst>
      <p:ext uri="{BB962C8B-B14F-4D97-AF65-F5344CB8AC3E}">
        <p14:creationId xmlns:p14="http://schemas.microsoft.com/office/powerpoint/2010/main" val="400485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8493" y="295731"/>
            <a:ext cx="11887100" cy="917444"/>
          </a:xfrm>
        </p:spPr>
        <p:txBody>
          <a:bodyPr/>
          <a:lstStyle/>
          <a:p>
            <a:r>
              <a:rPr lang="en-US" dirty="0" smtClean="0"/>
              <a:t>Deployment Options</a:t>
            </a:r>
            <a:endParaRPr lang="en-US" dirty="0"/>
          </a:p>
        </p:txBody>
      </p:sp>
      <p:grpSp>
        <p:nvGrpSpPr>
          <p:cNvPr id="27" name="Group 26"/>
          <p:cNvGrpSpPr/>
          <p:nvPr/>
        </p:nvGrpSpPr>
        <p:grpSpPr>
          <a:xfrm>
            <a:off x="9304027" y="2490376"/>
            <a:ext cx="2458700" cy="1921156"/>
            <a:chOff x="6011146" y="1697606"/>
            <a:chExt cx="2459049" cy="1921429"/>
          </a:xfrm>
        </p:grpSpPr>
        <p:sp>
          <p:nvSpPr>
            <p:cNvPr id="16" name="TextBox 15"/>
            <p:cNvSpPr txBox="1"/>
            <p:nvPr/>
          </p:nvSpPr>
          <p:spPr>
            <a:xfrm>
              <a:off x="6011146" y="1697606"/>
              <a:ext cx="2459049" cy="549763"/>
            </a:xfrm>
            <a:prstGeom prst="rect">
              <a:avLst/>
            </a:prstGeom>
            <a:noFill/>
          </p:spPr>
          <p:txBody>
            <a:bodyPr wrap="none" lIns="182854" tIns="146283" rIns="182854" bIns="146283" rtlCol="0">
              <a:spAutoFit/>
            </a:bodyPr>
            <a:lstStyle/>
            <a:p>
              <a:pPr defTabSz="932563">
                <a:lnSpc>
                  <a:spcPct val="90000"/>
                </a:lnSpc>
                <a:spcAft>
                  <a:spcPts val="600"/>
                </a:spcAft>
              </a:pPr>
              <a:r>
                <a:rPr lang="en-US" dirty="0">
                  <a:gradFill>
                    <a:gsLst>
                      <a:gs pos="2917">
                        <a:srgbClr val="FFFFFF"/>
                      </a:gs>
                      <a:gs pos="30000">
                        <a:srgbClr val="FFFFFF"/>
                      </a:gs>
                    </a:gsLst>
                    <a:lin ang="5400000" scaled="0"/>
                  </a:gradFill>
                  <a:latin typeface="Segoe UI Light"/>
                </a:rPr>
                <a:t>Stand-alone/Scripted</a:t>
              </a:r>
            </a:p>
          </p:txBody>
        </p:sp>
        <p:pic>
          <p:nvPicPr>
            <p:cNvPr id="17" name="Picture 16"/>
            <p:cNvPicPr>
              <a:picLocks noChangeAspect="1"/>
            </p:cNvPicPr>
            <p:nvPr/>
          </p:nvPicPr>
          <p:blipFill>
            <a:blip r:embed="rId2" cstate="print">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506319" y="2272376"/>
              <a:ext cx="1346659" cy="1346659"/>
            </a:xfrm>
            <a:prstGeom prst="rect">
              <a:avLst/>
            </a:prstGeom>
          </p:spPr>
        </p:pic>
      </p:grpSp>
      <p:grpSp>
        <p:nvGrpSpPr>
          <p:cNvPr id="26" name="Group 25"/>
          <p:cNvGrpSpPr/>
          <p:nvPr/>
        </p:nvGrpSpPr>
        <p:grpSpPr>
          <a:xfrm>
            <a:off x="3817373" y="2506804"/>
            <a:ext cx="2171994" cy="2209658"/>
            <a:chOff x="3889186" y="1806870"/>
            <a:chExt cx="2172302" cy="2209972"/>
          </a:xfrm>
        </p:grpSpPr>
        <p:pic>
          <p:nvPicPr>
            <p:cNvPr id="21" name="Picture 5" descr="\\MAGNUM\Projects\Microsoft\Cloud Power FY12\Design\ICONS_PNG\Virtual_tower.png"/>
            <p:cNvPicPr>
              <a:picLocks noChangeAspect="1" noChangeArrowheads="1"/>
            </p:cNvPicPr>
            <p:nvPr/>
          </p:nvPicPr>
          <p:blipFill>
            <a:blip r:embed="rId4" cstate="print">
              <a:grayscl/>
            </a:blip>
            <a:srcRect/>
            <a:stretch>
              <a:fillRect/>
            </a:stretch>
          </p:blipFill>
          <p:spPr bwMode="auto">
            <a:xfrm>
              <a:off x="3889186" y="2093252"/>
              <a:ext cx="1828800" cy="1828800"/>
            </a:xfrm>
            <a:prstGeom prst="rect">
              <a:avLst/>
            </a:prstGeom>
            <a:noFill/>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0756" y="2639151"/>
              <a:ext cx="317665" cy="319261"/>
            </a:xfrm>
            <a:prstGeom prst="rect">
              <a:avLst/>
            </a:prstGeom>
            <a:noFill/>
            <a:scene3d>
              <a:camera prst="isometricOffAxis2Left"/>
              <a:lightRig rig="threePt" dir="t"/>
            </a:scene3d>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488" y="3774814"/>
              <a:ext cx="1905000" cy="242028"/>
            </a:xfrm>
            <a:prstGeom prst="rect">
              <a:avLst/>
            </a:prstGeom>
          </p:spPr>
        </p:pic>
        <p:sp>
          <p:nvSpPr>
            <p:cNvPr id="14" name="TextBox 13"/>
            <p:cNvSpPr txBox="1"/>
            <p:nvPr/>
          </p:nvSpPr>
          <p:spPr>
            <a:xfrm>
              <a:off x="4192970" y="1806870"/>
              <a:ext cx="1716366" cy="549763"/>
            </a:xfrm>
            <a:prstGeom prst="rect">
              <a:avLst/>
            </a:prstGeom>
            <a:noFill/>
          </p:spPr>
          <p:txBody>
            <a:bodyPr wrap="none" lIns="182854" tIns="146283" rIns="182854" bIns="146283" rtlCol="0">
              <a:spAutoFit/>
            </a:bodyPr>
            <a:lstStyle/>
            <a:p>
              <a:pPr defTabSz="932563">
                <a:lnSpc>
                  <a:spcPct val="90000"/>
                </a:lnSpc>
                <a:spcAft>
                  <a:spcPts val="600"/>
                </a:spcAft>
              </a:pPr>
              <a:r>
                <a:rPr lang="en-US" dirty="0">
                  <a:gradFill>
                    <a:gsLst>
                      <a:gs pos="2917">
                        <a:srgbClr val="FFFFFF"/>
                      </a:gs>
                      <a:gs pos="30000">
                        <a:srgbClr val="FFFFFF"/>
                      </a:gs>
                    </a:gsLst>
                    <a:lin ang="5400000" scaled="0"/>
                  </a:gradFill>
                  <a:latin typeface="Segoe UI Light"/>
                </a:rPr>
                <a:t>App-V Server</a:t>
              </a:r>
            </a:p>
          </p:txBody>
        </p:sp>
      </p:grpSp>
      <p:grpSp>
        <p:nvGrpSpPr>
          <p:cNvPr id="10" name="Group 9"/>
          <p:cNvGrpSpPr/>
          <p:nvPr/>
        </p:nvGrpSpPr>
        <p:grpSpPr>
          <a:xfrm>
            <a:off x="6559208" y="2506803"/>
            <a:ext cx="2287166" cy="2243126"/>
            <a:chOff x="6559208" y="2506803"/>
            <a:chExt cx="2287166" cy="2243126"/>
          </a:xfrm>
        </p:grpSpPr>
        <p:sp>
          <p:nvSpPr>
            <p:cNvPr id="127" name="Rectangle 126"/>
            <p:cNvSpPr/>
            <p:nvPr/>
          </p:nvSpPr>
          <p:spPr bwMode="auto">
            <a:xfrm>
              <a:off x="7258199" y="3127681"/>
              <a:ext cx="307804" cy="29339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28" name="Group 27"/>
            <p:cNvGrpSpPr/>
            <p:nvPr/>
          </p:nvGrpSpPr>
          <p:grpSpPr>
            <a:xfrm>
              <a:off x="6559208" y="2506803"/>
              <a:ext cx="2287166" cy="2243126"/>
              <a:chOff x="9000708" y="1900118"/>
              <a:chExt cx="2287490" cy="2243444"/>
            </a:xfrm>
          </p:grpSpPr>
          <p:sp>
            <p:nvSpPr>
              <p:cNvPr id="7" name="Freeform 21"/>
              <p:cNvSpPr>
                <a:spLocks noChangeAspect="1" noEditPoints="1"/>
              </p:cNvSpPr>
              <p:nvPr/>
            </p:nvSpPr>
            <p:spPr bwMode="auto">
              <a:xfrm>
                <a:off x="9259155" y="3862900"/>
                <a:ext cx="1824016" cy="280662"/>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rgbClr val="FFFFFF"/>
              </a:solidFill>
              <a:ln>
                <a:noFill/>
              </a:ln>
            </p:spPr>
            <p:txBody>
              <a:bodyPr vert="horz" wrap="square" lIns="89606" tIns="44804" rIns="89606" bIns="44804" numCol="1" anchor="t" anchorCtr="0" compatLnSpc="1">
                <a:prstTxWarp prst="textNoShape">
                  <a:avLst/>
                </a:prstTxWarp>
              </a:bodyPr>
              <a:lstStyle/>
              <a:p>
                <a:pPr defTabSz="914005">
                  <a:defRPr/>
                </a:pPr>
                <a:endParaRPr lang="en-US" sz="1763" kern="0" dirty="0">
                  <a:solidFill>
                    <a:srgbClr val="505050"/>
                  </a:solidFill>
                </a:endParaRPr>
              </a:p>
            </p:txBody>
          </p:sp>
          <p:sp>
            <p:nvSpPr>
              <p:cNvPr id="15" name="TextBox 14"/>
              <p:cNvSpPr txBox="1"/>
              <p:nvPr/>
            </p:nvSpPr>
            <p:spPr>
              <a:xfrm>
                <a:off x="9000708" y="1900118"/>
                <a:ext cx="2287490" cy="549763"/>
              </a:xfrm>
              <a:prstGeom prst="rect">
                <a:avLst/>
              </a:prstGeom>
              <a:noFill/>
            </p:spPr>
            <p:txBody>
              <a:bodyPr wrap="none" lIns="182854" tIns="146283" rIns="182854" bIns="146283" rtlCol="0">
                <a:spAutoFit/>
              </a:bodyPr>
              <a:lstStyle/>
              <a:p>
                <a:pPr defTabSz="932563">
                  <a:lnSpc>
                    <a:spcPct val="90000"/>
                  </a:lnSpc>
                  <a:spcAft>
                    <a:spcPts val="600"/>
                  </a:spcAft>
                </a:pPr>
                <a:r>
                  <a:rPr lang="en-US" dirty="0">
                    <a:gradFill>
                      <a:gsLst>
                        <a:gs pos="2917">
                          <a:srgbClr val="FFFFFF"/>
                        </a:gs>
                        <a:gs pos="30000">
                          <a:srgbClr val="FFFFFF"/>
                        </a:gs>
                      </a:gsLst>
                      <a:lin ang="5400000" scaled="0"/>
                    </a:gradFill>
                    <a:latin typeface="Segoe UI Light"/>
                  </a:rPr>
                  <a:t>SCCM or other ESD</a:t>
                </a:r>
              </a:p>
            </p:txBody>
          </p:sp>
          <p:pic>
            <p:nvPicPr>
              <p:cNvPr id="22" name="Picture 2" descr="\\MAGNUM\Projects\Microsoft\Cloud Power FY12\Design\ICONS_PNG\Tower.png"/>
              <p:cNvPicPr>
                <a:picLocks noChangeAspect="1" noChangeArrowheads="1"/>
              </p:cNvPicPr>
              <p:nvPr/>
            </p:nvPicPr>
            <p:blipFill>
              <a:blip r:embed="rId7" cstate="print">
                <a:grayscl/>
              </a:blip>
              <a:stretch>
                <a:fillRect/>
              </a:stretch>
            </p:blipFill>
            <p:spPr bwMode="auto">
              <a:xfrm>
                <a:off x="9180924" y="2186500"/>
                <a:ext cx="1828800" cy="1828800"/>
              </a:xfrm>
              <a:prstGeom prst="rect">
                <a:avLst/>
              </a:prstGeom>
              <a:noFill/>
            </p:spPr>
          </p:pic>
        </p:grpSp>
      </p:grpSp>
      <p:grpSp>
        <p:nvGrpSpPr>
          <p:cNvPr id="25" name="Group 24"/>
          <p:cNvGrpSpPr/>
          <p:nvPr/>
        </p:nvGrpSpPr>
        <p:grpSpPr>
          <a:xfrm>
            <a:off x="663535" y="2506662"/>
            <a:ext cx="2246554" cy="2267401"/>
            <a:chOff x="714628" y="1834776"/>
            <a:chExt cx="2246873" cy="2267723"/>
          </a:xfrm>
        </p:grpSpPr>
        <p:sp>
          <p:nvSpPr>
            <p:cNvPr id="23" name="Rectangle 22"/>
            <p:cNvSpPr/>
            <p:nvPr/>
          </p:nvSpPr>
          <p:spPr bwMode="auto">
            <a:xfrm>
              <a:off x="1570037" y="2956440"/>
              <a:ext cx="533400" cy="4572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2" descr="C:\Users\mitchellg\Desktop\Software.png"/>
            <p:cNvPicPr>
              <a:picLocks noChangeAspect="1" noChangeArrowheads="1"/>
            </p:cNvPicPr>
            <p:nvPr/>
          </p:nvPicPr>
          <p:blipFill>
            <a:blip r:embed="rId8" cstate="print">
              <a:duotone>
                <a:prstClr val="black"/>
                <a:schemeClr val="tx1">
                  <a:lumMod val="95000"/>
                  <a:tint val="45000"/>
                  <a:satMod val="400000"/>
                </a:schemeClr>
              </a:duotone>
            </a:blip>
            <a:srcRect/>
            <a:stretch>
              <a:fillRect/>
            </a:stretch>
          </p:blipFill>
          <p:spPr bwMode="auto">
            <a:xfrm>
              <a:off x="774889" y="2273699"/>
              <a:ext cx="1828799" cy="1828800"/>
            </a:xfrm>
            <a:prstGeom prst="rect">
              <a:avLst/>
            </a:prstGeom>
            <a:noFill/>
          </p:spPr>
        </p:pic>
        <p:sp>
          <p:nvSpPr>
            <p:cNvPr id="24" name="TextBox 23"/>
            <p:cNvSpPr txBox="1"/>
            <p:nvPr/>
          </p:nvSpPr>
          <p:spPr>
            <a:xfrm>
              <a:off x="714628" y="1834776"/>
              <a:ext cx="2246873" cy="549763"/>
            </a:xfrm>
            <a:prstGeom prst="rect">
              <a:avLst/>
            </a:prstGeom>
            <a:noFill/>
          </p:spPr>
          <p:txBody>
            <a:bodyPr wrap="none" lIns="182854" tIns="146283" rIns="182854" bIns="146283" rtlCol="0">
              <a:spAutoFit/>
            </a:bodyPr>
            <a:lstStyle/>
            <a:p>
              <a:pPr defTabSz="932563">
                <a:lnSpc>
                  <a:spcPct val="90000"/>
                </a:lnSpc>
                <a:spcAft>
                  <a:spcPts val="600"/>
                </a:spcAft>
              </a:pPr>
              <a:r>
                <a:rPr lang="en-US" dirty="0">
                  <a:gradFill>
                    <a:gsLst>
                      <a:gs pos="2917">
                        <a:srgbClr val="FFFFFF"/>
                      </a:gs>
                      <a:gs pos="30000">
                        <a:srgbClr val="FFFFFF"/>
                      </a:gs>
                    </a:gsLst>
                    <a:lin ang="5400000" scaled="0"/>
                  </a:gradFill>
                  <a:latin typeface="Segoe UI Light"/>
                </a:rPr>
                <a:t>In OS Image (MDT)</a:t>
              </a:r>
            </a:p>
          </p:txBody>
        </p:sp>
      </p:grpSp>
      <p:cxnSp>
        <p:nvCxnSpPr>
          <p:cNvPr id="48" name="Straight Arrow Connector 47"/>
          <p:cNvCxnSpPr/>
          <p:nvPr/>
        </p:nvCxnSpPr>
        <p:spPr>
          <a:xfrm>
            <a:off x="4947993" y="2099894"/>
            <a:ext cx="0" cy="50390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653666" y="2104316"/>
            <a:ext cx="0" cy="4298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142706" y="1857567"/>
            <a:ext cx="0" cy="35286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rot="10800000" flipV="1">
            <a:off x="2748642" y="5232641"/>
            <a:ext cx="1087190" cy="880894"/>
          </a:xfrm>
          <a:prstGeom prst="curvedConnector3">
            <a:avLst>
              <a:gd name="adj1" fmla="val 62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923021" y="4774064"/>
            <a:ext cx="0" cy="51117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653666" y="4844180"/>
            <a:ext cx="0" cy="39752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3291739" y="5979146"/>
            <a:ext cx="8894661" cy="707886"/>
          </a:xfrm>
          <a:prstGeom prst="rect">
            <a:avLst/>
          </a:prstGeom>
        </p:spPr>
        <p:txBody>
          <a:bodyPr wrap="square">
            <a:spAutoFit/>
          </a:bodyPr>
          <a:lstStyle/>
          <a:p>
            <a:pPr marL="466281" lvl="1" defTabSz="932563"/>
            <a:r>
              <a:rPr lang="en-US" sz="2000" i="1" dirty="0">
                <a:solidFill>
                  <a:srgbClr val="FFFFFF"/>
                </a:solidFill>
                <a:latin typeface="Segoe UI Light"/>
              </a:rPr>
              <a:t>*For Datacenter Scenarios (RDS and VDI) always enable the Shared Content Store (CSC) </a:t>
            </a:r>
            <a:r>
              <a:rPr lang="en-US" sz="2000" i="1" dirty="0" smtClean="0">
                <a:solidFill>
                  <a:srgbClr val="FFFFFF"/>
                </a:solidFill>
                <a:latin typeface="Segoe UI Light"/>
              </a:rPr>
              <a:t>Feature.  See new </a:t>
            </a:r>
            <a:r>
              <a:rPr lang="en-US" sz="2000" i="1" dirty="0">
                <a:solidFill>
                  <a:srgbClr val="FFFFFF"/>
                </a:solidFill>
                <a:latin typeface="Segoe UI Light"/>
              </a:rPr>
              <a:t>p</a:t>
            </a:r>
            <a:r>
              <a:rPr lang="en-US" sz="2000" i="1" dirty="0" smtClean="0">
                <a:solidFill>
                  <a:srgbClr val="FFFFFF"/>
                </a:solidFill>
                <a:latin typeface="Segoe UI Light"/>
              </a:rPr>
              <a:t>erformance guidance: </a:t>
            </a:r>
            <a:r>
              <a:rPr lang="en-US" sz="2000" i="1" dirty="0">
                <a:solidFill>
                  <a:srgbClr val="FFFFFF"/>
                </a:solidFill>
                <a:latin typeface="Segoe UI Light"/>
                <a:hlinkClick r:id="rId9"/>
              </a:rPr>
              <a:t>http://aka.ms/appvperf</a:t>
            </a:r>
            <a:endParaRPr lang="en-US" sz="2000" i="1" dirty="0">
              <a:solidFill>
                <a:srgbClr val="FFFFFF"/>
              </a:solidFill>
              <a:latin typeface="Segoe UI Light"/>
            </a:endParaRPr>
          </a:p>
        </p:txBody>
      </p:sp>
      <p:grpSp>
        <p:nvGrpSpPr>
          <p:cNvPr id="4" name="Group 3"/>
          <p:cNvGrpSpPr/>
          <p:nvPr/>
        </p:nvGrpSpPr>
        <p:grpSpPr>
          <a:xfrm>
            <a:off x="8423950" y="233258"/>
            <a:ext cx="2847135" cy="1660572"/>
            <a:chOff x="8424262" y="232794"/>
            <a:chExt cx="2847539" cy="1660808"/>
          </a:xfrm>
        </p:grpSpPr>
        <p:grpSp>
          <p:nvGrpSpPr>
            <p:cNvPr id="143" name="Group 142"/>
            <p:cNvGrpSpPr/>
            <p:nvPr/>
          </p:nvGrpSpPr>
          <p:grpSpPr>
            <a:xfrm>
              <a:off x="8424262" y="296862"/>
              <a:ext cx="2847539" cy="1596740"/>
              <a:chOff x="8424262" y="296862"/>
              <a:chExt cx="2847539" cy="1596740"/>
            </a:xfrm>
          </p:grpSpPr>
          <p:pic>
            <p:nvPicPr>
              <p:cNvPr id="29" name="Picture 4" descr="\\MAGNUM\Projects\Microsoft\Cloud Power FY12\Design\Icons\PNGs\IT_guy.png"/>
              <p:cNvPicPr>
                <a:picLocks noChangeAspect="1" noChangeArrowheads="1"/>
              </p:cNvPicPr>
              <p:nvPr/>
            </p:nvPicPr>
            <p:blipFill>
              <a:blip r:embed="rId10" cstate="print">
                <a:lum bright="100000"/>
              </a:blip>
              <a:srcRect/>
              <a:stretch>
                <a:fillRect/>
              </a:stretch>
            </p:blipFill>
            <p:spPr bwMode="auto">
              <a:xfrm>
                <a:off x="9675061" y="296862"/>
                <a:ext cx="1596740" cy="1596740"/>
              </a:xfrm>
              <a:prstGeom prst="rect">
                <a:avLst/>
              </a:prstGeom>
              <a:noFill/>
            </p:spPr>
          </p:pic>
          <p:grpSp>
            <p:nvGrpSpPr>
              <p:cNvPr id="33" name="Group 32"/>
              <p:cNvGrpSpPr/>
              <p:nvPr/>
            </p:nvGrpSpPr>
            <p:grpSpPr>
              <a:xfrm>
                <a:off x="8424262" y="847090"/>
                <a:ext cx="1420941" cy="1035788"/>
                <a:chOff x="7361237" y="789251"/>
                <a:chExt cx="1943228" cy="1416507"/>
              </a:xfrm>
            </p:grpSpPr>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00882" y="942723"/>
                  <a:ext cx="537553" cy="540254"/>
                </a:xfrm>
                <a:prstGeom prst="rect">
                  <a:avLst/>
                </a:prstGeom>
                <a:noFill/>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00073" y="1359111"/>
                  <a:ext cx="1804392" cy="846647"/>
                </a:xfrm>
                <a:prstGeom prst="rect">
                  <a:avLst/>
                </a:prstGeom>
              </p:spPr>
            </p:pic>
            <p:sp>
              <p:nvSpPr>
                <p:cNvPr id="32" name="Rounded Rectangle 31"/>
                <p:cNvSpPr/>
                <p:nvPr/>
              </p:nvSpPr>
              <p:spPr bwMode="auto">
                <a:xfrm>
                  <a:off x="7361237" y="789251"/>
                  <a:ext cx="1943227" cy="1370102"/>
                </a:xfrm>
                <a:prstGeom prst="round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ln w="6350">
                      <a:solidFill>
                        <a:srgbClr val="FFFFFF"/>
                      </a:solidFill>
                    </a:ln>
                    <a:gradFill>
                      <a:gsLst>
                        <a:gs pos="0">
                          <a:srgbClr val="FFFFFF"/>
                        </a:gs>
                        <a:gs pos="100000">
                          <a:srgbClr val="FFFFFF"/>
                        </a:gs>
                      </a:gsLst>
                      <a:lin ang="5400000" scaled="0"/>
                    </a:gradFill>
                    <a:ea typeface="Segoe UI" pitchFamily="34" charset="0"/>
                    <a:cs typeface="Segoe UI" pitchFamily="34" charset="0"/>
                  </a:endParaRPr>
                </a:p>
              </p:txBody>
            </p:sp>
          </p:grpSp>
        </p:grpSp>
        <p:sp>
          <p:nvSpPr>
            <p:cNvPr id="3" name="TextBox 2"/>
            <p:cNvSpPr txBox="1"/>
            <p:nvPr/>
          </p:nvSpPr>
          <p:spPr>
            <a:xfrm>
              <a:off x="9676181" y="232794"/>
              <a:ext cx="640766" cy="691040"/>
            </a:xfrm>
            <a:prstGeom prst="rect">
              <a:avLst/>
            </a:prstGeom>
            <a:noFill/>
          </p:spPr>
          <p:txBody>
            <a:bodyPr wrap="none" lIns="182854" tIns="146283" rIns="182854" bIns="146283" rtlCol="0">
              <a:spAutoFit/>
            </a:bodyPr>
            <a:lstStyle/>
            <a:p>
              <a:pPr defTabSz="932563">
                <a:lnSpc>
                  <a:spcPct val="90000"/>
                </a:lnSpc>
                <a:spcAft>
                  <a:spcPts val="600"/>
                </a:spcAft>
              </a:pPr>
              <a:r>
                <a:rPr lang="en-US" sz="2800" dirty="0">
                  <a:gradFill>
                    <a:gsLst>
                      <a:gs pos="2917">
                        <a:srgbClr val="FFFFFF"/>
                      </a:gs>
                      <a:gs pos="30000">
                        <a:srgbClr val="FFFFFF"/>
                      </a:gs>
                    </a:gsLst>
                    <a:lin ang="5400000" scaled="0"/>
                  </a:gradFill>
                  <a:latin typeface="Segoe UI Light"/>
                </a:rPr>
                <a:t>IT</a:t>
              </a:r>
              <a:endParaRPr lang="en-US" sz="2400" dirty="0">
                <a:gradFill>
                  <a:gsLst>
                    <a:gs pos="2917">
                      <a:srgbClr val="FFFFFF"/>
                    </a:gs>
                    <a:gs pos="30000">
                      <a:srgbClr val="FFFFFF"/>
                    </a:gs>
                  </a:gsLst>
                  <a:lin ang="5400000" scaled="0"/>
                </a:gradFill>
                <a:latin typeface="Segoe UI Light"/>
              </a:endParaRPr>
            </a:p>
          </p:txBody>
        </p:sp>
      </p:grpSp>
      <p:grpSp>
        <p:nvGrpSpPr>
          <p:cNvPr id="5" name="Group 4"/>
          <p:cNvGrpSpPr/>
          <p:nvPr/>
        </p:nvGrpSpPr>
        <p:grpSpPr>
          <a:xfrm>
            <a:off x="-16693" y="5181106"/>
            <a:ext cx="2765334" cy="1776352"/>
            <a:chOff x="-17577" y="5181345"/>
            <a:chExt cx="2765726" cy="1776604"/>
          </a:xfrm>
        </p:grpSpPr>
        <p:grpSp>
          <p:nvGrpSpPr>
            <p:cNvPr id="142" name="Group 141"/>
            <p:cNvGrpSpPr/>
            <p:nvPr/>
          </p:nvGrpSpPr>
          <p:grpSpPr>
            <a:xfrm>
              <a:off x="3837" y="5562030"/>
              <a:ext cx="2744312" cy="1395919"/>
              <a:chOff x="3837" y="5562030"/>
              <a:chExt cx="2744312" cy="1395919"/>
            </a:xfrm>
          </p:grpSpPr>
          <p:grpSp>
            <p:nvGrpSpPr>
              <p:cNvPr id="81" name="Group 80"/>
              <p:cNvGrpSpPr/>
              <p:nvPr/>
            </p:nvGrpSpPr>
            <p:grpSpPr>
              <a:xfrm>
                <a:off x="1243041" y="5740437"/>
                <a:ext cx="1505108" cy="1166953"/>
                <a:chOff x="1481458" y="5711834"/>
                <a:chExt cx="1505108" cy="1166953"/>
              </a:xfrm>
            </p:grpSpPr>
            <p:pic>
              <p:nvPicPr>
                <p:cNvPr id="59" name="Picture 2" descr="\\MAGNUM\Projects\Microsoft\Cloud Power FY12\Design\ICONS_PNG\Devices.png"/>
                <p:cNvPicPr>
                  <a:picLocks noChangeAspect="1" noChangeArrowheads="1"/>
                </p:cNvPicPr>
                <p:nvPr/>
              </p:nvPicPr>
              <p:blipFill>
                <a:blip r:embed="rId13" cstate="print">
                  <a:lum bright="100000"/>
                </a:blip>
                <a:srcRect r="54000" b="50000"/>
                <a:stretch>
                  <a:fillRect/>
                </a:stretch>
              </p:blipFill>
              <p:spPr bwMode="auto">
                <a:xfrm>
                  <a:off x="1481458" y="5836006"/>
                  <a:ext cx="780130" cy="847968"/>
                </a:xfrm>
                <a:prstGeom prst="rect">
                  <a:avLst/>
                </a:prstGeom>
                <a:noFill/>
                <a:ln>
                  <a:noFill/>
                </a:ln>
              </p:spPr>
            </p:pic>
            <p:pic>
              <p:nvPicPr>
                <p:cNvPr id="60" name="Picture 2" descr="\\MAGNUM\Projects\Microsoft\Cloud Power FY12\Design\ICONS_PNG\Devices.png"/>
                <p:cNvPicPr>
                  <a:picLocks noChangeAspect="1" noChangeArrowheads="1"/>
                </p:cNvPicPr>
                <p:nvPr/>
              </p:nvPicPr>
              <p:blipFill>
                <a:blip r:embed="rId13" cstate="print">
                  <a:lum bright="100000"/>
                </a:blip>
                <a:srcRect l="2000" t="50000" r="46000" b="4000"/>
                <a:stretch>
                  <a:fillRect/>
                </a:stretch>
              </p:blipFill>
              <p:spPr bwMode="auto">
                <a:xfrm>
                  <a:off x="2182041" y="6455688"/>
                  <a:ext cx="478286" cy="423099"/>
                </a:xfrm>
                <a:prstGeom prst="rect">
                  <a:avLst/>
                </a:prstGeom>
                <a:noFill/>
                <a:ln>
                  <a:noFill/>
                </a:ln>
              </p:spPr>
            </p:pic>
            <p:pic>
              <p:nvPicPr>
                <p:cNvPr id="61" name="Picture 3" descr="\\MAGNUM\Projects\Microsoft\Cloud Power FY12\Design\ICONS_PNG\Laptop.png"/>
                <p:cNvPicPr>
                  <a:picLocks noChangeAspect="1" noChangeArrowheads="1"/>
                </p:cNvPicPr>
                <p:nvPr/>
              </p:nvPicPr>
              <p:blipFill>
                <a:blip r:embed="rId14" cstate="print">
                  <a:lum bright="100000"/>
                </a:blip>
                <a:srcRect/>
                <a:stretch>
                  <a:fillRect/>
                </a:stretch>
              </p:blipFill>
              <p:spPr bwMode="auto">
                <a:xfrm>
                  <a:off x="2172516" y="5711834"/>
                  <a:ext cx="814050" cy="814050"/>
                </a:xfrm>
                <a:prstGeom prst="rect">
                  <a:avLst/>
                </a:prstGeom>
                <a:noFill/>
              </p:spPr>
            </p:pic>
          </p:grpSp>
          <p:pic>
            <p:nvPicPr>
              <p:cNvPr id="62" name="Picture 3" descr="\\MAGNUM\Projects\Microsoft\Cloud Power FY12\Design\ICONS_PNG\User.png"/>
              <p:cNvPicPr>
                <a:picLocks noChangeAspect="1" noChangeArrowheads="1"/>
              </p:cNvPicPr>
              <p:nvPr/>
            </p:nvPicPr>
            <p:blipFill>
              <a:blip r:embed="rId15" cstate="print">
                <a:lum bright="100000"/>
              </a:blip>
              <a:srcRect/>
              <a:stretch>
                <a:fillRect/>
              </a:stretch>
            </p:blipFill>
            <p:spPr bwMode="auto">
              <a:xfrm>
                <a:off x="3837" y="5562030"/>
                <a:ext cx="1395919" cy="1395919"/>
              </a:xfrm>
              <a:prstGeom prst="rect">
                <a:avLst/>
              </a:prstGeom>
              <a:noFill/>
            </p:spPr>
          </p:pic>
          <p:pic>
            <p:nvPicPr>
              <p:cNvPr id="140" name="Picture 1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459822">
                <a:off x="1517501" y="6127424"/>
                <a:ext cx="217376" cy="218468"/>
              </a:xfrm>
              <a:prstGeom prst="rect">
                <a:avLst/>
              </a:prstGeom>
              <a:noFill/>
            </p:spPr>
          </p:pic>
          <p:pic>
            <p:nvPicPr>
              <p:cNvPr id="141" name="Picture 1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459822">
                <a:off x="2372101" y="5959750"/>
                <a:ext cx="114885" cy="115462"/>
              </a:xfrm>
              <a:prstGeom prst="rect">
                <a:avLst/>
              </a:prstGeom>
              <a:noFill/>
            </p:spPr>
          </p:pic>
        </p:grpSp>
        <p:sp>
          <p:nvSpPr>
            <p:cNvPr id="47" name="TextBox 46"/>
            <p:cNvSpPr txBox="1"/>
            <p:nvPr/>
          </p:nvSpPr>
          <p:spPr>
            <a:xfrm>
              <a:off x="-17577" y="5181345"/>
              <a:ext cx="1200313" cy="691040"/>
            </a:xfrm>
            <a:prstGeom prst="rect">
              <a:avLst/>
            </a:prstGeom>
            <a:noFill/>
          </p:spPr>
          <p:txBody>
            <a:bodyPr wrap="none" lIns="182854" tIns="146283" rIns="182854" bIns="146283" rtlCol="0">
              <a:spAutoFit/>
            </a:bodyPr>
            <a:lstStyle/>
            <a:p>
              <a:pPr defTabSz="932563">
                <a:lnSpc>
                  <a:spcPct val="90000"/>
                </a:lnSpc>
                <a:spcAft>
                  <a:spcPts val="600"/>
                </a:spcAft>
              </a:pPr>
              <a:r>
                <a:rPr lang="en-US" sz="2800" dirty="0">
                  <a:gradFill>
                    <a:gsLst>
                      <a:gs pos="2917">
                        <a:srgbClr val="FFFFFF"/>
                      </a:gs>
                      <a:gs pos="30000">
                        <a:srgbClr val="FFFFFF"/>
                      </a:gs>
                    </a:gsLst>
                    <a:lin ang="5400000" scaled="0"/>
                  </a:gradFill>
                  <a:latin typeface="Segoe UI Light"/>
                </a:rPr>
                <a:t>Users</a:t>
              </a:r>
              <a:endParaRPr lang="en-US" sz="2400" dirty="0">
                <a:gradFill>
                  <a:gsLst>
                    <a:gs pos="2917">
                      <a:srgbClr val="FFFFFF"/>
                    </a:gs>
                    <a:gs pos="30000">
                      <a:srgbClr val="FFFFFF"/>
                    </a:gs>
                  </a:gsLst>
                  <a:lin ang="5400000" scaled="0"/>
                </a:gradFill>
                <a:latin typeface="Segoe UI Light"/>
              </a:endParaRPr>
            </a:p>
          </p:txBody>
        </p:sp>
      </p:grpSp>
      <p:cxnSp>
        <p:nvCxnSpPr>
          <p:cNvPr id="8" name="Curved Connector 7"/>
          <p:cNvCxnSpPr>
            <a:stCxn id="24" idx="0"/>
            <a:endCxn id="16" idx="0"/>
          </p:cNvCxnSpPr>
          <p:nvPr/>
        </p:nvCxnSpPr>
        <p:spPr>
          <a:xfrm rot="5400000" flipH="1" flipV="1">
            <a:off x="6151951" y="-1874763"/>
            <a:ext cx="16286" cy="8746565"/>
          </a:xfrm>
          <a:prstGeom prst="curvedConnector3">
            <a:avLst>
              <a:gd name="adj1" fmla="val 2694646"/>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5400000" flipH="1" flipV="1">
            <a:off x="5873945" y="159319"/>
            <a:ext cx="362530" cy="8834305"/>
          </a:xfrm>
          <a:prstGeom prst="curvedConnector3">
            <a:avLst>
              <a:gd name="adj1" fmla="val -15762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608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par>
                                <p:cTn id="8" presetID="16" presetClass="entr" presetSubtype="37"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par>
                                <p:cTn id="14" presetID="22" presetClass="entr" presetSubtype="1"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up)">
                                      <p:cBhvr>
                                        <p:cTn id="16" dur="500"/>
                                        <p:tgtEl>
                                          <p:spTgt spid="50"/>
                                        </p:tgtEl>
                                      </p:cBhvr>
                                    </p:animEffect>
                                  </p:childTnLst>
                                </p:cTn>
                              </p:par>
                              <p:par>
                                <p:cTn id="17" presetID="42"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750"/>
                                        <p:tgtEl>
                                          <p:spTgt spid="25"/>
                                        </p:tgtEl>
                                      </p:cBhvr>
                                    </p:animEffect>
                                    <p:anim calcmode="lin" valueType="num">
                                      <p:cBhvr>
                                        <p:cTn id="20" dur="750" fill="hold"/>
                                        <p:tgtEl>
                                          <p:spTgt spid="25"/>
                                        </p:tgtEl>
                                        <p:attrNameLst>
                                          <p:attrName>ppt_x</p:attrName>
                                        </p:attrNameLst>
                                      </p:cBhvr>
                                      <p:tavLst>
                                        <p:tav tm="0">
                                          <p:val>
                                            <p:strVal val="#ppt_x"/>
                                          </p:val>
                                        </p:tav>
                                        <p:tav tm="100000">
                                          <p:val>
                                            <p:strVal val="#ppt_x"/>
                                          </p:val>
                                        </p:tav>
                                      </p:tavLst>
                                    </p:anim>
                                    <p:anim calcmode="lin" valueType="num">
                                      <p:cBhvr>
                                        <p:cTn id="21" dur="75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ppt_x</p:attrName>
                                        </p:attrNameLst>
                                      </p:cBhvr>
                                      <p:tavLst>
                                        <p:tav tm="0">
                                          <p:val>
                                            <p:strVal val="#ppt_x"/>
                                          </p:val>
                                        </p:tav>
                                        <p:tav tm="100000">
                                          <p:val>
                                            <p:strVal val="#ppt_x"/>
                                          </p:val>
                                        </p:tav>
                                      </p:tavLst>
                                    </p:anim>
                                    <p:anim calcmode="lin" valueType="num">
                                      <p:cBhvr>
                                        <p:cTn id="27" dur="75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250"/>
                            </p:stCondLst>
                            <p:childTnLst>
                              <p:par>
                                <p:cTn id="35" presetID="42"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750"/>
                                        <p:tgtEl>
                                          <p:spTgt spid="27"/>
                                        </p:tgtEl>
                                      </p:cBhvr>
                                    </p:animEffect>
                                    <p:anim calcmode="lin" valueType="num">
                                      <p:cBhvr>
                                        <p:cTn id="38" dur="750" fill="hold"/>
                                        <p:tgtEl>
                                          <p:spTgt spid="27"/>
                                        </p:tgtEl>
                                        <p:attrNameLst>
                                          <p:attrName>ppt_x</p:attrName>
                                        </p:attrNameLst>
                                      </p:cBhvr>
                                      <p:tavLst>
                                        <p:tav tm="0">
                                          <p:val>
                                            <p:strVal val="#ppt_x"/>
                                          </p:val>
                                        </p:tav>
                                        <p:tav tm="100000">
                                          <p:val>
                                            <p:strVal val="#ppt_x"/>
                                          </p:val>
                                        </p:tav>
                                      </p:tavLst>
                                    </p:anim>
                                    <p:anim calcmode="lin" valueType="num">
                                      <p:cBhvr>
                                        <p:cTn id="39" dur="7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500"/>
                                        <p:tgtEl>
                                          <p:spTgt spid="91"/>
                                        </p:tgtEl>
                                      </p:cBhvr>
                                    </p:animEffect>
                                  </p:childTnLst>
                                </p:cTn>
                              </p:par>
                              <p:par>
                                <p:cTn id="45" presetID="22" presetClass="entr" presetSubtype="1"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up)">
                                      <p:cBhvr>
                                        <p:cTn id="47" dur="500"/>
                                        <p:tgtEl>
                                          <p:spTgt spid="93"/>
                                        </p:tgtEl>
                                      </p:cBhvr>
                                    </p:animEffect>
                                  </p:childTnLst>
                                </p:cTn>
                              </p:par>
                              <p:par>
                                <p:cTn id="48" presetID="16" presetClass="entr" presetSubtype="2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up)">
                                      <p:cBhvr>
                                        <p:cTn id="54" dur="500"/>
                                        <p:tgtEl>
                                          <p:spTgt spid="8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fade">
                                      <p:cBhvr>
                                        <p:cTn id="59"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Plugins &amp; Connection Groups</a:t>
            </a:r>
            <a:endParaRPr lang="en-US" dirty="0"/>
          </a:p>
        </p:txBody>
      </p:sp>
      <p:sp>
        <p:nvSpPr>
          <p:cNvPr id="3" name="Text Placeholder 2"/>
          <p:cNvSpPr>
            <a:spLocks noGrp="1"/>
          </p:cNvSpPr>
          <p:nvPr>
            <p:ph type="body" sz="quarter" idx="11"/>
          </p:nvPr>
        </p:nvSpPr>
        <p:spPr>
          <a:xfrm>
            <a:off x="275482" y="1213173"/>
            <a:ext cx="11887878" cy="4893391"/>
          </a:xfrm>
        </p:spPr>
        <p:txBody>
          <a:bodyPr/>
          <a:lstStyle/>
          <a:p>
            <a:r>
              <a:rPr lang="en-US" dirty="0" smtClean="0"/>
              <a:t>Office 2013 &amp; Plugins</a:t>
            </a:r>
          </a:p>
          <a:p>
            <a:pPr lvl="1"/>
            <a:r>
              <a:rPr lang="en-US" dirty="0" smtClean="0"/>
              <a:t>Because sequencing is no longer required for Office, plugin packages must be created separately</a:t>
            </a:r>
          </a:p>
          <a:p>
            <a:pPr lvl="1"/>
            <a:r>
              <a:rPr lang="en-US" dirty="0" smtClean="0"/>
              <a:t>A Connection Group must be created in order for Office 2013 and the plugin to interoperate</a:t>
            </a:r>
            <a:br>
              <a:rPr lang="en-US" dirty="0" smtClean="0"/>
            </a:br>
            <a:endParaRPr lang="en-US" dirty="0" smtClean="0"/>
          </a:p>
          <a:p>
            <a:r>
              <a:rPr lang="en-US" dirty="0" smtClean="0"/>
              <a:t>Steps to Deploy a Plugin</a:t>
            </a:r>
          </a:p>
          <a:p>
            <a:pPr marL="485681" lvl="1" indent="-457112">
              <a:buFont typeface="+mj-lt"/>
              <a:buAutoNum type="arabicPeriod"/>
            </a:pPr>
            <a:r>
              <a:rPr lang="en-US" dirty="0" smtClean="0"/>
              <a:t>Sequence the plugin(s) using the App-V 5 Sequencer.  Use a </a:t>
            </a:r>
            <a:r>
              <a:rPr lang="en-US" i="1" dirty="0" smtClean="0"/>
              <a:t>natively</a:t>
            </a:r>
            <a:r>
              <a:rPr lang="en-US" dirty="0" smtClean="0"/>
              <a:t> installed version of Office on the sequencing </a:t>
            </a:r>
            <a:r>
              <a:rPr lang="en-US" dirty="0"/>
              <a:t>s</a:t>
            </a:r>
            <a:r>
              <a:rPr lang="en-US" dirty="0" smtClean="0"/>
              <a:t>ystem (C2R or MSI)</a:t>
            </a:r>
          </a:p>
          <a:p>
            <a:pPr marL="485681" lvl="1" indent="-457112">
              <a:buFont typeface="+mj-lt"/>
              <a:buAutoNum type="arabicPeriod"/>
            </a:pPr>
            <a:r>
              <a:rPr lang="en-US" dirty="0" smtClean="0"/>
              <a:t>Turn off Virtual Objects and verify Integration Mode in the Deployment Configuration for the plugin package</a:t>
            </a:r>
          </a:p>
          <a:p>
            <a:pPr marL="485681" lvl="1" indent="-457112">
              <a:buFont typeface="+mj-lt"/>
              <a:buAutoNum type="arabicPeriod"/>
            </a:pPr>
            <a:r>
              <a:rPr lang="en-US" dirty="0" smtClean="0"/>
              <a:t>Create a Connection Group through the App-V Management Console or manually</a:t>
            </a:r>
          </a:p>
          <a:p>
            <a:pPr marL="485681" lvl="1" indent="-457112">
              <a:buFont typeface="+mj-lt"/>
              <a:buAutoNum type="arabicPeriod"/>
            </a:pPr>
            <a:r>
              <a:rPr lang="en-US" dirty="0" smtClean="0"/>
              <a:t>Publish your Office 2013 and plugin package (using the “-global” switch and reference the modified Deployment Configuration if necessary)</a:t>
            </a:r>
          </a:p>
          <a:p>
            <a:pPr marL="485681" lvl="1" indent="-457112">
              <a:buFont typeface="+mj-lt"/>
              <a:buAutoNum type="arabicPeriod"/>
            </a:pPr>
            <a:r>
              <a:rPr lang="en-US" dirty="0" smtClean="0"/>
              <a:t>Deploy and enable your Connection Group</a:t>
            </a:r>
          </a:p>
        </p:txBody>
      </p:sp>
      <p:sp>
        <p:nvSpPr>
          <p:cNvPr id="4" name="TextBox 3"/>
          <p:cNvSpPr txBox="1"/>
          <p:nvPr/>
        </p:nvSpPr>
        <p:spPr>
          <a:xfrm>
            <a:off x="965707" y="6240462"/>
            <a:ext cx="10507428" cy="997196"/>
          </a:xfrm>
          <a:prstGeom prst="rect">
            <a:avLst/>
          </a:prstGeom>
          <a:noFill/>
        </p:spPr>
        <p:txBody>
          <a:bodyPr wrap="none" lIns="182880" tIns="146304" rIns="182880" bIns="146304" rtlCol="0">
            <a:spAutoFit/>
          </a:bodyPr>
          <a:lstStyle/>
          <a:p>
            <a:pPr defTabSz="932293" fontAlgn="base">
              <a:spcBef>
                <a:spcPct val="0"/>
              </a:spcBef>
              <a:spcAft>
                <a:spcPct val="0"/>
              </a:spcAft>
            </a:pPr>
            <a:r>
              <a:rPr lang="en-US" sz="2000" i="1" dirty="0" smtClean="0">
                <a:gradFill>
                  <a:gsLst>
                    <a:gs pos="0">
                      <a:srgbClr val="FFFFFF"/>
                    </a:gs>
                    <a:gs pos="100000">
                      <a:srgbClr val="FFFFFF"/>
                    </a:gs>
                  </a:gsLst>
                  <a:lin ang="5400000" scaled="0"/>
                </a:gradFill>
                <a:latin typeface="Segoe UI Light"/>
                <a:ea typeface="Segoe UI" pitchFamily="34" charset="0"/>
                <a:cs typeface="Segoe UI" pitchFamily="34" charset="0"/>
              </a:rPr>
              <a:t>*More Detailed Information: App-V/Office </a:t>
            </a:r>
            <a:r>
              <a:rPr lang="en-US" sz="2000" i="1" dirty="0">
                <a:gradFill>
                  <a:gsLst>
                    <a:gs pos="0">
                      <a:srgbClr val="FFFFFF"/>
                    </a:gs>
                    <a:gs pos="100000">
                      <a:srgbClr val="FFFFFF"/>
                    </a:gs>
                  </a:gsLst>
                  <a:lin ang="5400000" scaled="0"/>
                </a:gradFill>
                <a:latin typeface="Segoe UI Light"/>
                <a:ea typeface="Segoe UI" pitchFamily="34" charset="0"/>
                <a:cs typeface="Segoe UI" pitchFamily="34" charset="0"/>
              </a:rPr>
              <a:t>2013 Deployment </a:t>
            </a:r>
            <a:r>
              <a:rPr lang="en-US" sz="2000" i="1" dirty="0" smtClean="0">
                <a:gradFill>
                  <a:gsLst>
                    <a:gs pos="0">
                      <a:srgbClr val="FFFFFF"/>
                    </a:gs>
                    <a:gs pos="100000">
                      <a:srgbClr val="FFFFFF"/>
                    </a:gs>
                  </a:gsLst>
                  <a:lin ang="5400000" scaled="0"/>
                </a:gradFill>
                <a:latin typeface="Segoe UI Light"/>
                <a:ea typeface="Segoe UI" pitchFamily="34" charset="0"/>
                <a:cs typeface="Segoe UI" pitchFamily="34" charset="0"/>
              </a:rPr>
              <a:t>Doc - </a:t>
            </a:r>
            <a:r>
              <a:rPr lang="en-US" sz="2400" i="1" dirty="0" smtClean="0">
                <a:solidFill>
                  <a:srgbClr val="FFFFFF"/>
                </a:solidFill>
                <a:latin typeface="Segoe UI Light"/>
                <a:ea typeface="Segoe UI" pitchFamily="34" charset="0"/>
                <a:cs typeface="Segoe UI" pitchFamily="34" charset="0"/>
              </a:rPr>
              <a:t>http</a:t>
            </a:r>
            <a:r>
              <a:rPr lang="en-US" sz="2400" i="1" dirty="0">
                <a:solidFill>
                  <a:srgbClr val="FFFFFF"/>
                </a:solidFill>
                <a:latin typeface="Segoe UI Light"/>
                <a:ea typeface="Segoe UI" pitchFamily="34" charset="0"/>
                <a:cs typeface="Segoe UI" pitchFamily="34" charset="0"/>
              </a:rPr>
              <a:t>://</a:t>
            </a:r>
            <a:r>
              <a:rPr lang="en-US" sz="2400" i="1" dirty="0" smtClean="0">
                <a:solidFill>
                  <a:srgbClr val="FFFFFF"/>
                </a:solidFill>
                <a:latin typeface="Segoe UI Light"/>
                <a:ea typeface="Segoe UI" pitchFamily="34" charset="0"/>
                <a:cs typeface="Segoe UI" pitchFamily="34" charset="0"/>
              </a:rPr>
              <a:t>aka.ms/appvoffice</a:t>
            </a:r>
            <a:endParaRPr lang="en-US" sz="2400" i="1" dirty="0">
              <a:solidFill>
                <a:srgbClr val="FFFFFF"/>
              </a:solidFill>
              <a:latin typeface="Segoe UI Light"/>
              <a:ea typeface="Segoe UI" pitchFamily="34" charset="0"/>
              <a:cs typeface="Segoe UI" pitchFamily="34" charset="0"/>
            </a:endParaRPr>
          </a:p>
          <a:p>
            <a:pPr>
              <a:lnSpc>
                <a:spcPct val="90000"/>
              </a:lnSpc>
              <a:spcAft>
                <a:spcPts val="600"/>
              </a:spcAft>
            </a:pPr>
            <a:endParaRPr lang="en-US"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097096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Coexistence</a:t>
            </a:r>
            <a:endParaRPr lang="en-US" dirty="0"/>
          </a:p>
        </p:txBody>
      </p:sp>
      <p:sp>
        <p:nvSpPr>
          <p:cNvPr id="3" name="Text Placeholder 2"/>
          <p:cNvSpPr>
            <a:spLocks noGrp="1"/>
          </p:cNvSpPr>
          <p:nvPr>
            <p:ph type="body" sz="quarter" idx="11"/>
          </p:nvPr>
        </p:nvSpPr>
        <p:spPr>
          <a:xfrm>
            <a:off x="275482" y="1213173"/>
            <a:ext cx="11887878" cy="5416100"/>
          </a:xfrm>
        </p:spPr>
        <p:txBody>
          <a:bodyPr/>
          <a:lstStyle/>
          <a:p>
            <a:r>
              <a:rPr lang="en-US" dirty="0" smtClean="0"/>
              <a:t>Office Coexistence Scenarios Should be Avoided</a:t>
            </a:r>
          </a:p>
          <a:p>
            <a:pPr lvl="1"/>
            <a:r>
              <a:rPr lang="en-US" dirty="0" smtClean="0"/>
              <a:t>Best practice is to </a:t>
            </a:r>
            <a:r>
              <a:rPr lang="en-US" u="sng" dirty="0" smtClean="0"/>
              <a:t>mitigate compatibility issues and avoid coexistence completely</a:t>
            </a:r>
          </a:p>
          <a:p>
            <a:pPr lvl="1"/>
            <a:r>
              <a:rPr lang="en-US" dirty="0" smtClean="0"/>
              <a:t>If beginning with native, deploy the second package as native (MSI or C2R) if possible</a:t>
            </a:r>
          </a:p>
          <a:p>
            <a:pPr lvl="1"/>
            <a:r>
              <a:rPr lang="en-US" dirty="0" smtClean="0"/>
              <a:t>If beginning with App-V, deploy the second package with App-V</a:t>
            </a:r>
          </a:p>
          <a:p>
            <a:pPr lvl="1"/>
            <a:r>
              <a:rPr lang="en-US" dirty="0" smtClean="0"/>
              <a:t>All coexistence solutions should be fully tested and verified before deploying</a:t>
            </a:r>
          </a:p>
          <a:p>
            <a:r>
              <a:rPr lang="en-US" dirty="0" smtClean="0"/>
              <a:t>The Fine Print</a:t>
            </a:r>
          </a:p>
          <a:p>
            <a:pPr lvl="1"/>
            <a:r>
              <a:rPr lang="en-US" dirty="0" smtClean="0"/>
              <a:t>Only one version of App-V Office should be deployed with OS </a:t>
            </a:r>
            <a:r>
              <a:rPr lang="en-US" dirty="0"/>
              <a:t>i</a:t>
            </a:r>
            <a:r>
              <a:rPr lang="en-US" dirty="0" smtClean="0"/>
              <a:t>ntegrations</a:t>
            </a:r>
          </a:p>
          <a:p>
            <a:pPr lvl="1"/>
            <a:r>
              <a:rPr lang="en-US" dirty="0" smtClean="0"/>
              <a:t>Only one version of Outlook should be used, the other should be disabled</a:t>
            </a:r>
          </a:p>
          <a:p>
            <a:pPr lvl="1"/>
            <a:r>
              <a:rPr lang="en-US" dirty="0" smtClean="0"/>
              <a:t>Only one version of Office can own file-type associations (based on last version installed or published)</a:t>
            </a:r>
          </a:p>
          <a:p>
            <a:r>
              <a:rPr lang="en-US" dirty="0" smtClean="0"/>
              <a:t>Coexistence Scenarios Should be Temporary</a:t>
            </a:r>
          </a:p>
          <a:p>
            <a:pPr lvl="1"/>
            <a:r>
              <a:rPr lang="en-US" dirty="0" smtClean="0"/>
              <a:t>Coexistence deployment should facilitate a faster transitions to the latest Office versions</a:t>
            </a:r>
          </a:p>
          <a:p>
            <a:pPr lvl="1"/>
            <a:r>
              <a:rPr lang="en-US" dirty="0" smtClean="0"/>
              <a:t>Long-term coexistence deployment is not recommend and organizations should begin with a plan to fully transition in the immediate future</a:t>
            </a:r>
          </a:p>
        </p:txBody>
      </p:sp>
    </p:spTree>
    <p:extLst>
      <p:ext uri="{BB962C8B-B14F-4D97-AF65-F5344CB8AC3E}">
        <p14:creationId xmlns:p14="http://schemas.microsoft.com/office/powerpoint/2010/main" val="2696686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Coexistence Matrix</a:t>
            </a:r>
            <a:endParaRPr lang="en-US" dirty="0"/>
          </a:p>
        </p:txBody>
      </p:sp>
      <p:graphicFrame>
        <p:nvGraphicFramePr>
          <p:cNvPr id="3" name="Table 2"/>
          <p:cNvGraphicFramePr>
            <a:graphicFrameLocks noGrp="1"/>
          </p:cNvGraphicFramePr>
          <p:nvPr>
            <p:extLst/>
          </p:nvPr>
        </p:nvGraphicFramePr>
        <p:xfrm>
          <a:off x="655637" y="1363662"/>
          <a:ext cx="7695108" cy="4277989"/>
        </p:xfrm>
        <a:graphic>
          <a:graphicData uri="http://schemas.openxmlformats.org/drawingml/2006/table">
            <a:tbl>
              <a:tblPr firstRow="1" bandRow="1">
                <a:tableStyleId>{F5AB1C69-6EDB-4FF4-983F-18BD219EF322}</a:tableStyleId>
              </a:tblPr>
              <a:tblGrid>
                <a:gridCol w="3847554"/>
                <a:gridCol w="3847554"/>
              </a:tblGrid>
              <a:tr h="650396">
                <a:tc>
                  <a:txBody>
                    <a:bodyPr/>
                    <a:lstStyle/>
                    <a:p>
                      <a:pPr algn="l"/>
                      <a:r>
                        <a:rPr lang="en-US" sz="2400" b="0" dirty="0" smtClean="0">
                          <a:latin typeface="+mj-lt"/>
                        </a:rPr>
                        <a:t>Beginning</a:t>
                      </a:r>
                      <a:r>
                        <a:rPr lang="en-US" sz="2400" b="0" baseline="0" dirty="0" smtClean="0">
                          <a:latin typeface="+mj-lt"/>
                        </a:rPr>
                        <a:t> Office Install</a:t>
                      </a:r>
                      <a:endParaRPr lang="en-US" sz="2400" b="0" dirty="0">
                        <a:latin typeface="+mj-lt"/>
                      </a:endParaRPr>
                    </a:p>
                  </a:txBody>
                  <a:tcPr marL="91427" marR="91427" marT="45713" marB="45713" anchor="ctr"/>
                </a:tc>
                <a:tc>
                  <a:txBody>
                    <a:bodyPr/>
                    <a:lstStyle/>
                    <a:p>
                      <a:pPr algn="l"/>
                      <a:r>
                        <a:rPr lang="en-US" sz="2400" b="0" dirty="0" smtClean="0">
                          <a:latin typeface="+mj-lt"/>
                        </a:rPr>
                        <a:t>2013 Coexistence Option(s)</a:t>
                      </a:r>
                      <a:endParaRPr lang="en-US" sz="2400" b="0" dirty="0">
                        <a:latin typeface="+mj-lt"/>
                      </a:endParaRPr>
                    </a:p>
                  </a:txBody>
                  <a:tcPr marL="91427" marR="91427" marT="45713" marB="45713" anchor="ctr"/>
                </a:tc>
              </a:tr>
              <a:tr h="1024030">
                <a:tc>
                  <a:txBody>
                    <a:bodyPr/>
                    <a:lstStyle/>
                    <a:p>
                      <a:r>
                        <a:rPr lang="en-US" sz="2000" dirty="0" smtClean="0">
                          <a:latin typeface="+mj-lt"/>
                        </a:rPr>
                        <a:t>2010 MSI</a:t>
                      </a:r>
                      <a:endParaRPr lang="en-US" sz="2000" dirty="0">
                        <a:latin typeface="+mj-lt"/>
                      </a:endParaRPr>
                    </a:p>
                  </a:txBody>
                  <a:tcPr marL="91427" marR="91427" marT="45713" marB="45713" anchor="ctr"/>
                </a:tc>
                <a:tc>
                  <a:txBody>
                    <a:bodyPr/>
                    <a:lstStyle/>
                    <a:p>
                      <a:r>
                        <a:rPr lang="en-US" sz="2000" baseline="0" dirty="0" smtClean="0">
                          <a:latin typeface="+mj-lt"/>
                        </a:rPr>
                        <a:t>2013 Click-to-Run</a:t>
                      </a:r>
                    </a:p>
                    <a:p>
                      <a:r>
                        <a:rPr lang="en-US" sz="2000" baseline="0" dirty="0" smtClean="0">
                          <a:latin typeface="+mj-lt"/>
                        </a:rPr>
                        <a:t>2013 App-V</a:t>
                      </a:r>
                    </a:p>
                    <a:p>
                      <a:r>
                        <a:rPr lang="en-US" sz="2000" dirty="0" smtClean="0">
                          <a:latin typeface="+mj-lt"/>
                        </a:rPr>
                        <a:t>2013 MSI</a:t>
                      </a:r>
                    </a:p>
                  </a:txBody>
                  <a:tcPr marL="91427" marR="91427" marT="45713" marB="45713" anchor="ctr"/>
                </a:tc>
              </a:tr>
              <a:tr h="929137">
                <a:tc>
                  <a:txBody>
                    <a:bodyPr/>
                    <a:lstStyle/>
                    <a:p>
                      <a:r>
                        <a:rPr lang="en-US" sz="2000" dirty="0" smtClean="0">
                          <a:latin typeface="+mj-lt"/>
                        </a:rPr>
                        <a:t>2010 App-V (isolated)*</a:t>
                      </a:r>
                      <a:endParaRPr lang="en-US" sz="2000" dirty="0">
                        <a:latin typeface="+mj-lt"/>
                      </a:endParaRPr>
                    </a:p>
                  </a:txBody>
                  <a:tcPr marL="91427" marR="91427" marT="45713" marB="45713" anchor="ctr"/>
                </a:tc>
                <a:tc>
                  <a:txBody>
                    <a:bodyPr/>
                    <a:lstStyle/>
                    <a:p>
                      <a:r>
                        <a:rPr lang="en-US" sz="2000" dirty="0" smtClean="0">
                          <a:latin typeface="+mj-lt"/>
                        </a:rPr>
                        <a:t>2013 App-V</a:t>
                      </a:r>
                    </a:p>
                  </a:txBody>
                  <a:tcPr marL="91427" marR="91427" marT="45713" marB="45713" anchor="ctr"/>
                </a:tc>
              </a:tr>
              <a:tr h="1024030">
                <a:tc>
                  <a:txBody>
                    <a:bodyPr/>
                    <a:lstStyle/>
                    <a:p>
                      <a:r>
                        <a:rPr lang="en-US" sz="2000" dirty="0" smtClean="0">
                          <a:latin typeface="+mj-lt"/>
                        </a:rPr>
                        <a:t>2007 MSI</a:t>
                      </a:r>
                      <a:endParaRPr lang="en-US" sz="2000" dirty="0">
                        <a:latin typeface="+mj-lt"/>
                      </a:endParaRPr>
                    </a:p>
                  </a:txBody>
                  <a:tcPr marL="91427" marR="91427" marT="45713" marB="45713" anchor="ctr"/>
                </a:tc>
                <a:tc>
                  <a:txBody>
                    <a:bodyPr/>
                    <a:lstStyle/>
                    <a:p>
                      <a:r>
                        <a:rPr lang="en-US" sz="2000" baseline="0" dirty="0" smtClean="0">
                          <a:latin typeface="+mj-lt"/>
                        </a:rPr>
                        <a:t>2013 Click-to-Run</a:t>
                      </a:r>
                    </a:p>
                    <a:p>
                      <a:r>
                        <a:rPr lang="en-US" sz="2000" baseline="0" dirty="0" smtClean="0">
                          <a:latin typeface="+mj-lt"/>
                        </a:rPr>
                        <a:t>2013 App-V</a:t>
                      </a:r>
                    </a:p>
                    <a:p>
                      <a:r>
                        <a:rPr lang="en-US" sz="2000" dirty="0" smtClean="0">
                          <a:latin typeface="+mj-lt"/>
                        </a:rPr>
                        <a:t>2013 MSI</a:t>
                      </a:r>
                    </a:p>
                  </a:txBody>
                  <a:tcPr marL="91427" marR="91427" marT="45713" marB="45713" anchor="ctr"/>
                </a:tc>
              </a:tr>
              <a:tr h="650396">
                <a:tc>
                  <a:txBody>
                    <a:bodyPr/>
                    <a:lstStyle/>
                    <a:p>
                      <a:r>
                        <a:rPr lang="en-US" sz="2000" dirty="0" smtClean="0">
                          <a:latin typeface="+mj-lt"/>
                        </a:rPr>
                        <a:t>2007 App-V</a:t>
                      </a:r>
                      <a:endParaRPr lang="en-US" sz="2000" dirty="0">
                        <a:latin typeface="+mj-lt"/>
                      </a:endParaRPr>
                    </a:p>
                  </a:txBody>
                  <a:tcPr marL="91427" marR="91427" marT="45713" marB="45713" anchor="ctr"/>
                </a:tc>
                <a:tc>
                  <a:txBody>
                    <a:bodyPr/>
                    <a:lstStyle/>
                    <a:p>
                      <a:r>
                        <a:rPr lang="en-US" sz="2000" dirty="0" smtClean="0">
                          <a:latin typeface="+mj-lt"/>
                        </a:rPr>
                        <a:t>2013 App-V</a:t>
                      </a:r>
                    </a:p>
                  </a:txBody>
                  <a:tcPr marL="91427" marR="91427" marT="45713" marB="45713" anchor="ctr"/>
                </a:tc>
              </a:tr>
            </a:tbl>
          </a:graphicData>
        </a:graphic>
      </p:graphicFrame>
      <p:sp>
        <p:nvSpPr>
          <p:cNvPr id="4" name="TextBox 3"/>
          <p:cNvSpPr txBox="1"/>
          <p:nvPr/>
        </p:nvSpPr>
        <p:spPr>
          <a:xfrm>
            <a:off x="1112837" y="6011862"/>
            <a:ext cx="10213167" cy="794021"/>
          </a:xfrm>
          <a:prstGeom prst="rect">
            <a:avLst/>
          </a:prstGeom>
          <a:noFill/>
        </p:spPr>
        <p:txBody>
          <a:bodyPr wrap="square" lIns="182854" tIns="146283" rIns="182854" bIns="146283" rtlCol="0">
            <a:spAutoFit/>
          </a:bodyPr>
          <a:lstStyle/>
          <a:p>
            <a:pPr defTabSz="932563">
              <a:lnSpc>
                <a:spcPct val="90000"/>
              </a:lnSpc>
              <a:spcAft>
                <a:spcPts val="600"/>
              </a:spcAft>
            </a:pPr>
            <a:r>
              <a:rPr lang="en-US" i="1" dirty="0">
                <a:gradFill>
                  <a:gsLst>
                    <a:gs pos="2917">
                      <a:srgbClr val="FFFFFF"/>
                    </a:gs>
                    <a:gs pos="30000">
                      <a:srgbClr val="FFFFFF"/>
                    </a:gs>
                  </a:gsLst>
                  <a:lin ang="5400000" scaled="0"/>
                </a:gradFill>
                <a:latin typeface="Segoe UI Light"/>
              </a:rPr>
              <a:t>*Running 2010 App-V integrated with 2013 App-V (which is always integrated) is not </a:t>
            </a:r>
            <a:r>
              <a:rPr lang="en-US" i="1" dirty="0" smtClean="0">
                <a:gradFill>
                  <a:gsLst>
                    <a:gs pos="2917">
                      <a:srgbClr val="FFFFFF"/>
                    </a:gs>
                    <a:gs pos="30000">
                      <a:srgbClr val="FFFFFF"/>
                    </a:gs>
                  </a:gsLst>
                  <a:lin ang="5400000" scaled="0"/>
                </a:gradFill>
                <a:latin typeface="Segoe UI Light"/>
              </a:rPr>
              <a:t>recommended.  </a:t>
            </a:r>
            <a:r>
              <a:rPr lang="en-US" i="1" dirty="0">
                <a:gradFill>
                  <a:gsLst>
                    <a:gs pos="2917">
                      <a:srgbClr val="FFFFFF"/>
                    </a:gs>
                    <a:gs pos="30000">
                      <a:srgbClr val="FFFFFF"/>
                    </a:gs>
                  </a:gsLst>
                  <a:lin ang="5400000" scaled="0"/>
                </a:gradFill>
                <a:latin typeface="Segoe UI Light"/>
              </a:rPr>
              <a:t>Run at your own risk after </a:t>
            </a:r>
            <a:r>
              <a:rPr lang="en-US" i="1" dirty="0" smtClean="0">
                <a:gradFill>
                  <a:gsLst>
                    <a:gs pos="2917">
                      <a:srgbClr val="FFFFFF"/>
                    </a:gs>
                    <a:gs pos="30000">
                      <a:srgbClr val="FFFFFF"/>
                    </a:gs>
                  </a:gsLst>
                  <a:lin ang="5400000" scaled="0"/>
                </a:gradFill>
                <a:latin typeface="Segoe UI Light"/>
              </a:rPr>
              <a:t>fully </a:t>
            </a:r>
            <a:r>
              <a:rPr lang="en-US" i="1" dirty="0">
                <a:gradFill>
                  <a:gsLst>
                    <a:gs pos="2917">
                      <a:srgbClr val="FFFFFF"/>
                    </a:gs>
                    <a:gs pos="30000">
                      <a:srgbClr val="FFFFFF"/>
                    </a:gs>
                  </a:gsLst>
                  <a:lin ang="5400000" scaled="0"/>
                </a:gradFill>
                <a:latin typeface="Segoe UI Light"/>
              </a:rPr>
              <a:t>testing your scenarios.</a:t>
            </a:r>
          </a:p>
        </p:txBody>
      </p:sp>
      <p:pic>
        <p:nvPicPr>
          <p:cNvPr id="10" name="Picture 9"/>
          <p:cNvPicPr>
            <a:picLocks noChangeAspect="1"/>
          </p:cNvPicPr>
          <p:nvPr/>
        </p:nvPicPr>
        <p:blipFill>
          <a:blip r:embed="rId2"/>
          <a:stretch>
            <a:fillRect/>
          </a:stretch>
        </p:blipFill>
        <p:spPr>
          <a:xfrm>
            <a:off x="8908351" y="1887918"/>
            <a:ext cx="1422316" cy="2523744"/>
          </a:xfrm>
          <a:prstGeom prst="rect">
            <a:avLst/>
          </a:prstGeom>
        </p:spPr>
      </p:pic>
      <p:pic>
        <p:nvPicPr>
          <p:cNvPr id="11" name="Picture 10"/>
          <p:cNvPicPr>
            <a:picLocks noChangeAspect="1"/>
          </p:cNvPicPr>
          <p:nvPr/>
        </p:nvPicPr>
        <p:blipFill>
          <a:blip r:embed="rId2"/>
          <a:stretch>
            <a:fillRect/>
          </a:stretch>
        </p:blipFill>
        <p:spPr>
          <a:xfrm>
            <a:off x="10358521" y="1887918"/>
            <a:ext cx="1422316" cy="2523744"/>
          </a:xfrm>
          <a:prstGeom prst="rect">
            <a:avLst/>
          </a:prstGeom>
        </p:spPr>
      </p:pic>
    </p:spTree>
    <p:extLst>
      <p:ext uri="{BB962C8B-B14F-4D97-AF65-F5344CB8AC3E}">
        <p14:creationId xmlns:p14="http://schemas.microsoft.com/office/powerpoint/2010/main" val="3769352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Deploying Office with App-V</a:t>
            </a:r>
            <a:endParaRPr lang="en-US" dirty="0"/>
          </a:p>
        </p:txBody>
      </p:sp>
      <p:sp>
        <p:nvSpPr>
          <p:cNvPr id="5" name="Text Placeholder 4"/>
          <p:cNvSpPr>
            <a:spLocks noGrp="1"/>
          </p:cNvSpPr>
          <p:nvPr>
            <p:ph type="body" sz="quarter" idx="12"/>
          </p:nvPr>
        </p:nvSpPr>
        <p:spPr/>
        <p:txBody>
          <a:bodyPr/>
          <a:lstStyle/>
          <a:p>
            <a:r>
              <a:rPr lang="en-US" dirty="0" smtClean="0"/>
              <a:t>Briton Zurcher</a:t>
            </a:r>
            <a:endParaRPr lang="en-US" dirty="0"/>
          </a:p>
        </p:txBody>
      </p:sp>
      <p:grpSp>
        <p:nvGrpSpPr>
          <p:cNvPr id="2" name="Group 4"/>
          <p:cNvGrpSpPr>
            <a:grpSpLocks noChangeAspect="1"/>
          </p:cNvGrpSpPr>
          <p:nvPr/>
        </p:nvGrpSpPr>
        <p:grpSpPr bwMode="auto">
          <a:xfrm>
            <a:off x="8961049" y="2701115"/>
            <a:ext cx="3199945" cy="4149929"/>
            <a:chOff x="3533" y="2443"/>
            <a:chExt cx="1152" cy="1494"/>
          </a:xfrm>
        </p:grpSpPr>
        <p:sp>
          <p:nvSpPr>
            <p:cNvPr id="3" name="AutoShape 3"/>
            <p:cNvSpPr>
              <a:spLocks noChangeAspect="1" noChangeArrowheads="1" noTextEdit="1"/>
            </p:cNvSpPr>
            <p:nvPr/>
          </p:nvSpPr>
          <p:spPr bwMode="auto">
            <a:xfrm>
              <a:off x="3533" y="2443"/>
              <a:ext cx="1152" cy="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 name="Rectangle 6"/>
            <p:cNvSpPr>
              <a:spLocks noChangeArrowheads="1"/>
            </p:cNvSpPr>
            <p:nvPr/>
          </p:nvSpPr>
          <p:spPr bwMode="auto">
            <a:xfrm>
              <a:off x="3977" y="3448"/>
              <a:ext cx="534" cy="339"/>
            </a:xfrm>
            <a:prstGeom prst="rect">
              <a:avLst/>
            </a:prstGeom>
            <a:solidFill>
              <a:srgbClr val="008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0" name="Freeform 7"/>
            <p:cNvSpPr>
              <a:spLocks/>
            </p:cNvSpPr>
            <p:nvPr/>
          </p:nvSpPr>
          <p:spPr bwMode="auto">
            <a:xfrm>
              <a:off x="3977" y="3448"/>
              <a:ext cx="534" cy="339"/>
            </a:xfrm>
            <a:custGeom>
              <a:avLst/>
              <a:gdLst>
                <a:gd name="T0" fmla="*/ 534 w 534"/>
                <a:gd name="T1" fmla="*/ 339 h 339"/>
                <a:gd name="T2" fmla="*/ 534 w 534"/>
                <a:gd name="T3" fmla="*/ 0 h 339"/>
                <a:gd name="T4" fmla="*/ 0 w 534"/>
                <a:gd name="T5" fmla="*/ 0 h 339"/>
                <a:gd name="T6" fmla="*/ 0 w 534"/>
                <a:gd name="T7" fmla="*/ 339 h 339"/>
              </a:gdLst>
              <a:ahLst/>
              <a:cxnLst>
                <a:cxn ang="0">
                  <a:pos x="T0" y="T1"/>
                </a:cxn>
                <a:cxn ang="0">
                  <a:pos x="T2" y="T3"/>
                </a:cxn>
                <a:cxn ang="0">
                  <a:pos x="T4" y="T5"/>
                </a:cxn>
                <a:cxn ang="0">
                  <a:pos x="T6" y="T7"/>
                </a:cxn>
              </a:cxnLst>
              <a:rect l="0" t="0" r="r" b="b"/>
              <a:pathLst>
                <a:path w="534" h="339">
                  <a:moveTo>
                    <a:pt x="534" y="339"/>
                  </a:moveTo>
                  <a:lnTo>
                    <a:pt x="534" y="0"/>
                  </a:lnTo>
                  <a:lnTo>
                    <a:pt x="0" y="0"/>
                  </a:lnTo>
                  <a:lnTo>
                    <a:pt x="0" y="3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 name="Rectangle 8"/>
            <p:cNvSpPr>
              <a:spLocks noChangeArrowheads="1"/>
            </p:cNvSpPr>
            <p:nvPr/>
          </p:nvSpPr>
          <p:spPr bwMode="auto">
            <a:xfrm>
              <a:off x="4010" y="3482"/>
              <a:ext cx="468" cy="272"/>
            </a:xfrm>
            <a:prstGeom prst="rect">
              <a:avLst/>
            </a:prstGeom>
            <a:solidFill>
              <a:srgbClr val="00B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 name="Rectangle 9"/>
            <p:cNvSpPr>
              <a:spLocks noChangeArrowheads="1"/>
            </p:cNvSpPr>
            <p:nvPr/>
          </p:nvSpPr>
          <p:spPr bwMode="auto">
            <a:xfrm>
              <a:off x="3830" y="3478"/>
              <a:ext cx="145" cy="14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 name="Freeform 10"/>
            <p:cNvSpPr>
              <a:spLocks noEditPoints="1"/>
            </p:cNvSpPr>
            <p:nvPr/>
          </p:nvSpPr>
          <p:spPr bwMode="auto">
            <a:xfrm>
              <a:off x="3828" y="3476"/>
              <a:ext cx="149" cy="150"/>
            </a:xfrm>
            <a:custGeom>
              <a:avLst/>
              <a:gdLst>
                <a:gd name="T0" fmla="*/ 145 w 149"/>
                <a:gd name="T1" fmla="*/ 0 h 150"/>
                <a:gd name="T2" fmla="*/ 4 w 149"/>
                <a:gd name="T3" fmla="*/ 0 h 150"/>
                <a:gd name="T4" fmla="*/ 0 w 149"/>
                <a:gd name="T5" fmla="*/ 0 h 150"/>
                <a:gd name="T6" fmla="*/ 0 w 149"/>
                <a:gd name="T7" fmla="*/ 4 h 150"/>
                <a:gd name="T8" fmla="*/ 0 w 149"/>
                <a:gd name="T9" fmla="*/ 146 h 150"/>
                <a:gd name="T10" fmla="*/ 0 w 149"/>
                <a:gd name="T11" fmla="*/ 150 h 150"/>
                <a:gd name="T12" fmla="*/ 4 w 149"/>
                <a:gd name="T13" fmla="*/ 150 h 150"/>
                <a:gd name="T14" fmla="*/ 145 w 149"/>
                <a:gd name="T15" fmla="*/ 150 h 150"/>
                <a:gd name="T16" fmla="*/ 149 w 149"/>
                <a:gd name="T17" fmla="*/ 150 h 150"/>
                <a:gd name="T18" fmla="*/ 149 w 149"/>
                <a:gd name="T19" fmla="*/ 146 h 150"/>
                <a:gd name="T20" fmla="*/ 149 w 149"/>
                <a:gd name="T21" fmla="*/ 4 h 150"/>
                <a:gd name="T22" fmla="*/ 149 w 149"/>
                <a:gd name="T23" fmla="*/ 0 h 150"/>
                <a:gd name="T24" fmla="*/ 145 w 149"/>
                <a:gd name="T25" fmla="*/ 0 h 150"/>
                <a:gd name="T26" fmla="*/ 145 w 149"/>
                <a:gd name="T27" fmla="*/ 146 h 150"/>
                <a:gd name="T28" fmla="*/ 4 w 149"/>
                <a:gd name="T29" fmla="*/ 146 h 150"/>
                <a:gd name="T30" fmla="*/ 4 w 149"/>
                <a:gd name="T31" fmla="*/ 4 h 150"/>
                <a:gd name="T32" fmla="*/ 145 w 149"/>
                <a:gd name="T33" fmla="*/ 4 h 150"/>
                <a:gd name="T34" fmla="*/ 145 w 149"/>
                <a:gd name="T35"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0">
                  <a:moveTo>
                    <a:pt x="145" y="0"/>
                  </a:moveTo>
                  <a:lnTo>
                    <a:pt x="4" y="0"/>
                  </a:lnTo>
                  <a:lnTo>
                    <a:pt x="0" y="0"/>
                  </a:lnTo>
                  <a:lnTo>
                    <a:pt x="0" y="4"/>
                  </a:lnTo>
                  <a:lnTo>
                    <a:pt x="0" y="146"/>
                  </a:lnTo>
                  <a:lnTo>
                    <a:pt x="0" y="150"/>
                  </a:lnTo>
                  <a:lnTo>
                    <a:pt x="4" y="150"/>
                  </a:lnTo>
                  <a:lnTo>
                    <a:pt x="145" y="150"/>
                  </a:lnTo>
                  <a:lnTo>
                    <a:pt x="149" y="150"/>
                  </a:lnTo>
                  <a:lnTo>
                    <a:pt x="149" y="146"/>
                  </a:lnTo>
                  <a:lnTo>
                    <a:pt x="149" y="4"/>
                  </a:lnTo>
                  <a:lnTo>
                    <a:pt x="149" y="0"/>
                  </a:lnTo>
                  <a:lnTo>
                    <a:pt x="145" y="0"/>
                  </a:lnTo>
                  <a:close/>
                  <a:moveTo>
                    <a:pt x="145" y="146"/>
                  </a:moveTo>
                  <a:lnTo>
                    <a:pt x="4" y="146"/>
                  </a:lnTo>
                  <a:lnTo>
                    <a:pt x="4" y="4"/>
                  </a:lnTo>
                  <a:lnTo>
                    <a:pt x="145" y="4"/>
                  </a:lnTo>
                  <a:lnTo>
                    <a:pt x="145"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4" name="Freeform 11"/>
            <p:cNvSpPr>
              <a:spLocks/>
            </p:cNvSpPr>
            <p:nvPr/>
          </p:nvSpPr>
          <p:spPr bwMode="auto">
            <a:xfrm>
              <a:off x="3717" y="3577"/>
              <a:ext cx="105" cy="210"/>
            </a:xfrm>
            <a:custGeom>
              <a:avLst/>
              <a:gdLst>
                <a:gd name="T0" fmla="*/ 10 w 223"/>
                <a:gd name="T1" fmla="*/ 0 h 447"/>
                <a:gd name="T2" fmla="*/ 0 w 223"/>
                <a:gd name="T3" fmla="*/ 10 h 447"/>
                <a:gd name="T4" fmla="*/ 0 w 223"/>
                <a:gd name="T5" fmla="*/ 437 h 447"/>
                <a:gd name="T6" fmla="*/ 10 w 223"/>
                <a:gd name="T7" fmla="*/ 447 h 447"/>
                <a:gd name="T8" fmla="*/ 213 w 223"/>
                <a:gd name="T9" fmla="*/ 447 h 447"/>
                <a:gd name="T10" fmla="*/ 223 w 223"/>
                <a:gd name="T11" fmla="*/ 437 h 447"/>
                <a:gd name="T12" fmla="*/ 223 w 223"/>
                <a:gd name="T13" fmla="*/ 10 h 447"/>
                <a:gd name="T14" fmla="*/ 213 w 223"/>
                <a:gd name="T15" fmla="*/ 0 h 447"/>
                <a:gd name="T16" fmla="*/ 28 w 223"/>
                <a:gd name="T17" fmla="*/ 0 h 447"/>
                <a:gd name="T18" fmla="*/ 10 w 223"/>
                <a:gd name="T1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447">
                  <a:moveTo>
                    <a:pt x="10" y="0"/>
                  </a:moveTo>
                  <a:cubicBezTo>
                    <a:pt x="10" y="0"/>
                    <a:pt x="0" y="0"/>
                    <a:pt x="0" y="10"/>
                  </a:cubicBezTo>
                  <a:cubicBezTo>
                    <a:pt x="0" y="437"/>
                    <a:pt x="0" y="437"/>
                    <a:pt x="0" y="437"/>
                  </a:cubicBezTo>
                  <a:cubicBezTo>
                    <a:pt x="0" y="437"/>
                    <a:pt x="0" y="447"/>
                    <a:pt x="10" y="447"/>
                  </a:cubicBezTo>
                  <a:cubicBezTo>
                    <a:pt x="213" y="447"/>
                    <a:pt x="213" y="447"/>
                    <a:pt x="213" y="447"/>
                  </a:cubicBezTo>
                  <a:cubicBezTo>
                    <a:pt x="213" y="447"/>
                    <a:pt x="223" y="447"/>
                    <a:pt x="223" y="437"/>
                  </a:cubicBezTo>
                  <a:cubicBezTo>
                    <a:pt x="223" y="10"/>
                    <a:pt x="223" y="10"/>
                    <a:pt x="223" y="10"/>
                  </a:cubicBezTo>
                  <a:cubicBezTo>
                    <a:pt x="223" y="10"/>
                    <a:pt x="223" y="0"/>
                    <a:pt x="213" y="0"/>
                  </a:cubicBezTo>
                  <a:cubicBezTo>
                    <a:pt x="28" y="0"/>
                    <a:pt x="28" y="0"/>
                    <a:pt x="28" y="0"/>
                  </a:cubicBezTo>
                  <a:lnTo>
                    <a:pt x="10" y="0"/>
                  </a:lnTo>
                  <a:close/>
                </a:path>
              </a:pathLst>
            </a:custGeom>
            <a:solidFill>
              <a:srgbClr val="00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5" name="Rectangle 12"/>
            <p:cNvSpPr>
              <a:spLocks noChangeArrowheads="1"/>
            </p:cNvSpPr>
            <p:nvPr/>
          </p:nvSpPr>
          <p:spPr bwMode="auto">
            <a:xfrm>
              <a:off x="3727" y="3623"/>
              <a:ext cx="85" cy="129"/>
            </a:xfrm>
            <a:prstGeom prst="rect">
              <a:avLst/>
            </a:prstGeom>
            <a:solidFill>
              <a:srgbClr val="00B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6" name="Freeform 13"/>
            <p:cNvSpPr>
              <a:spLocks/>
            </p:cNvSpPr>
            <p:nvPr/>
          </p:nvSpPr>
          <p:spPr bwMode="auto">
            <a:xfrm>
              <a:off x="3708" y="2593"/>
              <a:ext cx="495" cy="397"/>
            </a:xfrm>
            <a:custGeom>
              <a:avLst/>
              <a:gdLst>
                <a:gd name="T0" fmla="*/ 495 w 495"/>
                <a:gd name="T1" fmla="*/ 314 h 397"/>
                <a:gd name="T2" fmla="*/ 495 w 495"/>
                <a:gd name="T3" fmla="*/ 0 h 397"/>
                <a:gd name="T4" fmla="*/ 0 w 495"/>
                <a:gd name="T5" fmla="*/ 0 h 397"/>
                <a:gd name="T6" fmla="*/ 0 w 495"/>
                <a:gd name="T7" fmla="*/ 314 h 397"/>
                <a:gd name="T8" fmla="*/ 234 w 495"/>
                <a:gd name="T9" fmla="*/ 333 h 397"/>
                <a:gd name="T10" fmla="*/ 225 w 495"/>
                <a:gd name="T11" fmla="*/ 386 h 397"/>
                <a:gd name="T12" fmla="*/ 165 w 495"/>
                <a:gd name="T13" fmla="*/ 386 h 397"/>
                <a:gd name="T14" fmla="*/ 165 w 495"/>
                <a:gd name="T15" fmla="*/ 397 h 397"/>
                <a:gd name="T16" fmla="*/ 331 w 495"/>
                <a:gd name="T17" fmla="*/ 397 h 397"/>
                <a:gd name="T18" fmla="*/ 331 w 495"/>
                <a:gd name="T19" fmla="*/ 386 h 397"/>
                <a:gd name="T20" fmla="*/ 270 w 495"/>
                <a:gd name="T21" fmla="*/ 386 h 397"/>
                <a:gd name="T22" fmla="*/ 261 w 495"/>
                <a:gd name="T23" fmla="*/ 333 h 397"/>
                <a:gd name="T24" fmla="*/ 495 w 495"/>
                <a:gd name="T25" fmla="*/ 31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397">
                  <a:moveTo>
                    <a:pt x="495" y="314"/>
                  </a:moveTo>
                  <a:lnTo>
                    <a:pt x="495" y="0"/>
                  </a:lnTo>
                  <a:lnTo>
                    <a:pt x="0" y="0"/>
                  </a:lnTo>
                  <a:lnTo>
                    <a:pt x="0" y="314"/>
                  </a:lnTo>
                  <a:lnTo>
                    <a:pt x="234" y="333"/>
                  </a:lnTo>
                  <a:lnTo>
                    <a:pt x="225" y="386"/>
                  </a:lnTo>
                  <a:lnTo>
                    <a:pt x="165" y="386"/>
                  </a:lnTo>
                  <a:lnTo>
                    <a:pt x="165" y="397"/>
                  </a:lnTo>
                  <a:lnTo>
                    <a:pt x="331" y="397"/>
                  </a:lnTo>
                  <a:lnTo>
                    <a:pt x="331" y="386"/>
                  </a:lnTo>
                  <a:lnTo>
                    <a:pt x="270" y="386"/>
                  </a:lnTo>
                  <a:lnTo>
                    <a:pt x="261" y="333"/>
                  </a:lnTo>
                  <a:lnTo>
                    <a:pt x="495" y="314"/>
                  </a:lnTo>
                  <a:close/>
                </a:path>
              </a:pathLst>
            </a:custGeom>
            <a:solidFill>
              <a:srgbClr val="00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7" name="Rectangle 14"/>
            <p:cNvSpPr>
              <a:spLocks noChangeArrowheads="1"/>
            </p:cNvSpPr>
            <p:nvPr/>
          </p:nvSpPr>
          <p:spPr bwMode="auto">
            <a:xfrm>
              <a:off x="3738" y="2624"/>
              <a:ext cx="435" cy="252"/>
            </a:xfrm>
            <a:prstGeom prst="rect">
              <a:avLst/>
            </a:prstGeom>
            <a:solidFill>
              <a:srgbClr val="00B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8" name="Rectangle 15"/>
            <p:cNvSpPr>
              <a:spLocks noChangeArrowheads="1"/>
            </p:cNvSpPr>
            <p:nvPr/>
          </p:nvSpPr>
          <p:spPr bwMode="auto">
            <a:xfrm>
              <a:off x="3754" y="2953"/>
              <a:ext cx="129" cy="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9" name="Rectangle 16"/>
            <p:cNvSpPr>
              <a:spLocks noChangeArrowheads="1"/>
            </p:cNvSpPr>
            <p:nvPr/>
          </p:nvSpPr>
          <p:spPr bwMode="auto">
            <a:xfrm>
              <a:off x="3747" y="2942"/>
              <a:ext cx="146" cy="14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0" name="Freeform 17"/>
            <p:cNvSpPr>
              <a:spLocks noEditPoints="1"/>
            </p:cNvSpPr>
            <p:nvPr/>
          </p:nvSpPr>
          <p:spPr bwMode="auto">
            <a:xfrm>
              <a:off x="3746" y="2940"/>
              <a:ext cx="149" cy="149"/>
            </a:xfrm>
            <a:custGeom>
              <a:avLst/>
              <a:gdLst>
                <a:gd name="T0" fmla="*/ 149 w 149"/>
                <a:gd name="T1" fmla="*/ 0 h 149"/>
                <a:gd name="T2" fmla="*/ 145 w 149"/>
                <a:gd name="T3" fmla="*/ 0 h 149"/>
                <a:gd name="T4" fmla="*/ 3 w 149"/>
                <a:gd name="T5" fmla="*/ 0 h 149"/>
                <a:gd name="T6" fmla="*/ 0 w 149"/>
                <a:gd name="T7" fmla="*/ 0 h 149"/>
                <a:gd name="T8" fmla="*/ 0 w 149"/>
                <a:gd name="T9" fmla="*/ 3 h 149"/>
                <a:gd name="T10" fmla="*/ 0 w 149"/>
                <a:gd name="T11" fmla="*/ 146 h 149"/>
                <a:gd name="T12" fmla="*/ 0 w 149"/>
                <a:gd name="T13" fmla="*/ 149 h 149"/>
                <a:gd name="T14" fmla="*/ 3 w 149"/>
                <a:gd name="T15" fmla="*/ 149 h 149"/>
                <a:gd name="T16" fmla="*/ 145 w 149"/>
                <a:gd name="T17" fmla="*/ 149 h 149"/>
                <a:gd name="T18" fmla="*/ 149 w 149"/>
                <a:gd name="T19" fmla="*/ 149 h 149"/>
                <a:gd name="T20" fmla="*/ 149 w 149"/>
                <a:gd name="T21" fmla="*/ 146 h 149"/>
                <a:gd name="T22" fmla="*/ 149 w 149"/>
                <a:gd name="T23" fmla="*/ 3 h 149"/>
                <a:gd name="T24" fmla="*/ 149 w 149"/>
                <a:gd name="T25" fmla="*/ 0 h 149"/>
                <a:gd name="T26" fmla="*/ 145 w 149"/>
                <a:gd name="T27" fmla="*/ 146 h 149"/>
                <a:gd name="T28" fmla="*/ 3 w 149"/>
                <a:gd name="T29" fmla="*/ 146 h 149"/>
                <a:gd name="T30" fmla="*/ 3 w 149"/>
                <a:gd name="T31" fmla="*/ 3 h 149"/>
                <a:gd name="T32" fmla="*/ 145 w 149"/>
                <a:gd name="T33" fmla="*/ 3 h 149"/>
                <a:gd name="T34" fmla="*/ 145 w 149"/>
                <a:gd name="T35" fmla="*/ 1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49">
                  <a:moveTo>
                    <a:pt x="149" y="0"/>
                  </a:moveTo>
                  <a:lnTo>
                    <a:pt x="145" y="0"/>
                  </a:lnTo>
                  <a:lnTo>
                    <a:pt x="3" y="0"/>
                  </a:lnTo>
                  <a:lnTo>
                    <a:pt x="0" y="0"/>
                  </a:lnTo>
                  <a:lnTo>
                    <a:pt x="0" y="3"/>
                  </a:lnTo>
                  <a:lnTo>
                    <a:pt x="0" y="146"/>
                  </a:lnTo>
                  <a:lnTo>
                    <a:pt x="0" y="149"/>
                  </a:lnTo>
                  <a:lnTo>
                    <a:pt x="3" y="149"/>
                  </a:lnTo>
                  <a:lnTo>
                    <a:pt x="145" y="149"/>
                  </a:lnTo>
                  <a:lnTo>
                    <a:pt x="149" y="149"/>
                  </a:lnTo>
                  <a:lnTo>
                    <a:pt x="149" y="146"/>
                  </a:lnTo>
                  <a:lnTo>
                    <a:pt x="149" y="3"/>
                  </a:lnTo>
                  <a:lnTo>
                    <a:pt x="149" y="0"/>
                  </a:lnTo>
                  <a:close/>
                  <a:moveTo>
                    <a:pt x="145" y="146"/>
                  </a:moveTo>
                  <a:lnTo>
                    <a:pt x="3" y="146"/>
                  </a:lnTo>
                  <a:lnTo>
                    <a:pt x="3" y="3"/>
                  </a:lnTo>
                  <a:lnTo>
                    <a:pt x="145" y="3"/>
                  </a:lnTo>
                  <a:lnTo>
                    <a:pt x="145"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1" name="Freeform 18"/>
            <p:cNvSpPr>
              <a:spLocks/>
            </p:cNvSpPr>
            <p:nvPr/>
          </p:nvSpPr>
          <p:spPr bwMode="auto">
            <a:xfrm>
              <a:off x="3888" y="3565"/>
              <a:ext cx="246" cy="153"/>
            </a:xfrm>
            <a:custGeom>
              <a:avLst/>
              <a:gdLst>
                <a:gd name="T0" fmla="*/ 523 w 523"/>
                <a:gd name="T1" fmla="*/ 0 h 326"/>
                <a:gd name="T2" fmla="*/ 523 w 523"/>
                <a:gd name="T3" fmla="*/ 126 h 326"/>
                <a:gd name="T4" fmla="*/ 366 w 523"/>
                <a:gd name="T5" fmla="*/ 125 h 326"/>
                <a:gd name="T6" fmla="*/ 233 w 523"/>
                <a:gd name="T7" fmla="*/ 292 h 326"/>
                <a:gd name="T8" fmla="*/ 233 w 523"/>
                <a:gd name="T9" fmla="*/ 292 h 326"/>
                <a:gd name="T10" fmla="*/ 233 w 523"/>
                <a:gd name="T11" fmla="*/ 292 h 326"/>
                <a:gd name="T12" fmla="*/ 126 w 523"/>
                <a:gd name="T13" fmla="*/ 326 h 326"/>
                <a:gd name="T14" fmla="*/ 146 w 523"/>
                <a:gd name="T15" fmla="*/ 286 h 326"/>
                <a:gd name="T16" fmla="*/ 207 w 523"/>
                <a:gd name="T17" fmla="*/ 267 h 326"/>
                <a:gd name="T18" fmla="*/ 230 w 523"/>
                <a:gd name="T19" fmla="*/ 238 h 326"/>
                <a:gd name="T20" fmla="*/ 176 w 523"/>
                <a:gd name="T21" fmla="*/ 269 h 326"/>
                <a:gd name="T22" fmla="*/ 176 w 523"/>
                <a:gd name="T23" fmla="*/ 269 h 326"/>
                <a:gd name="T24" fmla="*/ 27 w 523"/>
                <a:gd name="T25" fmla="*/ 298 h 326"/>
                <a:gd name="T26" fmla="*/ 52 w 523"/>
                <a:gd name="T27" fmla="*/ 261 h 326"/>
                <a:gd name="T28" fmla="*/ 163 w 523"/>
                <a:gd name="T29" fmla="*/ 240 h 326"/>
                <a:gd name="T30" fmla="*/ 222 w 523"/>
                <a:gd name="T31" fmla="*/ 208 h 326"/>
                <a:gd name="T32" fmla="*/ 146 w 523"/>
                <a:gd name="T33" fmla="*/ 237 h 326"/>
                <a:gd name="T34" fmla="*/ 1 w 523"/>
                <a:gd name="T35" fmla="*/ 242 h 326"/>
                <a:gd name="T36" fmla="*/ 32 w 523"/>
                <a:gd name="T37" fmla="*/ 210 h 326"/>
                <a:gd name="T38" fmla="*/ 135 w 523"/>
                <a:gd name="T39" fmla="*/ 206 h 326"/>
                <a:gd name="T40" fmla="*/ 212 w 523"/>
                <a:gd name="T41" fmla="*/ 182 h 326"/>
                <a:gd name="T42" fmla="*/ 119 w 523"/>
                <a:gd name="T43" fmla="*/ 202 h 326"/>
                <a:gd name="T44" fmla="*/ 84 w 523"/>
                <a:gd name="T45" fmla="*/ 133 h 326"/>
                <a:gd name="T46" fmla="*/ 128 w 523"/>
                <a:gd name="T47" fmla="*/ 142 h 326"/>
                <a:gd name="T48" fmla="*/ 142 w 523"/>
                <a:gd name="T49" fmla="*/ 169 h 326"/>
                <a:gd name="T50" fmla="*/ 232 w 523"/>
                <a:gd name="T51" fmla="*/ 130 h 326"/>
                <a:gd name="T52" fmla="*/ 277 w 523"/>
                <a:gd name="T53" fmla="*/ 69 h 326"/>
                <a:gd name="T54" fmla="*/ 238 w 523"/>
                <a:gd name="T55" fmla="*/ 56 h 326"/>
                <a:gd name="T56" fmla="*/ 167 w 523"/>
                <a:gd name="T57" fmla="*/ 106 h 326"/>
                <a:gd name="T58" fmla="*/ 119 w 523"/>
                <a:gd name="T59" fmla="*/ 94 h 326"/>
                <a:gd name="T60" fmla="*/ 249 w 523"/>
                <a:gd name="T61" fmla="*/ 0 h 326"/>
                <a:gd name="T62" fmla="*/ 523 w 523"/>
                <a:gd name="T63"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3" h="326">
                  <a:moveTo>
                    <a:pt x="523" y="0"/>
                  </a:moveTo>
                  <a:cubicBezTo>
                    <a:pt x="523" y="126"/>
                    <a:pt x="523" y="126"/>
                    <a:pt x="523" y="126"/>
                  </a:cubicBezTo>
                  <a:cubicBezTo>
                    <a:pt x="366" y="125"/>
                    <a:pt x="366" y="125"/>
                    <a:pt x="366" y="125"/>
                  </a:cubicBezTo>
                  <a:cubicBezTo>
                    <a:pt x="233" y="292"/>
                    <a:pt x="233" y="292"/>
                    <a:pt x="233" y="292"/>
                  </a:cubicBezTo>
                  <a:cubicBezTo>
                    <a:pt x="233" y="292"/>
                    <a:pt x="233" y="292"/>
                    <a:pt x="233" y="292"/>
                  </a:cubicBezTo>
                  <a:cubicBezTo>
                    <a:pt x="233" y="292"/>
                    <a:pt x="233" y="292"/>
                    <a:pt x="233" y="292"/>
                  </a:cubicBezTo>
                  <a:cubicBezTo>
                    <a:pt x="126" y="326"/>
                    <a:pt x="126" y="326"/>
                    <a:pt x="126" y="326"/>
                  </a:cubicBezTo>
                  <a:cubicBezTo>
                    <a:pt x="120" y="310"/>
                    <a:pt x="129" y="292"/>
                    <a:pt x="146" y="286"/>
                  </a:cubicBezTo>
                  <a:cubicBezTo>
                    <a:pt x="207" y="267"/>
                    <a:pt x="207" y="267"/>
                    <a:pt x="207" y="267"/>
                  </a:cubicBezTo>
                  <a:cubicBezTo>
                    <a:pt x="230" y="238"/>
                    <a:pt x="230" y="238"/>
                    <a:pt x="230" y="238"/>
                  </a:cubicBezTo>
                  <a:cubicBezTo>
                    <a:pt x="176" y="269"/>
                    <a:pt x="176" y="269"/>
                    <a:pt x="176" y="269"/>
                  </a:cubicBezTo>
                  <a:cubicBezTo>
                    <a:pt x="176" y="269"/>
                    <a:pt x="176" y="269"/>
                    <a:pt x="176" y="269"/>
                  </a:cubicBezTo>
                  <a:cubicBezTo>
                    <a:pt x="27" y="298"/>
                    <a:pt x="27" y="298"/>
                    <a:pt x="27" y="298"/>
                  </a:cubicBezTo>
                  <a:cubicBezTo>
                    <a:pt x="24" y="281"/>
                    <a:pt x="35" y="264"/>
                    <a:pt x="52" y="261"/>
                  </a:cubicBezTo>
                  <a:cubicBezTo>
                    <a:pt x="163" y="240"/>
                    <a:pt x="163" y="240"/>
                    <a:pt x="163" y="240"/>
                  </a:cubicBezTo>
                  <a:cubicBezTo>
                    <a:pt x="222" y="208"/>
                    <a:pt x="222" y="208"/>
                    <a:pt x="222" y="208"/>
                  </a:cubicBezTo>
                  <a:cubicBezTo>
                    <a:pt x="146" y="237"/>
                    <a:pt x="146" y="237"/>
                    <a:pt x="146" y="237"/>
                  </a:cubicBezTo>
                  <a:cubicBezTo>
                    <a:pt x="1" y="242"/>
                    <a:pt x="1" y="242"/>
                    <a:pt x="1" y="242"/>
                  </a:cubicBezTo>
                  <a:cubicBezTo>
                    <a:pt x="0" y="225"/>
                    <a:pt x="14" y="210"/>
                    <a:pt x="32" y="210"/>
                  </a:cubicBezTo>
                  <a:cubicBezTo>
                    <a:pt x="135" y="206"/>
                    <a:pt x="135" y="206"/>
                    <a:pt x="135" y="206"/>
                  </a:cubicBezTo>
                  <a:cubicBezTo>
                    <a:pt x="212" y="182"/>
                    <a:pt x="212" y="182"/>
                    <a:pt x="212" y="182"/>
                  </a:cubicBezTo>
                  <a:cubicBezTo>
                    <a:pt x="119" y="202"/>
                    <a:pt x="119" y="202"/>
                    <a:pt x="119" y="202"/>
                  </a:cubicBezTo>
                  <a:cubicBezTo>
                    <a:pt x="84" y="133"/>
                    <a:pt x="84" y="133"/>
                    <a:pt x="84" y="133"/>
                  </a:cubicBezTo>
                  <a:cubicBezTo>
                    <a:pt x="99" y="123"/>
                    <a:pt x="119" y="128"/>
                    <a:pt x="128" y="142"/>
                  </a:cubicBezTo>
                  <a:cubicBezTo>
                    <a:pt x="142" y="169"/>
                    <a:pt x="142" y="169"/>
                    <a:pt x="142" y="169"/>
                  </a:cubicBezTo>
                  <a:cubicBezTo>
                    <a:pt x="232" y="130"/>
                    <a:pt x="232" y="130"/>
                    <a:pt x="232" y="130"/>
                  </a:cubicBezTo>
                  <a:cubicBezTo>
                    <a:pt x="232" y="130"/>
                    <a:pt x="286" y="114"/>
                    <a:pt x="277" y="69"/>
                  </a:cubicBezTo>
                  <a:cubicBezTo>
                    <a:pt x="253" y="60"/>
                    <a:pt x="238" y="56"/>
                    <a:pt x="238" y="56"/>
                  </a:cubicBezTo>
                  <a:cubicBezTo>
                    <a:pt x="167" y="106"/>
                    <a:pt x="167" y="106"/>
                    <a:pt x="167" y="106"/>
                  </a:cubicBezTo>
                  <a:cubicBezTo>
                    <a:pt x="152" y="117"/>
                    <a:pt x="129" y="109"/>
                    <a:pt x="119" y="94"/>
                  </a:cubicBezTo>
                  <a:cubicBezTo>
                    <a:pt x="249" y="0"/>
                    <a:pt x="249" y="0"/>
                    <a:pt x="249" y="0"/>
                  </a:cubicBezTo>
                  <a:lnTo>
                    <a:pt x="523" y="0"/>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2" name="Freeform 19"/>
            <p:cNvSpPr>
              <a:spLocks/>
            </p:cNvSpPr>
            <p:nvPr/>
          </p:nvSpPr>
          <p:spPr bwMode="auto">
            <a:xfrm>
              <a:off x="3972" y="3669"/>
              <a:ext cx="16" cy="19"/>
            </a:xfrm>
            <a:custGeom>
              <a:avLst/>
              <a:gdLst>
                <a:gd name="T0" fmla="*/ 10 w 16"/>
                <a:gd name="T1" fmla="*/ 19 h 19"/>
                <a:gd name="T2" fmla="*/ 0 w 16"/>
                <a:gd name="T3" fmla="*/ 3 h 19"/>
                <a:gd name="T4" fmla="*/ 7 w 16"/>
                <a:gd name="T5" fmla="*/ 0 h 19"/>
                <a:gd name="T6" fmla="*/ 16 w 16"/>
                <a:gd name="T7" fmla="*/ 15 h 19"/>
                <a:gd name="T8" fmla="*/ 10 w 16"/>
                <a:gd name="T9" fmla="*/ 19 h 19"/>
              </a:gdLst>
              <a:ahLst/>
              <a:cxnLst>
                <a:cxn ang="0">
                  <a:pos x="T0" y="T1"/>
                </a:cxn>
                <a:cxn ang="0">
                  <a:pos x="T2" y="T3"/>
                </a:cxn>
                <a:cxn ang="0">
                  <a:pos x="T4" y="T5"/>
                </a:cxn>
                <a:cxn ang="0">
                  <a:pos x="T6" y="T7"/>
                </a:cxn>
                <a:cxn ang="0">
                  <a:pos x="T8" y="T9"/>
                </a:cxn>
              </a:cxnLst>
              <a:rect l="0" t="0" r="r" b="b"/>
              <a:pathLst>
                <a:path w="16" h="19">
                  <a:moveTo>
                    <a:pt x="10" y="19"/>
                  </a:moveTo>
                  <a:lnTo>
                    <a:pt x="0" y="3"/>
                  </a:lnTo>
                  <a:lnTo>
                    <a:pt x="7" y="0"/>
                  </a:lnTo>
                  <a:lnTo>
                    <a:pt x="16" y="15"/>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3" name="Freeform 20"/>
            <p:cNvSpPr>
              <a:spLocks/>
            </p:cNvSpPr>
            <p:nvPr/>
          </p:nvSpPr>
          <p:spPr bwMode="auto">
            <a:xfrm>
              <a:off x="4099" y="3617"/>
              <a:ext cx="15" cy="15"/>
            </a:xfrm>
            <a:custGeom>
              <a:avLst/>
              <a:gdLst>
                <a:gd name="T0" fmla="*/ 16 w 32"/>
                <a:gd name="T1" fmla="*/ 0 h 31"/>
                <a:gd name="T2" fmla="*/ 31 w 32"/>
                <a:gd name="T3" fmla="*/ 15 h 31"/>
                <a:gd name="T4" fmla="*/ 16 w 32"/>
                <a:gd name="T5" fmla="*/ 31 h 31"/>
                <a:gd name="T6" fmla="*/ 0 w 32"/>
                <a:gd name="T7" fmla="*/ 16 h 31"/>
                <a:gd name="T8" fmla="*/ 16 w 32"/>
                <a:gd name="T9" fmla="*/ 0 h 31"/>
              </a:gdLst>
              <a:ahLst/>
              <a:cxnLst>
                <a:cxn ang="0">
                  <a:pos x="T0" y="T1"/>
                </a:cxn>
                <a:cxn ang="0">
                  <a:pos x="T2" y="T3"/>
                </a:cxn>
                <a:cxn ang="0">
                  <a:pos x="T4" y="T5"/>
                </a:cxn>
                <a:cxn ang="0">
                  <a:pos x="T6" y="T7"/>
                </a:cxn>
                <a:cxn ang="0">
                  <a:pos x="T8" y="T9"/>
                </a:cxn>
              </a:cxnLst>
              <a:rect l="0" t="0" r="r" b="b"/>
              <a:pathLst>
                <a:path w="32" h="31">
                  <a:moveTo>
                    <a:pt x="16" y="0"/>
                  </a:moveTo>
                  <a:cubicBezTo>
                    <a:pt x="24" y="0"/>
                    <a:pt x="31" y="7"/>
                    <a:pt x="31" y="15"/>
                  </a:cubicBezTo>
                  <a:cubicBezTo>
                    <a:pt x="32" y="24"/>
                    <a:pt x="25" y="31"/>
                    <a:pt x="16" y="31"/>
                  </a:cubicBezTo>
                  <a:cubicBezTo>
                    <a:pt x="7" y="31"/>
                    <a:pt x="0" y="24"/>
                    <a:pt x="0" y="16"/>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4" name="Freeform 21"/>
            <p:cNvSpPr>
              <a:spLocks/>
            </p:cNvSpPr>
            <p:nvPr/>
          </p:nvSpPr>
          <p:spPr bwMode="auto">
            <a:xfrm>
              <a:off x="4099" y="3602"/>
              <a:ext cx="14" cy="15"/>
            </a:xfrm>
            <a:custGeom>
              <a:avLst/>
              <a:gdLst>
                <a:gd name="T0" fmla="*/ 15 w 31"/>
                <a:gd name="T1" fmla="*/ 0 h 32"/>
                <a:gd name="T2" fmla="*/ 31 w 31"/>
                <a:gd name="T3" fmla="*/ 16 h 32"/>
                <a:gd name="T4" fmla="*/ 16 w 31"/>
                <a:gd name="T5" fmla="*/ 32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6"/>
                  </a:cubicBezTo>
                  <a:cubicBezTo>
                    <a:pt x="31" y="25"/>
                    <a:pt x="24" y="32"/>
                    <a:pt x="16" y="32"/>
                  </a:cubicBezTo>
                  <a:cubicBezTo>
                    <a:pt x="7" y="32"/>
                    <a:pt x="0" y="25"/>
                    <a:pt x="0" y="16"/>
                  </a:cubicBezTo>
                  <a:cubicBezTo>
                    <a:pt x="0" y="8"/>
                    <a:pt x="7" y="1"/>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5" name="Freeform 22"/>
            <p:cNvSpPr>
              <a:spLocks/>
            </p:cNvSpPr>
            <p:nvPr/>
          </p:nvSpPr>
          <p:spPr bwMode="auto">
            <a:xfrm>
              <a:off x="4099" y="3587"/>
              <a:ext cx="14" cy="16"/>
            </a:xfrm>
            <a:custGeom>
              <a:avLst/>
              <a:gdLst>
                <a:gd name="T0" fmla="*/ 15 w 31"/>
                <a:gd name="T1" fmla="*/ 0 h 32"/>
                <a:gd name="T2" fmla="*/ 31 w 31"/>
                <a:gd name="T3" fmla="*/ 16 h 32"/>
                <a:gd name="T4" fmla="*/ 15 w 31"/>
                <a:gd name="T5" fmla="*/ 31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6"/>
                  </a:cubicBezTo>
                  <a:cubicBezTo>
                    <a:pt x="31" y="24"/>
                    <a:pt x="24" y="31"/>
                    <a:pt x="15" y="31"/>
                  </a:cubicBezTo>
                  <a:cubicBezTo>
                    <a:pt x="7" y="32"/>
                    <a:pt x="0" y="25"/>
                    <a:pt x="0" y="16"/>
                  </a:cubicBezTo>
                  <a:cubicBezTo>
                    <a:pt x="0" y="7"/>
                    <a:pt x="7"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6" name="Freeform 23"/>
            <p:cNvSpPr>
              <a:spLocks/>
            </p:cNvSpPr>
            <p:nvPr/>
          </p:nvSpPr>
          <p:spPr bwMode="auto">
            <a:xfrm>
              <a:off x="4098" y="3573"/>
              <a:ext cx="15" cy="14"/>
            </a:xfrm>
            <a:custGeom>
              <a:avLst/>
              <a:gdLst>
                <a:gd name="T0" fmla="*/ 16 w 32"/>
                <a:gd name="T1" fmla="*/ 0 h 31"/>
                <a:gd name="T2" fmla="*/ 32 w 32"/>
                <a:gd name="T3" fmla="*/ 15 h 31"/>
                <a:gd name="T4" fmla="*/ 16 w 32"/>
                <a:gd name="T5" fmla="*/ 31 h 31"/>
                <a:gd name="T6" fmla="*/ 0 w 32"/>
                <a:gd name="T7" fmla="*/ 16 h 31"/>
                <a:gd name="T8" fmla="*/ 16 w 32"/>
                <a:gd name="T9" fmla="*/ 0 h 31"/>
              </a:gdLst>
              <a:ahLst/>
              <a:cxnLst>
                <a:cxn ang="0">
                  <a:pos x="T0" y="T1"/>
                </a:cxn>
                <a:cxn ang="0">
                  <a:pos x="T2" y="T3"/>
                </a:cxn>
                <a:cxn ang="0">
                  <a:pos x="T4" y="T5"/>
                </a:cxn>
                <a:cxn ang="0">
                  <a:pos x="T6" y="T7"/>
                </a:cxn>
                <a:cxn ang="0">
                  <a:pos x="T8" y="T9"/>
                </a:cxn>
              </a:cxnLst>
              <a:rect l="0" t="0" r="r" b="b"/>
              <a:pathLst>
                <a:path w="32" h="31">
                  <a:moveTo>
                    <a:pt x="16" y="0"/>
                  </a:moveTo>
                  <a:cubicBezTo>
                    <a:pt x="25" y="0"/>
                    <a:pt x="32" y="7"/>
                    <a:pt x="32" y="15"/>
                  </a:cubicBezTo>
                  <a:cubicBezTo>
                    <a:pt x="32" y="24"/>
                    <a:pt x="25" y="31"/>
                    <a:pt x="16" y="31"/>
                  </a:cubicBezTo>
                  <a:cubicBezTo>
                    <a:pt x="8" y="31"/>
                    <a:pt x="0" y="24"/>
                    <a:pt x="0" y="16"/>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7" name="Freeform 24"/>
            <p:cNvSpPr>
              <a:spLocks/>
            </p:cNvSpPr>
            <p:nvPr/>
          </p:nvSpPr>
          <p:spPr bwMode="auto">
            <a:xfrm>
              <a:off x="4098" y="3558"/>
              <a:ext cx="15" cy="15"/>
            </a:xfrm>
            <a:custGeom>
              <a:avLst/>
              <a:gdLst>
                <a:gd name="T0" fmla="*/ 16 w 31"/>
                <a:gd name="T1" fmla="*/ 0 h 31"/>
                <a:gd name="T2" fmla="*/ 31 w 31"/>
                <a:gd name="T3" fmla="*/ 15 h 31"/>
                <a:gd name="T4" fmla="*/ 16 w 31"/>
                <a:gd name="T5" fmla="*/ 31 h 31"/>
                <a:gd name="T6" fmla="*/ 0 w 31"/>
                <a:gd name="T7" fmla="*/ 15 h 31"/>
                <a:gd name="T8" fmla="*/ 16 w 31"/>
                <a:gd name="T9" fmla="*/ 0 h 31"/>
              </a:gdLst>
              <a:ahLst/>
              <a:cxnLst>
                <a:cxn ang="0">
                  <a:pos x="T0" y="T1"/>
                </a:cxn>
                <a:cxn ang="0">
                  <a:pos x="T2" y="T3"/>
                </a:cxn>
                <a:cxn ang="0">
                  <a:pos x="T4" y="T5"/>
                </a:cxn>
                <a:cxn ang="0">
                  <a:pos x="T6" y="T7"/>
                </a:cxn>
                <a:cxn ang="0">
                  <a:pos x="T8" y="T9"/>
                </a:cxn>
              </a:cxnLst>
              <a:rect l="0" t="0" r="r" b="b"/>
              <a:pathLst>
                <a:path w="31" h="31">
                  <a:moveTo>
                    <a:pt x="16" y="0"/>
                  </a:moveTo>
                  <a:cubicBezTo>
                    <a:pt x="24" y="0"/>
                    <a:pt x="31" y="6"/>
                    <a:pt x="31" y="15"/>
                  </a:cubicBezTo>
                  <a:cubicBezTo>
                    <a:pt x="31" y="24"/>
                    <a:pt x="25" y="31"/>
                    <a:pt x="16" y="31"/>
                  </a:cubicBezTo>
                  <a:cubicBezTo>
                    <a:pt x="7" y="31"/>
                    <a:pt x="0" y="24"/>
                    <a:pt x="0" y="15"/>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8" name="Freeform 25"/>
            <p:cNvSpPr>
              <a:spLocks/>
            </p:cNvSpPr>
            <p:nvPr/>
          </p:nvSpPr>
          <p:spPr bwMode="auto">
            <a:xfrm>
              <a:off x="4134" y="3565"/>
              <a:ext cx="344" cy="123"/>
            </a:xfrm>
            <a:custGeom>
              <a:avLst/>
              <a:gdLst>
                <a:gd name="T0" fmla="*/ 344 w 344"/>
                <a:gd name="T1" fmla="*/ 123 h 123"/>
                <a:gd name="T2" fmla="*/ 0 w 344"/>
                <a:gd name="T3" fmla="*/ 61 h 123"/>
                <a:gd name="T4" fmla="*/ 0 w 344"/>
                <a:gd name="T5" fmla="*/ 0 h 123"/>
                <a:gd name="T6" fmla="*/ 153 w 344"/>
                <a:gd name="T7" fmla="*/ 0 h 123"/>
                <a:gd name="T8" fmla="*/ 344 w 344"/>
                <a:gd name="T9" fmla="*/ 0 h 123"/>
                <a:gd name="T10" fmla="*/ 344 w 344"/>
                <a:gd name="T11" fmla="*/ 123 h 123"/>
              </a:gdLst>
              <a:ahLst/>
              <a:cxnLst>
                <a:cxn ang="0">
                  <a:pos x="T0" y="T1"/>
                </a:cxn>
                <a:cxn ang="0">
                  <a:pos x="T2" y="T3"/>
                </a:cxn>
                <a:cxn ang="0">
                  <a:pos x="T4" y="T5"/>
                </a:cxn>
                <a:cxn ang="0">
                  <a:pos x="T6" y="T7"/>
                </a:cxn>
                <a:cxn ang="0">
                  <a:pos x="T8" y="T9"/>
                </a:cxn>
                <a:cxn ang="0">
                  <a:pos x="T10" y="T11"/>
                </a:cxn>
              </a:cxnLst>
              <a:rect l="0" t="0" r="r" b="b"/>
              <a:pathLst>
                <a:path w="344" h="123">
                  <a:moveTo>
                    <a:pt x="344" y="123"/>
                  </a:moveTo>
                  <a:lnTo>
                    <a:pt x="0" y="61"/>
                  </a:lnTo>
                  <a:lnTo>
                    <a:pt x="0" y="0"/>
                  </a:lnTo>
                  <a:lnTo>
                    <a:pt x="153" y="0"/>
                  </a:lnTo>
                  <a:lnTo>
                    <a:pt x="344" y="0"/>
                  </a:lnTo>
                  <a:lnTo>
                    <a:pt x="344" y="123"/>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9" name="Rectangle 26"/>
            <p:cNvSpPr>
              <a:spLocks noChangeArrowheads="1"/>
            </p:cNvSpPr>
            <p:nvPr/>
          </p:nvSpPr>
          <p:spPr bwMode="auto">
            <a:xfrm>
              <a:off x="4303" y="2651"/>
              <a:ext cx="145" cy="14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0" name="Freeform 27"/>
            <p:cNvSpPr>
              <a:spLocks noEditPoints="1"/>
            </p:cNvSpPr>
            <p:nvPr/>
          </p:nvSpPr>
          <p:spPr bwMode="auto">
            <a:xfrm>
              <a:off x="4301" y="2649"/>
              <a:ext cx="149" cy="150"/>
            </a:xfrm>
            <a:custGeom>
              <a:avLst/>
              <a:gdLst>
                <a:gd name="T0" fmla="*/ 149 w 149"/>
                <a:gd name="T1" fmla="*/ 0 h 150"/>
                <a:gd name="T2" fmla="*/ 146 w 149"/>
                <a:gd name="T3" fmla="*/ 0 h 150"/>
                <a:gd name="T4" fmla="*/ 4 w 149"/>
                <a:gd name="T5" fmla="*/ 0 h 150"/>
                <a:gd name="T6" fmla="*/ 0 w 149"/>
                <a:gd name="T7" fmla="*/ 0 h 150"/>
                <a:gd name="T8" fmla="*/ 0 w 149"/>
                <a:gd name="T9" fmla="*/ 4 h 150"/>
                <a:gd name="T10" fmla="*/ 0 w 149"/>
                <a:gd name="T11" fmla="*/ 146 h 150"/>
                <a:gd name="T12" fmla="*/ 0 w 149"/>
                <a:gd name="T13" fmla="*/ 150 h 150"/>
                <a:gd name="T14" fmla="*/ 4 w 149"/>
                <a:gd name="T15" fmla="*/ 150 h 150"/>
                <a:gd name="T16" fmla="*/ 146 w 149"/>
                <a:gd name="T17" fmla="*/ 150 h 150"/>
                <a:gd name="T18" fmla="*/ 149 w 149"/>
                <a:gd name="T19" fmla="*/ 150 h 150"/>
                <a:gd name="T20" fmla="*/ 149 w 149"/>
                <a:gd name="T21" fmla="*/ 146 h 150"/>
                <a:gd name="T22" fmla="*/ 149 w 149"/>
                <a:gd name="T23" fmla="*/ 4 h 150"/>
                <a:gd name="T24" fmla="*/ 149 w 149"/>
                <a:gd name="T25" fmla="*/ 0 h 150"/>
                <a:gd name="T26" fmla="*/ 146 w 149"/>
                <a:gd name="T27" fmla="*/ 146 h 150"/>
                <a:gd name="T28" fmla="*/ 4 w 149"/>
                <a:gd name="T29" fmla="*/ 146 h 150"/>
                <a:gd name="T30" fmla="*/ 4 w 149"/>
                <a:gd name="T31" fmla="*/ 4 h 150"/>
                <a:gd name="T32" fmla="*/ 146 w 149"/>
                <a:gd name="T33" fmla="*/ 4 h 150"/>
                <a:gd name="T34" fmla="*/ 146 w 149"/>
                <a:gd name="T35"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0">
                  <a:moveTo>
                    <a:pt x="149" y="0"/>
                  </a:moveTo>
                  <a:lnTo>
                    <a:pt x="146" y="0"/>
                  </a:lnTo>
                  <a:lnTo>
                    <a:pt x="4" y="0"/>
                  </a:lnTo>
                  <a:lnTo>
                    <a:pt x="0" y="0"/>
                  </a:lnTo>
                  <a:lnTo>
                    <a:pt x="0" y="4"/>
                  </a:lnTo>
                  <a:lnTo>
                    <a:pt x="0" y="146"/>
                  </a:lnTo>
                  <a:lnTo>
                    <a:pt x="0" y="150"/>
                  </a:lnTo>
                  <a:lnTo>
                    <a:pt x="4" y="150"/>
                  </a:lnTo>
                  <a:lnTo>
                    <a:pt x="146" y="150"/>
                  </a:lnTo>
                  <a:lnTo>
                    <a:pt x="149" y="150"/>
                  </a:lnTo>
                  <a:lnTo>
                    <a:pt x="149" y="146"/>
                  </a:lnTo>
                  <a:lnTo>
                    <a:pt x="149" y="4"/>
                  </a:lnTo>
                  <a:lnTo>
                    <a:pt x="149" y="0"/>
                  </a:lnTo>
                  <a:close/>
                  <a:moveTo>
                    <a:pt x="146" y="146"/>
                  </a:moveTo>
                  <a:lnTo>
                    <a:pt x="4" y="146"/>
                  </a:lnTo>
                  <a:lnTo>
                    <a:pt x="4" y="4"/>
                  </a:lnTo>
                  <a:lnTo>
                    <a:pt x="146" y="4"/>
                  </a:lnTo>
                  <a:lnTo>
                    <a:pt x="14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1" name="Freeform 28"/>
            <p:cNvSpPr>
              <a:spLocks/>
            </p:cNvSpPr>
            <p:nvPr/>
          </p:nvSpPr>
          <p:spPr bwMode="auto">
            <a:xfrm>
              <a:off x="4170" y="2997"/>
              <a:ext cx="340" cy="248"/>
            </a:xfrm>
            <a:custGeom>
              <a:avLst/>
              <a:gdLst>
                <a:gd name="T0" fmla="*/ 63 w 723"/>
                <a:gd name="T1" fmla="*/ 0 h 528"/>
                <a:gd name="T2" fmla="*/ 0 w 723"/>
                <a:gd name="T3" fmla="*/ 62 h 528"/>
                <a:gd name="T4" fmla="*/ 0 w 723"/>
                <a:gd name="T5" fmla="*/ 528 h 528"/>
                <a:gd name="T6" fmla="*/ 63 w 723"/>
                <a:gd name="T7" fmla="*/ 524 h 528"/>
                <a:gd name="T8" fmla="*/ 660 w 723"/>
                <a:gd name="T9" fmla="*/ 524 h 528"/>
                <a:gd name="T10" fmla="*/ 723 w 723"/>
                <a:gd name="T11" fmla="*/ 528 h 528"/>
                <a:gd name="T12" fmla="*/ 723 w 723"/>
                <a:gd name="T13" fmla="*/ 62 h 528"/>
                <a:gd name="T14" fmla="*/ 660 w 723"/>
                <a:gd name="T15" fmla="*/ 0 h 528"/>
                <a:gd name="T16" fmla="*/ 94 w 723"/>
                <a:gd name="T17" fmla="*/ 0 h 528"/>
                <a:gd name="T18" fmla="*/ 63 w 723"/>
                <a:gd name="T19"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3" h="528">
                  <a:moveTo>
                    <a:pt x="63" y="0"/>
                  </a:moveTo>
                  <a:cubicBezTo>
                    <a:pt x="63" y="0"/>
                    <a:pt x="0" y="0"/>
                    <a:pt x="0" y="62"/>
                  </a:cubicBezTo>
                  <a:cubicBezTo>
                    <a:pt x="0" y="528"/>
                    <a:pt x="0" y="528"/>
                    <a:pt x="0" y="528"/>
                  </a:cubicBezTo>
                  <a:cubicBezTo>
                    <a:pt x="63" y="524"/>
                    <a:pt x="63" y="524"/>
                    <a:pt x="63" y="524"/>
                  </a:cubicBezTo>
                  <a:cubicBezTo>
                    <a:pt x="660" y="524"/>
                    <a:pt x="660" y="524"/>
                    <a:pt x="660" y="524"/>
                  </a:cubicBezTo>
                  <a:cubicBezTo>
                    <a:pt x="723" y="528"/>
                    <a:pt x="723" y="528"/>
                    <a:pt x="723" y="528"/>
                  </a:cubicBezTo>
                  <a:cubicBezTo>
                    <a:pt x="723" y="62"/>
                    <a:pt x="723" y="62"/>
                    <a:pt x="723" y="62"/>
                  </a:cubicBezTo>
                  <a:cubicBezTo>
                    <a:pt x="723" y="62"/>
                    <a:pt x="723" y="0"/>
                    <a:pt x="660" y="0"/>
                  </a:cubicBezTo>
                  <a:cubicBezTo>
                    <a:pt x="94" y="0"/>
                    <a:pt x="94" y="0"/>
                    <a:pt x="94" y="0"/>
                  </a:cubicBezTo>
                  <a:lnTo>
                    <a:pt x="63" y="0"/>
                  </a:lnTo>
                  <a:close/>
                </a:path>
              </a:pathLst>
            </a:custGeom>
            <a:solidFill>
              <a:srgbClr val="00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2" name="Freeform 29"/>
            <p:cNvSpPr>
              <a:spLocks/>
            </p:cNvSpPr>
            <p:nvPr/>
          </p:nvSpPr>
          <p:spPr bwMode="auto">
            <a:xfrm>
              <a:off x="4185" y="3008"/>
              <a:ext cx="310" cy="225"/>
            </a:xfrm>
            <a:custGeom>
              <a:avLst/>
              <a:gdLst>
                <a:gd name="T0" fmla="*/ 57 w 657"/>
                <a:gd name="T1" fmla="*/ 0 h 477"/>
                <a:gd name="T2" fmla="*/ 0 w 657"/>
                <a:gd name="T3" fmla="*/ 56 h 477"/>
                <a:gd name="T4" fmla="*/ 0 w 657"/>
                <a:gd name="T5" fmla="*/ 420 h 477"/>
                <a:gd name="T6" fmla="*/ 57 w 657"/>
                <a:gd name="T7" fmla="*/ 477 h 477"/>
                <a:gd name="T8" fmla="*/ 74 w 657"/>
                <a:gd name="T9" fmla="*/ 477 h 477"/>
                <a:gd name="T10" fmla="*/ 600 w 657"/>
                <a:gd name="T11" fmla="*/ 477 h 477"/>
                <a:gd name="T12" fmla="*/ 657 w 657"/>
                <a:gd name="T13" fmla="*/ 420 h 477"/>
                <a:gd name="T14" fmla="*/ 657 w 657"/>
                <a:gd name="T15" fmla="*/ 56 h 477"/>
                <a:gd name="T16" fmla="*/ 600 w 657"/>
                <a:gd name="T17" fmla="*/ 0 h 477"/>
                <a:gd name="T18" fmla="*/ 57 w 657"/>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7" h="477">
                  <a:moveTo>
                    <a:pt x="57" y="0"/>
                  </a:moveTo>
                  <a:cubicBezTo>
                    <a:pt x="57" y="0"/>
                    <a:pt x="0" y="0"/>
                    <a:pt x="0" y="56"/>
                  </a:cubicBezTo>
                  <a:cubicBezTo>
                    <a:pt x="0" y="420"/>
                    <a:pt x="0" y="420"/>
                    <a:pt x="0" y="420"/>
                  </a:cubicBezTo>
                  <a:cubicBezTo>
                    <a:pt x="0" y="420"/>
                    <a:pt x="0" y="477"/>
                    <a:pt x="57" y="477"/>
                  </a:cubicBezTo>
                  <a:cubicBezTo>
                    <a:pt x="74" y="477"/>
                    <a:pt x="74" y="477"/>
                    <a:pt x="74" y="477"/>
                  </a:cubicBezTo>
                  <a:cubicBezTo>
                    <a:pt x="600" y="477"/>
                    <a:pt x="600" y="477"/>
                    <a:pt x="600" y="477"/>
                  </a:cubicBezTo>
                  <a:cubicBezTo>
                    <a:pt x="600" y="477"/>
                    <a:pt x="657" y="477"/>
                    <a:pt x="657" y="420"/>
                  </a:cubicBezTo>
                  <a:cubicBezTo>
                    <a:pt x="657" y="56"/>
                    <a:pt x="657" y="56"/>
                    <a:pt x="657" y="56"/>
                  </a:cubicBezTo>
                  <a:cubicBezTo>
                    <a:pt x="657" y="56"/>
                    <a:pt x="657" y="0"/>
                    <a:pt x="600" y="0"/>
                  </a:cubicBezTo>
                  <a:lnTo>
                    <a:pt x="57" y="0"/>
                  </a:lnTo>
                  <a:close/>
                </a:path>
              </a:pathLst>
            </a:custGeom>
            <a:solidFill>
              <a:srgbClr val="00B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3" name="Freeform 30"/>
            <p:cNvSpPr>
              <a:spLocks/>
            </p:cNvSpPr>
            <p:nvPr/>
          </p:nvSpPr>
          <p:spPr bwMode="auto">
            <a:xfrm>
              <a:off x="4102" y="3256"/>
              <a:ext cx="476" cy="17"/>
            </a:xfrm>
            <a:custGeom>
              <a:avLst/>
              <a:gdLst>
                <a:gd name="T0" fmla="*/ 0 w 1009"/>
                <a:gd name="T1" fmla="*/ 0 h 36"/>
                <a:gd name="T2" fmla="*/ 77 w 1009"/>
                <a:gd name="T3" fmla="*/ 36 h 36"/>
                <a:gd name="T4" fmla="*/ 932 w 1009"/>
                <a:gd name="T5" fmla="*/ 36 h 36"/>
                <a:gd name="T6" fmla="*/ 1009 w 1009"/>
                <a:gd name="T7" fmla="*/ 0 h 36"/>
                <a:gd name="T8" fmla="*/ 0 w 1009"/>
                <a:gd name="T9" fmla="*/ 0 h 36"/>
              </a:gdLst>
              <a:ahLst/>
              <a:cxnLst>
                <a:cxn ang="0">
                  <a:pos x="T0" y="T1"/>
                </a:cxn>
                <a:cxn ang="0">
                  <a:pos x="T2" y="T3"/>
                </a:cxn>
                <a:cxn ang="0">
                  <a:pos x="T4" y="T5"/>
                </a:cxn>
                <a:cxn ang="0">
                  <a:pos x="T6" y="T7"/>
                </a:cxn>
                <a:cxn ang="0">
                  <a:pos x="T8" y="T9"/>
                </a:cxn>
              </a:cxnLst>
              <a:rect l="0" t="0" r="r" b="b"/>
              <a:pathLst>
                <a:path w="1009" h="36">
                  <a:moveTo>
                    <a:pt x="0" y="0"/>
                  </a:moveTo>
                  <a:cubicBezTo>
                    <a:pt x="0" y="3"/>
                    <a:pt x="3" y="36"/>
                    <a:pt x="77" y="36"/>
                  </a:cubicBezTo>
                  <a:cubicBezTo>
                    <a:pt x="932" y="36"/>
                    <a:pt x="932" y="36"/>
                    <a:pt x="932" y="36"/>
                  </a:cubicBezTo>
                  <a:cubicBezTo>
                    <a:pt x="932" y="36"/>
                    <a:pt x="1008" y="36"/>
                    <a:pt x="1009" y="0"/>
                  </a:cubicBezTo>
                  <a:lnTo>
                    <a:pt x="0" y="0"/>
                  </a:lnTo>
                  <a:close/>
                </a:path>
              </a:pathLst>
            </a:custGeom>
            <a:solidFill>
              <a:srgbClr val="00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4" name="Freeform 31"/>
            <p:cNvSpPr>
              <a:spLocks/>
            </p:cNvSpPr>
            <p:nvPr/>
          </p:nvSpPr>
          <p:spPr bwMode="auto">
            <a:xfrm>
              <a:off x="4102" y="3244"/>
              <a:ext cx="476" cy="12"/>
            </a:xfrm>
            <a:custGeom>
              <a:avLst/>
              <a:gdLst>
                <a:gd name="T0" fmla="*/ 63 w 476"/>
                <a:gd name="T1" fmla="*/ 0 h 12"/>
                <a:gd name="T2" fmla="*/ 0 w 476"/>
                <a:gd name="T3" fmla="*/ 12 h 12"/>
                <a:gd name="T4" fmla="*/ 476 w 476"/>
                <a:gd name="T5" fmla="*/ 12 h 12"/>
                <a:gd name="T6" fmla="*/ 412 w 476"/>
                <a:gd name="T7" fmla="*/ 0 h 12"/>
                <a:gd name="T8" fmla="*/ 63 w 476"/>
                <a:gd name="T9" fmla="*/ 0 h 12"/>
              </a:gdLst>
              <a:ahLst/>
              <a:cxnLst>
                <a:cxn ang="0">
                  <a:pos x="T0" y="T1"/>
                </a:cxn>
                <a:cxn ang="0">
                  <a:pos x="T2" y="T3"/>
                </a:cxn>
                <a:cxn ang="0">
                  <a:pos x="T4" y="T5"/>
                </a:cxn>
                <a:cxn ang="0">
                  <a:pos x="T6" y="T7"/>
                </a:cxn>
                <a:cxn ang="0">
                  <a:pos x="T8" y="T9"/>
                </a:cxn>
              </a:cxnLst>
              <a:rect l="0" t="0" r="r" b="b"/>
              <a:pathLst>
                <a:path w="476" h="12">
                  <a:moveTo>
                    <a:pt x="63" y="0"/>
                  </a:moveTo>
                  <a:lnTo>
                    <a:pt x="0" y="12"/>
                  </a:lnTo>
                  <a:lnTo>
                    <a:pt x="476" y="12"/>
                  </a:lnTo>
                  <a:lnTo>
                    <a:pt x="412" y="0"/>
                  </a:lnTo>
                  <a:lnTo>
                    <a:pt x="63" y="0"/>
                  </a:lnTo>
                  <a:close/>
                </a:path>
              </a:pathLst>
            </a:custGeom>
            <a:solidFill>
              <a:srgbClr val="00B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5" name="Freeform 32"/>
            <p:cNvSpPr>
              <a:spLocks/>
            </p:cNvSpPr>
            <p:nvPr/>
          </p:nvSpPr>
          <p:spPr bwMode="auto">
            <a:xfrm>
              <a:off x="3708" y="3134"/>
              <a:ext cx="310" cy="214"/>
            </a:xfrm>
            <a:custGeom>
              <a:avLst/>
              <a:gdLst>
                <a:gd name="T0" fmla="*/ 310 w 310"/>
                <a:gd name="T1" fmla="*/ 214 h 214"/>
                <a:gd name="T2" fmla="*/ 310 w 310"/>
                <a:gd name="T3" fmla="*/ 0 h 214"/>
                <a:gd name="T4" fmla="*/ 155 w 310"/>
                <a:gd name="T5" fmla="*/ 0 h 214"/>
                <a:gd name="T6" fmla="*/ 0 w 310"/>
                <a:gd name="T7" fmla="*/ 0 h 214"/>
                <a:gd name="T8" fmla="*/ 0 w 310"/>
                <a:gd name="T9" fmla="*/ 214 h 214"/>
                <a:gd name="T10" fmla="*/ 155 w 310"/>
                <a:gd name="T11" fmla="*/ 214 h 214"/>
                <a:gd name="T12" fmla="*/ 310 w 310"/>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310" h="214">
                  <a:moveTo>
                    <a:pt x="310" y="214"/>
                  </a:moveTo>
                  <a:lnTo>
                    <a:pt x="310" y="0"/>
                  </a:lnTo>
                  <a:lnTo>
                    <a:pt x="155" y="0"/>
                  </a:lnTo>
                  <a:lnTo>
                    <a:pt x="0" y="0"/>
                  </a:lnTo>
                  <a:lnTo>
                    <a:pt x="0" y="214"/>
                  </a:lnTo>
                  <a:lnTo>
                    <a:pt x="155" y="214"/>
                  </a:lnTo>
                  <a:lnTo>
                    <a:pt x="310" y="214"/>
                  </a:lnTo>
                  <a:close/>
                </a:path>
              </a:pathLst>
            </a:custGeom>
            <a:solidFill>
              <a:srgbClr val="00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6" name="Rectangle 33"/>
            <p:cNvSpPr>
              <a:spLocks noChangeArrowheads="1"/>
            </p:cNvSpPr>
            <p:nvPr/>
          </p:nvSpPr>
          <p:spPr bwMode="auto">
            <a:xfrm>
              <a:off x="3724" y="3146"/>
              <a:ext cx="278" cy="166"/>
            </a:xfrm>
            <a:prstGeom prst="rect">
              <a:avLst/>
            </a:prstGeom>
            <a:solidFill>
              <a:srgbClr val="00B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7" name="Rectangle 34"/>
            <p:cNvSpPr>
              <a:spLocks noChangeArrowheads="1"/>
            </p:cNvSpPr>
            <p:nvPr/>
          </p:nvSpPr>
          <p:spPr bwMode="auto">
            <a:xfrm>
              <a:off x="4221" y="3353"/>
              <a:ext cx="130"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8" name="Rectangle 35"/>
            <p:cNvSpPr>
              <a:spLocks noChangeArrowheads="1"/>
            </p:cNvSpPr>
            <p:nvPr/>
          </p:nvSpPr>
          <p:spPr bwMode="auto">
            <a:xfrm>
              <a:off x="4213" y="3348"/>
              <a:ext cx="145" cy="146"/>
            </a:xfrm>
            <a:prstGeom prst="rect">
              <a:avLst/>
            </a:prstGeom>
            <a:solidFill>
              <a:srgbClr val="0084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9" name="Freeform 36"/>
            <p:cNvSpPr>
              <a:spLocks noEditPoints="1"/>
            </p:cNvSpPr>
            <p:nvPr/>
          </p:nvSpPr>
          <p:spPr bwMode="auto">
            <a:xfrm>
              <a:off x="4211" y="3346"/>
              <a:ext cx="149" cy="150"/>
            </a:xfrm>
            <a:custGeom>
              <a:avLst/>
              <a:gdLst>
                <a:gd name="T0" fmla="*/ 149 w 149"/>
                <a:gd name="T1" fmla="*/ 0 h 150"/>
                <a:gd name="T2" fmla="*/ 146 w 149"/>
                <a:gd name="T3" fmla="*/ 0 h 150"/>
                <a:gd name="T4" fmla="*/ 4 w 149"/>
                <a:gd name="T5" fmla="*/ 0 h 150"/>
                <a:gd name="T6" fmla="*/ 0 w 149"/>
                <a:gd name="T7" fmla="*/ 0 h 150"/>
                <a:gd name="T8" fmla="*/ 0 w 149"/>
                <a:gd name="T9" fmla="*/ 4 h 150"/>
                <a:gd name="T10" fmla="*/ 0 w 149"/>
                <a:gd name="T11" fmla="*/ 146 h 150"/>
                <a:gd name="T12" fmla="*/ 0 w 149"/>
                <a:gd name="T13" fmla="*/ 150 h 150"/>
                <a:gd name="T14" fmla="*/ 4 w 149"/>
                <a:gd name="T15" fmla="*/ 150 h 150"/>
                <a:gd name="T16" fmla="*/ 146 w 149"/>
                <a:gd name="T17" fmla="*/ 150 h 150"/>
                <a:gd name="T18" fmla="*/ 149 w 149"/>
                <a:gd name="T19" fmla="*/ 150 h 150"/>
                <a:gd name="T20" fmla="*/ 149 w 149"/>
                <a:gd name="T21" fmla="*/ 146 h 150"/>
                <a:gd name="T22" fmla="*/ 149 w 149"/>
                <a:gd name="T23" fmla="*/ 4 h 150"/>
                <a:gd name="T24" fmla="*/ 149 w 149"/>
                <a:gd name="T25" fmla="*/ 0 h 150"/>
                <a:gd name="T26" fmla="*/ 146 w 149"/>
                <a:gd name="T27" fmla="*/ 146 h 150"/>
                <a:gd name="T28" fmla="*/ 4 w 149"/>
                <a:gd name="T29" fmla="*/ 146 h 150"/>
                <a:gd name="T30" fmla="*/ 4 w 149"/>
                <a:gd name="T31" fmla="*/ 4 h 150"/>
                <a:gd name="T32" fmla="*/ 146 w 149"/>
                <a:gd name="T33" fmla="*/ 4 h 150"/>
                <a:gd name="T34" fmla="*/ 146 w 149"/>
                <a:gd name="T35"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0">
                  <a:moveTo>
                    <a:pt x="149" y="0"/>
                  </a:moveTo>
                  <a:lnTo>
                    <a:pt x="146" y="0"/>
                  </a:lnTo>
                  <a:lnTo>
                    <a:pt x="4" y="0"/>
                  </a:lnTo>
                  <a:lnTo>
                    <a:pt x="0" y="0"/>
                  </a:lnTo>
                  <a:lnTo>
                    <a:pt x="0" y="4"/>
                  </a:lnTo>
                  <a:lnTo>
                    <a:pt x="0" y="146"/>
                  </a:lnTo>
                  <a:lnTo>
                    <a:pt x="0" y="150"/>
                  </a:lnTo>
                  <a:lnTo>
                    <a:pt x="4" y="150"/>
                  </a:lnTo>
                  <a:lnTo>
                    <a:pt x="146" y="150"/>
                  </a:lnTo>
                  <a:lnTo>
                    <a:pt x="149" y="150"/>
                  </a:lnTo>
                  <a:lnTo>
                    <a:pt x="149" y="146"/>
                  </a:lnTo>
                  <a:lnTo>
                    <a:pt x="149" y="4"/>
                  </a:lnTo>
                  <a:lnTo>
                    <a:pt x="149" y="0"/>
                  </a:lnTo>
                  <a:close/>
                  <a:moveTo>
                    <a:pt x="146" y="146"/>
                  </a:moveTo>
                  <a:lnTo>
                    <a:pt x="4" y="146"/>
                  </a:lnTo>
                  <a:lnTo>
                    <a:pt x="4" y="4"/>
                  </a:lnTo>
                  <a:lnTo>
                    <a:pt x="146" y="4"/>
                  </a:lnTo>
                  <a:lnTo>
                    <a:pt x="14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0" name="Freeform 37"/>
            <p:cNvSpPr>
              <a:spLocks/>
            </p:cNvSpPr>
            <p:nvPr/>
          </p:nvSpPr>
          <p:spPr bwMode="auto">
            <a:xfrm>
              <a:off x="3671" y="3052"/>
              <a:ext cx="183" cy="163"/>
            </a:xfrm>
            <a:custGeom>
              <a:avLst/>
              <a:gdLst>
                <a:gd name="T0" fmla="*/ 351 w 389"/>
                <a:gd name="T1" fmla="*/ 128 h 346"/>
                <a:gd name="T2" fmla="*/ 351 w 389"/>
                <a:gd name="T3" fmla="*/ 128 h 346"/>
                <a:gd name="T4" fmla="*/ 311 w 389"/>
                <a:gd name="T5" fmla="*/ 100 h 346"/>
                <a:gd name="T6" fmla="*/ 253 w 389"/>
                <a:gd name="T7" fmla="*/ 59 h 346"/>
                <a:gd name="T8" fmla="*/ 185 w 389"/>
                <a:gd name="T9" fmla="*/ 11 h 346"/>
                <a:gd name="T10" fmla="*/ 195 w 389"/>
                <a:gd name="T11" fmla="*/ 69 h 346"/>
                <a:gd name="T12" fmla="*/ 284 w 389"/>
                <a:gd name="T13" fmla="*/ 132 h 346"/>
                <a:gd name="T14" fmla="*/ 281 w 389"/>
                <a:gd name="T15" fmla="*/ 188 h 346"/>
                <a:gd name="T16" fmla="*/ 189 w 389"/>
                <a:gd name="T17" fmla="*/ 161 h 346"/>
                <a:gd name="T18" fmla="*/ 107 w 389"/>
                <a:gd name="T19" fmla="*/ 73 h 346"/>
                <a:gd name="T20" fmla="*/ 139 w 389"/>
                <a:gd name="T21" fmla="*/ 54 h 346"/>
                <a:gd name="T22" fmla="*/ 154 w 389"/>
                <a:gd name="T23" fmla="*/ 0 h 346"/>
                <a:gd name="T24" fmla="*/ 56 w 389"/>
                <a:gd name="T25" fmla="*/ 56 h 346"/>
                <a:gd name="T26" fmla="*/ 119 w 389"/>
                <a:gd name="T27" fmla="*/ 158 h 346"/>
                <a:gd name="T28" fmla="*/ 58 w 389"/>
                <a:gd name="T29" fmla="*/ 77 h 346"/>
                <a:gd name="T30" fmla="*/ 25 w 389"/>
                <a:gd name="T31" fmla="*/ 103 h 346"/>
                <a:gd name="T32" fmla="*/ 92 w 389"/>
                <a:gd name="T33" fmla="*/ 181 h 346"/>
                <a:gd name="T34" fmla="*/ 30 w 389"/>
                <a:gd name="T35" fmla="*/ 124 h 346"/>
                <a:gd name="T36" fmla="*/ 0 w 389"/>
                <a:gd name="T37" fmla="*/ 152 h 346"/>
                <a:gd name="T38" fmla="*/ 59 w 389"/>
                <a:gd name="T39" fmla="*/ 203 h 346"/>
                <a:gd name="T40" fmla="*/ 16 w 389"/>
                <a:gd name="T41" fmla="*/ 187 h 346"/>
                <a:gd name="T42" fmla="*/ 13 w 389"/>
                <a:gd name="T43" fmla="*/ 230 h 346"/>
                <a:gd name="T44" fmla="*/ 249 w 389"/>
                <a:gd name="T45" fmla="*/ 328 h 346"/>
                <a:gd name="T46" fmla="*/ 260 w 389"/>
                <a:gd name="T47" fmla="*/ 346 h 346"/>
                <a:gd name="T48" fmla="*/ 389 w 389"/>
                <a:gd name="T49" fmla="*/ 278 h 346"/>
                <a:gd name="T50" fmla="*/ 351 w 389"/>
                <a:gd name="T51" fmla="*/ 128 h 346"/>
                <a:gd name="T52" fmla="*/ 351 w 389"/>
                <a:gd name="T53" fmla="*/ 12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9" h="346">
                  <a:moveTo>
                    <a:pt x="351" y="128"/>
                  </a:moveTo>
                  <a:cubicBezTo>
                    <a:pt x="351" y="128"/>
                    <a:pt x="351" y="128"/>
                    <a:pt x="351" y="128"/>
                  </a:cubicBezTo>
                  <a:cubicBezTo>
                    <a:pt x="311" y="100"/>
                    <a:pt x="311" y="100"/>
                    <a:pt x="311" y="100"/>
                  </a:cubicBezTo>
                  <a:cubicBezTo>
                    <a:pt x="253" y="59"/>
                    <a:pt x="253" y="59"/>
                    <a:pt x="253" y="59"/>
                  </a:cubicBezTo>
                  <a:cubicBezTo>
                    <a:pt x="185" y="11"/>
                    <a:pt x="185" y="11"/>
                    <a:pt x="185" y="11"/>
                  </a:cubicBezTo>
                  <a:cubicBezTo>
                    <a:pt x="171" y="29"/>
                    <a:pt x="176" y="55"/>
                    <a:pt x="195" y="69"/>
                  </a:cubicBezTo>
                  <a:cubicBezTo>
                    <a:pt x="284" y="132"/>
                    <a:pt x="284" y="132"/>
                    <a:pt x="284" y="132"/>
                  </a:cubicBezTo>
                  <a:cubicBezTo>
                    <a:pt x="308" y="151"/>
                    <a:pt x="303" y="173"/>
                    <a:pt x="281" y="188"/>
                  </a:cubicBezTo>
                  <a:cubicBezTo>
                    <a:pt x="231" y="218"/>
                    <a:pt x="189" y="161"/>
                    <a:pt x="189" y="161"/>
                  </a:cubicBezTo>
                  <a:cubicBezTo>
                    <a:pt x="107" y="73"/>
                    <a:pt x="107" y="73"/>
                    <a:pt x="107" y="73"/>
                  </a:cubicBezTo>
                  <a:cubicBezTo>
                    <a:pt x="139" y="54"/>
                    <a:pt x="139" y="54"/>
                    <a:pt x="139" y="54"/>
                  </a:cubicBezTo>
                  <a:cubicBezTo>
                    <a:pt x="158" y="43"/>
                    <a:pt x="165" y="19"/>
                    <a:pt x="154" y="0"/>
                  </a:cubicBezTo>
                  <a:cubicBezTo>
                    <a:pt x="56" y="56"/>
                    <a:pt x="56" y="56"/>
                    <a:pt x="56" y="56"/>
                  </a:cubicBezTo>
                  <a:cubicBezTo>
                    <a:pt x="119" y="158"/>
                    <a:pt x="119" y="158"/>
                    <a:pt x="119" y="158"/>
                  </a:cubicBezTo>
                  <a:cubicBezTo>
                    <a:pt x="58" y="77"/>
                    <a:pt x="58" y="77"/>
                    <a:pt x="58" y="77"/>
                  </a:cubicBezTo>
                  <a:cubicBezTo>
                    <a:pt x="25" y="103"/>
                    <a:pt x="25" y="103"/>
                    <a:pt x="25" y="103"/>
                  </a:cubicBezTo>
                  <a:cubicBezTo>
                    <a:pt x="92" y="181"/>
                    <a:pt x="92" y="181"/>
                    <a:pt x="92" y="181"/>
                  </a:cubicBezTo>
                  <a:cubicBezTo>
                    <a:pt x="30" y="124"/>
                    <a:pt x="30" y="124"/>
                    <a:pt x="30" y="124"/>
                  </a:cubicBezTo>
                  <a:cubicBezTo>
                    <a:pt x="0" y="152"/>
                    <a:pt x="0" y="152"/>
                    <a:pt x="0" y="152"/>
                  </a:cubicBezTo>
                  <a:cubicBezTo>
                    <a:pt x="59" y="203"/>
                    <a:pt x="59" y="203"/>
                    <a:pt x="59" y="203"/>
                  </a:cubicBezTo>
                  <a:cubicBezTo>
                    <a:pt x="16" y="187"/>
                    <a:pt x="16" y="187"/>
                    <a:pt x="16" y="187"/>
                  </a:cubicBezTo>
                  <a:cubicBezTo>
                    <a:pt x="13" y="230"/>
                    <a:pt x="13" y="230"/>
                    <a:pt x="13" y="230"/>
                  </a:cubicBezTo>
                  <a:cubicBezTo>
                    <a:pt x="249" y="328"/>
                    <a:pt x="249" y="328"/>
                    <a:pt x="249" y="328"/>
                  </a:cubicBezTo>
                  <a:cubicBezTo>
                    <a:pt x="260" y="346"/>
                    <a:pt x="260" y="346"/>
                    <a:pt x="260" y="346"/>
                  </a:cubicBezTo>
                  <a:cubicBezTo>
                    <a:pt x="389" y="278"/>
                    <a:pt x="389" y="278"/>
                    <a:pt x="389" y="278"/>
                  </a:cubicBezTo>
                  <a:cubicBezTo>
                    <a:pt x="351" y="128"/>
                    <a:pt x="351" y="128"/>
                    <a:pt x="351" y="128"/>
                  </a:cubicBezTo>
                  <a:cubicBezTo>
                    <a:pt x="351" y="128"/>
                    <a:pt x="351" y="128"/>
                    <a:pt x="351" y="128"/>
                  </a:cubicBezTo>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1" name="Freeform 38"/>
            <p:cNvSpPr>
              <a:spLocks/>
            </p:cNvSpPr>
            <p:nvPr/>
          </p:nvSpPr>
          <p:spPr bwMode="auto">
            <a:xfrm>
              <a:off x="3783" y="3197"/>
              <a:ext cx="90" cy="115"/>
            </a:xfrm>
            <a:custGeom>
              <a:avLst/>
              <a:gdLst>
                <a:gd name="T0" fmla="*/ 0 w 90"/>
                <a:gd name="T1" fmla="*/ 115 h 115"/>
                <a:gd name="T2" fmla="*/ 90 w 90"/>
                <a:gd name="T3" fmla="*/ 115 h 115"/>
                <a:gd name="T4" fmla="*/ 90 w 90"/>
                <a:gd name="T5" fmla="*/ 0 h 115"/>
                <a:gd name="T6" fmla="*/ 13 w 90"/>
                <a:gd name="T7" fmla="*/ 40 h 115"/>
                <a:gd name="T8" fmla="*/ 0 w 90"/>
                <a:gd name="T9" fmla="*/ 115 h 115"/>
              </a:gdLst>
              <a:ahLst/>
              <a:cxnLst>
                <a:cxn ang="0">
                  <a:pos x="T0" y="T1"/>
                </a:cxn>
                <a:cxn ang="0">
                  <a:pos x="T2" y="T3"/>
                </a:cxn>
                <a:cxn ang="0">
                  <a:pos x="T4" y="T5"/>
                </a:cxn>
                <a:cxn ang="0">
                  <a:pos x="T6" y="T7"/>
                </a:cxn>
                <a:cxn ang="0">
                  <a:pos x="T8" y="T9"/>
                </a:cxn>
              </a:cxnLst>
              <a:rect l="0" t="0" r="r" b="b"/>
              <a:pathLst>
                <a:path w="90" h="115">
                  <a:moveTo>
                    <a:pt x="0" y="115"/>
                  </a:moveTo>
                  <a:lnTo>
                    <a:pt x="90" y="115"/>
                  </a:lnTo>
                  <a:lnTo>
                    <a:pt x="90" y="0"/>
                  </a:lnTo>
                  <a:lnTo>
                    <a:pt x="13" y="40"/>
                  </a:lnTo>
                  <a:lnTo>
                    <a:pt x="0" y="115"/>
                  </a:lnTo>
                  <a:close/>
                </a:path>
              </a:pathLst>
            </a:custGeom>
            <a:solidFill>
              <a:srgbClr val="AB2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2" name="Freeform 39"/>
            <p:cNvSpPr>
              <a:spLocks/>
            </p:cNvSpPr>
            <p:nvPr/>
          </p:nvSpPr>
          <p:spPr bwMode="auto">
            <a:xfrm>
              <a:off x="3789" y="3179"/>
              <a:ext cx="83" cy="57"/>
            </a:xfrm>
            <a:custGeom>
              <a:avLst/>
              <a:gdLst>
                <a:gd name="T0" fmla="*/ 0 w 83"/>
                <a:gd name="T1" fmla="*/ 38 h 57"/>
                <a:gd name="T2" fmla="*/ 10 w 83"/>
                <a:gd name="T3" fmla="*/ 57 h 57"/>
                <a:gd name="T4" fmla="*/ 83 w 83"/>
                <a:gd name="T5" fmla="*/ 19 h 57"/>
                <a:gd name="T6" fmla="*/ 73 w 83"/>
                <a:gd name="T7" fmla="*/ 0 h 57"/>
                <a:gd name="T8" fmla="*/ 0 w 83"/>
                <a:gd name="T9" fmla="*/ 38 h 57"/>
              </a:gdLst>
              <a:ahLst/>
              <a:cxnLst>
                <a:cxn ang="0">
                  <a:pos x="T0" y="T1"/>
                </a:cxn>
                <a:cxn ang="0">
                  <a:pos x="T2" y="T3"/>
                </a:cxn>
                <a:cxn ang="0">
                  <a:pos x="T4" y="T5"/>
                </a:cxn>
                <a:cxn ang="0">
                  <a:pos x="T6" y="T7"/>
                </a:cxn>
                <a:cxn ang="0">
                  <a:pos x="T8" y="T9"/>
                </a:cxn>
              </a:cxnLst>
              <a:rect l="0" t="0" r="r" b="b"/>
              <a:pathLst>
                <a:path w="83" h="57">
                  <a:moveTo>
                    <a:pt x="0" y="38"/>
                  </a:moveTo>
                  <a:lnTo>
                    <a:pt x="10" y="57"/>
                  </a:lnTo>
                  <a:lnTo>
                    <a:pt x="83" y="19"/>
                  </a:lnTo>
                  <a:lnTo>
                    <a:pt x="73" y="0"/>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3" name="Freeform 40"/>
            <p:cNvSpPr>
              <a:spLocks/>
            </p:cNvSpPr>
            <p:nvPr/>
          </p:nvSpPr>
          <p:spPr bwMode="auto">
            <a:xfrm>
              <a:off x="4168" y="2574"/>
              <a:ext cx="163" cy="184"/>
            </a:xfrm>
            <a:custGeom>
              <a:avLst/>
              <a:gdLst>
                <a:gd name="T0" fmla="*/ 290 w 346"/>
                <a:gd name="T1" fmla="*/ 57 h 390"/>
                <a:gd name="T2" fmla="*/ 188 w 346"/>
                <a:gd name="T3" fmla="*/ 119 h 390"/>
                <a:gd name="T4" fmla="*/ 269 w 346"/>
                <a:gd name="T5" fmla="*/ 59 h 390"/>
                <a:gd name="T6" fmla="*/ 243 w 346"/>
                <a:gd name="T7" fmla="*/ 26 h 390"/>
                <a:gd name="T8" fmla="*/ 165 w 346"/>
                <a:gd name="T9" fmla="*/ 93 h 390"/>
                <a:gd name="T10" fmla="*/ 222 w 346"/>
                <a:gd name="T11" fmla="*/ 30 h 390"/>
                <a:gd name="T12" fmla="*/ 194 w 346"/>
                <a:gd name="T13" fmla="*/ 0 h 390"/>
                <a:gd name="T14" fmla="*/ 194 w 346"/>
                <a:gd name="T15" fmla="*/ 0 h 390"/>
                <a:gd name="T16" fmla="*/ 143 w 346"/>
                <a:gd name="T17" fmla="*/ 59 h 390"/>
                <a:gd name="T18" fmla="*/ 159 w 346"/>
                <a:gd name="T19" fmla="*/ 16 h 390"/>
                <a:gd name="T20" fmla="*/ 115 w 346"/>
                <a:gd name="T21" fmla="*/ 13 h 390"/>
                <a:gd name="T22" fmla="*/ 18 w 346"/>
                <a:gd name="T23" fmla="*/ 250 h 390"/>
                <a:gd name="T24" fmla="*/ 0 w 346"/>
                <a:gd name="T25" fmla="*/ 261 h 390"/>
                <a:gd name="T26" fmla="*/ 67 w 346"/>
                <a:gd name="T27" fmla="*/ 390 h 390"/>
                <a:gd name="T28" fmla="*/ 218 w 346"/>
                <a:gd name="T29" fmla="*/ 352 h 390"/>
                <a:gd name="T30" fmla="*/ 218 w 346"/>
                <a:gd name="T31" fmla="*/ 352 h 390"/>
                <a:gd name="T32" fmla="*/ 218 w 346"/>
                <a:gd name="T33" fmla="*/ 352 h 390"/>
                <a:gd name="T34" fmla="*/ 246 w 346"/>
                <a:gd name="T35" fmla="*/ 312 h 390"/>
                <a:gd name="T36" fmla="*/ 287 w 346"/>
                <a:gd name="T37" fmla="*/ 253 h 390"/>
                <a:gd name="T38" fmla="*/ 335 w 346"/>
                <a:gd name="T39" fmla="*/ 185 h 390"/>
                <a:gd name="T40" fmla="*/ 277 w 346"/>
                <a:gd name="T41" fmla="*/ 195 h 390"/>
                <a:gd name="T42" fmla="*/ 214 w 346"/>
                <a:gd name="T43" fmla="*/ 285 h 390"/>
                <a:gd name="T44" fmla="*/ 158 w 346"/>
                <a:gd name="T45" fmla="*/ 281 h 390"/>
                <a:gd name="T46" fmla="*/ 185 w 346"/>
                <a:gd name="T47" fmla="*/ 189 h 390"/>
                <a:gd name="T48" fmla="*/ 273 w 346"/>
                <a:gd name="T49" fmla="*/ 108 h 390"/>
                <a:gd name="T50" fmla="*/ 292 w 346"/>
                <a:gd name="T51" fmla="*/ 140 h 390"/>
                <a:gd name="T52" fmla="*/ 346 w 346"/>
                <a:gd name="T53" fmla="*/ 155 h 390"/>
                <a:gd name="T54" fmla="*/ 290 w 346"/>
                <a:gd name="T55" fmla="*/ 5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6" h="390">
                  <a:moveTo>
                    <a:pt x="290" y="57"/>
                  </a:moveTo>
                  <a:cubicBezTo>
                    <a:pt x="188" y="119"/>
                    <a:pt x="188" y="119"/>
                    <a:pt x="188" y="119"/>
                  </a:cubicBezTo>
                  <a:cubicBezTo>
                    <a:pt x="269" y="59"/>
                    <a:pt x="269" y="59"/>
                    <a:pt x="269" y="59"/>
                  </a:cubicBezTo>
                  <a:cubicBezTo>
                    <a:pt x="243" y="26"/>
                    <a:pt x="243" y="26"/>
                    <a:pt x="243" y="26"/>
                  </a:cubicBezTo>
                  <a:cubicBezTo>
                    <a:pt x="165" y="93"/>
                    <a:pt x="165" y="93"/>
                    <a:pt x="165" y="93"/>
                  </a:cubicBezTo>
                  <a:cubicBezTo>
                    <a:pt x="222" y="30"/>
                    <a:pt x="222" y="30"/>
                    <a:pt x="222" y="30"/>
                  </a:cubicBezTo>
                  <a:cubicBezTo>
                    <a:pt x="194" y="0"/>
                    <a:pt x="194" y="0"/>
                    <a:pt x="194" y="0"/>
                  </a:cubicBezTo>
                  <a:cubicBezTo>
                    <a:pt x="194" y="0"/>
                    <a:pt x="194" y="0"/>
                    <a:pt x="194" y="0"/>
                  </a:cubicBezTo>
                  <a:cubicBezTo>
                    <a:pt x="143" y="59"/>
                    <a:pt x="143" y="59"/>
                    <a:pt x="143" y="59"/>
                  </a:cubicBezTo>
                  <a:cubicBezTo>
                    <a:pt x="159" y="16"/>
                    <a:pt x="159" y="16"/>
                    <a:pt x="159" y="16"/>
                  </a:cubicBezTo>
                  <a:cubicBezTo>
                    <a:pt x="115" y="13"/>
                    <a:pt x="115" y="13"/>
                    <a:pt x="115" y="13"/>
                  </a:cubicBezTo>
                  <a:cubicBezTo>
                    <a:pt x="18" y="250"/>
                    <a:pt x="18" y="250"/>
                    <a:pt x="18" y="250"/>
                  </a:cubicBezTo>
                  <a:cubicBezTo>
                    <a:pt x="0" y="261"/>
                    <a:pt x="0" y="261"/>
                    <a:pt x="0" y="261"/>
                  </a:cubicBezTo>
                  <a:cubicBezTo>
                    <a:pt x="67" y="390"/>
                    <a:pt x="67" y="390"/>
                    <a:pt x="67" y="390"/>
                  </a:cubicBezTo>
                  <a:cubicBezTo>
                    <a:pt x="218" y="352"/>
                    <a:pt x="218" y="352"/>
                    <a:pt x="218" y="352"/>
                  </a:cubicBezTo>
                  <a:cubicBezTo>
                    <a:pt x="218" y="352"/>
                    <a:pt x="218" y="352"/>
                    <a:pt x="218" y="352"/>
                  </a:cubicBezTo>
                  <a:cubicBezTo>
                    <a:pt x="218" y="352"/>
                    <a:pt x="218" y="352"/>
                    <a:pt x="218" y="352"/>
                  </a:cubicBezTo>
                  <a:cubicBezTo>
                    <a:pt x="246" y="312"/>
                    <a:pt x="246" y="312"/>
                    <a:pt x="246" y="312"/>
                  </a:cubicBezTo>
                  <a:cubicBezTo>
                    <a:pt x="287" y="253"/>
                    <a:pt x="287" y="253"/>
                    <a:pt x="287" y="253"/>
                  </a:cubicBezTo>
                  <a:cubicBezTo>
                    <a:pt x="335" y="185"/>
                    <a:pt x="335" y="185"/>
                    <a:pt x="335" y="185"/>
                  </a:cubicBezTo>
                  <a:cubicBezTo>
                    <a:pt x="317" y="172"/>
                    <a:pt x="290" y="176"/>
                    <a:pt x="277" y="195"/>
                  </a:cubicBezTo>
                  <a:cubicBezTo>
                    <a:pt x="214" y="285"/>
                    <a:pt x="214" y="285"/>
                    <a:pt x="214" y="285"/>
                  </a:cubicBezTo>
                  <a:cubicBezTo>
                    <a:pt x="195" y="308"/>
                    <a:pt x="173" y="304"/>
                    <a:pt x="158" y="281"/>
                  </a:cubicBezTo>
                  <a:cubicBezTo>
                    <a:pt x="128" y="232"/>
                    <a:pt x="185" y="189"/>
                    <a:pt x="185" y="189"/>
                  </a:cubicBezTo>
                  <a:cubicBezTo>
                    <a:pt x="273" y="108"/>
                    <a:pt x="273" y="108"/>
                    <a:pt x="273" y="108"/>
                  </a:cubicBezTo>
                  <a:cubicBezTo>
                    <a:pt x="292" y="140"/>
                    <a:pt x="292" y="140"/>
                    <a:pt x="292" y="140"/>
                  </a:cubicBezTo>
                  <a:cubicBezTo>
                    <a:pt x="303" y="159"/>
                    <a:pt x="327" y="166"/>
                    <a:pt x="346" y="155"/>
                  </a:cubicBezTo>
                  <a:lnTo>
                    <a:pt x="290" y="57"/>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4" name="Freeform 41"/>
            <p:cNvSpPr>
              <a:spLocks/>
            </p:cNvSpPr>
            <p:nvPr/>
          </p:nvSpPr>
          <p:spPr bwMode="auto">
            <a:xfrm>
              <a:off x="3737" y="2624"/>
              <a:ext cx="448" cy="153"/>
            </a:xfrm>
            <a:custGeom>
              <a:avLst/>
              <a:gdLst>
                <a:gd name="T0" fmla="*/ 0 w 448"/>
                <a:gd name="T1" fmla="*/ 0 h 153"/>
                <a:gd name="T2" fmla="*/ 0 w 448"/>
                <a:gd name="T3" fmla="*/ 153 h 153"/>
                <a:gd name="T4" fmla="*/ 448 w 448"/>
                <a:gd name="T5" fmla="*/ 153 h 153"/>
                <a:gd name="T6" fmla="*/ 409 w 448"/>
                <a:gd name="T7" fmla="*/ 76 h 153"/>
                <a:gd name="T8" fmla="*/ 0 w 448"/>
                <a:gd name="T9" fmla="*/ 0 h 153"/>
              </a:gdLst>
              <a:ahLst/>
              <a:cxnLst>
                <a:cxn ang="0">
                  <a:pos x="T0" y="T1"/>
                </a:cxn>
                <a:cxn ang="0">
                  <a:pos x="T2" y="T3"/>
                </a:cxn>
                <a:cxn ang="0">
                  <a:pos x="T4" y="T5"/>
                </a:cxn>
                <a:cxn ang="0">
                  <a:pos x="T6" y="T7"/>
                </a:cxn>
                <a:cxn ang="0">
                  <a:pos x="T8" y="T9"/>
                </a:cxn>
              </a:cxnLst>
              <a:rect l="0" t="0" r="r" b="b"/>
              <a:pathLst>
                <a:path w="448" h="153">
                  <a:moveTo>
                    <a:pt x="0" y="0"/>
                  </a:moveTo>
                  <a:lnTo>
                    <a:pt x="0" y="153"/>
                  </a:lnTo>
                  <a:lnTo>
                    <a:pt x="448" y="153"/>
                  </a:lnTo>
                  <a:lnTo>
                    <a:pt x="409" y="76"/>
                  </a:lnTo>
                  <a:lnTo>
                    <a:pt x="0" y="0"/>
                  </a:lnTo>
                  <a:close/>
                </a:path>
              </a:pathLst>
            </a:custGeom>
            <a:solidFill>
              <a:srgbClr val="AB2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5" name="Freeform 42"/>
            <p:cNvSpPr>
              <a:spLocks/>
            </p:cNvSpPr>
            <p:nvPr/>
          </p:nvSpPr>
          <p:spPr bwMode="auto">
            <a:xfrm>
              <a:off x="4147" y="2693"/>
              <a:ext cx="56" cy="83"/>
            </a:xfrm>
            <a:custGeom>
              <a:avLst/>
              <a:gdLst>
                <a:gd name="T0" fmla="*/ 19 w 56"/>
                <a:gd name="T1" fmla="*/ 0 h 83"/>
                <a:gd name="T2" fmla="*/ 0 w 56"/>
                <a:gd name="T3" fmla="*/ 10 h 83"/>
                <a:gd name="T4" fmla="*/ 38 w 56"/>
                <a:gd name="T5" fmla="*/ 83 h 83"/>
                <a:gd name="T6" fmla="*/ 56 w 56"/>
                <a:gd name="T7" fmla="*/ 73 h 83"/>
                <a:gd name="T8" fmla="*/ 19 w 56"/>
                <a:gd name="T9" fmla="*/ 0 h 83"/>
              </a:gdLst>
              <a:ahLst/>
              <a:cxnLst>
                <a:cxn ang="0">
                  <a:pos x="T0" y="T1"/>
                </a:cxn>
                <a:cxn ang="0">
                  <a:pos x="T2" y="T3"/>
                </a:cxn>
                <a:cxn ang="0">
                  <a:pos x="T4" y="T5"/>
                </a:cxn>
                <a:cxn ang="0">
                  <a:pos x="T6" y="T7"/>
                </a:cxn>
                <a:cxn ang="0">
                  <a:pos x="T8" y="T9"/>
                </a:cxn>
              </a:cxnLst>
              <a:rect l="0" t="0" r="r" b="b"/>
              <a:pathLst>
                <a:path w="56" h="83">
                  <a:moveTo>
                    <a:pt x="19" y="0"/>
                  </a:moveTo>
                  <a:lnTo>
                    <a:pt x="0" y="10"/>
                  </a:lnTo>
                  <a:lnTo>
                    <a:pt x="38" y="83"/>
                  </a:lnTo>
                  <a:lnTo>
                    <a:pt x="56" y="7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6" name="Freeform 43"/>
            <p:cNvSpPr>
              <a:spLocks/>
            </p:cNvSpPr>
            <p:nvPr/>
          </p:nvSpPr>
          <p:spPr bwMode="auto">
            <a:xfrm>
              <a:off x="4136" y="3216"/>
              <a:ext cx="183" cy="163"/>
            </a:xfrm>
            <a:custGeom>
              <a:avLst/>
              <a:gdLst>
                <a:gd name="T0" fmla="*/ 260 w 389"/>
                <a:gd name="T1" fmla="*/ 0 h 346"/>
                <a:gd name="T2" fmla="*/ 250 w 389"/>
                <a:gd name="T3" fmla="*/ 18 h 346"/>
                <a:gd name="T4" fmla="*/ 13 w 389"/>
                <a:gd name="T5" fmla="*/ 115 h 346"/>
                <a:gd name="T6" fmla="*/ 16 w 389"/>
                <a:gd name="T7" fmla="*/ 158 h 346"/>
                <a:gd name="T8" fmla="*/ 59 w 389"/>
                <a:gd name="T9" fmla="*/ 143 h 346"/>
                <a:gd name="T10" fmla="*/ 0 w 389"/>
                <a:gd name="T11" fmla="*/ 194 h 346"/>
                <a:gd name="T12" fmla="*/ 0 w 389"/>
                <a:gd name="T13" fmla="*/ 194 h 346"/>
                <a:gd name="T14" fmla="*/ 30 w 389"/>
                <a:gd name="T15" fmla="*/ 221 h 346"/>
                <a:gd name="T16" fmla="*/ 93 w 389"/>
                <a:gd name="T17" fmla="*/ 165 h 346"/>
                <a:gd name="T18" fmla="*/ 25 w 389"/>
                <a:gd name="T19" fmla="*/ 242 h 346"/>
                <a:gd name="T20" fmla="*/ 58 w 389"/>
                <a:gd name="T21" fmla="*/ 268 h 346"/>
                <a:gd name="T22" fmla="*/ 119 w 389"/>
                <a:gd name="T23" fmla="*/ 188 h 346"/>
                <a:gd name="T24" fmla="*/ 57 w 389"/>
                <a:gd name="T25" fmla="*/ 289 h 346"/>
                <a:gd name="T26" fmla="*/ 154 w 389"/>
                <a:gd name="T27" fmla="*/ 346 h 346"/>
                <a:gd name="T28" fmla="*/ 139 w 389"/>
                <a:gd name="T29" fmla="*/ 291 h 346"/>
                <a:gd name="T30" fmla="*/ 107 w 389"/>
                <a:gd name="T31" fmla="*/ 273 h 346"/>
                <a:gd name="T32" fmla="*/ 189 w 389"/>
                <a:gd name="T33" fmla="*/ 185 h 346"/>
                <a:gd name="T34" fmla="*/ 281 w 389"/>
                <a:gd name="T35" fmla="*/ 158 h 346"/>
                <a:gd name="T36" fmla="*/ 284 w 389"/>
                <a:gd name="T37" fmla="*/ 213 h 346"/>
                <a:gd name="T38" fmla="*/ 195 w 389"/>
                <a:gd name="T39" fmla="*/ 277 h 346"/>
                <a:gd name="T40" fmla="*/ 185 w 389"/>
                <a:gd name="T41" fmla="*/ 335 h 346"/>
                <a:gd name="T42" fmla="*/ 253 w 389"/>
                <a:gd name="T43" fmla="*/ 287 h 346"/>
                <a:gd name="T44" fmla="*/ 311 w 389"/>
                <a:gd name="T45" fmla="*/ 245 h 346"/>
                <a:gd name="T46" fmla="*/ 351 w 389"/>
                <a:gd name="T47" fmla="*/ 217 h 346"/>
                <a:gd name="T48" fmla="*/ 351 w 389"/>
                <a:gd name="T49" fmla="*/ 217 h 346"/>
                <a:gd name="T50" fmla="*/ 351 w 389"/>
                <a:gd name="T51" fmla="*/ 217 h 346"/>
                <a:gd name="T52" fmla="*/ 389 w 389"/>
                <a:gd name="T53" fmla="*/ 67 h 346"/>
                <a:gd name="T54" fmla="*/ 260 w 389"/>
                <a:gd name="T5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346">
                  <a:moveTo>
                    <a:pt x="260" y="0"/>
                  </a:moveTo>
                  <a:cubicBezTo>
                    <a:pt x="250" y="18"/>
                    <a:pt x="250" y="18"/>
                    <a:pt x="250" y="18"/>
                  </a:cubicBezTo>
                  <a:cubicBezTo>
                    <a:pt x="13" y="115"/>
                    <a:pt x="13" y="115"/>
                    <a:pt x="13" y="115"/>
                  </a:cubicBezTo>
                  <a:cubicBezTo>
                    <a:pt x="16" y="158"/>
                    <a:pt x="16" y="158"/>
                    <a:pt x="16" y="158"/>
                  </a:cubicBezTo>
                  <a:cubicBezTo>
                    <a:pt x="59" y="143"/>
                    <a:pt x="59" y="143"/>
                    <a:pt x="59" y="143"/>
                  </a:cubicBezTo>
                  <a:cubicBezTo>
                    <a:pt x="0" y="194"/>
                    <a:pt x="0" y="194"/>
                    <a:pt x="0" y="194"/>
                  </a:cubicBezTo>
                  <a:cubicBezTo>
                    <a:pt x="0" y="194"/>
                    <a:pt x="0" y="194"/>
                    <a:pt x="0" y="194"/>
                  </a:cubicBezTo>
                  <a:cubicBezTo>
                    <a:pt x="30" y="221"/>
                    <a:pt x="30" y="221"/>
                    <a:pt x="30" y="221"/>
                  </a:cubicBezTo>
                  <a:cubicBezTo>
                    <a:pt x="93" y="165"/>
                    <a:pt x="93" y="165"/>
                    <a:pt x="93" y="165"/>
                  </a:cubicBezTo>
                  <a:cubicBezTo>
                    <a:pt x="25" y="242"/>
                    <a:pt x="25" y="242"/>
                    <a:pt x="25" y="242"/>
                  </a:cubicBezTo>
                  <a:cubicBezTo>
                    <a:pt x="58" y="268"/>
                    <a:pt x="58" y="268"/>
                    <a:pt x="58" y="268"/>
                  </a:cubicBezTo>
                  <a:cubicBezTo>
                    <a:pt x="119" y="188"/>
                    <a:pt x="119" y="188"/>
                    <a:pt x="119" y="188"/>
                  </a:cubicBezTo>
                  <a:cubicBezTo>
                    <a:pt x="57" y="289"/>
                    <a:pt x="57" y="289"/>
                    <a:pt x="57" y="289"/>
                  </a:cubicBezTo>
                  <a:cubicBezTo>
                    <a:pt x="154" y="346"/>
                    <a:pt x="154" y="346"/>
                    <a:pt x="154" y="346"/>
                  </a:cubicBezTo>
                  <a:cubicBezTo>
                    <a:pt x="165" y="327"/>
                    <a:pt x="158" y="302"/>
                    <a:pt x="139" y="291"/>
                  </a:cubicBezTo>
                  <a:cubicBezTo>
                    <a:pt x="107" y="273"/>
                    <a:pt x="107" y="273"/>
                    <a:pt x="107" y="273"/>
                  </a:cubicBezTo>
                  <a:cubicBezTo>
                    <a:pt x="189" y="185"/>
                    <a:pt x="189" y="185"/>
                    <a:pt x="189" y="185"/>
                  </a:cubicBezTo>
                  <a:cubicBezTo>
                    <a:pt x="189" y="185"/>
                    <a:pt x="231" y="127"/>
                    <a:pt x="281" y="158"/>
                  </a:cubicBezTo>
                  <a:cubicBezTo>
                    <a:pt x="303" y="172"/>
                    <a:pt x="308" y="195"/>
                    <a:pt x="284" y="213"/>
                  </a:cubicBezTo>
                  <a:cubicBezTo>
                    <a:pt x="195" y="277"/>
                    <a:pt x="195" y="277"/>
                    <a:pt x="195" y="277"/>
                  </a:cubicBezTo>
                  <a:cubicBezTo>
                    <a:pt x="176" y="290"/>
                    <a:pt x="171" y="316"/>
                    <a:pt x="185" y="335"/>
                  </a:cubicBezTo>
                  <a:cubicBezTo>
                    <a:pt x="253" y="287"/>
                    <a:pt x="253" y="287"/>
                    <a:pt x="253" y="287"/>
                  </a:cubicBezTo>
                  <a:cubicBezTo>
                    <a:pt x="311" y="245"/>
                    <a:pt x="311" y="245"/>
                    <a:pt x="311" y="245"/>
                  </a:cubicBezTo>
                  <a:cubicBezTo>
                    <a:pt x="351" y="217"/>
                    <a:pt x="351" y="217"/>
                    <a:pt x="351" y="217"/>
                  </a:cubicBezTo>
                  <a:cubicBezTo>
                    <a:pt x="351" y="217"/>
                    <a:pt x="351" y="217"/>
                    <a:pt x="351" y="217"/>
                  </a:cubicBezTo>
                  <a:cubicBezTo>
                    <a:pt x="351" y="217"/>
                    <a:pt x="351" y="217"/>
                    <a:pt x="351" y="217"/>
                  </a:cubicBezTo>
                  <a:cubicBezTo>
                    <a:pt x="389" y="67"/>
                    <a:pt x="389" y="67"/>
                    <a:pt x="389" y="67"/>
                  </a:cubicBezTo>
                  <a:lnTo>
                    <a:pt x="260" y="0"/>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7" name="Freeform 44"/>
            <p:cNvSpPr>
              <a:spLocks/>
            </p:cNvSpPr>
            <p:nvPr/>
          </p:nvSpPr>
          <p:spPr bwMode="auto">
            <a:xfrm>
              <a:off x="4228" y="3008"/>
              <a:ext cx="111" cy="226"/>
            </a:xfrm>
            <a:custGeom>
              <a:avLst/>
              <a:gdLst>
                <a:gd name="T0" fmla="*/ 0 w 111"/>
                <a:gd name="T1" fmla="*/ 0 h 226"/>
                <a:gd name="T2" fmla="*/ 34 w 111"/>
                <a:gd name="T3" fmla="*/ 186 h 226"/>
                <a:gd name="T4" fmla="*/ 111 w 111"/>
                <a:gd name="T5" fmla="*/ 226 h 226"/>
                <a:gd name="T6" fmla="*/ 111 w 111"/>
                <a:gd name="T7" fmla="*/ 0 h 226"/>
                <a:gd name="T8" fmla="*/ 0 w 111"/>
                <a:gd name="T9" fmla="*/ 0 h 226"/>
              </a:gdLst>
              <a:ahLst/>
              <a:cxnLst>
                <a:cxn ang="0">
                  <a:pos x="T0" y="T1"/>
                </a:cxn>
                <a:cxn ang="0">
                  <a:pos x="T2" y="T3"/>
                </a:cxn>
                <a:cxn ang="0">
                  <a:pos x="T4" y="T5"/>
                </a:cxn>
                <a:cxn ang="0">
                  <a:pos x="T6" y="T7"/>
                </a:cxn>
                <a:cxn ang="0">
                  <a:pos x="T8" y="T9"/>
                </a:cxn>
              </a:cxnLst>
              <a:rect l="0" t="0" r="r" b="b"/>
              <a:pathLst>
                <a:path w="111" h="226">
                  <a:moveTo>
                    <a:pt x="0" y="0"/>
                  </a:moveTo>
                  <a:lnTo>
                    <a:pt x="34" y="186"/>
                  </a:lnTo>
                  <a:lnTo>
                    <a:pt x="111" y="226"/>
                  </a:lnTo>
                  <a:lnTo>
                    <a:pt x="111" y="0"/>
                  </a:lnTo>
                  <a:lnTo>
                    <a:pt x="0" y="0"/>
                  </a:lnTo>
                  <a:close/>
                </a:path>
              </a:pathLst>
            </a:custGeom>
            <a:solidFill>
              <a:srgbClr val="AB2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8" name="Freeform 45"/>
            <p:cNvSpPr>
              <a:spLocks/>
            </p:cNvSpPr>
            <p:nvPr/>
          </p:nvSpPr>
          <p:spPr bwMode="auto">
            <a:xfrm>
              <a:off x="4255" y="3195"/>
              <a:ext cx="82" cy="57"/>
            </a:xfrm>
            <a:custGeom>
              <a:avLst/>
              <a:gdLst>
                <a:gd name="T0" fmla="*/ 0 w 82"/>
                <a:gd name="T1" fmla="*/ 19 h 57"/>
                <a:gd name="T2" fmla="*/ 10 w 82"/>
                <a:gd name="T3" fmla="*/ 0 h 57"/>
                <a:gd name="T4" fmla="*/ 82 w 82"/>
                <a:gd name="T5" fmla="*/ 38 h 57"/>
                <a:gd name="T6" fmla="*/ 72 w 82"/>
                <a:gd name="T7" fmla="*/ 57 h 57"/>
                <a:gd name="T8" fmla="*/ 0 w 82"/>
                <a:gd name="T9" fmla="*/ 19 h 57"/>
              </a:gdLst>
              <a:ahLst/>
              <a:cxnLst>
                <a:cxn ang="0">
                  <a:pos x="T0" y="T1"/>
                </a:cxn>
                <a:cxn ang="0">
                  <a:pos x="T2" y="T3"/>
                </a:cxn>
                <a:cxn ang="0">
                  <a:pos x="T4" y="T5"/>
                </a:cxn>
                <a:cxn ang="0">
                  <a:pos x="T6" y="T7"/>
                </a:cxn>
                <a:cxn ang="0">
                  <a:pos x="T8" y="T9"/>
                </a:cxn>
              </a:cxnLst>
              <a:rect l="0" t="0" r="r" b="b"/>
              <a:pathLst>
                <a:path w="82" h="57">
                  <a:moveTo>
                    <a:pt x="0" y="19"/>
                  </a:moveTo>
                  <a:lnTo>
                    <a:pt x="10" y="0"/>
                  </a:lnTo>
                  <a:lnTo>
                    <a:pt x="82" y="38"/>
                  </a:lnTo>
                  <a:lnTo>
                    <a:pt x="72" y="57"/>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9" name="Freeform 46"/>
            <p:cNvSpPr>
              <a:spLocks/>
            </p:cNvSpPr>
            <p:nvPr/>
          </p:nvSpPr>
          <p:spPr bwMode="auto">
            <a:xfrm>
              <a:off x="4252" y="3459"/>
              <a:ext cx="184" cy="163"/>
            </a:xfrm>
            <a:custGeom>
              <a:avLst/>
              <a:gdLst>
                <a:gd name="T0" fmla="*/ 360 w 390"/>
                <a:gd name="T1" fmla="*/ 124 h 346"/>
                <a:gd name="T2" fmla="*/ 297 w 390"/>
                <a:gd name="T3" fmla="*/ 181 h 346"/>
                <a:gd name="T4" fmla="*/ 364 w 390"/>
                <a:gd name="T5" fmla="*/ 103 h 346"/>
                <a:gd name="T6" fmla="*/ 332 w 390"/>
                <a:gd name="T7" fmla="*/ 77 h 346"/>
                <a:gd name="T8" fmla="*/ 271 w 390"/>
                <a:gd name="T9" fmla="*/ 158 h 346"/>
                <a:gd name="T10" fmla="*/ 333 w 390"/>
                <a:gd name="T11" fmla="*/ 56 h 346"/>
                <a:gd name="T12" fmla="*/ 235 w 390"/>
                <a:gd name="T13" fmla="*/ 0 h 346"/>
                <a:gd name="T14" fmla="*/ 250 w 390"/>
                <a:gd name="T15" fmla="*/ 54 h 346"/>
                <a:gd name="T16" fmla="*/ 282 w 390"/>
                <a:gd name="T17" fmla="*/ 73 h 346"/>
                <a:gd name="T18" fmla="*/ 201 w 390"/>
                <a:gd name="T19" fmla="*/ 161 h 346"/>
                <a:gd name="T20" fmla="*/ 109 w 390"/>
                <a:gd name="T21" fmla="*/ 188 h 346"/>
                <a:gd name="T22" fmla="*/ 105 w 390"/>
                <a:gd name="T23" fmla="*/ 132 h 346"/>
                <a:gd name="T24" fmla="*/ 195 w 390"/>
                <a:gd name="T25" fmla="*/ 69 h 346"/>
                <a:gd name="T26" fmla="*/ 205 w 390"/>
                <a:gd name="T27" fmla="*/ 11 h 346"/>
                <a:gd name="T28" fmla="*/ 137 w 390"/>
                <a:gd name="T29" fmla="*/ 59 h 346"/>
                <a:gd name="T30" fmla="*/ 78 w 390"/>
                <a:gd name="T31" fmla="*/ 101 h 346"/>
                <a:gd name="T32" fmla="*/ 39 w 390"/>
                <a:gd name="T33" fmla="*/ 129 h 346"/>
                <a:gd name="T34" fmla="*/ 39 w 390"/>
                <a:gd name="T35" fmla="*/ 129 h 346"/>
                <a:gd name="T36" fmla="*/ 39 w 390"/>
                <a:gd name="T37" fmla="*/ 129 h 346"/>
                <a:gd name="T38" fmla="*/ 0 w 390"/>
                <a:gd name="T39" fmla="*/ 279 h 346"/>
                <a:gd name="T40" fmla="*/ 130 w 390"/>
                <a:gd name="T41" fmla="*/ 346 h 346"/>
                <a:gd name="T42" fmla="*/ 140 w 390"/>
                <a:gd name="T43" fmla="*/ 328 h 346"/>
                <a:gd name="T44" fmla="*/ 377 w 390"/>
                <a:gd name="T45" fmla="*/ 231 h 346"/>
                <a:gd name="T46" fmla="*/ 374 w 390"/>
                <a:gd name="T47" fmla="*/ 188 h 346"/>
                <a:gd name="T48" fmla="*/ 331 w 390"/>
                <a:gd name="T49" fmla="*/ 203 h 346"/>
                <a:gd name="T50" fmla="*/ 390 w 390"/>
                <a:gd name="T51" fmla="*/ 152 h 346"/>
                <a:gd name="T52" fmla="*/ 360 w 390"/>
                <a:gd name="T53" fmla="*/ 12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0" h="346">
                  <a:moveTo>
                    <a:pt x="360" y="124"/>
                  </a:moveTo>
                  <a:cubicBezTo>
                    <a:pt x="297" y="181"/>
                    <a:pt x="297" y="181"/>
                    <a:pt x="297" y="181"/>
                  </a:cubicBezTo>
                  <a:cubicBezTo>
                    <a:pt x="364" y="103"/>
                    <a:pt x="364" y="103"/>
                    <a:pt x="364" y="103"/>
                  </a:cubicBezTo>
                  <a:cubicBezTo>
                    <a:pt x="332" y="77"/>
                    <a:pt x="332" y="77"/>
                    <a:pt x="332" y="77"/>
                  </a:cubicBezTo>
                  <a:cubicBezTo>
                    <a:pt x="271" y="158"/>
                    <a:pt x="271" y="158"/>
                    <a:pt x="271" y="158"/>
                  </a:cubicBezTo>
                  <a:cubicBezTo>
                    <a:pt x="333" y="56"/>
                    <a:pt x="333" y="56"/>
                    <a:pt x="333" y="56"/>
                  </a:cubicBezTo>
                  <a:cubicBezTo>
                    <a:pt x="235" y="0"/>
                    <a:pt x="235" y="0"/>
                    <a:pt x="235" y="0"/>
                  </a:cubicBezTo>
                  <a:cubicBezTo>
                    <a:pt x="224" y="19"/>
                    <a:pt x="231" y="44"/>
                    <a:pt x="250" y="54"/>
                  </a:cubicBezTo>
                  <a:cubicBezTo>
                    <a:pt x="282" y="73"/>
                    <a:pt x="282" y="73"/>
                    <a:pt x="282" y="73"/>
                  </a:cubicBezTo>
                  <a:cubicBezTo>
                    <a:pt x="201" y="161"/>
                    <a:pt x="201" y="161"/>
                    <a:pt x="201" y="161"/>
                  </a:cubicBezTo>
                  <a:cubicBezTo>
                    <a:pt x="201" y="161"/>
                    <a:pt x="158" y="218"/>
                    <a:pt x="109" y="188"/>
                  </a:cubicBezTo>
                  <a:cubicBezTo>
                    <a:pt x="87" y="174"/>
                    <a:pt x="82" y="151"/>
                    <a:pt x="105" y="132"/>
                  </a:cubicBezTo>
                  <a:cubicBezTo>
                    <a:pt x="195" y="69"/>
                    <a:pt x="195" y="69"/>
                    <a:pt x="195" y="69"/>
                  </a:cubicBezTo>
                  <a:cubicBezTo>
                    <a:pt x="214" y="56"/>
                    <a:pt x="218" y="30"/>
                    <a:pt x="205" y="11"/>
                  </a:cubicBezTo>
                  <a:cubicBezTo>
                    <a:pt x="137" y="59"/>
                    <a:pt x="137" y="59"/>
                    <a:pt x="137" y="59"/>
                  </a:cubicBezTo>
                  <a:cubicBezTo>
                    <a:pt x="78" y="101"/>
                    <a:pt x="78" y="101"/>
                    <a:pt x="78" y="101"/>
                  </a:cubicBezTo>
                  <a:cubicBezTo>
                    <a:pt x="39" y="129"/>
                    <a:pt x="39" y="129"/>
                    <a:pt x="39" y="129"/>
                  </a:cubicBezTo>
                  <a:cubicBezTo>
                    <a:pt x="39" y="129"/>
                    <a:pt x="39" y="129"/>
                    <a:pt x="39" y="129"/>
                  </a:cubicBezTo>
                  <a:cubicBezTo>
                    <a:pt x="39" y="129"/>
                    <a:pt x="39" y="129"/>
                    <a:pt x="39" y="129"/>
                  </a:cubicBezTo>
                  <a:cubicBezTo>
                    <a:pt x="0" y="279"/>
                    <a:pt x="0" y="279"/>
                    <a:pt x="0" y="279"/>
                  </a:cubicBezTo>
                  <a:cubicBezTo>
                    <a:pt x="130" y="346"/>
                    <a:pt x="130" y="346"/>
                    <a:pt x="130" y="346"/>
                  </a:cubicBezTo>
                  <a:cubicBezTo>
                    <a:pt x="140" y="328"/>
                    <a:pt x="140" y="328"/>
                    <a:pt x="140" y="328"/>
                  </a:cubicBezTo>
                  <a:cubicBezTo>
                    <a:pt x="377" y="231"/>
                    <a:pt x="377" y="231"/>
                    <a:pt x="377" y="231"/>
                  </a:cubicBezTo>
                  <a:cubicBezTo>
                    <a:pt x="374" y="188"/>
                    <a:pt x="374" y="188"/>
                    <a:pt x="374" y="188"/>
                  </a:cubicBezTo>
                  <a:cubicBezTo>
                    <a:pt x="331" y="203"/>
                    <a:pt x="331" y="203"/>
                    <a:pt x="331" y="203"/>
                  </a:cubicBezTo>
                  <a:cubicBezTo>
                    <a:pt x="390" y="152"/>
                    <a:pt x="390" y="152"/>
                    <a:pt x="390" y="152"/>
                  </a:cubicBezTo>
                  <a:lnTo>
                    <a:pt x="360" y="124"/>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0" name="Freeform 47"/>
            <p:cNvSpPr>
              <a:spLocks/>
            </p:cNvSpPr>
            <p:nvPr/>
          </p:nvSpPr>
          <p:spPr bwMode="auto">
            <a:xfrm>
              <a:off x="4233" y="3605"/>
              <a:ext cx="97" cy="149"/>
            </a:xfrm>
            <a:custGeom>
              <a:avLst/>
              <a:gdLst>
                <a:gd name="T0" fmla="*/ 97 w 97"/>
                <a:gd name="T1" fmla="*/ 149 h 149"/>
                <a:gd name="T2" fmla="*/ 76 w 97"/>
                <a:gd name="T3" fmla="*/ 39 h 149"/>
                <a:gd name="T4" fmla="*/ 0 w 97"/>
                <a:gd name="T5" fmla="*/ 0 h 149"/>
                <a:gd name="T6" fmla="*/ 0 w 97"/>
                <a:gd name="T7" fmla="*/ 149 h 149"/>
                <a:gd name="T8" fmla="*/ 97 w 97"/>
                <a:gd name="T9" fmla="*/ 149 h 149"/>
              </a:gdLst>
              <a:ahLst/>
              <a:cxnLst>
                <a:cxn ang="0">
                  <a:pos x="T0" y="T1"/>
                </a:cxn>
                <a:cxn ang="0">
                  <a:pos x="T2" y="T3"/>
                </a:cxn>
                <a:cxn ang="0">
                  <a:pos x="T4" y="T5"/>
                </a:cxn>
                <a:cxn ang="0">
                  <a:pos x="T6" y="T7"/>
                </a:cxn>
                <a:cxn ang="0">
                  <a:pos x="T8" y="T9"/>
                </a:cxn>
              </a:cxnLst>
              <a:rect l="0" t="0" r="r" b="b"/>
              <a:pathLst>
                <a:path w="97" h="149">
                  <a:moveTo>
                    <a:pt x="97" y="149"/>
                  </a:moveTo>
                  <a:lnTo>
                    <a:pt x="76" y="39"/>
                  </a:lnTo>
                  <a:lnTo>
                    <a:pt x="0" y="0"/>
                  </a:lnTo>
                  <a:lnTo>
                    <a:pt x="0" y="149"/>
                  </a:lnTo>
                  <a:lnTo>
                    <a:pt x="97" y="149"/>
                  </a:lnTo>
                  <a:close/>
                </a:path>
              </a:pathLst>
            </a:custGeom>
            <a:solidFill>
              <a:srgbClr val="AB2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1" name="Freeform 48"/>
            <p:cNvSpPr>
              <a:spLocks/>
            </p:cNvSpPr>
            <p:nvPr/>
          </p:nvSpPr>
          <p:spPr bwMode="auto">
            <a:xfrm>
              <a:off x="4234" y="3587"/>
              <a:ext cx="83" cy="56"/>
            </a:xfrm>
            <a:custGeom>
              <a:avLst/>
              <a:gdLst>
                <a:gd name="T0" fmla="*/ 83 w 83"/>
                <a:gd name="T1" fmla="*/ 37 h 56"/>
                <a:gd name="T2" fmla="*/ 73 w 83"/>
                <a:gd name="T3" fmla="*/ 56 h 56"/>
                <a:gd name="T4" fmla="*/ 0 w 83"/>
                <a:gd name="T5" fmla="*/ 18 h 56"/>
                <a:gd name="T6" fmla="*/ 10 w 83"/>
                <a:gd name="T7" fmla="*/ 0 h 56"/>
                <a:gd name="T8" fmla="*/ 83 w 83"/>
                <a:gd name="T9" fmla="*/ 37 h 56"/>
              </a:gdLst>
              <a:ahLst/>
              <a:cxnLst>
                <a:cxn ang="0">
                  <a:pos x="T0" y="T1"/>
                </a:cxn>
                <a:cxn ang="0">
                  <a:pos x="T2" y="T3"/>
                </a:cxn>
                <a:cxn ang="0">
                  <a:pos x="T4" y="T5"/>
                </a:cxn>
                <a:cxn ang="0">
                  <a:pos x="T6" y="T7"/>
                </a:cxn>
                <a:cxn ang="0">
                  <a:pos x="T8" y="T9"/>
                </a:cxn>
              </a:cxnLst>
              <a:rect l="0" t="0" r="r" b="b"/>
              <a:pathLst>
                <a:path w="83" h="56">
                  <a:moveTo>
                    <a:pt x="83" y="37"/>
                  </a:moveTo>
                  <a:lnTo>
                    <a:pt x="73" y="56"/>
                  </a:lnTo>
                  <a:lnTo>
                    <a:pt x="0" y="18"/>
                  </a:lnTo>
                  <a:lnTo>
                    <a:pt x="10" y="0"/>
                  </a:lnTo>
                  <a:lnTo>
                    <a:pt x="8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2" name="Freeform 49"/>
            <p:cNvSpPr>
              <a:spLocks/>
            </p:cNvSpPr>
            <p:nvPr/>
          </p:nvSpPr>
          <p:spPr bwMode="auto">
            <a:xfrm>
              <a:off x="3737" y="3534"/>
              <a:ext cx="109" cy="218"/>
            </a:xfrm>
            <a:custGeom>
              <a:avLst/>
              <a:gdLst>
                <a:gd name="T0" fmla="*/ 154 w 233"/>
                <a:gd name="T1" fmla="*/ 463 h 463"/>
                <a:gd name="T2" fmla="*/ 232 w 233"/>
                <a:gd name="T3" fmla="*/ 354 h 463"/>
                <a:gd name="T4" fmla="*/ 233 w 233"/>
                <a:gd name="T5" fmla="*/ 193 h 463"/>
                <a:gd name="T6" fmla="*/ 194 w 233"/>
                <a:gd name="T7" fmla="*/ 225 h 463"/>
                <a:gd name="T8" fmla="*/ 194 w 233"/>
                <a:gd name="T9" fmla="*/ 313 h 463"/>
                <a:gd name="T10" fmla="*/ 161 w 233"/>
                <a:gd name="T11" fmla="*/ 336 h 463"/>
                <a:gd name="T12" fmla="*/ 137 w 233"/>
                <a:gd name="T13" fmla="*/ 264 h 463"/>
                <a:gd name="T14" fmla="*/ 158 w 233"/>
                <a:gd name="T15" fmla="*/ 168 h 463"/>
                <a:gd name="T16" fmla="*/ 188 w 233"/>
                <a:gd name="T17" fmla="*/ 173 h 463"/>
                <a:gd name="T18" fmla="*/ 221 w 233"/>
                <a:gd name="T19" fmla="*/ 143 h 463"/>
                <a:gd name="T20" fmla="*/ 145 w 233"/>
                <a:gd name="T21" fmla="*/ 131 h 463"/>
                <a:gd name="T22" fmla="*/ 107 w 233"/>
                <a:gd name="T23" fmla="*/ 217 h 463"/>
                <a:gd name="T24" fmla="*/ 132 w 233"/>
                <a:gd name="T25" fmla="*/ 141 h 463"/>
                <a:gd name="T26" fmla="*/ 189 w 233"/>
                <a:gd name="T27" fmla="*/ 55 h 463"/>
                <a:gd name="T28" fmla="*/ 181 w 233"/>
                <a:gd name="T29" fmla="*/ 11 h 463"/>
                <a:gd name="T30" fmla="*/ 100 w 233"/>
                <a:gd name="T31" fmla="*/ 132 h 463"/>
                <a:gd name="T32" fmla="*/ 80 w 233"/>
                <a:gd name="T33" fmla="*/ 211 h 463"/>
                <a:gd name="T34" fmla="*/ 88 w 233"/>
                <a:gd name="T35" fmla="*/ 144 h 463"/>
                <a:gd name="T36" fmla="*/ 136 w 233"/>
                <a:gd name="T37" fmla="*/ 42 h 463"/>
                <a:gd name="T38" fmla="*/ 121 w 233"/>
                <a:gd name="T39" fmla="*/ 0 h 463"/>
                <a:gd name="T40" fmla="*/ 57 w 233"/>
                <a:gd name="T41" fmla="*/ 137 h 463"/>
                <a:gd name="T42" fmla="*/ 57 w 233"/>
                <a:gd name="T43" fmla="*/ 137 h 463"/>
                <a:gd name="T44" fmla="*/ 51 w 233"/>
                <a:gd name="T45" fmla="*/ 199 h 463"/>
                <a:gd name="T46" fmla="*/ 41 w 233"/>
                <a:gd name="T47" fmla="*/ 164 h 463"/>
                <a:gd name="T48" fmla="*/ 61 w 233"/>
                <a:gd name="T49" fmla="*/ 103 h 463"/>
                <a:gd name="T50" fmla="*/ 40 w 233"/>
                <a:gd name="T51" fmla="*/ 63 h 463"/>
                <a:gd name="T52" fmla="*/ 6 w 233"/>
                <a:gd name="T53" fmla="*/ 170 h 463"/>
                <a:gd name="T54" fmla="*/ 6 w 233"/>
                <a:gd name="T55" fmla="*/ 170 h 463"/>
                <a:gd name="T56" fmla="*/ 6 w 233"/>
                <a:gd name="T57" fmla="*/ 170 h 463"/>
                <a:gd name="T58" fmla="*/ 63 w 233"/>
                <a:gd name="T59" fmla="*/ 376 h 463"/>
                <a:gd name="T60" fmla="*/ 0 w 233"/>
                <a:gd name="T61" fmla="*/ 462 h 463"/>
                <a:gd name="T62" fmla="*/ 154 w 233"/>
                <a:gd name="T63"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463">
                  <a:moveTo>
                    <a:pt x="154" y="463"/>
                  </a:moveTo>
                  <a:cubicBezTo>
                    <a:pt x="232" y="354"/>
                    <a:pt x="232" y="354"/>
                    <a:pt x="232" y="354"/>
                  </a:cubicBezTo>
                  <a:cubicBezTo>
                    <a:pt x="233" y="193"/>
                    <a:pt x="233" y="193"/>
                    <a:pt x="233" y="193"/>
                  </a:cubicBezTo>
                  <a:cubicBezTo>
                    <a:pt x="214" y="193"/>
                    <a:pt x="195" y="207"/>
                    <a:pt x="194" y="225"/>
                  </a:cubicBezTo>
                  <a:cubicBezTo>
                    <a:pt x="194" y="313"/>
                    <a:pt x="194" y="313"/>
                    <a:pt x="194" y="313"/>
                  </a:cubicBezTo>
                  <a:cubicBezTo>
                    <a:pt x="194" y="313"/>
                    <a:pt x="182" y="323"/>
                    <a:pt x="161" y="336"/>
                  </a:cubicBezTo>
                  <a:cubicBezTo>
                    <a:pt x="119" y="318"/>
                    <a:pt x="137" y="264"/>
                    <a:pt x="137" y="264"/>
                  </a:cubicBezTo>
                  <a:cubicBezTo>
                    <a:pt x="158" y="168"/>
                    <a:pt x="158" y="168"/>
                    <a:pt x="158" y="168"/>
                  </a:cubicBezTo>
                  <a:cubicBezTo>
                    <a:pt x="188" y="173"/>
                    <a:pt x="188" y="173"/>
                    <a:pt x="188" y="173"/>
                  </a:cubicBezTo>
                  <a:cubicBezTo>
                    <a:pt x="205" y="174"/>
                    <a:pt x="220" y="160"/>
                    <a:pt x="221" y="143"/>
                  </a:cubicBezTo>
                  <a:cubicBezTo>
                    <a:pt x="145" y="131"/>
                    <a:pt x="145" y="131"/>
                    <a:pt x="145" y="131"/>
                  </a:cubicBezTo>
                  <a:cubicBezTo>
                    <a:pt x="107" y="217"/>
                    <a:pt x="107" y="217"/>
                    <a:pt x="107" y="217"/>
                  </a:cubicBezTo>
                  <a:cubicBezTo>
                    <a:pt x="132" y="141"/>
                    <a:pt x="132" y="141"/>
                    <a:pt x="132" y="141"/>
                  </a:cubicBezTo>
                  <a:cubicBezTo>
                    <a:pt x="189" y="55"/>
                    <a:pt x="189" y="55"/>
                    <a:pt x="189" y="55"/>
                  </a:cubicBezTo>
                  <a:cubicBezTo>
                    <a:pt x="199" y="40"/>
                    <a:pt x="195" y="21"/>
                    <a:pt x="181" y="11"/>
                  </a:cubicBezTo>
                  <a:cubicBezTo>
                    <a:pt x="100" y="132"/>
                    <a:pt x="100" y="132"/>
                    <a:pt x="100" y="132"/>
                  </a:cubicBezTo>
                  <a:cubicBezTo>
                    <a:pt x="80" y="211"/>
                    <a:pt x="80" y="211"/>
                    <a:pt x="80" y="211"/>
                  </a:cubicBezTo>
                  <a:cubicBezTo>
                    <a:pt x="88" y="144"/>
                    <a:pt x="88" y="144"/>
                    <a:pt x="88" y="144"/>
                  </a:cubicBezTo>
                  <a:cubicBezTo>
                    <a:pt x="136" y="42"/>
                    <a:pt x="136" y="42"/>
                    <a:pt x="136" y="42"/>
                  </a:cubicBezTo>
                  <a:cubicBezTo>
                    <a:pt x="143" y="26"/>
                    <a:pt x="136" y="7"/>
                    <a:pt x="121" y="0"/>
                  </a:cubicBezTo>
                  <a:cubicBezTo>
                    <a:pt x="57" y="137"/>
                    <a:pt x="57" y="137"/>
                    <a:pt x="57" y="137"/>
                  </a:cubicBezTo>
                  <a:cubicBezTo>
                    <a:pt x="57" y="137"/>
                    <a:pt x="57" y="137"/>
                    <a:pt x="57" y="137"/>
                  </a:cubicBezTo>
                  <a:cubicBezTo>
                    <a:pt x="51" y="199"/>
                    <a:pt x="51" y="199"/>
                    <a:pt x="51" y="199"/>
                  </a:cubicBezTo>
                  <a:cubicBezTo>
                    <a:pt x="41" y="164"/>
                    <a:pt x="41" y="164"/>
                    <a:pt x="41" y="164"/>
                  </a:cubicBezTo>
                  <a:cubicBezTo>
                    <a:pt x="61" y="103"/>
                    <a:pt x="61" y="103"/>
                    <a:pt x="61" y="103"/>
                  </a:cubicBezTo>
                  <a:cubicBezTo>
                    <a:pt x="66" y="86"/>
                    <a:pt x="57" y="68"/>
                    <a:pt x="40" y="63"/>
                  </a:cubicBezTo>
                  <a:cubicBezTo>
                    <a:pt x="6" y="170"/>
                    <a:pt x="6" y="170"/>
                    <a:pt x="6" y="170"/>
                  </a:cubicBezTo>
                  <a:cubicBezTo>
                    <a:pt x="6" y="170"/>
                    <a:pt x="6" y="170"/>
                    <a:pt x="6" y="170"/>
                  </a:cubicBezTo>
                  <a:cubicBezTo>
                    <a:pt x="6" y="170"/>
                    <a:pt x="6" y="170"/>
                    <a:pt x="6" y="170"/>
                  </a:cubicBezTo>
                  <a:cubicBezTo>
                    <a:pt x="63" y="376"/>
                    <a:pt x="63" y="376"/>
                    <a:pt x="63" y="376"/>
                  </a:cubicBezTo>
                  <a:cubicBezTo>
                    <a:pt x="0" y="462"/>
                    <a:pt x="0" y="462"/>
                    <a:pt x="0" y="462"/>
                  </a:cubicBezTo>
                  <a:lnTo>
                    <a:pt x="154" y="463"/>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3" name="Freeform 50"/>
            <p:cNvSpPr>
              <a:spLocks/>
            </p:cNvSpPr>
            <p:nvPr/>
          </p:nvSpPr>
          <p:spPr bwMode="auto">
            <a:xfrm>
              <a:off x="3760" y="3611"/>
              <a:ext cx="18" cy="8"/>
            </a:xfrm>
            <a:custGeom>
              <a:avLst/>
              <a:gdLst>
                <a:gd name="T0" fmla="*/ 0 w 18"/>
                <a:gd name="T1" fmla="*/ 0 h 8"/>
                <a:gd name="T2" fmla="*/ 18 w 18"/>
                <a:gd name="T3" fmla="*/ 1 h 8"/>
                <a:gd name="T4" fmla="*/ 17 w 18"/>
                <a:gd name="T5" fmla="*/ 8 h 8"/>
                <a:gd name="T6" fmla="*/ 0 w 18"/>
                <a:gd name="T7" fmla="*/ 7 h 8"/>
                <a:gd name="T8" fmla="*/ 0 w 18"/>
                <a:gd name="T9" fmla="*/ 0 h 8"/>
              </a:gdLst>
              <a:ahLst/>
              <a:cxnLst>
                <a:cxn ang="0">
                  <a:pos x="T0" y="T1"/>
                </a:cxn>
                <a:cxn ang="0">
                  <a:pos x="T2" y="T3"/>
                </a:cxn>
                <a:cxn ang="0">
                  <a:pos x="T4" y="T5"/>
                </a:cxn>
                <a:cxn ang="0">
                  <a:pos x="T6" y="T7"/>
                </a:cxn>
                <a:cxn ang="0">
                  <a:pos x="T8" y="T9"/>
                </a:cxn>
              </a:cxnLst>
              <a:rect l="0" t="0" r="r" b="b"/>
              <a:pathLst>
                <a:path w="18" h="8">
                  <a:moveTo>
                    <a:pt x="0" y="0"/>
                  </a:moveTo>
                  <a:lnTo>
                    <a:pt x="18" y="1"/>
                  </a:lnTo>
                  <a:lnTo>
                    <a:pt x="17" y="8"/>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4" name="Freeform 51"/>
            <p:cNvSpPr>
              <a:spLocks/>
            </p:cNvSpPr>
            <p:nvPr/>
          </p:nvSpPr>
          <p:spPr bwMode="auto">
            <a:xfrm>
              <a:off x="4390" y="2708"/>
              <a:ext cx="154" cy="247"/>
            </a:xfrm>
            <a:custGeom>
              <a:avLst/>
              <a:gdLst>
                <a:gd name="T0" fmla="*/ 0 w 326"/>
                <a:gd name="T1" fmla="*/ 524 h 524"/>
                <a:gd name="T2" fmla="*/ 126 w 326"/>
                <a:gd name="T3" fmla="*/ 524 h 524"/>
                <a:gd name="T4" fmla="*/ 125 w 326"/>
                <a:gd name="T5" fmla="*/ 366 h 524"/>
                <a:gd name="T6" fmla="*/ 291 w 326"/>
                <a:gd name="T7" fmla="*/ 233 h 524"/>
                <a:gd name="T8" fmla="*/ 291 w 326"/>
                <a:gd name="T9" fmla="*/ 233 h 524"/>
                <a:gd name="T10" fmla="*/ 291 w 326"/>
                <a:gd name="T11" fmla="*/ 233 h 524"/>
                <a:gd name="T12" fmla="*/ 326 w 326"/>
                <a:gd name="T13" fmla="*/ 126 h 524"/>
                <a:gd name="T14" fmla="*/ 286 w 326"/>
                <a:gd name="T15" fmla="*/ 146 h 524"/>
                <a:gd name="T16" fmla="*/ 267 w 326"/>
                <a:gd name="T17" fmla="*/ 207 h 524"/>
                <a:gd name="T18" fmla="*/ 238 w 326"/>
                <a:gd name="T19" fmla="*/ 230 h 524"/>
                <a:gd name="T20" fmla="*/ 269 w 326"/>
                <a:gd name="T21" fmla="*/ 176 h 524"/>
                <a:gd name="T22" fmla="*/ 269 w 326"/>
                <a:gd name="T23" fmla="*/ 176 h 524"/>
                <a:gd name="T24" fmla="*/ 298 w 326"/>
                <a:gd name="T25" fmla="*/ 27 h 524"/>
                <a:gd name="T26" fmla="*/ 261 w 326"/>
                <a:gd name="T27" fmla="*/ 53 h 524"/>
                <a:gd name="T28" fmla="*/ 239 w 326"/>
                <a:gd name="T29" fmla="*/ 163 h 524"/>
                <a:gd name="T30" fmla="*/ 207 w 326"/>
                <a:gd name="T31" fmla="*/ 222 h 524"/>
                <a:gd name="T32" fmla="*/ 237 w 326"/>
                <a:gd name="T33" fmla="*/ 146 h 524"/>
                <a:gd name="T34" fmla="*/ 242 w 326"/>
                <a:gd name="T35" fmla="*/ 1 h 524"/>
                <a:gd name="T36" fmla="*/ 210 w 326"/>
                <a:gd name="T37" fmla="*/ 32 h 524"/>
                <a:gd name="T38" fmla="*/ 206 w 326"/>
                <a:gd name="T39" fmla="*/ 135 h 524"/>
                <a:gd name="T40" fmla="*/ 182 w 326"/>
                <a:gd name="T41" fmla="*/ 212 h 524"/>
                <a:gd name="T42" fmla="*/ 202 w 326"/>
                <a:gd name="T43" fmla="*/ 119 h 524"/>
                <a:gd name="T44" fmla="*/ 133 w 326"/>
                <a:gd name="T45" fmla="*/ 85 h 524"/>
                <a:gd name="T46" fmla="*/ 142 w 326"/>
                <a:gd name="T47" fmla="*/ 128 h 524"/>
                <a:gd name="T48" fmla="*/ 169 w 326"/>
                <a:gd name="T49" fmla="*/ 142 h 524"/>
                <a:gd name="T50" fmla="*/ 130 w 326"/>
                <a:gd name="T51" fmla="*/ 232 h 524"/>
                <a:gd name="T52" fmla="*/ 68 w 326"/>
                <a:gd name="T53" fmla="*/ 277 h 524"/>
                <a:gd name="T54" fmla="*/ 55 w 326"/>
                <a:gd name="T55" fmla="*/ 238 h 524"/>
                <a:gd name="T56" fmla="*/ 106 w 326"/>
                <a:gd name="T57" fmla="*/ 167 h 524"/>
                <a:gd name="T58" fmla="*/ 94 w 326"/>
                <a:gd name="T59" fmla="*/ 119 h 524"/>
                <a:gd name="T60" fmla="*/ 0 w 326"/>
                <a:gd name="T61" fmla="*/ 249 h 524"/>
                <a:gd name="T62" fmla="*/ 0 w 326"/>
                <a:gd name="T63"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6" h="524">
                  <a:moveTo>
                    <a:pt x="0" y="524"/>
                  </a:moveTo>
                  <a:cubicBezTo>
                    <a:pt x="126" y="524"/>
                    <a:pt x="126" y="524"/>
                    <a:pt x="126" y="524"/>
                  </a:cubicBezTo>
                  <a:cubicBezTo>
                    <a:pt x="125" y="366"/>
                    <a:pt x="125" y="366"/>
                    <a:pt x="125" y="366"/>
                  </a:cubicBezTo>
                  <a:cubicBezTo>
                    <a:pt x="291" y="233"/>
                    <a:pt x="291" y="233"/>
                    <a:pt x="291" y="233"/>
                  </a:cubicBezTo>
                  <a:cubicBezTo>
                    <a:pt x="291" y="233"/>
                    <a:pt x="291" y="233"/>
                    <a:pt x="291" y="233"/>
                  </a:cubicBezTo>
                  <a:cubicBezTo>
                    <a:pt x="291" y="233"/>
                    <a:pt x="291" y="233"/>
                    <a:pt x="291" y="233"/>
                  </a:cubicBezTo>
                  <a:cubicBezTo>
                    <a:pt x="326" y="126"/>
                    <a:pt x="326" y="126"/>
                    <a:pt x="326" y="126"/>
                  </a:cubicBezTo>
                  <a:cubicBezTo>
                    <a:pt x="310" y="120"/>
                    <a:pt x="292" y="129"/>
                    <a:pt x="286" y="146"/>
                  </a:cubicBezTo>
                  <a:cubicBezTo>
                    <a:pt x="267" y="207"/>
                    <a:pt x="267" y="207"/>
                    <a:pt x="267" y="207"/>
                  </a:cubicBezTo>
                  <a:cubicBezTo>
                    <a:pt x="238" y="230"/>
                    <a:pt x="238" y="230"/>
                    <a:pt x="238" y="230"/>
                  </a:cubicBezTo>
                  <a:cubicBezTo>
                    <a:pt x="269" y="176"/>
                    <a:pt x="269" y="176"/>
                    <a:pt x="269" y="176"/>
                  </a:cubicBezTo>
                  <a:cubicBezTo>
                    <a:pt x="269" y="176"/>
                    <a:pt x="269" y="176"/>
                    <a:pt x="269" y="176"/>
                  </a:cubicBezTo>
                  <a:cubicBezTo>
                    <a:pt x="298" y="27"/>
                    <a:pt x="298" y="27"/>
                    <a:pt x="298" y="27"/>
                  </a:cubicBezTo>
                  <a:cubicBezTo>
                    <a:pt x="280" y="24"/>
                    <a:pt x="264" y="35"/>
                    <a:pt x="261" y="53"/>
                  </a:cubicBezTo>
                  <a:cubicBezTo>
                    <a:pt x="239" y="163"/>
                    <a:pt x="239" y="163"/>
                    <a:pt x="239" y="163"/>
                  </a:cubicBezTo>
                  <a:cubicBezTo>
                    <a:pt x="207" y="222"/>
                    <a:pt x="207" y="222"/>
                    <a:pt x="207" y="222"/>
                  </a:cubicBezTo>
                  <a:cubicBezTo>
                    <a:pt x="237" y="146"/>
                    <a:pt x="237" y="146"/>
                    <a:pt x="237" y="146"/>
                  </a:cubicBezTo>
                  <a:cubicBezTo>
                    <a:pt x="242" y="1"/>
                    <a:pt x="242" y="1"/>
                    <a:pt x="242" y="1"/>
                  </a:cubicBezTo>
                  <a:cubicBezTo>
                    <a:pt x="225" y="0"/>
                    <a:pt x="210" y="14"/>
                    <a:pt x="210" y="32"/>
                  </a:cubicBezTo>
                  <a:cubicBezTo>
                    <a:pt x="206" y="135"/>
                    <a:pt x="206" y="135"/>
                    <a:pt x="206" y="135"/>
                  </a:cubicBezTo>
                  <a:cubicBezTo>
                    <a:pt x="182" y="212"/>
                    <a:pt x="182" y="212"/>
                    <a:pt x="182" y="212"/>
                  </a:cubicBezTo>
                  <a:cubicBezTo>
                    <a:pt x="202" y="119"/>
                    <a:pt x="202" y="119"/>
                    <a:pt x="202" y="119"/>
                  </a:cubicBezTo>
                  <a:cubicBezTo>
                    <a:pt x="133" y="85"/>
                    <a:pt x="133" y="85"/>
                    <a:pt x="133" y="85"/>
                  </a:cubicBezTo>
                  <a:cubicBezTo>
                    <a:pt x="123" y="99"/>
                    <a:pt x="127" y="119"/>
                    <a:pt x="142" y="128"/>
                  </a:cubicBezTo>
                  <a:cubicBezTo>
                    <a:pt x="169" y="142"/>
                    <a:pt x="169" y="142"/>
                    <a:pt x="169" y="142"/>
                  </a:cubicBezTo>
                  <a:cubicBezTo>
                    <a:pt x="130" y="232"/>
                    <a:pt x="130" y="232"/>
                    <a:pt x="130" y="232"/>
                  </a:cubicBezTo>
                  <a:cubicBezTo>
                    <a:pt x="130" y="232"/>
                    <a:pt x="113" y="286"/>
                    <a:pt x="68" y="277"/>
                  </a:cubicBezTo>
                  <a:cubicBezTo>
                    <a:pt x="59" y="253"/>
                    <a:pt x="55" y="238"/>
                    <a:pt x="55" y="238"/>
                  </a:cubicBezTo>
                  <a:cubicBezTo>
                    <a:pt x="106" y="167"/>
                    <a:pt x="106" y="167"/>
                    <a:pt x="106" y="167"/>
                  </a:cubicBezTo>
                  <a:cubicBezTo>
                    <a:pt x="117" y="152"/>
                    <a:pt x="109" y="129"/>
                    <a:pt x="94" y="119"/>
                  </a:cubicBezTo>
                  <a:cubicBezTo>
                    <a:pt x="0" y="249"/>
                    <a:pt x="0" y="249"/>
                    <a:pt x="0" y="249"/>
                  </a:cubicBezTo>
                  <a:lnTo>
                    <a:pt x="0" y="524"/>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5" name="Freeform 52"/>
            <p:cNvSpPr>
              <a:spLocks/>
            </p:cNvSpPr>
            <p:nvPr/>
          </p:nvSpPr>
          <p:spPr bwMode="auto">
            <a:xfrm>
              <a:off x="4494" y="2793"/>
              <a:ext cx="19" cy="16"/>
            </a:xfrm>
            <a:custGeom>
              <a:avLst/>
              <a:gdLst>
                <a:gd name="T0" fmla="*/ 19 w 19"/>
                <a:gd name="T1" fmla="*/ 10 h 16"/>
                <a:gd name="T2" fmla="*/ 3 w 19"/>
                <a:gd name="T3" fmla="*/ 0 h 16"/>
                <a:gd name="T4" fmla="*/ 0 w 19"/>
                <a:gd name="T5" fmla="*/ 6 h 16"/>
                <a:gd name="T6" fmla="*/ 15 w 19"/>
                <a:gd name="T7" fmla="*/ 16 h 16"/>
                <a:gd name="T8" fmla="*/ 19 w 19"/>
                <a:gd name="T9" fmla="*/ 10 h 16"/>
              </a:gdLst>
              <a:ahLst/>
              <a:cxnLst>
                <a:cxn ang="0">
                  <a:pos x="T0" y="T1"/>
                </a:cxn>
                <a:cxn ang="0">
                  <a:pos x="T2" y="T3"/>
                </a:cxn>
                <a:cxn ang="0">
                  <a:pos x="T4" y="T5"/>
                </a:cxn>
                <a:cxn ang="0">
                  <a:pos x="T6" y="T7"/>
                </a:cxn>
                <a:cxn ang="0">
                  <a:pos x="T8" y="T9"/>
                </a:cxn>
              </a:cxnLst>
              <a:rect l="0" t="0" r="r" b="b"/>
              <a:pathLst>
                <a:path w="19" h="16">
                  <a:moveTo>
                    <a:pt x="19" y="10"/>
                  </a:moveTo>
                  <a:lnTo>
                    <a:pt x="3" y="0"/>
                  </a:lnTo>
                  <a:lnTo>
                    <a:pt x="0" y="6"/>
                  </a:lnTo>
                  <a:lnTo>
                    <a:pt x="15" y="16"/>
                  </a:lnTo>
                  <a:lnTo>
                    <a:pt x="1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6" name="Freeform 53"/>
            <p:cNvSpPr>
              <a:spLocks noEditPoints="1"/>
            </p:cNvSpPr>
            <p:nvPr/>
          </p:nvSpPr>
          <p:spPr bwMode="auto">
            <a:xfrm>
              <a:off x="4383" y="2919"/>
              <a:ext cx="74" cy="15"/>
            </a:xfrm>
            <a:custGeom>
              <a:avLst/>
              <a:gdLst>
                <a:gd name="T0" fmla="*/ 32 w 157"/>
                <a:gd name="T1" fmla="*/ 16 h 33"/>
                <a:gd name="T2" fmla="*/ 16 w 157"/>
                <a:gd name="T3" fmla="*/ 0 h 33"/>
                <a:gd name="T4" fmla="*/ 0 w 157"/>
                <a:gd name="T5" fmla="*/ 16 h 33"/>
                <a:gd name="T6" fmla="*/ 16 w 157"/>
                <a:gd name="T7" fmla="*/ 31 h 33"/>
                <a:gd name="T8" fmla="*/ 32 w 157"/>
                <a:gd name="T9" fmla="*/ 16 h 33"/>
                <a:gd name="T10" fmla="*/ 63 w 157"/>
                <a:gd name="T11" fmla="*/ 16 h 33"/>
                <a:gd name="T12" fmla="*/ 47 w 157"/>
                <a:gd name="T13" fmla="*/ 0 h 33"/>
                <a:gd name="T14" fmla="*/ 32 w 157"/>
                <a:gd name="T15" fmla="*/ 16 h 33"/>
                <a:gd name="T16" fmla="*/ 47 w 157"/>
                <a:gd name="T17" fmla="*/ 32 h 33"/>
                <a:gd name="T18" fmla="*/ 63 w 157"/>
                <a:gd name="T19" fmla="*/ 16 h 33"/>
                <a:gd name="T20" fmla="*/ 94 w 157"/>
                <a:gd name="T21" fmla="*/ 17 h 33"/>
                <a:gd name="T22" fmla="*/ 79 w 157"/>
                <a:gd name="T23" fmla="*/ 1 h 33"/>
                <a:gd name="T24" fmla="*/ 63 w 157"/>
                <a:gd name="T25" fmla="*/ 16 h 33"/>
                <a:gd name="T26" fmla="*/ 78 w 157"/>
                <a:gd name="T27" fmla="*/ 32 h 33"/>
                <a:gd name="T28" fmla="*/ 94 w 157"/>
                <a:gd name="T29" fmla="*/ 17 h 33"/>
                <a:gd name="T30" fmla="*/ 126 w 157"/>
                <a:gd name="T31" fmla="*/ 17 h 33"/>
                <a:gd name="T32" fmla="*/ 110 w 157"/>
                <a:gd name="T33" fmla="*/ 1 h 33"/>
                <a:gd name="T34" fmla="*/ 94 w 157"/>
                <a:gd name="T35" fmla="*/ 17 h 33"/>
                <a:gd name="T36" fmla="*/ 110 w 157"/>
                <a:gd name="T37" fmla="*/ 32 h 33"/>
                <a:gd name="T38" fmla="*/ 126 w 157"/>
                <a:gd name="T39" fmla="*/ 17 h 33"/>
                <a:gd name="T40" fmla="*/ 157 w 157"/>
                <a:gd name="T41" fmla="*/ 17 h 33"/>
                <a:gd name="T42" fmla="*/ 141 w 157"/>
                <a:gd name="T43" fmla="*/ 1 h 33"/>
                <a:gd name="T44" fmla="*/ 126 w 157"/>
                <a:gd name="T45" fmla="*/ 17 h 33"/>
                <a:gd name="T46" fmla="*/ 141 w 157"/>
                <a:gd name="T47" fmla="*/ 33 h 33"/>
                <a:gd name="T48" fmla="*/ 157 w 157"/>
                <a:gd name="T4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33">
                  <a:moveTo>
                    <a:pt x="32" y="16"/>
                  </a:moveTo>
                  <a:cubicBezTo>
                    <a:pt x="32" y="7"/>
                    <a:pt x="25" y="0"/>
                    <a:pt x="16" y="0"/>
                  </a:cubicBezTo>
                  <a:cubicBezTo>
                    <a:pt x="8" y="0"/>
                    <a:pt x="0" y="7"/>
                    <a:pt x="0" y="16"/>
                  </a:cubicBezTo>
                  <a:cubicBezTo>
                    <a:pt x="0" y="24"/>
                    <a:pt x="7" y="31"/>
                    <a:pt x="16" y="31"/>
                  </a:cubicBezTo>
                  <a:cubicBezTo>
                    <a:pt x="25" y="32"/>
                    <a:pt x="32" y="25"/>
                    <a:pt x="32" y="16"/>
                  </a:cubicBezTo>
                  <a:moveTo>
                    <a:pt x="63" y="16"/>
                  </a:moveTo>
                  <a:cubicBezTo>
                    <a:pt x="63" y="8"/>
                    <a:pt x="56" y="1"/>
                    <a:pt x="47" y="0"/>
                  </a:cubicBezTo>
                  <a:cubicBezTo>
                    <a:pt x="39" y="0"/>
                    <a:pt x="32" y="7"/>
                    <a:pt x="32" y="16"/>
                  </a:cubicBezTo>
                  <a:cubicBezTo>
                    <a:pt x="32" y="25"/>
                    <a:pt x="39" y="32"/>
                    <a:pt x="47" y="32"/>
                  </a:cubicBezTo>
                  <a:cubicBezTo>
                    <a:pt x="56" y="32"/>
                    <a:pt x="63" y="25"/>
                    <a:pt x="63" y="16"/>
                  </a:cubicBezTo>
                  <a:moveTo>
                    <a:pt x="94" y="17"/>
                  </a:moveTo>
                  <a:cubicBezTo>
                    <a:pt x="94" y="8"/>
                    <a:pt x="87" y="1"/>
                    <a:pt x="79" y="1"/>
                  </a:cubicBezTo>
                  <a:cubicBezTo>
                    <a:pt x="70" y="1"/>
                    <a:pt x="63" y="8"/>
                    <a:pt x="63" y="16"/>
                  </a:cubicBezTo>
                  <a:cubicBezTo>
                    <a:pt x="63" y="25"/>
                    <a:pt x="70" y="32"/>
                    <a:pt x="78" y="32"/>
                  </a:cubicBezTo>
                  <a:cubicBezTo>
                    <a:pt x="87" y="32"/>
                    <a:pt x="94" y="25"/>
                    <a:pt x="94" y="17"/>
                  </a:cubicBezTo>
                  <a:moveTo>
                    <a:pt x="126" y="17"/>
                  </a:moveTo>
                  <a:cubicBezTo>
                    <a:pt x="126" y="8"/>
                    <a:pt x="119" y="1"/>
                    <a:pt x="110" y="1"/>
                  </a:cubicBezTo>
                  <a:cubicBezTo>
                    <a:pt x="101" y="1"/>
                    <a:pt x="94" y="8"/>
                    <a:pt x="94" y="17"/>
                  </a:cubicBezTo>
                  <a:cubicBezTo>
                    <a:pt x="94" y="25"/>
                    <a:pt x="101" y="32"/>
                    <a:pt x="110" y="32"/>
                  </a:cubicBezTo>
                  <a:cubicBezTo>
                    <a:pt x="118" y="32"/>
                    <a:pt x="125" y="25"/>
                    <a:pt x="126" y="17"/>
                  </a:cubicBezTo>
                  <a:moveTo>
                    <a:pt x="157" y="17"/>
                  </a:moveTo>
                  <a:cubicBezTo>
                    <a:pt x="157" y="8"/>
                    <a:pt x="150" y="1"/>
                    <a:pt x="141" y="1"/>
                  </a:cubicBezTo>
                  <a:cubicBezTo>
                    <a:pt x="133" y="1"/>
                    <a:pt x="126" y="8"/>
                    <a:pt x="126" y="17"/>
                  </a:cubicBezTo>
                  <a:cubicBezTo>
                    <a:pt x="125" y="25"/>
                    <a:pt x="132" y="32"/>
                    <a:pt x="141" y="33"/>
                  </a:cubicBezTo>
                  <a:cubicBezTo>
                    <a:pt x="150" y="33"/>
                    <a:pt x="157" y="26"/>
                    <a:pt x="157"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7" name="Freeform 54"/>
            <p:cNvSpPr>
              <a:spLocks/>
            </p:cNvSpPr>
            <p:nvPr/>
          </p:nvSpPr>
          <p:spPr bwMode="auto">
            <a:xfrm>
              <a:off x="4390" y="2955"/>
              <a:ext cx="110" cy="278"/>
            </a:xfrm>
            <a:custGeom>
              <a:avLst/>
              <a:gdLst>
                <a:gd name="T0" fmla="*/ 130 w 233"/>
                <a:gd name="T1" fmla="*/ 0 h 590"/>
                <a:gd name="T2" fmla="*/ 0 w 233"/>
                <a:gd name="T3" fmla="*/ 0 h 590"/>
                <a:gd name="T4" fmla="*/ 0 w 233"/>
                <a:gd name="T5" fmla="*/ 324 h 590"/>
                <a:gd name="T6" fmla="*/ 0 w 233"/>
                <a:gd name="T7" fmla="*/ 590 h 590"/>
                <a:gd name="T8" fmla="*/ 196 w 233"/>
                <a:gd name="T9" fmla="*/ 590 h 590"/>
                <a:gd name="T10" fmla="*/ 233 w 233"/>
                <a:gd name="T11" fmla="*/ 578 h 590"/>
                <a:gd name="T12" fmla="*/ 130 w 233"/>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33" h="590">
                  <a:moveTo>
                    <a:pt x="130" y="0"/>
                  </a:moveTo>
                  <a:cubicBezTo>
                    <a:pt x="0" y="0"/>
                    <a:pt x="0" y="0"/>
                    <a:pt x="0" y="0"/>
                  </a:cubicBezTo>
                  <a:cubicBezTo>
                    <a:pt x="0" y="324"/>
                    <a:pt x="0" y="324"/>
                    <a:pt x="0" y="324"/>
                  </a:cubicBezTo>
                  <a:cubicBezTo>
                    <a:pt x="0" y="590"/>
                    <a:pt x="0" y="590"/>
                    <a:pt x="0" y="590"/>
                  </a:cubicBezTo>
                  <a:cubicBezTo>
                    <a:pt x="196" y="590"/>
                    <a:pt x="196" y="590"/>
                    <a:pt x="196" y="590"/>
                  </a:cubicBezTo>
                  <a:cubicBezTo>
                    <a:pt x="196" y="590"/>
                    <a:pt x="217" y="590"/>
                    <a:pt x="233" y="578"/>
                  </a:cubicBezTo>
                  <a:lnTo>
                    <a:pt x="13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8" name="Freeform 55"/>
            <p:cNvSpPr>
              <a:spLocks/>
            </p:cNvSpPr>
            <p:nvPr/>
          </p:nvSpPr>
          <p:spPr bwMode="auto">
            <a:xfrm>
              <a:off x="3820" y="2750"/>
              <a:ext cx="154" cy="246"/>
            </a:xfrm>
            <a:custGeom>
              <a:avLst/>
              <a:gdLst>
                <a:gd name="T0" fmla="*/ 0 w 327"/>
                <a:gd name="T1" fmla="*/ 0 h 523"/>
                <a:gd name="T2" fmla="*/ 127 w 327"/>
                <a:gd name="T3" fmla="*/ 0 h 523"/>
                <a:gd name="T4" fmla="*/ 125 w 327"/>
                <a:gd name="T5" fmla="*/ 157 h 523"/>
                <a:gd name="T6" fmla="*/ 292 w 327"/>
                <a:gd name="T7" fmla="*/ 291 h 523"/>
                <a:gd name="T8" fmla="*/ 292 w 327"/>
                <a:gd name="T9" fmla="*/ 291 h 523"/>
                <a:gd name="T10" fmla="*/ 292 w 327"/>
                <a:gd name="T11" fmla="*/ 291 h 523"/>
                <a:gd name="T12" fmla="*/ 327 w 327"/>
                <a:gd name="T13" fmla="*/ 397 h 523"/>
                <a:gd name="T14" fmla="*/ 287 w 327"/>
                <a:gd name="T15" fmla="*/ 377 h 523"/>
                <a:gd name="T16" fmla="*/ 267 w 327"/>
                <a:gd name="T17" fmla="*/ 316 h 523"/>
                <a:gd name="T18" fmla="*/ 239 w 327"/>
                <a:gd name="T19" fmla="*/ 293 h 523"/>
                <a:gd name="T20" fmla="*/ 270 w 327"/>
                <a:gd name="T21" fmla="*/ 347 h 523"/>
                <a:gd name="T22" fmla="*/ 270 w 327"/>
                <a:gd name="T23" fmla="*/ 347 h 523"/>
                <a:gd name="T24" fmla="*/ 298 w 327"/>
                <a:gd name="T25" fmla="*/ 496 h 523"/>
                <a:gd name="T26" fmla="*/ 261 w 327"/>
                <a:gd name="T27" fmla="*/ 471 h 523"/>
                <a:gd name="T28" fmla="*/ 240 w 327"/>
                <a:gd name="T29" fmla="*/ 360 h 523"/>
                <a:gd name="T30" fmla="*/ 208 w 327"/>
                <a:gd name="T31" fmla="*/ 301 h 523"/>
                <a:gd name="T32" fmla="*/ 238 w 327"/>
                <a:gd name="T33" fmla="*/ 377 h 523"/>
                <a:gd name="T34" fmla="*/ 243 w 327"/>
                <a:gd name="T35" fmla="*/ 522 h 523"/>
                <a:gd name="T36" fmla="*/ 210 w 327"/>
                <a:gd name="T37" fmla="*/ 492 h 523"/>
                <a:gd name="T38" fmla="*/ 207 w 327"/>
                <a:gd name="T39" fmla="*/ 388 h 523"/>
                <a:gd name="T40" fmla="*/ 182 w 327"/>
                <a:gd name="T41" fmla="*/ 312 h 523"/>
                <a:gd name="T42" fmla="*/ 202 w 327"/>
                <a:gd name="T43" fmla="*/ 404 h 523"/>
                <a:gd name="T44" fmla="*/ 133 w 327"/>
                <a:gd name="T45" fmla="*/ 439 h 523"/>
                <a:gd name="T46" fmla="*/ 142 w 327"/>
                <a:gd name="T47" fmla="*/ 395 h 523"/>
                <a:gd name="T48" fmla="*/ 169 w 327"/>
                <a:gd name="T49" fmla="*/ 381 h 523"/>
                <a:gd name="T50" fmla="*/ 131 w 327"/>
                <a:gd name="T51" fmla="*/ 291 h 523"/>
                <a:gd name="T52" fmla="*/ 69 w 327"/>
                <a:gd name="T53" fmla="*/ 246 h 523"/>
                <a:gd name="T54" fmla="*/ 56 w 327"/>
                <a:gd name="T55" fmla="*/ 285 h 523"/>
                <a:gd name="T56" fmla="*/ 106 w 327"/>
                <a:gd name="T57" fmla="*/ 356 h 523"/>
                <a:gd name="T58" fmla="*/ 94 w 327"/>
                <a:gd name="T59" fmla="*/ 404 h 523"/>
                <a:gd name="T60" fmla="*/ 0 w 327"/>
                <a:gd name="T61" fmla="*/ 274 h 523"/>
                <a:gd name="T62" fmla="*/ 0 w 327"/>
                <a:gd name="T6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 h="523">
                  <a:moveTo>
                    <a:pt x="0" y="0"/>
                  </a:moveTo>
                  <a:cubicBezTo>
                    <a:pt x="127" y="0"/>
                    <a:pt x="127" y="0"/>
                    <a:pt x="127" y="0"/>
                  </a:cubicBezTo>
                  <a:cubicBezTo>
                    <a:pt x="125" y="157"/>
                    <a:pt x="125" y="157"/>
                    <a:pt x="125" y="157"/>
                  </a:cubicBezTo>
                  <a:cubicBezTo>
                    <a:pt x="292" y="291"/>
                    <a:pt x="292" y="291"/>
                    <a:pt x="292" y="291"/>
                  </a:cubicBezTo>
                  <a:cubicBezTo>
                    <a:pt x="292" y="291"/>
                    <a:pt x="292" y="291"/>
                    <a:pt x="292" y="291"/>
                  </a:cubicBezTo>
                  <a:cubicBezTo>
                    <a:pt x="292" y="291"/>
                    <a:pt x="292" y="291"/>
                    <a:pt x="292" y="291"/>
                  </a:cubicBezTo>
                  <a:cubicBezTo>
                    <a:pt x="327" y="397"/>
                    <a:pt x="327" y="397"/>
                    <a:pt x="327" y="397"/>
                  </a:cubicBezTo>
                  <a:cubicBezTo>
                    <a:pt x="310" y="403"/>
                    <a:pt x="292" y="394"/>
                    <a:pt x="287" y="377"/>
                  </a:cubicBezTo>
                  <a:cubicBezTo>
                    <a:pt x="267" y="316"/>
                    <a:pt x="267" y="316"/>
                    <a:pt x="267" y="316"/>
                  </a:cubicBezTo>
                  <a:cubicBezTo>
                    <a:pt x="239" y="293"/>
                    <a:pt x="239" y="293"/>
                    <a:pt x="239" y="293"/>
                  </a:cubicBezTo>
                  <a:cubicBezTo>
                    <a:pt x="270" y="347"/>
                    <a:pt x="270" y="347"/>
                    <a:pt x="270" y="347"/>
                  </a:cubicBezTo>
                  <a:cubicBezTo>
                    <a:pt x="270" y="347"/>
                    <a:pt x="270" y="347"/>
                    <a:pt x="270" y="347"/>
                  </a:cubicBezTo>
                  <a:cubicBezTo>
                    <a:pt x="298" y="496"/>
                    <a:pt x="298" y="496"/>
                    <a:pt x="298" y="496"/>
                  </a:cubicBezTo>
                  <a:cubicBezTo>
                    <a:pt x="281" y="499"/>
                    <a:pt x="265" y="488"/>
                    <a:pt x="261" y="471"/>
                  </a:cubicBezTo>
                  <a:cubicBezTo>
                    <a:pt x="240" y="360"/>
                    <a:pt x="240" y="360"/>
                    <a:pt x="240" y="360"/>
                  </a:cubicBezTo>
                  <a:cubicBezTo>
                    <a:pt x="208" y="301"/>
                    <a:pt x="208" y="301"/>
                    <a:pt x="208" y="301"/>
                  </a:cubicBezTo>
                  <a:cubicBezTo>
                    <a:pt x="238" y="377"/>
                    <a:pt x="238" y="377"/>
                    <a:pt x="238" y="377"/>
                  </a:cubicBezTo>
                  <a:cubicBezTo>
                    <a:pt x="243" y="522"/>
                    <a:pt x="243" y="522"/>
                    <a:pt x="243" y="522"/>
                  </a:cubicBezTo>
                  <a:cubicBezTo>
                    <a:pt x="225" y="523"/>
                    <a:pt x="211" y="509"/>
                    <a:pt x="210" y="492"/>
                  </a:cubicBezTo>
                  <a:cubicBezTo>
                    <a:pt x="207" y="388"/>
                    <a:pt x="207" y="388"/>
                    <a:pt x="207" y="388"/>
                  </a:cubicBezTo>
                  <a:cubicBezTo>
                    <a:pt x="182" y="312"/>
                    <a:pt x="182" y="312"/>
                    <a:pt x="182" y="312"/>
                  </a:cubicBezTo>
                  <a:cubicBezTo>
                    <a:pt x="202" y="404"/>
                    <a:pt x="202" y="404"/>
                    <a:pt x="202" y="404"/>
                  </a:cubicBezTo>
                  <a:cubicBezTo>
                    <a:pt x="133" y="439"/>
                    <a:pt x="133" y="439"/>
                    <a:pt x="133" y="439"/>
                  </a:cubicBezTo>
                  <a:cubicBezTo>
                    <a:pt x="124" y="424"/>
                    <a:pt x="128" y="404"/>
                    <a:pt x="142" y="395"/>
                  </a:cubicBezTo>
                  <a:cubicBezTo>
                    <a:pt x="169" y="381"/>
                    <a:pt x="169" y="381"/>
                    <a:pt x="169" y="381"/>
                  </a:cubicBezTo>
                  <a:cubicBezTo>
                    <a:pt x="131" y="291"/>
                    <a:pt x="131" y="291"/>
                    <a:pt x="131" y="291"/>
                  </a:cubicBezTo>
                  <a:cubicBezTo>
                    <a:pt x="131" y="291"/>
                    <a:pt x="114" y="237"/>
                    <a:pt x="69" y="246"/>
                  </a:cubicBezTo>
                  <a:cubicBezTo>
                    <a:pt x="60" y="270"/>
                    <a:pt x="56" y="285"/>
                    <a:pt x="56" y="285"/>
                  </a:cubicBezTo>
                  <a:cubicBezTo>
                    <a:pt x="106" y="356"/>
                    <a:pt x="106" y="356"/>
                    <a:pt x="106" y="356"/>
                  </a:cubicBezTo>
                  <a:cubicBezTo>
                    <a:pt x="117" y="371"/>
                    <a:pt x="109" y="394"/>
                    <a:pt x="94" y="404"/>
                  </a:cubicBezTo>
                  <a:cubicBezTo>
                    <a:pt x="0" y="274"/>
                    <a:pt x="0" y="274"/>
                    <a:pt x="0" y="274"/>
                  </a:cubicBezTo>
                  <a:lnTo>
                    <a:pt x="0" y="0"/>
                  </a:lnTo>
                  <a:close/>
                </a:path>
              </a:pathLst>
            </a:custGeom>
            <a:solidFill>
              <a:srgbClr val="F8E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9" name="Freeform 56"/>
            <p:cNvSpPr>
              <a:spLocks/>
            </p:cNvSpPr>
            <p:nvPr/>
          </p:nvSpPr>
          <p:spPr bwMode="auto">
            <a:xfrm>
              <a:off x="3820" y="2624"/>
              <a:ext cx="83" cy="126"/>
            </a:xfrm>
            <a:custGeom>
              <a:avLst/>
              <a:gdLst>
                <a:gd name="T0" fmla="*/ 0 w 83"/>
                <a:gd name="T1" fmla="*/ 0 h 126"/>
                <a:gd name="T2" fmla="*/ 0 w 83"/>
                <a:gd name="T3" fmla="*/ 126 h 126"/>
                <a:gd name="T4" fmla="*/ 61 w 83"/>
                <a:gd name="T5" fmla="*/ 126 h 126"/>
                <a:gd name="T6" fmla="*/ 83 w 83"/>
                <a:gd name="T7" fmla="*/ 0 h 126"/>
                <a:gd name="T8" fmla="*/ 0 w 83"/>
                <a:gd name="T9" fmla="*/ 0 h 126"/>
              </a:gdLst>
              <a:ahLst/>
              <a:cxnLst>
                <a:cxn ang="0">
                  <a:pos x="T0" y="T1"/>
                </a:cxn>
                <a:cxn ang="0">
                  <a:pos x="T2" y="T3"/>
                </a:cxn>
                <a:cxn ang="0">
                  <a:pos x="T4" y="T5"/>
                </a:cxn>
                <a:cxn ang="0">
                  <a:pos x="T6" y="T7"/>
                </a:cxn>
                <a:cxn ang="0">
                  <a:pos x="T8" y="T9"/>
                </a:cxn>
              </a:cxnLst>
              <a:rect l="0" t="0" r="r" b="b"/>
              <a:pathLst>
                <a:path w="83" h="126">
                  <a:moveTo>
                    <a:pt x="0" y="0"/>
                  </a:moveTo>
                  <a:lnTo>
                    <a:pt x="0" y="126"/>
                  </a:lnTo>
                  <a:lnTo>
                    <a:pt x="61" y="126"/>
                  </a:lnTo>
                  <a:lnTo>
                    <a:pt x="83"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0" name="Freeform 57"/>
            <p:cNvSpPr>
              <a:spLocks/>
            </p:cNvSpPr>
            <p:nvPr/>
          </p:nvSpPr>
          <p:spPr bwMode="auto">
            <a:xfrm>
              <a:off x="3925" y="2896"/>
              <a:ext cx="18" cy="16"/>
            </a:xfrm>
            <a:custGeom>
              <a:avLst/>
              <a:gdLst>
                <a:gd name="T0" fmla="*/ 18 w 18"/>
                <a:gd name="T1" fmla="*/ 6 h 16"/>
                <a:gd name="T2" fmla="*/ 2 w 18"/>
                <a:gd name="T3" fmla="*/ 16 h 16"/>
                <a:gd name="T4" fmla="*/ 0 w 18"/>
                <a:gd name="T5" fmla="*/ 9 h 16"/>
                <a:gd name="T6" fmla="*/ 14 w 18"/>
                <a:gd name="T7" fmla="*/ 0 h 16"/>
                <a:gd name="T8" fmla="*/ 18 w 18"/>
                <a:gd name="T9" fmla="*/ 6 h 16"/>
              </a:gdLst>
              <a:ahLst/>
              <a:cxnLst>
                <a:cxn ang="0">
                  <a:pos x="T0" y="T1"/>
                </a:cxn>
                <a:cxn ang="0">
                  <a:pos x="T2" y="T3"/>
                </a:cxn>
                <a:cxn ang="0">
                  <a:pos x="T4" y="T5"/>
                </a:cxn>
                <a:cxn ang="0">
                  <a:pos x="T6" y="T7"/>
                </a:cxn>
                <a:cxn ang="0">
                  <a:pos x="T8" y="T9"/>
                </a:cxn>
              </a:cxnLst>
              <a:rect l="0" t="0" r="r" b="b"/>
              <a:pathLst>
                <a:path w="18" h="16">
                  <a:moveTo>
                    <a:pt x="18" y="6"/>
                  </a:moveTo>
                  <a:lnTo>
                    <a:pt x="2" y="16"/>
                  </a:lnTo>
                  <a:lnTo>
                    <a:pt x="0" y="9"/>
                  </a:lnTo>
                  <a:lnTo>
                    <a:pt x="14" y="0"/>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1" name="Freeform 58"/>
            <p:cNvSpPr>
              <a:spLocks noEditPoints="1"/>
            </p:cNvSpPr>
            <p:nvPr/>
          </p:nvSpPr>
          <p:spPr bwMode="auto">
            <a:xfrm>
              <a:off x="3813" y="2771"/>
              <a:ext cx="74" cy="15"/>
            </a:xfrm>
            <a:custGeom>
              <a:avLst/>
              <a:gdLst>
                <a:gd name="T0" fmla="*/ 31 w 156"/>
                <a:gd name="T1" fmla="*/ 16 h 32"/>
                <a:gd name="T2" fmla="*/ 15 w 156"/>
                <a:gd name="T3" fmla="*/ 1 h 32"/>
                <a:gd name="T4" fmla="*/ 0 w 156"/>
                <a:gd name="T5" fmla="*/ 17 h 32"/>
                <a:gd name="T6" fmla="*/ 16 w 156"/>
                <a:gd name="T7" fmla="*/ 32 h 32"/>
                <a:gd name="T8" fmla="*/ 31 w 156"/>
                <a:gd name="T9" fmla="*/ 16 h 32"/>
                <a:gd name="T10" fmla="*/ 62 w 156"/>
                <a:gd name="T11" fmla="*/ 16 h 32"/>
                <a:gd name="T12" fmla="*/ 47 w 156"/>
                <a:gd name="T13" fmla="*/ 0 h 32"/>
                <a:gd name="T14" fmla="*/ 31 w 156"/>
                <a:gd name="T15" fmla="*/ 16 h 32"/>
                <a:gd name="T16" fmla="*/ 47 w 156"/>
                <a:gd name="T17" fmla="*/ 32 h 32"/>
                <a:gd name="T18" fmla="*/ 62 w 156"/>
                <a:gd name="T19" fmla="*/ 16 h 32"/>
                <a:gd name="T20" fmla="*/ 94 w 156"/>
                <a:gd name="T21" fmla="*/ 16 h 32"/>
                <a:gd name="T22" fmla="*/ 78 w 156"/>
                <a:gd name="T23" fmla="*/ 0 h 32"/>
                <a:gd name="T24" fmla="*/ 62 w 156"/>
                <a:gd name="T25" fmla="*/ 16 h 32"/>
                <a:gd name="T26" fmla="*/ 78 w 156"/>
                <a:gd name="T27" fmla="*/ 31 h 32"/>
                <a:gd name="T28" fmla="*/ 94 w 156"/>
                <a:gd name="T29" fmla="*/ 16 h 32"/>
                <a:gd name="T30" fmla="*/ 125 w 156"/>
                <a:gd name="T31" fmla="*/ 15 h 32"/>
                <a:gd name="T32" fmla="*/ 109 w 156"/>
                <a:gd name="T33" fmla="*/ 0 h 32"/>
                <a:gd name="T34" fmla="*/ 94 w 156"/>
                <a:gd name="T35" fmla="*/ 16 h 32"/>
                <a:gd name="T36" fmla="*/ 110 w 156"/>
                <a:gd name="T37" fmla="*/ 31 h 32"/>
                <a:gd name="T38" fmla="*/ 125 w 156"/>
                <a:gd name="T39" fmla="*/ 15 h 32"/>
                <a:gd name="T40" fmla="*/ 156 w 156"/>
                <a:gd name="T41" fmla="*/ 15 h 32"/>
                <a:gd name="T42" fmla="*/ 141 w 156"/>
                <a:gd name="T43" fmla="*/ 0 h 32"/>
                <a:gd name="T44" fmla="*/ 125 w 156"/>
                <a:gd name="T45" fmla="*/ 15 h 32"/>
                <a:gd name="T46" fmla="*/ 141 w 156"/>
                <a:gd name="T47" fmla="*/ 31 h 32"/>
                <a:gd name="T48" fmla="*/ 156 w 156"/>
                <a:gd name="T49"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32">
                  <a:moveTo>
                    <a:pt x="31" y="16"/>
                  </a:moveTo>
                  <a:cubicBezTo>
                    <a:pt x="31" y="8"/>
                    <a:pt x="24" y="1"/>
                    <a:pt x="15" y="1"/>
                  </a:cubicBezTo>
                  <a:cubicBezTo>
                    <a:pt x="7" y="1"/>
                    <a:pt x="0" y="8"/>
                    <a:pt x="0" y="17"/>
                  </a:cubicBezTo>
                  <a:cubicBezTo>
                    <a:pt x="0" y="25"/>
                    <a:pt x="7" y="32"/>
                    <a:pt x="16" y="32"/>
                  </a:cubicBezTo>
                  <a:cubicBezTo>
                    <a:pt x="24" y="32"/>
                    <a:pt x="31" y="25"/>
                    <a:pt x="31" y="16"/>
                  </a:cubicBezTo>
                  <a:moveTo>
                    <a:pt x="62" y="16"/>
                  </a:moveTo>
                  <a:cubicBezTo>
                    <a:pt x="62" y="7"/>
                    <a:pt x="55" y="0"/>
                    <a:pt x="47" y="0"/>
                  </a:cubicBezTo>
                  <a:cubicBezTo>
                    <a:pt x="38" y="1"/>
                    <a:pt x="31" y="8"/>
                    <a:pt x="31" y="16"/>
                  </a:cubicBezTo>
                  <a:cubicBezTo>
                    <a:pt x="31" y="25"/>
                    <a:pt x="38" y="32"/>
                    <a:pt x="47" y="32"/>
                  </a:cubicBezTo>
                  <a:cubicBezTo>
                    <a:pt x="56" y="32"/>
                    <a:pt x="63" y="25"/>
                    <a:pt x="62" y="16"/>
                  </a:cubicBezTo>
                  <a:moveTo>
                    <a:pt x="94" y="16"/>
                  </a:moveTo>
                  <a:cubicBezTo>
                    <a:pt x="94" y="7"/>
                    <a:pt x="87" y="0"/>
                    <a:pt x="78" y="0"/>
                  </a:cubicBezTo>
                  <a:cubicBezTo>
                    <a:pt x="69" y="0"/>
                    <a:pt x="62" y="7"/>
                    <a:pt x="62" y="16"/>
                  </a:cubicBezTo>
                  <a:cubicBezTo>
                    <a:pt x="63" y="25"/>
                    <a:pt x="70" y="32"/>
                    <a:pt x="78" y="31"/>
                  </a:cubicBezTo>
                  <a:cubicBezTo>
                    <a:pt x="87" y="31"/>
                    <a:pt x="94" y="24"/>
                    <a:pt x="94" y="16"/>
                  </a:cubicBezTo>
                  <a:moveTo>
                    <a:pt x="125" y="15"/>
                  </a:moveTo>
                  <a:cubicBezTo>
                    <a:pt x="125" y="7"/>
                    <a:pt x="118" y="0"/>
                    <a:pt x="109" y="0"/>
                  </a:cubicBezTo>
                  <a:cubicBezTo>
                    <a:pt x="101" y="0"/>
                    <a:pt x="94" y="7"/>
                    <a:pt x="94" y="16"/>
                  </a:cubicBezTo>
                  <a:cubicBezTo>
                    <a:pt x="94" y="24"/>
                    <a:pt x="101" y="31"/>
                    <a:pt x="110" y="31"/>
                  </a:cubicBezTo>
                  <a:cubicBezTo>
                    <a:pt x="118" y="31"/>
                    <a:pt x="125" y="24"/>
                    <a:pt x="125" y="15"/>
                  </a:cubicBezTo>
                  <a:moveTo>
                    <a:pt x="156" y="15"/>
                  </a:moveTo>
                  <a:cubicBezTo>
                    <a:pt x="156" y="7"/>
                    <a:pt x="149" y="0"/>
                    <a:pt x="141" y="0"/>
                  </a:cubicBezTo>
                  <a:cubicBezTo>
                    <a:pt x="132" y="0"/>
                    <a:pt x="125" y="7"/>
                    <a:pt x="125" y="15"/>
                  </a:cubicBezTo>
                  <a:cubicBezTo>
                    <a:pt x="125" y="24"/>
                    <a:pt x="132" y="31"/>
                    <a:pt x="141" y="31"/>
                  </a:cubicBezTo>
                  <a:cubicBezTo>
                    <a:pt x="149" y="31"/>
                    <a:pt x="156" y="24"/>
                    <a:pt x="156"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2" name="Freeform 59"/>
            <p:cNvSpPr>
              <a:spLocks/>
            </p:cNvSpPr>
            <p:nvPr/>
          </p:nvSpPr>
          <p:spPr bwMode="auto">
            <a:xfrm>
              <a:off x="4385" y="2712"/>
              <a:ext cx="41" cy="45"/>
            </a:xfrm>
            <a:custGeom>
              <a:avLst/>
              <a:gdLst>
                <a:gd name="T0" fmla="*/ 18 w 87"/>
                <a:gd name="T1" fmla="*/ 95 h 95"/>
                <a:gd name="T2" fmla="*/ 0 w 87"/>
                <a:gd name="T3" fmla="*/ 77 h 95"/>
                <a:gd name="T4" fmla="*/ 0 w 87"/>
                <a:gd name="T5" fmla="*/ 60 h 95"/>
                <a:gd name="T6" fmla="*/ 6 w 87"/>
                <a:gd name="T7" fmla="*/ 47 h 95"/>
                <a:gd name="T8" fmla="*/ 0 w 87"/>
                <a:gd name="T9" fmla="*/ 34 h 95"/>
                <a:gd name="T10" fmla="*/ 0 w 87"/>
                <a:gd name="T11" fmla="*/ 17 h 95"/>
                <a:gd name="T12" fmla="*/ 18 w 87"/>
                <a:gd name="T13" fmla="*/ 0 h 95"/>
                <a:gd name="T14" fmla="*/ 74 w 87"/>
                <a:gd name="T15" fmla="*/ 0 h 95"/>
                <a:gd name="T16" fmla="*/ 85 w 87"/>
                <a:gd name="T17" fmla="*/ 6 h 95"/>
                <a:gd name="T18" fmla="*/ 87 w 87"/>
                <a:gd name="T19" fmla="*/ 15 h 95"/>
                <a:gd name="T20" fmla="*/ 87 w 87"/>
                <a:gd name="T21" fmla="*/ 16 h 95"/>
                <a:gd name="T22" fmla="*/ 87 w 87"/>
                <a:gd name="T23" fmla="*/ 17 h 95"/>
                <a:gd name="T24" fmla="*/ 87 w 87"/>
                <a:gd name="T25" fmla="*/ 34 h 95"/>
                <a:gd name="T26" fmla="*/ 87 w 87"/>
                <a:gd name="T27" fmla="*/ 35 h 95"/>
                <a:gd name="T28" fmla="*/ 87 w 87"/>
                <a:gd name="T29" fmla="*/ 37 h 95"/>
                <a:gd name="T30" fmla="*/ 85 w 87"/>
                <a:gd name="T31" fmla="*/ 45 h 95"/>
                <a:gd name="T32" fmla="*/ 83 w 87"/>
                <a:gd name="T33" fmla="*/ 47 h 95"/>
                <a:gd name="T34" fmla="*/ 85 w 87"/>
                <a:gd name="T35" fmla="*/ 50 h 95"/>
                <a:gd name="T36" fmla="*/ 87 w 87"/>
                <a:gd name="T37" fmla="*/ 58 h 95"/>
                <a:gd name="T38" fmla="*/ 87 w 87"/>
                <a:gd name="T39" fmla="*/ 59 h 95"/>
                <a:gd name="T40" fmla="*/ 87 w 87"/>
                <a:gd name="T41" fmla="*/ 60 h 95"/>
                <a:gd name="T42" fmla="*/ 87 w 87"/>
                <a:gd name="T43" fmla="*/ 77 h 95"/>
                <a:gd name="T44" fmla="*/ 87 w 87"/>
                <a:gd name="T45" fmla="*/ 79 h 95"/>
                <a:gd name="T46" fmla="*/ 87 w 87"/>
                <a:gd name="T47" fmla="*/ 80 h 95"/>
                <a:gd name="T48" fmla="*/ 85 w 87"/>
                <a:gd name="T49" fmla="*/ 88 h 95"/>
                <a:gd name="T50" fmla="*/ 74 w 87"/>
                <a:gd name="T51" fmla="*/ 95 h 95"/>
                <a:gd name="T52" fmla="*/ 18 w 87"/>
                <a:gd name="T5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95">
                  <a:moveTo>
                    <a:pt x="18" y="95"/>
                  </a:moveTo>
                  <a:cubicBezTo>
                    <a:pt x="8" y="95"/>
                    <a:pt x="0" y="87"/>
                    <a:pt x="0" y="77"/>
                  </a:cubicBezTo>
                  <a:cubicBezTo>
                    <a:pt x="0" y="60"/>
                    <a:pt x="0" y="60"/>
                    <a:pt x="0" y="60"/>
                  </a:cubicBezTo>
                  <a:cubicBezTo>
                    <a:pt x="0" y="55"/>
                    <a:pt x="3" y="51"/>
                    <a:pt x="6" y="47"/>
                  </a:cubicBezTo>
                  <a:cubicBezTo>
                    <a:pt x="3" y="44"/>
                    <a:pt x="0" y="40"/>
                    <a:pt x="0" y="34"/>
                  </a:cubicBezTo>
                  <a:cubicBezTo>
                    <a:pt x="0" y="17"/>
                    <a:pt x="0" y="17"/>
                    <a:pt x="0" y="17"/>
                  </a:cubicBezTo>
                  <a:cubicBezTo>
                    <a:pt x="0" y="8"/>
                    <a:pt x="8" y="0"/>
                    <a:pt x="18" y="0"/>
                  </a:cubicBezTo>
                  <a:cubicBezTo>
                    <a:pt x="74" y="0"/>
                    <a:pt x="74" y="0"/>
                    <a:pt x="74" y="0"/>
                  </a:cubicBezTo>
                  <a:cubicBezTo>
                    <a:pt x="79" y="0"/>
                    <a:pt x="83" y="2"/>
                    <a:pt x="85" y="6"/>
                  </a:cubicBezTo>
                  <a:cubicBezTo>
                    <a:pt x="86" y="9"/>
                    <a:pt x="87" y="12"/>
                    <a:pt x="87" y="15"/>
                  </a:cubicBezTo>
                  <a:cubicBezTo>
                    <a:pt x="87" y="16"/>
                    <a:pt x="87" y="16"/>
                    <a:pt x="87" y="16"/>
                  </a:cubicBezTo>
                  <a:cubicBezTo>
                    <a:pt x="87" y="17"/>
                    <a:pt x="87" y="17"/>
                    <a:pt x="87" y="17"/>
                  </a:cubicBezTo>
                  <a:cubicBezTo>
                    <a:pt x="87" y="34"/>
                    <a:pt x="87" y="34"/>
                    <a:pt x="87" y="34"/>
                  </a:cubicBezTo>
                  <a:cubicBezTo>
                    <a:pt x="87" y="35"/>
                    <a:pt x="87" y="35"/>
                    <a:pt x="87" y="35"/>
                  </a:cubicBezTo>
                  <a:cubicBezTo>
                    <a:pt x="87" y="37"/>
                    <a:pt x="87" y="37"/>
                    <a:pt x="87" y="37"/>
                  </a:cubicBezTo>
                  <a:cubicBezTo>
                    <a:pt x="87" y="39"/>
                    <a:pt x="86" y="42"/>
                    <a:pt x="85" y="45"/>
                  </a:cubicBezTo>
                  <a:cubicBezTo>
                    <a:pt x="85" y="46"/>
                    <a:pt x="84" y="47"/>
                    <a:pt x="83" y="47"/>
                  </a:cubicBezTo>
                  <a:cubicBezTo>
                    <a:pt x="84" y="48"/>
                    <a:pt x="85" y="49"/>
                    <a:pt x="85" y="50"/>
                  </a:cubicBezTo>
                  <a:cubicBezTo>
                    <a:pt x="86" y="52"/>
                    <a:pt x="87" y="55"/>
                    <a:pt x="87" y="58"/>
                  </a:cubicBezTo>
                  <a:cubicBezTo>
                    <a:pt x="87" y="59"/>
                    <a:pt x="87" y="59"/>
                    <a:pt x="87" y="59"/>
                  </a:cubicBezTo>
                  <a:cubicBezTo>
                    <a:pt x="87" y="60"/>
                    <a:pt x="87" y="60"/>
                    <a:pt x="87" y="60"/>
                  </a:cubicBezTo>
                  <a:cubicBezTo>
                    <a:pt x="87" y="77"/>
                    <a:pt x="87" y="77"/>
                    <a:pt x="87" y="77"/>
                  </a:cubicBezTo>
                  <a:cubicBezTo>
                    <a:pt x="87" y="79"/>
                    <a:pt x="87" y="79"/>
                    <a:pt x="87" y="79"/>
                  </a:cubicBezTo>
                  <a:cubicBezTo>
                    <a:pt x="87" y="80"/>
                    <a:pt x="87" y="80"/>
                    <a:pt x="87" y="80"/>
                  </a:cubicBezTo>
                  <a:cubicBezTo>
                    <a:pt x="87" y="82"/>
                    <a:pt x="86" y="85"/>
                    <a:pt x="85" y="88"/>
                  </a:cubicBezTo>
                  <a:cubicBezTo>
                    <a:pt x="83" y="92"/>
                    <a:pt x="79" y="95"/>
                    <a:pt x="74" y="95"/>
                  </a:cubicBezTo>
                  <a:cubicBezTo>
                    <a:pt x="18" y="95"/>
                    <a:pt x="18" y="95"/>
                    <a:pt x="18" y="95"/>
                  </a:cubicBezTo>
                </a:path>
              </a:pathLst>
            </a:custGeom>
            <a:solidFill>
              <a:srgbClr val="6929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3" name="Freeform 60"/>
            <p:cNvSpPr>
              <a:spLocks noEditPoints="1"/>
            </p:cNvSpPr>
            <p:nvPr/>
          </p:nvSpPr>
          <p:spPr bwMode="auto">
            <a:xfrm>
              <a:off x="4390" y="2716"/>
              <a:ext cx="32" cy="37"/>
            </a:xfrm>
            <a:custGeom>
              <a:avLst/>
              <a:gdLst>
                <a:gd name="T0" fmla="*/ 65 w 69"/>
                <a:gd name="T1" fmla="*/ 77 h 77"/>
                <a:gd name="T2" fmla="*/ 9 w 69"/>
                <a:gd name="T3" fmla="*/ 77 h 77"/>
                <a:gd name="T4" fmla="*/ 0 w 69"/>
                <a:gd name="T5" fmla="*/ 68 h 77"/>
                <a:gd name="T6" fmla="*/ 0 w 69"/>
                <a:gd name="T7" fmla="*/ 51 h 77"/>
                <a:gd name="T8" fmla="*/ 9 w 69"/>
                <a:gd name="T9" fmla="*/ 43 h 77"/>
                <a:gd name="T10" fmla="*/ 65 w 69"/>
                <a:gd name="T11" fmla="*/ 43 h 77"/>
                <a:gd name="T12" fmla="*/ 69 w 69"/>
                <a:gd name="T13" fmla="*/ 51 h 77"/>
                <a:gd name="T14" fmla="*/ 69 w 69"/>
                <a:gd name="T15" fmla="*/ 68 h 77"/>
                <a:gd name="T16" fmla="*/ 65 w 69"/>
                <a:gd name="T17" fmla="*/ 77 h 77"/>
                <a:gd name="T18" fmla="*/ 65 w 69"/>
                <a:gd name="T19" fmla="*/ 34 h 77"/>
                <a:gd name="T20" fmla="*/ 9 w 69"/>
                <a:gd name="T21" fmla="*/ 34 h 77"/>
                <a:gd name="T22" fmla="*/ 0 w 69"/>
                <a:gd name="T23" fmla="*/ 25 h 77"/>
                <a:gd name="T24" fmla="*/ 0 w 69"/>
                <a:gd name="T25" fmla="*/ 8 h 77"/>
                <a:gd name="T26" fmla="*/ 9 w 69"/>
                <a:gd name="T27" fmla="*/ 0 h 77"/>
                <a:gd name="T28" fmla="*/ 65 w 69"/>
                <a:gd name="T29" fmla="*/ 0 h 77"/>
                <a:gd name="T30" fmla="*/ 69 w 69"/>
                <a:gd name="T31" fmla="*/ 8 h 77"/>
                <a:gd name="T32" fmla="*/ 69 w 69"/>
                <a:gd name="T33" fmla="*/ 25 h 77"/>
                <a:gd name="T34" fmla="*/ 65 w 69"/>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7">
                  <a:moveTo>
                    <a:pt x="65" y="77"/>
                  </a:moveTo>
                  <a:cubicBezTo>
                    <a:pt x="9" y="77"/>
                    <a:pt x="9" y="77"/>
                    <a:pt x="9" y="77"/>
                  </a:cubicBezTo>
                  <a:cubicBezTo>
                    <a:pt x="4" y="77"/>
                    <a:pt x="0" y="73"/>
                    <a:pt x="0" y="68"/>
                  </a:cubicBezTo>
                  <a:cubicBezTo>
                    <a:pt x="0" y="51"/>
                    <a:pt x="0" y="51"/>
                    <a:pt x="0" y="51"/>
                  </a:cubicBezTo>
                  <a:cubicBezTo>
                    <a:pt x="0" y="47"/>
                    <a:pt x="4" y="43"/>
                    <a:pt x="9" y="43"/>
                  </a:cubicBezTo>
                  <a:cubicBezTo>
                    <a:pt x="65" y="43"/>
                    <a:pt x="65" y="43"/>
                    <a:pt x="65" y="43"/>
                  </a:cubicBezTo>
                  <a:cubicBezTo>
                    <a:pt x="69" y="43"/>
                    <a:pt x="69" y="47"/>
                    <a:pt x="69" y="51"/>
                  </a:cubicBezTo>
                  <a:cubicBezTo>
                    <a:pt x="69" y="68"/>
                    <a:pt x="69" y="68"/>
                    <a:pt x="69" y="68"/>
                  </a:cubicBezTo>
                  <a:cubicBezTo>
                    <a:pt x="69" y="73"/>
                    <a:pt x="69" y="77"/>
                    <a:pt x="65" y="77"/>
                  </a:cubicBezTo>
                  <a:close/>
                  <a:moveTo>
                    <a:pt x="65" y="34"/>
                  </a:moveTo>
                  <a:cubicBezTo>
                    <a:pt x="9" y="34"/>
                    <a:pt x="9" y="34"/>
                    <a:pt x="9" y="34"/>
                  </a:cubicBezTo>
                  <a:cubicBezTo>
                    <a:pt x="4" y="34"/>
                    <a:pt x="0" y="30"/>
                    <a:pt x="0" y="25"/>
                  </a:cubicBezTo>
                  <a:cubicBezTo>
                    <a:pt x="0" y="8"/>
                    <a:pt x="0" y="8"/>
                    <a:pt x="0" y="8"/>
                  </a:cubicBezTo>
                  <a:cubicBezTo>
                    <a:pt x="0" y="3"/>
                    <a:pt x="4" y="0"/>
                    <a:pt x="9" y="0"/>
                  </a:cubicBezTo>
                  <a:cubicBezTo>
                    <a:pt x="65" y="0"/>
                    <a:pt x="65" y="0"/>
                    <a:pt x="65" y="0"/>
                  </a:cubicBezTo>
                  <a:cubicBezTo>
                    <a:pt x="69" y="0"/>
                    <a:pt x="69" y="3"/>
                    <a:pt x="69" y="8"/>
                  </a:cubicBezTo>
                  <a:cubicBezTo>
                    <a:pt x="69" y="25"/>
                    <a:pt x="69" y="25"/>
                    <a:pt x="69" y="25"/>
                  </a:cubicBezTo>
                  <a:cubicBezTo>
                    <a:pt x="69" y="30"/>
                    <a:pt x="69" y="34"/>
                    <a:pt x="65"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4" name="Freeform 61"/>
            <p:cNvSpPr>
              <a:spLocks/>
            </p:cNvSpPr>
            <p:nvPr/>
          </p:nvSpPr>
          <p:spPr bwMode="auto">
            <a:xfrm>
              <a:off x="4361" y="2684"/>
              <a:ext cx="65" cy="81"/>
            </a:xfrm>
            <a:custGeom>
              <a:avLst/>
              <a:gdLst>
                <a:gd name="T0" fmla="*/ 17 w 138"/>
                <a:gd name="T1" fmla="*/ 172 h 172"/>
                <a:gd name="T2" fmla="*/ 0 w 138"/>
                <a:gd name="T3" fmla="*/ 155 h 172"/>
                <a:gd name="T4" fmla="*/ 0 w 138"/>
                <a:gd name="T5" fmla="*/ 17 h 172"/>
                <a:gd name="T6" fmla="*/ 17 w 138"/>
                <a:gd name="T7" fmla="*/ 0 h 172"/>
                <a:gd name="T8" fmla="*/ 107 w 138"/>
                <a:gd name="T9" fmla="*/ 0 h 172"/>
                <a:gd name="T10" fmla="*/ 119 w 138"/>
                <a:gd name="T11" fmla="*/ 6 h 172"/>
                <a:gd name="T12" fmla="*/ 120 w 138"/>
                <a:gd name="T13" fmla="*/ 8 h 172"/>
                <a:gd name="T14" fmla="*/ 125 w 138"/>
                <a:gd name="T15" fmla="*/ 8 h 172"/>
                <a:gd name="T16" fmla="*/ 136 w 138"/>
                <a:gd name="T17" fmla="*/ 15 h 172"/>
                <a:gd name="T18" fmla="*/ 138 w 138"/>
                <a:gd name="T19" fmla="*/ 23 h 172"/>
                <a:gd name="T20" fmla="*/ 138 w 138"/>
                <a:gd name="T21" fmla="*/ 25 h 172"/>
                <a:gd name="T22" fmla="*/ 138 w 138"/>
                <a:gd name="T23" fmla="*/ 26 h 172"/>
                <a:gd name="T24" fmla="*/ 138 w 138"/>
                <a:gd name="T25" fmla="*/ 51 h 172"/>
                <a:gd name="T26" fmla="*/ 138 w 138"/>
                <a:gd name="T27" fmla="*/ 52 h 172"/>
                <a:gd name="T28" fmla="*/ 138 w 138"/>
                <a:gd name="T29" fmla="*/ 54 h 172"/>
                <a:gd name="T30" fmla="*/ 136 w 138"/>
                <a:gd name="T31" fmla="*/ 62 h 172"/>
                <a:gd name="T32" fmla="*/ 125 w 138"/>
                <a:gd name="T33" fmla="*/ 69 h 172"/>
                <a:gd name="T34" fmla="*/ 120 w 138"/>
                <a:gd name="T35" fmla="*/ 69 h 172"/>
                <a:gd name="T36" fmla="*/ 120 w 138"/>
                <a:gd name="T37" fmla="*/ 155 h 172"/>
                <a:gd name="T38" fmla="*/ 120 w 138"/>
                <a:gd name="T39" fmla="*/ 156 h 172"/>
                <a:gd name="T40" fmla="*/ 120 w 138"/>
                <a:gd name="T41" fmla="*/ 157 h 172"/>
                <a:gd name="T42" fmla="*/ 119 w 138"/>
                <a:gd name="T43" fmla="*/ 165 h 172"/>
                <a:gd name="T44" fmla="*/ 107 w 138"/>
                <a:gd name="T45" fmla="*/ 172 h 172"/>
                <a:gd name="T46" fmla="*/ 17 w 138"/>
                <a:gd name="T4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72">
                  <a:moveTo>
                    <a:pt x="17" y="172"/>
                  </a:moveTo>
                  <a:cubicBezTo>
                    <a:pt x="8" y="172"/>
                    <a:pt x="0" y="164"/>
                    <a:pt x="0" y="155"/>
                  </a:cubicBezTo>
                  <a:cubicBezTo>
                    <a:pt x="0" y="17"/>
                    <a:pt x="0" y="17"/>
                    <a:pt x="0" y="17"/>
                  </a:cubicBezTo>
                  <a:cubicBezTo>
                    <a:pt x="0" y="7"/>
                    <a:pt x="8" y="0"/>
                    <a:pt x="17" y="0"/>
                  </a:cubicBezTo>
                  <a:cubicBezTo>
                    <a:pt x="107" y="0"/>
                    <a:pt x="107" y="0"/>
                    <a:pt x="107" y="0"/>
                  </a:cubicBezTo>
                  <a:cubicBezTo>
                    <a:pt x="112" y="0"/>
                    <a:pt x="117" y="2"/>
                    <a:pt x="119" y="6"/>
                  </a:cubicBezTo>
                  <a:cubicBezTo>
                    <a:pt x="119" y="7"/>
                    <a:pt x="119" y="8"/>
                    <a:pt x="120" y="8"/>
                  </a:cubicBezTo>
                  <a:cubicBezTo>
                    <a:pt x="122" y="8"/>
                    <a:pt x="125" y="8"/>
                    <a:pt x="125" y="8"/>
                  </a:cubicBezTo>
                  <a:cubicBezTo>
                    <a:pt x="130" y="8"/>
                    <a:pt x="134" y="11"/>
                    <a:pt x="136" y="15"/>
                  </a:cubicBezTo>
                  <a:cubicBezTo>
                    <a:pt x="137" y="18"/>
                    <a:pt x="138" y="21"/>
                    <a:pt x="138" y="23"/>
                  </a:cubicBezTo>
                  <a:cubicBezTo>
                    <a:pt x="138" y="25"/>
                    <a:pt x="138" y="25"/>
                    <a:pt x="138" y="25"/>
                  </a:cubicBezTo>
                  <a:cubicBezTo>
                    <a:pt x="138" y="26"/>
                    <a:pt x="138" y="26"/>
                    <a:pt x="138" y="26"/>
                  </a:cubicBezTo>
                  <a:cubicBezTo>
                    <a:pt x="138" y="51"/>
                    <a:pt x="138" y="51"/>
                    <a:pt x="138" y="51"/>
                  </a:cubicBezTo>
                  <a:cubicBezTo>
                    <a:pt x="138" y="52"/>
                    <a:pt x="138" y="52"/>
                    <a:pt x="138" y="52"/>
                  </a:cubicBezTo>
                  <a:cubicBezTo>
                    <a:pt x="138" y="54"/>
                    <a:pt x="138" y="54"/>
                    <a:pt x="138" y="54"/>
                  </a:cubicBezTo>
                  <a:cubicBezTo>
                    <a:pt x="138" y="56"/>
                    <a:pt x="137" y="59"/>
                    <a:pt x="136" y="62"/>
                  </a:cubicBezTo>
                  <a:cubicBezTo>
                    <a:pt x="134" y="66"/>
                    <a:pt x="130" y="69"/>
                    <a:pt x="125" y="69"/>
                  </a:cubicBezTo>
                  <a:cubicBezTo>
                    <a:pt x="125" y="69"/>
                    <a:pt x="122" y="69"/>
                    <a:pt x="120" y="69"/>
                  </a:cubicBezTo>
                  <a:cubicBezTo>
                    <a:pt x="120" y="83"/>
                    <a:pt x="120" y="155"/>
                    <a:pt x="120" y="155"/>
                  </a:cubicBezTo>
                  <a:cubicBezTo>
                    <a:pt x="120" y="156"/>
                    <a:pt x="120" y="156"/>
                    <a:pt x="120" y="156"/>
                  </a:cubicBezTo>
                  <a:cubicBezTo>
                    <a:pt x="120" y="157"/>
                    <a:pt x="120" y="157"/>
                    <a:pt x="120" y="157"/>
                  </a:cubicBezTo>
                  <a:cubicBezTo>
                    <a:pt x="120" y="160"/>
                    <a:pt x="120" y="163"/>
                    <a:pt x="119" y="165"/>
                  </a:cubicBezTo>
                  <a:cubicBezTo>
                    <a:pt x="117" y="170"/>
                    <a:pt x="112" y="172"/>
                    <a:pt x="107" y="172"/>
                  </a:cubicBezTo>
                  <a:cubicBezTo>
                    <a:pt x="17" y="172"/>
                    <a:pt x="17" y="172"/>
                    <a:pt x="17" y="172"/>
                  </a:cubicBezTo>
                </a:path>
              </a:pathLst>
            </a:custGeom>
            <a:solidFill>
              <a:srgbClr val="6929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5" name="Freeform 62"/>
            <p:cNvSpPr>
              <a:spLocks noEditPoints="1"/>
            </p:cNvSpPr>
            <p:nvPr/>
          </p:nvSpPr>
          <p:spPr bwMode="auto">
            <a:xfrm>
              <a:off x="4365" y="2688"/>
              <a:ext cx="57" cy="73"/>
            </a:xfrm>
            <a:custGeom>
              <a:avLst/>
              <a:gdLst>
                <a:gd name="T0" fmla="*/ 117 w 121"/>
                <a:gd name="T1" fmla="*/ 52 h 155"/>
                <a:gd name="T2" fmla="*/ 61 w 121"/>
                <a:gd name="T3" fmla="*/ 52 h 155"/>
                <a:gd name="T4" fmla="*/ 52 w 121"/>
                <a:gd name="T5" fmla="*/ 43 h 155"/>
                <a:gd name="T6" fmla="*/ 52 w 121"/>
                <a:gd name="T7" fmla="*/ 18 h 155"/>
                <a:gd name="T8" fmla="*/ 61 w 121"/>
                <a:gd name="T9" fmla="*/ 9 h 155"/>
                <a:gd name="T10" fmla="*/ 117 w 121"/>
                <a:gd name="T11" fmla="*/ 9 h 155"/>
                <a:gd name="T12" fmla="*/ 121 w 121"/>
                <a:gd name="T13" fmla="*/ 18 h 155"/>
                <a:gd name="T14" fmla="*/ 121 w 121"/>
                <a:gd name="T15" fmla="*/ 43 h 155"/>
                <a:gd name="T16" fmla="*/ 117 w 121"/>
                <a:gd name="T17" fmla="*/ 52 h 155"/>
                <a:gd name="T18" fmla="*/ 99 w 121"/>
                <a:gd name="T19" fmla="*/ 155 h 155"/>
                <a:gd name="T20" fmla="*/ 9 w 121"/>
                <a:gd name="T21" fmla="*/ 155 h 155"/>
                <a:gd name="T22" fmla="*/ 0 w 121"/>
                <a:gd name="T23" fmla="*/ 147 h 155"/>
                <a:gd name="T24" fmla="*/ 0 w 121"/>
                <a:gd name="T25" fmla="*/ 9 h 155"/>
                <a:gd name="T26" fmla="*/ 9 w 121"/>
                <a:gd name="T27" fmla="*/ 0 h 155"/>
                <a:gd name="T28" fmla="*/ 99 w 121"/>
                <a:gd name="T29" fmla="*/ 0 h 155"/>
                <a:gd name="T30" fmla="*/ 104 w 121"/>
                <a:gd name="T31" fmla="*/ 9 h 155"/>
                <a:gd name="T32" fmla="*/ 104 w 121"/>
                <a:gd name="T33" fmla="*/ 147 h 155"/>
                <a:gd name="T34" fmla="*/ 99 w 121"/>
                <a:gd name="T35"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55">
                  <a:moveTo>
                    <a:pt x="117" y="52"/>
                  </a:moveTo>
                  <a:cubicBezTo>
                    <a:pt x="61" y="52"/>
                    <a:pt x="61" y="52"/>
                    <a:pt x="61" y="52"/>
                  </a:cubicBezTo>
                  <a:cubicBezTo>
                    <a:pt x="56" y="52"/>
                    <a:pt x="52" y="48"/>
                    <a:pt x="52" y="43"/>
                  </a:cubicBezTo>
                  <a:cubicBezTo>
                    <a:pt x="52" y="18"/>
                    <a:pt x="52" y="18"/>
                    <a:pt x="52" y="18"/>
                  </a:cubicBezTo>
                  <a:cubicBezTo>
                    <a:pt x="52" y="13"/>
                    <a:pt x="56" y="9"/>
                    <a:pt x="61" y="9"/>
                  </a:cubicBezTo>
                  <a:cubicBezTo>
                    <a:pt x="117" y="9"/>
                    <a:pt x="117" y="9"/>
                    <a:pt x="117" y="9"/>
                  </a:cubicBezTo>
                  <a:cubicBezTo>
                    <a:pt x="121" y="9"/>
                    <a:pt x="121" y="13"/>
                    <a:pt x="121" y="18"/>
                  </a:cubicBezTo>
                  <a:cubicBezTo>
                    <a:pt x="121" y="43"/>
                    <a:pt x="121" y="43"/>
                    <a:pt x="121" y="43"/>
                  </a:cubicBezTo>
                  <a:cubicBezTo>
                    <a:pt x="121" y="48"/>
                    <a:pt x="121" y="52"/>
                    <a:pt x="117" y="52"/>
                  </a:cubicBezTo>
                  <a:close/>
                  <a:moveTo>
                    <a:pt x="99" y="155"/>
                  </a:moveTo>
                  <a:cubicBezTo>
                    <a:pt x="9" y="155"/>
                    <a:pt x="9" y="155"/>
                    <a:pt x="9" y="155"/>
                  </a:cubicBezTo>
                  <a:cubicBezTo>
                    <a:pt x="4" y="155"/>
                    <a:pt x="0" y="151"/>
                    <a:pt x="0" y="147"/>
                  </a:cubicBezTo>
                  <a:cubicBezTo>
                    <a:pt x="0" y="9"/>
                    <a:pt x="0" y="9"/>
                    <a:pt x="0" y="9"/>
                  </a:cubicBezTo>
                  <a:cubicBezTo>
                    <a:pt x="0" y="4"/>
                    <a:pt x="4" y="0"/>
                    <a:pt x="9" y="0"/>
                  </a:cubicBezTo>
                  <a:cubicBezTo>
                    <a:pt x="99" y="0"/>
                    <a:pt x="99" y="0"/>
                    <a:pt x="99" y="0"/>
                  </a:cubicBezTo>
                  <a:cubicBezTo>
                    <a:pt x="104" y="0"/>
                    <a:pt x="104" y="4"/>
                    <a:pt x="104" y="9"/>
                  </a:cubicBezTo>
                  <a:cubicBezTo>
                    <a:pt x="104" y="147"/>
                    <a:pt x="104" y="147"/>
                    <a:pt x="104" y="147"/>
                  </a:cubicBezTo>
                  <a:cubicBezTo>
                    <a:pt x="104" y="151"/>
                    <a:pt x="104" y="155"/>
                    <a:pt x="99"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6" name="Freeform 63"/>
            <p:cNvSpPr>
              <a:spLocks noEditPoints="1"/>
            </p:cNvSpPr>
            <p:nvPr/>
          </p:nvSpPr>
          <p:spPr bwMode="auto">
            <a:xfrm>
              <a:off x="4361" y="2696"/>
              <a:ext cx="45" cy="52"/>
            </a:xfrm>
            <a:custGeom>
              <a:avLst/>
              <a:gdLst>
                <a:gd name="T0" fmla="*/ 0 w 45"/>
                <a:gd name="T1" fmla="*/ 28 h 52"/>
                <a:gd name="T2" fmla="*/ 0 w 45"/>
                <a:gd name="T3" fmla="*/ 24 h 52"/>
                <a:gd name="T4" fmla="*/ 45 w 45"/>
                <a:gd name="T5" fmla="*/ 24 h 52"/>
                <a:gd name="T6" fmla="*/ 45 w 45"/>
                <a:gd name="T7" fmla="*/ 28 h 52"/>
                <a:gd name="T8" fmla="*/ 0 w 45"/>
                <a:gd name="T9" fmla="*/ 28 h 52"/>
                <a:gd name="T10" fmla="*/ 0 w 45"/>
                <a:gd name="T11" fmla="*/ 52 h 52"/>
                <a:gd name="T12" fmla="*/ 0 w 45"/>
                <a:gd name="T13" fmla="*/ 49 h 52"/>
                <a:gd name="T14" fmla="*/ 45 w 45"/>
                <a:gd name="T15" fmla="*/ 49 h 52"/>
                <a:gd name="T16" fmla="*/ 45 w 45"/>
                <a:gd name="T17" fmla="*/ 52 h 52"/>
                <a:gd name="T18" fmla="*/ 0 w 45"/>
                <a:gd name="T19" fmla="*/ 52 h 52"/>
                <a:gd name="T20" fmla="*/ 0 w 45"/>
                <a:gd name="T21" fmla="*/ 41 h 52"/>
                <a:gd name="T22" fmla="*/ 0 w 45"/>
                <a:gd name="T23" fmla="*/ 36 h 52"/>
                <a:gd name="T24" fmla="*/ 45 w 45"/>
                <a:gd name="T25" fmla="*/ 36 h 52"/>
                <a:gd name="T26" fmla="*/ 45 w 45"/>
                <a:gd name="T27" fmla="*/ 41 h 52"/>
                <a:gd name="T28" fmla="*/ 0 w 45"/>
                <a:gd name="T29" fmla="*/ 41 h 52"/>
                <a:gd name="T30" fmla="*/ 0 w 45"/>
                <a:gd name="T31" fmla="*/ 16 h 52"/>
                <a:gd name="T32" fmla="*/ 0 w 45"/>
                <a:gd name="T33" fmla="*/ 12 h 52"/>
                <a:gd name="T34" fmla="*/ 45 w 45"/>
                <a:gd name="T35" fmla="*/ 12 h 52"/>
                <a:gd name="T36" fmla="*/ 45 w 45"/>
                <a:gd name="T37" fmla="*/ 16 h 52"/>
                <a:gd name="T38" fmla="*/ 0 w 45"/>
                <a:gd name="T39" fmla="*/ 16 h 52"/>
                <a:gd name="T40" fmla="*/ 0 w 45"/>
                <a:gd name="T41" fmla="*/ 4 h 52"/>
                <a:gd name="T42" fmla="*/ 0 w 45"/>
                <a:gd name="T43" fmla="*/ 0 h 52"/>
                <a:gd name="T44" fmla="*/ 45 w 45"/>
                <a:gd name="T45" fmla="*/ 0 h 52"/>
                <a:gd name="T46" fmla="*/ 45 w 45"/>
                <a:gd name="T47" fmla="*/ 4 h 52"/>
                <a:gd name="T48" fmla="*/ 0 w 45"/>
                <a:gd name="T4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52">
                  <a:moveTo>
                    <a:pt x="0" y="28"/>
                  </a:moveTo>
                  <a:lnTo>
                    <a:pt x="0" y="24"/>
                  </a:lnTo>
                  <a:lnTo>
                    <a:pt x="45" y="24"/>
                  </a:lnTo>
                  <a:lnTo>
                    <a:pt x="45" y="28"/>
                  </a:lnTo>
                  <a:lnTo>
                    <a:pt x="0" y="28"/>
                  </a:lnTo>
                  <a:close/>
                  <a:moveTo>
                    <a:pt x="0" y="52"/>
                  </a:moveTo>
                  <a:lnTo>
                    <a:pt x="0" y="49"/>
                  </a:lnTo>
                  <a:lnTo>
                    <a:pt x="45" y="49"/>
                  </a:lnTo>
                  <a:lnTo>
                    <a:pt x="45" y="52"/>
                  </a:lnTo>
                  <a:lnTo>
                    <a:pt x="0" y="52"/>
                  </a:lnTo>
                  <a:close/>
                  <a:moveTo>
                    <a:pt x="0" y="41"/>
                  </a:moveTo>
                  <a:lnTo>
                    <a:pt x="0" y="36"/>
                  </a:lnTo>
                  <a:lnTo>
                    <a:pt x="45" y="36"/>
                  </a:lnTo>
                  <a:lnTo>
                    <a:pt x="45" y="41"/>
                  </a:lnTo>
                  <a:lnTo>
                    <a:pt x="0" y="41"/>
                  </a:lnTo>
                  <a:close/>
                  <a:moveTo>
                    <a:pt x="0" y="16"/>
                  </a:moveTo>
                  <a:lnTo>
                    <a:pt x="0" y="12"/>
                  </a:lnTo>
                  <a:lnTo>
                    <a:pt x="45" y="12"/>
                  </a:lnTo>
                  <a:lnTo>
                    <a:pt x="45" y="16"/>
                  </a:lnTo>
                  <a:lnTo>
                    <a:pt x="0" y="16"/>
                  </a:lnTo>
                  <a:close/>
                  <a:moveTo>
                    <a:pt x="0" y="4"/>
                  </a:moveTo>
                  <a:lnTo>
                    <a:pt x="0" y="0"/>
                  </a:lnTo>
                  <a:lnTo>
                    <a:pt x="45" y="0"/>
                  </a:lnTo>
                  <a:lnTo>
                    <a:pt x="45" y="4"/>
                  </a:lnTo>
                  <a:lnTo>
                    <a:pt x="0" y="4"/>
                  </a:lnTo>
                  <a:close/>
                </a:path>
              </a:pathLst>
            </a:custGeom>
            <a:solidFill>
              <a:srgbClr val="6929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7" name="Freeform 64"/>
            <p:cNvSpPr>
              <a:spLocks/>
            </p:cNvSpPr>
            <p:nvPr/>
          </p:nvSpPr>
          <p:spPr bwMode="auto">
            <a:xfrm>
              <a:off x="4329" y="2676"/>
              <a:ext cx="56" cy="97"/>
            </a:xfrm>
            <a:custGeom>
              <a:avLst/>
              <a:gdLst>
                <a:gd name="T0" fmla="*/ 56 w 56"/>
                <a:gd name="T1" fmla="*/ 0 h 97"/>
                <a:gd name="T2" fmla="*/ 0 w 56"/>
                <a:gd name="T3" fmla="*/ 10 h 97"/>
                <a:gd name="T4" fmla="*/ 0 w 56"/>
                <a:gd name="T5" fmla="*/ 87 h 97"/>
                <a:gd name="T6" fmla="*/ 56 w 56"/>
                <a:gd name="T7" fmla="*/ 97 h 97"/>
                <a:gd name="T8" fmla="*/ 56 w 56"/>
                <a:gd name="T9" fmla="*/ 0 h 97"/>
              </a:gdLst>
              <a:ahLst/>
              <a:cxnLst>
                <a:cxn ang="0">
                  <a:pos x="T0" y="T1"/>
                </a:cxn>
                <a:cxn ang="0">
                  <a:pos x="T2" y="T3"/>
                </a:cxn>
                <a:cxn ang="0">
                  <a:pos x="T4" y="T5"/>
                </a:cxn>
                <a:cxn ang="0">
                  <a:pos x="T6" y="T7"/>
                </a:cxn>
                <a:cxn ang="0">
                  <a:pos x="T8" y="T9"/>
                </a:cxn>
              </a:cxnLst>
              <a:rect l="0" t="0" r="r" b="b"/>
              <a:pathLst>
                <a:path w="56" h="97">
                  <a:moveTo>
                    <a:pt x="56" y="0"/>
                  </a:moveTo>
                  <a:lnTo>
                    <a:pt x="0" y="10"/>
                  </a:lnTo>
                  <a:lnTo>
                    <a:pt x="0" y="87"/>
                  </a:lnTo>
                  <a:lnTo>
                    <a:pt x="56" y="97"/>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8" name="Freeform 65"/>
            <p:cNvSpPr>
              <a:spLocks/>
            </p:cNvSpPr>
            <p:nvPr/>
          </p:nvSpPr>
          <p:spPr bwMode="auto">
            <a:xfrm>
              <a:off x="4342" y="2702"/>
              <a:ext cx="31" cy="43"/>
            </a:xfrm>
            <a:custGeom>
              <a:avLst/>
              <a:gdLst>
                <a:gd name="T0" fmla="*/ 66 w 66"/>
                <a:gd name="T1" fmla="*/ 0 h 91"/>
                <a:gd name="T2" fmla="*/ 49 w 66"/>
                <a:gd name="T3" fmla="*/ 1 h 91"/>
                <a:gd name="T4" fmla="*/ 49 w 66"/>
                <a:gd name="T5" fmla="*/ 50 h 91"/>
                <a:gd name="T6" fmla="*/ 50 w 66"/>
                <a:gd name="T7" fmla="*/ 54 h 91"/>
                <a:gd name="T8" fmla="*/ 50 w 66"/>
                <a:gd name="T9" fmla="*/ 58 h 91"/>
                <a:gd name="T10" fmla="*/ 50 w 66"/>
                <a:gd name="T11" fmla="*/ 60 h 91"/>
                <a:gd name="T12" fmla="*/ 50 w 66"/>
                <a:gd name="T13" fmla="*/ 62 h 91"/>
                <a:gd name="T14" fmla="*/ 50 w 66"/>
                <a:gd name="T15" fmla="*/ 62 h 91"/>
                <a:gd name="T16" fmla="*/ 49 w 66"/>
                <a:gd name="T17" fmla="*/ 60 h 91"/>
                <a:gd name="T18" fmla="*/ 48 w 66"/>
                <a:gd name="T19" fmla="*/ 58 h 91"/>
                <a:gd name="T20" fmla="*/ 47 w 66"/>
                <a:gd name="T21" fmla="*/ 56 h 91"/>
                <a:gd name="T22" fmla="*/ 46 w 66"/>
                <a:gd name="T23" fmla="*/ 55 h 91"/>
                <a:gd name="T24" fmla="*/ 17 w 66"/>
                <a:gd name="T25" fmla="*/ 3 h 91"/>
                <a:gd name="T26" fmla="*/ 0 w 66"/>
                <a:gd name="T27" fmla="*/ 4 h 91"/>
                <a:gd name="T28" fmla="*/ 0 w 66"/>
                <a:gd name="T29" fmla="*/ 87 h 91"/>
                <a:gd name="T30" fmla="*/ 15 w 66"/>
                <a:gd name="T31" fmla="*/ 88 h 91"/>
                <a:gd name="T32" fmla="*/ 15 w 66"/>
                <a:gd name="T33" fmla="*/ 41 h 91"/>
                <a:gd name="T34" fmla="*/ 15 w 66"/>
                <a:gd name="T35" fmla="*/ 37 h 91"/>
                <a:gd name="T36" fmla="*/ 15 w 66"/>
                <a:gd name="T37" fmla="*/ 33 h 91"/>
                <a:gd name="T38" fmla="*/ 15 w 66"/>
                <a:gd name="T39" fmla="*/ 30 h 91"/>
                <a:gd name="T40" fmla="*/ 15 w 66"/>
                <a:gd name="T41" fmla="*/ 28 h 91"/>
                <a:gd name="T42" fmla="*/ 15 w 66"/>
                <a:gd name="T43" fmla="*/ 28 h 91"/>
                <a:gd name="T44" fmla="*/ 15 w 66"/>
                <a:gd name="T45" fmla="*/ 29 h 91"/>
                <a:gd name="T46" fmla="*/ 16 w 66"/>
                <a:gd name="T47" fmla="*/ 31 h 91"/>
                <a:gd name="T48" fmla="*/ 17 w 66"/>
                <a:gd name="T49" fmla="*/ 32 h 91"/>
                <a:gd name="T50" fmla="*/ 18 w 66"/>
                <a:gd name="T51" fmla="*/ 35 h 91"/>
                <a:gd name="T52" fmla="*/ 48 w 66"/>
                <a:gd name="T53" fmla="*/ 90 h 91"/>
                <a:gd name="T54" fmla="*/ 66 w 66"/>
                <a:gd name="T55" fmla="*/ 91 h 91"/>
                <a:gd name="T56" fmla="*/ 66 w 66"/>
                <a:gd name="T5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91">
                  <a:moveTo>
                    <a:pt x="66" y="0"/>
                  </a:moveTo>
                  <a:cubicBezTo>
                    <a:pt x="49" y="1"/>
                    <a:pt x="49" y="1"/>
                    <a:pt x="49" y="1"/>
                  </a:cubicBezTo>
                  <a:cubicBezTo>
                    <a:pt x="49" y="50"/>
                    <a:pt x="49" y="50"/>
                    <a:pt x="49" y="50"/>
                  </a:cubicBezTo>
                  <a:cubicBezTo>
                    <a:pt x="49" y="52"/>
                    <a:pt x="49" y="53"/>
                    <a:pt x="50" y="54"/>
                  </a:cubicBezTo>
                  <a:cubicBezTo>
                    <a:pt x="50" y="55"/>
                    <a:pt x="50" y="57"/>
                    <a:pt x="50" y="58"/>
                  </a:cubicBezTo>
                  <a:cubicBezTo>
                    <a:pt x="50" y="59"/>
                    <a:pt x="50" y="60"/>
                    <a:pt x="50" y="60"/>
                  </a:cubicBezTo>
                  <a:cubicBezTo>
                    <a:pt x="50" y="61"/>
                    <a:pt x="50" y="62"/>
                    <a:pt x="50" y="62"/>
                  </a:cubicBezTo>
                  <a:cubicBezTo>
                    <a:pt x="50" y="62"/>
                    <a:pt x="50" y="62"/>
                    <a:pt x="50" y="62"/>
                  </a:cubicBezTo>
                  <a:cubicBezTo>
                    <a:pt x="49" y="61"/>
                    <a:pt x="49" y="61"/>
                    <a:pt x="49" y="60"/>
                  </a:cubicBezTo>
                  <a:cubicBezTo>
                    <a:pt x="48" y="59"/>
                    <a:pt x="48" y="59"/>
                    <a:pt x="48" y="58"/>
                  </a:cubicBezTo>
                  <a:cubicBezTo>
                    <a:pt x="47" y="58"/>
                    <a:pt x="47" y="57"/>
                    <a:pt x="47" y="56"/>
                  </a:cubicBezTo>
                  <a:cubicBezTo>
                    <a:pt x="46" y="56"/>
                    <a:pt x="46" y="55"/>
                    <a:pt x="46" y="55"/>
                  </a:cubicBezTo>
                  <a:cubicBezTo>
                    <a:pt x="17" y="3"/>
                    <a:pt x="17" y="3"/>
                    <a:pt x="17" y="3"/>
                  </a:cubicBezTo>
                  <a:cubicBezTo>
                    <a:pt x="0" y="4"/>
                    <a:pt x="0" y="4"/>
                    <a:pt x="0" y="4"/>
                  </a:cubicBezTo>
                  <a:cubicBezTo>
                    <a:pt x="0" y="87"/>
                    <a:pt x="0" y="87"/>
                    <a:pt x="0" y="87"/>
                  </a:cubicBezTo>
                  <a:cubicBezTo>
                    <a:pt x="15" y="88"/>
                    <a:pt x="15" y="88"/>
                    <a:pt x="15" y="88"/>
                  </a:cubicBezTo>
                  <a:cubicBezTo>
                    <a:pt x="15" y="41"/>
                    <a:pt x="15" y="41"/>
                    <a:pt x="15" y="41"/>
                  </a:cubicBezTo>
                  <a:cubicBezTo>
                    <a:pt x="15" y="40"/>
                    <a:pt x="15" y="38"/>
                    <a:pt x="15" y="37"/>
                  </a:cubicBezTo>
                  <a:cubicBezTo>
                    <a:pt x="15" y="36"/>
                    <a:pt x="15" y="34"/>
                    <a:pt x="15" y="33"/>
                  </a:cubicBezTo>
                  <a:cubicBezTo>
                    <a:pt x="15" y="32"/>
                    <a:pt x="15" y="31"/>
                    <a:pt x="15" y="30"/>
                  </a:cubicBezTo>
                  <a:cubicBezTo>
                    <a:pt x="15" y="29"/>
                    <a:pt x="15" y="28"/>
                    <a:pt x="15" y="28"/>
                  </a:cubicBezTo>
                  <a:cubicBezTo>
                    <a:pt x="15" y="28"/>
                    <a:pt x="15" y="28"/>
                    <a:pt x="15" y="28"/>
                  </a:cubicBezTo>
                  <a:cubicBezTo>
                    <a:pt x="15" y="28"/>
                    <a:pt x="15" y="28"/>
                    <a:pt x="15" y="29"/>
                  </a:cubicBezTo>
                  <a:cubicBezTo>
                    <a:pt x="16" y="29"/>
                    <a:pt x="16" y="30"/>
                    <a:pt x="16" y="31"/>
                  </a:cubicBezTo>
                  <a:cubicBezTo>
                    <a:pt x="16" y="31"/>
                    <a:pt x="17" y="32"/>
                    <a:pt x="17" y="32"/>
                  </a:cubicBezTo>
                  <a:cubicBezTo>
                    <a:pt x="18" y="33"/>
                    <a:pt x="18" y="34"/>
                    <a:pt x="18" y="35"/>
                  </a:cubicBezTo>
                  <a:cubicBezTo>
                    <a:pt x="48" y="90"/>
                    <a:pt x="48" y="90"/>
                    <a:pt x="48" y="90"/>
                  </a:cubicBezTo>
                  <a:cubicBezTo>
                    <a:pt x="66" y="91"/>
                    <a:pt x="66" y="91"/>
                    <a:pt x="66" y="91"/>
                  </a:cubicBezTo>
                  <a:cubicBezTo>
                    <a:pt x="66" y="0"/>
                    <a:pt x="66" y="0"/>
                    <a:pt x="66" y="0"/>
                  </a:cubicBezTo>
                </a:path>
              </a:pathLst>
            </a:custGeom>
            <a:solidFill>
              <a:srgbClr val="6929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9" name="Freeform 66"/>
            <p:cNvSpPr>
              <a:spLocks/>
            </p:cNvSpPr>
            <p:nvPr/>
          </p:nvSpPr>
          <p:spPr bwMode="auto">
            <a:xfrm>
              <a:off x="3797" y="2971"/>
              <a:ext cx="73" cy="81"/>
            </a:xfrm>
            <a:custGeom>
              <a:avLst/>
              <a:gdLst>
                <a:gd name="T0" fmla="*/ 12 w 155"/>
                <a:gd name="T1" fmla="*/ 172 h 172"/>
                <a:gd name="T2" fmla="*/ 0 w 155"/>
                <a:gd name="T3" fmla="*/ 160 h 172"/>
                <a:gd name="T4" fmla="*/ 0 w 155"/>
                <a:gd name="T5" fmla="*/ 12 h 172"/>
                <a:gd name="T6" fmla="*/ 12 w 155"/>
                <a:gd name="T7" fmla="*/ 0 h 172"/>
                <a:gd name="T8" fmla="*/ 144 w 155"/>
                <a:gd name="T9" fmla="*/ 0 h 172"/>
                <a:gd name="T10" fmla="*/ 155 w 155"/>
                <a:gd name="T11" fmla="*/ 12 h 172"/>
                <a:gd name="T12" fmla="*/ 155 w 155"/>
                <a:gd name="T13" fmla="*/ 160 h 172"/>
                <a:gd name="T14" fmla="*/ 144 w 155"/>
                <a:gd name="T15" fmla="*/ 172 h 172"/>
                <a:gd name="T16" fmla="*/ 12 w 155"/>
                <a:gd name="T1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72">
                  <a:moveTo>
                    <a:pt x="12" y="172"/>
                  </a:moveTo>
                  <a:cubicBezTo>
                    <a:pt x="5" y="172"/>
                    <a:pt x="0" y="167"/>
                    <a:pt x="0" y="160"/>
                  </a:cubicBezTo>
                  <a:cubicBezTo>
                    <a:pt x="0" y="12"/>
                    <a:pt x="0" y="12"/>
                    <a:pt x="0" y="12"/>
                  </a:cubicBezTo>
                  <a:cubicBezTo>
                    <a:pt x="0" y="6"/>
                    <a:pt x="5" y="0"/>
                    <a:pt x="12" y="0"/>
                  </a:cubicBezTo>
                  <a:cubicBezTo>
                    <a:pt x="144" y="0"/>
                    <a:pt x="144" y="0"/>
                    <a:pt x="144" y="0"/>
                  </a:cubicBezTo>
                  <a:cubicBezTo>
                    <a:pt x="150" y="0"/>
                    <a:pt x="155" y="6"/>
                    <a:pt x="155" y="12"/>
                  </a:cubicBezTo>
                  <a:cubicBezTo>
                    <a:pt x="155" y="160"/>
                    <a:pt x="155" y="160"/>
                    <a:pt x="155" y="160"/>
                  </a:cubicBezTo>
                  <a:cubicBezTo>
                    <a:pt x="155" y="167"/>
                    <a:pt x="150" y="172"/>
                    <a:pt x="144" y="172"/>
                  </a:cubicBezTo>
                  <a:cubicBezTo>
                    <a:pt x="12" y="172"/>
                    <a:pt x="12" y="172"/>
                    <a:pt x="12" y="172"/>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0" name="Freeform 67"/>
            <p:cNvSpPr>
              <a:spLocks/>
            </p:cNvSpPr>
            <p:nvPr/>
          </p:nvSpPr>
          <p:spPr bwMode="auto">
            <a:xfrm>
              <a:off x="3802" y="2975"/>
              <a:ext cx="64" cy="73"/>
            </a:xfrm>
            <a:custGeom>
              <a:avLst/>
              <a:gdLst>
                <a:gd name="T0" fmla="*/ 3 w 137"/>
                <a:gd name="T1" fmla="*/ 0 h 155"/>
                <a:gd name="T2" fmla="*/ 135 w 137"/>
                <a:gd name="T3" fmla="*/ 0 h 155"/>
                <a:gd name="T4" fmla="*/ 137 w 137"/>
                <a:gd name="T5" fmla="*/ 3 h 155"/>
                <a:gd name="T6" fmla="*/ 137 w 137"/>
                <a:gd name="T7" fmla="*/ 151 h 155"/>
                <a:gd name="T8" fmla="*/ 135 w 137"/>
                <a:gd name="T9" fmla="*/ 155 h 155"/>
                <a:gd name="T10" fmla="*/ 3 w 137"/>
                <a:gd name="T11" fmla="*/ 155 h 155"/>
                <a:gd name="T12" fmla="*/ 0 w 137"/>
                <a:gd name="T13" fmla="*/ 151 h 155"/>
                <a:gd name="T14" fmla="*/ 0 w 137"/>
                <a:gd name="T15" fmla="*/ 3 h 155"/>
                <a:gd name="T16" fmla="*/ 3 w 137"/>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55">
                  <a:moveTo>
                    <a:pt x="3" y="0"/>
                  </a:moveTo>
                  <a:cubicBezTo>
                    <a:pt x="135" y="0"/>
                    <a:pt x="135" y="0"/>
                    <a:pt x="135" y="0"/>
                  </a:cubicBezTo>
                  <a:cubicBezTo>
                    <a:pt x="136" y="0"/>
                    <a:pt x="137" y="1"/>
                    <a:pt x="137" y="3"/>
                  </a:cubicBezTo>
                  <a:cubicBezTo>
                    <a:pt x="137" y="151"/>
                    <a:pt x="137" y="151"/>
                    <a:pt x="137" y="151"/>
                  </a:cubicBezTo>
                  <a:cubicBezTo>
                    <a:pt x="137" y="153"/>
                    <a:pt x="136" y="155"/>
                    <a:pt x="135" y="155"/>
                  </a:cubicBezTo>
                  <a:cubicBezTo>
                    <a:pt x="3" y="155"/>
                    <a:pt x="3" y="155"/>
                    <a:pt x="3" y="155"/>
                  </a:cubicBezTo>
                  <a:cubicBezTo>
                    <a:pt x="1" y="155"/>
                    <a:pt x="0" y="153"/>
                    <a:pt x="0" y="151"/>
                  </a:cubicBezTo>
                  <a:cubicBezTo>
                    <a:pt x="0" y="3"/>
                    <a:pt x="0" y="3"/>
                    <a:pt x="0" y="3"/>
                  </a:cubicBezTo>
                  <a:cubicBezTo>
                    <a:pt x="0" y="1"/>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1" name="Freeform 68"/>
            <p:cNvSpPr>
              <a:spLocks noEditPoints="1"/>
            </p:cNvSpPr>
            <p:nvPr/>
          </p:nvSpPr>
          <p:spPr bwMode="auto">
            <a:xfrm>
              <a:off x="3805" y="2983"/>
              <a:ext cx="53" cy="53"/>
            </a:xfrm>
            <a:custGeom>
              <a:avLst/>
              <a:gdLst>
                <a:gd name="T0" fmla="*/ 0 w 53"/>
                <a:gd name="T1" fmla="*/ 53 h 53"/>
                <a:gd name="T2" fmla="*/ 0 w 53"/>
                <a:gd name="T3" fmla="*/ 49 h 53"/>
                <a:gd name="T4" fmla="*/ 53 w 53"/>
                <a:gd name="T5" fmla="*/ 49 h 53"/>
                <a:gd name="T6" fmla="*/ 53 w 53"/>
                <a:gd name="T7" fmla="*/ 53 h 53"/>
                <a:gd name="T8" fmla="*/ 0 w 53"/>
                <a:gd name="T9" fmla="*/ 53 h 53"/>
                <a:gd name="T10" fmla="*/ 0 w 53"/>
                <a:gd name="T11" fmla="*/ 41 h 53"/>
                <a:gd name="T12" fmla="*/ 0 w 53"/>
                <a:gd name="T13" fmla="*/ 36 h 53"/>
                <a:gd name="T14" fmla="*/ 53 w 53"/>
                <a:gd name="T15" fmla="*/ 36 h 53"/>
                <a:gd name="T16" fmla="*/ 53 w 53"/>
                <a:gd name="T17" fmla="*/ 41 h 53"/>
                <a:gd name="T18" fmla="*/ 0 w 53"/>
                <a:gd name="T19" fmla="*/ 41 h 53"/>
                <a:gd name="T20" fmla="*/ 0 w 53"/>
                <a:gd name="T21" fmla="*/ 28 h 53"/>
                <a:gd name="T22" fmla="*/ 0 w 53"/>
                <a:gd name="T23" fmla="*/ 24 h 53"/>
                <a:gd name="T24" fmla="*/ 53 w 53"/>
                <a:gd name="T25" fmla="*/ 24 h 53"/>
                <a:gd name="T26" fmla="*/ 53 w 53"/>
                <a:gd name="T27" fmla="*/ 28 h 53"/>
                <a:gd name="T28" fmla="*/ 0 w 53"/>
                <a:gd name="T29" fmla="*/ 28 h 53"/>
                <a:gd name="T30" fmla="*/ 53 w 53"/>
                <a:gd name="T31" fmla="*/ 16 h 53"/>
                <a:gd name="T32" fmla="*/ 0 w 53"/>
                <a:gd name="T33" fmla="*/ 16 h 53"/>
                <a:gd name="T34" fmla="*/ 0 w 53"/>
                <a:gd name="T35" fmla="*/ 12 h 53"/>
                <a:gd name="T36" fmla="*/ 53 w 53"/>
                <a:gd name="T37" fmla="*/ 12 h 53"/>
                <a:gd name="T38" fmla="*/ 53 w 53"/>
                <a:gd name="T39" fmla="*/ 16 h 53"/>
                <a:gd name="T40" fmla="*/ 53 w 53"/>
                <a:gd name="T41" fmla="*/ 4 h 53"/>
                <a:gd name="T42" fmla="*/ 0 w 53"/>
                <a:gd name="T43" fmla="*/ 4 h 53"/>
                <a:gd name="T44" fmla="*/ 0 w 53"/>
                <a:gd name="T45" fmla="*/ 0 h 53"/>
                <a:gd name="T46" fmla="*/ 53 w 53"/>
                <a:gd name="T47" fmla="*/ 0 h 53"/>
                <a:gd name="T48" fmla="*/ 53 w 53"/>
                <a:gd name="T49"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3">
                  <a:moveTo>
                    <a:pt x="0" y="53"/>
                  </a:moveTo>
                  <a:lnTo>
                    <a:pt x="0" y="49"/>
                  </a:lnTo>
                  <a:lnTo>
                    <a:pt x="53" y="49"/>
                  </a:lnTo>
                  <a:lnTo>
                    <a:pt x="53" y="53"/>
                  </a:lnTo>
                  <a:lnTo>
                    <a:pt x="0" y="53"/>
                  </a:lnTo>
                  <a:close/>
                  <a:moveTo>
                    <a:pt x="0" y="41"/>
                  </a:moveTo>
                  <a:lnTo>
                    <a:pt x="0" y="36"/>
                  </a:lnTo>
                  <a:lnTo>
                    <a:pt x="53" y="36"/>
                  </a:lnTo>
                  <a:lnTo>
                    <a:pt x="53" y="41"/>
                  </a:lnTo>
                  <a:lnTo>
                    <a:pt x="0" y="41"/>
                  </a:lnTo>
                  <a:close/>
                  <a:moveTo>
                    <a:pt x="0" y="28"/>
                  </a:moveTo>
                  <a:lnTo>
                    <a:pt x="0" y="24"/>
                  </a:lnTo>
                  <a:lnTo>
                    <a:pt x="53" y="24"/>
                  </a:lnTo>
                  <a:lnTo>
                    <a:pt x="53" y="28"/>
                  </a:lnTo>
                  <a:lnTo>
                    <a:pt x="0" y="28"/>
                  </a:lnTo>
                  <a:close/>
                  <a:moveTo>
                    <a:pt x="53" y="16"/>
                  </a:moveTo>
                  <a:lnTo>
                    <a:pt x="0" y="16"/>
                  </a:lnTo>
                  <a:lnTo>
                    <a:pt x="0" y="12"/>
                  </a:lnTo>
                  <a:lnTo>
                    <a:pt x="53" y="12"/>
                  </a:lnTo>
                  <a:lnTo>
                    <a:pt x="53" y="16"/>
                  </a:lnTo>
                  <a:close/>
                  <a:moveTo>
                    <a:pt x="53" y="4"/>
                  </a:moveTo>
                  <a:lnTo>
                    <a:pt x="0" y="4"/>
                  </a:lnTo>
                  <a:lnTo>
                    <a:pt x="0" y="0"/>
                  </a:lnTo>
                  <a:lnTo>
                    <a:pt x="53" y="0"/>
                  </a:lnTo>
                  <a:lnTo>
                    <a:pt x="53" y="4"/>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2" name="Freeform 69"/>
            <p:cNvSpPr>
              <a:spLocks/>
            </p:cNvSpPr>
            <p:nvPr/>
          </p:nvSpPr>
          <p:spPr bwMode="auto">
            <a:xfrm>
              <a:off x="3773" y="2963"/>
              <a:ext cx="57" cy="97"/>
            </a:xfrm>
            <a:custGeom>
              <a:avLst/>
              <a:gdLst>
                <a:gd name="T0" fmla="*/ 57 w 57"/>
                <a:gd name="T1" fmla="*/ 0 h 97"/>
                <a:gd name="T2" fmla="*/ 0 w 57"/>
                <a:gd name="T3" fmla="*/ 10 h 97"/>
                <a:gd name="T4" fmla="*/ 0 w 57"/>
                <a:gd name="T5" fmla="*/ 87 h 97"/>
                <a:gd name="T6" fmla="*/ 57 w 57"/>
                <a:gd name="T7" fmla="*/ 97 h 97"/>
                <a:gd name="T8" fmla="*/ 57 w 57"/>
                <a:gd name="T9" fmla="*/ 0 h 97"/>
              </a:gdLst>
              <a:ahLst/>
              <a:cxnLst>
                <a:cxn ang="0">
                  <a:pos x="T0" y="T1"/>
                </a:cxn>
                <a:cxn ang="0">
                  <a:pos x="T2" y="T3"/>
                </a:cxn>
                <a:cxn ang="0">
                  <a:pos x="T4" y="T5"/>
                </a:cxn>
                <a:cxn ang="0">
                  <a:pos x="T6" y="T7"/>
                </a:cxn>
                <a:cxn ang="0">
                  <a:pos x="T8" y="T9"/>
                </a:cxn>
              </a:cxnLst>
              <a:rect l="0" t="0" r="r" b="b"/>
              <a:pathLst>
                <a:path w="57" h="97">
                  <a:moveTo>
                    <a:pt x="57" y="0"/>
                  </a:moveTo>
                  <a:lnTo>
                    <a:pt x="0" y="10"/>
                  </a:lnTo>
                  <a:lnTo>
                    <a:pt x="0" y="87"/>
                  </a:lnTo>
                  <a:lnTo>
                    <a:pt x="57" y="97"/>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3" name="Freeform 70"/>
            <p:cNvSpPr>
              <a:spLocks/>
            </p:cNvSpPr>
            <p:nvPr/>
          </p:nvSpPr>
          <p:spPr bwMode="auto">
            <a:xfrm>
              <a:off x="3781" y="2991"/>
              <a:ext cx="41" cy="37"/>
            </a:xfrm>
            <a:custGeom>
              <a:avLst/>
              <a:gdLst>
                <a:gd name="T0" fmla="*/ 86 w 86"/>
                <a:gd name="T1" fmla="*/ 0 h 78"/>
                <a:gd name="T2" fmla="*/ 70 w 86"/>
                <a:gd name="T3" fmla="*/ 1 h 78"/>
                <a:gd name="T4" fmla="*/ 61 w 86"/>
                <a:gd name="T5" fmla="*/ 52 h 78"/>
                <a:gd name="T6" fmla="*/ 61 w 86"/>
                <a:gd name="T7" fmla="*/ 54 h 78"/>
                <a:gd name="T8" fmla="*/ 61 w 86"/>
                <a:gd name="T9" fmla="*/ 56 h 78"/>
                <a:gd name="T10" fmla="*/ 60 w 86"/>
                <a:gd name="T11" fmla="*/ 58 h 78"/>
                <a:gd name="T12" fmla="*/ 60 w 86"/>
                <a:gd name="T13" fmla="*/ 60 h 78"/>
                <a:gd name="T14" fmla="*/ 60 w 86"/>
                <a:gd name="T15" fmla="*/ 60 h 78"/>
                <a:gd name="T16" fmla="*/ 60 w 86"/>
                <a:gd name="T17" fmla="*/ 58 h 78"/>
                <a:gd name="T18" fmla="*/ 60 w 86"/>
                <a:gd name="T19" fmla="*/ 56 h 78"/>
                <a:gd name="T20" fmla="*/ 59 w 86"/>
                <a:gd name="T21" fmla="*/ 54 h 78"/>
                <a:gd name="T22" fmla="*/ 59 w 86"/>
                <a:gd name="T23" fmla="*/ 52 h 78"/>
                <a:gd name="T24" fmla="*/ 49 w 86"/>
                <a:gd name="T25" fmla="*/ 2 h 78"/>
                <a:gd name="T26" fmla="*/ 34 w 86"/>
                <a:gd name="T27" fmla="*/ 3 h 78"/>
                <a:gd name="T28" fmla="*/ 23 w 86"/>
                <a:gd name="T29" fmla="*/ 51 h 78"/>
                <a:gd name="T30" fmla="*/ 23 w 86"/>
                <a:gd name="T31" fmla="*/ 53 h 78"/>
                <a:gd name="T32" fmla="*/ 22 w 86"/>
                <a:gd name="T33" fmla="*/ 55 h 78"/>
                <a:gd name="T34" fmla="*/ 22 w 86"/>
                <a:gd name="T35" fmla="*/ 57 h 78"/>
                <a:gd name="T36" fmla="*/ 22 w 86"/>
                <a:gd name="T37" fmla="*/ 59 h 78"/>
                <a:gd name="T38" fmla="*/ 22 w 86"/>
                <a:gd name="T39" fmla="*/ 59 h 78"/>
                <a:gd name="T40" fmla="*/ 22 w 86"/>
                <a:gd name="T41" fmla="*/ 57 h 78"/>
                <a:gd name="T42" fmla="*/ 22 w 86"/>
                <a:gd name="T43" fmla="*/ 55 h 78"/>
                <a:gd name="T44" fmla="*/ 21 w 86"/>
                <a:gd name="T45" fmla="*/ 53 h 78"/>
                <a:gd name="T46" fmla="*/ 21 w 86"/>
                <a:gd name="T47" fmla="*/ 51 h 78"/>
                <a:gd name="T48" fmla="*/ 13 w 86"/>
                <a:gd name="T49" fmla="*/ 4 h 78"/>
                <a:gd name="T50" fmla="*/ 0 w 86"/>
                <a:gd name="T51" fmla="*/ 5 h 78"/>
                <a:gd name="T52" fmla="*/ 14 w 86"/>
                <a:gd name="T53" fmla="*/ 74 h 78"/>
                <a:gd name="T54" fmla="*/ 29 w 86"/>
                <a:gd name="T55" fmla="*/ 75 h 78"/>
                <a:gd name="T56" fmla="*/ 39 w 86"/>
                <a:gd name="T57" fmla="*/ 29 h 78"/>
                <a:gd name="T58" fmla="*/ 39 w 86"/>
                <a:gd name="T59" fmla="*/ 27 h 78"/>
                <a:gd name="T60" fmla="*/ 40 w 86"/>
                <a:gd name="T61" fmla="*/ 25 h 78"/>
                <a:gd name="T62" fmla="*/ 40 w 86"/>
                <a:gd name="T63" fmla="*/ 23 h 78"/>
                <a:gd name="T64" fmla="*/ 40 w 86"/>
                <a:gd name="T65" fmla="*/ 21 h 78"/>
                <a:gd name="T66" fmla="*/ 40 w 86"/>
                <a:gd name="T67" fmla="*/ 21 h 78"/>
                <a:gd name="T68" fmla="*/ 41 w 86"/>
                <a:gd name="T69" fmla="*/ 23 h 78"/>
                <a:gd name="T70" fmla="*/ 41 w 86"/>
                <a:gd name="T71" fmla="*/ 25 h 78"/>
                <a:gd name="T72" fmla="*/ 41 w 86"/>
                <a:gd name="T73" fmla="*/ 27 h 78"/>
                <a:gd name="T74" fmla="*/ 41 w 86"/>
                <a:gd name="T75" fmla="*/ 29 h 78"/>
                <a:gd name="T76" fmla="*/ 52 w 86"/>
                <a:gd name="T77" fmla="*/ 77 h 78"/>
                <a:gd name="T78" fmla="*/ 68 w 86"/>
                <a:gd name="T79" fmla="*/ 78 h 78"/>
                <a:gd name="T80" fmla="*/ 86 w 86"/>
                <a:gd name="T8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78">
                  <a:moveTo>
                    <a:pt x="86" y="0"/>
                  </a:moveTo>
                  <a:cubicBezTo>
                    <a:pt x="70" y="1"/>
                    <a:pt x="70" y="1"/>
                    <a:pt x="70" y="1"/>
                  </a:cubicBezTo>
                  <a:cubicBezTo>
                    <a:pt x="61" y="52"/>
                    <a:pt x="61" y="52"/>
                    <a:pt x="61" y="52"/>
                  </a:cubicBezTo>
                  <a:cubicBezTo>
                    <a:pt x="61" y="53"/>
                    <a:pt x="61" y="53"/>
                    <a:pt x="61" y="54"/>
                  </a:cubicBezTo>
                  <a:cubicBezTo>
                    <a:pt x="61" y="55"/>
                    <a:pt x="61" y="55"/>
                    <a:pt x="61" y="56"/>
                  </a:cubicBezTo>
                  <a:cubicBezTo>
                    <a:pt x="60" y="57"/>
                    <a:pt x="60" y="58"/>
                    <a:pt x="60" y="58"/>
                  </a:cubicBezTo>
                  <a:cubicBezTo>
                    <a:pt x="60" y="59"/>
                    <a:pt x="60" y="60"/>
                    <a:pt x="60" y="60"/>
                  </a:cubicBezTo>
                  <a:cubicBezTo>
                    <a:pt x="60" y="60"/>
                    <a:pt x="60" y="60"/>
                    <a:pt x="60" y="60"/>
                  </a:cubicBezTo>
                  <a:cubicBezTo>
                    <a:pt x="60" y="59"/>
                    <a:pt x="60" y="59"/>
                    <a:pt x="60" y="58"/>
                  </a:cubicBezTo>
                  <a:cubicBezTo>
                    <a:pt x="60" y="57"/>
                    <a:pt x="60" y="56"/>
                    <a:pt x="60" y="56"/>
                  </a:cubicBezTo>
                  <a:cubicBezTo>
                    <a:pt x="59" y="55"/>
                    <a:pt x="59" y="54"/>
                    <a:pt x="59" y="54"/>
                  </a:cubicBezTo>
                  <a:cubicBezTo>
                    <a:pt x="59" y="53"/>
                    <a:pt x="59" y="53"/>
                    <a:pt x="59" y="52"/>
                  </a:cubicBezTo>
                  <a:cubicBezTo>
                    <a:pt x="49" y="2"/>
                    <a:pt x="49" y="2"/>
                    <a:pt x="49" y="2"/>
                  </a:cubicBezTo>
                  <a:cubicBezTo>
                    <a:pt x="34" y="3"/>
                    <a:pt x="34" y="3"/>
                    <a:pt x="34" y="3"/>
                  </a:cubicBezTo>
                  <a:cubicBezTo>
                    <a:pt x="23" y="51"/>
                    <a:pt x="23" y="51"/>
                    <a:pt x="23" y="51"/>
                  </a:cubicBezTo>
                  <a:cubicBezTo>
                    <a:pt x="23" y="52"/>
                    <a:pt x="23" y="52"/>
                    <a:pt x="23" y="53"/>
                  </a:cubicBezTo>
                  <a:cubicBezTo>
                    <a:pt x="23" y="54"/>
                    <a:pt x="23" y="55"/>
                    <a:pt x="22" y="55"/>
                  </a:cubicBezTo>
                  <a:cubicBezTo>
                    <a:pt x="22" y="56"/>
                    <a:pt x="22" y="57"/>
                    <a:pt x="22" y="57"/>
                  </a:cubicBezTo>
                  <a:cubicBezTo>
                    <a:pt x="22" y="58"/>
                    <a:pt x="22" y="59"/>
                    <a:pt x="22" y="59"/>
                  </a:cubicBezTo>
                  <a:cubicBezTo>
                    <a:pt x="22" y="59"/>
                    <a:pt x="22" y="59"/>
                    <a:pt x="22" y="59"/>
                  </a:cubicBezTo>
                  <a:cubicBezTo>
                    <a:pt x="22" y="58"/>
                    <a:pt x="22" y="58"/>
                    <a:pt x="22" y="57"/>
                  </a:cubicBezTo>
                  <a:cubicBezTo>
                    <a:pt x="22" y="56"/>
                    <a:pt x="22" y="55"/>
                    <a:pt x="22" y="55"/>
                  </a:cubicBezTo>
                  <a:cubicBezTo>
                    <a:pt x="22" y="54"/>
                    <a:pt x="21" y="53"/>
                    <a:pt x="21" y="53"/>
                  </a:cubicBezTo>
                  <a:cubicBezTo>
                    <a:pt x="21" y="52"/>
                    <a:pt x="21" y="52"/>
                    <a:pt x="21" y="51"/>
                  </a:cubicBezTo>
                  <a:cubicBezTo>
                    <a:pt x="13" y="4"/>
                    <a:pt x="13" y="4"/>
                    <a:pt x="13" y="4"/>
                  </a:cubicBezTo>
                  <a:cubicBezTo>
                    <a:pt x="0" y="5"/>
                    <a:pt x="0" y="5"/>
                    <a:pt x="0" y="5"/>
                  </a:cubicBezTo>
                  <a:cubicBezTo>
                    <a:pt x="14" y="74"/>
                    <a:pt x="14" y="74"/>
                    <a:pt x="14" y="74"/>
                  </a:cubicBezTo>
                  <a:cubicBezTo>
                    <a:pt x="29" y="75"/>
                    <a:pt x="29" y="75"/>
                    <a:pt x="29" y="75"/>
                  </a:cubicBezTo>
                  <a:cubicBezTo>
                    <a:pt x="39" y="29"/>
                    <a:pt x="39" y="29"/>
                    <a:pt x="39" y="29"/>
                  </a:cubicBezTo>
                  <a:cubicBezTo>
                    <a:pt x="39" y="28"/>
                    <a:pt x="39" y="28"/>
                    <a:pt x="39" y="27"/>
                  </a:cubicBezTo>
                  <a:cubicBezTo>
                    <a:pt x="40" y="27"/>
                    <a:pt x="40" y="26"/>
                    <a:pt x="40" y="25"/>
                  </a:cubicBezTo>
                  <a:cubicBezTo>
                    <a:pt x="40" y="25"/>
                    <a:pt x="40" y="24"/>
                    <a:pt x="40" y="23"/>
                  </a:cubicBezTo>
                  <a:cubicBezTo>
                    <a:pt x="40" y="22"/>
                    <a:pt x="40" y="22"/>
                    <a:pt x="40" y="21"/>
                  </a:cubicBezTo>
                  <a:cubicBezTo>
                    <a:pt x="40" y="21"/>
                    <a:pt x="40" y="21"/>
                    <a:pt x="40" y="21"/>
                  </a:cubicBezTo>
                  <a:cubicBezTo>
                    <a:pt x="40" y="22"/>
                    <a:pt x="40" y="22"/>
                    <a:pt x="41" y="23"/>
                  </a:cubicBezTo>
                  <a:cubicBezTo>
                    <a:pt x="41" y="24"/>
                    <a:pt x="41" y="24"/>
                    <a:pt x="41" y="25"/>
                  </a:cubicBezTo>
                  <a:cubicBezTo>
                    <a:pt x="41" y="26"/>
                    <a:pt x="41" y="26"/>
                    <a:pt x="41" y="27"/>
                  </a:cubicBezTo>
                  <a:cubicBezTo>
                    <a:pt x="41" y="28"/>
                    <a:pt x="41" y="28"/>
                    <a:pt x="41" y="29"/>
                  </a:cubicBezTo>
                  <a:cubicBezTo>
                    <a:pt x="52" y="77"/>
                    <a:pt x="52" y="77"/>
                    <a:pt x="52" y="77"/>
                  </a:cubicBezTo>
                  <a:cubicBezTo>
                    <a:pt x="68" y="78"/>
                    <a:pt x="68" y="78"/>
                    <a:pt x="68" y="78"/>
                  </a:cubicBezTo>
                  <a:cubicBezTo>
                    <a:pt x="86" y="0"/>
                    <a:pt x="86" y="0"/>
                    <a:pt x="86" y="0"/>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4" name="Freeform 71"/>
            <p:cNvSpPr>
              <a:spLocks/>
            </p:cNvSpPr>
            <p:nvPr/>
          </p:nvSpPr>
          <p:spPr bwMode="auto">
            <a:xfrm>
              <a:off x="4277" y="3384"/>
              <a:ext cx="62" cy="73"/>
            </a:xfrm>
            <a:custGeom>
              <a:avLst/>
              <a:gdLst>
                <a:gd name="T0" fmla="*/ 11 w 130"/>
                <a:gd name="T1" fmla="*/ 155 h 155"/>
                <a:gd name="T2" fmla="*/ 0 w 130"/>
                <a:gd name="T3" fmla="*/ 143 h 155"/>
                <a:gd name="T4" fmla="*/ 0 w 130"/>
                <a:gd name="T5" fmla="*/ 11 h 155"/>
                <a:gd name="T6" fmla="*/ 11 w 130"/>
                <a:gd name="T7" fmla="*/ 0 h 155"/>
                <a:gd name="T8" fmla="*/ 119 w 130"/>
                <a:gd name="T9" fmla="*/ 0 h 155"/>
                <a:gd name="T10" fmla="*/ 130 w 130"/>
                <a:gd name="T11" fmla="*/ 11 h 155"/>
                <a:gd name="T12" fmla="*/ 130 w 130"/>
                <a:gd name="T13" fmla="*/ 144 h 155"/>
                <a:gd name="T14" fmla="*/ 119 w 130"/>
                <a:gd name="T15" fmla="*/ 155 h 155"/>
                <a:gd name="T16" fmla="*/ 11 w 130"/>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55">
                  <a:moveTo>
                    <a:pt x="11" y="155"/>
                  </a:moveTo>
                  <a:cubicBezTo>
                    <a:pt x="5" y="155"/>
                    <a:pt x="0" y="149"/>
                    <a:pt x="0" y="143"/>
                  </a:cubicBezTo>
                  <a:cubicBezTo>
                    <a:pt x="0" y="11"/>
                    <a:pt x="0" y="11"/>
                    <a:pt x="0" y="11"/>
                  </a:cubicBezTo>
                  <a:cubicBezTo>
                    <a:pt x="0" y="5"/>
                    <a:pt x="5" y="0"/>
                    <a:pt x="11" y="0"/>
                  </a:cubicBezTo>
                  <a:cubicBezTo>
                    <a:pt x="119" y="0"/>
                    <a:pt x="119" y="0"/>
                    <a:pt x="119" y="0"/>
                  </a:cubicBezTo>
                  <a:cubicBezTo>
                    <a:pt x="126" y="0"/>
                    <a:pt x="130" y="4"/>
                    <a:pt x="130" y="11"/>
                  </a:cubicBezTo>
                  <a:cubicBezTo>
                    <a:pt x="130" y="144"/>
                    <a:pt x="130" y="144"/>
                    <a:pt x="130" y="144"/>
                  </a:cubicBezTo>
                  <a:cubicBezTo>
                    <a:pt x="130" y="150"/>
                    <a:pt x="126" y="155"/>
                    <a:pt x="119" y="155"/>
                  </a:cubicBezTo>
                  <a:cubicBezTo>
                    <a:pt x="11" y="155"/>
                    <a:pt x="11" y="155"/>
                    <a:pt x="11" y="155"/>
                  </a:cubicBezTo>
                </a:path>
              </a:pathLst>
            </a:custGeom>
            <a:solidFill>
              <a:srgbClr val="008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5" name="Freeform 72"/>
            <p:cNvSpPr>
              <a:spLocks/>
            </p:cNvSpPr>
            <p:nvPr/>
          </p:nvSpPr>
          <p:spPr bwMode="auto">
            <a:xfrm>
              <a:off x="4281" y="3388"/>
              <a:ext cx="54" cy="65"/>
            </a:xfrm>
            <a:custGeom>
              <a:avLst/>
              <a:gdLst>
                <a:gd name="T0" fmla="*/ 3 w 114"/>
                <a:gd name="T1" fmla="*/ 0 h 138"/>
                <a:gd name="T2" fmla="*/ 111 w 114"/>
                <a:gd name="T3" fmla="*/ 0 h 138"/>
                <a:gd name="T4" fmla="*/ 114 w 114"/>
                <a:gd name="T5" fmla="*/ 3 h 138"/>
                <a:gd name="T6" fmla="*/ 114 w 114"/>
                <a:gd name="T7" fmla="*/ 136 h 138"/>
                <a:gd name="T8" fmla="*/ 111 w 114"/>
                <a:gd name="T9" fmla="*/ 138 h 138"/>
                <a:gd name="T10" fmla="*/ 3 w 114"/>
                <a:gd name="T11" fmla="*/ 138 h 138"/>
                <a:gd name="T12" fmla="*/ 0 w 114"/>
                <a:gd name="T13" fmla="*/ 135 h 138"/>
                <a:gd name="T14" fmla="*/ 0 w 114"/>
                <a:gd name="T15" fmla="*/ 3 h 138"/>
                <a:gd name="T16" fmla="*/ 3 w 114"/>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38">
                  <a:moveTo>
                    <a:pt x="3" y="0"/>
                  </a:moveTo>
                  <a:cubicBezTo>
                    <a:pt x="111" y="0"/>
                    <a:pt x="111" y="0"/>
                    <a:pt x="111" y="0"/>
                  </a:cubicBezTo>
                  <a:cubicBezTo>
                    <a:pt x="113" y="0"/>
                    <a:pt x="114" y="1"/>
                    <a:pt x="114" y="3"/>
                  </a:cubicBezTo>
                  <a:cubicBezTo>
                    <a:pt x="114" y="136"/>
                    <a:pt x="114" y="136"/>
                    <a:pt x="114" y="136"/>
                  </a:cubicBezTo>
                  <a:cubicBezTo>
                    <a:pt x="114" y="138"/>
                    <a:pt x="113" y="138"/>
                    <a:pt x="111" y="138"/>
                  </a:cubicBezTo>
                  <a:cubicBezTo>
                    <a:pt x="3" y="138"/>
                    <a:pt x="3" y="138"/>
                    <a:pt x="3" y="138"/>
                  </a:cubicBezTo>
                  <a:cubicBezTo>
                    <a:pt x="1" y="138"/>
                    <a:pt x="0" y="137"/>
                    <a:pt x="0" y="135"/>
                  </a:cubicBezTo>
                  <a:cubicBezTo>
                    <a:pt x="0" y="3"/>
                    <a:pt x="0" y="3"/>
                    <a:pt x="0" y="3"/>
                  </a:cubicBezTo>
                  <a:cubicBezTo>
                    <a:pt x="0" y="2"/>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6" name="Freeform 73"/>
            <p:cNvSpPr>
              <a:spLocks noEditPoints="1"/>
            </p:cNvSpPr>
            <p:nvPr/>
          </p:nvSpPr>
          <p:spPr bwMode="auto">
            <a:xfrm>
              <a:off x="4294" y="3392"/>
              <a:ext cx="37" cy="57"/>
            </a:xfrm>
            <a:custGeom>
              <a:avLst/>
              <a:gdLst>
                <a:gd name="T0" fmla="*/ 0 w 37"/>
                <a:gd name="T1" fmla="*/ 57 h 57"/>
                <a:gd name="T2" fmla="*/ 0 w 37"/>
                <a:gd name="T3" fmla="*/ 49 h 57"/>
                <a:gd name="T4" fmla="*/ 16 w 37"/>
                <a:gd name="T5" fmla="*/ 49 h 57"/>
                <a:gd name="T6" fmla="*/ 16 w 37"/>
                <a:gd name="T7" fmla="*/ 57 h 57"/>
                <a:gd name="T8" fmla="*/ 0 w 37"/>
                <a:gd name="T9" fmla="*/ 57 h 57"/>
                <a:gd name="T10" fmla="*/ 21 w 37"/>
                <a:gd name="T11" fmla="*/ 57 h 57"/>
                <a:gd name="T12" fmla="*/ 21 w 37"/>
                <a:gd name="T13" fmla="*/ 49 h 57"/>
                <a:gd name="T14" fmla="*/ 37 w 37"/>
                <a:gd name="T15" fmla="*/ 49 h 57"/>
                <a:gd name="T16" fmla="*/ 37 w 37"/>
                <a:gd name="T17" fmla="*/ 57 h 57"/>
                <a:gd name="T18" fmla="*/ 21 w 37"/>
                <a:gd name="T19" fmla="*/ 57 h 57"/>
                <a:gd name="T20" fmla="*/ 0 w 37"/>
                <a:gd name="T21" fmla="*/ 45 h 57"/>
                <a:gd name="T22" fmla="*/ 0 w 37"/>
                <a:gd name="T23" fmla="*/ 37 h 57"/>
                <a:gd name="T24" fmla="*/ 16 w 37"/>
                <a:gd name="T25" fmla="*/ 37 h 57"/>
                <a:gd name="T26" fmla="*/ 16 w 37"/>
                <a:gd name="T27" fmla="*/ 45 h 57"/>
                <a:gd name="T28" fmla="*/ 0 w 37"/>
                <a:gd name="T29" fmla="*/ 45 h 57"/>
                <a:gd name="T30" fmla="*/ 21 w 37"/>
                <a:gd name="T31" fmla="*/ 45 h 57"/>
                <a:gd name="T32" fmla="*/ 21 w 37"/>
                <a:gd name="T33" fmla="*/ 37 h 57"/>
                <a:gd name="T34" fmla="*/ 37 w 37"/>
                <a:gd name="T35" fmla="*/ 37 h 57"/>
                <a:gd name="T36" fmla="*/ 37 w 37"/>
                <a:gd name="T37" fmla="*/ 45 h 57"/>
                <a:gd name="T38" fmla="*/ 21 w 37"/>
                <a:gd name="T39" fmla="*/ 45 h 57"/>
                <a:gd name="T40" fmla="*/ 0 w 37"/>
                <a:gd name="T41" fmla="*/ 33 h 57"/>
                <a:gd name="T42" fmla="*/ 0 w 37"/>
                <a:gd name="T43" fmla="*/ 25 h 57"/>
                <a:gd name="T44" fmla="*/ 16 w 37"/>
                <a:gd name="T45" fmla="*/ 25 h 57"/>
                <a:gd name="T46" fmla="*/ 16 w 37"/>
                <a:gd name="T47" fmla="*/ 33 h 57"/>
                <a:gd name="T48" fmla="*/ 0 w 37"/>
                <a:gd name="T49" fmla="*/ 33 h 57"/>
                <a:gd name="T50" fmla="*/ 21 w 37"/>
                <a:gd name="T51" fmla="*/ 33 h 57"/>
                <a:gd name="T52" fmla="*/ 21 w 37"/>
                <a:gd name="T53" fmla="*/ 25 h 57"/>
                <a:gd name="T54" fmla="*/ 37 w 37"/>
                <a:gd name="T55" fmla="*/ 25 h 57"/>
                <a:gd name="T56" fmla="*/ 37 w 37"/>
                <a:gd name="T57" fmla="*/ 33 h 57"/>
                <a:gd name="T58" fmla="*/ 21 w 37"/>
                <a:gd name="T59" fmla="*/ 33 h 57"/>
                <a:gd name="T60" fmla="*/ 0 w 37"/>
                <a:gd name="T61" fmla="*/ 21 h 57"/>
                <a:gd name="T62" fmla="*/ 0 w 37"/>
                <a:gd name="T63" fmla="*/ 13 h 57"/>
                <a:gd name="T64" fmla="*/ 16 w 37"/>
                <a:gd name="T65" fmla="*/ 13 h 57"/>
                <a:gd name="T66" fmla="*/ 16 w 37"/>
                <a:gd name="T67" fmla="*/ 21 h 57"/>
                <a:gd name="T68" fmla="*/ 0 w 37"/>
                <a:gd name="T69" fmla="*/ 21 h 57"/>
                <a:gd name="T70" fmla="*/ 21 w 37"/>
                <a:gd name="T71" fmla="*/ 21 h 57"/>
                <a:gd name="T72" fmla="*/ 21 w 37"/>
                <a:gd name="T73" fmla="*/ 13 h 57"/>
                <a:gd name="T74" fmla="*/ 37 w 37"/>
                <a:gd name="T75" fmla="*/ 13 h 57"/>
                <a:gd name="T76" fmla="*/ 37 w 37"/>
                <a:gd name="T77" fmla="*/ 21 h 57"/>
                <a:gd name="T78" fmla="*/ 21 w 37"/>
                <a:gd name="T79" fmla="*/ 21 h 57"/>
                <a:gd name="T80" fmla="*/ 0 w 37"/>
                <a:gd name="T81" fmla="*/ 8 h 57"/>
                <a:gd name="T82" fmla="*/ 0 w 37"/>
                <a:gd name="T83" fmla="*/ 0 h 57"/>
                <a:gd name="T84" fmla="*/ 16 w 37"/>
                <a:gd name="T85" fmla="*/ 0 h 57"/>
                <a:gd name="T86" fmla="*/ 16 w 37"/>
                <a:gd name="T87" fmla="*/ 8 h 57"/>
                <a:gd name="T88" fmla="*/ 0 w 37"/>
                <a:gd name="T89" fmla="*/ 8 h 57"/>
                <a:gd name="T90" fmla="*/ 21 w 37"/>
                <a:gd name="T91" fmla="*/ 8 h 57"/>
                <a:gd name="T92" fmla="*/ 21 w 37"/>
                <a:gd name="T93" fmla="*/ 0 h 57"/>
                <a:gd name="T94" fmla="*/ 37 w 37"/>
                <a:gd name="T95" fmla="*/ 0 h 57"/>
                <a:gd name="T96" fmla="*/ 37 w 37"/>
                <a:gd name="T97" fmla="*/ 8 h 57"/>
                <a:gd name="T98" fmla="*/ 21 w 37"/>
                <a:gd name="T9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57">
                  <a:moveTo>
                    <a:pt x="0" y="57"/>
                  </a:moveTo>
                  <a:lnTo>
                    <a:pt x="0" y="49"/>
                  </a:lnTo>
                  <a:lnTo>
                    <a:pt x="16" y="49"/>
                  </a:lnTo>
                  <a:lnTo>
                    <a:pt x="16" y="57"/>
                  </a:lnTo>
                  <a:lnTo>
                    <a:pt x="0" y="57"/>
                  </a:lnTo>
                  <a:close/>
                  <a:moveTo>
                    <a:pt x="21" y="57"/>
                  </a:moveTo>
                  <a:lnTo>
                    <a:pt x="21" y="49"/>
                  </a:lnTo>
                  <a:lnTo>
                    <a:pt x="37" y="49"/>
                  </a:lnTo>
                  <a:lnTo>
                    <a:pt x="37" y="57"/>
                  </a:lnTo>
                  <a:lnTo>
                    <a:pt x="21" y="57"/>
                  </a:lnTo>
                  <a:close/>
                  <a:moveTo>
                    <a:pt x="0" y="45"/>
                  </a:moveTo>
                  <a:lnTo>
                    <a:pt x="0" y="37"/>
                  </a:lnTo>
                  <a:lnTo>
                    <a:pt x="16" y="37"/>
                  </a:lnTo>
                  <a:lnTo>
                    <a:pt x="16" y="45"/>
                  </a:lnTo>
                  <a:lnTo>
                    <a:pt x="0" y="45"/>
                  </a:lnTo>
                  <a:close/>
                  <a:moveTo>
                    <a:pt x="21" y="45"/>
                  </a:moveTo>
                  <a:lnTo>
                    <a:pt x="21" y="37"/>
                  </a:lnTo>
                  <a:lnTo>
                    <a:pt x="37" y="37"/>
                  </a:lnTo>
                  <a:lnTo>
                    <a:pt x="37" y="45"/>
                  </a:lnTo>
                  <a:lnTo>
                    <a:pt x="21" y="45"/>
                  </a:lnTo>
                  <a:close/>
                  <a:moveTo>
                    <a:pt x="0" y="33"/>
                  </a:moveTo>
                  <a:lnTo>
                    <a:pt x="0" y="25"/>
                  </a:lnTo>
                  <a:lnTo>
                    <a:pt x="16" y="25"/>
                  </a:lnTo>
                  <a:lnTo>
                    <a:pt x="16" y="33"/>
                  </a:lnTo>
                  <a:lnTo>
                    <a:pt x="0" y="33"/>
                  </a:lnTo>
                  <a:close/>
                  <a:moveTo>
                    <a:pt x="21" y="33"/>
                  </a:moveTo>
                  <a:lnTo>
                    <a:pt x="21" y="25"/>
                  </a:lnTo>
                  <a:lnTo>
                    <a:pt x="37" y="25"/>
                  </a:lnTo>
                  <a:lnTo>
                    <a:pt x="37" y="33"/>
                  </a:lnTo>
                  <a:lnTo>
                    <a:pt x="21" y="33"/>
                  </a:lnTo>
                  <a:close/>
                  <a:moveTo>
                    <a:pt x="0" y="21"/>
                  </a:moveTo>
                  <a:lnTo>
                    <a:pt x="0" y="13"/>
                  </a:lnTo>
                  <a:lnTo>
                    <a:pt x="16" y="13"/>
                  </a:lnTo>
                  <a:lnTo>
                    <a:pt x="16" y="21"/>
                  </a:lnTo>
                  <a:lnTo>
                    <a:pt x="0" y="21"/>
                  </a:lnTo>
                  <a:close/>
                  <a:moveTo>
                    <a:pt x="21" y="21"/>
                  </a:moveTo>
                  <a:lnTo>
                    <a:pt x="21" y="13"/>
                  </a:lnTo>
                  <a:lnTo>
                    <a:pt x="37" y="13"/>
                  </a:lnTo>
                  <a:lnTo>
                    <a:pt x="37" y="21"/>
                  </a:lnTo>
                  <a:lnTo>
                    <a:pt x="21" y="21"/>
                  </a:lnTo>
                  <a:close/>
                  <a:moveTo>
                    <a:pt x="0" y="8"/>
                  </a:moveTo>
                  <a:lnTo>
                    <a:pt x="0" y="0"/>
                  </a:lnTo>
                  <a:lnTo>
                    <a:pt x="16" y="0"/>
                  </a:lnTo>
                  <a:lnTo>
                    <a:pt x="16" y="8"/>
                  </a:lnTo>
                  <a:lnTo>
                    <a:pt x="0" y="8"/>
                  </a:lnTo>
                  <a:close/>
                  <a:moveTo>
                    <a:pt x="21" y="8"/>
                  </a:moveTo>
                  <a:lnTo>
                    <a:pt x="21" y="0"/>
                  </a:lnTo>
                  <a:lnTo>
                    <a:pt x="37" y="0"/>
                  </a:lnTo>
                  <a:lnTo>
                    <a:pt x="37" y="8"/>
                  </a:lnTo>
                  <a:lnTo>
                    <a:pt x="21" y="8"/>
                  </a:lnTo>
                  <a:close/>
                </a:path>
              </a:pathLst>
            </a:custGeom>
            <a:solidFill>
              <a:srgbClr val="008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7" name="Freeform 74"/>
            <p:cNvSpPr>
              <a:spLocks/>
            </p:cNvSpPr>
            <p:nvPr/>
          </p:nvSpPr>
          <p:spPr bwMode="auto">
            <a:xfrm>
              <a:off x="4242" y="3372"/>
              <a:ext cx="56" cy="97"/>
            </a:xfrm>
            <a:custGeom>
              <a:avLst/>
              <a:gdLst>
                <a:gd name="T0" fmla="*/ 56 w 56"/>
                <a:gd name="T1" fmla="*/ 0 h 97"/>
                <a:gd name="T2" fmla="*/ 0 w 56"/>
                <a:gd name="T3" fmla="*/ 10 h 97"/>
                <a:gd name="T4" fmla="*/ 0 w 56"/>
                <a:gd name="T5" fmla="*/ 87 h 97"/>
                <a:gd name="T6" fmla="*/ 56 w 56"/>
                <a:gd name="T7" fmla="*/ 97 h 97"/>
                <a:gd name="T8" fmla="*/ 56 w 56"/>
                <a:gd name="T9" fmla="*/ 0 h 97"/>
              </a:gdLst>
              <a:ahLst/>
              <a:cxnLst>
                <a:cxn ang="0">
                  <a:pos x="T0" y="T1"/>
                </a:cxn>
                <a:cxn ang="0">
                  <a:pos x="T2" y="T3"/>
                </a:cxn>
                <a:cxn ang="0">
                  <a:pos x="T4" y="T5"/>
                </a:cxn>
                <a:cxn ang="0">
                  <a:pos x="T6" y="T7"/>
                </a:cxn>
                <a:cxn ang="0">
                  <a:pos x="T8" y="T9"/>
                </a:cxn>
              </a:cxnLst>
              <a:rect l="0" t="0" r="r" b="b"/>
              <a:pathLst>
                <a:path w="56" h="97">
                  <a:moveTo>
                    <a:pt x="56" y="0"/>
                  </a:moveTo>
                  <a:lnTo>
                    <a:pt x="0" y="10"/>
                  </a:lnTo>
                  <a:lnTo>
                    <a:pt x="0" y="87"/>
                  </a:lnTo>
                  <a:lnTo>
                    <a:pt x="56" y="97"/>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8" name="Freeform 75"/>
            <p:cNvSpPr>
              <a:spLocks/>
            </p:cNvSpPr>
            <p:nvPr/>
          </p:nvSpPr>
          <p:spPr bwMode="auto">
            <a:xfrm>
              <a:off x="4252" y="3400"/>
              <a:ext cx="32" cy="41"/>
            </a:xfrm>
            <a:custGeom>
              <a:avLst/>
              <a:gdLst>
                <a:gd name="T0" fmla="*/ 66 w 67"/>
                <a:gd name="T1" fmla="*/ 0 h 88"/>
                <a:gd name="T2" fmla="*/ 47 w 67"/>
                <a:gd name="T3" fmla="*/ 1 h 88"/>
                <a:gd name="T4" fmla="*/ 35 w 67"/>
                <a:gd name="T5" fmla="*/ 27 h 88"/>
                <a:gd name="T6" fmla="*/ 35 w 67"/>
                <a:gd name="T7" fmla="*/ 29 h 88"/>
                <a:gd name="T8" fmla="*/ 34 w 67"/>
                <a:gd name="T9" fmla="*/ 31 h 88"/>
                <a:gd name="T10" fmla="*/ 34 w 67"/>
                <a:gd name="T11" fmla="*/ 33 h 88"/>
                <a:gd name="T12" fmla="*/ 33 w 67"/>
                <a:gd name="T13" fmla="*/ 34 h 88"/>
                <a:gd name="T14" fmla="*/ 33 w 67"/>
                <a:gd name="T15" fmla="*/ 34 h 88"/>
                <a:gd name="T16" fmla="*/ 33 w 67"/>
                <a:gd name="T17" fmla="*/ 32 h 88"/>
                <a:gd name="T18" fmla="*/ 32 w 67"/>
                <a:gd name="T19" fmla="*/ 31 h 88"/>
                <a:gd name="T20" fmla="*/ 31 w 67"/>
                <a:gd name="T21" fmla="*/ 29 h 88"/>
                <a:gd name="T22" fmla="*/ 31 w 67"/>
                <a:gd name="T23" fmla="*/ 27 h 88"/>
                <a:gd name="T24" fmla="*/ 21 w 67"/>
                <a:gd name="T25" fmla="*/ 3 h 88"/>
                <a:gd name="T26" fmla="*/ 2 w 67"/>
                <a:gd name="T27" fmla="*/ 4 h 88"/>
                <a:gd name="T28" fmla="*/ 22 w 67"/>
                <a:gd name="T29" fmla="*/ 44 h 88"/>
                <a:gd name="T30" fmla="*/ 0 w 67"/>
                <a:gd name="T31" fmla="*/ 85 h 88"/>
                <a:gd name="T32" fmla="*/ 18 w 67"/>
                <a:gd name="T33" fmla="*/ 86 h 88"/>
                <a:gd name="T34" fmla="*/ 31 w 67"/>
                <a:gd name="T35" fmla="*/ 59 h 88"/>
                <a:gd name="T36" fmla="*/ 31 w 67"/>
                <a:gd name="T37" fmla="*/ 57 h 88"/>
                <a:gd name="T38" fmla="*/ 32 w 67"/>
                <a:gd name="T39" fmla="*/ 56 h 88"/>
                <a:gd name="T40" fmla="*/ 32 w 67"/>
                <a:gd name="T41" fmla="*/ 54 h 88"/>
                <a:gd name="T42" fmla="*/ 32 w 67"/>
                <a:gd name="T43" fmla="*/ 53 h 88"/>
                <a:gd name="T44" fmla="*/ 32 w 67"/>
                <a:gd name="T45" fmla="*/ 53 h 88"/>
                <a:gd name="T46" fmla="*/ 33 w 67"/>
                <a:gd name="T47" fmla="*/ 55 h 88"/>
                <a:gd name="T48" fmla="*/ 33 w 67"/>
                <a:gd name="T49" fmla="*/ 57 h 88"/>
                <a:gd name="T50" fmla="*/ 34 w 67"/>
                <a:gd name="T51" fmla="*/ 58 h 88"/>
                <a:gd name="T52" fmla="*/ 34 w 67"/>
                <a:gd name="T53" fmla="*/ 59 h 88"/>
                <a:gd name="T54" fmla="*/ 47 w 67"/>
                <a:gd name="T55" fmla="*/ 87 h 88"/>
                <a:gd name="T56" fmla="*/ 67 w 67"/>
                <a:gd name="T57" fmla="*/ 88 h 88"/>
                <a:gd name="T58" fmla="*/ 44 w 67"/>
                <a:gd name="T59" fmla="*/ 44 h 88"/>
                <a:gd name="T60" fmla="*/ 66 w 67"/>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88">
                  <a:moveTo>
                    <a:pt x="66" y="0"/>
                  </a:moveTo>
                  <a:cubicBezTo>
                    <a:pt x="47" y="1"/>
                    <a:pt x="47" y="1"/>
                    <a:pt x="47" y="1"/>
                  </a:cubicBezTo>
                  <a:cubicBezTo>
                    <a:pt x="35" y="27"/>
                    <a:pt x="35" y="27"/>
                    <a:pt x="35" y="27"/>
                  </a:cubicBezTo>
                  <a:cubicBezTo>
                    <a:pt x="35" y="28"/>
                    <a:pt x="35" y="28"/>
                    <a:pt x="35" y="29"/>
                  </a:cubicBezTo>
                  <a:cubicBezTo>
                    <a:pt x="34" y="30"/>
                    <a:pt x="34" y="31"/>
                    <a:pt x="34" y="31"/>
                  </a:cubicBezTo>
                  <a:cubicBezTo>
                    <a:pt x="34" y="32"/>
                    <a:pt x="34" y="32"/>
                    <a:pt x="34" y="33"/>
                  </a:cubicBezTo>
                  <a:cubicBezTo>
                    <a:pt x="33" y="33"/>
                    <a:pt x="33" y="34"/>
                    <a:pt x="33" y="34"/>
                  </a:cubicBezTo>
                  <a:cubicBezTo>
                    <a:pt x="33" y="34"/>
                    <a:pt x="33" y="34"/>
                    <a:pt x="33" y="34"/>
                  </a:cubicBezTo>
                  <a:cubicBezTo>
                    <a:pt x="33" y="34"/>
                    <a:pt x="33" y="33"/>
                    <a:pt x="33" y="32"/>
                  </a:cubicBezTo>
                  <a:cubicBezTo>
                    <a:pt x="32" y="32"/>
                    <a:pt x="32" y="31"/>
                    <a:pt x="32" y="31"/>
                  </a:cubicBezTo>
                  <a:cubicBezTo>
                    <a:pt x="32" y="30"/>
                    <a:pt x="32" y="29"/>
                    <a:pt x="31" y="29"/>
                  </a:cubicBezTo>
                  <a:cubicBezTo>
                    <a:pt x="31" y="28"/>
                    <a:pt x="31" y="28"/>
                    <a:pt x="31" y="27"/>
                  </a:cubicBezTo>
                  <a:cubicBezTo>
                    <a:pt x="21" y="3"/>
                    <a:pt x="21" y="3"/>
                    <a:pt x="21" y="3"/>
                  </a:cubicBezTo>
                  <a:cubicBezTo>
                    <a:pt x="2" y="4"/>
                    <a:pt x="2" y="4"/>
                    <a:pt x="2" y="4"/>
                  </a:cubicBezTo>
                  <a:cubicBezTo>
                    <a:pt x="22" y="44"/>
                    <a:pt x="22" y="44"/>
                    <a:pt x="22" y="44"/>
                  </a:cubicBezTo>
                  <a:cubicBezTo>
                    <a:pt x="0" y="85"/>
                    <a:pt x="0" y="85"/>
                    <a:pt x="0" y="85"/>
                  </a:cubicBezTo>
                  <a:cubicBezTo>
                    <a:pt x="18" y="86"/>
                    <a:pt x="18" y="86"/>
                    <a:pt x="18" y="86"/>
                  </a:cubicBezTo>
                  <a:cubicBezTo>
                    <a:pt x="31" y="59"/>
                    <a:pt x="31" y="59"/>
                    <a:pt x="31" y="59"/>
                  </a:cubicBezTo>
                  <a:cubicBezTo>
                    <a:pt x="31" y="58"/>
                    <a:pt x="31" y="58"/>
                    <a:pt x="31" y="57"/>
                  </a:cubicBezTo>
                  <a:cubicBezTo>
                    <a:pt x="31" y="57"/>
                    <a:pt x="32" y="56"/>
                    <a:pt x="32" y="56"/>
                  </a:cubicBezTo>
                  <a:cubicBezTo>
                    <a:pt x="32" y="55"/>
                    <a:pt x="32" y="55"/>
                    <a:pt x="32" y="54"/>
                  </a:cubicBezTo>
                  <a:cubicBezTo>
                    <a:pt x="32" y="54"/>
                    <a:pt x="32" y="54"/>
                    <a:pt x="32" y="53"/>
                  </a:cubicBezTo>
                  <a:cubicBezTo>
                    <a:pt x="32" y="53"/>
                    <a:pt x="32" y="53"/>
                    <a:pt x="32" y="53"/>
                  </a:cubicBezTo>
                  <a:cubicBezTo>
                    <a:pt x="33" y="54"/>
                    <a:pt x="33" y="55"/>
                    <a:pt x="33" y="55"/>
                  </a:cubicBezTo>
                  <a:cubicBezTo>
                    <a:pt x="33" y="56"/>
                    <a:pt x="33" y="56"/>
                    <a:pt x="33" y="57"/>
                  </a:cubicBezTo>
                  <a:cubicBezTo>
                    <a:pt x="33" y="57"/>
                    <a:pt x="34" y="58"/>
                    <a:pt x="34" y="58"/>
                  </a:cubicBezTo>
                  <a:cubicBezTo>
                    <a:pt x="34" y="58"/>
                    <a:pt x="34" y="59"/>
                    <a:pt x="34" y="59"/>
                  </a:cubicBezTo>
                  <a:cubicBezTo>
                    <a:pt x="47" y="87"/>
                    <a:pt x="47" y="87"/>
                    <a:pt x="47" y="87"/>
                  </a:cubicBezTo>
                  <a:cubicBezTo>
                    <a:pt x="67" y="88"/>
                    <a:pt x="67" y="88"/>
                    <a:pt x="67" y="88"/>
                  </a:cubicBezTo>
                  <a:cubicBezTo>
                    <a:pt x="44" y="44"/>
                    <a:pt x="44" y="44"/>
                    <a:pt x="44" y="44"/>
                  </a:cubicBezTo>
                  <a:cubicBezTo>
                    <a:pt x="66" y="0"/>
                    <a:pt x="66" y="0"/>
                    <a:pt x="66" y="0"/>
                  </a:cubicBezTo>
                </a:path>
              </a:pathLst>
            </a:custGeom>
            <a:solidFill>
              <a:srgbClr val="008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79" name="Freeform 76"/>
            <p:cNvSpPr>
              <a:spLocks/>
            </p:cNvSpPr>
            <p:nvPr/>
          </p:nvSpPr>
          <p:spPr bwMode="auto">
            <a:xfrm>
              <a:off x="3884" y="3507"/>
              <a:ext cx="73" cy="81"/>
            </a:xfrm>
            <a:custGeom>
              <a:avLst/>
              <a:gdLst>
                <a:gd name="T0" fmla="*/ 11 w 155"/>
                <a:gd name="T1" fmla="*/ 172 h 172"/>
                <a:gd name="T2" fmla="*/ 0 w 155"/>
                <a:gd name="T3" fmla="*/ 160 h 172"/>
                <a:gd name="T4" fmla="*/ 0 w 155"/>
                <a:gd name="T5" fmla="*/ 12 h 172"/>
                <a:gd name="T6" fmla="*/ 11 w 155"/>
                <a:gd name="T7" fmla="*/ 0 h 172"/>
                <a:gd name="T8" fmla="*/ 143 w 155"/>
                <a:gd name="T9" fmla="*/ 0 h 172"/>
                <a:gd name="T10" fmla="*/ 155 w 155"/>
                <a:gd name="T11" fmla="*/ 12 h 172"/>
                <a:gd name="T12" fmla="*/ 155 w 155"/>
                <a:gd name="T13" fmla="*/ 160 h 172"/>
                <a:gd name="T14" fmla="*/ 143 w 155"/>
                <a:gd name="T15" fmla="*/ 172 h 172"/>
                <a:gd name="T16" fmla="*/ 11 w 155"/>
                <a:gd name="T1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72">
                  <a:moveTo>
                    <a:pt x="11" y="172"/>
                  </a:moveTo>
                  <a:cubicBezTo>
                    <a:pt x="5" y="172"/>
                    <a:pt x="0" y="166"/>
                    <a:pt x="0" y="160"/>
                  </a:cubicBezTo>
                  <a:cubicBezTo>
                    <a:pt x="0" y="12"/>
                    <a:pt x="0" y="12"/>
                    <a:pt x="0" y="12"/>
                  </a:cubicBezTo>
                  <a:cubicBezTo>
                    <a:pt x="0" y="5"/>
                    <a:pt x="5" y="0"/>
                    <a:pt x="11" y="0"/>
                  </a:cubicBezTo>
                  <a:cubicBezTo>
                    <a:pt x="143" y="0"/>
                    <a:pt x="143" y="0"/>
                    <a:pt x="143" y="0"/>
                  </a:cubicBezTo>
                  <a:cubicBezTo>
                    <a:pt x="150" y="0"/>
                    <a:pt x="155" y="5"/>
                    <a:pt x="155" y="12"/>
                  </a:cubicBezTo>
                  <a:cubicBezTo>
                    <a:pt x="155" y="160"/>
                    <a:pt x="155" y="160"/>
                    <a:pt x="155" y="160"/>
                  </a:cubicBezTo>
                  <a:cubicBezTo>
                    <a:pt x="155" y="166"/>
                    <a:pt x="150" y="172"/>
                    <a:pt x="143" y="172"/>
                  </a:cubicBezTo>
                  <a:cubicBezTo>
                    <a:pt x="11" y="172"/>
                    <a:pt x="11" y="172"/>
                    <a:pt x="11" y="172"/>
                  </a:cubicBezTo>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0" name="Freeform 77"/>
            <p:cNvSpPr>
              <a:spLocks/>
            </p:cNvSpPr>
            <p:nvPr/>
          </p:nvSpPr>
          <p:spPr bwMode="auto">
            <a:xfrm>
              <a:off x="3887" y="3511"/>
              <a:ext cx="65" cy="73"/>
            </a:xfrm>
            <a:custGeom>
              <a:avLst/>
              <a:gdLst>
                <a:gd name="T0" fmla="*/ 3 w 138"/>
                <a:gd name="T1" fmla="*/ 0 h 155"/>
                <a:gd name="T2" fmla="*/ 135 w 138"/>
                <a:gd name="T3" fmla="*/ 0 h 155"/>
                <a:gd name="T4" fmla="*/ 138 w 138"/>
                <a:gd name="T5" fmla="*/ 4 h 155"/>
                <a:gd name="T6" fmla="*/ 138 w 138"/>
                <a:gd name="T7" fmla="*/ 152 h 155"/>
                <a:gd name="T8" fmla="*/ 135 w 138"/>
                <a:gd name="T9" fmla="*/ 155 h 155"/>
                <a:gd name="T10" fmla="*/ 3 w 138"/>
                <a:gd name="T11" fmla="*/ 155 h 155"/>
                <a:gd name="T12" fmla="*/ 0 w 138"/>
                <a:gd name="T13" fmla="*/ 152 h 155"/>
                <a:gd name="T14" fmla="*/ 0 w 138"/>
                <a:gd name="T15" fmla="*/ 4 h 155"/>
                <a:gd name="T16" fmla="*/ 3 w 138"/>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55">
                  <a:moveTo>
                    <a:pt x="3" y="0"/>
                  </a:moveTo>
                  <a:cubicBezTo>
                    <a:pt x="135" y="0"/>
                    <a:pt x="135" y="0"/>
                    <a:pt x="135" y="0"/>
                  </a:cubicBezTo>
                  <a:cubicBezTo>
                    <a:pt x="137" y="0"/>
                    <a:pt x="138" y="2"/>
                    <a:pt x="138" y="4"/>
                  </a:cubicBezTo>
                  <a:cubicBezTo>
                    <a:pt x="138" y="152"/>
                    <a:pt x="138" y="152"/>
                    <a:pt x="138" y="152"/>
                  </a:cubicBezTo>
                  <a:cubicBezTo>
                    <a:pt x="138" y="154"/>
                    <a:pt x="137" y="155"/>
                    <a:pt x="135" y="155"/>
                  </a:cubicBezTo>
                  <a:cubicBezTo>
                    <a:pt x="3" y="155"/>
                    <a:pt x="3" y="155"/>
                    <a:pt x="3" y="155"/>
                  </a:cubicBezTo>
                  <a:cubicBezTo>
                    <a:pt x="2" y="155"/>
                    <a:pt x="0" y="154"/>
                    <a:pt x="0" y="152"/>
                  </a:cubicBezTo>
                  <a:cubicBezTo>
                    <a:pt x="0" y="4"/>
                    <a:pt x="0" y="4"/>
                    <a:pt x="0" y="4"/>
                  </a:cubicBezTo>
                  <a:cubicBezTo>
                    <a:pt x="0" y="2"/>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1" name="Freeform 78"/>
            <p:cNvSpPr>
              <a:spLocks/>
            </p:cNvSpPr>
            <p:nvPr/>
          </p:nvSpPr>
          <p:spPr bwMode="auto">
            <a:xfrm>
              <a:off x="3875" y="3515"/>
              <a:ext cx="73" cy="81"/>
            </a:xfrm>
            <a:custGeom>
              <a:avLst/>
              <a:gdLst>
                <a:gd name="T0" fmla="*/ 12 w 155"/>
                <a:gd name="T1" fmla="*/ 172 h 172"/>
                <a:gd name="T2" fmla="*/ 0 w 155"/>
                <a:gd name="T3" fmla="*/ 160 h 172"/>
                <a:gd name="T4" fmla="*/ 0 w 155"/>
                <a:gd name="T5" fmla="*/ 12 h 172"/>
                <a:gd name="T6" fmla="*/ 12 w 155"/>
                <a:gd name="T7" fmla="*/ 0 h 172"/>
                <a:gd name="T8" fmla="*/ 144 w 155"/>
                <a:gd name="T9" fmla="*/ 0 h 172"/>
                <a:gd name="T10" fmla="*/ 155 w 155"/>
                <a:gd name="T11" fmla="*/ 12 h 172"/>
                <a:gd name="T12" fmla="*/ 155 w 155"/>
                <a:gd name="T13" fmla="*/ 160 h 172"/>
                <a:gd name="T14" fmla="*/ 144 w 155"/>
                <a:gd name="T15" fmla="*/ 172 h 172"/>
                <a:gd name="T16" fmla="*/ 12 w 155"/>
                <a:gd name="T1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72">
                  <a:moveTo>
                    <a:pt x="12" y="172"/>
                  </a:moveTo>
                  <a:cubicBezTo>
                    <a:pt x="6" y="172"/>
                    <a:pt x="0" y="167"/>
                    <a:pt x="0" y="160"/>
                  </a:cubicBezTo>
                  <a:cubicBezTo>
                    <a:pt x="0" y="12"/>
                    <a:pt x="0" y="12"/>
                    <a:pt x="0" y="12"/>
                  </a:cubicBezTo>
                  <a:cubicBezTo>
                    <a:pt x="0" y="6"/>
                    <a:pt x="6" y="0"/>
                    <a:pt x="12" y="0"/>
                  </a:cubicBezTo>
                  <a:cubicBezTo>
                    <a:pt x="144" y="0"/>
                    <a:pt x="144" y="0"/>
                    <a:pt x="144" y="0"/>
                  </a:cubicBezTo>
                  <a:cubicBezTo>
                    <a:pt x="150" y="0"/>
                    <a:pt x="155" y="6"/>
                    <a:pt x="155" y="12"/>
                  </a:cubicBezTo>
                  <a:cubicBezTo>
                    <a:pt x="155" y="160"/>
                    <a:pt x="155" y="160"/>
                    <a:pt x="155" y="160"/>
                  </a:cubicBezTo>
                  <a:cubicBezTo>
                    <a:pt x="155" y="167"/>
                    <a:pt x="150" y="172"/>
                    <a:pt x="144" y="172"/>
                  </a:cubicBezTo>
                  <a:cubicBezTo>
                    <a:pt x="12" y="172"/>
                    <a:pt x="12" y="172"/>
                    <a:pt x="12" y="172"/>
                  </a:cubicBezTo>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2" name="Freeform 79"/>
            <p:cNvSpPr>
              <a:spLocks/>
            </p:cNvSpPr>
            <p:nvPr/>
          </p:nvSpPr>
          <p:spPr bwMode="auto">
            <a:xfrm>
              <a:off x="3879" y="3519"/>
              <a:ext cx="65" cy="73"/>
            </a:xfrm>
            <a:custGeom>
              <a:avLst/>
              <a:gdLst>
                <a:gd name="T0" fmla="*/ 3 w 138"/>
                <a:gd name="T1" fmla="*/ 0 h 154"/>
                <a:gd name="T2" fmla="*/ 135 w 138"/>
                <a:gd name="T3" fmla="*/ 0 h 154"/>
                <a:gd name="T4" fmla="*/ 138 w 138"/>
                <a:gd name="T5" fmla="*/ 3 h 154"/>
                <a:gd name="T6" fmla="*/ 138 w 138"/>
                <a:gd name="T7" fmla="*/ 151 h 154"/>
                <a:gd name="T8" fmla="*/ 135 w 138"/>
                <a:gd name="T9" fmla="*/ 154 h 154"/>
                <a:gd name="T10" fmla="*/ 3 w 138"/>
                <a:gd name="T11" fmla="*/ 154 h 154"/>
                <a:gd name="T12" fmla="*/ 0 w 138"/>
                <a:gd name="T13" fmla="*/ 151 h 154"/>
                <a:gd name="T14" fmla="*/ 0 w 138"/>
                <a:gd name="T15" fmla="*/ 3 h 154"/>
                <a:gd name="T16" fmla="*/ 3 w 138"/>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54">
                  <a:moveTo>
                    <a:pt x="3" y="0"/>
                  </a:moveTo>
                  <a:cubicBezTo>
                    <a:pt x="135" y="0"/>
                    <a:pt x="135" y="0"/>
                    <a:pt x="135" y="0"/>
                  </a:cubicBezTo>
                  <a:cubicBezTo>
                    <a:pt x="136" y="0"/>
                    <a:pt x="138" y="1"/>
                    <a:pt x="138" y="3"/>
                  </a:cubicBezTo>
                  <a:cubicBezTo>
                    <a:pt x="138" y="151"/>
                    <a:pt x="138" y="151"/>
                    <a:pt x="138" y="151"/>
                  </a:cubicBezTo>
                  <a:cubicBezTo>
                    <a:pt x="138" y="153"/>
                    <a:pt x="136" y="154"/>
                    <a:pt x="135" y="154"/>
                  </a:cubicBezTo>
                  <a:cubicBezTo>
                    <a:pt x="3" y="154"/>
                    <a:pt x="3" y="154"/>
                    <a:pt x="3" y="154"/>
                  </a:cubicBezTo>
                  <a:cubicBezTo>
                    <a:pt x="1" y="154"/>
                    <a:pt x="0" y="153"/>
                    <a:pt x="0" y="151"/>
                  </a:cubicBezTo>
                  <a:cubicBezTo>
                    <a:pt x="0" y="3"/>
                    <a:pt x="0" y="3"/>
                    <a:pt x="0" y="3"/>
                  </a:cubicBezTo>
                  <a:cubicBezTo>
                    <a:pt x="0" y="1"/>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3" name="Freeform 80"/>
            <p:cNvSpPr>
              <a:spLocks noEditPoints="1"/>
            </p:cNvSpPr>
            <p:nvPr/>
          </p:nvSpPr>
          <p:spPr bwMode="auto">
            <a:xfrm>
              <a:off x="3874" y="3527"/>
              <a:ext cx="58" cy="57"/>
            </a:xfrm>
            <a:custGeom>
              <a:avLst/>
              <a:gdLst>
                <a:gd name="T0" fmla="*/ 2 w 123"/>
                <a:gd name="T1" fmla="*/ 103 h 120"/>
                <a:gd name="T2" fmla="*/ 0 w 123"/>
                <a:gd name="T3" fmla="*/ 95 h 120"/>
                <a:gd name="T4" fmla="*/ 123 w 123"/>
                <a:gd name="T5" fmla="*/ 95 h 120"/>
                <a:gd name="T6" fmla="*/ 123 w 123"/>
                <a:gd name="T7" fmla="*/ 103 h 120"/>
                <a:gd name="T8" fmla="*/ 2 w 123"/>
                <a:gd name="T9" fmla="*/ 103 h 120"/>
                <a:gd name="T10" fmla="*/ 2 w 123"/>
                <a:gd name="T11" fmla="*/ 120 h 120"/>
                <a:gd name="T12" fmla="*/ 0 w 123"/>
                <a:gd name="T13" fmla="*/ 112 h 120"/>
                <a:gd name="T14" fmla="*/ 123 w 123"/>
                <a:gd name="T15" fmla="*/ 112 h 120"/>
                <a:gd name="T16" fmla="*/ 123 w 123"/>
                <a:gd name="T17" fmla="*/ 120 h 120"/>
                <a:gd name="T18" fmla="*/ 2 w 123"/>
                <a:gd name="T19" fmla="*/ 120 h 120"/>
                <a:gd name="T20" fmla="*/ 89 w 123"/>
                <a:gd name="T21" fmla="*/ 34 h 120"/>
                <a:gd name="T22" fmla="*/ 89 w 123"/>
                <a:gd name="T23" fmla="*/ 0 h 120"/>
                <a:gd name="T24" fmla="*/ 123 w 123"/>
                <a:gd name="T25" fmla="*/ 34 h 120"/>
                <a:gd name="T26" fmla="*/ 89 w 123"/>
                <a:gd name="T27" fmla="*/ 34 h 120"/>
                <a:gd name="T28" fmla="*/ 80 w 123"/>
                <a:gd name="T29" fmla="*/ 77 h 120"/>
                <a:gd name="T30" fmla="*/ 45 w 123"/>
                <a:gd name="T31" fmla="*/ 43 h 120"/>
                <a:gd name="T32" fmla="*/ 80 w 123"/>
                <a:gd name="T33" fmla="*/ 8 h 120"/>
                <a:gd name="T34" fmla="*/ 80 w 123"/>
                <a:gd name="T35" fmla="*/ 43 h 120"/>
                <a:gd name="T36" fmla="*/ 114 w 123"/>
                <a:gd name="T37" fmla="*/ 43 h 120"/>
                <a:gd name="T38" fmla="*/ 80 w 123"/>
                <a:gd name="T39" fmla="*/ 7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120">
                  <a:moveTo>
                    <a:pt x="2" y="103"/>
                  </a:moveTo>
                  <a:cubicBezTo>
                    <a:pt x="0" y="95"/>
                    <a:pt x="0" y="95"/>
                    <a:pt x="0" y="95"/>
                  </a:cubicBezTo>
                  <a:cubicBezTo>
                    <a:pt x="123" y="95"/>
                    <a:pt x="123" y="95"/>
                    <a:pt x="123" y="95"/>
                  </a:cubicBezTo>
                  <a:cubicBezTo>
                    <a:pt x="123" y="103"/>
                    <a:pt x="123" y="103"/>
                    <a:pt x="123" y="103"/>
                  </a:cubicBezTo>
                  <a:lnTo>
                    <a:pt x="2" y="103"/>
                  </a:lnTo>
                  <a:close/>
                  <a:moveTo>
                    <a:pt x="2" y="120"/>
                  </a:moveTo>
                  <a:cubicBezTo>
                    <a:pt x="0" y="112"/>
                    <a:pt x="0" y="112"/>
                    <a:pt x="0" y="112"/>
                  </a:cubicBezTo>
                  <a:cubicBezTo>
                    <a:pt x="123" y="112"/>
                    <a:pt x="123" y="112"/>
                    <a:pt x="123" y="112"/>
                  </a:cubicBezTo>
                  <a:cubicBezTo>
                    <a:pt x="123" y="120"/>
                    <a:pt x="123" y="120"/>
                    <a:pt x="123" y="120"/>
                  </a:cubicBezTo>
                  <a:lnTo>
                    <a:pt x="2" y="120"/>
                  </a:lnTo>
                  <a:close/>
                  <a:moveTo>
                    <a:pt x="89" y="34"/>
                  </a:moveTo>
                  <a:cubicBezTo>
                    <a:pt x="89" y="0"/>
                    <a:pt x="89" y="0"/>
                    <a:pt x="89" y="0"/>
                  </a:cubicBezTo>
                  <a:cubicBezTo>
                    <a:pt x="108" y="0"/>
                    <a:pt x="123" y="15"/>
                    <a:pt x="123" y="34"/>
                  </a:cubicBezTo>
                  <a:lnTo>
                    <a:pt x="89" y="34"/>
                  </a:lnTo>
                  <a:close/>
                  <a:moveTo>
                    <a:pt x="80" y="77"/>
                  </a:moveTo>
                  <a:cubicBezTo>
                    <a:pt x="61" y="77"/>
                    <a:pt x="45" y="62"/>
                    <a:pt x="45" y="43"/>
                  </a:cubicBezTo>
                  <a:cubicBezTo>
                    <a:pt x="45" y="24"/>
                    <a:pt x="61" y="8"/>
                    <a:pt x="80" y="8"/>
                  </a:cubicBezTo>
                  <a:cubicBezTo>
                    <a:pt x="80" y="43"/>
                    <a:pt x="80" y="43"/>
                    <a:pt x="80" y="43"/>
                  </a:cubicBezTo>
                  <a:cubicBezTo>
                    <a:pt x="114" y="43"/>
                    <a:pt x="114" y="43"/>
                    <a:pt x="114" y="43"/>
                  </a:cubicBezTo>
                  <a:cubicBezTo>
                    <a:pt x="114" y="62"/>
                    <a:pt x="99" y="77"/>
                    <a:pt x="80" y="77"/>
                  </a:cubicBez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4" name="Freeform 81"/>
            <p:cNvSpPr>
              <a:spLocks/>
            </p:cNvSpPr>
            <p:nvPr/>
          </p:nvSpPr>
          <p:spPr bwMode="auto">
            <a:xfrm>
              <a:off x="3851" y="3503"/>
              <a:ext cx="57" cy="97"/>
            </a:xfrm>
            <a:custGeom>
              <a:avLst/>
              <a:gdLst>
                <a:gd name="T0" fmla="*/ 57 w 57"/>
                <a:gd name="T1" fmla="*/ 0 h 97"/>
                <a:gd name="T2" fmla="*/ 0 w 57"/>
                <a:gd name="T3" fmla="*/ 10 h 97"/>
                <a:gd name="T4" fmla="*/ 0 w 57"/>
                <a:gd name="T5" fmla="*/ 87 h 97"/>
                <a:gd name="T6" fmla="*/ 57 w 57"/>
                <a:gd name="T7" fmla="*/ 97 h 97"/>
                <a:gd name="T8" fmla="*/ 57 w 57"/>
                <a:gd name="T9" fmla="*/ 0 h 97"/>
              </a:gdLst>
              <a:ahLst/>
              <a:cxnLst>
                <a:cxn ang="0">
                  <a:pos x="T0" y="T1"/>
                </a:cxn>
                <a:cxn ang="0">
                  <a:pos x="T2" y="T3"/>
                </a:cxn>
                <a:cxn ang="0">
                  <a:pos x="T4" y="T5"/>
                </a:cxn>
                <a:cxn ang="0">
                  <a:pos x="T6" y="T7"/>
                </a:cxn>
                <a:cxn ang="0">
                  <a:pos x="T8" y="T9"/>
                </a:cxn>
              </a:cxnLst>
              <a:rect l="0" t="0" r="r" b="b"/>
              <a:pathLst>
                <a:path w="57" h="97">
                  <a:moveTo>
                    <a:pt x="57" y="0"/>
                  </a:moveTo>
                  <a:lnTo>
                    <a:pt x="0" y="10"/>
                  </a:lnTo>
                  <a:lnTo>
                    <a:pt x="0" y="87"/>
                  </a:lnTo>
                  <a:lnTo>
                    <a:pt x="57" y="97"/>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5" name="Freeform 82"/>
            <p:cNvSpPr>
              <a:spLocks noEditPoints="1"/>
            </p:cNvSpPr>
            <p:nvPr/>
          </p:nvSpPr>
          <p:spPr bwMode="auto">
            <a:xfrm>
              <a:off x="3868" y="3531"/>
              <a:ext cx="28" cy="44"/>
            </a:xfrm>
            <a:custGeom>
              <a:avLst/>
              <a:gdLst>
                <a:gd name="T0" fmla="*/ 28 w 60"/>
                <a:gd name="T1" fmla="*/ 0 h 94"/>
                <a:gd name="T2" fmla="*/ 0 w 60"/>
                <a:gd name="T3" fmla="*/ 2 h 94"/>
                <a:gd name="T4" fmla="*/ 0 w 60"/>
                <a:gd name="T5" fmla="*/ 93 h 94"/>
                <a:gd name="T6" fmla="*/ 18 w 60"/>
                <a:gd name="T7" fmla="*/ 94 h 94"/>
                <a:gd name="T8" fmla="*/ 18 w 60"/>
                <a:gd name="T9" fmla="*/ 62 h 94"/>
                <a:gd name="T10" fmla="*/ 26 w 60"/>
                <a:gd name="T11" fmla="*/ 62 h 94"/>
                <a:gd name="T12" fmla="*/ 34 w 60"/>
                <a:gd name="T13" fmla="*/ 62 h 94"/>
                <a:gd name="T14" fmla="*/ 40 w 60"/>
                <a:gd name="T15" fmla="*/ 60 h 94"/>
                <a:gd name="T16" fmla="*/ 46 w 60"/>
                <a:gd name="T17" fmla="*/ 57 h 94"/>
                <a:gd name="T18" fmla="*/ 51 w 60"/>
                <a:gd name="T19" fmla="*/ 53 h 94"/>
                <a:gd name="T20" fmla="*/ 55 w 60"/>
                <a:gd name="T21" fmla="*/ 48 h 94"/>
                <a:gd name="T22" fmla="*/ 58 w 60"/>
                <a:gd name="T23" fmla="*/ 43 h 94"/>
                <a:gd name="T24" fmla="*/ 59 w 60"/>
                <a:gd name="T25" fmla="*/ 37 h 94"/>
                <a:gd name="T26" fmla="*/ 60 w 60"/>
                <a:gd name="T27" fmla="*/ 30 h 94"/>
                <a:gd name="T28" fmla="*/ 58 w 60"/>
                <a:gd name="T29" fmla="*/ 16 h 94"/>
                <a:gd name="T30" fmla="*/ 52 w 60"/>
                <a:gd name="T31" fmla="*/ 7 h 94"/>
                <a:gd name="T32" fmla="*/ 42 w 60"/>
                <a:gd name="T33" fmla="*/ 1 h 94"/>
                <a:gd name="T34" fmla="*/ 28 w 60"/>
                <a:gd name="T35" fmla="*/ 0 h 94"/>
                <a:gd name="T36" fmla="*/ 18 w 60"/>
                <a:gd name="T37" fmla="*/ 46 h 94"/>
                <a:gd name="T38" fmla="*/ 18 w 60"/>
                <a:gd name="T39" fmla="*/ 17 h 94"/>
                <a:gd name="T40" fmla="*/ 25 w 60"/>
                <a:gd name="T41" fmla="*/ 17 h 94"/>
                <a:gd name="T42" fmla="*/ 31 w 60"/>
                <a:gd name="T43" fmla="*/ 17 h 94"/>
                <a:gd name="T44" fmla="*/ 36 w 60"/>
                <a:gd name="T45" fmla="*/ 20 h 94"/>
                <a:gd name="T46" fmla="*/ 39 w 60"/>
                <a:gd name="T47" fmla="*/ 25 h 94"/>
                <a:gd name="T48" fmla="*/ 40 w 60"/>
                <a:gd name="T49" fmla="*/ 31 h 94"/>
                <a:gd name="T50" fmla="*/ 39 w 60"/>
                <a:gd name="T51" fmla="*/ 38 h 94"/>
                <a:gd name="T52" fmla="*/ 36 w 60"/>
                <a:gd name="T53" fmla="*/ 42 h 94"/>
                <a:gd name="T54" fmla="*/ 31 w 60"/>
                <a:gd name="T55" fmla="*/ 45 h 94"/>
                <a:gd name="T56" fmla="*/ 25 w 60"/>
                <a:gd name="T57" fmla="*/ 46 h 94"/>
                <a:gd name="T58" fmla="*/ 18 w 60"/>
                <a:gd name="T59"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94">
                  <a:moveTo>
                    <a:pt x="28" y="0"/>
                  </a:moveTo>
                  <a:cubicBezTo>
                    <a:pt x="0" y="2"/>
                    <a:pt x="0" y="2"/>
                    <a:pt x="0" y="2"/>
                  </a:cubicBezTo>
                  <a:cubicBezTo>
                    <a:pt x="0" y="93"/>
                    <a:pt x="0" y="93"/>
                    <a:pt x="0" y="93"/>
                  </a:cubicBezTo>
                  <a:cubicBezTo>
                    <a:pt x="18" y="94"/>
                    <a:pt x="18" y="94"/>
                    <a:pt x="18" y="94"/>
                  </a:cubicBezTo>
                  <a:cubicBezTo>
                    <a:pt x="18" y="62"/>
                    <a:pt x="18" y="62"/>
                    <a:pt x="18" y="62"/>
                  </a:cubicBezTo>
                  <a:cubicBezTo>
                    <a:pt x="26" y="62"/>
                    <a:pt x="26" y="62"/>
                    <a:pt x="26" y="62"/>
                  </a:cubicBezTo>
                  <a:cubicBezTo>
                    <a:pt x="29" y="62"/>
                    <a:pt x="31" y="62"/>
                    <a:pt x="34" y="62"/>
                  </a:cubicBezTo>
                  <a:cubicBezTo>
                    <a:pt x="36" y="61"/>
                    <a:pt x="38" y="61"/>
                    <a:pt x="40" y="60"/>
                  </a:cubicBezTo>
                  <a:cubicBezTo>
                    <a:pt x="42" y="59"/>
                    <a:pt x="44" y="58"/>
                    <a:pt x="46" y="57"/>
                  </a:cubicBezTo>
                  <a:cubicBezTo>
                    <a:pt x="48" y="56"/>
                    <a:pt x="49" y="55"/>
                    <a:pt x="51" y="53"/>
                  </a:cubicBezTo>
                  <a:cubicBezTo>
                    <a:pt x="53" y="52"/>
                    <a:pt x="54" y="50"/>
                    <a:pt x="55" y="48"/>
                  </a:cubicBezTo>
                  <a:cubicBezTo>
                    <a:pt x="56" y="47"/>
                    <a:pt x="57" y="45"/>
                    <a:pt x="58" y="43"/>
                  </a:cubicBezTo>
                  <a:cubicBezTo>
                    <a:pt x="59" y="41"/>
                    <a:pt x="59" y="39"/>
                    <a:pt x="59" y="37"/>
                  </a:cubicBezTo>
                  <a:cubicBezTo>
                    <a:pt x="60" y="34"/>
                    <a:pt x="60" y="32"/>
                    <a:pt x="60" y="30"/>
                  </a:cubicBezTo>
                  <a:cubicBezTo>
                    <a:pt x="60" y="25"/>
                    <a:pt x="59" y="20"/>
                    <a:pt x="58" y="16"/>
                  </a:cubicBezTo>
                  <a:cubicBezTo>
                    <a:pt x="57" y="12"/>
                    <a:pt x="55" y="9"/>
                    <a:pt x="52" y="7"/>
                  </a:cubicBezTo>
                  <a:cubicBezTo>
                    <a:pt x="49" y="4"/>
                    <a:pt x="46" y="2"/>
                    <a:pt x="42" y="1"/>
                  </a:cubicBezTo>
                  <a:cubicBezTo>
                    <a:pt x="38" y="0"/>
                    <a:pt x="33" y="0"/>
                    <a:pt x="28" y="0"/>
                  </a:cubicBezTo>
                  <a:moveTo>
                    <a:pt x="18" y="46"/>
                  </a:moveTo>
                  <a:cubicBezTo>
                    <a:pt x="18" y="17"/>
                    <a:pt x="18" y="17"/>
                    <a:pt x="18" y="17"/>
                  </a:cubicBezTo>
                  <a:cubicBezTo>
                    <a:pt x="25" y="17"/>
                    <a:pt x="25" y="17"/>
                    <a:pt x="25" y="17"/>
                  </a:cubicBezTo>
                  <a:cubicBezTo>
                    <a:pt x="27" y="17"/>
                    <a:pt x="30" y="17"/>
                    <a:pt x="31" y="17"/>
                  </a:cubicBezTo>
                  <a:cubicBezTo>
                    <a:pt x="33" y="18"/>
                    <a:pt x="35" y="19"/>
                    <a:pt x="36" y="20"/>
                  </a:cubicBezTo>
                  <a:cubicBezTo>
                    <a:pt x="37" y="21"/>
                    <a:pt x="38" y="23"/>
                    <a:pt x="39" y="25"/>
                  </a:cubicBezTo>
                  <a:cubicBezTo>
                    <a:pt x="39" y="26"/>
                    <a:pt x="40" y="28"/>
                    <a:pt x="40" y="31"/>
                  </a:cubicBezTo>
                  <a:cubicBezTo>
                    <a:pt x="40" y="33"/>
                    <a:pt x="39" y="36"/>
                    <a:pt x="39" y="38"/>
                  </a:cubicBezTo>
                  <a:cubicBezTo>
                    <a:pt x="38" y="39"/>
                    <a:pt x="37" y="41"/>
                    <a:pt x="36" y="42"/>
                  </a:cubicBezTo>
                  <a:cubicBezTo>
                    <a:pt x="35" y="44"/>
                    <a:pt x="33" y="44"/>
                    <a:pt x="31" y="45"/>
                  </a:cubicBezTo>
                  <a:cubicBezTo>
                    <a:pt x="30" y="46"/>
                    <a:pt x="27" y="46"/>
                    <a:pt x="25" y="46"/>
                  </a:cubicBezTo>
                  <a:cubicBezTo>
                    <a:pt x="18" y="46"/>
                    <a:pt x="18" y="46"/>
                    <a:pt x="18" y="46"/>
                  </a:cubicBezTo>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spTree>
    <p:extLst>
      <p:ext uri="{BB962C8B-B14F-4D97-AF65-F5344CB8AC3E}">
        <p14:creationId xmlns:p14="http://schemas.microsoft.com/office/powerpoint/2010/main" val="271200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Managing your App-V Deployment</a:t>
            </a:r>
            <a:endParaRPr lang="en-US" dirty="0"/>
          </a:p>
        </p:txBody>
      </p:sp>
      <p:pic>
        <p:nvPicPr>
          <p:cNvPr id="6" name="Picture 5"/>
          <p:cNvPicPr>
            <a:picLocks noChangeAspect="1"/>
          </p:cNvPicPr>
          <p:nvPr/>
        </p:nvPicPr>
        <p:blipFill>
          <a:blip r:embed="rId3"/>
          <a:stretch>
            <a:fillRect/>
          </a:stretch>
        </p:blipFill>
        <p:spPr>
          <a:xfrm>
            <a:off x="8884859" y="2963939"/>
            <a:ext cx="4236119" cy="4236119"/>
          </a:xfrm>
          <a:prstGeom prst="rect">
            <a:avLst/>
          </a:prstGeom>
        </p:spPr>
      </p:pic>
    </p:spTree>
    <p:extLst>
      <p:ext uri="{BB962C8B-B14F-4D97-AF65-F5344CB8AC3E}">
        <p14:creationId xmlns:p14="http://schemas.microsoft.com/office/powerpoint/2010/main" val="418978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189"/>
          <p:cNvSpPr/>
          <p:nvPr/>
        </p:nvSpPr>
        <p:spPr bwMode="auto">
          <a:xfrm>
            <a:off x="1620715" y="1363965"/>
            <a:ext cx="2738523" cy="25146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2400" dirty="0">
                <a:solidFill>
                  <a:srgbClr val="000000">
                    <a:lumMod val="65000"/>
                    <a:lumOff val="35000"/>
                  </a:srgbClr>
                </a:solidFill>
                <a:latin typeface="Segoe UI Light"/>
                <a:ea typeface="Segoe UI" pitchFamily="34" charset="0"/>
                <a:cs typeface="Segoe UI" pitchFamily="34" charset="0"/>
              </a:rPr>
              <a:t>Download Update and Create Package</a:t>
            </a:r>
          </a:p>
        </p:txBody>
      </p:sp>
      <p:sp>
        <p:nvSpPr>
          <p:cNvPr id="2" name="Title 1"/>
          <p:cNvSpPr>
            <a:spLocks noGrp="1"/>
          </p:cNvSpPr>
          <p:nvPr>
            <p:ph type="title" idx="4294967295"/>
          </p:nvPr>
        </p:nvSpPr>
        <p:spPr>
          <a:xfrm>
            <a:off x="548493" y="295731"/>
            <a:ext cx="11887100" cy="917444"/>
          </a:xfrm>
        </p:spPr>
        <p:txBody>
          <a:bodyPr/>
          <a:lstStyle/>
          <a:p>
            <a:r>
              <a:rPr lang="en-US" dirty="0" smtClean="0"/>
              <a:t>Managing Updates</a:t>
            </a:r>
            <a:endParaRPr lang="en-US" dirty="0"/>
          </a:p>
        </p:txBody>
      </p:sp>
      <p:sp>
        <p:nvSpPr>
          <p:cNvPr id="192" name="Rectangle 191"/>
          <p:cNvSpPr/>
          <p:nvPr/>
        </p:nvSpPr>
        <p:spPr bwMode="auto">
          <a:xfrm>
            <a:off x="4555978" y="1363965"/>
            <a:ext cx="2738523" cy="25146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2400" dirty="0">
                <a:solidFill>
                  <a:srgbClr val="000000">
                    <a:lumMod val="65000"/>
                    <a:lumOff val="35000"/>
                  </a:srgbClr>
                </a:solidFill>
                <a:latin typeface="Segoe UI Light"/>
                <a:ea typeface="Segoe UI" pitchFamily="34" charset="0"/>
                <a:cs typeface="Segoe UI" pitchFamily="34" charset="0"/>
              </a:rPr>
              <a:t>Publish Updated Package</a:t>
            </a:r>
          </a:p>
        </p:txBody>
      </p:sp>
      <p:sp>
        <p:nvSpPr>
          <p:cNvPr id="194" name="Rectangle 193"/>
          <p:cNvSpPr/>
          <p:nvPr/>
        </p:nvSpPr>
        <p:spPr bwMode="auto">
          <a:xfrm>
            <a:off x="7473110" y="1369864"/>
            <a:ext cx="2738523" cy="251467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2400" dirty="0">
                <a:solidFill>
                  <a:srgbClr val="000000">
                    <a:lumMod val="65000"/>
                    <a:lumOff val="35000"/>
                  </a:srgbClr>
                </a:solidFill>
                <a:latin typeface="Segoe UI Light"/>
                <a:ea typeface="Segoe UI" pitchFamily="34" charset="0"/>
                <a:cs typeface="Segoe UI" pitchFamily="34" charset="0"/>
              </a:rPr>
              <a:t>Restart End-Points for Update to be Applied</a:t>
            </a:r>
          </a:p>
        </p:txBody>
      </p:sp>
      <p:grpSp>
        <p:nvGrpSpPr>
          <p:cNvPr id="86" name="Group 85"/>
          <p:cNvGrpSpPr/>
          <p:nvPr/>
        </p:nvGrpSpPr>
        <p:grpSpPr>
          <a:xfrm flipH="1">
            <a:off x="7783331" y="1932211"/>
            <a:ext cx="2603707" cy="2234883"/>
            <a:chOff x="7674453" y="1005681"/>
            <a:chExt cx="3562111" cy="3057525"/>
          </a:xfrm>
        </p:grpSpPr>
        <p:grpSp>
          <p:nvGrpSpPr>
            <p:cNvPr id="85" name="Group 84"/>
            <p:cNvGrpSpPr/>
            <p:nvPr/>
          </p:nvGrpSpPr>
          <p:grpSpPr>
            <a:xfrm>
              <a:off x="7674453" y="1005681"/>
              <a:ext cx="2560638" cy="2559050"/>
              <a:chOff x="7674453" y="1005681"/>
              <a:chExt cx="2560638" cy="2559050"/>
            </a:xfrm>
          </p:grpSpPr>
          <p:grpSp>
            <p:nvGrpSpPr>
              <p:cNvPr id="56" name="Group 50"/>
              <p:cNvGrpSpPr>
                <a:grpSpLocks noChangeAspect="1"/>
              </p:cNvGrpSpPr>
              <p:nvPr/>
            </p:nvGrpSpPr>
            <p:grpSpPr bwMode="auto">
              <a:xfrm>
                <a:off x="7674453" y="1005681"/>
                <a:ext cx="2560638" cy="2559050"/>
                <a:chOff x="5938" y="2326"/>
                <a:chExt cx="1613" cy="1612"/>
              </a:xfrm>
            </p:grpSpPr>
            <p:sp>
              <p:nvSpPr>
                <p:cNvPr id="57" name="AutoShape 49"/>
                <p:cNvSpPr>
                  <a:spLocks noChangeAspect="1" noChangeArrowheads="1" noTextEdit="1"/>
                </p:cNvSpPr>
                <p:nvPr/>
              </p:nvSpPr>
              <p:spPr bwMode="auto">
                <a:xfrm>
                  <a:off x="5938" y="2326"/>
                  <a:ext cx="1613"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8" name="Freeform 51"/>
                <p:cNvSpPr>
                  <a:spLocks/>
                </p:cNvSpPr>
                <p:nvPr/>
              </p:nvSpPr>
              <p:spPr bwMode="auto">
                <a:xfrm>
                  <a:off x="6240" y="2754"/>
                  <a:ext cx="1008" cy="759"/>
                </a:xfrm>
                <a:custGeom>
                  <a:avLst/>
                  <a:gdLst>
                    <a:gd name="T0" fmla="*/ 720 w 720"/>
                    <a:gd name="T1" fmla="*/ 14 h 542"/>
                    <a:gd name="T2" fmla="*/ 706 w 720"/>
                    <a:gd name="T3" fmla="*/ 0 h 542"/>
                    <a:gd name="T4" fmla="*/ 14 w 720"/>
                    <a:gd name="T5" fmla="*/ 0 h 542"/>
                    <a:gd name="T6" fmla="*/ 0 w 720"/>
                    <a:gd name="T7" fmla="*/ 14 h 542"/>
                    <a:gd name="T8" fmla="*/ 0 w 720"/>
                    <a:gd name="T9" fmla="*/ 485 h 542"/>
                    <a:gd name="T10" fmla="*/ 14 w 720"/>
                    <a:gd name="T11" fmla="*/ 499 h 542"/>
                    <a:gd name="T12" fmla="*/ 334 w 720"/>
                    <a:gd name="T13" fmla="*/ 499 h 542"/>
                    <a:gd name="T14" fmla="*/ 324 w 720"/>
                    <a:gd name="T15" fmla="*/ 531 h 542"/>
                    <a:gd name="T16" fmla="*/ 260 w 720"/>
                    <a:gd name="T17" fmla="*/ 531 h 542"/>
                    <a:gd name="T18" fmla="*/ 260 w 720"/>
                    <a:gd name="T19" fmla="*/ 542 h 542"/>
                    <a:gd name="T20" fmla="*/ 457 w 720"/>
                    <a:gd name="T21" fmla="*/ 542 h 542"/>
                    <a:gd name="T22" fmla="*/ 457 w 720"/>
                    <a:gd name="T23" fmla="*/ 531 h 542"/>
                    <a:gd name="T24" fmla="*/ 405 w 720"/>
                    <a:gd name="T25" fmla="*/ 531 h 542"/>
                    <a:gd name="T26" fmla="*/ 394 w 720"/>
                    <a:gd name="T27" fmla="*/ 499 h 542"/>
                    <a:gd name="T28" fmla="*/ 706 w 720"/>
                    <a:gd name="T29" fmla="*/ 499 h 542"/>
                    <a:gd name="T30" fmla="*/ 720 w 720"/>
                    <a:gd name="T31" fmla="*/ 485 h 542"/>
                    <a:gd name="T32" fmla="*/ 720 w 720"/>
                    <a:gd name="T33" fmla="*/ 1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542">
                      <a:moveTo>
                        <a:pt x="720" y="14"/>
                      </a:moveTo>
                      <a:cubicBezTo>
                        <a:pt x="720" y="6"/>
                        <a:pt x="714" y="0"/>
                        <a:pt x="706" y="0"/>
                      </a:cubicBezTo>
                      <a:cubicBezTo>
                        <a:pt x="14" y="0"/>
                        <a:pt x="14" y="0"/>
                        <a:pt x="14" y="0"/>
                      </a:cubicBezTo>
                      <a:cubicBezTo>
                        <a:pt x="6" y="0"/>
                        <a:pt x="0" y="6"/>
                        <a:pt x="0" y="14"/>
                      </a:cubicBezTo>
                      <a:cubicBezTo>
                        <a:pt x="0" y="485"/>
                        <a:pt x="0" y="485"/>
                        <a:pt x="0" y="485"/>
                      </a:cubicBezTo>
                      <a:cubicBezTo>
                        <a:pt x="0" y="493"/>
                        <a:pt x="6" y="499"/>
                        <a:pt x="14" y="499"/>
                      </a:cubicBezTo>
                      <a:cubicBezTo>
                        <a:pt x="334" y="499"/>
                        <a:pt x="334" y="499"/>
                        <a:pt x="334" y="499"/>
                      </a:cubicBezTo>
                      <a:cubicBezTo>
                        <a:pt x="324" y="531"/>
                        <a:pt x="324" y="531"/>
                        <a:pt x="324" y="531"/>
                      </a:cubicBezTo>
                      <a:cubicBezTo>
                        <a:pt x="260" y="531"/>
                        <a:pt x="260" y="531"/>
                        <a:pt x="260" y="531"/>
                      </a:cubicBezTo>
                      <a:cubicBezTo>
                        <a:pt x="260" y="542"/>
                        <a:pt x="260" y="542"/>
                        <a:pt x="260" y="542"/>
                      </a:cubicBezTo>
                      <a:cubicBezTo>
                        <a:pt x="457" y="542"/>
                        <a:pt x="457" y="542"/>
                        <a:pt x="457" y="542"/>
                      </a:cubicBezTo>
                      <a:cubicBezTo>
                        <a:pt x="457" y="531"/>
                        <a:pt x="457" y="531"/>
                        <a:pt x="457" y="531"/>
                      </a:cubicBezTo>
                      <a:cubicBezTo>
                        <a:pt x="405" y="531"/>
                        <a:pt x="405" y="531"/>
                        <a:pt x="405" y="531"/>
                      </a:cubicBezTo>
                      <a:cubicBezTo>
                        <a:pt x="394" y="499"/>
                        <a:pt x="394" y="499"/>
                        <a:pt x="394" y="499"/>
                      </a:cubicBezTo>
                      <a:cubicBezTo>
                        <a:pt x="706" y="499"/>
                        <a:pt x="706" y="499"/>
                        <a:pt x="706" y="499"/>
                      </a:cubicBezTo>
                      <a:cubicBezTo>
                        <a:pt x="714" y="499"/>
                        <a:pt x="720" y="493"/>
                        <a:pt x="720" y="485"/>
                      </a:cubicBezTo>
                      <a:lnTo>
                        <a:pt x="720" y="1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9" name="Rectangle 52"/>
                <p:cNvSpPr>
                  <a:spLocks noChangeArrowheads="1"/>
                </p:cNvSpPr>
                <p:nvPr/>
              </p:nvSpPr>
              <p:spPr bwMode="auto">
                <a:xfrm>
                  <a:off x="6266" y="2779"/>
                  <a:ext cx="959" cy="53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pic>
            <p:nvPicPr>
              <p:cNvPr id="84" name="Picture 2" descr="C:\Users\mitchellg\Desktop\Automated_2.png"/>
              <p:cNvPicPr>
                <a:picLocks noChangeAspect="1" noChangeArrowheads="1"/>
              </p:cNvPicPr>
              <p:nvPr/>
            </p:nvPicPr>
            <p:blipFill>
              <a:blip r:embed="rId2" cstate="print">
                <a:lum bright="100000"/>
              </a:blip>
              <a:srcRect/>
              <a:stretch>
                <a:fillRect/>
              </a:stretch>
            </p:blipFill>
            <p:spPr bwMode="auto">
              <a:xfrm>
                <a:off x="8694737" y="1924049"/>
                <a:ext cx="495300" cy="495300"/>
              </a:xfrm>
              <a:prstGeom prst="rect">
                <a:avLst/>
              </a:prstGeom>
              <a:noFill/>
            </p:spPr>
          </p:pic>
        </p:grpSp>
        <p:grpSp>
          <p:nvGrpSpPr>
            <p:cNvPr id="54" name="Group 53"/>
            <p:cNvGrpSpPr/>
            <p:nvPr/>
          </p:nvGrpSpPr>
          <p:grpSpPr>
            <a:xfrm>
              <a:off x="8675927" y="1502569"/>
              <a:ext cx="2560637" cy="2560637"/>
              <a:chOff x="8123238" y="1135063"/>
              <a:chExt cx="2560637" cy="2560637"/>
            </a:xfrm>
          </p:grpSpPr>
          <p:grpSp>
            <p:nvGrpSpPr>
              <p:cNvPr id="7" name="Group 4"/>
              <p:cNvGrpSpPr>
                <a:grpSpLocks noChangeAspect="1"/>
              </p:cNvGrpSpPr>
              <p:nvPr/>
            </p:nvGrpSpPr>
            <p:grpSpPr bwMode="auto">
              <a:xfrm>
                <a:off x="8123238" y="1135063"/>
                <a:ext cx="2560637" cy="2560637"/>
                <a:chOff x="5117" y="715"/>
                <a:chExt cx="1613" cy="1613"/>
              </a:xfrm>
            </p:grpSpPr>
            <p:sp>
              <p:nvSpPr>
                <p:cNvPr id="8" name="AutoShape 3"/>
                <p:cNvSpPr>
                  <a:spLocks noChangeAspect="1" noChangeArrowheads="1" noTextEdit="1"/>
                </p:cNvSpPr>
                <p:nvPr/>
              </p:nvSpPr>
              <p:spPr bwMode="auto">
                <a:xfrm>
                  <a:off x="5117" y="715"/>
                  <a:ext cx="1613" cy="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 name="Freeform 5"/>
                <p:cNvSpPr>
                  <a:spLocks/>
                </p:cNvSpPr>
                <p:nvPr/>
              </p:nvSpPr>
              <p:spPr bwMode="auto">
                <a:xfrm>
                  <a:off x="5471" y="1208"/>
                  <a:ext cx="905" cy="581"/>
                </a:xfrm>
                <a:custGeom>
                  <a:avLst/>
                  <a:gdLst>
                    <a:gd name="T0" fmla="*/ 624 w 646"/>
                    <a:gd name="T1" fmla="*/ 0 h 415"/>
                    <a:gd name="T2" fmla="*/ 21 w 646"/>
                    <a:gd name="T3" fmla="*/ 0 h 415"/>
                    <a:gd name="T4" fmla="*/ 0 w 646"/>
                    <a:gd name="T5" fmla="*/ 22 h 415"/>
                    <a:gd name="T6" fmla="*/ 0 w 646"/>
                    <a:gd name="T7" fmla="*/ 393 h 415"/>
                    <a:gd name="T8" fmla="*/ 21 w 646"/>
                    <a:gd name="T9" fmla="*/ 415 h 415"/>
                    <a:gd name="T10" fmla="*/ 624 w 646"/>
                    <a:gd name="T11" fmla="*/ 415 h 415"/>
                    <a:gd name="T12" fmla="*/ 646 w 646"/>
                    <a:gd name="T13" fmla="*/ 393 h 415"/>
                    <a:gd name="T14" fmla="*/ 646 w 646"/>
                    <a:gd name="T15" fmla="*/ 22 h 415"/>
                    <a:gd name="T16" fmla="*/ 624 w 646"/>
                    <a:gd name="T1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5">
                      <a:moveTo>
                        <a:pt x="624" y="0"/>
                      </a:moveTo>
                      <a:cubicBezTo>
                        <a:pt x="21" y="0"/>
                        <a:pt x="21" y="0"/>
                        <a:pt x="21" y="0"/>
                      </a:cubicBezTo>
                      <a:cubicBezTo>
                        <a:pt x="11" y="0"/>
                        <a:pt x="0" y="9"/>
                        <a:pt x="0" y="22"/>
                      </a:cubicBezTo>
                      <a:cubicBezTo>
                        <a:pt x="0" y="393"/>
                        <a:pt x="0" y="393"/>
                        <a:pt x="0" y="393"/>
                      </a:cubicBezTo>
                      <a:cubicBezTo>
                        <a:pt x="0" y="406"/>
                        <a:pt x="11" y="415"/>
                        <a:pt x="21" y="415"/>
                      </a:cubicBezTo>
                      <a:cubicBezTo>
                        <a:pt x="624" y="415"/>
                        <a:pt x="624" y="415"/>
                        <a:pt x="624" y="415"/>
                      </a:cubicBezTo>
                      <a:cubicBezTo>
                        <a:pt x="637" y="415"/>
                        <a:pt x="646" y="406"/>
                        <a:pt x="646" y="393"/>
                      </a:cubicBezTo>
                      <a:cubicBezTo>
                        <a:pt x="646" y="22"/>
                        <a:pt x="646" y="22"/>
                        <a:pt x="646" y="22"/>
                      </a:cubicBezTo>
                      <a:cubicBezTo>
                        <a:pt x="646" y="9"/>
                        <a:pt x="637" y="0"/>
                        <a:pt x="624" y="0"/>
                      </a:cubicBezTo>
                    </a:path>
                  </a:pathLst>
                </a:custGeom>
                <a:solidFill>
                  <a:srgbClr val="00A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 name="Freeform 7"/>
                <p:cNvSpPr>
                  <a:spLocks/>
                </p:cNvSpPr>
                <p:nvPr/>
              </p:nvSpPr>
              <p:spPr bwMode="auto">
                <a:xfrm>
                  <a:off x="5317" y="1810"/>
                  <a:ext cx="1210" cy="49"/>
                </a:xfrm>
                <a:custGeom>
                  <a:avLst/>
                  <a:gdLst>
                    <a:gd name="T0" fmla="*/ 492 w 864"/>
                    <a:gd name="T1" fmla="*/ 0 h 35"/>
                    <a:gd name="T2" fmla="*/ 492 w 864"/>
                    <a:gd name="T3" fmla="*/ 4 h 35"/>
                    <a:gd name="T4" fmla="*/ 484 w 864"/>
                    <a:gd name="T5" fmla="*/ 11 h 35"/>
                    <a:gd name="T6" fmla="*/ 382 w 864"/>
                    <a:gd name="T7" fmla="*/ 11 h 35"/>
                    <a:gd name="T8" fmla="*/ 373 w 864"/>
                    <a:gd name="T9" fmla="*/ 4 h 35"/>
                    <a:gd name="T10" fmla="*/ 373 w 864"/>
                    <a:gd name="T11" fmla="*/ 0 h 35"/>
                    <a:gd name="T12" fmla="*/ 0 w 864"/>
                    <a:gd name="T13" fmla="*/ 0 h 35"/>
                    <a:gd name="T14" fmla="*/ 0 w 864"/>
                    <a:gd name="T15" fmla="*/ 22 h 35"/>
                    <a:gd name="T16" fmla="*/ 28 w 864"/>
                    <a:gd name="T17" fmla="*/ 35 h 35"/>
                    <a:gd name="T18" fmla="*/ 836 w 864"/>
                    <a:gd name="T19" fmla="*/ 35 h 35"/>
                    <a:gd name="T20" fmla="*/ 864 w 864"/>
                    <a:gd name="T21" fmla="*/ 22 h 35"/>
                    <a:gd name="T22" fmla="*/ 864 w 864"/>
                    <a:gd name="T23" fmla="*/ 0 h 35"/>
                    <a:gd name="T24" fmla="*/ 492 w 864"/>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5">
                      <a:moveTo>
                        <a:pt x="492" y="0"/>
                      </a:moveTo>
                      <a:cubicBezTo>
                        <a:pt x="492" y="4"/>
                        <a:pt x="492" y="4"/>
                        <a:pt x="492" y="4"/>
                      </a:cubicBezTo>
                      <a:cubicBezTo>
                        <a:pt x="492" y="9"/>
                        <a:pt x="488" y="11"/>
                        <a:pt x="484" y="11"/>
                      </a:cubicBezTo>
                      <a:cubicBezTo>
                        <a:pt x="382" y="11"/>
                        <a:pt x="382" y="11"/>
                        <a:pt x="382" y="11"/>
                      </a:cubicBezTo>
                      <a:cubicBezTo>
                        <a:pt x="378" y="11"/>
                        <a:pt x="373" y="9"/>
                        <a:pt x="373" y="4"/>
                      </a:cubicBezTo>
                      <a:cubicBezTo>
                        <a:pt x="373" y="0"/>
                        <a:pt x="373" y="0"/>
                        <a:pt x="373" y="0"/>
                      </a:cubicBezTo>
                      <a:cubicBezTo>
                        <a:pt x="0" y="0"/>
                        <a:pt x="0" y="0"/>
                        <a:pt x="0" y="0"/>
                      </a:cubicBezTo>
                      <a:cubicBezTo>
                        <a:pt x="0" y="22"/>
                        <a:pt x="0" y="22"/>
                        <a:pt x="0" y="22"/>
                      </a:cubicBezTo>
                      <a:cubicBezTo>
                        <a:pt x="0" y="22"/>
                        <a:pt x="19" y="35"/>
                        <a:pt x="28" y="35"/>
                      </a:cubicBezTo>
                      <a:cubicBezTo>
                        <a:pt x="836" y="35"/>
                        <a:pt x="836" y="35"/>
                        <a:pt x="836" y="35"/>
                      </a:cubicBezTo>
                      <a:cubicBezTo>
                        <a:pt x="844" y="35"/>
                        <a:pt x="864" y="22"/>
                        <a:pt x="864" y="22"/>
                      </a:cubicBezTo>
                      <a:cubicBezTo>
                        <a:pt x="864" y="0"/>
                        <a:pt x="864" y="0"/>
                        <a:pt x="864" y="0"/>
                      </a:cubicBezTo>
                      <a:lnTo>
                        <a:pt x="492"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 name="Rectangle 9"/>
                <p:cNvSpPr>
                  <a:spLocks noChangeArrowheads="1"/>
                </p:cNvSpPr>
                <p:nvPr/>
              </p:nvSpPr>
              <p:spPr bwMode="auto">
                <a:xfrm>
                  <a:off x="5510" y="1241"/>
                  <a:ext cx="82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8" name="Rectangle 14"/>
                <p:cNvSpPr>
                  <a:spLocks noChangeArrowheads="1"/>
                </p:cNvSpPr>
                <p:nvPr/>
              </p:nvSpPr>
              <p:spPr bwMode="auto">
                <a:xfrm>
                  <a:off x="5552" y="1433"/>
                  <a:ext cx="740"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3" name="Rectangle 19"/>
                <p:cNvSpPr>
                  <a:spLocks noChangeArrowheads="1"/>
                </p:cNvSpPr>
                <p:nvPr/>
              </p:nvSpPr>
              <p:spPr bwMode="auto">
                <a:xfrm>
                  <a:off x="5552" y="1636"/>
                  <a:ext cx="740" cy="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4" name="Rectangle 20"/>
                <p:cNvSpPr>
                  <a:spLocks noChangeArrowheads="1"/>
                </p:cNvSpPr>
                <p:nvPr/>
              </p:nvSpPr>
              <p:spPr bwMode="auto">
                <a:xfrm>
                  <a:off x="5552" y="1636"/>
                  <a:ext cx="740"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6" name="Freeform 42"/>
                <p:cNvSpPr>
                  <a:spLocks/>
                </p:cNvSpPr>
                <p:nvPr/>
              </p:nvSpPr>
              <p:spPr bwMode="auto">
                <a:xfrm>
                  <a:off x="5645" y="1636"/>
                  <a:ext cx="99" cy="5"/>
                </a:xfrm>
                <a:custGeom>
                  <a:avLst/>
                  <a:gdLst>
                    <a:gd name="T0" fmla="*/ 71 w 71"/>
                    <a:gd name="T1" fmla="*/ 0 h 3"/>
                    <a:gd name="T2" fmla="*/ 0 w 71"/>
                    <a:gd name="T3" fmla="*/ 0 h 3"/>
                    <a:gd name="T4" fmla="*/ 2 w 71"/>
                    <a:gd name="T5" fmla="*/ 3 h 3"/>
                    <a:gd name="T6" fmla="*/ 69 w 71"/>
                    <a:gd name="T7" fmla="*/ 3 h 3"/>
                    <a:gd name="T8" fmla="*/ 71 w 71"/>
                    <a:gd name="T9" fmla="*/ 0 h 3"/>
                  </a:gdLst>
                  <a:ahLst/>
                  <a:cxnLst>
                    <a:cxn ang="0">
                      <a:pos x="T0" y="T1"/>
                    </a:cxn>
                    <a:cxn ang="0">
                      <a:pos x="T2" y="T3"/>
                    </a:cxn>
                    <a:cxn ang="0">
                      <a:pos x="T4" y="T5"/>
                    </a:cxn>
                    <a:cxn ang="0">
                      <a:pos x="T6" y="T7"/>
                    </a:cxn>
                    <a:cxn ang="0">
                      <a:pos x="T8" y="T9"/>
                    </a:cxn>
                  </a:cxnLst>
                  <a:rect l="0" t="0" r="r" b="b"/>
                  <a:pathLst>
                    <a:path w="71" h="3">
                      <a:moveTo>
                        <a:pt x="71" y="0"/>
                      </a:moveTo>
                      <a:cubicBezTo>
                        <a:pt x="0" y="0"/>
                        <a:pt x="0" y="0"/>
                        <a:pt x="0" y="0"/>
                      </a:cubicBezTo>
                      <a:cubicBezTo>
                        <a:pt x="1" y="1"/>
                        <a:pt x="1" y="2"/>
                        <a:pt x="2" y="3"/>
                      </a:cubicBezTo>
                      <a:cubicBezTo>
                        <a:pt x="69" y="3"/>
                        <a:pt x="69" y="3"/>
                        <a:pt x="69" y="3"/>
                      </a:cubicBezTo>
                      <a:cubicBezTo>
                        <a:pt x="70" y="2"/>
                        <a:pt x="70" y="1"/>
                        <a:pt x="71" y="0"/>
                      </a:cubicBezTo>
                    </a:path>
                  </a:pathLst>
                </a:custGeom>
                <a:solidFill>
                  <a:srgbClr val="E9A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9" name="Freeform 45"/>
                <p:cNvSpPr>
                  <a:spLocks/>
                </p:cNvSpPr>
                <p:nvPr/>
              </p:nvSpPr>
              <p:spPr bwMode="auto">
                <a:xfrm>
                  <a:off x="6037" y="1636"/>
                  <a:ext cx="98" cy="5"/>
                </a:xfrm>
                <a:custGeom>
                  <a:avLst/>
                  <a:gdLst>
                    <a:gd name="T0" fmla="*/ 70 w 70"/>
                    <a:gd name="T1" fmla="*/ 0 h 3"/>
                    <a:gd name="T2" fmla="*/ 0 w 70"/>
                    <a:gd name="T3" fmla="*/ 0 h 3"/>
                    <a:gd name="T4" fmla="*/ 1 w 70"/>
                    <a:gd name="T5" fmla="*/ 3 h 3"/>
                    <a:gd name="T6" fmla="*/ 69 w 70"/>
                    <a:gd name="T7" fmla="*/ 3 h 3"/>
                    <a:gd name="T8" fmla="*/ 70 w 70"/>
                    <a:gd name="T9" fmla="*/ 0 h 3"/>
                  </a:gdLst>
                  <a:ahLst/>
                  <a:cxnLst>
                    <a:cxn ang="0">
                      <a:pos x="T0" y="T1"/>
                    </a:cxn>
                    <a:cxn ang="0">
                      <a:pos x="T2" y="T3"/>
                    </a:cxn>
                    <a:cxn ang="0">
                      <a:pos x="T4" y="T5"/>
                    </a:cxn>
                    <a:cxn ang="0">
                      <a:pos x="T6" y="T7"/>
                    </a:cxn>
                    <a:cxn ang="0">
                      <a:pos x="T8" y="T9"/>
                    </a:cxn>
                  </a:cxnLst>
                  <a:rect l="0" t="0" r="r" b="b"/>
                  <a:pathLst>
                    <a:path w="70" h="3">
                      <a:moveTo>
                        <a:pt x="70" y="0"/>
                      </a:moveTo>
                      <a:cubicBezTo>
                        <a:pt x="0" y="0"/>
                        <a:pt x="0" y="0"/>
                        <a:pt x="0" y="0"/>
                      </a:cubicBezTo>
                      <a:cubicBezTo>
                        <a:pt x="0" y="1"/>
                        <a:pt x="1" y="2"/>
                        <a:pt x="1" y="3"/>
                      </a:cubicBezTo>
                      <a:cubicBezTo>
                        <a:pt x="69" y="3"/>
                        <a:pt x="69" y="3"/>
                        <a:pt x="69" y="3"/>
                      </a:cubicBezTo>
                      <a:cubicBezTo>
                        <a:pt x="69" y="2"/>
                        <a:pt x="70" y="1"/>
                        <a:pt x="70" y="0"/>
                      </a:cubicBezTo>
                    </a:path>
                  </a:pathLst>
                </a:custGeom>
                <a:solidFill>
                  <a:srgbClr val="E9A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1" name="Freeform 47"/>
                <p:cNvSpPr>
                  <a:spLocks/>
                </p:cNvSpPr>
                <p:nvPr/>
              </p:nvSpPr>
              <p:spPr bwMode="auto">
                <a:xfrm>
                  <a:off x="6107" y="1568"/>
                  <a:ext cx="11" cy="4"/>
                </a:xfrm>
                <a:custGeom>
                  <a:avLst/>
                  <a:gdLst>
                    <a:gd name="T0" fmla="*/ 4 w 8"/>
                    <a:gd name="T1" fmla="*/ 0 h 3"/>
                    <a:gd name="T2" fmla="*/ 0 w 8"/>
                    <a:gd name="T3" fmla="*/ 0 h 3"/>
                    <a:gd name="T4" fmla="*/ 1 w 8"/>
                    <a:gd name="T5" fmla="*/ 3 h 3"/>
                    <a:gd name="T6" fmla="*/ 8 w 8"/>
                    <a:gd name="T7" fmla="*/ 3 h 3"/>
                    <a:gd name="T8" fmla="*/ 4 w 8"/>
                    <a:gd name="T9" fmla="*/ 0 h 3"/>
                  </a:gdLst>
                  <a:ahLst/>
                  <a:cxnLst>
                    <a:cxn ang="0">
                      <a:pos x="T0" y="T1"/>
                    </a:cxn>
                    <a:cxn ang="0">
                      <a:pos x="T2" y="T3"/>
                    </a:cxn>
                    <a:cxn ang="0">
                      <a:pos x="T4" y="T5"/>
                    </a:cxn>
                    <a:cxn ang="0">
                      <a:pos x="T6" y="T7"/>
                    </a:cxn>
                    <a:cxn ang="0">
                      <a:pos x="T8" y="T9"/>
                    </a:cxn>
                  </a:cxnLst>
                  <a:rect l="0" t="0" r="r" b="b"/>
                  <a:pathLst>
                    <a:path w="8" h="3">
                      <a:moveTo>
                        <a:pt x="4" y="0"/>
                      </a:moveTo>
                      <a:cubicBezTo>
                        <a:pt x="0" y="0"/>
                        <a:pt x="0" y="0"/>
                        <a:pt x="0" y="0"/>
                      </a:cubicBezTo>
                      <a:cubicBezTo>
                        <a:pt x="0" y="1"/>
                        <a:pt x="0" y="2"/>
                        <a:pt x="1" y="3"/>
                      </a:cubicBezTo>
                      <a:cubicBezTo>
                        <a:pt x="8" y="3"/>
                        <a:pt x="8" y="3"/>
                        <a:pt x="8" y="3"/>
                      </a:cubicBezTo>
                      <a:cubicBezTo>
                        <a:pt x="7" y="2"/>
                        <a:pt x="5" y="1"/>
                        <a:pt x="4"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sp>
            <p:nvSpPr>
              <p:cNvPr id="52" name="Rectangle 51"/>
              <p:cNvSpPr/>
              <p:nvPr/>
            </p:nvSpPr>
            <p:spPr bwMode="auto">
              <a:xfrm>
                <a:off x="8759958" y="1979613"/>
                <a:ext cx="1295135" cy="812800"/>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53" name="Picture 2" descr="C:\Users\mitchellg\Desktop\Automated_2.png"/>
              <p:cNvPicPr>
                <a:picLocks noChangeAspect="1" noChangeArrowheads="1"/>
              </p:cNvPicPr>
              <p:nvPr/>
            </p:nvPicPr>
            <p:blipFill>
              <a:blip r:embed="rId2" cstate="print">
                <a:lum bright="100000"/>
              </a:blip>
              <a:srcRect/>
              <a:stretch>
                <a:fillRect/>
              </a:stretch>
            </p:blipFill>
            <p:spPr bwMode="auto">
              <a:xfrm>
                <a:off x="9150483" y="2138363"/>
                <a:ext cx="495300" cy="495300"/>
              </a:xfrm>
              <a:prstGeom prst="rect">
                <a:avLst/>
              </a:prstGeom>
              <a:noFill/>
            </p:spPr>
          </p:pic>
        </p:grpSp>
      </p:grpSp>
      <p:sp>
        <p:nvSpPr>
          <p:cNvPr id="196" name="Rectangle 195"/>
          <p:cNvSpPr/>
          <p:nvPr/>
        </p:nvSpPr>
        <p:spPr bwMode="auto">
          <a:xfrm>
            <a:off x="1620715" y="4062118"/>
            <a:ext cx="2738523" cy="25146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t>No need to start with the previous package, a new one will be created</a:t>
            </a:r>
          </a:p>
          <a:p>
            <a:pP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t/>
            </a:r>
            <a:b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br>
            <a: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t>PackageID will remain static, VersionID will change</a:t>
            </a:r>
          </a:p>
        </p:txBody>
      </p:sp>
      <p:sp>
        <p:nvSpPr>
          <p:cNvPr id="197" name="Rectangle 196"/>
          <p:cNvSpPr/>
          <p:nvPr/>
        </p:nvSpPr>
        <p:spPr bwMode="auto">
          <a:xfrm>
            <a:off x="4543643" y="4067509"/>
            <a:ext cx="2738523" cy="25092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t>Remember to always publish Office with the “global” switch</a:t>
            </a:r>
          </a:p>
          <a:p>
            <a:pP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t/>
            </a:r>
            <a:b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br>
            <a: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t>Existing package will be overwritten, only the file deltas will be transferred</a:t>
            </a:r>
          </a:p>
          <a:p>
            <a:pP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t/>
            </a:r>
            <a:b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br>
            <a: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t>Office user state will not be affected by updates</a:t>
            </a:r>
          </a:p>
        </p:txBody>
      </p:sp>
      <p:sp>
        <p:nvSpPr>
          <p:cNvPr id="198" name="Rectangle 197"/>
          <p:cNvSpPr/>
          <p:nvPr/>
        </p:nvSpPr>
        <p:spPr bwMode="auto">
          <a:xfrm>
            <a:off x="7465340" y="4064214"/>
            <a:ext cx="2738523" cy="24941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t>Updates will remain pending until end-points are restarted</a:t>
            </a:r>
          </a:p>
          <a:p>
            <a:pP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t/>
            </a:r>
            <a:b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br>
            <a:r>
              <a:rPr lang="en-US" sz="1599" dirty="0">
                <a:gradFill>
                  <a:gsLst>
                    <a:gs pos="0">
                      <a:srgbClr val="FFFFFF"/>
                    </a:gs>
                    <a:gs pos="100000">
                      <a:srgbClr val="FFFFFF"/>
                    </a:gs>
                  </a:gsLst>
                  <a:lin ang="5400000" scaled="0"/>
                </a:gradFill>
                <a:latin typeface="Segoe UI Light"/>
                <a:ea typeface="Segoe UI" pitchFamily="34" charset="0"/>
                <a:cs typeface="Segoe UI" pitchFamily="34" charset="0"/>
              </a:rPr>
              <a:t>Restart at users’ convenience unless an important security update is included</a:t>
            </a:r>
          </a:p>
        </p:txBody>
      </p:sp>
      <p:sp>
        <p:nvSpPr>
          <p:cNvPr id="215" name="AutoShape 148"/>
          <p:cNvSpPr>
            <a:spLocks noChangeAspect="1" noChangeArrowheads="1" noTextEdit="1"/>
          </p:cNvSpPr>
          <p:nvPr/>
        </p:nvSpPr>
        <p:spPr bwMode="auto">
          <a:xfrm>
            <a:off x="-713391" y="1260793"/>
            <a:ext cx="2906301" cy="290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nvGrpSpPr>
          <p:cNvPr id="229" name="Group 228"/>
          <p:cNvGrpSpPr/>
          <p:nvPr/>
        </p:nvGrpSpPr>
        <p:grpSpPr>
          <a:xfrm flipH="1">
            <a:off x="2915075" y="1981548"/>
            <a:ext cx="1348545" cy="1805540"/>
            <a:chOff x="604397" y="2635249"/>
            <a:chExt cx="1049338" cy="1404938"/>
          </a:xfrm>
        </p:grpSpPr>
        <p:pic>
          <p:nvPicPr>
            <p:cNvPr id="143" name="Picture 1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59" y="2731705"/>
              <a:ext cx="232237" cy="233404"/>
            </a:xfrm>
            <a:prstGeom prst="rect">
              <a:avLst/>
            </a:prstGeom>
            <a:noFill/>
          </p:spPr>
        </p:pic>
        <p:sp>
          <p:nvSpPr>
            <p:cNvPr id="216" name="Freeform 150"/>
            <p:cNvSpPr>
              <a:spLocks/>
            </p:cNvSpPr>
            <p:nvPr/>
          </p:nvSpPr>
          <p:spPr bwMode="auto">
            <a:xfrm>
              <a:off x="874272" y="3321049"/>
              <a:ext cx="452438" cy="452438"/>
            </a:xfrm>
            <a:custGeom>
              <a:avLst/>
              <a:gdLst>
                <a:gd name="T0" fmla="*/ 22 w 179"/>
                <a:gd name="T1" fmla="*/ 79 h 179"/>
                <a:gd name="T2" fmla="*/ 101 w 179"/>
                <a:gd name="T3" fmla="*/ 157 h 179"/>
                <a:gd name="T4" fmla="*/ 179 w 179"/>
                <a:gd name="T5" fmla="*/ 157 h 179"/>
                <a:gd name="T6" fmla="*/ 22 w 179"/>
                <a:gd name="T7" fmla="*/ 0 h 179"/>
                <a:gd name="T8" fmla="*/ 22 w 179"/>
                <a:gd name="T9" fmla="*/ 79 h 179"/>
              </a:gdLst>
              <a:ahLst/>
              <a:cxnLst>
                <a:cxn ang="0">
                  <a:pos x="T0" y="T1"/>
                </a:cxn>
                <a:cxn ang="0">
                  <a:pos x="T2" y="T3"/>
                </a:cxn>
                <a:cxn ang="0">
                  <a:pos x="T4" y="T5"/>
                </a:cxn>
                <a:cxn ang="0">
                  <a:pos x="T6" y="T7"/>
                </a:cxn>
                <a:cxn ang="0">
                  <a:pos x="T8" y="T9"/>
                </a:cxn>
              </a:cxnLst>
              <a:rect l="0" t="0" r="r" b="b"/>
              <a:pathLst>
                <a:path w="179" h="179">
                  <a:moveTo>
                    <a:pt x="22" y="79"/>
                  </a:moveTo>
                  <a:cubicBezTo>
                    <a:pt x="101" y="157"/>
                    <a:pt x="101" y="157"/>
                    <a:pt x="101" y="157"/>
                  </a:cubicBezTo>
                  <a:cubicBezTo>
                    <a:pt x="122" y="179"/>
                    <a:pt x="158" y="179"/>
                    <a:pt x="179" y="157"/>
                  </a:cubicBezTo>
                  <a:cubicBezTo>
                    <a:pt x="22" y="0"/>
                    <a:pt x="22" y="0"/>
                    <a:pt x="22" y="0"/>
                  </a:cubicBezTo>
                  <a:cubicBezTo>
                    <a:pt x="0" y="22"/>
                    <a:pt x="0" y="57"/>
                    <a:pt x="22" y="79"/>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17" name="Freeform 151"/>
            <p:cNvSpPr>
              <a:spLocks/>
            </p:cNvSpPr>
            <p:nvPr/>
          </p:nvSpPr>
          <p:spPr bwMode="auto">
            <a:xfrm>
              <a:off x="929835" y="3265487"/>
              <a:ext cx="452438" cy="452438"/>
            </a:xfrm>
            <a:custGeom>
              <a:avLst/>
              <a:gdLst>
                <a:gd name="T0" fmla="*/ 157 w 179"/>
                <a:gd name="T1" fmla="*/ 100 h 179"/>
                <a:gd name="T2" fmla="*/ 79 w 179"/>
                <a:gd name="T3" fmla="*/ 22 h 179"/>
                <a:gd name="T4" fmla="*/ 0 w 179"/>
                <a:gd name="T5" fmla="*/ 22 h 179"/>
                <a:gd name="T6" fmla="*/ 157 w 179"/>
                <a:gd name="T7" fmla="*/ 179 h 179"/>
                <a:gd name="T8" fmla="*/ 157 w 179"/>
                <a:gd name="T9" fmla="*/ 100 h 179"/>
              </a:gdLst>
              <a:ahLst/>
              <a:cxnLst>
                <a:cxn ang="0">
                  <a:pos x="T0" y="T1"/>
                </a:cxn>
                <a:cxn ang="0">
                  <a:pos x="T2" y="T3"/>
                </a:cxn>
                <a:cxn ang="0">
                  <a:pos x="T4" y="T5"/>
                </a:cxn>
                <a:cxn ang="0">
                  <a:pos x="T6" y="T7"/>
                </a:cxn>
                <a:cxn ang="0">
                  <a:pos x="T8" y="T9"/>
                </a:cxn>
              </a:cxnLst>
              <a:rect l="0" t="0" r="r" b="b"/>
              <a:pathLst>
                <a:path w="179" h="179">
                  <a:moveTo>
                    <a:pt x="157" y="100"/>
                  </a:moveTo>
                  <a:cubicBezTo>
                    <a:pt x="79" y="22"/>
                    <a:pt x="79" y="22"/>
                    <a:pt x="79" y="22"/>
                  </a:cubicBezTo>
                  <a:cubicBezTo>
                    <a:pt x="57" y="0"/>
                    <a:pt x="22" y="0"/>
                    <a:pt x="0" y="22"/>
                  </a:cubicBezTo>
                  <a:cubicBezTo>
                    <a:pt x="157" y="179"/>
                    <a:pt x="157" y="179"/>
                    <a:pt x="157" y="179"/>
                  </a:cubicBezTo>
                  <a:cubicBezTo>
                    <a:pt x="179" y="157"/>
                    <a:pt x="179" y="122"/>
                    <a:pt x="157" y="100"/>
                  </a:cubicBez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20" name="Freeform 154"/>
            <p:cNvSpPr>
              <a:spLocks noEditPoints="1"/>
            </p:cNvSpPr>
            <p:nvPr/>
          </p:nvSpPr>
          <p:spPr bwMode="auto">
            <a:xfrm>
              <a:off x="1277497" y="2781299"/>
              <a:ext cx="169863" cy="341313"/>
            </a:xfrm>
            <a:custGeom>
              <a:avLst/>
              <a:gdLst>
                <a:gd name="T0" fmla="*/ 65 w 67"/>
                <a:gd name="T1" fmla="*/ 0 h 135"/>
                <a:gd name="T2" fmla="*/ 1 w 67"/>
                <a:gd name="T3" fmla="*/ 0 h 135"/>
                <a:gd name="T4" fmla="*/ 0 w 67"/>
                <a:gd name="T5" fmla="*/ 2 h 135"/>
                <a:gd name="T6" fmla="*/ 0 w 67"/>
                <a:gd name="T7" fmla="*/ 28 h 135"/>
                <a:gd name="T8" fmla="*/ 0 w 67"/>
                <a:gd name="T9" fmla="*/ 30 h 135"/>
                <a:gd name="T10" fmla="*/ 0 w 67"/>
                <a:gd name="T11" fmla="*/ 134 h 135"/>
                <a:gd name="T12" fmla="*/ 1 w 67"/>
                <a:gd name="T13" fmla="*/ 135 h 135"/>
                <a:gd name="T14" fmla="*/ 65 w 67"/>
                <a:gd name="T15" fmla="*/ 135 h 135"/>
                <a:gd name="T16" fmla="*/ 67 w 67"/>
                <a:gd name="T17" fmla="*/ 134 h 135"/>
                <a:gd name="T18" fmla="*/ 67 w 67"/>
                <a:gd name="T19" fmla="*/ 30 h 135"/>
                <a:gd name="T20" fmla="*/ 67 w 67"/>
                <a:gd name="T21" fmla="*/ 28 h 135"/>
                <a:gd name="T22" fmla="*/ 67 w 67"/>
                <a:gd name="T23" fmla="*/ 2 h 135"/>
                <a:gd name="T24" fmla="*/ 65 w 67"/>
                <a:gd name="T25" fmla="*/ 0 h 135"/>
                <a:gd name="T26" fmla="*/ 8 w 67"/>
                <a:gd name="T27" fmla="*/ 21 h 135"/>
                <a:gd name="T28" fmla="*/ 8 w 67"/>
                <a:gd name="T29" fmla="*/ 14 h 135"/>
                <a:gd name="T30" fmla="*/ 9 w 67"/>
                <a:gd name="T31" fmla="*/ 13 h 135"/>
                <a:gd name="T32" fmla="*/ 57 w 67"/>
                <a:gd name="T33" fmla="*/ 13 h 135"/>
                <a:gd name="T34" fmla="*/ 59 w 67"/>
                <a:gd name="T35" fmla="*/ 14 h 135"/>
                <a:gd name="T36" fmla="*/ 59 w 67"/>
                <a:gd name="T37" fmla="*/ 21 h 135"/>
                <a:gd name="T38" fmla="*/ 57 w 67"/>
                <a:gd name="T39" fmla="*/ 23 h 135"/>
                <a:gd name="T40" fmla="*/ 9 w 67"/>
                <a:gd name="T41" fmla="*/ 23 h 135"/>
                <a:gd name="T42" fmla="*/ 8 w 67"/>
                <a:gd name="T43" fmla="*/ 21 h 135"/>
                <a:gd name="T44" fmla="*/ 53 w 67"/>
                <a:gd name="T45" fmla="*/ 64 h 135"/>
                <a:gd name="T46" fmla="*/ 49 w 67"/>
                <a:gd name="T47" fmla="*/ 59 h 135"/>
                <a:gd name="T48" fmla="*/ 53 w 67"/>
                <a:gd name="T49" fmla="*/ 55 h 135"/>
                <a:gd name="T50" fmla="*/ 58 w 67"/>
                <a:gd name="T51" fmla="*/ 59 h 135"/>
                <a:gd name="T52" fmla="*/ 53 w 67"/>
                <a:gd name="T53" fmla="*/ 64 h 135"/>
                <a:gd name="T54" fmla="*/ 53 w 67"/>
                <a:gd name="T55" fmla="*/ 49 h 135"/>
                <a:gd name="T56" fmla="*/ 47 w 67"/>
                <a:gd name="T57" fmla="*/ 43 h 135"/>
                <a:gd name="T58" fmla="*/ 53 w 67"/>
                <a:gd name="T59" fmla="*/ 37 h 135"/>
                <a:gd name="T60" fmla="*/ 60 w 67"/>
                <a:gd name="T61" fmla="*/ 43 h 135"/>
                <a:gd name="T62" fmla="*/ 53 w 67"/>
                <a:gd name="T6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135">
                  <a:moveTo>
                    <a:pt x="65" y="0"/>
                  </a:moveTo>
                  <a:cubicBezTo>
                    <a:pt x="1" y="0"/>
                    <a:pt x="1" y="0"/>
                    <a:pt x="1" y="0"/>
                  </a:cubicBezTo>
                  <a:cubicBezTo>
                    <a:pt x="0" y="0"/>
                    <a:pt x="0" y="1"/>
                    <a:pt x="0" y="2"/>
                  </a:cubicBezTo>
                  <a:cubicBezTo>
                    <a:pt x="0" y="28"/>
                    <a:pt x="0" y="28"/>
                    <a:pt x="0" y="28"/>
                  </a:cubicBezTo>
                  <a:cubicBezTo>
                    <a:pt x="0" y="30"/>
                    <a:pt x="0" y="30"/>
                    <a:pt x="0" y="30"/>
                  </a:cubicBezTo>
                  <a:cubicBezTo>
                    <a:pt x="0" y="134"/>
                    <a:pt x="0" y="134"/>
                    <a:pt x="0" y="134"/>
                  </a:cubicBezTo>
                  <a:cubicBezTo>
                    <a:pt x="0" y="135"/>
                    <a:pt x="0" y="135"/>
                    <a:pt x="1" y="135"/>
                  </a:cubicBezTo>
                  <a:cubicBezTo>
                    <a:pt x="65" y="135"/>
                    <a:pt x="65" y="135"/>
                    <a:pt x="65" y="135"/>
                  </a:cubicBezTo>
                  <a:cubicBezTo>
                    <a:pt x="66" y="135"/>
                    <a:pt x="67" y="135"/>
                    <a:pt x="67" y="134"/>
                  </a:cubicBezTo>
                  <a:cubicBezTo>
                    <a:pt x="67" y="30"/>
                    <a:pt x="67" y="30"/>
                    <a:pt x="67" y="30"/>
                  </a:cubicBezTo>
                  <a:cubicBezTo>
                    <a:pt x="67" y="28"/>
                    <a:pt x="67" y="28"/>
                    <a:pt x="67" y="28"/>
                  </a:cubicBezTo>
                  <a:cubicBezTo>
                    <a:pt x="67" y="2"/>
                    <a:pt x="67" y="2"/>
                    <a:pt x="67" y="2"/>
                  </a:cubicBezTo>
                  <a:cubicBezTo>
                    <a:pt x="67" y="1"/>
                    <a:pt x="66" y="0"/>
                    <a:pt x="65" y="0"/>
                  </a:cubicBezTo>
                  <a:close/>
                  <a:moveTo>
                    <a:pt x="8" y="21"/>
                  </a:moveTo>
                  <a:cubicBezTo>
                    <a:pt x="8" y="14"/>
                    <a:pt x="8" y="14"/>
                    <a:pt x="8" y="14"/>
                  </a:cubicBezTo>
                  <a:cubicBezTo>
                    <a:pt x="8" y="13"/>
                    <a:pt x="8" y="13"/>
                    <a:pt x="9" y="13"/>
                  </a:cubicBezTo>
                  <a:cubicBezTo>
                    <a:pt x="57" y="13"/>
                    <a:pt x="57" y="13"/>
                    <a:pt x="57" y="13"/>
                  </a:cubicBezTo>
                  <a:cubicBezTo>
                    <a:pt x="58" y="13"/>
                    <a:pt x="59" y="13"/>
                    <a:pt x="59" y="14"/>
                  </a:cubicBezTo>
                  <a:cubicBezTo>
                    <a:pt x="59" y="21"/>
                    <a:pt x="59" y="21"/>
                    <a:pt x="59" y="21"/>
                  </a:cubicBezTo>
                  <a:cubicBezTo>
                    <a:pt x="59" y="22"/>
                    <a:pt x="58" y="23"/>
                    <a:pt x="57" y="23"/>
                  </a:cubicBezTo>
                  <a:cubicBezTo>
                    <a:pt x="9" y="23"/>
                    <a:pt x="9" y="23"/>
                    <a:pt x="9" y="23"/>
                  </a:cubicBezTo>
                  <a:cubicBezTo>
                    <a:pt x="8" y="23"/>
                    <a:pt x="8" y="22"/>
                    <a:pt x="8" y="21"/>
                  </a:cubicBezTo>
                  <a:close/>
                  <a:moveTo>
                    <a:pt x="53" y="64"/>
                  </a:moveTo>
                  <a:cubicBezTo>
                    <a:pt x="51" y="64"/>
                    <a:pt x="49" y="62"/>
                    <a:pt x="49" y="59"/>
                  </a:cubicBezTo>
                  <a:cubicBezTo>
                    <a:pt x="49" y="57"/>
                    <a:pt x="51" y="55"/>
                    <a:pt x="53" y="55"/>
                  </a:cubicBezTo>
                  <a:cubicBezTo>
                    <a:pt x="56" y="55"/>
                    <a:pt x="58" y="57"/>
                    <a:pt x="58" y="59"/>
                  </a:cubicBezTo>
                  <a:cubicBezTo>
                    <a:pt x="58" y="62"/>
                    <a:pt x="56" y="64"/>
                    <a:pt x="53" y="64"/>
                  </a:cubicBezTo>
                  <a:close/>
                  <a:moveTo>
                    <a:pt x="53" y="49"/>
                  </a:moveTo>
                  <a:cubicBezTo>
                    <a:pt x="50" y="49"/>
                    <a:pt x="47" y="46"/>
                    <a:pt x="47" y="43"/>
                  </a:cubicBezTo>
                  <a:cubicBezTo>
                    <a:pt x="47" y="39"/>
                    <a:pt x="50" y="37"/>
                    <a:pt x="53" y="37"/>
                  </a:cubicBezTo>
                  <a:cubicBezTo>
                    <a:pt x="57" y="37"/>
                    <a:pt x="60" y="39"/>
                    <a:pt x="60" y="43"/>
                  </a:cubicBezTo>
                  <a:cubicBezTo>
                    <a:pt x="60" y="46"/>
                    <a:pt x="57" y="49"/>
                    <a:pt x="53" y="49"/>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21" name="Freeform 155"/>
            <p:cNvSpPr>
              <a:spLocks noEditPoints="1"/>
            </p:cNvSpPr>
            <p:nvPr/>
          </p:nvSpPr>
          <p:spPr bwMode="auto">
            <a:xfrm>
              <a:off x="604397" y="2635249"/>
              <a:ext cx="636588" cy="487363"/>
            </a:xfrm>
            <a:custGeom>
              <a:avLst/>
              <a:gdLst>
                <a:gd name="T0" fmla="*/ 244 w 252"/>
                <a:gd name="T1" fmla="*/ 0 h 193"/>
                <a:gd name="T2" fmla="*/ 8 w 252"/>
                <a:gd name="T3" fmla="*/ 0 h 193"/>
                <a:gd name="T4" fmla="*/ 0 w 252"/>
                <a:gd name="T5" fmla="*/ 7 h 193"/>
                <a:gd name="T6" fmla="*/ 0 w 252"/>
                <a:gd name="T7" fmla="*/ 161 h 193"/>
                <a:gd name="T8" fmla="*/ 8 w 252"/>
                <a:gd name="T9" fmla="*/ 168 h 193"/>
                <a:gd name="T10" fmla="*/ 86 w 252"/>
                <a:gd name="T11" fmla="*/ 168 h 193"/>
                <a:gd name="T12" fmla="*/ 86 w 252"/>
                <a:gd name="T13" fmla="*/ 179 h 193"/>
                <a:gd name="T14" fmla="*/ 69 w 252"/>
                <a:gd name="T15" fmla="*/ 193 h 193"/>
                <a:gd name="T16" fmla="*/ 188 w 252"/>
                <a:gd name="T17" fmla="*/ 193 h 193"/>
                <a:gd name="T18" fmla="*/ 171 w 252"/>
                <a:gd name="T19" fmla="*/ 179 h 193"/>
                <a:gd name="T20" fmla="*/ 171 w 252"/>
                <a:gd name="T21" fmla="*/ 168 h 193"/>
                <a:gd name="T22" fmla="*/ 244 w 252"/>
                <a:gd name="T23" fmla="*/ 168 h 193"/>
                <a:gd name="T24" fmla="*/ 252 w 252"/>
                <a:gd name="T25" fmla="*/ 161 h 193"/>
                <a:gd name="T26" fmla="*/ 252 w 252"/>
                <a:gd name="T27" fmla="*/ 7 h 193"/>
                <a:gd name="T28" fmla="*/ 244 w 252"/>
                <a:gd name="T29" fmla="*/ 0 h 193"/>
                <a:gd name="T30" fmla="*/ 238 w 252"/>
                <a:gd name="T31" fmla="*/ 149 h 193"/>
                <a:gd name="T32" fmla="*/ 231 w 252"/>
                <a:gd name="T33" fmla="*/ 155 h 193"/>
                <a:gd name="T34" fmla="*/ 22 w 252"/>
                <a:gd name="T35" fmla="*/ 155 h 193"/>
                <a:gd name="T36" fmla="*/ 15 w 252"/>
                <a:gd name="T37" fmla="*/ 149 h 193"/>
                <a:gd name="T38" fmla="*/ 15 w 252"/>
                <a:gd name="T39" fmla="*/ 19 h 193"/>
                <a:gd name="T40" fmla="*/ 22 w 252"/>
                <a:gd name="T41" fmla="*/ 13 h 193"/>
                <a:gd name="T42" fmla="*/ 231 w 252"/>
                <a:gd name="T43" fmla="*/ 13 h 193"/>
                <a:gd name="T44" fmla="*/ 238 w 252"/>
                <a:gd name="T45" fmla="*/ 19 h 193"/>
                <a:gd name="T46" fmla="*/ 238 w 252"/>
                <a:gd name="T47" fmla="*/ 149 h 193"/>
                <a:gd name="T48" fmla="*/ 238 w 252"/>
                <a:gd name="T49" fmla="*/ 14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2" h="193">
                  <a:moveTo>
                    <a:pt x="244" y="0"/>
                  </a:moveTo>
                  <a:cubicBezTo>
                    <a:pt x="8" y="0"/>
                    <a:pt x="8" y="0"/>
                    <a:pt x="8" y="0"/>
                  </a:cubicBezTo>
                  <a:cubicBezTo>
                    <a:pt x="4" y="0"/>
                    <a:pt x="0" y="3"/>
                    <a:pt x="0" y="7"/>
                  </a:cubicBezTo>
                  <a:cubicBezTo>
                    <a:pt x="0" y="161"/>
                    <a:pt x="0" y="161"/>
                    <a:pt x="0" y="161"/>
                  </a:cubicBezTo>
                  <a:cubicBezTo>
                    <a:pt x="0" y="165"/>
                    <a:pt x="4" y="168"/>
                    <a:pt x="8" y="168"/>
                  </a:cubicBezTo>
                  <a:cubicBezTo>
                    <a:pt x="86" y="168"/>
                    <a:pt x="86" y="168"/>
                    <a:pt x="86" y="168"/>
                  </a:cubicBezTo>
                  <a:cubicBezTo>
                    <a:pt x="86" y="179"/>
                    <a:pt x="86" y="179"/>
                    <a:pt x="86" y="179"/>
                  </a:cubicBezTo>
                  <a:cubicBezTo>
                    <a:pt x="69" y="193"/>
                    <a:pt x="69" y="193"/>
                    <a:pt x="69" y="193"/>
                  </a:cubicBezTo>
                  <a:cubicBezTo>
                    <a:pt x="188" y="193"/>
                    <a:pt x="188" y="193"/>
                    <a:pt x="188" y="193"/>
                  </a:cubicBezTo>
                  <a:cubicBezTo>
                    <a:pt x="171" y="179"/>
                    <a:pt x="171" y="179"/>
                    <a:pt x="171" y="179"/>
                  </a:cubicBezTo>
                  <a:cubicBezTo>
                    <a:pt x="171" y="168"/>
                    <a:pt x="171" y="168"/>
                    <a:pt x="171" y="168"/>
                  </a:cubicBezTo>
                  <a:cubicBezTo>
                    <a:pt x="244" y="168"/>
                    <a:pt x="244" y="168"/>
                    <a:pt x="244" y="168"/>
                  </a:cubicBezTo>
                  <a:cubicBezTo>
                    <a:pt x="249" y="168"/>
                    <a:pt x="252" y="165"/>
                    <a:pt x="252" y="161"/>
                  </a:cubicBezTo>
                  <a:cubicBezTo>
                    <a:pt x="252" y="7"/>
                    <a:pt x="252" y="7"/>
                    <a:pt x="252" y="7"/>
                  </a:cubicBezTo>
                  <a:cubicBezTo>
                    <a:pt x="252" y="3"/>
                    <a:pt x="249" y="0"/>
                    <a:pt x="244" y="0"/>
                  </a:cubicBezTo>
                  <a:close/>
                  <a:moveTo>
                    <a:pt x="238" y="149"/>
                  </a:moveTo>
                  <a:cubicBezTo>
                    <a:pt x="238" y="153"/>
                    <a:pt x="235" y="155"/>
                    <a:pt x="231" y="155"/>
                  </a:cubicBezTo>
                  <a:cubicBezTo>
                    <a:pt x="22" y="155"/>
                    <a:pt x="22" y="155"/>
                    <a:pt x="22" y="155"/>
                  </a:cubicBezTo>
                  <a:cubicBezTo>
                    <a:pt x="18" y="155"/>
                    <a:pt x="15" y="153"/>
                    <a:pt x="15" y="149"/>
                  </a:cubicBezTo>
                  <a:cubicBezTo>
                    <a:pt x="15" y="19"/>
                    <a:pt x="15" y="19"/>
                    <a:pt x="15" y="19"/>
                  </a:cubicBezTo>
                  <a:cubicBezTo>
                    <a:pt x="15" y="15"/>
                    <a:pt x="18" y="13"/>
                    <a:pt x="22" y="13"/>
                  </a:cubicBezTo>
                  <a:cubicBezTo>
                    <a:pt x="231" y="13"/>
                    <a:pt x="231" y="13"/>
                    <a:pt x="231" y="13"/>
                  </a:cubicBezTo>
                  <a:cubicBezTo>
                    <a:pt x="235" y="13"/>
                    <a:pt x="238" y="15"/>
                    <a:pt x="238" y="19"/>
                  </a:cubicBezTo>
                  <a:cubicBezTo>
                    <a:pt x="238" y="149"/>
                    <a:pt x="238" y="149"/>
                    <a:pt x="238" y="149"/>
                  </a:cubicBezTo>
                  <a:cubicBezTo>
                    <a:pt x="238" y="149"/>
                    <a:pt x="238" y="149"/>
                    <a:pt x="238" y="149"/>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24" name="Freeform 158"/>
            <p:cNvSpPr>
              <a:spLocks/>
            </p:cNvSpPr>
            <p:nvPr/>
          </p:nvSpPr>
          <p:spPr bwMode="auto">
            <a:xfrm>
              <a:off x="1277497" y="3667124"/>
              <a:ext cx="376238" cy="373063"/>
            </a:xfrm>
            <a:custGeom>
              <a:avLst/>
              <a:gdLst>
                <a:gd name="T0" fmla="*/ 237 w 237"/>
                <a:gd name="T1" fmla="*/ 110 h 235"/>
                <a:gd name="T2" fmla="*/ 110 w 237"/>
                <a:gd name="T3" fmla="*/ 235 h 235"/>
                <a:gd name="T4" fmla="*/ 0 w 237"/>
                <a:gd name="T5" fmla="*/ 127 h 235"/>
                <a:gd name="T6" fmla="*/ 128 w 237"/>
                <a:gd name="T7" fmla="*/ 0 h 235"/>
                <a:gd name="T8" fmla="*/ 237 w 237"/>
                <a:gd name="T9" fmla="*/ 110 h 235"/>
              </a:gdLst>
              <a:ahLst/>
              <a:cxnLst>
                <a:cxn ang="0">
                  <a:pos x="T0" y="T1"/>
                </a:cxn>
                <a:cxn ang="0">
                  <a:pos x="T2" y="T3"/>
                </a:cxn>
                <a:cxn ang="0">
                  <a:pos x="T4" y="T5"/>
                </a:cxn>
                <a:cxn ang="0">
                  <a:pos x="T6" y="T7"/>
                </a:cxn>
                <a:cxn ang="0">
                  <a:pos x="T8" y="T9"/>
                </a:cxn>
              </a:cxnLst>
              <a:rect l="0" t="0" r="r" b="b"/>
              <a:pathLst>
                <a:path w="237" h="235">
                  <a:moveTo>
                    <a:pt x="237" y="110"/>
                  </a:moveTo>
                  <a:lnTo>
                    <a:pt x="110" y="235"/>
                  </a:lnTo>
                  <a:lnTo>
                    <a:pt x="0" y="127"/>
                  </a:lnTo>
                  <a:lnTo>
                    <a:pt x="128" y="0"/>
                  </a:lnTo>
                  <a:lnTo>
                    <a:pt x="237" y="11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25" name="Freeform 159"/>
            <p:cNvSpPr>
              <a:spLocks/>
            </p:cNvSpPr>
            <p:nvPr/>
          </p:nvSpPr>
          <p:spPr bwMode="auto">
            <a:xfrm>
              <a:off x="945710" y="3402012"/>
              <a:ext cx="498475" cy="434975"/>
            </a:xfrm>
            <a:custGeom>
              <a:avLst/>
              <a:gdLst>
                <a:gd name="T0" fmla="*/ 111 w 198"/>
                <a:gd name="T1" fmla="*/ 5 h 172"/>
                <a:gd name="T2" fmla="*/ 95 w 198"/>
                <a:gd name="T3" fmla="*/ 5 h 172"/>
                <a:gd name="T4" fmla="*/ 93 w 198"/>
                <a:gd name="T5" fmla="*/ 17 h 172"/>
                <a:gd name="T6" fmla="*/ 82 w 198"/>
                <a:gd name="T7" fmla="*/ 5 h 172"/>
                <a:gd name="T8" fmla="*/ 66 w 198"/>
                <a:gd name="T9" fmla="*/ 5 h 172"/>
                <a:gd name="T10" fmla="*/ 66 w 198"/>
                <a:gd name="T11" fmla="*/ 21 h 172"/>
                <a:gd name="T12" fmla="*/ 66 w 198"/>
                <a:gd name="T13" fmla="*/ 21 h 172"/>
                <a:gd name="T14" fmla="*/ 66 w 198"/>
                <a:gd name="T15" fmla="*/ 21 h 172"/>
                <a:gd name="T16" fmla="*/ 66 w 198"/>
                <a:gd name="T17" fmla="*/ 21 h 172"/>
                <a:gd name="T18" fmla="*/ 51 w 198"/>
                <a:gd name="T19" fmla="*/ 5 h 172"/>
                <a:gd name="T20" fmla="*/ 35 w 198"/>
                <a:gd name="T21" fmla="*/ 5 h 172"/>
                <a:gd name="T22" fmla="*/ 36 w 198"/>
                <a:gd name="T23" fmla="*/ 21 h 172"/>
                <a:gd name="T24" fmla="*/ 35 w 198"/>
                <a:gd name="T25" fmla="*/ 20 h 172"/>
                <a:gd name="T26" fmla="*/ 35 w 198"/>
                <a:gd name="T27" fmla="*/ 20 h 172"/>
                <a:gd name="T28" fmla="*/ 23 w 198"/>
                <a:gd name="T29" fmla="*/ 8 h 172"/>
                <a:gd name="T30" fmla="*/ 5 w 198"/>
                <a:gd name="T31" fmla="*/ 7 h 172"/>
                <a:gd name="T32" fmla="*/ 6 w 198"/>
                <a:gd name="T33" fmla="*/ 25 h 172"/>
                <a:gd name="T34" fmla="*/ 63 w 198"/>
                <a:gd name="T35" fmla="*/ 82 h 172"/>
                <a:gd name="T36" fmla="*/ 48 w 198"/>
                <a:gd name="T37" fmla="*/ 84 h 172"/>
                <a:gd name="T38" fmla="*/ 49 w 198"/>
                <a:gd name="T39" fmla="*/ 102 h 172"/>
                <a:gd name="T40" fmla="*/ 75 w 198"/>
                <a:gd name="T41" fmla="*/ 127 h 172"/>
                <a:gd name="T42" fmla="*/ 101 w 198"/>
                <a:gd name="T43" fmla="*/ 154 h 172"/>
                <a:gd name="T44" fmla="*/ 126 w 198"/>
                <a:gd name="T45" fmla="*/ 154 h 172"/>
                <a:gd name="T46" fmla="*/ 144 w 198"/>
                <a:gd name="T47" fmla="*/ 172 h 172"/>
                <a:gd name="T48" fmla="*/ 198 w 198"/>
                <a:gd name="T49" fmla="*/ 117 h 172"/>
                <a:gd name="T50" fmla="*/ 180 w 198"/>
                <a:gd name="T51" fmla="*/ 99 h 172"/>
                <a:gd name="T52" fmla="*/ 180 w 198"/>
                <a:gd name="T53" fmla="*/ 75 h 172"/>
                <a:gd name="T54" fmla="*/ 144 w 198"/>
                <a:gd name="T55" fmla="*/ 38 h 172"/>
                <a:gd name="T56" fmla="*/ 144 w 198"/>
                <a:gd name="T57" fmla="*/ 38 h 172"/>
                <a:gd name="T58" fmla="*/ 111 w 198"/>
                <a:gd name="T59"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8" h="172">
                  <a:moveTo>
                    <a:pt x="111" y="5"/>
                  </a:moveTo>
                  <a:cubicBezTo>
                    <a:pt x="106" y="1"/>
                    <a:pt x="99" y="0"/>
                    <a:pt x="95" y="5"/>
                  </a:cubicBezTo>
                  <a:cubicBezTo>
                    <a:pt x="92" y="8"/>
                    <a:pt x="91" y="13"/>
                    <a:pt x="93" y="17"/>
                  </a:cubicBezTo>
                  <a:cubicBezTo>
                    <a:pt x="82" y="5"/>
                    <a:pt x="82" y="5"/>
                    <a:pt x="82" y="5"/>
                  </a:cubicBezTo>
                  <a:cubicBezTo>
                    <a:pt x="77" y="1"/>
                    <a:pt x="70" y="0"/>
                    <a:pt x="66" y="5"/>
                  </a:cubicBezTo>
                  <a:cubicBezTo>
                    <a:pt x="61" y="9"/>
                    <a:pt x="62" y="16"/>
                    <a:pt x="66" y="21"/>
                  </a:cubicBezTo>
                  <a:cubicBezTo>
                    <a:pt x="66" y="21"/>
                    <a:pt x="66" y="21"/>
                    <a:pt x="66" y="21"/>
                  </a:cubicBezTo>
                  <a:cubicBezTo>
                    <a:pt x="66" y="21"/>
                    <a:pt x="66" y="21"/>
                    <a:pt x="66" y="21"/>
                  </a:cubicBezTo>
                  <a:cubicBezTo>
                    <a:pt x="66" y="21"/>
                    <a:pt x="66" y="21"/>
                    <a:pt x="66" y="21"/>
                  </a:cubicBezTo>
                  <a:cubicBezTo>
                    <a:pt x="51" y="5"/>
                    <a:pt x="51" y="5"/>
                    <a:pt x="51" y="5"/>
                  </a:cubicBezTo>
                  <a:cubicBezTo>
                    <a:pt x="46" y="1"/>
                    <a:pt x="39" y="0"/>
                    <a:pt x="35" y="5"/>
                  </a:cubicBezTo>
                  <a:cubicBezTo>
                    <a:pt x="31" y="9"/>
                    <a:pt x="31" y="16"/>
                    <a:pt x="36" y="21"/>
                  </a:cubicBezTo>
                  <a:cubicBezTo>
                    <a:pt x="35" y="20"/>
                    <a:pt x="35" y="20"/>
                    <a:pt x="35" y="20"/>
                  </a:cubicBezTo>
                  <a:cubicBezTo>
                    <a:pt x="35" y="20"/>
                    <a:pt x="35" y="20"/>
                    <a:pt x="35" y="20"/>
                  </a:cubicBezTo>
                  <a:cubicBezTo>
                    <a:pt x="23" y="8"/>
                    <a:pt x="23" y="8"/>
                    <a:pt x="23" y="8"/>
                  </a:cubicBezTo>
                  <a:cubicBezTo>
                    <a:pt x="18" y="3"/>
                    <a:pt x="10" y="3"/>
                    <a:pt x="5" y="7"/>
                  </a:cubicBezTo>
                  <a:cubicBezTo>
                    <a:pt x="0" y="12"/>
                    <a:pt x="1" y="20"/>
                    <a:pt x="6" y="25"/>
                  </a:cubicBezTo>
                  <a:cubicBezTo>
                    <a:pt x="63" y="82"/>
                    <a:pt x="63" y="82"/>
                    <a:pt x="63" y="82"/>
                  </a:cubicBezTo>
                  <a:cubicBezTo>
                    <a:pt x="58" y="80"/>
                    <a:pt x="52" y="80"/>
                    <a:pt x="48" y="84"/>
                  </a:cubicBezTo>
                  <a:cubicBezTo>
                    <a:pt x="43" y="89"/>
                    <a:pt x="44" y="97"/>
                    <a:pt x="49" y="102"/>
                  </a:cubicBezTo>
                  <a:cubicBezTo>
                    <a:pt x="75" y="127"/>
                    <a:pt x="75" y="127"/>
                    <a:pt x="75" y="127"/>
                  </a:cubicBezTo>
                  <a:cubicBezTo>
                    <a:pt x="101" y="154"/>
                    <a:pt x="101" y="154"/>
                    <a:pt x="101" y="154"/>
                  </a:cubicBezTo>
                  <a:cubicBezTo>
                    <a:pt x="108" y="161"/>
                    <a:pt x="119" y="161"/>
                    <a:pt x="126" y="154"/>
                  </a:cubicBezTo>
                  <a:cubicBezTo>
                    <a:pt x="144" y="172"/>
                    <a:pt x="144" y="172"/>
                    <a:pt x="144" y="172"/>
                  </a:cubicBezTo>
                  <a:cubicBezTo>
                    <a:pt x="198" y="117"/>
                    <a:pt x="198" y="117"/>
                    <a:pt x="198" y="117"/>
                  </a:cubicBezTo>
                  <a:cubicBezTo>
                    <a:pt x="180" y="99"/>
                    <a:pt x="180" y="99"/>
                    <a:pt x="180" y="99"/>
                  </a:cubicBezTo>
                  <a:cubicBezTo>
                    <a:pt x="187" y="92"/>
                    <a:pt x="187" y="81"/>
                    <a:pt x="180" y="75"/>
                  </a:cubicBezTo>
                  <a:cubicBezTo>
                    <a:pt x="144" y="38"/>
                    <a:pt x="144" y="38"/>
                    <a:pt x="144" y="38"/>
                  </a:cubicBezTo>
                  <a:cubicBezTo>
                    <a:pt x="144" y="38"/>
                    <a:pt x="144" y="38"/>
                    <a:pt x="144" y="38"/>
                  </a:cubicBezTo>
                  <a:lnTo>
                    <a:pt x="111" y="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26" name="Freeform 160"/>
            <p:cNvSpPr>
              <a:spLocks/>
            </p:cNvSpPr>
            <p:nvPr/>
          </p:nvSpPr>
          <p:spPr bwMode="auto">
            <a:xfrm>
              <a:off x="821885" y="3054349"/>
              <a:ext cx="741363" cy="274638"/>
            </a:xfrm>
            <a:custGeom>
              <a:avLst/>
              <a:gdLst>
                <a:gd name="T0" fmla="*/ 40 w 294"/>
                <a:gd name="T1" fmla="*/ 109 h 109"/>
                <a:gd name="T2" fmla="*/ 7 w 294"/>
                <a:gd name="T3" fmla="*/ 77 h 109"/>
                <a:gd name="T4" fmla="*/ 0 w 294"/>
                <a:gd name="T5" fmla="*/ 60 h 109"/>
                <a:gd name="T6" fmla="*/ 7 w 294"/>
                <a:gd name="T7" fmla="*/ 43 h 109"/>
                <a:gd name="T8" fmla="*/ 24 w 294"/>
                <a:gd name="T9" fmla="*/ 36 h 109"/>
                <a:gd name="T10" fmla="*/ 271 w 294"/>
                <a:gd name="T11" fmla="*/ 36 h 109"/>
                <a:gd name="T12" fmla="*/ 284 w 294"/>
                <a:gd name="T13" fmla="*/ 23 h 109"/>
                <a:gd name="T14" fmla="*/ 271 w 294"/>
                <a:gd name="T15" fmla="*/ 10 h 109"/>
                <a:gd name="T16" fmla="*/ 248 w 294"/>
                <a:gd name="T17" fmla="*/ 10 h 109"/>
                <a:gd name="T18" fmla="*/ 248 w 294"/>
                <a:gd name="T19" fmla="*/ 0 h 109"/>
                <a:gd name="T20" fmla="*/ 271 w 294"/>
                <a:gd name="T21" fmla="*/ 0 h 109"/>
                <a:gd name="T22" fmla="*/ 294 w 294"/>
                <a:gd name="T23" fmla="*/ 23 h 109"/>
                <a:gd name="T24" fmla="*/ 271 w 294"/>
                <a:gd name="T25" fmla="*/ 45 h 109"/>
                <a:gd name="T26" fmla="*/ 24 w 294"/>
                <a:gd name="T27" fmla="*/ 45 h 109"/>
                <a:gd name="T28" fmla="*/ 14 w 294"/>
                <a:gd name="T29" fmla="*/ 50 h 109"/>
                <a:gd name="T30" fmla="*/ 10 w 294"/>
                <a:gd name="T31" fmla="*/ 60 h 109"/>
                <a:gd name="T32" fmla="*/ 14 w 294"/>
                <a:gd name="T33" fmla="*/ 70 h 109"/>
                <a:gd name="T34" fmla="*/ 14 w 294"/>
                <a:gd name="T35" fmla="*/ 70 h 109"/>
                <a:gd name="T36" fmla="*/ 47 w 294"/>
                <a:gd name="T37" fmla="*/ 102 h 109"/>
                <a:gd name="T38" fmla="*/ 40 w 294"/>
                <a:gd name="T3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4" h="109">
                  <a:moveTo>
                    <a:pt x="40" y="109"/>
                  </a:moveTo>
                  <a:cubicBezTo>
                    <a:pt x="7" y="77"/>
                    <a:pt x="7" y="77"/>
                    <a:pt x="7" y="77"/>
                  </a:cubicBezTo>
                  <a:cubicBezTo>
                    <a:pt x="3" y="72"/>
                    <a:pt x="0" y="66"/>
                    <a:pt x="0" y="60"/>
                  </a:cubicBezTo>
                  <a:cubicBezTo>
                    <a:pt x="0" y="54"/>
                    <a:pt x="3" y="48"/>
                    <a:pt x="7" y="43"/>
                  </a:cubicBezTo>
                  <a:cubicBezTo>
                    <a:pt x="12" y="39"/>
                    <a:pt x="18" y="36"/>
                    <a:pt x="24" y="36"/>
                  </a:cubicBezTo>
                  <a:cubicBezTo>
                    <a:pt x="271" y="36"/>
                    <a:pt x="271" y="36"/>
                    <a:pt x="271" y="36"/>
                  </a:cubicBezTo>
                  <a:cubicBezTo>
                    <a:pt x="279" y="36"/>
                    <a:pt x="284" y="30"/>
                    <a:pt x="284" y="23"/>
                  </a:cubicBezTo>
                  <a:cubicBezTo>
                    <a:pt x="284" y="16"/>
                    <a:pt x="279" y="10"/>
                    <a:pt x="271" y="10"/>
                  </a:cubicBezTo>
                  <a:cubicBezTo>
                    <a:pt x="248" y="10"/>
                    <a:pt x="248" y="10"/>
                    <a:pt x="248" y="10"/>
                  </a:cubicBezTo>
                  <a:cubicBezTo>
                    <a:pt x="248" y="0"/>
                    <a:pt x="248" y="0"/>
                    <a:pt x="248" y="0"/>
                  </a:cubicBezTo>
                  <a:cubicBezTo>
                    <a:pt x="271" y="0"/>
                    <a:pt x="271" y="0"/>
                    <a:pt x="271" y="0"/>
                  </a:cubicBezTo>
                  <a:cubicBezTo>
                    <a:pt x="284" y="0"/>
                    <a:pt x="294" y="11"/>
                    <a:pt x="294" y="23"/>
                  </a:cubicBezTo>
                  <a:cubicBezTo>
                    <a:pt x="294" y="35"/>
                    <a:pt x="284" y="45"/>
                    <a:pt x="271" y="45"/>
                  </a:cubicBezTo>
                  <a:cubicBezTo>
                    <a:pt x="24" y="45"/>
                    <a:pt x="24" y="45"/>
                    <a:pt x="24" y="45"/>
                  </a:cubicBezTo>
                  <a:cubicBezTo>
                    <a:pt x="20" y="46"/>
                    <a:pt x="17" y="47"/>
                    <a:pt x="14" y="50"/>
                  </a:cubicBezTo>
                  <a:cubicBezTo>
                    <a:pt x="11" y="52"/>
                    <a:pt x="10" y="56"/>
                    <a:pt x="10" y="60"/>
                  </a:cubicBezTo>
                  <a:cubicBezTo>
                    <a:pt x="10" y="64"/>
                    <a:pt x="11" y="67"/>
                    <a:pt x="14" y="70"/>
                  </a:cubicBezTo>
                  <a:cubicBezTo>
                    <a:pt x="14" y="70"/>
                    <a:pt x="14" y="70"/>
                    <a:pt x="14" y="70"/>
                  </a:cubicBezTo>
                  <a:cubicBezTo>
                    <a:pt x="47" y="102"/>
                    <a:pt x="47" y="102"/>
                    <a:pt x="47" y="102"/>
                  </a:cubicBezTo>
                  <a:lnTo>
                    <a:pt x="40" y="109"/>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27" name="Freeform 161"/>
            <p:cNvSpPr>
              <a:spLocks/>
            </p:cNvSpPr>
            <p:nvPr/>
          </p:nvSpPr>
          <p:spPr bwMode="auto">
            <a:xfrm>
              <a:off x="950472" y="2806699"/>
              <a:ext cx="149225" cy="146050"/>
            </a:xfrm>
            <a:custGeom>
              <a:avLst/>
              <a:gdLst>
                <a:gd name="T0" fmla="*/ 94 w 94"/>
                <a:gd name="T1" fmla="*/ 73 h 92"/>
                <a:gd name="T2" fmla="*/ 65 w 94"/>
                <a:gd name="T3" fmla="*/ 46 h 92"/>
                <a:gd name="T4" fmla="*/ 84 w 94"/>
                <a:gd name="T5" fmla="*/ 27 h 92"/>
                <a:gd name="T6" fmla="*/ 0 w 94"/>
                <a:gd name="T7" fmla="*/ 0 h 92"/>
                <a:gd name="T8" fmla="*/ 28 w 94"/>
                <a:gd name="T9" fmla="*/ 83 h 92"/>
                <a:gd name="T10" fmla="*/ 47 w 94"/>
                <a:gd name="T11" fmla="*/ 64 h 92"/>
                <a:gd name="T12" fmla="*/ 74 w 94"/>
                <a:gd name="T13" fmla="*/ 92 h 92"/>
                <a:gd name="T14" fmla="*/ 94 w 94"/>
                <a:gd name="T15" fmla="*/ 73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2">
                  <a:moveTo>
                    <a:pt x="94" y="73"/>
                  </a:moveTo>
                  <a:lnTo>
                    <a:pt x="65" y="46"/>
                  </a:lnTo>
                  <a:lnTo>
                    <a:pt x="84" y="27"/>
                  </a:lnTo>
                  <a:lnTo>
                    <a:pt x="0" y="0"/>
                  </a:lnTo>
                  <a:lnTo>
                    <a:pt x="28" y="83"/>
                  </a:lnTo>
                  <a:lnTo>
                    <a:pt x="47" y="64"/>
                  </a:lnTo>
                  <a:lnTo>
                    <a:pt x="74" y="92"/>
                  </a:lnTo>
                  <a:lnTo>
                    <a:pt x="94" y="73"/>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grpSp>
        <p:nvGrpSpPr>
          <p:cNvPr id="10" name="Group 9"/>
          <p:cNvGrpSpPr/>
          <p:nvPr/>
        </p:nvGrpSpPr>
        <p:grpSpPr>
          <a:xfrm flipH="1">
            <a:off x="5274820" y="1448144"/>
            <a:ext cx="2560274" cy="2560275"/>
            <a:chOff x="3631291" y="1641970"/>
            <a:chExt cx="2560637" cy="2560638"/>
          </a:xfrm>
        </p:grpSpPr>
        <p:grpSp>
          <p:nvGrpSpPr>
            <p:cNvPr id="87" name="Group 79"/>
            <p:cNvGrpSpPr>
              <a:grpSpLocks noChangeAspect="1"/>
            </p:cNvGrpSpPr>
            <p:nvPr/>
          </p:nvGrpSpPr>
          <p:grpSpPr bwMode="auto">
            <a:xfrm>
              <a:off x="3631291" y="1641970"/>
              <a:ext cx="2560637" cy="2560638"/>
              <a:chOff x="2795" y="598"/>
              <a:chExt cx="1613" cy="1613"/>
            </a:xfrm>
          </p:grpSpPr>
          <p:sp>
            <p:nvSpPr>
              <p:cNvPr id="88" name="AutoShape 78"/>
              <p:cNvSpPr>
                <a:spLocks noChangeAspect="1" noChangeArrowheads="1" noTextEdit="1"/>
              </p:cNvSpPr>
              <p:nvPr/>
            </p:nvSpPr>
            <p:spPr bwMode="auto">
              <a:xfrm>
                <a:off x="2795" y="598"/>
                <a:ext cx="1613" cy="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9" name="Freeform 80"/>
              <p:cNvSpPr>
                <a:spLocks/>
              </p:cNvSpPr>
              <p:nvPr/>
            </p:nvSpPr>
            <p:spPr bwMode="auto">
              <a:xfrm>
                <a:off x="3888" y="1748"/>
                <a:ext cx="7" cy="235"/>
              </a:xfrm>
              <a:custGeom>
                <a:avLst/>
                <a:gdLst>
                  <a:gd name="T0" fmla="*/ 2 w 5"/>
                  <a:gd name="T1" fmla="*/ 168 h 168"/>
                  <a:gd name="T2" fmla="*/ 0 w 5"/>
                  <a:gd name="T3" fmla="*/ 166 h 168"/>
                  <a:gd name="T4" fmla="*/ 0 w 5"/>
                  <a:gd name="T5" fmla="*/ 2 h 168"/>
                  <a:gd name="T6" fmla="*/ 2 w 5"/>
                  <a:gd name="T7" fmla="*/ 0 h 168"/>
                  <a:gd name="T8" fmla="*/ 5 w 5"/>
                  <a:gd name="T9" fmla="*/ 2 h 168"/>
                  <a:gd name="T10" fmla="*/ 5 w 5"/>
                  <a:gd name="T11" fmla="*/ 166 h 168"/>
                  <a:gd name="T12" fmla="*/ 2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2" y="168"/>
                    </a:moveTo>
                    <a:cubicBezTo>
                      <a:pt x="1" y="168"/>
                      <a:pt x="0" y="167"/>
                      <a:pt x="0" y="166"/>
                    </a:cubicBezTo>
                    <a:cubicBezTo>
                      <a:pt x="0" y="2"/>
                      <a:pt x="0" y="2"/>
                      <a:pt x="0" y="2"/>
                    </a:cubicBezTo>
                    <a:cubicBezTo>
                      <a:pt x="0" y="1"/>
                      <a:pt x="1" y="0"/>
                      <a:pt x="2" y="0"/>
                    </a:cubicBezTo>
                    <a:cubicBezTo>
                      <a:pt x="4" y="0"/>
                      <a:pt x="5" y="1"/>
                      <a:pt x="5" y="2"/>
                    </a:cubicBezTo>
                    <a:cubicBezTo>
                      <a:pt x="5" y="166"/>
                      <a:pt x="5" y="166"/>
                      <a:pt x="5" y="166"/>
                    </a:cubicBezTo>
                    <a:cubicBezTo>
                      <a:pt x="5" y="167"/>
                      <a:pt x="4" y="168"/>
                      <a:pt x="2"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0" name="Freeform 81"/>
              <p:cNvSpPr>
                <a:spLocks/>
              </p:cNvSpPr>
              <p:nvPr/>
            </p:nvSpPr>
            <p:spPr bwMode="auto">
              <a:xfrm>
                <a:off x="3904" y="1748"/>
                <a:ext cx="8" cy="266"/>
              </a:xfrm>
              <a:custGeom>
                <a:avLst/>
                <a:gdLst>
                  <a:gd name="T0" fmla="*/ 3 w 6"/>
                  <a:gd name="T1" fmla="*/ 190 h 190"/>
                  <a:gd name="T2" fmla="*/ 0 w 6"/>
                  <a:gd name="T3" fmla="*/ 188 h 190"/>
                  <a:gd name="T4" fmla="*/ 0 w 6"/>
                  <a:gd name="T5" fmla="*/ 2 h 190"/>
                  <a:gd name="T6" fmla="*/ 3 w 6"/>
                  <a:gd name="T7" fmla="*/ 0 h 190"/>
                  <a:gd name="T8" fmla="*/ 6 w 6"/>
                  <a:gd name="T9" fmla="*/ 2 h 190"/>
                  <a:gd name="T10" fmla="*/ 6 w 6"/>
                  <a:gd name="T11" fmla="*/ 188 h 190"/>
                  <a:gd name="T12" fmla="*/ 3 w 6"/>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6" h="190">
                    <a:moveTo>
                      <a:pt x="3" y="190"/>
                    </a:moveTo>
                    <a:cubicBezTo>
                      <a:pt x="2" y="190"/>
                      <a:pt x="0" y="189"/>
                      <a:pt x="0" y="188"/>
                    </a:cubicBezTo>
                    <a:cubicBezTo>
                      <a:pt x="0" y="2"/>
                      <a:pt x="0" y="2"/>
                      <a:pt x="0" y="2"/>
                    </a:cubicBezTo>
                    <a:cubicBezTo>
                      <a:pt x="0" y="1"/>
                      <a:pt x="2" y="0"/>
                      <a:pt x="3" y="0"/>
                    </a:cubicBezTo>
                    <a:cubicBezTo>
                      <a:pt x="4" y="0"/>
                      <a:pt x="6" y="1"/>
                      <a:pt x="6" y="2"/>
                    </a:cubicBezTo>
                    <a:cubicBezTo>
                      <a:pt x="6" y="188"/>
                      <a:pt x="6" y="188"/>
                      <a:pt x="6" y="188"/>
                    </a:cubicBezTo>
                    <a:cubicBezTo>
                      <a:pt x="6" y="189"/>
                      <a:pt x="4" y="190"/>
                      <a:pt x="3" y="19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1" name="Freeform 82"/>
              <p:cNvSpPr>
                <a:spLocks/>
              </p:cNvSpPr>
              <p:nvPr/>
            </p:nvSpPr>
            <p:spPr bwMode="auto">
              <a:xfrm>
                <a:off x="3921" y="1748"/>
                <a:ext cx="7" cy="235"/>
              </a:xfrm>
              <a:custGeom>
                <a:avLst/>
                <a:gdLst>
                  <a:gd name="T0" fmla="*/ 3 w 5"/>
                  <a:gd name="T1" fmla="*/ 168 h 168"/>
                  <a:gd name="T2" fmla="*/ 0 w 5"/>
                  <a:gd name="T3" fmla="*/ 166 h 168"/>
                  <a:gd name="T4" fmla="*/ 0 w 5"/>
                  <a:gd name="T5" fmla="*/ 2 h 168"/>
                  <a:gd name="T6" fmla="*/ 3 w 5"/>
                  <a:gd name="T7" fmla="*/ 0 h 168"/>
                  <a:gd name="T8" fmla="*/ 5 w 5"/>
                  <a:gd name="T9" fmla="*/ 2 h 168"/>
                  <a:gd name="T10" fmla="*/ 5 w 5"/>
                  <a:gd name="T11" fmla="*/ 166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6"/>
                    </a:cubicBezTo>
                    <a:cubicBezTo>
                      <a:pt x="0" y="2"/>
                      <a:pt x="0" y="2"/>
                      <a:pt x="0" y="2"/>
                    </a:cubicBezTo>
                    <a:cubicBezTo>
                      <a:pt x="0" y="1"/>
                      <a:pt x="1" y="0"/>
                      <a:pt x="3" y="0"/>
                    </a:cubicBezTo>
                    <a:cubicBezTo>
                      <a:pt x="4" y="0"/>
                      <a:pt x="5" y="1"/>
                      <a:pt x="5" y="2"/>
                    </a:cubicBezTo>
                    <a:cubicBezTo>
                      <a:pt x="5" y="166"/>
                      <a:pt x="5" y="166"/>
                      <a:pt x="5" y="166"/>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2" name="Rectangle 83"/>
              <p:cNvSpPr>
                <a:spLocks noChangeArrowheads="1"/>
              </p:cNvSpPr>
              <p:nvPr/>
            </p:nvSpPr>
            <p:spPr bwMode="auto">
              <a:xfrm>
                <a:off x="3849" y="1594"/>
                <a:ext cx="114" cy="72"/>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3" name="Freeform 84"/>
              <p:cNvSpPr>
                <a:spLocks/>
              </p:cNvSpPr>
              <p:nvPr/>
            </p:nvSpPr>
            <p:spPr bwMode="auto">
              <a:xfrm>
                <a:off x="3849" y="1504"/>
                <a:ext cx="114" cy="90"/>
              </a:xfrm>
              <a:custGeom>
                <a:avLst/>
                <a:gdLst>
                  <a:gd name="T0" fmla="*/ 26 w 81"/>
                  <a:gd name="T1" fmla="*/ 64 h 64"/>
                  <a:gd name="T2" fmla="*/ 0 w 81"/>
                  <a:gd name="T3" fmla="*/ 64 h 64"/>
                  <a:gd name="T4" fmla="*/ 0 w 81"/>
                  <a:gd name="T5" fmla="*/ 46 h 64"/>
                  <a:gd name="T6" fmla="*/ 0 w 81"/>
                  <a:gd name="T7" fmla="*/ 45 h 64"/>
                  <a:gd name="T8" fmla="*/ 31 w 81"/>
                  <a:gd name="T9" fmla="*/ 0 h 64"/>
                  <a:gd name="T10" fmla="*/ 50 w 81"/>
                  <a:gd name="T11" fmla="*/ 0 h 64"/>
                  <a:gd name="T12" fmla="*/ 81 w 81"/>
                  <a:gd name="T13" fmla="*/ 45 h 64"/>
                  <a:gd name="T14" fmla="*/ 81 w 81"/>
                  <a:gd name="T15" fmla="*/ 46 h 64"/>
                  <a:gd name="T16" fmla="*/ 81 w 81"/>
                  <a:gd name="T17" fmla="*/ 46 h 64"/>
                  <a:gd name="T18" fmla="*/ 81 w 81"/>
                  <a:gd name="T19" fmla="*/ 64 h 64"/>
                  <a:gd name="T20" fmla="*/ 26 w 81"/>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4">
                    <a:moveTo>
                      <a:pt x="26" y="64"/>
                    </a:moveTo>
                    <a:cubicBezTo>
                      <a:pt x="0" y="64"/>
                      <a:pt x="0" y="64"/>
                      <a:pt x="0" y="64"/>
                    </a:cubicBezTo>
                    <a:cubicBezTo>
                      <a:pt x="0" y="46"/>
                      <a:pt x="0" y="46"/>
                      <a:pt x="0" y="46"/>
                    </a:cubicBezTo>
                    <a:cubicBezTo>
                      <a:pt x="0" y="45"/>
                      <a:pt x="0" y="45"/>
                      <a:pt x="0" y="45"/>
                    </a:cubicBezTo>
                    <a:cubicBezTo>
                      <a:pt x="31" y="0"/>
                      <a:pt x="31" y="0"/>
                      <a:pt x="31" y="0"/>
                    </a:cubicBezTo>
                    <a:cubicBezTo>
                      <a:pt x="50" y="0"/>
                      <a:pt x="50" y="0"/>
                      <a:pt x="50" y="0"/>
                    </a:cubicBezTo>
                    <a:cubicBezTo>
                      <a:pt x="81" y="45"/>
                      <a:pt x="81" y="45"/>
                      <a:pt x="81" y="45"/>
                    </a:cubicBezTo>
                    <a:cubicBezTo>
                      <a:pt x="81" y="46"/>
                      <a:pt x="81" y="46"/>
                      <a:pt x="81" y="46"/>
                    </a:cubicBezTo>
                    <a:cubicBezTo>
                      <a:pt x="81" y="46"/>
                      <a:pt x="81" y="46"/>
                      <a:pt x="81" y="46"/>
                    </a:cubicBezTo>
                    <a:cubicBezTo>
                      <a:pt x="81" y="64"/>
                      <a:pt x="81" y="64"/>
                      <a:pt x="81" y="64"/>
                    </a:cubicBezTo>
                    <a:lnTo>
                      <a:pt x="26" y="64"/>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4" name="Freeform 85"/>
              <p:cNvSpPr>
                <a:spLocks/>
              </p:cNvSpPr>
              <p:nvPr/>
            </p:nvSpPr>
            <p:spPr bwMode="auto">
              <a:xfrm>
                <a:off x="3856" y="1568"/>
                <a:ext cx="28" cy="26"/>
              </a:xfrm>
              <a:custGeom>
                <a:avLst/>
                <a:gdLst>
                  <a:gd name="T0" fmla="*/ 28 w 28"/>
                  <a:gd name="T1" fmla="*/ 26 h 26"/>
                  <a:gd name="T2" fmla="*/ 28 w 28"/>
                  <a:gd name="T3" fmla="*/ 26 h 26"/>
                  <a:gd name="T4" fmla="*/ 0 w 28"/>
                  <a:gd name="T5" fmla="*/ 26 h 26"/>
                  <a:gd name="T6" fmla="*/ 0 w 28"/>
                  <a:gd name="T7" fmla="*/ 0 h 26"/>
                  <a:gd name="T8" fmla="*/ 28 w 28"/>
                  <a:gd name="T9" fmla="*/ 0 h 26"/>
                  <a:gd name="T10" fmla="*/ 28 w 28"/>
                  <a:gd name="T11" fmla="*/ 26 h 26"/>
                </a:gdLst>
                <a:ahLst/>
                <a:cxnLst>
                  <a:cxn ang="0">
                    <a:pos x="T0" y="T1"/>
                  </a:cxn>
                  <a:cxn ang="0">
                    <a:pos x="T2" y="T3"/>
                  </a:cxn>
                  <a:cxn ang="0">
                    <a:pos x="T4" y="T5"/>
                  </a:cxn>
                  <a:cxn ang="0">
                    <a:pos x="T6" y="T7"/>
                  </a:cxn>
                  <a:cxn ang="0">
                    <a:pos x="T8" y="T9"/>
                  </a:cxn>
                  <a:cxn ang="0">
                    <a:pos x="T10" y="T11"/>
                  </a:cxn>
                </a:cxnLst>
                <a:rect l="0" t="0" r="r" b="b"/>
                <a:pathLst>
                  <a:path w="28" h="26">
                    <a:moveTo>
                      <a:pt x="28" y="26"/>
                    </a:moveTo>
                    <a:lnTo>
                      <a:pt x="28" y="26"/>
                    </a:lnTo>
                    <a:lnTo>
                      <a:pt x="0" y="26"/>
                    </a:lnTo>
                    <a:lnTo>
                      <a:pt x="0" y="0"/>
                    </a:lnTo>
                    <a:lnTo>
                      <a:pt x="28" y="0"/>
                    </a:lnTo>
                    <a:lnTo>
                      <a:pt x="28" y="2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5" name="Freeform 86"/>
              <p:cNvSpPr>
                <a:spLocks/>
              </p:cNvSpPr>
              <p:nvPr/>
            </p:nvSpPr>
            <p:spPr bwMode="auto">
              <a:xfrm>
                <a:off x="3856" y="1504"/>
                <a:ext cx="52" cy="64"/>
              </a:xfrm>
              <a:custGeom>
                <a:avLst/>
                <a:gdLst>
                  <a:gd name="T0" fmla="*/ 52 w 52"/>
                  <a:gd name="T1" fmla="*/ 0 h 64"/>
                  <a:gd name="T2" fmla="*/ 44 w 52"/>
                  <a:gd name="T3" fmla="*/ 0 h 64"/>
                  <a:gd name="T4" fmla="*/ 0 w 52"/>
                  <a:gd name="T5" fmla="*/ 64 h 64"/>
                  <a:gd name="T6" fmla="*/ 28 w 52"/>
                  <a:gd name="T7" fmla="*/ 6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44" y="0"/>
                    </a:lnTo>
                    <a:lnTo>
                      <a:pt x="0" y="64"/>
                    </a:lnTo>
                    <a:lnTo>
                      <a:pt x="28" y="64"/>
                    </a:lnTo>
                    <a:lnTo>
                      <a:pt x="52"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6" name="Rectangle 87"/>
              <p:cNvSpPr>
                <a:spLocks noChangeArrowheads="1"/>
              </p:cNvSpPr>
              <p:nvPr/>
            </p:nvSpPr>
            <p:spPr bwMode="auto">
              <a:xfrm>
                <a:off x="3856" y="1594"/>
                <a:ext cx="28" cy="72"/>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7" name="Freeform 88"/>
              <p:cNvSpPr>
                <a:spLocks/>
              </p:cNvSpPr>
              <p:nvPr/>
            </p:nvSpPr>
            <p:spPr bwMode="auto">
              <a:xfrm>
                <a:off x="3806" y="1630"/>
                <a:ext cx="200" cy="148"/>
              </a:xfrm>
              <a:custGeom>
                <a:avLst/>
                <a:gdLst>
                  <a:gd name="T0" fmla="*/ 143 w 143"/>
                  <a:gd name="T1" fmla="*/ 53 h 106"/>
                  <a:gd name="T2" fmla="*/ 130 w 143"/>
                  <a:gd name="T3" fmla="*/ 39 h 106"/>
                  <a:gd name="T4" fmla="*/ 130 w 143"/>
                  <a:gd name="T5" fmla="*/ 38 h 106"/>
                  <a:gd name="T6" fmla="*/ 108 w 143"/>
                  <a:gd name="T7" fmla="*/ 16 h 106"/>
                  <a:gd name="T8" fmla="*/ 93 w 143"/>
                  <a:gd name="T9" fmla="*/ 22 h 106"/>
                  <a:gd name="T10" fmla="*/ 63 w 143"/>
                  <a:gd name="T11" fmla="*/ 0 h 106"/>
                  <a:gd name="T12" fmla="*/ 38 w 143"/>
                  <a:gd name="T13" fmla="*/ 14 h 106"/>
                  <a:gd name="T14" fmla="*/ 29 w 143"/>
                  <a:gd name="T15" fmla="*/ 12 h 106"/>
                  <a:gd name="T16" fmla="*/ 19 w 143"/>
                  <a:gd name="T17" fmla="*/ 15 h 106"/>
                  <a:gd name="T18" fmla="*/ 11 w 143"/>
                  <a:gd name="T19" fmla="*/ 29 h 106"/>
                  <a:gd name="T20" fmla="*/ 0 w 143"/>
                  <a:gd name="T21" fmla="*/ 50 h 106"/>
                  <a:gd name="T22" fmla="*/ 0 w 143"/>
                  <a:gd name="T23" fmla="*/ 52 h 106"/>
                  <a:gd name="T24" fmla="*/ 0 w 143"/>
                  <a:gd name="T25" fmla="*/ 53 h 106"/>
                  <a:gd name="T26" fmla="*/ 18 w 143"/>
                  <a:gd name="T27" fmla="*/ 74 h 106"/>
                  <a:gd name="T28" fmla="*/ 18 w 143"/>
                  <a:gd name="T29" fmla="*/ 75 h 106"/>
                  <a:gd name="T30" fmla="*/ 49 w 143"/>
                  <a:gd name="T31" fmla="*/ 106 h 106"/>
                  <a:gd name="T32" fmla="*/ 75 w 143"/>
                  <a:gd name="T33" fmla="*/ 92 h 106"/>
                  <a:gd name="T34" fmla="*/ 83 w 143"/>
                  <a:gd name="T35" fmla="*/ 95 h 106"/>
                  <a:gd name="T36" fmla="*/ 93 w 143"/>
                  <a:gd name="T37" fmla="*/ 92 h 106"/>
                  <a:gd name="T38" fmla="*/ 95 w 143"/>
                  <a:gd name="T39" fmla="*/ 91 h 106"/>
                  <a:gd name="T40" fmla="*/ 98 w 143"/>
                  <a:gd name="T41" fmla="*/ 91 h 106"/>
                  <a:gd name="T42" fmla="*/ 116 w 143"/>
                  <a:gd name="T43" fmla="*/ 81 h 106"/>
                  <a:gd name="T44" fmla="*/ 122 w 143"/>
                  <a:gd name="T45" fmla="*/ 83 h 106"/>
                  <a:gd name="T46" fmla="*/ 130 w 143"/>
                  <a:gd name="T47" fmla="*/ 81 h 106"/>
                  <a:gd name="T48" fmla="*/ 135 w 143"/>
                  <a:gd name="T49" fmla="*/ 70 h 106"/>
                  <a:gd name="T50" fmla="*/ 143 w 143"/>
                  <a:gd name="T51" fmla="*/ 56 h 106"/>
                  <a:gd name="T52" fmla="*/ 143 w 143"/>
                  <a:gd name="T53" fmla="*/ 54 h 106"/>
                  <a:gd name="T54" fmla="*/ 143 w 143"/>
                  <a:gd name="T5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06">
                    <a:moveTo>
                      <a:pt x="143" y="53"/>
                    </a:moveTo>
                    <a:cubicBezTo>
                      <a:pt x="143" y="46"/>
                      <a:pt x="138" y="40"/>
                      <a:pt x="130" y="39"/>
                    </a:cubicBezTo>
                    <a:cubicBezTo>
                      <a:pt x="130" y="38"/>
                      <a:pt x="130" y="38"/>
                      <a:pt x="130" y="38"/>
                    </a:cubicBezTo>
                    <a:cubicBezTo>
                      <a:pt x="130" y="25"/>
                      <a:pt x="121" y="16"/>
                      <a:pt x="108" y="16"/>
                    </a:cubicBezTo>
                    <a:cubicBezTo>
                      <a:pt x="102" y="16"/>
                      <a:pt x="97" y="18"/>
                      <a:pt x="93" y="22"/>
                    </a:cubicBezTo>
                    <a:cubicBezTo>
                      <a:pt x="89" y="9"/>
                      <a:pt x="77" y="0"/>
                      <a:pt x="63" y="0"/>
                    </a:cubicBezTo>
                    <a:cubicBezTo>
                      <a:pt x="53" y="0"/>
                      <a:pt x="43" y="6"/>
                      <a:pt x="38" y="14"/>
                    </a:cubicBezTo>
                    <a:cubicBezTo>
                      <a:pt x="35" y="13"/>
                      <a:pt x="32" y="12"/>
                      <a:pt x="29" y="12"/>
                    </a:cubicBezTo>
                    <a:cubicBezTo>
                      <a:pt x="25" y="12"/>
                      <a:pt x="22" y="13"/>
                      <a:pt x="19" y="15"/>
                    </a:cubicBezTo>
                    <a:cubicBezTo>
                      <a:pt x="14" y="18"/>
                      <a:pt x="11" y="23"/>
                      <a:pt x="11" y="29"/>
                    </a:cubicBezTo>
                    <a:cubicBezTo>
                      <a:pt x="5" y="34"/>
                      <a:pt x="0" y="41"/>
                      <a:pt x="0" y="50"/>
                    </a:cubicBezTo>
                    <a:cubicBezTo>
                      <a:pt x="0" y="50"/>
                      <a:pt x="0" y="51"/>
                      <a:pt x="0" y="52"/>
                    </a:cubicBezTo>
                    <a:cubicBezTo>
                      <a:pt x="0" y="52"/>
                      <a:pt x="0" y="53"/>
                      <a:pt x="0" y="53"/>
                    </a:cubicBezTo>
                    <a:cubicBezTo>
                      <a:pt x="0" y="64"/>
                      <a:pt x="8" y="72"/>
                      <a:pt x="18" y="74"/>
                    </a:cubicBezTo>
                    <a:cubicBezTo>
                      <a:pt x="18" y="74"/>
                      <a:pt x="18" y="75"/>
                      <a:pt x="18" y="75"/>
                    </a:cubicBezTo>
                    <a:cubicBezTo>
                      <a:pt x="18" y="92"/>
                      <a:pt x="32" y="106"/>
                      <a:pt x="49" y="106"/>
                    </a:cubicBezTo>
                    <a:cubicBezTo>
                      <a:pt x="60" y="106"/>
                      <a:pt x="69" y="101"/>
                      <a:pt x="75" y="92"/>
                    </a:cubicBezTo>
                    <a:cubicBezTo>
                      <a:pt x="77" y="94"/>
                      <a:pt x="80" y="95"/>
                      <a:pt x="83" y="95"/>
                    </a:cubicBezTo>
                    <a:cubicBezTo>
                      <a:pt x="87" y="95"/>
                      <a:pt x="90" y="94"/>
                      <a:pt x="93" y="92"/>
                    </a:cubicBezTo>
                    <a:cubicBezTo>
                      <a:pt x="94" y="91"/>
                      <a:pt x="94" y="91"/>
                      <a:pt x="95" y="91"/>
                    </a:cubicBezTo>
                    <a:cubicBezTo>
                      <a:pt x="96" y="91"/>
                      <a:pt x="97" y="91"/>
                      <a:pt x="98" y="91"/>
                    </a:cubicBezTo>
                    <a:cubicBezTo>
                      <a:pt x="106" y="91"/>
                      <a:pt x="112" y="87"/>
                      <a:pt x="116" y="81"/>
                    </a:cubicBezTo>
                    <a:cubicBezTo>
                      <a:pt x="118" y="82"/>
                      <a:pt x="120" y="83"/>
                      <a:pt x="122" y="83"/>
                    </a:cubicBezTo>
                    <a:cubicBezTo>
                      <a:pt x="125" y="83"/>
                      <a:pt x="128" y="82"/>
                      <a:pt x="130" y="81"/>
                    </a:cubicBezTo>
                    <a:cubicBezTo>
                      <a:pt x="133" y="78"/>
                      <a:pt x="135" y="75"/>
                      <a:pt x="135" y="70"/>
                    </a:cubicBezTo>
                    <a:cubicBezTo>
                      <a:pt x="140" y="67"/>
                      <a:pt x="143" y="62"/>
                      <a:pt x="143" y="56"/>
                    </a:cubicBezTo>
                    <a:cubicBezTo>
                      <a:pt x="143" y="55"/>
                      <a:pt x="143" y="55"/>
                      <a:pt x="143" y="54"/>
                    </a:cubicBezTo>
                    <a:cubicBezTo>
                      <a:pt x="143" y="54"/>
                      <a:pt x="143" y="54"/>
                      <a:pt x="143" y="5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03" name="Freeform 94"/>
              <p:cNvSpPr>
                <a:spLocks/>
              </p:cNvSpPr>
              <p:nvPr/>
            </p:nvSpPr>
            <p:spPr bwMode="auto">
              <a:xfrm>
                <a:off x="3386" y="1526"/>
                <a:ext cx="7" cy="91"/>
              </a:xfrm>
              <a:custGeom>
                <a:avLst/>
                <a:gdLst>
                  <a:gd name="T0" fmla="*/ 2 w 5"/>
                  <a:gd name="T1" fmla="*/ 0 h 65"/>
                  <a:gd name="T2" fmla="*/ 5 w 5"/>
                  <a:gd name="T3" fmla="*/ 3 h 65"/>
                  <a:gd name="T4" fmla="*/ 5 w 5"/>
                  <a:gd name="T5" fmla="*/ 63 h 65"/>
                  <a:gd name="T6" fmla="*/ 2 w 5"/>
                  <a:gd name="T7" fmla="*/ 65 h 65"/>
                  <a:gd name="T8" fmla="*/ 0 w 5"/>
                  <a:gd name="T9" fmla="*/ 63 h 65"/>
                  <a:gd name="T10" fmla="*/ 0 w 5"/>
                  <a:gd name="T11" fmla="*/ 3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3"/>
                    </a:cubicBezTo>
                    <a:cubicBezTo>
                      <a:pt x="5" y="63"/>
                      <a:pt x="5" y="63"/>
                      <a:pt x="5" y="63"/>
                    </a:cubicBezTo>
                    <a:cubicBezTo>
                      <a:pt x="5" y="64"/>
                      <a:pt x="4" y="65"/>
                      <a:pt x="2" y="65"/>
                    </a:cubicBezTo>
                    <a:cubicBezTo>
                      <a:pt x="1" y="65"/>
                      <a:pt x="0" y="64"/>
                      <a:pt x="0" y="63"/>
                    </a:cubicBezTo>
                    <a:cubicBezTo>
                      <a:pt x="0" y="3"/>
                      <a:pt x="0" y="3"/>
                      <a:pt x="0" y="3"/>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04" name="Freeform 95"/>
              <p:cNvSpPr>
                <a:spLocks/>
              </p:cNvSpPr>
              <p:nvPr/>
            </p:nvSpPr>
            <p:spPr bwMode="auto">
              <a:xfrm>
                <a:off x="3369" y="1496"/>
                <a:ext cx="8" cy="121"/>
              </a:xfrm>
              <a:custGeom>
                <a:avLst/>
                <a:gdLst>
                  <a:gd name="T0" fmla="*/ 3 w 6"/>
                  <a:gd name="T1" fmla="*/ 0 h 87"/>
                  <a:gd name="T2" fmla="*/ 6 w 6"/>
                  <a:gd name="T3" fmla="*/ 3 h 87"/>
                  <a:gd name="T4" fmla="*/ 6 w 6"/>
                  <a:gd name="T5" fmla="*/ 85 h 87"/>
                  <a:gd name="T6" fmla="*/ 3 w 6"/>
                  <a:gd name="T7" fmla="*/ 87 h 87"/>
                  <a:gd name="T8" fmla="*/ 0 w 6"/>
                  <a:gd name="T9" fmla="*/ 85 h 87"/>
                  <a:gd name="T10" fmla="*/ 0 w 6"/>
                  <a:gd name="T11" fmla="*/ 3 h 87"/>
                  <a:gd name="T12" fmla="*/ 3 w 6"/>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6" h="87">
                    <a:moveTo>
                      <a:pt x="3" y="0"/>
                    </a:moveTo>
                    <a:cubicBezTo>
                      <a:pt x="4" y="0"/>
                      <a:pt x="6" y="2"/>
                      <a:pt x="6" y="3"/>
                    </a:cubicBezTo>
                    <a:cubicBezTo>
                      <a:pt x="6" y="85"/>
                      <a:pt x="6" y="85"/>
                      <a:pt x="6" y="85"/>
                    </a:cubicBezTo>
                    <a:cubicBezTo>
                      <a:pt x="6" y="86"/>
                      <a:pt x="4" y="87"/>
                      <a:pt x="3" y="87"/>
                    </a:cubicBezTo>
                    <a:cubicBezTo>
                      <a:pt x="2" y="87"/>
                      <a:pt x="0" y="86"/>
                      <a:pt x="0" y="85"/>
                    </a:cubicBezTo>
                    <a:cubicBezTo>
                      <a:pt x="0" y="3"/>
                      <a:pt x="0" y="3"/>
                      <a:pt x="0" y="3"/>
                    </a:cubicBezTo>
                    <a:cubicBezTo>
                      <a:pt x="0" y="2"/>
                      <a:pt x="2" y="0"/>
                      <a:pt x="3"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05" name="Freeform 96"/>
              <p:cNvSpPr>
                <a:spLocks/>
              </p:cNvSpPr>
              <p:nvPr/>
            </p:nvSpPr>
            <p:spPr bwMode="auto">
              <a:xfrm>
                <a:off x="3354" y="1526"/>
                <a:ext cx="7" cy="91"/>
              </a:xfrm>
              <a:custGeom>
                <a:avLst/>
                <a:gdLst>
                  <a:gd name="T0" fmla="*/ 2 w 5"/>
                  <a:gd name="T1" fmla="*/ 0 h 65"/>
                  <a:gd name="T2" fmla="*/ 5 w 5"/>
                  <a:gd name="T3" fmla="*/ 3 h 65"/>
                  <a:gd name="T4" fmla="*/ 5 w 5"/>
                  <a:gd name="T5" fmla="*/ 63 h 65"/>
                  <a:gd name="T6" fmla="*/ 2 w 5"/>
                  <a:gd name="T7" fmla="*/ 65 h 65"/>
                  <a:gd name="T8" fmla="*/ 0 w 5"/>
                  <a:gd name="T9" fmla="*/ 63 h 65"/>
                  <a:gd name="T10" fmla="*/ 0 w 5"/>
                  <a:gd name="T11" fmla="*/ 3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3"/>
                    </a:cubicBezTo>
                    <a:cubicBezTo>
                      <a:pt x="5" y="63"/>
                      <a:pt x="5" y="63"/>
                      <a:pt x="5" y="63"/>
                    </a:cubicBezTo>
                    <a:cubicBezTo>
                      <a:pt x="5" y="64"/>
                      <a:pt x="4" y="65"/>
                      <a:pt x="2" y="65"/>
                    </a:cubicBezTo>
                    <a:cubicBezTo>
                      <a:pt x="1" y="65"/>
                      <a:pt x="0" y="64"/>
                      <a:pt x="0" y="63"/>
                    </a:cubicBezTo>
                    <a:cubicBezTo>
                      <a:pt x="0" y="3"/>
                      <a:pt x="0" y="3"/>
                      <a:pt x="0" y="3"/>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06" name="Freeform 97"/>
              <p:cNvSpPr>
                <a:spLocks/>
              </p:cNvSpPr>
              <p:nvPr/>
            </p:nvSpPr>
            <p:spPr bwMode="auto">
              <a:xfrm>
                <a:off x="3243" y="1694"/>
                <a:ext cx="130" cy="136"/>
              </a:xfrm>
              <a:custGeom>
                <a:avLst/>
                <a:gdLst>
                  <a:gd name="T0" fmla="*/ 91 w 93"/>
                  <a:gd name="T1" fmla="*/ 97 h 97"/>
                  <a:gd name="T2" fmla="*/ 89 w 93"/>
                  <a:gd name="T3" fmla="*/ 96 h 97"/>
                  <a:gd name="T4" fmla="*/ 1 w 93"/>
                  <a:gd name="T5" fmla="*/ 3 h 97"/>
                  <a:gd name="T6" fmla="*/ 1 w 93"/>
                  <a:gd name="T7" fmla="*/ 1 h 97"/>
                  <a:gd name="T8" fmla="*/ 4 w 93"/>
                  <a:gd name="T9" fmla="*/ 1 h 97"/>
                  <a:gd name="T10" fmla="*/ 92 w 93"/>
                  <a:gd name="T11" fmla="*/ 94 h 97"/>
                  <a:gd name="T12" fmla="*/ 92 w 93"/>
                  <a:gd name="T13" fmla="*/ 96 h 97"/>
                  <a:gd name="T14" fmla="*/ 91 w 93"/>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7">
                    <a:moveTo>
                      <a:pt x="91" y="97"/>
                    </a:moveTo>
                    <a:cubicBezTo>
                      <a:pt x="90" y="97"/>
                      <a:pt x="90" y="97"/>
                      <a:pt x="89" y="96"/>
                    </a:cubicBezTo>
                    <a:cubicBezTo>
                      <a:pt x="1" y="3"/>
                      <a:pt x="1" y="3"/>
                      <a:pt x="1" y="3"/>
                    </a:cubicBezTo>
                    <a:cubicBezTo>
                      <a:pt x="0" y="3"/>
                      <a:pt x="0" y="1"/>
                      <a:pt x="1" y="1"/>
                    </a:cubicBezTo>
                    <a:cubicBezTo>
                      <a:pt x="2" y="0"/>
                      <a:pt x="3" y="0"/>
                      <a:pt x="4" y="1"/>
                    </a:cubicBezTo>
                    <a:cubicBezTo>
                      <a:pt x="92" y="94"/>
                      <a:pt x="92" y="94"/>
                      <a:pt x="92" y="94"/>
                    </a:cubicBezTo>
                    <a:cubicBezTo>
                      <a:pt x="93" y="94"/>
                      <a:pt x="93" y="96"/>
                      <a:pt x="92" y="96"/>
                    </a:cubicBezTo>
                    <a:cubicBezTo>
                      <a:pt x="92" y="97"/>
                      <a:pt x="91" y="97"/>
                      <a:pt x="91" y="97"/>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07" name="Freeform 98"/>
              <p:cNvSpPr>
                <a:spLocks/>
              </p:cNvSpPr>
              <p:nvPr/>
            </p:nvSpPr>
            <p:spPr bwMode="auto">
              <a:xfrm>
                <a:off x="3293" y="1692"/>
                <a:ext cx="80" cy="138"/>
              </a:xfrm>
              <a:custGeom>
                <a:avLst/>
                <a:gdLst>
                  <a:gd name="T0" fmla="*/ 55 w 57"/>
                  <a:gd name="T1" fmla="*/ 99 h 99"/>
                  <a:gd name="T2" fmla="*/ 53 w 57"/>
                  <a:gd name="T3" fmla="*/ 98 h 99"/>
                  <a:gd name="T4" fmla="*/ 1 w 57"/>
                  <a:gd name="T5" fmla="*/ 3 h 99"/>
                  <a:gd name="T6" fmla="*/ 2 w 57"/>
                  <a:gd name="T7" fmla="*/ 0 h 99"/>
                  <a:gd name="T8" fmla="*/ 4 w 57"/>
                  <a:gd name="T9" fmla="*/ 1 h 99"/>
                  <a:gd name="T10" fmla="*/ 57 w 57"/>
                  <a:gd name="T11" fmla="*/ 96 h 99"/>
                  <a:gd name="T12" fmla="*/ 56 w 57"/>
                  <a:gd name="T13" fmla="*/ 99 h 99"/>
                  <a:gd name="T14" fmla="*/ 55 w 57"/>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99">
                    <a:moveTo>
                      <a:pt x="55" y="99"/>
                    </a:moveTo>
                    <a:cubicBezTo>
                      <a:pt x="54" y="99"/>
                      <a:pt x="53" y="99"/>
                      <a:pt x="53" y="98"/>
                    </a:cubicBezTo>
                    <a:cubicBezTo>
                      <a:pt x="1" y="3"/>
                      <a:pt x="1" y="3"/>
                      <a:pt x="1" y="3"/>
                    </a:cubicBezTo>
                    <a:cubicBezTo>
                      <a:pt x="0" y="2"/>
                      <a:pt x="1" y="1"/>
                      <a:pt x="2" y="0"/>
                    </a:cubicBezTo>
                    <a:cubicBezTo>
                      <a:pt x="2" y="0"/>
                      <a:pt x="4" y="0"/>
                      <a:pt x="4" y="1"/>
                    </a:cubicBezTo>
                    <a:cubicBezTo>
                      <a:pt x="57" y="96"/>
                      <a:pt x="57" y="96"/>
                      <a:pt x="57" y="96"/>
                    </a:cubicBezTo>
                    <a:cubicBezTo>
                      <a:pt x="57" y="97"/>
                      <a:pt x="57" y="98"/>
                      <a:pt x="56" y="99"/>
                    </a:cubicBezTo>
                    <a:cubicBezTo>
                      <a:pt x="56" y="99"/>
                      <a:pt x="55" y="99"/>
                      <a:pt x="55" y="9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08" name="Freeform 99"/>
              <p:cNvSpPr>
                <a:spLocks/>
              </p:cNvSpPr>
              <p:nvPr/>
            </p:nvSpPr>
            <p:spPr bwMode="auto">
              <a:xfrm>
                <a:off x="3342" y="1692"/>
                <a:ext cx="31" cy="138"/>
              </a:xfrm>
              <a:custGeom>
                <a:avLst/>
                <a:gdLst>
                  <a:gd name="T0" fmla="*/ 20 w 22"/>
                  <a:gd name="T1" fmla="*/ 99 h 99"/>
                  <a:gd name="T2" fmla="*/ 18 w 22"/>
                  <a:gd name="T3" fmla="*/ 97 h 99"/>
                  <a:gd name="T4" fmla="*/ 0 w 22"/>
                  <a:gd name="T5" fmla="*/ 2 h 99"/>
                  <a:gd name="T6" fmla="*/ 2 w 22"/>
                  <a:gd name="T7" fmla="*/ 0 h 99"/>
                  <a:gd name="T8" fmla="*/ 4 w 22"/>
                  <a:gd name="T9" fmla="*/ 2 h 99"/>
                  <a:gd name="T10" fmla="*/ 22 w 22"/>
                  <a:gd name="T11" fmla="*/ 97 h 99"/>
                  <a:gd name="T12" fmla="*/ 20 w 22"/>
                  <a:gd name="T13" fmla="*/ 99 h 99"/>
                  <a:gd name="T14" fmla="*/ 20 w 2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99">
                    <a:moveTo>
                      <a:pt x="20" y="99"/>
                    </a:moveTo>
                    <a:cubicBezTo>
                      <a:pt x="19" y="99"/>
                      <a:pt x="18" y="98"/>
                      <a:pt x="18" y="97"/>
                    </a:cubicBezTo>
                    <a:cubicBezTo>
                      <a:pt x="0" y="2"/>
                      <a:pt x="0" y="2"/>
                      <a:pt x="0" y="2"/>
                    </a:cubicBezTo>
                    <a:cubicBezTo>
                      <a:pt x="0" y="1"/>
                      <a:pt x="1" y="0"/>
                      <a:pt x="2" y="0"/>
                    </a:cubicBezTo>
                    <a:cubicBezTo>
                      <a:pt x="3" y="0"/>
                      <a:pt x="4" y="0"/>
                      <a:pt x="4" y="2"/>
                    </a:cubicBezTo>
                    <a:cubicBezTo>
                      <a:pt x="22" y="97"/>
                      <a:pt x="22" y="97"/>
                      <a:pt x="22" y="97"/>
                    </a:cubicBezTo>
                    <a:cubicBezTo>
                      <a:pt x="22" y="98"/>
                      <a:pt x="21" y="99"/>
                      <a:pt x="20" y="99"/>
                    </a:cubicBezTo>
                    <a:cubicBezTo>
                      <a:pt x="20" y="99"/>
                      <a:pt x="20" y="99"/>
                      <a:pt x="20" y="9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09" name="Freeform 100"/>
              <p:cNvSpPr>
                <a:spLocks/>
              </p:cNvSpPr>
              <p:nvPr/>
            </p:nvSpPr>
            <p:spPr bwMode="auto">
              <a:xfrm>
                <a:off x="3368" y="1692"/>
                <a:ext cx="30" cy="138"/>
              </a:xfrm>
              <a:custGeom>
                <a:avLst/>
                <a:gdLst>
                  <a:gd name="T0" fmla="*/ 2 w 22"/>
                  <a:gd name="T1" fmla="*/ 99 h 99"/>
                  <a:gd name="T2" fmla="*/ 2 w 22"/>
                  <a:gd name="T3" fmla="*/ 99 h 99"/>
                  <a:gd name="T4" fmla="*/ 0 w 22"/>
                  <a:gd name="T5" fmla="*/ 97 h 99"/>
                  <a:gd name="T6" fmla="*/ 17 w 22"/>
                  <a:gd name="T7" fmla="*/ 2 h 99"/>
                  <a:gd name="T8" fmla="*/ 20 w 22"/>
                  <a:gd name="T9" fmla="*/ 0 h 99"/>
                  <a:gd name="T10" fmla="*/ 21 w 22"/>
                  <a:gd name="T11" fmla="*/ 2 h 99"/>
                  <a:gd name="T12" fmla="*/ 4 w 22"/>
                  <a:gd name="T13" fmla="*/ 97 h 99"/>
                  <a:gd name="T14" fmla="*/ 2 w 2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99">
                    <a:moveTo>
                      <a:pt x="2" y="99"/>
                    </a:moveTo>
                    <a:cubicBezTo>
                      <a:pt x="2" y="99"/>
                      <a:pt x="2" y="99"/>
                      <a:pt x="2" y="99"/>
                    </a:cubicBezTo>
                    <a:cubicBezTo>
                      <a:pt x="0" y="99"/>
                      <a:pt x="0" y="98"/>
                      <a:pt x="0" y="97"/>
                    </a:cubicBezTo>
                    <a:cubicBezTo>
                      <a:pt x="17" y="2"/>
                      <a:pt x="17" y="2"/>
                      <a:pt x="17" y="2"/>
                    </a:cubicBezTo>
                    <a:cubicBezTo>
                      <a:pt x="18" y="0"/>
                      <a:pt x="19" y="0"/>
                      <a:pt x="20" y="0"/>
                    </a:cubicBezTo>
                    <a:cubicBezTo>
                      <a:pt x="21" y="0"/>
                      <a:pt x="22" y="1"/>
                      <a:pt x="21" y="2"/>
                    </a:cubicBezTo>
                    <a:cubicBezTo>
                      <a:pt x="4" y="97"/>
                      <a:pt x="4" y="97"/>
                      <a:pt x="4" y="97"/>
                    </a:cubicBezTo>
                    <a:cubicBezTo>
                      <a:pt x="4" y="98"/>
                      <a:pt x="3" y="99"/>
                      <a:pt x="2" y="9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0" name="Freeform 101"/>
              <p:cNvSpPr>
                <a:spLocks/>
              </p:cNvSpPr>
              <p:nvPr/>
            </p:nvSpPr>
            <p:spPr bwMode="auto">
              <a:xfrm>
                <a:off x="3368" y="1692"/>
                <a:ext cx="79" cy="138"/>
              </a:xfrm>
              <a:custGeom>
                <a:avLst/>
                <a:gdLst>
                  <a:gd name="T0" fmla="*/ 2 w 57"/>
                  <a:gd name="T1" fmla="*/ 99 h 99"/>
                  <a:gd name="T2" fmla="*/ 1 w 57"/>
                  <a:gd name="T3" fmla="*/ 99 h 99"/>
                  <a:gd name="T4" fmla="*/ 0 w 57"/>
                  <a:gd name="T5" fmla="*/ 96 h 99"/>
                  <a:gd name="T6" fmla="*/ 52 w 57"/>
                  <a:gd name="T7" fmla="*/ 1 h 99"/>
                  <a:gd name="T8" fmla="*/ 55 w 57"/>
                  <a:gd name="T9" fmla="*/ 0 h 99"/>
                  <a:gd name="T10" fmla="*/ 56 w 57"/>
                  <a:gd name="T11" fmla="*/ 3 h 99"/>
                  <a:gd name="T12" fmla="*/ 4 w 57"/>
                  <a:gd name="T13" fmla="*/ 98 h 99"/>
                  <a:gd name="T14" fmla="*/ 2 w 57"/>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99">
                    <a:moveTo>
                      <a:pt x="2" y="99"/>
                    </a:moveTo>
                    <a:cubicBezTo>
                      <a:pt x="2" y="99"/>
                      <a:pt x="1" y="99"/>
                      <a:pt x="1" y="99"/>
                    </a:cubicBezTo>
                    <a:cubicBezTo>
                      <a:pt x="0" y="98"/>
                      <a:pt x="0" y="97"/>
                      <a:pt x="0" y="96"/>
                    </a:cubicBezTo>
                    <a:cubicBezTo>
                      <a:pt x="52" y="1"/>
                      <a:pt x="52" y="1"/>
                      <a:pt x="52" y="1"/>
                    </a:cubicBezTo>
                    <a:cubicBezTo>
                      <a:pt x="53" y="0"/>
                      <a:pt x="54" y="0"/>
                      <a:pt x="55" y="0"/>
                    </a:cubicBezTo>
                    <a:cubicBezTo>
                      <a:pt x="56" y="1"/>
                      <a:pt x="57" y="2"/>
                      <a:pt x="56" y="3"/>
                    </a:cubicBezTo>
                    <a:cubicBezTo>
                      <a:pt x="4" y="98"/>
                      <a:pt x="4" y="98"/>
                      <a:pt x="4" y="98"/>
                    </a:cubicBezTo>
                    <a:cubicBezTo>
                      <a:pt x="3" y="99"/>
                      <a:pt x="3" y="99"/>
                      <a:pt x="2" y="9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1" name="Freeform 102"/>
              <p:cNvSpPr>
                <a:spLocks/>
              </p:cNvSpPr>
              <p:nvPr/>
            </p:nvSpPr>
            <p:spPr bwMode="auto">
              <a:xfrm>
                <a:off x="3368" y="1694"/>
                <a:ext cx="130" cy="136"/>
              </a:xfrm>
              <a:custGeom>
                <a:avLst/>
                <a:gdLst>
                  <a:gd name="T0" fmla="*/ 2 w 93"/>
                  <a:gd name="T1" fmla="*/ 97 h 97"/>
                  <a:gd name="T2" fmla="*/ 0 w 93"/>
                  <a:gd name="T3" fmla="*/ 96 h 97"/>
                  <a:gd name="T4" fmla="*/ 0 w 93"/>
                  <a:gd name="T5" fmla="*/ 94 h 97"/>
                  <a:gd name="T6" fmla="*/ 89 w 93"/>
                  <a:gd name="T7" fmla="*/ 1 h 97"/>
                  <a:gd name="T8" fmla="*/ 92 w 93"/>
                  <a:gd name="T9" fmla="*/ 1 h 97"/>
                  <a:gd name="T10" fmla="*/ 92 w 93"/>
                  <a:gd name="T11" fmla="*/ 3 h 97"/>
                  <a:gd name="T12" fmla="*/ 3 w 93"/>
                  <a:gd name="T13" fmla="*/ 96 h 97"/>
                  <a:gd name="T14" fmla="*/ 2 w 93"/>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7">
                    <a:moveTo>
                      <a:pt x="2" y="97"/>
                    </a:moveTo>
                    <a:cubicBezTo>
                      <a:pt x="1" y="97"/>
                      <a:pt x="1" y="97"/>
                      <a:pt x="0" y="96"/>
                    </a:cubicBezTo>
                    <a:cubicBezTo>
                      <a:pt x="0" y="96"/>
                      <a:pt x="0" y="94"/>
                      <a:pt x="0" y="94"/>
                    </a:cubicBezTo>
                    <a:cubicBezTo>
                      <a:pt x="89" y="1"/>
                      <a:pt x="89" y="1"/>
                      <a:pt x="89" y="1"/>
                    </a:cubicBezTo>
                    <a:cubicBezTo>
                      <a:pt x="90" y="0"/>
                      <a:pt x="91" y="0"/>
                      <a:pt x="92" y="1"/>
                    </a:cubicBezTo>
                    <a:cubicBezTo>
                      <a:pt x="93" y="1"/>
                      <a:pt x="93" y="3"/>
                      <a:pt x="92" y="3"/>
                    </a:cubicBezTo>
                    <a:cubicBezTo>
                      <a:pt x="3" y="96"/>
                      <a:pt x="3" y="96"/>
                      <a:pt x="3" y="96"/>
                    </a:cubicBezTo>
                    <a:cubicBezTo>
                      <a:pt x="3" y="97"/>
                      <a:pt x="2" y="97"/>
                      <a:pt x="2" y="97"/>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2" name="Freeform 103"/>
              <p:cNvSpPr>
                <a:spLocks noEditPoints="1"/>
              </p:cNvSpPr>
              <p:nvPr/>
            </p:nvSpPr>
            <p:spPr bwMode="auto">
              <a:xfrm>
                <a:off x="3848" y="1387"/>
                <a:ext cx="103" cy="122"/>
              </a:xfrm>
              <a:custGeom>
                <a:avLst/>
                <a:gdLst>
                  <a:gd name="T0" fmla="*/ 37 w 74"/>
                  <a:gd name="T1" fmla="*/ 4 h 87"/>
                  <a:gd name="T2" fmla="*/ 67 w 74"/>
                  <a:gd name="T3" fmla="*/ 13 h 87"/>
                  <a:gd name="T4" fmla="*/ 37 w 74"/>
                  <a:gd name="T5" fmla="*/ 22 h 87"/>
                  <a:gd name="T6" fmla="*/ 6 w 74"/>
                  <a:gd name="T7" fmla="*/ 13 h 87"/>
                  <a:gd name="T8" fmla="*/ 37 w 74"/>
                  <a:gd name="T9" fmla="*/ 4 h 87"/>
                  <a:gd name="T10" fmla="*/ 37 w 74"/>
                  <a:gd name="T11" fmla="*/ 0 h 87"/>
                  <a:gd name="T12" fmla="*/ 23 w 74"/>
                  <a:gd name="T13" fmla="*/ 1 h 87"/>
                  <a:gd name="T14" fmla="*/ 11 w 74"/>
                  <a:gd name="T15" fmla="*/ 4 h 87"/>
                  <a:gd name="T16" fmla="*/ 3 w 74"/>
                  <a:gd name="T17" fmla="*/ 9 h 87"/>
                  <a:gd name="T18" fmla="*/ 1 w 74"/>
                  <a:gd name="T19" fmla="*/ 12 h 87"/>
                  <a:gd name="T20" fmla="*/ 0 w 74"/>
                  <a:gd name="T21" fmla="*/ 15 h 87"/>
                  <a:gd name="T22" fmla="*/ 0 w 74"/>
                  <a:gd name="T23" fmla="*/ 72 h 87"/>
                  <a:gd name="T24" fmla="*/ 1 w 74"/>
                  <a:gd name="T25" fmla="*/ 75 h 87"/>
                  <a:gd name="T26" fmla="*/ 3 w 74"/>
                  <a:gd name="T27" fmla="*/ 78 h 87"/>
                  <a:gd name="T28" fmla="*/ 11 w 74"/>
                  <a:gd name="T29" fmla="*/ 83 h 87"/>
                  <a:gd name="T30" fmla="*/ 23 w 74"/>
                  <a:gd name="T31" fmla="*/ 86 h 87"/>
                  <a:gd name="T32" fmla="*/ 37 w 74"/>
                  <a:gd name="T33" fmla="*/ 87 h 87"/>
                  <a:gd name="T34" fmla="*/ 63 w 74"/>
                  <a:gd name="T35" fmla="*/ 83 h 87"/>
                  <a:gd name="T36" fmla="*/ 71 w 74"/>
                  <a:gd name="T37" fmla="*/ 78 h 87"/>
                  <a:gd name="T38" fmla="*/ 73 w 74"/>
                  <a:gd name="T39" fmla="*/ 75 h 87"/>
                  <a:gd name="T40" fmla="*/ 74 w 74"/>
                  <a:gd name="T41" fmla="*/ 72 h 87"/>
                  <a:gd name="T42" fmla="*/ 74 w 74"/>
                  <a:gd name="T43" fmla="*/ 15 h 87"/>
                  <a:gd name="T44" fmla="*/ 71 w 74"/>
                  <a:gd name="T45" fmla="*/ 9 h 87"/>
                  <a:gd name="T46" fmla="*/ 63 w 74"/>
                  <a:gd name="T47" fmla="*/ 4 h 87"/>
                  <a:gd name="T48" fmla="*/ 51 w 74"/>
                  <a:gd name="T49" fmla="*/ 1 h 87"/>
                  <a:gd name="T50" fmla="*/ 37 w 74"/>
                  <a:gd name="T5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87">
                    <a:moveTo>
                      <a:pt x="37" y="4"/>
                    </a:moveTo>
                    <a:cubicBezTo>
                      <a:pt x="54" y="4"/>
                      <a:pt x="67" y="8"/>
                      <a:pt x="67" y="13"/>
                    </a:cubicBezTo>
                    <a:cubicBezTo>
                      <a:pt x="67" y="18"/>
                      <a:pt x="54" y="22"/>
                      <a:pt x="37" y="22"/>
                    </a:cubicBezTo>
                    <a:cubicBezTo>
                      <a:pt x="20" y="22"/>
                      <a:pt x="6" y="18"/>
                      <a:pt x="6" y="13"/>
                    </a:cubicBezTo>
                    <a:cubicBezTo>
                      <a:pt x="6" y="8"/>
                      <a:pt x="20" y="4"/>
                      <a:pt x="37" y="4"/>
                    </a:cubicBezTo>
                    <a:close/>
                    <a:moveTo>
                      <a:pt x="37" y="0"/>
                    </a:moveTo>
                    <a:cubicBezTo>
                      <a:pt x="23" y="1"/>
                      <a:pt x="23" y="1"/>
                      <a:pt x="23" y="1"/>
                    </a:cubicBezTo>
                    <a:cubicBezTo>
                      <a:pt x="11" y="4"/>
                      <a:pt x="11" y="4"/>
                      <a:pt x="11" y="4"/>
                    </a:cubicBezTo>
                    <a:cubicBezTo>
                      <a:pt x="3" y="9"/>
                      <a:pt x="3" y="9"/>
                      <a:pt x="3" y="9"/>
                    </a:cubicBezTo>
                    <a:cubicBezTo>
                      <a:pt x="1" y="12"/>
                      <a:pt x="1" y="12"/>
                      <a:pt x="1" y="12"/>
                    </a:cubicBezTo>
                    <a:cubicBezTo>
                      <a:pt x="0" y="15"/>
                      <a:pt x="0" y="15"/>
                      <a:pt x="0" y="15"/>
                    </a:cubicBezTo>
                    <a:cubicBezTo>
                      <a:pt x="0" y="72"/>
                      <a:pt x="0" y="72"/>
                      <a:pt x="0" y="72"/>
                    </a:cubicBezTo>
                    <a:cubicBezTo>
                      <a:pt x="1" y="75"/>
                      <a:pt x="1" y="75"/>
                      <a:pt x="1" y="75"/>
                    </a:cubicBezTo>
                    <a:cubicBezTo>
                      <a:pt x="3" y="78"/>
                      <a:pt x="3" y="78"/>
                      <a:pt x="3" y="78"/>
                    </a:cubicBezTo>
                    <a:cubicBezTo>
                      <a:pt x="11" y="83"/>
                      <a:pt x="11" y="83"/>
                      <a:pt x="11" y="83"/>
                    </a:cubicBezTo>
                    <a:cubicBezTo>
                      <a:pt x="23" y="86"/>
                      <a:pt x="23" y="86"/>
                      <a:pt x="23" y="86"/>
                    </a:cubicBezTo>
                    <a:cubicBezTo>
                      <a:pt x="27" y="86"/>
                      <a:pt x="32" y="87"/>
                      <a:pt x="37" y="87"/>
                    </a:cubicBezTo>
                    <a:cubicBezTo>
                      <a:pt x="47" y="87"/>
                      <a:pt x="56" y="85"/>
                      <a:pt x="63" y="83"/>
                    </a:cubicBezTo>
                    <a:cubicBezTo>
                      <a:pt x="66" y="81"/>
                      <a:pt x="69" y="80"/>
                      <a:pt x="71" y="78"/>
                    </a:cubicBezTo>
                    <a:cubicBezTo>
                      <a:pt x="72" y="77"/>
                      <a:pt x="72" y="76"/>
                      <a:pt x="73" y="75"/>
                    </a:cubicBezTo>
                    <a:cubicBezTo>
                      <a:pt x="73" y="74"/>
                      <a:pt x="74" y="73"/>
                      <a:pt x="74" y="72"/>
                    </a:cubicBezTo>
                    <a:cubicBezTo>
                      <a:pt x="74" y="15"/>
                      <a:pt x="74" y="15"/>
                      <a:pt x="74" y="15"/>
                    </a:cubicBezTo>
                    <a:cubicBezTo>
                      <a:pt x="74" y="13"/>
                      <a:pt x="73" y="11"/>
                      <a:pt x="71" y="9"/>
                    </a:cubicBezTo>
                    <a:cubicBezTo>
                      <a:pt x="69" y="7"/>
                      <a:pt x="66" y="6"/>
                      <a:pt x="63" y="4"/>
                    </a:cubicBezTo>
                    <a:cubicBezTo>
                      <a:pt x="60" y="3"/>
                      <a:pt x="56" y="2"/>
                      <a:pt x="51" y="1"/>
                    </a:cubicBezTo>
                    <a:cubicBezTo>
                      <a:pt x="47" y="1"/>
                      <a:pt x="42" y="0"/>
                      <a:pt x="37" y="0"/>
                    </a:cubicBez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3" name="Freeform 104"/>
              <p:cNvSpPr>
                <a:spLocks/>
              </p:cNvSpPr>
              <p:nvPr/>
            </p:nvSpPr>
            <p:spPr bwMode="auto">
              <a:xfrm>
                <a:off x="3246" y="1587"/>
                <a:ext cx="248" cy="110"/>
              </a:xfrm>
              <a:custGeom>
                <a:avLst/>
                <a:gdLst>
                  <a:gd name="T0" fmla="*/ 19 w 177"/>
                  <a:gd name="T1" fmla="*/ 67 h 79"/>
                  <a:gd name="T2" fmla="*/ 37 w 177"/>
                  <a:gd name="T3" fmla="*/ 77 h 79"/>
                  <a:gd name="T4" fmla="*/ 54 w 177"/>
                  <a:gd name="T5" fmla="*/ 67 h 79"/>
                  <a:gd name="T6" fmla="*/ 71 w 177"/>
                  <a:gd name="T7" fmla="*/ 77 h 79"/>
                  <a:gd name="T8" fmla="*/ 89 w 177"/>
                  <a:gd name="T9" fmla="*/ 67 h 79"/>
                  <a:gd name="T10" fmla="*/ 106 w 177"/>
                  <a:gd name="T11" fmla="*/ 77 h 79"/>
                  <a:gd name="T12" fmla="*/ 124 w 177"/>
                  <a:gd name="T13" fmla="*/ 67 h 79"/>
                  <a:gd name="T14" fmla="*/ 141 w 177"/>
                  <a:gd name="T15" fmla="*/ 77 h 79"/>
                  <a:gd name="T16" fmla="*/ 159 w 177"/>
                  <a:gd name="T17" fmla="*/ 67 h 79"/>
                  <a:gd name="T18" fmla="*/ 177 w 177"/>
                  <a:gd name="T19" fmla="*/ 79 h 79"/>
                  <a:gd name="T20" fmla="*/ 89 w 177"/>
                  <a:gd name="T21" fmla="*/ 0 h 79"/>
                  <a:gd name="T22" fmla="*/ 0 w 177"/>
                  <a:gd name="T23" fmla="*/ 79 h 79"/>
                  <a:gd name="T24" fmla="*/ 19 w 177"/>
                  <a:gd name="T25"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79">
                    <a:moveTo>
                      <a:pt x="19" y="67"/>
                    </a:moveTo>
                    <a:cubicBezTo>
                      <a:pt x="26" y="67"/>
                      <a:pt x="33" y="71"/>
                      <a:pt x="37" y="77"/>
                    </a:cubicBezTo>
                    <a:cubicBezTo>
                      <a:pt x="40" y="71"/>
                      <a:pt x="47" y="67"/>
                      <a:pt x="54" y="67"/>
                    </a:cubicBezTo>
                    <a:cubicBezTo>
                      <a:pt x="61" y="67"/>
                      <a:pt x="68" y="71"/>
                      <a:pt x="71" y="77"/>
                    </a:cubicBezTo>
                    <a:cubicBezTo>
                      <a:pt x="75" y="71"/>
                      <a:pt x="82" y="67"/>
                      <a:pt x="89" y="67"/>
                    </a:cubicBezTo>
                    <a:cubicBezTo>
                      <a:pt x="96" y="67"/>
                      <a:pt x="103" y="71"/>
                      <a:pt x="106" y="77"/>
                    </a:cubicBezTo>
                    <a:cubicBezTo>
                      <a:pt x="110" y="71"/>
                      <a:pt x="116" y="67"/>
                      <a:pt x="124" y="67"/>
                    </a:cubicBezTo>
                    <a:cubicBezTo>
                      <a:pt x="131" y="67"/>
                      <a:pt x="138" y="71"/>
                      <a:pt x="141" y="77"/>
                    </a:cubicBezTo>
                    <a:cubicBezTo>
                      <a:pt x="145" y="71"/>
                      <a:pt x="151" y="67"/>
                      <a:pt x="159" y="67"/>
                    </a:cubicBezTo>
                    <a:cubicBezTo>
                      <a:pt x="167" y="67"/>
                      <a:pt x="174" y="72"/>
                      <a:pt x="177" y="79"/>
                    </a:cubicBezTo>
                    <a:cubicBezTo>
                      <a:pt x="172" y="35"/>
                      <a:pt x="135" y="0"/>
                      <a:pt x="89" y="0"/>
                    </a:cubicBezTo>
                    <a:cubicBezTo>
                      <a:pt x="43" y="0"/>
                      <a:pt x="5" y="35"/>
                      <a:pt x="0" y="79"/>
                    </a:cubicBezTo>
                    <a:cubicBezTo>
                      <a:pt x="4" y="72"/>
                      <a:pt x="11" y="67"/>
                      <a:pt x="19" y="67"/>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4" name="Freeform 105"/>
              <p:cNvSpPr>
                <a:spLocks/>
              </p:cNvSpPr>
              <p:nvPr/>
            </p:nvSpPr>
            <p:spPr bwMode="auto">
              <a:xfrm>
                <a:off x="3246" y="1587"/>
                <a:ext cx="131" cy="110"/>
              </a:xfrm>
              <a:custGeom>
                <a:avLst/>
                <a:gdLst>
                  <a:gd name="T0" fmla="*/ 94 w 94"/>
                  <a:gd name="T1" fmla="*/ 0 h 79"/>
                  <a:gd name="T2" fmla="*/ 89 w 94"/>
                  <a:gd name="T3" fmla="*/ 0 h 79"/>
                  <a:gd name="T4" fmla="*/ 0 w 94"/>
                  <a:gd name="T5" fmla="*/ 79 h 79"/>
                  <a:gd name="T6" fmla="*/ 19 w 94"/>
                  <a:gd name="T7" fmla="*/ 67 h 79"/>
                  <a:gd name="T8" fmla="*/ 36 w 94"/>
                  <a:gd name="T9" fmla="*/ 77 h 79"/>
                  <a:gd name="T10" fmla="*/ 94 w 94"/>
                  <a:gd name="T11" fmla="*/ 0 h 79"/>
                </a:gdLst>
                <a:ahLst/>
                <a:cxnLst>
                  <a:cxn ang="0">
                    <a:pos x="T0" y="T1"/>
                  </a:cxn>
                  <a:cxn ang="0">
                    <a:pos x="T2" y="T3"/>
                  </a:cxn>
                  <a:cxn ang="0">
                    <a:pos x="T4" y="T5"/>
                  </a:cxn>
                  <a:cxn ang="0">
                    <a:pos x="T6" y="T7"/>
                  </a:cxn>
                  <a:cxn ang="0">
                    <a:pos x="T8" y="T9"/>
                  </a:cxn>
                  <a:cxn ang="0">
                    <a:pos x="T10" y="T11"/>
                  </a:cxn>
                </a:cxnLst>
                <a:rect l="0" t="0" r="r" b="b"/>
                <a:pathLst>
                  <a:path w="94" h="79">
                    <a:moveTo>
                      <a:pt x="94" y="0"/>
                    </a:moveTo>
                    <a:cubicBezTo>
                      <a:pt x="92" y="0"/>
                      <a:pt x="91" y="0"/>
                      <a:pt x="89" y="0"/>
                    </a:cubicBezTo>
                    <a:cubicBezTo>
                      <a:pt x="43" y="0"/>
                      <a:pt x="5" y="35"/>
                      <a:pt x="0" y="79"/>
                    </a:cubicBezTo>
                    <a:cubicBezTo>
                      <a:pt x="4" y="72"/>
                      <a:pt x="11" y="67"/>
                      <a:pt x="19" y="67"/>
                    </a:cubicBezTo>
                    <a:cubicBezTo>
                      <a:pt x="26" y="67"/>
                      <a:pt x="33" y="71"/>
                      <a:pt x="36" y="77"/>
                    </a:cubicBezTo>
                    <a:cubicBezTo>
                      <a:pt x="41" y="43"/>
                      <a:pt x="63" y="14"/>
                      <a:pt x="94" y="0"/>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5" name="Rectangle 106"/>
              <p:cNvSpPr>
                <a:spLocks noChangeArrowheads="1"/>
              </p:cNvSpPr>
              <p:nvPr/>
            </p:nvSpPr>
            <p:spPr bwMode="auto">
              <a:xfrm>
                <a:off x="3599" y="1448"/>
                <a:ext cx="114" cy="71"/>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6" name="Freeform 107"/>
              <p:cNvSpPr>
                <a:spLocks/>
              </p:cNvSpPr>
              <p:nvPr/>
            </p:nvSpPr>
            <p:spPr bwMode="auto">
              <a:xfrm>
                <a:off x="3599" y="1357"/>
                <a:ext cx="114" cy="91"/>
              </a:xfrm>
              <a:custGeom>
                <a:avLst/>
                <a:gdLst>
                  <a:gd name="T0" fmla="*/ 27 w 82"/>
                  <a:gd name="T1" fmla="*/ 65 h 65"/>
                  <a:gd name="T2" fmla="*/ 0 w 82"/>
                  <a:gd name="T3" fmla="*/ 65 h 65"/>
                  <a:gd name="T4" fmla="*/ 0 w 82"/>
                  <a:gd name="T5" fmla="*/ 46 h 65"/>
                  <a:gd name="T6" fmla="*/ 1 w 82"/>
                  <a:gd name="T7" fmla="*/ 46 h 65"/>
                  <a:gd name="T8" fmla="*/ 31 w 82"/>
                  <a:gd name="T9" fmla="*/ 0 h 65"/>
                  <a:gd name="T10" fmla="*/ 51 w 82"/>
                  <a:gd name="T11" fmla="*/ 0 h 65"/>
                  <a:gd name="T12" fmla="*/ 82 w 82"/>
                  <a:gd name="T13" fmla="*/ 46 h 65"/>
                  <a:gd name="T14" fmla="*/ 82 w 82"/>
                  <a:gd name="T15" fmla="*/ 46 h 65"/>
                  <a:gd name="T16" fmla="*/ 82 w 82"/>
                  <a:gd name="T17" fmla="*/ 46 h 65"/>
                  <a:gd name="T18" fmla="*/ 82 w 82"/>
                  <a:gd name="T19" fmla="*/ 65 h 65"/>
                  <a:gd name="T20" fmla="*/ 27 w 82"/>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65">
                    <a:moveTo>
                      <a:pt x="27" y="65"/>
                    </a:moveTo>
                    <a:cubicBezTo>
                      <a:pt x="0" y="65"/>
                      <a:pt x="0" y="65"/>
                      <a:pt x="0" y="65"/>
                    </a:cubicBezTo>
                    <a:cubicBezTo>
                      <a:pt x="0" y="46"/>
                      <a:pt x="0" y="46"/>
                      <a:pt x="0" y="46"/>
                    </a:cubicBezTo>
                    <a:cubicBezTo>
                      <a:pt x="1" y="46"/>
                      <a:pt x="1" y="46"/>
                      <a:pt x="1" y="46"/>
                    </a:cubicBezTo>
                    <a:cubicBezTo>
                      <a:pt x="31" y="0"/>
                      <a:pt x="31" y="0"/>
                      <a:pt x="31" y="0"/>
                    </a:cubicBezTo>
                    <a:cubicBezTo>
                      <a:pt x="51" y="0"/>
                      <a:pt x="51" y="0"/>
                      <a:pt x="51" y="0"/>
                    </a:cubicBezTo>
                    <a:cubicBezTo>
                      <a:pt x="82" y="46"/>
                      <a:pt x="82" y="46"/>
                      <a:pt x="82" y="46"/>
                    </a:cubicBezTo>
                    <a:cubicBezTo>
                      <a:pt x="82" y="46"/>
                      <a:pt x="82" y="46"/>
                      <a:pt x="82" y="46"/>
                    </a:cubicBezTo>
                    <a:cubicBezTo>
                      <a:pt x="82" y="46"/>
                      <a:pt x="82" y="46"/>
                      <a:pt x="82" y="46"/>
                    </a:cubicBezTo>
                    <a:cubicBezTo>
                      <a:pt x="82" y="65"/>
                      <a:pt x="82" y="65"/>
                      <a:pt x="82" y="65"/>
                    </a:cubicBezTo>
                    <a:lnTo>
                      <a:pt x="27" y="65"/>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7" name="Freeform 108"/>
              <p:cNvSpPr>
                <a:spLocks/>
              </p:cNvSpPr>
              <p:nvPr/>
            </p:nvSpPr>
            <p:spPr bwMode="auto">
              <a:xfrm>
                <a:off x="3607" y="1421"/>
                <a:ext cx="28" cy="27"/>
              </a:xfrm>
              <a:custGeom>
                <a:avLst/>
                <a:gdLst>
                  <a:gd name="T0" fmla="*/ 28 w 28"/>
                  <a:gd name="T1" fmla="*/ 27 h 27"/>
                  <a:gd name="T2" fmla="*/ 27 w 28"/>
                  <a:gd name="T3" fmla="*/ 27 h 27"/>
                  <a:gd name="T4" fmla="*/ 0 w 28"/>
                  <a:gd name="T5" fmla="*/ 27 h 27"/>
                  <a:gd name="T6" fmla="*/ 0 w 28"/>
                  <a:gd name="T7" fmla="*/ 0 h 27"/>
                  <a:gd name="T8" fmla="*/ 28 w 28"/>
                  <a:gd name="T9" fmla="*/ 0 h 27"/>
                  <a:gd name="T10" fmla="*/ 28 w 28"/>
                  <a:gd name="T11" fmla="*/ 27 h 27"/>
                </a:gdLst>
                <a:ahLst/>
                <a:cxnLst>
                  <a:cxn ang="0">
                    <a:pos x="T0" y="T1"/>
                  </a:cxn>
                  <a:cxn ang="0">
                    <a:pos x="T2" y="T3"/>
                  </a:cxn>
                  <a:cxn ang="0">
                    <a:pos x="T4" y="T5"/>
                  </a:cxn>
                  <a:cxn ang="0">
                    <a:pos x="T6" y="T7"/>
                  </a:cxn>
                  <a:cxn ang="0">
                    <a:pos x="T8" y="T9"/>
                  </a:cxn>
                  <a:cxn ang="0">
                    <a:pos x="T10" y="T11"/>
                  </a:cxn>
                </a:cxnLst>
                <a:rect l="0" t="0" r="r" b="b"/>
                <a:pathLst>
                  <a:path w="28" h="27">
                    <a:moveTo>
                      <a:pt x="28" y="27"/>
                    </a:moveTo>
                    <a:lnTo>
                      <a:pt x="27" y="27"/>
                    </a:lnTo>
                    <a:lnTo>
                      <a:pt x="0" y="27"/>
                    </a:lnTo>
                    <a:lnTo>
                      <a:pt x="0" y="0"/>
                    </a:lnTo>
                    <a:lnTo>
                      <a:pt x="28" y="0"/>
                    </a:lnTo>
                    <a:lnTo>
                      <a:pt x="28" y="2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8" name="Freeform 109"/>
              <p:cNvSpPr>
                <a:spLocks/>
              </p:cNvSpPr>
              <p:nvPr/>
            </p:nvSpPr>
            <p:spPr bwMode="auto">
              <a:xfrm>
                <a:off x="3607" y="1357"/>
                <a:ext cx="52" cy="64"/>
              </a:xfrm>
              <a:custGeom>
                <a:avLst/>
                <a:gdLst>
                  <a:gd name="T0" fmla="*/ 52 w 52"/>
                  <a:gd name="T1" fmla="*/ 0 h 64"/>
                  <a:gd name="T2" fmla="*/ 42 w 52"/>
                  <a:gd name="T3" fmla="*/ 0 h 64"/>
                  <a:gd name="T4" fmla="*/ 0 w 52"/>
                  <a:gd name="T5" fmla="*/ 64 h 64"/>
                  <a:gd name="T6" fmla="*/ 28 w 52"/>
                  <a:gd name="T7" fmla="*/ 6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42" y="0"/>
                    </a:lnTo>
                    <a:lnTo>
                      <a:pt x="0" y="64"/>
                    </a:lnTo>
                    <a:lnTo>
                      <a:pt x="28" y="64"/>
                    </a:lnTo>
                    <a:lnTo>
                      <a:pt x="52"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9" name="Freeform 110"/>
              <p:cNvSpPr>
                <a:spLocks noEditPoints="1"/>
              </p:cNvSpPr>
              <p:nvPr/>
            </p:nvSpPr>
            <p:spPr bwMode="auto">
              <a:xfrm>
                <a:off x="3566" y="1173"/>
                <a:ext cx="180" cy="213"/>
              </a:xfrm>
              <a:custGeom>
                <a:avLst/>
                <a:gdLst>
                  <a:gd name="T0" fmla="*/ 64 w 128"/>
                  <a:gd name="T1" fmla="*/ 8 h 152"/>
                  <a:gd name="T2" fmla="*/ 117 w 128"/>
                  <a:gd name="T3" fmla="*/ 23 h 152"/>
                  <a:gd name="T4" fmla="*/ 64 w 128"/>
                  <a:gd name="T5" fmla="*/ 38 h 152"/>
                  <a:gd name="T6" fmla="*/ 11 w 128"/>
                  <a:gd name="T7" fmla="*/ 23 h 152"/>
                  <a:gd name="T8" fmla="*/ 64 w 128"/>
                  <a:gd name="T9" fmla="*/ 8 h 152"/>
                  <a:gd name="T10" fmla="*/ 64 w 128"/>
                  <a:gd name="T11" fmla="*/ 0 h 152"/>
                  <a:gd name="T12" fmla="*/ 39 w 128"/>
                  <a:gd name="T13" fmla="*/ 2 h 152"/>
                  <a:gd name="T14" fmla="*/ 19 w 128"/>
                  <a:gd name="T15" fmla="*/ 7 h 152"/>
                  <a:gd name="T16" fmla="*/ 5 w 128"/>
                  <a:gd name="T17" fmla="*/ 15 h 152"/>
                  <a:gd name="T18" fmla="*/ 1 w 128"/>
                  <a:gd name="T19" fmla="*/ 20 h 152"/>
                  <a:gd name="T20" fmla="*/ 0 w 128"/>
                  <a:gd name="T21" fmla="*/ 25 h 152"/>
                  <a:gd name="T22" fmla="*/ 0 w 128"/>
                  <a:gd name="T23" fmla="*/ 126 h 152"/>
                  <a:gd name="T24" fmla="*/ 1 w 128"/>
                  <a:gd name="T25" fmla="*/ 132 h 152"/>
                  <a:gd name="T26" fmla="*/ 5 w 128"/>
                  <a:gd name="T27" fmla="*/ 136 h 152"/>
                  <a:gd name="T28" fmla="*/ 19 w 128"/>
                  <a:gd name="T29" fmla="*/ 144 h 152"/>
                  <a:gd name="T30" fmla="*/ 39 w 128"/>
                  <a:gd name="T31" fmla="*/ 150 h 152"/>
                  <a:gd name="T32" fmla="*/ 64 w 128"/>
                  <a:gd name="T33" fmla="*/ 152 h 152"/>
                  <a:gd name="T34" fmla="*/ 110 w 128"/>
                  <a:gd name="T35" fmla="*/ 144 h 152"/>
                  <a:gd name="T36" fmla="*/ 123 w 128"/>
                  <a:gd name="T37" fmla="*/ 136 h 152"/>
                  <a:gd name="T38" fmla="*/ 127 w 128"/>
                  <a:gd name="T39" fmla="*/ 132 h 152"/>
                  <a:gd name="T40" fmla="*/ 128 w 128"/>
                  <a:gd name="T41" fmla="*/ 126 h 152"/>
                  <a:gd name="T42" fmla="*/ 128 w 128"/>
                  <a:gd name="T43" fmla="*/ 25 h 152"/>
                  <a:gd name="T44" fmla="*/ 123 w 128"/>
                  <a:gd name="T45" fmla="*/ 15 h 152"/>
                  <a:gd name="T46" fmla="*/ 110 w 128"/>
                  <a:gd name="T47" fmla="*/ 7 h 152"/>
                  <a:gd name="T48" fmla="*/ 89 w 128"/>
                  <a:gd name="T49" fmla="*/ 2 h 152"/>
                  <a:gd name="T50" fmla="*/ 64 w 128"/>
                  <a:gd name="T5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52">
                    <a:moveTo>
                      <a:pt x="64" y="8"/>
                    </a:moveTo>
                    <a:cubicBezTo>
                      <a:pt x="93" y="8"/>
                      <a:pt x="117" y="14"/>
                      <a:pt x="117" y="23"/>
                    </a:cubicBezTo>
                    <a:cubicBezTo>
                      <a:pt x="117" y="31"/>
                      <a:pt x="93" y="38"/>
                      <a:pt x="64" y="38"/>
                    </a:cubicBezTo>
                    <a:cubicBezTo>
                      <a:pt x="34" y="38"/>
                      <a:pt x="11" y="31"/>
                      <a:pt x="11" y="23"/>
                    </a:cubicBezTo>
                    <a:cubicBezTo>
                      <a:pt x="11" y="14"/>
                      <a:pt x="34" y="8"/>
                      <a:pt x="64" y="8"/>
                    </a:cubicBezTo>
                    <a:close/>
                    <a:moveTo>
                      <a:pt x="64" y="0"/>
                    </a:moveTo>
                    <a:cubicBezTo>
                      <a:pt x="39" y="2"/>
                      <a:pt x="39" y="2"/>
                      <a:pt x="39" y="2"/>
                    </a:cubicBezTo>
                    <a:cubicBezTo>
                      <a:pt x="19" y="7"/>
                      <a:pt x="19" y="7"/>
                      <a:pt x="19" y="7"/>
                    </a:cubicBezTo>
                    <a:cubicBezTo>
                      <a:pt x="5" y="15"/>
                      <a:pt x="5" y="15"/>
                      <a:pt x="5" y="15"/>
                    </a:cubicBezTo>
                    <a:cubicBezTo>
                      <a:pt x="1" y="20"/>
                      <a:pt x="1" y="20"/>
                      <a:pt x="1" y="20"/>
                    </a:cubicBezTo>
                    <a:cubicBezTo>
                      <a:pt x="0" y="25"/>
                      <a:pt x="0" y="25"/>
                      <a:pt x="0" y="25"/>
                    </a:cubicBezTo>
                    <a:cubicBezTo>
                      <a:pt x="0" y="126"/>
                      <a:pt x="0" y="126"/>
                      <a:pt x="0" y="126"/>
                    </a:cubicBezTo>
                    <a:cubicBezTo>
                      <a:pt x="1" y="132"/>
                      <a:pt x="1" y="132"/>
                      <a:pt x="1" y="132"/>
                    </a:cubicBezTo>
                    <a:cubicBezTo>
                      <a:pt x="5" y="136"/>
                      <a:pt x="5" y="136"/>
                      <a:pt x="5" y="136"/>
                    </a:cubicBezTo>
                    <a:cubicBezTo>
                      <a:pt x="19" y="144"/>
                      <a:pt x="19" y="144"/>
                      <a:pt x="19" y="144"/>
                    </a:cubicBezTo>
                    <a:cubicBezTo>
                      <a:pt x="39" y="150"/>
                      <a:pt x="39" y="150"/>
                      <a:pt x="39" y="150"/>
                    </a:cubicBezTo>
                    <a:cubicBezTo>
                      <a:pt x="47" y="151"/>
                      <a:pt x="55" y="152"/>
                      <a:pt x="64" y="152"/>
                    </a:cubicBezTo>
                    <a:cubicBezTo>
                      <a:pt x="82" y="152"/>
                      <a:pt x="98" y="149"/>
                      <a:pt x="110" y="144"/>
                    </a:cubicBezTo>
                    <a:cubicBezTo>
                      <a:pt x="115" y="142"/>
                      <a:pt x="120" y="139"/>
                      <a:pt x="123" y="136"/>
                    </a:cubicBezTo>
                    <a:cubicBezTo>
                      <a:pt x="125" y="135"/>
                      <a:pt x="126" y="133"/>
                      <a:pt x="127" y="132"/>
                    </a:cubicBezTo>
                    <a:cubicBezTo>
                      <a:pt x="128" y="130"/>
                      <a:pt x="128" y="128"/>
                      <a:pt x="128" y="126"/>
                    </a:cubicBezTo>
                    <a:cubicBezTo>
                      <a:pt x="128" y="25"/>
                      <a:pt x="128" y="25"/>
                      <a:pt x="128" y="25"/>
                    </a:cubicBezTo>
                    <a:cubicBezTo>
                      <a:pt x="128" y="22"/>
                      <a:pt x="127" y="18"/>
                      <a:pt x="123" y="15"/>
                    </a:cubicBezTo>
                    <a:cubicBezTo>
                      <a:pt x="120" y="12"/>
                      <a:pt x="115" y="10"/>
                      <a:pt x="110" y="7"/>
                    </a:cubicBezTo>
                    <a:cubicBezTo>
                      <a:pt x="104" y="5"/>
                      <a:pt x="97" y="3"/>
                      <a:pt x="89" y="2"/>
                    </a:cubicBezTo>
                    <a:cubicBezTo>
                      <a:pt x="82" y="1"/>
                      <a:pt x="73" y="0"/>
                      <a:pt x="64"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0" name="Rectangle 111"/>
              <p:cNvSpPr>
                <a:spLocks noChangeArrowheads="1"/>
              </p:cNvSpPr>
              <p:nvPr/>
            </p:nvSpPr>
            <p:spPr bwMode="auto">
              <a:xfrm>
                <a:off x="3607" y="1448"/>
                <a:ext cx="28" cy="71"/>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1" name="Freeform 112"/>
              <p:cNvSpPr>
                <a:spLocks/>
              </p:cNvSpPr>
              <p:nvPr/>
            </p:nvSpPr>
            <p:spPr bwMode="auto">
              <a:xfrm>
                <a:off x="3557" y="1484"/>
                <a:ext cx="200" cy="149"/>
              </a:xfrm>
              <a:custGeom>
                <a:avLst/>
                <a:gdLst>
                  <a:gd name="T0" fmla="*/ 143 w 143"/>
                  <a:gd name="T1" fmla="*/ 53 h 106"/>
                  <a:gd name="T2" fmla="*/ 130 w 143"/>
                  <a:gd name="T3" fmla="*/ 38 h 106"/>
                  <a:gd name="T4" fmla="*/ 130 w 143"/>
                  <a:gd name="T5" fmla="*/ 37 h 106"/>
                  <a:gd name="T6" fmla="*/ 108 w 143"/>
                  <a:gd name="T7" fmla="*/ 15 h 106"/>
                  <a:gd name="T8" fmla="*/ 93 w 143"/>
                  <a:gd name="T9" fmla="*/ 21 h 106"/>
                  <a:gd name="T10" fmla="*/ 63 w 143"/>
                  <a:gd name="T11" fmla="*/ 0 h 106"/>
                  <a:gd name="T12" fmla="*/ 37 w 143"/>
                  <a:gd name="T13" fmla="*/ 13 h 106"/>
                  <a:gd name="T14" fmla="*/ 29 w 143"/>
                  <a:gd name="T15" fmla="*/ 11 h 106"/>
                  <a:gd name="T16" fmla="*/ 19 w 143"/>
                  <a:gd name="T17" fmla="*/ 14 h 106"/>
                  <a:gd name="T18" fmla="*/ 11 w 143"/>
                  <a:gd name="T19" fmla="*/ 29 h 106"/>
                  <a:gd name="T20" fmla="*/ 0 w 143"/>
                  <a:gd name="T21" fmla="*/ 49 h 106"/>
                  <a:gd name="T22" fmla="*/ 0 w 143"/>
                  <a:gd name="T23" fmla="*/ 51 h 106"/>
                  <a:gd name="T24" fmla="*/ 0 w 143"/>
                  <a:gd name="T25" fmla="*/ 52 h 106"/>
                  <a:gd name="T26" fmla="*/ 18 w 143"/>
                  <a:gd name="T27" fmla="*/ 73 h 106"/>
                  <a:gd name="T28" fmla="*/ 18 w 143"/>
                  <a:gd name="T29" fmla="*/ 75 h 106"/>
                  <a:gd name="T30" fmla="*/ 49 w 143"/>
                  <a:gd name="T31" fmla="*/ 106 h 106"/>
                  <a:gd name="T32" fmla="*/ 75 w 143"/>
                  <a:gd name="T33" fmla="*/ 92 h 106"/>
                  <a:gd name="T34" fmla="*/ 83 w 143"/>
                  <a:gd name="T35" fmla="*/ 94 h 106"/>
                  <a:gd name="T36" fmla="*/ 93 w 143"/>
                  <a:gd name="T37" fmla="*/ 91 h 106"/>
                  <a:gd name="T38" fmla="*/ 94 w 143"/>
                  <a:gd name="T39" fmla="*/ 90 h 106"/>
                  <a:gd name="T40" fmla="*/ 98 w 143"/>
                  <a:gd name="T41" fmla="*/ 90 h 106"/>
                  <a:gd name="T42" fmla="*/ 116 w 143"/>
                  <a:gd name="T43" fmla="*/ 80 h 106"/>
                  <a:gd name="T44" fmla="*/ 122 w 143"/>
                  <a:gd name="T45" fmla="*/ 82 h 106"/>
                  <a:gd name="T46" fmla="*/ 129 w 143"/>
                  <a:gd name="T47" fmla="*/ 80 h 106"/>
                  <a:gd name="T48" fmla="*/ 135 w 143"/>
                  <a:gd name="T49" fmla="*/ 70 h 106"/>
                  <a:gd name="T50" fmla="*/ 143 w 143"/>
                  <a:gd name="T51" fmla="*/ 55 h 106"/>
                  <a:gd name="T52" fmla="*/ 143 w 143"/>
                  <a:gd name="T53" fmla="*/ 54 h 106"/>
                  <a:gd name="T54" fmla="*/ 143 w 143"/>
                  <a:gd name="T5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06">
                    <a:moveTo>
                      <a:pt x="143" y="53"/>
                    </a:moveTo>
                    <a:cubicBezTo>
                      <a:pt x="143" y="45"/>
                      <a:pt x="137" y="39"/>
                      <a:pt x="130" y="38"/>
                    </a:cubicBezTo>
                    <a:cubicBezTo>
                      <a:pt x="130" y="38"/>
                      <a:pt x="130" y="37"/>
                      <a:pt x="130" y="37"/>
                    </a:cubicBezTo>
                    <a:cubicBezTo>
                      <a:pt x="130" y="25"/>
                      <a:pt x="120" y="15"/>
                      <a:pt x="108" y="15"/>
                    </a:cubicBezTo>
                    <a:cubicBezTo>
                      <a:pt x="102" y="15"/>
                      <a:pt x="97" y="17"/>
                      <a:pt x="93" y="21"/>
                    </a:cubicBezTo>
                    <a:cubicBezTo>
                      <a:pt x="89" y="9"/>
                      <a:pt x="77" y="0"/>
                      <a:pt x="63" y="0"/>
                    </a:cubicBezTo>
                    <a:cubicBezTo>
                      <a:pt x="52" y="0"/>
                      <a:pt x="43" y="5"/>
                      <a:pt x="37" y="13"/>
                    </a:cubicBezTo>
                    <a:cubicBezTo>
                      <a:pt x="35" y="12"/>
                      <a:pt x="32" y="11"/>
                      <a:pt x="29" y="11"/>
                    </a:cubicBezTo>
                    <a:cubicBezTo>
                      <a:pt x="25" y="11"/>
                      <a:pt x="22" y="12"/>
                      <a:pt x="19" y="14"/>
                    </a:cubicBezTo>
                    <a:cubicBezTo>
                      <a:pt x="14" y="17"/>
                      <a:pt x="11" y="23"/>
                      <a:pt x="11" y="29"/>
                    </a:cubicBezTo>
                    <a:cubicBezTo>
                      <a:pt x="4" y="33"/>
                      <a:pt x="0" y="41"/>
                      <a:pt x="0" y="49"/>
                    </a:cubicBezTo>
                    <a:cubicBezTo>
                      <a:pt x="0" y="50"/>
                      <a:pt x="0" y="50"/>
                      <a:pt x="0" y="51"/>
                    </a:cubicBezTo>
                    <a:cubicBezTo>
                      <a:pt x="0" y="51"/>
                      <a:pt x="0" y="52"/>
                      <a:pt x="0" y="52"/>
                    </a:cubicBezTo>
                    <a:cubicBezTo>
                      <a:pt x="0" y="63"/>
                      <a:pt x="8" y="72"/>
                      <a:pt x="18" y="73"/>
                    </a:cubicBezTo>
                    <a:cubicBezTo>
                      <a:pt x="18" y="74"/>
                      <a:pt x="18" y="74"/>
                      <a:pt x="18" y="75"/>
                    </a:cubicBezTo>
                    <a:cubicBezTo>
                      <a:pt x="18" y="92"/>
                      <a:pt x="32" y="106"/>
                      <a:pt x="49" y="106"/>
                    </a:cubicBezTo>
                    <a:cubicBezTo>
                      <a:pt x="59" y="106"/>
                      <a:pt x="69" y="100"/>
                      <a:pt x="75" y="92"/>
                    </a:cubicBezTo>
                    <a:cubicBezTo>
                      <a:pt x="77" y="93"/>
                      <a:pt x="80" y="94"/>
                      <a:pt x="83" y="94"/>
                    </a:cubicBezTo>
                    <a:cubicBezTo>
                      <a:pt x="87" y="94"/>
                      <a:pt x="90" y="93"/>
                      <a:pt x="93" y="91"/>
                    </a:cubicBezTo>
                    <a:cubicBezTo>
                      <a:pt x="94" y="91"/>
                      <a:pt x="94" y="90"/>
                      <a:pt x="94" y="90"/>
                    </a:cubicBezTo>
                    <a:cubicBezTo>
                      <a:pt x="96" y="90"/>
                      <a:pt x="97" y="90"/>
                      <a:pt x="98" y="90"/>
                    </a:cubicBezTo>
                    <a:cubicBezTo>
                      <a:pt x="105" y="90"/>
                      <a:pt x="112" y="86"/>
                      <a:pt x="116" y="80"/>
                    </a:cubicBezTo>
                    <a:cubicBezTo>
                      <a:pt x="118" y="81"/>
                      <a:pt x="120" y="82"/>
                      <a:pt x="122" y="82"/>
                    </a:cubicBezTo>
                    <a:cubicBezTo>
                      <a:pt x="125" y="82"/>
                      <a:pt x="127" y="81"/>
                      <a:pt x="129" y="80"/>
                    </a:cubicBezTo>
                    <a:cubicBezTo>
                      <a:pt x="133" y="78"/>
                      <a:pt x="135" y="74"/>
                      <a:pt x="135" y="70"/>
                    </a:cubicBezTo>
                    <a:cubicBezTo>
                      <a:pt x="140" y="66"/>
                      <a:pt x="143" y="61"/>
                      <a:pt x="143" y="55"/>
                    </a:cubicBezTo>
                    <a:cubicBezTo>
                      <a:pt x="143" y="55"/>
                      <a:pt x="143" y="54"/>
                      <a:pt x="143" y="54"/>
                    </a:cubicBezTo>
                    <a:cubicBezTo>
                      <a:pt x="143" y="53"/>
                      <a:pt x="143" y="53"/>
                      <a:pt x="143" y="5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2" name="Freeform 113"/>
              <p:cNvSpPr>
                <a:spLocks/>
              </p:cNvSpPr>
              <p:nvPr/>
            </p:nvSpPr>
            <p:spPr bwMode="auto">
              <a:xfrm>
                <a:off x="3646" y="1609"/>
                <a:ext cx="7" cy="235"/>
              </a:xfrm>
              <a:custGeom>
                <a:avLst/>
                <a:gdLst>
                  <a:gd name="T0" fmla="*/ 3 w 5"/>
                  <a:gd name="T1" fmla="*/ 168 h 168"/>
                  <a:gd name="T2" fmla="*/ 0 w 5"/>
                  <a:gd name="T3" fmla="*/ 165 h 168"/>
                  <a:gd name="T4" fmla="*/ 0 w 5"/>
                  <a:gd name="T5" fmla="*/ 2 h 168"/>
                  <a:gd name="T6" fmla="*/ 3 w 5"/>
                  <a:gd name="T7" fmla="*/ 0 h 168"/>
                  <a:gd name="T8" fmla="*/ 5 w 5"/>
                  <a:gd name="T9" fmla="*/ 2 h 168"/>
                  <a:gd name="T10" fmla="*/ 5 w 5"/>
                  <a:gd name="T11" fmla="*/ 165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5"/>
                    </a:cubicBezTo>
                    <a:cubicBezTo>
                      <a:pt x="0" y="2"/>
                      <a:pt x="0" y="2"/>
                      <a:pt x="0" y="2"/>
                    </a:cubicBezTo>
                    <a:cubicBezTo>
                      <a:pt x="0" y="1"/>
                      <a:pt x="1" y="0"/>
                      <a:pt x="3" y="0"/>
                    </a:cubicBezTo>
                    <a:cubicBezTo>
                      <a:pt x="4" y="0"/>
                      <a:pt x="5" y="1"/>
                      <a:pt x="5" y="2"/>
                    </a:cubicBezTo>
                    <a:cubicBezTo>
                      <a:pt x="5" y="165"/>
                      <a:pt x="5" y="165"/>
                      <a:pt x="5" y="165"/>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3" name="Freeform 114"/>
              <p:cNvSpPr>
                <a:spLocks/>
              </p:cNvSpPr>
              <p:nvPr/>
            </p:nvSpPr>
            <p:spPr bwMode="auto">
              <a:xfrm>
                <a:off x="3663" y="1609"/>
                <a:ext cx="7" cy="266"/>
              </a:xfrm>
              <a:custGeom>
                <a:avLst/>
                <a:gdLst>
                  <a:gd name="T0" fmla="*/ 2 w 5"/>
                  <a:gd name="T1" fmla="*/ 190 h 190"/>
                  <a:gd name="T2" fmla="*/ 0 w 5"/>
                  <a:gd name="T3" fmla="*/ 187 h 190"/>
                  <a:gd name="T4" fmla="*/ 0 w 5"/>
                  <a:gd name="T5" fmla="*/ 2 h 190"/>
                  <a:gd name="T6" fmla="*/ 2 w 5"/>
                  <a:gd name="T7" fmla="*/ 0 h 190"/>
                  <a:gd name="T8" fmla="*/ 5 w 5"/>
                  <a:gd name="T9" fmla="*/ 2 h 190"/>
                  <a:gd name="T10" fmla="*/ 5 w 5"/>
                  <a:gd name="T11" fmla="*/ 187 h 190"/>
                  <a:gd name="T12" fmla="*/ 2 w 5"/>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5" h="190">
                    <a:moveTo>
                      <a:pt x="2" y="190"/>
                    </a:moveTo>
                    <a:cubicBezTo>
                      <a:pt x="1" y="190"/>
                      <a:pt x="0" y="189"/>
                      <a:pt x="0" y="187"/>
                    </a:cubicBezTo>
                    <a:cubicBezTo>
                      <a:pt x="0" y="2"/>
                      <a:pt x="0" y="2"/>
                      <a:pt x="0" y="2"/>
                    </a:cubicBezTo>
                    <a:cubicBezTo>
                      <a:pt x="0" y="1"/>
                      <a:pt x="1" y="0"/>
                      <a:pt x="2" y="0"/>
                    </a:cubicBezTo>
                    <a:cubicBezTo>
                      <a:pt x="4" y="0"/>
                      <a:pt x="5" y="1"/>
                      <a:pt x="5" y="2"/>
                    </a:cubicBezTo>
                    <a:cubicBezTo>
                      <a:pt x="5" y="187"/>
                      <a:pt x="5" y="187"/>
                      <a:pt x="5" y="187"/>
                    </a:cubicBezTo>
                    <a:cubicBezTo>
                      <a:pt x="5" y="189"/>
                      <a:pt x="4" y="190"/>
                      <a:pt x="2" y="19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4" name="Freeform 115"/>
              <p:cNvSpPr>
                <a:spLocks/>
              </p:cNvSpPr>
              <p:nvPr/>
            </p:nvSpPr>
            <p:spPr bwMode="auto">
              <a:xfrm>
                <a:off x="3678" y="1609"/>
                <a:ext cx="7" cy="235"/>
              </a:xfrm>
              <a:custGeom>
                <a:avLst/>
                <a:gdLst>
                  <a:gd name="T0" fmla="*/ 3 w 5"/>
                  <a:gd name="T1" fmla="*/ 168 h 168"/>
                  <a:gd name="T2" fmla="*/ 0 w 5"/>
                  <a:gd name="T3" fmla="*/ 165 h 168"/>
                  <a:gd name="T4" fmla="*/ 0 w 5"/>
                  <a:gd name="T5" fmla="*/ 2 h 168"/>
                  <a:gd name="T6" fmla="*/ 3 w 5"/>
                  <a:gd name="T7" fmla="*/ 0 h 168"/>
                  <a:gd name="T8" fmla="*/ 5 w 5"/>
                  <a:gd name="T9" fmla="*/ 2 h 168"/>
                  <a:gd name="T10" fmla="*/ 5 w 5"/>
                  <a:gd name="T11" fmla="*/ 165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5"/>
                    </a:cubicBezTo>
                    <a:cubicBezTo>
                      <a:pt x="0" y="2"/>
                      <a:pt x="0" y="2"/>
                      <a:pt x="0" y="2"/>
                    </a:cubicBezTo>
                    <a:cubicBezTo>
                      <a:pt x="0" y="1"/>
                      <a:pt x="1" y="0"/>
                      <a:pt x="3" y="0"/>
                    </a:cubicBezTo>
                    <a:cubicBezTo>
                      <a:pt x="4" y="0"/>
                      <a:pt x="5" y="1"/>
                      <a:pt x="5" y="2"/>
                    </a:cubicBezTo>
                    <a:cubicBezTo>
                      <a:pt x="5" y="165"/>
                      <a:pt x="5" y="165"/>
                      <a:pt x="5" y="165"/>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5" name="Freeform 116"/>
              <p:cNvSpPr>
                <a:spLocks/>
              </p:cNvSpPr>
              <p:nvPr/>
            </p:nvSpPr>
            <p:spPr bwMode="auto">
              <a:xfrm>
                <a:off x="3386" y="835"/>
                <a:ext cx="7" cy="91"/>
              </a:xfrm>
              <a:custGeom>
                <a:avLst/>
                <a:gdLst>
                  <a:gd name="T0" fmla="*/ 2 w 5"/>
                  <a:gd name="T1" fmla="*/ 0 h 65"/>
                  <a:gd name="T2" fmla="*/ 5 w 5"/>
                  <a:gd name="T3" fmla="*/ 2 h 65"/>
                  <a:gd name="T4" fmla="*/ 5 w 5"/>
                  <a:gd name="T5" fmla="*/ 63 h 65"/>
                  <a:gd name="T6" fmla="*/ 2 w 5"/>
                  <a:gd name="T7" fmla="*/ 65 h 65"/>
                  <a:gd name="T8" fmla="*/ 0 w 5"/>
                  <a:gd name="T9" fmla="*/ 63 h 65"/>
                  <a:gd name="T10" fmla="*/ 0 w 5"/>
                  <a:gd name="T11" fmla="*/ 2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2"/>
                    </a:cubicBezTo>
                    <a:cubicBezTo>
                      <a:pt x="5" y="63"/>
                      <a:pt x="5" y="63"/>
                      <a:pt x="5" y="63"/>
                    </a:cubicBezTo>
                    <a:cubicBezTo>
                      <a:pt x="5" y="64"/>
                      <a:pt x="4" y="65"/>
                      <a:pt x="2" y="65"/>
                    </a:cubicBezTo>
                    <a:cubicBezTo>
                      <a:pt x="1" y="65"/>
                      <a:pt x="0" y="64"/>
                      <a:pt x="0" y="63"/>
                    </a:cubicBezTo>
                    <a:cubicBezTo>
                      <a:pt x="0" y="2"/>
                      <a:pt x="0" y="2"/>
                      <a:pt x="0" y="2"/>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6" name="Freeform 117"/>
              <p:cNvSpPr>
                <a:spLocks/>
              </p:cNvSpPr>
              <p:nvPr/>
            </p:nvSpPr>
            <p:spPr bwMode="auto">
              <a:xfrm>
                <a:off x="3369" y="804"/>
                <a:ext cx="8" cy="122"/>
              </a:xfrm>
              <a:custGeom>
                <a:avLst/>
                <a:gdLst>
                  <a:gd name="T0" fmla="*/ 3 w 6"/>
                  <a:gd name="T1" fmla="*/ 0 h 87"/>
                  <a:gd name="T2" fmla="*/ 6 w 6"/>
                  <a:gd name="T3" fmla="*/ 3 h 87"/>
                  <a:gd name="T4" fmla="*/ 6 w 6"/>
                  <a:gd name="T5" fmla="*/ 85 h 87"/>
                  <a:gd name="T6" fmla="*/ 3 w 6"/>
                  <a:gd name="T7" fmla="*/ 87 h 87"/>
                  <a:gd name="T8" fmla="*/ 0 w 6"/>
                  <a:gd name="T9" fmla="*/ 85 h 87"/>
                  <a:gd name="T10" fmla="*/ 0 w 6"/>
                  <a:gd name="T11" fmla="*/ 3 h 87"/>
                  <a:gd name="T12" fmla="*/ 3 w 6"/>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6" h="87">
                    <a:moveTo>
                      <a:pt x="3" y="0"/>
                    </a:moveTo>
                    <a:cubicBezTo>
                      <a:pt x="4" y="0"/>
                      <a:pt x="6" y="1"/>
                      <a:pt x="6" y="3"/>
                    </a:cubicBezTo>
                    <a:cubicBezTo>
                      <a:pt x="6" y="85"/>
                      <a:pt x="6" y="85"/>
                      <a:pt x="6" y="85"/>
                    </a:cubicBezTo>
                    <a:cubicBezTo>
                      <a:pt x="6" y="86"/>
                      <a:pt x="4" y="87"/>
                      <a:pt x="3" y="87"/>
                    </a:cubicBezTo>
                    <a:cubicBezTo>
                      <a:pt x="2" y="87"/>
                      <a:pt x="0" y="86"/>
                      <a:pt x="0" y="85"/>
                    </a:cubicBezTo>
                    <a:cubicBezTo>
                      <a:pt x="0" y="3"/>
                      <a:pt x="0" y="3"/>
                      <a:pt x="0" y="3"/>
                    </a:cubicBezTo>
                    <a:cubicBezTo>
                      <a:pt x="0" y="1"/>
                      <a:pt x="2" y="0"/>
                      <a:pt x="3"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7" name="Freeform 118"/>
              <p:cNvSpPr>
                <a:spLocks/>
              </p:cNvSpPr>
              <p:nvPr/>
            </p:nvSpPr>
            <p:spPr bwMode="auto">
              <a:xfrm>
                <a:off x="3354" y="835"/>
                <a:ext cx="7" cy="91"/>
              </a:xfrm>
              <a:custGeom>
                <a:avLst/>
                <a:gdLst>
                  <a:gd name="T0" fmla="*/ 2 w 5"/>
                  <a:gd name="T1" fmla="*/ 0 h 65"/>
                  <a:gd name="T2" fmla="*/ 5 w 5"/>
                  <a:gd name="T3" fmla="*/ 2 h 65"/>
                  <a:gd name="T4" fmla="*/ 5 w 5"/>
                  <a:gd name="T5" fmla="*/ 63 h 65"/>
                  <a:gd name="T6" fmla="*/ 2 w 5"/>
                  <a:gd name="T7" fmla="*/ 65 h 65"/>
                  <a:gd name="T8" fmla="*/ 0 w 5"/>
                  <a:gd name="T9" fmla="*/ 63 h 65"/>
                  <a:gd name="T10" fmla="*/ 0 w 5"/>
                  <a:gd name="T11" fmla="*/ 2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2"/>
                    </a:cubicBezTo>
                    <a:cubicBezTo>
                      <a:pt x="5" y="63"/>
                      <a:pt x="5" y="63"/>
                      <a:pt x="5" y="63"/>
                    </a:cubicBezTo>
                    <a:cubicBezTo>
                      <a:pt x="5" y="64"/>
                      <a:pt x="4" y="65"/>
                      <a:pt x="2" y="65"/>
                    </a:cubicBezTo>
                    <a:cubicBezTo>
                      <a:pt x="1" y="65"/>
                      <a:pt x="0" y="64"/>
                      <a:pt x="0" y="63"/>
                    </a:cubicBezTo>
                    <a:cubicBezTo>
                      <a:pt x="0" y="2"/>
                      <a:pt x="0" y="2"/>
                      <a:pt x="0" y="2"/>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8" name="Freeform 119"/>
              <p:cNvSpPr>
                <a:spLocks/>
              </p:cNvSpPr>
              <p:nvPr/>
            </p:nvSpPr>
            <p:spPr bwMode="auto">
              <a:xfrm>
                <a:off x="3197" y="1061"/>
                <a:ext cx="180" cy="189"/>
              </a:xfrm>
              <a:custGeom>
                <a:avLst/>
                <a:gdLst>
                  <a:gd name="T0" fmla="*/ 126 w 129"/>
                  <a:gd name="T1" fmla="*/ 135 h 135"/>
                  <a:gd name="T2" fmla="*/ 124 w 129"/>
                  <a:gd name="T3" fmla="*/ 134 h 135"/>
                  <a:gd name="T4" fmla="*/ 1 w 129"/>
                  <a:gd name="T5" fmla="*/ 5 h 135"/>
                  <a:gd name="T6" fmla="*/ 1 w 129"/>
                  <a:gd name="T7" fmla="*/ 1 h 135"/>
                  <a:gd name="T8" fmla="*/ 5 w 129"/>
                  <a:gd name="T9" fmla="*/ 1 h 135"/>
                  <a:gd name="T10" fmla="*/ 128 w 129"/>
                  <a:gd name="T11" fmla="*/ 130 h 135"/>
                  <a:gd name="T12" fmla="*/ 128 w 129"/>
                  <a:gd name="T13" fmla="*/ 134 h 135"/>
                  <a:gd name="T14" fmla="*/ 126 w 129"/>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5">
                    <a:moveTo>
                      <a:pt x="126" y="135"/>
                    </a:moveTo>
                    <a:cubicBezTo>
                      <a:pt x="125" y="135"/>
                      <a:pt x="124" y="135"/>
                      <a:pt x="124" y="134"/>
                    </a:cubicBezTo>
                    <a:cubicBezTo>
                      <a:pt x="1" y="5"/>
                      <a:pt x="1" y="5"/>
                      <a:pt x="1" y="5"/>
                    </a:cubicBezTo>
                    <a:cubicBezTo>
                      <a:pt x="0" y="4"/>
                      <a:pt x="0" y="2"/>
                      <a:pt x="1" y="1"/>
                    </a:cubicBezTo>
                    <a:cubicBezTo>
                      <a:pt x="3" y="0"/>
                      <a:pt x="4" y="0"/>
                      <a:pt x="5" y="1"/>
                    </a:cubicBezTo>
                    <a:cubicBezTo>
                      <a:pt x="128" y="130"/>
                      <a:pt x="128" y="130"/>
                      <a:pt x="128" y="130"/>
                    </a:cubicBezTo>
                    <a:cubicBezTo>
                      <a:pt x="129" y="131"/>
                      <a:pt x="129" y="133"/>
                      <a:pt x="128" y="134"/>
                    </a:cubicBezTo>
                    <a:cubicBezTo>
                      <a:pt x="127" y="135"/>
                      <a:pt x="127" y="135"/>
                      <a:pt x="126" y="1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9" name="Freeform 120"/>
              <p:cNvSpPr>
                <a:spLocks/>
              </p:cNvSpPr>
              <p:nvPr/>
            </p:nvSpPr>
            <p:spPr bwMode="auto">
              <a:xfrm>
                <a:off x="3267" y="1057"/>
                <a:ext cx="110" cy="193"/>
              </a:xfrm>
              <a:custGeom>
                <a:avLst/>
                <a:gdLst>
                  <a:gd name="T0" fmla="*/ 76 w 79"/>
                  <a:gd name="T1" fmla="*/ 138 h 138"/>
                  <a:gd name="T2" fmla="*/ 73 w 79"/>
                  <a:gd name="T3" fmla="*/ 136 h 138"/>
                  <a:gd name="T4" fmla="*/ 1 w 79"/>
                  <a:gd name="T5" fmla="*/ 5 h 138"/>
                  <a:gd name="T6" fmla="*/ 2 w 79"/>
                  <a:gd name="T7" fmla="*/ 1 h 138"/>
                  <a:gd name="T8" fmla="*/ 6 w 79"/>
                  <a:gd name="T9" fmla="*/ 2 h 138"/>
                  <a:gd name="T10" fmla="*/ 78 w 79"/>
                  <a:gd name="T11" fmla="*/ 134 h 138"/>
                  <a:gd name="T12" fmla="*/ 77 w 79"/>
                  <a:gd name="T13" fmla="*/ 138 h 138"/>
                  <a:gd name="T14" fmla="*/ 76 w 79"/>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38">
                    <a:moveTo>
                      <a:pt x="76" y="138"/>
                    </a:moveTo>
                    <a:cubicBezTo>
                      <a:pt x="75" y="138"/>
                      <a:pt x="74" y="137"/>
                      <a:pt x="73" y="136"/>
                    </a:cubicBezTo>
                    <a:cubicBezTo>
                      <a:pt x="1" y="5"/>
                      <a:pt x="1" y="5"/>
                      <a:pt x="1" y="5"/>
                    </a:cubicBezTo>
                    <a:cubicBezTo>
                      <a:pt x="0" y="3"/>
                      <a:pt x="1" y="2"/>
                      <a:pt x="2" y="1"/>
                    </a:cubicBezTo>
                    <a:cubicBezTo>
                      <a:pt x="3" y="0"/>
                      <a:pt x="5" y="1"/>
                      <a:pt x="6" y="2"/>
                    </a:cubicBezTo>
                    <a:cubicBezTo>
                      <a:pt x="78" y="134"/>
                      <a:pt x="78" y="134"/>
                      <a:pt x="78" y="134"/>
                    </a:cubicBezTo>
                    <a:cubicBezTo>
                      <a:pt x="79" y="135"/>
                      <a:pt x="79" y="137"/>
                      <a:pt x="77" y="138"/>
                    </a:cubicBezTo>
                    <a:cubicBezTo>
                      <a:pt x="77" y="138"/>
                      <a:pt x="76" y="138"/>
                      <a:pt x="76"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0" name="Freeform 121"/>
              <p:cNvSpPr>
                <a:spLocks/>
              </p:cNvSpPr>
              <p:nvPr/>
            </p:nvSpPr>
            <p:spPr bwMode="auto">
              <a:xfrm>
                <a:off x="3335" y="1057"/>
                <a:ext cx="42" cy="193"/>
              </a:xfrm>
              <a:custGeom>
                <a:avLst/>
                <a:gdLst>
                  <a:gd name="T0" fmla="*/ 27 w 30"/>
                  <a:gd name="T1" fmla="*/ 138 h 138"/>
                  <a:gd name="T2" fmla="*/ 24 w 30"/>
                  <a:gd name="T3" fmla="*/ 136 h 138"/>
                  <a:gd name="T4" fmla="*/ 0 w 30"/>
                  <a:gd name="T5" fmla="*/ 4 h 138"/>
                  <a:gd name="T6" fmla="*/ 2 w 30"/>
                  <a:gd name="T7" fmla="*/ 1 h 138"/>
                  <a:gd name="T8" fmla="*/ 6 w 30"/>
                  <a:gd name="T9" fmla="*/ 3 h 138"/>
                  <a:gd name="T10" fmla="*/ 30 w 30"/>
                  <a:gd name="T11" fmla="*/ 135 h 138"/>
                  <a:gd name="T12" fmla="*/ 27 w 30"/>
                  <a:gd name="T13" fmla="*/ 138 h 138"/>
                  <a:gd name="T14" fmla="*/ 27 w 30"/>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8">
                    <a:moveTo>
                      <a:pt x="27" y="138"/>
                    </a:moveTo>
                    <a:cubicBezTo>
                      <a:pt x="26" y="138"/>
                      <a:pt x="24" y="137"/>
                      <a:pt x="24" y="136"/>
                    </a:cubicBezTo>
                    <a:cubicBezTo>
                      <a:pt x="0" y="4"/>
                      <a:pt x="0" y="4"/>
                      <a:pt x="0" y="4"/>
                    </a:cubicBezTo>
                    <a:cubicBezTo>
                      <a:pt x="0" y="2"/>
                      <a:pt x="1" y="1"/>
                      <a:pt x="2" y="1"/>
                    </a:cubicBezTo>
                    <a:cubicBezTo>
                      <a:pt x="4" y="0"/>
                      <a:pt x="5" y="1"/>
                      <a:pt x="6" y="3"/>
                    </a:cubicBezTo>
                    <a:cubicBezTo>
                      <a:pt x="30" y="135"/>
                      <a:pt x="30" y="135"/>
                      <a:pt x="30" y="135"/>
                    </a:cubicBezTo>
                    <a:cubicBezTo>
                      <a:pt x="30" y="136"/>
                      <a:pt x="29" y="138"/>
                      <a:pt x="27" y="138"/>
                    </a:cubicBezTo>
                    <a:cubicBezTo>
                      <a:pt x="27" y="138"/>
                      <a:pt x="27" y="138"/>
                      <a:pt x="27"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1" name="Freeform 122"/>
              <p:cNvSpPr>
                <a:spLocks/>
              </p:cNvSpPr>
              <p:nvPr/>
            </p:nvSpPr>
            <p:spPr bwMode="auto">
              <a:xfrm>
                <a:off x="3369" y="1057"/>
                <a:ext cx="42" cy="193"/>
              </a:xfrm>
              <a:custGeom>
                <a:avLst/>
                <a:gdLst>
                  <a:gd name="T0" fmla="*/ 3 w 30"/>
                  <a:gd name="T1" fmla="*/ 138 h 138"/>
                  <a:gd name="T2" fmla="*/ 2 w 30"/>
                  <a:gd name="T3" fmla="*/ 138 h 138"/>
                  <a:gd name="T4" fmla="*/ 0 w 30"/>
                  <a:gd name="T5" fmla="*/ 135 h 138"/>
                  <a:gd name="T6" fmla="*/ 24 w 30"/>
                  <a:gd name="T7" fmla="*/ 3 h 138"/>
                  <a:gd name="T8" fmla="*/ 28 w 30"/>
                  <a:gd name="T9" fmla="*/ 1 h 138"/>
                  <a:gd name="T10" fmla="*/ 30 w 30"/>
                  <a:gd name="T11" fmla="*/ 4 h 138"/>
                  <a:gd name="T12" fmla="*/ 6 w 30"/>
                  <a:gd name="T13" fmla="*/ 136 h 138"/>
                  <a:gd name="T14" fmla="*/ 3 w 30"/>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8">
                    <a:moveTo>
                      <a:pt x="3" y="138"/>
                    </a:moveTo>
                    <a:cubicBezTo>
                      <a:pt x="3" y="138"/>
                      <a:pt x="3" y="138"/>
                      <a:pt x="2" y="138"/>
                    </a:cubicBezTo>
                    <a:cubicBezTo>
                      <a:pt x="1" y="138"/>
                      <a:pt x="0" y="136"/>
                      <a:pt x="0" y="135"/>
                    </a:cubicBezTo>
                    <a:cubicBezTo>
                      <a:pt x="24" y="3"/>
                      <a:pt x="24" y="3"/>
                      <a:pt x="24" y="3"/>
                    </a:cubicBezTo>
                    <a:cubicBezTo>
                      <a:pt x="25" y="1"/>
                      <a:pt x="26" y="0"/>
                      <a:pt x="28" y="1"/>
                    </a:cubicBezTo>
                    <a:cubicBezTo>
                      <a:pt x="29" y="1"/>
                      <a:pt x="30" y="2"/>
                      <a:pt x="30" y="4"/>
                    </a:cubicBezTo>
                    <a:cubicBezTo>
                      <a:pt x="6" y="136"/>
                      <a:pt x="6" y="136"/>
                      <a:pt x="6" y="136"/>
                    </a:cubicBezTo>
                    <a:cubicBezTo>
                      <a:pt x="5" y="137"/>
                      <a:pt x="4" y="138"/>
                      <a:pt x="3"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2" name="Freeform 123"/>
              <p:cNvSpPr>
                <a:spLocks/>
              </p:cNvSpPr>
              <p:nvPr/>
            </p:nvSpPr>
            <p:spPr bwMode="auto">
              <a:xfrm>
                <a:off x="3369" y="1057"/>
                <a:ext cx="111" cy="193"/>
              </a:xfrm>
              <a:custGeom>
                <a:avLst/>
                <a:gdLst>
                  <a:gd name="T0" fmla="*/ 3 w 79"/>
                  <a:gd name="T1" fmla="*/ 138 h 138"/>
                  <a:gd name="T2" fmla="*/ 2 w 79"/>
                  <a:gd name="T3" fmla="*/ 138 h 138"/>
                  <a:gd name="T4" fmla="*/ 0 w 79"/>
                  <a:gd name="T5" fmla="*/ 134 h 138"/>
                  <a:gd name="T6" fmla="*/ 73 w 79"/>
                  <a:gd name="T7" fmla="*/ 2 h 138"/>
                  <a:gd name="T8" fmla="*/ 77 w 79"/>
                  <a:gd name="T9" fmla="*/ 1 h 138"/>
                  <a:gd name="T10" fmla="*/ 78 w 79"/>
                  <a:gd name="T11" fmla="*/ 5 h 138"/>
                  <a:gd name="T12" fmla="*/ 5 w 79"/>
                  <a:gd name="T13" fmla="*/ 136 h 138"/>
                  <a:gd name="T14" fmla="*/ 3 w 79"/>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38">
                    <a:moveTo>
                      <a:pt x="3" y="138"/>
                    </a:moveTo>
                    <a:cubicBezTo>
                      <a:pt x="2" y="138"/>
                      <a:pt x="2" y="138"/>
                      <a:pt x="2" y="138"/>
                    </a:cubicBezTo>
                    <a:cubicBezTo>
                      <a:pt x="0" y="137"/>
                      <a:pt x="0" y="135"/>
                      <a:pt x="0" y="134"/>
                    </a:cubicBezTo>
                    <a:cubicBezTo>
                      <a:pt x="73" y="2"/>
                      <a:pt x="73" y="2"/>
                      <a:pt x="73" y="2"/>
                    </a:cubicBezTo>
                    <a:cubicBezTo>
                      <a:pt x="74" y="1"/>
                      <a:pt x="76" y="0"/>
                      <a:pt x="77" y="1"/>
                    </a:cubicBezTo>
                    <a:cubicBezTo>
                      <a:pt x="78" y="2"/>
                      <a:pt x="79" y="3"/>
                      <a:pt x="78" y="5"/>
                    </a:cubicBezTo>
                    <a:cubicBezTo>
                      <a:pt x="5" y="136"/>
                      <a:pt x="5" y="136"/>
                      <a:pt x="5" y="136"/>
                    </a:cubicBezTo>
                    <a:cubicBezTo>
                      <a:pt x="5" y="137"/>
                      <a:pt x="4" y="138"/>
                      <a:pt x="3"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3" name="Freeform 124"/>
              <p:cNvSpPr>
                <a:spLocks/>
              </p:cNvSpPr>
              <p:nvPr/>
            </p:nvSpPr>
            <p:spPr bwMode="auto">
              <a:xfrm>
                <a:off x="3369" y="1061"/>
                <a:ext cx="181" cy="189"/>
              </a:xfrm>
              <a:custGeom>
                <a:avLst/>
                <a:gdLst>
                  <a:gd name="T0" fmla="*/ 3 w 129"/>
                  <a:gd name="T1" fmla="*/ 135 h 135"/>
                  <a:gd name="T2" fmla="*/ 1 w 129"/>
                  <a:gd name="T3" fmla="*/ 134 h 135"/>
                  <a:gd name="T4" fmla="*/ 1 w 129"/>
                  <a:gd name="T5" fmla="*/ 130 h 135"/>
                  <a:gd name="T6" fmla="*/ 123 w 129"/>
                  <a:gd name="T7" fmla="*/ 1 h 135"/>
                  <a:gd name="T8" fmla="*/ 127 w 129"/>
                  <a:gd name="T9" fmla="*/ 1 h 135"/>
                  <a:gd name="T10" fmla="*/ 128 w 129"/>
                  <a:gd name="T11" fmla="*/ 5 h 135"/>
                  <a:gd name="T12" fmla="*/ 5 w 129"/>
                  <a:gd name="T13" fmla="*/ 134 h 135"/>
                  <a:gd name="T14" fmla="*/ 3 w 129"/>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5">
                    <a:moveTo>
                      <a:pt x="3" y="135"/>
                    </a:moveTo>
                    <a:cubicBezTo>
                      <a:pt x="2" y="135"/>
                      <a:pt x="2" y="135"/>
                      <a:pt x="1" y="134"/>
                    </a:cubicBezTo>
                    <a:cubicBezTo>
                      <a:pt x="0" y="133"/>
                      <a:pt x="0" y="131"/>
                      <a:pt x="1" y="130"/>
                    </a:cubicBezTo>
                    <a:cubicBezTo>
                      <a:pt x="123" y="1"/>
                      <a:pt x="123" y="1"/>
                      <a:pt x="123" y="1"/>
                    </a:cubicBezTo>
                    <a:cubicBezTo>
                      <a:pt x="125" y="0"/>
                      <a:pt x="126" y="0"/>
                      <a:pt x="127" y="1"/>
                    </a:cubicBezTo>
                    <a:cubicBezTo>
                      <a:pt x="129" y="2"/>
                      <a:pt x="129" y="4"/>
                      <a:pt x="128" y="5"/>
                    </a:cubicBezTo>
                    <a:cubicBezTo>
                      <a:pt x="5" y="134"/>
                      <a:pt x="5" y="134"/>
                      <a:pt x="5" y="134"/>
                    </a:cubicBezTo>
                    <a:cubicBezTo>
                      <a:pt x="4" y="135"/>
                      <a:pt x="4" y="135"/>
                      <a:pt x="3" y="1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4" name="Freeform 125"/>
              <p:cNvSpPr>
                <a:spLocks/>
              </p:cNvSpPr>
              <p:nvPr/>
            </p:nvSpPr>
            <p:spPr bwMode="auto">
              <a:xfrm>
                <a:off x="3201" y="913"/>
                <a:ext cx="343" cy="153"/>
              </a:xfrm>
              <a:custGeom>
                <a:avLst/>
                <a:gdLst>
                  <a:gd name="T0" fmla="*/ 26 w 245"/>
                  <a:gd name="T1" fmla="*/ 93 h 109"/>
                  <a:gd name="T2" fmla="*/ 50 w 245"/>
                  <a:gd name="T3" fmla="*/ 106 h 109"/>
                  <a:gd name="T4" fmla="*/ 75 w 245"/>
                  <a:gd name="T5" fmla="*/ 93 h 109"/>
                  <a:gd name="T6" fmla="*/ 99 w 245"/>
                  <a:gd name="T7" fmla="*/ 106 h 109"/>
                  <a:gd name="T8" fmla="*/ 123 w 245"/>
                  <a:gd name="T9" fmla="*/ 93 h 109"/>
                  <a:gd name="T10" fmla="*/ 147 w 245"/>
                  <a:gd name="T11" fmla="*/ 106 h 109"/>
                  <a:gd name="T12" fmla="*/ 171 w 245"/>
                  <a:gd name="T13" fmla="*/ 93 h 109"/>
                  <a:gd name="T14" fmla="*/ 196 w 245"/>
                  <a:gd name="T15" fmla="*/ 106 h 109"/>
                  <a:gd name="T16" fmla="*/ 220 w 245"/>
                  <a:gd name="T17" fmla="*/ 93 h 109"/>
                  <a:gd name="T18" fmla="*/ 245 w 245"/>
                  <a:gd name="T19" fmla="*/ 109 h 109"/>
                  <a:gd name="T20" fmla="*/ 123 w 245"/>
                  <a:gd name="T21" fmla="*/ 0 h 109"/>
                  <a:gd name="T22" fmla="*/ 0 w 245"/>
                  <a:gd name="T23" fmla="*/ 109 h 109"/>
                  <a:gd name="T24" fmla="*/ 26 w 245"/>
                  <a:gd name="T25"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 h="109">
                    <a:moveTo>
                      <a:pt x="26" y="93"/>
                    </a:moveTo>
                    <a:cubicBezTo>
                      <a:pt x="36" y="93"/>
                      <a:pt x="45" y="98"/>
                      <a:pt x="50" y="106"/>
                    </a:cubicBezTo>
                    <a:cubicBezTo>
                      <a:pt x="55" y="98"/>
                      <a:pt x="64" y="93"/>
                      <a:pt x="75" y="93"/>
                    </a:cubicBezTo>
                    <a:cubicBezTo>
                      <a:pt x="85" y="93"/>
                      <a:pt x="94" y="98"/>
                      <a:pt x="99" y="106"/>
                    </a:cubicBezTo>
                    <a:cubicBezTo>
                      <a:pt x="104" y="98"/>
                      <a:pt x="113" y="93"/>
                      <a:pt x="123" y="93"/>
                    </a:cubicBezTo>
                    <a:cubicBezTo>
                      <a:pt x="133" y="93"/>
                      <a:pt x="142" y="98"/>
                      <a:pt x="147" y="106"/>
                    </a:cubicBezTo>
                    <a:cubicBezTo>
                      <a:pt x="152" y="98"/>
                      <a:pt x="161" y="93"/>
                      <a:pt x="171" y="93"/>
                    </a:cubicBezTo>
                    <a:cubicBezTo>
                      <a:pt x="182" y="93"/>
                      <a:pt x="190" y="98"/>
                      <a:pt x="196" y="106"/>
                    </a:cubicBezTo>
                    <a:cubicBezTo>
                      <a:pt x="201" y="98"/>
                      <a:pt x="210" y="93"/>
                      <a:pt x="220" y="93"/>
                    </a:cubicBezTo>
                    <a:cubicBezTo>
                      <a:pt x="231" y="93"/>
                      <a:pt x="241" y="100"/>
                      <a:pt x="245" y="109"/>
                    </a:cubicBezTo>
                    <a:cubicBezTo>
                      <a:pt x="239" y="48"/>
                      <a:pt x="186" y="0"/>
                      <a:pt x="123" y="0"/>
                    </a:cubicBezTo>
                    <a:cubicBezTo>
                      <a:pt x="60" y="0"/>
                      <a:pt x="7" y="48"/>
                      <a:pt x="0" y="109"/>
                    </a:cubicBezTo>
                    <a:cubicBezTo>
                      <a:pt x="5" y="100"/>
                      <a:pt x="15" y="93"/>
                      <a:pt x="26" y="93"/>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5" name="Freeform 126"/>
              <p:cNvSpPr>
                <a:spLocks/>
              </p:cNvSpPr>
              <p:nvPr/>
            </p:nvSpPr>
            <p:spPr bwMode="auto">
              <a:xfrm>
                <a:off x="3201" y="913"/>
                <a:ext cx="182" cy="153"/>
              </a:xfrm>
              <a:custGeom>
                <a:avLst/>
                <a:gdLst>
                  <a:gd name="T0" fmla="*/ 130 w 130"/>
                  <a:gd name="T1" fmla="*/ 0 h 109"/>
                  <a:gd name="T2" fmla="*/ 123 w 130"/>
                  <a:gd name="T3" fmla="*/ 0 h 109"/>
                  <a:gd name="T4" fmla="*/ 0 w 130"/>
                  <a:gd name="T5" fmla="*/ 109 h 109"/>
                  <a:gd name="T6" fmla="*/ 26 w 130"/>
                  <a:gd name="T7" fmla="*/ 93 h 109"/>
                  <a:gd name="T8" fmla="*/ 50 w 130"/>
                  <a:gd name="T9" fmla="*/ 106 h 109"/>
                  <a:gd name="T10" fmla="*/ 130 w 130"/>
                  <a:gd name="T11" fmla="*/ 0 h 109"/>
                </a:gdLst>
                <a:ahLst/>
                <a:cxnLst>
                  <a:cxn ang="0">
                    <a:pos x="T0" y="T1"/>
                  </a:cxn>
                  <a:cxn ang="0">
                    <a:pos x="T2" y="T3"/>
                  </a:cxn>
                  <a:cxn ang="0">
                    <a:pos x="T4" y="T5"/>
                  </a:cxn>
                  <a:cxn ang="0">
                    <a:pos x="T6" y="T7"/>
                  </a:cxn>
                  <a:cxn ang="0">
                    <a:pos x="T8" y="T9"/>
                  </a:cxn>
                  <a:cxn ang="0">
                    <a:pos x="T10" y="T11"/>
                  </a:cxn>
                </a:cxnLst>
                <a:rect l="0" t="0" r="r" b="b"/>
                <a:pathLst>
                  <a:path w="130" h="109">
                    <a:moveTo>
                      <a:pt x="130" y="0"/>
                    </a:moveTo>
                    <a:cubicBezTo>
                      <a:pt x="128" y="0"/>
                      <a:pt x="125" y="0"/>
                      <a:pt x="123" y="0"/>
                    </a:cubicBezTo>
                    <a:cubicBezTo>
                      <a:pt x="60" y="0"/>
                      <a:pt x="7" y="48"/>
                      <a:pt x="0" y="109"/>
                    </a:cubicBezTo>
                    <a:cubicBezTo>
                      <a:pt x="5" y="100"/>
                      <a:pt x="15" y="93"/>
                      <a:pt x="26" y="93"/>
                    </a:cubicBezTo>
                    <a:cubicBezTo>
                      <a:pt x="36" y="93"/>
                      <a:pt x="45" y="98"/>
                      <a:pt x="50" y="106"/>
                    </a:cubicBezTo>
                    <a:cubicBezTo>
                      <a:pt x="57" y="59"/>
                      <a:pt x="88" y="19"/>
                      <a:pt x="130" y="0"/>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pic>
          <p:nvPicPr>
            <p:cNvPr id="6" name="Picture 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347209" y="2675460"/>
              <a:ext cx="371519" cy="362443"/>
            </a:xfrm>
            <a:prstGeom prst="rect">
              <a:avLst/>
            </a:prstGeom>
          </p:spPr>
        </p:pic>
        <p:pic>
          <p:nvPicPr>
            <p:cNvPr id="98" name="Picture 9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412154" y="3591276"/>
              <a:ext cx="270469" cy="263862"/>
            </a:xfrm>
            <a:prstGeom prst="rect">
              <a:avLst/>
            </a:prstGeom>
          </p:spPr>
        </p:pic>
      </p:grpSp>
    </p:spTree>
    <p:extLst>
      <p:ext uri="{BB962C8B-B14F-4D97-AF65-F5344CB8AC3E}">
        <p14:creationId xmlns:p14="http://schemas.microsoft.com/office/powerpoint/2010/main" val="2555621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anim calcmode="lin" valueType="num">
                                      <p:cBhvr>
                                        <p:cTn id="8" dur="1000" fill="hold"/>
                                        <p:tgtEl>
                                          <p:spTgt spid="196"/>
                                        </p:tgtEl>
                                        <p:attrNameLst>
                                          <p:attrName>ppt_x</p:attrName>
                                        </p:attrNameLst>
                                      </p:cBhvr>
                                      <p:tavLst>
                                        <p:tav tm="0">
                                          <p:val>
                                            <p:strVal val="#ppt_x"/>
                                          </p:val>
                                        </p:tav>
                                        <p:tav tm="100000">
                                          <p:val>
                                            <p:strVal val="#ppt_x"/>
                                          </p:val>
                                        </p:tav>
                                      </p:tavLst>
                                    </p:anim>
                                    <p:anim calcmode="lin" valueType="num">
                                      <p:cBhvr>
                                        <p:cTn id="9" dur="1000" fill="hold"/>
                                        <p:tgtEl>
                                          <p:spTgt spid="19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anim calcmode="lin" valueType="num">
                                      <p:cBhvr>
                                        <p:cTn id="13" dur="1000" fill="hold"/>
                                        <p:tgtEl>
                                          <p:spTgt spid="190"/>
                                        </p:tgtEl>
                                        <p:attrNameLst>
                                          <p:attrName>ppt_x</p:attrName>
                                        </p:attrNameLst>
                                      </p:cBhvr>
                                      <p:tavLst>
                                        <p:tav tm="0">
                                          <p:val>
                                            <p:strVal val="#ppt_x"/>
                                          </p:val>
                                        </p:tav>
                                        <p:tav tm="100000">
                                          <p:val>
                                            <p:strVal val="#ppt_x"/>
                                          </p:val>
                                        </p:tav>
                                      </p:tavLst>
                                    </p:anim>
                                    <p:anim calcmode="lin" valueType="num">
                                      <p:cBhvr>
                                        <p:cTn id="14" dur="1000" fill="hold"/>
                                        <p:tgtEl>
                                          <p:spTgt spid="19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29"/>
                                        </p:tgtEl>
                                        <p:attrNameLst>
                                          <p:attrName>style.visibility</p:attrName>
                                        </p:attrNameLst>
                                      </p:cBhvr>
                                      <p:to>
                                        <p:strVal val="visible"/>
                                      </p:to>
                                    </p:set>
                                    <p:anim calcmode="lin" valueType="num">
                                      <p:cBhvr additive="base">
                                        <p:cTn id="18" dur="500" fill="hold"/>
                                        <p:tgtEl>
                                          <p:spTgt spid="229"/>
                                        </p:tgtEl>
                                        <p:attrNameLst>
                                          <p:attrName>ppt_x</p:attrName>
                                        </p:attrNameLst>
                                      </p:cBhvr>
                                      <p:tavLst>
                                        <p:tav tm="0">
                                          <p:val>
                                            <p:strVal val="#ppt_x"/>
                                          </p:val>
                                        </p:tav>
                                        <p:tav tm="100000">
                                          <p:val>
                                            <p:strVal val="#ppt_x"/>
                                          </p:val>
                                        </p:tav>
                                      </p:tavLst>
                                    </p:anim>
                                    <p:anim calcmode="lin" valueType="num">
                                      <p:cBhvr additive="base">
                                        <p:cTn id="19" dur="500" fill="hold"/>
                                        <p:tgtEl>
                                          <p:spTgt spid="22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2"/>
                                        </p:tgtEl>
                                        <p:attrNameLst>
                                          <p:attrName>style.visibility</p:attrName>
                                        </p:attrNameLst>
                                      </p:cBhvr>
                                      <p:to>
                                        <p:strVal val="visible"/>
                                      </p:to>
                                    </p:set>
                                    <p:animEffect transition="in" filter="fade">
                                      <p:cBhvr>
                                        <p:cTn id="24" dur="1000"/>
                                        <p:tgtEl>
                                          <p:spTgt spid="192"/>
                                        </p:tgtEl>
                                      </p:cBhvr>
                                    </p:animEffect>
                                    <p:anim calcmode="lin" valueType="num">
                                      <p:cBhvr>
                                        <p:cTn id="25" dur="1000" fill="hold"/>
                                        <p:tgtEl>
                                          <p:spTgt spid="192"/>
                                        </p:tgtEl>
                                        <p:attrNameLst>
                                          <p:attrName>ppt_x</p:attrName>
                                        </p:attrNameLst>
                                      </p:cBhvr>
                                      <p:tavLst>
                                        <p:tav tm="0">
                                          <p:val>
                                            <p:strVal val="#ppt_x"/>
                                          </p:val>
                                        </p:tav>
                                        <p:tav tm="100000">
                                          <p:val>
                                            <p:strVal val="#ppt_x"/>
                                          </p:val>
                                        </p:tav>
                                      </p:tavLst>
                                    </p:anim>
                                    <p:anim calcmode="lin" valueType="num">
                                      <p:cBhvr>
                                        <p:cTn id="26" dur="1000" fill="hold"/>
                                        <p:tgtEl>
                                          <p:spTgt spid="19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fade">
                                      <p:cBhvr>
                                        <p:cTn id="29" dur="1000"/>
                                        <p:tgtEl>
                                          <p:spTgt spid="197"/>
                                        </p:tgtEl>
                                      </p:cBhvr>
                                    </p:animEffect>
                                    <p:anim calcmode="lin" valueType="num">
                                      <p:cBhvr>
                                        <p:cTn id="30" dur="1000" fill="hold"/>
                                        <p:tgtEl>
                                          <p:spTgt spid="197"/>
                                        </p:tgtEl>
                                        <p:attrNameLst>
                                          <p:attrName>ppt_x</p:attrName>
                                        </p:attrNameLst>
                                      </p:cBhvr>
                                      <p:tavLst>
                                        <p:tav tm="0">
                                          <p:val>
                                            <p:strVal val="#ppt_x"/>
                                          </p:val>
                                        </p:tav>
                                        <p:tav tm="100000">
                                          <p:val>
                                            <p:strVal val="#ppt_x"/>
                                          </p:val>
                                        </p:tav>
                                      </p:tavLst>
                                    </p:anim>
                                    <p:anim calcmode="lin" valueType="num">
                                      <p:cBhvr>
                                        <p:cTn id="31" dur="1000" fill="hold"/>
                                        <p:tgtEl>
                                          <p:spTgt spid="19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8"/>
                                        </p:tgtEl>
                                        <p:attrNameLst>
                                          <p:attrName>style.visibility</p:attrName>
                                        </p:attrNameLst>
                                      </p:cBhvr>
                                      <p:to>
                                        <p:strVal val="visible"/>
                                      </p:to>
                                    </p:set>
                                    <p:animEffect transition="in" filter="fade">
                                      <p:cBhvr>
                                        <p:cTn id="41" dur="1000"/>
                                        <p:tgtEl>
                                          <p:spTgt spid="198"/>
                                        </p:tgtEl>
                                      </p:cBhvr>
                                    </p:animEffect>
                                    <p:anim calcmode="lin" valueType="num">
                                      <p:cBhvr>
                                        <p:cTn id="42" dur="1000" fill="hold"/>
                                        <p:tgtEl>
                                          <p:spTgt spid="198"/>
                                        </p:tgtEl>
                                        <p:attrNameLst>
                                          <p:attrName>ppt_x</p:attrName>
                                        </p:attrNameLst>
                                      </p:cBhvr>
                                      <p:tavLst>
                                        <p:tav tm="0">
                                          <p:val>
                                            <p:strVal val="#ppt_x"/>
                                          </p:val>
                                        </p:tav>
                                        <p:tav tm="100000">
                                          <p:val>
                                            <p:strVal val="#ppt_x"/>
                                          </p:val>
                                        </p:tav>
                                      </p:tavLst>
                                    </p:anim>
                                    <p:anim calcmode="lin" valueType="num">
                                      <p:cBhvr>
                                        <p:cTn id="43" dur="1000" fill="hold"/>
                                        <p:tgtEl>
                                          <p:spTgt spid="19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4"/>
                                        </p:tgtEl>
                                        <p:attrNameLst>
                                          <p:attrName>style.visibility</p:attrName>
                                        </p:attrNameLst>
                                      </p:cBhvr>
                                      <p:to>
                                        <p:strVal val="visible"/>
                                      </p:to>
                                    </p:set>
                                    <p:animEffect transition="in" filter="fade">
                                      <p:cBhvr>
                                        <p:cTn id="46" dur="1000"/>
                                        <p:tgtEl>
                                          <p:spTgt spid="194"/>
                                        </p:tgtEl>
                                      </p:cBhvr>
                                    </p:animEffect>
                                    <p:anim calcmode="lin" valueType="num">
                                      <p:cBhvr>
                                        <p:cTn id="47" dur="1000" fill="hold"/>
                                        <p:tgtEl>
                                          <p:spTgt spid="194"/>
                                        </p:tgtEl>
                                        <p:attrNameLst>
                                          <p:attrName>ppt_x</p:attrName>
                                        </p:attrNameLst>
                                      </p:cBhvr>
                                      <p:tavLst>
                                        <p:tav tm="0">
                                          <p:val>
                                            <p:strVal val="#ppt_x"/>
                                          </p:val>
                                        </p:tav>
                                        <p:tav tm="100000">
                                          <p:val>
                                            <p:strVal val="#ppt_x"/>
                                          </p:val>
                                        </p:tav>
                                      </p:tavLst>
                                    </p:anim>
                                    <p:anim calcmode="lin" valueType="num">
                                      <p:cBhvr>
                                        <p:cTn id="48" dur="1000" fill="hold"/>
                                        <p:tgtEl>
                                          <p:spTgt spid="194"/>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2" presetClass="entr" presetSubtype="1" fill="hold" nodeType="after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500" fill="hold"/>
                                        <p:tgtEl>
                                          <p:spTgt spid="86"/>
                                        </p:tgtEl>
                                        <p:attrNameLst>
                                          <p:attrName>ppt_x</p:attrName>
                                        </p:attrNameLst>
                                      </p:cBhvr>
                                      <p:tavLst>
                                        <p:tav tm="0">
                                          <p:val>
                                            <p:strVal val="#ppt_x"/>
                                          </p:val>
                                        </p:tav>
                                        <p:tav tm="100000">
                                          <p:val>
                                            <p:strVal val="#ppt_x"/>
                                          </p:val>
                                        </p:tav>
                                      </p:tavLst>
                                    </p:anim>
                                    <p:anim calcmode="lin" valueType="num">
                                      <p:cBhvr additive="base">
                                        <p:cTn id="53" dur="500" fill="hold"/>
                                        <p:tgtEl>
                                          <p:spTgt spid="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2" grpId="0" animBg="1"/>
      <p:bldP spid="194" grpId="0" animBg="1"/>
      <p:bldP spid="196" grpId="0" animBg="1"/>
      <p:bldP spid="197" grpId="0" animBg="1"/>
      <p:bldP spid="19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App-V Package Customizations</a:t>
            </a:r>
            <a:endParaRPr lang="en-US" dirty="0"/>
          </a:p>
        </p:txBody>
      </p:sp>
      <p:sp>
        <p:nvSpPr>
          <p:cNvPr id="3" name="Text Placeholder 2"/>
          <p:cNvSpPr>
            <a:spLocks noGrp="1"/>
          </p:cNvSpPr>
          <p:nvPr>
            <p:ph type="body" sz="quarter" idx="11"/>
          </p:nvPr>
        </p:nvSpPr>
        <p:spPr>
          <a:xfrm>
            <a:off x="275482" y="1213174"/>
            <a:ext cx="11887878" cy="4277709"/>
          </a:xfrm>
        </p:spPr>
        <p:txBody>
          <a:bodyPr/>
          <a:lstStyle/>
          <a:p>
            <a:r>
              <a:rPr lang="en-US" dirty="0" smtClean="0"/>
              <a:t>Deployment Configuration can be used to:</a:t>
            </a:r>
          </a:p>
          <a:p>
            <a:pPr lvl="1"/>
            <a:r>
              <a:rPr lang="en-US" dirty="0" smtClean="0"/>
              <a:t>Disable publishing of certain Office Applications</a:t>
            </a:r>
          </a:p>
          <a:p>
            <a:pPr lvl="1"/>
            <a:r>
              <a:rPr lang="en-US" dirty="0" smtClean="0"/>
              <a:t>Disable Office Application Shortcuts</a:t>
            </a:r>
          </a:p>
          <a:p>
            <a:pPr lvl="1"/>
            <a:r>
              <a:rPr lang="en-US" dirty="0" smtClean="0"/>
              <a:t>Disable certain native extensions (file-type associations and URL protocols)</a:t>
            </a:r>
          </a:p>
          <a:p>
            <a:pPr lvl="1"/>
            <a:r>
              <a:rPr lang="en-US" dirty="0" smtClean="0"/>
              <a:t>Many additional advanced customizations (including scripting)</a:t>
            </a:r>
            <a:br>
              <a:rPr lang="en-US" dirty="0" smtClean="0"/>
            </a:br>
            <a:endParaRPr lang="en-US" dirty="0" smtClean="0"/>
          </a:p>
          <a:p>
            <a:r>
              <a:rPr lang="en-US" dirty="0" smtClean="0"/>
              <a:t>Customizations don’t require repacking or redeployment of the package</a:t>
            </a:r>
          </a:p>
          <a:p>
            <a:pPr marL="485769" lvl="1" indent="-457200">
              <a:buFont typeface="+mj-lt"/>
              <a:buAutoNum type="arabicPeriod"/>
            </a:pPr>
            <a:r>
              <a:rPr lang="en-US" dirty="0" smtClean="0"/>
              <a:t>Deploy updated DeploymentConfig.xml</a:t>
            </a:r>
          </a:p>
          <a:p>
            <a:pPr marL="485769" lvl="1" indent="-457200">
              <a:buFont typeface="+mj-lt"/>
              <a:buAutoNum type="arabicPeriod"/>
            </a:pPr>
            <a:r>
              <a:rPr lang="en-US" dirty="0" smtClean="0"/>
              <a:t>Republish package referencing the new Deployment Configuration</a:t>
            </a:r>
          </a:p>
        </p:txBody>
      </p:sp>
    </p:spTree>
    <p:extLst>
      <p:ext uri="{BB962C8B-B14F-4D97-AF65-F5344CB8AC3E}">
        <p14:creationId xmlns:p14="http://schemas.microsoft.com/office/powerpoint/2010/main" val="223590674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Visio &amp; Project 2013</a:t>
            </a:r>
            <a:endParaRPr lang="en-US" dirty="0"/>
          </a:p>
        </p:txBody>
      </p:sp>
      <p:sp>
        <p:nvSpPr>
          <p:cNvPr id="3" name="Text Placeholder 2"/>
          <p:cNvSpPr>
            <a:spLocks noGrp="1"/>
          </p:cNvSpPr>
          <p:nvPr>
            <p:ph type="body" sz="quarter" idx="11"/>
          </p:nvPr>
        </p:nvSpPr>
        <p:spPr>
          <a:xfrm>
            <a:off x="275482" y="1213174"/>
            <a:ext cx="11887878" cy="5570371"/>
          </a:xfrm>
        </p:spPr>
        <p:txBody>
          <a:bodyPr/>
          <a:lstStyle/>
          <a:p>
            <a:r>
              <a:rPr lang="en-US" dirty="0" smtClean="0"/>
              <a:t>Visio &amp; Project are Globally Published</a:t>
            </a:r>
          </a:p>
          <a:p>
            <a:pPr lvl="1"/>
            <a:r>
              <a:rPr lang="en-US" dirty="0" smtClean="0"/>
              <a:t>Just like the Core Suite, Visio &amp; Project 2013 must also be published globally</a:t>
            </a:r>
          </a:p>
          <a:p>
            <a:pPr lvl="1"/>
            <a:r>
              <a:rPr lang="en-US" dirty="0" smtClean="0"/>
              <a:t>Only </a:t>
            </a:r>
            <a:r>
              <a:rPr lang="en-US" u="sng" dirty="0" smtClean="0"/>
              <a:t>one</a:t>
            </a:r>
            <a:r>
              <a:rPr lang="en-US" dirty="0" smtClean="0"/>
              <a:t> Office 2013 package can be published to each machine</a:t>
            </a:r>
          </a:p>
          <a:p>
            <a:pPr lvl="1"/>
            <a:r>
              <a:rPr lang="en-US" dirty="0" smtClean="0"/>
              <a:t>Visio and/or Project must be include in your Office package via ODT configuration</a:t>
            </a:r>
            <a:br>
              <a:rPr lang="en-US" dirty="0" smtClean="0"/>
            </a:br>
            <a:r>
              <a:rPr lang="en-US" dirty="0"/>
              <a:t>Deployment Configuration is not the method for selectively preventing </a:t>
            </a:r>
            <a:r>
              <a:rPr lang="en-US" dirty="0" smtClean="0"/>
              <a:t>Visio &amp; Project launch for </a:t>
            </a:r>
            <a:r>
              <a:rPr lang="en-US" dirty="0"/>
              <a:t>RD Session Host users</a:t>
            </a:r>
            <a:endParaRPr lang="en-US" dirty="0" smtClean="0"/>
          </a:p>
          <a:p>
            <a:r>
              <a:rPr lang="en-US" dirty="0" smtClean="0"/>
              <a:t>Options for Selectively Targeting Visio &amp; Project</a:t>
            </a:r>
          </a:p>
          <a:p>
            <a:pPr marL="485681" lvl="1" indent="-457112">
              <a:buFont typeface="+mj-lt"/>
              <a:buAutoNum type="arabicPeriod"/>
            </a:pPr>
            <a:r>
              <a:rPr lang="en-US" dirty="0"/>
              <a:t>Deploy with Subscription Licensing and enable Shared Computer Activation (Summer ’14</a:t>
            </a:r>
            <a:r>
              <a:rPr lang="en-US" dirty="0" smtClean="0"/>
              <a:t>).  Control entitlement to Visio &amp; Project via the Office 365 Admin Console</a:t>
            </a:r>
            <a:endParaRPr lang="en-US" dirty="0"/>
          </a:p>
          <a:p>
            <a:pPr marL="485681" lvl="1" indent="-457112">
              <a:buFont typeface="+mj-lt"/>
              <a:buAutoNum type="arabicPeriod"/>
            </a:pPr>
            <a:r>
              <a:rPr lang="en-US" dirty="0"/>
              <a:t>Deploy different Office packages to distinct RD Session Hosts and target groups of users to the corresponding hosts which have the right </a:t>
            </a:r>
            <a:r>
              <a:rPr lang="en-US" dirty="0" smtClean="0"/>
              <a:t>entitlements to Visio &amp; Project</a:t>
            </a:r>
            <a:endParaRPr lang="en-US" dirty="0"/>
          </a:p>
          <a:p>
            <a:pPr marL="485681" lvl="1" indent="-457112">
              <a:buFont typeface="+mj-lt"/>
              <a:buAutoNum type="arabicPeriod"/>
            </a:pPr>
            <a:r>
              <a:rPr lang="en-US" dirty="0"/>
              <a:t>Use Microsoft AppLocker to restrict execution </a:t>
            </a:r>
            <a:r>
              <a:rPr lang="en-US" dirty="0" smtClean="0"/>
              <a:t>of Visio &amp; Project to select users</a:t>
            </a:r>
          </a:p>
          <a:p>
            <a:endParaRPr lang="en-US" dirty="0" smtClean="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241" y="5937054"/>
            <a:ext cx="2154164" cy="101245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784" y="5178457"/>
            <a:ext cx="1802569" cy="987996"/>
          </a:xfrm>
          <a:prstGeom prst="rect">
            <a:avLst/>
          </a:prstGeom>
        </p:spPr>
      </p:pic>
    </p:spTree>
    <p:extLst>
      <p:ext uri="{BB962C8B-B14F-4D97-AF65-F5344CB8AC3E}">
        <p14:creationId xmlns:p14="http://schemas.microsoft.com/office/powerpoint/2010/main" val="1552174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ODT Summer 2014 Updates</a:t>
            </a:r>
            <a:endParaRPr lang="en-US" dirty="0"/>
          </a:p>
        </p:txBody>
      </p:sp>
      <p:sp>
        <p:nvSpPr>
          <p:cNvPr id="3" name="Text Placeholder 2"/>
          <p:cNvSpPr>
            <a:spLocks noGrp="1"/>
          </p:cNvSpPr>
          <p:nvPr>
            <p:ph type="body" sz="quarter" idx="11"/>
          </p:nvPr>
        </p:nvSpPr>
        <p:spPr>
          <a:xfrm>
            <a:off x="275482" y="1213173"/>
            <a:ext cx="11887878" cy="4831707"/>
          </a:xfrm>
        </p:spPr>
        <p:txBody>
          <a:bodyPr/>
          <a:lstStyle/>
          <a:p>
            <a:r>
              <a:rPr lang="en-US" dirty="0"/>
              <a:t>Shared Computer Activation</a:t>
            </a:r>
          </a:p>
          <a:p>
            <a:pPr lvl="1"/>
            <a:r>
              <a:rPr lang="en-US" dirty="0"/>
              <a:t>Ability for Subscription customers to activate Office entitlements at the user level rather than the machine </a:t>
            </a:r>
            <a:r>
              <a:rPr lang="en-US" dirty="0" smtClean="0"/>
              <a:t>level</a:t>
            </a:r>
            <a:br>
              <a:rPr lang="en-US" dirty="0" smtClean="0"/>
            </a:br>
            <a:endParaRPr lang="en-US" dirty="0" smtClean="0"/>
          </a:p>
          <a:p>
            <a:r>
              <a:rPr lang="en-US" dirty="0" smtClean="0"/>
              <a:t>Application Exclusion</a:t>
            </a:r>
          </a:p>
          <a:p>
            <a:pPr lvl="1"/>
            <a:r>
              <a:rPr lang="en-US" dirty="0" smtClean="0"/>
              <a:t>Ability to exclude specific Office applications (within a SKU) when creating a package with the ODT</a:t>
            </a:r>
            <a:br>
              <a:rPr lang="en-US" dirty="0" smtClean="0"/>
            </a:br>
            <a:endParaRPr lang="en-US" dirty="0" smtClean="0"/>
          </a:p>
          <a:p>
            <a:r>
              <a:rPr lang="en-US" dirty="0" smtClean="0"/>
              <a:t>Custom Office </a:t>
            </a:r>
            <a:r>
              <a:rPr lang="en-US" dirty="0" err="1" smtClean="0"/>
              <a:t>PackageID</a:t>
            </a:r>
            <a:endParaRPr lang="en-US" dirty="0" smtClean="0"/>
          </a:p>
          <a:p>
            <a:pPr lvl="1"/>
            <a:r>
              <a:rPr lang="en-US" dirty="0" smtClean="0"/>
              <a:t>Ability to create an App-V package with a custom </a:t>
            </a:r>
            <a:r>
              <a:rPr lang="en-US" dirty="0" err="1" smtClean="0"/>
              <a:t>PackageID</a:t>
            </a:r>
            <a:r>
              <a:rPr lang="en-US" smtClean="0"/>
              <a:t> GUID</a:t>
            </a:r>
            <a:endParaRPr lang="en-US" dirty="0" smtClean="0"/>
          </a:p>
          <a:p>
            <a:pPr lvl="1"/>
            <a:r>
              <a:rPr lang="en-US" dirty="0" smtClean="0"/>
              <a:t>This will allow App-V Server customers to manage multiple Office 2013 packages to the Server (however, only one Office package can be published per machine) </a:t>
            </a:r>
            <a:br>
              <a:rPr lang="en-US" dirty="0" smtClean="0"/>
            </a:br>
            <a:endParaRPr lang="en-US" dirty="0" smtClean="0"/>
          </a:p>
        </p:txBody>
      </p:sp>
    </p:spTree>
    <p:extLst>
      <p:ext uri="{BB962C8B-B14F-4D97-AF65-F5344CB8AC3E}">
        <p14:creationId xmlns:p14="http://schemas.microsoft.com/office/powerpoint/2010/main" val="37525743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 &amp; Takeaways</a:t>
            </a:r>
            <a:endParaRPr lang="en-US" dirty="0"/>
          </a:p>
        </p:txBody>
      </p:sp>
      <p:sp>
        <p:nvSpPr>
          <p:cNvPr id="5" name="Text Placeholder 4"/>
          <p:cNvSpPr>
            <a:spLocks noGrp="1"/>
          </p:cNvSpPr>
          <p:nvPr>
            <p:ph type="body" sz="quarter" idx="10"/>
          </p:nvPr>
        </p:nvSpPr>
        <p:spPr>
          <a:xfrm>
            <a:off x="275482" y="1213174"/>
            <a:ext cx="7314161" cy="5065617"/>
          </a:xfrm>
        </p:spPr>
        <p:txBody>
          <a:bodyPr/>
          <a:lstStyle/>
          <a:p>
            <a:r>
              <a:rPr lang="en-US" dirty="0" smtClean="0"/>
              <a:t>Session Objectives</a:t>
            </a:r>
          </a:p>
          <a:p>
            <a:pPr lvl="1"/>
            <a:r>
              <a:rPr lang="en-US" dirty="0" smtClean="0"/>
              <a:t>Provide an overview of Office 2013 options for enterprise</a:t>
            </a:r>
          </a:p>
          <a:p>
            <a:pPr lvl="1"/>
            <a:r>
              <a:rPr lang="en-US" dirty="0" smtClean="0"/>
              <a:t>Provide a detailed look at Office 2013 with App-V 5.0 SP2</a:t>
            </a:r>
          </a:p>
          <a:p>
            <a:endParaRPr lang="en-US" dirty="0" smtClean="0"/>
          </a:p>
          <a:p>
            <a:r>
              <a:rPr lang="en-US" dirty="0" smtClean="0"/>
              <a:t>Key Takeaways</a:t>
            </a:r>
          </a:p>
          <a:p>
            <a:pPr lvl="1"/>
            <a:r>
              <a:rPr lang="en-US" dirty="0" smtClean="0"/>
              <a:t>Office 2013 was designed with the enterprise in mind.  It’s important to understand the options and match them with your organization’s needs.</a:t>
            </a:r>
            <a:br>
              <a:rPr lang="en-US" dirty="0" smtClean="0"/>
            </a:br>
            <a:endParaRPr lang="en-US" dirty="0" smtClean="0"/>
          </a:p>
          <a:p>
            <a:pPr lvl="1"/>
            <a:r>
              <a:rPr lang="en-US" dirty="0" smtClean="0"/>
              <a:t>Office 2013 with App-V 5.0 SP2 has a number of unique advantages which make it the right choice for many enterprise deployments.</a:t>
            </a:r>
          </a:p>
          <a:p>
            <a:pPr lvl="1"/>
            <a:endParaRPr lang="en-US" dirty="0"/>
          </a:p>
        </p:txBody>
      </p:sp>
      <p:grpSp>
        <p:nvGrpSpPr>
          <p:cNvPr id="24" name="Group 23"/>
          <p:cNvGrpSpPr/>
          <p:nvPr/>
        </p:nvGrpSpPr>
        <p:grpSpPr>
          <a:xfrm>
            <a:off x="9417562" y="1455186"/>
            <a:ext cx="2923419" cy="1656604"/>
            <a:chOff x="9512642" y="1115046"/>
            <a:chExt cx="2923833" cy="1656839"/>
          </a:xfrm>
        </p:grpSpPr>
        <p:pic>
          <p:nvPicPr>
            <p:cNvPr id="16" name="Picture 15"/>
            <p:cNvPicPr>
              <a:picLocks noChangeAspect="1"/>
            </p:cNvPicPr>
            <p:nvPr/>
          </p:nvPicPr>
          <p:blipFill>
            <a:blip r:embed="rId2"/>
            <a:stretch>
              <a:fillRect/>
            </a:stretch>
          </p:blipFill>
          <p:spPr>
            <a:xfrm>
              <a:off x="9512642" y="1115046"/>
              <a:ext cx="2923833" cy="1656839"/>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0464" y="1400715"/>
              <a:ext cx="2105472" cy="987918"/>
            </a:xfrm>
            <a:prstGeom prst="rect">
              <a:avLst/>
            </a:prstGeom>
          </p:spPr>
        </p:pic>
      </p:grpSp>
      <p:grpSp>
        <p:nvGrpSpPr>
          <p:cNvPr id="44" name="Group 43"/>
          <p:cNvGrpSpPr/>
          <p:nvPr/>
        </p:nvGrpSpPr>
        <p:grpSpPr>
          <a:xfrm>
            <a:off x="8013447" y="3606785"/>
            <a:ext cx="2828523" cy="2519006"/>
            <a:chOff x="8013700" y="3606800"/>
            <a:chExt cx="2828925" cy="2519363"/>
          </a:xfrm>
        </p:grpSpPr>
        <p:grpSp>
          <p:nvGrpSpPr>
            <p:cNvPr id="43" name="Group 42"/>
            <p:cNvGrpSpPr/>
            <p:nvPr/>
          </p:nvGrpSpPr>
          <p:grpSpPr>
            <a:xfrm>
              <a:off x="8013700" y="3606800"/>
              <a:ext cx="2828925" cy="2519363"/>
              <a:chOff x="8013700" y="3606800"/>
              <a:chExt cx="2828925" cy="2519363"/>
            </a:xfrm>
          </p:grpSpPr>
          <p:sp>
            <p:nvSpPr>
              <p:cNvPr id="31" name="AutoShape 3"/>
              <p:cNvSpPr>
                <a:spLocks noChangeAspect="1" noChangeArrowheads="1" noTextEdit="1"/>
              </p:cNvSpPr>
              <p:nvPr/>
            </p:nvSpPr>
            <p:spPr bwMode="auto">
              <a:xfrm>
                <a:off x="8013700" y="3606800"/>
                <a:ext cx="28289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2" name="Freeform 5"/>
              <p:cNvSpPr>
                <a:spLocks/>
              </p:cNvSpPr>
              <p:nvPr/>
            </p:nvSpPr>
            <p:spPr bwMode="auto">
              <a:xfrm>
                <a:off x="8658225" y="5324475"/>
                <a:ext cx="1525588" cy="157163"/>
              </a:xfrm>
              <a:custGeom>
                <a:avLst/>
                <a:gdLst>
                  <a:gd name="T0" fmla="*/ 881 w 961"/>
                  <a:gd name="T1" fmla="*/ 0 h 99"/>
                  <a:gd name="T2" fmla="*/ 79 w 961"/>
                  <a:gd name="T3" fmla="*/ 0 h 99"/>
                  <a:gd name="T4" fmla="*/ 0 w 961"/>
                  <a:gd name="T5" fmla="*/ 99 h 99"/>
                  <a:gd name="T6" fmla="*/ 961 w 961"/>
                  <a:gd name="T7" fmla="*/ 99 h 99"/>
                  <a:gd name="T8" fmla="*/ 881 w 961"/>
                  <a:gd name="T9" fmla="*/ 0 h 99"/>
                </a:gdLst>
                <a:ahLst/>
                <a:cxnLst>
                  <a:cxn ang="0">
                    <a:pos x="T0" y="T1"/>
                  </a:cxn>
                  <a:cxn ang="0">
                    <a:pos x="T2" y="T3"/>
                  </a:cxn>
                  <a:cxn ang="0">
                    <a:pos x="T4" y="T5"/>
                  </a:cxn>
                  <a:cxn ang="0">
                    <a:pos x="T6" y="T7"/>
                  </a:cxn>
                  <a:cxn ang="0">
                    <a:pos x="T8" y="T9"/>
                  </a:cxn>
                </a:cxnLst>
                <a:rect l="0" t="0" r="r" b="b"/>
                <a:pathLst>
                  <a:path w="961" h="99">
                    <a:moveTo>
                      <a:pt x="881" y="0"/>
                    </a:moveTo>
                    <a:lnTo>
                      <a:pt x="79" y="0"/>
                    </a:lnTo>
                    <a:lnTo>
                      <a:pt x="0" y="99"/>
                    </a:lnTo>
                    <a:lnTo>
                      <a:pt x="961" y="99"/>
                    </a:lnTo>
                    <a:lnTo>
                      <a:pt x="881"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3" name="Rectangle 6"/>
              <p:cNvSpPr>
                <a:spLocks noChangeArrowheads="1"/>
              </p:cNvSpPr>
              <p:nvPr/>
            </p:nvSpPr>
            <p:spPr bwMode="auto">
              <a:xfrm>
                <a:off x="8658225" y="5481638"/>
                <a:ext cx="1525588" cy="47625"/>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4" name="Rectangle 7"/>
              <p:cNvSpPr>
                <a:spLocks noChangeArrowheads="1"/>
              </p:cNvSpPr>
              <p:nvPr/>
            </p:nvSpPr>
            <p:spPr bwMode="auto">
              <a:xfrm>
                <a:off x="9113838" y="5008563"/>
                <a:ext cx="598488" cy="39370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5" name="Freeform 8"/>
              <p:cNvSpPr>
                <a:spLocks/>
              </p:cNvSpPr>
              <p:nvPr/>
            </p:nvSpPr>
            <p:spPr bwMode="auto">
              <a:xfrm>
                <a:off x="8013700" y="5654675"/>
                <a:ext cx="2813050" cy="425450"/>
              </a:xfrm>
              <a:custGeom>
                <a:avLst/>
                <a:gdLst>
                  <a:gd name="T0" fmla="*/ 1505 w 1772"/>
                  <a:gd name="T1" fmla="*/ 0 h 268"/>
                  <a:gd name="T2" fmla="*/ 238 w 1772"/>
                  <a:gd name="T3" fmla="*/ 0 h 268"/>
                  <a:gd name="T4" fmla="*/ 0 w 1772"/>
                  <a:gd name="T5" fmla="*/ 268 h 268"/>
                  <a:gd name="T6" fmla="*/ 1772 w 1772"/>
                  <a:gd name="T7" fmla="*/ 268 h 268"/>
                  <a:gd name="T8" fmla="*/ 1505 w 1772"/>
                  <a:gd name="T9" fmla="*/ 0 h 268"/>
                </a:gdLst>
                <a:ahLst/>
                <a:cxnLst>
                  <a:cxn ang="0">
                    <a:pos x="T0" y="T1"/>
                  </a:cxn>
                  <a:cxn ang="0">
                    <a:pos x="T2" y="T3"/>
                  </a:cxn>
                  <a:cxn ang="0">
                    <a:pos x="T4" y="T5"/>
                  </a:cxn>
                  <a:cxn ang="0">
                    <a:pos x="T6" y="T7"/>
                  </a:cxn>
                  <a:cxn ang="0">
                    <a:pos x="T8" y="T9"/>
                  </a:cxn>
                </a:cxnLst>
                <a:rect l="0" t="0" r="r" b="b"/>
                <a:pathLst>
                  <a:path w="1772" h="268">
                    <a:moveTo>
                      <a:pt x="1505" y="0"/>
                    </a:moveTo>
                    <a:lnTo>
                      <a:pt x="238" y="0"/>
                    </a:lnTo>
                    <a:lnTo>
                      <a:pt x="0" y="268"/>
                    </a:lnTo>
                    <a:lnTo>
                      <a:pt x="1772" y="268"/>
                    </a:lnTo>
                    <a:lnTo>
                      <a:pt x="1505"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6" name="Freeform 9"/>
              <p:cNvSpPr>
                <a:spLocks/>
              </p:cNvSpPr>
              <p:nvPr/>
            </p:nvSpPr>
            <p:spPr bwMode="auto">
              <a:xfrm>
                <a:off x="8077200" y="3606800"/>
                <a:ext cx="2687638" cy="1558925"/>
              </a:xfrm>
              <a:custGeom>
                <a:avLst/>
                <a:gdLst>
                  <a:gd name="T0" fmla="*/ 171 w 171"/>
                  <a:gd name="T1" fmla="*/ 89 h 99"/>
                  <a:gd name="T2" fmla="*/ 161 w 171"/>
                  <a:gd name="T3" fmla="*/ 99 h 99"/>
                  <a:gd name="T4" fmla="*/ 9 w 171"/>
                  <a:gd name="T5" fmla="*/ 99 h 99"/>
                  <a:gd name="T6" fmla="*/ 0 w 171"/>
                  <a:gd name="T7" fmla="*/ 89 h 99"/>
                  <a:gd name="T8" fmla="*/ 0 w 171"/>
                  <a:gd name="T9" fmla="*/ 9 h 99"/>
                  <a:gd name="T10" fmla="*/ 9 w 171"/>
                  <a:gd name="T11" fmla="*/ 0 h 99"/>
                  <a:gd name="T12" fmla="*/ 161 w 171"/>
                  <a:gd name="T13" fmla="*/ 0 h 99"/>
                  <a:gd name="T14" fmla="*/ 171 w 171"/>
                  <a:gd name="T15" fmla="*/ 9 h 99"/>
                  <a:gd name="T16" fmla="*/ 171 w 171"/>
                  <a:gd name="T17" fmla="*/ 8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99">
                    <a:moveTo>
                      <a:pt x="171" y="89"/>
                    </a:moveTo>
                    <a:cubicBezTo>
                      <a:pt x="171" y="94"/>
                      <a:pt x="167" y="99"/>
                      <a:pt x="161" y="99"/>
                    </a:cubicBezTo>
                    <a:cubicBezTo>
                      <a:pt x="9" y="99"/>
                      <a:pt x="9" y="99"/>
                      <a:pt x="9" y="99"/>
                    </a:cubicBezTo>
                    <a:cubicBezTo>
                      <a:pt x="4" y="99"/>
                      <a:pt x="0" y="94"/>
                      <a:pt x="0" y="89"/>
                    </a:cubicBezTo>
                    <a:cubicBezTo>
                      <a:pt x="0" y="9"/>
                      <a:pt x="0" y="9"/>
                      <a:pt x="0" y="9"/>
                    </a:cubicBezTo>
                    <a:cubicBezTo>
                      <a:pt x="0" y="4"/>
                      <a:pt x="4" y="0"/>
                      <a:pt x="9" y="0"/>
                    </a:cubicBezTo>
                    <a:cubicBezTo>
                      <a:pt x="161" y="0"/>
                      <a:pt x="161" y="0"/>
                      <a:pt x="161" y="0"/>
                    </a:cubicBezTo>
                    <a:cubicBezTo>
                      <a:pt x="167" y="0"/>
                      <a:pt x="171" y="4"/>
                      <a:pt x="171" y="9"/>
                    </a:cubicBezTo>
                    <a:lnTo>
                      <a:pt x="171" y="89"/>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7" name="Rectangle 10"/>
              <p:cNvSpPr>
                <a:spLocks noChangeArrowheads="1"/>
              </p:cNvSpPr>
              <p:nvPr/>
            </p:nvSpPr>
            <p:spPr bwMode="auto">
              <a:xfrm>
                <a:off x="8218488" y="3749675"/>
                <a:ext cx="2420938" cy="125888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8" name="Rectangle 11"/>
              <p:cNvSpPr>
                <a:spLocks noChangeArrowheads="1"/>
              </p:cNvSpPr>
              <p:nvPr/>
            </p:nvSpPr>
            <p:spPr bwMode="auto">
              <a:xfrm>
                <a:off x="9113838" y="5165725"/>
                <a:ext cx="598488"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9" name="Rectangle 12"/>
              <p:cNvSpPr>
                <a:spLocks noChangeArrowheads="1"/>
              </p:cNvSpPr>
              <p:nvPr/>
            </p:nvSpPr>
            <p:spPr bwMode="auto">
              <a:xfrm>
                <a:off x="8013700" y="6080125"/>
                <a:ext cx="2813050" cy="46038"/>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0" name="Oval 13"/>
              <p:cNvSpPr>
                <a:spLocks noChangeArrowheads="1"/>
              </p:cNvSpPr>
              <p:nvPr/>
            </p:nvSpPr>
            <p:spPr bwMode="auto">
              <a:xfrm>
                <a:off x="9382125" y="3638550"/>
                <a:ext cx="77788" cy="635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1" name="Freeform 14"/>
              <p:cNvSpPr>
                <a:spLocks/>
              </p:cNvSpPr>
              <p:nvPr/>
            </p:nvSpPr>
            <p:spPr bwMode="auto">
              <a:xfrm>
                <a:off x="8154988" y="5702300"/>
                <a:ext cx="2514600" cy="314325"/>
              </a:xfrm>
              <a:custGeom>
                <a:avLst/>
                <a:gdLst>
                  <a:gd name="T0" fmla="*/ 1406 w 1584"/>
                  <a:gd name="T1" fmla="*/ 0 h 198"/>
                  <a:gd name="T2" fmla="*/ 169 w 1584"/>
                  <a:gd name="T3" fmla="*/ 0 h 198"/>
                  <a:gd name="T4" fmla="*/ 0 w 1584"/>
                  <a:gd name="T5" fmla="*/ 198 h 198"/>
                  <a:gd name="T6" fmla="*/ 1584 w 1584"/>
                  <a:gd name="T7" fmla="*/ 198 h 198"/>
                  <a:gd name="T8" fmla="*/ 1406 w 1584"/>
                  <a:gd name="T9" fmla="*/ 0 h 198"/>
                </a:gdLst>
                <a:ahLst/>
                <a:cxnLst>
                  <a:cxn ang="0">
                    <a:pos x="T0" y="T1"/>
                  </a:cxn>
                  <a:cxn ang="0">
                    <a:pos x="T2" y="T3"/>
                  </a:cxn>
                  <a:cxn ang="0">
                    <a:pos x="T4" y="T5"/>
                  </a:cxn>
                  <a:cxn ang="0">
                    <a:pos x="T6" y="T7"/>
                  </a:cxn>
                  <a:cxn ang="0">
                    <a:pos x="T8" y="T9"/>
                  </a:cxn>
                </a:cxnLst>
                <a:rect l="0" t="0" r="r" b="b"/>
                <a:pathLst>
                  <a:path w="1584" h="198">
                    <a:moveTo>
                      <a:pt x="1406" y="0"/>
                    </a:moveTo>
                    <a:lnTo>
                      <a:pt x="169" y="0"/>
                    </a:lnTo>
                    <a:lnTo>
                      <a:pt x="0" y="198"/>
                    </a:lnTo>
                    <a:lnTo>
                      <a:pt x="1584" y="198"/>
                    </a:lnTo>
                    <a:lnTo>
                      <a:pt x="1406"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2" name="Freeform 15"/>
              <p:cNvSpPr>
                <a:spLocks noEditPoints="1"/>
              </p:cNvSpPr>
              <p:nvPr/>
            </p:nvSpPr>
            <p:spPr bwMode="auto">
              <a:xfrm>
                <a:off x="8186738" y="5686425"/>
                <a:ext cx="2436813" cy="377825"/>
              </a:xfrm>
              <a:custGeom>
                <a:avLst/>
                <a:gdLst>
                  <a:gd name="T0" fmla="*/ 1386 w 1535"/>
                  <a:gd name="T1" fmla="*/ 139 h 238"/>
                  <a:gd name="T2" fmla="*/ 1347 w 1535"/>
                  <a:gd name="T3" fmla="*/ 99 h 238"/>
                  <a:gd name="T4" fmla="*/ 1456 w 1535"/>
                  <a:gd name="T5" fmla="*/ 49 h 238"/>
                  <a:gd name="T6" fmla="*/ 1277 w 1535"/>
                  <a:gd name="T7" fmla="*/ 10 h 238"/>
                  <a:gd name="T8" fmla="*/ 1248 w 1535"/>
                  <a:gd name="T9" fmla="*/ 39 h 238"/>
                  <a:gd name="T10" fmla="*/ 1020 w 1535"/>
                  <a:gd name="T11" fmla="*/ 0 h 238"/>
                  <a:gd name="T12" fmla="*/ 980 w 1535"/>
                  <a:gd name="T13" fmla="*/ 39 h 238"/>
                  <a:gd name="T14" fmla="*/ 871 w 1535"/>
                  <a:gd name="T15" fmla="*/ 0 h 238"/>
                  <a:gd name="T16" fmla="*/ 812 w 1535"/>
                  <a:gd name="T17" fmla="*/ 39 h 238"/>
                  <a:gd name="T18" fmla="*/ 713 w 1535"/>
                  <a:gd name="T19" fmla="*/ 10 h 238"/>
                  <a:gd name="T20" fmla="*/ 654 w 1535"/>
                  <a:gd name="T21" fmla="*/ 39 h 238"/>
                  <a:gd name="T22" fmla="*/ 565 w 1535"/>
                  <a:gd name="T23" fmla="*/ 10 h 238"/>
                  <a:gd name="T24" fmla="*/ 495 w 1535"/>
                  <a:gd name="T25" fmla="*/ 39 h 238"/>
                  <a:gd name="T26" fmla="*/ 307 w 1535"/>
                  <a:gd name="T27" fmla="*/ 39 h 238"/>
                  <a:gd name="T28" fmla="*/ 277 w 1535"/>
                  <a:gd name="T29" fmla="*/ 39 h 238"/>
                  <a:gd name="T30" fmla="*/ 228 w 1535"/>
                  <a:gd name="T31" fmla="*/ 89 h 238"/>
                  <a:gd name="T32" fmla="*/ 198 w 1535"/>
                  <a:gd name="T33" fmla="*/ 139 h 238"/>
                  <a:gd name="T34" fmla="*/ 198 w 1535"/>
                  <a:gd name="T35" fmla="*/ 149 h 238"/>
                  <a:gd name="T36" fmla="*/ 258 w 1535"/>
                  <a:gd name="T37" fmla="*/ 149 h 238"/>
                  <a:gd name="T38" fmla="*/ 347 w 1535"/>
                  <a:gd name="T39" fmla="*/ 149 h 238"/>
                  <a:gd name="T40" fmla="*/ 376 w 1535"/>
                  <a:gd name="T41" fmla="*/ 208 h 238"/>
                  <a:gd name="T42" fmla="*/ 466 w 1535"/>
                  <a:gd name="T43" fmla="*/ 149 h 238"/>
                  <a:gd name="T44" fmla="*/ 505 w 1535"/>
                  <a:gd name="T45" fmla="*/ 218 h 238"/>
                  <a:gd name="T46" fmla="*/ 1020 w 1535"/>
                  <a:gd name="T47" fmla="*/ 149 h 238"/>
                  <a:gd name="T48" fmla="*/ 1139 w 1535"/>
                  <a:gd name="T49" fmla="*/ 149 h 238"/>
                  <a:gd name="T50" fmla="*/ 1317 w 1535"/>
                  <a:gd name="T51" fmla="*/ 238 h 238"/>
                  <a:gd name="T52" fmla="*/ 1327 w 1535"/>
                  <a:gd name="T53" fmla="*/ 149 h 238"/>
                  <a:gd name="T54" fmla="*/ 1446 w 1535"/>
                  <a:gd name="T55" fmla="*/ 149 h 238"/>
                  <a:gd name="T56" fmla="*/ 1535 w 1535"/>
                  <a:gd name="T57" fmla="*/ 139 h 238"/>
                  <a:gd name="T58" fmla="*/ 1307 w 1535"/>
                  <a:gd name="T59" fmla="*/ 49 h 238"/>
                  <a:gd name="T60" fmla="*/ 1258 w 1535"/>
                  <a:gd name="T61" fmla="*/ 49 h 238"/>
                  <a:gd name="T62" fmla="*/ 456 w 1535"/>
                  <a:gd name="T63" fmla="*/ 99 h 238"/>
                  <a:gd name="T64" fmla="*/ 456 w 1535"/>
                  <a:gd name="T65" fmla="*/ 89 h 238"/>
                  <a:gd name="T66" fmla="*/ 574 w 1535"/>
                  <a:gd name="T67" fmla="*/ 49 h 238"/>
                  <a:gd name="T68" fmla="*/ 1000 w 1535"/>
                  <a:gd name="T69" fmla="*/ 49 h 238"/>
                  <a:gd name="T70" fmla="*/ 951 w 1535"/>
                  <a:gd name="T71" fmla="*/ 49 h 238"/>
                  <a:gd name="T72" fmla="*/ 901 w 1535"/>
                  <a:gd name="T73" fmla="*/ 89 h 238"/>
                  <a:gd name="T74" fmla="*/ 792 w 1535"/>
                  <a:gd name="T75" fmla="*/ 89 h 238"/>
                  <a:gd name="T76" fmla="*/ 683 w 1535"/>
                  <a:gd name="T77" fmla="*/ 89 h 238"/>
                  <a:gd name="T78" fmla="*/ 634 w 1535"/>
                  <a:gd name="T79" fmla="*/ 49 h 238"/>
                  <a:gd name="T80" fmla="*/ 624 w 1535"/>
                  <a:gd name="T81" fmla="*/ 49 h 238"/>
                  <a:gd name="T82" fmla="*/ 574 w 1535"/>
                  <a:gd name="T83" fmla="*/ 99 h 238"/>
                  <a:gd name="T84" fmla="*/ 634 w 1535"/>
                  <a:gd name="T85" fmla="*/ 99 h 238"/>
                  <a:gd name="T86" fmla="*/ 743 w 1535"/>
                  <a:gd name="T87" fmla="*/ 99 h 238"/>
                  <a:gd name="T88" fmla="*/ 802 w 1535"/>
                  <a:gd name="T89" fmla="*/ 99 h 238"/>
                  <a:gd name="T90" fmla="*/ 862 w 1535"/>
                  <a:gd name="T91" fmla="*/ 139 h 238"/>
                  <a:gd name="T92" fmla="*/ 871 w 1535"/>
                  <a:gd name="T93" fmla="*/ 139 h 238"/>
                  <a:gd name="T94" fmla="*/ 921 w 1535"/>
                  <a:gd name="T95" fmla="*/ 99 h 238"/>
                  <a:gd name="T96" fmla="*/ 1020 w 1535"/>
                  <a:gd name="T97" fmla="*/ 89 h 238"/>
                  <a:gd name="T98" fmla="*/ 466 w 1535"/>
                  <a:gd name="T99" fmla="*/ 49 h 238"/>
                  <a:gd name="T100" fmla="*/ 307 w 1535"/>
                  <a:gd name="T101" fmla="*/ 49 h 238"/>
                  <a:gd name="T102" fmla="*/ 258 w 1535"/>
                  <a:gd name="T103" fmla="*/ 139 h 238"/>
                  <a:gd name="T104" fmla="*/ 268 w 1535"/>
                  <a:gd name="T105" fmla="*/ 139 h 238"/>
                  <a:gd name="T106" fmla="*/ 327 w 1535"/>
                  <a:gd name="T107" fmla="*/ 139 h 238"/>
                  <a:gd name="T108" fmla="*/ 446 w 1535"/>
                  <a:gd name="T109" fmla="*/ 139 h 238"/>
                  <a:gd name="T110" fmla="*/ 1050 w 1535"/>
                  <a:gd name="T111" fmla="*/ 139 h 238"/>
                  <a:gd name="T112" fmla="*/ 1258 w 1535"/>
                  <a:gd name="T113" fmla="*/ 13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5" h="238">
                    <a:moveTo>
                      <a:pt x="1535" y="139"/>
                    </a:moveTo>
                    <a:lnTo>
                      <a:pt x="1446" y="139"/>
                    </a:lnTo>
                    <a:lnTo>
                      <a:pt x="1446" y="139"/>
                    </a:lnTo>
                    <a:lnTo>
                      <a:pt x="1446" y="139"/>
                    </a:lnTo>
                    <a:lnTo>
                      <a:pt x="1386" y="139"/>
                    </a:lnTo>
                    <a:lnTo>
                      <a:pt x="1386" y="139"/>
                    </a:lnTo>
                    <a:lnTo>
                      <a:pt x="1386" y="139"/>
                    </a:lnTo>
                    <a:lnTo>
                      <a:pt x="1327" y="139"/>
                    </a:lnTo>
                    <a:lnTo>
                      <a:pt x="1297" y="99"/>
                    </a:lnTo>
                    <a:lnTo>
                      <a:pt x="1347" y="99"/>
                    </a:lnTo>
                    <a:lnTo>
                      <a:pt x="1347" y="99"/>
                    </a:lnTo>
                    <a:lnTo>
                      <a:pt x="1347" y="99"/>
                    </a:lnTo>
                    <a:lnTo>
                      <a:pt x="1495" y="99"/>
                    </a:lnTo>
                    <a:lnTo>
                      <a:pt x="1495" y="89"/>
                    </a:lnTo>
                    <a:lnTo>
                      <a:pt x="1347" y="89"/>
                    </a:lnTo>
                    <a:lnTo>
                      <a:pt x="1347" y="89"/>
                    </a:lnTo>
                    <a:lnTo>
                      <a:pt x="1317" y="49"/>
                    </a:lnTo>
                    <a:lnTo>
                      <a:pt x="1456" y="49"/>
                    </a:lnTo>
                    <a:lnTo>
                      <a:pt x="1456" y="39"/>
                    </a:lnTo>
                    <a:lnTo>
                      <a:pt x="1317" y="39"/>
                    </a:lnTo>
                    <a:lnTo>
                      <a:pt x="1317" y="39"/>
                    </a:lnTo>
                    <a:lnTo>
                      <a:pt x="1317" y="39"/>
                    </a:lnTo>
                    <a:lnTo>
                      <a:pt x="1287" y="0"/>
                    </a:lnTo>
                    <a:lnTo>
                      <a:pt x="1277" y="10"/>
                    </a:lnTo>
                    <a:lnTo>
                      <a:pt x="1307" y="39"/>
                    </a:lnTo>
                    <a:lnTo>
                      <a:pt x="1258" y="39"/>
                    </a:lnTo>
                    <a:lnTo>
                      <a:pt x="1258" y="39"/>
                    </a:lnTo>
                    <a:lnTo>
                      <a:pt x="1238" y="0"/>
                    </a:lnTo>
                    <a:lnTo>
                      <a:pt x="1228" y="10"/>
                    </a:lnTo>
                    <a:lnTo>
                      <a:pt x="1248" y="39"/>
                    </a:lnTo>
                    <a:lnTo>
                      <a:pt x="1198" y="39"/>
                    </a:lnTo>
                    <a:lnTo>
                      <a:pt x="1178" y="0"/>
                    </a:lnTo>
                    <a:lnTo>
                      <a:pt x="1129" y="0"/>
                    </a:lnTo>
                    <a:lnTo>
                      <a:pt x="1149" y="39"/>
                    </a:lnTo>
                    <a:lnTo>
                      <a:pt x="1040" y="39"/>
                    </a:lnTo>
                    <a:lnTo>
                      <a:pt x="1020" y="0"/>
                    </a:lnTo>
                    <a:lnTo>
                      <a:pt x="1020" y="10"/>
                    </a:lnTo>
                    <a:lnTo>
                      <a:pt x="1030" y="39"/>
                    </a:lnTo>
                    <a:lnTo>
                      <a:pt x="980" y="39"/>
                    </a:lnTo>
                    <a:lnTo>
                      <a:pt x="970" y="10"/>
                    </a:lnTo>
                    <a:lnTo>
                      <a:pt x="970" y="10"/>
                    </a:lnTo>
                    <a:lnTo>
                      <a:pt x="980" y="39"/>
                    </a:lnTo>
                    <a:lnTo>
                      <a:pt x="931" y="39"/>
                    </a:lnTo>
                    <a:lnTo>
                      <a:pt x="921" y="0"/>
                    </a:lnTo>
                    <a:lnTo>
                      <a:pt x="911" y="10"/>
                    </a:lnTo>
                    <a:lnTo>
                      <a:pt x="921" y="39"/>
                    </a:lnTo>
                    <a:lnTo>
                      <a:pt x="871" y="39"/>
                    </a:lnTo>
                    <a:lnTo>
                      <a:pt x="871" y="0"/>
                    </a:lnTo>
                    <a:lnTo>
                      <a:pt x="862" y="10"/>
                    </a:lnTo>
                    <a:lnTo>
                      <a:pt x="871" y="39"/>
                    </a:lnTo>
                    <a:lnTo>
                      <a:pt x="822" y="39"/>
                    </a:lnTo>
                    <a:lnTo>
                      <a:pt x="822" y="10"/>
                    </a:lnTo>
                    <a:lnTo>
                      <a:pt x="812" y="10"/>
                    </a:lnTo>
                    <a:lnTo>
                      <a:pt x="812" y="39"/>
                    </a:lnTo>
                    <a:lnTo>
                      <a:pt x="772" y="39"/>
                    </a:lnTo>
                    <a:lnTo>
                      <a:pt x="772" y="10"/>
                    </a:lnTo>
                    <a:lnTo>
                      <a:pt x="763" y="10"/>
                    </a:lnTo>
                    <a:lnTo>
                      <a:pt x="763" y="39"/>
                    </a:lnTo>
                    <a:lnTo>
                      <a:pt x="713" y="39"/>
                    </a:lnTo>
                    <a:lnTo>
                      <a:pt x="713" y="10"/>
                    </a:lnTo>
                    <a:lnTo>
                      <a:pt x="713" y="10"/>
                    </a:lnTo>
                    <a:lnTo>
                      <a:pt x="713" y="39"/>
                    </a:lnTo>
                    <a:lnTo>
                      <a:pt x="664" y="39"/>
                    </a:lnTo>
                    <a:lnTo>
                      <a:pt x="664" y="10"/>
                    </a:lnTo>
                    <a:lnTo>
                      <a:pt x="664" y="0"/>
                    </a:lnTo>
                    <a:lnTo>
                      <a:pt x="654" y="39"/>
                    </a:lnTo>
                    <a:lnTo>
                      <a:pt x="604" y="39"/>
                    </a:lnTo>
                    <a:lnTo>
                      <a:pt x="614" y="10"/>
                    </a:lnTo>
                    <a:lnTo>
                      <a:pt x="604" y="10"/>
                    </a:lnTo>
                    <a:lnTo>
                      <a:pt x="604" y="39"/>
                    </a:lnTo>
                    <a:lnTo>
                      <a:pt x="555" y="39"/>
                    </a:lnTo>
                    <a:lnTo>
                      <a:pt x="565" y="10"/>
                    </a:lnTo>
                    <a:lnTo>
                      <a:pt x="565" y="0"/>
                    </a:lnTo>
                    <a:lnTo>
                      <a:pt x="545" y="39"/>
                    </a:lnTo>
                    <a:lnTo>
                      <a:pt x="505" y="39"/>
                    </a:lnTo>
                    <a:lnTo>
                      <a:pt x="515" y="10"/>
                    </a:lnTo>
                    <a:lnTo>
                      <a:pt x="505" y="0"/>
                    </a:lnTo>
                    <a:lnTo>
                      <a:pt x="495" y="39"/>
                    </a:lnTo>
                    <a:lnTo>
                      <a:pt x="446" y="39"/>
                    </a:lnTo>
                    <a:lnTo>
                      <a:pt x="466" y="10"/>
                    </a:lnTo>
                    <a:lnTo>
                      <a:pt x="456" y="0"/>
                    </a:lnTo>
                    <a:lnTo>
                      <a:pt x="436" y="39"/>
                    </a:lnTo>
                    <a:lnTo>
                      <a:pt x="307" y="39"/>
                    </a:lnTo>
                    <a:lnTo>
                      <a:pt x="307" y="39"/>
                    </a:lnTo>
                    <a:lnTo>
                      <a:pt x="307" y="39"/>
                    </a:lnTo>
                    <a:lnTo>
                      <a:pt x="287" y="39"/>
                    </a:lnTo>
                    <a:lnTo>
                      <a:pt x="307" y="10"/>
                    </a:lnTo>
                    <a:lnTo>
                      <a:pt x="307" y="0"/>
                    </a:lnTo>
                    <a:lnTo>
                      <a:pt x="277" y="39"/>
                    </a:lnTo>
                    <a:lnTo>
                      <a:pt x="277" y="39"/>
                    </a:lnTo>
                    <a:lnTo>
                      <a:pt x="79" y="39"/>
                    </a:lnTo>
                    <a:lnTo>
                      <a:pt x="79" y="49"/>
                    </a:lnTo>
                    <a:lnTo>
                      <a:pt x="297" y="49"/>
                    </a:lnTo>
                    <a:lnTo>
                      <a:pt x="277" y="89"/>
                    </a:lnTo>
                    <a:lnTo>
                      <a:pt x="277" y="89"/>
                    </a:lnTo>
                    <a:lnTo>
                      <a:pt x="228" y="89"/>
                    </a:lnTo>
                    <a:lnTo>
                      <a:pt x="228" y="89"/>
                    </a:lnTo>
                    <a:lnTo>
                      <a:pt x="228" y="89"/>
                    </a:lnTo>
                    <a:lnTo>
                      <a:pt x="50" y="89"/>
                    </a:lnTo>
                    <a:lnTo>
                      <a:pt x="50" y="99"/>
                    </a:lnTo>
                    <a:lnTo>
                      <a:pt x="228" y="99"/>
                    </a:lnTo>
                    <a:lnTo>
                      <a:pt x="198" y="139"/>
                    </a:lnTo>
                    <a:lnTo>
                      <a:pt x="198" y="139"/>
                    </a:lnTo>
                    <a:lnTo>
                      <a:pt x="0" y="139"/>
                    </a:lnTo>
                    <a:lnTo>
                      <a:pt x="0" y="149"/>
                    </a:lnTo>
                    <a:lnTo>
                      <a:pt x="198" y="149"/>
                    </a:lnTo>
                    <a:lnTo>
                      <a:pt x="198" y="149"/>
                    </a:lnTo>
                    <a:lnTo>
                      <a:pt x="198" y="149"/>
                    </a:lnTo>
                    <a:lnTo>
                      <a:pt x="218" y="149"/>
                    </a:lnTo>
                    <a:lnTo>
                      <a:pt x="178" y="218"/>
                    </a:lnTo>
                    <a:lnTo>
                      <a:pt x="178" y="228"/>
                    </a:lnTo>
                    <a:lnTo>
                      <a:pt x="228" y="149"/>
                    </a:lnTo>
                    <a:lnTo>
                      <a:pt x="228" y="149"/>
                    </a:lnTo>
                    <a:lnTo>
                      <a:pt x="258" y="149"/>
                    </a:lnTo>
                    <a:lnTo>
                      <a:pt x="258" y="149"/>
                    </a:lnTo>
                    <a:lnTo>
                      <a:pt x="258" y="149"/>
                    </a:lnTo>
                    <a:lnTo>
                      <a:pt x="317" y="149"/>
                    </a:lnTo>
                    <a:lnTo>
                      <a:pt x="317" y="158"/>
                    </a:lnTo>
                    <a:lnTo>
                      <a:pt x="317" y="149"/>
                    </a:lnTo>
                    <a:lnTo>
                      <a:pt x="347" y="149"/>
                    </a:lnTo>
                    <a:lnTo>
                      <a:pt x="307" y="218"/>
                    </a:lnTo>
                    <a:lnTo>
                      <a:pt x="317" y="228"/>
                    </a:lnTo>
                    <a:lnTo>
                      <a:pt x="347" y="158"/>
                    </a:lnTo>
                    <a:lnTo>
                      <a:pt x="347" y="149"/>
                    </a:lnTo>
                    <a:lnTo>
                      <a:pt x="406" y="149"/>
                    </a:lnTo>
                    <a:lnTo>
                      <a:pt x="376" y="208"/>
                    </a:lnTo>
                    <a:lnTo>
                      <a:pt x="386" y="218"/>
                    </a:lnTo>
                    <a:lnTo>
                      <a:pt x="416" y="149"/>
                    </a:lnTo>
                    <a:lnTo>
                      <a:pt x="436" y="149"/>
                    </a:lnTo>
                    <a:lnTo>
                      <a:pt x="446" y="149"/>
                    </a:lnTo>
                    <a:lnTo>
                      <a:pt x="446" y="149"/>
                    </a:lnTo>
                    <a:lnTo>
                      <a:pt x="466" y="149"/>
                    </a:lnTo>
                    <a:lnTo>
                      <a:pt x="446" y="218"/>
                    </a:lnTo>
                    <a:lnTo>
                      <a:pt x="446" y="228"/>
                    </a:lnTo>
                    <a:lnTo>
                      <a:pt x="475" y="149"/>
                    </a:lnTo>
                    <a:lnTo>
                      <a:pt x="475" y="149"/>
                    </a:lnTo>
                    <a:lnTo>
                      <a:pt x="525" y="149"/>
                    </a:lnTo>
                    <a:lnTo>
                      <a:pt x="505" y="218"/>
                    </a:lnTo>
                    <a:lnTo>
                      <a:pt x="515" y="218"/>
                    </a:lnTo>
                    <a:lnTo>
                      <a:pt x="535" y="149"/>
                    </a:lnTo>
                    <a:lnTo>
                      <a:pt x="1020" y="149"/>
                    </a:lnTo>
                    <a:lnTo>
                      <a:pt x="1040" y="218"/>
                    </a:lnTo>
                    <a:lnTo>
                      <a:pt x="1040" y="208"/>
                    </a:lnTo>
                    <a:lnTo>
                      <a:pt x="1020" y="149"/>
                    </a:lnTo>
                    <a:lnTo>
                      <a:pt x="1079" y="149"/>
                    </a:lnTo>
                    <a:lnTo>
                      <a:pt x="1079" y="149"/>
                    </a:lnTo>
                    <a:lnTo>
                      <a:pt x="1099" y="218"/>
                    </a:lnTo>
                    <a:lnTo>
                      <a:pt x="1109" y="208"/>
                    </a:lnTo>
                    <a:lnTo>
                      <a:pt x="1089" y="149"/>
                    </a:lnTo>
                    <a:lnTo>
                      <a:pt x="1139" y="149"/>
                    </a:lnTo>
                    <a:lnTo>
                      <a:pt x="1168" y="218"/>
                    </a:lnTo>
                    <a:lnTo>
                      <a:pt x="1168" y="208"/>
                    </a:lnTo>
                    <a:lnTo>
                      <a:pt x="1149" y="149"/>
                    </a:lnTo>
                    <a:lnTo>
                      <a:pt x="1208" y="149"/>
                    </a:lnTo>
                    <a:lnTo>
                      <a:pt x="1248" y="238"/>
                    </a:lnTo>
                    <a:lnTo>
                      <a:pt x="1317" y="238"/>
                    </a:lnTo>
                    <a:lnTo>
                      <a:pt x="1267" y="149"/>
                    </a:lnTo>
                    <a:lnTo>
                      <a:pt x="1317" y="149"/>
                    </a:lnTo>
                    <a:lnTo>
                      <a:pt x="1317" y="149"/>
                    </a:lnTo>
                    <a:lnTo>
                      <a:pt x="1376" y="238"/>
                    </a:lnTo>
                    <a:lnTo>
                      <a:pt x="1376" y="228"/>
                    </a:lnTo>
                    <a:lnTo>
                      <a:pt x="1327" y="149"/>
                    </a:lnTo>
                    <a:lnTo>
                      <a:pt x="1386" y="149"/>
                    </a:lnTo>
                    <a:lnTo>
                      <a:pt x="1386" y="149"/>
                    </a:lnTo>
                    <a:lnTo>
                      <a:pt x="1436" y="228"/>
                    </a:lnTo>
                    <a:lnTo>
                      <a:pt x="1436" y="218"/>
                    </a:lnTo>
                    <a:lnTo>
                      <a:pt x="1396" y="149"/>
                    </a:lnTo>
                    <a:lnTo>
                      <a:pt x="1446" y="149"/>
                    </a:lnTo>
                    <a:lnTo>
                      <a:pt x="1446" y="149"/>
                    </a:lnTo>
                    <a:lnTo>
                      <a:pt x="1495" y="228"/>
                    </a:lnTo>
                    <a:lnTo>
                      <a:pt x="1505" y="218"/>
                    </a:lnTo>
                    <a:lnTo>
                      <a:pt x="1456" y="149"/>
                    </a:lnTo>
                    <a:lnTo>
                      <a:pt x="1535" y="149"/>
                    </a:lnTo>
                    <a:lnTo>
                      <a:pt x="1535" y="139"/>
                    </a:lnTo>
                    <a:close/>
                    <a:moveTo>
                      <a:pt x="1258" y="49"/>
                    </a:moveTo>
                    <a:lnTo>
                      <a:pt x="1258" y="49"/>
                    </a:lnTo>
                    <a:lnTo>
                      <a:pt x="1258" y="49"/>
                    </a:lnTo>
                    <a:lnTo>
                      <a:pt x="1307" y="49"/>
                    </a:lnTo>
                    <a:lnTo>
                      <a:pt x="1307" y="49"/>
                    </a:lnTo>
                    <a:lnTo>
                      <a:pt x="1307" y="49"/>
                    </a:lnTo>
                    <a:lnTo>
                      <a:pt x="1307" y="49"/>
                    </a:lnTo>
                    <a:lnTo>
                      <a:pt x="1307" y="49"/>
                    </a:lnTo>
                    <a:lnTo>
                      <a:pt x="1337" y="89"/>
                    </a:lnTo>
                    <a:lnTo>
                      <a:pt x="1228" y="89"/>
                    </a:lnTo>
                    <a:lnTo>
                      <a:pt x="1208" y="49"/>
                    </a:lnTo>
                    <a:lnTo>
                      <a:pt x="1258" y="49"/>
                    </a:lnTo>
                    <a:close/>
                    <a:moveTo>
                      <a:pt x="1178" y="89"/>
                    </a:moveTo>
                    <a:lnTo>
                      <a:pt x="1079" y="89"/>
                    </a:lnTo>
                    <a:lnTo>
                      <a:pt x="1069" y="49"/>
                    </a:lnTo>
                    <a:lnTo>
                      <a:pt x="1159" y="49"/>
                    </a:lnTo>
                    <a:lnTo>
                      <a:pt x="1178" y="89"/>
                    </a:lnTo>
                    <a:close/>
                    <a:moveTo>
                      <a:pt x="456" y="99"/>
                    </a:moveTo>
                    <a:lnTo>
                      <a:pt x="436" y="139"/>
                    </a:lnTo>
                    <a:lnTo>
                      <a:pt x="386" y="139"/>
                    </a:lnTo>
                    <a:lnTo>
                      <a:pt x="406" y="99"/>
                    </a:lnTo>
                    <a:lnTo>
                      <a:pt x="406" y="99"/>
                    </a:lnTo>
                    <a:lnTo>
                      <a:pt x="456" y="99"/>
                    </a:lnTo>
                    <a:close/>
                    <a:moveTo>
                      <a:pt x="456" y="89"/>
                    </a:moveTo>
                    <a:lnTo>
                      <a:pt x="466" y="49"/>
                    </a:lnTo>
                    <a:lnTo>
                      <a:pt x="515" y="49"/>
                    </a:lnTo>
                    <a:lnTo>
                      <a:pt x="505" y="89"/>
                    </a:lnTo>
                    <a:lnTo>
                      <a:pt x="456" y="89"/>
                    </a:lnTo>
                    <a:close/>
                    <a:moveTo>
                      <a:pt x="525" y="49"/>
                    </a:moveTo>
                    <a:lnTo>
                      <a:pt x="574" y="49"/>
                    </a:lnTo>
                    <a:lnTo>
                      <a:pt x="565" y="89"/>
                    </a:lnTo>
                    <a:lnTo>
                      <a:pt x="515" y="89"/>
                    </a:lnTo>
                    <a:lnTo>
                      <a:pt x="525" y="49"/>
                    </a:lnTo>
                    <a:close/>
                    <a:moveTo>
                      <a:pt x="970" y="89"/>
                    </a:moveTo>
                    <a:lnTo>
                      <a:pt x="961" y="49"/>
                    </a:lnTo>
                    <a:lnTo>
                      <a:pt x="1000" y="49"/>
                    </a:lnTo>
                    <a:lnTo>
                      <a:pt x="1020" y="89"/>
                    </a:lnTo>
                    <a:lnTo>
                      <a:pt x="970" y="89"/>
                    </a:lnTo>
                    <a:close/>
                    <a:moveTo>
                      <a:pt x="961" y="89"/>
                    </a:moveTo>
                    <a:lnTo>
                      <a:pt x="911" y="89"/>
                    </a:lnTo>
                    <a:lnTo>
                      <a:pt x="901" y="49"/>
                    </a:lnTo>
                    <a:lnTo>
                      <a:pt x="951" y="49"/>
                    </a:lnTo>
                    <a:lnTo>
                      <a:pt x="961" y="89"/>
                    </a:lnTo>
                    <a:close/>
                    <a:moveTo>
                      <a:pt x="901" y="89"/>
                    </a:moveTo>
                    <a:lnTo>
                      <a:pt x="852" y="89"/>
                    </a:lnTo>
                    <a:lnTo>
                      <a:pt x="852" y="49"/>
                    </a:lnTo>
                    <a:lnTo>
                      <a:pt x="901" y="49"/>
                    </a:lnTo>
                    <a:lnTo>
                      <a:pt x="901" y="89"/>
                    </a:lnTo>
                    <a:close/>
                    <a:moveTo>
                      <a:pt x="852" y="89"/>
                    </a:moveTo>
                    <a:lnTo>
                      <a:pt x="792" y="89"/>
                    </a:lnTo>
                    <a:lnTo>
                      <a:pt x="792" y="49"/>
                    </a:lnTo>
                    <a:lnTo>
                      <a:pt x="842" y="49"/>
                    </a:lnTo>
                    <a:lnTo>
                      <a:pt x="852" y="89"/>
                    </a:lnTo>
                    <a:close/>
                    <a:moveTo>
                      <a:pt x="792" y="89"/>
                    </a:moveTo>
                    <a:lnTo>
                      <a:pt x="743" y="89"/>
                    </a:lnTo>
                    <a:lnTo>
                      <a:pt x="743" y="49"/>
                    </a:lnTo>
                    <a:lnTo>
                      <a:pt x="792" y="49"/>
                    </a:lnTo>
                    <a:lnTo>
                      <a:pt x="792" y="89"/>
                    </a:lnTo>
                    <a:close/>
                    <a:moveTo>
                      <a:pt x="733" y="89"/>
                    </a:moveTo>
                    <a:lnTo>
                      <a:pt x="683" y="89"/>
                    </a:lnTo>
                    <a:lnTo>
                      <a:pt x="683" y="49"/>
                    </a:lnTo>
                    <a:lnTo>
                      <a:pt x="733" y="49"/>
                    </a:lnTo>
                    <a:lnTo>
                      <a:pt x="733" y="89"/>
                    </a:lnTo>
                    <a:close/>
                    <a:moveTo>
                      <a:pt x="673" y="89"/>
                    </a:moveTo>
                    <a:lnTo>
                      <a:pt x="624" y="89"/>
                    </a:lnTo>
                    <a:lnTo>
                      <a:pt x="634" y="49"/>
                    </a:lnTo>
                    <a:lnTo>
                      <a:pt x="683" y="49"/>
                    </a:lnTo>
                    <a:lnTo>
                      <a:pt x="673" y="89"/>
                    </a:lnTo>
                    <a:close/>
                    <a:moveTo>
                      <a:pt x="614" y="89"/>
                    </a:moveTo>
                    <a:lnTo>
                      <a:pt x="565" y="89"/>
                    </a:lnTo>
                    <a:lnTo>
                      <a:pt x="574" y="49"/>
                    </a:lnTo>
                    <a:lnTo>
                      <a:pt x="624" y="49"/>
                    </a:lnTo>
                    <a:lnTo>
                      <a:pt x="614" y="89"/>
                    </a:lnTo>
                    <a:close/>
                    <a:moveTo>
                      <a:pt x="574" y="99"/>
                    </a:moveTo>
                    <a:lnTo>
                      <a:pt x="565" y="139"/>
                    </a:lnTo>
                    <a:lnTo>
                      <a:pt x="505" y="139"/>
                    </a:lnTo>
                    <a:lnTo>
                      <a:pt x="515" y="99"/>
                    </a:lnTo>
                    <a:lnTo>
                      <a:pt x="574" y="99"/>
                    </a:lnTo>
                    <a:close/>
                    <a:moveTo>
                      <a:pt x="574" y="99"/>
                    </a:moveTo>
                    <a:lnTo>
                      <a:pt x="624" y="99"/>
                    </a:lnTo>
                    <a:lnTo>
                      <a:pt x="624" y="139"/>
                    </a:lnTo>
                    <a:lnTo>
                      <a:pt x="565" y="139"/>
                    </a:lnTo>
                    <a:lnTo>
                      <a:pt x="574" y="99"/>
                    </a:lnTo>
                    <a:close/>
                    <a:moveTo>
                      <a:pt x="634" y="99"/>
                    </a:moveTo>
                    <a:lnTo>
                      <a:pt x="683" y="99"/>
                    </a:lnTo>
                    <a:lnTo>
                      <a:pt x="683" y="139"/>
                    </a:lnTo>
                    <a:lnTo>
                      <a:pt x="624" y="139"/>
                    </a:lnTo>
                    <a:lnTo>
                      <a:pt x="634" y="99"/>
                    </a:lnTo>
                    <a:close/>
                    <a:moveTo>
                      <a:pt x="693" y="99"/>
                    </a:moveTo>
                    <a:lnTo>
                      <a:pt x="743" y="99"/>
                    </a:lnTo>
                    <a:lnTo>
                      <a:pt x="743" y="139"/>
                    </a:lnTo>
                    <a:lnTo>
                      <a:pt x="683" y="139"/>
                    </a:lnTo>
                    <a:lnTo>
                      <a:pt x="693" y="99"/>
                    </a:lnTo>
                    <a:close/>
                    <a:moveTo>
                      <a:pt x="753" y="99"/>
                    </a:moveTo>
                    <a:lnTo>
                      <a:pt x="802" y="99"/>
                    </a:lnTo>
                    <a:lnTo>
                      <a:pt x="802" y="99"/>
                    </a:lnTo>
                    <a:lnTo>
                      <a:pt x="802" y="139"/>
                    </a:lnTo>
                    <a:lnTo>
                      <a:pt x="753" y="139"/>
                    </a:lnTo>
                    <a:lnTo>
                      <a:pt x="753" y="99"/>
                    </a:lnTo>
                    <a:close/>
                    <a:moveTo>
                      <a:pt x="812" y="99"/>
                    </a:moveTo>
                    <a:lnTo>
                      <a:pt x="862" y="99"/>
                    </a:lnTo>
                    <a:lnTo>
                      <a:pt x="862" y="139"/>
                    </a:lnTo>
                    <a:lnTo>
                      <a:pt x="812" y="139"/>
                    </a:lnTo>
                    <a:lnTo>
                      <a:pt x="812" y="99"/>
                    </a:lnTo>
                    <a:close/>
                    <a:moveTo>
                      <a:pt x="862" y="99"/>
                    </a:moveTo>
                    <a:lnTo>
                      <a:pt x="921" y="99"/>
                    </a:lnTo>
                    <a:lnTo>
                      <a:pt x="921" y="139"/>
                    </a:lnTo>
                    <a:lnTo>
                      <a:pt x="871" y="139"/>
                    </a:lnTo>
                    <a:lnTo>
                      <a:pt x="862" y="99"/>
                    </a:lnTo>
                    <a:close/>
                    <a:moveTo>
                      <a:pt x="921" y="99"/>
                    </a:moveTo>
                    <a:lnTo>
                      <a:pt x="970" y="99"/>
                    </a:lnTo>
                    <a:lnTo>
                      <a:pt x="980" y="139"/>
                    </a:lnTo>
                    <a:lnTo>
                      <a:pt x="931" y="139"/>
                    </a:lnTo>
                    <a:lnTo>
                      <a:pt x="921" y="99"/>
                    </a:lnTo>
                    <a:close/>
                    <a:moveTo>
                      <a:pt x="980" y="99"/>
                    </a:moveTo>
                    <a:lnTo>
                      <a:pt x="1030" y="99"/>
                    </a:lnTo>
                    <a:lnTo>
                      <a:pt x="1040" y="139"/>
                    </a:lnTo>
                    <a:lnTo>
                      <a:pt x="990" y="139"/>
                    </a:lnTo>
                    <a:lnTo>
                      <a:pt x="980" y="99"/>
                    </a:lnTo>
                    <a:close/>
                    <a:moveTo>
                      <a:pt x="1020" y="89"/>
                    </a:moveTo>
                    <a:lnTo>
                      <a:pt x="1010" y="49"/>
                    </a:lnTo>
                    <a:lnTo>
                      <a:pt x="1060" y="49"/>
                    </a:lnTo>
                    <a:lnTo>
                      <a:pt x="1069" y="89"/>
                    </a:lnTo>
                    <a:lnTo>
                      <a:pt x="1020" y="89"/>
                    </a:lnTo>
                    <a:close/>
                    <a:moveTo>
                      <a:pt x="307" y="49"/>
                    </a:moveTo>
                    <a:lnTo>
                      <a:pt x="466" y="49"/>
                    </a:lnTo>
                    <a:lnTo>
                      <a:pt x="446" y="89"/>
                    </a:lnTo>
                    <a:lnTo>
                      <a:pt x="287" y="89"/>
                    </a:lnTo>
                    <a:lnTo>
                      <a:pt x="287" y="89"/>
                    </a:lnTo>
                    <a:lnTo>
                      <a:pt x="287" y="89"/>
                    </a:lnTo>
                    <a:lnTo>
                      <a:pt x="287" y="89"/>
                    </a:lnTo>
                    <a:lnTo>
                      <a:pt x="307" y="49"/>
                    </a:lnTo>
                    <a:lnTo>
                      <a:pt x="307" y="49"/>
                    </a:lnTo>
                    <a:close/>
                    <a:moveTo>
                      <a:pt x="208" y="139"/>
                    </a:moveTo>
                    <a:lnTo>
                      <a:pt x="228" y="99"/>
                    </a:lnTo>
                    <a:lnTo>
                      <a:pt x="228" y="99"/>
                    </a:lnTo>
                    <a:lnTo>
                      <a:pt x="277" y="99"/>
                    </a:lnTo>
                    <a:lnTo>
                      <a:pt x="258" y="139"/>
                    </a:lnTo>
                    <a:lnTo>
                      <a:pt x="258" y="139"/>
                    </a:lnTo>
                    <a:lnTo>
                      <a:pt x="208" y="139"/>
                    </a:lnTo>
                    <a:close/>
                    <a:moveTo>
                      <a:pt x="287" y="99"/>
                    </a:moveTo>
                    <a:lnTo>
                      <a:pt x="337" y="99"/>
                    </a:lnTo>
                    <a:lnTo>
                      <a:pt x="317" y="139"/>
                    </a:lnTo>
                    <a:lnTo>
                      <a:pt x="268" y="139"/>
                    </a:lnTo>
                    <a:lnTo>
                      <a:pt x="287" y="99"/>
                    </a:lnTo>
                    <a:lnTo>
                      <a:pt x="287" y="99"/>
                    </a:lnTo>
                    <a:close/>
                    <a:moveTo>
                      <a:pt x="347" y="99"/>
                    </a:moveTo>
                    <a:lnTo>
                      <a:pt x="396" y="99"/>
                    </a:lnTo>
                    <a:lnTo>
                      <a:pt x="376" y="139"/>
                    </a:lnTo>
                    <a:lnTo>
                      <a:pt x="327" y="139"/>
                    </a:lnTo>
                    <a:lnTo>
                      <a:pt x="347" y="99"/>
                    </a:lnTo>
                    <a:lnTo>
                      <a:pt x="347" y="99"/>
                    </a:lnTo>
                    <a:close/>
                    <a:moveTo>
                      <a:pt x="466" y="99"/>
                    </a:moveTo>
                    <a:lnTo>
                      <a:pt x="515" y="99"/>
                    </a:lnTo>
                    <a:lnTo>
                      <a:pt x="495" y="139"/>
                    </a:lnTo>
                    <a:lnTo>
                      <a:pt x="446" y="139"/>
                    </a:lnTo>
                    <a:lnTo>
                      <a:pt x="466" y="99"/>
                    </a:lnTo>
                    <a:close/>
                    <a:moveTo>
                      <a:pt x="1050" y="139"/>
                    </a:moveTo>
                    <a:lnTo>
                      <a:pt x="1040" y="99"/>
                    </a:lnTo>
                    <a:lnTo>
                      <a:pt x="1178" y="99"/>
                    </a:lnTo>
                    <a:lnTo>
                      <a:pt x="1198" y="139"/>
                    </a:lnTo>
                    <a:lnTo>
                      <a:pt x="1050" y="139"/>
                    </a:lnTo>
                    <a:close/>
                    <a:moveTo>
                      <a:pt x="1258" y="139"/>
                    </a:moveTo>
                    <a:lnTo>
                      <a:pt x="1238" y="99"/>
                    </a:lnTo>
                    <a:lnTo>
                      <a:pt x="1287" y="99"/>
                    </a:lnTo>
                    <a:lnTo>
                      <a:pt x="1287" y="99"/>
                    </a:lnTo>
                    <a:lnTo>
                      <a:pt x="1317" y="139"/>
                    </a:lnTo>
                    <a:lnTo>
                      <a:pt x="1258" y="13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189" y="4038475"/>
              <a:ext cx="1789945" cy="695574"/>
            </a:xfrm>
            <a:prstGeom prst="rect">
              <a:avLst/>
            </a:prstGeom>
          </p:spPr>
        </p:pic>
      </p:grpSp>
      <p:pic>
        <p:nvPicPr>
          <p:cNvPr id="20" name="Picture 19"/>
          <p:cNvPicPr>
            <a:picLocks noChangeAspect="1"/>
          </p:cNvPicPr>
          <p:nvPr/>
        </p:nvPicPr>
        <p:blipFill>
          <a:blip r:embed="rId5"/>
          <a:stretch>
            <a:fillRect/>
          </a:stretch>
        </p:blipFill>
        <p:spPr>
          <a:xfrm>
            <a:off x="8392522" y="1856250"/>
            <a:ext cx="530713" cy="916682"/>
          </a:xfrm>
          <a:prstGeom prst="rect">
            <a:avLst/>
          </a:prstGeom>
        </p:spPr>
      </p:pic>
      <p:grpSp>
        <p:nvGrpSpPr>
          <p:cNvPr id="57" name="Group 56"/>
          <p:cNvGrpSpPr/>
          <p:nvPr/>
        </p:nvGrpSpPr>
        <p:grpSpPr>
          <a:xfrm>
            <a:off x="10847750" y="4165466"/>
            <a:ext cx="1531720" cy="1607910"/>
            <a:chOff x="10842625" y="4151313"/>
            <a:chExt cx="1531938" cy="1608138"/>
          </a:xfrm>
        </p:grpSpPr>
        <p:grpSp>
          <p:nvGrpSpPr>
            <p:cNvPr id="56" name="Group 55"/>
            <p:cNvGrpSpPr/>
            <p:nvPr/>
          </p:nvGrpSpPr>
          <p:grpSpPr>
            <a:xfrm>
              <a:off x="10842625" y="4151313"/>
              <a:ext cx="1531938" cy="1608138"/>
              <a:chOff x="10842625" y="4151313"/>
              <a:chExt cx="1531938" cy="1608138"/>
            </a:xfrm>
          </p:grpSpPr>
          <p:sp>
            <p:nvSpPr>
              <p:cNvPr id="46" name="AutoShape 17"/>
              <p:cNvSpPr>
                <a:spLocks noChangeAspect="1" noChangeArrowheads="1" noTextEdit="1"/>
              </p:cNvSpPr>
              <p:nvPr/>
            </p:nvSpPr>
            <p:spPr bwMode="auto">
              <a:xfrm>
                <a:off x="10842625" y="4151313"/>
                <a:ext cx="15271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7" name="Freeform 19"/>
              <p:cNvSpPr>
                <a:spLocks/>
              </p:cNvSpPr>
              <p:nvPr/>
            </p:nvSpPr>
            <p:spPr bwMode="auto">
              <a:xfrm>
                <a:off x="10847388" y="4151313"/>
                <a:ext cx="1527175" cy="1562100"/>
              </a:xfrm>
              <a:custGeom>
                <a:avLst/>
                <a:gdLst>
                  <a:gd name="T0" fmla="*/ 178 w 306"/>
                  <a:gd name="T1" fmla="*/ 305 h 307"/>
                  <a:gd name="T2" fmla="*/ 173 w 306"/>
                  <a:gd name="T3" fmla="*/ 305 h 307"/>
                  <a:gd name="T4" fmla="*/ 1 w 306"/>
                  <a:gd name="T5" fmla="*/ 133 h 307"/>
                  <a:gd name="T6" fmla="*/ 1 w 306"/>
                  <a:gd name="T7" fmla="*/ 128 h 307"/>
                  <a:gd name="T8" fmla="*/ 128 w 306"/>
                  <a:gd name="T9" fmla="*/ 2 h 307"/>
                  <a:gd name="T10" fmla="*/ 133 w 306"/>
                  <a:gd name="T11" fmla="*/ 2 h 307"/>
                  <a:gd name="T12" fmla="*/ 305 w 306"/>
                  <a:gd name="T13" fmla="*/ 174 h 307"/>
                  <a:gd name="T14" fmla="*/ 305 w 306"/>
                  <a:gd name="T15" fmla="*/ 179 h 307"/>
                  <a:gd name="T16" fmla="*/ 178 w 306"/>
                  <a:gd name="T17" fmla="*/ 30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307">
                    <a:moveTo>
                      <a:pt x="178" y="305"/>
                    </a:moveTo>
                    <a:cubicBezTo>
                      <a:pt x="177" y="307"/>
                      <a:pt x="175" y="307"/>
                      <a:pt x="173" y="305"/>
                    </a:cubicBezTo>
                    <a:cubicBezTo>
                      <a:pt x="1" y="133"/>
                      <a:pt x="1" y="133"/>
                      <a:pt x="1" y="133"/>
                    </a:cubicBezTo>
                    <a:cubicBezTo>
                      <a:pt x="0" y="132"/>
                      <a:pt x="0" y="130"/>
                      <a:pt x="1" y="128"/>
                    </a:cubicBezTo>
                    <a:cubicBezTo>
                      <a:pt x="128" y="2"/>
                      <a:pt x="128" y="2"/>
                      <a:pt x="128" y="2"/>
                    </a:cubicBezTo>
                    <a:cubicBezTo>
                      <a:pt x="129" y="0"/>
                      <a:pt x="131" y="0"/>
                      <a:pt x="133" y="2"/>
                    </a:cubicBezTo>
                    <a:cubicBezTo>
                      <a:pt x="305" y="174"/>
                      <a:pt x="305" y="174"/>
                      <a:pt x="305" y="174"/>
                    </a:cubicBezTo>
                    <a:cubicBezTo>
                      <a:pt x="306" y="175"/>
                      <a:pt x="306" y="177"/>
                      <a:pt x="305" y="179"/>
                    </a:cubicBezTo>
                    <a:lnTo>
                      <a:pt x="178" y="3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8" name="Freeform 20"/>
              <p:cNvSpPr>
                <a:spLocks/>
              </p:cNvSpPr>
              <p:nvPr/>
            </p:nvSpPr>
            <p:spPr bwMode="auto">
              <a:xfrm>
                <a:off x="10982325" y="4289426"/>
                <a:ext cx="1263650" cy="1282700"/>
              </a:xfrm>
              <a:custGeom>
                <a:avLst/>
                <a:gdLst>
                  <a:gd name="T0" fmla="*/ 151 w 253"/>
                  <a:gd name="T1" fmla="*/ 251 h 252"/>
                  <a:gd name="T2" fmla="*/ 147 w 253"/>
                  <a:gd name="T3" fmla="*/ 251 h 252"/>
                  <a:gd name="T4" fmla="*/ 2 w 253"/>
                  <a:gd name="T5" fmla="*/ 105 h 252"/>
                  <a:gd name="T6" fmla="*/ 2 w 253"/>
                  <a:gd name="T7" fmla="*/ 101 h 252"/>
                  <a:gd name="T8" fmla="*/ 102 w 253"/>
                  <a:gd name="T9" fmla="*/ 1 h 252"/>
                  <a:gd name="T10" fmla="*/ 106 w 253"/>
                  <a:gd name="T11" fmla="*/ 1 h 252"/>
                  <a:gd name="T12" fmla="*/ 251 w 253"/>
                  <a:gd name="T13" fmla="*/ 147 h 252"/>
                  <a:gd name="T14" fmla="*/ 251 w 253"/>
                  <a:gd name="T15" fmla="*/ 151 h 252"/>
                  <a:gd name="T16" fmla="*/ 151 w 253"/>
                  <a:gd name="T17"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2">
                    <a:moveTo>
                      <a:pt x="151" y="251"/>
                    </a:moveTo>
                    <a:cubicBezTo>
                      <a:pt x="150" y="252"/>
                      <a:pt x="148" y="252"/>
                      <a:pt x="147" y="251"/>
                    </a:cubicBezTo>
                    <a:cubicBezTo>
                      <a:pt x="2" y="105"/>
                      <a:pt x="2" y="105"/>
                      <a:pt x="2" y="105"/>
                    </a:cubicBezTo>
                    <a:cubicBezTo>
                      <a:pt x="0" y="104"/>
                      <a:pt x="0" y="102"/>
                      <a:pt x="2" y="101"/>
                    </a:cubicBezTo>
                    <a:cubicBezTo>
                      <a:pt x="102" y="1"/>
                      <a:pt x="102" y="1"/>
                      <a:pt x="102" y="1"/>
                    </a:cubicBezTo>
                    <a:cubicBezTo>
                      <a:pt x="103" y="0"/>
                      <a:pt x="105" y="0"/>
                      <a:pt x="106" y="1"/>
                    </a:cubicBezTo>
                    <a:cubicBezTo>
                      <a:pt x="251" y="147"/>
                      <a:pt x="251" y="147"/>
                      <a:pt x="251" y="147"/>
                    </a:cubicBezTo>
                    <a:cubicBezTo>
                      <a:pt x="253" y="148"/>
                      <a:pt x="253" y="150"/>
                      <a:pt x="251" y="151"/>
                    </a:cubicBezTo>
                    <a:lnTo>
                      <a:pt x="151" y="251"/>
                    </a:lnTo>
                    <a:close/>
                  </a:path>
                </a:pathLst>
              </a:custGeom>
              <a:solidFill>
                <a:schemeClr val="accent5"/>
              </a:solidFill>
              <a:ln>
                <a:noFill/>
              </a:ln>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9" name="Freeform 21"/>
              <p:cNvSpPr>
                <a:spLocks/>
              </p:cNvSpPr>
              <p:nvPr/>
            </p:nvSpPr>
            <p:spPr bwMode="auto">
              <a:xfrm>
                <a:off x="11901488" y="4619626"/>
                <a:ext cx="19050" cy="20638"/>
              </a:xfrm>
              <a:custGeom>
                <a:avLst/>
                <a:gdLst>
                  <a:gd name="T0" fmla="*/ 3 w 4"/>
                  <a:gd name="T1" fmla="*/ 3 h 4"/>
                  <a:gd name="T2" fmla="*/ 0 w 4"/>
                  <a:gd name="T3" fmla="*/ 3 h 4"/>
                  <a:gd name="T4" fmla="*/ 1 w 4"/>
                  <a:gd name="T5" fmla="*/ 0 h 4"/>
                  <a:gd name="T6" fmla="*/ 3 w 4"/>
                  <a:gd name="T7" fmla="*/ 0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2"/>
                      <a:pt x="0" y="1"/>
                      <a:pt x="1" y="0"/>
                    </a:cubicBezTo>
                    <a:cubicBezTo>
                      <a:pt x="1" y="0"/>
                      <a:pt x="2" y="0"/>
                      <a:pt x="3" y="0"/>
                    </a:cubicBezTo>
                    <a:cubicBezTo>
                      <a:pt x="4" y="1"/>
                      <a:pt x="4" y="2"/>
                      <a:pt x="3" y="3"/>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0" name="Rectangle 22"/>
              <p:cNvSpPr>
                <a:spLocks noChangeArrowheads="1"/>
              </p:cNvSpPr>
              <p:nvPr/>
            </p:nvSpPr>
            <p:spPr bwMode="auto">
              <a:xfrm>
                <a:off x="11960225" y="5627688"/>
                <a:ext cx="50800" cy="1174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1" name="Rectangle 23"/>
              <p:cNvSpPr>
                <a:spLocks noChangeArrowheads="1"/>
              </p:cNvSpPr>
              <p:nvPr/>
            </p:nvSpPr>
            <p:spPr bwMode="auto">
              <a:xfrm>
                <a:off x="11960225" y="5180013"/>
                <a:ext cx="50800" cy="4476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2" name="Freeform 24"/>
              <p:cNvSpPr>
                <a:spLocks/>
              </p:cNvSpPr>
              <p:nvPr/>
            </p:nvSpPr>
            <p:spPr bwMode="auto">
              <a:xfrm>
                <a:off x="11960225" y="5745163"/>
                <a:ext cx="50800" cy="14288"/>
              </a:xfrm>
              <a:custGeom>
                <a:avLst/>
                <a:gdLst>
                  <a:gd name="T0" fmla="*/ 10 w 10"/>
                  <a:gd name="T1" fmla="*/ 1 h 3"/>
                  <a:gd name="T2" fmla="*/ 10 w 10"/>
                  <a:gd name="T3" fmla="*/ 0 h 3"/>
                  <a:gd name="T4" fmla="*/ 0 w 10"/>
                  <a:gd name="T5" fmla="*/ 0 h 3"/>
                  <a:gd name="T6" fmla="*/ 0 w 10"/>
                  <a:gd name="T7" fmla="*/ 1 h 3"/>
                  <a:gd name="T8" fmla="*/ 2 w 10"/>
                  <a:gd name="T9" fmla="*/ 3 h 3"/>
                  <a:gd name="T10" fmla="*/ 8 w 10"/>
                  <a:gd name="T11" fmla="*/ 3 h 3"/>
                  <a:gd name="T12" fmla="*/ 10 w 10"/>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10" y="1"/>
                    </a:moveTo>
                    <a:cubicBezTo>
                      <a:pt x="10" y="0"/>
                      <a:pt x="10" y="0"/>
                      <a:pt x="10" y="0"/>
                    </a:cubicBezTo>
                    <a:cubicBezTo>
                      <a:pt x="0" y="0"/>
                      <a:pt x="0" y="0"/>
                      <a:pt x="0" y="0"/>
                    </a:cubicBezTo>
                    <a:cubicBezTo>
                      <a:pt x="0" y="1"/>
                      <a:pt x="0" y="1"/>
                      <a:pt x="0" y="1"/>
                    </a:cubicBezTo>
                    <a:cubicBezTo>
                      <a:pt x="0" y="2"/>
                      <a:pt x="1" y="3"/>
                      <a:pt x="2" y="3"/>
                    </a:cubicBezTo>
                    <a:cubicBezTo>
                      <a:pt x="8" y="3"/>
                      <a:pt x="8" y="3"/>
                      <a:pt x="8" y="3"/>
                    </a:cubicBezTo>
                    <a:cubicBezTo>
                      <a:pt x="9" y="3"/>
                      <a:pt x="10" y="2"/>
                      <a:pt x="10" y="1"/>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3" name="Freeform 25"/>
              <p:cNvSpPr>
                <a:spLocks/>
              </p:cNvSpPr>
              <p:nvPr/>
            </p:nvSpPr>
            <p:spPr bwMode="auto">
              <a:xfrm>
                <a:off x="11976100" y="5041901"/>
                <a:ext cx="19050" cy="30163"/>
              </a:xfrm>
              <a:custGeom>
                <a:avLst/>
                <a:gdLst>
                  <a:gd name="T0" fmla="*/ 0 w 4"/>
                  <a:gd name="T1" fmla="*/ 2 h 6"/>
                  <a:gd name="T2" fmla="*/ 0 w 4"/>
                  <a:gd name="T3" fmla="*/ 6 h 6"/>
                  <a:gd name="T4" fmla="*/ 4 w 4"/>
                  <a:gd name="T5" fmla="*/ 6 h 6"/>
                  <a:gd name="T6" fmla="*/ 4 w 4"/>
                  <a:gd name="T7" fmla="*/ 2 h 6"/>
                  <a:gd name="T8" fmla="*/ 2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cubicBezTo>
                      <a:pt x="0" y="6"/>
                      <a:pt x="0" y="6"/>
                      <a:pt x="0" y="6"/>
                    </a:cubicBezTo>
                    <a:cubicBezTo>
                      <a:pt x="4" y="6"/>
                      <a:pt x="4" y="6"/>
                      <a:pt x="4" y="6"/>
                    </a:cubicBezTo>
                    <a:cubicBezTo>
                      <a:pt x="4" y="2"/>
                      <a:pt x="4" y="2"/>
                      <a:pt x="4" y="2"/>
                    </a:cubicBezTo>
                    <a:cubicBezTo>
                      <a:pt x="4" y="1"/>
                      <a:pt x="3" y="0"/>
                      <a:pt x="2" y="0"/>
                    </a:cubicBezTo>
                    <a:cubicBezTo>
                      <a:pt x="2" y="0"/>
                      <a:pt x="2" y="0"/>
                      <a:pt x="2" y="0"/>
                    </a:cubicBezTo>
                    <a:cubicBezTo>
                      <a:pt x="1"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4" name="Freeform 26"/>
              <p:cNvSpPr>
                <a:spLocks/>
              </p:cNvSpPr>
              <p:nvPr/>
            </p:nvSpPr>
            <p:spPr bwMode="auto">
              <a:xfrm>
                <a:off x="11960225" y="5072063"/>
                <a:ext cx="50800" cy="107950"/>
              </a:xfrm>
              <a:custGeom>
                <a:avLst/>
                <a:gdLst>
                  <a:gd name="T0" fmla="*/ 10 w 10"/>
                  <a:gd name="T1" fmla="*/ 10 h 21"/>
                  <a:gd name="T2" fmla="*/ 7 w 10"/>
                  <a:gd name="T3" fmla="*/ 0 h 21"/>
                  <a:gd name="T4" fmla="*/ 3 w 10"/>
                  <a:gd name="T5" fmla="*/ 0 h 21"/>
                  <a:gd name="T6" fmla="*/ 0 w 10"/>
                  <a:gd name="T7" fmla="*/ 10 h 21"/>
                  <a:gd name="T8" fmla="*/ 0 w 10"/>
                  <a:gd name="T9" fmla="*/ 21 h 21"/>
                  <a:gd name="T10" fmla="*/ 4 w 10"/>
                  <a:gd name="T11" fmla="*/ 21 h 21"/>
                  <a:gd name="T12" fmla="*/ 5 w 10"/>
                  <a:gd name="T13" fmla="*/ 21 h 21"/>
                  <a:gd name="T14" fmla="*/ 10 w 10"/>
                  <a:gd name="T15" fmla="*/ 21 h 21"/>
                  <a:gd name="T16" fmla="*/ 10 w 10"/>
                  <a:gd name="T1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1">
                    <a:moveTo>
                      <a:pt x="10" y="10"/>
                    </a:moveTo>
                    <a:cubicBezTo>
                      <a:pt x="10" y="7"/>
                      <a:pt x="9" y="1"/>
                      <a:pt x="7" y="0"/>
                    </a:cubicBezTo>
                    <a:cubicBezTo>
                      <a:pt x="3" y="0"/>
                      <a:pt x="3" y="0"/>
                      <a:pt x="3" y="0"/>
                    </a:cubicBezTo>
                    <a:cubicBezTo>
                      <a:pt x="1" y="1"/>
                      <a:pt x="0" y="7"/>
                      <a:pt x="0" y="10"/>
                    </a:cubicBezTo>
                    <a:cubicBezTo>
                      <a:pt x="0" y="21"/>
                      <a:pt x="0" y="21"/>
                      <a:pt x="0" y="21"/>
                    </a:cubicBezTo>
                    <a:cubicBezTo>
                      <a:pt x="4" y="21"/>
                      <a:pt x="4" y="21"/>
                      <a:pt x="4" y="21"/>
                    </a:cubicBezTo>
                    <a:cubicBezTo>
                      <a:pt x="5" y="21"/>
                      <a:pt x="5" y="21"/>
                      <a:pt x="5" y="21"/>
                    </a:cubicBezTo>
                    <a:cubicBezTo>
                      <a:pt x="10" y="21"/>
                      <a:pt x="10" y="21"/>
                      <a:pt x="10" y="21"/>
                    </a:cubicBezTo>
                    <a:lnTo>
                      <a:pt x="10"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5" name="Freeform 27"/>
              <p:cNvSpPr>
                <a:spLocks/>
              </p:cNvSpPr>
              <p:nvPr/>
            </p:nvSpPr>
            <p:spPr bwMode="auto">
              <a:xfrm>
                <a:off x="11976100" y="5683251"/>
                <a:ext cx="19050" cy="61913"/>
              </a:xfrm>
              <a:custGeom>
                <a:avLst/>
                <a:gdLst>
                  <a:gd name="T0" fmla="*/ 1 w 4"/>
                  <a:gd name="T1" fmla="*/ 12 h 12"/>
                  <a:gd name="T2" fmla="*/ 0 w 4"/>
                  <a:gd name="T3" fmla="*/ 11 h 12"/>
                  <a:gd name="T4" fmla="*/ 0 w 4"/>
                  <a:gd name="T5" fmla="*/ 1 h 12"/>
                  <a:gd name="T6" fmla="*/ 1 w 4"/>
                  <a:gd name="T7" fmla="*/ 0 h 12"/>
                  <a:gd name="T8" fmla="*/ 2 w 4"/>
                  <a:gd name="T9" fmla="*/ 0 h 12"/>
                  <a:gd name="T10" fmla="*/ 4 w 4"/>
                  <a:gd name="T11" fmla="*/ 1 h 12"/>
                  <a:gd name="T12" fmla="*/ 4 w 4"/>
                  <a:gd name="T13" fmla="*/ 11 h 12"/>
                  <a:gd name="T14" fmla="*/ 2 w 4"/>
                  <a:gd name="T15" fmla="*/ 12 h 12"/>
                  <a:gd name="T16" fmla="*/ 1 w 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1" y="12"/>
                    </a:moveTo>
                    <a:cubicBezTo>
                      <a:pt x="0" y="12"/>
                      <a:pt x="0" y="12"/>
                      <a:pt x="0" y="11"/>
                    </a:cubicBezTo>
                    <a:cubicBezTo>
                      <a:pt x="0" y="1"/>
                      <a:pt x="0" y="1"/>
                      <a:pt x="0" y="1"/>
                    </a:cubicBezTo>
                    <a:cubicBezTo>
                      <a:pt x="0" y="0"/>
                      <a:pt x="0" y="0"/>
                      <a:pt x="1" y="0"/>
                    </a:cubicBezTo>
                    <a:cubicBezTo>
                      <a:pt x="2" y="0"/>
                      <a:pt x="2" y="0"/>
                      <a:pt x="2" y="0"/>
                    </a:cubicBezTo>
                    <a:cubicBezTo>
                      <a:pt x="3" y="0"/>
                      <a:pt x="4" y="0"/>
                      <a:pt x="4" y="1"/>
                    </a:cubicBezTo>
                    <a:cubicBezTo>
                      <a:pt x="4" y="11"/>
                      <a:pt x="4" y="11"/>
                      <a:pt x="4" y="11"/>
                    </a:cubicBezTo>
                    <a:cubicBezTo>
                      <a:pt x="4" y="12"/>
                      <a:pt x="3" y="12"/>
                      <a:pt x="2" y="12"/>
                    </a:cubicBezTo>
                    <a:lnTo>
                      <a:pt x="1" y="1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14543">
              <a:off x="11424035" y="4745428"/>
              <a:ext cx="388889" cy="399196"/>
            </a:xfrm>
            <a:prstGeom prst="rect">
              <a:avLst/>
            </a:prstGeom>
            <a:noFill/>
          </p:spPr>
        </p:pic>
      </p:grpSp>
    </p:spTree>
    <p:extLst>
      <p:ext uri="{BB962C8B-B14F-4D97-AF65-F5344CB8AC3E}">
        <p14:creationId xmlns:p14="http://schemas.microsoft.com/office/powerpoint/2010/main" val="1941762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75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1" fill="hold" nodeType="afterEffect">
                                  <p:stCondLst>
                                    <p:cond delay="25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250" fill="hold"/>
                                        <p:tgtEl>
                                          <p:spTgt spid="20"/>
                                        </p:tgtEl>
                                        <p:attrNameLst>
                                          <p:attrName>ppt_x</p:attrName>
                                        </p:attrNameLst>
                                      </p:cBhvr>
                                      <p:tavLst>
                                        <p:tav tm="0">
                                          <p:val>
                                            <p:strVal val="#ppt_x"/>
                                          </p:val>
                                        </p:tav>
                                        <p:tav tm="100000">
                                          <p:val>
                                            <p:strVal val="#ppt_x"/>
                                          </p:val>
                                        </p:tav>
                                      </p:tavLst>
                                    </p:anim>
                                    <p:anim calcmode="lin" valueType="num">
                                      <p:cBhvr additive="base">
                                        <p:cTn id="18" dur="250" fill="hold"/>
                                        <p:tgtEl>
                                          <p:spTgt spid="20"/>
                                        </p:tgtEl>
                                        <p:attrNameLst>
                                          <p:attrName>ppt_y</p:attrName>
                                        </p:attrNameLst>
                                      </p:cBhvr>
                                      <p:tavLst>
                                        <p:tav tm="0">
                                          <p:val>
                                            <p:strVal val="0-#ppt_h/2"/>
                                          </p:val>
                                        </p:tav>
                                        <p:tav tm="100000">
                                          <p:val>
                                            <p:strVal val="#ppt_y"/>
                                          </p:val>
                                        </p:tav>
                                      </p:tavLst>
                                    </p:anim>
                                  </p:childTnLst>
                                </p:cTn>
                              </p:par>
                              <p:par>
                                <p:cTn id="19" presetID="2" presetClass="entr" presetSubtype="4" fill="hold" nodeType="withEffect">
                                  <p:stCondLst>
                                    <p:cond delay="25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799" dirty="0"/>
              <a:t>DeploymentConfig.XML – Disable Publish</a:t>
            </a:r>
          </a:p>
        </p:txBody>
      </p:sp>
      <p:sp>
        <p:nvSpPr>
          <p:cNvPr id="5" name="Text Placeholder 4"/>
          <p:cNvSpPr>
            <a:spLocks noGrp="1"/>
          </p:cNvSpPr>
          <p:nvPr>
            <p:ph type="body" sz="quarter" idx="10"/>
          </p:nvPr>
        </p:nvSpPr>
        <p:spPr>
          <a:xfrm>
            <a:off x="275482" y="1216475"/>
            <a:ext cx="11885513" cy="5962730"/>
          </a:xfrm>
        </p:spPr>
        <p:txBody>
          <a:bodyPr/>
          <a:lstStyle/>
          <a:p>
            <a:r>
              <a:rPr lang="en-US" sz="3199" dirty="0"/>
              <a:t>&lt;</a:t>
            </a:r>
            <a:r>
              <a:rPr lang="en-US" sz="3199" dirty="0" smtClean="0"/>
              <a:t>Applications&gt;</a:t>
            </a:r>
            <a:endParaRPr lang="en-US" sz="3199" dirty="0"/>
          </a:p>
          <a:p>
            <a:r>
              <a:rPr lang="en-US" sz="3199" dirty="0"/>
              <a:t> &lt;Application Id="[{AppVPackageRoot}]\office15\MSACCESS.EXE" Enabled="true"&gt;</a:t>
            </a:r>
          </a:p>
          <a:p>
            <a:r>
              <a:rPr lang="en-US" sz="3199" dirty="0"/>
              <a:t>  &lt;VisualElements&gt;</a:t>
            </a:r>
          </a:p>
          <a:p>
            <a:r>
              <a:rPr lang="en-US" sz="3199" dirty="0"/>
              <a:t>   &lt;Name&gt;Access 2013&lt;/Name&gt;</a:t>
            </a:r>
          </a:p>
          <a:p>
            <a:r>
              <a:rPr lang="en-US" sz="3199" dirty="0"/>
              <a:t>   &lt;Icon /&gt;</a:t>
            </a:r>
          </a:p>
          <a:p>
            <a:r>
              <a:rPr lang="en-US" sz="3199" dirty="0"/>
              <a:t>   &lt;Description /&gt;</a:t>
            </a:r>
          </a:p>
          <a:p>
            <a:r>
              <a:rPr lang="en-US" sz="3199" dirty="0"/>
              <a:t>  &lt;/VisualElements&gt;</a:t>
            </a:r>
          </a:p>
          <a:p>
            <a:r>
              <a:rPr lang="en-US" sz="3199" dirty="0"/>
              <a:t> &lt;/Application</a:t>
            </a:r>
            <a:r>
              <a:rPr lang="en-US" sz="3199" dirty="0" smtClean="0"/>
              <a:t>&gt;</a:t>
            </a:r>
          </a:p>
          <a:p>
            <a:r>
              <a:rPr lang="en-US" sz="3199" dirty="0" smtClean="0"/>
              <a:t>&lt;/Applications&gt;</a:t>
            </a:r>
            <a:endParaRPr lang="en-US" sz="3199" dirty="0"/>
          </a:p>
        </p:txBody>
      </p:sp>
      <p:sp>
        <p:nvSpPr>
          <p:cNvPr id="7" name="Rectangle 6"/>
          <p:cNvSpPr/>
          <p:nvPr/>
        </p:nvSpPr>
        <p:spPr bwMode="auto">
          <a:xfrm>
            <a:off x="2235764" y="2706799"/>
            <a:ext cx="1315851" cy="457135"/>
          </a:xfrm>
          <a:prstGeom prst="rect">
            <a:avLst/>
          </a:prstGeom>
          <a:solidFill>
            <a:schemeClr val="accent3">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51671" y="1270315"/>
            <a:ext cx="3199944" cy="550785"/>
          </a:xfrm>
          <a:prstGeom prst="rect">
            <a:avLst/>
          </a:prstGeom>
          <a:solidFill>
            <a:schemeClr val="accent1">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351671" y="6418030"/>
            <a:ext cx="3428165" cy="532914"/>
          </a:xfrm>
          <a:prstGeom prst="rect">
            <a:avLst/>
          </a:prstGeom>
          <a:solidFill>
            <a:schemeClr val="accent1">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7742021" y="2157601"/>
            <a:ext cx="2971379" cy="550785"/>
          </a:xfrm>
          <a:prstGeom prst="rect">
            <a:avLst/>
          </a:prstGeom>
          <a:solidFill>
            <a:schemeClr val="accent4">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1608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799" dirty="0"/>
              <a:t>DeploymentConfig.XML – Disable Shortcut</a:t>
            </a:r>
          </a:p>
        </p:txBody>
      </p:sp>
      <p:sp>
        <p:nvSpPr>
          <p:cNvPr id="5" name="Text Placeholder 4"/>
          <p:cNvSpPr>
            <a:spLocks noGrp="1"/>
          </p:cNvSpPr>
          <p:nvPr>
            <p:ph type="body" sz="quarter" idx="10"/>
          </p:nvPr>
        </p:nvSpPr>
        <p:spPr>
          <a:xfrm>
            <a:off x="275482" y="1216476"/>
            <a:ext cx="11885513" cy="5923361"/>
          </a:xfrm>
        </p:spPr>
        <p:txBody>
          <a:bodyPr/>
          <a:lstStyle/>
          <a:p>
            <a:r>
              <a:rPr lang="en-US" sz="1800" dirty="0"/>
              <a:t>&lt;Shortcuts Enabled="true"&gt;</a:t>
            </a:r>
          </a:p>
          <a:p>
            <a:r>
              <a:rPr lang="en-US" sz="1800" dirty="0"/>
              <a:t>       &lt;Extensions&gt;</a:t>
            </a:r>
          </a:p>
          <a:p>
            <a:r>
              <a:rPr lang="en-US" sz="1800" dirty="0"/>
              <a:t>         &lt;Extension Category="AppV.Shortcut"&gt;</a:t>
            </a:r>
          </a:p>
          <a:p>
            <a:r>
              <a:rPr lang="en-US" sz="1800" dirty="0"/>
              <a:t>           &lt;Shortcut&gt;</a:t>
            </a:r>
          </a:p>
          <a:p>
            <a:r>
              <a:rPr lang="en-US" sz="1800" dirty="0"/>
              <a:t>             &lt;File&gt;[{Common Programs}]\Microsoft Office 2013\Access 2013.lnk&lt;/File&gt;</a:t>
            </a:r>
          </a:p>
          <a:p>
            <a:r>
              <a:rPr lang="en-US" sz="1800" dirty="0"/>
              <a:t>             &lt;Target&gt;[{AppVPackageRoot}]\office15\MSACCESS.EXE&lt;/Target&gt;</a:t>
            </a:r>
          </a:p>
          <a:p>
            <a:r>
              <a:rPr lang="en-US" sz="1800" dirty="0"/>
              <a:t>             &lt;Icon&gt;[{Windows}]\Installer\{90150000-000F-0000-0000-0000000FF1CE}\accicons.exe.0.ico&lt;/Icon&gt;</a:t>
            </a:r>
          </a:p>
          <a:p>
            <a:r>
              <a:rPr lang="en-US" sz="1800" dirty="0"/>
              <a:t>             &lt;Arguments /&gt;</a:t>
            </a:r>
          </a:p>
          <a:p>
            <a:r>
              <a:rPr lang="en-US" sz="1800" dirty="0"/>
              <a:t>             &lt;WorkingDirectory /&gt;</a:t>
            </a:r>
          </a:p>
          <a:p>
            <a:r>
              <a:rPr lang="en-US" sz="1800" dirty="0"/>
              <a:t>             &lt;AppUserModelId&gt;Microsoft.Office.MSACCESS.EXE.15&lt;/AppUserModelId&gt;</a:t>
            </a:r>
          </a:p>
          <a:p>
            <a:r>
              <a:rPr lang="en-US" sz="1800" dirty="0"/>
              <a:t>             &lt;AppUserModelExcludeFromShowInNewInstall&gt;true&lt;/AppUserModelExcludeFromShowInNewInstall&gt;</a:t>
            </a:r>
          </a:p>
          <a:p>
            <a:r>
              <a:rPr lang="en-US" sz="1800" dirty="0"/>
              <a:t>             &lt;Description&gt;Build a professional app quickly to manage data.&lt;/Description&gt;</a:t>
            </a:r>
          </a:p>
          <a:p>
            <a:r>
              <a:rPr lang="en-US" sz="1800" dirty="0"/>
              <a:t>             &lt;ShowCommand&gt;1&lt;/ShowCommand&gt;</a:t>
            </a:r>
          </a:p>
          <a:p>
            <a:r>
              <a:rPr lang="en-US" sz="1800" dirty="0"/>
              <a:t>             &lt;ApplicationId&gt;[{AppVPackageRoot}]\office15\MSACCESS.EXE&lt;/ApplicationId&gt;</a:t>
            </a:r>
          </a:p>
          <a:p>
            <a:r>
              <a:rPr lang="en-US" sz="1800" dirty="0"/>
              <a:t>           &lt;/Shortcut&gt;</a:t>
            </a:r>
          </a:p>
          <a:p>
            <a:r>
              <a:rPr lang="en-US" sz="1800" dirty="0"/>
              <a:t>         &lt;/Extension&gt;</a:t>
            </a:r>
          </a:p>
          <a:p>
            <a:r>
              <a:rPr lang="en-US" sz="1800" dirty="0"/>
              <a:t>&lt;/Shortcuts&gt;</a:t>
            </a:r>
          </a:p>
        </p:txBody>
      </p:sp>
      <p:sp>
        <p:nvSpPr>
          <p:cNvPr id="6" name="Rectangle 5"/>
          <p:cNvSpPr/>
          <p:nvPr/>
        </p:nvSpPr>
        <p:spPr bwMode="auto">
          <a:xfrm>
            <a:off x="351669" y="1270316"/>
            <a:ext cx="3428513" cy="322217"/>
          </a:xfrm>
          <a:prstGeom prst="rect">
            <a:avLst/>
          </a:prstGeom>
          <a:solidFill>
            <a:schemeClr val="accent1">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359605" y="6640877"/>
            <a:ext cx="1592037" cy="290763"/>
          </a:xfrm>
          <a:prstGeom prst="rect">
            <a:avLst/>
          </a:prstGeom>
          <a:solidFill>
            <a:schemeClr val="accent1">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51670" y="1619387"/>
            <a:ext cx="11199811" cy="4994633"/>
          </a:xfrm>
          <a:prstGeom prst="rect">
            <a:avLst/>
          </a:prstGeom>
          <a:solidFill>
            <a:schemeClr val="accent3">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6642762" y="2746482"/>
            <a:ext cx="1569956" cy="331741"/>
          </a:xfrm>
          <a:prstGeom prst="rect">
            <a:avLst/>
          </a:prstGeom>
          <a:solidFill>
            <a:schemeClr val="accent4">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63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Office Customization</a:t>
            </a:r>
            <a:endParaRPr lang="en-US" dirty="0"/>
          </a:p>
        </p:txBody>
      </p:sp>
      <p:sp>
        <p:nvSpPr>
          <p:cNvPr id="5" name="Text Placeholder 4"/>
          <p:cNvSpPr>
            <a:spLocks noGrp="1"/>
          </p:cNvSpPr>
          <p:nvPr>
            <p:ph type="body" sz="quarter" idx="12"/>
          </p:nvPr>
        </p:nvSpPr>
        <p:spPr/>
        <p:txBody>
          <a:bodyPr/>
          <a:lstStyle/>
          <a:p>
            <a:r>
              <a:rPr lang="en-US" dirty="0" smtClean="0"/>
              <a:t>Briton Zurcher</a:t>
            </a:r>
            <a:endParaRPr lang="en-US" dirty="0"/>
          </a:p>
        </p:txBody>
      </p:sp>
      <p:pic>
        <p:nvPicPr>
          <p:cNvPr id="7" name="Picture 6"/>
          <p:cNvPicPr>
            <a:picLocks noChangeAspect="1"/>
          </p:cNvPicPr>
          <p:nvPr/>
        </p:nvPicPr>
        <p:blipFill>
          <a:blip r:embed="rId3"/>
          <a:stretch>
            <a:fillRect/>
          </a:stretch>
        </p:blipFill>
        <p:spPr>
          <a:xfrm>
            <a:off x="8884859" y="2963939"/>
            <a:ext cx="4236119" cy="4236119"/>
          </a:xfrm>
          <a:prstGeom prst="rect">
            <a:avLst/>
          </a:prstGeom>
        </p:spPr>
      </p:pic>
    </p:spTree>
    <p:extLst>
      <p:ext uri="{BB962C8B-B14F-4D97-AF65-F5344CB8AC3E}">
        <p14:creationId xmlns:p14="http://schemas.microsoft.com/office/powerpoint/2010/main" val="41980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Key Takeaways</a:t>
            </a:r>
            <a:endParaRPr lang="en-US" dirty="0"/>
          </a:p>
        </p:txBody>
      </p:sp>
      <p:sp>
        <p:nvSpPr>
          <p:cNvPr id="9" name="Text Placeholder 8"/>
          <p:cNvSpPr>
            <a:spLocks noGrp="1"/>
          </p:cNvSpPr>
          <p:nvPr>
            <p:ph type="body" sz="quarter" idx="10"/>
          </p:nvPr>
        </p:nvSpPr>
        <p:spPr>
          <a:xfrm>
            <a:off x="274640" y="1212850"/>
            <a:ext cx="5486399" cy="1181606"/>
          </a:xfrm>
        </p:spPr>
        <p:txBody>
          <a:bodyPr/>
          <a:lstStyle/>
          <a:p>
            <a:r>
              <a:rPr lang="en-US" dirty="0" smtClean="0"/>
              <a:t>Office 2013 is Designed for Enterprise</a:t>
            </a:r>
          </a:p>
        </p:txBody>
      </p:sp>
      <p:sp>
        <p:nvSpPr>
          <p:cNvPr id="10" name="Text Placeholder 9"/>
          <p:cNvSpPr>
            <a:spLocks noGrp="1"/>
          </p:cNvSpPr>
          <p:nvPr>
            <p:ph type="body" sz="quarter" idx="11"/>
          </p:nvPr>
        </p:nvSpPr>
        <p:spPr>
          <a:xfrm>
            <a:off x="6675439" y="1212850"/>
            <a:ext cx="5486399" cy="1181606"/>
          </a:xfrm>
        </p:spPr>
        <p:txBody>
          <a:bodyPr/>
          <a:lstStyle/>
          <a:p>
            <a:r>
              <a:rPr lang="en-US" dirty="0" smtClean="0"/>
              <a:t>App-V Provides Unique Advantages</a:t>
            </a:r>
          </a:p>
        </p:txBody>
      </p:sp>
      <p:sp>
        <p:nvSpPr>
          <p:cNvPr id="2" name="Rectangle 1"/>
          <p:cNvSpPr/>
          <p:nvPr/>
        </p:nvSpPr>
        <p:spPr bwMode="auto">
          <a:xfrm>
            <a:off x="475531" y="2390939"/>
            <a:ext cx="5084616" cy="424266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Flexible D</a:t>
            </a: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eployment </a:t>
            </a: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&amp; </a:t>
            </a: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Licensing</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Full Software-as-a-Service Option</a:t>
            </a:r>
            <a:endParaRPr lang="en-US" sz="24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lnSpc>
                <a:spcPct val="90000"/>
              </a:lnSpc>
              <a:spcBef>
                <a:spcPct val="0"/>
              </a:spcBef>
              <a:spcAft>
                <a:spcPts val="1200"/>
              </a:spcAft>
            </a:pP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D</a:t>
            </a: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evice &amp; User Activation Modes</a:t>
            </a:r>
            <a:endParaRPr lang="en-US" sz="24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Native Experience </a:t>
            </a: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W</a:t>
            </a: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hen Virtualized</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ODT for </a:t>
            </a: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easy C2R &amp; App-V Packaging</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Admin Control for Updates</a:t>
            </a:r>
            <a:endParaRPr lang="en-US" sz="24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lnSpc>
                <a:spcPct val="90000"/>
              </a:lnSpc>
              <a:spcBef>
                <a:spcPct val="0"/>
              </a:spcBef>
              <a:spcAft>
                <a:spcPts val="1200"/>
              </a:spcAft>
            </a:pP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T</a:t>
            </a: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emporary </a:t>
            </a: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coexistence </a:t>
            </a: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with</a:t>
            </a:r>
            <a:b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Office 2010 </a:t>
            </a: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or 2007</a:t>
            </a: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6630716" y="2367843"/>
            <a:ext cx="5105398" cy="42624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Volume and Subscription Licensing Both Supported</a:t>
            </a:r>
            <a:endParaRPr lang="en-US" sz="24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Diverse On-Premise Deployment </a:t>
            </a: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O</a:t>
            </a: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ptions </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Shared </a:t>
            </a: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Content </a:t>
            </a: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Store for RDS/VDI</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Office Plugins can be Virtualized</a:t>
            </a:r>
            <a:endParaRPr lang="en-US" sz="24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Deployment Configuration Customization Ability</a:t>
            </a:r>
            <a:endParaRPr lang="en-US" sz="24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latin typeface="Segoe UI Light"/>
                <a:ea typeface="Segoe UI" pitchFamily="34" charset="0"/>
                <a:cs typeface="Segoe UI" pitchFamily="34" charset="0"/>
              </a:rPr>
              <a:t>All of Your Applications Can Be Virtualized and Managed Together</a:t>
            </a:r>
            <a:endParaRPr lang="en-US" sz="24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50" name="Group 49"/>
          <p:cNvGrpSpPr/>
          <p:nvPr/>
        </p:nvGrpSpPr>
        <p:grpSpPr>
          <a:xfrm>
            <a:off x="10953693" y="4935564"/>
            <a:ext cx="1516328" cy="1913778"/>
            <a:chOff x="10028238" y="4235450"/>
            <a:chExt cx="1998662" cy="2522538"/>
          </a:xfrm>
        </p:grpSpPr>
        <p:sp>
          <p:nvSpPr>
            <p:cNvPr id="4" name="AutoShape 3"/>
            <p:cNvSpPr>
              <a:spLocks noChangeAspect="1" noChangeArrowheads="1" noTextEdit="1"/>
            </p:cNvSpPr>
            <p:nvPr/>
          </p:nvSpPr>
          <p:spPr bwMode="auto">
            <a:xfrm>
              <a:off x="10028238" y="4235450"/>
              <a:ext cx="1998662"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 name="Freeform 5"/>
            <p:cNvSpPr>
              <a:spLocks/>
            </p:cNvSpPr>
            <p:nvPr/>
          </p:nvSpPr>
          <p:spPr bwMode="auto">
            <a:xfrm>
              <a:off x="10788650" y="4572000"/>
              <a:ext cx="400050" cy="82550"/>
            </a:xfrm>
            <a:custGeom>
              <a:avLst/>
              <a:gdLst>
                <a:gd name="T0" fmla="*/ 146 w 146"/>
                <a:gd name="T1" fmla="*/ 23 h 30"/>
                <a:gd name="T2" fmla="*/ 139 w 146"/>
                <a:gd name="T3" fmla="*/ 30 h 30"/>
                <a:gd name="T4" fmla="*/ 8 w 146"/>
                <a:gd name="T5" fmla="*/ 30 h 30"/>
                <a:gd name="T6" fmla="*/ 0 w 146"/>
                <a:gd name="T7" fmla="*/ 23 h 30"/>
                <a:gd name="T8" fmla="*/ 0 w 146"/>
                <a:gd name="T9" fmla="*/ 7 h 30"/>
                <a:gd name="T10" fmla="*/ 8 w 146"/>
                <a:gd name="T11" fmla="*/ 0 h 30"/>
                <a:gd name="T12" fmla="*/ 139 w 146"/>
                <a:gd name="T13" fmla="*/ 0 h 30"/>
                <a:gd name="T14" fmla="*/ 146 w 146"/>
                <a:gd name="T15" fmla="*/ 7 h 30"/>
                <a:gd name="T16" fmla="*/ 146 w 146"/>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0">
                  <a:moveTo>
                    <a:pt x="146" y="23"/>
                  </a:moveTo>
                  <a:cubicBezTo>
                    <a:pt x="146" y="27"/>
                    <a:pt x="143" y="30"/>
                    <a:pt x="139" y="30"/>
                  </a:cubicBezTo>
                  <a:cubicBezTo>
                    <a:pt x="8" y="30"/>
                    <a:pt x="8" y="30"/>
                    <a:pt x="8" y="30"/>
                  </a:cubicBezTo>
                  <a:cubicBezTo>
                    <a:pt x="3" y="30"/>
                    <a:pt x="0" y="27"/>
                    <a:pt x="0" y="23"/>
                  </a:cubicBezTo>
                  <a:cubicBezTo>
                    <a:pt x="0" y="7"/>
                    <a:pt x="0" y="7"/>
                    <a:pt x="0" y="7"/>
                  </a:cubicBezTo>
                  <a:cubicBezTo>
                    <a:pt x="0" y="3"/>
                    <a:pt x="3" y="0"/>
                    <a:pt x="8" y="0"/>
                  </a:cubicBezTo>
                  <a:cubicBezTo>
                    <a:pt x="139" y="0"/>
                    <a:pt x="139" y="0"/>
                    <a:pt x="139" y="0"/>
                  </a:cubicBezTo>
                  <a:cubicBezTo>
                    <a:pt x="143" y="0"/>
                    <a:pt x="146" y="3"/>
                    <a:pt x="146" y="7"/>
                  </a:cubicBezTo>
                  <a:lnTo>
                    <a:pt x="146" y="23"/>
                  </a:lnTo>
                  <a:close/>
                </a:path>
              </a:pathLst>
            </a:custGeom>
            <a:solidFill>
              <a:srgbClr val="C69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 name="Rectangle 6"/>
            <p:cNvSpPr>
              <a:spLocks noChangeArrowheads="1"/>
            </p:cNvSpPr>
            <p:nvPr/>
          </p:nvSpPr>
          <p:spPr bwMode="auto">
            <a:xfrm>
              <a:off x="10768013" y="5670550"/>
              <a:ext cx="439737" cy="14446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 name="Rectangle 7"/>
            <p:cNvSpPr>
              <a:spLocks noChangeArrowheads="1"/>
            </p:cNvSpPr>
            <p:nvPr/>
          </p:nvSpPr>
          <p:spPr bwMode="auto">
            <a:xfrm>
              <a:off x="10768013" y="5670550"/>
              <a:ext cx="112712" cy="95250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 name="Freeform 8"/>
            <p:cNvSpPr>
              <a:spLocks/>
            </p:cNvSpPr>
            <p:nvPr/>
          </p:nvSpPr>
          <p:spPr bwMode="auto">
            <a:xfrm>
              <a:off x="10617200" y="6607175"/>
              <a:ext cx="263525" cy="136525"/>
            </a:xfrm>
            <a:custGeom>
              <a:avLst/>
              <a:gdLst>
                <a:gd name="T0" fmla="*/ 55 w 96"/>
                <a:gd name="T1" fmla="*/ 0 h 50"/>
                <a:gd name="T2" fmla="*/ 0 w 96"/>
                <a:gd name="T3" fmla="*/ 50 h 50"/>
                <a:gd name="T4" fmla="*/ 55 w 96"/>
                <a:gd name="T5" fmla="*/ 50 h 50"/>
                <a:gd name="T6" fmla="*/ 96 w 96"/>
                <a:gd name="T7" fmla="*/ 50 h 50"/>
                <a:gd name="T8" fmla="*/ 96 w 96"/>
                <a:gd name="T9" fmla="*/ 0 h 50"/>
                <a:gd name="T10" fmla="*/ 55 w 96"/>
                <a:gd name="T11" fmla="*/ 0 h 50"/>
              </a:gdLst>
              <a:ahLst/>
              <a:cxnLst>
                <a:cxn ang="0">
                  <a:pos x="T0" y="T1"/>
                </a:cxn>
                <a:cxn ang="0">
                  <a:pos x="T2" y="T3"/>
                </a:cxn>
                <a:cxn ang="0">
                  <a:pos x="T4" y="T5"/>
                </a:cxn>
                <a:cxn ang="0">
                  <a:pos x="T6" y="T7"/>
                </a:cxn>
                <a:cxn ang="0">
                  <a:pos x="T8" y="T9"/>
                </a:cxn>
                <a:cxn ang="0">
                  <a:pos x="T10" y="T11"/>
                </a:cxn>
              </a:cxnLst>
              <a:rect l="0" t="0" r="r" b="b"/>
              <a:pathLst>
                <a:path w="96" h="50">
                  <a:moveTo>
                    <a:pt x="55" y="0"/>
                  </a:moveTo>
                  <a:cubicBezTo>
                    <a:pt x="26" y="0"/>
                    <a:pt x="3" y="22"/>
                    <a:pt x="0" y="50"/>
                  </a:cubicBezTo>
                  <a:cubicBezTo>
                    <a:pt x="55" y="50"/>
                    <a:pt x="55" y="50"/>
                    <a:pt x="55" y="50"/>
                  </a:cubicBezTo>
                  <a:cubicBezTo>
                    <a:pt x="96" y="50"/>
                    <a:pt x="96" y="50"/>
                    <a:pt x="96" y="50"/>
                  </a:cubicBezTo>
                  <a:cubicBezTo>
                    <a:pt x="96" y="0"/>
                    <a:pt x="96" y="0"/>
                    <a:pt x="96" y="0"/>
                  </a:cubicBezTo>
                  <a:lnTo>
                    <a:pt x="55"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 name="Rectangle 9"/>
            <p:cNvSpPr>
              <a:spLocks noChangeArrowheads="1"/>
            </p:cNvSpPr>
            <p:nvPr/>
          </p:nvSpPr>
          <p:spPr bwMode="auto">
            <a:xfrm>
              <a:off x="11095038" y="5670550"/>
              <a:ext cx="112712" cy="95250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 name="Freeform 10"/>
            <p:cNvSpPr>
              <a:spLocks/>
            </p:cNvSpPr>
            <p:nvPr/>
          </p:nvSpPr>
          <p:spPr bwMode="auto">
            <a:xfrm>
              <a:off x="10944225" y="6607175"/>
              <a:ext cx="263525" cy="136525"/>
            </a:xfrm>
            <a:custGeom>
              <a:avLst/>
              <a:gdLst>
                <a:gd name="T0" fmla="*/ 55 w 96"/>
                <a:gd name="T1" fmla="*/ 0 h 50"/>
                <a:gd name="T2" fmla="*/ 0 w 96"/>
                <a:gd name="T3" fmla="*/ 50 h 50"/>
                <a:gd name="T4" fmla="*/ 55 w 96"/>
                <a:gd name="T5" fmla="*/ 50 h 50"/>
                <a:gd name="T6" fmla="*/ 96 w 96"/>
                <a:gd name="T7" fmla="*/ 50 h 50"/>
                <a:gd name="T8" fmla="*/ 96 w 96"/>
                <a:gd name="T9" fmla="*/ 0 h 50"/>
                <a:gd name="T10" fmla="*/ 55 w 96"/>
                <a:gd name="T11" fmla="*/ 0 h 50"/>
              </a:gdLst>
              <a:ahLst/>
              <a:cxnLst>
                <a:cxn ang="0">
                  <a:pos x="T0" y="T1"/>
                </a:cxn>
                <a:cxn ang="0">
                  <a:pos x="T2" y="T3"/>
                </a:cxn>
                <a:cxn ang="0">
                  <a:pos x="T4" y="T5"/>
                </a:cxn>
                <a:cxn ang="0">
                  <a:pos x="T6" y="T7"/>
                </a:cxn>
                <a:cxn ang="0">
                  <a:pos x="T8" y="T9"/>
                </a:cxn>
                <a:cxn ang="0">
                  <a:pos x="T10" y="T11"/>
                </a:cxn>
              </a:cxnLst>
              <a:rect l="0" t="0" r="r" b="b"/>
              <a:pathLst>
                <a:path w="96" h="50">
                  <a:moveTo>
                    <a:pt x="55" y="0"/>
                  </a:moveTo>
                  <a:cubicBezTo>
                    <a:pt x="26" y="0"/>
                    <a:pt x="3" y="22"/>
                    <a:pt x="0" y="50"/>
                  </a:cubicBezTo>
                  <a:cubicBezTo>
                    <a:pt x="55" y="50"/>
                    <a:pt x="55" y="50"/>
                    <a:pt x="55" y="50"/>
                  </a:cubicBezTo>
                  <a:cubicBezTo>
                    <a:pt x="96" y="50"/>
                    <a:pt x="96" y="50"/>
                    <a:pt x="96" y="50"/>
                  </a:cubicBezTo>
                  <a:cubicBezTo>
                    <a:pt x="96" y="0"/>
                    <a:pt x="96" y="0"/>
                    <a:pt x="96" y="0"/>
                  </a:cubicBezTo>
                  <a:lnTo>
                    <a:pt x="55"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 name="Freeform 11"/>
            <p:cNvSpPr>
              <a:spLocks/>
            </p:cNvSpPr>
            <p:nvPr/>
          </p:nvSpPr>
          <p:spPr bwMode="auto">
            <a:xfrm>
              <a:off x="10607675" y="4881563"/>
              <a:ext cx="762000" cy="788988"/>
            </a:xfrm>
            <a:custGeom>
              <a:avLst/>
              <a:gdLst>
                <a:gd name="T0" fmla="*/ 219 w 278"/>
                <a:gd name="T1" fmla="*/ 0 h 288"/>
                <a:gd name="T2" fmla="*/ 59 w 278"/>
                <a:gd name="T3" fmla="*/ 0 h 288"/>
                <a:gd name="T4" fmla="*/ 0 w 278"/>
                <a:gd name="T5" fmla="*/ 59 h 288"/>
                <a:gd name="T6" fmla="*/ 0 w 278"/>
                <a:gd name="T7" fmla="*/ 109 h 288"/>
                <a:gd name="T8" fmla="*/ 59 w 278"/>
                <a:gd name="T9" fmla="*/ 109 h 288"/>
                <a:gd name="T10" fmla="*/ 59 w 278"/>
                <a:gd name="T11" fmla="*/ 288 h 288"/>
                <a:gd name="T12" fmla="*/ 219 w 278"/>
                <a:gd name="T13" fmla="*/ 288 h 288"/>
                <a:gd name="T14" fmla="*/ 219 w 278"/>
                <a:gd name="T15" fmla="*/ 109 h 288"/>
                <a:gd name="T16" fmla="*/ 278 w 278"/>
                <a:gd name="T17" fmla="*/ 109 h 288"/>
                <a:gd name="T18" fmla="*/ 278 w 278"/>
                <a:gd name="T19" fmla="*/ 59 h 288"/>
                <a:gd name="T20" fmla="*/ 219 w 278"/>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288">
                  <a:moveTo>
                    <a:pt x="219" y="0"/>
                  </a:moveTo>
                  <a:cubicBezTo>
                    <a:pt x="59" y="0"/>
                    <a:pt x="59" y="0"/>
                    <a:pt x="59" y="0"/>
                  </a:cubicBezTo>
                  <a:cubicBezTo>
                    <a:pt x="26" y="0"/>
                    <a:pt x="0" y="27"/>
                    <a:pt x="0" y="59"/>
                  </a:cubicBezTo>
                  <a:cubicBezTo>
                    <a:pt x="0" y="109"/>
                    <a:pt x="0" y="109"/>
                    <a:pt x="0" y="109"/>
                  </a:cubicBezTo>
                  <a:cubicBezTo>
                    <a:pt x="59" y="109"/>
                    <a:pt x="59" y="109"/>
                    <a:pt x="59" y="109"/>
                  </a:cubicBezTo>
                  <a:cubicBezTo>
                    <a:pt x="59" y="288"/>
                    <a:pt x="59" y="288"/>
                    <a:pt x="59" y="288"/>
                  </a:cubicBezTo>
                  <a:cubicBezTo>
                    <a:pt x="219" y="288"/>
                    <a:pt x="219" y="288"/>
                    <a:pt x="219" y="288"/>
                  </a:cubicBezTo>
                  <a:cubicBezTo>
                    <a:pt x="219" y="109"/>
                    <a:pt x="219" y="109"/>
                    <a:pt x="219" y="109"/>
                  </a:cubicBezTo>
                  <a:cubicBezTo>
                    <a:pt x="278" y="109"/>
                    <a:pt x="278" y="109"/>
                    <a:pt x="278" y="109"/>
                  </a:cubicBezTo>
                  <a:cubicBezTo>
                    <a:pt x="278" y="59"/>
                    <a:pt x="278" y="59"/>
                    <a:pt x="278" y="59"/>
                  </a:cubicBezTo>
                  <a:cubicBezTo>
                    <a:pt x="278" y="27"/>
                    <a:pt x="252" y="0"/>
                    <a:pt x="219"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 name="Freeform 12"/>
            <p:cNvSpPr>
              <a:spLocks/>
            </p:cNvSpPr>
            <p:nvPr/>
          </p:nvSpPr>
          <p:spPr bwMode="auto">
            <a:xfrm>
              <a:off x="10475913" y="5180013"/>
              <a:ext cx="271462" cy="404813"/>
            </a:xfrm>
            <a:custGeom>
              <a:avLst/>
              <a:gdLst>
                <a:gd name="T0" fmla="*/ 62 w 99"/>
                <a:gd name="T1" fmla="*/ 148 h 148"/>
                <a:gd name="T2" fmla="*/ 0 w 99"/>
                <a:gd name="T3" fmla="*/ 148 h 148"/>
                <a:gd name="T4" fmla="*/ 0 w 99"/>
                <a:gd name="T5" fmla="*/ 105 h 148"/>
                <a:gd name="T6" fmla="*/ 56 w 99"/>
                <a:gd name="T7" fmla="*/ 105 h 148"/>
                <a:gd name="T8" fmla="*/ 56 w 99"/>
                <a:gd name="T9" fmla="*/ 0 h 148"/>
                <a:gd name="T10" fmla="*/ 99 w 99"/>
                <a:gd name="T11" fmla="*/ 0 h 148"/>
                <a:gd name="T12" fmla="*/ 99 w 99"/>
                <a:gd name="T13" fmla="*/ 111 h 148"/>
                <a:gd name="T14" fmla="*/ 62 w 99"/>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48">
                  <a:moveTo>
                    <a:pt x="62" y="148"/>
                  </a:moveTo>
                  <a:cubicBezTo>
                    <a:pt x="0" y="148"/>
                    <a:pt x="0" y="148"/>
                    <a:pt x="0" y="148"/>
                  </a:cubicBezTo>
                  <a:cubicBezTo>
                    <a:pt x="0" y="105"/>
                    <a:pt x="0" y="105"/>
                    <a:pt x="0" y="105"/>
                  </a:cubicBezTo>
                  <a:cubicBezTo>
                    <a:pt x="56" y="105"/>
                    <a:pt x="56" y="105"/>
                    <a:pt x="56" y="105"/>
                  </a:cubicBezTo>
                  <a:cubicBezTo>
                    <a:pt x="56" y="0"/>
                    <a:pt x="56" y="0"/>
                    <a:pt x="56" y="0"/>
                  </a:cubicBezTo>
                  <a:cubicBezTo>
                    <a:pt x="99" y="0"/>
                    <a:pt x="99" y="0"/>
                    <a:pt x="99" y="0"/>
                  </a:cubicBezTo>
                  <a:cubicBezTo>
                    <a:pt x="99" y="111"/>
                    <a:pt x="99" y="111"/>
                    <a:pt x="99" y="111"/>
                  </a:cubicBezTo>
                  <a:cubicBezTo>
                    <a:pt x="99" y="131"/>
                    <a:pt x="82" y="148"/>
                    <a:pt x="62" y="148"/>
                  </a:cubicBez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 name="Rectangle 13"/>
            <p:cNvSpPr>
              <a:spLocks noChangeArrowheads="1"/>
            </p:cNvSpPr>
            <p:nvPr/>
          </p:nvSpPr>
          <p:spPr bwMode="auto">
            <a:xfrm>
              <a:off x="11229975" y="5180013"/>
              <a:ext cx="117475" cy="701675"/>
            </a:xfrm>
            <a:prstGeom prst="rect">
              <a:avLst/>
            </a:prstGeom>
            <a:solidFill>
              <a:srgbClr val="E2B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1" name="Freeform 14"/>
            <p:cNvSpPr>
              <a:spLocks/>
            </p:cNvSpPr>
            <p:nvPr/>
          </p:nvSpPr>
          <p:spPr bwMode="auto">
            <a:xfrm>
              <a:off x="11229975" y="5764213"/>
              <a:ext cx="117475" cy="234950"/>
            </a:xfrm>
            <a:custGeom>
              <a:avLst/>
              <a:gdLst>
                <a:gd name="T0" fmla="*/ 0 w 43"/>
                <a:gd name="T1" fmla="*/ 0 h 86"/>
                <a:gd name="T2" fmla="*/ 0 w 43"/>
                <a:gd name="T3" fmla="*/ 86 h 86"/>
                <a:gd name="T4" fmla="*/ 43 w 43"/>
                <a:gd name="T5" fmla="*/ 43 h 86"/>
                <a:gd name="T6" fmla="*/ 0 w 43"/>
                <a:gd name="T7" fmla="*/ 0 h 86"/>
              </a:gdLst>
              <a:ahLst/>
              <a:cxnLst>
                <a:cxn ang="0">
                  <a:pos x="T0" y="T1"/>
                </a:cxn>
                <a:cxn ang="0">
                  <a:pos x="T2" y="T3"/>
                </a:cxn>
                <a:cxn ang="0">
                  <a:pos x="T4" y="T5"/>
                </a:cxn>
                <a:cxn ang="0">
                  <a:pos x="T6" y="T7"/>
                </a:cxn>
              </a:cxnLst>
              <a:rect l="0" t="0" r="r" b="b"/>
              <a:pathLst>
                <a:path w="43" h="86">
                  <a:moveTo>
                    <a:pt x="0" y="0"/>
                  </a:moveTo>
                  <a:cubicBezTo>
                    <a:pt x="0" y="86"/>
                    <a:pt x="0" y="86"/>
                    <a:pt x="0" y="86"/>
                  </a:cubicBezTo>
                  <a:cubicBezTo>
                    <a:pt x="24" y="86"/>
                    <a:pt x="43" y="67"/>
                    <a:pt x="43" y="43"/>
                  </a:cubicBezTo>
                  <a:cubicBezTo>
                    <a:pt x="43" y="19"/>
                    <a:pt x="24" y="0"/>
                    <a:pt x="0" y="0"/>
                  </a:cubicBez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2" name="Freeform 15"/>
            <p:cNvSpPr>
              <a:spLocks/>
            </p:cNvSpPr>
            <p:nvPr/>
          </p:nvSpPr>
          <p:spPr bwMode="auto">
            <a:xfrm>
              <a:off x="10356850" y="5465763"/>
              <a:ext cx="239712" cy="119063"/>
            </a:xfrm>
            <a:custGeom>
              <a:avLst/>
              <a:gdLst>
                <a:gd name="T0" fmla="*/ 87 w 87"/>
                <a:gd name="T1" fmla="*/ 0 h 44"/>
                <a:gd name="T2" fmla="*/ 0 w 87"/>
                <a:gd name="T3" fmla="*/ 0 h 44"/>
                <a:gd name="T4" fmla="*/ 43 w 87"/>
                <a:gd name="T5" fmla="*/ 44 h 44"/>
                <a:gd name="T6" fmla="*/ 87 w 87"/>
                <a:gd name="T7" fmla="*/ 0 h 44"/>
              </a:gdLst>
              <a:ahLst/>
              <a:cxnLst>
                <a:cxn ang="0">
                  <a:pos x="T0" y="T1"/>
                </a:cxn>
                <a:cxn ang="0">
                  <a:pos x="T2" y="T3"/>
                </a:cxn>
                <a:cxn ang="0">
                  <a:pos x="T4" y="T5"/>
                </a:cxn>
                <a:cxn ang="0">
                  <a:pos x="T6" y="T7"/>
                </a:cxn>
              </a:cxnLst>
              <a:rect l="0" t="0" r="r" b="b"/>
              <a:pathLst>
                <a:path w="87" h="44">
                  <a:moveTo>
                    <a:pt x="87" y="0"/>
                  </a:moveTo>
                  <a:cubicBezTo>
                    <a:pt x="0" y="0"/>
                    <a:pt x="0" y="0"/>
                    <a:pt x="0" y="0"/>
                  </a:cubicBezTo>
                  <a:cubicBezTo>
                    <a:pt x="0" y="24"/>
                    <a:pt x="19" y="44"/>
                    <a:pt x="43" y="44"/>
                  </a:cubicBezTo>
                  <a:cubicBezTo>
                    <a:pt x="68" y="44"/>
                    <a:pt x="87" y="24"/>
                    <a:pt x="87" y="0"/>
                  </a:cubicBez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3" name="Rectangle 16"/>
            <p:cNvSpPr>
              <a:spLocks noChangeArrowheads="1"/>
            </p:cNvSpPr>
            <p:nvPr/>
          </p:nvSpPr>
          <p:spPr bwMode="auto">
            <a:xfrm>
              <a:off x="11229975" y="5734050"/>
              <a:ext cx="120650" cy="61913"/>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4" name="Rectangle 17"/>
            <p:cNvSpPr>
              <a:spLocks noChangeArrowheads="1"/>
            </p:cNvSpPr>
            <p:nvPr/>
          </p:nvSpPr>
          <p:spPr bwMode="auto">
            <a:xfrm>
              <a:off x="10171113" y="5410200"/>
              <a:ext cx="523875" cy="555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5" name="Freeform 18"/>
            <p:cNvSpPr>
              <a:spLocks/>
            </p:cNvSpPr>
            <p:nvPr/>
          </p:nvSpPr>
          <p:spPr bwMode="auto">
            <a:xfrm>
              <a:off x="10028238" y="5146675"/>
              <a:ext cx="546100" cy="263525"/>
            </a:xfrm>
            <a:custGeom>
              <a:avLst/>
              <a:gdLst>
                <a:gd name="T0" fmla="*/ 254 w 344"/>
                <a:gd name="T1" fmla="*/ 0 h 166"/>
                <a:gd name="T2" fmla="*/ 0 w 344"/>
                <a:gd name="T3" fmla="*/ 0 h 166"/>
                <a:gd name="T4" fmla="*/ 90 w 344"/>
                <a:gd name="T5" fmla="*/ 166 h 166"/>
                <a:gd name="T6" fmla="*/ 344 w 344"/>
                <a:gd name="T7" fmla="*/ 166 h 166"/>
                <a:gd name="T8" fmla="*/ 254 w 344"/>
                <a:gd name="T9" fmla="*/ 0 h 166"/>
              </a:gdLst>
              <a:ahLst/>
              <a:cxnLst>
                <a:cxn ang="0">
                  <a:pos x="T0" y="T1"/>
                </a:cxn>
                <a:cxn ang="0">
                  <a:pos x="T2" y="T3"/>
                </a:cxn>
                <a:cxn ang="0">
                  <a:pos x="T4" y="T5"/>
                </a:cxn>
                <a:cxn ang="0">
                  <a:pos x="T6" y="T7"/>
                </a:cxn>
                <a:cxn ang="0">
                  <a:pos x="T8" y="T9"/>
                </a:cxn>
              </a:cxnLst>
              <a:rect l="0" t="0" r="r" b="b"/>
              <a:pathLst>
                <a:path w="344" h="166">
                  <a:moveTo>
                    <a:pt x="254" y="0"/>
                  </a:moveTo>
                  <a:lnTo>
                    <a:pt x="0" y="0"/>
                  </a:lnTo>
                  <a:lnTo>
                    <a:pt x="90" y="166"/>
                  </a:lnTo>
                  <a:lnTo>
                    <a:pt x="344" y="166"/>
                  </a:lnTo>
                  <a:lnTo>
                    <a:pt x="2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6" name="Rectangle 19"/>
            <p:cNvSpPr>
              <a:spLocks noChangeArrowheads="1"/>
            </p:cNvSpPr>
            <p:nvPr/>
          </p:nvSpPr>
          <p:spPr bwMode="auto">
            <a:xfrm>
              <a:off x="10574338" y="5410200"/>
              <a:ext cx="120650" cy="571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7" name="Freeform 20"/>
            <p:cNvSpPr>
              <a:spLocks/>
            </p:cNvSpPr>
            <p:nvPr/>
          </p:nvSpPr>
          <p:spPr bwMode="auto">
            <a:xfrm>
              <a:off x="10918825" y="4719638"/>
              <a:ext cx="138112" cy="230188"/>
            </a:xfrm>
            <a:custGeom>
              <a:avLst/>
              <a:gdLst>
                <a:gd name="T0" fmla="*/ 44 w 87"/>
                <a:gd name="T1" fmla="*/ 145 h 145"/>
                <a:gd name="T2" fmla="*/ 0 w 87"/>
                <a:gd name="T3" fmla="*/ 102 h 145"/>
                <a:gd name="T4" fmla="*/ 0 w 87"/>
                <a:gd name="T5" fmla="*/ 0 h 145"/>
                <a:gd name="T6" fmla="*/ 87 w 87"/>
                <a:gd name="T7" fmla="*/ 0 h 145"/>
                <a:gd name="T8" fmla="*/ 87 w 87"/>
                <a:gd name="T9" fmla="*/ 102 h 145"/>
                <a:gd name="T10" fmla="*/ 44 w 87"/>
                <a:gd name="T11" fmla="*/ 145 h 145"/>
              </a:gdLst>
              <a:ahLst/>
              <a:cxnLst>
                <a:cxn ang="0">
                  <a:pos x="T0" y="T1"/>
                </a:cxn>
                <a:cxn ang="0">
                  <a:pos x="T2" y="T3"/>
                </a:cxn>
                <a:cxn ang="0">
                  <a:pos x="T4" y="T5"/>
                </a:cxn>
                <a:cxn ang="0">
                  <a:pos x="T6" y="T7"/>
                </a:cxn>
                <a:cxn ang="0">
                  <a:pos x="T8" y="T9"/>
                </a:cxn>
                <a:cxn ang="0">
                  <a:pos x="T10" y="T11"/>
                </a:cxn>
              </a:cxnLst>
              <a:rect l="0" t="0" r="r" b="b"/>
              <a:pathLst>
                <a:path w="87" h="145">
                  <a:moveTo>
                    <a:pt x="44" y="145"/>
                  </a:moveTo>
                  <a:lnTo>
                    <a:pt x="0" y="102"/>
                  </a:lnTo>
                  <a:lnTo>
                    <a:pt x="0" y="0"/>
                  </a:lnTo>
                  <a:lnTo>
                    <a:pt x="87" y="0"/>
                  </a:lnTo>
                  <a:lnTo>
                    <a:pt x="87" y="102"/>
                  </a:lnTo>
                  <a:lnTo>
                    <a:pt x="44" y="145"/>
                  </a:ln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8" name="Freeform 21"/>
            <p:cNvSpPr>
              <a:spLocks/>
            </p:cNvSpPr>
            <p:nvPr/>
          </p:nvSpPr>
          <p:spPr bwMode="auto">
            <a:xfrm>
              <a:off x="10918825" y="4719638"/>
              <a:ext cx="138112" cy="123825"/>
            </a:xfrm>
            <a:custGeom>
              <a:avLst/>
              <a:gdLst>
                <a:gd name="T0" fmla="*/ 0 w 50"/>
                <a:gd name="T1" fmla="*/ 41 h 45"/>
                <a:gd name="T2" fmla="*/ 25 w 50"/>
                <a:gd name="T3" fmla="*/ 45 h 45"/>
                <a:gd name="T4" fmla="*/ 50 w 50"/>
                <a:gd name="T5" fmla="*/ 41 h 45"/>
                <a:gd name="T6" fmla="*/ 50 w 50"/>
                <a:gd name="T7" fmla="*/ 0 h 45"/>
                <a:gd name="T8" fmla="*/ 0 w 50"/>
                <a:gd name="T9" fmla="*/ 0 h 45"/>
                <a:gd name="T10" fmla="*/ 0 w 50"/>
                <a:gd name="T11" fmla="*/ 41 h 45"/>
              </a:gdLst>
              <a:ahLst/>
              <a:cxnLst>
                <a:cxn ang="0">
                  <a:pos x="T0" y="T1"/>
                </a:cxn>
                <a:cxn ang="0">
                  <a:pos x="T2" y="T3"/>
                </a:cxn>
                <a:cxn ang="0">
                  <a:pos x="T4" y="T5"/>
                </a:cxn>
                <a:cxn ang="0">
                  <a:pos x="T6" y="T7"/>
                </a:cxn>
                <a:cxn ang="0">
                  <a:pos x="T8" y="T9"/>
                </a:cxn>
                <a:cxn ang="0">
                  <a:pos x="T10" y="T11"/>
                </a:cxn>
              </a:cxnLst>
              <a:rect l="0" t="0" r="r" b="b"/>
              <a:pathLst>
                <a:path w="50" h="45">
                  <a:moveTo>
                    <a:pt x="0" y="41"/>
                  </a:moveTo>
                  <a:cubicBezTo>
                    <a:pt x="8" y="43"/>
                    <a:pt x="16" y="45"/>
                    <a:pt x="25" y="45"/>
                  </a:cubicBezTo>
                  <a:cubicBezTo>
                    <a:pt x="34" y="45"/>
                    <a:pt x="42" y="43"/>
                    <a:pt x="50" y="41"/>
                  </a:cubicBezTo>
                  <a:cubicBezTo>
                    <a:pt x="50" y="0"/>
                    <a:pt x="50" y="0"/>
                    <a:pt x="50" y="0"/>
                  </a:cubicBezTo>
                  <a:cubicBezTo>
                    <a:pt x="0" y="0"/>
                    <a:pt x="0" y="0"/>
                    <a:pt x="0" y="0"/>
                  </a:cubicBezTo>
                  <a:lnTo>
                    <a:pt x="0" y="41"/>
                  </a:lnTo>
                  <a:close/>
                </a:path>
              </a:pathLst>
            </a:custGeom>
            <a:solidFill>
              <a:srgbClr val="C69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Freeform 22"/>
            <p:cNvSpPr>
              <a:spLocks/>
            </p:cNvSpPr>
            <p:nvPr/>
          </p:nvSpPr>
          <p:spPr bwMode="auto">
            <a:xfrm>
              <a:off x="10779125" y="4462463"/>
              <a:ext cx="417512" cy="44450"/>
            </a:xfrm>
            <a:custGeom>
              <a:avLst/>
              <a:gdLst>
                <a:gd name="T0" fmla="*/ 152 w 152"/>
                <a:gd name="T1" fmla="*/ 8 h 16"/>
                <a:gd name="T2" fmla="*/ 144 w 152"/>
                <a:gd name="T3" fmla="*/ 16 h 16"/>
                <a:gd name="T4" fmla="*/ 8 w 152"/>
                <a:gd name="T5" fmla="*/ 16 h 16"/>
                <a:gd name="T6" fmla="*/ 0 w 152"/>
                <a:gd name="T7" fmla="*/ 8 h 16"/>
                <a:gd name="T8" fmla="*/ 0 w 152"/>
                <a:gd name="T9" fmla="*/ 8 h 16"/>
                <a:gd name="T10" fmla="*/ 8 w 152"/>
                <a:gd name="T11" fmla="*/ 0 h 16"/>
                <a:gd name="T12" fmla="*/ 144 w 152"/>
                <a:gd name="T13" fmla="*/ 0 h 16"/>
                <a:gd name="T14" fmla="*/ 152 w 15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6">
                  <a:moveTo>
                    <a:pt x="152" y="8"/>
                  </a:moveTo>
                  <a:cubicBezTo>
                    <a:pt x="152" y="12"/>
                    <a:pt x="148" y="16"/>
                    <a:pt x="144" y="16"/>
                  </a:cubicBezTo>
                  <a:cubicBezTo>
                    <a:pt x="8" y="16"/>
                    <a:pt x="8" y="16"/>
                    <a:pt x="8" y="16"/>
                  </a:cubicBezTo>
                  <a:cubicBezTo>
                    <a:pt x="4" y="16"/>
                    <a:pt x="0" y="12"/>
                    <a:pt x="0" y="8"/>
                  </a:cubicBezTo>
                  <a:cubicBezTo>
                    <a:pt x="0" y="8"/>
                    <a:pt x="0" y="8"/>
                    <a:pt x="0" y="8"/>
                  </a:cubicBezTo>
                  <a:cubicBezTo>
                    <a:pt x="0" y="3"/>
                    <a:pt x="4" y="0"/>
                    <a:pt x="8" y="0"/>
                  </a:cubicBezTo>
                  <a:cubicBezTo>
                    <a:pt x="144" y="0"/>
                    <a:pt x="144" y="0"/>
                    <a:pt x="144" y="0"/>
                  </a:cubicBezTo>
                  <a:cubicBezTo>
                    <a:pt x="148" y="0"/>
                    <a:pt x="152" y="3"/>
                    <a:pt x="15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0" name="Freeform 23"/>
            <p:cNvSpPr>
              <a:spLocks/>
            </p:cNvSpPr>
            <p:nvPr/>
          </p:nvSpPr>
          <p:spPr bwMode="auto">
            <a:xfrm>
              <a:off x="10823575" y="4238625"/>
              <a:ext cx="328612" cy="227013"/>
            </a:xfrm>
            <a:custGeom>
              <a:avLst/>
              <a:gdLst>
                <a:gd name="T0" fmla="*/ 60 w 120"/>
                <a:gd name="T1" fmla="*/ 0 h 83"/>
                <a:gd name="T2" fmla="*/ 0 w 120"/>
                <a:gd name="T3" fmla="*/ 61 h 83"/>
                <a:gd name="T4" fmla="*/ 0 w 120"/>
                <a:gd name="T5" fmla="*/ 83 h 83"/>
                <a:gd name="T6" fmla="*/ 120 w 120"/>
                <a:gd name="T7" fmla="*/ 83 h 83"/>
                <a:gd name="T8" fmla="*/ 120 w 120"/>
                <a:gd name="T9" fmla="*/ 61 h 83"/>
                <a:gd name="T10" fmla="*/ 60 w 120"/>
                <a:gd name="T11" fmla="*/ 0 h 83"/>
              </a:gdLst>
              <a:ahLst/>
              <a:cxnLst>
                <a:cxn ang="0">
                  <a:pos x="T0" y="T1"/>
                </a:cxn>
                <a:cxn ang="0">
                  <a:pos x="T2" y="T3"/>
                </a:cxn>
                <a:cxn ang="0">
                  <a:pos x="T4" y="T5"/>
                </a:cxn>
                <a:cxn ang="0">
                  <a:pos x="T6" y="T7"/>
                </a:cxn>
                <a:cxn ang="0">
                  <a:pos x="T8" y="T9"/>
                </a:cxn>
                <a:cxn ang="0">
                  <a:pos x="T10" y="T11"/>
                </a:cxn>
              </a:cxnLst>
              <a:rect l="0" t="0" r="r" b="b"/>
              <a:pathLst>
                <a:path w="120" h="83">
                  <a:moveTo>
                    <a:pt x="60" y="0"/>
                  </a:moveTo>
                  <a:cubicBezTo>
                    <a:pt x="27" y="0"/>
                    <a:pt x="0" y="27"/>
                    <a:pt x="0" y="61"/>
                  </a:cubicBezTo>
                  <a:cubicBezTo>
                    <a:pt x="0" y="83"/>
                    <a:pt x="0" y="83"/>
                    <a:pt x="0" y="83"/>
                  </a:cubicBezTo>
                  <a:cubicBezTo>
                    <a:pt x="120" y="83"/>
                    <a:pt x="120" y="83"/>
                    <a:pt x="120" y="83"/>
                  </a:cubicBezTo>
                  <a:cubicBezTo>
                    <a:pt x="120" y="61"/>
                    <a:pt x="120" y="61"/>
                    <a:pt x="120" y="61"/>
                  </a:cubicBezTo>
                  <a:cubicBezTo>
                    <a:pt x="120" y="27"/>
                    <a:pt x="93" y="0"/>
                    <a:pt x="6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1" name="Rectangle 24"/>
            <p:cNvSpPr>
              <a:spLocks noChangeArrowheads="1"/>
            </p:cNvSpPr>
            <p:nvPr/>
          </p:nvSpPr>
          <p:spPr bwMode="auto">
            <a:xfrm>
              <a:off x="10823575" y="4405313"/>
              <a:ext cx="328612" cy="57150"/>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2" name="Freeform 25"/>
            <p:cNvSpPr>
              <a:spLocks/>
            </p:cNvSpPr>
            <p:nvPr/>
          </p:nvSpPr>
          <p:spPr bwMode="auto">
            <a:xfrm>
              <a:off x="10823575" y="4506913"/>
              <a:ext cx="328612" cy="309563"/>
            </a:xfrm>
            <a:custGeom>
              <a:avLst/>
              <a:gdLst>
                <a:gd name="T0" fmla="*/ 0 w 120"/>
                <a:gd name="T1" fmla="*/ 0 h 113"/>
                <a:gd name="T2" fmla="*/ 0 w 120"/>
                <a:gd name="T3" fmla="*/ 93 h 113"/>
                <a:gd name="T4" fmla="*/ 1 w 120"/>
                <a:gd name="T5" fmla="*/ 93 h 113"/>
                <a:gd name="T6" fmla="*/ 60 w 120"/>
                <a:gd name="T7" fmla="*/ 113 h 113"/>
                <a:gd name="T8" fmla="*/ 119 w 120"/>
                <a:gd name="T9" fmla="*/ 93 h 113"/>
                <a:gd name="T10" fmla="*/ 120 w 120"/>
                <a:gd name="T11" fmla="*/ 93 h 113"/>
                <a:gd name="T12" fmla="*/ 120 w 120"/>
                <a:gd name="T13" fmla="*/ 0 h 113"/>
                <a:gd name="T14" fmla="*/ 0 w 120"/>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3">
                  <a:moveTo>
                    <a:pt x="0" y="0"/>
                  </a:moveTo>
                  <a:cubicBezTo>
                    <a:pt x="0" y="93"/>
                    <a:pt x="0" y="93"/>
                    <a:pt x="0" y="93"/>
                  </a:cubicBezTo>
                  <a:cubicBezTo>
                    <a:pt x="1" y="93"/>
                    <a:pt x="1" y="93"/>
                    <a:pt x="1" y="93"/>
                  </a:cubicBezTo>
                  <a:cubicBezTo>
                    <a:pt x="17" y="105"/>
                    <a:pt x="38" y="113"/>
                    <a:pt x="60" y="113"/>
                  </a:cubicBezTo>
                  <a:cubicBezTo>
                    <a:pt x="82" y="113"/>
                    <a:pt x="103" y="105"/>
                    <a:pt x="119" y="93"/>
                  </a:cubicBezTo>
                  <a:cubicBezTo>
                    <a:pt x="120" y="93"/>
                    <a:pt x="120" y="93"/>
                    <a:pt x="120" y="93"/>
                  </a:cubicBezTo>
                  <a:cubicBezTo>
                    <a:pt x="120" y="0"/>
                    <a:pt x="120" y="0"/>
                    <a:pt x="120" y="0"/>
                  </a:cubicBezTo>
                  <a:lnTo>
                    <a:pt x="0" y="0"/>
                  </a:ln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3" name="Rectangle 26"/>
            <p:cNvSpPr>
              <a:spLocks noChangeArrowheads="1"/>
            </p:cNvSpPr>
            <p:nvPr/>
          </p:nvSpPr>
          <p:spPr bwMode="auto">
            <a:xfrm>
              <a:off x="11229975" y="5180013"/>
              <a:ext cx="117475" cy="33339"/>
            </a:xfrm>
            <a:prstGeom prst="rect">
              <a:avLst/>
            </a:prstGeom>
            <a:solidFill>
              <a:srgbClr val="C69B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4" name="Rectangle 27"/>
            <p:cNvSpPr>
              <a:spLocks noChangeArrowheads="1"/>
            </p:cNvSpPr>
            <p:nvPr/>
          </p:nvSpPr>
          <p:spPr bwMode="auto">
            <a:xfrm>
              <a:off x="10628313" y="5180013"/>
              <a:ext cx="119062" cy="33338"/>
            </a:xfrm>
            <a:prstGeom prst="rect">
              <a:avLst/>
            </a:prstGeom>
            <a:solidFill>
              <a:srgbClr val="C69B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5" name="Freeform 28"/>
            <p:cNvSpPr>
              <a:spLocks/>
            </p:cNvSpPr>
            <p:nvPr/>
          </p:nvSpPr>
          <p:spPr bwMode="auto">
            <a:xfrm>
              <a:off x="10872788" y="4662488"/>
              <a:ext cx="230187" cy="52388"/>
            </a:xfrm>
            <a:custGeom>
              <a:avLst/>
              <a:gdLst>
                <a:gd name="T0" fmla="*/ 75 w 84"/>
                <a:gd name="T1" fmla="*/ 0 h 19"/>
                <a:gd name="T2" fmla="*/ 74 w 84"/>
                <a:gd name="T3" fmla="*/ 0 h 19"/>
                <a:gd name="T4" fmla="*/ 80 w 84"/>
                <a:gd name="T5" fmla="*/ 7 h 19"/>
                <a:gd name="T6" fmla="*/ 76 w 84"/>
                <a:gd name="T7" fmla="*/ 14 h 19"/>
                <a:gd name="T8" fmla="*/ 54 w 84"/>
                <a:gd name="T9" fmla="*/ 6 h 19"/>
                <a:gd name="T10" fmla="*/ 42 w 84"/>
                <a:gd name="T11" fmla="*/ 13 h 19"/>
                <a:gd name="T12" fmla="*/ 30 w 84"/>
                <a:gd name="T13" fmla="*/ 6 h 19"/>
                <a:gd name="T14" fmla="*/ 8 w 84"/>
                <a:gd name="T15" fmla="*/ 14 h 19"/>
                <a:gd name="T16" fmla="*/ 4 w 84"/>
                <a:gd name="T17" fmla="*/ 7 h 19"/>
                <a:gd name="T18" fmla="*/ 10 w 84"/>
                <a:gd name="T19" fmla="*/ 0 h 19"/>
                <a:gd name="T20" fmla="*/ 9 w 84"/>
                <a:gd name="T21" fmla="*/ 0 h 19"/>
                <a:gd name="T22" fmla="*/ 0 w 84"/>
                <a:gd name="T23" fmla="*/ 9 h 19"/>
                <a:gd name="T24" fmla="*/ 8 w 84"/>
                <a:gd name="T25" fmla="*/ 19 h 19"/>
                <a:gd name="T26" fmla="*/ 40 w 84"/>
                <a:gd name="T27" fmla="*/ 19 h 19"/>
                <a:gd name="T28" fmla="*/ 44 w 84"/>
                <a:gd name="T29" fmla="*/ 19 h 19"/>
                <a:gd name="T30" fmla="*/ 76 w 84"/>
                <a:gd name="T31" fmla="*/ 19 h 19"/>
                <a:gd name="T32" fmla="*/ 84 w 84"/>
                <a:gd name="T33" fmla="*/ 9 h 19"/>
                <a:gd name="T34" fmla="*/ 75 w 84"/>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9">
                  <a:moveTo>
                    <a:pt x="75" y="0"/>
                  </a:moveTo>
                  <a:cubicBezTo>
                    <a:pt x="75" y="0"/>
                    <a:pt x="75" y="0"/>
                    <a:pt x="74" y="0"/>
                  </a:cubicBezTo>
                  <a:cubicBezTo>
                    <a:pt x="78" y="0"/>
                    <a:pt x="80" y="3"/>
                    <a:pt x="80" y="7"/>
                  </a:cubicBezTo>
                  <a:cubicBezTo>
                    <a:pt x="80" y="10"/>
                    <a:pt x="79" y="14"/>
                    <a:pt x="76" y="14"/>
                  </a:cubicBezTo>
                  <a:cubicBezTo>
                    <a:pt x="65" y="14"/>
                    <a:pt x="63" y="6"/>
                    <a:pt x="54" y="6"/>
                  </a:cubicBezTo>
                  <a:cubicBezTo>
                    <a:pt x="47" y="6"/>
                    <a:pt x="44" y="9"/>
                    <a:pt x="42" y="13"/>
                  </a:cubicBezTo>
                  <a:cubicBezTo>
                    <a:pt x="40" y="9"/>
                    <a:pt x="37" y="6"/>
                    <a:pt x="30" y="6"/>
                  </a:cubicBezTo>
                  <a:cubicBezTo>
                    <a:pt x="21" y="6"/>
                    <a:pt x="19" y="14"/>
                    <a:pt x="8" y="14"/>
                  </a:cubicBezTo>
                  <a:cubicBezTo>
                    <a:pt x="5" y="14"/>
                    <a:pt x="4" y="10"/>
                    <a:pt x="4" y="7"/>
                  </a:cubicBezTo>
                  <a:cubicBezTo>
                    <a:pt x="4" y="3"/>
                    <a:pt x="7" y="0"/>
                    <a:pt x="10" y="0"/>
                  </a:cubicBezTo>
                  <a:cubicBezTo>
                    <a:pt x="9" y="0"/>
                    <a:pt x="9" y="0"/>
                    <a:pt x="9" y="0"/>
                  </a:cubicBezTo>
                  <a:cubicBezTo>
                    <a:pt x="4" y="0"/>
                    <a:pt x="0" y="4"/>
                    <a:pt x="0" y="9"/>
                  </a:cubicBezTo>
                  <a:cubicBezTo>
                    <a:pt x="0" y="14"/>
                    <a:pt x="4" y="18"/>
                    <a:pt x="8" y="19"/>
                  </a:cubicBezTo>
                  <a:cubicBezTo>
                    <a:pt x="14" y="19"/>
                    <a:pt x="33" y="19"/>
                    <a:pt x="40" y="19"/>
                  </a:cubicBezTo>
                  <a:cubicBezTo>
                    <a:pt x="42" y="19"/>
                    <a:pt x="44" y="19"/>
                    <a:pt x="44" y="19"/>
                  </a:cubicBezTo>
                  <a:cubicBezTo>
                    <a:pt x="51" y="19"/>
                    <a:pt x="70" y="19"/>
                    <a:pt x="76" y="19"/>
                  </a:cubicBezTo>
                  <a:cubicBezTo>
                    <a:pt x="80" y="18"/>
                    <a:pt x="84" y="14"/>
                    <a:pt x="84" y="9"/>
                  </a:cubicBezTo>
                  <a:cubicBezTo>
                    <a:pt x="84" y="4"/>
                    <a:pt x="80" y="0"/>
                    <a:pt x="7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6" name="Freeform 29"/>
            <p:cNvSpPr>
              <a:spLocks noEditPoints="1"/>
            </p:cNvSpPr>
            <p:nvPr/>
          </p:nvSpPr>
          <p:spPr bwMode="auto">
            <a:xfrm>
              <a:off x="10858500" y="4552950"/>
              <a:ext cx="255587" cy="90488"/>
            </a:xfrm>
            <a:custGeom>
              <a:avLst/>
              <a:gdLst>
                <a:gd name="T0" fmla="*/ 52 w 93"/>
                <a:gd name="T1" fmla="*/ 3 h 33"/>
                <a:gd name="T2" fmla="*/ 47 w 93"/>
                <a:gd name="T3" fmla="*/ 3 h 33"/>
                <a:gd name="T4" fmla="*/ 42 w 93"/>
                <a:gd name="T5" fmla="*/ 3 h 33"/>
                <a:gd name="T6" fmla="*/ 0 w 93"/>
                <a:gd name="T7" fmla="*/ 4 h 33"/>
                <a:gd name="T8" fmla="*/ 5 w 93"/>
                <a:gd name="T9" fmla="*/ 23 h 33"/>
                <a:gd name="T10" fmla="*/ 8 w 93"/>
                <a:gd name="T11" fmla="*/ 29 h 33"/>
                <a:gd name="T12" fmla="*/ 47 w 93"/>
                <a:gd name="T13" fmla="*/ 10 h 33"/>
                <a:gd name="T14" fmla="*/ 88 w 93"/>
                <a:gd name="T15" fmla="*/ 23 h 33"/>
                <a:gd name="T16" fmla="*/ 93 w 93"/>
                <a:gd name="T17" fmla="*/ 4 h 33"/>
                <a:gd name="T18" fmla="*/ 34 w 93"/>
                <a:gd name="T19" fmla="*/ 4 h 33"/>
                <a:gd name="T20" fmla="*/ 8 w 93"/>
                <a:gd name="T21" fmla="*/ 5 h 33"/>
                <a:gd name="T22" fmla="*/ 6 w 93"/>
                <a:gd name="T23" fmla="*/ 7 h 33"/>
                <a:gd name="T24" fmla="*/ 2 w 93"/>
                <a:gd name="T25" fmla="*/ 6 h 33"/>
                <a:gd name="T26" fmla="*/ 4 w 93"/>
                <a:gd name="T27" fmla="*/ 6 h 33"/>
                <a:gd name="T28" fmla="*/ 30 w 93"/>
                <a:gd name="T29" fmla="*/ 29 h 33"/>
                <a:gd name="T30" fmla="*/ 10 w 93"/>
                <a:gd name="T31" fmla="*/ 27 h 33"/>
                <a:gd name="T32" fmla="*/ 34 w 93"/>
                <a:gd name="T33" fmla="*/ 25 h 33"/>
                <a:gd name="T34" fmla="*/ 8 w 93"/>
                <a:gd name="T35" fmla="*/ 24 h 33"/>
                <a:gd name="T36" fmla="*/ 36 w 93"/>
                <a:gd name="T37" fmla="*/ 24 h 33"/>
                <a:gd name="T38" fmla="*/ 6 w 93"/>
                <a:gd name="T39" fmla="*/ 19 h 33"/>
                <a:gd name="T40" fmla="*/ 39 w 93"/>
                <a:gd name="T41" fmla="*/ 17 h 33"/>
                <a:gd name="T42" fmla="*/ 40 w 93"/>
                <a:gd name="T43" fmla="*/ 15 h 33"/>
                <a:gd name="T44" fmla="*/ 6 w 93"/>
                <a:gd name="T45" fmla="*/ 14 h 33"/>
                <a:gd name="T46" fmla="*/ 40 w 93"/>
                <a:gd name="T47" fmla="*/ 12 h 33"/>
                <a:gd name="T48" fmla="*/ 6 w 93"/>
                <a:gd name="T49" fmla="*/ 10 h 33"/>
                <a:gd name="T50" fmla="*/ 40 w 93"/>
                <a:gd name="T51" fmla="*/ 10 h 33"/>
                <a:gd name="T52" fmla="*/ 84 w 93"/>
                <a:gd name="T53" fmla="*/ 4 h 33"/>
                <a:gd name="T54" fmla="*/ 57 w 93"/>
                <a:gd name="T55" fmla="*/ 5 h 33"/>
                <a:gd name="T56" fmla="*/ 55 w 93"/>
                <a:gd name="T57" fmla="*/ 7 h 33"/>
                <a:gd name="T58" fmla="*/ 54 w 93"/>
                <a:gd name="T59" fmla="*/ 8 h 33"/>
                <a:gd name="T60" fmla="*/ 54 w 93"/>
                <a:gd name="T61" fmla="*/ 10 h 33"/>
                <a:gd name="T62" fmla="*/ 64 w 93"/>
                <a:gd name="T63" fmla="*/ 29 h 33"/>
                <a:gd name="T64" fmla="*/ 85 w 93"/>
                <a:gd name="T65" fmla="*/ 26 h 33"/>
                <a:gd name="T66" fmla="*/ 59 w 93"/>
                <a:gd name="T67" fmla="*/ 25 h 33"/>
                <a:gd name="T68" fmla="*/ 86 w 93"/>
                <a:gd name="T69" fmla="*/ 24 h 33"/>
                <a:gd name="T70" fmla="*/ 87 w 93"/>
                <a:gd name="T71" fmla="*/ 22 h 33"/>
                <a:gd name="T72" fmla="*/ 56 w 93"/>
                <a:gd name="T73" fmla="*/ 21 h 33"/>
                <a:gd name="T74" fmla="*/ 87 w 93"/>
                <a:gd name="T75" fmla="*/ 21 h 33"/>
                <a:gd name="T76" fmla="*/ 54 w 93"/>
                <a:gd name="T77" fmla="*/ 15 h 33"/>
                <a:gd name="T78" fmla="*/ 88 w 93"/>
                <a:gd name="T79" fmla="*/ 14 h 33"/>
                <a:gd name="T80" fmla="*/ 88 w 93"/>
                <a:gd name="T81" fmla="*/ 12 h 33"/>
                <a:gd name="T82" fmla="*/ 90 w 93"/>
                <a:gd name="T83" fmla="*/ 6 h 33"/>
                <a:gd name="T84" fmla="*/ 92 w 93"/>
                <a:gd name="T8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33">
                  <a:moveTo>
                    <a:pt x="92" y="2"/>
                  </a:moveTo>
                  <a:cubicBezTo>
                    <a:pt x="92" y="2"/>
                    <a:pt x="82" y="0"/>
                    <a:pt x="73" y="0"/>
                  </a:cubicBezTo>
                  <a:cubicBezTo>
                    <a:pt x="65" y="0"/>
                    <a:pt x="52" y="3"/>
                    <a:pt x="52" y="3"/>
                  </a:cubicBezTo>
                  <a:cubicBezTo>
                    <a:pt x="47" y="3"/>
                    <a:pt x="47" y="3"/>
                    <a:pt x="47" y="3"/>
                  </a:cubicBezTo>
                  <a:cubicBezTo>
                    <a:pt x="47" y="3"/>
                    <a:pt x="47" y="3"/>
                    <a:pt x="47" y="3"/>
                  </a:cubicBezTo>
                  <a:cubicBezTo>
                    <a:pt x="47" y="3"/>
                    <a:pt x="47" y="3"/>
                    <a:pt x="47" y="3"/>
                  </a:cubicBezTo>
                  <a:cubicBezTo>
                    <a:pt x="47" y="3"/>
                    <a:pt x="47" y="3"/>
                    <a:pt x="47" y="3"/>
                  </a:cubicBezTo>
                  <a:cubicBezTo>
                    <a:pt x="47" y="3"/>
                    <a:pt x="47" y="3"/>
                    <a:pt x="47" y="3"/>
                  </a:cubicBezTo>
                  <a:cubicBezTo>
                    <a:pt x="42" y="3"/>
                    <a:pt x="42" y="3"/>
                    <a:pt x="42" y="3"/>
                  </a:cubicBezTo>
                  <a:cubicBezTo>
                    <a:pt x="42" y="3"/>
                    <a:pt x="29" y="0"/>
                    <a:pt x="20" y="0"/>
                  </a:cubicBezTo>
                  <a:cubicBezTo>
                    <a:pt x="12" y="0"/>
                    <a:pt x="2" y="2"/>
                    <a:pt x="2" y="2"/>
                  </a:cubicBezTo>
                  <a:cubicBezTo>
                    <a:pt x="2" y="2"/>
                    <a:pt x="0" y="2"/>
                    <a:pt x="0" y="4"/>
                  </a:cubicBezTo>
                  <a:cubicBezTo>
                    <a:pt x="0" y="4"/>
                    <a:pt x="0" y="7"/>
                    <a:pt x="0" y="8"/>
                  </a:cubicBezTo>
                  <a:cubicBezTo>
                    <a:pt x="0" y="9"/>
                    <a:pt x="2" y="9"/>
                    <a:pt x="3" y="10"/>
                  </a:cubicBezTo>
                  <a:cubicBezTo>
                    <a:pt x="4" y="11"/>
                    <a:pt x="5" y="18"/>
                    <a:pt x="5" y="23"/>
                  </a:cubicBezTo>
                  <a:cubicBezTo>
                    <a:pt x="6" y="25"/>
                    <a:pt x="7" y="27"/>
                    <a:pt x="8" y="29"/>
                  </a:cubicBezTo>
                  <a:cubicBezTo>
                    <a:pt x="8" y="29"/>
                    <a:pt x="8" y="29"/>
                    <a:pt x="8" y="29"/>
                  </a:cubicBezTo>
                  <a:cubicBezTo>
                    <a:pt x="8" y="29"/>
                    <a:pt x="8" y="29"/>
                    <a:pt x="8" y="29"/>
                  </a:cubicBezTo>
                  <a:cubicBezTo>
                    <a:pt x="11" y="31"/>
                    <a:pt x="15" y="33"/>
                    <a:pt x="21" y="33"/>
                  </a:cubicBezTo>
                  <a:cubicBezTo>
                    <a:pt x="30" y="33"/>
                    <a:pt x="34" y="31"/>
                    <a:pt x="38" y="24"/>
                  </a:cubicBezTo>
                  <a:cubicBezTo>
                    <a:pt x="42" y="18"/>
                    <a:pt x="43" y="10"/>
                    <a:pt x="47" y="10"/>
                  </a:cubicBezTo>
                  <a:cubicBezTo>
                    <a:pt x="51" y="10"/>
                    <a:pt x="52" y="18"/>
                    <a:pt x="56" y="24"/>
                  </a:cubicBezTo>
                  <a:cubicBezTo>
                    <a:pt x="60" y="31"/>
                    <a:pt x="64" y="33"/>
                    <a:pt x="73" y="33"/>
                  </a:cubicBezTo>
                  <a:cubicBezTo>
                    <a:pt x="83" y="33"/>
                    <a:pt x="88" y="28"/>
                    <a:pt x="88" y="23"/>
                  </a:cubicBezTo>
                  <a:cubicBezTo>
                    <a:pt x="89" y="18"/>
                    <a:pt x="90" y="11"/>
                    <a:pt x="91" y="10"/>
                  </a:cubicBezTo>
                  <a:cubicBezTo>
                    <a:pt x="92" y="9"/>
                    <a:pt x="93" y="9"/>
                    <a:pt x="93" y="8"/>
                  </a:cubicBezTo>
                  <a:cubicBezTo>
                    <a:pt x="93" y="7"/>
                    <a:pt x="93" y="4"/>
                    <a:pt x="93" y="4"/>
                  </a:cubicBezTo>
                  <a:cubicBezTo>
                    <a:pt x="93" y="2"/>
                    <a:pt x="92" y="2"/>
                    <a:pt x="92" y="2"/>
                  </a:cubicBezTo>
                  <a:close/>
                  <a:moveTo>
                    <a:pt x="20" y="2"/>
                  </a:moveTo>
                  <a:cubicBezTo>
                    <a:pt x="25" y="2"/>
                    <a:pt x="30" y="2"/>
                    <a:pt x="34" y="4"/>
                  </a:cubicBezTo>
                  <a:cubicBezTo>
                    <a:pt x="9" y="4"/>
                    <a:pt x="9" y="4"/>
                    <a:pt x="9" y="4"/>
                  </a:cubicBezTo>
                  <a:cubicBezTo>
                    <a:pt x="12" y="2"/>
                    <a:pt x="15" y="2"/>
                    <a:pt x="20" y="2"/>
                  </a:cubicBezTo>
                  <a:close/>
                  <a:moveTo>
                    <a:pt x="8" y="5"/>
                  </a:moveTo>
                  <a:cubicBezTo>
                    <a:pt x="37" y="5"/>
                    <a:pt x="37" y="5"/>
                    <a:pt x="37" y="5"/>
                  </a:cubicBezTo>
                  <a:cubicBezTo>
                    <a:pt x="38" y="6"/>
                    <a:pt x="39" y="6"/>
                    <a:pt x="39" y="7"/>
                  </a:cubicBezTo>
                  <a:cubicBezTo>
                    <a:pt x="6" y="7"/>
                    <a:pt x="6" y="7"/>
                    <a:pt x="6" y="7"/>
                  </a:cubicBezTo>
                  <a:cubicBezTo>
                    <a:pt x="7" y="6"/>
                    <a:pt x="7" y="6"/>
                    <a:pt x="8" y="5"/>
                  </a:cubicBezTo>
                  <a:close/>
                  <a:moveTo>
                    <a:pt x="4" y="6"/>
                  </a:moveTo>
                  <a:cubicBezTo>
                    <a:pt x="3" y="6"/>
                    <a:pt x="2" y="6"/>
                    <a:pt x="2" y="6"/>
                  </a:cubicBezTo>
                  <a:cubicBezTo>
                    <a:pt x="2" y="5"/>
                    <a:pt x="3" y="5"/>
                    <a:pt x="4" y="5"/>
                  </a:cubicBezTo>
                  <a:cubicBezTo>
                    <a:pt x="4" y="5"/>
                    <a:pt x="5" y="5"/>
                    <a:pt x="5" y="6"/>
                  </a:cubicBezTo>
                  <a:cubicBezTo>
                    <a:pt x="5" y="6"/>
                    <a:pt x="4" y="6"/>
                    <a:pt x="4" y="6"/>
                  </a:cubicBezTo>
                  <a:close/>
                  <a:moveTo>
                    <a:pt x="22" y="31"/>
                  </a:moveTo>
                  <a:cubicBezTo>
                    <a:pt x="18" y="31"/>
                    <a:pt x="15" y="30"/>
                    <a:pt x="13" y="29"/>
                  </a:cubicBezTo>
                  <a:cubicBezTo>
                    <a:pt x="30" y="29"/>
                    <a:pt x="30" y="29"/>
                    <a:pt x="30" y="29"/>
                  </a:cubicBezTo>
                  <a:cubicBezTo>
                    <a:pt x="27" y="30"/>
                    <a:pt x="24" y="31"/>
                    <a:pt x="22" y="31"/>
                  </a:cubicBezTo>
                  <a:close/>
                  <a:moveTo>
                    <a:pt x="32" y="27"/>
                  </a:moveTo>
                  <a:cubicBezTo>
                    <a:pt x="10" y="27"/>
                    <a:pt x="10" y="27"/>
                    <a:pt x="10" y="27"/>
                  </a:cubicBezTo>
                  <a:cubicBezTo>
                    <a:pt x="10" y="27"/>
                    <a:pt x="9" y="26"/>
                    <a:pt x="9" y="26"/>
                  </a:cubicBezTo>
                  <a:cubicBezTo>
                    <a:pt x="9" y="26"/>
                    <a:pt x="9" y="25"/>
                    <a:pt x="8" y="25"/>
                  </a:cubicBezTo>
                  <a:cubicBezTo>
                    <a:pt x="34" y="25"/>
                    <a:pt x="34" y="25"/>
                    <a:pt x="34" y="25"/>
                  </a:cubicBezTo>
                  <a:cubicBezTo>
                    <a:pt x="34" y="26"/>
                    <a:pt x="33" y="27"/>
                    <a:pt x="32" y="27"/>
                  </a:cubicBezTo>
                  <a:close/>
                  <a:moveTo>
                    <a:pt x="36" y="24"/>
                  </a:moveTo>
                  <a:cubicBezTo>
                    <a:pt x="8" y="24"/>
                    <a:pt x="8" y="24"/>
                    <a:pt x="8" y="24"/>
                  </a:cubicBezTo>
                  <a:cubicBezTo>
                    <a:pt x="7" y="23"/>
                    <a:pt x="7" y="23"/>
                    <a:pt x="7" y="22"/>
                  </a:cubicBezTo>
                  <a:cubicBezTo>
                    <a:pt x="37" y="22"/>
                    <a:pt x="37" y="22"/>
                    <a:pt x="37" y="22"/>
                  </a:cubicBezTo>
                  <a:cubicBezTo>
                    <a:pt x="37" y="23"/>
                    <a:pt x="36" y="23"/>
                    <a:pt x="36" y="24"/>
                  </a:cubicBezTo>
                  <a:close/>
                  <a:moveTo>
                    <a:pt x="38" y="21"/>
                  </a:moveTo>
                  <a:cubicBezTo>
                    <a:pt x="7" y="21"/>
                    <a:pt x="7" y="21"/>
                    <a:pt x="7" y="21"/>
                  </a:cubicBezTo>
                  <a:cubicBezTo>
                    <a:pt x="6" y="20"/>
                    <a:pt x="6" y="19"/>
                    <a:pt x="6" y="19"/>
                  </a:cubicBezTo>
                  <a:cubicBezTo>
                    <a:pt x="39" y="19"/>
                    <a:pt x="39" y="19"/>
                    <a:pt x="39" y="19"/>
                  </a:cubicBezTo>
                  <a:cubicBezTo>
                    <a:pt x="38" y="19"/>
                    <a:pt x="38" y="20"/>
                    <a:pt x="38" y="21"/>
                  </a:cubicBezTo>
                  <a:close/>
                  <a:moveTo>
                    <a:pt x="39" y="17"/>
                  </a:moveTo>
                  <a:cubicBezTo>
                    <a:pt x="6" y="17"/>
                    <a:pt x="6" y="17"/>
                    <a:pt x="6" y="17"/>
                  </a:cubicBezTo>
                  <a:cubicBezTo>
                    <a:pt x="6" y="16"/>
                    <a:pt x="6" y="16"/>
                    <a:pt x="6" y="15"/>
                  </a:cubicBezTo>
                  <a:cubicBezTo>
                    <a:pt x="40" y="15"/>
                    <a:pt x="40" y="15"/>
                    <a:pt x="40" y="15"/>
                  </a:cubicBezTo>
                  <a:cubicBezTo>
                    <a:pt x="39" y="16"/>
                    <a:pt x="39" y="17"/>
                    <a:pt x="39" y="17"/>
                  </a:cubicBezTo>
                  <a:close/>
                  <a:moveTo>
                    <a:pt x="40" y="14"/>
                  </a:moveTo>
                  <a:cubicBezTo>
                    <a:pt x="6" y="14"/>
                    <a:pt x="6" y="14"/>
                    <a:pt x="6" y="14"/>
                  </a:cubicBezTo>
                  <a:cubicBezTo>
                    <a:pt x="6" y="13"/>
                    <a:pt x="6" y="13"/>
                    <a:pt x="6" y="13"/>
                  </a:cubicBezTo>
                  <a:cubicBezTo>
                    <a:pt x="6" y="12"/>
                    <a:pt x="6" y="12"/>
                    <a:pt x="6" y="12"/>
                  </a:cubicBezTo>
                  <a:cubicBezTo>
                    <a:pt x="40" y="12"/>
                    <a:pt x="40" y="12"/>
                    <a:pt x="40" y="12"/>
                  </a:cubicBezTo>
                  <a:cubicBezTo>
                    <a:pt x="40" y="12"/>
                    <a:pt x="40" y="13"/>
                    <a:pt x="40" y="14"/>
                  </a:cubicBezTo>
                  <a:close/>
                  <a:moveTo>
                    <a:pt x="40" y="10"/>
                  </a:moveTo>
                  <a:cubicBezTo>
                    <a:pt x="6" y="10"/>
                    <a:pt x="6" y="10"/>
                    <a:pt x="6" y="10"/>
                  </a:cubicBezTo>
                  <a:cubicBezTo>
                    <a:pt x="6" y="10"/>
                    <a:pt x="6" y="9"/>
                    <a:pt x="6" y="8"/>
                  </a:cubicBezTo>
                  <a:cubicBezTo>
                    <a:pt x="40" y="8"/>
                    <a:pt x="40" y="8"/>
                    <a:pt x="40" y="8"/>
                  </a:cubicBezTo>
                  <a:cubicBezTo>
                    <a:pt x="40" y="9"/>
                    <a:pt x="40" y="9"/>
                    <a:pt x="40" y="10"/>
                  </a:cubicBezTo>
                  <a:cubicBezTo>
                    <a:pt x="40" y="10"/>
                    <a:pt x="40" y="10"/>
                    <a:pt x="40" y="10"/>
                  </a:cubicBezTo>
                  <a:close/>
                  <a:moveTo>
                    <a:pt x="74" y="2"/>
                  </a:moveTo>
                  <a:cubicBezTo>
                    <a:pt x="79" y="2"/>
                    <a:pt x="82" y="2"/>
                    <a:pt x="84" y="4"/>
                  </a:cubicBezTo>
                  <a:cubicBezTo>
                    <a:pt x="60" y="4"/>
                    <a:pt x="60" y="4"/>
                    <a:pt x="60" y="4"/>
                  </a:cubicBezTo>
                  <a:cubicBezTo>
                    <a:pt x="64" y="2"/>
                    <a:pt x="69" y="2"/>
                    <a:pt x="74" y="2"/>
                  </a:cubicBezTo>
                  <a:close/>
                  <a:moveTo>
                    <a:pt x="57" y="5"/>
                  </a:moveTo>
                  <a:cubicBezTo>
                    <a:pt x="86" y="5"/>
                    <a:pt x="86" y="5"/>
                    <a:pt x="86" y="5"/>
                  </a:cubicBezTo>
                  <a:cubicBezTo>
                    <a:pt x="87" y="6"/>
                    <a:pt x="87" y="6"/>
                    <a:pt x="87" y="7"/>
                  </a:cubicBezTo>
                  <a:cubicBezTo>
                    <a:pt x="55" y="7"/>
                    <a:pt x="55" y="7"/>
                    <a:pt x="55" y="7"/>
                  </a:cubicBezTo>
                  <a:cubicBezTo>
                    <a:pt x="55" y="6"/>
                    <a:pt x="56" y="6"/>
                    <a:pt x="57" y="5"/>
                  </a:cubicBezTo>
                  <a:close/>
                  <a:moveTo>
                    <a:pt x="54" y="10"/>
                  </a:moveTo>
                  <a:cubicBezTo>
                    <a:pt x="54" y="9"/>
                    <a:pt x="54" y="9"/>
                    <a:pt x="54" y="8"/>
                  </a:cubicBezTo>
                  <a:cubicBezTo>
                    <a:pt x="88" y="8"/>
                    <a:pt x="88" y="8"/>
                    <a:pt x="88" y="8"/>
                  </a:cubicBezTo>
                  <a:cubicBezTo>
                    <a:pt x="88" y="9"/>
                    <a:pt x="88" y="10"/>
                    <a:pt x="88" y="10"/>
                  </a:cubicBezTo>
                  <a:cubicBezTo>
                    <a:pt x="54" y="10"/>
                    <a:pt x="54" y="10"/>
                    <a:pt x="54" y="10"/>
                  </a:cubicBezTo>
                  <a:cubicBezTo>
                    <a:pt x="54" y="10"/>
                    <a:pt x="54" y="10"/>
                    <a:pt x="54" y="10"/>
                  </a:cubicBezTo>
                  <a:close/>
                  <a:moveTo>
                    <a:pt x="72" y="31"/>
                  </a:moveTo>
                  <a:cubicBezTo>
                    <a:pt x="70" y="31"/>
                    <a:pt x="67" y="30"/>
                    <a:pt x="64" y="29"/>
                  </a:cubicBezTo>
                  <a:cubicBezTo>
                    <a:pt x="81" y="29"/>
                    <a:pt x="81" y="29"/>
                    <a:pt x="81" y="29"/>
                  </a:cubicBezTo>
                  <a:cubicBezTo>
                    <a:pt x="79" y="30"/>
                    <a:pt x="76" y="31"/>
                    <a:pt x="72" y="31"/>
                  </a:cubicBezTo>
                  <a:close/>
                  <a:moveTo>
                    <a:pt x="85" y="26"/>
                  </a:moveTo>
                  <a:cubicBezTo>
                    <a:pt x="85" y="26"/>
                    <a:pt x="84" y="27"/>
                    <a:pt x="83" y="27"/>
                  </a:cubicBezTo>
                  <a:cubicBezTo>
                    <a:pt x="62" y="27"/>
                    <a:pt x="62" y="27"/>
                    <a:pt x="62" y="27"/>
                  </a:cubicBezTo>
                  <a:cubicBezTo>
                    <a:pt x="61" y="27"/>
                    <a:pt x="60" y="26"/>
                    <a:pt x="59" y="25"/>
                  </a:cubicBezTo>
                  <a:cubicBezTo>
                    <a:pt x="85" y="25"/>
                    <a:pt x="85" y="25"/>
                    <a:pt x="85" y="25"/>
                  </a:cubicBezTo>
                  <a:cubicBezTo>
                    <a:pt x="85" y="25"/>
                    <a:pt x="85" y="26"/>
                    <a:pt x="85" y="26"/>
                  </a:cubicBezTo>
                  <a:close/>
                  <a:moveTo>
                    <a:pt x="86" y="24"/>
                  </a:moveTo>
                  <a:cubicBezTo>
                    <a:pt x="58" y="24"/>
                    <a:pt x="58" y="24"/>
                    <a:pt x="58" y="24"/>
                  </a:cubicBezTo>
                  <a:cubicBezTo>
                    <a:pt x="58" y="23"/>
                    <a:pt x="57" y="23"/>
                    <a:pt x="57" y="22"/>
                  </a:cubicBezTo>
                  <a:cubicBezTo>
                    <a:pt x="87" y="22"/>
                    <a:pt x="87" y="22"/>
                    <a:pt x="87" y="22"/>
                  </a:cubicBezTo>
                  <a:cubicBezTo>
                    <a:pt x="87" y="23"/>
                    <a:pt x="86" y="23"/>
                    <a:pt x="86" y="24"/>
                  </a:cubicBezTo>
                  <a:close/>
                  <a:moveTo>
                    <a:pt x="87" y="21"/>
                  </a:moveTo>
                  <a:cubicBezTo>
                    <a:pt x="56" y="21"/>
                    <a:pt x="56" y="21"/>
                    <a:pt x="56" y="21"/>
                  </a:cubicBezTo>
                  <a:cubicBezTo>
                    <a:pt x="56" y="20"/>
                    <a:pt x="55" y="19"/>
                    <a:pt x="55" y="19"/>
                  </a:cubicBezTo>
                  <a:cubicBezTo>
                    <a:pt x="88" y="19"/>
                    <a:pt x="88" y="19"/>
                    <a:pt x="88" y="19"/>
                  </a:cubicBezTo>
                  <a:cubicBezTo>
                    <a:pt x="88" y="19"/>
                    <a:pt x="87" y="20"/>
                    <a:pt x="87" y="21"/>
                  </a:cubicBezTo>
                  <a:close/>
                  <a:moveTo>
                    <a:pt x="88" y="17"/>
                  </a:moveTo>
                  <a:cubicBezTo>
                    <a:pt x="55" y="17"/>
                    <a:pt x="55" y="17"/>
                    <a:pt x="55" y="17"/>
                  </a:cubicBezTo>
                  <a:cubicBezTo>
                    <a:pt x="55" y="17"/>
                    <a:pt x="54" y="16"/>
                    <a:pt x="54" y="15"/>
                  </a:cubicBezTo>
                  <a:cubicBezTo>
                    <a:pt x="88" y="15"/>
                    <a:pt x="88" y="15"/>
                    <a:pt x="88" y="15"/>
                  </a:cubicBezTo>
                  <a:cubicBezTo>
                    <a:pt x="88" y="16"/>
                    <a:pt x="88" y="16"/>
                    <a:pt x="88" y="17"/>
                  </a:cubicBezTo>
                  <a:close/>
                  <a:moveTo>
                    <a:pt x="88" y="14"/>
                  </a:moveTo>
                  <a:cubicBezTo>
                    <a:pt x="54" y="14"/>
                    <a:pt x="54" y="14"/>
                    <a:pt x="54" y="14"/>
                  </a:cubicBezTo>
                  <a:cubicBezTo>
                    <a:pt x="54" y="13"/>
                    <a:pt x="54" y="12"/>
                    <a:pt x="54" y="12"/>
                  </a:cubicBezTo>
                  <a:cubicBezTo>
                    <a:pt x="88" y="12"/>
                    <a:pt x="88" y="12"/>
                    <a:pt x="88" y="12"/>
                  </a:cubicBezTo>
                  <a:cubicBezTo>
                    <a:pt x="88" y="12"/>
                    <a:pt x="88" y="12"/>
                    <a:pt x="88" y="13"/>
                  </a:cubicBezTo>
                  <a:cubicBezTo>
                    <a:pt x="88" y="13"/>
                    <a:pt x="88" y="13"/>
                    <a:pt x="88" y="14"/>
                  </a:cubicBezTo>
                  <a:close/>
                  <a:moveTo>
                    <a:pt x="90" y="6"/>
                  </a:moveTo>
                  <a:cubicBezTo>
                    <a:pt x="90" y="6"/>
                    <a:pt x="89" y="6"/>
                    <a:pt x="88" y="6"/>
                  </a:cubicBezTo>
                  <a:cubicBezTo>
                    <a:pt x="89" y="5"/>
                    <a:pt x="90" y="5"/>
                    <a:pt x="90" y="5"/>
                  </a:cubicBezTo>
                  <a:cubicBezTo>
                    <a:pt x="91" y="5"/>
                    <a:pt x="92" y="5"/>
                    <a:pt x="92" y="6"/>
                  </a:cubicBezTo>
                  <a:cubicBezTo>
                    <a:pt x="92" y="6"/>
                    <a:pt x="91" y="6"/>
                    <a:pt x="90" y="6"/>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7" name="Rectangle 30"/>
            <p:cNvSpPr>
              <a:spLocks noChangeArrowheads="1"/>
            </p:cNvSpPr>
            <p:nvPr/>
          </p:nvSpPr>
          <p:spPr bwMode="auto">
            <a:xfrm>
              <a:off x="10823575" y="4506913"/>
              <a:ext cx="328612" cy="11113"/>
            </a:xfrm>
            <a:prstGeom prst="rect">
              <a:avLst/>
            </a:prstGeom>
            <a:solidFill>
              <a:srgbClr val="C69B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8" name="Freeform 31"/>
            <p:cNvSpPr>
              <a:spLocks/>
            </p:cNvSpPr>
            <p:nvPr/>
          </p:nvSpPr>
          <p:spPr bwMode="auto">
            <a:xfrm>
              <a:off x="10798175" y="5040313"/>
              <a:ext cx="69850" cy="85725"/>
            </a:xfrm>
            <a:custGeom>
              <a:avLst/>
              <a:gdLst>
                <a:gd name="T0" fmla="*/ 25 w 25"/>
                <a:gd name="T1" fmla="*/ 29 h 31"/>
                <a:gd name="T2" fmla="*/ 15 w 25"/>
                <a:gd name="T3" fmla="*/ 31 h 31"/>
                <a:gd name="T4" fmla="*/ 7 w 25"/>
                <a:gd name="T5" fmla="*/ 29 h 31"/>
                <a:gd name="T6" fmla="*/ 2 w 25"/>
                <a:gd name="T7" fmla="*/ 24 h 31"/>
                <a:gd name="T8" fmla="*/ 0 w 25"/>
                <a:gd name="T9" fmla="*/ 16 h 31"/>
                <a:gd name="T10" fmla="*/ 5 w 25"/>
                <a:gd name="T11" fmla="*/ 5 h 31"/>
                <a:gd name="T12" fmla="*/ 16 w 25"/>
                <a:gd name="T13" fmla="*/ 0 h 31"/>
                <a:gd name="T14" fmla="*/ 24 w 25"/>
                <a:gd name="T15" fmla="*/ 2 h 31"/>
                <a:gd name="T16" fmla="*/ 24 w 25"/>
                <a:gd name="T17" fmla="*/ 6 h 31"/>
                <a:gd name="T18" fmla="*/ 15 w 25"/>
                <a:gd name="T19" fmla="*/ 3 h 31"/>
                <a:gd name="T20" fmla="*/ 9 w 25"/>
                <a:gd name="T21" fmla="*/ 5 h 31"/>
                <a:gd name="T22" fmla="*/ 5 w 25"/>
                <a:gd name="T23" fmla="*/ 9 h 31"/>
                <a:gd name="T24" fmla="*/ 4 w 25"/>
                <a:gd name="T25" fmla="*/ 16 h 31"/>
                <a:gd name="T26" fmla="*/ 7 w 25"/>
                <a:gd name="T27" fmla="*/ 25 h 31"/>
                <a:gd name="T28" fmla="*/ 15 w 25"/>
                <a:gd name="T29" fmla="*/ 28 h 31"/>
                <a:gd name="T30" fmla="*/ 21 w 25"/>
                <a:gd name="T31" fmla="*/ 27 h 31"/>
                <a:gd name="T32" fmla="*/ 21 w 25"/>
                <a:gd name="T33" fmla="*/ 18 h 31"/>
                <a:gd name="T34" fmla="*/ 15 w 25"/>
                <a:gd name="T35" fmla="*/ 18 h 31"/>
                <a:gd name="T36" fmla="*/ 15 w 25"/>
                <a:gd name="T37" fmla="*/ 15 h 31"/>
                <a:gd name="T38" fmla="*/ 25 w 25"/>
                <a:gd name="T39" fmla="*/ 15 h 31"/>
                <a:gd name="T40" fmla="*/ 25 w 25"/>
                <a:gd name="T4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1">
                  <a:moveTo>
                    <a:pt x="25" y="29"/>
                  </a:moveTo>
                  <a:cubicBezTo>
                    <a:pt x="22" y="30"/>
                    <a:pt x="18" y="31"/>
                    <a:pt x="15" y="31"/>
                  </a:cubicBezTo>
                  <a:cubicBezTo>
                    <a:pt x="12" y="31"/>
                    <a:pt x="9" y="30"/>
                    <a:pt x="7" y="29"/>
                  </a:cubicBezTo>
                  <a:cubicBezTo>
                    <a:pt x="5" y="28"/>
                    <a:pt x="3" y="26"/>
                    <a:pt x="2" y="24"/>
                  </a:cubicBezTo>
                  <a:cubicBezTo>
                    <a:pt x="1" y="22"/>
                    <a:pt x="0" y="19"/>
                    <a:pt x="0" y="16"/>
                  </a:cubicBezTo>
                  <a:cubicBezTo>
                    <a:pt x="0" y="12"/>
                    <a:pt x="2" y="8"/>
                    <a:pt x="5" y="5"/>
                  </a:cubicBezTo>
                  <a:cubicBezTo>
                    <a:pt x="8" y="2"/>
                    <a:pt x="11" y="0"/>
                    <a:pt x="16" y="0"/>
                  </a:cubicBezTo>
                  <a:cubicBezTo>
                    <a:pt x="19" y="0"/>
                    <a:pt x="22" y="1"/>
                    <a:pt x="24" y="2"/>
                  </a:cubicBezTo>
                  <a:cubicBezTo>
                    <a:pt x="24" y="6"/>
                    <a:pt x="24" y="6"/>
                    <a:pt x="24" y="6"/>
                  </a:cubicBezTo>
                  <a:cubicBezTo>
                    <a:pt x="22" y="4"/>
                    <a:pt x="19" y="3"/>
                    <a:pt x="15" y="3"/>
                  </a:cubicBezTo>
                  <a:cubicBezTo>
                    <a:pt x="13" y="3"/>
                    <a:pt x="11" y="4"/>
                    <a:pt x="9" y="5"/>
                  </a:cubicBezTo>
                  <a:cubicBezTo>
                    <a:pt x="8" y="6"/>
                    <a:pt x="6" y="8"/>
                    <a:pt x="5" y="9"/>
                  </a:cubicBezTo>
                  <a:cubicBezTo>
                    <a:pt x="4" y="11"/>
                    <a:pt x="4" y="13"/>
                    <a:pt x="4" y="16"/>
                  </a:cubicBezTo>
                  <a:cubicBezTo>
                    <a:pt x="4" y="20"/>
                    <a:pt x="5" y="23"/>
                    <a:pt x="7" y="25"/>
                  </a:cubicBezTo>
                  <a:cubicBezTo>
                    <a:pt x="9" y="27"/>
                    <a:pt x="12" y="28"/>
                    <a:pt x="15" y="28"/>
                  </a:cubicBezTo>
                  <a:cubicBezTo>
                    <a:pt x="17" y="28"/>
                    <a:pt x="19" y="27"/>
                    <a:pt x="21" y="27"/>
                  </a:cubicBezTo>
                  <a:cubicBezTo>
                    <a:pt x="21" y="18"/>
                    <a:pt x="21" y="18"/>
                    <a:pt x="21" y="18"/>
                  </a:cubicBezTo>
                  <a:cubicBezTo>
                    <a:pt x="15" y="18"/>
                    <a:pt x="15" y="18"/>
                    <a:pt x="15" y="18"/>
                  </a:cubicBezTo>
                  <a:cubicBezTo>
                    <a:pt x="15" y="15"/>
                    <a:pt x="15" y="15"/>
                    <a:pt x="15" y="15"/>
                  </a:cubicBezTo>
                  <a:cubicBezTo>
                    <a:pt x="25" y="15"/>
                    <a:pt x="25" y="15"/>
                    <a:pt x="25" y="15"/>
                  </a:cubicBezTo>
                  <a:lnTo>
                    <a:pt x="2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9" name="Freeform 32"/>
            <p:cNvSpPr>
              <a:spLocks/>
            </p:cNvSpPr>
            <p:nvPr/>
          </p:nvSpPr>
          <p:spPr bwMode="auto">
            <a:xfrm>
              <a:off x="10899775" y="5043488"/>
              <a:ext cx="44450" cy="82550"/>
            </a:xfrm>
            <a:custGeom>
              <a:avLst/>
              <a:gdLst>
                <a:gd name="T0" fmla="*/ 28 w 28"/>
                <a:gd name="T1" fmla="*/ 52 h 52"/>
                <a:gd name="T2" fmla="*/ 0 w 28"/>
                <a:gd name="T3" fmla="*/ 52 h 52"/>
                <a:gd name="T4" fmla="*/ 0 w 28"/>
                <a:gd name="T5" fmla="*/ 0 h 52"/>
                <a:gd name="T6" fmla="*/ 26 w 28"/>
                <a:gd name="T7" fmla="*/ 0 h 52"/>
                <a:gd name="T8" fmla="*/ 26 w 28"/>
                <a:gd name="T9" fmla="*/ 5 h 52"/>
                <a:gd name="T10" fmla="*/ 7 w 28"/>
                <a:gd name="T11" fmla="*/ 5 h 52"/>
                <a:gd name="T12" fmla="*/ 7 w 28"/>
                <a:gd name="T13" fmla="*/ 22 h 52"/>
                <a:gd name="T14" fmla="*/ 25 w 28"/>
                <a:gd name="T15" fmla="*/ 22 h 52"/>
                <a:gd name="T16" fmla="*/ 25 w 28"/>
                <a:gd name="T17" fmla="*/ 27 h 52"/>
                <a:gd name="T18" fmla="*/ 7 w 28"/>
                <a:gd name="T19" fmla="*/ 27 h 52"/>
                <a:gd name="T20" fmla="*/ 7 w 28"/>
                <a:gd name="T21" fmla="*/ 45 h 52"/>
                <a:gd name="T22" fmla="*/ 28 w 28"/>
                <a:gd name="T23" fmla="*/ 45 h 52"/>
                <a:gd name="T24" fmla="*/ 28 w 28"/>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52">
                  <a:moveTo>
                    <a:pt x="28" y="52"/>
                  </a:moveTo>
                  <a:lnTo>
                    <a:pt x="0" y="52"/>
                  </a:lnTo>
                  <a:lnTo>
                    <a:pt x="0" y="0"/>
                  </a:lnTo>
                  <a:lnTo>
                    <a:pt x="26" y="0"/>
                  </a:lnTo>
                  <a:lnTo>
                    <a:pt x="26" y="5"/>
                  </a:lnTo>
                  <a:lnTo>
                    <a:pt x="7" y="5"/>
                  </a:lnTo>
                  <a:lnTo>
                    <a:pt x="7" y="22"/>
                  </a:lnTo>
                  <a:lnTo>
                    <a:pt x="25" y="22"/>
                  </a:lnTo>
                  <a:lnTo>
                    <a:pt x="25" y="27"/>
                  </a:lnTo>
                  <a:lnTo>
                    <a:pt x="7" y="27"/>
                  </a:lnTo>
                  <a:lnTo>
                    <a:pt x="7" y="45"/>
                  </a:lnTo>
                  <a:lnTo>
                    <a:pt x="28" y="45"/>
                  </a:lnTo>
                  <a:lnTo>
                    <a:pt x="28"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0" name="Freeform 33"/>
            <p:cNvSpPr>
              <a:spLocks/>
            </p:cNvSpPr>
            <p:nvPr/>
          </p:nvSpPr>
          <p:spPr bwMode="auto">
            <a:xfrm>
              <a:off x="10974388" y="5043488"/>
              <a:ext cx="41275" cy="82550"/>
            </a:xfrm>
            <a:custGeom>
              <a:avLst/>
              <a:gdLst>
                <a:gd name="T0" fmla="*/ 26 w 26"/>
                <a:gd name="T1" fmla="*/ 52 h 52"/>
                <a:gd name="T2" fmla="*/ 0 w 26"/>
                <a:gd name="T3" fmla="*/ 52 h 52"/>
                <a:gd name="T4" fmla="*/ 0 w 26"/>
                <a:gd name="T5" fmla="*/ 0 h 52"/>
                <a:gd name="T6" fmla="*/ 26 w 26"/>
                <a:gd name="T7" fmla="*/ 0 h 52"/>
                <a:gd name="T8" fmla="*/ 26 w 26"/>
                <a:gd name="T9" fmla="*/ 5 h 52"/>
                <a:gd name="T10" fmla="*/ 5 w 26"/>
                <a:gd name="T11" fmla="*/ 5 h 52"/>
                <a:gd name="T12" fmla="*/ 5 w 26"/>
                <a:gd name="T13" fmla="*/ 22 h 52"/>
                <a:gd name="T14" fmla="*/ 24 w 26"/>
                <a:gd name="T15" fmla="*/ 22 h 52"/>
                <a:gd name="T16" fmla="*/ 24 w 26"/>
                <a:gd name="T17" fmla="*/ 27 h 52"/>
                <a:gd name="T18" fmla="*/ 5 w 26"/>
                <a:gd name="T19" fmla="*/ 27 h 52"/>
                <a:gd name="T20" fmla="*/ 5 w 26"/>
                <a:gd name="T21" fmla="*/ 45 h 52"/>
                <a:gd name="T22" fmla="*/ 26 w 26"/>
                <a:gd name="T23" fmla="*/ 45 h 52"/>
                <a:gd name="T24" fmla="*/ 26 w 26"/>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52">
                  <a:moveTo>
                    <a:pt x="26" y="52"/>
                  </a:moveTo>
                  <a:lnTo>
                    <a:pt x="0" y="52"/>
                  </a:lnTo>
                  <a:lnTo>
                    <a:pt x="0" y="0"/>
                  </a:lnTo>
                  <a:lnTo>
                    <a:pt x="26" y="0"/>
                  </a:lnTo>
                  <a:lnTo>
                    <a:pt x="26" y="5"/>
                  </a:lnTo>
                  <a:lnTo>
                    <a:pt x="5" y="5"/>
                  </a:lnTo>
                  <a:lnTo>
                    <a:pt x="5" y="22"/>
                  </a:lnTo>
                  <a:lnTo>
                    <a:pt x="24" y="22"/>
                  </a:lnTo>
                  <a:lnTo>
                    <a:pt x="24" y="27"/>
                  </a:lnTo>
                  <a:lnTo>
                    <a:pt x="5" y="27"/>
                  </a:lnTo>
                  <a:lnTo>
                    <a:pt x="5" y="45"/>
                  </a:lnTo>
                  <a:lnTo>
                    <a:pt x="26" y="45"/>
                  </a:lnTo>
                  <a:lnTo>
                    <a:pt x="2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1" name="Freeform 34"/>
            <p:cNvSpPr>
              <a:spLocks/>
            </p:cNvSpPr>
            <p:nvPr/>
          </p:nvSpPr>
          <p:spPr bwMode="auto">
            <a:xfrm>
              <a:off x="11045825" y="5043488"/>
              <a:ext cx="57150" cy="82550"/>
            </a:xfrm>
            <a:custGeom>
              <a:avLst/>
              <a:gdLst>
                <a:gd name="T0" fmla="*/ 21 w 21"/>
                <a:gd name="T1" fmla="*/ 30 h 30"/>
                <a:gd name="T2" fmla="*/ 16 w 21"/>
                <a:gd name="T3" fmla="*/ 30 h 30"/>
                <a:gd name="T4" fmla="*/ 5 w 21"/>
                <a:gd name="T5" fmla="*/ 16 h 30"/>
                <a:gd name="T6" fmla="*/ 4 w 21"/>
                <a:gd name="T7" fmla="*/ 15 h 30"/>
                <a:gd name="T8" fmla="*/ 4 w 21"/>
                <a:gd name="T9" fmla="*/ 15 h 30"/>
                <a:gd name="T10" fmla="*/ 4 w 21"/>
                <a:gd name="T11" fmla="*/ 30 h 30"/>
                <a:gd name="T12" fmla="*/ 0 w 21"/>
                <a:gd name="T13" fmla="*/ 30 h 30"/>
                <a:gd name="T14" fmla="*/ 0 w 21"/>
                <a:gd name="T15" fmla="*/ 0 h 30"/>
                <a:gd name="T16" fmla="*/ 4 w 21"/>
                <a:gd name="T17" fmla="*/ 0 h 30"/>
                <a:gd name="T18" fmla="*/ 4 w 21"/>
                <a:gd name="T19" fmla="*/ 14 h 30"/>
                <a:gd name="T20" fmla="*/ 4 w 21"/>
                <a:gd name="T21" fmla="*/ 14 h 30"/>
                <a:gd name="T22" fmla="*/ 5 w 21"/>
                <a:gd name="T23" fmla="*/ 13 h 30"/>
                <a:gd name="T24" fmla="*/ 16 w 21"/>
                <a:gd name="T25" fmla="*/ 0 h 30"/>
                <a:gd name="T26" fmla="*/ 20 w 21"/>
                <a:gd name="T27" fmla="*/ 0 h 30"/>
                <a:gd name="T28" fmla="*/ 7 w 21"/>
                <a:gd name="T29" fmla="*/ 14 h 30"/>
                <a:gd name="T30" fmla="*/ 21 w 21"/>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0">
                  <a:moveTo>
                    <a:pt x="21" y="30"/>
                  </a:moveTo>
                  <a:cubicBezTo>
                    <a:pt x="16" y="30"/>
                    <a:pt x="16" y="30"/>
                    <a:pt x="16" y="30"/>
                  </a:cubicBezTo>
                  <a:cubicBezTo>
                    <a:pt x="5" y="16"/>
                    <a:pt x="5" y="16"/>
                    <a:pt x="5" y="16"/>
                  </a:cubicBezTo>
                  <a:cubicBezTo>
                    <a:pt x="4" y="16"/>
                    <a:pt x="4" y="15"/>
                    <a:pt x="4" y="15"/>
                  </a:cubicBezTo>
                  <a:cubicBezTo>
                    <a:pt x="4" y="15"/>
                    <a:pt x="4" y="15"/>
                    <a:pt x="4" y="15"/>
                  </a:cubicBezTo>
                  <a:cubicBezTo>
                    <a:pt x="4" y="30"/>
                    <a:pt x="4" y="30"/>
                    <a:pt x="4" y="30"/>
                  </a:cubicBezTo>
                  <a:cubicBezTo>
                    <a:pt x="0" y="30"/>
                    <a:pt x="0" y="30"/>
                    <a:pt x="0" y="30"/>
                  </a:cubicBezTo>
                  <a:cubicBezTo>
                    <a:pt x="0" y="0"/>
                    <a:pt x="0" y="0"/>
                    <a:pt x="0" y="0"/>
                  </a:cubicBezTo>
                  <a:cubicBezTo>
                    <a:pt x="4" y="0"/>
                    <a:pt x="4" y="0"/>
                    <a:pt x="4" y="0"/>
                  </a:cubicBezTo>
                  <a:cubicBezTo>
                    <a:pt x="4" y="14"/>
                    <a:pt x="4" y="14"/>
                    <a:pt x="4" y="14"/>
                  </a:cubicBezTo>
                  <a:cubicBezTo>
                    <a:pt x="4" y="14"/>
                    <a:pt x="4" y="14"/>
                    <a:pt x="4" y="14"/>
                  </a:cubicBezTo>
                  <a:cubicBezTo>
                    <a:pt x="5" y="13"/>
                    <a:pt x="5" y="13"/>
                    <a:pt x="5" y="13"/>
                  </a:cubicBezTo>
                  <a:cubicBezTo>
                    <a:pt x="16" y="0"/>
                    <a:pt x="16" y="0"/>
                    <a:pt x="16" y="0"/>
                  </a:cubicBezTo>
                  <a:cubicBezTo>
                    <a:pt x="20" y="0"/>
                    <a:pt x="20" y="0"/>
                    <a:pt x="20" y="0"/>
                  </a:cubicBezTo>
                  <a:cubicBezTo>
                    <a:pt x="7" y="14"/>
                    <a:pt x="7" y="14"/>
                    <a:pt x="7" y="14"/>
                  </a:cubicBezTo>
                  <a:lnTo>
                    <a:pt x="2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65351">
              <a:off x="10226440" y="5207276"/>
              <a:ext cx="147898" cy="151817"/>
            </a:xfrm>
            <a:prstGeom prst="rect">
              <a:avLst/>
            </a:prstGeom>
            <a:noFill/>
            <a:scene3d>
              <a:camera prst="perspectiveHeroicExtremeLeftFacing"/>
              <a:lightRig rig="threePt" dir="t"/>
            </a:scene3d>
          </p:spPr>
        </p:pic>
      </p:grpSp>
      <p:grpSp>
        <p:nvGrpSpPr>
          <p:cNvPr id="51" name="Group 44"/>
          <p:cNvGrpSpPr>
            <a:grpSpLocks noChangeAspect="1"/>
          </p:cNvGrpSpPr>
          <p:nvPr/>
        </p:nvGrpSpPr>
        <p:grpSpPr bwMode="auto">
          <a:xfrm>
            <a:off x="4034699" y="4522814"/>
            <a:ext cx="2560638" cy="2560637"/>
            <a:chOff x="2604" y="2793"/>
            <a:chExt cx="1613" cy="1613"/>
          </a:xfrm>
        </p:grpSpPr>
        <p:sp>
          <p:nvSpPr>
            <p:cNvPr id="52" name="AutoShape 43"/>
            <p:cNvSpPr>
              <a:spLocks noChangeAspect="1" noChangeArrowheads="1" noTextEdit="1"/>
            </p:cNvSpPr>
            <p:nvPr/>
          </p:nvSpPr>
          <p:spPr bwMode="auto">
            <a:xfrm>
              <a:off x="2604" y="2793"/>
              <a:ext cx="1613" cy="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 name="Freeform 45"/>
            <p:cNvSpPr>
              <a:spLocks/>
            </p:cNvSpPr>
            <p:nvPr/>
          </p:nvSpPr>
          <p:spPr bwMode="auto">
            <a:xfrm>
              <a:off x="3322" y="3238"/>
              <a:ext cx="384" cy="824"/>
            </a:xfrm>
            <a:custGeom>
              <a:avLst/>
              <a:gdLst>
                <a:gd name="T0" fmla="*/ 384 w 384"/>
                <a:gd name="T1" fmla="*/ 824 h 824"/>
                <a:gd name="T2" fmla="*/ 0 w 384"/>
                <a:gd name="T3" fmla="*/ 824 h 824"/>
                <a:gd name="T4" fmla="*/ 55 w 384"/>
                <a:gd name="T5" fmla="*/ 0 h 824"/>
                <a:gd name="T6" fmla="*/ 203 w 384"/>
                <a:gd name="T7" fmla="*/ 46 h 824"/>
                <a:gd name="T8" fmla="*/ 331 w 384"/>
                <a:gd name="T9" fmla="*/ 0 h 824"/>
                <a:gd name="T10" fmla="*/ 384 w 384"/>
                <a:gd name="T11" fmla="*/ 824 h 824"/>
              </a:gdLst>
              <a:ahLst/>
              <a:cxnLst>
                <a:cxn ang="0">
                  <a:pos x="T0" y="T1"/>
                </a:cxn>
                <a:cxn ang="0">
                  <a:pos x="T2" y="T3"/>
                </a:cxn>
                <a:cxn ang="0">
                  <a:pos x="T4" y="T5"/>
                </a:cxn>
                <a:cxn ang="0">
                  <a:pos x="T6" y="T7"/>
                </a:cxn>
                <a:cxn ang="0">
                  <a:pos x="T8" y="T9"/>
                </a:cxn>
                <a:cxn ang="0">
                  <a:pos x="T10" y="T11"/>
                </a:cxn>
              </a:cxnLst>
              <a:rect l="0" t="0" r="r" b="b"/>
              <a:pathLst>
                <a:path w="384" h="824">
                  <a:moveTo>
                    <a:pt x="384" y="824"/>
                  </a:moveTo>
                  <a:lnTo>
                    <a:pt x="0" y="824"/>
                  </a:lnTo>
                  <a:lnTo>
                    <a:pt x="55" y="0"/>
                  </a:lnTo>
                  <a:lnTo>
                    <a:pt x="203" y="46"/>
                  </a:lnTo>
                  <a:lnTo>
                    <a:pt x="331" y="0"/>
                  </a:lnTo>
                  <a:lnTo>
                    <a:pt x="384" y="82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 name="Freeform 46"/>
            <p:cNvSpPr>
              <a:spLocks/>
            </p:cNvSpPr>
            <p:nvPr/>
          </p:nvSpPr>
          <p:spPr bwMode="auto">
            <a:xfrm>
              <a:off x="3420" y="4158"/>
              <a:ext cx="100" cy="49"/>
            </a:xfrm>
            <a:custGeom>
              <a:avLst/>
              <a:gdLst>
                <a:gd name="T0" fmla="*/ 36 w 71"/>
                <a:gd name="T1" fmla="*/ 0 h 35"/>
                <a:gd name="T2" fmla="*/ 0 w 71"/>
                <a:gd name="T3" fmla="*/ 35 h 35"/>
                <a:gd name="T4" fmla="*/ 71 w 71"/>
                <a:gd name="T5" fmla="*/ 35 h 35"/>
                <a:gd name="T6" fmla="*/ 36 w 71"/>
                <a:gd name="T7" fmla="*/ 0 h 35"/>
              </a:gdLst>
              <a:ahLst/>
              <a:cxnLst>
                <a:cxn ang="0">
                  <a:pos x="T0" y="T1"/>
                </a:cxn>
                <a:cxn ang="0">
                  <a:pos x="T2" y="T3"/>
                </a:cxn>
                <a:cxn ang="0">
                  <a:pos x="T4" y="T5"/>
                </a:cxn>
                <a:cxn ang="0">
                  <a:pos x="T6" y="T7"/>
                </a:cxn>
              </a:cxnLst>
              <a:rect l="0" t="0" r="r" b="b"/>
              <a:pathLst>
                <a:path w="71" h="35">
                  <a:moveTo>
                    <a:pt x="36" y="0"/>
                  </a:moveTo>
                  <a:cubicBezTo>
                    <a:pt x="16" y="0"/>
                    <a:pt x="0" y="16"/>
                    <a:pt x="0" y="35"/>
                  </a:cubicBezTo>
                  <a:cubicBezTo>
                    <a:pt x="71" y="35"/>
                    <a:pt x="71" y="35"/>
                    <a:pt x="71" y="35"/>
                  </a:cubicBezTo>
                  <a:cubicBezTo>
                    <a:pt x="71" y="16"/>
                    <a:pt x="55" y="0"/>
                    <a:pt x="36"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 name="Freeform 47"/>
            <p:cNvSpPr>
              <a:spLocks/>
            </p:cNvSpPr>
            <p:nvPr/>
          </p:nvSpPr>
          <p:spPr bwMode="auto">
            <a:xfrm>
              <a:off x="3058" y="4144"/>
              <a:ext cx="126" cy="63"/>
            </a:xfrm>
            <a:custGeom>
              <a:avLst/>
              <a:gdLst>
                <a:gd name="T0" fmla="*/ 45 w 90"/>
                <a:gd name="T1" fmla="*/ 0 h 45"/>
                <a:gd name="T2" fmla="*/ 0 w 90"/>
                <a:gd name="T3" fmla="*/ 45 h 45"/>
                <a:gd name="T4" fmla="*/ 90 w 90"/>
                <a:gd name="T5" fmla="*/ 45 h 45"/>
                <a:gd name="T6" fmla="*/ 45 w 90"/>
                <a:gd name="T7" fmla="*/ 0 h 45"/>
              </a:gdLst>
              <a:ahLst/>
              <a:cxnLst>
                <a:cxn ang="0">
                  <a:pos x="T0" y="T1"/>
                </a:cxn>
                <a:cxn ang="0">
                  <a:pos x="T2" y="T3"/>
                </a:cxn>
                <a:cxn ang="0">
                  <a:pos x="T4" y="T5"/>
                </a:cxn>
                <a:cxn ang="0">
                  <a:pos x="T6" y="T7"/>
                </a:cxn>
              </a:cxnLst>
              <a:rect l="0" t="0" r="r" b="b"/>
              <a:pathLst>
                <a:path w="90" h="45">
                  <a:moveTo>
                    <a:pt x="45" y="0"/>
                  </a:moveTo>
                  <a:cubicBezTo>
                    <a:pt x="20" y="0"/>
                    <a:pt x="0" y="20"/>
                    <a:pt x="0" y="45"/>
                  </a:cubicBezTo>
                  <a:cubicBezTo>
                    <a:pt x="90" y="45"/>
                    <a:pt x="90" y="45"/>
                    <a:pt x="90" y="45"/>
                  </a:cubicBezTo>
                  <a:cubicBezTo>
                    <a:pt x="90" y="20"/>
                    <a:pt x="70" y="0"/>
                    <a:pt x="4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 name="Freeform 48"/>
            <p:cNvSpPr>
              <a:spLocks/>
            </p:cNvSpPr>
            <p:nvPr/>
          </p:nvSpPr>
          <p:spPr bwMode="auto">
            <a:xfrm>
              <a:off x="3255" y="4144"/>
              <a:ext cx="127" cy="63"/>
            </a:xfrm>
            <a:custGeom>
              <a:avLst/>
              <a:gdLst>
                <a:gd name="T0" fmla="*/ 45 w 91"/>
                <a:gd name="T1" fmla="*/ 0 h 45"/>
                <a:gd name="T2" fmla="*/ 0 w 91"/>
                <a:gd name="T3" fmla="*/ 45 h 45"/>
                <a:gd name="T4" fmla="*/ 91 w 91"/>
                <a:gd name="T5" fmla="*/ 45 h 45"/>
                <a:gd name="T6" fmla="*/ 45 w 91"/>
                <a:gd name="T7" fmla="*/ 0 h 45"/>
              </a:gdLst>
              <a:ahLst/>
              <a:cxnLst>
                <a:cxn ang="0">
                  <a:pos x="T0" y="T1"/>
                </a:cxn>
                <a:cxn ang="0">
                  <a:pos x="T2" y="T3"/>
                </a:cxn>
                <a:cxn ang="0">
                  <a:pos x="T4" y="T5"/>
                </a:cxn>
                <a:cxn ang="0">
                  <a:pos x="T6" y="T7"/>
                </a:cxn>
              </a:cxnLst>
              <a:rect l="0" t="0" r="r" b="b"/>
              <a:pathLst>
                <a:path w="91" h="45">
                  <a:moveTo>
                    <a:pt x="45" y="0"/>
                  </a:moveTo>
                  <a:cubicBezTo>
                    <a:pt x="20" y="0"/>
                    <a:pt x="0" y="20"/>
                    <a:pt x="0" y="45"/>
                  </a:cubicBezTo>
                  <a:cubicBezTo>
                    <a:pt x="91" y="45"/>
                    <a:pt x="91" y="45"/>
                    <a:pt x="91" y="45"/>
                  </a:cubicBezTo>
                  <a:cubicBezTo>
                    <a:pt x="91" y="20"/>
                    <a:pt x="70" y="0"/>
                    <a:pt x="4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 name="Freeform 49"/>
            <p:cNvSpPr>
              <a:spLocks/>
            </p:cNvSpPr>
            <p:nvPr/>
          </p:nvSpPr>
          <p:spPr bwMode="auto">
            <a:xfrm>
              <a:off x="3531" y="4158"/>
              <a:ext cx="98" cy="49"/>
            </a:xfrm>
            <a:custGeom>
              <a:avLst/>
              <a:gdLst>
                <a:gd name="T0" fmla="*/ 35 w 70"/>
                <a:gd name="T1" fmla="*/ 0 h 35"/>
                <a:gd name="T2" fmla="*/ 0 w 70"/>
                <a:gd name="T3" fmla="*/ 35 h 35"/>
                <a:gd name="T4" fmla="*/ 70 w 70"/>
                <a:gd name="T5" fmla="*/ 35 h 35"/>
                <a:gd name="T6" fmla="*/ 35 w 70"/>
                <a:gd name="T7" fmla="*/ 0 h 35"/>
              </a:gdLst>
              <a:ahLst/>
              <a:cxnLst>
                <a:cxn ang="0">
                  <a:pos x="T0" y="T1"/>
                </a:cxn>
                <a:cxn ang="0">
                  <a:pos x="T2" y="T3"/>
                </a:cxn>
                <a:cxn ang="0">
                  <a:pos x="T4" y="T5"/>
                </a:cxn>
                <a:cxn ang="0">
                  <a:pos x="T6" y="T7"/>
                </a:cxn>
              </a:cxnLst>
              <a:rect l="0" t="0" r="r" b="b"/>
              <a:pathLst>
                <a:path w="70" h="35">
                  <a:moveTo>
                    <a:pt x="35" y="0"/>
                  </a:moveTo>
                  <a:cubicBezTo>
                    <a:pt x="16" y="0"/>
                    <a:pt x="0" y="16"/>
                    <a:pt x="0" y="35"/>
                  </a:cubicBezTo>
                  <a:cubicBezTo>
                    <a:pt x="70" y="35"/>
                    <a:pt x="70" y="35"/>
                    <a:pt x="70" y="35"/>
                  </a:cubicBezTo>
                  <a:cubicBezTo>
                    <a:pt x="70" y="16"/>
                    <a:pt x="54" y="0"/>
                    <a:pt x="35"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8" name="Freeform 50"/>
            <p:cNvSpPr>
              <a:spLocks/>
            </p:cNvSpPr>
            <p:nvPr/>
          </p:nvSpPr>
          <p:spPr bwMode="auto">
            <a:xfrm>
              <a:off x="3457" y="3007"/>
              <a:ext cx="152" cy="185"/>
            </a:xfrm>
            <a:custGeom>
              <a:avLst/>
              <a:gdLst>
                <a:gd name="T0" fmla="*/ 98 w 109"/>
                <a:gd name="T1" fmla="*/ 75 h 132"/>
                <a:gd name="T2" fmla="*/ 38 w 109"/>
                <a:gd name="T3" fmla="*/ 124 h 132"/>
                <a:gd name="T4" fmla="*/ 10 w 109"/>
                <a:gd name="T5" fmla="*/ 50 h 132"/>
                <a:gd name="T6" fmla="*/ 76 w 109"/>
                <a:gd name="T7" fmla="*/ 8 h 132"/>
                <a:gd name="T8" fmla="*/ 98 w 109"/>
                <a:gd name="T9" fmla="*/ 75 h 132"/>
              </a:gdLst>
              <a:ahLst/>
              <a:cxnLst>
                <a:cxn ang="0">
                  <a:pos x="T0" y="T1"/>
                </a:cxn>
                <a:cxn ang="0">
                  <a:pos x="T2" y="T3"/>
                </a:cxn>
                <a:cxn ang="0">
                  <a:pos x="T4" y="T5"/>
                </a:cxn>
                <a:cxn ang="0">
                  <a:pos x="T6" y="T7"/>
                </a:cxn>
                <a:cxn ang="0">
                  <a:pos x="T8" y="T9"/>
                </a:cxn>
              </a:cxnLst>
              <a:rect l="0" t="0" r="r" b="b"/>
              <a:pathLst>
                <a:path w="109" h="132">
                  <a:moveTo>
                    <a:pt x="98" y="75"/>
                  </a:moveTo>
                  <a:cubicBezTo>
                    <a:pt x="88" y="107"/>
                    <a:pt x="64" y="132"/>
                    <a:pt x="38" y="124"/>
                  </a:cubicBezTo>
                  <a:cubicBezTo>
                    <a:pt x="12" y="115"/>
                    <a:pt x="0" y="82"/>
                    <a:pt x="10" y="50"/>
                  </a:cubicBezTo>
                  <a:cubicBezTo>
                    <a:pt x="21" y="19"/>
                    <a:pt x="50" y="0"/>
                    <a:pt x="76" y="8"/>
                  </a:cubicBezTo>
                  <a:cubicBezTo>
                    <a:pt x="102" y="17"/>
                    <a:pt x="109" y="43"/>
                    <a:pt x="98" y="7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9" name="Freeform 51"/>
            <p:cNvSpPr>
              <a:spLocks/>
            </p:cNvSpPr>
            <p:nvPr/>
          </p:nvSpPr>
          <p:spPr bwMode="auto">
            <a:xfrm>
              <a:off x="3436" y="2988"/>
              <a:ext cx="152" cy="172"/>
            </a:xfrm>
            <a:custGeom>
              <a:avLst/>
              <a:gdLst>
                <a:gd name="T0" fmla="*/ 93 w 109"/>
                <a:gd name="T1" fmla="*/ 39 h 123"/>
                <a:gd name="T2" fmla="*/ 83 w 109"/>
                <a:gd name="T3" fmla="*/ 111 h 123"/>
                <a:gd name="T4" fmla="*/ 16 w 109"/>
                <a:gd name="T5" fmla="*/ 84 h 123"/>
                <a:gd name="T6" fmla="*/ 25 w 109"/>
                <a:gd name="T7" fmla="*/ 12 h 123"/>
                <a:gd name="T8" fmla="*/ 93 w 109"/>
                <a:gd name="T9" fmla="*/ 39 h 123"/>
              </a:gdLst>
              <a:ahLst/>
              <a:cxnLst>
                <a:cxn ang="0">
                  <a:pos x="T0" y="T1"/>
                </a:cxn>
                <a:cxn ang="0">
                  <a:pos x="T2" y="T3"/>
                </a:cxn>
                <a:cxn ang="0">
                  <a:pos x="T4" y="T5"/>
                </a:cxn>
                <a:cxn ang="0">
                  <a:pos x="T6" y="T7"/>
                </a:cxn>
                <a:cxn ang="0">
                  <a:pos x="T8" y="T9"/>
                </a:cxn>
              </a:cxnLst>
              <a:rect l="0" t="0" r="r" b="b"/>
              <a:pathLst>
                <a:path w="109" h="123">
                  <a:moveTo>
                    <a:pt x="93" y="39"/>
                  </a:moveTo>
                  <a:cubicBezTo>
                    <a:pt x="109" y="66"/>
                    <a:pt x="104" y="98"/>
                    <a:pt x="83" y="111"/>
                  </a:cubicBezTo>
                  <a:cubicBezTo>
                    <a:pt x="62" y="123"/>
                    <a:pt x="32" y="111"/>
                    <a:pt x="16" y="84"/>
                  </a:cubicBezTo>
                  <a:cubicBezTo>
                    <a:pt x="0" y="57"/>
                    <a:pt x="4" y="25"/>
                    <a:pt x="25" y="12"/>
                  </a:cubicBezTo>
                  <a:cubicBezTo>
                    <a:pt x="47" y="0"/>
                    <a:pt x="77" y="12"/>
                    <a:pt x="93"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0" name="Freeform 52"/>
            <p:cNvSpPr>
              <a:spLocks/>
            </p:cNvSpPr>
            <p:nvPr/>
          </p:nvSpPr>
          <p:spPr bwMode="auto">
            <a:xfrm>
              <a:off x="3486" y="3147"/>
              <a:ext cx="78" cy="83"/>
            </a:xfrm>
            <a:custGeom>
              <a:avLst/>
              <a:gdLst>
                <a:gd name="T0" fmla="*/ 56 w 56"/>
                <a:gd name="T1" fmla="*/ 45 h 59"/>
                <a:gd name="T2" fmla="*/ 28 w 56"/>
                <a:gd name="T3" fmla="*/ 59 h 59"/>
                <a:gd name="T4" fmla="*/ 0 w 56"/>
                <a:gd name="T5" fmla="*/ 45 h 59"/>
                <a:gd name="T6" fmla="*/ 0 w 56"/>
                <a:gd name="T7" fmla="*/ 0 h 59"/>
                <a:gd name="T8" fmla="*/ 56 w 56"/>
                <a:gd name="T9" fmla="*/ 0 h 59"/>
                <a:gd name="T10" fmla="*/ 56 w 56"/>
                <a:gd name="T11" fmla="*/ 45 h 59"/>
              </a:gdLst>
              <a:ahLst/>
              <a:cxnLst>
                <a:cxn ang="0">
                  <a:pos x="T0" y="T1"/>
                </a:cxn>
                <a:cxn ang="0">
                  <a:pos x="T2" y="T3"/>
                </a:cxn>
                <a:cxn ang="0">
                  <a:pos x="T4" y="T5"/>
                </a:cxn>
                <a:cxn ang="0">
                  <a:pos x="T6" y="T7"/>
                </a:cxn>
                <a:cxn ang="0">
                  <a:pos x="T8" y="T9"/>
                </a:cxn>
                <a:cxn ang="0">
                  <a:pos x="T10" y="T11"/>
                </a:cxn>
              </a:cxnLst>
              <a:rect l="0" t="0" r="r" b="b"/>
              <a:pathLst>
                <a:path w="56" h="59">
                  <a:moveTo>
                    <a:pt x="56" y="45"/>
                  </a:moveTo>
                  <a:cubicBezTo>
                    <a:pt x="56" y="45"/>
                    <a:pt x="48" y="59"/>
                    <a:pt x="28" y="59"/>
                  </a:cubicBezTo>
                  <a:cubicBezTo>
                    <a:pt x="9" y="59"/>
                    <a:pt x="0" y="45"/>
                    <a:pt x="0" y="45"/>
                  </a:cubicBezTo>
                  <a:cubicBezTo>
                    <a:pt x="0" y="0"/>
                    <a:pt x="0" y="0"/>
                    <a:pt x="0" y="0"/>
                  </a:cubicBezTo>
                  <a:cubicBezTo>
                    <a:pt x="56" y="0"/>
                    <a:pt x="56" y="0"/>
                    <a:pt x="56" y="0"/>
                  </a:cubicBezTo>
                  <a:lnTo>
                    <a:pt x="56" y="45"/>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1" name="Freeform 53"/>
            <p:cNvSpPr>
              <a:spLocks/>
            </p:cNvSpPr>
            <p:nvPr/>
          </p:nvSpPr>
          <p:spPr bwMode="auto">
            <a:xfrm>
              <a:off x="3276" y="3238"/>
              <a:ext cx="192" cy="436"/>
            </a:xfrm>
            <a:custGeom>
              <a:avLst/>
              <a:gdLst>
                <a:gd name="T0" fmla="*/ 137 w 137"/>
                <a:gd name="T1" fmla="*/ 10 h 311"/>
                <a:gd name="T2" fmla="*/ 72 w 137"/>
                <a:gd name="T3" fmla="*/ 0 h 311"/>
                <a:gd name="T4" fmla="*/ 0 w 137"/>
                <a:gd name="T5" fmla="*/ 311 h 311"/>
                <a:gd name="T6" fmla="*/ 49 w 137"/>
                <a:gd name="T7" fmla="*/ 311 h 311"/>
                <a:gd name="T8" fmla="*/ 137 w 137"/>
                <a:gd name="T9" fmla="*/ 10 h 311"/>
              </a:gdLst>
              <a:ahLst/>
              <a:cxnLst>
                <a:cxn ang="0">
                  <a:pos x="T0" y="T1"/>
                </a:cxn>
                <a:cxn ang="0">
                  <a:pos x="T2" y="T3"/>
                </a:cxn>
                <a:cxn ang="0">
                  <a:pos x="T4" y="T5"/>
                </a:cxn>
                <a:cxn ang="0">
                  <a:pos x="T6" y="T7"/>
                </a:cxn>
                <a:cxn ang="0">
                  <a:pos x="T8" y="T9"/>
                </a:cxn>
              </a:cxnLst>
              <a:rect l="0" t="0" r="r" b="b"/>
              <a:pathLst>
                <a:path w="137" h="311">
                  <a:moveTo>
                    <a:pt x="137" y="10"/>
                  </a:moveTo>
                  <a:cubicBezTo>
                    <a:pt x="121" y="6"/>
                    <a:pt x="88" y="5"/>
                    <a:pt x="72" y="0"/>
                  </a:cubicBezTo>
                  <a:cubicBezTo>
                    <a:pt x="26" y="101"/>
                    <a:pt x="10" y="201"/>
                    <a:pt x="0" y="311"/>
                  </a:cubicBezTo>
                  <a:cubicBezTo>
                    <a:pt x="49" y="311"/>
                    <a:pt x="49" y="311"/>
                    <a:pt x="49" y="311"/>
                  </a:cubicBezTo>
                  <a:cubicBezTo>
                    <a:pt x="60" y="206"/>
                    <a:pt x="92" y="106"/>
                    <a:pt x="137" y="1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2" name="Freeform 54"/>
            <p:cNvSpPr>
              <a:spLocks/>
            </p:cNvSpPr>
            <p:nvPr/>
          </p:nvSpPr>
          <p:spPr bwMode="auto">
            <a:xfrm>
              <a:off x="3585" y="3234"/>
              <a:ext cx="184" cy="436"/>
            </a:xfrm>
            <a:custGeom>
              <a:avLst/>
              <a:gdLst>
                <a:gd name="T0" fmla="*/ 58 w 131"/>
                <a:gd name="T1" fmla="*/ 177 h 311"/>
                <a:gd name="T2" fmla="*/ 0 w 131"/>
                <a:gd name="T3" fmla="*/ 13 h 311"/>
                <a:gd name="T4" fmla="*/ 58 w 131"/>
                <a:gd name="T5" fmla="*/ 0 h 311"/>
                <a:gd name="T6" fmla="*/ 116 w 131"/>
                <a:gd name="T7" fmla="*/ 192 h 311"/>
                <a:gd name="T8" fmla="*/ 131 w 131"/>
                <a:gd name="T9" fmla="*/ 311 h 311"/>
                <a:gd name="T10" fmla="*/ 82 w 131"/>
                <a:gd name="T11" fmla="*/ 311 h 311"/>
                <a:gd name="T12" fmla="*/ 58 w 131"/>
                <a:gd name="T13" fmla="*/ 177 h 311"/>
              </a:gdLst>
              <a:ahLst/>
              <a:cxnLst>
                <a:cxn ang="0">
                  <a:pos x="T0" y="T1"/>
                </a:cxn>
                <a:cxn ang="0">
                  <a:pos x="T2" y="T3"/>
                </a:cxn>
                <a:cxn ang="0">
                  <a:pos x="T4" y="T5"/>
                </a:cxn>
                <a:cxn ang="0">
                  <a:pos x="T6" y="T7"/>
                </a:cxn>
                <a:cxn ang="0">
                  <a:pos x="T8" y="T9"/>
                </a:cxn>
                <a:cxn ang="0">
                  <a:pos x="T10" y="T11"/>
                </a:cxn>
                <a:cxn ang="0">
                  <a:pos x="T12" y="T13"/>
                </a:cxn>
              </a:cxnLst>
              <a:rect l="0" t="0" r="r" b="b"/>
              <a:pathLst>
                <a:path w="131" h="311">
                  <a:moveTo>
                    <a:pt x="58" y="177"/>
                  </a:moveTo>
                  <a:cubicBezTo>
                    <a:pt x="45" y="121"/>
                    <a:pt x="26" y="67"/>
                    <a:pt x="0" y="13"/>
                  </a:cubicBezTo>
                  <a:cubicBezTo>
                    <a:pt x="16" y="9"/>
                    <a:pt x="42" y="4"/>
                    <a:pt x="58" y="0"/>
                  </a:cubicBezTo>
                  <a:cubicBezTo>
                    <a:pt x="87" y="63"/>
                    <a:pt x="104" y="126"/>
                    <a:pt x="116" y="192"/>
                  </a:cubicBezTo>
                  <a:cubicBezTo>
                    <a:pt x="122" y="230"/>
                    <a:pt x="127" y="270"/>
                    <a:pt x="131" y="311"/>
                  </a:cubicBezTo>
                  <a:cubicBezTo>
                    <a:pt x="82" y="311"/>
                    <a:pt x="82" y="311"/>
                    <a:pt x="82" y="311"/>
                  </a:cubicBezTo>
                  <a:cubicBezTo>
                    <a:pt x="77" y="265"/>
                    <a:pt x="69" y="220"/>
                    <a:pt x="58" y="17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3" name="Freeform 55"/>
            <p:cNvSpPr>
              <a:spLocks/>
            </p:cNvSpPr>
            <p:nvPr/>
          </p:nvSpPr>
          <p:spPr bwMode="auto">
            <a:xfrm>
              <a:off x="3412" y="3608"/>
              <a:ext cx="109" cy="559"/>
            </a:xfrm>
            <a:custGeom>
              <a:avLst/>
              <a:gdLst>
                <a:gd name="T0" fmla="*/ 94 w 109"/>
                <a:gd name="T1" fmla="*/ 559 h 559"/>
                <a:gd name="T2" fmla="*/ 22 w 109"/>
                <a:gd name="T3" fmla="*/ 559 h 559"/>
                <a:gd name="T4" fmla="*/ 0 w 109"/>
                <a:gd name="T5" fmla="*/ 0 h 559"/>
                <a:gd name="T6" fmla="*/ 109 w 109"/>
                <a:gd name="T7" fmla="*/ 101 h 559"/>
                <a:gd name="T8" fmla="*/ 94 w 109"/>
                <a:gd name="T9" fmla="*/ 559 h 559"/>
              </a:gdLst>
              <a:ahLst/>
              <a:cxnLst>
                <a:cxn ang="0">
                  <a:pos x="T0" y="T1"/>
                </a:cxn>
                <a:cxn ang="0">
                  <a:pos x="T2" y="T3"/>
                </a:cxn>
                <a:cxn ang="0">
                  <a:pos x="T4" y="T5"/>
                </a:cxn>
                <a:cxn ang="0">
                  <a:pos x="T6" y="T7"/>
                </a:cxn>
                <a:cxn ang="0">
                  <a:pos x="T8" y="T9"/>
                </a:cxn>
              </a:cxnLst>
              <a:rect l="0" t="0" r="r" b="b"/>
              <a:pathLst>
                <a:path w="109" h="559">
                  <a:moveTo>
                    <a:pt x="94" y="559"/>
                  </a:moveTo>
                  <a:lnTo>
                    <a:pt x="22" y="559"/>
                  </a:lnTo>
                  <a:lnTo>
                    <a:pt x="0" y="0"/>
                  </a:lnTo>
                  <a:lnTo>
                    <a:pt x="109" y="101"/>
                  </a:lnTo>
                  <a:lnTo>
                    <a:pt x="94" y="559"/>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4" name="Freeform 56"/>
            <p:cNvSpPr>
              <a:spLocks/>
            </p:cNvSpPr>
            <p:nvPr/>
          </p:nvSpPr>
          <p:spPr bwMode="auto">
            <a:xfrm>
              <a:off x="3525" y="3608"/>
              <a:ext cx="102" cy="559"/>
            </a:xfrm>
            <a:custGeom>
              <a:avLst/>
              <a:gdLst>
                <a:gd name="T0" fmla="*/ 88 w 102"/>
                <a:gd name="T1" fmla="*/ 559 h 559"/>
                <a:gd name="T2" fmla="*/ 17 w 102"/>
                <a:gd name="T3" fmla="*/ 559 h 559"/>
                <a:gd name="T4" fmla="*/ 0 w 102"/>
                <a:gd name="T5" fmla="*/ 101 h 559"/>
                <a:gd name="T6" fmla="*/ 102 w 102"/>
                <a:gd name="T7" fmla="*/ 0 h 559"/>
                <a:gd name="T8" fmla="*/ 88 w 102"/>
                <a:gd name="T9" fmla="*/ 559 h 559"/>
              </a:gdLst>
              <a:ahLst/>
              <a:cxnLst>
                <a:cxn ang="0">
                  <a:pos x="T0" y="T1"/>
                </a:cxn>
                <a:cxn ang="0">
                  <a:pos x="T2" y="T3"/>
                </a:cxn>
                <a:cxn ang="0">
                  <a:pos x="T4" y="T5"/>
                </a:cxn>
                <a:cxn ang="0">
                  <a:pos x="T6" y="T7"/>
                </a:cxn>
                <a:cxn ang="0">
                  <a:pos x="T8" y="T9"/>
                </a:cxn>
              </a:cxnLst>
              <a:rect l="0" t="0" r="r" b="b"/>
              <a:pathLst>
                <a:path w="102" h="559">
                  <a:moveTo>
                    <a:pt x="88" y="559"/>
                  </a:moveTo>
                  <a:lnTo>
                    <a:pt x="17" y="559"/>
                  </a:lnTo>
                  <a:lnTo>
                    <a:pt x="0" y="101"/>
                  </a:lnTo>
                  <a:lnTo>
                    <a:pt x="102" y="0"/>
                  </a:lnTo>
                  <a:lnTo>
                    <a:pt x="88" y="559"/>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5" name="Freeform 57"/>
            <p:cNvSpPr>
              <a:spLocks/>
            </p:cNvSpPr>
            <p:nvPr/>
          </p:nvSpPr>
          <p:spPr bwMode="auto">
            <a:xfrm>
              <a:off x="3284" y="3674"/>
              <a:ext cx="51" cy="56"/>
            </a:xfrm>
            <a:custGeom>
              <a:avLst/>
              <a:gdLst>
                <a:gd name="T0" fmla="*/ 0 w 36"/>
                <a:gd name="T1" fmla="*/ 0 h 40"/>
                <a:gd name="T2" fmla="*/ 0 w 36"/>
                <a:gd name="T3" fmla="*/ 22 h 40"/>
                <a:gd name="T4" fmla="*/ 18 w 36"/>
                <a:gd name="T5" fmla="*/ 40 h 40"/>
                <a:gd name="T6" fmla="*/ 36 w 36"/>
                <a:gd name="T7" fmla="*/ 22 h 40"/>
                <a:gd name="T8" fmla="*/ 36 w 36"/>
                <a:gd name="T9" fmla="*/ 0 h 40"/>
                <a:gd name="T10" fmla="*/ 0 w 36"/>
                <a:gd name="T11" fmla="*/ 0 h 40"/>
              </a:gdLst>
              <a:ahLst/>
              <a:cxnLst>
                <a:cxn ang="0">
                  <a:pos x="T0" y="T1"/>
                </a:cxn>
                <a:cxn ang="0">
                  <a:pos x="T2" y="T3"/>
                </a:cxn>
                <a:cxn ang="0">
                  <a:pos x="T4" y="T5"/>
                </a:cxn>
                <a:cxn ang="0">
                  <a:pos x="T6" y="T7"/>
                </a:cxn>
                <a:cxn ang="0">
                  <a:pos x="T8" y="T9"/>
                </a:cxn>
                <a:cxn ang="0">
                  <a:pos x="T10" y="T11"/>
                </a:cxn>
              </a:cxnLst>
              <a:rect l="0" t="0" r="r" b="b"/>
              <a:pathLst>
                <a:path w="36" h="40">
                  <a:moveTo>
                    <a:pt x="0" y="0"/>
                  </a:moveTo>
                  <a:cubicBezTo>
                    <a:pt x="0" y="22"/>
                    <a:pt x="0" y="22"/>
                    <a:pt x="0" y="22"/>
                  </a:cubicBezTo>
                  <a:cubicBezTo>
                    <a:pt x="0" y="32"/>
                    <a:pt x="8" y="40"/>
                    <a:pt x="18" y="40"/>
                  </a:cubicBezTo>
                  <a:cubicBezTo>
                    <a:pt x="28" y="40"/>
                    <a:pt x="36" y="32"/>
                    <a:pt x="36" y="22"/>
                  </a:cubicBezTo>
                  <a:cubicBezTo>
                    <a:pt x="36" y="0"/>
                    <a:pt x="36" y="0"/>
                    <a:pt x="36"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6" name="Freeform 58"/>
            <p:cNvSpPr>
              <a:spLocks/>
            </p:cNvSpPr>
            <p:nvPr/>
          </p:nvSpPr>
          <p:spPr bwMode="auto">
            <a:xfrm>
              <a:off x="3709" y="3670"/>
              <a:ext cx="50" cy="56"/>
            </a:xfrm>
            <a:custGeom>
              <a:avLst/>
              <a:gdLst>
                <a:gd name="T0" fmla="*/ 0 w 36"/>
                <a:gd name="T1" fmla="*/ 0 h 40"/>
                <a:gd name="T2" fmla="*/ 0 w 36"/>
                <a:gd name="T3" fmla="*/ 21 h 40"/>
                <a:gd name="T4" fmla="*/ 18 w 36"/>
                <a:gd name="T5" fmla="*/ 40 h 40"/>
                <a:gd name="T6" fmla="*/ 36 w 36"/>
                <a:gd name="T7" fmla="*/ 21 h 40"/>
                <a:gd name="T8" fmla="*/ 36 w 36"/>
                <a:gd name="T9" fmla="*/ 0 h 40"/>
                <a:gd name="T10" fmla="*/ 0 w 36"/>
                <a:gd name="T11" fmla="*/ 0 h 40"/>
              </a:gdLst>
              <a:ahLst/>
              <a:cxnLst>
                <a:cxn ang="0">
                  <a:pos x="T0" y="T1"/>
                </a:cxn>
                <a:cxn ang="0">
                  <a:pos x="T2" y="T3"/>
                </a:cxn>
                <a:cxn ang="0">
                  <a:pos x="T4" y="T5"/>
                </a:cxn>
                <a:cxn ang="0">
                  <a:pos x="T6" y="T7"/>
                </a:cxn>
                <a:cxn ang="0">
                  <a:pos x="T8" y="T9"/>
                </a:cxn>
                <a:cxn ang="0">
                  <a:pos x="T10" y="T11"/>
                </a:cxn>
              </a:cxnLst>
              <a:rect l="0" t="0" r="r" b="b"/>
              <a:pathLst>
                <a:path w="36" h="40">
                  <a:moveTo>
                    <a:pt x="0" y="0"/>
                  </a:moveTo>
                  <a:cubicBezTo>
                    <a:pt x="0" y="21"/>
                    <a:pt x="0" y="21"/>
                    <a:pt x="0" y="21"/>
                  </a:cubicBezTo>
                  <a:cubicBezTo>
                    <a:pt x="0" y="31"/>
                    <a:pt x="8" y="40"/>
                    <a:pt x="18" y="40"/>
                  </a:cubicBezTo>
                  <a:cubicBezTo>
                    <a:pt x="28" y="40"/>
                    <a:pt x="36" y="31"/>
                    <a:pt x="36" y="21"/>
                  </a:cubicBezTo>
                  <a:cubicBezTo>
                    <a:pt x="36" y="0"/>
                    <a:pt x="36" y="0"/>
                    <a:pt x="36"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7" name="Freeform 59"/>
            <p:cNvSpPr>
              <a:spLocks/>
            </p:cNvSpPr>
            <p:nvPr/>
          </p:nvSpPr>
          <p:spPr bwMode="auto">
            <a:xfrm>
              <a:off x="3447" y="3053"/>
              <a:ext cx="155" cy="139"/>
            </a:xfrm>
            <a:custGeom>
              <a:avLst/>
              <a:gdLst>
                <a:gd name="T0" fmla="*/ 106 w 111"/>
                <a:gd name="T1" fmla="*/ 24 h 99"/>
                <a:gd name="T2" fmla="*/ 103 w 111"/>
                <a:gd name="T3" fmla="*/ 23 h 99"/>
                <a:gd name="T4" fmla="*/ 103 w 111"/>
                <a:gd name="T5" fmla="*/ 16 h 99"/>
                <a:gd name="T6" fmla="*/ 103 w 111"/>
                <a:gd name="T7" fmla="*/ 14 h 99"/>
                <a:gd name="T8" fmla="*/ 103 w 111"/>
                <a:gd name="T9" fmla="*/ 13 h 99"/>
                <a:gd name="T10" fmla="*/ 102 w 111"/>
                <a:gd name="T11" fmla="*/ 12 h 99"/>
                <a:gd name="T12" fmla="*/ 102 w 111"/>
                <a:gd name="T13" fmla="*/ 11 h 99"/>
                <a:gd name="T14" fmla="*/ 102 w 111"/>
                <a:gd name="T15" fmla="*/ 10 h 99"/>
                <a:gd name="T16" fmla="*/ 102 w 111"/>
                <a:gd name="T17" fmla="*/ 9 h 99"/>
                <a:gd name="T18" fmla="*/ 102 w 111"/>
                <a:gd name="T19" fmla="*/ 9 h 99"/>
                <a:gd name="T20" fmla="*/ 101 w 111"/>
                <a:gd name="T21" fmla="*/ 6 h 99"/>
                <a:gd name="T22" fmla="*/ 100 w 111"/>
                <a:gd name="T23" fmla="*/ 6 h 99"/>
                <a:gd name="T24" fmla="*/ 100 w 111"/>
                <a:gd name="T25" fmla="*/ 5 h 99"/>
                <a:gd name="T26" fmla="*/ 99 w 111"/>
                <a:gd name="T27" fmla="*/ 4 h 99"/>
                <a:gd name="T28" fmla="*/ 99 w 111"/>
                <a:gd name="T29" fmla="*/ 3 h 99"/>
                <a:gd name="T30" fmla="*/ 99 w 111"/>
                <a:gd name="T31" fmla="*/ 3 h 99"/>
                <a:gd name="T32" fmla="*/ 90 w 111"/>
                <a:gd name="T33" fmla="*/ 4 h 99"/>
                <a:gd name="T34" fmla="*/ 74 w 111"/>
                <a:gd name="T35" fmla="*/ 0 h 99"/>
                <a:gd name="T36" fmla="*/ 45 w 111"/>
                <a:gd name="T37" fmla="*/ 4 h 99"/>
                <a:gd name="T38" fmla="*/ 15 w 111"/>
                <a:gd name="T39" fmla="*/ 0 h 99"/>
                <a:gd name="T40" fmla="*/ 11 w 111"/>
                <a:gd name="T41" fmla="*/ 5 h 99"/>
                <a:gd name="T42" fmla="*/ 11 w 111"/>
                <a:gd name="T43" fmla="*/ 5 h 99"/>
                <a:gd name="T44" fmla="*/ 10 w 111"/>
                <a:gd name="T45" fmla="*/ 7 h 99"/>
                <a:gd name="T46" fmla="*/ 10 w 111"/>
                <a:gd name="T47" fmla="*/ 7 h 99"/>
                <a:gd name="T48" fmla="*/ 9 w 111"/>
                <a:gd name="T49" fmla="*/ 9 h 99"/>
                <a:gd name="T50" fmla="*/ 9 w 111"/>
                <a:gd name="T51" fmla="*/ 9 h 99"/>
                <a:gd name="T52" fmla="*/ 9 w 111"/>
                <a:gd name="T53" fmla="*/ 11 h 99"/>
                <a:gd name="T54" fmla="*/ 9 w 111"/>
                <a:gd name="T55" fmla="*/ 12 h 99"/>
                <a:gd name="T56" fmla="*/ 8 w 111"/>
                <a:gd name="T57" fmla="*/ 13 h 99"/>
                <a:gd name="T58" fmla="*/ 8 w 111"/>
                <a:gd name="T59" fmla="*/ 14 h 99"/>
                <a:gd name="T60" fmla="*/ 8 w 111"/>
                <a:gd name="T61" fmla="*/ 16 h 99"/>
                <a:gd name="T62" fmla="*/ 8 w 111"/>
                <a:gd name="T63" fmla="*/ 23 h 99"/>
                <a:gd name="T64" fmla="*/ 7 w 111"/>
                <a:gd name="T65" fmla="*/ 23 h 99"/>
                <a:gd name="T66" fmla="*/ 0 w 111"/>
                <a:gd name="T67" fmla="*/ 31 h 99"/>
                <a:gd name="T68" fmla="*/ 0 w 111"/>
                <a:gd name="T69" fmla="*/ 49 h 99"/>
                <a:gd name="T70" fmla="*/ 8 w 111"/>
                <a:gd name="T71" fmla="*/ 57 h 99"/>
                <a:gd name="T72" fmla="*/ 34 w 111"/>
                <a:gd name="T73" fmla="*/ 99 h 99"/>
                <a:gd name="T74" fmla="*/ 77 w 111"/>
                <a:gd name="T75" fmla="*/ 99 h 99"/>
                <a:gd name="T76" fmla="*/ 103 w 111"/>
                <a:gd name="T77" fmla="*/ 57 h 99"/>
                <a:gd name="T78" fmla="*/ 111 w 111"/>
                <a:gd name="T79" fmla="*/ 49 h 99"/>
                <a:gd name="T80" fmla="*/ 111 w 111"/>
                <a:gd name="T81" fmla="*/ 31 h 99"/>
                <a:gd name="T82" fmla="*/ 106 w 111"/>
                <a:gd name="T83"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99">
                  <a:moveTo>
                    <a:pt x="106" y="24"/>
                  </a:moveTo>
                  <a:cubicBezTo>
                    <a:pt x="105" y="23"/>
                    <a:pt x="104" y="23"/>
                    <a:pt x="103" y="23"/>
                  </a:cubicBezTo>
                  <a:cubicBezTo>
                    <a:pt x="103" y="16"/>
                    <a:pt x="103" y="16"/>
                    <a:pt x="103" y="16"/>
                  </a:cubicBezTo>
                  <a:cubicBezTo>
                    <a:pt x="103" y="16"/>
                    <a:pt x="103" y="15"/>
                    <a:pt x="103" y="14"/>
                  </a:cubicBezTo>
                  <a:cubicBezTo>
                    <a:pt x="103" y="14"/>
                    <a:pt x="103" y="14"/>
                    <a:pt x="103" y="13"/>
                  </a:cubicBezTo>
                  <a:cubicBezTo>
                    <a:pt x="103" y="13"/>
                    <a:pt x="103" y="13"/>
                    <a:pt x="102" y="12"/>
                  </a:cubicBezTo>
                  <a:cubicBezTo>
                    <a:pt x="102" y="12"/>
                    <a:pt x="102" y="12"/>
                    <a:pt x="102" y="11"/>
                  </a:cubicBezTo>
                  <a:cubicBezTo>
                    <a:pt x="102" y="11"/>
                    <a:pt x="102" y="11"/>
                    <a:pt x="102" y="10"/>
                  </a:cubicBezTo>
                  <a:cubicBezTo>
                    <a:pt x="102" y="10"/>
                    <a:pt x="102" y="10"/>
                    <a:pt x="102" y="9"/>
                  </a:cubicBezTo>
                  <a:cubicBezTo>
                    <a:pt x="102" y="9"/>
                    <a:pt x="102" y="9"/>
                    <a:pt x="102" y="9"/>
                  </a:cubicBezTo>
                  <a:cubicBezTo>
                    <a:pt x="101" y="8"/>
                    <a:pt x="101" y="7"/>
                    <a:pt x="101" y="6"/>
                  </a:cubicBezTo>
                  <a:cubicBezTo>
                    <a:pt x="100" y="6"/>
                    <a:pt x="100" y="6"/>
                    <a:pt x="100" y="6"/>
                  </a:cubicBezTo>
                  <a:cubicBezTo>
                    <a:pt x="100" y="5"/>
                    <a:pt x="100" y="5"/>
                    <a:pt x="100" y="5"/>
                  </a:cubicBezTo>
                  <a:cubicBezTo>
                    <a:pt x="100" y="5"/>
                    <a:pt x="100" y="4"/>
                    <a:pt x="99" y="4"/>
                  </a:cubicBezTo>
                  <a:cubicBezTo>
                    <a:pt x="99" y="4"/>
                    <a:pt x="99" y="3"/>
                    <a:pt x="99" y="3"/>
                  </a:cubicBezTo>
                  <a:cubicBezTo>
                    <a:pt x="99" y="3"/>
                    <a:pt x="99" y="3"/>
                    <a:pt x="99" y="3"/>
                  </a:cubicBezTo>
                  <a:cubicBezTo>
                    <a:pt x="96" y="4"/>
                    <a:pt x="93" y="4"/>
                    <a:pt x="90" y="4"/>
                  </a:cubicBezTo>
                  <a:cubicBezTo>
                    <a:pt x="83" y="4"/>
                    <a:pt x="78" y="2"/>
                    <a:pt x="74" y="0"/>
                  </a:cubicBezTo>
                  <a:cubicBezTo>
                    <a:pt x="67" y="2"/>
                    <a:pt x="57" y="4"/>
                    <a:pt x="45" y="4"/>
                  </a:cubicBezTo>
                  <a:cubicBezTo>
                    <a:pt x="33" y="4"/>
                    <a:pt x="22" y="2"/>
                    <a:pt x="15" y="0"/>
                  </a:cubicBezTo>
                  <a:cubicBezTo>
                    <a:pt x="14" y="1"/>
                    <a:pt x="12" y="3"/>
                    <a:pt x="11" y="5"/>
                  </a:cubicBezTo>
                  <a:cubicBezTo>
                    <a:pt x="11" y="5"/>
                    <a:pt x="11" y="5"/>
                    <a:pt x="11" y="5"/>
                  </a:cubicBezTo>
                  <a:cubicBezTo>
                    <a:pt x="11" y="6"/>
                    <a:pt x="10" y="6"/>
                    <a:pt x="10" y="7"/>
                  </a:cubicBezTo>
                  <a:cubicBezTo>
                    <a:pt x="10" y="7"/>
                    <a:pt x="10" y="7"/>
                    <a:pt x="10" y="7"/>
                  </a:cubicBezTo>
                  <a:cubicBezTo>
                    <a:pt x="10" y="8"/>
                    <a:pt x="10" y="8"/>
                    <a:pt x="9" y="9"/>
                  </a:cubicBezTo>
                  <a:cubicBezTo>
                    <a:pt x="9" y="9"/>
                    <a:pt x="9" y="9"/>
                    <a:pt x="9" y="9"/>
                  </a:cubicBezTo>
                  <a:cubicBezTo>
                    <a:pt x="9" y="10"/>
                    <a:pt x="9" y="11"/>
                    <a:pt x="9" y="11"/>
                  </a:cubicBezTo>
                  <a:cubicBezTo>
                    <a:pt x="9" y="11"/>
                    <a:pt x="9" y="11"/>
                    <a:pt x="9" y="12"/>
                  </a:cubicBezTo>
                  <a:cubicBezTo>
                    <a:pt x="8" y="12"/>
                    <a:pt x="8" y="13"/>
                    <a:pt x="8" y="13"/>
                  </a:cubicBezTo>
                  <a:cubicBezTo>
                    <a:pt x="8" y="14"/>
                    <a:pt x="8" y="14"/>
                    <a:pt x="8" y="14"/>
                  </a:cubicBezTo>
                  <a:cubicBezTo>
                    <a:pt x="8" y="15"/>
                    <a:pt x="8" y="16"/>
                    <a:pt x="8" y="16"/>
                  </a:cubicBezTo>
                  <a:cubicBezTo>
                    <a:pt x="8" y="23"/>
                    <a:pt x="8" y="23"/>
                    <a:pt x="8" y="23"/>
                  </a:cubicBezTo>
                  <a:cubicBezTo>
                    <a:pt x="8" y="23"/>
                    <a:pt x="7" y="23"/>
                    <a:pt x="7" y="23"/>
                  </a:cubicBezTo>
                  <a:cubicBezTo>
                    <a:pt x="3" y="24"/>
                    <a:pt x="0" y="27"/>
                    <a:pt x="0" y="31"/>
                  </a:cubicBezTo>
                  <a:cubicBezTo>
                    <a:pt x="0" y="49"/>
                    <a:pt x="0" y="49"/>
                    <a:pt x="0" y="49"/>
                  </a:cubicBezTo>
                  <a:cubicBezTo>
                    <a:pt x="0" y="53"/>
                    <a:pt x="4" y="57"/>
                    <a:pt x="8" y="57"/>
                  </a:cubicBezTo>
                  <a:cubicBezTo>
                    <a:pt x="8" y="57"/>
                    <a:pt x="22" y="99"/>
                    <a:pt x="34" y="99"/>
                  </a:cubicBezTo>
                  <a:cubicBezTo>
                    <a:pt x="77" y="99"/>
                    <a:pt x="77" y="99"/>
                    <a:pt x="77" y="99"/>
                  </a:cubicBezTo>
                  <a:cubicBezTo>
                    <a:pt x="89" y="99"/>
                    <a:pt x="103" y="57"/>
                    <a:pt x="103" y="57"/>
                  </a:cubicBezTo>
                  <a:cubicBezTo>
                    <a:pt x="107" y="57"/>
                    <a:pt x="111" y="53"/>
                    <a:pt x="111" y="49"/>
                  </a:cubicBezTo>
                  <a:cubicBezTo>
                    <a:pt x="111" y="31"/>
                    <a:pt x="111" y="31"/>
                    <a:pt x="111" y="31"/>
                  </a:cubicBezTo>
                  <a:cubicBezTo>
                    <a:pt x="111" y="28"/>
                    <a:pt x="109" y="25"/>
                    <a:pt x="106" y="24"/>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8" name="Freeform 60"/>
            <p:cNvSpPr>
              <a:spLocks noEditPoints="1"/>
            </p:cNvSpPr>
            <p:nvPr/>
          </p:nvSpPr>
          <p:spPr bwMode="auto">
            <a:xfrm>
              <a:off x="3249" y="4094"/>
              <a:ext cx="131" cy="63"/>
            </a:xfrm>
            <a:custGeom>
              <a:avLst/>
              <a:gdLst>
                <a:gd name="T0" fmla="*/ 92 w 93"/>
                <a:gd name="T1" fmla="*/ 21 h 45"/>
                <a:gd name="T2" fmla="*/ 69 w 93"/>
                <a:gd name="T3" fmla="*/ 15 h 45"/>
                <a:gd name="T4" fmla="*/ 46 w 93"/>
                <a:gd name="T5" fmla="*/ 14 h 45"/>
                <a:gd name="T6" fmla="*/ 25 w 93"/>
                <a:gd name="T7" fmla="*/ 4 h 45"/>
                <a:gd name="T8" fmla="*/ 1 w 93"/>
                <a:gd name="T9" fmla="*/ 0 h 45"/>
                <a:gd name="T10" fmla="*/ 0 w 93"/>
                <a:gd name="T11" fmla="*/ 3 h 45"/>
                <a:gd name="T12" fmla="*/ 2 w 93"/>
                <a:gd name="T13" fmla="*/ 7 h 45"/>
                <a:gd name="T14" fmla="*/ 3 w 93"/>
                <a:gd name="T15" fmla="*/ 15 h 45"/>
                <a:gd name="T16" fmla="*/ 22 w 93"/>
                <a:gd name="T17" fmla="*/ 32 h 45"/>
                <a:gd name="T18" fmla="*/ 41 w 93"/>
                <a:gd name="T19" fmla="*/ 20 h 45"/>
                <a:gd name="T20" fmla="*/ 45 w 93"/>
                <a:gd name="T21" fmla="*/ 19 h 45"/>
                <a:gd name="T22" fmla="*/ 48 w 93"/>
                <a:gd name="T23" fmla="*/ 21 h 45"/>
                <a:gd name="T24" fmla="*/ 59 w 93"/>
                <a:gd name="T25" fmla="*/ 41 h 45"/>
                <a:gd name="T26" fmla="*/ 83 w 93"/>
                <a:gd name="T27" fmla="*/ 34 h 45"/>
                <a:gd name="T28" fmla="*/ 88 w 93"/>
                <a:gd name="T29" fmla="*/ 27 h 45"/>
                <a:gd name="T30" fmla="*/ 91 w 93"/>
                <a:gd name="T31" fmla="*/ 24 h 45"/>
                <a:gd name="T32" fmla="*/ 92 w 93"/>
                <a:gd name="T33" fmla="*/ 21 h 45"/>
                <a:gd name="T34" fmla="*/ 31 w 93"/>
                <a:gd name="T35" fmla="*/ 27 h 45"/>
                <a:gd name="T36" fmla="*/ 13 w 93"/>
                <a:gd name="T37" fmla="*/ 28 h 45"/>
                <a:gd name="T38" fmla="*/ 7 w 93"/>
                <a:gd name="T39" fmla="*/ 9 h 45"/>
                <a:gd name="T40" fmla="*/ 25 w 93"/>
                <a:gd name="T41" fmla="*/ 6 h 45"/>
                <a:gd name="T42" fmla="*/ 36 w 93"/>
                <a:gd name="T43" fmla="*/ 12 h 45"/>
                <a:gd name="T44" fmla="*/ 31 w 93"/>
                <a:gd name="T45" fmla="*/ 27 h 45"/>
                <a:gd name="T46" fmla="*/ 68 w 93"/>
                <a:gd name="T47" fmla="*/ 41 h 45"/>
                <a:gd name="T48" fmla="*/ 53 w 93"/>
                <a:gd name="T49" fmla="*/ 33 h 45"/>
                <a:gd name="T50" fmla="*/ 56 w 93"/>
                <a:gd name="T51" fmla="*/ 17 h 45"/>
                <a:gd name="T52" fmla="*/ 68 w 93"/>
                <a:gd name="T53" fmla="*/ 17 h 45"/>
                <a:gd name="T54" fmla="*/ 83 w 93"/>
                <a:gd name="T55" fmla="*/ 27 h 45"/>
                <a:gd name="T56" fmla="*/ 68 w 93"/>
                <a:gd name="T57"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45">
                  <a:moveTo>
                    <a:pt x="92" y="21"/>
                  </a:moveTo>
                  <a:cubicBezTo>
                    <a:pt x="92" y="21"/>
                    <a:pt x="79" y="16"/>
                    <a:pt x="69" y="15"/>
                  </a:cubicBezTo>
                  <a:cubicBezTo>
                    <a:pt x="59" y="14"/>
                    <a:pt x="50" y="15"/>
                    <a:pt x="46" y="14"/>
                  </a:cubicBezTo>
                  <a:cubicBezTo>
                    <a:pt x="41" y="13"/>
                    <a:pt x="34" y="8"/>
                    <a:pt x="25" y="4"/>
                  </a:cubicBezTo>
                  <a:cubicBezTo>
                    <a:pt x="15" y="1"/>
                    <a:pt x="1" y="0"/>
                    <a:pt x="1" y="0"/>
                  </a:cubicBezTo>
                  <a:cubicBezTo>
                    <a:pt x="0" y="0"/>
                    <a:pt x="0" y="1"/>
                    <a:pt x="0" y="3"/>
                  </a:cubicBezTo>
                  <a:cubicBezTo>
                    <a:pt x="0" y="4"/>
                    <a:pt x="0" y="5"/>
                    <a:pt x="2" y="7"/>
                  </a:cubicBezTo>
                  <a:cubicBezTo>
                    <a:pt x="4" y="8"/>
                    <a:pt x="3" y="15"/>
                    <a:pt x="3" y="15"/>
                  </a:cubicBezTo>
                  <a:cubicBezTo>
                    <a:pt x="3" y="26"/>
                    <a:pt x="10" y="31"/>
                    <a:pt x="22" y="32"/>
                  </a:cubicBezTo>
                  <a:cubicBezTo>
                    <a:pt x="34" y="33"/>
                    <a:pt x="39" y="21"/>
                    <a:pt x="41" y="20"/>
                  </a:cubicBezTo>
                  <a:cubicBezTo>
                    <a:pt x="43" y="18"/>
                    <a:pt x="45" y="19"/>
                    <a:pt x="45" y="19"/>
                  </a:cubicBezTo>
                  <a:cubicBezTo>
                    <a:pt x="45" y="19"/>
                    <a:pt x="47" y="19"/>
                    <a:pt x="48" y="21"/>
                  </a:cubicBezTo>
                  <a:cubicBezTo>
                    <a:pt x="49" y="23"/>
                    <a:pt x="48" y="36"/>
                    <a:pt x="59" y="41"/>
                  </a:cubicBezTo>
                  <a:cubicBezTo>
                    <a:pt x="70" y="45"/>
                    <a:pt x="79" y="44"/>
                    <a:pt x="83" y="34"/>
                  </a:cubicBezTo>
                  <a:cubicBezTo>
                    <a:pt x="83" y="34"/>
                    <a:pt x="85" y="28"/>
                    <a:pt x="88" y="27"/>
                  </a:cubicBezTo>
                  <a:cubicBezTo>
                    <a:pt x="90" y="27"/>
                    <a:pt x="90" y="26"/>
                    <a:pt x="91" y="24"/>
                  </a:cubicBezTo>
                  <a:cubicBezTo>
                    <a:pt x="92" y="23"/>
                    <a:pt x="93" y="22"/>
                    <a:pt x="92" y="21"/>
                  </a:cubicBezTo>
                  <a:close/>
                  <a:moveTo>
                    <a:pt x="31" y="27"/>
                  </a:moveTo>
                  <a:cubicBezTo>
                    <a:pt x="27" y="31"/>
                    <a:pt x="21" y="31"/>
                    <a:pt x="13" y="28"/>
                  </a:cubicBezTo>
                  <a:cubicBezTo>
                    <a:pt x="6" y="25"/>
                    <a:pt x="4" y="19"/>
                    <a:pt x="7" y="9"/>
                  </a:cubicBezTo>
                  <a:cubicBezTo>
                    <a:pt x="9" y="0"/>
                    <a:pt x="25" y="6"/>
                    <a:pt x="25" y="6"/>
                  </a:cubicBezTo>
                  <a:cubicBezTo>
                    <a:pt x="31" y="9"/>
                    <a:pt x="31" y="9"/>
                    <a:pt x="36" y="12"/>
                  </a:cubicBezTo>
                  <a:cubicBezTo>
                    <a:pt x="40" y="15"/>
                    <a:pt x="35" y="24"/>
                    <a:pt x="31" y="27"/>
                  </a:cubicBezTo>
                  <a:close/>
                  <a:moveTo>
                    <a:pt x="68" y="41"/>
                  </a:moveTo>
                  <a:cubicBezTo>
                    <a:pt x="61" y="40"/>
                    <a:pt x="55" y="37"/>
                    <a:pt x="53" y="33"/>
                  </a:cubicBezTo>
                  <a:cubicBezTo>
                    <a:pt x="51" y="28"/>
                    <a:pt x="50" y="18"/>
                    <a:pt x="56" y="17"/>
                  </a:cubicBezTo>
                  <a:cubicBezTo>
                    <a:pt x="61" y="16"/>
                    <a:pt x="61" y="16"/>
                    <a:pt x="68" y="17"/>
                  </a:cubicBezTo>
                  <a:cubicBezTo>
                    <a:pt x="68" y="17"/>
                    <a:pt x="85" y="18"/>
                    <a:pt x="83" y="27"/>
                  </a:cubicBezTo>
                  <a:cubicBezTo>
                    <a:pt x="80" y="37"/>
                    <a:pt x="76" y="42"/>
                    <a:pt x="68"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9" name="Freeform 61"/>
            <p:cNvSpPr>
              <a:spLocks/>
            </p:cNvSpPr>
            <p:nvPr/>
          </p:nvSpPr>
          <p:spPr bwMode="auto">
            <a:xfrm>
              <a:off x="3252" y="4095"/>
              <a:ext cx="4" cy="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1"/>
                    <a:pt x="1" y="0"/>
                    <a:pt x="2" y="0"/>
                  </a:cubicBezTo>
                  <a:cubicBezTo>
                    <a:pt x="2" y="1"/>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0" name="Freeform 62"/>
            <p:cNvSpPr>
              <a:spLocks/>
            </p:cNvSpPr>
            <p:nvPr/>
          </p:nvSpPr>
          <p:spPr bwMode="auto">
            <a:xfrm>
              <a:off x="3371" y="4125"/>
              <a:ext cx="4" cy="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3"/>
                  </a:cubicBezTo>
                  <a:cubicBezTo>
                    <a:pt x="0" y="2"/>
                    <a:pt x="0" y="2"/>
                    <a:pt x="0" y="1"/>
                  </a:cubicBezTo>
                  <a:cubicBezTo>
                    <a:pt x="0" y="0"/>
                    <a:pt x="1" y="0"/>
                    <a:pt x="2" y="0"/>
                  </a:cubicBezTo>
                  <a:cubicBezTo>
                    <a:pt x="3"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1" name="Rectangle 63"/>
            <p:cNvSpPr>
              <a:spLocks noChangeArrowheads="1"/>
            </p:cNvSpPr>
            <p:nvPr/>
          </p:nvSpPr>
          <p:spPr bwMode="auto">
            <a:xfrm>
              <a:off x="3121" y="4144"/>
              <a:ext cx="197"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2" name="Freeform 64"/>
            <p:cNvSpPr>
              <a:spLocks/>
            </p:cNvSpPr>
            <p:nvPr/>
          </p:nvSpPr>
          <p:spPr bwMode="auto">
            <a:xfrm>
              <a:off x="3172" y="4125"/>
              <a:ext cx="61" cy="29"/>
            </a:xfrm>
            <a:custGeom>
              <a:avLst/>
              <a:gdLst>
                <a:gd name="T0" fmla="*/ 22 w 43"/>
                <a:gd name="T1" fmla="*/ 0 h 21"/>
                <a:gd name="T2" fmla="*/ 0 w 43"/>
                <a:gd name="T3" fmla="*/ 21 h 21"/>
                <a:gd name="T4" fmla="*/ 43 w 43"/>
                <a:gd name="T5" fmla="*/ 21 h 21"/>
                <a:gd name="T6" fmla="*/ 22 w 43"/>
                <a:gd name="T7" fmla="*/ 0 h 21"/>
              </a:gdLst>
              <a:ahLst/>
              <a:cxnLst>
                <a:cxn ang="0">
                  <a:pos x="T0" y="T1"/>
                </a:cxn>
                <a:cxn ang="0">
                  <a:pos x="T2" y="T3"/>
                </a:cxn>
                <a:cxn ang="0">
                  <a:pos x="T4" y="T5"/>
                </a:cxn>
                <a:cxn ang="0">
                  <a:pos x="T6" y="T7"/>
                </a:cxn>
              </a:cxnLst>
              <a:rect l="0" t="0" r="r" b="b"/>
              <a:pathLst>
                <a:path w="43" h="21">
                  <a:moveTo>
                    <a:pt x="22" y="0"/>
                  </a:moveTo>
                  <a:cubicBezTo>
                    <a:pt x="10" y="0"/>
                    <a:pt x="0" y="9"/>
                    <a:pt x="0" y="21"/>
                  </a:cubicBezTo>
                  <a:cubicBezTo>
                    <a:pt x="43" y="21"/>
                    <a:pt x="43" y="21"/>
                    <a:pt x="43" y="21"/>
                  </a:cubicBezTo>
                  <a:cubicBezTo>
                    <a:pt x="43" y="9"/>
                    <a:pt x="34" y="0"/>
                    <a:pt x="2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3" name="Freeform 65"/>
            <p:cNvSpPr>
              <a:spLocks/>
            </p:cNvSpPr>
            <p:nvPr/>
          </p:nvSpPr>
          <p:spPr bwMode="auto">
            <a:xfrm>
              <a:off x="3266" y="4125"/>
              <a:ext cx="60" cy="29"/>
            </a:xfrm>
            <a:custGeom>
              <a:avLst/>
              <a:gdLst>
                <a:gd name="T0" fmla="*/ 22 w 43"/>
                <a:gd name="T1" fmla="*/ 0 h 21"/>
                <a:gd name="T2" fmla="*/ 0 w 43"/>
                <a:gd name="T3" fmla="*/ 21 h 21"/>
                <a:gd name="T4" fmla="*/ 43 w 43"/>
                <a:gd name="T5" fmla="*/ 21 h 21"/>
                <a:gd name="T6" fmla="*/ 22 w 43"/>
                <a:gd name="T7" fmla="*/ 0 h 21"/>
              </a:gdLst>
              <a:ahLst/>
              <a:cxnLst>
                <a:cxn ang="0">
                  <a:pos x="T0" y="T1"/>
                </a:cxn>
                <a:cxn ang="0">
                  <a:pos x="T2" y="T3"/>
                </a:cxn>
                <a:cxn ang="0">
                  <a:pos x="T4" y="T5"/>
                </a:cxn>
                <a:cxn ang="0">
                  <a:pos x="T6" y="T7"/>
                </a:cxn>
              </a:cxnLst>
              <a:rect l="0" t="0" r="r" b="b"/>
              <a:pathLst>
                <a:path w="43" h="21">
                  <a:moveTo>
                    <a:pt x="22" y="0"/>
                  </a:moveTo>
                  <a:cubicBezTo>
                    <a:pt x="10" y="0"/>
                    <a:pt x="0" y="9"/>
                    <a:pt x="0" y="21"/>
                  </a:cubicBezTo>
                  <a:cubicBezTo>
                    <a:pt x="43" y="21"/>
                    <a:pt x="43" y="21"/>
                    <a:pt x="43" y="21"/>
                  </a:cubicBezTo>
                  <a:cubicBezTo>
                    <a:pt x="43" y="9"/>
                    <a:pt x="34" y="0"/>
                    <a:pt x="2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4" name="Rectangle 66"/>
            <p:cNvSpPr>
              <a:spLocks noChangeArrowheads="1"/>
            </p:cNvSpPr>
            <p:nvPr/>
          </p:nvSpPr>
          <p:spPr bwMode="auto">
            <a:xfrm>
              <a:off x="3203" y="4125"/>
              <a:ext cx="94" cy="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5" name="Freeform 67"/>
            <p:cNvSpPr>
              <a:spLocks/>
            </p:cNvSpPr>
            <p:nvPr/>
          </p:nvSpPr>
          <p:spPr bwMode="auto">
            <a:xfrm>
              <a:off x="3377" y="3220"/>
              <a:ext cx="290" cy="388"/>
            </a:xfrm>
            <a:custGeom>
              <a:avLst/>
              <a:gdLst>
                <a:gd name="T0" fmla="*/ 203 w 290"/>
                <a:gd name="T1" fmla="*/ 3 h 388"/>
                <a:gd name="T2" fmla="*/ 148 w 290"/>
                <a:gd name="T3" fmla="*/ 48 h 388"/>
                <a:gd name="T4" fmla="*/ 92 w 290"/>
                <a:gd name="T5" fmla="*/ 0 h 388"/>
                <a:gd name="T6" fmla="*/ 0 w 290"/>
                <a:gd name="T7" fmla="*/ 18 h 388"/>
                <a:gd name="T8" fmla="*/ 35 w 290"/>
                <a:gd name="T9" fmla="*/ 388 h 388"/>
                <a:gd name="T10" fmla="*/ 250 w 290"/>
                <a:gd name="T11" fmla="*/ 388 h 388"/>
                <a:gd name="T12" fmla="*/ 290 w 290"/>
                <a:gd name="T13" fmla="*/ 14 h 388"/>
                <a:gd name="T14" fmla="*/ 203 w 290"/>
                <a:gd name="T15" fmla="*/ 3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88">
                  <a:moveTo>
                    <a:pt x="203" y="3"/>
                  </a:moveTo>
                  <a:lnTo>
                    <a:pt x="148" y="48"/>
                  </a:lnTo>
                  <a:lnTo>
                    <a:pt x="92" y="0"/>
                  </a:lnTo>
                  <a:lnTo>
                    <a:pt x="0" y="18"/>
                  </a:lnTo>
                  <a:lnTo>
                    <a:pt x="35" y="388"/>
                  </a:lnTo>
                  <a:lnTo>
                    <a:pt x="250" y="388"/>
                  </a:lnTo>
                  <a:lnTo>
                    <a:pt x="290" y="14"/>
                  </a:lnTo>
                  <a:lnTo>
                    <a:pt x="203" y="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6" name="Freeform 68"/>
            <p:cNvSpPr>
              <a:spLocks/>
            </p:cNvSpPr>
            <p:nvPr/>
          </p:nvSpPr>
          <p:spPr bwMode="auto">
            <a:xfrm>
              <a:off x="3412" y="3608"/>
              <a:ext cx="215" cy="115"/>
            </a:xfrm>
            <a:custGeom>
              <a:avLst/>
              <a:gdLst>
                <a:gd name="T0" fmla="*/ 154 w 154"/>
                <a:gd name="T1" fmla="*/ 0 h 82"/>
                <a:gd name="T2" fmla="*/ 0 w 154"/>
                <a:gd name="T3" fmla="*/ 0 h 82"/>
                <a:gd name="T4" fmla="*/ 60 w 154"/>
                <a:gd name="T5" fmla="*/ 70 h 82"/>
                <a:gd name="T6" fmla="*/ 79 w 154"/>
                <a:gd name="T7" fmla="*/ 82 h 82"/>
                <a:gd name="T8" fmla="*/ 98 w 154"/>
                <a:gd name="T9" fmla="*/ 70 h 82"/>
                <a:gd name="T10" fmla="*/ 154 w 154"/>
                <a:gd name="T11" fmla="*/ 0 h 82"/>
              </a:gdLst>
              <a:ahLst/>
              <a:cxnLst>
                <a:cxn ang="0">
                  <a:pos x="T0" y="T1"/>
                </a:cxn>
                <a:cxn ang="0">
                  <a:pos x="T2" y="T3"/>
                </a:cxn>
                <a:cxn ang="0">
                  <a:pos x="T4" y="T5"/>
                </a:cxn>
                <a:cxn ang="0">
                  <a:pos x="T6" y="T7"/>
                </a:cxn>
                <a:cxn ang="0">
                  <a:pos x="T8" y="T9"/>
                </a:cxn>
                <a:cxn ang="0">
                  <a:pos x="T10" y="T11"/>
                </a:cxn>
              </a:cxnLst>
              <a:rect l="0" t="0" r="r" b="b"/>
              <a:pathLst>
                <a:path w="154" h="82">
                  <a:moveTo>
                    <a:pt x="154" y="0"/>
                  </a:moveTo>
                  <a:cubicBezTo>
                    <a:pt x="0" y="0"/>
                    <a:pt x="0" y="0"/>
                    <a:pt x="0" y="0"/>
                  </a:cubicBezTo>
                  <a:cubicBezTo>
                    <a:pt x="60" y="70"/>
                    <a:pt x="60" y="70"/>
                    <a:pt x="60" y="70"/>
                  </a:cubicBezTo>
                  <a:cubicBezTo>
                    <a:pt x="63" y="77"/>
                    <a:pt x="71" y="82"/>
                    <a:pt x="79" y="82"/>
                  </a:cubicBezTo>
                  <a:cubicBezTo>
                    <a:pt x="87" y="82"/>
                    <a:pt x="94" y="77"/>
                    <a:pt x="98" y="70"/>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7" name="Rectangle 69"/>
            <p:cNvSpPr>
              <a:spLocks noChangeArrowheads="1"/>
            </p:cNvSpPr>
            <p:nvPr/>
          </p:nvSpPr>
          <p:spPr bwMode="auto">
            <a:xfrm>
              <a:off x="3492" y="3374"/>
              <a:ext cx="14" cy="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8" name="Freeform 70"/>
            <p:cNvSpPr>
              <a:spLocks/>
            </p:cNvSpPr>
            <p:nvPr/>
          </p:nvSpPr>
          <p:spPr bwMode="auto">
            <a:xfrm>
              <a:off x="3515" y="3374"/>
              <a:ext cx="54" cy="67"/>
            </a:xfrm>
            <a:custGeom>
              <a:avLst/>
              <a:gdLst>
                <a:gd name="T0" fmla="*/ 54 w 54"/>
                <a:gd name="T1" fmla="*/ 11 h 67"/>
                <a:gd name="T2" fmla="*/ 34 w 54"/>
                <a:gd name="T3" fmla="*/ 11 h 67"/>
                <a:gd name="T4" fmla="*/ 34 w 54"/>
                <a:gd name="T5" fmla="*/ 67 h 67"/>
                <a:gd name="T6" fmla="*/ 20 w 54"/>
                <a:gd name="T7" fmla="*/ 67 h 67"/>
                <a:gd name="T8" fmla="*/ 20 w 54"/>
                <a:gd name="T9" fmla="*/ 11 h 67"/>
                <a:gd name="T10" fmla="*/ 0 w 54"/>
                <a:gd name="T11" fmla="*/ 11 h 67"/>
                <a:gd name="T12" fmla="*/ 0 w 54"/>
                <a:gd name="T13" fmla="*/ 0 h 67"/>
                <a:gd name="T14" fmla="*/ 54 w 54"/>
                <a:gd name="T15" fmla="*/ 0 h 67"/>
                <a:gd name="T16" fmla="*/ 54 w 54"/>
                <a:gd name="T17"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7">
                  <a:moveTo>
                    <a:pt x="54" y="11"/>
                  </a:moveTo>
                  <a:lnTo>
                    <a:pt x="34" y="11"/>
                  </a:lnTo>
                  <a:lnTo>
                    <a:pt x="34" y="67"/>
                  </a:lnTo>
                  <a:lnTo>
                    <a:pt x="20" y="67"/>
                  </a:lnTo>
                  <a:lnTo>
                    <a:pt x="20" y="11"/>
                  </a:lnTo>
                  <a:lnTo>
                    <a:pt x="0" y="11"/>
                  </a:lnTo>
                  <a:lnTo>
                    <a:pt x="0" y="0"/>
                  </a:lnTo>
                  <a:lnTo>
                    <a:pt x="54" y="0"/>
                  </a:lnTo>
                  <a:lnTo>
                    <a:pt x="5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9" name="Freeform 71"/>
            <p:cNvSpPr>
              <a:spLocks noEditPoints="1"/>
            </p:cNvSpPr>
            <p:nvPr/>
          </p:nvSpPr>
          <p:spPr bwMode="auto">
            <a:xfrm>
              <a:off x="3450" y="3319"/>
              <a:ext cx="152" cy="175"/>
            </a:xfrm>
            <a:custGeom>
              <a:avLst/>
              <a:gdLst>
                <a:gd name="T0" fmla="*/ 75 w 152"/>
                <a:gd name="T1" fmla="*/ 0 h 175"/>
                <a:gd name="T2" fmla="*/ 0 w 152"/>
                <a:gd name="T3" fmla="*/ 44 h 175"/>
                <a:gd name="T4" fmla="*/ 0 w 152"/>
                <a:gd name="T5" fmla="*/ 132 h 175"/>
                <a:gd name="T6" fmla="*/ 77 w 152"/>
                <a:gd name="T7" fmla="*/ 175 h 175"/>
                <a:gd name="T8" fmla="*/ 152 w 152"/>
                <a:gd name="T9" fmla="*/ 132 h 175"/>
                <a:gd name="T10" fmla="*/ 152 w 152"/>
                <a:gd name="T11" fmla="*/ 44 h 175"/>
                <a:gd name="T12" fmla="*/ 75 w 152"/>
                <a:gd name="T13" fmla="*/ 0 h 175"/>
                <a:gd name="T14" fmla="*/ 141 w 152"/>
                <a:gd name="T15" fmla="*/ 125 h 175"/>
                <a:gd name="T16" fmla="*/ 77 w 152"/>
                <a:gd name="T17" fmla="*/ 163 h 175"/>
                <a:gd name="T18" fmla="*/ 11 w 152"/>
                <a:gd name="T19" fmla="*/ 125 h 175"/>
                <a:gd name="T20" fmla="*/ 11 w 152"/>
                <a:gd name="T21" fmla="*/ 51 h 175"/>
                <a:gd name="T22" fmla="*/ 75 w 152"/>
                <a:gd name="T23" fmla="*/ 13 h 175"/>
                <a:gd name="T24" fmla="*/ 141 w 152"/>
                <a:gd name="T25" fmla="*/ 51 h 175"/>
                <a:gd name="T26" fmla="*/ 141 w 152"/>
                <a:gd name="T27" fmla="*/ 1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75">
                  <a:moveTo>
                    <a:pt x="75" y="0"/>
                  </a:moveTo>
                  <a:lnTo>
                    <a:pt x="0" y="44"/>
                  </a:lnTo>
                  <a:lnTo>
                    <a:pt x="0" y="132"/>
                  </a:lnTo>
                  <a:lnTo>
                    <a:pt x="77" y="175"/>
                  </a:lnTo>
                  <a:lnTo>
                    <a:pt x="152" y="132"/>
                  </a:lnTo>
                  <a:lnTo>
                    <a:pt x="152" y="44"/>
                  </a:lnTo>
                  <a:lnTo>
                    <a:pt x="75" y="0"/>
                  </a:lnTo>
                  <a:close/>
                  <a:moveTo>
                    <a:pt x="141" y="125"/>
                  </a:moveTo>
                  <a:lnTo>
                    <a:pt x="77" y="163"/>
                  </a:lnTo>
                  <a:lnTo>
                    <a:pt x="11" y="125"/>
                  </a:lnTo>
                  <a:lnTo>
                    <a:pt x="11" y="51"/>
                  </a:lnTo>
                  <a:lnTo>
                    <a:pt x="75" y="13"/>
                  </a:lnTo>
                  <a:lnTo>
                    <a:pt x="141" y="51"/>
                  </a:lnTo>
                  <a:lnTo>
                    <a:pt x="141"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0" name="Rectangle 72"/>
            <p:cNvSpPr>
              <a:spLocks noChangeArrowheads="1"/>
            </p:cNvSpPr>
            <p:nvPr/>
          </p:nvSpPr>
          <p:spPr bwMode="auto">
            <a:xfrm>
              <a:off x="3403" y="3594"/>
              <a:ext cx="236" cy="34"/>
            </a:xfrm>
            <a:prstGeom prst="rect">
              <a:avLst/>
            </a:prstGeom>
            <a:solidFill>
              <a:srgbClr val="FC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1" name="Freeform 73"/>
            <p:cNvSpPr>
              <a:spLocks/>
            </p:cNvSpPr>
            <p:nvPr/>
          </p:nvSpPr>
          <p:spPr bwMode="auto">
            <a:xfrm>
              <a:off x="3499" y="3580"/>
              <a:ext cx="54" cy="63"/>
            </a:xfrm>
            <a:custGeom>
              <a:avLst/>
              <a:gdLst>
                <a:gd name="T0" fmla="*/ 28 w 54"/>
                <a:gd name="T1" fmla="*/ 0 h 63"/>
                <a:gd name="T2" fmla="*/ 0 w 54"/>
                <a:gd name="T3" fmla="*/ 15 h 63"/>
                <a:gd name="T4" fmla="*/ 0 w 54"/>
                <a:gd name="T5" fmla="*/ 48 h 63"/>
                <a:gd name="T6" fmla="*/ 28 w 54"/>
                <a:gd name="T7" fmla="*/ 63 h 63"/>
                <a:gd name="T8" fmla="*/ 54 w 54"/>
                <a:gd name="T9" fmla="*/ 48 h 63"/>
                <a:gd name="T10" fmla="*/ 54 w 54"/>
                <a:gd name="T11" fmla="*/ 15 h 63"/>
                <a:gd name="T12" fmla="*/ 28 w 54"/>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54" h="63">
                  <a:moveTo>
                    <a:pt x="28" y="0"/>
                  </a:moveTo>
                  <a:lnTo>
                    <a:pt x="0" y="15"/>
                  </a:lnTo>
                  <a:lnTo>
                    <a:pt x="0" y="48"/>
                  </a:lnTo>
                  <a:lnTo>
                    <a:pt x="28" y="63"/>
                  </a:lnTo>
                  <a:lnTo>
                    <a:pt x="54" y="48"/>
                  </a:lnTo>
                  <a:lnTo>
                    <a:pt x="54" y="15"/>
                  </a:lnTo>
                  <a:lnTo>
                    <a:pt x="28"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2269509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grpSp>
        <p:nvGrpSpPr>
          <p:cNvPr id="2" name="Group 1"/>
          <p:cNvGrpSpPr/>
          <p:nvPr/>
        </p:nvGrpSpPr>
        <p:grpSpPr>
          <a:xfrm>
            <a:off x="6388606" y="3573462"/>
            <a:ext cx="3101475" cy="572464"/>
            <a:chOff x="7150606" y="3188181"/>
            <a:chExt cx="3101475" cy="572464"/>
          </a:xfrm>
        </p:grpSpPr>
        <p:grpSp>
          <p:nvGrpSpPr>
            <p:cNvPr id="18" name="Group 17"/>
            <p:cNvGrpSpPr/>
            <p:nvPr/>
          </p:nvGrpSpPr>
          <p:grpSpPr bwMode="black">
            <a:xfrm>
              <a:off x="7150606" y="3249373"/>
              <a:ext cx="644959" cy="363855"/>
              <a:chOff x="6494891" y="2572053"/>
              <a:chExt cx="1197506" cy="675750"/>
            </a:xfrm>
          </p:grpSpPr>
          <p:sp>
            <p:nvSpPr>
              <p:cNvPr id="19" name="Freeform 25"/>
              <p:cNvSpPr>
                <a:spLocks/>
              </p:cNvSpPr>
              <p:nvPr/>
            </p:nvSpPr>
            <p:spPr bwMode="black">
              <a:xfrm>
                <a:off x="6502038" y="2572053"/>
                <a:ext cx="1182562" cy="379460"/>
              </a:xfrm>
              <a:custGeom>
                <a:avLst/>
                <a:gdLst>
                  <a:gd name="T0" fmla="*/ 385 w 770"/>
                  <a:gd name="T1" fmla="*/ 247 h 247"/>
                  <a:gd name="T2" fmla="*/ 411 w 770"/>
                  <a:gd name="T3" fmla="*/ 241 h 247"/>
                  <a:gd name="T4" fmla="*/ 411 w 770"/>
                  <a:gd name="T5" fmla="*/ 240 h 247"/>
                  <a:gd name="T6" fmla="*/ 770 w 770"/>
                  <a:gd name="T7" fmla="*/ 27 h 247"/>
                  <a:gd name="T8" fmla="*/ 727 w 770"/>
                  <a:gd name="T9" fmla="*/ 0 h 247"/>
                  <a:gd name="T10" fmla="*/ 43 w 770"/>
                  <a:gd name="T11" fmla="*/ 0 h 247"/>
                  <a:gd name="T12" fmla="*/ 0 w 770"/>
                  <a:gd name="T13" fmla="*/ 27 h 247"/>
                  <a:gd name="T14" fmla="*/ 358 w 770"/>
                  <a:gd name="T15" fmla="*/ 241 h 247"/>
                  <a:gd name="T16" fmla="*/ 385 w 770"/>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247">
                    <a:moveTo>
                      <a:pt x="385" y="247"/>
                    </a:moveTo>
                    <a:cubicBezTo>
                      <a:pt x="395" y="247"/>
                      <a:pt x="404" y="245"/>
                      <a:pt x="411" y="241"/>
                    </a:cubicBezTo>
                    <a:cubicBezTo>
                      <a:pt x="411" y="240"/>
                      <a:pt x="411" y="240"/>
                      <a:pt x="411" y="240"/>
                    </a:cubicBezTo>
                    <a:cubicBezTo>
                      <a:pt x="770" y="27"/>
                      <a:pt x="770" y="27"/>
                      <a:pt x="770" y="27"/>
                    </a:cubicBezTo>
                    <a:cubicBezTo>
                      <a:pt x="762" y="11"/>
                      <a:pt x="746" y="0"/>
                      <a:pt x="727" y="0"/>
                    </a:cubicBezTo>
                    <a:cubicBezTo>
                      <a:pt x="43" y="0"/>
                      <a:pt x="43" y="0"/>
                      <a:pt x="43" y="0"/>
                    </a:cubicBezTo>
                    <a:cubicBezTo>
                      <a:pt x="24" y="0"/>
                      <a:pt x="7" y="11"/>
                      <a:pt x="0" y="27"/>
                    </a:cubicBezTo>
                    <a:cubicBezTo>
                      <a:pt x="358" y="241"/>
                      <a:pt x="358" y="241"/>
                      <a:pt x="358" y="241"/>
                    </a:cubicBezTo>
                    <a:cubicBezTo>
                      <a:pt x="365" y="245"/>
                      <a:pt x="375" y="247"/>
                      <a:pt x="385" y="247"/>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20" name="Freeform 26"/>
              <p:cNvSpPr>
                <a:spLocks/>
              </p:cNvSpPr>
              <p:nvPr/>
            </p:nvSpPr>
            <p:spPr bwMode="black">
              <a:xfrm>
                <a:off x="7359071" y="2673415"/>
                <a:ext cx="333326" cy="396353"/>
              </a:xfrm>
              <a:custGeom>
                <a:avLst/>
                <a:gdLst>
                  <a:gd name="T0" fmla="*/ 513 w 513"/>
                  <a:gd name="T1" fmla="*/ 610 h 610"/>
                  <a:gd name="T2" fmla="*/ 513 w 513"/>
                  <a:gd name="T3" fmla="*/ 0 h 610"/>
                  <a:gd name="T4" fmla="*/ 0 w 513"/>
                  <a:gd name="T5" fmla="*/ 305 h 610"/>
                  <a:gd name="T6" fmla="*/ 513 w 513"/>
                  <a:gd name="T7" fmla="*/ 610 h 610"/>
                </a:gdLst>
                <a:ahLst/>
                <a:cxnLst>
                  <a:cxn ang="0">
                    <a:pos x="T0" y="T1"/>
                  </a:cxn>
                  <a:cxn ang="0">
                    <a:pos x="T2" y="T3"/>
                  </a:cxn>
                  <a:cxn ang="0">
                    <a:pos x="T4" y="T5"/>
                  </a:cxn>
                  <a:cxn ang="0">
                    <a:pos x="T6" y="T7"/>
                  </a:cxn>
                </a:cxnLst>
                <a:rect l="0" t="0" r="r" b="b"/>
                <a:pathLst>
                  <a:path w="513" h="610">
                    <a:moveTo>
                      <a:pt x="513" y="610"/>
                    </a:moveTo>
                    <a:lnTo>
                      <a:pt x="513" y="0"/>
                    </a:lnTo>
                    <a:lnTo>
                      <a:pt x="0" y="305"/>
                    </a:lnTo>
                    <a:lnTo>
                      <a:pt x="513" y="610"/>
                    </a:ln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21" name="Freeform 27"/>
              <p:cNvSpPr>
                <a:spLocks/>
              </p:cNvSpPr>
              <p:nvPr/>
            </p:nvSpPr>
            <p:spPr bwMode="black">
              <a:xfrm>
                <a:off x="6494891" y="2904080"/>
                <a:ext cx="1197506" cy="343723"/>
              </a:xfrm>
              <a:custGeom>
                <a:avLst/>
                <a:gdLst>
                  <a:gd name="T0" fmla="*/ 0 w 780"/>
                  <a:gd name="T1" fmla="*/ 176 h 224"/>
                  <a:gd name="T2" fmla="*/ 48 w 780"/>
                  <a:gd name="T3" fmla="*/ 224 h 224"/>
                  <a:gd name="T4" fmla="*/ 732 w 780"/>
                  <a:gd name="T5" fmla="*/ 224 h 224"/>
                  <a:gd name="T6" fmla="*/ 780 w 780"/>
                  <a:gd name="T7" fmla="*/ 176 h 224"/>
                  <a:gd name="T8" fmla="*/ 780 w 780"/>
                  <a:gd name="T9" fmla="*/ 150 h 224"/>
                  <a:gd name="T10" fmla="*/ 528 w 780"/>
                  <a:gd name="T11" fmla="*/ 0 h 224"/>
                  <a:gd name="T12" fmla="*/ 435 w 780"/>
                  <a:gd name="T13" fmla="*/ 55 h 224"/>
                  <a:gd name="T14" fmla="*/ 390 w 780"/>
                  <a:gd name="T15" fmla="*/ 67 h 224"/>
                  <a:gd name="T16" fmla="*/ 390 w 780"/>
                  <a:gd name="T17" fmla="*/ 67 h 224"/>
                  <a:gd name="T18" fmla="*/ 344 w 780"/>
                  <a:gd name="T19" fmla="*/ 55 h 224"/>
                  <a:gd name="T20" fmla="*/ 252 w 780"/>
                  <a:gd name="T21" fmla="*/ 0 h 224"/>
                  <a:gd name="T22" fmla="*/ 0 w 780"/>
                  <a:gd name="T23" fmla="*/ 150 h 224"/>
                  <a:gd name="T24" fmla="*/ 0 w 780"/>
                  <a:gd name="T25" fmla="*/ 17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0" h="224">
                    <a:moveTo>
                      <a:pt x="0" y="176"/>
                    </a:moveTo>
                    <a:cubicBezTo>
                      <a:pt x="0" y="203"/>
                      <a:pt x="21" y="224"/>
                      <a:pt x="48" y="224"/>
                    </a:cubicBezTo>
                    <a:cubicBezTo>
                      <a:pt x="732" y="224"/>
                      <a:pt x="732" y="224"/>
                      <a:pt x="732" y="224"/>
                    </a:cubicBezTo>
                    <a:cubicBezTo>
                      <a:pt x="758" y="224"/>
                      <a:pt x="780" y="203"/>
                      <a:pt x="780" y="176"/>
                    </a:cubicBezTo>
                    <a:cubicBezTo>
                      <a:pt x="780" y="150"/>
                      <a:pt x="780" y="150"/>
                      <a:pt x="780" y="150"/>
                    </a:cubicBezTo>
                    <a:cubicBezTo>
                      <a:pt x="528" y="0"/>
                      <a:pt x="528" y="0"/>
                      <a:pt x="528" y="0"/>
                    </a:cubicBezTo>
                    <a:cubicBezTo>
                      <a:pt x="435" y="55"/>
                      <a:pt x="435" y="55"/>
                      <a:pt x="435" y="55"/>
                    </a:cubicBezTo>
                    <a:cubicBezTo>
                      <a:pt x="423" y="63"/>
                      <a:pt x="407" y="67"/>
                      <a:pt x="390" y="67"/>
                    </a:cubicBezTo>
                    <a:cubicBezTo>
                      <a:pt x="390" y="67"/>
                      <a:pt x="390" y="67"/>
                      <a:pt x="390" y="67"/>
                    </a:cubicBezTo>
                    <a:cubicBezTo>
                      <a:pt x="373" y="67"/>
                      <a:pt x="357" y="63"/>
                      <a:pt x="344" y="55"/>
                    </a:cubicBezTo>
                    <a:cubicBezTo>
                      <a:pt x="252" y="0"/>
                      <a:pt x="252" y="0"/>
                      <a:pt x="252" y="0"/>
                    </a:cubicBezTo>
                    <a:cubicBezTo>
                      <a:pt x="0" y="150"/>
                      <a:pt x="0" y="150"/>
                      <a:pt x="0" y="150"/>
                    </a:cubicBezTo>
                    <a:lnTo>
                      <a:pt x="0" y="176"/>
                    </a:ln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22" name="Freeform 28"/>
              <p:cNvSpPr>
                <a:spLocks/>
              </p:cNvSpPr>
              <p:nvPr/>
            </p:nvSpPr>
            <p:spPr bwMode="black">
              <a:xfrm>
                <a:off x="6494891" y="2673415"/>
                <a:ext cx="332677" cy="396353"/>
              </a:xfrm>
              <a:custGeom>
                <a:avLst/>
                <a:gdLst>
                  <a:gd name="T0" fmla="*/ 512 w 512"/>
                  <a:gd name="T1" fmla="*/ 305 h 610"/>
                  <a:gd name="T2" fmla="*/ 0 w 512"/>
                  <a:gd name="T3" fmla="*/ 0 h 610"/>
                  <a:gd name="T4" fmla="*/ 0 w 512"/>
                  <a:gd name="T5" fmla="*/ 610 h 610"/>
                  <a:gd name="T6" fmla="*/ 512 w 512"/>
                  <a:gd name="T7" fmla="*/ 305 h 610"/>
                </a:gdLst>
                <a:ahLst/>
                <a:cxnLst>
                  <a:cxn ang="0">
                    <a:pos x="T0" y="T1"/>
                  </a:cxn>
                  <a:cxn ang="0">
                    <a:pos x="T2" y="T3"/>
                  </a:cxn>
                  <a:cxn ang="0">
                    <a:pos x="T4" y="T5"/>
                  </a:cxn>
                  <a:cxn ang="0">
                    <a:pos x="T6" y="T7"/>
                  </a:cxn>
                </a:cxnLst>
                <a:rect l="0" t="0" r="r" b="b"/>
                <a:pathLst>
                  <a:path w="512" h="610">
                    <a:moveTo>
                      <a:pt x="512" y="305"/>
                    </a:moveTo>
                    <a:lnTo>
                      <a:pt x="0" y="0"/>
                    </a:lnTo>
                    <a:lnTo>
                      <a:pt x="0" y="610"/>
                    </a:lnTo>
                    <a:lnTo>
                      <a:pt x="512" y="305"/>
                    </a:ln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sp>
          <p:nvSpPr>
            <p:cNvPr id="23" name="TextBox 22"/>
            <p:cNvSpPr txBox="1"/>
            <p:nvPr/>
          </p:nvSpPr>
          <p:spPr>
            <a:xfrm>
              <a:off x="7722221" y="3188181"/>
              <a:ext cx="252986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latin typeface="Segoe UI Light"/>
                </a:rPr>
                <a:t>briz@microsoft.com</a:t>
              </a:r>
            </a:p>
          </p:txBody>
        </p:sp>
      </p:grpSp>
      <p:grpSp>
        <p:nvGrpSpPr>
          <p:cNvPr id="3" name="Group 2"/>
          <p:cNvGrpSpPr/>
          <p:nvPr/>
        </p:nvGrpSpPr>
        <p:grpSpPr>
          <a:xfrm>
            <a:off x="6424331" y="4107972"/>
            <a:ext cx="1741669" cy="591665"/>
            <a:chOff x="7186331" y="3722691"/>
            <a:chExt cx="1741669" cy="591665"/>
          </a:xfrm>
        </p:grpSpPr>
        <p:sp>
          <p:nvSpPr>
            <p:cNvPr id="17" name="Freeform 13"/>
            <p:cNvSpPr>
              <a:spLocks noEditPoints="1"/>
            </p:cNvSpPr>
            <p:nvPr/>
          </p:nvSpPr>
          <p:spPr bwMode="black">
            <a:xfrm>
              <a:off x="7186331" y="3722691"/>
              <a:ext cx="573511" cy="4883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24" name="TextBox 23"/>
            <p:cNvSpPr txBox="1"/>
            <p:nvPr/>
          </p:nvSpPr>
          <p:spPr>
            <a:xfrm>
              <a:off x="7722221" y="3741892"/>
              <a:ext cx="1205779"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latin typeface="Segoe UI Light"/>
                </a:rPr>
                <a:t>@bzurc</a:t>
              </a:r>
            </a:p>
          </p:txBody>
        </p:sp>
      </p:grpSp>
      <p:grpSp>
        <p:nvGrpSpPr>
          <p:cNvPr id="4" name="Group 3"/>
          <p:cNvGrpSpPr/>
          <p:nvPr/>
        </p:nvGrpSpPr>
        <p:grpSpPr>
          <a:xfrm>
            <a:off x="6370637" y="4705739"/>
            <a:ext cx="4576168" cy="703785"/>
            <a:chOff x="7132637" y="4320458"/>
            <a:chExt cx="4576168" cy="70378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637" y="4320458"/>
              <a:ext cx="685800" cy="685800"/>
            </a:xfrm>
            <a:prstGeom prst="rect">
              <a:avLst/>
            </a:prstGeom>
          </p:spPr>
        </p:pic>
        <p:sp>
          <p:nvSpPr>
            <p:cNvPr id="25" name="TextBox 24"/>
            <p:cNvSpPr txBox="1"/>
            <p:nvPr/>
          </p:nvSpPr>
          <p:spPr>
            <a:xfrm>
              <a:off x="7776638" y="4451779"/>
              <a:ext cx="3932167"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latin typeface="Segoe UI Light"/>
                </a:rPr>
                <a:t>http</a:t>
              </a:r>
              <a:r>
                <a:rPr lang="en-US" sz="2000" dirty="0">
                  <a:gradFill>
                    <a:gsLst>
                      <a:gs pos="2917">
                        <a:srgbClr val="FFFFFF"/>
                      </a:gs>
                      <a:gs pos="30000">
                        <a:srgbClr val="FFFFFF"/>
                      </a:gs>
                    </a:gsLst>
                    <a:lin ang="5400000" scaled="0"/>
                  </a:gradFill>
                  <a:latin typeface="Segoe UI Light"/>
                </a:rPr>
                <a:t>://</a:t>
              </a:r>
              <a:r>
                <a:rPr lang="en-US" sz="2000" dirty="0" smtClean="0">
                  <a:gradFill>
                    <a:gsLst>
                      <a:gs pos="2917">
                        <a:srgbClr val="FFFFFF"/>
                      </a:gs>
                      <a:gs pos="30000">
                        <a:srgbClr val="FFFFFF"/>
                      </a:gs>
                    </a:gsLst>
                    <a:lin ang="5400000" scaled="0"/>
                  </a:gradFill>
                  <a:latin typeface="Segoe UI Light"/>
                </a:rPr>
                <a:t>www.linkedin.com/in/bzurc</a:t>
              </a:r>
              <a:endParaRPr lang="en-US" sz="2000" dirty="0">
                <a:gradFill>
                  <a:gsLst>
                    <a:gs pos="2917">
                      <a:srgbClr val="FFFFFF"/>
                    </a:gs>
                    <a:gs pos="30000">
                      <a:srgbClr val="FFFFFF"/>
                    </a:gs>
                  </a:gsLst>
                  <a:lin ang="5400000" scaled="0"/>
                </a:gradFill>
                <a:latin typeface="Segoe UI Light"/>
              </a:endParaRPr>
            </a:p>
          </p:txBody>
        </p:sp>
      </p:grpSp>
      <p:grpSp>
        <p:nvGrpSpPr>
          <p:cNvPr id="6" name="Group 5"/>
          <p:cNvGrpSpPr/>
          <p:nvPr/>
        </p:nvGrpSpPr>
        <p:grpSpPr>
          <a:xfrm>
            <a:off x="6370637" y="5497383"/>
            <a:ext cx="3853597" cy="594960"/>
            <a:chOff x="7132637" y="5112102"/>
            <a:chExt cx="3853597" cy="594960"/>
          </a:xfrm>
        </p:grpSpPr>
        <p:grpSp>
          <p:nvGrpSpPr>
            <p:cNvPr id="11" name="Group 10"/>
            <p:cNvGrpSpPr>
              <a:grpSpLocks noChangeAspect="1"/>
            </p:cNvGrpSpPr>
            <p:nvPr/>
          </p:nvGrpSpPr>
          <p:grpSpPr bwMode="black">
            <a:xfrm>
              <a:off x="7132637" y="5112102"/>
              <a:ext cx="761570" cy="489946"/>
              <a:chOff x="9367396" y="4929486"/>
              <a:chExt cx="790590" cy="508749"/>
            </a:xfrm>
            <a:solidFill>
              <a:srgbClr val="FFFFFF"/>
            </a:solidFill>
          </p:grpSpPr>
          <p:grpSp>
            <p:nvGrpSpPr>
              <p:cNvPr id="12" name="Group 11"/>
              <p:cNvGrpSpPr/>
              <p:nvPr/>
            </p:nvGrpSpPr>
            <p:grpSpPr bwMode="black">
              <a:xfrm>
                <a:off x="9646128" y="5015621"/>
                <a:ext cx="233126" cy="226337"/>
                <a:chOff x="8754070" y="3848870"/>
                <a:chExt cx="195501" cy="189808"/>
              </a:xfrm>
              <a:grpFill/>
            </p:grpSpPr>
            <p:sp>
              <p:nvSpPr>
                <p:cNvPr id="14" name="Freeform 132"/>
                <p:cNvSpPr>
                  <a:spLocks/>
                </p:cNvSpPr>
                <p:nvPr/>
              </p:nvSpPr>
              <p:spPr bwMode="black">
                <a:xfrm>
                  <a:off x="8757866" y="3993124"/>
                  <a:ext cx="47451" cy="45554"/>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5" name="Freeform 133"/>
                <p:cNvSpPr>
                  <a:spLocks/>
                </p:cNvSpPr>
                <p:nvPr/>
              </p:nvSpPr>
              <p:spPr bwMode="black">
                <a:xfrm>
                  <a:off x="8754070" y="3848870"/>
                  <a:ext cx="195501" cy="18411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6" name="Freeform 134"/>
                <p:cNvSpPr>
                  <a:spLocks/>
                </p:cNvSpPr>
                <p:nvPr/>
              </p:nvSpPr>
              <p:spPr bwMode="black">
                <a:xfrm>
                  <a:off x="8754070" y="3920997"/>
                  <a:ext cx="125273" cy="117681"/>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sp>
            <p:nvSpPr>
              <p:cNvPr id="13" name="Freeform 20"/>
              <p:cNvSpPr>
                <a:spLocks noEditPoints="1"/>
              </p:cNvSpPr>
              <p:nvPr/>
            </p:nvSpPr>
            <p:spPr bwMode="black">
              <a:xfrm>
                <a:off x="9367396" y="4929486"/>
                <a:ext cx="790590" cy="508749"/>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gr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sp>
          <p:nvSpPr>
            <p:cNvPr id="26" name="TextBox 25"/>
            <p:cNvSpPr txBox="1"/>
            <p:nvPr/>
          </p:nvSpPr>
          <p:spPr>
            <a:xfrm>
              <a:off x="7779587" y="5134598"/>
              <a:ext cx="3206647"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rgbClr val="FFFFFF"/>
                      </a:gs>
                      <a:gs pos="30000">
                        <a:srgbClr val="FFFFFF"/>
                      </a:gs>
                    </a:gsLst>
                    <a:lin ang="5400000" scaled="0"/>
                  </a:gradFill>
                  <a:latin typeface="Segoe UI Light"/>
                </a:rPr>
                <a:t>blogs.technet.com/b/appv</a:t>
              </a:r>
              <a:endParaRPr lang="en-US" sz="2000" dirty="0" smtClean="0">
                <a:gradFill>
                  <a:gsLst>
                    <a:gs pos="2917">
                      <a:srgbClr val="FFFFFF"/>
                    </a:gs>
                    <a:gs pos="30000">
                      <a:srgbClr val="FFFFFF"/>
                    </a:gs>
                  </a:gsLst>
                  <a:lin ang="5400000" scaled="0"/>
                </a:gradFill>
                <a:latin typeface="Segoe UI Light"/>
              </a:endParaRPr>
            </a:p>
          </p:txBody>
        </p:sp>
      </p:grpSp>
    </p:spTree>
    <p:extLst>
      <p:ext uri="{BB962C8B-B14F-4D97-AF65-F5344CB8AC3E}">
        <p14:creationId xmlns:p14="http://schemas.microsoft.com/office/powerpoint/2010/main" val="348211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872" y="1213175"/>
            <a:ext cx="12068300" cy="5293757"/>
          </a:xfrm>
        </p:spPr>
        <p:txBody>
          <a:bodyPr/>
          <a:lstStyle/>
          <a:p>
            <a:pPr>
              <a:spcBef>
                <a:spcPts val="2400"/>
              </a:spcBef>
            </a:pPr>
            <a:r>
              <a:rPr lang="en-US" sz="2800" b="1" dirty="0">
                <a:gradFill>
                  <a:gsLst>
                    <a:gs pos="1250">
                      <a:schemeClr val="tx1"/>
                    </a:gs>
                    <a:gs pos="100000">
                      <a:schemeClr val="tx1"/>
                    </a:gs>
                  </a:gsLst>
                  <a:lin ang="5400000" scaled="0"/>
                </a:gradFill>
              </a:rPr>
              <a:t>WIN-B362</a:t>
            </a:r>
            <a:r>
              <a:rPr lang="en-US" sz="2800" dirty="0">
                <a:gradFill>
                  <a:gsLst>
                    <a:gs pos="1250">
                      <a:schemeClr val="tx1"/>
                    </a:gs>
                    <a:gs pos="100000">
                      <a:schemeClr val="tx1"/>
                    </a:gs>
                  </a:gsLst>
                  <a:lin ang="5400000" scaled="0"/>
                </a:gradFill>
              </a:rPr>
              <a:t>: Project Virtual Reality Check: Microsoft App-V 5 Performance, Tuning, and Optimization (App-V PTO) - </a:t>
            </a:r>
            <a:r>
              <a:rPr lang="en-US" sz="2800" u="sng" dirty="0">
                <a:gradFill>
                  <a:gsLst>
                    <a:gs pos="1250">
                      <a:schemeClr val="tx1"/>
                    </a:gs>
                    <a:gs pos="100000">
                      <a:schemeClr val="tx1"/>
                    </a:gs>
                  </a:gsLst>
                  <a:lin ang="5400000" scaled="0"/>
                </a:gradFill>
              </a:rPr>
              <a:t>Thursday @10:15</a:t>
            </a:r>
          </a:p>
          <a:p>
            <a:pPr>
              <a:spcBef>
                <a:spcPts val="2400"/>
              </a:spcBef>
            </a:pPr>
            <a:r>
              <a:rPr lang="en-US" sz="2800" b="1" dirty="0">
                <a:gradFill>
                  <a:gsLst>
                    <a:gs pos="1250">
                      <a:schemeClr val="tx1"/>
                    </a:gs>
                    <a:gs pos="100000">
                      <a:schemeClr val="tx1"/>
                    </a:gs>
                  </a:gsLst>
                  <a:lin ang="5400000" scaled="0"/>
                </a:gradFill>
              </a:rPr>
              <a:t>WIN-B355</a:t>
            </a:r>
            <a:r>
              <a:rPr lang="en-US" sz="2800" dirty="0">
                <a:gradFill>
                  <a:gsLst>
                    <a:gs pos="1250">
                      <a:schemeClr val="tx1"/>
                    </a:gs>
                    <a:gs pos="100000">
                      <a:schemeClr val="tx1"/>
                    </a:gs>
                  </a:gsLst>
                  <a:lin ang="5400000" scaled="0"/>
                </a:gradFill>
              </a:rPr>
              <a:t>: The Circle of Life for an App-V 5.0 Package: From Sequence to Termination – </a:t>
            </a:r>
            <a:r>
              <a:rPr lang="en-US" sz="2800" u="sng" dirty="0">
                <a:gradFill>
                  <a:gsLst>
                    <a:gs pos="1250">
                      <a:schemeClr val="tx1"/>
                    </a:gs>
                    <a:gs pos="100000">
                      <a:schemeClr val="tx1"/>
                    </a:gs>
                  </a:gsLst>
                  <a:lin ang="5400000" scaled="0"/>
                </a:gradFill>
              </a:rPr>
              <a:t>Thursday @13:00</a:t>
            </a:r>
          </a:p>
          <a:p>
            <a:pPr>
              <a:spcBef>
                <a:spcPts val="2400"/>
              </a:spcBef>
            </a:pPr>
            <a:r>
              <a:rPr lang="en-US" sz="2800" b="1" dirty="0">
                <a:gradFill>
                  <a:gsLst>
                    <a:gs pos="1250">
                      <a:schemeClr val="tx1"/>
                    </a:gs>
                    <a:gs pos="100000">
                      <a:schemeClr val="tx1"/>
                    </a:gs>
                  </a:gsLst>
                  <a:lin ang="5400000" scaled="0"/>
                </a:gradFill>
              </a:rPr>
              <a:t>WIN-B215</a:t>
            </a:r>
            <a:r>
              <a:rPr lang="en-US" sz="2800" dirty="0">
                <a:gradFill>
                  <a:gsLst>
                    <a:gs pos="1250">
                      <a:schemeClr val="tx1"/>
                    </a:gs>
                    <a:gs pos="100000">
                      <a:schemeClr val="tx1"/>
                    </a:gs>
                  </a:gsLst>
                  <a:lin ang="5400000" scaled="0"/>
                </a:gradFill>
              </a:rPr>
              <a:t>: Deploying Microsoft App-V 5 and Citrix XenDesktop 7 – </a:t>
            </a:r>
            <a:r>
              <a:rPr lang="en-US" sz="2800" u="sng" dirty="0">
                <a:gradFill>
                  <a:gsLst>
                    <a:gs pos="1250">
                      <a:schemeClr val="tx1"/>
                    </a:gs>
                    <a:gs pos="100000">
                      <a:schemeClr val="tx1"/>
                    </a:gs>
                  </a:gsLst>
                  <a:lin ang="5400000" scaled="0"/>
                </a:gradFill>
              </a:rPr>
              <a:t>Thursday @14:45</a:t>
            </a:r>
          </a:p>
          <a:p>
            <a:pPr>
              <a:spcBef>
                <a:spcPts val="2400"/>
              </a:spcBef>
            </a:pPr>
            <a:r>
              <a:rPr lang="en-US" sz="2800" b="1" dirty="0">
                <a:gradFill>
                  <a:gsLst>
                    <a:gs pos="1250">
                      <a:schemeClr val="tx1"/>
                    </a:gs>
                    <a:gs pos="100000">
                      <a:schemeClr val="tx1"/>
                    </a:gs>
                  </a:gsLst>
                  <a:lin ang="5400000" scaled="0"/>
                </a:gradFill>
              </a:rPr>
              <a:t>WIN-B360</a:t>
            </a:r>
            <a:r>
              <a:rPr lang="en-US" sz="2800" dirty="0">
                <a:gradFill>
                  <a:gsLst>
                    <a:gs pos="1250">
                      <a:schemeClr val="tx1"/>
                    </a:gs>
                    <a:gs pos="100000">
                      <a:schemeClr val="tx1"/>
                    </a:gs>
                  </a:gsLst>
                  <a:lin ang="5400000" scaled="0"/>
                </a:gradFill>
              </a:rPr>
              <a:t>: Sizing App-V 5: Planning and Designing a Highly Available, Scalable, and Resilient Management and Delivery System – </a:t>
            </a:r>
            <a:r>
              <a:rPr lang="en-US" sz="2800" u="sng" dirty="0">
                <a:gradFill>
                  <a:gsLst>
                    <a:gs pos="1250">
                      <a:schemeClr val="tx1"/>
                    </a:gs>
                    <a:gs pos="100000">
                      <a:schemeClr val="tx1"/>
                    </a:gs>
                  </a:gsLst>
                  <a:lin ang="5400000" scaled="0"/>
                </a:gradFill>
              </a:rPr>
              <a:t>Thursday @14:45</a:t>
            </a:r>
          </a:p>
          <a:p>
            <a:pPr>
              <a:spcBef>
                <a:spcPts val="2400"/>
              </a:spcBef>
            </a:pPr>
            <a:r>
              <a:rPr lang="en-US" sz="2800" b="1" dirty="0">
                <a:gradFill>
                  <a:gsLst>
                    <a:gs pos="1250">
                      <a:schemeClr val="tx1"/>
                    </a:gs>
                    <a:gs pos="100000">
                      <a:schemeClr val="tx1"/>
                    </a:gs>
                  </a:gsLst>
                  <a:lin ang="5400000" scaled="0"/>
                </a:gradFill>
              </a:rPr>
              <a:t>WIN-H309</a:t>
            </a:r>
            <a:r>
              <a:rPr lang="en-US" sz="2800" dirty="0">
                <a:gradFill>
                  <a:gsLst>
                    <a:gs pos="1250">
                      <a:schemeClr val="tx1"/>
                    </a:gs>
                    <a:gs pos="100000">
                      <a:schemeClr val="tx1"/>
                    </a:gs>
                  </a:gsLst>
                  <a:lin ang="5400000" scaled="0"/>
                </a:gradFill>
              </a:rPr>
              <a:t>: Implementing App-V 5 in Microsoft System Center 2012 R2 Configuration Manager - </a:t>
            </a:r>
            <a:r>
              <a:rPr lang="en-US" sz="2800" u="sng" dirty="0">
                <a:gradFill>
                  <a:gsLst>
                    <a:gs pos="1250">
                      <a:schemeClr val="tx1"/>
                    </a:gs>
                    <a:gs pos="100000">
                      <a:schemeClr val="tx1"/>
                    </a:gs>
                  </a:gsLst>
                  <a:lin ang="5400000" scaled="0"/>
                </a:gradFill>
              </a:rPr>
              <a:t>HOL</a:t>
            </a: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7929622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5483" y="1213174"/>
            <a:ext cx="12068300" cy="1261631"/>
          </a:xfrm>
        </p:spPr>
        <p:txBody>
          <a:bodyPr/>
          <a:lstStyle/>
          <a:p>
            <a:pPr>
              <a:spcBef>
                <a:spcPts val="2400"/>
              </a:spcBef>
            </a:pPr>
            <a:r>
              <a:rPr lang="en-US" sz="3799" dirty="0">
                <a:gradFill>
                  <a:gsLst>
                    <a:gs pos="1250">
                      <a:schemeClr val="tx1"/>
                    </a:gs>
                    <a:gs pos="100000">
                      <a:schemeClr val="tx1"/>
                    </a:gs>
                  </a:gsLst>
                  <a:lin ang="5400000" scaled="0"/>
                </a:gradFill>
              </a:rPr>
              <a:t>Windows Enterprise </a:t>
            </a:r>
            <a:r>
              <a:rPr lang="en-US" sz="3799" dirty="0">
                <a:gradFill>
                  <a:gsLst>
                    <a:gs pos="1250">
                      <a:schemeClr val="tx1"/>
                    </a:gs>
                    <a:gs pos="100000">
                      <a:schemeClr val="tx1"/>
                    </a:gs>
                  </a:gsLst>
                  <a:lin ang="5400000" scaled="0"/>
                </a:gradFill>
                <a:hlinkClick r:id="rId3" action="ppaction://hlinkfile"/>
              </a:rPr>
              <a:t>windows.com/enterprise</a:t>
            </a:r>
            <a:r>
              <a:rPr lang="en-US" sz="3799" dirty="0">
                <a:gradFill>
                  <a:gsLst>
                    <a:gs pos="1250">
                      <a:schemeClr val="tx1"/>
                    </a:gs>
                    <a:gs pos="100000">
                      <a:schemeClr val="tx1"/>
                    </a:gs>
                  </a:gsLst>
                  <a:lin ang="5400000" scaled="0"/>
                </a:gradFill>
              </a:rPr>
              <a:t>  </a:t>
            </a:r>
            <a:r>
              <a:rPr lang="en-US" sz="3599" u="sng" dirty="0">
                <a:hlinkClick r:id="rId4"/>
              </a:rPr>
              <a:t>windowsphone.com/business</a:t>
            </a:r>
            <a:r>
              <a:rPr lang="en-US" sz="3599" dirty="0"/>
              <a:t>  </a:t>
            </a:r>
            <a:r>
              <a:rPr lang="en-US" sz="3799" dirty="0">
                <a:gradFill>
                  <a:gsLst>
                    <a:gs pos="1250">
                      <a:schemeClr val="tx1"/>
                    </a:gs>
                    <a:gs pos="100000">
                      <a:schemeClr val="tx1"/>
                    </a:gs>
                  </a:gsLst>
                  <a:lin ang="5400000" scaled="0"/>
                </a:gradFill>
              </a:rPr>
              <a:t> </a:t>
            </a: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5483" y="2662113"/>
            <a:ext cx="12068300" cy="721284"/>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799" dirty="0">
                <a:gradFill>
                  <a:gsLst>
                    <a:gs pos="1250">
                      <a:srgbClr val="FFFFFF"/>
                    </a:gs>
                    <a:gs pos="100000">
                      <a:srgbClr val="FFFFFF"/>
                    </a:gs>
                  </a:gsLst>
                  <a:lin ang="5400000" scaled="0"/>
                </a:gradFill>
              </a:rPr>
              <a:t>Windows Springboard </a:t>
            </a:r>
            <a:r>
              <a:rPr lang="en-US" sz="3799" dirty="0">
                <a:gradFill>
                  <a:gsLst>
                    <a:gs pos="1250">
                      <a:srgbClr val="FFFFFF"/>
                    </a:gs>
                    <a:gs pos="100000">
                      <a:srgbClr val="FFFFFF"/>
                    </a:gs>
                  </a:gsLst>
                  <a:lin ang="5400000" scaled="0"/>
                </a:gradFill>
                <a:hlinkClick r:id="rId6" action="ppaction://hlinkfile"/>
              </a:rPr>
              <a:t>microsoft.com/springboard</a:t>
            </a:r>
            <a:endParaRPr lang="en-US" sz="3799" dirty="0">
              <a:gradFill>
                <a:gsLst>
                  <a:gs pos="1250">
                    <a:srgbClr val="FFFFFF"/>
                  </a:gs>
                  <a:gs pos="100000">
                    <a:srgbClr val="FFFFFF"/>
                  </a:gs>
                </a:gsLst>
                <a:lin ang="5400000" scaled="0"/>
              </a:gradFill>
            </a:endParaRPr>
          </a:p>
        </p:txBody>
      </p:sp>
      <p:sp>
        <p:nvSpPr>
          <p:cNvPr id="11" name="Text Placeholder 7"/>
          <p:cNvSpPr txBox="1">
            <a:spLocks/>
          </p:cNvSpPr>
          <p:nvPr/>
        </p:nvSpPr>
        <p:spPr>
          <a:xfrm>
            <a:off x="275483" y="3517531"/>
            <a:ext cx="12068300" cy="1257927"/>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00BCF2"/>
              </a:buClr>
            </a:pPr>
            <a:r>
              <a:rPr lang="en-US" sz="3799" dirty="0">
                <a:gradFill>
                  <a:gsLst>
                    <a:gs pos="1250">
                      <a:srgbClr val="FFFFFF"/>
                    </a:gs>
                    <a:gs pos="100000">
                      <a:srgbClr val="FFFFFF"/>
                    </a:gs>
                  </a:gsLst>
                  <a:lin ang="5400000" scaled="0"/>
                </a:gradFill>
              </a:rPr>
              <a:t>Microsoft Desktop Optimization Package (MDOP)</a:t>
            </a:r>
          </a:p>
          <a:p>
            <a:pPr marL="0" indent="0">
              <a:spcBef>
                <a:spcPts val="0"/>
              </a:spcBef>
              <a:buClr>
                <a:srgbClr val="00BCF2"/>
              </a:buClr>
              <a:buFontTx/>
              <a:buNone/>
            </a:pPr>
            <a:r>
              <a:rPr lang="en-US" sz="3799" dirty="0">
                <a:gradFill>
                  <a:gsLst>
                    <a:gs pos="1250">
                      <a:srgbClr val="FFFFFF"/>
                    </a:gs>
                    <a:gs pos="100000">
                      <a:srgbClr val="FFFFFF"/>
                    </a:gs>
                  </a:gsLst>
                  <a:lin ang="5400000" scaled="0"/>
                </a:gradFill>
              </a:rPr>
              <a:t>   </a:t>
            </a:r>
            <a:r>
              <a:rPr lang="en-US" sz="3799" dirty="0">
                <a:gradFill>
                  <a:gsLst>
                    <a:gs pos="1250">
                      <a:srgbClr val="FFFFFF"/>
                    </a:gs>
                    <a:gs pos="100000">
                      <a:srgbClr val="FFFFFF"/>
                    </a:gs>
                  </a:gsLst>
                  <a:lin ang="5400000" scaled="0"/>
                </a:gradFill>
                <a:hlinkClick r:id="rId7" action="ppaction://hlinkfile"/>
              </a:rPr>
              <a:t>microsoft.com/mdop</a:t>
            </a:r>
            <a:r>
              <a:rPr lang="en-US" sz="3799" dirty="0">
                <a:gradFill>
                  <a:gsLst>
                    <a:gs pos="1250">
                      <a:srgbClr val="FFFFFF"/>
                    </a:gs>
                    <a:gs pos="100000">
                      <a:srgbClr val="FFFFFF"/>
                    </a:gs>
                  </a:gsLst>
                  <a:lin ang="5400000" scaled="0"/>
                </a:gradFill>
              </a:rPr>
              <a:t> </a:t>
            </a:r>
          </a:p>
        </p:txBody>
      </p:sp>
      <p:sp>
        <p:nvSpPr>
          <p:cNvPr id="12" name="Text Placeholder 7"/>
          <p:cNvSpPr txBox="1">
            <a:spLocks/>
          </p:cNvSpPr>
          <p:nvPr/>
        </p:nvSpPr>
        <p:spPr>
          <a:xfrm>
            <a:off x="275483" y="4915716"/>
            <a:ext cx="12068300" cy="721284"/>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799" dirty="0">
                <a:gradFill>
                  <a:gsLst>
                    <a:gs pos="1250">
                      <a:srgbClr val="FFFFFF"/>
                    </a:gs>
                    <a:gs pos="100000">
                      <a:srgbClr val="FFFFFF"/>
                    </a:gs>
                  </a:gsLst>
                  <a:lin ang="5400000" scaled="0"/>
                </a:gradFill>
              </a:rPr>
              <a:t>Windows To Go </a:t>
            </a:r>
            <a:r>
              <a:rPr lang="en-US" sz="3799" dirty="0">
                <a:gradFill>
                  <a:gsLst>
                    <a:gs pos="1250">
                      <a:srgbClr val="FFFFFF"/>
                    </a:gs>
                    <a:gs pos="100000">
                      <a:srgbClr val="FFFFFF"/>
                    </a:gs>
                  </a:gsLst>
                  <a:lin ang="5400000" scaled="0"/>
                </a:gradFill>
                <a:hlinkClick r:id="rId8" action="ppaction://hlinkfile"/>
              </a:rPr>
              <a:t>microsoft.com/windows/wtg</a:t>
            </a:r>
            <a:endParaRPr lang="en-US" sz="3799" dirty="0">
              <a:gradFill>
                <a:gsLst>
                  <a:gs pos="1250">
                    <a:srgbClr val="FFFFFF"/>
                  </a:gs>
                  <a:gs pos="100000">
                    <a:srgbClr val="FFFFFF"/>
                  </a:gs>
                </a:gsLst>
                <a:lin ang="5400000" scaled="0"/>
              </a:gradFill>
            </a:endParaRPr>
          </a:p>
        </p:txBody>
      </p:sp>
      <p:sp>
        <p:nvSpPr>
          <p:cNvPr id="13" name="Text Placeholder 7"/>
          <p:cNvSpPr txBox="1">
            <a:spLocks/>
          </p:cNvSpPr>
          <p:nvPr/>
        </p:nvSpPr>
        <p:spPr>
          <a:xfrm>
            <a:off x="275483" y="5787678"/>
            <a:ext cx="12068300" cy="7108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799" dirty="0">
                <a:gradFill>
                  <a:gsLst>
                    <a:gs pos="1250">
                      <a:srgbClr val="FFFFFF"/>
                    </a:gs>
                    <a:gs pos="100000">
                      <a:srgbClr val="FFFFFF"/>
                    </a:gs>
                  </a:gsLst>
                  <a:lin ang="5400000" scaled="0"/>
                </a:gradFill>
              </a:rPr>
              <a:t>Windows Phone Developer </a:t>
            </a:r>
            <a:r>
              <a:rPr lang="en-US" sz="3599" u="sng" dirty="0">
                <a:gradFill>
                  <a:gsLst>
                    <a:gs pos="13869">
                      <a:srgbClr val="00BCF2"/>
                    </a:gs>
                    <a:gs pos="42000">
                      <a:srgbClr val="00BCF2"/>
                    </a:gs>
                  </a:gsLst>
                  <a:lin ang="5400000" scaled="0"/>
                </a:gradFill>
                <a:hlinkClick r:id="rId9"/>
              </a:rPr>
              <a:t>developer.windowsphone.com</a:t>
            </a:r>
            <a:r>
              <a:rPr lang="en-US" sz="3599" dirty="0">
                <a:gradFill>
                  <a:gsLst>
                    <a:gs pos="13869">
                      <a:srgbClr val="00BCF2"/>
                    </a:gs>
                    <a:gs pos="42000">
                      <a:srgbClr val="00BCF2"/>
                    </a:gs>
                  </a:gsLst>
                  <a:lin ang="5400000" scaled="0"/>
                </a:gradFill>
              </a:rPr>
              <a:t> </a:t>
            </a:r>
            <a:endParaRPr lang="en-US" sz="3799"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917463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74" y="1214796"/>
            <a:ext cx="5485626" cy="274843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317073" cy="345212"/>
            </a:xfrm>
            <a:prstGeom prst="rect">
              <a:avLst/>
            </a:prstGeom>
          </p:spPr>
          <p:txBody>
            <a:bodyPr wrap="none" lIns="182854">
              <a:spAutoFit/>
            </a:bodyPr>
            <a:lstStyle/>
            <a:p>
              <a:pPr marL="0" lvl="1" defTabSz="932563">
                <a:tabLst>
                  <a:tab pos="1828449" algn="l"/>
                </a:tabLst>
              </a:pPr>
              <a:r>
                <a:rPr lang="en-US" sz="1599"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76738"/>
            </a:xfrm>
            <a:prstGeom prst="rect">
              <a:avLst/>
            </a:prstGeom>
          </p:spPr>
          <p:txBody>
            <a:bodyPr wrap="square" lIns="182854">
              <a:spAutoFit/>
            </a:bodyPr>
            <a:lstStyle/>
            <a:p>
              <a:pPr defTabSz="932563"/>
              <a:r>
                <a:rPr lang="en-US" dirty="0">
                  <a:solidFill>
                    <a:srgbClr val="FFFFFF"/>
                  </a:solidFill>
                  <a:hlinkClick r:id="rId3"/>
                </a:rPr>
                <a:t>www.microsoft.com/learning </a:t>
              </a:r>
              <a:endParaRPr lang="en-US" sz="1599"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grpSp>
        <p:nvGrpSpPr>
          <p:cNvPr id="19" name="Group 18"/>
          <p:cNvGrpSpPr/>
          <p:nvPr/>
        </p:nvGrpSpPr>
        <p:grpSpPr>
          <a:xfrm>
            <a:off x="5997677" y="3946287"/>
            <a:ext cx="5480611" cy="2733671"/>
            <a:chOff x="5997646" y="3946350"/>
            <a:chExt cx="5481389"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a:gradFill>
                    <a:gsLst>
                      <a:gs pos="2917">
                        <a:srgbClr val="FFFFFF">
                          <a:alpha val="9804"/>
                        </a:srgbClr>
                      </a:gs>
                      <a:gs pos="30000">
                        <a:srgbClr val="FFFFFF"/>
                      </a:gs>
                    </a:gsLst>
                    <a:lin ang="5400000" scaled="0"/>
                  </a:gradFill>
                  <a:ea typeface="Segoe UI" pitchFamily="34" charset="0"/>
                  <a:cs typeface="Segoe UI" pitchFamily="34" charset="0"/>
                </a:rPr>
                <a:t>msdn</a:t>
              </a:r>
            </a:p>
          </p:txBody>
        </p:sp>
        <p:sp>
          <p:nvSpPr>
            <p:cNvPr id="21" name="Rectangle 20"/>
            <p:cNvSpPr/>
            <p:nvPr/>
          </p:nvSpPr>
          <p:spPr bwMode="auto">
            <a:xfrm>
              <a:off x="5997646" y="5766010"/>
              <a:ext cx="5481389"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607103" cy="345212"/>
            </a:xfrm>
            <a:prstGeom prst="rect">
              <a:avLst/>
            </a:prstGeom>
          </p:spPr>
          <p:txBody>
            <a:bodyPr wrap="none" lIns="182854">
              <a:spAutoFit/>
            </a:bodyPr>
            <a:lstStyle/>
            <a:p>
              <a:pPr marL="0" lvl="1" defTabSz="932563">
                <a:tabLst>
                  <a:tab pos="1828449" algn="l"/>
                </a:tabLst>
              </a:pPr>
              <a:r>
                <a:rPr lang="en-US" sz="1599"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76738"/>
            </a:xfrm>
            <a:prstGeom prst="rect">
              <a:avLst/>
            </a:prstGeom>
          </p:spPr>
          <p:txBody>
            <a:bodyPr wrap="square" lIns="182854">
              <a:spAutoFit/>
            </a:bodyPr>
            <a:lstStyle/>
            <a:p>
              <a:pPr defTabSz="932563"/>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grpSp>
        <p:nvGrpSpPr>
          <p:cNvPr id="25" name="Group 24"/>
          <p:cNvGrpSpPr/>
          <p:nvPr/>
        </p:nvGrpSpPr>
        <p:grpSpPr>
          <a:xfrm>
            <a:off x="275482" y="3947083"/>
            <a:ext cx="5475566" cy="2732876"/>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a:gradFill>
                    <a:gsLst>
                      <a:gs pos="2917">
                        <a:srgbClr val="FFFFFF">
                          <a:alpha val="9804"/>
                        </a:srgbClr>
                      </a:gs>
                      <a:gs pos="30000">
                        <a:srgbClr val="FFFFFF"/>
                      </a:gs>
                    </a:gsLst>
                    <a:lin ang="5400000" scaled="0"/>
                  </a:gradFill>
                  <a:ea typeface="Segoe UI" pitchFamily="34" charset="0"/>
                  <a:cs typeface="Segoe UI" pitchFamily="34" charset="0"/>
                </a:rPr>
                <a:t>TechNet</a:t>
              </a: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91166" cy="345212"/>
            </a:xfrm>
            <a:prstGeom prst="rect">
              <a:avLst/>
            </a:prstGeom>
          </p:spPr>
          <p:txBody>
            <a:bodyPr wrap="none" lIns="182854">
              <a:spAutoFit/>
            </a:bodyPr>
            <a:lstStyle/>
            <a:p>
              <a:pPr marL="0" lvl="1" defTabSz="932563">
                <a:tabLst>
                  <a:tab pos="1828449" algn="l"/>
                </a:tabLst>
              </a:pPr>
              <a:r>
                <a:rPr lang="en-US" sz="1599"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76738"/>
            </a:xfrm>
            <a:prstGeom prst="rect">
              <a:avLst/>
            </a:prstGeom>
          </p:spPr>
          <p:txBody>
            <a:bodyPr wrap="square" lIns="182854">
              <a:spAutoFit/>
            </a:bodyPr>
            <a:lstStyle/>
            <a:p>
              <a:pPr defTabSz="932563">
                <a:spcBef>
                  <a:spcPts val="600"/>
                </a:spcBef>
                <a:buSzPct val="120000"/>
                <a:tabLst>
                  <a:tab pos="1828449"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grpSp>
        <p:nvGrpSpPr>
          <p:cNvPr id="31" name="Group 30"/>
          <p:cNvGrpSpPr/>
          <p:nvPr/>
        </p:nvGrpSpPr>
        <p:grpSpPr>
          <a:xfrm>
            <a:off x="275482" y="1214797"/>
            <a:ext cx="5475566" cy="2742087"/>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93608" cy="345212"/>
            </a:xfrm>
            <a:prstGeom prst="rect">
              <a:avLst/>
            </a:prstGeom>
          </p:spPr>
          <p:txBody>
            <a:bodyPr wrap="none" lIns="182854">
              <a:spAutoFit/>
            </a:bodyPr>
            <a:lstStyle/>
            <a:p>
              <a:pPr marL="0" lvl="1" defTabSz="932563">
                <a:tabLst>
                  <a:tab pos="1828449" algn="l"/>
                </a:tabLst>
              </a:pPr>
              <a:r>
                <a:rPr lang="en-US" sz="1599" dirty="0">
                  <a:gradFill>
                    <a:gsLst>
                      <a:gs pos="1250">
                        <a:srgbClr val="000000"/>
                      </a:gs>
                      <a:gs pos="100000">
                        <a:srgbClr val="000000"/>
                      </a:gs>
                    </a:gsLst>
                    <a:lin ang="5400000" scaled="0"/>
                  </a:gradFill>
                  <a:ea typeface="Segoe UI" pitchFamily="34" charset="0"/>
                  <a:cs typeface="Segoe UI" pitchFamily="34" charset="0"/>
                </a:rPr>
                <a:t>Sessions on Demand</a:t>
              </a:r>
            </a:p>
          </p:txBody>
        </p:sp>
        <p:sp>
          <p:nvSpPr>
            <p:cNvPr id="34" name="Rectangle 33"/>
            <p:cNvSpPr/>
            <p:nvPr/>
          </p:nvSpPr>
          <p:spPr bwMode="white">
            <a:xfrm>
              <a:off x="862108" y="3453031"/>
              <a:ext cx="4642203" cy="376738"/>
            </a:xfrm>
            <a:prstGeom prst="rect">
              <a:avLst/>
            </a:prstGeom>
          </p:spPr>
          <p:txBody>
            <a:bodyPr wrap="square" lIns="182854">
              <a:spAutoFit/>
            </a:bodyPr>
            <a:lstStyle/>
            <a:p>
              <a:pPr defTabSz="932563"/>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5342386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83" y="2125858"/>
            <a:ext cx="12434711" cy="4868171"/>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3" y="2233579"/>
            <a:ext cx="6513819" cy="465272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611" y="3711688"/>
            <a:ext cx="3473877" cy="2173940"/>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9" y="2603093"/>
            <a:ext cx="3474187" cy="2174134"/>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08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878" y="3384660"/>
            <a:ext cx="4553427" cy="902885"/>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3089" y="2488378"/>
            <a:ext cx="4571670" cy="3057252"/>
          </a:xfrm>
          <a:prstGeom prst="rect">
            <a:avLst/>
          </a:prstGeom>
          <a:noFill/>
        </p:spPr>
        <p:txBody>
          <a:bodyPr wrap="square" lIns="182854" tIns="146283" rIns="182854" bIns="146283" rtlCol="0">
            <a:spAutoFit/>
          </a:bodyPr>
          <a:lstStyle/>
          <a:p>
            <a:pPr defTabSz="932563"/>
            <a:r>
              <a:rPr lang="en-US" sz="4399" b="1" dirty="0">
                <a:gradFill>
                  <a:gsLst>
                    <a:gs pos="83000">
                      <a:srgbClr val="FFFFFF"/>
                    </a:gs>
                    <a:gs pos="100000">
                      <a:srgbClr val="0072C6">
                        <a:lumMod val="30000"/>
                        <a:lumOff val="70000"/>
                      </a:srgbClr>
                    </a:gs>
                  </a:gsLst>
                  <a:lin ang="5400000" scaled="1"/>
                </a:gradFill>
              </a:rPr>
              <a:t>Scan this </a:t>
            </a:r>
            <a:br>
              <a:rPr lang="en-US" sz="4399" b="1" dirty="0">
                <a:gradFill>
                  <a:gsLst>
                    <a:gs pos="83000">
                      <a:srgbClr val="FFFFFF"/>
                    </a:gs>
                    <a:gs pos="100000">
                      <a:srgbClr val="0072C6">
                        <a:lumMod val="30000"/>
                        <a:lumOff val="70000"/>
                      </a:srgbClr>
                    </a:gs>
                  </a:gsLst>
                  <a:lin ang="5400000" scaled="1"/>
                </a:gradFill>
              </a:rPr>
            </a:br>
            <a:r>
              <a:rPr lang="en-US" sz="4399" b="1" dirty="0">
                <a:gradFill>
                  <a:gsLst>
                    <a:gs pos="83000">
                      <a:srgbClr val="FFFFFF"/>
                    </a:gs>
                    <a:gs pos="100000">
                      <a:srgbClr val="0072C6">
                        <a:lumMod val="30000"/>
                        <a:lumOff val="70000"/>
                      </a:srgbClr>
                    </a:gs>
                  </a:gsLst>
                  <a:lin ang="5400000" scaled="1"/>
                </a:gradFill>
              </a:rPr>
              <a:t>QR code </a:t>
            </a:r>
            <a:br>
              <a:rPr lang="en-US" sz="4399" b="1" dirty="0">
                <a:gradFill>
                  <a:gsLst>
                    <a:gs pos="83000">
                      <a:srgbClr val="FFFFFF"/>
                    </a:gs>
                    <a:gs pos="100000">
                      <a:srgbClr val="0072C6">
                        <a:lumMod val="30000"/>
                        <a:lumOff val="70000"/>
                      </a:srgbClr>
                    </a:gs>
                  </a:gsLst>
                  <a:lin ang="5400000" scaled="1"/>
                </a:gradFill>
              </a:rPr>
            </a:br>
            <a:r>
              <a:rPr lang="en-US" sz="4399" dirty="0">
                <a:gradFill>
                  <a:gsLst>
                    <a:gs pos="83000">
                      <a:srgbClr val="FFFFFF"/>
                    </a:gs>
                    <a:gs pos="100000">
                      <a:srgbClr val="0072C6">
                        <a:lumMod val="30000"/>
                        <a:lumOff val="70000"/>
                      </a:srgbClr>
                    </a:gs>
                  </a:gsLst>
                  <a:lin ang="5400000" scaled="1"/>
                </a:gradFill>
              </a:rPr>
              <a:t>to evaluate </a:t>
            </a:r>
            <a:br>
              <a:rPr lang="en-US" sz="4399" dirty="0">
                <a:gradFill>
                  <a:gsLst>
                    <a:gs pos="83000">
                      <a:srgbClr val="FFFFFF"/>
                    </a:gs>
                    <a:gs pos="100000">
                      <a:srgbClr val="0072C6">
                        <a:lumMod val="30000"/>
                        <a:lumOff val="70000"/>
                      </a:srgbClr>
                    </a:gs>
                  </a:gsLst>
                  <a:lin ang="5400000" scaled="1"/>
                </a:gradFill>
              </a:rPr>
            </a:br>
            <a:r>
              <a:rPr lang="en-US" sz="4399" dirty="0">
                <a:gradFill>
                  <a:gsLst>
                    <a:gs pos="83000">
                      <a:srgbClr val="FFFFFF"/>
                    </a:gs>
                    <a:gs pos="100000">
                      <a:srgbClr val="0072C6">
                        <a:lumMod val="30000"/>
                        <a:lumOff val="70000"/>
                      </a:srgbClr>
                    </a:gs>
                  </a:gsLst>
                  <a:lin ang="5400000" scaled="1"/>
                </a:gradFill>
              </a:rPr>
              <a:t>this 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516" y="1668722"/>
            <a:ext cx="4571351" cy="4571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9391" y="1670202"/>
            <a:ext cx="2352926" cy="4568787"/>
          </a:xfrm>
          <a:prstGeom prst="rect">
            <a:avLst/>
          </a:prstGeom>
        </p:spPr>
      </p:pic>
    </p:spTree>
    <p:extLst>
      <p:ext uri="{BB962C8B-B14F-4D97-AF65-F5344CB8AC3E}">
        <p14:creationId xmlns:p14="http://schemas.microsoft.com/office/powerpoint/2010/main" val="966956240"/>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65000"/>
                    <a:lumOff val="35000"/>
                  </a:schemeClr>
                </a:solidFill>
              </a:rPr>
              <a:t>Agenda</a:t>
            </a:r>
            <a:endParaRPr lang="en-US" dirty="0">
              <a:solidFill>
                <a:schemeClr val="bg1">
                  <a:lumMod val="65000"/>
                  <a:lumOff val="35000"/>
                </a:schemeClr>
              </a:solidFill>
            </a:endParaRPr>
          </a:p>
        </p:txBody>
      </p:sp>
      <p:grpSp>
        <p:nvGrpSpPr>
          <p:cNvPr id="6" name="Group 5"/>
          <p:cNvGrpSpPr/>
          <p:nvPr/>
        </p:nvGrpSpPr>
        <p:grpSpPr>
          <a:xfrm>
            <a:off x="3477052" y="352132"/>
            <a:ext cx="8620071" cy="2002292"/>
            <a:chOff x="3476662" y="351686"/>
            <a:chExt cx="8621294" cy="2002576"/>
          </a:xfrm>
        </p:grpSpPr>
        <p:sp>
          <p:nvSpPr>
            <p:cNvPr id="12" name="Text Placeholder 19"/>
            <p:cNvSpPr txBox="1">
              <a:spLocks/>
            </p:cNvSpPr>
            <p:nvPr/>
          </p:nvSpPr>
          <p:spPr>
            <a:xfrm>
              <a:off x="5595762" y="351686"/>
              <a:ext cx="6502194" cy="2002576"/>
            </a:xfrm>
            <a:prstGeom prst="rect">
              <a:avLst/>
            </a:prstGeom>
            <a:solidFill>
              <a:schemeClr val="tx1">
                <a:lumMod val="85000"/>
                <a:alpha val="50000"/>
              </a:schemeClr>
            </a:solidFill>
          </p:spPr>
          <p:txBody>
            <a:bodyPr vert="horz" wrap="square" lIns="182854" tIns="146283" rIns="182854" bIns="146283" rtlCol="0" anchor="b">
              <a:noAutofit/>
            </a:bodyPr>
            <a:lstStyle>
              <a:lvl1pPr marL="0" marR="0" indent="0" algn="l" defTabSz="932742" rtl="0" eaLnBrk="1" fontAlgn="auto" latinLnBrk="0" hangingPunct="1">
                <a:lnSpc>
                  <a:spcPct val="90000"/>
                </a:lnSpc>
                <a:spcBef>
                  <a:spcPts val="0"/>
                </a:spcBef>
                <a:spcAft>
                  <a:spcPts val="600"/>
                </a:spcAft>
                <a:buClrTx/>
                <a:buSzPct val="90000"/>
                <a:buFontTx/>
                <a:buNone/>
                <a:tabLst/>
                <a:defRPr sz="1200" b="0" kern="1200" spc="0" baseline="0">
                  <a:gradFill>
                    <a:gsLst>
                      <a:gs pos="15929">
                        <a:schemeClr val="tx1"/>
                      </a:gs>
                      <a:gs pos="41000">
                        <a:schemeClr val="tx1"/>
                      </a:gs>
                    </a:gsLst>
                    <a:lin ang="5400000" scaled="0"/>
                  </a:gradFill>
                  <a:latin typeface="+mn-lt"/>
                  <a:ea typeface="+mn-ea"/>
                  <a:cs typeface="Segoe Pro"/>
                </a:defRPr>
              </a:lvl1pPr>
              <a:lvl2pPr marL="342867"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2pPr>
              <a:lvl3pPr marL="571444"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3pPr>
              <a:lvl4pPr marL="800021"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4pPr>
              <a:lvl5pPr marL="1028598"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solidFill>
                    <a:srgbClr val="000000">
                      <a:lumMod val="65000"/>
                      <a:lumOff val="35000"/>
                    </a:srgbClr>
                  </a:solidFill>
                  <a:latin typeface="Segoe UI Light"/>
                </a:rPr>
                <a:t>Enterprise Delivery &amp; Licensing Options</a:t>
              </a:r>
            </a:p>
            <a:p>
              <a:pPr>
                <a:defRPr/>
              </a:pPr>
              <a:r>
                <a:rPr lang="en-US" sz="2800" dirty="0">
                  <a:solidFill>
                    <a:srgbClr val="000000">
                      <a:lumMod val="65000"/>
                      <a:lumOff val="35000"/>
                    </a:srgbClr>
                  </a:solidFill>
                  <a:latin typeface="Segoe UI Light"/>
                </a:rPr>
                <a:t>RDS &amp; VDI Considerations</a:t>
              </a:r>
            </a:p>
            <a:p>
              <a:pPr>
                <a:defRPr/>
              </a:pPr>
              <a:r>
                <a:rPr lang="en-US" sz="2800" dirty="0">
                  <a:solidFill>
                    <a:srgbClr val="000000">
                      <a:lumMod val="65000"/>
                      <a:lumOff val="35000"/>
                    </a:srgbClr>
                  </a:solidFill>
                  <a:latin typeface="Segoe UI Light"/>
                </a:rPr>
                <a:t>App-V &amp; Office 2013</a:t>
              </a:r>
            </a:p>
          </p:txBody>
        </p:sp>
        <p:grpSp>
          <p:nvGrpSpPr>
            <p:cNvPr id="2" name="Group 1"/>
            <p:cNvGrpSpPr/>
            <p:nvPr/>
          </p:nvGrpSpPr>
          <p:grpSpPr>
            <a:xfrm>
              <a:off x="3476662" y="351686"/>
              <a:ext cx="2002576" cy="2002576"/>
              <a:chOff x="3673090" y="302017"/>
              <a:chExt cx="2743200" cy="2743200"/>
            </a:xfrm>
          </p:grpSpPr>
          <p:sp>
            <p:nvSpPr>
              <p:cNvPr id="13" name="Text Placeholder 6"/>
              <p:cNvSpPr txBox="1">
                <a:spLocks/>
              </p:cNvSpPr>
              <p:nvPr/>
            </p:nvSpPr>
            <p:spPr>
              <a:xfrm>
                <a:off x="3673090" y="302017"/>
                <a:ext cx="2743200" cy="2743200"/>
              </a:xfrm>
              <a:prstGeom prst="rect">
                <a:avLst/>
              </a:prstGeom>
              <a:solidFill>
                <a:schemeClr val="accent1">
                  <a:alpha val="75000"/>
                </a:schemeClr>
              </a:solidFill>
            </p:spPr>
            <p:txBody>
              <a:bodyPr vert="horz" wrap="square" lIns="182854" tIns="146283" rIns="182854" bIns="146283" rtlCol="0" anchor="b">
                <a:noAutofit/>
              </a:bodyPr>
              <a:lstStyle>
                <a:lvl1pPr marL="0"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770">
                          <a:schemeClr val="bg1"/>
                        </a:gs>
                        <a:gs pos="15929">
                          <a:schemeClr val="bg1"/>
                        </a:gs>
                      </a:gsLst>
                      <a:lin ang="5400000" scaled="0"/>
                    </a:gradFill>
                    <a:latin typeface="+mj-lt"/>
                    <a:ea typeface="+mn-ea"/>
                    <a:cs typeface="+mn-cs"/>
                  </a:defRPr>
                </a:lvl1pPr>
                <a:lvl2pPr marL="342867"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2pPr>
                <a:lvl3pPr marL="571444"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3pPr>
                <a:lvl4pPr marL="800021"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4pPr>
                <a:lvl5pPr marL="1028598"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999" dirty="0">
                    <a:solidFill>
                      <a:srgbClr val="FFFFFF"/>
                    </a:solidFill>
                  </a:rPr>
                  <a:t>Plan</a:t>
                </a:r>
                <a:endParaRPr lang="en-US" sz="4399" dirty="0">
                  <a:solidFill>
                    <a:srgbClr val="FFFFFF"/>
                  </a:solidFill>
                </a:endParaRPr>
              </a:p>
            </p:txBody>
          </p:sp>
          <p:sp>
            <p:nvSpPr>
              <p:cNvPr id="18" name="Freeform 9"/>
              <p:cNvSpPr>
                <a:spLocks noEditPoints="1"/>
              </p:cNvSpPr>
              <p:nvPr/>
            </p:nvSpPr>
            <p:spPr bwMode="black">
              <a:xfrm>
                <a:off x="3870126" y="1625702"/>
                <a:ext cx="412221" cy="413896"/>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4" tIns="46632" rIns="93264" bIns="46632" numCol="1" anchor="t" anchorCtr="0" compatLnSpc="1">
                <a:prstTxWarp prst="textNoShape">
                  <a:avLst/>
                </a:prstTxWarp>
              </a:bodyPr>
              <a:lstStyle/>
              <a:p>
                <a:pPr defTabSz="932563"/>
                <a:endParaRPr lang="en-US" dirty="0">
                  <a:solidFill>
                    <a:srgbClr val="000000"/>
                  </a:solidFill>
                </a:endParaRPr>
              </a:p>
            </p:txBody>
          </p:sp>
        </p:grpSp>
      </p:grpSp>
      <p:grpSp>
        <p:nvGrpSpPr>
          <p:cNvPr id="7" name="Group 6"/>
          <p:cNvGrpSpPr/>
          <p:nvPr/>
        </p:nvGrpSpPr>
        <p:grpSpPr>
          <a:xfrm>
            <a:off x="3475427" y="2496116"/>
            <a:ext cx="8621696" cy="2002292"/>
            <a:chOff x="3475037" y="2495974"/>
            <a:chExt cx="8622919" cy="2002576"/>
          </a:xfrm>
        </p:grpSpPr>
        <p:sp>
          <p:nvSpPr>
            <p:cNvPr id="16" name="Text Placeholder 19"/>
            <p:cNvSpPr txBox="1">
              <a:spLocks/>
            </p:cNvSpPr>
            <p:nvPr/>
          </p:nvSpPr>
          <p:spPr>
            <a:xfrm>
              <a:off x="5601186" y="2495974"/>
              <a:ext cx="6496770" cy="2002576"/>
            </a:xfrm>
            <a:prstGeom prst="rect">
              <a:avLst/>
            </a:prstGeom>
            <a:solidFill>
              <a:schemeClr val="tx1">
                <a:lumMod val="85000"/>
                <a:alpha val="50000"/>
              </a:schemeClr>
            </a:solidFill>
          </p:spPr>
          <p:txBody>
            <a:bodyPr vert="horz" wrap="square" lIns="182854" tIns="146283" rIns="182854" bIns="146283" rtlCol="0" anchor="b">
              <a:noAutofit/>
            </a:bodyPr>
            <a:lstStyle>
              <a:lvl1pPr marL="0" marR="0" indent="0" algn="l" defTabSz="932742" rtl="0" eaLnBrk="1" fontAlgn="auto" latinLnBrk="0" hangingPunct="1">
                <a:lnSpc>
                  <a:spcPct val="90000"/>
                </a:lnSpc>
                <a:spcBef>
                  <a:spcPts val="0"/>
                </a:spcBef>
                <a:spcAft>
                  <a:spcPts val="600"/>
                </a:spcAft>
                <a:buClrTx/>
                <a:buSzPct val="90000"/>
                <a:buFontTx/>
                <a:buNone/>
                <a:tabLst/>
                <a:defRPr sz="1200" b="0" kern="1200" spc="0" baseline="0">
                  <a:gradFill>
                    <a:gsLst>
                      <a:gs pos="15929">
                        <a:schemeClr val="tx1"/>
                      </a:gs>
                      <a:gs pos="41000">
                        <a:schemeClr val="tx1"/>
                      </a:gs>
                    </a:gsLst>
                    <a:lin ang="5400000" scaled="0"/>
                  </a:gradFill>
                  <a:latin typeface="+mn-lt"/>
                  <a:ea typeface="+mn-ea"/>
                  <a:cs typeface="Segoe Pro"/>
                </a:defRPr>
              </a:lvl1pPr>
              <a:lvl2pPr marL="342867"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2pPr>
              <a:lvl3pPr marL="571444"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3pPr>
              <a:lvl4pPr marL="800021"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4pPr>
              <a:lvl5pPr marL="1028598"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solidFill>
                    <a:srgbClr val="000000">
                      <a:lumMod val="65000"/>
                      <a:lumOff val="35000"/>
                    </a:srgbClr>
                  </a:solidFill>
                  <a:latin typeface="Segoe UI Light"/>
                </a:rPr>
                <a:t>Deployment Options &amp; Prerequisites</a:t>
              </a:r>
            </a:p>
            <a:p>
              <a:pPr>
                <a:defRPr/>
              </a:pPr>
              <a:r>
                <a:rPr lang="en-US" sz="2800" dirty="0">
                  <a:solidFill>
                    <a:srgbClr val="000000">
                      <a:lumMod val="65000"/>
                      <a:lumOff val="35000"/>
                    </a:srgbClr>
                  </a:solidFill>
                  <a:latin typeface="Segoe UI Light"/>
                </a:rPr>
                <a:t>Plugins &amp; Connections Groups</a:t>
              </a:r>
            </a:p>
            <a:p>
              <a:pPr>
                <a:defRPr/>
              </a:pPr>
              <a:r>
                <a:rPr lang="en-US" sz="2800" dirty="0">
                  <a:solidFill>
                    <a:srgbClr val="000000">
                      <a:lumMod val="65000"/>
                      <a:lumOff val="35000"/>
                    </a:srgbClr>
                  </a:solidFill>
                  <a:latin typeface="Segoe UI Light"/>
                </a:rPr>
                <a:t>Office Coexistence</a:t>
              </a:r>
            </a:p>
          </p:txBody>
        </p:sp>
        <p:grpSp>
          <p:nvGrpSpPr>
            <p:cNvPr id="3" name="Group 2"/>
            <p:cNvGrpSpPr/>
            <p:nvPr/>
          </p:nvGrpSpPr>
          <p:grpSpPr>
            <a:xfrm>
              <a:off x="3475037" y="2495974"/>
              <a:ext cx="2002576" cy="2002576"/>
              <a:chOff x="6599237" y="295274"/>
              <a:chExt cx="2743200" cy="2743200"/>
            </a:xfrm>
          </p:grpSpPr>
          <p:sp>
            <p:nvSpPr>
              <p:cNvPr id="9" name="Text Placeholder 6"/>
              <p:cNvSpPr txBox="1">
                <a:spLocks/>
              </p:cNvSpPr>
              <p:nvPr/>
            </p:nvSpPr>
            <p:spPr>
              <a:xfrm>
                <a:off x="6599237" y="295274"/>
                <a:ext cx="2743200" cy="2743200"/>
              </a:xfrm>
              <a:prstGeom prst="rect">
                <a:avLst/>
              </a:prstGeom>
              <a:solidFill>
                <a:schemeClr val="accent3">
                  <a:alpha val="75000"/>
                </a:schemeClr>
              </a:solidFill>
            </p:spPr>
            <p:txBody>
              <a:bodyPr vert="horz" wrap="square" lIns="182854" tIns="146283" rIns="182854" bIns="146283" rtlCol="0" anchor="b">
                <a:noAutofit/>
              </a:bodyPr>
              <a:lstStyle>
                <a:lvl1pPr marL="0"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770">
                          <a:schemeClr val="bg1"/>
                        </a:gs>
                        <a:gs pos="15929">
                          <a:schemeClr val="bg1"/>
                        </a:gs>
                      </a:gsLst>
                      <a:lin ang="5400000" scaled="0"/>
                    </a:gradFill>
                    <a:latin typeface="+mj-lt"/>
                    <a:ea typeface="+mn-ea"/>
                    <a:cs typeface="+mn-cs"/>
                  </a:defRPr>
                </a:lvl1pPr>
                <a:lvl2pPr marL="342867"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2pPr>
                <a:lvl3pPr marL="571444"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3pPr>
                <a:lvl4pPr marL="800021"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4pPr>
                <a:lvl5pPr marL="1028598"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999" dirty="0">
                    <a:solidFill>
                      <a:srgbClr val="FFFFFF"/>
                    </a:solidFill>
                  </a:rPr>
                  <a:t>Deploy</a:t>
                </a:r>
              </a:p>
            </p:txBody>
          </p:sp>
          <p:sp>
            <p:nvSpPr>
              <p:cNvPr id="19" name="Freeform 9"/>
              <p:cNvSpPr>
                <a:spLocks noEditPoints="1"/>
              </p:cNvSpPr>
              <p:nvPr/>
            </p:nvSpPr>
            <p:spPr bwMode="black">
              <a:xfrm>
                <a:off x="6751637" y="1641850"/>
                <a:ext cx="412221" cy="413896"/>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4" tIns="46632" rIns="93264" bIns="46632" numCol="1" anchor="t" anchorCtr="0" compatLnSpc="1">
                <a:prstTxWarp prst="textNoShape">
                  <a:avLst/>
                </a:prstTxWarp>
              </a:bodyPr>
              <a:lstStyle/>
              <a:p>
                <a:pPr defTabSz="932563"/>
                <a:endParaRPr lang="en-US" dirty="0">
                  <a:solidFill>
                    <a:srgbClr val="000000"/>
                  </a:solidFill>
                </a:endParaRPr>
              </a:p>
            </p:txBody>
          </p:sp>
        </p:grpSp>
      </p:grpSp>
      <p:grpSp>
        <p:nvGrpSpPr>
          <p:cNvPr id="10" name="Group 9"/>
          <p:cNvGrpSpPr/>
          <p:nvPr/>
        </p:nvGrpSpPr>
        <p:grpSpPr>
          <a:xfrm>
            <a:off x="3477052" y="4640101"/>
            <a:ext cx="8620071" cy="2002293"/>
            <a:chOff x="3476662" y="4640262"/>
            <a:chExt cx="8621294" cy="2002577"/>
          </a:xfrm>
        </p:grpSpPr>
        <p:sp>
          <p:nvSpPr>
            <p:cNvPr id="8" name="Text Placeholder 19"/>
            <p:cNvSpPr txBox="1">
              <a:spLocks/>
            </p:cNvSpPr>
            <p:nvPr/>
          </p:nvSpPr>
          <p:spPr>
            <a:xfrm>
              <a:off x="5595762" y="4640263"/>
              <a:ext cx="6502194" cy="2002576"/>
            </a:xfrm>
            <a:prstGeom prst="rect">
              <a:avLst/>
            </a:prstGeom>
            <a:solidFill>
              <a:schemeClr val="tx1">
                <a:lumMod val="85000"/>
                <a:alpha val="50000"/>
              </a:schemeClr>
            </a:solidFill>
          </p:spPr>
          <p:txBody>
            <a:bodyPr vert="horz" wrap="square" lIns="182854" tIns="146283" rIns="182854" bIns="146283" rtlCol="0" anchor="b">
              <a:noAutofit/>
            </a:bodyPr>
            <a:lstStyle>
              <a:lvl1pPr marL="0" marR="0" indent="0" algn="l" defTabSz="932742" rtl="0" eaLnBrk="1" fontAlgn="auto" latinLnBrk="0" hangingPunct="1">
                <a:lnSpc>
                  <a:spcPct val="90000"/>
                </a:lnSpc>
                <a:spcBef>
                  <a:spcPts val="0"/>
                </a:spcBef>
                <a:spcAft>
                  <a:spcPts val="600"/>
                </a:spcAft>
                <a:buClrTx/>
                <a:buSzPct val="90000"/>
                <a:buFontTx/>
                <a:buNone/>
                <a:tabLst/>
                <a:defRPr sz="1200" b="0" kern="1200" spc="0" baseline="0">
                  <a:gradFill>
                    <a:gsLst>
                      <a:gs pos="15929">
                        <a:schemeClr val="tx1"/>
                      </a:gs>
                      <a:gs pos="41000">
                        <a:schemeClr val="tx1"/>
                      </a:gs>
                    </a:gsLst>
                    <a:lin ang="5400000" scaled="0"/>
                  </a:gradFill>
                  <a:latin typeface="+mn-lt"/>
                  <a:ea typeface="+mn-ea"/>
                  <a:cs typeface="Segoe Pro"/>
                </a:defRPr>
              </a:lvl1pPr>
              <a:lvl2pPr marL="342867"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2pPr>
              <a:lvl3pPr marL="571444"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3pPr>
              <a:lvl4pPr marL="800021"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4pPr>
              <a:lvl5pPr marL="1028598"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solidFill>
                    <a:srgbClr val="000000">
                      <a:lumMod val="65000"/>
                      <a:lumOff val="35000"/>
                    </a:srgbClr>
                  </a:solidFill>
                  <a:latin typeface="Segoe UI Light"/>
                </a:rPr>
                <a:t>Managing Office Updates</a:t>
              </a:r>
            </a:p>
            <a:p>
              <a:pPr>
                <a:defRPr/>
              </a:pPr>
              <a:r>
                <a:rPr lang="en-US" sz="2800" dirty="0">
                  <a:solidFill>
                    <a:srgbClr val="000000">
                      <a:lumMod val="65000"/>
                      <a:lumOff val="35000"/>
                    </a:srgbClr>
                  </a:solidFill>
                  <a:latin typeface="Segoe UI Light"/>
                </a:rPr>
                <a:t>Office Package </a:t>
              </a:r>
              <a:r>
                <a:rPr lang="en-US" sz="2800" dirty="0" smtClean="0">
                  <a:solidFill>
                    <a:srgbClr val="000000">
                      <a:lumMod val="65000"/>
                      <a:lumOff val="35000"/>
                    </a:srgbClr>
                  </a:solidFill>
                  <a:latin typeface="Segoe UI Light"/>
                </a:rPr>
                <a:t>Customizations</a:t>
              </a:r>
            </a:p>
            <a:p>
              <a:pPr>
                <a:defRPr/>
              </a:pPr>
              <a:r>
                <a:rPr lang="en-US" sz="2800" dirty="0" smtClean="0">
                  <a:solidFill>
                    <a:srgbClr val="000000">
                      <a:lumMod val="65000"/>
                      <a:lumOff val="35000"/>
                    </a:srgbClr>
                  </a:solidFill>
                  <a:latin typeface="Segoe UI Light"/>
                </a:rPr>
                <a:t>Using Deployment Configuration</a:t>
              </a:r>
              <a:endParaRPr lang="en-US" sz="2800" dirty="0">
                <a:solidFill>
                  <a:srgbClr val="000000">
                    <a:lumMod val="65000"/>
                    <a:lumOff val="35000"/>
                  </a:srgbClr>
                </a:solidFill>
                <a:latin typeface="Segoe UI Light"/>
              </a:endParaRPr>
            </a:p>
          </p:txBody>
        </p:sp>
        <p:grpSp>
          <p:nvGrpSpPr>
            <p:cNvPr id="5" name="Group 4"/>
            <p:cNvGrpSpPr/>
            <p:nvPr/>
          </p:nvGrpSpPr>
          <p:grpSpPr>
            <a:xfrm>
              <a:off x="3476662" y="4640262"/>
              <a:ext cx="2002576" cy="2002576"/>
              <a:chOff x="9421003" y="295274"/>
              <a:chExt cx="2743200" cy="2743200"/>
            </a:xfrm>
          </p:grpSpPr>
          <p:sp>
            <p:nvSpPr>
              <p:cNvPr id="17" name="Text Placeholder 6"/>
              <p:cNvSpPr txBox="1">
                <a:spLocks/>
              </p:cNvSpPr>
              <p:nvPr/>
            </p:nvSpPr>
            <p:spPr>
              <a:xfrm>
                <a:off x="9421003" y="295274"/>
                <a:ext cx="2743200" cy="2743200"/>
              </a:xfrm>
              <a:prstGeom prst="rect">
                <a:avLst/>
              </a:prstGeom>
              <a:solidFill>
                <a:schemeClr val="accent4">
                  <a:alpha val="75000"/>
                </a:schemeClr>
              </a:solidFill>
            </p:spPr>
            <p:txBody>
              <a:bodyPr vert="horz" wrap="square" lIns="182854" tIns="146283" rIns="182854" bIns="146283" rtlCol="0" anchor="b">
                <a:noAutofit/>
              </a:bodyPr>
              <a:lstStyle>
                <a:lvl1pPr marL="0"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770">
                          <a:schemeClr val="bg1"/>
                        </a:gs>
                        <a:gs pos="15929">
                          <a:schemeClr val="bg1"/>
                        </a:gs>
                      </a:gsLst>
                      <a:lin ang="5400000" scaled="0"/>
                    </a:gradFill>
                    <a:latin typeface="+mj-lt"/>
                    <a:ea typeface="+mn-ea"/>
                    <a:cs typeface="+mn-cs"/>
                  </a:defRPr>
                </a:lvl1pPr>
                <a:lvl2pPr marL="342867"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2pPr>
                <a:lvl3pPr marL="571444" marR="0" indent="0" algn="l" defTabSz="932742" rtl="0" eaLnBrk="1" fontAlgn="auto" latinLnBrk="0" hangingPunct="1">
                  <a:lnSpc>
                    <a:spcPct val="90000"/>
                  </a:lnSpc>
                  <a:spcBef>
                    <a:spcPct val="20000"/>
                  </a:spcBef>
                  <a:spcAft>
                    <a:spcPts val="0"/>
                  </a:spcAft>
                  <a:buClrTx/>
                  <a:buSzPct val="90000"/>
                  <a:buFontTx/>
                  <a:buNone/>
                  <a:tabLst/>
                  <a:defRPr sz="2400" kern="1200" spc="0" baseline="0">
                    <a:gradFill>
                      <a:gsLst>
                        <a:gs pos="1250">
                          <a:schemeClr val="tx1"/>
                        </a:gs>
                        <a:gs pos="100000">
                          <a:schemeClr val="tx1"/>
                        </a:gs>
                      </a:gsLst>
                      <a:lin ang="5400000" scaled="0"/>
                    </a:gradFill>
                    <a:latin typeface="+mn-lt"/>
                    <a:ea typeface="+mn-ea"/>
                    <a:cs typeface="+mn-cs"/>
                  </a:defRPr>
                </a:lvl3pPr>
                <a:lvl4pPr marL="800021"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4pPr>
                <a:lvl5pPr marL="1028598"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599" dirty="0">
                    <a:solidFill>
                      <a:srgbClr val="FFFFFF"/>
                    </a:solidFill>
                  </a:rPr>
                  <a:t>Manage</a:t>
                </a:r>
              </a:p>
            </p:txBody>
          </p:sp>
          <p:sp>
            <p:nvSpPr>
              <p:cNvPr id="20" name="Freeform 9"/>
              <p:cNvSpPr>
                <a:spLocks noEditPoints="1"/>
              </p:cNvSpPr>
              <p:nvPr/>
            </p:nvSpPr>
            <p:spPr bwMode="black">
              <a:xfrm>
                <a:off x="9571177" y="1666874"/>
                <a:ext cx="412221" cy="413896"/>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4" tIns="46632" rIns="93264" bIns="46632" numCol="1" anchor="t" anchorCtr="0" compatLnSpc="1">
                <a:prstTxWarp prst="textNoShape">
                  <a:avLst/>
                </a:prstTxWarp>
              </a:bodyPr>
              <a:lstStyle/>
              <a:p>
                <a:pPr defTabSz="932563"/>
                <a:endParaRPr lang="en-US" dirty="0">
                  <a:solidFill>
                    <a:srgbClr val="000000"/>
                  </a:solidFill>
                </a:endParaRPr>
              </a:p>
            </p:txBody>
          </p:sp>
        </p:grpSp>
      </p:gr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11" y="5449448"/>
            <a:ext cx="682274" cy="685703"/>
          </a:xfrm>
          <a:prstGeom prst="rect">
            <a:avLst/>
          </a:prstGeom>
          <a:noFill/>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6" y="6015473"/>
            <a:ext cx="2290177" cy="1074585"/>
          </a:xfrm>
          <a:prstGeom prst="rect">
            <a:avLst/>
          </a:prstGeom>
        </p:spPr>
      </p:pic>
    </p:spTree>
    <p:extLst>
      <p:ext uri="{BB962C8B-B14F-4D97-AF65-F5344CB8AC3E}">
        <p14:creationId xmlns:p14="http://schemas.microsoft.com/office/powerpoint/2010/main" val="4165616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60047" y="3145091"/>
            <a:ext cx="3288040" cy="704345"/>
          </a:xfrm>
          <a:prstGeom prst="rect">
            <a:avLst/>
          </a:prstGeom>
        </p:spPr>
      </p:pic>
      <p:sp>
        <p:nvSpPr>
          <p:cNvPr id="5" name="Text Box 3"/>
          <p:cNvSpPr txBox="1">
            <a:spLocks noChangeArrowheads="1"/>
          </p:cNvSpPr>
          <p:nvPr/>
        </p:nvSpPr>
        <p:spPr bwMode="blackWhite">
          <a:xfrm>
            <a:off x="273895" y="6078666"/>
            <a:ext cx="10972832" cy="625023"/>
          </a:xfrm>
          <a:prstGeom prst="rect">
            <a:avLst/>
          </a:prstGeom>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7786" y="449235"/>
            <a:ext cx="2964908" cy="1282830"/>
          </a:xfrm>
          <a:prstGeom prst="rect">
            <a:avLst/>
          </a:prstGeom>
        </p:spPr>
      </p:pic>
    </p:spTree>
    <p:extLst>
      <p:ext uri="{BB962C8B-B14F-4D97-AF65-F5344CB8AC3E}">
        <p14:creationId xmlns:p14="http://schemas.microsoft.com/office/powerpoint/2010/main" val="368943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Planning for Office </a:t>
            </a:r>
            <a:br>
              <a:rPr lang="en-US" dirty="0" smtClean="0"/>
            </a:br>
            <a:r>
              <a:rPr lang="en-US" dirty="0" smtClean="0"/>
              <a:t>Deployment</a:t>
            </a:r>
            <a:endParaRPr lang="en-US" dirty="0"/>
          </a:p>
        </p:txBody>
      </p:sp>
      <p:grpSp>
        <p:nvGrpSpPr>
          <p:cNvPr id="2" name="Group 4"/>
          <p:cNvGrpSpPr>
            <a:grpSpLocks noChangeAspect="1"/>
          </p:cNvGrpSpPr>
          <p:nvPr/>
        </p:nvGrpSpPr>
        <p:grpSpPr bwMode="auto">
          <a:xfrm>
            <a:off x="8829723" y="2047866"/>
            <a:ext cx="3596765" cy="4652065"/>
            <a:chOff x="4109" y="2299"/>
            <a:chExt cx="1152" cy="1490"/>
          </a:xfrm>
        </p:grpSpPr>
        <p:sp>
          <p:nvSpPr>
            <p:cNvPr id="6" name="AutoShape 3"/>
            <p:cNvSpPr>
              <a:spLocks noChangeAspect="1" noChangeArrowheads="1" noTextEdit="1"/>
            </p:cNvSpPr>
            <p:nvPr/>
          </p:nvSpPr>
          <p:spPr bwMode="auto">
            <a:xfrm>
              <a:off x="4109" y="2299"/>
              <a:ext cx="1152"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8" name="Rectangle 6"/>
            <p:cNvSpPr>
              <a:spLocks noChangeArrowheads="1"/>
            </p:cNvSpPr>
            <p:nvPr/>
          </p:nvSpPr>
          <p:spPr bwMode="auto">
            <a:xfrm>
              <a:off x="4109" y="2299"/>
              <a:ext cx="1152"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9" name="Freeform 7"/>
            <p:cNvSpPr>
              <a:spLocks/>
            </p:cNvSpPr>
            <p:nvPr/>
          </p:nvSpPr>
          <p:spPr bwMode="auto">
            <a:xfrm>
              <a:off x="4543" y="3656"/>
              <a:ext cx="311" cy="45"/>
            </a:xfrm>
            <a:custGeom>
              <a:avLst/>
              <a:gdLst>
                <a:gd name="T0" fmla="*/ 613 w 660"/>
                <a:gd name="T1" fmla="*/ 0 h 95"/>
                <a:gd name="T2" fmla="*/ 470 w 660"/>
                <a:gd name="T3" fmla="*/ 0 h 95"/>
                <a:gd name="T4" fmla="*/ 484 w 660"/>
                <a:gd name="T5" fmla="*/ 14 h 95"/>
                <a:gd name="T6" fmla="*/ 484 w 660"/>
                <a:gd name="T7" fmla="*/ 36 h 95"/>
                <a:gd name="T8" fmla="*/ 313 w 660"/>
                <a:gd name="T9" fmla="*/ 36 h 95"/>
                <a:gd name="T10" fmla="*/ 164 w 660"/>
                <a:gd name="T11" fmla="*/ 36 h 95"/>
                <a:gd name="T12" fmla="*/ 164 w 660"/>
                <a:gd name="T13" fmla="*/ 0 h 95"/>
                <a:gd name="T14" fmla="*/ 48 w 660"/>
                <a:gd name="T15" fmla="*/ 0 h 95"/>
                <a:gd name="T16" fmla="*/ 0 w 660"/>
                <a:gd name="T17" fmla="*/ 48 h 95"/>
                <a:gd name="T18" fmla="*/ 48 w 660"/>
                <a:gd name="T19" fmla="*/ 95 h 95"/>
                <a:gd name="T20" fmla="*/ 613 w 660"/>
                <a:gd name="T21" fmla="*/ 95 h 95"/>
                <a:gd name="T22" fmla="*/ 660 w 660"/>
                <a:gd name="T23" fmla="*/ 48 h 95"/>
                <a:gd name="T24" fmla="*/ 613 w 660"/>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0" h="95">
                  <a:moveTo>
                    <a:pt x="613" y="0"/>
                  </a:moveTo>
                  <a:cubicBezTo>
                    <a:pt x="470" y="0"/>
                    <a:pt x="470" y="0"/>
                    <a:pt x="470" y="0"/>
                  </a:cubicBezTo>
                  <a:cubicBezTo>
                    <a:pt x="484" y="14"/>
                    <a:pt x="484" y="14"/>
                    <a:pt x="484" y="14"/>
                  </a:cubicBezTo>
                  <a:cubicBezTo>
                    <a:pt x="484" y="36"/>
                    <a:pt x="484" y="36"/>
                    <a:pt x="484" y="36"/>
                  </a:cubicBezTo>
                  <a:cubicBezTo>
                    <a:pt x="313" y="36"/>
                    <a:pt x="313" y="36"/>
                    <a:pt x="313" y="36"/>
                  </a:cubicBezTo>
                  <a:cubicBezTo>
                    <a:pt x="164" y="36"/>
                    <a:pt x="164" y="36"/>
                    <a:pt x="164" y="36"/>
                  </a:cubicBezTo>
                  <a:cubicBezTo>
                    <a:pt x="164" y="0"/>
                    <a:pt x="164" y="0"/>
                    <a:pt x="164" y="0"/>
                  </a:cubicBezTo>
                  <a:cubicBezTo>
                    <a:pt x="48" y="0"/>
                    <a:pt x="48" y="0"/>
                    <a:pt x="48" y="0"/>
                  </a:cubicBezTo>
                  <a:cubicBezTo>
                    <a:pt x="22" y="0"/>
                    <a:pt x="0" y="21"/>
                    <a:pt x="0" y="48"/>
                  </a:cubicBezTo>
                  <a:cubicBezTo>
                    <a:pt x="0" y="74"/>
                    <a:pt x="22" y="95"/>
                    <a:pt x="48" y="95"/>
                  </a:cubicBezTo>
                  <a:cubicBezTo>
                    <a:pt x="613" y="95"/>
                    <a:pt x="613" y="95"/>
                    <a:pt x="613" y="95"/>
                  </a:cubicBezTo>
                  <a:cubicBezTo>
                    <a:pt x="639" y="95"/>
                    <a:pt x="660" y="74"/>
                    <a:pt x="660" y="48"/>
                  </a:cubicBezTo>
                  <a:cubicBezTo>
                    <a:pt x="660" y="21"/>
                    <a:pt x="639" y="0"/>
                    <a:pt x="613" y="0"/>
                  </a:cubicBezTo>
                </a:path>
              </a:pathLst>
            </a:custGeom>
            <a:solidFill>
              <a:srgbClr val="5D1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0" name="Freeform 8"/>
            <p:cNvSpPr>
              <a:spLocks/>
            </p:cNvSpPr>
            <p:nvPr/>
          </p:nvSpPr>
          <p:spPr bwMode="auto">
            <a:xfrm>
              <a:off x="4691" y="3628"/>
              <a:ext cx="80" cy="45"/>
            </a:xfrm>
            <a:custGeom>
              <a:avLst/>
              <a:gdLst>
                <a:gd name="T0" fmla="*/ 80 w 80"/>
                <a:gd name="T1" fmla="*/ 35 h 45"/>
                <a:gd name="T2" fmla="*/ 45 w 80"/>
                <a:gd name="T3" fmla="*/ 0 h 45"/>
                <a:gd name="T4" fmla="*/ 0 w 80"/>
                <a:gd name="T5" fmla="*/ 0 h 45"/>
                <a:gd name="T6" fmla="*/ 0 w 80"/>
                <a:gd name="T7" fmla="*/ 45 h 45"/>
                <a:gd name="T8" fmla="*/ 80 w 80"/>
                <a:gd name="T9" fmla="*/ 45 h 45"/>
                <a:gd name="T10" fmla="*/ 80 w 80"/>
                <a:gd name="T11" fmla="*/ 35 h 45"/>
              </a:gdLst>
              <a:ahLst/>
              <a:cxnLst>
                <a:cxn ang="0">
                  <a:pos x="T0" y="T1"/>
                </a:cxn>
                <a:cxn ang="0">
                  <a:pos x="T2" y="T3"/>
                </a:cxn>
                <a:cxn ang="0">
                  <a:pos x="T4" y="T5"/>
                </a:cxn>
                <a:cxn ang="0">
                  <a:pos x="T6" y="T7"/>
                </a:cxn>
                <a:cxn ang="0">
                  <a:pos x="T8" y="T9"/>
                </a:cxn>
                <a:cxn ang="0">
                  <a:pos x="T10" y="T11"/>
                </a:cxn>
              </a:cxnLst>
              <a:rect l="0" t="0" r="r" b="b"/>
              <a:pathLst>
                <a:path w="80" h="45">
                  <a:moveTo>
                    <a:pt x="80" y="35"/>
                  </a:moveTo>
                  <a:lnTo>
                    <a:pt x="45" y="0"/>
                  </a:lnTo>
                  <a:lnTo>
                    <a:pt x="0" y="0"/>
                  </a:lnTo>
                  <a:lnTo>
                    <a:pt x="0" y="45"/>
                  </a:lnTo>
                  <a:lnTo>
                    <a:pt x="80" y="45"/>
                  </a:lnTo>
                  <a:lnTo>
                    <a:pt x="80" y="35"/>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 name="Freeform 9"/>
            <p:cNvSpPr>
              <a:spLocks/>
            </p:cNvSpPr>
            <p:nvPr/>
          </p:nvSpPr>
          <p:spPr bwMode="auto">
            <a:xfrm>
              <a:off x="4691" y="3628"/>
              <a:ext cx="80" cy="45"/>
            </a:xfrm>
            <a:custGeom>
              <a:avLst/>
              <a:gdLst>
                <a:gd name="T0" fmla="*/ 80 w 80"/>
                <a:gd name="T1" fmla="*/ 35 h 45"/>
                <a:gd name="T2" fmla="*/ 45 w 80"/>
                <a:gd name="T3" fmla="*/ 0 h 45"/>
                <a:gd name="T4" fmla="*/ 0 w 80"/>
                <a:gd name="T5" fmla="*/ 0 h 45"/>
                <a:gd name="T6" fmla="*/ 0 w 80"/>
                <a:gd name="T7" fmla="*/ 45 h 45"/>
                <a:gd name="T8" fmla="*/ 80 w 80"/>
                <a:gd name="T9" fmla="*/ 45 h 45"/>
                <a:gd name="T10" fmla="*/ 80 w 80"/>
                <a:gd name="T11" fmla="*/ 35 h 45"/>
              </a:gdLst>
              <a:ahLst/>
              <a:cxnLst>
                <a:cxn ang="0">
                  <a:pos x="T0" y="T1"/>
                </a:cxn>
                <a:cxn ang="0">
                  <a:pos x="T2" y="T3"/>
                </a:cxn>
                <a:cxn ang="0">
                  <a:pos x="T4" y="T5"/>
                </a:cxn>
                <a:cxn ang="0">
                  <a:pos x="T6" y="T7"/>
                </a:cxn>
                <a:cxn ang="0">
                  <a:pos x="T8" y="T9"/>
                </a:cxn>
                <a:cxn ang="0">
                  <a:pos x="T10" y="T11"/>
                </a:cxn>
              </a:cxnLst>
              <a:rect l="0" t="0" r="r" b="b"/>
              <a:pathLst>
                <a:path w="80" h="45">
                  <a:moveTo>
                    <a:pt x="80" y="35"/>
                  </a:moveTo>
                  <a:lnTo>
                    <a:pt x="45" y="0"/>
                  </a:lnTo>
                  <a:lnTo>
                    <a:pt x="0" y="0"/>
                  </a:lnTo>
                  <a:lnTo>
                    <a:pt x="0" y="45"/>
                  </a:lnTo>
                  <a:lnTo>
                    <a:pt x="80" y="45"/>
                  </a:lnTo>
                  <a:lnTo>
                    <a:pt x="80"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 name="Rectangle 10"/>
            <p:cNvSpPr>
              <a:spLocks noChangeArrowheads="1"/>
            </p:cNvSpPr>
            <p:nvPr/>
          </p:nvSpPr>
          <p:spPr bwMode="auto">
            <a:xfrm>
              <a:off x="4691" y="3334"/>
              <a:ext cx="45" cy="294"/>
            </a:xfrm>
            <a:prstGeom prst="rect">
              <a:avLst/>
            </a:prstGeom>
            <a:solidFill>
              <a:srgbClr val="FC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 name="Rectangle 11"/>
            <p:cNvSpPr>
              <a:spLocks noChangeArrowheads="1"/>
            </p:cNvSpPr>
            <p:nvPr/>
          </p:nvSpPr>
          <p:spPr bwMode="auto">
            <a:xfrm>
              <a:off x="4691" y="3334"/>
              <a:ext cx="4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4" name="Freeform 12"/>
            <p:cNvSpPr>
              <a:spLocks/>
            </p:cNvSpPr>
            <p:nvPr/>
          </p:nvSpPr>
          <p:spPr bwMode="auto">
            <a:xfrm>
              <a:off x="4691" y="3628"/>
              <a:ext cx="21" cy="45"/>
            </a:xfrm>
            <a:custGeom>
              <a:avLst/>
              <a:gdLst>
                <a:gd name="T0" fmla="*/ 21 w 21"/>
                <a:gd name="T1" fmla="*/ 0 h 45"/>
                <a:gd name="T2" fmla="*/ 0 w 21"/>
                <a:gd name="T3" fmla="*/ 0 h 45"/>
                <a:gd name="T4" fmla="*/ 0 w 21"/>
                <a:gd name="T5" fmla="*/ 25 h 45"/>
                <a:gd name="T6" fmla="*/ 10 w 21"/>
                <a:gd name="T7" fmla="*/ 35 h 45"/>
                <a:gd name="T8" fmla="*/ 10 w 21"/>
                <a:gd name="T9" fmla="*/ 45 h 45"/>
                <a:gd name="T10" fmla="*/ 0 w 21"/>
                <a:gd name="T11" fmla="*/ 45 h 45"/>
                <a:gd name="T12" fmla="*/ 21 w 21"/>
                <a:gd name="T13" fmla="*/ 45 h 45"/>
                <a:gd name="T14" fmla="*/ 21 w 21"/>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5">
                  <a:moveTo>
                    <a:pt x="21" y="0"/>
                  </a:moveTo>
                  <a:lnTo>
                    <a:pt x="0" y="0"/>
                  </a:lnTo>
                  <a:lnTo>
                    <a:pt x="0" y="25"/>
                  </a:lnTo>
                  <a:lnTo>
                    <a:pt x="10" y="35"/>
                  </a:lnTo>
                  <a:lnTo>
                    <a:pt x="10" y="45"/>
                  </a:lnTo>
                  <a:lnTo>
                    <a:pt x="0" y="45"/>
                  </a:lnTo>
                  <a:lnTo>
                    <a:pt x="21" y="45"/>
                  </a:lnTo>
                  <a:lnTo>
                    <a:pt x="21" y="0"/>
                  </a:lnTo>
                  <a:close/>
                </a:path>
              </a:pathLst>
            </a:custGeom>
            <a:solidFill>
              <a:srgbClr val="3A1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5" name="Freeform 13"/>
            <p:cNvSpPr>
              <a:spLocks/>
            </p:cNvSpPr>
            <p:nvPr/>
          </p:nvSpPr>
          <p:spPr bwMode="auto">
            <a:xfrm>
              <a:off x="4691" y="3628"/>
              <a:ext cx="21" cy="45"/>
            </a:xfrm>
            <a:custGeom>
              <a:avLst/>
              <a:gdLst>
                <a:gd name="T0" fmla="*/ 21 w 21"/>
                <a:gd name="T1" fmla="*/ 0 h 45"/>
                <a:gd name="T2" fmla="*/ 0 w 21"/>
                <a:gd name="T3" fmla="*/ 0 h 45"/>
                <a:gd name="T4" fmla="*/ 0 w 21"/>
                <a:gd name="T5" fmla="*/ 25 h 45"/>
                <a:gd name="T6" fmla="*/ 10 w 21"/>
                <a:gd name="T7" fmla="*/ 35 h 45"/>
                <a:gd name="T8" fmla="*/ 10 w 21"/>
                <a:gd name="T9" fmla="*/ 45 h 45"/>
                <a:gd name="T10" fmla="*/ 0 w 21"/>
                <a:gd name="T11" fmla="*/ 45 h 45"/>
                <a:gd name="T12" fmla="*/ 21 w 21"/>
                <a:gd name="T13" fmla="*/ 45 h 45"/>
                <a:gd name="T14" fmla="*/ 21 w 21"/>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5">
                  <a:moveTo>
                    <a:pt x="21" y="0"/>
                  </a:moveTo>
                  <a:lnTo>
                    <a:pt x="0" y="0"/>
                  </a:lnTo>
                  <a:lnTo>
                    <a:pt x="0" y="25"/>
                  </a:lnTo>
                  <a:lnTo>
                    <a:pt x="10" y="35"/>
                  </a:lnTo>
                  <a:lnTo>
                    <a:pt x="10" y="45"/>
                  </a:lnTo>
                  <a:lnTo>
                    <a:pt x="0" y="45"/>
                  </a:lnTo>
                  <a:lnTo>
                    <a:pt x="21" y="4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6" name="Rectangle 14"/>
            <p:cNvSpPr>
              <a:spLocks noChangeArrowheads="1"/>
            </p:cNvSpPr>
            <p:nvPr/>
          </p:nvSpPr>
          <p:spPr bwMode="auto">
            <a:xfrm>
              <a:off x="4691" y="3347"/>
              <a:ext cx="21" cy="281"/>
            </a:xfrm>
            <a:prstGeom prst="rect">
              <a:avLst/>
            </a:prstGeom>
            <a:solidFill>
              <a:srgbClr val="D6B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7" name="Rectangle 15"/>
            <p:cNvSpPr>
              <a:spLocks noChangeArrowheads="1"/>
            </p:cNvSpPr>
            <p:nvPr/>
          </p:nvSpPr>
          <p:spPr bwMode="auto">
            <a:xfrm>
              <a:off x="4691" y="3347"/>
              <a:ext cx="2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8" name="Rectangle 16"/>
            <p:cNvSpPr>
              <a:spLocks noChangeArrowheads="1"/>
            </p:cNvSpPr>
            <p:nvPr/>
          </p:nvSpPr>
          <p:spPr bwMode="auto">
            <a:xfrm>
              <a:off x="4621" y="3334"/>
              <a:ext cx="45" cy="294"/>
            </a:xfrm>
            <a:prstGeom prst="rect">
              <a:avLst/>
            </a:prstGeom>
            <a:solidFill>
              <a:srgbClr val="FC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9" name="Rectangle 17"/>
            <p:cNvSpPr>
              <a:spLocks noChangeArrowheads="1"/>
            </p:cNvSpPr>
            <p:nvPr/>
          </p:nvSpPr>
          <p:spPr bwMode="auto">
            <a:xfrm>
              <a:off x="4621" y="3334"/>
              <a:ext cx="4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0" name="Freeform 18"/>
            <p:cNvSpPr>
              <a:spLocks/>
            </p:cNvSpPr>
            <p:nvPr/>
          </p:nvSpPr>
          <p:spPr bwMode="auto">
            <a:xfrm>
              <a:off x="4621" y="3628"/>
              <a:ext cx="80" cy="45"/>
            </a:xfrm>
            <a:custGeom>
              <a:avLst/>
              <a:gdLst>
                <a:gd name="T0" fmla="*/ 80 w 80"/>
                <a:gd name="T1" fmla="*/ 35 h 45"/>
                <a:gd name="T2" fmla="*/ 45 w 80"/>
                <a:gd name="T3" fmla="*/ 0 h 45"/>
                <a:gd name="T4" fmla="*/ 0 w 80"/>
                <a:gd name="T5" fmla="*/ 0 h 45"/>
                <a:gd name="T6" fmla="*/ 0 w 80"/>
                <a:gd name="T7" fmla="*/ 45 h 45"/>
                <a:gd name="T8" fmla="*/ 80 w 80"/>
                <a:gd name="T9" fmla="*/ 45 h 45"/>
                <a:gd name="T10" fmla="*/ 80 w 80"/>
                <a:gd name="T11" fmla="*/ 35 h 45"/>
              </a:gdLst>
              <a:ahLst/>
              <a:cxnLst>
                <a:cxn ang="0">
                  <a:pos x="T0" y="T1"/>
                </a:cxn>
                <a:cxn ang="0">
                  <a:pos x="T2" y="T3"/>
                </a:cxn>
                <a:cxn ang="0">
                  <a:pos x="T4" y="T5"/>
                </a:cxn>
                <a:cxn ang="0">
                  <a:pos x="T6" y="T7"/>
                </a:cxn>
                <a:cxn ang="0">
                  <a:pos x="T8" y="T9"/>
                </a:cxn>
                <a:cxn ang="0">
                  <a:pos x="T10" y="T11"/>
                </a:cxn>
              </a:cxnLst>
              <a:rect l="0" t="0" r="r" b="b"/>
              <a:pathLst>
                <a:path w="80" h="45">
                  <a:moveTo>
                    <a:pt x="80" y="35"/>
                  </a:moveTo>
                  <a:lnTo>
                    <a:pt x="45" y="0"/>
                  </a:lnTo>
                  <a:lnTo>
                    <a:pt x="0" y="0"/>
                  </a:lnTo>
                  <a:lnTo>
                    <a:pt x="0" y="45"/>
                  </a:lnTo>
                  <a:lnTo>
                    <a:pt x="80" y="45"/>
                  </a:lnTo>
                  <a:lnTo>
                    <a:pt x="80" y="35"/>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1" name="Freeform 19"/>
            <p:cNvSpPr>
              <a:spLocks/>
            </p:cNvSpPr>
            <p:nvPr/>
          </p:nvSpPr>
          <p:spPr bwMode="auto">
            <a:xfrm>
              <a:off x="4621" y="3628"/>
              <a:ext cx="80" cy="45"/>
            </a:xfrm>
            <a:custGeom>
              <a:avLst/>
              <a:gdLst>
                <a:gd name="T0" fmla="*/ 80 w 80"/>
                <a:gd name="T1" fmla="*/ 35 h 45"/>
                <a:gd name="T2" fmla="*/ 45 w 80"/>
                <a:gd name="T3" fmla="*/ 0 h 45"/>
                <a:gd name="T4" fmla="*/ 0 w 80"/>
                <a:gd name="T5" fmla="*/ 0 h 45"/>
                <a:gd name="T6" fmla="*/ 0 w 80"/>
                <a:gd name="T7" fmla="*/ 45 h 45"/>
                <a:gd name="T8" fmla="*/ 80 w 80"/>
                <a:gd name="T9" fmla="*/ 45 h 45"/>
                <a:gd name="T10" fmla="*/ 80 w 80"/>
                <a:gd name="T11" fmla="*/ 35 h 45"/>
              </a:gdLst>
              <a:ahLst/>
              <a:cxnLst>
                <a:cxn ang="0">
                  <a:pos x="T0" y="T1"/>
                </a:cxn>
                <a:cxn ang="0">
                  <a:pos x="T2" y="T3"/>
                </a:cxn>
                <a:cxn ang="0">
                  <a:pos x="T4" y="T5"/>
                </a:cxn>
                <a:cxn ang="0">
                  <a:pos x="T6" y="T7"/>
                </a:cxn>
                <a:cxn ang="0">
                  <a:pos x="T8" y="T9"/>
                </a:cxn>
                <a:cxn ang="0">
                  <a:pos x="T10" y="T11"/>
                </a:cxn>
              </a:cxnLst>
              <a:rect l="0" t="0" r="r" b="b"/>
              <a:pathLst>
                <a:path w="80" h="45">
                  <a:moveTo>
                    <a:pt x="80" y="35"/>
                  </a:moveTo>
                  <a:lnTo>
                    <a:pt x="45" y="0"/>
                  </a:lnTo>
                  <a:lnTo>
                    <a:pt x="0" y="0"/>
                  </a:lnTo>
                  <a:lnTo>
                    <a:pt x="0" y="45"/>
                  </a:lnTo>
                  <a:lnTo>
                    <a:pt x="80" y="45"/>
                  </a:lnTo>
                  <a:lnTo>
                    <a:pt x="80"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2" name="Rectangle 20"/>
            <p:cNvSpPr>
              <a:spLocks noChangeArrowheads="1"/>
            </p:cNvSpPr>
            <p:nvPr/>
          </p:nvSpPr>
          <p:spPr bwMode="auto">
            <a:xfrm>
              <a:off x="4621" y="3347"/>
              <a:ext cx="21" cy="281"/>
            </a:xfrm>
            <a:prstGeom prst="rect">
              <a:avLst/>
            </a:prstGeom>
            <a:solidFill>
              <a:srgbClr val="D6B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3" name="Rectangle 21"/>
            <p:cNvSpPr>
              <a:spLocks noChangeArrowheads="1"/>
            </p:cNvSpPr>
            <p:nvPr/>
          </p:nvSpPr>
          <p:spPr bwMode="auto">
            <a:xfrm>
              <a:off x="4621" y="3347"/>
              <a:ext cx="2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4" name="Rectangle 22"/>
            <p:cNvSpPr>
              <a:spLocks noChangeArrowheads="1"/>
            </p:cNvSpPr>
            <p:nvPr/>
          </p:nvSpPr>
          <p:spPr bwMode="auto">
            <a:xfrm>
              <a:off x="4621" y="3628"/>
              <a:ext cx="21" cy="45"/>
            </a:xfrm>
            <a:prstGeom prst="rect">
              <a:avLst/>
            </a:prstGeom>
            <a:solidFill>
              <a:srgbClr val="3A1E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5" name="Rectangle 23"/>
            <p:cNvSpPr>
              <a:spLocks noChangeArrowheads="1"/>
            </p:cNvSpPr>
            <p:nvPr/>
          </p:nvSpPr>
          <p:spPr bwMode="auto">
            <a:xfrm>
              <a:off x="4621" y="3628"/>
              <a:ext cx="21"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6" name="Freeform 24"/>
            <p:cNvSpPr>
              <a:spLocks/>
            </p:cNvSpPr>
            <p:nvPr/>
          </p:nvSpPr>
          <p:spPr bwMode="auto">
            <a:xfrm>
              <a:off x="4745" y="2854"/>
              <a:ext cx="157" cy="197"/>
            </a:xfrm>
            <a:custGeom>
              <a:avLst/>
              <a:gdLst>
                <a:gd name="T0" fmla="*/ 10 w 334"/>
                <a:gd name="T1" fmla="*/ 418 h 418"/>
                <a:gd name="T2" fmla="*/ 0 w 334"/>
                <a:gd name="T3" fmla="*/ 418 h 418"/>
                <a:gd name="T4" fmla="*/ 2 w 334"/>
                <a:gd name="T5" fmla="*/ 335 h 418"/>
                <a:gd name="T6" fmla="*/ 10 w 334"/>
                <a:gd name="T7" fmla="*/ 335 h 418"/>
                <a:gd name="T8" fmla="*/ 144 w 334"/>
                <a:gd name="T9" fmla="*/ 292 h 418"/>
                <a:gd name="T10" fmla="*/ 216 w 334"/>
                <a:gd name="T11" fmla="*/ 191 h 418"/>
                <a:gd name="T12" fmla="*/ 252 w 334"/>
                <a:gd name="T13" fmla="*/ 5 h 418"/>
                <a:gd name="T14" fmla="*/ 252 w 334"/>
                <a:gd name="T15" fmla="*/ 1 h 418"/>
                <a:gd name="T16" fmla="*/ 252 w 334"/>
                <a:gd name="T17" fmla="*/ 1 h 418"/>
                <a:gd name="T18" fmla="*/ 334 w 334"/>
                <a:gd name="T19" fmla="*/ 0 h 418"/>
                <a:gd name="T20" fmla="*/ 334 w 334"/>
                <a:gd name="T21" fmla="*/ 5 h 418"/>
                <a:gd name="T22" fmla="*/ 316 w 334"/>
                <a:gd name="T23" fmla="*/ 151 h 418"/>
                <a:gd name="T24" fmla="*/ 196 w 334"/>
                <a:gd name="T25" fmla="*/ 356 h 418"/>
                <a:gd name="T26" fmla="*/ 11 w 334"/>
                <a:gd name="T27" fmla="*/ 418 h 418"/>
                <a:gd name="T28" fmla="*/ 10 w 334"/>
                <a:gd name="T29"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4" h="418">
                  <a:moveTo>
                    <a:pt x="10" y="418"/>
                  </a:moveTo>
                  <a:cubicBezTo>
                    <a:pt x="7" y="418"/>
                    <a:pt x="3" y="418"/>
                    <a:pt x="0" y="418"/>
                  </a:cubicBezTo>
                  <a:cubicBezTo>
                    <a:pt x="2" y="335"/>
                    <a:pt x="2" y="335"/>
                    <a:pt x="2" y="335"/>
                  </a:cubicBezTo>
                  <a:cubicBezTo>
                    <a:pt x="5" y="335"/>
                    <a:pt x="8" y="335"/>
                    <a:pt x="10" y="335"/>
                  </a:cubicBezTo>
                  <a:cubicBezTo>
                    <a:pt x="71" y="335"/>
                    <a:pt x="112" y="318"/>
                    <a:pt x="144" y="292"/>
                  </a:cubicBezTo>
                  <a:cubicBezTo>
                    <a:pt x="176" y="266"/>
                    <a:pt x="200" y="230"/>
                    <a:pt x="216" y="191"/>
                  </a:cubicBezTo>
                  <a:cubicBezTo>
                    <a:pt x="249" y="112"/>
                    <a:pt x="252" y="23"/>
                    <a:pt x="252" y="5"/>
                  </a:cubicBezTo>
                  <a:cubicBezTo>
                    <a:pt x="252" y="2"/>
                    <a:pt x="252" y="1"/>
                    <a:pt x="252" y="1"/>
                  </a:cubicBezTo>
                  <a:cubicBezTo>
                    <a:pt x="252" y="1"/>
                    <a:pt x="252" y="1"/>
                    <a:pt x="252" y="1"/>
                  </a:cubicBezTo>
                  <a:cubicBezTo>
                    <a:pt x="334" y="0"/>
                    <a:pt x="334" y="0"/>
                    <a:pt x="334" y="0"/>
                  </a:cubicBezTo>
                  <a:cubicBezTo>
                    <a:pt x="334" y="0"/>
                    <a:pt x="334" y="2"/>
                    <a:pt x="334" y="5"/>
                  </a:cubicBezTo>
                  <a:cubicBezTo>
                    <a:pt x="334" y="23"/>
                    <a:pt x="333" y="82"/>
                    <a:pt x="316" y="151"/>
                  </a:cubicBezTo>
                  <a:cubicBezTo>
                    <a:pt x="298" y="220"/>
                    <a:pt x="265" y="300"/>
                    <a:pt x="196" y="356"/>
                  </a:cubicBezTo>
                  <a:cubicBezTo>
                    <a:pt x="150" y="394"/>
                    <a:pt x="88" y="418"/>
                    <a:pt x="11" y="418"/>
                  </a:cubicBezTo>
                  <a:cubicBezTo>
                    <a:pt x="10" y="418"/>
                    <a:pt x="10" y="418"/>
                    <a:pt x="10" y="418"/>
                  </a:cubicBezTo>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7" name="Freeform 25"/>
            <p:cNvSpPr>
              <a:spLocks/>
            </p:cNvSpPr>
            <p:nvPr/>
          </p:nvSpPr>
          <p:spPr bwMode="auto">
            <a:xfrm>
              <a:off x="4746" y="2854"/>
              <a:ext cx="156" cy="197"/>
            </a:xfrm>
            <a:custGeom>
              <a:avLst/>
              <a:gdLst>
                <a:gd name="T0" fmla="*/ 332 w 332"/>
                <a:gd name="T1" fmla="*/ 0 h 418"/>
                <a:gd name="T2" fmla="*/ 250 w 332"/>
                <a:gd name="T3" fmla="*/ 1 h 418"/>
                <a:gd name="T4" fmla="*/ 250 w 332"/>
                <a:gd name="T5" fmla="*/ 1 h 418"/>
                <a:gd name="T6" fmla="*/ 250 w 332"/>
                <a:gd name="T7" fmla="*/ 5 h 418"/>
                <a:gd name="T8" fmla="*/ 250 w 332"/>
                <a:gd name="T9" fmla="*/ 7 h 418"/>
                <a:gd name="T10" fmla="*/ 214 w 332"/>
                <a:gd name="T11" fmla="*/ 191 h 418"/>
                <a:gd name="T12" fmla="*/ 142 w 332"/>
                <a:gd name="T13" fmla="*/ 292 h 418"/>
                <a:gd name="T14" fmla="*/ 8 w 332"/>
                <a:gd name="T15" fmla="*/ 335 h 418"/>
                <a:gd name="T16" fmla="*/ 0 w 332"/>
                <a:gd name="T17" fmla="*/ 335 h 418"/>
                <a:gd name="T18" fmla="*/ 0 w 332"/>
                <a:gd name="T19" fmla="*/ 336 h 418"/>
                <a:gd name="T20" fmla="*/ 16 w 332"/>
                <a:gd name="T21" fmla="*/ 336 h 418"/>
                <a:gd name="T22" fmla="*/ 16 w 332"/>
                <a:gd name="T23" fmla="*/ 418 h 418"/>
                <a:gd name="T24" fmla="*/ 194 w 332"/>
                <a:gd name="T25" fmla="*/ 356 h 418"/>
                <a:gd name="T26" fmla="*/ 314 w 332"/>
                <a:gd name="T27" fmla="*/ 151 h 418"/>
                <a:gd name="T28" fmla="*/ 332 w 332"/>
                <a:gd name="T29" fmla="*/ 5 h 418"/>
                <a:gd name="T30" fmla="*/ 332 w 332"/>
                <a:gd name="T31"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 h="418">
                  <a:moveTo>
                    <a:pt x="332" y="0"/>
                  </a:moveTo>
                  <a:cubicBezTo>
                    <a:pt x="250" y="1"/>
                    <a:pt x="250" y="1"/>
                    <a:pt x="250" y="1"/>
                  </a:cubicBezTo>
                  <a:cubicBezTo>
                    <a:pt x="250" y="1"/>
                    <a:pt x="250" y="1"/>
                    <a:pt x="250" y="1"/>
                  </a:cubicBezTo>
                  <a:cubicBezTo>
                    <a:pt x="250" y="1"/>
                    <a:pt x="250" y="2"/>
                    <a:pt x="250" y="5"/>
                  </a:cubicBezTo>
                  <a:cubicBezTo>
                    <a:pt x="250" y="5"/>
                    <a:pt x="250" y="6"/>
                    <a:pt x="250" y="7"/>
                  </a:cubicBezTo>
                  <a:cubicBezTo>
                    <a:pt x="250" y="28"/>
                    <a:pt x="246" y="114"/>
                    <a:pt x="214" y="191"/>
                  </a:cubicBezTo>
                  <a:cubicBezTo>
                    <a:pt x="198" y="230"/>
                    <a:pt x="174" y="266"/>
                    <a:pt x="142" y="292"/>
                  </a:cubicBezTo>
                  <a:cubicBezTo>
                    <a:pt x="110" y="318"/>
                    <a:pt x="69" y="335"/>
                    <a:pt x="8" y="335"/>
                  </a:cubicBezTo>
                  <a:cubicBezTo>
                    <a:pt x="6" y="335"/>
                    <a:pt x="3" y="335"/>
                    <a:pt x="0" y="335"/>
                  </a:cubicBezTo>
                  <a:cubicBezTo>
                    <a:pt x="0" y="336"/>
                    <a:pt x="0" y="336"/>
                    <a:pt x="0" y="336"/>
                  </a:cubicBezTo>
                  <a:cubicBezTo>
                    <a:pt x="16" y="336"/>
                    <a:pt x="16" y="336"/>
                    <a:pt x="16" y="336"/>
                  </a:cubicBezTo>
                  <a:cubicBezTo>
                    <a:pt x="16" y="418"/>
                    <a:pt x="16" y="418"/>
                    <a:pt x="16" y="418"/>
                  </a:cubicBezTo>
                  <a:cubicBezTo>
                    <a:pt x="89" y="416"/>
                    <a:pt x="149" y="393"/>
                    <a:pt x="194" y="356"/>
                  </a:cubicBezTo>
                  <a:cubicBezTo>
                    <a:pt x="263" y="300"/>
                    <a:pt x="296" y="220"/>
                    <a:pt x="314" y="151"/>
                  </a:cubicBezTo>
                  <a:cubicBezTo>
                    <a:pt x="331" y="82"/>
                    <a:pt x="332" y="23"/>
                    <a:pt x="332" y="5"/>
                  </a:cubicBezTo>
                  <a:cubicBezTo>
                    <a:pt x="332" y="2"/>
                    <a:pt x="332" y="0"/>
                    <a:pt x="332" y="0"/>
                  </a:cubicBezTo>
                </a:path>
              </a:pathLst>
            </a:custGeom>
            <a:solidFill>
              <a:srgbClr val="E2BC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8" name="Freeform 26"/>
            <p:cNvSpPr>
              <a:spLocks/>
            </p:cNvSpPr>
            <p:nvPr/>
          </p:nvSpPr>
          <p:spPr bwMode="auto">
            <a:xfrm>
              <a:off x="4590" y="3012"/>
              <a:ext cx="163" cy="335"/>
            </a:xfrm>
            <a:custGeom>
              <a:avLst/>
              <a:gdLst>
                <a:gd name="T0" fmla="*/ 347 w 347"/>
                <a:gd name="T1" fmla="*/ 187 h 713"/>
                <a:gd name="T2" fmla="*/ 347 w 347"/>
                <a:gd name="T3" fmla="*/ 0 h 713"/>
                <a:gd name="T4" fmla="*/ 0 w 347"/>
                <a:gd name="T5" fmla="*/ 0 h 713"/>
                <a:gd name="T6" fmla="*/ 0 w 347"/>
                <a:gd name="T7" fmla="*/ 713 h 713"/>
                <a:gd name="T8" fmla="*/ 347 w 347"/>
                <a:gd name="T9" fmla="*/ 713 h 713"/>
                <a:gd name="T10" fmla="*/ 347 w 347"/>
                <a:gd name="T11" fmla="*/ 655 h 713"/>
                <a:gd name="T12" fmla="*/ 310 w 347"/>
                <a:gd name="T13" fmla="*/ 405 h 713"/>
                <a:gd name="T14" fmla="*/ 347 w 347"/>
                <a:gd name="T15" fmla="*/ 187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713">
                  <a:moveTo>
                    <a:pt x="347" y="187"/>
                  </a:moveTo>
                  <a:cubicBezTo>
                    <a:pt x="347" y="0"/>
                    <a:pt x="347" y="0"/>
                    <a:pt x="347" y="0"/>
                  </a:cubicBezTo>
                  <a:cubicBezTo>
                    <a:pt x="0" y="0"/>
                    <a:pt x="0" y="0"/>
                    <a:pt x="0" y="0"/>
                  </a:cubicBezTo>
                  <a:cubicBezTo>
                    <a:pt x="0" y="713"/>
                    <a:pt x="0" y="713"/>
                    <a:pt x="0" y="713"/>
                  </a:cubicBezTo>
                  <a:cubicBezTo>
                    <a:pt x="347" y="713"/>
                    <a:pt x="347" y="713"/>
                    <a:pt x="347" y="713"/>
                  </a:cubicBezTo>
                  <a:cubicBezTo>
                    <a:pt x="347" y="655"/>
                    <a:pt x="347" y="655"/>
                    <a:pt x="347" y="655"/>
                  </a:cubicBezTo>
                  <a:cubicBezTo>
                    <a:pt x="344" y="574"/>
                    <a:pt x="335" y="474"/>
                    <a:pt x="310" y="405"/>
                  </a:cubicBezTo>
                  <a:cubicBezTo>
                    <a:pt x="310" y="405"/>
                    <a:pt x="340" y="258"/>
                    <a:pt x="347" y="187"/>
                  </a:cubicBezTo>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29" name="Freeform 27"/>
            <p:cNvSpPr>
              <a:spLocks/>
            </p:cNvSpPr>
            <p:nvPr/>
          </p:nvSpPr>
          <p:spPr bwMode="auto">
            <a:xfrm>
              <a:off x="4863" y="2815"/>
              <a:ext cx="39" cy="40"/>
            </a:xfrm>
            <a:custGeom>
              <a:avLst/>
              <a:gdLst>
                <a:gd name="T0" fmla="*/ 82 w 82"/>
                <a:gd name="T1" fmla="*/ 42 h 85"/>
                <a:gd name="T2" fmla="*/ 82 w 82"/>
                <a:gd name="T3" fmla="*/ 41 h 85"/>
                <a:gd name="T4" fmla="*/ 41 w 82"/>
                <a:gd name="T5" fmla="*/ 0 h 85"/>
                <a:gd name="T6" fmla="*/ 0 w 82"/>
                <a:gd name="T7" fmla="*/ 41 h 85"/>
                <a:gd name="T8" fmla="*/ 0 w 82"/>
                <a:gd name="T9" fmla="*/ 42 h 85"/>
                <a:gd name="T10" fmla="*/ 0 w 82"/>
                <a:gd name="T11" fmla="*/ 42 h 85"/>
                <a:gd name="T12" fmla="*/ 0 w 82"/>
                <a:gd name="T13" fmla="*/ 85 h 85"/>
                <a:gd name="T14" fmla="*/ 82 w 82"/>
                <a:gd name="T15" fmla="*/ 85 h 85"/>
                <a:gd name="T16" fmla="*/ 82 w 82"/>
                <a:gd name="T17"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5">
                  <a:moveTo>
                    <a:pt x="82" y="42"/>
                  </a:moveTo>
                  <a:cubicBezTo>
                    <a:pt x="82" y="42"/>
                    <a:pt x="82" y="41"/>
                    <a:pt x="82" y="41"/>
                  </a:cubicBezTo>
                  <a:cubicBezTo>
                    <a:pt x="82" y="18"/>
                    <a:pt x="64" y="0"/>
                    <a:pt x="41" y="0"/>
                  </a:cubicBezTo>
                  <a:cubicBezTo>
                    <a:pt x="18" y="0"/>
                    <a:pt x="0" y="18"/>
                    <a:pt x="0" y="41"/>
                  </a:cubicBezTo>
                  <a:cubicBezTo>
                    <a:pt x="0" y="41"/>
                    <a:pt x="0" y="42"/>
                    <a:pt x="0" y="42"/>
                  </a:cubicBezTo>
                  <a:cubicBezTo>
                    <a:pt x="0" y="42"/>
                    <a:pt x="0" y="42"/>
                    <a:pt x="0" y="42"/>
                  </a:cubicBezTo>
                  <a:cubicBezTo>
                    <a:pt x="0" y="85"/>
                    <a:pt x="0" y="85"/>
                    <a:pt x="0" y="85"/>
                  </a:cubicBezTo>
                  <a:cubicBezTo>
                    <a:pt x="82" y="85"/>
                    <a:pt x="82" y="85"/>
                    <a:pt x="82" y="85"/>
                  </a:cubicBezTo>
                  <a:cubicBezTo>
                    <a:pt x="82" y="42"/>
                    <a:pt x="82" y="42"/>
                    <a:pt x="82" y="42"/>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0" name="Freeform 28"/>
            <p:cNvSpPr>
              <a:spLocks/>
            </p:cNvSpPr>
            <p:nvPr/>
          </p:nvSpPr>
          <p:spPr bwMode="auto">
            <a:xfrm>
              <a:off x="4643" y="2671"/>
              <a:ext cx="277" cy="175"/>
            </a:xfrm>
            <a:custGeom>
              <a:avLst/>
              <a:gdLst>
                <a:gd name="T0" fmla="*/ 551 w 588"/>
                <a:gd name="T1" fmla="*/ 365 h 371"/>
                <a:gd name="T2" fmla="*/ 482 w 588"/>
                <a:gd name="T3" fmla="*/ 336 h 371"/>
                <a:gd name="T4" fmla="*/ 472 w 588"/>
                <a:gd name="T5" fmla="*/ 268 h 371"/>
                <a:gd name="T6" fmla="*/ 496 w 588"/>
                <a:gd name="T7" fmla="*/ 242 h 371"/>
                <a:gd name="T8" fmla="*/ 522 w 588"/>
                <a:gd name="T9" fmla="*/ 185 h 371"/>
                <a:gd name="T10" fmla="*/ 499 w 588"/>
                <a:gd name="T11" fmla="*/ 157 h 371"/>
                <a:gd name="T12" fmla="*/ 381 w 588"/>
                <a:gd name="T13" fmla="*/ 169 h 371"/>
                <a:gd name="T14" fmla="*/ 254 w 588"/>
                <a:gd name="T15" fmla="*/ 169 h 371"/>
                <a:gd name="T16" fmla="*/ 238 w 588"/>
                <a:gd name="T17" fmla="*/ 131 h 371"/>
                <a:gd name="T18" fmla="*/ 250 w 588"/>
                <a:gd name="T19" fmla="*/ 102 h 371"/>
                <a:gd name="T20" fmla="*/ 253 w 588"/>
                <a:gd name="T21" fmla="*/ 54 h 371"/>
                <a:gd name="T22" fmla="*/ 144 w 588"/>
                <a:gd name="T23" fmla="*/ 52 h 371"/>
                <a:gd name="T24" fmla="*/ 18 w 588"/>
                <a:gd name="T25" fmla="*/ 50 h 371"/>
                <a:gd name="T26" fmla="*/ 1 w 588"/>
                <a:gd name="T27" fmla="*/ 0 h 371"/>
                <a:gd name="T28" fmla="*/ 5 w 588"/>
                <a:gd name="T29" fmla="*/ 0 h 371"/>
                <a:gd name="T30" fmla="*/ 21 w 588"/>
                <a:gd name="T31" fmla="*/ 47 h 371"/>
                <a:gd name="T32" fmla="*/ 144 w 588"/>
                <a:gd name="T33" fmla="*/ 48 h 371"/>
                <a:gd name="T34" fmla="*/ 256 w 588"/>
                <a:gd name="T35" fmla="*/ 52 h 371"/>
                <a:gd name="T36" fmla="*/ 253 w 588"/>
                <a:gd name="T37" fmla="*/ 104 h 371"/>
                <a:gd name="T38" fmla="*/ 242 w 588"/>
                <a:gd name="T39" fmla="*/ 131 h 371"/>
                <a:gd name="T40" fmla="*/ 257 w 588"/>
                <a:gd name="T41" fmla="*/ 166 h 371"/>
                <a:gd name="T42" fmla="*/ 380 w 588"/>
                <a:gd name="T43" fmla="*/ 165 h 371"/>
                <a:gd name="T44" fmla="*/ 501 w 588"/>
                <a:gd name="T45" fmla="*/ 154 h 371"/>
                <a:gd name="T46" fmla="*/ 526 w 588"/>
                <a:gd name="T47" fmla="*/ 184 h 371"/>
                <a:gd name="T48" fmla="*/ 499 w 588"/>
                <a:gd name="T49" fmla="*/ 245 h 371"/>
                <a:gd name="T50" fmla="*/ 476 w 588"/>
                <a:gd name="T51" fmla="*/ 270 h 371"/>
                <a:gd name="T52" fmla="*/ 485 w 588"/>
                <a:gd name="T53" fmla="*/ 334 h 371"/>
                <a:gd name="T54" fmla="*/ 586 w 588"/>
                <a:gd name="T55" fmla="*/ 352 h 371"/>
                <a:gd name="T56" fmla="*/ 588 w 588"/>
                <a:gd name="T57" fmla="*/ 355 h 371"/>
                <a:gd name="T58" fmla="*/ 551 w 588"/>
                <a:gd name="T59" fmla="*/ 36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8" h="371">
                  <a:moveTo>
                    <a:pt x="551" y="365"/>
                  </a:moveTo>
                  <a:cubicBezTo>
                    <a:pt x="525" y="365"/>
                    <a:pt x="499" y="353"/>
                    <a:pt x="482" y="336"/>
                  </a:cubicBezTo>
                  <a:cubicBezTo>
                    <a:pt x="462" y="316"/>
                    <a:pt x="458" y="291"/>
                    <a:pt x="472" y="268"/>
                  </a:cubicBezTo>
                  <a:cubicBezTo>
                    <a:pt x="478" y="258"/>
                    <a:pt x="487" y="250"/>
                    <a:pt x="496" y="242"/>
                  </a:cubicBezTo>
                  <a:cubicBezTo>
                    <a:pt x="514" y="226"/>
                    <a:pt x="531" y="211"/>
                    <a:pt x="522" y="185"/>
                  </a:cubicBezTo>
                  <a:cubicBezTo>
                    <a:pt x="518" y="172"/>
                    <a:pt x="510" y="163"/>
                    <a:pt x="499" y="157"/>
                  </a:cubicBezTo>
                  <a:cubicBezTo>
                    <a:pt x="464" y="140"/>
                    <a:pt x="406" y="161"/>
                    <a:pt x="381" y="169"/>
                  </a:cubicBezTo>
                  <a:cubicBezTo>
                    <a:pt x="347" y="181"/>
                    <a:pt x="284" y="191"/>
                    <a:pt x="254" y="169"/>
                  </a:cubicBezTo>
                  <a:cubicBezTo>
                    <a:pt x="243" y="160"/>
                    <a:pt x="237" y="147"/>
                    <a:pt x="238" y="131"/>
                  </a:cubicBezTo>
                  <a:cubicBezTo>
                    <a:pt x="238" y="120"/>
                    <a:pt x="244" y="111"/>
                    <a:pt x="250" y="102"/>
                  </a:cubicBezTo>
                  <a:cubicBezTo>
                    <a:pt x="259" y="87"/>
                    <a:pt x="267" y="73"/>
                    <a:pt x="253" y="54"/>
                  </a:cubicBezTo>
                  <a:cubicBezTo>
                    <a:pt x="237" y="33"/>
                    <a:pt x="192" y="42"/>
                    <a:pt x="144" y="52"/>
                  </a:cubicBezTo>
                  <a:cubicBezTo>
                    <a:pt x="95" y="62"/>
                    <a:pt x="44" y="72"/>
                    <a:pt x="18" y="50"/>
                  </a:cubicBezTo>
                  <a:cubicBezTo>
                    <a:pt x="6" y="39"/>
                    <a:pt x="0" y="23"/>
                    <a:pt x="1" y="0"/>
                  </a:cubicBezTo>
                  <a:cubicBezTo>
                    <a:pt x="5" y="0"/>
                    <a:pt x="5" y="0"/>
                    <a:pt x="5" y="0"/>
                  </a:cubicBezTo>
                  <a:cubicBezTo>
                    <a:pt x="4" y="22"/>
                    <a:pt x="9" y="37"/>
                    <a:pt x="21" y="47"/>
                  </a:cubicBezTo>
                  <a:cubicBezTo>
                    <a:pt x="45" y="68"/>
                    <a:pt x="95" y="58"/>
                    <a:pt x="144" y="48"/>
                  </a:cubicBezTo>
                  <a:cubicBezTo>
                    <a:pt x="192" y="38"/>
                    <a:pt x="238" y="29"/>
                    <a:pt x="256" y="52"/>
                  </a:cubicBezTo>
                  <a:cubicBezTo>
                    <a:pt x="272" y="73"/>
                    <a:pt x="262" y="88"/>
                    <a:pt x="253" y="104"/>
                  </a:cubicBezTo>
                  <a:cubicBezTo>
                    <a:pt x="248" y="112"/>
                    <a:pt x="242" y="121"/>
                    <a:pt x="242" y="131"/>
                  </a:cubicBezTo>
                  <a:cubicBezTo>
                    <a:pt x="241" y="146"/>
                    <a:pt x="246" y="158"/>
                    <a:pt x="257" y="166"/>
                  </a:cubicBezTo>
                  <a:cubicBezTo>
                    <a:pt x="285" y="187"/>
                    <a:pt x="347" y="177"/>
                    <a:pt x="380" y="165"/>
                  </a:cubicBezTo>
                  <a:cubicBezTo>
                    <a:pt x="405" y="157"/>
                    <a:pt x="465" y="136"/>
                    <a:pt x="501" y="154"/>
                  </a:cubicBezTo>
                  <a:cubicBezTo>
                    <a:pt x="513" y="160"/>
                    <a:pt x="522" y="170"/>
                    <a:pt x="526" y="184"/>
                  </a:cubicBezTo>
                  <a:cubicBezTo>
                    <a:pt x="536" y="212"/>
                    <a:pt x="517" y="229"/>
                    <a:pt x="499" y="245"/>
                  </a:cubicBezTo>
                  <a:cubicBezTo>
                    <a:pt x="490" y="253"/>
                    <a:pt x="481" y="261"/>
                    <a:pt x="476" y="270"/>
                  </a:cubicBezTo>
                  <a:cubicBezTo>
                    <a:pt x="463" y="291"/>
                    <a:pt x="466" y="314"/>
                    <a:pt x="485" y="334"/>
                  </a:cubicBezTo>
                  <a:cubicBezTo>
                    <a:pt x="508" y="357"/>
                    <a:pt x="553" y="371"/>
                    <a:pt x="586" y="352"/>
                  </a:cubicBezTo>
                  <a:cubicBezTo>
                    <a:pt x="588" y="355"/>
                    <a:pt x="588" y="355"/>
                    <a:pt x="588" y="355"/>
                  </a:cubicBezTo>
                  <a:cubicBezTo>
                    <a:pt x="577" y="362"/>
                    <a:pt x="564" y="365"/>
                    <a:pt x="551" y="36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1" name="Freeform 29"/>
            <p:cNvSpPr>
              <a:spLocks noEditPoints="1"/>
            </p:cNvSpPr>
            <p:nvPr/>
          </p:nvSpPr>
          <p:spPr bwMode="auto">
            <a:xfrm>
              <a:off x="4558" y="2408"/>
              <a:ext cx="173" cy="228"/>
            </a:xfrm>
            <a:custGeom>
              <a:avLst/>
              <a:gdLst>
                <a:gd name="T0" fmla="*/ 367 w 367"/>
                <a:gd name="T1" fmla="*/ 183 h 485"/>
                <a:gd name="T2" fmla="*/ 184 w 367"/>
                <a:gd name="T3" fmla="*/ 0 h 485"/>
                <a:gd name="T4" fmla="*/ 0 w 367"/>
                <a:gd name="T5" fmla="*/ 183 h 485"/>
                <a:gd name="T6" fmla="*/ 81 w 367"/>
                <a:gd name="T7" fmla="*/ 335 h 485"/>
                <a:gd name="T8" fmla="*/ 121 w 367"/>
                <a:gd name="T9" fmla="*/ 459 h 485"/>
                <a:gd name="T10" fmla="*/ 184 w 367"/>
                <a:gd name="T11" fmla="*/ 485 h 485"/>
                <a:gd name="T12" fmla="*/ 184 w 367"/>
                <a:gd name="T13" fmla="*/ 485 h 485"/>
                <a:gd name="T14" fmla="*/ 184 w 367"/>
                <a:gd name="T15" fmla="*/ 485 h 485"/>
                <a:gd name="T16" fmla="*/ 184 w 367"/>
                <a:gd name="T17" fmla="*/ 485 h 485"/>
                <a:gd name="T18" fmla="*/ 184 w 367"/>
                <a:gd name="T19" fmla="*/ 485 h 485"/>
                <a:gd name="T20" fmla="*/ 246 w 367"/>
                <a:gd name="T21" fmla="*/ 459 h 485"/>
                <a:gd name="T22" fmla="*/ 246 w 367"/>
                <a:gd name="T23" fmla="*/ 459 h 485"/>
                <a:gd name="T24" fmla="*/ 246 w 367"/>
                <a:gd name="T25" fmla="*/ 450 h 485"/>
                <a:gd name="T26" fmla="*/ 285 w 367"/>
                <a:gd name="T27" fmla="*/ 336 h 485"/>
                <a:gd name="T28" fmla="*/ 367 w 367"/>
                <a:gd name="T29" fmla="*/ 183 h 485"/>
                <a:gd name="T30" fmla="*/ 184 w 367"/>
                <a:gd name="T31" fmla="*/ 482 h 485"/>
                <a:gd name="T32" fmla="*/ 183 w 367"/>
                <a:gd name="T33" fmla="*/ 459 h 485"/>
                <a:gd name="T34" fmla="*/ 184 w 367"/>
                <a:gd name="T35" fmla="*/ 459 h 485"/>
                <a:gd name="T36" fmla="*/ 184 w 367"/>
                <a:gd name="T37" fmla="*/ 48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7" h="485">
                  <a:moveTo>
                    <a:pt x="367" y="183"/>
                  </a:moveTo>
                  <a:cubicBezTo>
                    <a:pt x="367" y="82"/>
                    <a:pt x="285" y="0"/>
                    <a:pt x="184" y="0"/>
                  </a:cubicBezTo>
                  <a:cubicBezTo>
                    <a:pt x="82" y="0"/>
                    <a:pt x="0" y="82"/>
                    <a:pt x="0" y="183"/>
                  </a:cubicBezTo>
                  <a:cubicBezTo>
                    <a:pt x="0" y="247"/>
                    <a:pt x="33" y="302"/>
                    <a:pt x="81" y="335"/>
                  </a:cubicBezTo>
                  <a:cubicBezTo>
                    <a:pt x="81" y="335"/>
                    <a:pt x="121" y="366"/>
                    <a:pt x="121" y="459"/>
                  </a:cubicBezTo>
                  <a:cubicBezTo>
                    <a:pt x="184" y="485"/>
                    <a:pt x="184" y="485"/>
                    <a:pt x="184" y="485"/>
                  </a:cubicBezTo>
                  <a:cubicBezTo>
                    <a:pt x="184" y="485"/>
                    <a:pt x="184" y="485"/>
                    <a:pt x="184" y="485"/>
                  </a:cubicBezTo>
                  <a:cubicBezTo>
                    <a:pt x="184" y="485"/>
                    <a:pt x="184" y="485"/>
                    <a:pt x="184" y="485"/>
                  </a:cubicBezTo>
                  <a:cubicBezTo>
                    <a:pt x="184" y="485"/>
                    <a:pt x="184" y="485"/>
                    <a:pt x="184" y="485"/>
                  </a:cubicBezTo>
                  <a:cubicBezTo>
                    <a:pt x="184" y="485"/>
                    <a:pt x="184" y="485"/>
                    <a:pt x="184" y="485"/>
                  </a:cubicBezTo>
                  <a:cubicBezTo>
                    <a:pt x="246" y="459"/>
                    <a:pt x="246" y="459"/>
                    <a:pt x="246" y="459"/>
                  </a:cubicBezTo>
                  <a:cubicBezTo>
                    <a:pt x="246" y="459"/>
                    <a:pt x="246" y="459"/>
                    <a:pt x="246" y="459"/>
                  </a:cubicBezTo>
                  <a:cubicBezTo>
                    <a:pt x="246" y="450"/>
                    <a:pt x="246" y="450"/>
                    <a:pt x="246" y="450"/>
                  </a:cubicBezTo>
                  <a:cubicBezTo>
                    <a:pt x="249" y="370"/>
                    <a:pt x="281" y="339"/>
                    <a:pt x="285" y="336"/>
                  </a:cubicBezTo>
                  <a:cubicBezTo>
                    <a:pt x="335" y="303"/>
                    <a:pt x="367" y="247"/>
                    <a:pt x="367" y="183"/>
                  </a:cubicBezTo>
                  <a:close/>
                  <a:moveTo>
                    <a:pt x="184" y="482"/>
                  </a:moveTo>
                  <a:cubicBezTo>
                    <a:pt x="183" y="459"/>
                    <a:pt x="183" y="459"/>
                    <a:pt x="183" y="459"/>
                  </a:cubicBezTo>
                  <a:cubicBezTo>
                    <a:pt x="184" y="459"/>
                    <a:pt x="184" y="459"/>
                    <a:pt x="184" y="459"/>
                  </a:cubicBezTo>
                  <a:lnTo>
                    <a:pt x="184" y="4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2" name="Rectangle 30"/>
            <p:cNvSpPr>
              <a:spLocks noChangeArrowheads="1"/>
            </p:cNvSpPr>
            <p:nvPr/>
          </p:nvSpPr>
          <p:spPr bwMode="auto">
            <a:xfrm>
              <a:off x="4616" y="2624"/>
              <a:ext cx="60" cy="39"/>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3" name="Freeform 31"/>
            <p:cNvSpPr>
              <a:spLocks/>
            </p:cNvSpPr>
            <p:nvPr/>
          </p:nvSpPr>
          <p:spPr bwMode="auto">
            <a:xfrm>
              <a:off x="4616" y="2631"/>
              <a:ext cx="60" cy="10"/>
            </a:xfrm>
            <a:custGeom>
              <a:avLst/>
              <a:gdLst>
                <a:gd name="T0" fmla="*/ 1 w 60"/>
                <a:gd name="T1" fmla="*/ 10 h 10"/>
                <a:gd name="T2" fmla="*/ 0 w 60"/>
                <a:gd name="T3" fmla="*/ 8 h 10"/>
                <a:gd name="T4" fmla="*/ 59 w 60"/>
                <a:gd name="T5" fmla="*/ 0 h 10"/>
                <a:gd name="T6" fmla="*/ 60 w 60"/>
                <a:gd name="T7" fmla="*/ 1 h 10"/>
                <a:gd name="T8" fmla="*/ 1 w 60"/>
                <a:gd name="T9" fmla="*/ 10 h 10"/>
              </a:gdLst>
              <a:ahLst/>
              <a:cxnLst>
                <a:cxn ang="0">
                  <a:pos x="T0" y="T1"/>
                </a:cxn>
                <a:cxn ang="0">
                  <a:pos x="T2" y="T3"/>
                </a:cxn>
                <a:cxn ang="0">
                  <a:pos x="T4" y="T5"/>
                </a:cxn>
                <a:cxn ang="0">
                  <a:pos x="T6" y="T7"/>
                </a:cxn>
                <a:cxn ang="0">
                  <a:pos x="T8" y="T9"/>
                </a:cxn>
              </a:cxnLst>
              <a:rect l="0" t="0" r="r" b="b"/>
              <a:pathLst>
                <a:path w="60" h="10">
                  <a:moveTo>
                    <a:pt x="1" y="10"/>
                  </a:moveTo>
                  <a:lnTo>
                    <a:pt x="0" y="8"/>
                  </a:lnTo>
                  <a:lnTo>
                    <a:pt x="59" y="0"/>
                  </a:lnTo>
                  <a:lnTo>
                    <a:pt x="60" y="1"/>
                  </a:lnTo>
                  <a:lnTo>
                    <a:pt x="1" y="1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4" name="Freeform 32"/>
            <p:cNvSpPr>
              <a:spLocks/>
            </p:cNvSpPr>
            <p:nvPr/>
          </p:nvSpPr>
          <p:spPr bwMode="auto">
            <a:xfrm>
              <a:off x="4616" y="2643"/>
              <a:ext cx="60" cy="11"/>
            </a:xfrm>
            <a:custGeom>
              <a:avLst/>
              <a:gdLst>
                <a:gd name="T0" fmla="*/ 1 w 60"/>
                <a:gd name="T1" fmla="*/ 11 h 11"/>
                <a:gd name="T2" fmla="*/ 0 w 60"/>
                <a:gd name="T3" fmla="*/ 9 h 11"/>
                <a:gd name="T4" fmla="*/ 59 w 60"/>
                <a:gd name="T5" fmla="*/ 0 h 11"/>
                <a:gd name="T6" fmla="*/ 60 w 60"/>
                <a:gd name="T7" fmla="*/ 2 h 11"/>
                <a:gd name="T8" fmla="*/ 1 w 60"/>
                <a:gd name="T9" fmla="*/ 11 h 11"/>
              </a:gdLst>
              <a:ahLst/>
              <a:cxnLst>
                <a:cxn ang="0">
                  <a:pos x="T0" y="T1"/>
                </a:cxn>
                <a:cxn ang="0">
                  <a:pos x="T2" y="T3"/>
                </a:cxn>
                <a:cxn ang="0">
                  <a:pos x="T4" y="T5"/>
                </a:cxn>
                <a:cxn ang="0">
                  <a:pos x="T6" y="T7"/>
                </a:cxn>
                <a:cxn ang="0">
                  <a:pos x="T8" y="T9"/>
                </a:cxn>
              </a:cxnLst>
              <a:rect l="0" t="0" r="r" b="b"/>
              <a:pathLst>
                <a:path w="60" h="11">
                  <a:moveTo>
                    <a:pt x="1" y="11"/>
                  </a:moveTo>
                  <a:lnTo>
                    <a:pt x="0" y="9"/>
                  </a:lnTo>
                  <a:lnTo>
                    <a:pt x="59" y="0"/>
                  </a:lnTo>
                  <a:lnTo>
                    <a:pt x="60" y="2"/>
                  </a:lnTo>
                  <a:lnTo>
                    <a:pt x="1" y="1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5" name="Freeform 33"/>
            <p:cNvSpPr>
              <a:spLocks/>
            </p:cNvSpPr>
            <p:nvPr/>
          </p:nvSpPr>
          <p:spPr bwMode="auto">
            <a:xfrm>
              <a:off x="4616" y="2654"/>
              <a:ext cx="60" cy="10"/>
            </a:xfrm>
            <a:custGeom>
              <a:avLst/>
              <a:gdLst>
                <a:gd name="T0" fmla="*/ 1 w 60"/>
                <a:gd name="T1" fmla="*/ 10 h 10"/>
                <a:gd name="T2" fmla="*/ 0 w 60"/>
                <a:gd name="T3" fmla="*/ 9 h 10"/>
                <a:gd name="T4" fmla="*/ 59 w 60"/>
                <a:gd name="T5" fmla="*/ 0 h 10"/>
                <a:gd name="T6" fmla="*/ 60 w 60"/>
                <a:gd name="T7" fmla="*/ 1 h 10"/>
                <a:gd name="T8" fmla="*/ 1 w 60"/>
                <a:gd name="T9" fmla="*/ 10 h 10"/>
              </a:gdLst>
              <a:ahLst/>
              <a:cxnLst>
                <a:cxn ang="0">
                  <a:pos x="T0" y="T1"/>
                </a:cxn>
                <a:cxn ang="0">
                  <a:pos x="T2" y="T3"/>
                </a:cxn>
                <a:cxn ang="0">
                  <a:pos x="T4" y="T5"/>
                </a:cxn>
                <a:cxn ang="0">
                  <a:pos x="T6" y="T7"/>
                </a:cxn>
                <a:cxn ang="0">
                  <a:pos x="T8" y="T9"/>
                </a:cxn>
              </a:cxnLst>
              <a:rect l="0" t="0" r="r" b="b"/>
              <a:pathLst>
                <a:path w="60" h="10">
                  <a:moveTo>
                    <a:pt x="1" y="10"/>
                  </a:moveTo>
                  <a:lnTo>
                    <a:pt x="0" y="9"/>
                  </a:lnTo>
                  <a:lnTo>
                    <a:pt x="59" y="0"/>
                  </a:lnTo>
                  <a:lnTo>
                    <a:pt x="60" y="1"/>
                  </a:lnTo>
                  <a:lnTo>
                    <a:pt x="1" y="1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6" name="Freeform 34"/>
            <p:cNvSpPr>
              <a:spLocks/>
            </p:cNvSpPr>
            <p:nvPr/>
          </p:nvSpPr>
          <p:spPr bwMode="auto">
            <a:xfrm>
              <a:off x="4630" y="2663"/>
              <a:ext cx="31" cy="11"/>
            </a:xfrm>
            <a:custGeom>
              <a:avLst/>
              <a:gdLst>
                <a:gd name="T0" fmla="*/ 0 w 31"/>
                <a:gd name="T1" fmla="*/ 0 h 11"/>
                <a:gd name="T2" fmla="*/ 5 w 31"/>
                <a:gd name="T3" fmla="*/ 11 h 11"/>
                <a:gd name="T4" fmla="*/ 26 w 31"/>
                <a:gd name="T5" fmla="*/ 11 h 11"/>
                <a:gd name="T6" fmla="*/ 31 w 31"/>
                <a:gd name="T7" fmla="*/ 0 h 11"/>
                <a:gd name="T8" fmla="*/ 0 w 31"/>
                <a:gd name="T9" fmla="*/ 0 h 11"/>
              </a:gdLst>
              <a:ahLst/>
              <a:cxnLst>
                <a:cxn ang="0">
                  <a:pos x="T0" y="T1"/>
                </a:cxn>
                <a:cxn ang="0">
                  <a:pos x="T2" y="T3"/>
                </a:cxn>
                <a:cxn ang="0">
                  <a:pos x="T4" y="T5"/>
                </a:cxn>
                <a:cxn ang="0">
                  <a:pos x="T6" y="T7"/>
                </a:cxn>
                <a:cxn ang="0">
                  <a:pos x="T8" y="T9"/>
                </a:cxn>
              </a:cxnLst>
              <a:rect l="0" t="0" r="r" b="b"/>
              <a:pathLst>
                <a:path w="31" h="11">
                  <a:moveTo>
                    <a:pt x="0" y="0"/>
                  </a:moveTo>
                  <a:lnTo>
                    <a:pt x="5" y="11"/>
                  </a:lnTo>
                  <a:lnTo>
                    <a:pt x="26" y="11"/>
                  </a:lnTo>
                  <a:lnTo>
                    <a:pt x="31" y="0"/>
                  </a:lnTo>
                  <a:lnTo>
                    <a:pt x="0"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7" name="Freeform 35"/>
            <p:cNvSpPr>
              <a:spLocks/>
            </p:cNvSpPr>
            <p:nvPr/>
          </p:nvSpPr>
          <p:spPr bwMode="auto">
            <a:xfrm>
              <a:off x="4868" y="2815"/>
              <a:ext cx="34" cy="35"/>
            </a:xfrm>
            <a:custGeom>
              <a:avLst/>
              <a:gdLst>
                <a:gd name="T0" fmla="*/ 73 w 73"/>
                <a:gd name="T1" fmla="*/ 41 h 75"/>
                <a:gd name="T2" fmla="*/ 32 w 73"/>
                <a:gd name="T3" fmla="*/ 0 h 75"/>
                <a:gd name="T4" fmla="*/ 12 w 73"/>
                <a:gd name="T5" fmla="*/ 5 h 75"/>
                <a:gd name="T6" fmla="*/ 15 w 73"/>
                <a:gd name="T7" fmla="*/ 59 h 75"/>
                <a:gd name="T8" fmla="*/ 73 w 73"/>
                <a:gd name="T9" fmla="*/ 59 h 75"/>
                <a:gd name="T10" fmla="*/ 73 w 73"/>
                <a:gd name="T11" fmla="*/ 42 h 75"/>
                <a:gd name="T12" fmla="*/ 73 w 73"/>
                <a:gd name="T13" fmla="*/ 42 h 75"/>
                <a:gd name="T14" fmla="*/ 73 w 73"/>
                <a:gd name="T15" fmla="*/ 41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5">
                  <a:moveTo>
                    <a:pt x="73" y="41"/>
                  </a:moveTo>
                  <a:cubicBezTo>
                    <a:pt x="73" y="18"/>
                    <a:pt x="55" y="0"/>
                    <a:pt x="32" y="0"/>
                  </a:cubicBezTo>
                  <a:cubicBezTo>
                    <a:pt x="25" y="0"/>
                    <a:pt x="18" y="2"/>
                    <a:pt x="12" y="5"/>
                  </a:cubicBezTo>
                  <a:cubicBezTo>
                    <a:pt x="0" y="21"/>
                    <a:pt x="1" y="44"/>
                    <a:pt x="15" y="59"/>
                  </a:cubicBezTo>
                  <a:cubicBezTo>
                    <a:pt x="31" y="74"/>
                    <a:pt x="57" y="75"/>
                    <a:pt x="73" y="59"/>
                  </a:cubicBezTo>
                  <a:cubicBezTo>
                    <a:pt x="73" y="42"/>
                    <a:pt x="73" y="42"/>
                    <a:pt x="73" y="42"/>
                  </a:cubicBezTo>
                  <a:cubicBezTo>
                    <a:pt x="73" y="42"/>
                    <a:pt x="73" y="42"/>
                    <a:pt x="73" y="42"/>
                  </a:cubicBezTo>
                  <a:cubicBezTo>
                    <a:pt x="73" y="42"/>
                    <a:pt x="73" y="41"/>
                    <a:pt x="73" y="41"/>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8" name="Freeform 36"/>
            <p:cNvSpPr>
              <a:spLocks noEditPoints="1"/>
            </p:cNvSpPr>
            <p:nvPr/>
          </p:nvSpPr>
          <p:spPr bwMode="auto">
            <a:xfrm>
              <a:off x="4753" y="3318"/>
              <a:ext cx="0" cy="2"/>
            </a:xfrm>
            <a:custGeom>
              <a:avLst/>
              <a:gdLst>
                <a:gd name="T0" fmla="*/ 3 h 3"/>
                <a:gd name="T1" fmla="*/ 3 h 3"/>
                <a:gd name="T2" fmla="*/ 3 h 3"/>
                <a:gd name="T3" fmla="*/ 2 h 3"/>
                <a:gd name="T4" fmla="*/ 2 h 3"/>
                <a:gd name="T5" fmla="*/ 2 h 3"/>
                <a:gd name="T6" fmla="*/ 0 h 3"/>
                <a:gd name="T7" fmla="*/ 0 h 3"/>
                <a:gd name="T8"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3">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0"/>
                  </a:moveTo>
                  <a:cubicBezTo>
                    <a:pt x="0" y="0"/>
                    <a:pt x="0" y="0"/>
                    <a:pt x="0" y="0"/>
                  </a:cubicBezTo>
                  <a:cubicBezTo>
                    <a:pt x="0" y="0"/>
                    <a:pt x="0" y="0"/>
                    <a:pt x="0" y="0"/>
                  </a:cubicBezTo>
                </a:path>
              </a:pathLst>
            </a:custGeom>
            <a:solidFill>
              <a:srgbClr val="5D1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39" name="Freeform 37"/>
            <p:cNvSpPr>
              <a:spLocks/>
            </p:cNvSpPr>
            <p:nvPr/>
          </p:nvSpPr>
          <p:spPr bwMode="auto">
            <a:xfrm>
              <a:off x="4590" y="3102"/>
              <a:ext cx="163" cy="245"/>
            </a:xfrm>
            <a:custGeom>
              <a:avLst/>
              <a:gdLst>
                <a:gd name="T0" fmla="*/ 0 w 347"/>
                <a:gd name="T1" fmla="*/ 0 h 522"/>
                <a:gd name="T2" fmla="*/ 0 w 347"/>
                <a:gd name="T3" fmla="*/ 245 h 522"/>
                <a:gd name="T4" fmla="*/ 103 w 347"/>
                <a:gd name="T5" fmla="*/ 245 h 522"/>
                <a:gd name="T6" fmla="*/ 103 w 347"/>
                <a:gd name="T7" fmla="*/ 469 h 522"/>
                <a:gd name="T8" fmla="*/ 0 w 347"/>
                <a:gd name="T9" fmla="*/ 469 h 522"/>
                <a:gd name="T10" fmla="*/ 0 w 347"/>
                <a:gd name="T11" fmla="*/ 522 h 522"/>
                <a:gd name="T12" fmla="*/ 347 w 347"/>
                <a:gd name="T13" fmla="*/ 522 h 522"/>
                <a:gd name="T14" fmla="*/ 347 w 347"/>
                <a:gd name="T15" fmla="*/ 464 h 522"/>
                <a:gd name="T16" fmla="*/ 347 w 347"/>
                <a:gd name="T17" fmla="*/ 464 h 522"/>
                <a:gd name="T18" fmla="*/ 347 w 347"/>
                <a:gd name="T19" fmla="*/ 463 h 522"/>
                <a:gd name="T20" fmla="*/ 347 w 347"/>
                <a:gd name="T21" fmla="*/ 463 h 522"/>
                <a:gd name="T22" fmla="*/ 347 w 347"/>
                <a:gd name="T23" fmla="*/ 462 h 522"/>
                <a:gd name="T24" fmla="*/ 347 w 347"/>
                <a:gd name="T25" fmla="*/ 462 h 522"/>
                <a:gd name="T26" fmla="*/ 347 w 347"/>
                <a:gd name="T27" fmla="*/ 460 h 522"/>
                <a:gd name="T28" fmla="*/ 347 w 347"/>
                <a:gd name="T29" fmla="*/ 460 h 522"/>
                <a:gd name="T30" fmla="*/ 331 w 347"/>
                <a:gd name="T31" fmla="*/ 299 h 522"/>
                <a:gd name="T32" fmla="*/ 0 w 347"/>
                <a:gd name="T3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522">
                  <a:moveTo>
                    <a:pt x="0" y="0"/>
                  </a:moveTo>
                  <a:cubicBezTo>
                    <a:pt x="0" y="245"/>
                    <a:pt x="0" y="245"/>
                    <a:pt x="0" y="245"/>
                  </a:cubicBezTo>
                  <a:cubicBezTo>
                    <a:pt x="103" y="245"/>
                    <a:pt x="103" y="245"/>
                    <a:pt x="103" y="245"/>
                  </a:cubicBezTo>
                  <a:cubicBezTo>
                    <a:pt x="103" y="469"/>
                    <a:pt x="103" y="469"/>
                    <a:pt x="103" y="469"/>
                  </a:cubicBezTo>
                  <a:cubicBezTo>
                    <a:pt x="0" y="469"/>
                    <a:pt x="0" y="469"/>
                    <a:pt x="0" y="469"/>
                  </a:cubicBezTo>
                  <a:cubicBezTo>
                    <a:pt x="0" y="522"/>
                    <a:pt x="0" y="522"/>
                    <a:pt x="0" y="522"/>
                  </a:cubicBezTo>
                  <a:cubicBezTo>
                    <a:pt x="347" y="522"/>
                    <a:pt x="347" y="522"/>
                    <a:pt x="347" y="522"/>
                  </a:cubicBezTo>
                  <a:cubicBezTo>
                    <a:pt x="347" y="464"/>
                    <a:pt x="347" y="464"/>
                    <a:pt x="347" y="464"/>
                  </a:cubicBezTo>
                  <a:cubicBezTo>
                    <a:pt x="347" y="464"/>
                    <a:pt x="347" y="464"/>
                    <a:pt x="347" y="464"/>
                  </a:cubicBezTo>
                  <a:cubicBezTo>
                    <a:pt x="347" y="464"/>
                    <a:pt x="347" y="463"/>
                    <a:pt x="347" y="463"/>
                  </a:cubicBezTo>
                  <a:cubicBezTo>
                    <a:pt x="347" y="463"/>
                    <a:pt x="347" y="463"/>
                    <a:pt x="347" y="463"/>
                  </a:cubicBezTo>
                  <a:cubicBezTo>
                    <a:pt x="347" y="462"/>
                    <a:pt x="347" y="462"/>
                    <a:pt x="347" y="462"/>
                  </a:cubicBezTo>
                  <a:cubicBezTo>
                    <a:pt x="347" y="462"/>
                    <a:pt x="347" y="462"/>
                    <a:pt x="347" y="462"/>
                  </a:cubicBezTo>
                  <a:cubicBezTo>
                    <a:pt x="347" y="461"/>
                    <a:pt x="347" y="461"/>
                    <a:pt x="347" y="460"/>
                  </a:cubicBezTo>
                  <a:cubicBezTo>
                    <a:pt x="347" y="460"/>
                    <a:pt x="347" y="460"/>
                    <a:pt x="347" y="460"/>
                  </a:cubicBezTo>
                  <a:cubicBezTo>
                    <a:pt x="345" y="409"/>
                    <a:pt x="340" y="351"/>
                    <a:pt x="331" y="299"/>
                  </a:cubicBezTo>
                  <a:cubicBezTo>
                    <a:pt x="0" y="0"/>
                    <a:pt x="0" y="0"/>
                    <a:pt x="0" y="0"/>
                  </a:cubicBezTo>
                </a:path>
              </a:pathLst>
            </a:custGeom>
            <a:solidFill>
              <a:srgbClr val="E2BC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0" name="Freeform 38"/>
            <p:cNvSpPr>
              <a:spLocks/>
            </p:cNvSpPr>
            <p:nvPr/>
          </p:nvSpPr>
          <p:spPr bwMode="auto">
            <a:xfrm>
              <a:off x="4669" y="3023"/>
              <a:ext cx="29" cy="107"/>
            </a:xfrm>
            <a:custGeom>
              <a:avLst/>
              <a:gdLst>
                <a:gd name="T0" fmla="*/ 0 w 29"/>
                <a:gd name="T1" fmla="*/ 0 h 107"/>
                <a:gd name="T2" fmla="*/ 15 w 29"/>
                <a:gd name="T3" fmla="*/ 107 h 107"/>
                <a:gd name="T4" fmla="*/ 29 w 29"/>
                <a:gd name="T5" fmla="*/ 0 h 107"/>
                <a:gd name="T6" fmla="*/ 0 w 29"/>
                <a:gd name="T7" fmla="*/ 0 h 107"/>
              </a:gdLst>
              <a:ahLst/>
              <a:cxnLst>
                <a:cxn ang="0">
                  <a:pos x="T0" y="T1"/>
                </a:cxn>
                <a:cxn ang="0">
                  <a:pos x="T2" y="T3"/>
                </a:cxn>
                <a:cxn ang="0">
                  <a:pos x="T4" y="T5"/>
                </a:cxn>
                <a:cxn ang="0">
                  <a:pos x="T6" y="T7"/>
                </a:cxn>
              </a:cxnLst>
              <a:rect l="0" t="0" r="r" b="b"/>
              <a:pathLst>
                <a:path w="29" h="107">
                  <a:moveTo>
                    <a:pt x="0" y="0"/>
                  </a:moveTo>
                  <a:lnTo>
                    <a:pt x="15" y="107"/>
                  </a:lnTo>
                  <a:lnTo>
                    <a:pt x="2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1" name="Freeform 39"/>
            <p:cNvSpPr>
              <a:spLocks/>
            </p:cNvSpPr>
            <p:nvPr/>
          </p:nvSpPr>
          <p:spPr bwMode="auto">
            <a:xfrm>
              <a:off x="4669" y="3023"/>
              <a:ext cx="29" cy="107"/>
            </a:xfrm>
            <a:custGeom>
              <a:avLst/>
              <a:gdLst>
                <a:gd name="T0" fmla="*/ 0 w 29"/>
                <a:gd name="T1" fmla="*/ 0 h 107"/>
                <a:gd name="T2" fmla="*/ 15 w 29"/>
                <a:gd name="T3" fmla="*/ 107 h 107"/>
                <a:gd name="T4" fmla="*/ 29 w 29"/>
                <a:gd name="T5" fmla="*/ 0 h 107"/>
                <a:gd name="T6" fmla="*/ 0 w 29"/>
                <a:gd name="T7" fmla="*/ 0 h 107"/>
              </a:gdLst>
              <a:ahLst/>
              <a:cxnLst>
                <a:cxn ang="0">
                  <a:pos x="T0" y="T1"/>
                </a:cxn>
                <a:cxn ang="0">
                  <a:pos x="T2" y="T3"/>
                </a:cxn>
                <a:cxn ang="0">
                  <a:pos x="T4" y="T5"/>
                </a:cxn>
                <a:cxn ang="0">
                  <a:pos x="T6" y="T7"/>
                </a:cxn>
              </a:cxnLst>
              <a:rect l="0" t="0" r="r" b="b"/>
              <a:pathLst>
                <a:path w="29" h="107">
                  <a:moveTo>
                    <a:pt x="0" y="0"/>
                  </a:moveTo>
                  <a:lnTo>
                    <a:pt x="15" y="107"/>
                  </a:lnTo>
                  <a:lnTo>
                    <a:pt x="2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2" name="Freeform 40"/>
            <p:cNvSpPr>
              <a:spLocks/>
            </p:cNvSpPr>
            <p:nvPr/>
          </p:nvSpPr>
          <p:spPr bwMode="auto">
            <a:xfrm>
              <a:off x="4669" y="3023"/>
              <a:ext cx="29" cy="107"/>
            </a:xfrm>
            <a:custGeom>
              <a:avLst/>
              <a:gdLst>
                <a:gd name="T0" fmla="*/ 29 w 29"/>
                <a:gd name="T1" fmla="*/ 0 h 107"/>
                <a:gd name="T2" fmla="*/ 0 w 29"/>
                <a:gd name="T3" fmla="*/ 0 h 107"/>
                <a:gd name="T4" fmla="*/ 15 w 29"/>
                <a:gd name="T5" fmla="*/ 107 h 107"/>
                <a:gd name="T6" fmla="*/ 29 w 29"/>
                <a:gd name="T7" fmla="*/ 0 h 107"/>
              </a:gdLst>
              <a:ahLst/>
              <a:cxnLst>
                <a:cxn ang="0">
                  <a:pos x="T0" y="T1"/>
                </a:cxn>
                <a:cxn ang="0">
                  <a:pos x="T2" y="T3"/>
                </a:cxn>
                <a:cxn ang="0">
                  <a:pos x="T4" y="T5"/>
                </a:cxn>
                <a:cxn ang="0">
                  <a:pos x="T6" y="T7"/>
                </a:cxn>
              </a:cxnLst>
              <a:rect l="0" t="0" r="r" b="b"/>
              <a:pathLst>
                <a:path w="29" h="107">
                  <a:moveTo>
                    <a:pt x="29" y="0"/>
                  </a:moveTo>
                  <a:lnTo>
                    <a:pt x="0" y="0"/>
                  </a:lnTo>
                  <a:lnTo>
                    <a:pt x="15" y="107"/>
                  </a:lnTo>
                  <a:lnTo>
                    <a:pt x="29"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3" name="Freeform 41"/>
            <p:cNvSpPr>
              <a:spLocks/>
            </p:cNvSpPr>
            <p:nvPr/>
          </p:nvSpPr>
          <p:spPr bwMode="auto">
            <a:xfrm>
              <a:off x="4669" y="3023"/>
              <a:ext cx="29" cy="107"/>
            </a:xfrm>
            <a:custGeom>
              <a:avLst/>
              <a:gdLst>
                <a:gd name="T0" fmla="*/ 29 w 29"/>
                <a:gd name="T1" fmla="*/ 0 h 107"/>
                <a:gd name="T2" fmla="*/ 0 w 29"/>
                <a:gd name="T3" fmla="*/ 0 h 107"/>
                <a:gd name="T4" fmla="*/ 15 w 29"/>
                <a:gd name="T5" fmla="*/ 107 h 107"/>
                <a:gd name="T6" fmla="*/ 29 w 29"/>
                <a:gd name="T7" fmla="*/ 0 h 107"/>
              </a:gdLst>
              <a:ahLst/>
              <a:cxnLst>
                <a:cxn ang="0">
                  <a:pos x="T0" y="T1"/>
                </a:cxn>
                <a:cxn ang="0">
                  <a:pos x="T2" y="T3"/>
                </a:cxn>
                <a:cxn ang="0">
                  <a:pos x="T4" y="T5"/>
                </a:cxn>
                <a:cxn ang="0">
                  <a:pos x="T6" y="T7"/>
                </a:cxn>
              </a:cxnLst>
              <a:rect l="0" t="0" r="r" b="b"/>
              <a:pathLst>
                <a:path w="29" h="107">
                  <a:moveTo>
                    <a:pt x="29" y="0"/>
                  </a:moveTo>
                  <a:lnTo>
                    <a:pt x="0" y="0"/>
                  </a:lnTo>
                  <a:lnTo>
                    <a:pt x="15" y="107"/>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4" name="Freeform 42"/>
            <p:cNvSpPr>
              <a:spLocks/>
            </p:cNvSpPr>
            <p:nvPr/>
          </p:nvSpPr>
          <p:spPr bwMode="auto">
            <a:xfrm>
              <a:off x="4669" y="2959"/>
              <a:ext cx="43" cy="64"/>
            </a:xfrm>
            <a:custGeom>
              <a:avLst/>
              <a:gdLst>
                <a:gd name="T0" fmla="*/ 63 w 92"/>
                <a:gd name="T1" fmla="*/ 0 h 136"/>
                <a:gd name="T2" fmla="*/ 53 w 92"/>
                <a:gd name="T3" fmla="*/ 25 h 136"/>
                <a:gd name="T4" fmla="*/ 0 w 92"/>
                <a:gd name="T5" fmla="*/ 25 h 136"/>
                <a:gd name="T6" fmla="*/ 0 w 92"/>
                <a:gd name="T7" fmla="*/ 112 h 136"/>
                <a:gd name="T8" fmla="*/ 32 w 92"/>
                <a:gd name="T9" fmla="*/ 136 h 136"/>
                <a:gd name="T10" fmla="*/ 63 w 92"/>
                <a:gd name="T11" fmla="*/ 112 h 136"/>
                <a:gd name="T12" fmla="*/ 63 w 92"/>
                <a:gd name="T13" fmla="*/ 62 h 136"/>
                <a:gd name="T14" fmla="*/ 92 w 92"/>
                <a:gd name="T15" fmla="*/ 10 h 136"/>
                <a:gd name="T16" fmla="*/ 63 w 92"/>
                <a:gd name="T1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36">
                  <a:moveTo>
                    <a:pt x="63" y="0"/>
                  </a:moveTo>
                  <a:cubicBezTo>
                    <a:pt x="53" y="25"/>
                    <a:pt x="53" y="25"/>
                    <a:pt x="53" y="25"/>
                  </a:cubicBezTo>
                  <a:cubicBezTo>
                    <a:pt x="0" y="25"/>
                    <a:pt x="0" y="25"/>
                    <a:pt x="0" y="25"/>
                  </a:cubicBezTo>
                  <a:cubicBezTo>
                    <a:pt x="0" y="112"/>
                    <a:pt x="0" y="112"/>
                    <a:pt x="0" y="112"/>
                  </a:cubicBezTo>
                  <a:cubicBezTo>
                    <a:pt x="32" y="136"/>
                    <a:pt x="32" y="136"/>
                    <a:pt x="32" y="136"/>
                  </a:cubicBezTo>
                  <a:cubicBezTo>
                    <a:pt x="63" y="112"/>
                    <a:pt x="63" y="112"/>
                    <a:pt x="63" y="112"/>
                  </a:cubicBezTo>
                  <a:cubicBezTo>
                    <a:pt x="63" y="62"/>
                    <a:pt x="63" y="62"/>
                    <a:pt x="63" y="62"/>
                  </a:cubicBezTo>
                  <a:cubicBezTo>
                    <a:pt x="64" y="46"/>
                    <a:pt x="69" y="18"/>
                    <a:pt x="92" y="10"/>
                  </a:cubicBezTo>
                  <a:lnTo>
                    <a:pt x="63"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5" name="Freeform 43"/>
            <p:cNvSpPr>
              <a:spLocks/>
            </p:cNvSpPr>
            <p:nvPr/>
          </p:nvSpPr>
          <p:spPr bwMode="auto">
            <a:xfrm>
              <a:off x="4677" y="3023"/>
              <a:ext cx="14" cy="20"/>
            </a:xfrm>
            <a:custGeom>
              <a:avLst/>
              <a:gdLst>
                <a:gd name="T0" fmla="*/ 0 w 14"/>
                <a:gd name="T1" fmla="*/ 12 h 20"/>
                <a:gd name="T2" fmla="*/ 1 w 14"/>
                <a:gd name="T3" fmla="*/ 20 h 20"/>
                <a:gd name="T4" fmla="*/ 11 w 14"/>
                <a:gd name="T5" fmla="*/ 20 h 20"/>
                <a:gd name="T6" fmla="*/ 14 w 14"/>
                <a:gd name="T7" fmla="*/ 10 h 20"/>
                <a:gd name="T8" fmla="*/ 6 w 14"/>
                <a:gd name="T9" fmla="*/ 0 h 20"/>
                <a:gd name="T10" fmla="*/ 0 w 14"/>
                <a:gd name="T11" fmla="*/ 12 h 20"/>
              </a:gdLst>
              <a:ahLst/>
              <a:cxnLst>
                <a:cxn ang="0">
                  <a:pos x="T0" y="T1"/>
                </a:cxn>
                <a:cxn ang="0">
                  <a:pos x="T2" y="T3"/>
                </a:cxn>
                <a:cxn ang="0">
                  <a:pos x="T4" y="T5"/>
                </a:cxn>
                <a:cxn ang="0">
                  <a:pos x="T6" y="T7"/>
                </a:cxn>
                <a:cxn ang="0">
                  <a:pos x="T8" y="T9"/>
                </a:cxn>
                <a:cxn ang="0">
                  <a:pos x="T10" y="T11"/>
                </a:cxn>
              </a:cxnLst>
              <a:rect l="0" t="0" r="r" b="b"/>
              <a:pathLst>
                <a:path w="14" h="20">
                  <a:moveTo>
                    <a:pt x="0" y="12"/>
                  </a:moveTo>
                  <a:lnTo>
                    <a:pt x="1" y="20"/>
                  </a:lnTo>
                  <a:lnTo>
                    <a:pt x="11" y="20"/>
                  </a:lnTo>
                  <a:lnTo>
                    <a:pt x="14" y="10"/>
                  </a:lnTo>
                  <a:lnTo>
                    <a:pt x="6" y="0"/>
                  </a:lnTo>
                  <a:lnTo>
                    <a:pt x="0" y="12"/>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6" name="Freeform 44"/>
            <p:cNvSpPr>
              <a:spLocks/>
            </p:cNvSpPr>
            <p:nvPr/>
          </p:nvSpPr>
          <p:spPr bwMode="auto">
            <a:xfrm>
              <a:off x="4675" y="3043"/>
              <a:ext cx="17" cy="87"/>
            </a:xfrm>
            <a:custGeom>
              <a:avLst/>
              <a:gdLst>
                <a:gd name="T0" fmla="*/ 13 w 17"/>
                <a:gd name="T1" fmla="*/ 0 h 87"/>
                <a:gd name="T2" fmla="*/ 3 w 17"/>
                <a:gd name="T3" fmla="*/ 0 h 87"/>
                <a:gd name="T4" fmla="*/ 0 w 17"/>
                <a:gd name="T5" fmla="*/ 22 h 87"/>
                <a:gd name="T6" fmla="*/ 9 w 17"/>
                <a:gd name="T7" fmla="*/ 87 h 87"/>
                <a:gd name="T8" fmla="*/ 17 w 17"/>
                <a:gd name="T9" fmla="*/ 25 h 87"/>
                <a:gd name="T10" fmla="*/ 13 w 17"/>
                <a:gd name="T11" fmla="*/ 0 h 87"/>
              </a:gdLst>
              <a:ahLst/>
              <a:cxnLst>
                <a:cxn ang="0">
                  <a:pos x="T0" y="T1"/>
                </a:cxn>
                <a:cxn ang="0">
                  <a:pos x="T2" y="T3"/>
                </a:cxn>
                <a:cxn ang="0">
                  <a:pos x="T4" y="T5"/>
                </a:cxn>
                <a:cxn ang="0">
                  <a:pos x="T6" y="T7"/>
                </a:cxn>
                <a:cxn ang="0">
                  <a:pos x="T8" y="T9"/>
                </a:cxn>
                <a:cxn ang="0">
                  <a:pos x="T10" y="T11"/>
                </a:cxn>
              </a:cxnLst>
              <a:rect l="0" t="0" r="r" b="b"/>
              <a:pathLst>
                <a:path w="17" h="87">
                  <a:moveTo>
                    <a:pt x="13" y="0"/>
                  </a:moveTo>
                  <a:lnTo>
                    <a:pt x="3" y="0"/>
                  </a:lnTo>
                  <a:lnTo>
                    <a:pt x="0" y="22"/>
                  </a:lnTo>
                  <a:lnTo>
                    <a:pt x="9" y="87"/>
                  </a:lnTo>
                  <a:lnTo>
                    <a:pt x="17" y="25"/>
                  </a:lnTo>
                  <a:lnTo>
                    <a:pt x="13"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7" name="Freeform 45"/>
            <p:cNvSpPr>
              <a:spLocks/>
            </p:cNvSpPr>
            <p:nvPr/>
          </p:nvSpPr>
          <p:spPr bwMode="auto">
            <a:xfrm>
              <a:off x="4669" y="3012"/>
              <a:ext cx="15" cy="28"/>
            </a:xfrm>
            <a:custGeom>
              <a:avLst/>
              <a:gdLst>
                <a:gd name="T0" fmla="*/ 15 w 15"/>
                <a:gd name="T1" fmla="*/ 11 h 28"/>
                <a:gd name="T2" fmla="*/ 5 w 15"/>
                <a:gd name="T3" fmla="*/ 28 h 28"/>
                <a:gd name="T4" fmla="*/ 0 w 15"/>
                <a:gd name="T5" fmla="*/ 11 h 28"/>
                <a:gd name="T6" fmla="*/ 0 w 15"/>
                <a:gd name="T7" fmla="*/ 0 h 28"/>
                <a:gd name="T8" fmla="*/ 15 w 15"/>
                <a:gd name="T9" fmla="*/ 11 h 28"/>
              </a:gdLst>
              <a:ahLst/>
              <a:cxnLst>
                <a:cxn ang="0">
                  <a:pos x="T0" y="T1"/>
                </a:cxn>
                <a:cxn ang="0">
                  <a:pos x="T2" y="T3"/>
                </a:cxn>
                <a:cxn ang="0">
                  <a:pos x="T4" y="T5"/>
                </a:cxn>
                <a:cxn ang="0">
                  <a:pos x="T6" y="T7"/>
                </a:cxn>
                <a:cxn ang="0">
                  <a:pos x="T8" y="T9"/>
                </a:cxn>
              </a:cxnLst>
              <a:rect l="0" t="0" r="r" b="b"/>
              <a:pathLst>
                <a:path w="15" h="28">
                  <a:moveTo>
                    <a:pt x="15" y="11"/>
                  </a:moveTo>
                  <a:lnTo>
                    <a:pt x="5" y="28"/>
                  </a:lnTo>
                  <a:lnTo>
                    <a:pt x="0" y="11"/>
                  </a:lnTo>
                  <a:lnTo>
                    <a:pt x="0" y="0"/>
                  </a:ln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8" name="Freeform 46"/>
            <p:cNvSpPr>
              <a:spLocks/>
            </p:cNvSpPr>
            <p:nvPr/>
          </p:nvSpPr>
          <p:spPr bwMode="auto">
            <a:xfrm>
              <a:off x="4683" y="3012"/>
              <a:ext cx="16" cy="28"/>
            </a:xfrm>
            <a:custGeom>
              <a:avLst/>
              <a:gdLst>
                <a:gd name="T0" fmla="*/ 0 w 16"/>
                <a:gd name="T1" fmla="*/ 11 h 28"/>
                <a:gd name="T2" fmla="*/ 11 w 16"/>
                <a:gd name="T3" fmla="*/ 28 h 28"/>
                <a:gd name="T4" fmla="*/ 15 w 16"/>
                <a:gd name="T5" fmla="*/ 11 h 28"/>
                <a:gd name="T6" fmla="*/ 16 w 16"/>
                <a:gd name="T7" fmla="*/ 0 h 28"/>
                <a:gd name="T8" fmla="*/ 0 w 16"/>
                <a:gd name="T9" fmla="*/ 11 h 28"/>
              </a:gdLst>
              <a:ahLst/>
              <a:cxnLst>
                <a:cxn ang="0">
                  <a:pos x="T0" y="T1"/>
                </a:cxn>
                <a:cxn ang="0">
                  <a:pos x="T2" y="T3"/>
                </a:cxn>
                <a:cxn ang="0">
                  <a:pos x="T4" y="T5"/>
                </a:cxn>
                <a:cxn ang="0">
                  <a:pos x="T6" y="T7"/>
                </a:cxn>
                <a:cxn ang="0">
                  <a:pos x="T8" y="T9"/>
                </a:cxn>
              </a:cxnLst>
              <a:rect l="0" t="0" r="r" b="b"/>
              <a:pathLst>
                <a:path w="16" h="28">
                  <a:moveTo>
                    <a:pt x="0" y="11"/>
                  </a:moveTo>
                  <a:lnTo>
                    <a:pt x="11" y="28"/>
                  </a:lnTo>
                  <a:lnTo>
                    <a:pt x="15" y="11"/>
                  </a:lnTo>
                  <a:lnTo>
                    <a:pt x="16"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49" name="Freeform 47"/>
            <p:cNvSpPr>
              <a:spLocks/>
            </p:cNvSpPr>
            <p:nvPr/>
          </p:nvSpPr>
          <p:spPr bwMode="auto">
            <a:xfrm>
              <a:off x="4713" y="3061"/>
              <a:ext cx="18" cy="12"/>
            </a:xfrm>
            <a:custGeom>
              <a:avLst/>
              <a:gdLst>
                <a:gd name="T0" fmla="*/ 0 w 18"/>
                <a:gd name="T1" fmla="*/ 12 h 12"/>
                <a:gd name="T2" fmla="*/ 10 w 18"/>
                <a:gd name="T3" fmla="*/ 0 h 12"/>
                <a:gd name="T4" fmla="*/ 18 w 18"/>
                <a:gd name="T5" fmla="*/ 12 h 12"/>
                <a:gd name="T6" fmla="*/ 0 w 18"/>
                <a:gd name="T7" fmla="*/ 12 h 12"/>
              </a:gdLst>
              <a:ahLst/>
              <a:cxnLst>
                <a:cxn ang="0">
                  <a:pos x="T0" y="T1"/>
                </a:cxn>
                <a:cxn ang="0">
                  <a:pos x="T2" y="T3"/>
                </a:cxn>
                <a:cxn ang="0">
                  <a:pos x="T4" y="T5"/>
                </a:cxn>
                <a:cxn ang="0">
                  <a:pos x="T6" y="T7"/>
                </a:cxn>
              </a:cxnLst>
              <a:rect l="0" t="0" r="r" b="b"/>
              <a:pathLst>
                <a:path w="18" h="12">
                  <a:moveTo>
                    <a:pt x="0" y="12"/>
                  </a:moveTo>
                  <a:lnTo>
                    <a:pt x="10" y="0"/>
                  </a:lnTo>
                  <a:lnTo>
                    <a:pt x="18"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0" name="Freeform 48"/>
            <p:cNvSpPr>
              <a:spLocks/>
            </p:cNvSpPr>
            <p:nvPr/>
          </p:nvSpPr>
          <p:spPr bwMode="auto">
            <a:xfrm>
              <a:off x="4722" y="3061"/>
              <a:ext cx="18" cy="12"/>
            </a:xfrm>
            <a:custGeom>
              <a:avLst/>
              <a:gdLst>
                <a:gd name="T0" fmla="*/ 0 w 18"/>
                <a:gd name="T1" fmla="*/ 12 h 12"/>
                <a:gd name="T2" fmla="*/ 9 w 18"/>
                <a:gd name="T3" fmla="*/ 0 h 12"/>
                <a:gd name="T4" fmla="*/ 18 w 18"/>
                <a:gd name="T5" fmla="*/ 12 h 12"/>
                <a:gd name="T6" fmla="*/ 0 w 18"/>
                <a:gd name="T7" fmla="*/ 12 h 12"/>
              </a:gdLst>
              <a:ahLst/>
              <a:cxnLst>
                <a:cxn ang="0">
                  <a:pos x="T0" y="T1"/>
                </a:cxn>
                <a:cxn ang="0">
                  <a:pos x="T2" y="T3"/>
                </a:cxn>
                <a:cxn ang="0">
                  <a:pos x="T4" y="T5"/>
                </a:cxn>
                <a:cxn ang="0">
                  <a:pos x="T6" y="T7"/>
                </a:cxn>
              </a:cxnLst>
              <a:rect l="0" t="0" r="r" b="b"/>
              <a:pathLst>
                <a:path w="18" h="12">
                  <a:moveTo>
                    <a:pt x="0" y="12"/>
                  </a:moveTo>
                  <a:lnTo>
                    <a:pt x="9" y="0"/>
                  </a:lnTo>
                  <a:lnTo>
                    <a:pt x="18"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1" name="Freeform 49"/>
            <p:cNvSpPr>
              <a:spLocks/>
            </p:cNvSpPr>
            <p:nvPr/>
          </p:nvSpPr>
          <p:spPr bwMode="auto">
            <a:xfrm>
              <a:off x="4651" y="2888"/>
              <a:ext cx="44" cy="25"/>
            </a:xfrm>
            <a:custGeom>
              <a:avLst/>
              <a:gdLst>
                <a:gd name="T0" fmla="*/ 0 w 44"/>
                <a:gd name="T1" fmla="*/ 13 h 25"/>
                <a:gd name="T2" fmla="*/ 44 w 44"/>
                <a:gd name="T3" fmla="*/ 0 h 25"/>
                <a:gd name="T4" fmla="*/ 44 w 44"/>
                <a:gd name="T5" fmla="*/ 25 h 25"/>
                <a:gd name="T6" fmla="*/ 0 w 44"/>
                <a:gd name="T7" fmla="*/ 13 h 25"/>
              </a:gdLst>
              <a:ahLst/>
              <a:cxnLst>
                <a:cxn ang="0">
                  <a:pos x="T0" y="T1"/>
                </a:cxn>
                <a:cxn ang="0">
                  <a:pos x="T2" y="T3"/>
                </a:cxn>
                <a:cxn ang="0">
                  <a:pos x="T4" y="T5"/>
                </a:cxn>
                <a:cxn ang="0">
                  <a:pos x="T6" y="T7"/>
                </a:cxn>
              </a:cxnLst>
              <a:rect l="0" t="0" r="r" b="b"/>
              <a:pathLst>
                <a:path w="44" h="25">
                  <a:moveTo>
                    <a:pt x="0" y="13"/>
                  </a:moveTo>
                  <a:lnTo>
                    <a:pt x="44" y="0"/>
                  </a:lnTo>
                  <a:lnTo>
                    <a:pt x="44" y="25"/>
                  </a:lnTo>
                  <a:lnTo>
                    <a:pt x="0" y="1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2" name="Freeform 50"/>
            <p:cNvSpPr>
              <a:spLocks/>
            </p:cNvSpPr>
            <p:nvPr/>
          </p:nvSpPr>
          <p:spPr bwMode="auto">
            <a:xfrm>
              <a:off x="4621" y="2901"/>
              <a:ext cx="109" cy="79"/>
            </a:xfrm>
            <a:custGeom>
              <a:avLst/>
              <a:gdLst>
                <a:gd name="T0" fmla="*/ 0 w 233"/>
                <a:gd name="T1" fmla="*/ 167 h 167"/>
                <a:gd name="T2" fmla="*/ 118 w 233"/>
                <a:gd name="T3" fmla="*/ 167 h 167"/>
                <a:gd name="T4" fmla="*/ 119 w 233"/>
                <a:gd name="T5" fmla="*/ 167 h 167"/>
                <a:gd name="T6" fmla="*/ 233 w 233"/>
                <a:gd name="T7" fmla="*/ 0 h 167"/>
                <a:gd name="T8" fmla="*/ 225 w 233"/>
                <a:gd name="T9" fmla="*/ 0 h 167"/>
                <a:gd name="T10" fmla="*/ 158 w 233"/>
                <a:gd name="T11" fmla="*/ 0 h 167"/>
                <a:gd name="T12" fmla="*/ 74 w 233"/>
                <a:gd name="T13" fmla="*/ 0 h 167"/>
                <a:gd name="T14" fmla="*/ 0 w 233"/>
                <a:gd name="T15" fmla="*/ 0 h 167"/>
                <a:gd name="T16" fmla="*/ 0 w 233"/>
                <a:gd name="T1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67">
                  <a:moveTo>
                    <a:pt x="0" y="167"/>
                  </a:moveTo>
                  <a:cubicBezTo>
                    <a:pt x="118" y="167"/>
                    <a:pt x="118" y="167"/>
                    <a:pt x="118" y="167"/>
                  </a:cubicBezTo>
                  <a:cubicBezTo>
                    <a:pt x="119" y="167"/>
                    <a:pt x="119" y="167"/>
                    <a:pt x="119" y="167"/>
                  </a:cubicBezTo>
                  <a:cubicBezTo>
                    <a:pt x="207" y="162"/>
                    <a:pt x="233" y="89"/>
                    <a:pt x="233" y="0"/>
                  </a:cubicBezTo>
                  <a:cubicBezTo>
                    <a:pt x="225" y="0"/>
                    <a:pt x="225" y="0"/>
                    <a:pt x="225" y="0"/>
                  </a:cubicBezTo>
                  <a:cubicBezTo>
                    <a:pt x="158" y="0"/>
                    <a:pt x="158" y="0"/>
                    <a:pt x="158" y="0"/>
                  </a:cubicBezTo>
                  <a:cubicBezTo>
                    <a:pt x="74" y="0"/>
                    <a:pt x="74" y="0"/>
                    <a:pt x="74" y="0"/>
                  </a:cubicBezTo>
                  <a:cubicBezTo>
                    <a:pt x="0" y="0"/>
                    <a:pt x="0" y="0"/>
                    <a:pt x="0" y="0"/>
                  </a:cubicBezTo>
                  <a:cubicBezTo>
                    <a:pt x="0" y="167"/>
                    <a:pt x="0" y="167"/>
                    <a:pt x="0" y="167"/>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3" name="Oval 51"/>
            <p:cNvSpPr>
              <a:spLocks noChangeArrowheads="1"/>
            </p:cNvSpPr>
            <p:nvPr/>
          </p:nvSpPr>
          <p:spPr bwMode="auto">
            <a:xfrm>
              <a:off x="4659" y="2919"/>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4" name="Oval 52"/>
            <p:cNvSpPr>
              <a:spLocks noChangeArrowheads="1"/>
            </p:cNvSpPr>
            <p:nvPr/>
          </p:nvSpPr>
          <p:spPr bwMode="auto">
            <a:xfrm>
              <a:off x="4659" y="2919"/>
              <a:ext cx="6" cy="6"/>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5" name="Freeform 53"/>
            <p:cNvSpPr>
              <a:spLocks/>
            </p:cNvSpPr>
            <p:nvPr/>
          </p:nvSpPr>
          <p:spPr bwMode="auto">
            <a:xfrm>
              <a:off x="4582" y="2876"/>
              <a:ext cx="111" cy="135"/>
            </a:xfrm>
            <a:custGeom>
              <a:avLst/>
              <a:gdLst>
                <a:gd name="T0" fmla="*/ 140 w 237"/>
                <a:gd name="T1" fmla="*/ 172 h 286"/>
                <a:gd name="T2" fmla="*/ 136 w 237"/>
                <a:gd name="T3" fmla="*/ 167 h 286"/>
                <a:gd name="T4" fmla="*/ 125 w 237"/>
                <a:gd name="T5" fmla="*/ 123 h 286"/>
                <a:gd name="T6" fmla="*/ 83 w 237"/>
                <a:gd name="T7" fmla="*/ 54 h 286"/>
                <a:gd name="T8" fmla="*/ 83 w 237"/>
                <a:gd name="T9" fmla="*/ 55 h 286"/>
                <a:gd name="T10" fmla="*/ 83 w 237"/>
                <a:gd name="T11" fmla="*/ 54 h 286"/>
                <a:gd name="T12" fmla="*/ 33 w 237"/>
                <a:gd name="T13" fmla="*/ 82 h 286"/>
                <a:gd name="T14" fmla="*/ 26 w 237"/>
                <a:gd name="T15" fmla="*/ 146 h 286"/>
                <a:gd name="T16" fmla="*/ 35 w 237"/>
                <a:gd name="T17" fmla="*/ 178 h 286"/>
                <a:gd name="T18" fmla="*/ 41 w 237"/>
                <a:gd name="T19" fmla="*/ 206 h 286"/>
                <a:gd name="T20" fmla="*/ 68 w 237"/>
                <a:gd name="T21" fmla="*/ 220 h 286"/>
                <a:gd name="T22" fmla="*/ 237 w 237"/>
                <a:gd name="T23" fmla="*/ 215 h 286"/>
                <a:gd name="T24" fmla="*/ 140 w 237"/>
                <a:gd name="T25" fmla="*/ 17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86">
                  <a:moveTo>
                    <a:pt x="140" y="172"/>
                  </a:moveTo>
                  <a:cubicBezTo>
                    <a:pt x="139" y="170"/>
                    <a:pt x="137" y="169"/>
                    <a:pt x="136" y="167"/>
                  </a:cubicBezTo>
                  <a:cubicBezTo>
                    <a:pt x="122" y="153"/>
                    <a:pt x="126" y="143"/>
                    <a:pt x="125" y="123"/>
                  </a:cubicBezTo>
                  <a:cubicBezTo>
                    <a:pt x="124" y="100"/>
                    <a:pt x="108" y="61"/>
                    <a:pt x="83" y="54"/>
                  </a:cubicBezTo>
                  <a:cubicBezTo>
                    <a:pt x="83" y="55"/>
                    <a:pt x="83" y="55"/>
                    <a:pt x="83" y="55"/>
                  </a:cubicBezTo>
                  <a:cubicBezTo>
                    <a:pt x="83" y="54"/>
                    <a:pt x="83" y="54"/>
                    <a:pt x="83" y="54"/>
                  </a:cubicBezTo>
                  <a:cubicBezTo>
                    <a:pt x="83" y="54"/>
                    <a:pt x="0" y="0"/>
                    <a:pt x="33" y="82"/>
                  </a:cubicBezTo>
                  <a:cubicBezTo>
                    <a:pt x="19" y="101"/>
                    <a:pt x="15" y="127"/>
                    <a:pt x="26" y="146"/>
                  </a:cubicBezTo>
                  <a:cubicBezTo>
                    <a:pt x="33" y="157"/>
                    <a:pt x="35" y="165"/>
                    <a:pt x="35" y="178"/>
                  </a:cubicBezTo>
                  <a:cubicBezTo>
                    <a:pt x="35" y="188"/>
                    <a:pt x="36" y="197"/>
                    <a:pt x="41" y="206"/>
                  </a:cubicBezTo>
                  <a:cubicBezTo>
                    <a:pt x="45" y="213"/>
                    <a:pt x="56" y="218"/>
                    <a:pt x="68" y="220"/>
                  </a:cubicBezTo>
                  <a:cubicBezTo>
                    <a:pt x="109" y="286"/>
                    <a:pt x="237" y="215"/>
                    <a:pt x="237" y="215"/>
                  </a:cubicBezTo>
                  <a:cubicBezTo>
                    <a:pt x="209" y="170"/>
                    <a:pt x="140" y="172"/>
                    <a:pt x="140" y="172"/>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6" name="Freeform 54"/>
            <p:cNvSpPr>
              <a:spLocks/>
            </p:cNvSpPr>
            <p:nvPr/>
          </p:nvSpPr>
          <p:spPr bwMode="auto">
            <a:xfrm>
              <a:off x="4647" y="2950"/>
              <a:ext cx="36" cy="24"/>
            </a:xfrm>
            <a:custGeom>
              <a:avLst/>
              <a:gdLst>
                <a:gd name="T0" fmla="*/ 0 w 76"/>
                <a:gd name="T1" fmla="*/ 13 h 51"/>
                <a:gd name="T2" fmla="*/ 37 w 76"/>
                <a:gd name="T3" fmla="*/ 51 h 51"/>
                <a:gd name="T4" fmla="*/ 75 w 76"/>
                <a:gd name="T5" fmla="*/ 13 h 51"/>
                <a:gd name="T6" fmla="*/ 76 w 76"/>
                <a:gd name="T7" fmla="*/ 0 h 51"/>
                <a:gd name="T8" fmla="*/ 0 w 76"/>
                <a:gd name="T9" fmla="*/ 0 h 51"/>
                <a:gd name="T10" fmla="*/ 0 w 76"/>
                <a:gd name="T11" fmla="*/ 13 h 51"/>
              </a:gdLst>
              <a:ahLst/>
              <a:cxnLst>
                <a:cxn ang="0">
                  <a:pos x="T0" y="T1"/>
                </a:cxn>
                <a:cxn ang="0">
                  <a:pos x="T2" y="T3"/>
                </a:cxn>
                <a:cxn ang="0">
                  <a:pos x="T4" y="T5"/>
                </a:cxn>
                <a:cxn ang="0">
                  <a:pos x="T6" y="T7"/>
                </a:cxn>
                <a:cxn ang="0">
                  <a:pos x="T8" y="T9"/>
                </a:cxn>
                <a:cxn ang="0">
                  <a:pos x="T10" y="T11"/>
                </a:cxn>
              </a:cxnLst>
              <a:rect l="0" t="0" r="r" b="b"/>
              <a:pathLst>
                <a:path w="76" h="51">
                  <a:moveTo>
                    <a:pt x="0" y="13"/>
                  </a:moveTo>
                  <a:cubicBezTo>
                    <a:pt x="0" y="34"/>
                    <a:pt x="16" y="51"/>
                    <a:pt x="37" y="51"/>
                  </a:cubicBezTo>
                  <a:cubicBezTo>
                    <a:pt x="58" y="51"/>
                    <a:pt x="75" y="34"/>
                    <a:pt x="75" y="13"/>
                  </a:cubicBezTo>
                  <a:cubicBezTo>
                    <a:pt x="76" y="0"/>
                    <a:pt x="76" y="0"/>
                    <a:pt x="76" y="0"/>
                  </a:cubicBezTo>
                  <a:cubicBezTo>
                    <a:pt x="0" y="0"/>
                    <a:pt x="0" y="0"/>
                    <a:pt x="0" y="0"/>
                  </a:cubicBezTo>
                  <a:cubicBezTo>
                    <a:pt x="0" y="13"/>
                    <a:pt x="0" y="13"/>
                    <a:pt x="0" y="13"/>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7" name="Freeform 55"/>
            <p:cNvSpPr>
              <a:spLocks/>
            </p:cNvSpPr>
            <p:nvPr/>
          </p:nvSpPr>
          <p:spPr bwMode="auto">
            <a:xfrm>
              <a:off x="4656" y="2956"/>
              <a:ext cx="18" cy="9"/>
            </a:xfrm>
            <a:custGeom>
              <a:avLst/>
              <a:gdLst>
                <a:gd name="T0" fmla="*/ 38 w 38"/>
                <a:gd name="T1" fmla="*/ 0 h 19"/>
                <a:gd name="T2" fmla="*/ 0 w 38"/>
                <a:gd name="T3" fmla="*/ 0 h 19"/>
                <a:gd name="T4" fmla="*/ 19 w 38"/>
                <a:gd name="T5" fmla="*/ 19 h 19"/>
                <a:gd name="T6" fmla="*/ 38 w 38"/>
                <a:gd name="T7" fmla="*/ 0 h 19"/>
              </a:gdLst>
              <a:ahLst/>
              <a:cxnLst>
                <a:cxn ang="0">
                  <a:pos x="T0" y="T1"/>
                </a:cxn>
                <a:cxn ang="0">
                  <a:pos x="T2" y="T3"/>
                </a:cxn>
                <a:cxn ang="0">
                  <a:pos x="T4" y="T5"/>
                </a:cxn>
                <a:cxn ang="0">
                  <a:pos x="T6" y="T7"/>
                </a:cxn>
              </a:cxnLst>
              <a:rect l="0" t="0" r="r" b="b"/>
              <a:pathLst>
                <a:path w="38" h="19">
                  <a:moveTo>
                    <a:pt x="38" y="0"/>
                  </a:moveTo>
                  <a:cubicBezTo>
                    <a:pt x="0" y="0"/>
                    <a:pt x="0" y="0"/>
                    <a:pt x="0" y="0"/>
                  </a:cubicBezTo>
                  <a:cubicBezTo>
                    <a:pt x="0" y="10"/>
                    <a:pt x="9" y="19"/>
                    <a:pt x="19" y="19"/>
                  </a:cubicBezTo>
                  <a:cubicBezTo>
                    <a:pt x="30" y="19"/>
                    <a:pt x="38" y="10"/>
                    <a:pt x="38" y="0"/>
                  </a:cubicBezTo>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8" name="Rectangle 56"/>
            <p:cNvSpPr>
              <a:spLocks noChangeArrowheads="1"/>
            </p:cNvSpPr>
            <p:nvPr/>
          </p:nvSpPr>
          <p:spPr bwMode="auto">
            <a:xfrm>
              <a:off x="4501" y="3217"/>
              <a:ext cx="137" cy="10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59" name="Rectangle 57"/>
            <p:cNvSpPr>
              <a:spLocks noChangeArrowheads="1"/>
            </p:cNvSpPr>
            <p:nvPr/>
          </p:nvSpPr>
          <p:spPr bwMode="auto">
            <a:xfrm>
              <a:off x="4501" y="3217"/>
              <a:ext cx="13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0" name="Rectangle 58"/>
            <p:cNvSpPr>
              <a:spLocks noChangeArrowheads="1"/>
            </p:cNvSpPr>
            <p:nvPr/>
          </p:nvSpPr>
          <p:spPr bwMode="auto">
            <a:xfrm>
              <a:off x="4509" y="3224"/>
              <a:ext cx="121" cy="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1" name="Rectangle 59"/>
            <p:cNvSpPr>
              <a:spLocks noChangeArrowheads="1"/>
            </p:cNvSpPr>
            <p:nvPr/>
          </p:nvSpPr>
          <p:spPr bwMode="auto">
            <a:xfrm>
              <a:off x="4509" y="3224"/>
              <a:ext cx="12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2" name="Freeform 60"/>
            <p:cNvSpPr>
              <a:spLocks noEditPoints="1"/>
            </p:cNvSpPr>
            <p:nvPr/>
          </p:nvSpPr>
          <p:spPr bwMode="auto">
            <a:xfrm>
              <a:off x="4501" y="3217"/>
              <a:ext cx="98" cy="105"/>
            </a:xfrm>
            <a:custGeom>
              <a:avLst/>
              <a:gdLst>
                <a:gd name="T0" fmla="*/ 71 w 98"/>
                <a:gd name="T1" fmla="*/ 101 h 105"/>
                <a:gd name="T2" fmla="*/ 71 w 98"/>
                <a:gd name="T3" fmla="*/ 92 h 105"/>
                <a:gd name="T4" fmla="*/ 81 w 98"/>
                <a:gd name="T5" fmla="*/ 92 h 105"/>
                <a:gd name="T6" fmla="*/ 81 w 98"/>
                <a:gd name="T7" fmla="*/ 101 h 105"/>
                <a:gd name="T8" fmla="*/ 71 w 98"/>
                <a:gd name="T9" fmla="*/ 101 h 105"/>
                <a:gd name="T10" fmla="*/ 37 w 98"/>
                <a:gd name="T11" fmla="*/ 0 h 105"/>
                <a:gd name="T12" fmla="*/ 0 w 98"/>
                <a:gd name="T13" fmla="*/ 0 h 105"/>
                <a:gd name="T14" fmla="*/ 0 w 98"/>
                <a:gd name="T15" fmla="*/ 105 h 105"/>
                <a:gd name="T16" fmla="*/ 98 w 98"/>
                <a:gd name="T17" fmla="*/ 105 h 105"/>
                <a:gd name="T18" fmla="*/ 89 w 98"/>
                <a:gd name="T19" fmla="*/ 90 h 105"/>
                <a:gd name="T20" fmla="*/ 8 w 98"/>
                <a:gd name="T21" fmla="*/ 90 h 105"/>
                <a:gd name="T22" fmla="*/ 8 w 98"/>
                <a:gd name="T23" fmla="*/ 7 h 105"/>
                <a:gd name="T24" fmla="*/ 41 w 98"/>
                <a:gd name="T25" fmla="*/ 7 h 105"/>
                <a:gd name="T26" fmla="*/ 37 w 98"/>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5">
                  <a:moveTo>
                    <a:pt x="71" y="101"/>
                  </a:moveTo>
                  <a:lnTo>
                    <a:pt x="71" y="92"/>
                  </a:lnTo>
                  <a:lnTo>
                    <a:pt x="81" y="92"/>
                  </a:lnTo>
                  <a:lnTo>
                    <a:pt x="81" y="101"/>
                  </a:lnTo>
                  <a:lnTo>
                    <a:pt x="71" y="101"/>
                  </a:lnTo>
                  <a:close/>
                  <a:moveTo>
                    <a:pt x="37" y="0"/>
                  </a:moveTo>
                  <a:lnTo>
                    <a:pt x="0" y="0"/>
                  </a:lnTo>
                  <a:lnTo>
                    <a:pt x="0" y="105"/>
                  </a:lnTo>
                  <a:lnTo>
                    <a:pt x="98" y="105"/>
                  </a:lnTo>
                  <a:lnTo>
                    <a:pt x="89" y="90"/>
                  </a:lnTo>
                  <a:lnTo>
                    <a:pt x="8" y="90"/>
                  </a:lnTo>
                  <a:lnTo>
                    <a:pt x="8" y="7"/>
                  </a:lnTo>
                  <a:lnTo>
                    <a:pt x="41" y="7"/>
                  </a:lnTo>
                  <a:lnTo>
                    <a:pt x="37" y="0"/>
                  </a:lnTo>
                  <a:close/>
                </a:path>
              </a:pathLst>
            </a:custGeom>
            <a:solidFill>
              <a:srgbClr val="00A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3" name="Freeform 61"/>
            <p:cNvSpPr>
              <a:spLocks noEditPoints="1"/>
            </p:cNvSpPr>
            <p:nvPr/>
          </p:nvSpPr>
          <p:spPr bwMode="auto">
            <a:xfrm>
              <a:off x="4501" y="3217"/>
              <a:ext cx="98" cy="105"/>
            </a:xfrm>
            <a:custGeom>
              <a:avLst/>
              <a:gdLst>
                <a:gd name="T0" fmla="*/ 71 w 98"/>
                <a:gd name="T1" fmla="*/ 101 h 105"/>
                <a:gd name="T2" fmla="*/ 71 w 98"/>
                <a:gd name="T3" fmla="*/ 92 h 105"/>
                <a:gd name="T4" fmla="*/ 81 w 98"/>
                <a:gd name="T5" fmla="*/ 92 h 105"/>
                <a:gd name="T6" fmla="*/ 81 w 98"/>
                <a:gd name="T7" fmla="*/ 101 h 105"/>
                <a:gd name="T8" fmla="*/ 71 w 98"/>
                <a:gd name="T9" fmla="*/ 101 h 105"/>
                <a:gd name="T10" fmla="*/ 37 w 98"/>
                <a:gd name="T11" fmla="*/ 0 h 105"/>
                <a:gd name="T12" fmla="*/ 0 w 98"/>
                <a:gd name="T13" fmla="*/ 0 h 105"/>
                <a:gd name="T14" fmla="*/ 0 w 98"/>
                <a:gd name="T15" fmla="*/ 105 h 105"/>
                <a:gd name="T16" fmla="*/ 98 w 98"/>
                <a:gd name="T17" fmla="*/ 105 h 105"/>
                <a:gd name="T18" fmla="*/ 89 w 98"/>
                <a:gd name="T19" fmla="*/ 90 h 105"/>
                <a:gd name="T20" fmla="*/ 8 w 98"/>
                <a:gd name="T21" fmla="*/ 90 h 105"/>
                <a:gd name="T22" fmla="*/ 8 w 98"/>
                <a:gd name="T23" fmla="*/ 7 h 105"/>
                <a:gd name="T24" fmla="*/ 41 w 98"/>
                <a:gd name="T25" fmla="*/ 7 h 105"/>
                <a:gd name="T26" fmla="*/ 37 w 98"/>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5">
                  <a:moveTo>
                    <a:pt x="71" y="101"/>
                  </a:moveTo>
                  <a:lnTo>
                    <a:pt x="71" y="92"/>
                  </a:lnTo>
                  <a:lnTo>
                    <a:pt x="81" y="92"/>
                  </a:lnTo>
                  <a:lnTo>
                    <a:pt x="81" y="101"/>
                  </a:lnTo>
                  <a:lnTo>
                    <a:pt x="71" y="101"/>
                  </a:lnTo>
                  <a:moveTo>
                    <a:pt x="37" y="0"/>
                  </a:moveTo>
                  <a:lnTo>
                    <a:pt x="0" y="0"/>
                  </a:lnTo>
                  <a:lnTo>
                    <a:pt x="0" y="105"/>
                  </a:lnTo>
                  <a:lnTo>
                    <a:pt x="98" y="105"/>
                  </a:lnTo>
                  <a:lnTo>
                    <a:pt x="89" y="90"/>
                  </a:lnTo>
                  <a:lnTo>
                    <a:pt x="8" y="90"/>
                  </a:lnTo>
                  <a:lnTo>
                    <a:pt x="8" y="7"/>
                  </a:lnTo>
                  <a:lnTo>
                    <a:pt x="41" y="7"/>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4" name="Freeform 62"/>
            <p:cNvSpPr>
              <a:spLocks/>
            </p:cNvSpPr>
            <p:nvPr/>
          </p:nvSpPr>
          <p:spPr bwMode="auto">
            <a:xfrm>
              <a:off x="4509" y="3224"/>
              <a:ext cx="81" cy="83"/>
            </a:xfrm>
            <a:custGeom>
              <a:avLst/>
              <a:gdLst>
                <a:gd name="T0" fmla="*/ 33 w 81"/>
                <a:gd name="T1" fmla="*/ 0 h 83"/>
                <a:gd name="T2" fmla="*/ 0 w 81"/>
                <a:gd name="T3" fmla="*/ 0 h 83"/>
                <a:gd name="T4" fmla="*/ 0 w 81"/>
                <a:gd name="T5" fmla="*/ 83 h 83"/>
                <a:gd name="T6" fmla="*/ 81 w 81"/>
                <a:gd name="T7" fmla="*/ 83 h 83"/>
                <a:gd name="T8" fmla="*/ 33 w 81"/>
                <a:gd name="T9" fmla="*/ 0 h 83"/>
              </a:gdLst>
              <a:ahLst/>
              <a:cxnLst>
                <a:cxn ang="0">
                  <a:pos x="T0" y="T1"/>
                </a:cxn>
                <a:cxn ang="0">
                  <a:pos x="T2" y="T3"/>
                </a:cxn>
                <a:cxn ang="0">
                  <a:pos x="T4" y="T5"/>
                </a:cxn>
                <a:cxn ang="0">
                  <a:pos x="T6" y="T7"/>
                </a:cxn>
                <a:cxn ang="0">
                  <a:pos x="T8" y="T9"/>
                </a:cxn>
              </a:cxnLst>
              <a:rect l="0" t="0" r="r" b="b"/>
              <a:pathLst>
                <a:path w="81" h="83">
                  <a:moveTo>
                    <a:pt x="33" y="0"/>
                  </a:moveTo>
                  <a:lnTo>
                    <a:pt x="0" y="0"/>
                  </a:lnTo>
                  <a:lnTo>
                    <a:pt x="0" y="83"/>
                  </a:lnTo>
                  <a:lnTo>
                    <a:pt x="81" y="83"/>
                  </a:lnTo>
                  <a:lnTo>
                    <a:pt x="3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5" name="Freeform 63"/>
            <p:cNvSpPr>
              <a:spLocks/>
            </p:cNvSpPr>
            <p:nvPr/>
          </p:nvSpPr>
          <p:spPr bwMode="auto">
            <a:xfrm>
              <a:off x="4509" y="3224"/>
              <a:ext cx="81" cy="83"/>
            </a:xfrm>
            <a:custGeom>
              <a:avLst/>
              <a:gdLst>
                <a:gd name="T0" fmla="*/ 33 w 81"/>
                <a:gd name="T1" fmla="*/ 0 h 83"/>
                <a:gd name="T2" fmla="*/ 0 w 81"/>
                <a:gd name="T3" fmla="*/ 0 h 83"/>
                <a:gd name="T4" fmla="*/ 0 w 81"/>
                <a:gd name="T5" fmla="*/ 83 h 83"/>
                <a:gd name="T6" fmla="*/ 81 w 81"/>
                <a:gd name="T7" fmla="*/ 83 h 83"/>
                <a:gd name="T8" fmla="*/ 33 w 81"/>
                <a:gd name="T9" fmla="*/ 0 h 83"/>
              </a:gdLst>
              <a:ahLst/>
              <a:cxnLst>
                <a:cxn ang="0">
                  <a:pos x="T0" y="T1"/>
                </a:cxn>
                <a:cxn ang="0">
                  <a:pos x="T2" y="T3"/>
                </a:cxn>
                <a:cxn ang="0">
                  <a:pos x="T4" y="T5"/>
                </a:cxn>
                <a:cxn ang="0">
                  <a:pos x="T6" y="T7"/>
                </a:cxn>
                <a:cxn ang="0">
                  <a:pos x="T8" y="T9"/>
                </a:cxn>
              </a:cxnLst>
              <a:rect l="0" t="0" r="r" b="b"/>
              <a:pathLst>
                <a:path w="81" h="83">
                  <a:moveTo>
                    <a:pt x="33" y="0"/>
                  </a:moveTo>
                  <a:lnTo>
                    <a:pt x="0" y="0"/>
                  </a:lnTo>
                  <a:lnTo>
                    <a:pt x="0" y="83"/>
                  </a:lnTo>
                  <a:lnTo>
                    <a:pt x="81" y="83"/>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6" name="Rectangle 64"/>
            <p:cNvSpPr>
              <a:spLocks noChangeArrowheads="1"/>
            </p:cNvSpPr>
            <p:nvPr/>
          </p:nvSpPr>
          <p:spPr bwMode="auto">
            <a:xfrm>
              <a:off x="4572" y="3309"/>
              <a:ext cx="10" cy="9"/>
            </a:xfrm>
            <a:prstGeom prst="rect">
              <a:avLst/>
            </a:prstGeom>
            <a:solidFill>
              <a:srgbClr val="007F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7" name="Rectangle 65"/>
            <p:cNvSpPr>
              <a:spLocks noChangeArrowheads="1"/>
            </p:cNvSpPr>
            <p:nvPr/>
          </p:nvSpPr>
          <p:spPr bwMode="auto">
            <a:xfrm>
              <a:off x="4572" y="3309"/>
              <a:ext cx="10"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8" name="Freeform 66"/>
            <p:cNvSpPr>
              <a:spLocks/>
            </p:cNvSpPr>
            <p:nvPr/>
          </p:nvSpPr>
          <p:spPr bwMode="auto">
            <a:xfrm>
              <a:off x="4549" y="3012"/>
              <a:ext cx="75" cy="288"/>
            </a:xfrm>
            <a:custGeom>
              <a:avLst/>
              <a:gdLst>
                <a:gd name="T0" fmla="*/ 0 w 160"/>
                <a:gd name="T1" fmla="*/ 612 h 612"/>
                <a:gd name="T2" fmla="*/ 86 w 160"/>
                <a:gd name="T3" fmla="*/ 0 h 612"/>
                <a:gd name="T4" fmla="*/ 86 w 160"/>
                <a:gd name="T5" fmla="*/ 0 h 612"/>
                <a:gd name="T6" fmla="*/ 160 w 160"/>
                <a:gd name="T7" fmla="*/ 26 h 612"/>
                <a:gd name="T8" fmla="*/ 147 w 160"/>
                <a:gd name="T9" fmla="*/ 66 h 612"/>
                <a:gd name="T10" fmla="*/ 119 w 160"/>
                <a:gd name="T11" fmla="*/ 184 h 612"/>
                <a:gd name="T12" fmla="*/ 78 w 160"/>
                <a:gd name="T13" fmla="*/ 612 h 612"/>
                <a:gd name="T14" fmla="*/ 0 w 160"/>
                <a:gd name="T15" fmla="*/ 612 h 6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612">
                  <a:moveTo>
                    <a:pt x="0" y="612"/>
                  </a:moveTo>
                  <a:cubicBezTo>
                    <a:pt x="0" y="244"/>
                    <a:pt x="85" y="3"/>
                    <a:pt x="86" y="0"/>
                  </a:cubicBezTo>
                  <a:cubicBezTo>
                    <a:pt x="86" y="0"/>
                    <a:pt x="86" y="0"/>
                    <a:pt x="86" y="0"/>
                  </a:cubicBezTo>
                  <a:cubicBezTo>
                    <a:pt x="160" y="26"/>
                    <a:pt x="160" y="26"/>
                    <a:pt x="160" y="26"/>
                  </a:cubicBezTo>
                  <a:cubicBezTo>
                    <a:pt x="160" y="26"/>
                    <a:pt x="155" y="39"/>
                    <a:pt x="147" y="66"/>
                  </a:cubicBezTo>
                  <a:cubicBezTo>
                    <a:pt x="140" y="93"/>
                    <a:pt x="130" y="133"/>
                    <a:pt x="119" y="184"/>
                  </a:cubicBezTo>
                  <a:cubicBezTo>
                    <a:pt x="99" y="286"/>
                    <a:pt x="78" y="434"/>
                    <a:pt x="78" y="612"/>
                  </a:cubicBezTo>
                  <a:lnTo>
                    <a:pt x="0" y="612"/>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69" name="Freeform 67"/>
            <p:cNvSpPr>
              <a:spLocks/>
            </p:cNvSpPr>
            <p:nvPr/>
          </p:nvSpPr>
          <p:spPr bwMode="auto">
            <a:xfrm>
              <a:off x="4549" y="3300"/>
              <a:ext cx="37" cy="39"/>
            </a:xfrm>
            <a:custGeom>
              <a:avLst/>
              <a:gdLst>
                <a:gd name="T0" fmla="*/ 1 w 79"/>
                <a:gd name="T1" fmla="*/ 41 h 82"/>
                <a:gd name="T2" fmla="*/ 0 w 79"/>
                <a:gd name="T3" fmla="*/ 43 h 82"/>
                <a:gd name="T4" fmla="*/ 40 w 79"/>
                <a:gd name="T5" fmla="*/ 82 h 82"/>
                <a:gd name="T6" fmla="*/ 79 w 79"/>
                <a:gd name="T7" fmla="*/ 43 h 82"/>
                <a:gd name="T8" fmla="*/ 79 w 79"/>
                <a:gd name="T9" fmla="*/ 41 h 82"/>
                <a:gd name="T10" fmla="*/ 79 w 79"/>
                <a:gd name="T11" fmla="*/ 41 h 82"/>
                <a:gd name="T12" fmla="*/ 79 w 79"/>
                <a:gd name="T13" fmla="*/ 0 h 82"/>
                <a:gd name="T14" fmla="*/ 0 w 79"/>
                <a:gd name="T15" fmla="*/ 0 h 82"/>
                <a:gd name="T16" fmla="*/ 0 w 79"/>
                <a:gd name="T17" fmla="*/ 41 h 82"/>
                <a:gd name="T18" fmla="*/ 1 w 79"/>
                <a:gd name="T19"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2">
                  <a:moveTo>
                    <a:pt x="1" y="41"/>
                  </a:moveTo>
                  <a:cubicBezTo>
                    <a:pt x="1" y="41"/>
                    <a:pt x="0" y="42"/>
                    <a:pt x="0" y="43"/>
                  </a:cubicBezTo>
                  <a:cubicBezTo>
                    <a:pt x="0" y="64"/>
                    <a:pt x="18" y="82"/>
                    <a:pt x="40" y="82"/>
                  </a:cubicBezTo>
                  <a:cubicBezTo>
                    <a:pt x="61" y="82"/>
                    <a:pt x="79" y="64"/>
                    <a:pt x="79" y="43"/>
                  </a:cubicBezTo>
                  <a:cubicBezTo>
                    <a:pt x="79" y="42"/>
                    <a:pt x="79" y="42"/>
                    <a:pt x="79" y="41"/>
                  </a:cubicBezTo>
                  <a:cubicBezTo>
                    <a:pt x="79" y="41"/>
                    <a:pt x="79" y="41"/>
                    <a:pt x="79" y="41"/>
                  </a:cubicBezTo>
                  <a:cubicBezTo>
                    <a:pt x="79" y="0"/>
                    <a:pt x="79" y="0"/>
                    <a:pt x="79" y="0"/>
                  </a:cubicBezTo>
                  <a:cubicBezTo>
                    <a:pt x="0" y="0"/>
                    <a:pt x="0" y="0"/>
                    <a:pt x="0" y="0"/>
                  </a:cubicBezTo>
                  <a:cubicBezTo>
                    <a:pt x="0" y="41"/>
                    <a:pt x="0" y="41"/>
                    <a:pt x="0" y="41"/>
                  </a:cubicBezTo>
                  <a:lnTo>
                    <a:pt x="1" y="41"/>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spTree>
    <p:extLst>
      <p:ext uri="{BB962C8B-B14F-4D97-AF65-F5344CB8AC3E}">
        <p14:creationId xmlns:p14="http://schemas.microsoft.com/office/powerpoint/2010/main" val="246462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2013 Delivery Options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72048193"/>
              </p:ext>
            </p:extLst>
          </p:nvPr>
        </p:nvGraphicFramePr>
        <p:xfrm>
          <a:off x="332979" y="1287462"/>
          <a:ext cx="11757621" cy="5416610"/>
        </p:xfrm>
        <a:graphic>
          <a:graphicData uri="http://schemas.openxmlformats.org/drawingml/2006/table">
            <a:tbl>
              <a:tblPr firstRow="1">
                <a:tableStyleId>{5C22544A-7EE6-4342-B048-85BDC9FD1C3A}</a:tableStyleId>
              </a:tblPr>
              <a:tblGrid>
                <a:gridCol w="3919207"/>
                <a:gridCol w="3919207"/>
                <a:gridCol w="3919207"/>
              </a:tblGrid>
              <a:tr h="1293629">
                <a:tc>
                  <a:txBody>
                    <a:bodyPr/>
                    <a:lstStyle/>
                    <a:p>
                      <a:pPr marL="0" algn="l" defTabSz="932472" rtl="0" eaLnBrk="1" fontAlgn="base" latinLnBrk="0" hangingPunct="1">
                        <a:lnSpc>
                          <a:spcPct val="90000"/>
                        </a:lnSpc>
                        <a:spcBef>
                          <a:spcPct val="0"/>
                        </a:spcBef>
                        <a:spcAft>
                          <a:spcPct val="0"/>
                        </a:spcAft>
                      </a:pPr>
                      <a:r>
                        <a:rPr lang="en-US" sz="2800" b="1" i="1" kern="1200" dirty="0" smtClean="0">
                          <a:gradFill>
                            <a:gsLst>
                              <a:gs pos="0">
                                <a:srgbClr val="FFFFFF"/>
                              </a:gs>
                              <a:gs pos="100000">
                                <a:srgbClr val="FFFFFF"/>
                              </a:gs>
                            </a:gsLst>
                            <a:lin ang="5400000" scaled="0"/>
                          </a:gradFill>
                          <a:latin typeface="+mj-lt"/>
                          <a:ea typeface="Segoe UI" pitchFamily="34" charset="0"/>
                          <a:cs typeface="Segoe UI" pitchFamily="34" charset="0"/>
                        </a:rPr>
                        <a:t>Click-To</a:t>
                      </a:r>
                      <a:r>
                        <a:rPr lang="en-US" sz="2800" b="1" i="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-Run</a:t>
                      </a:r>
                      <a:endParaRPr lang="en-US" sz="2800" b="1" i="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54" marR="182854" marT="91427" marB="91427"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i="1" kern="1200" dirty="0" smtClean="0">
                          <a:gradFill>
                            <a:gsLst>
                              <a:gs pos="0">
                                <a:srgbClr val="FFFFFF"/>
                              </a:gs>
                              <a:gs pos="100000">
                                <a:srgbClr val="FFFFFF"/>
                              </a:gs>
                            </a:gsLst>
                            <a:lin ang="5400000" scaled="0"/>
                          </a:gradFill>
                          <a:latin typeface="+mj-lt"/>
                          <a:ea typeface="Segoe UI" pitchFamily="34" charset="0"/>
                          <a:cs typeface="Segoe UI" pitchFamily="34" charset="0"/>
                        </a:rPr>
                        <a:t>App-V 5</a:t>
                      </a:r>
                      <a:endParaRPr lang="en-US" sz="2800" b="1" i="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54" marR="182854" marT="91427" marB="91427"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defTabSz="932472" fontAlgn="base">
                        <a:lnSpc>
                          <a:spcPct val="90000"/>
                        </a:lnSpc>
                        <a:spcBef>
                          <a:spcPct val="0"/>
                        </a:spcBef>
                        <a:spcAft>
                          <a:spcPct val="0"/>
                        </a:spcAft>
                      </a:pPr>
                      <a:r>
                        <a:rPr lang="en-US" sz="2800" b="1" i="1" kern="1200" dirty="0" smtClean="0">
                          <a:gradFill>
                            <a:gsLst>
                              <a:gs pos="0">
                                <a:srgbClr val="FFFFFF"/>
                              </a:gs>
                              <a:gs pos="100000">
                                <a:srgbClr val="FFFFFF"/>
                              </a:gs>
                            </a:gsLst>
                            <a:lin ang="5400000" scaled="0"/>
                          </a:gradFill>
                          <a:latin typeface="+mj-lt"/>
                          <a:ea typeface="Segoe UI" pitchFamily="34" charset="0"/>
                          <a:cs typeface="Segoe UI" pitchFamily="34" charset="0"/>
                        </a:rPr>
                        <a:t>MSI-Based</a:t>
                      </a:r>
                    </a:p>
                  </a:txBody>
                  <a:tcPr marL="182854" marR="182854" marT="91427" marB="91427" anchor="b">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5991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dirty="0" smtClean="0">
                          <a:latin typeface="+mj-lt"/>
                        </a:rPr>
                        <a:t>Software-as-a-Service</a:t>
                      </a: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0" dirty="0" smtClean="0">
                          <a:latin typeface="+mj-lt"/>
                        </a:rPr>
                        <a:t>On-Premise Software “Service”</a:t>
                      </a: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dirty="0" smtClean="0">
                          <a:latin typeface="+mj-lt"/>
                        </a:rPr>
                        <a:t>Traditional Packaged Software</a:t>
                      </a:r>
                      <a:endParaRPr lang="en-US" sz="1700" dirty="0">
                        <a:latin typeface="+mj-lt"/>
                      </a:endParaRP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022196">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j-lt"/>
                          <a:ea typeface="+mn-ea"/>
                          <a:cs typeface="+mn-cs"/>
                        </a:rPr>
                        <a:t>Office 365 Portal, d</a:t>
                      </a:r>
                      <a:r>
                        <a:rPr lang="en-US" sz="1800" kern="1200" dirty="0" smtClean="0">
                          <a:solidFill>
                            <a:schemeClr val="dk1"/>
                          </a:solidFill>
                          <a:latin typeface="+mj-lt"/>
                          <a:ea typeface="+mn-ea"/>
                          <a:cs typeface="+mn-cs"/>
                        </a:rPr>
                        <a:t>eploy in OS image, stand-alone,</a:t>
                      </a:r>
                      <a:r>
                        <a:rPr lang="en-US" sz="1800" kern="1200" baseline="0" dirty="0" smtClean="0">
                          <a:solidFill>
                            <a:schemeClr val="dk1"/>
                          </a:solidFill>
                          <a:latin typeface="+mj-lt"/>
                          <a:ea typeface="+mn-ea"/>
                          <a:cs typeface="+mn-cs"/>
                        </a:rPr>
                        <a:t> or via ESD (SCCM)</a:t>
                      </a:r>
                      <a:endParaRPr lang="en-US" sz="1800" kern="1200" dirty="0">
                        <a:solidFill>
                          <a:schemeClr val="dk1"/>
                        </a:solidFill>
                        <a:latin typeface="+mj-lt"/>
                        <a:ea typeface="+mn-ea"/>
                        <a:cs typeface="+mn-cs"/>
                      </a:endParaRP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algn="l" defTabSz="932742" rtl="0" eaLnBrk="1" latinLnBrk="0" hangingPunct="1"/>
                      <a:r>
                        <a:rPr lang="en-US" sz="1800" kern="1200" dirty="0" smtClean="0">
                          <a:solidFill>
                            <a:schemeClr val="dk1"/>
                          </a:solidFill>
                          <a:latin typeface="+mj-lt"/>
                          <a:ea typeface="+mn-ea"/>
                          <a:cs typeface="+mn-cs"/>
                        </a:rPr>
                        <a:t>Deploy via App-V Server, in OS image, stand-alone, or ESD</a:t>
                      </a:r>
                      <a:r>
                        <a:rPr lang="en-US" sz="1800" kern="1200" baseline="0" dirty="0" smtClean="0">
                          <a:solidFill>
                            <a:schemeClr val="dk1"/>
                          </a:solidFill>
                          <a:latin typeface="+mj-lt"/>
                          <a:ea typeface="+mn-ea"/>
                          <a:cs typeface="+mn-cs"/>
                        </a:rPr>
                        <a:t> (SCCM)</a:t>
                      </a:r>
                      <a:endParaRPr lang="en-US" sz="1800" kern="1200" dirty="0">
                        <a:solidFill>
                          <a:schemeClr val="dk1"/>
                        </a:solidFill>
                        <a:latin typeface="+mj-lt"/>
                        <a:ea typeface="+mn-ea"/>
                        <a:cs typeface="+mn-cs"/>
                      </a:endParaRP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j-lt"/>
                          <a:ea typeface="+mn-ea"/>
                          <a:cs typeface="+mn-cs"/>
                        </a:rPr>
                        <a:t>Deploy, in OS image, stand-alone or via ESD (SCCM)</a:t>
                      </a: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753416">
                <a:tc>
                  <a:txBody>
                    <a:bodyPr/>
                    <a:lstStyle/>
                    <a:p>
                      <a:pPr marL="0" algn="l" defTabSz="932742" rtl="0" eaLnBrk="1" latinLnBrk="0" hangingPunct="1"/>
                      <a:r>
                        <a:rPr lang="en-US" sz="1800" kern="1200" dirty="0" smtClean="0">
                          <a:solidFill>
                            <a:schemeClr val="dk1"/>
                          </a:solidFill>
                          <a:latin typeface="+mj-lt"/>
                          <a:ea typeface="+mn-ea"/>
                          <a:cs typeface="+mn-cs"/>
                        </a:rPr>
                        <a:t>“Always Up-to-Date” or Admin Controlled Updates</a:t>
                      </a:r>
                      <a:endParaRPr lang="en-US" sz="1800" kern="1200" dirty="0">
                        <a:solidFill>
                          <a:schemeClr val="dk1"/>
                        </a:solidFill>
                        <a:latin typeface="+mj-lt"/>
                        <a:ea typeface="+mn-ea"/>
                        <a:cs typeface="+mn-cs"/>
                      </a:endParaRP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algn="l" defTabSz="932742" rtl="0" eaLnBrk="1" latinLnBrk="0" hangingPunct="1"/>
                      <a:r>
                        <a:rPr lang="en-US" sz="1800" kern="1200" dirty="0" smtClean="0">
                          <a:solidFill>
                            <a:schemeClr val="dk1"/>
                          </a:solidFill>
                          <a:latin typeface="+mj-lt"/>
                          <a:ea typeface="+mn-ea"/>
                          <a:cs typeface="+mn-cs"/>
                        </a:rPr>
                        <a:t>Admin Controlled</a:t>
                      </a:r>
                      <a:r>
                        <a:rPr lang="en-US" sz="1800" kern="1200" baseline="0" dirty="0" smtClean="0">
                          <a:solidFill>
                            <a:schemeClr val="dk1"/>
                          </a:solidFill>
                          <a:latin typeface="+mj-lt"/>
                          <a:ea typeface="+mn-ea"/>
                          <a:cs typeface="+mn-cs"/>
                        </a:rPr>
                        <a:t> Updates</a:t>
                      </a:r>
                      <a:endParaRPr lang="en-US" sz="1800" kern="1200" dirty="0">
                        <a:solidFill>
                          <a:schemeClr val="dk1"/>
                        </a:solidFill>
                        <a:latin typeface="+mj-lt"/>
                        <a:ea typeface="+mn-ea"/>
                        <a:cs typeface="+mn-cs"/>
                      </a:endParaRP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j-lt"/>
                          <a:ea typeface="+mn-ea"/>
                          <a:cs typeface="+mn-cs"/>
                        </a:rPr>
                        <a:t>Service</a:t>
                      </a:r>
                      <a:r>
                        <a:rPr lang="en-US" sz="1800" kern="1200" baseline="0" dirty="0" smtClean="0">
                          <a:solidFill>
                            <a:schemeClr val="dk1"/>
                          </a:solidFill>
                          <a:latin typeface="+mj-lt"/>
                          <a:ea typeface="+mn-ea"/>
                          <a:cs typeface="+mn-cs"/>
                        </a:rPr>
                        <a:t> Pack and Updates (via MU/WSUS)</a:t>
                      </a:r>
                      <a:endParaRPr lang="en-US" sz="1800" kern="1200" dirty="0" smtClean="0">
                        <a:solidFill>
                          <a:schemeClr val="dk1"/>
                        </a:solidFill>
                        <a:latin typeface="+mj-lt"/>
                        <a:ea typeface="+mn-ea"/>
                        <a:cs typeface="+mn-cs"/>
                      </a:endParaRP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742415">
                <a:tc>
                  <a:txBody>
                    <a:bodyPr/>
                    <a:lstStyle/>
                    <a:p>
                      <a:pPr marL="0" algn="l" defTabSz="932742" rtl="0" eaLnBrk="1" latinLnBrk="0" hangingPunct="1"/>
                      <a:r>
                        <a:rPr lang="en-US" sz="1800" kern="1200" dirty="0" smtClean="0">
                          <a:solidFill>
                            <a:schemeClr val="dk1"/>
                          </a:solidFill>
                          <a:latin typeface="+mj-lt"/>
                          <a:ea typeface="+mn-ea"/>
                          <a:cs typeface="+mn-cs"/>
                        </a:rPr>
                        <a:t>Basic</a:t>
                      </a:r>
                      <a:r>
                        <a:rPr lang="en-US" sz="1800" kern="1200" baseline="0" dirty="0" smtClean="0">
                          <a:solidFill>
                            <a:schemeClr val="dk1"/>
                          </a:solidFill>
                          <a:latin typeface="+mj-lt"/>
                          <a:ea typeface="+mn-ea"/>
                          <a:cs typeface="+mn-cs"/>
                        </a:rPr>
                        <a:t> </a:t>
                      </a:r>
                      <a:r>
                        <a:rPr lang="en-US" sz="1800" kern="1200" dirty="0" smtClean="0">
                          <a:solidFill>
                            <a:schemeClr val="dk1"/>
                          </a:solidFill>
                          <a:latin typeface="+mj-lt"/>
                          <a:ea typeface="+mn-ea"/>
                          <a:cs typeface="+mn-cs"/>
                        </a:rPr>
                        <a:t>Install-Time Controls,</a:t>
                      </a:r>
                      <a:r>
                        <a:rPr lang="en-US" sz="1800" kern="1200" baseline="0" dirty="0" smtClean="0">
                          <a:solidFill>
                            <a:schemeClr val="dk1"/>
                          </a:solidFill>
                          <a:latin typeface="+mj-lt"/>
                          <a:ea typeface="+mn-ea"/>
                          <a:cs typeface="+mn-cs"/>
                        </a:rPr>
                        <a:t> GPO</a:t>
                      </a:r>
                      <a:endParaRPr lang="en-US" sz="1800" kern="1200" dirty="0">
                        <a:solidFill>
                          <a:schemeClr val="dk1"/>
                        </a:solidFill>
                        <a:latin typeface="+mj-lt"/>
                        <a:ea typeface="+mn-ea"/>
                        <a:cs typeface="+mn-cs"/>
                      </a:endParaRP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algn="l" defTabSz="932742" rtl="0" eaLnBrk="1" latinLnBrk="0" hangingPunct="1"/>
                      <a:r>
                        <a:rPr lang="en-US" sz="1800" kern="1200" dirty="0" smtClean="0">
                          <a:solidFill>
                            <a:schemeClr val="dk1"/>
                          </a:solidFill>
                          <a:latin typeface="+mj-lt"/>
                          <a:ea typeface="+mn-ea"/>
                          <a:cs typeface="+mn-cs"/>
                        </a:rPr>
                        <a:t>Basic Install-Time Controls,</a:t>
                      </a:r>
                      <a:r>
                        <a:rPr lang="en-US" sz="1800" kern="1200" baseline="0" dirty="0" smtClean="0">
                          <a:solidFill>
                            <a:schemeClr val="dk1"/>
                          </a:solidFill>
                          <a:latin typeface="+mj-lt"/>
                          <a:ea typeface="+mn-ea"/>
                          <a:cs typeface="+mn-cs"/>
                        </a:rPr>
                        <a:t> </a:t>
                      </a:r>
                      <a:r>
                        <a:rPr lang="en-US" sz="1800" kern="1200" dirty="0" smtClean="0">
                          <a:solidFill>
                            <a:schemeClr val="dk1"/>
                          </a:solidFill>
                          <a:latin typeface="+mj-lt"/>
                          <a:ea typeface="+mn-ea"/>
                          <a:cs typeface="+mn-cs"/>
                        </a:rPr>
                        <a:t>GPO</a:t>
                      </a: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algn="l" defTabSz="932742" rtl="0" eaLnBrk="1" latinLnBrk="0" hangingPunct="1"/>
                      <a:r>
                        <a:rPr lang="en-US" sz="1800" kern="1200" dirty="0" smtClean="0">
                          <a:solidFill>
                            <a:schemeClr val="dk1"/>
                          </a:solidFill>
                          <a:latin typeface="+mj-lt"/>
                          <a:ea typeface="+mn-ea"/>
                          <a:cs typeface="+mn-cs"/>
                        </a:rPr>
                        <a:t>Granular Install-Time Control (OCT), GPO</a:t>
                      </a:r>
                      <a:endParaRPr lang="en-US" sz="1800" kern="1200" dirty="0">
                        <a:solidFill>
                          <a:schemeClr val="dk1"/>
                        </a:solidFill>
                        <a:latin typeface="+mj-lt"/>
                        <a:ea typeface="+mn-ea"/>
                        <a:cs typeface="+mn-cs"/>
                      </a:endParaRP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753416">
                <a:tc>
                  <a:txBody>
                    <a:bodyPr/>
                    <a:lstStyle/>
                    <a:p>
                      <a:pPr marL="0" algn="l" defTabSz="932742" rtl="0" eaLnBrk="1" latinLnBrk="0" hangingPunct="1"/>
                      <a:r>
                        <a:rPr lang="en-US" sz="1800" kern="1200" dirty="0" smtClean="0">
                          <a:solidFill>
                            <a:schemeClr val="dk1"/>
                          </a:solidFill>
                          <a:latin typeface="+mj-lt"/>
                          <a:ea typeface="+mn-ea"/>
                          <a:cs typeface="+mn-cs"/>
                        </a:rPr>
                        <a:t>Customizations via </a:t>
                      </a:r>
                      <a:r>
                        <a:rPr lang="en-US" sz="1800" kern="1200" baseline="0" dirty="0" smtClean="0">
                          <a:solidFill>
                            <a:schemeClr val="dk1"/>
                          </a:solidFill>
                          <a:latin typeface="+mj-lt"/>
                          <a:ea typeface="+mn-ea"/>
                          <a:cs typeface="+mn-cs"/>
                        </a:rPr>
                        <a:t>GP, and add-ins</a:t>
                      </a:r>
                      <a:endParaRPr lang="en-US" sz="1800" kern="1200" dirty="0">
                        <a:solidFill>
                          <a:schemeClr val="dk1"/>
                        </a:solidFill>
                        <a:latin typeface="+mj-lt"/>
                        <a:ea typeface="+mn-ea"/>
                        <a:cs typeface="+mn-cs"/>
                      </a:endParaRP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algn="l" defTabSz="932742" rtl="0" eaLnBrk="1" latinLnBrk="0" hangingPunct="1"/>
                      <a:r>
                        <a:rPr lang="en-US" sz="1800" kern="1200" dirty="0" smtClean="0">
                          <a:solidFill>
                            <a:schemeClr val="dk1"/>
                          </a:solidFill>
                          <a:latin typeface="+mj-lt"/>
                          <a:ea typeface="+mn-ea"/>
                          <a:cs typeface="+mn-cs"/>
                        </a:rPr>
                        <a:t>Customization with App-V deployment configuration, GP, and add-ins</a:t>
                      </a:r>
                      <a:endParaRPr lang="en-US" sz="1800" kern="1200" dirty="0">
                        <a:solidFill>
                          <a:schemeClr val="dk1"/>
                        </a:solidFill>
                        <a:latin typeface="+mj-lt"/>
                        <a:ea typeface="+mn-ea"/>
                        <a:cs typeface="+mn-cs"/>
                      </a:endParaRP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algn="l" defTabSz="932742" rtl="0" eaLnBrk="1" latinLnBrk="0" hangingPunct="1"/>
                      <a:r>
                        <a:rPr lang="en-US" sz="1800" kern="1200" dirty="0" smtClean="0">
                          <a:solidFill>
                            <a:schemeClr val="dk1"/>
                          </a:solidFill>
                          <a:latin typeface="+mj-lt"/>
                          <a:ea typeface="+mn-ea"/>
                          <a:cs typeface="+mn-cs"/>
                        </a:rPr>
                        <a:t>Customizations</a:t>
                      </a:r>
                      <a:r>
                        <a:rPr lang="en-US" sz="1800" kern="1200" baseline="0" dirty="0" smtClean="0">
                          <a:solidFill>
                            <a:schemeClr val="dk1"/>
                          </a:solidFill>
                          <a:latin typeface="+mj-lt"/>
                          <a:ea typeface="+mn-ea"/>
                          <a:cs typeface="+mn-cs"/>
                        </a:rPr>
                        <a:t> via OCT, GP, config.xml, and add-ins</a:t>
                      </a:r>
                      <a:endParaRPr lang="en-US" sz="1800" kern="1200" dirty="0">
                        <a:solidFill>
                          <a:schemeClr val="dk1"/>
                        </a:solidFill>
                        <a:latin typeface="+mj-lt"/>
                        <a:ea typeface="+mn-ea"/>
                        <a:cs typeface="+mn-cs"/>
                      </a:endParaRPr>
                    </a:p>
                  </a:txBody>
                  <a:tcPr marL="182854" marR="182854" marT="91427" marB="914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7668" y="1211262"/>
            <a:ext cx="1788581" cy="8392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83" y="1211262"/>
            <a:ext cx="2254974" cy="781120"/>
          </a:xfrm>
          <a:prstGeom prst="rect">
            <a:avLst/>
          </a:prstGeom>
        </p:spPr>
      </p:pic>
      <p:grpSp>
        <p:nvGrpSpPr>
          <p:cNvPr id="13" name="Group 12"/>
          <p:cNvGrpSpPr/>
          <p:nvPr/>
        </p:nvGrpSpPr>
        <p:grpSpPr>
          <a:xfrm>
            <a:off x="4313237" y="1363662"/>
            <a:ext cx="3719141" cy="450989"/>
            <a:chOff x="8314256" y="1437619"/>
            <a:chExt cx="3719669" cy="451053"/>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9036" y="1478953"/>
              <a:ext cx="3224889" cy="40971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4256" y="1437619"/>
              <a:ext cx="421974" cy="424095"/>
            </a:xfrm>
            <a:prstGeom prst="rect">
              <a:avLst/>
            </a:prstGeom>
            <a:noFill/>
          </p:spPr>
        </p:pic>
      </p:grpSp>
    </p:spTree>
    <p:extLst>
      <p:ext uri="{BB962C8B-B14F-4D97-AF65-F5344CB8AC3E}">
        <p14:creationId xmlns:p14="http://schemas.microsoft.com/office/powerpoint/2010/main" val="94869530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Enterprise Licensing Options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82261166"/>
              </p:ext>
            </p:extLst>
          </p:nvPr>
        </p:nvGraphicFramePr>
        <p:xfrm>
          <a:off x="472059" y="1287775"/>
          <a:ext cx="11466989" cy="5560639"/>
        </p:xfrm>
        <a:graphic>
          <a:graphicData uri="http://schemas.openxmlformats.org/drawingml/2006/table">
            <a:tbl>
              <a:tblPr firstRow="1" firstCol="1">
                <a:tableStyleId>{F5AB1C69-6EDB-4FF4-983F-18BD219EF322}</a:tableStyleId>
              </a:tblPr>
              <a:tblGrid>
                <a:gridCol w="3447819"/>
                <a:gridCol w="4009585"/>
                <a:gridCol w="4009585"/>
              </a:tblGrid>
              <a:tr h="1147034">
                <a:tc>
                  <a:txBody>
                    <a:bodyPr/>
                    <a:lstStyle/>
                    <a:p>
                      <a:endParaRPr lang="en-US" sz="2000" b="0" dirty="0">
                        <a:latin typeface="+mj-lt"/>
                      </a:endParaRPr>
                    </a:p>
                  </a:txBody>
                  <a:tcPr marL="182854" marR="182854" marT="91427" marB="91427" anchor="b">
                    <a:lnL w="12700" cmpd="sng">
                      <a:noFill/>
                    </a:lnL>
                    <a:lnT w="12700" cmpd="sng">
                      <a:noFill/>
                    </a:lnT>
                    <a:lnB w="12700" cap="flat" cmpd="sng" algn="ctr">
                      <a:solidFill>
                        <a:schemeClr val="tx1"/>
                      </a:solidFill>
                      <a:prstDash val="solid"/>
                      <a:round/>
                      <a:headEnd type="none" w="med" len="med"/>
                      <a:tailEnd type="none" w="med" len="med"/>
                    </a:lnB>
                    <a:noFill/>
                  </a:tcPr>
                </a:tc>
                <a:tc>
                  <a:txBody>
                    <a:bodyPr/>
                    <a:lstStyle/>
                    <a:p>
                      <a:pPr algn="l" defTabSz="932472" fontAlgn="base">
                        <a:lnSpc>
                          <a:spcPct val="90000"/>
                        </a:lnSpc>
                        <a:spcBef>
                          <a:spcPct val="0"/>
                        </a:spcBef>
                        <a:spcAft>
                          <a:spcPct val="0"/>
                        </a:spcAft>
                      </a:pPr>
                      <a:r>
                        <a:rPr lang="en-US" sz="2400" b="0" i="1" kern="1200" dirty="0" smtClean="0">
                          <a:latin typeface="+mj-lt"/>
                        </a:rPr>
                        <a:t>Volume Licensing</a:t>
                      </a:r>
                      <a:endParaRPr lang="en-US" sz="2400" b="0" i="1" kern="1200" dirty="0" smtClean="0">
                        <a:gradFill>
                          <a:gsLst>
                            <a:gs pos="0">
                              <a:srgbClr val="FFFFFF"/>
                            </a:gs>
                            <a:gs pos="100000">
                              <a:srgbClr val="FFFFFF"/>
                            </a:gs>
                          </a:gsLst>
                          <a:lin ang="5400000" scaled="0"/>
                        </a:gradFill>
                        <a:latin typeface="+mj-lt"/>
                        <a:ea typeface="Segoe UI" pitchFamily="34" charset="0"/>
                        <a:cs typeface="Segoe UI" pitchFamily="34" charset="0"/>
                      </a:endParaRPr>
                    </a:p>
                  </a:txBody>
                  <a:tcPr marL="182854" marR="182854" marT="91427" marB="91427" anchor="b"/>
                </a:tc>
                <a:tc>
                  <a:txBody>
                    <a:bodyPr/>
                    <a:lstStyle/>
                    <a:p>
                      <a:pPr marL="0" algn="l" defTabSz="932472" rtl="0" eaLnBrk="1" fontAlgn="base" latinLnBrk="0" hangingPunct="1">
                        <a:lnSpc>
                          <a:spcPct val="90000"/>
                        </a:lnSpc>
                        <a:spcBef>
                          <a:spcPct val="0"/>
                        </a:spcBef>
                        <a:spcAft>
                          <a:spcPct val="0"/>
                        </a:spcAft>
                      </a:pPr>
                      <a:r>
                        <a:rPr lang="en-US" sz="2400" b="0" i="1" kern="1200" dirty="0" smtClean="0">
                          <a:latin typeface="+mj-lt"/>
                        </a:rPr>
                        <a:t>Subscription Licensing</a:t>
                      </a:r>
                      <a:endParaRPr lang="en-US" sz="2400" b="0" i="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54" marR="182854" marT="91427" marB="91427" anchor="b"/>
                </a:tc>
              </a:tr>
              <a:tr h="529569">
                <a:tc>
                  <a:txBody>
                    <a:bodyPr/>
                    <a:lstStyle/>
                    <a:p>
                      <a:r>
                        <a:rPr lang="en-US" sz="2000" b="0" dirty="0" smtClean="0">
                          <a:latin typeface="+mj-lt"/>
                        </a:rPr>
                        <a:t>Delivery</a:t>
                      </a:r>
                      <a:r>
                        <a:rPr lang="en-US" sz="2000" b="0" baseline="0" dirty="0" smtClean="0">
                          <a:latin typeface="+mj-lt"/>
                        </a:rPr>
                        <a:t> Support</a:t>
                      </a:r>
                      <a:endParaRPr lang="en-US" sz="2000" b="0" dirty="0">
                        <a:latin typeface="+mj-lt"/>
                      </a:endParaRPr>
                    </a:p>
                  </a:txBody>
                  <a:tcPr marL="182854" marR="182854" marT="91427" marB="91427" anchor="ctr">
                    <a:lnT w="12700" cap="flat" cmpd="sng" algn="ctr">
                      <a:solidFill>
                        <a:schemeClr val="tx1"/>
                      </a:solidFill>
                      <a:prstDash val="solid"/>
                      <a:round/>
                      <a:headEnd type="none" w="med" len="med"/>
                      <a:tailEnd type="none" w="med" len="med"/>
                    </a:lnT>
                  </a:tcPr>
                </a:tc>
                <a:tc>
                  <a:txBody>
                    <a:bodyPr/>
                    <a:lstStyle/>
                    <a:p>
                      <a:r>
                        <a:rPr lang="en-US" sz="1600" dirty="0" smtClean="0">
                          <a:latin typeface="+mj-lt"/>
                        </a:rPr>
                        <a:t>MSI &amp; </a:t>
                      </a:r>
                      <a:r>
                        <a:rPr lang="en-US" sz="1600" b="1" u="sng" dirty="0" smtClean="0">
                          <a:latin typeface="+mj-lt"/>
                        </a:rPr>
                        <a:t>App-V 5.0 SP2</a:t>
                      </a:r>
                      <a:endParaRPr lang="en-US" sz="1600" b="1" u="sng" dirty="0">
                        <a:latin typeface="+mj-lt"/>
                      </a:endParaRPr>
                    </a:p>
                  </a:txBody>
                  <a:tcPr marL="182854" marR="182854" marT="91427" marB="91427"/>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latin typeface="+mj-lt"/>
                        </a:rPr>
                        <a:t>Click-to-Run</a:t>
                      </a:r>
                      <a:r>
                        <a:rPr lang="en-US" sz="1600" baseline="0" dirty="0" smtClean="0">
                          <a:latin typeface="+mj-lt"/>
                        </a:rPr>
                        <a:t> &amp; </a:t>
                      </a:r>
                      <a:r>
                        <a:rPr lang="en-US" sz="1600" b="1" u="sng" baseline="0" dirty="0" smtClean="0">
                          <a:latin typeface="+mj-lt"/>
                        </a:rPr>
                        <a:t>App-V 5.0 SP2</a:t>
                      </a:r>
                      <a:endParaRPr lang="en-US" sz="1600" b="1" u="sng" dirty="0" smtClean="0">
                        <a:latin typeface="+mj-lt"/>
                      </a:endParaRPr>
                    </a:p>
                  </a:txBody>
                  <a:tcPr marL="182854" marR="182854" marT="91427" marB="91427"/>
                </a:tc>
              </a:tr>
              <a:tr h="680242">
                <a:tc>
                  <a:txBody>
                    <a:bodyPr/>
                    <a:lstStyle/>
                    <a:p>
                      <a:r>
                        <a:rPr lang="en-US" sz="2000" b="0" dirty="0" smtClean="0">
                          <a:latin typeface="+mj-lt"/>
                        </a:rPr>
                        <a:t>Activation Support</a:t>
                      </a:r>
                      <a:endParaRPr lang="en-US" sz="2000" b="0" dirty="0">
                        <a:latin typeface="+mj-lt"/>
                      </a:endParaRPr>
                    </a:p>
                  </a:txBody>
                  <a:tcPr marL="182854" marR="182854" marT="91427" marB="91427" anchor="ct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kern="1200" dirty="0" smtClean="0">
                          <a:latin typeface="+mj-lt"/>
                        </a:rPr>
                        <a:t>Key Management Service (KMS) &amp; Multiple Activation Key (MAK)</a:t>
                      </a:r>
                      <a:endParaRPr lang="en-US" sz="1600" kern="1200" dirty="0" smtClean="0">
                        <a:solidFill>
                          <a:schemeClr val="dk1"/>
                        </a:solidFill>
                        <a:latin typeface="+mj-lt"/>
                        <a:ea typeface="+mn-ea"/>
                        <a:cs typeface="+mn-cs"/>
                      </a:endParaRPr>
                    </a:p>
                  </a:txBody>
                  <a:tcPr marL="182854" marR="182854" marT="91427" marB="91427"/>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kern="1200" dirty="0" smtClean="0">
                          <a:latin typeface="+mj-lt"/>
                        </a:rPr>
                        <a:t>Office</a:t>
                      </a:r>
                      <a:r>
                        <a:rPr lang="en-US" sz="1600" kern="1200" baseline="0" dirty="0" smtClean="0">
                          <a:latin typeface="+mj-lt"/>
                        </a:rPr>
                        <a:t> Licensing Service (OLS) – r</a:t>
                      </a:r>
                      <a:r>
                        <a:rPr lang="en-US" sz="1600" kern="1200" dirty="0" smtClean="0">
                          <a:latin typeface="+mj-lt"/>
                        </a:rPr>
                        <a:t>equires Internet-facing activation</a:t>
                      </a:r>
                      <a:r>
                        <a:rPr lang="en-US" sz="1600" kern="1200" baseline="0" dirty="0" smtClean="0">
                          <a:latin typeface="+mj-lt"/>
                        </a:rPr>
                        <a:t> every 30 days</a:t>
                      </a:r>
                      <a:endParaRPr lang="en-US" sz="1600" kern="1200" dirty="0">
                        <a:solidFill>
                          <a:schemeClr val="dk1"/>
                        </a:solidFill>
                        <a:latin typeface="+mj-lt"/>
                        <a:ea typeface="+mn-ea"/>
                        <a:cs typeface="+mn-cs"/>
                      </a:endParaRPr>
                    </a:p>
                  </a:txBody>
                  <a:tcPr marL="182854" marR="182854" marT="91427" marB="91427"/>
                </a:tc>
              </a:tr>
              <a:tr h="680242">
                <a:tc>
                  <a:txBody>
                    <a:bodyPr/>
                    <a:lstStyle/>
                    <a:p>
                      <a:r>
                        <a:rPr lang="en-US" sz="2000" b="0" dirty="0" smtClean="0">
                          <a:latin typeface="+mj-lt"/>
                        </a:rPr>
                        <a:t>Licensing</a:t>
                      </a:r>
                      <a:r>
                        <a:rPr lang="en-US" sz="2000" b="0" baseline="0" dirty="0" smtClean="0">
                          <a:latin typeface="+mj-lt"/>
                        </a:rPr>
                        <a:t> Program</a:t>
                      </a:r>
                      <a:endParaRPr lang="en-US" sz="2000" b="0" dirty="0">
                        <a:latin typeface="+mj-lt"/>
                      </a:endParaRPr>
                    </a:p>
                  </a:txBody>
                  <a:tcPr marL="182854" marR="182854" marT="91427" marB="91427" anchor="ct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kern="1200" dirty="0" smtClean="0">
                          <a:latin typeface="+mj-lt"/>
                        </a:rPr>
                        <a:t>All Volume License</a:t>
                      </a:r>
                      <a:r>
                        <a:rPr lang="en-US" sz="1600" kern="1200" baseline="0" dirty="0" smtClean="0">
                          <a:latin typeface="+mj-lt"/>
                        </a:rPr>
                        <a:t> programs</a:t>
                      </a:r>
                      <a:endParaRPr lang="en-US" sz="1600" kern="1200" dirty="0" smtClean="0">
                        <a:solidFill>
                          <a:schemeClr val="dk1"/>
                        </a:solidFill>
                        <a:latin typeface="+mj-lt"/>
                        <a:ea typeface="+mn-ea"/>
                        <a:cs typeface="+mn-cs"/>
                      </a:endParaRPr>
                    </a:p>
                  </a:txBody>
                  <a:tcPr marL="182854" marR="182854" marT="91427" marB="91427"/>
                </a:tc>
                <a:tc>
                  <a:txBody>
                    <a:bodyPr/>
                    <a:lstStyle/>
                    <a:p>
                      <a:pPr marL="0" algn="l" defTabSz="932742" rtl="0" eaLnBrk="1" latinLnBrk="0" hangingPunct="1"/>
                      <a:r>
                        <a:rPr lang="en-US" sz="1600" kern="1200" dirty="0" smtClean="0">
                          <a:latin typeface="+mj-lt"/>
                        </a:rPr>
                        <a:t>Enterprise</a:t>
                      </a:r>
                      <a:r>
                        <a:rPr lang="en-US" sz="1600" kern="1200" baseline="0" dirty="0" smtClean="0">
                          <a:latin typeface="+mj-lt"/>
                        </a:rPr>
                        <a:t> &amp; Enterprise Subscription Agreements, Microsoft Online Subscription Program</a:t>
                      </a:r>
                      <a:endParaRPr lang="en-US" sz="1600" kern="1200" dirty="0">
                        <a:solidFill>
                          <a:schemeClr val="dk1"/>
                        </a:solidFill>
                        <a:latin typeface="+mj-lt"/>
                        <a:ea typeface="+mn-ea"/>
                        <a:cs typeface="+mn-cs"/>
                      </a:endParaRPr>
                    </a:p>
                  </a:txBody>
                  <a:tcPr marL="182854" marR="182854" marT="91427" marB="91427"/>
                </a:tc>
              </a:tr>
              <a:tr h="804589">
                <a:tc>
                  <a:txBody>
                    <a:bodyPr/>
                    <a:lstStyle/>
                    <a:p>
                      <a:r>
                        <a:rPr lang="en-US" sz="2000" b="0" dirty="0" smtClean="0">
                          <a:latin typeface="+mj-lt"/>
                        </a:rPr>
                        <a:t>Device/User</a:t>
                      </a:r>
                      <a:endParaRPr lang="en-US" sz="2000" b="0" baseline="0" dirty="0" smtClean="0">
                        <a:latin typeface="+mj-lt"/>
                      </a:endParaRPr>
                    </a:p>
                    <a:p>
                      <a:r>
                        <a:rPr lang="en-US" sz="2000" b="0" baseline="0" dirty="0" smtClean="0">
                          <a:latin typeface="+mj-lt"/>
                        </a:rPr>
                        <a:t>Licensing &amp; Activation</a:t>
                      </a:r>
                      <a:endParaRPr lang="en-US" sz="2000" b="0" dirty="0">
                        <a:latin typeface="+mj-lt"/>
                      </a:endParaRPr>
                    </a:p>
                  </a:txBody>
                  <a:tcPr marL="182854" marR="182854" marT="91427" marB="91427" anchor="ctr"/>
                </a:tc>
                <a:tc>
                  <a:txBody>
                    <a:bodyPr/>
                    <a:lstStyle/>
                    <a:p>
                      <a:pPr marL="0" algn="l" defTabSz="932742" rtl="0" eaLnBrk="1" latinLnBrk="0" hangingPunct="1"/>
                      <a:r>
                        <a:rPr lang="en-US" sz="1600" u="none" kern="1200" dirty="0" smtClean="0">
                          <a:latin typeface="+mj-lt"/>
                        </a:rPr>
                        <a:t>Licensing &amp; activation</a:t>
                      </a:r>
                      <a:r>
                        <a:rPr lang="en-US" sz="1600" u="none" kern="1200" baseline="0" dirty="0" smtClean="0">
                          <a:latin typeface="+mj-lt"/>
                        </a:rPr>
                        <a:t> </a:t>
                      </a:r>
                      <a:r>
                        <a:rPr lang="en-US" sz="1600" u="sng" kern="1200" dirty="0" smtClean="0">
                          <a:latin typeface="+mj-lt"/>
                        </a:rPr>
                        <a:t>per-Device</a:t>
                      </a:r>
                      <a:endParaRPr lang="en-US" sz="1600" b="1" u="sng" kern="1200" dirty="0">
                        <a:solidFill>
                          <a:schemeClr val="dk1"/>
                        </a:solidFill>
                        <a:latin typeface="+mj-lt"/>
                        <a:ea typeface="+mn-ea"/>
                        <a:cs typeface="+mn-cs"/>
                      </a:endParaRPr>
                    </a:p>
                  </a:txBody>
                  <a:tcPr marL="182854" marR="182854" marT="91427" marB="91427"/>
                </a:tc>
                <a:tc>
                  <a:txBody>
                    <a:bodyPr/>
                    <a:lstStyle/>
                    <a:p>
                      <a:pPr marL="0" algn="l" defTabSz="932742" rtl="0" eaLnBrk="1" latinLnBrk="0" hangingPunct="1"/>
                      <a:r>
                        <a:rPr lang="en-US" sz="1600" u="none" kern="1200" dirty="0" smtClean="0">
                          <a:latin typeface="+mj-lt"/>
                        </a:rPr>
                        <a:t>Licensing </a:t>
                      </a:r>
                      <a:r>
                        <a:rPr lang="en-US" sz="1600" u="sng" kern="1200" dirty="0" smtClean="0">
                          <a:latin typeface="+mj-lt"/>
                        </a:rPr>
                        <a:t>per-User</a:t>
                      </a:r>
                      <a:r>
                        <a:rPr lang="en-US" sz="1600" u="none" kern="1200" dirty="0" smtClean="0">
                          <a:latin typeface="+mj-lt"/>
                        </a:rPr>
                        <a:t> </a:t>
                      </a:r>
                      <a:r>
                        <a:rPr lang="en-US" sz="1600" kern="1200" dirty="0" smtClean="0">
                          <a:latin typeface="+mj-lt"/>
                        </a:rPr>
                        <a:t>(x5 Devices), activation </a:t>
                      </a:r>
                      <a:r>
                        <a:rPr lang="en-US" sz="1600" u="sng" kern="1200" dirty="0" smtClean="0">
                          <a:latin typeface="+mj-lt"/>
                        </a:rPr>
                        <a:t>per-Device or per-User </a:t>
                      </a:r>
                      <a:endParaRPr lang="en-US" sz="1600" u="sng" kern="1200" dirty="0">
                        <a:solidFill>
                          <a:schemeClr val="dk1"/>
                        </a:solidFill>
                        <a:latin typeface="+mj-lt"/>
                        <a:ea typeface="+mn-ea"/>
                        <a:cs typeface="+mn-cs"/>
                      </a:endParaRPr>
                    </a:p>
                  </a:txBody>
                  <a:tcPr marL="182854" marR="182854" marT="91427" marB="91427"/>
                </a:tc>
              </a:tr>
              <a:tr h="680242">
                <a:tc>
                  <a:txBody>
                    <a:bodyPr/>
                    <a:lstStyle/>
                    <a:p>
                      <a:r>
                        <a:rPr lang="en-US" sz="2000" b="0" dirty="0" smtClean="0">
                          <a:latin typeface="+mj-lt"/>
                        </a:rPr>
                        <a:t>OrgID/MSA</a:t>
                      </a:r>
                      <a:endParaRPr lang="en-US" sz="2000" b="0" dirty="0">
                        <a:latin typeface="+mj-lt"/>
                      </a:endParaRPr>
                    </a:p>
                  </a:txBody>
                  <a:tcPr marL="182854" marR="182854" marT="91427" marB="91427" anchor="ctr"/>
                </a:tc>
                <a:tc>
                  <a:txBody>
                    <a:bodyPr/>
                    <a:lstStyle/>
                    <a:p>
                      <a:pPr marL="0" algn="l" defTabSz="932742" rtl="0" eaLnBrk="1" latinLnBrk="0" hangingPunct="1"/>
                      <a:r>
                        <a:rPr lang="en-US" sz="1600" kern="1200" dirty="0" smtClean="0">
                          <a:latin typeface="+mj-lt"/>
                        </a:rPr>
                        <a:t>OrgID/MSA not required, optional</a:t>
                      </a:r>
                      <a:r>
                        <a:rPr lang="en-US" sz="1600" kern="1200" baseline="0" dirty="0" smtClean="0">
                          <a:latin typeface="+mj-lt"/>
                        </a:rPr>
                        <a:t> for Sign-In experience</a:t>
                      </a:r>
                      <a:endParaRPr lang="en-US" sz="1600" kern="1200" dirty="0">
                        <a:solidFill>
                          <a:schemeClr val="dk1"/>
                        </a:solidFill>
                        <a:latin typeface="+mj-lt"/>
                        <a:ea typeface="+mn-ea"/>
                        <a:cs typeface="+mn-cs"/>
                      </a:endParaRPr>
                    </a:p>
                  </a:txBody>
                  <a:tcPr marL="182854" marR="182854" marT="91427" marB="91427"/>
                </a:tc>
                <a:tc>
                  <a:txBody>
                    <a:bodyPr/>
                    <a:lstStyle/>
                    <a:p>
                      <a:pPr marL="0" algn="l" defTabSz="932742" rtl="0" eaLnBrk="1" latinLnBrk="0" hangingPunct="1"/>
                      <a:r>
                        <a:rPr lang="en-US" sz="1600" kern="1200" dirty="0" err="1" smtClean="0">
                          <a:latin typeface="+mj-lt"/>
                        </a:rPr>
                        <a:t>OrgID</a:t>
                      </a:r>
                      <a:r>
                        <a:rPr lang="en-US" sz="1600" kern="1200" dirty="0" smtClean="0">
                          <a:latin typeface="+mj-lt"/>
                        </a:rPr>
                        <a:t>/MSA</a:t>
                      </a:r>
                      <a:r>
                        <a:rPr lang="en-US" sz="1600" kern="1200" baseline="0" dirty="0" smtClean="0">
                          <a:latin typeface="+mj-lt"/>
                        </a:rPr>
                        <a:t> required</a:t>
                      </a:r>
                      <a:endParaRPr lang="en-US" sz="1600" kern="1200" dirty="0">
                        <a:solidFill>
                          <a:schemeClr val="dk1"/>
                        </a:solidFill>
                        <a:latin typeface="+mj-lt"/>
                        <a:ea typeface="+mn-ea"/>
                        <a:cs typeface="+mn-cs"/>
                      </a:endParaRPr>
                    </a:p>
                  </a:txBody>
                  <a:tcPr marL="182854" marR="182854" marT="91427" marB="91427"/>
                </a:tc>
              </a:tr>
              <a:tr h="804589">
                <a:tc>
                  <a:txBody>
                    <a:bodyPr/>
                    <a:lstStyle/>
                    <a:p>
                      <a:r>
                        <a:rPr lang="en-US" sz="2000" b="0" dirty="0" smtClean="0">
                          <a:latin typeface="+mj-lt"/>
                        </a:rPr>
                        <a:t>Remote</a:t>
                      </a:r>
                      <a:r>
                        <a:rPr lang="en-US" sz="2000" b="0" baseline="0" dirty="0" smtClean="0">
                          <a:latin typeface="+mj-lt"/>
                        </a:rPr>
                        <a:t> Desktop Services Support</a:t>
                      </a:r>
                      <a:endParaRPr lang="en-US" sz="2000" b="0" dirty="0">
                        <a:latin typeface="+mj-lt"/>
                      </a:endParaRPr>
                    </a:p>
                  </a:txBody>
                  <a:tcPr marL="182854" marR="182854" marT="91427" marB="91427" anchor="ctr"/>
                </a:tc>
                <a:tc>
                  <a:txBody>
                    <a:bodyPr/>
                    <a:lstStyle/>
                    <a:p>
                      <a:pPr marL="0" algn="l" defTabSz="932742" rtl="0" eaLnBrk="1" latinLnBrk="0" hangingPunct="1"/>
                      <a:r>
                        <a:rPr lang="en-US" sz="1600" kern="1200" dirty="0" smtClean="0">
                          <a:latin typeface="+mj-lt"/>
                        </a:rPr>
                        <a:t>Supported (Standard or ProPlus)</a:t>
                      </a:r>
                      <a:endParaRPr lang="en-US" sz="1600" kern="1200" dirty="0">
                        <a:solidFill>
                          <a:schemeClr val="dk1"/>
                        </a:solidFill>
                        <a:latin typeface="+mj-lt"/>
                        <a:ea typeface="+mn-ea"/>
                        <a:cs typeface="+mn-cs"/>
                      </a:endParaRPr>
                    </a:p>
                  </a:txBody>
                  <a:tcPr marL="182854" marR="182854" marT="91427" marB="91427"/>
                </a:tc>
                <a:tc>
                  <a:txBody>
                    <a:bodyPr/>
                    <a:lstStyle/>
                    <a:p>
                      <a:pPr marL="0" algn="l" defTabSz="932742" rtl="0" eaLnBrk="1" latinLnBrk="0" hangingPunct="1"/>
                      <a:r>
                        <a:rPr lang="en-US" sz="1600" kern="1200" dirty="0" smtClean="0">
                          <a:latin typeface="+mj-lt"/>
                        </a:rPr>
                        <a:t>Support coming Summer 2014 (Office 365 ProPlus Only)</a:t>
                      </a:r>
                      <a:endParaRPr lang="en-US" sz="1600" kern="1200" dirty="0">
                        <a:solidFill>
                          <a:schemeClr val="dk1"/>
                        </a:solidFill>
                        <a:latin typeface="+mj-lt"/>
                        <a:ea typeface="+mn-ea"/>
                        <a:cs typeface="+mn-cs"/>
                      </a:endParaRPr>
                    </a:p>
                  </a:txBody>
                  <a:tcPr marL="182854" marR="182854" marT="91427" marB="91427"/>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588" y="1213174"/>
            <a:ext cx="2254974" cy="7811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6373" y="1213174"/>
            <a:ext cx="1788581" cy="839228"/>
          </a:xfrm>
          <a:prstGeom prst="rect">
            <a:avLst/>
          </a:prstGeom>
        </p:spPr>
      </p:pic>
    </p:spTree>
    <p:extLst>
      <p:ext uri="{BB962C8B-B14F-4D97-AF65-F5344CB8AC3E}">
        <p14:creationId xmlns:p14="http://schemas.microsoft.com/office/powerpoint/2010/main" val="377829054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365 ProPlus Activation Modes</a:t>
            </a:r>
            <a:endParaRPr lang="en-US" dirty="0"/>
          </a:p>
        </p:txBody>
      </p:sp>
      <p:grpSp>
        <p:nvGrpSpPr>
          <p:cNvPr id="142" name="Group 141"/>
          <p:cNvGrpSpPr/>
          <p:nvPr/>
        </p:nvGrpSpPr>
        <p:grpSpPr>
          <a:xfrm>
            <a:off x="6563735" y="1440154"/>
            <a:ext cx="5954755" cy="5988471"/>
            <a:chOff x="6563784" y="1439862"/>
            <a:chExt cx="5955600" cy="5989320"/>
          </a:xfrm>
        </p:grpSpPr>
        <p:sp>
          <p:nvSpPr>
            <p:cNvPr id="5" name="Rectangle 4"/>
            <p:cNvSpPr/>
            <p:nvPr/>
          </p:nvSpPr>
          <p:spPr bwMode="auto">
            <a:xfrm>
              <a:off x="6563784" y="1439862"/>
              <a:ext cx="5181600" cy="4876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3200" dirty="0">
                  <a:gradFill>
                    <a:gsLst>
                      <a:gs pos="0">
                        <a:srgbClr val="FFFFFF"/>
                      </a:gs>
                      <a:gs pos="100000">
                        <a:srgbClr val="FFFFFF"/>
                      </a:gs>
                    </a:gsLst>
                    <a:lin ang="5400000" scaled="0"/>
                  </a:gradFill>
                  <a:latin typeface="Segoe UI Light"/>
                  <a:ea typeface="Segoe UI" pitchFamily="34" charset="0"/>
                  <a:cs typeface="Segoe UI" pitchFamily="34" charset="0"/>
                </a:rPr>
                <a:t>Shared Computer </a:t>
              </a:r>
              <a:endPar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Activation</a:t>
              </a:r>
              <a:endParaRPr lang="en-US" sz="32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50000"/>
                </a:lnSpc>
                <a:spcBef>
                  <a:spcPct val="0"/>
                </a:spcBef>
                <a:spcAft>
                  <a:spcPct val="0"/>
                </a:spcAft>
              </a:pP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Activation is performed per login session using Office 365 ProPlus credentials</a:t>
              </a: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50000"/>
                </a:lnSpc>
                <a:spcBef>
                  <a:spcPct val="0"/>
                </a:spcBef>
                <a:spcAft>
                  <a:spcPct val="0"/>
                </a:spcAft>
              </a:pP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Activation state is contained within each user profile on a machine and limited to the user session duration</a:t>
              </a:r>
            </a:p>
            <a:p>
              <a:pPr defTabSz="932293" fontAlgn="base">
                <a:lnSpc>
                  <a:spcPct val="50000"/>
                </a:lnSpc>
                <a:spcBef>
                  <a:spcPct val="0"/>
                </a:spcBef>
                <a:spcAft>
                  <a:spcPct val="0"/>
                </a:spcAft>
              </a:pP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Each user on a shared machine needs to provide their own valid credentials to activate Office</a:t>
              </a:r>
            </a:p>
            <a:p>
              <a:pPr defTabSz="932293" fontAlgn="base">
                <a:lnSpc>
                  <a:spcPct val="50000"/>
                </a:lnSpc>
                <a:spcBef>
                  <a:spcPct val="0"/>
                </a:spcBef>
                <a:spcAft>
                  <a:spcPct val="0"/>
                </a:spcAft>
              </a:pP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ADFS can be used to eliminate</a:t>
              </a:r>
            </a:p>
            <a:p>
              <a:pPr defTabSz="932293"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ongoing sign-in between sessions</a:t>
              </a:r>
              <a:endParaRPr lang="en-US" sz="24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109" name="Picture 108"/>
            <p:cNvPicPr>
              <a:picLocks noChangeAspect="1"/>
            </p:cNvPicPr>
            <p:nvPr/>
          </p:nvPicPr>
          <p:blipFill>
            <a:blip r:embed="rId2"/>
            <a:stretch>
              <a:fillRect/>
            </a:stretch>
          </p:blipFill>
          <p:spPr>
            <a:xfrm>
              <a:off x="9959064" y="4868862"/>
              <a:ext cx="2560320" cy="2560320"/>
            </a:xfrm>
            <a:prstGeom prst="rect">
              <a:avLst/>
            </a:prstGeom>
          </p:spPr>
        </p:pic>
      </p:grpSp>
      <p:sp>
        <p:nvSpPr>
          <p:cNvPr id="7" name="Rectangle 6"/>
          <p:cNvSpPr/>
          <p:nvPr/>
        </p:nvSpPr>
        <p:spPr bwMode="auto">
          <a:xfrm>
            <a:off x="503237" y="1440154"/>
            <a:ext cx="5180865" cy="48761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User-Based Subscription Activation</a:t>
            </a: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50000"/>
              </a:lnSpc>
              <a:spcBef>
                <a:spcPct val="0"/>
              </a:spcBef>
              <a:spcAft>
                <a:spcPct val="0"/>
              </a:spcAft>
            </a:pP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Activation </a:t>
            </a:r>
            <a:r>
              <a:rPr lang="en-US" sz="2000" dirty="0">
                <a:gradFill>
                  <a:gsLst>
                    <a:gs pos="0">
                      <a:srgbClr val="FFFFFF"/>
                    </a:gs>
                    <a:gs pos="100000">
                      <a:srgbClr val="FFFFFF"/>
                    </a:gs>
                  </a:gsLst>
                  <a:lin ang="5400000" scaled="0"/>
                </a:gradFill>
                <a:latin typeface="Segoe UI Light"/>
                <a:ea typeface="Segoe UI" pitchFamily="34" charset="0"/>
                <a:cs typeface="Segoe UI" pitchFamily="34" charset="0"/>
              </a:rPr>
              <a:t>is performed once by a user logging in with Office 365 ProPlus </a:t>
            </a: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credentials</a:t>
            </a:r>
          </a:p>
          <a:p>
            <a:pPr defTabSz="932293" fontAlgn="base">
              <a:lnSpc>
                <a:spcPct val="50000"/>
              </a:lnSpc>
              <a:spcBef>
                <a:spcPct val="0"/>
              </a:spcBef>
              <a:spcAft>
                <a:spcPct val="0"/>
              </a:spcAft>
            </a:pP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Office </a:t>
            </a:r>
            <a:r>
              <a:rPr lang="en-US" sz="2000" dirty="0">
                <a:gradFill>
                  <a:gsLst>
                    <a:gs pos="0">
                      <a:srgbClr val="FFFFFF"/>
                    </a:gs>
                    <a:gs pos="100000">
                      <a:srgbClr val="FFFFFF"/>
                    </a:gs>
                  </a:gsLst>
                  <a:lin ang="5400000" scaled="0"/>
                </a:gradFill>
                <a:latin typeface="Segoe UI Light"/>
                <a:ea typeface="Segoe UI" pitchFamily="34" charset="0"/>
                <a:cs typeface="Segoe UI" pitchFamily="34" charset="0"/>
              </a:rPr>
              <a:t>is activated at the machine level and available for all user </a:t>
            </a: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profiles</a:t>
            </a:r>
          </a:p>
          <a:p>
            <a:pPr defTabSz="932293" fontAlgn="base">
              <a:lnSpc>
                <a:spcPct val="50000"/>
              </a:lnSpc>
              <a:spcBef>
                <a:spcPct val="0"/>
              </a:spcBef>
              <a:spcAft>
                <a:spcPct val="0"/>
              </a:spcAft>
            </a:pP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Segoe UI Light"/>
                <a:ea typeface="Segoe UI" pitchFamily="34" charset="0"/>
                <a:cs typeface="Segoe UI" pitchFamily="34" charset="0"/>
              </a:rPr>
              <a:t>Activation will continually rearm to look if the user’s account or service has been </a:t>
            </a: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de-provisioned</a:t>
            </a: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50000"/>
              </a:lnSpc>
              <a:spcBef>
                <a:spcPct val="0"/>
              </a:spcBef>
              <a:spcAft>
                <a:spcPct val="0"/>
              </a:spcAft>
            </a:pP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293"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Subscription activation </a:t>
            </a:r>
            <a:r>
              <a:rPr lang="en-US" sz="2000" dirty="0">
                <a:gradFill>
                  <a:gsLst>
                    <a:gs pos="0">
                      <a:srgbClr val="FFFFFF"/>
                    </a:gs>
                    <a:gs pos="100000">
                      <a:srgbClr val="FFFFFF"/>
                    </a:gs>
                  </a:gsLst>
                  <a:lin ang="5400000" scaled="0"/>
                </a:gradFill>
                <a:latin typeface="Segoe UI Light"/>
                <a:ea typeface="Segoe UI" pitchFamily="34" charset="0"/>
                <a:cs typeface="Segoe UI" pitchFamily="34" charset="0"/>
              </a:rPr>
              <a:t>(and any other retail </a:t>
            </a: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activation) </a:t>
            </a:r>
            <a:r>
              <a:rPr lang="en-US" sz="2000" dirty="0">
                <a:gradFill>
                  <a:gsLst>
                    <a:gs pos="0">
                      <a:srgbClr val="FFFFFF"/>
                    </a:gs>
                    <a:gs pos="100000">
                      <a:srgbClr val="FFFFFF"/>
                    </a:gs>
                  </a:gsLst>
                  <a:lin ang="5400000" scaled="0"/>
                </a:gradFill>
                <a:latin typeface="Segoe UI Light"/>
                <a:ea typeface="Segoe UI" pitchFamily="34" charset="0"/>
                <a:cs typeface="Segoe UI" pitchFamily="34" charset="0"/>
              </a:rPr>
              <a:t>does not work in </a:t>
            </a: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conjunction</a:t>
            </a:r>
          </a:p>
          <a:p>
            <a:pPr defTabSz="932293"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with RDS/VDI</a:t>
            </a:r>
            <a:endParaRPr lang="en-US" sz="20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110" name="Group 109"/>
          <p:cNvGrpSpPr/>
          <p:nvPr/>
        </p:nvGrpSpPr>
        <p:grpSpPr>
          <a:xfrm>
            <a:off x="5056424" y="5377745"/>
            <a:ext cx="550785" cy="1480928"/>
            <a:chOff x="3579812" y="4198937"/>
            <a:chExt cx="550863" cy="1481138"/>
          </a:xfrm>
        </p:grpSpPr>
        <p:sp>
          <p:nvSpPr>
            <p:cNvPr id="111" name="Rectangle 110"/>
            <p:cNvSpPr>
              <a:spLocks noChangeArrowheads="1"/>
            </p:cNvSpPr>
            <p:nvPr/>
          </p:nvSpPr>
          <p:spPr bwMode="auto">
            <a:xfrm>
              <a:off x="3806825" y="4468812"/>
              <a:ext cx="96837"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2" name="Freeform 111"/>
            <p:cNvSpPr>
              <a:spLocks/>
            </p:cNvSpPr>
            <p:nvPr/>
          </p:nvSpPr>
          <p:spPr bwMode="auto">
            <a:xfrm>
              <a:off x="3727450" y="5619750"/>
              <a:ext cx="120650" cy="60325"/>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3" name="Freeform 112"/>
            <p:cNvSpPr>
              <a:spLocks/>
            </p:cNvSpPr>
            <p:nvPr/>
          </p:nvSpPr>
          <p:spPr bwMode="auto">
            <a:xfrm>
              <a:off x="3860800" y="5619750"/>
              <a:ext cx="120650" cy="60325"/>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4" name="Freeform 113"/>
            <p:cNvSpPr>
              <a:spLocks/>
            </p:cNvSpPr>
            <p:nvPr/>
          </p:nvSpPr>
          <p:spPr bwMode="auto">
            <a:xfrm>
              <a:off x="3770312" y="4222750"/>
              <a:ext cx="187325" cy="225425"/>
            </a:xfrm>
            <a:custGeom>
              <a:avLst/>
              <a:gdLst>
                <a:gd name="T0" fmla="*/ 69 w 77"/>
                <a:gd name="T1" fmla="*/ 53 h 93"/>
                <a:gd name="T2" fmla="*/ 27 w 77"/>
                <a:gd name="T3" fmla="*/ 87 h 93"/>
                <a:gd name="T4" fmla="*/ 7 w 77"/>
                <a:gd name="T5" fmla="*/ 36 h 93"/>
                <a:gd name="T6" fmla="*/ 54 w 77"/>
                <a:gd name="T7" fmla="*/ 6 h 93"/>
                <a:gd name="T8" fmla="*/ 69 w 77"/>
                <a:gd name="T9" fmla="*/ 53 h 93"/>
              </a:gdLst>
              <a:ahLst/>
              <a:cxnLst>
                <a:cxn ang="0">
                  <a:pos x="T0" y="T1"/>
                </a:cxn>
                <a:cxn ang="0">
                  <a:pos x="T2" y="T3"/>
                </a:cxn>
                <a:cxn ang="0">
                  <a:pos x="T4" y="T5"/>
                </a:cxn>
                <a:cxn ang="0">
                  <a:pos x="T6" y="T7"/>
                </a:cxn>
                <a:cxn ang="0">
                  <a:pos x="T8" y="T9"/>
                </a:cxn>
              </a:cxnLst>
              <a:rect l="0" t="0" r="r" b="b"/>
              <a:pathLst>
                <a:path w="77" h="93">
                  <a:moveTo>
                    <a:pt x="69" y="53"/>
                  </a:moveTo>
                  <a:cubicBezTo>
                    <a:pt x="62" y="75"/>
                    <a:pt x="45" y="93"/>
                    <a:pt x="27" y="87"/>
                  </a:cubicBezTo>
                  <a:cubicBezTo>
                    <a:pt x="9" y="81"/>
                    <a:pt x="0" y="58"/>
                    <a:pt x="7" y="36"/>
                  </a:cubicBezTo>
                  <a:cubicBezTo>
                    <a:pt x="15" y="14"/>
                    <a:pt x="35" y="0"/>
                    <a:pt x="54" y="6"/>
                  </a:cubicBezTo>
                  <a:cubicBezTo>
                    <a:pt x="72" y="12"/>
                    <a:pt x="77" y="31"/>
                    <a:pt x="69"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5" name="Freeform 114"/>
            <p:cNvSpPr>
              <a:spLocks/>
            </p:cNvSpPr>
            <p:nvPr/>
          </p:nvSpPr>
          <p:spPr bwMode="auto">
            <a:xfrm>
              <a:off x="3746500" y="4198937"/>
              <a:ext cx="184150" cy="209550"/>
            </a:xfrm>
            <a:custGeom>
              <a:avLst/>
              <a:gdLst>
                <a:gd name="T0" fmla="*/ 65 w 76"/>
                <a:gd name="T1" fmla="*/ 28 h 87"/>
                <a:gd name="T2" fmla="*/ 58 w 76"/>
                <a:gd name="T3" fmla="*/ 78 h 87"/>
                <a:gd name="T4" fmla="*/ 11 w 76"/>
                <a:gd name="T5" fmla="*/ 60 h 87"/>
                <a:gd name="T6" fmla="*/ 17 w 76"/>
                <a:gd name="T7" fmla="*/ 9 h 87"/>
                <a:gd name="T8" fmla="*/ 65 w 76"/>
                <a:gd name="T9" fmla="*/ 28 h 87"/>
              </a:gdLst>
              <a:ahLst/>
              <a:cxnLst>
                <a:cxn ang="0">
                  <a:pos x="T0" y="T1"/>
                </a:cxn>
                <a:cxn ang="0">
                  <a:pos x="T2" y="T3"/>
                </a:cxn>
                <a:cxn ang="0">
                  <a:pos x="T4" y="T5"/>
                </a:cxn>
                <a:cxn ang="0">
                  <a:pos x="T6" y="T7"/>
                </a:cxn>
                <a:cxn ang="0">
                  <a:pos x="T8" y="T9"/>
                </a:cxn>
              </a:cxnLst>
              <a:rect l="0" t="0" r="r" b="b"/>
              <a:pathLst>
                <a:path w="76" h="87">
                  <a:moveTo>
                    <a:pt x="65" y="28"/>
                  </a:moveTo>
                  <a:cubicBezTo>
                    <a:pt x="76" y="47"/>
                    <a:pt x="73" y="69"/>
                    <a:pt x="58" y="78"/>
                  </a:cubicBezTo>
                  <a:cubicBezTo>
                    <a:pt x="43" y="87"/>
                    <a:pt x="22" y="79"/>
                    <a:pt x="11" y="60"/>
                  </a:cubicBezTo>
                  <a:cubicBezTo>
                    <a:pt x="0" y="40"/>
                    <a:pt x="3" y="18"/>
                    <a:pt x="17" y="9"/>
                  </a:cubicBezTo>
                  <a:cubicBezTo>
                    <a:pt x="32" y="0"/>
                    <a:pt x="53" y="9"/>
                    <a:pt x="65"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6" name="Freeform 115"/>
            <p:cNvSpPr>
              <a:spLocks/>
            </p:cNvSpPr>
            <p:nvPr/>
          </p:nvSpPr>
          <p:spPr bwMode="auto">
            <a:xfrm>
              <a:off x="3806825" y="4392612"/>
              <a:ext cx="96837" cy="101600"/>
            </a:xfrm>
            <a:custGeom>
              <a:avLst/>
              <a:gdLst>
                <a:gd name="T0" fmla="*/ 61 w 61"/>
                <a:gd name="T1" fmla="*/ 48 h 64"/>
                <a:gd name="T2" fmla="*/ 31 w 61"/>
                <a:gd name="T3" fmla="*/ 64 h 64"/>
                <a:gd name="T4" fmla="*/ 0 w 61"/>
                <a:gd name="T5" fmla="*/ 48 h 64"/>
                <a:gd name="T6" fmla="*/ 0 w 61"/>
                <a:gd name="T7" fmla="*/ 0 h 64"/>
                <a:gd name="T8" fmla="*/ 61 w 61"/>
                <a:gd name="T9" fmla="*/ 0 h 64"/>
                <a:gd name="T10" fmla="*/ 61 w 61"/>
                <a:gd name="T11" fmla="*/ 48 h 64"/>
              </a:gdLst>
              <a:ahLst/>
              <a:cxnLst>
                <a:cxn ang="0">
                  <a:pos x="T0" y="T1"/>
                </a:cxn>
                <a:cxn ang="0">
                  <a:pos x="T2" y="T3"/>
                </a:cxn>
                <a:cxn ang="0">
                  <a:pos x="T4" y="T5"/>
                </a:cxn>
                <a:cxn ang="0">
                  <a:pos x="T6" y="T7"/>
                </a:cxn>
                <a:cxn ang="0">
                  <a:pos x="T8" y="T9"/>
                </a:cxn>
                <a:cxn ang="0">
                  <a:pos x="T10" y="T11"/>
                </a:cxn>
              </a:cxnLst>
              <a:rect l="0" t="0" r="r" b="b"/>
              <a:pathLst>
                <a:path w="61" h="64">
                  <a:moveTo>
                    <a:pt x="61" y="48"/>
                  </a:moveTo>
                  <a:lnTo>
                    <a:pt x="31" y="64"/>
                  </a:lnTo>
                  <a:lnTo>
                    <a:pt x="0" y="48"/>
                  </a:lnTo>
                  <a:lnTo>
                    <a:pt x="0" y="0"/>
                  </a:lnTo>
                  <a:lnTo>
                    <a:pt x="61" y="0"/>
                  </a:lnTo>
                  <a:lnTo>
                    <a:pt x="61" y="48"/>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7" name="Freeform 116"/>
            <p:cNvSpPr>
              <a:spLocks/>
            </p:cNvSpPr>
            <p:nvPr/>
          </p:nvSpPr>
          <p:spPr bwMode="auto">
            <a:xfrm>
              <a:off x="3829050" y="4494212"/>
              <a:ext cx="52387" cy="377825"/>
            </a:xfrm>
            <a:custGeom>
              <a:avLst/>
              <a:gdLst>
                <a:gd name="T0" fmla="*/ 26 w 33"/>
                <a:gd name="T1" fmla="*/ 18 h 238"/>
                <a:gd name="T2" fmla="*/ 33 w 33"/>
                <a:gd name="T3" fmla="*/ 13 h 238"/>
                <a:gd name="T4" fmla="*/ 17 w 33"/>
                <a:gd name="T5" fmla="*/ 0 h 238"/>
                <a:gd name="T6" fmla="*/ 0 w 33"/>
                <a:gd name="T7" fmla="*/ 13 h 238"/>
                <a:gd name="T8" fmla="*/ 7 w 33"/>
                <a:gd name="T9" fmla="*/ 18 h 238"/>
                <a:gd name="T10" fmla="*/ 6 w 33"/>
                <a:gd name="T11" fmla="*/ 219 h 238"/>
                <a:gd name="T12" fmla="*/ 17 w 33"/>
                <a:gd name="T13" fmla="*/ 238 h 238"/>
                <a:gd name="T14" fmla="*/ 26 w 33"/>
                <a:gd name="T15" fmla="*/ 219 h 238"/>
                <a:gd name="T16" fmla="*/ 26 w 33"/>
                <a:gd name="T17" fmla="*/ 1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8">
                  <a:moveTo>
                    <a:pt x="26" y="18"/>
                  </a:moveTo>
                  <a:lnTo>
                    <a:pt x="33" y="13"/>
                  </a:lnTo>
                  <a:lnTo>
                    <a:pt x="17" y="0"/>
                  </a:lnTo>
                  <a:lnTo>
                    <a:pt x="0" y="13"/>
                  </a:lnTo>
                  <a:lnTo>
                    <a:pt x="7" y="18"/>
                  </a:lnTo>
                  <a:lnTo>
                    <a:pt x="6" y="219"/>
                  </a:lnTo>
                  <a:lnTo>
                    <a:pt x="17" y="238"/>
                  </a:lnTo>
                  <a:lnTo>
                    <a:pt x="26" y="219"/>
                  </a:lnTo>
                  <a:lnTo>
                    <a:pt x="2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8" name="Freeform 117"/>
            <p:cNvSpPr>
              <a:spLocks/>
            </p:cNvSpPr>
            <p:nvPr/>
          </p:nvSpPr>
          <p:spPr bwMode="auto">
            <a:xfrm>
              <a:off x="3579812" y="4498975"/>
              <a:ext cx="204787" cy="527050"/>
            </a:xfrm>
            <a:custGeom>
              <a:avLst/>
              <a:gdLst>
                <a:gd name="T0" fmla="*/ 85 w 85"/>
                <a:gd name="T1" fmla="*/ 9 h 218"/>
                <a:gd name="T2" fmla="*/ 51 w 85"/>
                <a:gd name="T3" fmla="*/ 0 h 218"/>
                <a:gd name="T4" fmla="*/ 0 w 85"/>
                <a:gd name="T5" fmla="*/ 218 h 218"/>
                <a:gd name="T6" fmla="*/ 35 w 85"/>
                <a:gd name="T7" fmla="*/ 218 h 218"/>
                <a:gd name="T8" fmla="*/ 85 w 85"/>
                <a:gd name="T9" fmla="*/ 9 h 218"/>
              </a:gdLst>
              <a:ahLst/>
              <a:cxnLst>
                <a:cxn ang="0">
                  <a:pos x="T0" y="T1"/>
                </a:cxn>
                <a:cxn ang="0">
                  <a:pos x="T2" y="T3"/>
                </a:cxn>
                <a:cxn ang="0">
                  <a:pos x="T4" y="T5"/>
                </a:cxn>
                <a:cxn ang="0">
                  <a:pos x="T6" y="T7"/>
                </a:cxn>
                <a:cxn ang="0">
                  <a:pos x="T8" y="T9"/>
                </a:cxn>
              </a:cxnLst>
              <a:rect l="0" t="0" r="r" b="b"/>
              <a:pathLst>
                <a:path w="85" h="218">
                  <a:moveTo>
                    <a:pt x="85" y="9"/>
                  </a:moveTo>
                  <a:cubicBezTo>
                    <a:pt x="74" y="6"/>
                    <a:pt x="62" y="3"/>
                    <a:pt x="51" y="0"/>
                  </a:cubicBezTo>
                  <a:cubicBezTo>
                    <a:pt x="19" y="71"/>
                    <a:pt x="8" y="141"/>
                    <a:pt x="0" y="218"/>
                  </a:cubicBezTo>
                  <a:cubicBezTo>
                    <a:pt x="35" y="218"/>
                    <a:pt x="35" y="218"/>
                    <a:pt x="35" y="218"/>
                  </a:cubicBezTo>
                  <a:cubicBezTo>
                    <a:pt x="43" y="144"/>
                    <a:pt x="53" y="77"/>
                    <a:pt x="8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19" name="Freeform 118"/>
            <p:cNvSpPr>
              <a:spLocks/>
            </p:cNvSpPr>
            <p:nvPr/>
          </p:nvSpPr>
          <p:spPr bwMode="auto">
            <a:xfrm>
              <a:off x="3927475" y="4498975"/>
              <a:ext cx="203200" cy="527050"/>
            </a:xfrm>
            <a:custGeom>
              <a:avLst/>
              <a:gdLst>
                <a:gd name="T0" fmla="*/ 0 w 84"/>
                <a:gd name="T1" fmla="*/ 9 h 218"/>
                <a:gd name="T2" fmla="*/ 33 w 84"/>
                <a:gd name="T3" fmla="*/ 0 h 218"/>
                <a:gd name="T4" fmla="*/ 84 w 84"/>
                <a:gd name="T5" fmla="*/ 218 h 218"/>
                <a:gd name="T6" fmla="*/ 50 w 84"/>
                <a:gd name="T7" fmla="*/ 218 h 218"/>
                <a:gd name="T8" fmla="*/ 0 w 84"/>
                <a:gd name="T9" fmla="*/ 9 h 218"/>
              </a:gdLst>
              <a:ahLst/>
              <a:cxnLst>
                <a:cxn ang="0">
                  <a:pos x="T0" y="T1"/>
                </a:cxn>
                <a:cxn ang="0">
                  <a:pos x="T2" y="T3"/>
                </a:cxn>
                <a:cxn ang="0">
                  <a:pos x="T4" y="T5"/>
                </a:cxn>
                <a:cxn ang="0">
                  <a:pos x="T6" y="T7"/>
                </a:cxn>
                <a:cxn ang="0">
                  <a:pos x="T8" y="T9"/>
                </a:cxn>
              </a:cxnLst>
              <a:rect l="0" t="0" r="r" b="b"/>
              <a:pathLst>
                <a:path w="84" h="218">
                  <a:moveTo>
                    <a:pt x="0" y="9"/>
                  </a:moveTo>
                  <a:cubicBezTo>
                    <a:pt x="11" y="6"/>
                    <a:pt x="22" y="3"/>
                    <a:pt x="33" y="0"/>
                  </a:cubicBezTo>
                  <a:cubicBezTo>
                    <a:pt x="66" y="71"/>
                    <a:pt x="77" y="141"/>
                    <a:pt x="84" y="218"/>
                  </a:cubicBezTo>
                  <a:cubicBezTo>
                    <a:pt x="50" y="218"/>
                    <a:pt x="50" y="218"/>
                    <a:pt x="50" y="218"/>
                  </a:cubicBezTo>
                  <a:cubicBezTo>
                    <a:pt x="42" y="144"/>
                    <a:pt x="31" y="77"/>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0" name="Freeform 119"/>
            <p:cNvSpPr>
              <a:spLocks/>
            </p:cNvSpPr>
            <p:nvPr/>
          </p:nvSpPr>
          <p:spPr bwMode="auto">
            <a:xfrm>
              <a:off x="3729037" y="5075237"/>
              <a:ext cx="122237" cy="557212"/>
            </a:xfrm>
            <a:custGeom>
              <a:avLst/>
              <a:gdLst>
                <a:gd name="T0" fmla="*/ 64 w 77"/>
                <a:gd name="T1" fmla="*/ 351 h 351"/>
                <a:gd name="T2" fmla="*/ 9 w 77"/>
                <a:gd name="T3" fmla="*/ 351 h 351"/>
                <a:gd name="T4" fmla="*/ 0 w 77"/>
                <a:gd name="T5" fmla="*/ 0 h 351"/>
                <a:gd name="T6" fmla="*/ 77 w 77"/>
                <a:gd name="T7" fmla="*/ 0 h 351"/>
                <a:gd name="T8" fmla="*/ 64 w 77"/>
                <a:gd name="T9" fmla="*/ 351 h 351"/>
              </a:gdLst>
              <a:ahLst/>
              <a:cxnLst>
                <a:cxn ang="0">
                  <a:pos x="T0" y="T1"/>
                </a:cxn>
                <a:cxn ang="0">
                  <a:pos x="T2" y="T3"/>
                </a:cxn>
                <a:cxn ang="0">
                  <a:pos x="T4" y="T5"/>
                </a:cxn>
                <a:cxn ang="0">
                  <a:pos x="T6" y="T7"/>
                </a:cxn>
                <a:cxn ang="0">
                  <a:pos x="T8" y="T9"/>
                </a:cxn>
              </a:cxnLst>
              <a:rect l="0" t="0" r="r" b="b"/>
              <a:pathLst>
                <a:path w="77" h="351">
                  <a:moveTo>
                    <a:pt x="64" y="351"/>
                  </a:moveTo>
                  <a:lnTo>
                    <a:pt x="9" y="351"/>
                  </a:lnTo>
                  <a:lnTo>
                    <a:pt x="0" y="0"/>
                  </a:lnTo>
                  <a:lnTo>
                    <a:pt x="77" y="0"/>
                  </a:lnTo>
                  <a:lnTo>
                    <a:pt x="64" y="351"/>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1" name="Freeform 120"/>
            <p:cNvSpPr>
              <a:spLocks/>
            </p:cNvSpPr>
            <p:nvPr/>
          </p:nvSpPr>
          <p:spPr bwMode="auto">
            <a:xfrm>
              <a:off x="3849149" y="5075237"/>
              <a:ext cx="129125" cy="557212"/>
            </a:xfrm>
            <a:custGeom>
              <a:avLst/>
              <a:gdLst>
                <a:gd name="T0" fmla="*/ 68 w 77"/>
                <a:gd name="T1" fmla="*/ 351 h 351"/>
                <a:gd name="T2" fmla="*/ 13 w 77"/>
                <a:gd name="T3" fmla="*/ 351 h 351"/>
                <a:gd name="T4" fmla="*/ 0 w 77"/>
                <a:gd name="T5" fmla="*/ 0 h 351"/>
                <a:gd name="T6" fmla="*/ 77 w 77"/>
                <a:gd name="T7" fmla="*/ 0 h 351"/>
                <a:gd name="T8" fmla="*/ 68 w 77"/>
                <a:gd name="T9" fmla="*/ 351 h 351"/>
              </a:gdLst>
              <a:ahLst/>
              <a:cxnLst>
                <a:cxn ang="0">
                  <a:pos x="T0" y="T1"/>
                </a:cxn>
                <a:cxn ang="0">
                  <a:pos x="T2" y="T3"/>
                </a:cxn>
                <a:cxn ang="0">
                  <a:pos x="T4" y="T5"/>
                </a:cxn>
                <a:cxn ang="0">
                  <a:pos x="T6" y="T7"/>
                </a:cxn>
                <a:cxn ang="0">
                  <a:pos x="T8" y="T9"/>
                </a:cxn>
              </a:cxnLst>
              <a:rect l="0" t="0" r="r" b="b"/>
              <a:pathLst>
                <a:path w="77" h="351">
                  <a:moveTo>
                    <a:pt x="68" y="351"/>
                  </a:moveTo>
                  <a:lnTo>
                    <a:pt x="13" y="351"/>
                  </a:lnTo>
                  <a:lnTo>
                    <a:pt x="0" y="0"/>
                  </a:lnTo>
                  <a:lnTo>
                    <a:pt x="77" y="0"/>
                  </a:lnTo>
                  <a:lnTo>
                    <a:pt x="68" y="351"/>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2" name="Freeform 121"/>
            <p:cNvSpPr>
              <a:spLocks/>
            </p:cNvSpPr>
            <p:nvPr/>
          </p:nvSpPr>
          <p:spPr bwMode="auto">
            <a:xfrm>
              <a:off x="3590925" y="5026025"/>
              <a:ext cx="61912" cy="68262"/>
            </a:xfrm>
            <a:custGeom>
              <a:avLst/>
              <a:gdLst>
                <a:gd name="T0" fmla="*/ 0 w 25"/>
                <a:gd name="T1" fmla="*/ 0 h 28"/>
                <a:gd name="T2" fmla="*/ 0 w 25"/>
                <a:gd name="T3" fmla="*/ 15 h 28"/>
                <a:gd name="T4" fmla="*/ 13 w 25"/>
                <a:gd name="T5" fmla="*/ 28 h 28"/>
                <a:gd name="T6" fmla="*/ 25 w 25"/>
                <a:gd name="T7" fmla="*/ 15 h 28"/>
                <a:gd name="T8" fmla="*/ 25 w 25"/>
                <a:gd name="T9" fmla="*/ 0 h 28"/>
                <a:gd name="T10" fmla="*/ 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0" y="0"/>
                  </a:moveTo>
                  <a:cubicBezTo>
                    <a:pt x="0" y="15"/>
                    <a:pt x="0" y="15"/>
                    <a:pt x="0" y="15"/>
                  </a:cubicBezTo>
                  <a:cubicBezTo>
                    <a:pt x="0" y="22"/>
                    <a:pt x="6" y="28"/>
                    <a:pt x="13" y="28"/>
                  </a:cubicBezTo>
                  <a:cubicBezTo>
                    <a:pt x="20" y="28"/>
                    <a:pt x="25" y="22"/>
                    <a:pt x="25" y="15"/>
                  </a:cubicBezTo>
                  <a:cubicBezTo>
                    <a:pt x="25" y="0"/>
                    <a:pt x="25" y="0"/>
                    <a:pt x="25"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3" name="Freeform 122"/>
            <p:cNvSpPr>
              <a:spLocks/>
            </p:cNvSpPr>
            <p:nvPr/>
          </p:nvSpPr>
          <p:spPr bwMode="auto">
            <a:xfrm>
              <a:off x="4059237" y="5026025"/>
              <a:ext cx="61912" cy="68262"/>
            </a:xfrm>
            <a:custGeom>
              <a:avLst/>
              <a:gdLst>
                <a:gd name="T0" fmla="*/ 0 w 26"/>
                <a:gd name="T1" fmla="*/ 0 h 28"/>
                <a:gd name="T2" fmla="*/ 0 w 26"/>
                <a:gd name="T3" fmla="*/ 15 h 28"/>
                <a:gd name="T4" fmla="*/ 13 w 26"/>
                <a:gd name="T5" fmla="*/ 28 h 28"/>
                <a:gd name="T6" fmla="*/ 26 w 26"/>
                <a:gd name="T7" fmla="*/ 15 h 28"/>
                <a:gd name="T8" fmla="*/ 26 w 26"/>
                <a:gd name="T9" fmla="*/ 0 h 28"/>
                <a:gd name="T10" fmla="*/ 0 w 26"/>
                <a:gd name="T11" fmla="*/ 0 h 28"/>
              </a:gdLst>
              <a:ahLst/>
              <a:cxnLst>
                <a:cxn ang="0">
                  <a:pos x="T0" y="T1"/>
                </a:cxn>
                <a:cxn ang="0">
                  <a:pos x="T2" y="T3"/>
                </a:cxn>
                <a:cxn ang="0">
                  <a:pos x="T4" y="T5"/>
                </a:cxn>
                <a:cxn ang="0">
                  <a:pos x="T6" y="T7"/>
                </a:cxn>
                <a:cxn ang="0">
                  <a:pos x="T8" y="T9"/>
                </a:cxn>
                <a:cxn ang="0">
                  <a:pos x="T10" y="T11"/>
                </a:cxn>
              </a:cxnLst>
              <a:rect l="0" t="0" r="r" b="b"/>
              <a:pathLst>
                <a:path w="26" h="28">
                  <a:moveTo>
                    <a:pt x="0" y="0"/>
                  </a:moveTo>
                  <a:cubicBezTo>
                    <a:pt x="0" y="15"/>
                    <a:pt x="0" y="15"/>
                    <a:pt x="0" y="15"/>
                  </a:cubicBezTo>
                  <a:cubicBezTo>
                    <a:pt x="0" y="22"/>
                    <a:pt x="6" y="28"/>
                    <a:pt x="13" y="28"/>
                  </a:cubicBezTo>
                  <a:cubicBezTo>
                    <a:pt x="20" y="28"/>
                    <a:pt x="26" y="22"/>
                    <a:pt x="26" y="15"/>
                  </a:cubicBezTo>
                  <a:cubicBezTo>
                    <a:pt x="26" y="0"/>
                    <a:pt x="26" y="0"/>
                    <a:pt x="26"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4" name="Freeform 123"/>
            <p:cNvSpPr>
              <a:spLocks/>
            </p:cNvSpPr>
            <p:nvPr/>
          </p:nvSpPr>
          <p:spPr bwMode="auto">
            <a:xfrm>
              <a:off x="3700462" y="4468812"/>
              <a:ext cx="307975" cy="606425"/>
            </a:xfrm>
            <a:custGeom>
              <a:avLst/>
              <a:gdLst>
                <a:gd name="T0" fmla="*/ 128 w 194"/>
                <a:gd name="T1" fmla="*/ 0 h 382"/>
                <a:gd name="T2" fmla="*/ 98 w 194"/>
                <a:gd name="T3" fmla="*/ 238 h 382"/>
                <a:gd name="T4" fmla="*/ 67 w 194"/>
                <a:gd name="T5" fmla="*/ 0 h 382"/>
                <a:gd name="T6" fmla="*/ 0 w 194"/>
                <a:gd name="T7" fmla="*/ 19 h 382"/>
                <a:gd name="T8" fmla="*/ 5 w 194"/>
                <a:gd name="T9" fmla="*/ 382 h 382"/>
                <a:gd name="T10" fmla="*/ 191 w 194"/>
                <a:gd name="T11" fmla="*/ 382 h 382"/>
                <a:gd name="T12" fmla="*/ 194 w 194"/>
                <a:gd name="T13" fmla="*/ 19 h 382"/>
                <a:gd name="T14" fmla="*/ 128 w 194"/>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382">
                  <a:moveTo>
                    <a:pt x="128" y="0"/>
                  </a:moveTo>
                  <a:lnTo>
                    <a:pt x="98" y="238"/>
                  </a:lnTo>
                  <a:lnTo>
                    <a:pt x="67" y="0"/>
                  </a:lnTo>
                  <a:lnTo>
                    <a:pt x="0" y="19"/>
                  </a:lnTo>
                  <a:lnTo>
                    <a:pt x="5" y="382"/>
                  </a:lnTo>
                  <a:lnTo>
                    <a:pt x="191" y="382"/>
                  </a:lnTo>
                  <a:lnTo>
                    <a:pt x="194" y="19"/>
                  </a:lnTo>
                  <a:lnTo>
                    <a:pt x="1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5" name="Freeform 124"/>
            <p:cNvSpPr>
              <a:spLocks/>
            </p:cNvSpPr>
            <p:nvPr/>
          </p:nvSpPr>
          <p:spPr bwMode="auto">
            <a:xfrm>
              <a:off x="3932237" y="4297362"/>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6" name="Freeform 125"/>
            <p:cNvSpPr>
              <a:spLocks/>
            </p:cNvSpPr>
            <p:nvPr/>
          </p:nvSpPr>
          <p:spPr bwMode="auto">
            <a:xfrm>
              <a:off x="3932237" y="42957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7" name="Freeform 126"/>
            <p:cNvSpPr>
              <a:spLocks/>
            </p:cNvSpPr>
            <p:nvPr/>
          </p:nvSpPr>
          <p:spPr bwMode="auto">
            <a:xfrm>
              <a:off x="3927475" y="42878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8" name="Freeform 127"/>
            <p:cNvSpPr>
              <a:spLocks/>
            </p:cNvSpPr>
            <p:nvPr/>
          </p:nvSpPr>
          <p:spPr bwMode="auto">
            <a:xfrm>
              <a:off x="3930650" y="42910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29" name="Freeform 128"/>
            <p:cNvSpPr>
              <a:spLocks/>
            </p:cNvSpPr>
            <p:nvPr/>
          </p:nvSpPr>
          <p:spPr bwMode="auto">
            <a:xfrm>
              <a:off x="3778250" y="42878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0" name="Freeform 129"/>
            <p:cNvSpPr>
              <a:spLocks/>
            </p:cNvSpPr>
            <p:nvPr/>
          </p:nvSpPr>
          <p:spPr bwMode="auto">
            <a:xfrm>
              <a:off x="3932237" y="4300537"/>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1" name="Freeform 130"/>
            <p:cNvSpPr>
              <a:spLocks/>
            </p:cNvSpPr>
            <p:nvPr/>
          </p:nvSpPr>
          <p:spPr bwMode="auto">
            <a:xfrm>
              <a:off x="3932237" y="4305300"/>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2" name="Rectangle 131"/>
            <p:cNvSpPr>
              <a:spLocks noChangeArrowheads="1"/>
            </p:cNvSpPr>
            <p:nvPr/>
          </p:nvSpPr>
          <p:spPr bwMode="auto">
            <a:xfrm>
              <a:off x="3925887" y="4286250"/>
              <a:ext cx="1587" cy="1587"/>
            </a:xfrm>
            <a:prstGeom prst="rect">
              <a:avLst/>
            </a:prstGeom>
            <a:solidFill>
              <a:srgbClr val="FFD6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3" name="Freeform 132"/>
            <p:cNvSpPr>
              <a:spLocks/>
            </p:cNvSpPr>
            <p:nvPr/>
          </p:nvSpPr>
          <p:spPr bwMode="auto">
            <a:xfrm>
              <a:off x="3773487" y="4302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4" name="Freeform 133"/>
            <p:cNvSpPr>
              <a:spLocks/>
            </p:cNvSpPr>
            <p:nvPr/>
          </p:nvSpPr>
          <p:spPr bwMode="auto">
            <a:xfrm>
              <a:off x="3775075" y="42957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5" name="Freeform 134"/>
            <p:cNvSpPr>
              <a:spLocks/>
            </p:cNvSpPr>
            <p:nvPr/>
          </p:nvSpPr>
          <p:spPr bwMode="auto">
            <a:xfrm>
              <a:off x="3775075" y="4291012"/>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6" name="Freeform 135"/>
            <p:cNvSpPr>
              <a:spLocks/>
            </p:cNvSpPr>
            <p:nvPr/>
          </p:nvSpPr>
          <p:spPr bwMode="auto">
            <a:xfrm>
              <a:off x="3773487" y="4297362"/>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7" name="Freeform 136"/>
            <p:cNvSpPr>
              <a:spLocks/>
            </p:cNvSpPr>
            <p:nvPr/>
          </p:nvSpPr>
          <p:spPr bwMode="auto">
            <a:xfrm>
              <a:off x="3759200" y="4278312"/>
              <a:ext cx="188912" cy="169862"/>
            </a:xfrm>
            <a:custGeom>
              <a:avLst/>
              <a:gdLst>
                <a:gd name="T0" fmla="*/ 74 w 78"/>
                <a:gd name="T1" fmla="*/ 17 h 70"/>
                <a:gd name="T2" fmla="*/ 72 w 78"/>
                <a:gd name="T3" fmla="*/ 17 h 70"/>
                <a:gd name="T4" fmla="*/ 72 w 78"/>
                <a:gd name="T5" fmla="*/ 12 h 70"/>
                <a:gd name="T6" fmla="*/ 72 w 78"/>
                <a:gd name="T7" fmla="*/ 11 h 70"/>
                <a:gd name="T8" fmla="*/ 72 w 78"/>
                <a:gd name="T9" fmla="*/ 10 h 70"/>
                <a:gd name="T10" fmla="*/ 72 w 78"/>
                <a:gd name="T11" fmla="*/ 9 h 70"/>
                <a:gd name="T12" fmla="*/ 72 w 78"/>
                <a:gd name="T13" fmla="*/ 9 h 70"/>
                <a:gd name="T14" fmla="*/ 72 w 78"/>
                <a:gd name="T15" fmla="*/ 8 h 70"/>
                <a:gd name="T16" fmla="*/ 72 w 78"/>
                <a:gd name="T17" fmla="*/ 7 h 70"/>
                <a:gd name="T18" fmla="*/ 72 w 78"/>
                <a:gd name="T19" fmla="*/ 7 h 70"/>
                <a:gd name="T20" fmla="*/ 71 w 78"/>
                <a:gd name="T21" fmla="*/ 5 h 70"/>
                <a:gd name="T22" fmla="*/ 71 w 78"/>
                <a:gd name="T23" fmla="*/ 5 h 70"/>
                <a:gd name="T24" fmla="*/ 70 w 78"/>
                <a:gd name="T25" fmla="*/ 4 h 70"/>
                <a:gd name="T26" fmla="*/ 70 w 78"/>
                <a:gd name="T27" fmla="*/ 4 h 70"/>
                <a:gd name="T28" fmla="*/ 69 w 78"/>
                <a:gd name="T29" fmla="*/ 3 h 70"/>
                <a:gd name="T30" fmla="*/ 69 w 78"/>
                <a:gd name="T31" fmla="*/ 3 h 70"/>
                <a:gd name="T32" fmla="*/ 63 w 78"/>
                <a:gd name="T33" fmla="*/ 3 h 70"/>
                <a:gd name="T34" fmla="*/ 52 w 78"/>
                <a:gd name="T35" fmla="*/ 1 h 70"/>
                <a:gd name="T36" fmla="*/ 32 w 78"/>
                <a:gd name="T37" fmla="*/ 3 h 70"/>
                <a:gd name="T38" fmla="*/ 11 w 78"/>
                <a:gd name="T39" fmla="*/ 0 h 70"/>
                <a:gd name="T40" fmla="*/ 8 w 78"/>
                <a:gd name="T41" fmla="*/ 4 h 70"/>
                <a:gd name="T42" fmla="*/ 8 w 78"/>
                <a:gd name="T43" fmla="*/ 4 h 70"/>
                <a:gd name="T44" fmla="*/ 7 w 78"/>
                <a:gd name="T45" fmla="*/ 5 h 70"/>
                <a:gd name="T46" fmla="*/ 7 w 78"/>
                <a:gd name="T47" fmla="*/ 6 h 70"/>
                <a:gd name="T48" fmla="*/ 7 w 78"/>
                <a:gd name="T49" fmla="*/ 7 h 70"/>
                <a:gd name="T50" fmla="*/ 7 w 78"/>
                <a:gd name="T51" fmla="*/ 7 h 70"/>
                <a:gd name="T52" fmla="*/ 6 w 78"/>
                <a:gd name="T53" fmla="*/ 8 h 70"/>
                <a:gd name="T54" fmla="*/ 6 w 78"/>
                <a:gd name="T55" fmla="*/ 9 h 70"/>
                <a:gd name="T56" fmla="*/ 6 w 78"/>
                <a:gd name="T57" fmla="*/ 10 h 70"/>
                <a:gd name="T58" fmla="*/ 6 w 78"/>
                <a:gd name="T59" fmla="*/ 10 h 70"/>
                <a:gd name="T60" fmla="*/ 6 w 78"/>
                <a:gd name="T61" fmla="*/ 12 h 70"/>
                <a:gd name="T62" fmla="*/ 6 w 78"/>
                <a:gd name="T63" fmla="*/ 17 h 70"/>
                <a:gd name="T64" fmla="*/ 5 w 78"/>
                <a:gd name="T65" fmla="*/ 17 h 70"/>
                <a:gd name="T66" fmla="*/ 0 w 78"/>
                <a:gd name="T67" fmla="*/ 22 h 70"/>
                <a:gd name="T68" fmla="*/ 0 w 78"/>
                <a:gd name="T69" fmla="*/ 35 h 70"/>
                <a:gd name="T70" fmla="*/ 6 w 78"/>
                <a:gd name="T71" fmla="*/ 40 h 70"/>
                <a:gd name="T72" fmla="*/ 24 w 78"/>
                <a:gd name="T73" fmla="*/ 70 h 70"/>
                <a:gd name="T74" fmla="*/ 54 w 78"/>
                <a:gd name="T75" fmla="*/ 70 h 70"/>
                <a:gd name="T76" fmla="*/ 72 w 78"/>
                <a:gd name="T77" fmla="*/ 40 h 70"/>
                <a:gd name="T78" fmla="*/ 78 w 78"/>
                <a:gd name="T79" fmla="*/ 35 h 70"/>
                <a:gd name="T80" fmla="*/ 78 w 78"/>
                <a:gd name="T81" fmla="*/ 22 h 70"/>
                <a:gd name="T82" fmla="*/ 74 w 78"/>
                <a:gd name="T8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0">
                  <a:moveTo>
                    <a:pt x="74" y="17"/>
                  </a:moveTo>
                  <a:cubicBezTo>
                    <a:pt x="74" y="17"/>
                    <a:pt x="73" y="17"/>
                    <a:pt x="72" y="17"/>
                  </a:cubicBezTo>
                  <a:cubicBezTo>
                    <a:pt x="72" y="12"/>
                    <a:pt x="72" y="12"/>
                    <a:pt x="72" y="12"/>
                  </a:cubicBezTo>
                  <a:cubicBezTo>
                    <a:pt x="72" y="12"/>
                    <a:pt x="72" y="11"/>
                    <a:pt x="72" y="11"/>
                  </a:cubicBezTo>
                  <a:cubicBezTo>
                    <a:pt x="72" y="10"/>
                    <a:pt x="72" y="10"/>
                    <a:pt x="72" y="10"/>
                  </a:cubicBezTo>
                  <a:cubicBezTo>
                    <a:pt x="72" y="10"/>
                    <a:pt x="72" y="9"/>
                    <a:pt x="72" y="9"/>
                  </a:cubicBezTo>
                  <a:cubicBezTo>
                    <a:pt x="72" y="9"/>
                    <a:pt x="72" y="9"/>
                    <a:pt x="72" y="9"/>
                  </a:cubicBezTo>
                  <a:cubicBezTo>
                    <a:pt x="72" y="8"/>
                    <a:pt x="72" y="8"/>
                    <a:pt x="72" y="8"/>
                  </a:cubicBezTo>
                  <a:cubicBezTo>
                    <a:pt x="72" y="8"/>
                    <a:pt x="72" y="7"/>
                    <a:pt x="72" y="7"/>
                  </a:cubicBezTo>
                  <a:cubicBezTo>
                    <a:pt x="72" y="7"/>
                    <a:pt x="72" y="7"/>
                    <a:pt x="72" y="7"/>
                  </a:cubicBezTo>
                  <a:cubicBezTo>
                    <a:pt x="71" y="6"/>
                    <a:pt x="71" y="6"/>
                    <a:pt x="71" y="5"/>
                  </a:cubicBezTo>
                  <a:cubicBezTo>
                    <a:pt x="71" y="5"/>
                    <a:pt x="71" y="5"/>
                    <a:pt x="71" y="5"/>
                  </a:cubicBezTo>
                  <a:cubicBezTo>
                    <a:pt x="71" y="4"/>
                    <a:pt x="70" y="4"/>
                    <a:pt x="70" y="4"/>
                  </a:cubicBezTo>
                  <a:cubicBezTo>
                    <a:pt x="70" y="4"/>
                    <a:pt x="70" y="4"/>
                    <a:pt x="70" y="4"/>
                  </a:cubicBezTo>
                  <a:cubicBezTo>
                    <a:pt x="70" y="3"/>
                    <a:pt x="70" y="3"/>
                    <a:pt x="69" y="3"/>
                  </a:cubicBezTo>
                  <a:cubicBezTo>
                    <a:pt x="69" y="3"/>
                    <a:pt x="69" y="3"/>
                    <a:pt x="69" y="3"/>
                  </a:cubicBezTo>
                  <a:cubicBezTo>
                    <a:pt x="68" y="3"/>
                    <a:pt x="66" y="3"/>
                    <a:pt x="63" y="3"/>
                  </a:cubicBezTo>
                  <a:cubicBezTo>
                    <a:pt x="59" y="3"/>
                    <a:pt x="55" y="2"/>
                    <a:pt x="52" y="1"/>
                  </a:cubicBezTo>
                  <a:cubicBezTo>
                    <a:pt x="47" y="2"/>
                    <a:pt x="40" y="3"/>
                    <a:pt x="32" y="3"/>
                  </a:cubicBezTo>
                  <a:cubicBezTo>
                    <a:pt x="24" y="3"/>
                    <a:pt x="16" y="2"/>
                    <a:pt x="11" y="0"/>
                  </a:cubicBezTo>
                  <a:cubicBezTo>
                    <a:pt x="10" y="1"/>
                    <a:pt x="9" y="3"/>
                    <a:pt x="8" y="4"/>
                  </a:cubicBezTo>
                  <a:cubicBezTo>
                    <a:pt x="8" y="4"/>
                    <a:pt x="8" y="4"/>
                    <a:pt x="8" y="4"/>
                  </a:cubicBezTo>
                  <a:cubicBezTo>
                    <a:pt x="8" y="5"/>
                    <a:pt x="8" y="5"/>
                    <a:pt x="7" y="5"/>
                  </a:cubicBezTo>
                  <a:cubicBezTo>
                    <a:pt x="7" y="6"/>
                    <a:pt x="7" y="6"/>
                    <a:pt x="7" y="6"/>
                  </a:cubicBezTo>
                  <a:cubicBezTo>
                    <a:pt x="7" y="6"/>
                    <a:pt x="7" y="6"/>
                    <a:pt x="7" y="7"/>
                  </a:cubicBezTo>
                  <a:cubicBezTo>
                    <a:pt x="7" y="7"/>
                    <a:pt x="7" y="7"/>
                    <a:pt x="7" y="7"/>
                  </a:cubicBezTo>
                  <a:cubicBezTo>
                    <a:pt x="7" y="8"/>
                    <a:pt x="6" y="8"/>
                    <a:pt x="6" y="8"/>
                  </a:cubicBezTo>
                  <a:cubicBezTo>
                    <a:pt x="6" y="8"/>
                    <a:pt x="6" y="9"/>
                    <a:pt x="6" y="9"/>
                  </a:cubicBezTo>
                  <a:cubicBezTo>
                    <a:pt x="6" y="9"/>
                    <a:pt x="6" y="10"/>
                    <a:pt x="6" y="10"/>
                  </a:cubicBezTo>
                  <a:cubicBezTo>
                    <a:pt x="6" y="10"/>
                    <a:pt x="6" y="10"/>
                    <a:pt x="6" y="10"/>
                  </a:cubicBezTo>
                  <a:cubicBezTo>
                    <a:pt x="6" y="11"/>
                    <a:pt x="6" y="11"/>
                    <a:pt x="6" y="12"/>
                  </a:cubicBezTo>
                  <a:cubicBezTo>
                    <a:pt x="6" y="17"/>
                    <a:pt x="6" y="17"/>
                    <a:pt x="6" y="17"/>
                  </a:cubicBezTo>
                  <a:cubicBezTo>
                    <a:pt x="6" y="17"/>
                    <a:pt x="5" y="17"/>
                    <a:pt x="5" y="17"/>
                  </a:cubicBezTo>
                  <a:cubicBezTo>
                    <a:pt x="2" y="17"/>
                    <a:pt x="0" y="20"/>
                    <a:pt x="0" y="22"/>
                  </a:cubicBezTo>
                  <a:cubicBezTo>
                    <a:pt x="0" y="35"/>
                    <a:pt x="0" y="35"/>
                    <a:pt x="0" y="35"/>
                  </a:cubicBezTo>
                  <a:cubicBezTo>
                    <a:pt x="0" y="38"/>
                    <a:pt x="3" y="40"/>
                    <a:pt x="6" y="40"/>
                  </a:cubicBezTo>
                  <a:cubicBezTo>
                    <a:pt x="6" y="40"/>
                    <a:pt x="16" y="70"/>
                    <a:pt x="24" y="70"/>
                  </a:cubicBezTo>
                  <a:cubicBezTo>
                    <a:pt x="54" y="70"/>
                    <a:pt x="54" y="70"/>
                    <a:pt x="54" y="70"/>
                  </a:cubicBezTo>
                  <a:cubicBezTo>
                    <a:pt x="63" y="70"/>
                    <a:pt x="72" y="40"/>
                    <a:pt x="72" y="40"/>
                  </a:cubicBezTo>
                  <a:cubicBezTo>
                    <a:pt x="76" y="40"/>
                    <a:pt x="78" y="38"/>
                    <a:pt x="78" y="35"/>
                  </a:cubicBezTo>
                  <a:cubicBezTo>
                    <a:pt x="78" y="22"/>
                    <a:pt x="78" y="22"/>
                    <a:pt x="78" y="22"/>
                  </a:cubicBezTo>
                  <a:cubicBezTo>
                    <a:pt x="78" y="20"/>
                    <a:pt x="77" y="18"/>
                    <a:pt x="74" y="17"/>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8" name="Freeform 137"/>
            <p:cNvSpPr>
              <a:spLocks noEditPoints="1"/>
            </p:cNvSpPr>
            <p:nvPr/>
          </p:nvSpPr>
          <p:spPr bwMode="auto">
            <a:xfrm>
              <a:off x="3775075" y="4311650"/>
              <a:ext cx="161925" cy="53975"/>
            </a:xfrm>
            <a:custGeom>
              <a:avLst/>
              <a:gdLst>
                <a:gd name="T0" fmla="*/ 66 w 67"/>
                <a:gd name="T1" fmla="*/ 2 h 22"/>
                <a:gd name="T2" fmla="*/ 49 w 67"/>
                <a:gd name="T3" fmla="*/ 1 h 22"/>
                <a:gd name="T4" fmla="*/ 33 w 67"/>
                <a:gd name="T5" fmla="*/ 5 h 22"/>
                <a:gd name="T6" fmla="*/ 17 w 67"/>
                <a:gd name="T7" fmla="*/ 1 h 22"/>
                <a:gd name="T8" fmla="*/ 0 w 67"/>
                <a:gd name="T9" fmla="*/ 2 h 22"/>
                <a:gd name="T10" fmla="*/ 0 w 67"/>
                <a:gd name="T11" fmla="*/ 4 h 22"/>
                <a:gd name="T12" fmla="*/ 2 w 67"/>
                <a:gd name="T13" fmla="*/ 7 h 22"/>
                <a:gd name="T14" fmla="*/ 4 w 67"/>
                <a:gd name="T15" fmla="*/ 12 h 22"/>
                <a:gd name="T16" fmla="*/ 20 w 67"/>
                <a:gd name="T17" fmla="*/ 21 h 22"/>
                <a:gd name="T18" fmla="*/ 31 w 67"/>
                <a:gd name="T19" fmla="*/ 9 h 22"/>
                <a:gd name="T20" fmla="*/ 33 w 67"/>
                <a:gd name="T21" fmla="*/ 8 h 22"/>
                <a:gd name="T22" fmla="*/ 36 w 67"/>
                <a:gd name="T23" fmla="*/ 9 h 22"/>
                <a:gd name="T24" fmla="*/ 47 w 67"/>
                <a:gd name="T25" fmla="*/ 21 h 22"/>
                <a:gd name="T26" fmla="*/ 62 w 67"/>
                <a:gd name="T27" fmla="*/ 12 h 22"/>
                <a:gd name="T28" fmla="*/ 64 w 67"/>
                <a:gd name="T29" fmla="*/ 7 h 22"/>
                <a:gd name="T30" fmla="*/ 66 w 67"/>
                <a:gd name="T31" fmla="*/ 4 h 22"/>
                <a:gd name="T32" fmla="*/ 66 w 67"/>
                <a:gd name="T33" fmla="*/ 2 h 22"/>
                <a:gd name="T34" fmla="*/ 25 w 67"/>
                <a:gd name="T35" fmla="*/ 16 h 22"/>
                <a:gd name="T36" fmla="*/ 13 w 67"/>
                <a:gd name="T37" fmla="*/ 19 h 22"/>
                <a:gd name="T38" fmla="*/ 6 w 67"/>
                <a:gd name="T39" fmla="*/ 8 h 22"/>
                <a:gd name="T40" fmla="*/ 18 w 67"/>
                <a:gd name="T41" fmla="*/ 3 h 22"/>
                <a:gd name="T42" fmla="*/ 26 w 67"/>
                <a:gd name="T43" fmla="*/ 5 h 22"/>
                <a:gd name="T44" fmla="*/ 25 w 67"/>
                <a:gd name="T45" fmla="*/ 16 h 22"/>
                <a:gd name="T46" fmla="*/ 53 w 67"/>
                <a:gd name="T47" fmla="*/ 19 h 22"/>
                <a:gd name="T48" fmla="*/ 41 w 67"/>
                <a:gd name="T49" fmla="*/ 16 h 22"/>
                <a:gd name="T50" fmla="*/ 41 w 67"/>
                <a:gd name="T51" fmla="*/ 5 h 22"/>
                <a:gd name="T52" fmla="*/ 49 w 67"/>
                <a:gd name="T53" fmla="*/ 3 h 22"/>
                <a:gd name="T54" fmla="*/ 61 w 67"/>
                <a:gd name="T55" fmla="*/ 8 h 22"/>
                <a:gd name="T56" fmla="*/ 53 w 67"/>
                <a:gd name="T5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2">
                  <a:moveTo>
                    <a:pt x="66" y="2"/>
                  </a:moveTo>
                  <a:cubicBezTo>
                    <a:pt x="66" y="2"/>
                    <a:pt x="56" y="0"/>
                    <a:pt x="49" y="1"/>
                  </a:cubicBezTo>
                  <a:cubicBezTo>
                    <a:pt x="42" y="2"/>
                    <a:pt x="37" y="5"/>
                    <a:pt x="33" y="5"/>
                  </a:cubicBezTo>
                  <a:cubicBezTo>
                    <a:pt x="30" y="5"/>
                    <a:pt x="24" y="2"/>
                    <a:pt x="17" y="1"/>
                  </a:cubicBezTo>
                  <a:cubicBezTo>
                    <a:pt x="10" y="0"/>
                    <a:pt x="0" y="2"/>
                    <a:pt x="0" y="2"/>
                  </a:cubicBezTo>
                  <a:cubicBezTo>
                    <a:pt x="0" y="2"/>
                    <a:pt x="0" y="3"/>
                    <a:pt x="0" y="4"/>
                  </a:cubicBezTo>
                  <a:cubicBezTo>
                    <a:pt x="1" y="5"/>
                    <a:pt x="1" y="6"/>
                    <a:pt x="2" y="7"/>
                  </a:cubicBezTo>
                  <a:cubicBezTo>
                    <a:pt x="4" y="8"/>
                    <a:pt x="4" y="12"/>
                    <a:pt x="4" y="12"/>
                  </a:cubicBezTo>
                  <a:cubicBezTo>
                    <a:pt x="6" y="20"/>
                    <a:pt x="12" y="22"/>
                    <a:pt x="20" y="21"/>
                  </a:cubicBezTo>
                  <a:cubicBezTo>
                    <a:pt x="28" y="19"/>
                    <a:pt x="30" y="11"/>
                    <a:pt x="31" y="9"/>
                  </a:cubicBezTo>
                  <a:cubicBezTo>
                    <a:pt x="32" y="8"/>
                    <a:pt x="33" y="8"/>
                    <a:pt x="33" y="8"/>
                  </a:cubicBezTo>
                  <a:cubicBezTo>
                    <a:pt x="33" y="8"/>
                    <a:pt x="35" y="8"/>
                    <a:pt x="36" y="9"/>
                  </a:cubicBezTo>
                  <a:cubicBezTo>
                    <a:pt x="37" y="11"/>
                    <a:pt x="39" y="19"/>
                    <a:pt x="47" y="21"/>
                  </a:cubicBezTo>
                  <a:cubicBezTo>
                    <a:pt x="55" y="22"/>
                    <a:pt x="61" y="20"/>
                    <a:pt x="62" y="12"/>
                  </a:cubicBezTo>
                  <a:cubicBezTo>
                    <a:pt x="62" y="12"/>
                    <a:pt x="62" y="8"/>
                    <a:pt x="64" y="7"/>
                  </a:cubicBezTo>
                  <a:cubicBezTo>
                    <a:pt x="66" y="6"/>
                    <a:pt x="66" y="5"/>
                    <a:pt x="66" y="4"/>
                  </a:cubicBezTo>
                  <a:cubicBezTo>
                    <a:pt x="66" y="3"/>
                    <a:pt x="67" y="2"/>
                    <a:pt x="66" y="2"/>
                  </a:cubicBezTo>
                  <a:close/>
                  <a:moveTo>
                    <a:pt x="25" y="16"/>
                  </a:moveTo>
                  <a:cubicBezTo>
                    <a:pt x="23" y="19"/>
                    <a:pt x="19" y="20"/>
                    <a:pt x="13" y="19"/>
                  </a:cubicBezTo>
                  <a:cubicBezTo>
                    <a:pt x="8" y="18"/>
                    <a:pt x="6" y="14"/>
                    <a:pt x="6" y="8"/>
                  </a:cubicBezTo>
                  <a:cubicBezTo>
                    <a:pt x="6" y="1"/>
                    <a:pt x="18" y="3"/>
                    <a:pt x="18" y="3"/>
                  </a:cubicBezTo>
                  <a:cubicBezTo>
                    <a:pt x="22" y="4"/>
                    <a:pt x="22" y="4"/>
                    <a:pt x="26" y="5"/>
                  </a:cubicBezTo>
                  <a:cubicBezTo>
                    <a:pt x="30" y="6"/>
                    <a:pt x="27" y="13"/>
                    <a:pt x="25" y="16"/>
                  </a:cubicBezTo>
                  <a:close/>
                  <a:moveTo>
                    <a:pt x="53" y="19"/>
                  </a:moveTo>
                  <a:cubicBezTo>
                    <a:pt x="48" y="20"/>
                    <a:pt x="44" y="19"/>
                    <a:pt x="41" y="16"/>
                  </a:cubicBezTo>
                  <a:cubicBezTo>
                    <a:pt x="39" y="13"/>
                    <a:pt x="37" y="6"/>
                    <a:pt x="41" y="5"/>
                  </a:cubicBezTo>
                  <a:cubicBezTo>
                    <a:pt x="44" y="4"/>
                    <a:pt x="44" y="4"/>
                    <a:pt x="49" y="3"/>
                  </a:cubicBezTo>
                  <a:cubicBezTo>
                    <a:pt x="49" y="3"/>
                    <a:pt x="61" y="1"/>
                    <a:pt x="61" y="8"/>
                  </a:cubicBezTo>
                  <a:cubicBezTo>
                    <a:pt x="61" y="14"/>
                    <a:pt x="59" y="18"/>
                    <a:pt x="53"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39" name="Oval 138"/>
            <p:cNvSpPr>
              <a:spLocks noChangeArrowheads="1"/>
            </p:cNvSpPr>
            <p:nvPr/>
          </p:nvSpPr>
          <p:spPr bwMode="auto">
            <a:xfrm>
              <a:off x="3778250" y="4319587"/>
              <a:ext cx="4762" cy="4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sp>
          <p:nvSpPr>
            <p:cNvPr id="140" name="Oval 139"/>
            <p:cNvSpPr>
              <a:spLocks noChangeArrowheads="1"/>
            </p:cNvSpPr>
            <p:nvPr/>
          </p:nvSpPr>
          <p:spPr bwMode="auto">
            <a:xfrm>
              <a:off x="3927475" y="4319587"/>
              <a:ext cx="4762" cy="4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FFFFFF"/>
                </a:solidFill>
              </a:endParaRPr>
            </a:p>
          </p:txBody>
        </p:sp>
      </p:grpSp>
      <p:grpSp>
        <p:nvGrpSpPr>
          <p:cNvPr id="8" name="Group 7"/>
          <p:cNvGrpSpPr/>
          <p:nvPr/>
        </p:nvGrpSpPr>
        <p:grpSpPr>
          <a:xfrm>
            <a:off x="10432803" y="744974"/>
            <a:ext cx="1585722" cy="1585722"/>
            <a:chOff x="10554129" y="815128"/>
            <a:chExt cx="1585947" cy="1585947"/>
          </a:xfrm>
        </p:grpSpPr>
        <p:sp>
          <p:nvSpPr>
            <p:cNvPr id="4" name="7-Point Star 3"/>
            <p:cNvSpPr/>
            <p:nvPr/>
          </p:nvSpPr>
          <p:spPr bwMode="auto">
            <a:xfrm>
              <a:off x="10554129" y="815128"/>
              <a:ext cx="1585947" cy="1585947"/>
            </a:xfrm>
            <a:prstGeom prst="star7">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rot="1598215">
              <a:off x="10740229" y="1058222"/>
              <a:ext cx="1180566" cy="1197378"/>
            </a:xfrm>
            <a:prstGeom prst="rect">
              <a:avLst/>
            </a:prstGeom>
            <a:noFill/>
          </p:spPr>
          <p:txBody>
            <a:bodyPr wrap="none" lIns="182854" tIns="146283" rIns="182854" bIns="146283" rtlCol="0">
              <a:spAutoFit/>
            </a:bodyPr>
            <a:lstStyle/>
            <a:p>
              <a:pPr algn="ctr" defTabSz="932563">
                <a:lnSpc>
                  <a:spcPct val="90000"/>
                </a:lnSpc>
                <a:spcAft>
                  <a:spcPts val="600"/>
                </a:spcAft>
              </a:pPr>
              <a:r>
                <a:rPr lang="en-US" dirty="0">
                  <a:gradFill>
                    <a:gsLst>
                      <a:gs pos="2917">
                        <a:srgbClr val="FFFFFF"/>
                      </a:gs>
                      <a:gs pos="30000">
                        <a:srgbClr val="FFFFFF"/>
                      </a:gs>
                    </a:gsLst>
                    <a:lin ang="5400000" scaled="0"/>
                  </a:gradFill>
                  <a:latin typeface="Segoe UI Light"/>
                </a:rPr>
                <a:t>Coming</a:t>
              </a:r>
            </a:p>
            <a:p>
              <a:pPr algn="ctr" defTabSz="932563">
                <a:lnSpc>
                  <a:spcPct val="90000"/>
                </a:lnSpc>
                <a:spcAft>
                  <a:spcPts val="600"/>
                </a:spcAft>
              </a:pPr>
              <a:r>
                <a:rPr lang="en-US" dirty="0" smtClean="0">
                  <a:gradFill>
                    <a:gsLst>
                      <a:gs pos="2917">
                        <a:srgbClr val="FFFFFF"/>
                      </a:gs>
                      <a:gs pos="30000">
                        <a:srgbClr val="FFFFFF"/>
                      </a:gs>
                    </a:gsLst>
                    <a:lin ang="5400000" scaled="0"/>
                  </a:gradFill>
                  <a:latin typeface="Segoe UI Light"/>
                </a:rPr>
                <a:t>Summer</a:t>
              </a:r>
              <a:endParaRPr lang="en-US" dirty="0">
                <a:gradFill>
                  <a:gsLst>
                    <a:gs pos="2917">
                      <a:srgbClr val="FFFFFF"/>
                    </a:gs>
                    <a:gs pos="30000">
                      <a:srgbClr val="FFFFFF"/>
                    </a:gs>
                  </a:gsLst>
                  <a:lin ang="5400000" scaled="0"/>
                </a:gradFill>
                <a:latin typeface="Segoe UI Light"/>
              </a:endParaRPr>
            </a:p>
            <a:p>
              <a:pPr algn="ctr" defTabSz="932563">
                <a:lnSpc>
                  <a:spcPct val="90000"/>
                </a:lnSpc>
                <a:spcAft>
                  <a:spcPts val="600"/>
                </a:spcAft>
              </a:pPr>
              <a:r>
                <a:rPr lang="en-US" dirty="0">
                  <a:gradFill>
                    <a:gsLst>
                      <a:gs pos="2917">
                        <a:srgbClr val="FFFFFF"/>
                      </a:gs>
                      <a:gs pos="30000">
                        <a:srgbClr val="FFFFFF"/>
                      </a:gs>
                    </a:gsLst>
                    <a:lin ang="5400000" scaled="0"/>
                  </a:gradFill>
                  <a:latin typeface="Segoe UI Light"/>
                </a:rPr>
                <a:t>2014!</a:t>
              </a:r>
            </a:p>
          </p:txBody>
        </p:sp>
      </p:grpSp>
    </p:spTree>
    <p:extLst>
      <p:ext uri="{BB962C8B-B14F-4D97-AF65-F5344CB8AC3E}">
        <p14:creationId xmlns:p14="http://schemas.microsoft.com/office/powerpoint/2010/main" val="4025683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500"/>
                                        <p:tgtEl>
                                          <p:spTgt spid="142"/>
                                        </p:tgtEl>
                                      </p:cBhvr>
                                    </p:animEffect>
                                  </p:childTnLst>
                                </p:cTn>
                              </p:par>
                            </p:childTnLst>
                          </p:cTn>
                        </p:par>
                        <p:par>
                          <p:cTn id="16" fill="hold">
                            <p:stCondLst>
                              <p:cond delay="5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69221" y="1707251"/>
            <a:ext cx="1305480" cy="806235"/>
          </a:xfrm>
          <a:prstGeom prst="rect">
            <a:avLst/>
          </a:prstGeom>
        </p:spPr>
      </p:pic>
      <p:sp>
        <p:nvSpPr>
          <p:cNvPr id="6" name="Title 5"/>
          <p:cNvSpPr>
            <a:spLocks noGrp="1"/>
          </p:cNvSpPr>
          <p:nvPr>
            <p:ph type="title" idx="4294967295"/>
          </p:nvPr>
        </p:nvSpPr>
        <p:spPr>
          <a:xfrm>
            <a:off x="548493" y="295731"/>
            <a:ext cx="11887100" cy="917444"/>
          </a:xfrm>
        </p:spPr>
        <p:txBody>
          <a:bodyPr/>
          <a:lstStyle/>
          <a:p>
            <a:r>
              <a:rPr lang="en-US" dirty="0" smtClean="0"/>
              <a:t>RD Session Host &amp; RemoteApp</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503" y="1363965"/>
            <a:ext cx="2698144" cy="429906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4792" y="1498650"/>
            <a:ext cx="555442" cy="313288"/>
          </a:xfrm>
          <a:prstGeom prst="rect">
            <a:avLst/>
          </a:prstGeom>
          <a:noFill/>
          <a:ln>
            <a:solidFill>
              <a:schemeClr val="accent3"/>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7020" y="1924497"/>
            <a:ext cx="555442" cy="313288"/>
          </a:xfrm>
          <a:prstGeom prst="rect">
            <a:avLst/>
          </a:prstGeom>
          <a:noFill/>
          <a:ln>
            <a:solidFill>
              <a:schemeClr val="accent3"/>
            </a:solid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4792" y="2350344"/>
            <a:ext cx="555442" cy="313288"/>
          </a:xfrm>
          <a:prstGeom prst="rect">
            <a:avLst/>
          </a:prstGeom>
          <a:noFill/>
          <a:ln>
            <a:solidFill>
              <a:schemeClr val="accent3"/>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4792" y="2776191"/>
            <a:ext cx="555442" cy="313288"/>
          </a:xfrm>
          <a:prstGeom prst="rect">
            <a:avLst/>
          </a:prstGeom>
          <a:noFill/>
          <a:ln>
            <a:solidFill>
              <a:schemeClr val="accent3"/>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7019" y="3198703"/>
            <a:ext cx="555442" cy="313288"/>
          </a:xfrm>
          <a:prstGeom prst="rect">
            <a:avLst/>
          </a:prstGeom>
          <a:noFill/>
          <a:ln>
            <a:solidFill>
              <a:schemeClr val="accent3"/>
            </a:solidFill>
          </a:ln>
        </p:spPr>
      </p:pic>
      <p:pic>
        <p:nvPicPr>
          <p:cNvPr id="15" name="Picture 14"/>
          <p:cNvPicPr>
            <a:picLocks noChangeAspect="1"/>
          </p:cNvPicPr>
          <p:nvPr/>
        </p:nvPicPr>
        <p:blipFill>
          <a:blip r:embed="rId2"/>
          <a:stretch>
            <a:fillRect/>
          </a:stretch>
        </p:blipFill>
        <p:spPr>
          <a:xfrm>
            <a:off x="3769219" y="2665864"/>
            <a:ext cx="1305480" cy="806235"/>
          </a:xfrm>
          <a:prstGeom prst="rect">
            <a:avLst/>
          </a:prstGeom>
        </p:spPr>
      </p:pic>
      <p:pic>
        <p:nvPicPr>
          <p:cNvPr id="16" name="Picture 15"/>
          <p:cNvPicPr>
            <a:picLocks noChangeAspect="1"/>
          </p:cNvPicPr>
          <p:nvPr/>
        </p:nvPicPr>
        <p:blipFill>
          <a:blip r:embed="rId2"/>
          <a:stretch>
            <a:fillRect/>
          </a:stretch>
        </p:blipFill>
        <p:spPr>
          <a:xfrm>
            <a:off x="3769219" y="3580134"/>
            <a:ext cx="1305480" cy="806235"/>
          </a:xfrm>
          <a:prstGeom prst="rect">
            <a:avLst/>
          </a:prstGeom>
        </p:spPr>
      </p:pic>
      <p:grpSp>
        <p:nvGrpSpPr>
          <p:cNvPr id="17" name="Group 16"/>
          <p:cNvGrpSpPr/>
          <p:nvPr/>
        </p:nvGrpSpPr>
        <p:grpSpPr>
          <a:xfrm>
            <a:off x="808804" y="1672870"/>
            <a:ext cx="1059139" cy="935782"/>
            <a:chOff x="8236016" y="1981812"/>
            <a:chExt cx="1835293" cy="1835293"/>
          </a:xfrm>
        </p:grpSpPr>
        <p:pic>
          <p:nvPicPr>
            <p:cNvPr id="18" name="Picture 17"/>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236016" y="1981812"/>
              <a:ext cx="1835293" cy="1835293"/>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6019">
              <a:off x="9170608" y="2243147"/>
              <a:ext cx="862910" cy="486710"/>
            </a:xfrm>
            <a:prstGeom prst="rect">
              <a:avLst/>
            </a:prstGeom>
            <a:noFill/>
            <a:ln>
              <a:noFill/>
            </a:ln>
          </p:spPr>
        </p:pic>
      </p:grpSp>
      <p:grpSp>
        <p:nvGrpSpPr>
          <p:cNvPr id="23" name="Group 22"/>
          <p:cNvGrpSpPr/>
          <p:nvPr/>
        </p:nvGrpSpPr>
        <p:grpSpPr>
          <a:xfrm>
            <a:off x="808804" y="2561481"/>
            <a:ext cx="1059139" cy="935782"/>
            <a:chOff x="8236016" y="1981812"/>
            <a:chExt cx="1835293" cy="1835293"/>
          </a:xfrm>
        </p:grpSpPr>
        <p:pic>
          <p:nvPicPr>
            <p:cNvPr id="24" name="Picture 23"/>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236016" y="1981812"/>
              <a:ext cx="1835293" cy="1835293"/>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6019">
              <a:off x="9170608" y="2243147"/>
              <a:ext cx="862910" cy="486710"/>
            </a:xfrm>
            <a:prstGeom prst="rect">
              <a:avLst/>
            </a:prstGeom>
            <a:noFill/>
            <a:ln>
              <a:noFill/>
            </a:ln>
          </p:spPr>
        </p:pic>
      </p:grpSp>
      <p:grpSp>
        <p:nvGrpSpPr>
          <p:cNvPr id="26" name="Group 25"/>
          <p:cNvGrpSpPr/>
          <p:nvPr/>
        </p:nvGrpSpPr>
        <p:grpSpPr>
          <a:xfrm>
            <a:off x="851696" y="3497263"/>
            <a:ext cx="1059139" cy="935782"/>
            <a:chOff x="8236016" y="1981812"/>
            <a:chExt cx="1835293" cy="1835293"/>
          </a:xfrm>
        </p:grpSpPr>
        <p:pic>
          <p:nvPicPr>
            <p:cNvPr id="27" name="Picture 26"/>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236016" y="1981812"/>
              <a:ext cx="1835293" cy="1835293"/>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6019">
              <a:off x="9170608" y="2243147"/>
              <a:ext cx="862910" cy="486710"/>
            </a:xfrm>
            <a:prstGeom prst="rect">
              <a:avLst/>
            </a:prstGeom>
            <a:noFill/>
            <a:ln>
              <a:noFill/>
            </a:ln>
          </p:spPr>
        </p:pic>
      </p:grpSp>
      <p:cxnSp>
        <p:nvCxnSpPr>
          <p:cNvPr id="29" name="Straight Arrow Connector 28"/>
          <p:cNvCxnSpPr/>
          <p:nvPr/>
        </p:nvCxnSpPr>
        <p:spPr>
          <a:xfrm>
            <a:off x="1987174" y="2118865"/>
            <a:ext cx="149730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5166741" y="1878721"/>
            <a:ext cx="1017632" cy="53228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1979448" y="3078834"/>
            <a:ext cx="150503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1987174" y="3960689"/>
            <a:ext cx="149730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9077571" y="2157686"/>
            <a:ext cx="2646686" cy="1822995"/>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Single shared server OS with RDS role enabled servicing multiple user profiles </a:t>
            </a:r>
            <a:br>
              <a:rPr lang="en-US" sz="1836" dirty="0">
                <a:solidFill>
                  <a:srgbClr val="FFFFFF"/>
                </a:solidFill>
                <a:latin typeface="Segoe UI Light" panose="020B0502040204020203" pitchFamily="34" charset="0"/>
                <a:cs typeface="Segoe UI Light" panose="020B0502040204020203" pitchFamily="34" charset="0"/>
              </a:rPr>
            </a:br>
            <a:endParaRPr lang="en-US" sz="1836" dirty="0">
              <a:solidFill>
                <a:srgbClr val="FFFFFF"/>
              </a:solidFill>
              <a:latin typeface="Segoe UI Light" panose="020B0502040204020203" pitchFamily="34" charset="0"/>
              <a:cs typeface="Segoe UI Light" panose="020B0502040204020203" pitchFamily="34" charset="0"/>
            </a:endParaRPr>
          </a:p>
          <a:p>
            <a:pPr defTabSz="932563"/>
            <a:r>
              <a:rPr lang="en-US" sz="1836" u="sng" dirty="0">
                <a:solidFill>
                  <a:srgbClr val="FFFFFF"/>
                </a:solidFill>
                <a:latin typeface="Segoe UI Light" panose="020B0502040204020203" pitchFamily="34" charset="0"/>
                <a:cs typeface="Segoe UI Light" panose="020B0502040204020203" pitchFamily="34" charset="0"/>
              </a:rPr>
              <a:t>One</a:t>
            </a:r>
            <a:r>
              <a:rPr lang="en-US" sz="1836" dirty="0">
                <a:solidFill>
                  <a:srgbClr val="FFFFFF"/>
                </a:solidFill>
                <a:latin typeface="Segoe UI Light" panose="020B0502040204020203" pitchFamily="34" charset="0"/>
                <a:cs typeface="Segoe UI Light" panose="020B0502040204020203" pitchFamily="34" charset="0"/>
              </a:rPr>
              <a:t> shared Office install</a:t>
            </a:r>
          </a:p>
        </p:txBody>
      </p:sp>
      <p:sp>
        <p:nvSpPr>
          <p:cNvPr id="45" name="TextBox 44"/>
          <p:cNvSpPr txBox="1"/>
          <p:nvPr/>
        </p:nvSpPr>
        <p:spPr>
          <a:xfrm>
            <a:off x="838024" y="5148189"/>
            <a:ext cx="9033403" cy="1222386"/>
          </a:xfrm>
          <a:prstGeom prst="rect">
            <a:avLst/>
          </a:prstGeom>
          <a:noFill/>
        </p:spPr>
        <p:txBody>
          <a:bodyPr wrap="square" rtlCol="0">
            <a:spAutoFit/>
          </a:bodyPr>
          <a:lstStyle/>
          <a:p>
            <a:pPr defTabSz="932563"/>
            <a:r>
              <a:rPr lang="en-US" sz="1836" b="1" dirty="0">
                <a:solidFill>
                  <a:srgbClr val="FFFFFF"/>
                </a:solidFill>
                <a:latin typeface="Segoe UI Light" panose="020B0502040204020203" pitchFamily="34" charset="0"/>
                <a:cs typeface="Segoe UI Light" panose="020B0502040204020203" pitchFamily="34" charset="0"/>
              </a:rPr>
              <a:t>Key Attributes</a:t>
            </a:r>
          </a:p>
          <a:p>
            <a:pPr defTabSz="932563"/>
            <a:r>
              <a:rPr lang="en-US" sz="1836" dirty="0">
                <a:solidFill>
                  <a:srgbClr val="FFFFFF"/>
                </a:solidFill>
                <a:latin typeface="Segoe UI Light" panose="020B0502040204020203" pitchFamily="34" charset="0"/>
                <a:cs typeface="Segoe UI Light" panose="020B0502040204020203" pitchFamily="34" charset="0"/>
              </a:rPr>
              <a:t>Many-to-one relationship with remote computer</a:t>
            </a:r>
          </a:p>
          <a:p>
            <a:pPr defTabSz="932563"/>
            <a:r>
              <a:rPr lang="en-US" sz="1836" dirty="0">
                <a:solidFill>
                  <a:srgbClr val="FFFFFF"/>
                </a:solidFill>
                <a:latin typeface="Segoe UI Light" panose="020B0502040204020203" pitchFamily="34" charset="0"/>
                <a:cs typeface="Segoe UI Light" panose="020B0502040204020203" pitchFamily="34" charset="0"/>
              </a:rPr>
              <a:t>Consuming device may see entire desktop or just an application window (RemoteApp</a:t>
            </a:r>
            <a:r>
              <a:rPr lang="en-US" sz="1836" dirty="0" smtClean="0">
                <a:solidFill>
                  <a:srgbClr val="FFFFFF"/>
                </a:solidFill>
                <a:latin typeface="Segoe UI Light" panose="020B0502040204020203" pitchFamily="34" charset="0"/>
                <a:cs typeface="Segoe UI Light" panose="020B0502040204020203" pitchFamily="34" charset="0"/>
              </a:rPr>
              <a:t>)</a:t>
            </a:r>
          </a:p>
          <a:p>
            <a:pPr defTabSz="932563"/>
            <a:r>
              <a:rPr lang="en-US" sz="1836" dirty="0" smtClean="0">
                <a:solidFill>
                  <a:srgbClr val="FFFFFF"/>
                </a:solidFill>
                <a:latin typeface="Segoe UI Light" panose="020B0502040204020203" pitchFamily="34" charset="0"/>
                <a:cs typeface="Segoe UI Light" panose="020B0502040204020203" pitchFamily="34" charset="0"/>
              </a:rPr>
              <a:t>Enable Shared Content Store mode if using App-V for application deployment</a:t>
            </a:r>
            <a:endParaRPr lang="en-US" sz="1836" dirty="0">
              <a:solidFill>
                <a:srgbClr val="FFFFFF"/>
              </a:solidFill>
              <a:latin typeface="Segoe UI Light" panose="020B0502040204020203" pitchFamily="34" charset="0"/>
              <a:cs typeface="Segoe UI Light" panose="020B0502040204020203" pitchFamily="34" charset="0"/>
            </a:endParaRPr>
          </a:p>
        </p:txBody>
      </p:sp>
      <p:sp>
        <p:nvSpPr>
          <p:cNvPr id="46" name="TextBox 45"/>
          <p:cNvSpPr txBox="1"/>
          <p:nvPr/>
        </p:nvSpPr>
        <p:spPr>
          <a:xfrm>
            <a:off x="7242274" y="1475957"/>
            <a:ext cx="2646686" cy="670445"/>
          </a:xfrm>
          <a:prstGeom prst="rect">
            <a:avLst/>
          </a:prstGeom>
          <a:noFill/>
        </p:spPr>
        <p:txBody>
          <a:bodyPr wrap="square" rtlCol="0">
            <a:spAutoFit/>
          </a:bodyPr>
          <a:lstStyle/>
          <a:p>
            <a:pPr defTabSz="932563"/>
            <a:r>
              <a:rPr lang="en-US" sz="1836" b="1" dirty="0">
                <a:solidFill>
                  <a:srgbClr val="FFFFFF"/>
                </a:solidFill>
                <a:latin typeface="Segoe UI Light" panose="020B0502040204020203" pitchFamily="34" charset="0"/>
                <a:cs typeface="Segoe UI Light" panose="020B0502040204020203" pitchFamily="34" charset="0"/>
              </a:rPr>
              <a:t>RD Session</a:t>
            </a:r>
          </a:p>
          <a:p>
            <a:pPr defTabSz="932563"/>
            <a:r>
              <a:rPr lang="en-US" sz="1836" b="1" dirty="0">
                <a:solidFill>
                  <a:srgbClr val="FFFFFF"/>
                </a:solidFill>
                <a:latin typeface="Segoe UI Light" panose="020B0502040204020203" pitchFamily="34" charset="0"/>
                <a:cs typeface="Segoe UI Light" panose="020B0502040204020203" pitchFamily="34" charset="0"/>
              </a:rPr>
              <a:t>Host</a:t>
            </a:r>
          </a:p>
        </p:txBody>
      </p:sp>
      <p:sp>
        <p:nvSpPr>
          <p:cNvPr id="47" name="TextBox 46"/>
          <p:cNvSpPr txBox="1"/>
          <p:nvPr/>
        </p:nvSpPr>
        <p:spPr>
          <a:xfrm>
            <a:off x="3500682" y="1241607"/>
            <a:ext cx="2213700" cy="382254"/>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Connection Broker</a:t>
            </a:r>
          </a:p>
        </p:txBody>
      </p:sp>
      <p:sp>
        <p:nvSpPr>
          <p:cNvPr id="48" name="TextBox 47"/>
          <p:cNvSpPr txBox="1"/>
          <p:nvPr/>
        </p:nvSpPr>
        <p:spPr>
          <a:xfrm>
            <a:off x="1113562" y="1243496"/>
            <a:ext cx="2213700" cy="382254"/>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Consuming Devices</a:t>
            </a:r>
          </a:p>
        </p:txBody>
      </p:sp>
      <p:sp>
        <p:nvSpPr>
          <p:cNvPr id="49" name="TextBox 48"/>
          <p:cNvSpPr txBox="1"/>
          <p:nvPr/>
        </p:nvSpPr>
        <p:spPr>
          <a:xfrm>
            <a:off x="6483510" y="3566089"/>
            <a:ext cx="1517529" cy="382254"/>
          </a:xfrm>
          <a:prstGeom prst="rect">
            <a:avLst/>
          </a:prstGeom>
          <a:noFill/>
        </p:spPr>
        <p:txBody>
          <a:bodyPr wrap="square" rtlCol="0">
            <a:spAutoFit/>
          </a:bodyPr>
          <a:lstStyle/>
          <a:p>
            <a:pPr defTabSz="932563"/>
            <a:r>
              <a:rPr lang="en-US" sz="1836" dirty="0">
                <a:solidFill>
                  <a:srgbClr val="FFFFFF"/>
                </a:solidFill>
                <a:latin typeface="Segoe UI Light" panose="020B0502040204020203" pitchFamily="34" charset="0"/>
                <a:cs typeface="Segoe UI Light" panose="020B0502040204020203" pitchFamily="34" charset="0"/>
              </a:rPr>
              <a:t>User Profiles</a:t>
            </a:r>
          </a:p>
        </p:txBody>
      </p:sp>
      <p:cxnSp>
        <p:nvCxnSpPr>
          <p:cNvPr id="38" name="Straight Arrow Connector 37"/>
          <p:cNvCxnSpPr/>
          <p:nvPr/>
        </p:nvCxnSpPr>
        <p:spPr>
          <a:xfrm flipV="1">
            <a:off x="5205566" y="2639819"/>
            <a:ext cx="1017632" cy="53228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5206089" y="3487255"/>
            <a:ext cx="1017632" cy="53228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783961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 - Resources Slide" id="{0C362E02-80BC-461D-A4EC-28D74E823333}" vid="{F5EF8110-15ED-428C-9E2F-ACD970005192}"/>
    </a:ext>
  </a:extLst>
</a:theme>
</file>

<file path=ppt/theme/theme3.xml><?xml version="1.0" encoding="utf-8"?>
<a:theme xmlns:a="http://schemas.openxmlformats.org/drawingml/2006/main" name="5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4.xml><?xml version="1.0" encoding="utf-8"?>
<a:theme xmlns:a="http://schemas.openxmlformats.org/drawingml/2006/main" name="6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 - Resources Slide" id="{0C362E02-80BC-461D-A4EC-28D74E823333}" vid="{F5EF8110-15ED-428C-9E2F-ACD97000519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Briton Zurcher</External_x0020_Speaker>
    <Session_x0020_Code xmlns="e36bfbf9-5e42-489c-a259-4c54eb22cb57">WIN-B330</Session_x0020_Code>
    <Presentation_x0020_Date xmlns="e36bfbf9-5e42-489c-a259-4c54eb22cb57">2014-05-13T23:00:00-05:00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e36bfbf9-5e42-489c-a259-4c54eb22cb57"/>
    <ds:schemaRef ds:uri="http://www.w3.org/XML/1998/namespace"/>
    <ds:schemaRef ds:uri="http://schemas.microsoft.com/office/infopath/2007/PartnerControls"/>
    <ds:schemaRef ds:uri="http://purl.org/dc/elements/1.1/"/>
    <ds:schemaRef ds:uri="http://purl.org/dc/dcmitype/"/>
    <ds:schemaRef ds:uri="http://schemas.microsoft.com/sharepoint/v3"/>
    <ds:schemaRef ds:uri="http://purl.org/dc/terms/"/>
    <ds:schemaRef ds:uri="http://schemas.microsoft.com/office/2006/metadata/properties"/>
    <ds:schemaRef ds:uri="http://schemas.openxmlformats.org/package/2006/metadata/core-properties"/>
    <ds:schemaRef ds:uri="230e9df3-be65-4c73-a93b-d1236ebd677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6265</TotalTime>
  <Words>4101</Words>
  <Application>Microsoft Office PowerPoint</Application>
  <PresentationFormat>Custom</PresentationFormat>
  <Paragraphs>429</Paragraphs>
  <Slides>40</Slides>
  <Notes>17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40</vt:i4>
      </vt:variant>
    </vt:vector>
  </HeadingPairs>
  <TitlesOfParts>
    <vt:vector size="52" baseType="lpstr">
      <vt:lpstr>Arial</vt:lpstr>
      <vt:lpstr>Calibri</vt:lpstr>
      <vt:lpstr>Consolas</vt:lpstr>
      <vt:lpstr>Segoe Light</vt:lpstr>
      <vt:lpstr>Segoe Pro</vt:lpstr>
      <vt:lpstr>Segoe UI</vt:lpstr>
      <vt:lpstr>Segoe UI Light</vt:lpstr>
      <vt:lpstr>Wingdings</vt:lpstr>
      <vt:lpstr>TechEd 2014 Dk Blue</vt:lpstr>
      <vt:lpstr>1_TechEd 2014 Dk Blue</vt:lpstr>
      <vt:lpstr>5_TechEd 2014 Dk Blue</vt:lpstr>
      <vt:lpstr>6_TechEd 2014 Dk Blue</vt:lpstr>
      <vt:lpstr>PowerPoint Presentation</vt:lpstr>
      <vt:lpstr>Everything You Need to Know for a Successful Microsoft Office 2013 App-V Deployment</vt:lpstr>
      <vt:lpstr>Objectives &amp; Takeaways</vt:lpstr>
      <vt:lpstr>Agenda</vt:lpstr>
      <vt:lpstr>Planning for Office  Deployment</vt:lpstr>
      <vt:lpstr>Office 2013 Delivery Options</vt:lpstr>
      <vt:lpstr>Enterprise Licensing Options</vt:lpstr>
      <vt:lpstr>Office 365 ProPlus Activation Modes</vt:lpstr>
      <vt:lpstr>RD Session Host &amp; RemoteApp</vt:lpstr>
      <vt:lpstr>Persistent/Dedicated VDI</vt:lpstr>
      <vt:lpstr>Volatile/Pooled VDI</vt:lpstr>
      <vt:lpstr>RDS &amp; VDI Licensing Considerations</vt:lpstr>
      <vt:lpstr>App-V: Office 2007 &amp; 2010</vt:lpstr>
      <vt:lpstr>App-V 5.0 SP2 &amp; Office 2013</vt:lpstr>
      <vt:lpstr>Office Deployment Tool (ODT)</vt:lpstr>
      <vt:lpstr>Example ODT Configuration</vt:lpstr>
      <vt:lpstr>Demo: ODT App-V Packager</vt:lpstr>
      <vt:lpstr>Deploying Office with App-V</vt:lpstr>
      <vt:lpstr>Deployment Prerequisites</vt:lpstr>
      <vt:lpstr>Deployment Options</vt:lpstr>
      <vt:lpstr>Plugins &amp; Connection Groups</vt:lpstr>
      <vt:lpstr>Office Coexistence</vt:lpstr>
      <vt:lpstr>Office Coexistence Matrix</vt:lpstr>
      <vt:lpstr>Demo: Deploying Office with App-V</vt:lpstr>
      <vt:lpstr>Managing your App-V Deployment</vt:lpstr>
      <vt:lpstr>Managing Updates</vt:lpstr>
      <vt:lpstr>Office App-V Package Customizations</vt:lpstr>
      <vt:lpstr>A Note on Visio &amp; Project 2013</vt:lpstr>
      <vt:lpstr>ODT Summer 2014 Updates</vt:lpstr>
      <vt:lpstr>DeploymentConfig.XML – Disable Publish</vt:lpstr>
      <vt:lpstr>DeploymentConfig.XML – Disable Shortcut</vt:lpstr>
      <vt:lpstr>Demo: Office Customization</vt:lpstr>
      <vt:lpstr>Summary: Key Takeaways</vt:lpstr>
      <vt:lpstr>Thank You!</vt:lpstr>
      <vt:lpstr>Related content</vt:lpstr>
      <vt:lpstr>Windows Track Resources</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Need to Know for a Successful Microsoft Office 2013 App-V Deployment</dc:title>
  <dc:subject>TechEd 2014</dc:subject>
  <dc:creator>Briton Zurcher</dc:creator>
  <cp:keywords/>
  <dc:description>Template: Jordan Cayabyab, Artitudes Design
Formatting: 
Audience Type:</dc:description>
  <cp:lastModifiedBy>testadmin</cp:lastModifiedBy>
  <cp:revision>236</cp:revision>
  <dcterms:created xsi:type="dcterms:W3CDTF">2014-05-01T11:22:40Z</dcterms:created>
  <dcterms:modified xsi:type="dcterms:W3CDTF">2014-05-13T22:38:23Z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