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5"/>
  </p:notesMasterIdLst>
  <p:handoutMasterIdLst>
    <p:handoutMasterId r:id="rId46"/>
  </p:handoutMasterIdLst>
  <p:sldIdLst>
    <p:sldId id="1381" r:id="rId5"/>
    <p:sldId id="1514" r:id="rId6"/>
    <p:sldId id="1454" r:id="rId7"/>
    <p:sldId id="1486" r:id="rId8"/>
    <p:sldId id="1483" r:id="rId9"/>
    <p:sldId id="1484" r:id="rId10"/>
    <p:sldId id="1485" r:id="rId11"/>
    <p:sldId id="1489" r:id="rId12"/>
    <p:sldId id="1490" r:id="rId13"/>
    <p:sldId id="1491" r:id="rId14"/>
    <p:sldId id="1492" r:id="rId15"/>
    <p:sldId id="1504" r:id="rId16"/>
    <p:sldId id="1488" r:id="rId17"/>
    <p:sldId id="1460" r:id="rId18"/>
    <p:sldId id="1506" r:id="rId19"/>
    <p:sldId id="1505" r:id="rId20"/>
    <p:sldId id="1499" r:id="rId21"/>
    <p:sldId id="1500" r:id="rId22"/>
    <p:sldId id="1487" r:id="rId23"/>
    <p:sldId id="1507" r:id="rId24"/>
    <p:sldId id="1503" r:id="rId25"/>
    <p:sldId id="1498" r:id="rId26"/>
    <p:sldId id="1501" r:id="rId27"/>
    <p:sldId id="1502" r:id="rId28"/>
    <p:sldId id="1468" r:id="rId29"/>
    <p:sldId id="1469" r:id="rId30"/>
    <p:sldId id="1508" r:id="rId31"/>
    <p:sldId id="1497" r:id="rId32"/>
    <p:sldId id="1509" r:id="rId33"/>
    <p:sldId id="1511" r:id="rId34"/>
    <p:sldId id="1510" r:id="rId35"/>
    <p:sldId id="1512" r:id="rId36"/>
    <p:sldId id="1477" r:id="rId37"/>
    <p:sldId id="1513" r:id="rId38"/>
    <p:sldId id="1413" r:id="rId39"/>
    <p:sldId id="1515" r:id="rId40"/>
    <p:sldId id="1416" r:id="rId41"/>
    <p:sldId id="1417" r:id="rId42"/>
    <p:sldId id="1414" r:id="rId43"/>
    <p:sldId id="1132"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514"/>
            <p14:sldId id="1454"/>
            <p14:sldId id="1486"/>
            <p14:sldId id="1483"/>
            <p14:sldId id="1484"/>
            <p14:sldId id="1485"/>
            <p14:sldId id="1489"/>
            <p14:sldId id="1490"/>
            <p14:sldId id="1491"/>
            <p14:sldId id="1492"/>
            <p14:sldId id="1504"/>
            <p14:sldId id="1488"/>
            <p14:sldId id="1460"/>
            <p14:sldId id="1506"/>
            <p14:sldId id="1505"/>
            <p14:sldId id="1499"/>
            <p14:sldId id="1500"/>
            <p14:sldId id="1487"/>
            <p14:sldId id="1507"/>
            <p14:sldId id="1503"/>
            <p14:sldId id="1498"/>
            <p14:sldId id="1501"/>
            <p14:sldId id="1502"/>
            <p14:sldId id="1468"/>
            <p14:sldId id="1469"/>
            <p14:sldId id="1508"/>
            <p14:sldId id="1497"/>
            <p14:sldId id="1509"/>
            <p14:sldId id="1511"/>
            <p14:sldId id="1510"/>
            <p14:sldId id="1512"/>
            <p14:sldId id="1477"/>
            <p14:sldId id="1513"/>
          </p14:sldIdLst>
        </p14:section>
        <p14:section name="Required TechEd Slides" id="{26AC01F7-B32B-44E9-BE5B-D21B17F99D23}">
          <p14:sldIdLst>
            <p14:sldId id="1413"/>
            <p14:sldId id="1515"/>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5730" autoAdjust="0"/>
  </p:normalViewPr>
  <p:slideViewPr>
    <p:cSldViewPr snapToObjects="1">
      <p:cViewPr varScale="1">
        <p:scale>
          <a:sx n="119" d="100"/>
          <a:sy n="119" d="100"/>
        </p:scale>
        <p:origin x="-192"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848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280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5450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414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4152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199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02030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6543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7645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1099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48240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8040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04925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716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8687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295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7190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4426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2565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2856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0872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0379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34159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74156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7" r:id="rId30"/>
    <p:sldLayoutId id="2147484203" r:id="rId31"/>
    <p:sldLayoutId id="2147484272" r:id="rId32"/>
    <p:sldLayoutId id="2147484278"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Choose a Mobile Platform</a:t>
            </a:r>
            <a:endParaRPr lang="en-US" sz="4800" dirty="0"/>
          </a:p>
        </p:txBody>
      </p:sp>
      <p:sp>
        <p:nvSpPr>
          <p:cNvPr id="6" name="Text Placeholder 5"/>
          <p:cNvSpPr>
            <a:spLocks noGrp="1"/>
          </p:cNvSpPr>
          <p:nvPr>
            <p:ph type="body" sz="quarter" idx="11"/>
          </p:nvPr>
        </p:nvSpPr>
        <p:spPr>
          <a:xfrm>
            <a:off x="274639" y="1212849"/>
            <a:ext cx="3824135" cy="4370427"/>
          </a:xfrm>
        </p:spPr>
        <p:txBody>
          <a:bodyPr/>
          <a:lstStyle/>
          <a:p>
            <a:pPr lvl="0">
              <a:lnSpc>
                <a:spcPct val="100000"/>
              </a:lnSpc>
              <a:buClr>
                <a:srgbClr val="FFFFFF"/>
              </a:buClr>
            </a:pPr>
            <a:r>
              <a:rPr lang="en-GB" sz="3600" dirty="0" smtClean="0">
                <a:gradFill>
                  <a:gsLst>
                    <a:gs pos="2920">
                      <a:srgbClr val="00BCF2"/>
                    </a:gs>
                    <a:gs pos="39000">
                      <a:srgbClr val="00BCF2"/>
                    </a:gs>
                  </a:gsLst>
                  <a:lin ang="5400000" scaled="0"/>
                </a:gradFill>
              </a:rPr>
              <a:t>Windows Store</a:t>
            </a:r>
            <a:endParaRPr lang="en-GB" sz="3600" dirty="0">
              <a:gradFill>
                <a:gsLst>
                  <a:gs pos="2920">
                    <a:srgbClr val="00BCF2"/>
                  </a:gs>
                  <a:gs pos="39000">
                    <a:srgbClr val="00BCF2"/>
                  </a:gs>
                </a:gsLst>
                <a:lin ang="5400000" scaled="0"/>
              </a:gradFill>
            </a:endParaRPr>
          </a:p>
          <a:p>
            <a:pPr marL="0" lvl="1">
              <a:lnSpc>
                <a:spcPct val="100000"/>
              </a:lnSpc>
            </a:pPr>
            <a:r>
              <a:rPr lang="en-US" dirty="0" smtClean="0"/>
              <a:t>Download project zip file</a:t>
            </a:r>
          </a:p>
          <a:p>
            <a:pPr marL="0" lvl="1">
              <a:lnSpc>
                <a:spcPct val="100000"/>
              </a:lnSpc>
            </a:pPr>
            <a:r>
              <a:rPr lang="en-US" dirty="0" smtClean="0"/>
              <a:t>Keep it safe since it contains sensitive info</a:t>
            </a:r>
          </a:p>
          <a:p>
            <a:pPr marL="0" lvl="1">
              <a:lnSpc>
                <a:spcPct val="100000"/>
              </a:lnSpc>
            </a:pPr>
            <a:r>
              <a:rPr lang="en-US" dirty="0" smtClean="0"/>
              <a:t>Extract zip file and add included folder to your existing Windows Store project folder</a:t>
            </a:r>
          </a:p>
          <a:p>
            <a:pPr marL="0" lvl="1">
              <a:lnSpc>
                <a:spcPct val="100000"/>
              </a:lnSpc>
            </a:pPr>
            <a:r>
              <a:rPr lang="en-US" dirty="0" smtClean="0"/>
              <a:t>Right-click on Solution in Visual Studio and add existing project by navigating to the </a:t>
            </a:r>
            <a:r>
              <a:rPr lang="en-US" dirty="0" err="1" smtClean="0"/>
              <a:t>csproj</a:t>
            </a:r>
            <a:r>
              <a:rPr lang="en-US" dirty="0" smtClean="0"/>
              <a:t> file</a:t>
            </a:r>
          </a:p>
        </p:txBody>
      </p:sp>
      <p:pic>
        <p:nvPicPr>
          <p:cNvPr id="4" name="Picture 3"/>
          <p:cNvPicPr>
            <a:picLocks noChangeAspect="1"/>
          </p:cNvPicPr>
          <p:nvPr/>
        </p:nvPicPr>
        <p:blipFill>
          <a:blip r:embed="rId3"/>
          <a:stretch>
            <a:fillRect/>
          </a:stretch>
        </p:blipFill>
        <p:spPr>
          <a:xfrm>
            <a:off x="4174974" y="1348422"/>
            <a:ext cx="7834463" cy="5029200"/>
          </a:xfrm>
          <a:prstGeom prst="rect">
            <a:avLst/>
          </a:prstGeom>
        </p:spPr>
      </p:pic>
    </p:spTree>
    <p:extLst>
      <p:ext uri="{BB962C8B-B14F-4D97-AF65-F5344CB8AC3E}">
        <p14:creationId xmlns:p14="http://schemas.microsoft.com/office/powerpoint/2010/main" val="36020401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Up and Running</a:t>
            </a:r>
            <a:endParaRPr lang="en-US" sz="4800" dirty="0"/>
          </a:p>
        </p:txBody>
      </p:sp>
      <p:sp>
        <p:nvSpPr>
          <p:cNvPr id="6" name="Text Placeholder 5"/>
          <p:cNvSpPr>
            <a:spLocks noGrp="1"/>
          </p:cNvSpPr>
          <p:nvPr>
            <p:ph type="body" sz="quarter" idx="11"/>
          </p:nvPr>
        </p:nvSpPr>
        <p:spPr>
          <a:xfrm>
            <a:off x="274639" y="1212849"/>
            <a:ext cx="3505198" cy="2769989"/>
          </a:xfrm>
        </p:spPr>
        <p:txBody>
          <a:bodyPr/>
          <a:lstStyle/>
          <a:p>
            <a:pPr lvl="0">
              <a:lnSpc>
                <a:spcPct val="100000"/>
              </a:lnSpc>
              <a:buClr>
                <a:srgbClr val="FFFFFF"/>
              </a:buClr>
            </a:pPr>
            <a:r>
              <a:rPr lang="en-GB" sz="3600" dirty="0" smtClean="0">
                <a:gradFill>
                  <a:gsLst>
                    <a:gs pos="2920">
                      <a:srgbClr val="00BCF2"/>
                    </a:gs>
                    <a:gs pos="39000">
                      <a:srgbClr val="00BCF2"/>
                    </a:gs>
                  </a:gsLst>
                  <a:lin ang="5400000" scaled="0"/>
                </a:gradFill>
              </a:rPr>
              <a:t>Test Locally</a:t>
            </a:r>
            <a:endParaRPr lang="en-GB" sz="3600" dirty="0">
              <a:gradFill>
                <a:gsLst>
                  <a:gs pos="2920">
                    <a:srgbClr val="00BCF2"/>
                  </a:gs>
                  <a:gs pos="39000">
                    <a:srgbClr val="00BCF2"/>
                  </a:gs>
                </a:gsLst>
                <a:lin ang="5400000" scaled="0"/>
              </a:gradFill>
            </a:endParaRPr>
          </a:p>
          <a:p>
            <a:pPr marL="0" lvl="1">
              <a:lnSpc>
                <a:spcPct val="100000"/>
              </a:lnSpc>
            </a:pPr>
            <a:r>
              <a:rPr lang="en-US" dirty="0" smtClean="0"/>
              <a:t>Build combined server + </a:t>
            </a:r>
            <a:br>
              <a:rPr lang="en-US" dirty="0" smtClean="0"/>
            </a:br>
            <a:r>
              <a:rPr lang="en-US" dirty="0" smtClean="0"/>
              <a:t>client solution to ensure there are no errors</a:t>
            </a:r>
          </a:p>
          <a:p>
            <a:pPr marL="0" lvl="1">
              <a:lnSpc>
                <a:spcPct val="100000"/>
              </a:lnSpc>
            </a:pPr>
            <a:r>
              <a:rPr lang="en-US" dirty="0" smtClean="0"/>
              <a:t>Right click on the mobile service project and select Start new Instance</a:t>
            </a:r>
            <a:endParaRPr lang="en-US" dirty="0"/>
          </a:p>
        </p:txBody>
      </p:sp>
      <p:pic>
        <p:nvPicPr>
          <p:cNvPr id="2" name="Picture 1"/>
          <p:cNvPicPr>
            <a:picLocks noChangeAspect="1"/>
          </p:cNvPicPr>
          <p:nvPr/>
        </p:nvPicPr>
        <p:blipFill>
          <a:blip r:embed="rId3"/>
          <a:stretch>
            <a:fillRect/>
          </a:stretch>
        </p:blipFill>
        <p:spPr>
          <a:xfrm>
            <a:off x="3642013" y="1744662"/>
            <a:ext cx="8519825" cy="4572000"/>
          </a:xfrm>
          <a:prstGeom prst="rect">
            <a:avLst/>
          </a:prstGeom>
        </p:spPr>
      </p:pic>
    </p:spTree>
    <p:extLst>
      <p:ext uri="{BB962C8B-B14F-4D97-AF65-F5344CB8AC3E}">
        <p14:creationId xmlns:p14="http://schemas.microsoft.com/office/powerpoint/2010/main" val="9007357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TO CONNECT</a:t>
            </a:r>
            <a:endParaRPr lang="en-US" dirty="0"/>
          </a:p>
        </p:txBody>
      </p:sp>
      <p:sp>
        <p:nvSpPr>
          <p:cNvPr id="3" name="Text Placeholder 2"/>
          <p:cNvSpPr>
            <a:spLocks noGrp="1"/>
          </p:cNvSpPr>
          <p:nvPr>
            <p:ph type="body" sz="quarter" idx="10"/>
          </p:nvPr>
        </p:nvSpPr>
        <p:spPr>
          <a:xfrm>
            <a:off x="274638" y="1216152"/>
            <a:ext cx="11887199" cy="2302169"/>
          </a:xfrm>
        </p:spPr>
        <p:txBody>
          <a:bodyPr/>
          <a:lstStyle/>
          <a:p>
            <a:r>
              <a:rPr lang="en-US" sz="1600" dirty="0"/>
              <a:t>using </a:t>
            </a:r>
            <a:r>
              <a:rPr lang="en-US" sz="1600" dirty="0" err="1"/>
              <a:t>Microsoft.WindowsAzure.MobileServices</a:t>
            </a:r>
            <a:r>
              <a:rPr lang="en-US" sz="1600" dirty="0"/>
              <a:t>;</a:t>
            </a:r>
          </a:p>
          <a:p>
            <a:endParaRPr lang="en-US" sz="1600" dirty="0"/>
          </a:p>
          <a:p>
            <a:r>
              <a:rPr lang="en-US" sz="1600" dirty="0" smtClean="0"/>
              <a:t>public </a:t>
            </a:r>
            <a:r>
              <a:rPr lang="en-US" sz="1600" dirty="0"/>
              <a:t>static </a:t>
            </a:r>
            <a:r>
              <a:rPr lang="en-US" sz="1600" dirty="0" err="1"/>
              <a:t>MobileServiceClient</a:t>
            </a:r>
            <a:r>
              <a:rPr lang="en-US" sz="1600" dirty="0"/>
              <a:t> </a:t>
            </a:r>
            <a:r>
              <a:rPr lang="en-US" sz="1600" dirty="0" err="1"/>
              <a:t>MobileService</a:t>
            </a:r>
            <a:r>
              <a:rPr lang="en-US" sz="1600" dirty="0"/>
              <a:t> = new </a:t>
            </a:r>
            <a:r>
              <a:rPr lang="en-US" sz="1600" dirty="0" err="1"/>
              <a:t>MobileServiceClient</a:t>
            </a:r>
            <a:r>
              <a:rPr lang="en-US" sz="1600" dirty="0"/>
              <a:t>("http://localhost:58719");</a:t>
            </a:r>
          </a:p>
          <a:p>
            <a:r>
              <a:rPr lang="en-US" sz="1600" dirty="0"/>
              <a:t>        // Use this constructor instead after publishing to the cloud</a:t>
            </a:r>
          </a:p>
          <a:p>
            <a:r>
              <a:rPr lang="en-US" sz="1600" dirty="0"/>
              <a:t>        // public static </a:t>
            </a:r>
            <a:r>
              <a:rPr lang="en-US" sz="1600" dirty="0" err="1"/>
              <a:t>MobileServiceClient</a:t>
            </a:r>
            <a:r>
              <a:rPr lang="en-US" sz="1600" dirty="0"/>
              <a:t> </a:t>
            </a:r>
            <a:r>
              <a:rPr lang="en-US" sz="1600" dirty="0" err="1"/>
              <a:t>MobileService</a:t>
            </a:r>
            <a:r>
              <a:rPr lang="en-US" sz="1600" dirty="0"/>
              <a:t> = new </a:t>
            </a:r>
            <a:r>
              <a:rPr lang="en-US" sz="1600" dirty="0" err="1"/>
              <a:t>MobileServiceClient</a:t>
            </a:r>
            <a:r>
              <a:rPr lang="en-US" sz="1600" dirty="0"/>
              <a:t>(</a:t>
            </a:r>
          </a:p>
          <a:p>
            <a:r>
              <a:rPr lang="en-US" sz="1600" dirty="0"/>
              <a:t>        //      "https://</a:t>
            </a:r>
            <a:r>
              <a:rPr lang="en-US" sz="1600" dirty="0" smtClean="0"/>
              <a:t>contosohw.azure-mobile.net</a:t>
            </a:r>
            <a:r>
              <a:rPr lang="en-US" sz="1600" dirty="0"/>
              <a:t>/",</a:t>
            </a:r>
          </a:p>
          <a:p>
            <a:r>
              <a:rPr lang="en-US" sz="1600" dirty="0"/>
              <a:t>        //      "</a:t>
            </a:r>
            <a:r>
              <a:rPr lang="en-US" sz="1600" dirty="0" smtClean="0"/>
              <a:t>YyEPpgqZIGbqjtlyWqNGdamURJRXeT19"</a:t>
            </a:r>
            <a:endParaRPr lang="en-US" sz="1600" dirty="0"/>
          </a:p>
          <a:p>
            <a:r>
              <a:rPr lang="en-US" sz="1600" dirty="0"/>
              <a:t>        //);</a:t>
            </a:r>
          </a:p>
        </p:txBody>
      </p:sp>
    </p:spTree>
    <p:extLst>
      <p:ext uri="{BB962C8B-B14F-4D97-AF65-F5344CB8AC3E}">
        <p14:creationId xmlns:p14="http://schemas.microsoft.com/office/powerpoint/2010/main" val="13678951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SQLite Data Definition  Language (DDL)</a:t>
            </a:r>
            <a:endParaRPr lang="en-US" dirty="0"/>
          </a:p>
        </p:txBody>
      </p:sp>
    </p:spTree>
    <p:extLst>
      <p:ext uri="{BB962C8B-B14F-4D97-AF65-F5344CB8AC3E}">
        <p14:creationId xmlns:p14="http://schemas.microsoft.com/office/powerpoint/2010/main" val="18054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Defining the Database and Tables</a:t>
            </a:r>
            <a:endParaRPr lang="en-US" sz="4800" dirty="0"/>
          </a:p>
        </p:txBody>
      </p:sp>
      <p:sp>
        <p:nvSpPr>
          <p:cNvPr id="6" name="Text Placeholder 5"/>
          <p:cNvSpPr>
            <a:spLocks noGrp="1"/>
          </p:cNvSpPr>
          <p:nvPr>
            <p:ph type="body" sz="quarter" idx="11"/>
          </p:nvPr>
        </p:nvSpPr>
        <p:spPr>
          <a:xfrm>
            <a:off x="274639" y="1212849"/>
            <a:ext cx="11889564" cy="2646878"/>
          </a:xfrm>
        </p:spPr>
        <p:txBody>
          <a:bodyPr/>
          <a:lstStyle/>
          <a:p>
            <a:r>
              <a:rPr lang="en-GB" sz="3600" dirty="0" smtClean="0"/>
              <a:t>Create the Database</a:t>
            </a:r>
          </a:p>
          <a:p>
            <a:pPr lvl="1"/>
            <a:r>
              <a:rPr lang="en-GB" dirty="0" smtClean="0"/>
              <a:t>Utilize </a:t>
            </a:r>
            <a:r>
              <a:rPr lang="en-GB" dirty="0"/>
              <a:t>the </a:t>
            </a:r>
            <a:r>
              <a:rPr lang="en-GB" dirty="0" err="1" smtClean="0"/>
              <a:t>MobileServiceSQLiteStore</a:t>
            </a:r>
            <a:r>
              <a:rPr lang="en-GB" dirty="0" smtClean="0"/>
              <a:t> wrapper to create database and tables </a:t>
            </a:r>
          </a:p>
          <a:p>
            <a:r>
              <a:rPr lang="en-GB" sz="3600" dirty="0" smtClean="0"/>
              <a:t>Create Table Schemas</a:t>
            </a:r>
            <a:endParaRPr lang="en-GB" sz="3600" dirty="0"/>
          </a:p>
          <a:p>
            <a:pPr lvl="1"/>
            <a:r>
              <a:rPr lang="en-GB" dirty="0" smtClean="0"/>
              <a:t>Classes represent the data your app needs to work with</a:t>
            </a:r>
          </a:p>
          <a:p>
            <a:pPr lvl="1"/>
            <a:r>
              <a:rPr lang="en-GB" dirty="0" smtClean="0"/>
              <a:t>Standard SQL DDL statements are not required</a:t>
            </a:r>
            <a:endParaRPr lang="en-GB" dirty="0"/>
          </a:p>
          <a:p>
            <a:pPr lvl="1"/>
            <a:r>
              <a:rPr lang="en-GB" dirty="0" smtClean="0"/>
              <a:t>Data object classes must be created both on the Client side and server side</a:t>
            </a:r>
            <a:endParaRPr lang="en-US" dirty="0"/>
          </a:p>
        </p:txBody>
      </p:sp>
    </p:spTree>
    <p:extLst>
      <p:ext uri="{BB962C8B-B14F-4D97-AF65-F5344CB8AC3E}">
        <p14:creationId xmlns:p14="http://schemas.microsoft.com/office/powerpoint/2010/main" val="38749879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TABLE: Client </a:t>
            </a:r>
            <a:endParaRPr lang="en-US" dirty="0"/>
          </a:p>
        </p:txBody>
      </p:sp>
      <p:sp>
        <p:nvSpPr>
          <p:cNvPr id="3" name="Text Placeholder 2"/>
          <p:cNvSpPr>
            <a:spLocks noGrp="1"/>
          </p:cNvSpPr>
          <p:nvPr>
            <p:ph type="body" sz="quarter" idx="10"/>
          </p:nvPr>
        </p:nvSpPr>
        <p:spPr>
          <a:xfrm>
            <a:off x="274638" y="1216152"/>
            <a:ext cx="11887199" cy="5539978"/>
          </a:xfrm>
        </p:spPr>
        <p:txBody>
          <a:bodyPr/>
          <a:lstStyle/>
          <a:p>
            <a:r>
              <a:rPr lang="en-US" sz="2000" dirty="0"/>
              <a:t>using </a:t>
            </a:r>
            <a:r>
              <a:rPr lang="en-US" sz="2000" dirty="0" err="1"/>
              <a:t>Microsoft.WindowsAzure.MobileServices</a:t>
            </a:r>
            <a:r>
              <a:rPr lang="en-US" sz="2000" dirty="0"/>
              <a:t>;</a:t>
            </a:r>
          </a:p>
          <a:p>
            <a:r>
              <a:rPr lang="en-US" sz="2000" dirty="0"/>
              <a:t>using </a:t>
            </a:r>
            <a:r>
              <a:rPr lang="en-US" sz="2000" dirty="0" err="1"/>
              <a:t>Newtonsoft.Json</a:t>
            </a:r>
            <a:r>
              <a:rPr lang="en-US" sz="2000" dirty="0"/>
              <a:t>;</a:t>
            </a:r>
          </a:p>
          <a:p>
            <a:endParaRPr lang="en-US" sz="2000" dirty="0"/>
          </a:p>
          <a:p>
            <a:r>
              <a:rPr lang="en-US" sz="2000" dirty="0"/>
              <a:t>namespace TechEd2014MobileService.DataObjects</a:t>
            </a:r>
          </a:p>
          <a:p>
            <a:r>
              <a:rPr lang="en-US" sz="2000" dirty="0"/>
              <a:t>{</a:t>
            </a:r>
          </a:p>
          <a:p>
            <a:r>
              <a:rPr lang="en-US" sz="2000" dirty="0"/>
              <a:t>    public class Customer</a:t>
            </a:r>
          </a:p>
          <a:p>
            <a:r>
              <a:rPr lang="en-US" sz="2000" dirty="0"/>
              <a:t>    {</a:t>
            </a:r>
          </a:p>
          <a:p>
            <a:r>
              <a:rPr lang="en-US" sz="2000" dirty="0"/>
              <a:t>        public string Id { get; set; }</a:t>
            </a:r>
          </a:p>
          <a:p>
            <a:r>
              <a:rPr lang="en-US" sz="2000" dirty="0"/>
              <a:t>        [</a:t>
            </a:r>
            <a:r>
              <a:rPr lang="en-US" sz="2000" dirty="0" err="1"/>
              <a:t>JsonProperty</a:t>
            </a:r>
            <a:r>
              <a:rPr lang="en-US" sz="2000" dirty="0"/>
              <a:t>(</a:t>
            </a:r>
            <a:r>
              <a:rPr lang="en-US" sz="2000" dirty="0" err="1"/>
              <a:t>PropertyName</a:t>
            </a:r>
            <a:r>
              <a:rPr lang="en-US" sz="2000" dirty="0"/>
              <a:t> = "</a:t>
            </a:r>
            <a:r>
              <a:rPr lang="en-US" sz="2000" dirty="0" err="1"/>
              <a:t>FirstName</a:t>
            </a:r>
            <a:r>
              <a:rPr lang="en-US" sz="2000" dirty="0"/>
              <a:t>")]</a:t>
            </a:r>
          </a:p>
          <a:p>
            <a:r>
              <a:rPr lang="en-US" sz="2000" dirty="0"/>
              <a:t>        public string </a:t>
            </a:r>
            <a:r>
              <a:rPr lang="en-US" sz="2000" dirty="0" err="1"/>
              <a:t>FirstName</a:t>
            </a:r>
            <a:r>
              <a:rPr lang="en-US" sz="2000" dirty="0"/>
              <a:t> { get; set; }</a:t>
            </a:r>
          </a:p>
          <a:p>
            <a:r>
              <a:rPr lang="en-US" sz="2000" dirty="0"/>
              <a:t>        [</a:t>
            </a:r>
            <a:r>
              <a:rPr lang="en-US" sz="2000" dirty="0" err="1"/>
              <a:t>JsonProperty</a:t>
            </a:r>
            <a:r>
              <a:rPr lang="en-US" sz="2000" dirty="0"/>
              <a:t>(</a:t>
            </a:r>
            <a:r>
              <a:rPr lang="en-US" sz="2000" dirty="0" err="1"/>
              <a:t>PropertyName</a:t>
            </a:r>
            <a:r>
              <a:rPr lang="en-US" sz="2000" dirty="0"/>
              <a:t> = "</a:t>
            </a:r>
            <a:r>
              <a:rPr lang="en-US" sz="2000" dirty="0" err="1"/>
              <a:t>LastName</a:t>
            </a:r>
            <a:r>
              <a:rPr lang="en-US" sz="2000" dirty="0"/>
              <a:t>")]</a:t>
            </a:r>
          </a:p>
          <a:p>
            <a:r>
              <a:rPr lang="en-US" sz="2000" dirty="0"/>
              <a:t>        public string </a:t>
            </a:r>
            <a:r>
              <a:rPr lang="en-US" sz="2000" dirty="0" err="1"/>
              <a:t>LastName</a:t>
            </a:r>
            <a:r>
              <a:rPr lang="en-US" sz="2000" dirty="0"/>
              <a:t> { get; set; }</a:t>
            </a:r>
          </a:p>
          <a:p>
            <a:r>
              <a:rPr lang="en-US" sz="2000" dirty="0"/>
              <a:t>        [Version]</a:t>
            </a:r>
          </a:p>
          <a:p>
            <a:r>
              <a:rPr lang="en-US" sz="2000" dirty="0"/>
              <a:t>        public string Version { get; set; }</a:t>
            </a:r>
          </a:p>
          <a:p>
            <a:r>
              <a:rPr lang="en-US" sz="2000" dirty="0"/>
              <a:t>    }</a:t>
            </a:r>
          </a:p>
          <a:p>
            <a:r>
              <a:rPr lang="en-US" sz="2000" dirty="0" smtClean="0"/>
              <a:t>}</a:t>
            </a:r>
            <a:endParaRPr lang="en-US" sz="2000" dirty="0"/>
          </a:p>
        </p:txBody>
      </p:sp>
    </p:spTree>
    <p:extLst>
      <p:ext uri="{BB962C8B-B14F-4D97-AF65-F5344CB8AC3E}">
        <p14:creationId xmlns:p14="http://schemas.microsoft.com/office/powerpoint/2010/main" val="17998183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TABLE: Server </a:t>
            </a:r>
            <a:endParaRPr lang="en-US" dirty="0"/>
          </a:p>
        </p:txBody>
      </p:sp>
      <p:sp>
        <p:nvSpPr>
          <p:cNvPr id="3" name="Text Placeholder 2"/>
          <p:cNvSpPr>
            <a:spLocks noGrp="1"/>
          </p:cNvSpPr>
          <p:nvPr>
            <p:ph type="body" sz="quarter" idx="10"/>
          </p:nvPr>
        </p:nvSpPr>
        <p:spPr>
          <a:xfrm>
            <a:off x="274638" y="1216152"/>
            <a:ext cx="11887199" cy="3508653"/>
          </a:xfrm>
        </p:spPr>
        <p:txBody>
          <a:bodyPr/>
          <a:lstStyle/>
          <a:p>
            <a:r>
              <a:rPr lang="en-US" sz="2000" dirty="0"/>
              <a:t>using </a:t>
            </a:r>
            <a:r>
              <a:rPr lang="en-US" sz="2000" dirty="0" err="1"/>
              <a:t>Microsoft.WindowsAzure.Mobile.Service</a:t>
            </a:r>
            <a:r>
              <a:rPr lang="en-US" sz="2000" dirty="0"/>
              <a:t>;</a:t>
            </a:r>
          </a:p>
          <a:p>
            <a:endParaRPr lang="en-US" sz="2000" dirty="0"/>
          </a:p>
          <a:p>
            <a:r>
              <a:rPr lang="en-US" sz="2000" dirty="0"/>
              <a:t>namespace </a:t>
            </a:r>
            <a:r>
              <a:rPr lang="en-US" sz="2000" dirty="0" err="1"/>
              <a:t>contosohardwareService.DataObjects</a:t>
            </a:r>
            <a:endParaRPr lang="en-US" sz="2000" dirty="0"/>
          </a:p>
          <a:p>
            <a:r>
              <a:rPr lang="en-US" sz="2000" dirty="0"/>
              <a:t>{</a:t>
            </a:r>
          </a:p>
          <a:p>
            <a:r>
              <a:rPr lang="en-US" sz="2000" dirty="0"/>
              <a:t>    public class Customer : </a:t>
            </a:r>
            <a:r>
              <a:rPr lang="en-US" sz="2000" dirty="0" err="1"/>
              <a:t>EntityData</a:t>
            </a:r>
            <a:endParaRPr lang="en-US" sz="2000" dirty="0"/>
          </a:p>
          <a:p>
            <a:r>
              <a:rPr lang="en-US" sz="2000" dirty="0"/>
              <a:t>    {</a:t>
            </a:r>
          </a:p>
          <a:p>
            <a:r>
              <a:rPr lang="en-US" sz="2000" dirty="0"/>
              <a:t>        public string </a:t>
            </a:r>
            <a:r>
              <a:rPr lang="en-US" sz="2000" dirty="0" err="1"/>
              <a:t>FirstName</a:t>
            </a:r>
            <a:r>
              <a:rPr lang="en-US" sz="2000" dirty="0"/>
              <a:t> { get; set; }</a:t>
            </a:r>
          </a:p>
          <a:p>
            <a:r>
              <a:rPr lang="en-US" sz="2000" dirty="0"/>
              <a:t>        public string </a:t>
            </a:r>
            <a:r>
              <a:rPr lang="en-US" sz="2000" dirty="0" err="1"/>
              <a:t>LastName</a:t>
            </a:r>
            <a:r>
              <a:rPr lang="en-US" sz="2000" dirty="0"/>
              <a:t> { get; set; }</a:t>
            </a:r>
          </a:p>
          <a:p>
            <a:r>
              <a:rPr lang="en-US" sz="2000" dirty="0"/>
              <a:t>    }</a:t>
            </a:r>
          </a:p>
          <a:p>
            <a:r>
              <a:rPr lang="en-US" sz="2000" dirty="0"/>
              <a:t>}</a:t>
            </a:r>
          </a:p>
        </p:txBody>
      </p:sp>
    </p:spTree>
    <p:extLst>
      <p:ext uri="{BB962C8B-B14F-4D97-AF65-F5344CB8AC3E}">
        <p14:creationId xmlns:p14="http://schemas.microsoft.com/office/powerpoint/2010/main" val="15541636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DATABASE: Client </a:t>
            </a:r>
            <a:endParaRPr lang="en-US" dirty="0"/>
          </a:p>
        </p:txBody>
      </p:sp>
      <p:sp>
        <p:nvSpPr>
          <p:cNvPr id="3" name="Text Placeholder 2"/>
          <p:cNvSpPr>
            <a:spLocks noGrp="1"/>
          </p:cNvSpPr>
          <p:nvPr>
            <p:ph type="body" sz="quarter" idx="10"/>
          </p:nvPr>
        </p:nvSpPr>
        <p:spPr>
          <a:xfrm>
            <a:off x="274638" y="1216152"/>
            <a:ext cx="12161837" cy="3717941"/>
          </a:xfrm>
        </p:spPr>
        <p:txBody>
          <a:bodyPr/>
          <a:lstStyle/>
          <a:p>
            <a:r>
              <a:rPr lang="en-US" sz="1800" dirty="0" smtClean="0"/>
              <a:t>if</a:t>
            </a:r>
            <a:r>
              <a:rPr lang="en-US" sz="1800" dirty="0"/>
              <a:t>(!</a:t>
            </a:r>
            <a:r>
              <a:rPr lang="en-US" sz="1800" dirty="0" err="1"/>
              <a:t>client.SyncContext.IsInitialized</a:t>
            </a:r>
            <a:r>
              <a:rPr lang="en-US" sz="1800" dirty="0"/>
              <a:t>)</a:t>
            </a:r>
          </a:p>
          <a:p>
            <a:r>
              <a:rPr lang="en-US" sz="1800" dirty="0" smtClean="0"/>
              <a:t>{</a:t>
            </a:r>
            <a:endParaRPr lang="en-US" sz="1800" dirty="0"/>
          </a:p>
          <a:p>
            <a:r>
              <a:rPr lang="en-US" sz="1800" dirty="0"/>
              <a:t>    </a:t>
            </a:r>
            <a:r>
              <a:rPr lang="en-US" sz="1800" dirty="0" smtClean="0"/>
              <a:t>//</a:t>
            </a:r>
            <a:r>
              <a:rPr lang="en-US" sz="1800" dirty="0"/>
              <a:t>Create SQLite Database</a:t>
            </a:r>
          </a:p>
          <a:p>
            <a:r>
              <a:rPr lang="en-US" sz="1800" dirty="0"/>
              <a:t>    </a:t>
            </a:r>
            <a:r>
              <a:rPr lang="en-US" sz="1800" dirty="0" err="1" smtClean="0"/>
              <a:t>var</a:t>
            </a:r>
            <a:r>
              <a:rPr lang="en-US" sz="1800" dirty="0" smtClean="0"/>
              <a:t> </a:t>
            </a:r>
            <a:r>
              <a:rPr lang="en-US" sz="1800" dirty="0"/>
              <a:t>store = new </a:t>
            </a:r>
            <a:r>
              <a:rPr lang="en-US" sz="1800" dirty="0" err="1"/>
              <a:t>MobileServiceSQLiteStore</a:t>
            </a:r>
            <a:r>
              <a:rPr lang="en-US" sz="1800" dirty="0"/>
              <a:t>("</a:t>
            </a:r>
            <a:r>
              <a:rPr lang="en-US" sz="1800" dirty="0" err="1"/>
              <a:t>store.db</a:t>
            </a:r>
            <a:r>
              <a:rPr lang="en-US" sz="1800" dirty="0"/>
              <a:t>");</a:t>
            </a:r>
          </a:p>
          <a:p>
            <a:r>
              <a:rPr lang="en-US" sz="1800" dirty="0"/>
              <a:t>    </a:t>
            </a:r>
            <a:r>
              <a:rPr lang="en-US" sz="1800" dirty="0" smtClean="0"/>
              <a:t>//</a:t>
            </a:r>
            <a:r>
              <a:rPr lang="en-US" sz="1800" dirty="0"/>
              <a:t>Create Customer Table</a:t>
            </a:r>
          </a:p>
          <a:p>
            <a:r>
              <a:rPr lang="en-US" sz="1800" dirty="0"/>
              <a:t>    </a:t>
            </a:r>
            <a:r>
              <a:rPr lang="en-US" sz="1800" dirty="0" err="1" smtClean="0"/>
              <a:t>store.DefineTable</a:t>
            </a:r>
            <a:r>
              <a:rPr lang="en-US" sz="1800" dirty="0" smtClean="0"/>
              <a:t>&lt;</a:t>
            </a:r>
            <a:r>
              <a:rPr lang="en-US" sz="1800" dirty="0" err="1" smtClean="0"/>
              <a:t>DataObjects.Customer</a:t>
            </a:r>
            <a:r>
              <a:rPr lang="en-US" sz="1800" dirty="0"/>
              <a:t>&gt;();</a:t>
            </a:r>
          </a:p>
          <a:p>
            <a:r>
              <a:rPr lang="en-US" sz="1800" dirty="0" smtClean="0"/>
              <a:t>    //</a:t>
            </a:r>
            <a:r>
              <a:rPr lang="en-US" sz="1800" dirty="0"/>
              <a:t>Initialize Sync Context</a:t>
            </a:r>
          </a:p>
          <a:p>
            <a:r>
              <a:rPr lang="en-US" sz="1800" dirty="0"/>
              <a:t>    </a:t>
            </a:r>
            <a:r>
              <a:rPr lang="en-US" sz="1800" dirty="0" smtClean="0"/>
              <a:t>await </a:t>
            </a:r>
            <a:r>
              <a:rPr lang="en-US" sz="1800" dirty="0" err="1"/>
              <a:t>client.SyncContext.InitializeAsync</a:t>
            </a:r>
            <a:r>
              <a:rPr lang="en-US" sz="1800" dirty="0"/>
              <a:t>(store, new </a:t>
            </a:r>
            <a:r>
              <a:rPr lang="en-US" sz="1800" dirty="0" err="1" smtClean="0"/>
              <a:t>SyncHandler</a:t>
            </a:r>
            <a:r>
              <a:rPr lang="en-US" sz="1800" dirty="0" smtClean="0"/>
              <a:t>(client));</a:t>
            </a:r>
            <a:endParaRPr lang="en-US" sz="1800" dirty="0"/>
          </a:p>
          <a:p>
            <a:r>
              <a:rPr lang="en-US" sz="1800" dirty="0" smtClean="0"/>
              <a:t>}  </a:t>
            </a:r>
          </a:p>
          <a:p>
            <a:endParaRPr lang="en-US" sz="1800" dirty="0"/>
          </a:p>
          <a:p>
            <a:endParaRPr lang="en-US" sz="1800" dirty="0" smtClean="0"/>
          </a:p>
          <a:p>
            <a:r>
              <a:rPr lang="en-US" sz="1400" dirty="0" smtClean="0"/>
              <a:t>public </a:t>
            </a:r>
            <a:r>
              <a:rPr lang="en-US" sz="1400" dirty="0"/>
              <a:t>static </a:t>
            </a:r>
            <a:r>
              <a:rPr lang="en-US" sz="1400" dirty="0" err="1"/>
              <a:t>IMobileServiceSyncTable</a:t>
            </a:r>
            <a:r>
              <a:rPr lang="en-US" sz="1400" dirty="0"/>
              <a:t>&lt;</a:t>
            </a:r>
            <a:r>
              <a:rPr lang="en-US" sz="1400" dirty="0" err="1"/>
              <a:t>DataObjects.Customer</a:t>
            </a:r>
            <a:r>
              <a:rPr lang="en-US" sz="1400" dirty="0"/>
              <a:t>&gt; </a:t>
            </a:r>
            <a:r>
              <a:rPr lang="en-US" sz="1400" dirty="0" err="1"/>
              <a:t>customerTable</a:t>
            </a:r>
            <a:r>
              <a:rPr lang="en-US" sz="1400" dirty="0"/>
              <a:t> = </a:t>
            </a:r>
            <a:r>
              <a:rPr lang="en-US" sz="1400" dirty="0" err="1"/>
              <a:t>client.GetSyncTable</a:t>
            </a:r>
            <a:r>
              <a:rPr lang="en-US" sz="1400" dirty="0"/>
              <a:t>&lt;</a:t>
            </a:r>
            <a:r>
              <a:rPr lang="en-US" sz="1400" dirty="0" err="1"/>
              <a:t>DataObjects.Customer</a:t>
            </a:r>
            <a:r>
              <a:rPr lang="en-US" sz="1400" dirty="0"/>
              <a:t>&gt;();</a:t>
            </a:r>
          </a:p>
        </p:txBody>
      </p:sp>
    </p:spTree>
    <p:extLst>
      <p:ext uri="{BB962C8B-B14F-4D97-AF65-F5344CB8AC3E}">
        <p14:creationId xmlns:p14="http://schemas.microsoft.com/office/powerpoint/2010/main" val="26637028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SQLite DDL Operations</a:t>
            </a:r>
            <a:endParaRPr lang="en-US" dirty="0"/>
          </a:p>
        </p:txBody>
      </p:sp>
    </p:spTree>
    <p:extLst>
      <p:ext uri="{BB962C8B-B14F-4D97-AF65-F5344CB8AC3E}">
        <p14:creationId xmlns:p14="http://schemas.microsoft.com/office/powerpoint/2010/main" val="246718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SQLite Data Manipulation Language </a:t>
            </a:r>
            <a:br>
              <a:rPr lang="en-US" dirty="0" smtClean="0"/>
            </a:br>
            <a:r>
              <a:rPr lang="en-US" dirty="0" smtClean="0"/>
              <a:t>(DML)</a:t>
            </a:r>
            <a:endParaRPr lang="en-US" dirty="0"/>
          </a:p>
        </p:txBody>
      </p:sp>
    </p:spTree>
    <p:extLst>
      <p:ext uri="{BB962C8B-B14F-4D97-AF65-F5344CB8AC3E}">
        <p14:creationId xmlns:p14="http://schemas.microsoft.com/office/powerpoint/2010/main" val="256334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Empower Your Demanding Mobile LOB Apps with SQLite and Offline Data Sync on Windows 8.1 </a:t>
            </a:r>
          </a:p>
        </p:txBody>
      </p:sp>
      <p:sp>
        <p:nvSpPr>
          <p:cNvPr id="3" name="Text Placeholder 2"/>
          <p:cNvSpPr>
            <a:spLocks noGrp="1"/>
          </p:cNvSpPr>
          <p:nvPr>
            <p:ph type="body" sz="quarter" idx="14"/>
          </p:nvPr>
        </p:nvSpPr>
        <p:spPr/>
        <p:txBody>
          <a:bodyPr/>
          <a:lstStyle/>
          <a:p>
            <a:r>
              <a:rPr lang="en-US" dirty="0"/>
              <a:t>Rob Tiffany</a:t>
            </a:r>
          </a:p>
        </p:txBody>
      </p:sp>
      <p:sp>
        <p:nvSpPr>
          <p:cNvPr id="8" name="Text Placeholder 7"/>
          <p:cNvSpPr>
            <a:spLocks noGrp="1"/>
          </p:cNvSpPr>
          <p:nvPr>
            <p:ph type="body" sz="quarter" idx="15"/>
          </p:nvPr>
        </p:nvSpPr>
        <p:spPr/>
        <p:txBody>
          <a:bodyPr/>
          <a:lstStyle/>
          <a:p>
            <a:r>
              <a:rPr lang="en-US" dirty="0" smtClean="0"/>
              <a:t>WIN-B337</a:t>
            </a:r>
            <a:endParaRPr lang="en-US" dirty="0"/>
          </a:p>
        </p:txBody>
      </p:sp>
    </p:spTree>
    <p:extLst>
      <p:ext uri="{BB962C8B-B14F-4D97-AF65-F5344CB8AC3E}">
        <p14:creationId xmlns:p14="http://schemas.microsoft.com/office/powerpoint/2010/main" val="22338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Working with Data</a:t>
            </a:r>
            <a:endParaRPr lang="en-US" sz="4800" dirty="0"/>
          </a:p>
        </p:txBody>
      </p:sp>
      <p:sp>
        <p:nvSpPr>
          <p:cNvPr id="6" name="Text Placeholder 5"/>
          <p:cNvSpPr>
            <a:spLocks noGrp="1"/>
          </p:cNvSpPr>
          <p:nvPr>
            <p:ph type="body" sz="quarter" idx="11"/>
          </p:nvPr>
        </p:nvSpPr>
        <p:spPr>
          <a:xfrm>
            <a:off x="274639" y="1212849"/>
            <a:ext cx="11889564" cy="4001095"/>
          </a:xfrm>
        </p:spPr>
        <p:txBody>
          <a:bodyPr/>
          <a:lstStyle/>
          <a:p>
            <a:r>
              <a:rPr lang="en-GB" sz="3600" dirty="0" smtClean="0"/>
              <a:t>How do enterprise mobile apps utilize data?</a:t>
            </a:r>
            <a:endParaRPr lang="en-GB" sz="3600" dirty="0"/>
          </a:p>
          <a:p>
            <a:pPr lvl="1"/>
            <a:r>
              <a:rPr lang="en-GB" dirty="0" smtClean="0"/>
              <a:t>Load and display data in the UI elements of your Views</a:t>
            </a:r>
          </a:p>
          <a:p>
            <a:pPr lvl="1"/>
            <a:r>
              <a:rPr lang="en-GB" dirty="0" smtClean="0"/>
              <a:t>Allow users to enter new data and update existing data</a:t>
            </a:r>
          </a:p>
          <a:p>
            <a:pPr lvl="1"/>
            <a:r>
              <a:rPr lang="en-GB" dirty="0" smtClean="0"/>
              <a:t>Pass and transform data through various workflows</a:t>
            </a:r>
          </a:p>
          <a:p>
            <a:pPr lvl="1"/>
            <a:r>
              <a:rPr lang="en-GB" dirty="0" smtClean="0"/>
              <a:t>Perform mathematical calculations</a:t>
            </a:r>
          </a:p>
          <a:p>
            <a:pPr lvl="1"/>
            <a:r>
              <a:rPr lang="en-GB" dirty="0" smtClean="0"/>
              <a:t>Capture local telemetry data to be used for analysis</a:t>
            </a:r>
            <a:endParaRPr lang="en-GB" dirty="0"/>
          </a:p>
          <a:p>
            <a:r>
              <a:rPr lang="en-GB" sz="3600" dirty="0" smtClean="0"/>
              <a:t>How do you do it?</a:t>
            </a:r>
            <a:endParaRPr lang="en-GB" sz="3600" dirty="0"/>
          </a:p>
          <a:p>
            <a:pPr lvl="1"/>
            <a:r>
              <a:rPr lang="en-GB" dirty="0" smtClean="0"/>
              <a:t>Leverage your LINQ skills to perform CRUD operations against your local database</a:t>
            </a:r>
          </a:p>
          <a:p>
            <a:pPr lvl="1"/>
            <a:r>
              <a:rPr lang="en-GB" dirty="0"/>
              <a:t>Standard SQL </a:t>
            </a:r>
            <a:r>
              <a:rPr lang="en-GB" dirty="0" smtClean="0"/>
              <a:t>DML </a:t>
            </a:r>
            <a:r>
              <a:rPr lang="en-GB" dirty="0"/>
              <a:t>statements are not required</a:t>
            </a:r>
          </a:p>
          <a:p>
            <a:pPr lvl="1"/>
            <a:endParaRPr lang="en-US" dirty="0"/>
          </a:p>
        </p:txBody>
      </p:sp>
    </p:spTree>
    <p:extLst>
      <p:ext uri="{BB962C8B-B14F-4D97-AF65-F5344CB8AC3E}">
        <p14:creationId xmlns:p14="http://schemas.microsoft.com/office/powerpoint/2010/main" val="277705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a:t>
            </a:r>
            <a:endParaRPr lang="en-US" dirty="0"/>
          </a:p>
        </p:txBody>
      </p:sp>
      <p:sp>
        <p:nvSpPr>
          <p:cNvPr id="3" name="Text Placeholder 2"/>
          <p:cNvSpPr>
            <a:spLocks noGrp="1"/>
          </p:cNvSpPr>
          <p:nvPr>
            <p:ph type="body" sz="quarter" idx="10"/>
          </p:nvPr>
        </p:nvSpPr>
        <p:spPr>
          <a:xfrm>
            <a:off x="274638" y="1216152"/>
            <a:ext cx="11887199" cy="4173450"/>
          </a:xfrm>
        </p:spPr>
        <p:txBody>
          <a:bodyPr/>
          <a:lstStyle/>
          <a:p>
            <a:r>
              <a:rPr lang="en-US" sz="2400" dirty="0" smtClean="0"/>
              <a:t>try</a:t>
            </a:r>
            <a:endParaRPr lang="en-US" sz="2400" dirty="0"/>
          </a:p>
          <a:p>
            <a:r>
              <a:rPr lang="en-US" sz="2400" dirty="0" smtClean="0"/>
              <a:t>{</a:t>
            </a:r>
            <a:endParaRPr lang="en-US" sz="2400" dirty="0"/>
          </a:p>
          <a:p>
            <a:r>
              <a:rPr lang="en-US" sz="2400" dirty="0"/>
              <a:t>    </a:t>
            </a:r>
            <a:r>
              <a:rPr lang="en-US" sz="2400" dirty="0" err="1" smtClean="0"/>
              <a:t>CustomerList.ItemsSource</a:t>
            </a:r>
            <a:r>
              <a:rPr lang="en-US" sz="2400" dirty="0" smtClean="0"/>
              <a:t> </a:t>
            </a:r>
            <a:r>
              <a:rPr lang="en-US" sz="2400" dirty="0"/>
              <a:t>= await (from c in </a:t>
            </a:r>
            <a:r>
              <a:rPr lang="en-US" sz="2400" dirty="0" err="1"/>
              <a:t>App.customerTable</a:t>
            </a:r>
            <a:endParaRPr lang="en-US" sz="2400" dirty="0"/>
          </a:p>
          <a:p>
            <a:r>
              <a:rPr lang="en-US" sz="2400" dirty="0"/>
              <a:t>    </a:t>
            </a:r>
            <a:r>
              <a:rPr lang="en-US" sz="2400" dirty="0" smtClean="0"/>
              <a:t>                           </a:t>
            </a:r>
            <a:r>
              <a:rPr lang="en-US" sz="2400" dirty="0"/>
              <a:t>select c).</a:t>
            </a:r>
            <a:r>
              <a:rPr lang="en-US" sz="2400" dirty="0" err="1"/>
              <a:t>ToListAsync</a:t>
            </a:r>
            <a:r>
              <a:rPr lang="en-US" sz="2400" dirty="0"/>
              <a:t>();</a:t>
            </a:r>
          </a:p>
          <a:p>
            <a:r>
              <a:rPr lang="en-US" sz="2400" dirty="0" smtClean="0"/>
              <a:t>}</a:t>
            </a:r>
            <a:endParaRPr lang="en-US" sz="2400" dirty="0"/>
          </a:p>
          <a:p>
            <a:r>
              <a:rPr lang="en-US" sz="2400" dirty="0" smtClean="0"/>
              <a:t>catch </a:t>
            </a:r>
            <a:r>
              <a:rPr lang="en-US" sz="2400" dirty="0"/>
              <a:t>(Exception ex)</a:t>
            </a:r>
          </a:p>
          <a:p>
            <a:r>
              <a:rPr lang="en-US" sz="2400" dirty="0" smtClean="0"/>
              <a:t>{</a:t>
            </a:r>
            <a:endParaRPr lang="en-US" sz="2400" dirty="0"/>
          </a:p>
          <a:p>
            <a:r>
              <a:rPr lang="en-US" sz="2400" dirty="0"/>
              <a:t>    //TODO: Handle Error</a:t>
            </a:r>
          </a:p>
          <a:p>
            <a:r>
              <a:rPr lang="en-US" sz="2400" dirty="0" smtClean="0"/>
              <a:t>}            </a:t>
            </a:r>
            <a:endParaRPr lang="en-US" sz="2400" dirty="0"/>
          </a:p>
          <a:p>
            <a:r>
              <a:rPr lang="en-US" sz="2400" dirty="0"/>
              <a:t>   </a:t>
            </a:r>
          </a:p>
        </p:txBody>
      </p:sp>
    </p:spTree>
    <p:extLst>
      <p:ext uri="{BB962C8B-B14F-4D97-AF65-F5344CB8AC3E}">
        <p14:creationId xmlns:p14="http://schemas.microsoft.com/office/powerpoint/2010/main" val="311453431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Text Placeholder 2"/>
          <p:cNvSpPr>
            <a:spLocks noGrp="1"/>
          </p:cNvSpPr>
          <p:nvPr>
            <p:ph type="body" sz="quarter" idx="10"/>
          </p:nvPr>
        </p:nvSpPr>
        <p:spPr>
          <a:xfrm>
            <a:off x="274638" y="1216152"/>
            <a:ext cx="11887199" cy="4985980"/>
          </a:xfrm>
        </p:spPr>
        <p:txBody>
          <a:bodyPr/>
          <a:lstStyle/>
          <a:p>
            <a:r>
              <a:rPr lang="en-US" sz="2400" dirty="0"/>
              <a:t> try</a:t>
            </a:r>
          </a:p>
          <a:p>
            <a:r>
              <a:rPr lang="en-US" sz="2400" dirty="0"/>
              <a:t> </a:t>
            </a:r>
            <a:r>
              <a:rPr lang="en-US" sz="2400" dirty="0" smtClean="0"/>
              <a:t>{</a:t>
            </a:r>
            <a:endParaRPr lang="en-US" sz="2400" dirty="0"/>
          </a:p>
          <a:p>
            <a:r>
              <a:rPr lang="en-US" sz="2400" dirty="0"/>
              <a:t>     </a:t>
            </a:r>
            <a:r>
              <a:rPr lang="en-US" sz="2400" dirty="0" smtClean="0"/>
              <a:t>await </a:t>
            </a:r>
            <a:r>
              <a:rPr lang="en-US" sz="2400" dirty="0" err="1"/>
              <a:t>App.customerTable.InsertAsync</a:t>
            </a:r>
            <a:r>
              <a:rPr lang="en-US" sz="2400" dirty="0"/>
              <a:t>(new </a:t>
            </a:r>
            <a:r>
              <a:rPr lang="en-US" sz="2400" dirty="0" err="1"/>
              <a:t>DataObjects.Customer</a:t>
            </a:r>
            <a:endParaRPr lang="en-US" sz="2400" dirty="0"/>
          </a:p>
          <a:p>
            <a:r>
              <a:rPr lang="en-US" sz="2400" dirty="0"/>
              <a:t>     </a:t>
            </a:r>
            <a:r>
              <a:rPr lang="en-US" sz="2400" dirty="0" smtClean="0"/>
              <a:t>{</a:t>
            </a:r>
            <a:endParaRPr lang="en-US" sz="2400" dirty="0"/>
          </a:p>
          <a:p>
            <a:r>
              <a:rPr lang="en-US" sz="2400" dirty="0"/>
              <a:t>         </a:t>
            </a:r>
            <a:r>
              <a:rPr lang="en-US" sz="2400" dirty="0" err="1" smtClean="0"/>
              <a:t>FirstName</a:t>
            </a:r>
            <a:r>
              <a:rPr lang="en-US" sz="2400" dirty="0" smtClean="0"/>
              <a:t> </a:t>
            </a:r>
            <a:r>
              <a:rPr lang="en-US" sz="2400" dirty="0"/>
              <a:t>= "Andy",</a:t>
            </a:r>
          </a:p>
          <a:p>
            <a:r>
              <a:rPr lang="en-US" sz="2400" dirty="0"/>
              <a:t>         </a:t>
            </a:r>
            <a:r>
              <a:rPr lang="en-US" sz="2400" dirty="0" err="1" smtClean="0"/>
              <a:t>LastName</a:t>
            </a:r>
            <a:r>
              <a:rPr lang="en-US" sz="2400" dirty="0" smtClean="0"/>
              <a:t> </a:t>
            </a:r>
            <a:r>
              <a:rPr lang="en-US" sz="2400" dirty="0"/>
              <a:t>= "Wigley"</a:t>
            </a:r>
          </a:p>
          <a:p>
            <a:r>
              <a:rPr lang="en-US" sz="2400" dirty="0"/>
              <a:t>     </a:t>
            </a:r>
            <a:r>
              <a:rPr lang="en-US" sz="2400" dirty="0" smtClean="0"/>
              <a:t>});</a:t>
            </a:r>
            <a:endParaRPr lang="en-US" sz="2400" dirty="0"/>
          </a:p>
          <a:p>
            <a:r>
              <a:rPr lang="en-US" sz="2400" dirty="0" smtClean="0"/>
              <a:t>}</a:t>
            </a:r>
            <a:endParaRPr lang="en-US" sz="2400" dirty="0"/>
          </a:p>
          <a:p>
            <a:r>
              <a:rPr lang="en-US" sz="2400" dirty="0" smtClean="0"/>
              <a:t>catch(Exception </a:t>
            </a:r>
            <a:r>
              <a:rPr lang="en-US" sz="2400" dirty="0"/>
              <a:t>ex)</a:t>
            </a:r>
          </a:p>
          <a:p>
            <a:r>
              <a:rPr lang="en-US" sz="2400" dirty="0" smtClean="0"/>
              <a:t>{</a:t>
            </a:r>
            <a:endParaRPr lang="en-US" sz="2400" dirty="0"/>
          </a:p>
          <a:p>
            <a:r>
              <a:rPr lang="en-US" sz="2400" dirty="0"/>
              <a:t>    </a:t>
            </a:r>
            <a:r>
              <a:rPr lang="en-US" sz="2400" dirty="0" smtClean="0"/>
              <a:t>//TODO: Handle Error</a:t>
            </a:r>
            <a:endParaRPr lang="en-US" sz="2400" dirty="0"/>
          </a:p>
          <a:p>
            <a:r>
              <a:rPr lang="en-US" sz="2400" dirty="0" smtClean="0"/>
              <a:t>}</a:t>
            </a:r>
            <a:endParaRPr lang="en-US" sz="2400" dirty="0"/>
          </a:p>
        </p:txBody>
      </p:sp>
    </p:spTree>
    <p:extLst>
      <p:ext uri="{BB962C8B-B14F-4D97-AF65-F5344CB8AC3E}">
        <p14:creationId xmlns:p14="http://schemas.microsoft.com/office/powerpoint/2010/main" val="23404528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Text Placeholder 2"/>
          <p:cNvSpPr>
            <a:spLocks noGrp="1"/>
          </p:cNvSpPr>
          <p:nvPr>
            <p:ph type="body" sz="quarter" idx="10"/>
          </p:nvPr>
        </p:nvSpPr>
        <p:spPr>
          <a:xfrm>
            <a:off x="274638" y="1216152"/>
            <a:ext cx="11887199" cy="5607689"/>
          </a:xfrm>
        </p:spPr>
        <p:txBody>
          <a:bodyPr/>
          <a:lstStyle/>
          <a:p>
            <a:r>
              <a:rPr lang="en-US" sz="2000" dirty="0" smtClean="0"/>
              <a:t>try</a:t>
            </a:r>
            <a:endParaRPr lang="en-US" sz="2000" dirty="0"/>
          </a:p>
          <a:p>
            <a:r>
              <a:rPr lang="en-US" sz="2000" dirty="0" smtClean="0"/>
              <a:t>{</a:t>
            </a:r>
            <a:endParaRPr lang="en-US" sz="2000" dirty="0"/>
          </a:p>
          <a:p>
            <a:r>
              <a:rPr lang="en-US" sz="2000" dirty="0"/>
              <a:t>    </a:t>
            </a:r>
            <a:r>
              <a:rPr lang="en-US" sz="2000" dirty="0" err="1" smtClean="0"/>
              <a:t>var</a:t>
            </a:r>
            <a:r>
              <a:rPr lang="en-US" sz="2000" dirty="0" smtClean="0"/>
              <a:t> </a:t>
            </a:r>
            <a:r>
              <a:rPr lang="en-US" sz="2000" dirty="0"/>
              <a:t>query = from c in </a:t>
            </a:r>
            <a:r>
              <a:rPr lang="en-US" sz="2000" dirty="0" err="1"/>
              <a:t>App.customerTable</a:t>
            </a:r>
            <a:endParaRPr lang="en-US" sz="2000" dirty="0"/>
          </a:p>
          <a:p>
            <a:r>
              <a:rPr lang="en-US" sz="2000" dirty="0"/>
              <a:t>    </a:t>
            </a:r>
            <a:r>
              <a:rPr lang="en-US" sz="2000" dirty="0" smtClean="0"/>
              <a:t>            </a:t>
            </a:r>
            <a:r>
              <a:rPr lang="en-US" sz="2000" dirty="0"/>
              <a:t>where </a:t>
            </a:r>
            <a:r>
              <a:rPr lang="en-US" sz="2000" dirty="0" err="1"/>
              <a:t>c.LastName</a:t>
            </a:r>
            <a:r>
              <a:rPr lang="en-US" sz="2000" dirty="0"/>
              <a:t> == "Randolph"</a:t>
            </a:r>
          </a:p>
          <a:p>
            <a:r>
              <a:rPr lang="en-US" sz="2000" dirty="0"/>
              <a:t>    </a:t>
            </a:r>
            <a:r>
              <a:rPr lang="en-US" sz="2000" dirty="0" smtClean="0"/>
              <a:t>            </a:t>
            </a:r>
            <a:r>
              <a:rPr lang="en-US" sz="2000" dirty="0"/>
              <a:t>select c;</a:t>
            </a:r>
          </a:p>
          <a:p>
            <a:endParaRPr lang="en-US" sz="2000" dirty="0"/>
          </a:p>
          <a:p>
            <a:r>
              <a:rPr lang="en-US" sz="2000" dirty="0"/>
              <a:t>    </a:t>
            </a:r>
            <a:r>
              <a:rPr lang="en-US" sz="2000" dirty="0" err="1" smtClean="0"/>
              <a:t>foreach</a:t>
            </a:r>
            <a:r>
              <a:rPr lang="en-US" sz="2000" dirty="0" smtClean="0"/>
              <a:t> </a:t>
            </a:r>
            <a:r>
              <a:rPr lang="en-US" sz="2000" dirty="0"/>
              <a:t>(</a:t>
            </a:r>
            <a:r>
              <a:rPr lang="en-US" sz="2000" dirty="0" err="1"/>
              <a:t>var</a:t>
            </a:r>
            <a:r>
              <a:rPr lang="en-US" sz="2000" dirty="0"/>
              <a:t> customer in (await </a:t>
            </a:r>
            <a:r>
              <a:rPr lang="en-US" sz="2000" dirty="0" err="1"/>
              <a:t>query.ToEnumerableAsync</a:t>
            </a:r>
            <a:r>
              <a:rPr lang="en-US" sz="2000" dirty="0"/>
              <a:t>()))</a:t>
            </a:r>
          </a:p>
          <a:p>
            <a:r>
              <a:rPr lang="en-US" sz="2000" dirty="0"/>
              <a:t>    </a:t>
            </a:r>
            <a:r>
              <a:rPr lang="en-US" sz="2000" dirty="0" smtClean="0"/>
              <a:t>{</a:t>
            </a:r>
            <a:endParaRPr lang="en-US" sz="2000" dirty="0"/>
          </a:p>
          <a:p>
            <a:r>
              <a:rPr lang="en-US" sz="2000" dirty="0"/>
              <a:t>        </a:t>
            </a:r>
            <a:r>
              <a:rPr lang="en-US" sz="2000" dirty="0" err="1" smtClean="0"/>
              <a:t>customer.FirstName</a:t>
            </a:r>
            <a:r>
              <a:rPr lang="en-US" sz="2000" dirty="0" smtClean="0"/>
              <a:t> </a:t>
            </a:r>
            <a:r>
              <a:rPr lang="en-US" sz="2000" dirty="0"/>
              <a:t>= "Nicholas";</a:t>
            </a:r>
          </a:p>
          <a:p>
            <a:r>
              <a:rPr lang="en-US" sz="2000" dirty="0"/>
              <a:t>        </a:t>
            </a:r>
            <a:r>
              <a:rPr lang="en-US" sz="2000" dirty="0" smtClean="0"/>
              <a:t>await </a:t>
            </a:r>
            <a:r>
              <a:rPr lang="en-US" sz="2000" dirty="0" err="1"/>
              <a:t>App.customerTable.UpdateAsync</a:t>
            </a:r>
            <a:r>
              <a:rPr lang="en-US" sz="2000" dirty="0"/>
              <a:t>(customer);</a:t>
            </a:r>
          </a:p>
          <a:p>
            <a:r>
              <a:rPr lang="en-US" sz="2000" dirty="0"/>
              <a:t>    </a:t>
            </a:r>
            <a:r>
              <a:rPr lang="en-US" sz="2000" dirty="0" smtClean="0"/>
              <a:t>}</a:t>
            </a:r>
            <a:endParaRPr lang="en-US" sz="2000" dirty="0"/>
          </a:p>
          <a:p>
            <a:r>
              <a:rPr lang="en-US" sz="2000" dirty="0" smtClean="0"/>
              <a:t>}</a:t>
            </a:r>
            <a:endParaRPr lang="en-US" sz="2000" dirty="0"/>
          </a:p>
          <a:p>
            <a:r>
              <a:rPr lang="en-US" sz="2000" dirty="0" smtClean="0"/>
              <a:t>catch </a:t>
            </a:r>
            <a:r>
              <a:rPr lang="en-US" sz="2000" dirty="0"/>
              <a:t>(Exception ex)</a:t>
            </a:r>
          </a:p>
          <a:p>
            <a:r>
              <a:rPr lang="en-US" sz="2000" dirty="0" smtClean="0"/>
              <a:t>{</a:t>
            </a:r>
            <a:endParaRPr lang="en-US" sz="2000" dirty="0"/>
          </a:p>
          <a:p>
            <a:r>
              <a:rPr lang="en-US" sz="2000" dirty="0"/>
              <a:t> </a:t>
            </a:r>
            <a:r>
              <a:rPr lang="en-US" sz="2000" dirty="0" smtClean="0"/>
              <a:t>   //</a:t>
            </a:r>
            <a:r>
              <a:rPr lang="en-US" sz="2000" dirty="0"/>
              <a:t>TODO: Handle Error</a:t>
            </a:r>
          </a:p>
          <a:p>
            <a:r>
              <a:rPr lang="en-US" sz="2000" dirty="0" smtClean="0"/>
              <a:t>}</a:t>
            </a:r>
            <a:endParaRPr lang="en-US" sz="2000" dirty="0"/>
          </a:p>
        </p:txBody>
      </p:sp>
    </p:spTree>
    <p:extLst>
      <p:ext uri="{BB962C8B-B14F-4D97-AF65-F5344CB8AC3E}">
        <p14:creationId xmlns:p14="http://schemas.microsoft.com/office/powerpoint/2010/main" val="24711703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Text Placeholder 2"/>
          <p:cNvSpPr>
            <a:spLocks noGrp="1"/>
          </p:cNvSpPr>
          <p:nvPr>
            <p:ph type="body" sz="quarter" idx="10"/>
          </p:nvPr>
        </p:nvSpPr>
        <p:spPr>
          <a:xfrm>
            <a:off x="274638" y="1216152"/>
            <a:ext cx="11887199" cy="5201424"/>
          </a:xfrm>
        </p:spPr>
        <p:txBody>
          <a:bodyPr/>
          <a:lstStyle/>
          <a:p>
            <a:r>
              <a:rPr lang="en-US" sz="2000" dirty="0" smtClean="0"/>
              <a:t>try</a:t>
            </a:r>
            <a:endParaRPr lang="en-US" sz="2000" dirty="0"/>
          </a:p>
          <a:p>
            <a:r>
              <a:rPr lang="en-US" sz="2000" dirty="0" smtClean="0"/>
              <a:t>{</a:t>
            </a:r>
            <a:endParaRPr lang="en-US" sz="2000" dirty="0"/>
          </a:p>
          <a:p>
            <a:r>
              <a:rPr lang="en-US" sz="2000" dirty="0"/>
              <a:t>    </a:t>
            </a:r>
            <a:r>
              <a:rPr lang="en-US" sz="2000" dirty="0" err="1" smtClean="0"/>
              <a:t>var</a:t>
            </a:r>
            <a:r>
              <a:rPr lang="en-US" sz="2000" dirty="0" smtClean="0"/>
              <a:t> </a:t>
            </a:r>
            <a:r>
              <a:rPr lang="en-US" sz="2000" dirty="0"/>
              <a:t>query = from c in </a:t>
            </a:r>
            <a:r>
              <a:rPr lang="en-US" sz="2000" dirty="0" err="1"/>
              <a:t>App.customerTable</a:t>
            </a:r>
            <a:endParaRPr lang="en-US" sz="2000" dirty="0"/>
          </a:p>
          <a:p>
            <a:r>
              <a:rPr lang="en-US" sz="2000" dirty="0"/>
              <a:t>    </a:t>
            </a:r>
            <a:r>
              <a:rPr lang="en-US" sz="2000" dirty="0" smtClean="0"/>
              <a:t>            </a:t>
            </a:r>
            <a:r>
              <a:rPr lang="en-US" sz="2000" dirty="0"/>
              <a:t>where </a:t>
            </a:r>
            <a:r>
              <a:rPr lang="en-US" sz="2000" dirty="0" err="1"/>
              <a:t>c.LastName</a:t>
            </a:r>
            <a:r>
              <a:rPr lang="en-US" sz="2000" dirty="0"/>
              <a:t> == "Tiffany"</a:t>
            </a:r>
          </a:p>
          <a:p>
            <a:r>
              <a:rPr lang="en-US" sz="2000" dirty="0"/>
              <a:t>    </a:t>
            </a:r>
            <a:r>
              <a:rPr lang="en-US" sz="2000" dirty="0" smtClean="0"/>
              <a:t>            </a:t>
            </a:r>
            <a:r>
              <a:rPr lang="en-US" sz="2000" dirty="0"/>
              <a:t>select c;</a:t>
            </a:r>
          </a:p>
          <a:p>
            <a:endParaRPr lang="en-US" sz="2000" dirty="0"/>
          </a:p>
          <a:p>
            <a:r>
              <a:rPr lang="en-US" sz="2000" dirty="0"/>
              <a:t>    </a:t>
            </a:r>
            <a:r>
              <a:rPr lang="en-US" sz="2000" dirty="0" err="1" smtClean="0"/>
              <a:t>foreach</a:t>
            </a:r>
            <a:r>
              <a:rPr lang="en-US" sz="2000" dirty="0" smtClean="0"/>
              <a:t> </a:t>
            </a:r>
            <a:r>
              <a:rPr lang="en-US" sz="2000" dirty="0"/>
              <a:t>(</a:t>
            </a:r>
            <a:r>
              <a:rPr lang="en-US" sz="2000" dirty="0" err="1"/>
              <a:t>var</a:t>
            </a:r>
            <a:r>
              <a:rPr lang="en-US" sz="2000" dirty="0"/>
              <a:t> customer in (await </a:t>
            </a:r>
            <a:r>
              <a:rPr lang="en-US" sz="2000" dirty="0" err="1"/>
              <a:t>query.ToEnumerableAsync</a:t>
            </a:r>
            <a:r>
              <a:rPr lang="en-US" sz="2000" dirty="0"/>
              <a:t>()))</a:t>
            </a:r>
          </a:p>
          <a:p>
            <a:r>
              <a:rPr lang="en-US" sz="2000" dirty="0"/>
              <a:t>    </a:t>
            </a:r>
            <a:r>
              <a:rPr lang="en-US" sz="2000" dirty="0" smtClean="0"/>
              <a:t>{</a:t>
            </a:r>
            <a:endParaRPr lang="en-US" sz="2000" dirty="0"/>
          </a:p>
          <a:p>
            <a:r>
              <a:rPr lang="en-US" sz="2000" dirty="0"/>
              <a:t>        </a:t>
            </a:r>
            <a:r>
              <a:rPr lang="en-US" sz="2000" dirty="0" smtClean="0"/>
              <a:t>await </a:t>
            </a:r>
            <a:r>
              <a:rPr lang="en-US" sz="2000" dirty="0" err="1"/>
              <a:t>App.customerTable.DeleteAsync</a:t>
            </a:r>
            <a:r>
              <a:rPr lang="en-US" sz="2000" dirty="0"/>
              <a:t>(customer);</a:t>
            </a:r>
          </a:p>
          <a:p>
            <a:r>
              <a:rPr lang="en-US" sz="2000" dirty="0"/>
              <a:t>    </a:t>
            </a:r>
            <a:r>
              <a:rPr lang="en-US" sz="2000" dirty="0" smtClean="0"/>
              <a:t>}</a:t>
            </a:r>
            <a:endParaRPr lang="en-US" sz="2000" dirty="0"/>
          </a:p>
          <a:p>
            <a:r>
              <a:rPr lang="en-US" sz="2000" dirty="0" smtClean="0"/>
              <a:t>}</a:t>
            </a:r>
            <a:endParaRPr lang="en-US" sz="2000" dirty="0"/>
          </a:p>
          <a:p>
            <a:r>
              <a:rPr lang="en-US" sz="2000" dirty="0" smtClean="0"/>
              <a:t>catch </a:t>
            </a:r>
            <a:r>
              <a:rPr lang="en-US" sz="2000" dirty="0"/>
              <a:t>(Exception ex)</a:t>
            </a:r>
          </a:p>
          <a:p>
            <a:r>
              <a:rPr lang="en-US" sz="2000" dirty="0" smtClean="0"/>
              <a:t>{</a:t>
            </a:r>
            <a:endParaRPr lang="en-US" sz="2000" dirty="0"/>
          </a:p>
          <a:p>
            <a:r>
              <a:rPr lang="en-US" sz="2000" dirty="0"/>
              <a:t> </a:t>
            </a:r>
            <a:r>
              <a:rPr lang="en-US" sz="2000" dirty="0" smtClean="0"/>
              <a:t>   //</a:t>
            </a:r>
            <a:r>
              <a:rPr lang="en-US" sz="2000" dirty="0"/>
              <a:t>TODO: Handle Error</a:t>
            </a:r>
          </a:p>
          <a:p>
            <a:r>
              <a:rPr lang="en-US" sz="2000" dirty="0" smtClean="0"/>
              <a:t>}</a:t>
            </a:r>
            <a:endParaRPr lang="en-US" sz="2000" dirty="0"/>
          </a:p>
        </p:txBody>
      </p:sp>
    </p:spTree>
    <p:extLst>
      <p:ext uri="{BB962C8B-B14F-4D97-AF65-F5344CB8AC3E}">
        <p14:creationId xmlns:p14="http://schemas.microsoft.com/office/powerpoint/2010/main" val="366783934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SQLite DML Operations</a:t>
            </a:r>
            <a:endParaRPr lang="en-US" dirty="0"/>
          </a:p>
        </p:txBody>
      </p:sp>
    </p:spTree>
    <p:extLst>
      <p:ext uri="{BB962C8B-B14F-4D97-AF65-F5344CB8AC3E}">
        <p14:creationId xmlns:p14="http://schemas.microsoft.com/office/powerpoint/2010/main" val="13383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Sync</a:t>
            </a:r>
            <a:endParaRPr lang="en-US" dirty="0"/>
          </a:p>
        </p:txBody>
      </p:sp>
    </p:spTree>
    <p:extLst>
      <p:ext uri="{BB962C8B-B14F-4D97-AF65-F5344CB8AC3E}">
        <p14:creationId xmlns:p14="http://schemas.microsoft.com/office/powerpoint/2010/main" val="40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Synchronizing Data</a:t>
            </a:r>
            <a:endParaRPr lang="en-US" sz="4800" dirty="0"/>
          </a:p>
        </p:txBody>
      </p:sp>
      <p:sp>
        <p:nvSpPr>
          <p:cNvPr id="6" name="Text Placeholder 5"/>
          <p:cNvSpPr>
            <a:spLocks noGrp="1"/>
          </p:cNvSpPr>
          <p:nvPr>
            <p:ph type="body" sz="quarter" idx="11"/>
          </p:nvPr>
        </p:nvSpPr>
        <p:spPr>
          <a:xfrm>
            <a:off x="274639" y="1212849"/>
            <a:ext cx="11889564" cy="5496889"/>
          </a:xfrm>
        </p:spPr>
        <p:txBody>
          <a:bodyPr/>
          <a:lstStyle/>
          <a:p>
            <a:r>
              <a:rPr lang="en-GB" sz="3600" dirty="0" smtClean="0"/>
              <a:t>Push</a:t>
            </a:r>
            <a:endParaRPr lang="en-GB" sz="3600" dirty="0"/>
          </a:p>
          <a:p>
            <a:pPr lvl="1"/>
            <a:r>
              <a:rPr lang="en-GB" dirty="0" smtClean="0"/>
              <a:t>A call to </a:t>
            </a:r>
            <a:r>
              <a:rPr lang="en-GB" dirty="0" err="1" smtClean="0"/>
              <a:t>PushAsync</a:t>
            </a:r>
            <a:r>
              <a:rPr lang="en-GB" dirty="0" smtClean="0"/>
              <a:t>() sends all locally tracked changes to the Azure SQL Database</a:t>
            </a:r>
            <a:endParaRPr lang="en-GB" dirty="0"/>
          </a:p>
          <a:p>
            <a:r>
              <a:rPr lang="en-GB" sz="3600" dirty="0" smtClean="0"/>
              <a:t>Pull</a:t>
            </a:r>
            <a:endParaRPr lang="en-GB" sz="3600" dirty="0"/>
          </a:p>
          <a:p>
            <a:pPr lvl="1"/>
            <a:r>
              <a:rPr lang="en-GB" dirty="0" smtClean="0"/>
              <a:t>A call to </a:t>
            </a:r>
            <a:r>
              <a:rPr lang="en-GB" dirty="0" err="1" smtClean="0"/>
              <a:t>PullAsync</a:t>
            </a:r>
            <a:r>
              <a:rPr lang="en-GB" dirty="0" smtClean="0"/>
              <a:t>() on a local table retrieves data from the corresponding Azure SQL Database table</a:t>
            </a:r>
          </a:p>
          <a:p>
            <a:pPr lvl="1"/>
            <a:r>
              <a:rPr lang="en-GB" dirty="0" smtClean="0"/>
              <a:t>A LINQ or OData query is passed as a parameter to filter the amount of data downloaded</a:t>
            </a:r>
          </a:p>
          <a:p>
            <a:pPr lvl="1"/>
            <a:r>
              <a:rPr lang="en-GB" dirty="0" smtClean="0"/>
              <a:t>If there are local items in the pending sync queue, they are pushed before the pull is executed</a:t>
            </a:r>
            <a:endParaRPr lang="en-GB" dirty="0"/>
          </a:p>
          <a:p>
            <a:r>
              <a:rPr lang="en-GB" sz="3600" dirty="0" smtClean="0"/>
              <a:t>Purge</a:t>
            </a:r>
            <a:endParaRPr lang="en-GB" sz="3600" dirty="0"/>
          </a:p>
          <a:p>
            <a:pPr lvl="1"/>
            <a:r>
              <a:rPr lang="en-GB" dirty="0" smtClean="0"/>
              <a:t>A call to </a:t>
            </a:r>
            <a:r>
              <a:rPr lang="en-GB" dirty="0" err="1" smtClean="0"/>
              <a:t>PurgeAsync</a:t>
            </a:r>
            <a:r>
              <a:rPr lang="en-GB" dirty="0" smtClean="0"/>
              <a:t>() clears the local table of data the app doesn’t need anymore</a:t>
            </a:r>
            <a:endParaRPr lang="en-GB" dirty="0"/>
          </a:p>
          <a:p>
            <a:r>
              <a:rPr lang="en-GB" sz="3600" dirty="0" smtClean="0"/>
              <a:t>Conflicts</a:t>
            </a:r>
            <a:endParaRPr lang="en-GB" sz="3600" dirty="0"/>
          </a:p>
          <a:p>
            <a:pPr lvl="1"/>
            <a:r>
              <a:rPr lang="en-GB" dirty="0" smtClean="0"/>
              <a:t>Since sync works on the basis of optimistic concurrency, multiple devices or the server could make updates to the same row</a:t>
            </a:r>
          </a:p>
          <a:p>
            <a:pPr lvl="1"/>
            <a:r>
              <a:rPr lang="en-GB" dirty="0" smtClean="0"/>
              <a:t>A sync handler detects conflicts between local and server versions of the data </a:t>
            </a:r>
            <a:endParaRPr lang="en-GB" dirty="0"/>
          </a:p>
          <a:p>
            <a:pPr lvl="1"/>
            <a:endParaRPr lang="en-US" dirty="0"/>
          </a:p>
        </p:txBody>
      </p:sp>
    </p:spTree>
    <p:extLst>
      <p:ext uri="{BB962C8B-B14F-4D97-AF65-F5344CB8AC3E}">
        <p14:creationId xmlns:p14="http://schemas.microsoft.com/office/powerpoint/2010/main" val="7436099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anim calcmode="lin" valueType="num">
                                      <p:cBhvr additive="base">
                                        <p:cTn id="5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Web API</a:t>
            </a:r>
            <a:endParaRPr lang="en-US" sz="4800" dirty="0"/>
          </a:p>
        </p:txBody>
      </p:sp>
      <p:sp>
        <p:nvSpPr>
          <p:cNvPr id="6" name="Text Placeholder 5"/>
          <p:cNvSpPr>
            <a:spLocks noGrp="1"/>
          </p:cNvSpPr>
          <p:nvPr>
            <p:ph type="body" sz="quarter" idx="11"/>
          </p:nvPr>
        </p:nvSpPr>
        <p:spPr>
          <a:xfrm>
            <a:off x="274639" y="1212849"/>
            <a:ext cx="4800598" cy="3607141"/>
          </a:xfrm>
        </p:spPr>
        <p:txBody>
          <a:bodyPr/>
          <a:lstStyle/>
          <a:p>
            <a:r>
              <a:rPr lang="en-GB" sz="3600" dirty="0" smtClean="0"/>
              <a:t>Create Controller</a:t>
            </a:r>
          </a:p>
          <a:p>
            <a:pPr lvl="1"/>
            <a:r>
              <a:rPr lang="en-GB" dirty="0" smtClean="0"/>
              <a:t>Right click on the Controllers folder and add a Mobile Services Table Controller</a:t>
            </a:r>
          </a:p>
          <a:p>
            <a:pPr lvl="1"/>
            <a:r>
              <a:rPr lang="en-GB" dirty="0" smtClean="0"/>
              <a:t>Select a model class</a:t>
            </a:r>
          </a:p>
          <a:p>
            <a:pPr lvl="1"/>
            <a:r>
              <a:rPr lang="en-GB" dirty="0" smtClean="0"/>
              <a:t>Select existing data context class</a:t>
            </a:r>
          </a:p>
          <a:p>
            <a:pPr lvl="1"/>
            <a:r>
              <a:rPr lang="en-GB" dirty="0" smtClean="0"/>
              <a:t>Visual Studio will automatically name the controller based on the model class</a:t>
            </a:r>
          </a:p>
          <a:p>
            <a:pPr lvl="1"/>
            <a:endParaRPr lang="en-GB" dirty="0" smtClean="0"/>
          </a:p>
          <a:p>
            <a:pPr lvl="1"/>
            <a:endParaRPr lang="en-GB" dirty="0" smtClean="0"/>
          </a:p>
          <a:p>
            <a:pPr lvl="1"/>
            <a:endParaRPr lang="en-US" dirty="0"/>
          </a:p>
        </p:txBody>
      </p:sp>
      <p:pic>
        <p:nvPicPr>
          <p:cNvPr id="2" name="Picture 1"/>
          <p:cNvPicPr>
            <a:picLocks noChangeAspect="1"/>
          </p:cNvPicPr>
          <p:nvPr/>
        </p:nvPicPr>
        <p:blipFill>
          <a:blip r:embed="rId3"/>
          <a:stretch>
            <a:fillRect/>
          </a:stretch>
        </p:blipFill>
        <p:spPr>
          <a:xfrm>
            <a:off x="5193358" y="1287462"/>
            <a:ext cx="6621759" cy="4572000"/>
          </a:xfrm>
          <a:prstGeom prst="rect">
            <a:avLst/>
          </a:prstGeom>
        </p:spPr>
      </p:pic>
      <p:pic>
        <p:nvPicPr>
          <p:cNvPr id="3" name="Picture 2"/>
          <p:cNvPicPr>
            <a:picLocks noChangeAspect="1"/>
          </p:cNvPicPr>
          <p:nvPr/>
        </p:nvPicPr>
        <p:blipFill>
          <a:blip r:embed="rId4"/>
          <a:stretch>
            <a:fillRect/>
          </a:stretch>
        </p:blipFill>
        <p:spPr>
          <a:xfrm>
            <a:off x="398463" y="4106862"/>
            <a:ext cx="4552950" cy="2114550"/>
          </a:xfrm>
          <a:prstGeom prst="rect">
            <a:avLst/>
          </a:prstGeom>
        </p:spPr>
      </p:pic>
    </p:spTree>
    <p:extLst>
      <p:ext uri="{BB962C8B-B14F-4D97-AF65-F5344CB8AC3E}">
        <p14:creationId xmlns:p14="http://schemas.microsoft.com/office/powerpoint/2010/main" val="40156899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a:t>
            </a:r>
            <a:endParaRPr lang="en-US" dirty="0"/>
          </a:p>
        </p:txBody>
      </p:sp>
      <p:sp>
        <p:nvSpPr>
          <p:cNvPr id="3" name="Text Placeholder 2"/>
          <p:cNvSpPr>
            <a:spLocks noGrp="1"/>
          </p:cNvSpPr>
          <p:nvPr>
            <p:ph type="body" sz="quarter" idx="10"/>
          </p:nvPr>
        </p:nvSpPr>
        <p:spPr>
          <a:xfrm>
            <a:off x="274638" y="1216152"/>
            <a:ext cx="11887199" cy="5736955"/>
          </a:xfrm>
        </p:spPr>
        <p:txBody>
          <a:bodyPr/>
          <a:lstStyle/>
          <a:p>
            <a:r>
              <a:rPr lang="en-US" sz="1100" dirty="0" smtClean="0"/>
              <a:t>// </a:t>
            </a:r>
            <a:r>
              <a:rPr lang="en-US" sz="1100" dirty="0"/>
              <a:t>GET tables/Customer</a:t>
            </a:r>
          </a:p>
          <a:p>
            <a:r>
              <a:rPr lang="en-US" sz="1100" dirty="0" smtClean="0"/>
              <a:t>public </a:t>
            </a:r>
            <a:r>
              <a:rPr lang="en-US" sz="1100" dirty="0" err="1"/>
              <a:t>IQueryable</a:t>
            </a:r>
            <a:r>
              <a:rPr lang="en-US" sz="1100" dirty="0"/>
              <a:t>&lt;Customer&gt; </a:t>
            </a:r>
            <a:r>
              <a:rPr lang="en-US" sz="1100" dirty="0" err="1"/>
              <a:t>GetAllCustomer</a:t>
            </a:r>
            <a:r>
              <a:rPr lang="en-US" sz="1100" dirty="0"/>
              <a:t>()</a:t>
            </a:r>
          </a:p>
          <a:p>
            <a:r>
              <a:rPr lang="en-US" sz="1100" dirty="0" smtClean="0"/>
              <a:t>{</a:t>
            </a:r>
            <a:endParaRPr lang="en-US" sz="1100" dirty="0"/>
          </a:p>
          <a:p>
            <a:r>
              <a:rPr lang="en-US" sz="1100" dirty="0"/>
              <a:t>    </a:t>
            </a:r>
            <a:r>
              <a:rPr lang="en-US" sz="1100" dirty="0" smtClean="0"/>
              <a:t>return </a:t>
            </a:r>
            <a:r>
              <a:rPr lang="en-US" sz="1100" dirty="0"/>
              <a:t>Query(); </a:t>
            </a:r>
          </a:p>
          <a:p>
            <a:r>
              <a:rPr lang="en-US" sz="1100" dirty="0" smtClean="0"/>
              <a:t>}</a:t>
            </a:r>
            <a:endParaRPr lang="en-US" sz="1100" dirty="0"/>
          </a:p>
          <a:p>
            <a:endParaRPr lang="en-US" sz="1100" dirty="0"/>
          </a:p>
          <a:p>
            <a:r>
              <a:rPr lang="en-US" sz="1100" dirty="0" smtClean="0"/>
              <a:t>// </a:t>
            </a:r>
            <a:r>
              <a:rPr lang="en-US" sz="1100" dirty="0"/>
              <a:t>GET tables/Customer/48D68C86-6EA6-4C25-AA33-223FC9A27959</a:t>
            </a:r>
          </a:p>
          <a:p>
            <a:r>
              <a:rPr lang="en-US" sz="1100" dirty="0" smtClean="0"/>
              <a:t>public </a:t>
            </a:r>
            <a:r>
              <a:rPr lang="en-US" sz="1100" dirty="0" err="1"/>
              <a:t>SingleResult</a:t>
            </a:r>
            <a:r>
              <a:rPr lang="en-US" sz="1100" dirty="0"/>
              <a:t>&lt;Customer&gt; </a:t>
            </a:r>
            <a:r>
              <a:rPr lang="en-US" sz="1100" dirty="0" err="1"/>
              <a:t>GetCustomer</a:t>
            </a:r>
            <a:r>
              <a:rPr lang="en-US" sz="1100" dirty="0"/>
              <a:t>(string id)</a:t>
            </a:r>
          </a:p>
          <a:p>
            <a:r>
              <a:rPr lang="en-US" sz="1100" dirty="0" smtClean="0"/>
              <a:t>{</a:t>
            </a:r>
            <a:endParaRPr lang="en-US" sz="1100" dirty="0"/>
          </a:p>
          <a:p>
            <a:r>
              <a:rPr lang="en-US" sz="1100" dirty="0"/>
              <a:t>    </a:t>
            </a:r>
            <a:r>
              <a:rPr lang="en-US" sz="1100" dirty="0" smtClean="0"/>
              <a:t>return </a:t>
            </a:r>
            <a:r>
              <a:rPr lang="en-US" sz="1100" dirty="0"/>
              <a:t>Lookup(id);</a:t>
            </a:r>
          </a:p>
          <a:p>
            <a:r>
              <a:rPr lang="en-US" sz="1100" dirty="0" smtClean="0"/>
              <a:t>}</a:t>
            </a:r>
            <a:endParaRPr lang="en-US" sz="1100" dirty="0"/>
          </a:p>
          <a:p>
            <a:endParaRPr lang="en-US" sz="1100" dirty="0"/>
          </a:p>
          <a:p>
            <a:r>
              <a:rPr lang="en-US" sz="1100" dirty="0" smtClean="0"/>
              <a:t>// </a:t>
            </a:r>
            <a:r>
              <a:rPr lang="en-US" sz="1100" dirty="0"/>
              <a:t>PATCH tables/Customer/48D68C86-6EA6-4C25-AA33-223FC9A27959</a:t>
            </a:r>
          </a:p>
          <a:p>
            <a:r>
              <a:rPr lang="en-US" sz="1100" dirty="0" smtClean="0"/>
              <a:t>public </a:t>
            </a:r>
            <a:r>
              <a:rPr lang="en-US" sz="1100" dirty="0"/>
              <a:t>Task&lt;Customer&gt; </a:t>
            </a:r>
            <a:r>
              <a:rPr lang="en-US" sz="1100" dirty="0" err="1"/>
              <a:t>PatchCustomer</a:t>
            </a:r>
            <a:r>
              <a:rPr lang="en-US" sz="1100" dirty="0"/>
              <a:t>(string id, Delta&lt;Customer&gt; patch)</a:t>
            </a:r>
          </a:p>
          <a:p>
            <a:r>
              <a:rPr lang="en-US" sz="1100" dirty="0" smtClean="0"/>
              <a:t>{</a:t>
            </a:r>
            <a:endParaRPr lang="en-US" sz="1100" dirty="0"/>
          </a:p>
          <a:p>
            <a:r>
              <a:rPr lang="en-US" sz="1100" dirty="0"/>
              <a:t>    </a:t>
            </a:r>
            <a:r>
              <a:rPr lang="en-US" sz="1100" dirty="0" smtClean="0"/>
              <a:t>return </a:t>
            </a:r>
            <a:r>
              <a:rPr lang="en-US" sz="1100" dirty="0" err="1"/>
              <a:t>UpdateAsync</a:t>
            </a:r>
            <a:r>
              <a:rPr lang="en-US" sz="1100" dirty="0"/>
              <a:t>(id, patch);</a:t>
            </a:r>
          </a:p>
          <a:p>
            <a:r>
              <a:rPr lang="en-US" sz="1100" dirty="0" smtClean="0"/>
              <a:t>}</a:t>
            </a:r>
            <a:endParaRPr lang="en-US" sz="1100" dirty="0"/>
          </a:p>
          <a:p>
            <a:endParaRPr lang="en-US" sz="1100" dirty="0"/>
          </a:p>
          <a:p>
            <a:r>
              <a:rPr lang="en-US" sz="1100" dirty="0" smtClean="0"/>
              <a:t>// </a:t>
            </a:r>
            <a:r>
              <a:rPr lang="en-US" sz="1100" dirty="0"/>
              <a:t>POST tables/Customer/48D68C86-6EA6-4C25-AA33-223FC9A27959</a:t>
            </a:r>
          </a:p>
          <a:p>
            <a:r>
              <a:rPr lang="en-US" sz="1100" dirty="0" smtClean="0"/>
              <a:t>public </a:t>
            </a:r>
            <a:r>
              <a:rPr lang="en-US" sz="1100" dirty="0" err="1"/>
              <a:t>async</a:t>
            </a:r>
            <a:r>
              <a:rPr lang="en-US" sz="1100" dirty="0"/>
              <a:t> Task&lt;</a:t>
            </a:r>
            <a:r>
              <a:rPr lang="en-US" sz="1100" dirty="0" err="1"/>
              <a:t>IHttpActionResult</a:t>
            </a:r>
            <a:r>
              <a:rPr lang="en-US" sz="1100" dirty="0"/>
              <a:t>&gt; </a:t>
            </a:r>
            <a:r>
              <a:rPr lang="en-US" sz="1100" dirty="0" err="1"/>
              <a:t>PostCustomer</a:t>
            </a:r>
            <a:r>
              <a:rPr lang="en-US" sz="1100" dirty="0"/>
              <a:t>(Customer item)</a:t>
            </a:r>
          </a:p>
          <a:p>
            <a:r>
              <a:rPr lang="en-US" sz="1100" dirty="0" smtClean="0"/>
              <a:t>{</a:t>
            </a:r>
            <a:endParaRPr lang="en-US" sz="1100" dirty="0"/>
          </a:p>
          <a:p>
            <a:r>
              <a:rPr lang="en-US" sz="1100" dirty="0" smtClean="0"/>
              <a:t>    Customer </a:t>
            </a:r>
            <a:r>
              <a:rPr lang="en-US" sz="1100" dirty="0"/>
              <a:t>current = await </a:t>
            </a:r>
            <a:r>
              <a:rPr lang="en-US" sz="1100" dirty="0" err="1"/>
              <a:t>InsertAsync</a:t>
            </a:r>
            <a:r>
              <a:rPr lang="en-US" sz="1100" dirty="0"/>
              <a:t>(item);</a:t>
            </a:r>
          </a:p>
          <a:p>
            <a:r>
              <a:rPr lang="en-US" sz="1100" dirty="0"/>
              <a:t>    </a:t>
            </a:r>
            <a:r>
              <a:rPr lang="en-US" sz="1100" dirty="0" smtClean="0"/>
              <a:t>return </a:t>
            </a:r>
            <a:r>
              <a:rPr lang="en-US" sz="1100" dirty="0" err="1"/>
              <a:t>CreatedAtRoute</a:t>
            </a:r>
            <a:r>
              <a:rPr lang="en-US" sz="1100" dirty="0"/>
              <a:t>("Tables", new { id = </a:t>
            </a:r>
            <a:r>
              <a:rPr lang="en-US" sz="1100" dirty="0" err="1"/>
              <a:t>current.Id</a:t>
            </a:r>
            <a:r>
              <a:rPr lang="en-US" sz="1100" dirty="0"/>
              <a:t> }, current);</a:t>
            </a:r>
          </a:p>
          <a:p>
            <a:r>
              <a:rPr lang="en-US" sz="1100" dirty="0" smtClean="0"/>
              <a:t>}</a:t>
            </a:r>
            <a:endParaRPr lang="en-US" sz="1100" dirty="0"/>
          </a:p>
          <a:p>
            <a:endParaRPr lang="en-US" sz="1100" dirty="0"/>
          </a:p>
          <a:p>
            <a:r>
              <a:rPr lang="en-US" sz="1100" dirty="0" smtClean="0"/>
              <a:t>// </a:t>
            </a:r>
            <a:r>
              <a:rPr lang="en-US" sz="1100" dirty="0"/>
              <a:t>DELETE tables/Customer/48D68C86-6EA6-4C25-AA33-223FC9A27959</a:t>
            </a:r>
          </a:p>
          <a:p>
            <a:r>
              <a:rPr lang="en-US" sz="1100" dirty="0" smtClean="0"/>
              <a:t>public </a:t>
            </a:r>
            <a:r>
              <a:rPr lang="en-US" sz="1100" dirty="0"/>
              <a:t>Task </a:t>
            </a:r>
            <a:r>
              <a:rPr lang="en-US" sz="1100" dirty="0" err="1"/>
              <a:t>DeleteCustomer</a:t>
            </a:r>
            <a:r>
              <a:rPr lang="en-US" sz="1100" dirty="0"/>
              <a:t>(string id)</a:t>
            </a:r>
          </a:p>
          <a:p>
            <a:r>
              <a:rPr lang="en-US" sz="1100" dirty="0" smtClean="0"/>
              <a:t>{</a:t>
            </a:r>
            <a:endParaRPr lang="en-US" sz="1100" dirty="0"/>
          </a:p>
          <a:p>
            <a:r>
              <a:rPr lang="en-US" sz="1100" dirty="0"/>
              <a:t>    </a:t>
            </a:r>
            <a:r>
              <a:rPr lang="en-US" sz="1100" dirty="0" smtClean="0"/>
              <a:t>return </a:t>
            </a:r>
            <a:r>
              <a:rPr lang="en-US" sz="1100" dirty="0" err="1"/>
              <a:t>DeleteAsync</a:t>
            </a:r>
            <a:r>
              <a:rPr lang="en-US" sz="1100" dirty="0"/>
              <a:t>(id);</a:t>
            </a:r>
          </a:p>
          <a:p>
            <a:r>
              <a:rPr lang="en-US" sz="1100" dirty="0" smtClean="0"/>
              <a:t>}</a:t>
            </a:r>
            <a:endParaRPr lang="en-US" sz="1100" dirty="0"/>
          </a:p>
        </p:txBody>
      </p:sp>
    </p:spTree>
    <p:extLst>
      <p:ext uri="{BB962C8B-B14F-4D97-AF65-F5344CB8AC3E}">
        <p14:creationId xmlns:p14="http://schemas.microsoft.com/office/powerpoint/2010/main" val="14401531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Why Should you Care About SQLite + Sync?</a:t>
            </a:r>
            <a:endParaRPr lang="en-US" sz="4800" dirty="0"/>
          </a:p>
        </p:txBody>
      </p:sp>
      <p:sp>
        <p:nvSpPr>
          <p:cNvPr id="6" name="Text Placeholder 5"/>
          <p:cNvSpPr>
            <a:spLocks noGrp="1"/>
          </p:cNvSpPr>
          <p:nvPr>
            <p:ph type="body" sz="quarter" idx="11"/>
          </p:nvPr>
        </p:nvSpPr>
        <p:spPr>
          <a:xfrm>
            <a:off x="274639" y="1212849"/>
            <a:ext cx="11889564" cy="5453801"/>
          </a:xfrm>
        </p:spPr>
        <p:txBody>
          <a:bodyPr/>
          <a:lstStyle/>
          <a:p>
            <a:pPr>
              <a:lnSpc>
                <a:spcPct val="100000"/>
              </a:lnSpc>
            </a:pPr>
            <a:r>
              <a:rPr lang="en-GB" sz="3600" dirty="0"/>
              <a:t>E</a:t>
            </a:r>
            <a:r>
              <a:rPr lang="en-GB" sz="3600" dirty="0" smtClean="0"/>
              <a:t>nterprise apps have more demanding requirements</a:t>
            </a:r>
            <a:endParaRPr lang="en-GB" sz="3600" dirty="0"/>
          </a:p>
          <a:p>
            <a:pPr lvl="1"/>
            <a:r>
              <a:rPr lang="en-US" dirty="0" smtClean="0"/>
              <a:t>They make heavier use of data and must reliably connect to backend systems</a:t>
            </a:r>
          </a:p>
          <a:p>
            <a:pPr lvl="1"/>
            <a:r>
              <a:rPr lang="en-US" dirty="0" smtClean="0"/>
              <a:t>They have more stringent authentication and authorization </a:t>
            </a:r>
            <a:r>
              <a:rPr lang="en-US" dirty="0"/>
              <a:t>security requirements</a:t>
            </a:r>
            <a:endParaRPr lang="en-US" dirty="0" smtClean="0"/>
          </a:p>
          <a:p>
            <a:pPr lvl="1"/>
            <a:r>
              <a:rPr lang="en-US" dirty="0" smtClean="0"/>
              <a:t>Employees must keep working regardless of network conditions</a:t>
            </a:r>
          </a:p>
          <a:p>
            <a:pPr>
              <a:lnSpc>
                <a:spcPct val="100000"/>
              </a:lnSpc>
            </a:pPr>
            <a:r>
              <a:rPr lang="en-GB" sz="3600" dirty="0" smtClean="0"/>
              <a:t>SQLite is the world’s </a:t>
            </a:r>
            <a:r>
              <a:rPr lang="en-GB" sz="3600" dirty="0"/>
              <a:t>most popular database</a:t>
            </a:r>
          </a:p>
          <a:p>
            <a:pPr lvl="1"/>
            <a:r>
              <a:rPr lang="en-US" dirty="0" smtClean="0"/>
              <a:t>An embedded, in-process </a:t>
            </a:r>
            <a:r>
              <a:rPr lang="en-US" dirty="0"/>
              <a:t>database </a:t>
            </a:r>
            <a:r>
              <a:rPr lang="en-US" dirty="0" smtClean="0"/>
              <a:t>engine that read/writes </a:t>
            </a:r>
            <a:r>
              <a:rPr lang="en-US" dirty="0"/>
              <a:t>to ordinary disk </a:t>
            </a:r>
            <a:r>
              <a:rPr lang="en-US" dirty="0" smtClean="0"/>
              <a:t>files</a:t>
            </a:r>
          </a:p>
          <a:p>
            <a:pPr lvl="1"/>
            <a:r>
              <a:rPr lang="en-US" dirty="0" smtClean="0"/>
              <a:t>Widely used cross-platform </a:t>
            </a:r>
            <a:r>
              <a:rPr lang="en-US" dirty="0"/>
              <a:t>on iOS, Android, Python, </a:t>
            </a:r>
            <a:r>
              <a:rPr lang="en-US" dirty="0" smtClean="0"/>
              <a:t>Mono, Windows </a:t>
            </a:r>
            <a:r>
              <a:rPr lang="en-US" dirty="0"/>
              <a:t>etc</a:t>
            </a:r>
            <a:r>
              <a:rPr lang="en-US" dirty="0" smtClean="0"/>
              <a:t>…</a:t>
            </a:r>
          </a:p>
          <a:p>
            <a:pPr lvl="1"/>
            <a:r>
              <a:rPr lang="en-US" dirty="0" smtClean="0"/>
              <a:t>Small</a:t>
            </a:r>
            <a:r>
              <a:rPr lang="en-US" dirty="0"/>
              <a:t>, Fast, </a:t>
            </a:r>
            <a:r>
              <a:rPr lang="en-US" dirty="0" smtClean="0"/>
              <a:t>Reliable, and Public Domain</a:t>
            </a:r>
          </a:p>
          <a:p>
            <a:pPr lvl="1"/>
            <a:r>
              <a:rPr lang="en-US" dirty="0"/>
              <a:t>All transactions are ACID even if interrupted by system crashes or power </a:t>
            </a:r>
            <a:r>
              <a:rPr lang="en-US" dirty="0" smtClean="0"/>
              <a:t>failures</a:t>
            </a:r>
            <a:endParaRPr lang="en-US" dirty="0"/>
          </a:p>
          <a:p>
            <a:pPr>
              <a:lnSpc>
                <a:spcPct val="100000"/>
              </a:lnSpc>
            </a:pPr>
            <a:r>
              <a:rPr lang="en-GB" sz="3600" dirty="0" smtClean="0"/>
              <a:t>Azure Mobile Services to the rescue</a:t>
            </a:r>
            <a:endParaRPr lang="en-GB" sz="3600" dirty="0"/>
          </a:p>
          <a:p>
            <a:pPr lvl="1"/>
            <a:r>
              <a:rPr lang="en-US" dirty="0" smtClean="0"/>
              <a:t>New offline data sync feature means apps don’t have to be connected all the time</a:t>
            </a:r>
          </a:p>
          <a:p>
            <a:pPr lvl="1"/>
            <a:r>
              <a:rPr lang="en-US" dirty="0" smtClean="0"/>
              <a:t>Uses SQLite as a local data store with built-in change tracking and conflict resolution</a:t>
            </a:r>
          </a:p>
          <a:p>
            <a:pPr lvl="1"/>
            <a:r>
              <a:rPr lang="en-US" dirty="0" smtClean="0"/>
              <a:t>Authentication with Azure Active Directory plus cross-platform push notifications</a:t>
            </a:r>
            <a:endParaRPr lang="en-US" dirty="0"/>
          </a:p>
        </p:txBody>
      </p:sp>
    </p:spTree>
    <p:extLst>
      <p:ext uri="{BB962C8B-B14F-4D97-AF65-F5344CB8AC3E}">
        <p14:creationId xmlns:p14="http://schemas.microsoft.com/office/powerpoint/2010/main" val="36388533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 calcmode="lin" valueType="num">
                                      <p:cBhvr additive="base">
                                        <p:cTn id="7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a:t>
            </a:r>
            <a:endParaRPr lang="en-US" dirty="0"/>
          </a:p>
        </p:txBody>
      </p:sp>
      <p:sp>
        <p:nvSpPr>
          <p:cNvPr id="3" name="Text Placeholder 2"/>
          <p:cNvSpPr>
            <a:spLocks noGrp="1"/>
          </p:cNvSpPr>
          <p:nvPr>
            <p:ph type="body" sz="quarter" idx="10"/>
          </p:nvPr>
        </p:nvSpPr>
        <p:spPr>
          <a:xfrm>
            <a:off x="274638" y="1216152"/>
            <a:ext cx="11887199" cy="5309146"/>
          </a:xfrm>
        </p:spPr>
        <p:txBody>
          <a:bodyPr/>
          <a:lstStyle/>
          <a:p>
            <a:r>
              <a:rPr lang="en-US" sz="1800" dirty="0" smtClean="0"/>
              <a:t>Exception </a:t>
            </a:r>
            <a:r>
              <a:rPr lang="en-US" sz="1800" dirty="0" err="1"/>
              <a:t>pullException</a:t>
            </a:r>
            <a:r>
              <a:rPr lang="en-US" sz="1800" dirty="0"/>
              <a:t> = null;</a:t>
            </a:r>
          </a:p>
          <a:p>
            <a:endParaRPr lang="en-US" sz="1800" dirty="0"/>
          </a:p>
          <a:p>
            <a:r>
              <a:rPr lang="en-US" sz="1800" dirty="0" smtClean="0"/>
              <a:t>try</a:t>
            </a:r>
            <a:endParaRPr lang="en-US" sz="1800" dirty="0"/>
          </a:p>
          <a:p>
            <a:r>
              <a:rPr lang="en-US" sz="1800" dirty="0" smtClean="0"/>
              <a:t>{</a:t>
            </a:r>
            <a:endParaRPr lang="en-US" sz="1800" dirty="0"/>
          </a:p>
          <a:p>
            <a:r>
              <a:rPr lang="en-US" sz="1800" dirty="0"/>
              <a:t>    </a:t>
            </a:r>
            <a:r>
              <a:rPr lang="en-US" sz="1800" dirty="0" err="1" smtClean="0"/>
              <a:t>var</a:t>
            </a:r>
            <a:r>
              <a:rPr lang="en-US" sz="1800" dirty="0" smtClean="0"/>
              <a:t> </a:t>
            </a:r>
            <a:r>
              <a:rPr lang="en-US" sz="1800" dirty="0"/>
              <a:t>filter = from c in </a:t>
            </a:r>
            <a:r>
              <a:rPr lang="en-US" sz="1800" dirty="0" err="1"/>
              <a:t>App.customerTable</a:t>
            </a:r>
            <a:endParaRPr lang="en-US" sz="1800" dirty="0"/>
          </a:p>
          <a:p>
            <a:r>
              <a:rPr lang="en-US" sz="1800" dirty="0"/>
              <a:t>    </a:t>
            </a:r>
            <a:r>
              <a:rPr lang="en-US" sz="1800" dirty="0" smtClean="0"/>
              <a:t>             </a:t>
            </a:r>
            <a:r>
              <a:rPr lang="en-US" sz="1800" dirty="0"/>
              <a:t>select c;</a:t>
            </a:r>
          </a:p>
          <a:p>
            <a:r>
              <a:rPr lang="en-US" sz="1800" dirty="0"/>
              <a:t>    </a:t>
            </a:r>
            <a:r>
              <a:rPr lang="en-US" sz="1800" dirty="0" smtClean="0"/>
              <a:t>await </a:t>
            </a:r>
            <a:r>
              <a:rPr lang="en-US" sz="1800" dirty="0" err="1"/>
              <a:t>App.customerTable.PullAsync</a:t>
            </a:r>
            <a:r>
              <a:rPr lang="en-US" sz="1800" dirty="0"/>
              <a:t>(filter, new </a:t>
            </a:r>
            <a:r>
              <a:rPr lang="en-US" sz="1800" dirty="0" err="1"/>
              <a:t>System.Threading.CancellationToken</a:t>
            </a:r>
            <a:r>
              <a:rPr lang="en-US" sz="1800" dirty="0"/>
              <a:t>());</a:t>
            </a:r>
          </a:p>
          <a:p>
            <a:r>
              <a:rPr lang="en-US" sz="1800" dirty="0" smtClean="0"/>
              <a:t>}</a:t>
            </a:r>
            <a:endParaRPr lang="en-US" sz="1800" dirty="0"/>
          </a:p>
          <a:p>
            <a:r>
              <a:rPr lang="en-US" sz="1800" dirty="0" smtClean="0"/>
              <a:t>catch </a:t>
            </a:r>
            <a:r>
              <a:rPr lang="en-US" sz="1800" dirty="0"/>
              <a:t>(Exception ex)</a:t>
            </a:r>
          </a:p>
          <a:p>
            <a:r>
              <a:rPr lang="en-US" sz="1800" dirty="0" smtClean="0"/>
              <a:t>{</a:t>
            </a:r>
            <a:endParaRPr lang="en-US" sz="1800" dirty="0"/>
          </a:p>
          <a:p>
            <a:r>
              <a:rPr lang="en-US" sz="1800" dirty="0"/>
              <a:t>    </a:t>
            </a:r>
            <a:r>
              <a:rPr lang="en-US" sz="1800" dirty="0" err="1" smtClean="0"/>
              <a:t>pullException</a:t>
            </a:r>
            <a:r>
              <a:rPr lang="en-US" sz="1800" dirty="0" smtClean="0"/>
              <a:t> </a:t>
            </a:r>
            <a:r>
              <a:rPr lang="en-US" sz="1800" dirty="0"/>
              <a:t>= ex;</a:t>
            </a:r>
          </a:p>
          <a:p>
            <a:r>
              <a:rPr lang="en-US" sz="1800" dirty="0" smtClean="0"/>
              <a:t>}</a:t>
            </a:r>
            <a:endParaRPr lang="en-US" sz="1800" dirty="0"/>
          </a:p>
          <a:p>
            <a:r>
              <a:rPr lang="en-US" sz="1800" dirty="0" smtClean="0"/>
              <a:t>if </a:t>
            </a:r>
            <a:r>
              <a:rPr lang="en-US" sz="1800" dirty="0"/>
              <a:t>(</a:t>
            </a:r>
            <a:r>
              <a:rPr lang="en-US" sz="1800" dirty="0" err="1"/>
              <a:t>pullException</a:t>
            </a:r>
            <a:r>
              <a:rPr lang="en-US" sz="1800" dirty="0"/>
              <a:t> != null)</a:t>
            </a:r>
          </a:p>
          <a:p>
            <a:r>
              <a:rPr lang="en-US" sz="1800" dirty="0" smtClean="0"/>
              <a:t>{</a:t>
            </a:r>
            <a:endParaRPr lang="en-US" sz="1800" dirty="0"/>
          </a:p>
          <a:p>
            <a:r>
              <a:rPr lang="en-US" sz="1800" dirty="0"/>
              <a:t>    </a:t>
            </a:r>
            <a:r>
              <a:rPr lang="en-US" sz="1800" dirty="0" err="1" smtClean="0"/>
              <a:t>MessageDialog</a:t>
            </a:r>
            <a:r>
              <a:rPr lang="en-US" sz="1800" dirty="0" smtClean="0"/>
              <a:t> </a:t>
            </a:r>
            <a:r>
              <a:rPr lang="en-US" sz="1800" dirty="0"/>
              <a:t>md = new </a:t>
            </a:r>
            <a:r>
              <a:rPr lang="en-US" sz="1800" dirty="0" err="1"/>
              <a:t>MessageDialog</a:t>
            </a:r>
            <a:r>
              <a:rPr lang="en-US" sz="1800" dirty="0"/>
              <a:t>("Pull failed: " + </a:t>
            </a:r>
            <a:r>
              <a:rPr lang="en-US" sz="1800" dirty="0" err="1"/>
              <a:t>pullException.Message</a:t>
            </a:r>
            <a:r>
              <a:rPr lang="en-US" sz="1800" dirty="0"/>
              <a:t>);</a:t>
            </a:r>
          </a:p>
          <a:p>
            <a:r>
              <a:rPr lang="en-US" sz="1800" dirty="0"/>
              <a:t>    </a:t>
            </a:r>
            <a:r>
              <a:rPr lang="en-US" sz="1800" dirty="0" smtClean="0"/>
              <a:t>await </a:t>
            </a:r>
            <a:r>
              <a:rPr lang="en-US" sz="1800" dirty="0" err="1"/>
              <a:t>md.ShowAsync</a:t>
            </a:r>
            <a:r>
              <a:rPr lang="en-US" sz="1800" dirty="0"/>
              <a:t>();</a:t>
            </a:r>
          </a:p>
          <a:p>
            <a:r>
              <a:rPr lang="en-US" sz="1800" dirty="0" smtClean="0"/>
              <a:t>}</a:t>
            </a:r>
            <a:endParaRPr lang="en-US" sz="1800" dirty="0"/>
          </a:p>
        </p:txBody>
      </p:sp>
    </p:spTree>
    <p:extLst>
      <p:ext uri="{BB962C8B-B14F-4D97-AF65-F5344CB8AC3E}">
        <p14:creationId xmlns:p14="http://schemas.microsoft.com/office/powerpoint/2010/main" val="206283639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a:t>
            </a:r>
            <a:endParaRPr lang="en-US" dirty="0"/>
          </a:p>
        </p:txBody>
      </p:sp>
      <p:sp>
        <p:nvSpPr>
          <p:cNvPr id="3" name="Text Placeholder 2"/>
          <p:cNvSpPr>
            <a:spLocks noGrp="1"/>
          </p:cNvSpPr>
          <p:nvPr>
            <p:ph type="body" sz="quarter" idx="10"/>
          </p:nvPr>
        </p:nvSpPr>
        <p:spPr>
          <a:xfrm>
            <a:off x="274638" y="1216152"/>
            <a:ext cx="11887199" cy="5552289"/>
          </a:xfrm>
        </p:spPr>
        <p:txBody>
          <a:bodyPr/>
          <a:lstStyle/>
          <a:p>
            <a:r>
              <a:rPr lang="en-US" sz="1600" dirty="0" smtClean="0"/>
              <a:t>string </a:t>
            </a:r>
            <a:r>
              <a:rPr lang="en-US" sz="1600" dirty="0" err="1"/>
              <a:t>errorString</a:t>
            </a:r>
            <a:r>
              <a:rPr lang="en-US" sz="1600" dirty="0"/>
              <a:t> = </a:t>
            </a:r>
            <a:r>
              <a:rPr lang="en-US" sz="1600" dirty="0" err="1"/>
              <a:t>string.Empty</a:t>
            </a:r>
            <a:r>
              <a:rPr lang="en-US" sz="1600" dirty="0"/>
              <a:t>;</a:t>
            </a:r>
          </a:p>
          <a:p>
            <a:endParaRPr lang="en-US" sz="1600" dirty="0"/>
          </a:p>
          <a:p>
            <a:r>
              <a:rPr lang="en-US" sz="1600" dirty="0" smtClean="0"/>
              <a:t>try</a:t>
            </a:r>
            <a:endParaRPr lang="en-US" sz="1600" dirty="0"/>
          </a:p>
          <a:p>
            <a:r>
              <a:rPr lang="en-US" sz="1600" dirty="0" smtClean="0"/>
              <a:t>{</a:t>
            </a:r>
            <a:endParaRPr lang="en-US" sz="1600" dirty="0"/>
          </a:p>
          <a:p>
            <a:r>
              <a:rPr lang="en-US" sz="1600" dirty="0"/>
              <a:t>    </a:t>
            </a:r>
            <a:r>
              <a:rPr lang="en-US" sz="1600" dirty="0" smtClean="0"/>
              <a:t>await </a:t>
            </a:r>
            <a:r>
              <a:rPr lang="en-US" sz="1600" dirty="0" err="1"/>
              <a:t>App.client.SyncContext.PushAsync</a:t>
            </a:r>
            <a:r>
              <a:rPr lang="en-US" sz="1600" dirty="0"/>
              <a:t>(new </a:t>
            </a:r>
            <a:r>
              <a:rPr lang="en-US" sz="1600" dirty="0" err="1"/>
              <a:t>System.Threading.CancellationToken</a:t>
            </a:r>
            <a:r>
              <a:rPr lang="en-US" sz="1600" dirty="0"/>
              <a:t>());</a:t>
            </a:r>
          </a:p>
          <a:p>
            <a:r>
              <a:rPr lang="en-US" sz="1600" dirty="0" smtClean="0"/>
              <a:t>}</a:t>
            </a:r>
            <a:endParaRPr lang="en-US" sz="1600" dirty="0"/>
          </a:p>
          <a:p>
            <a:r>
              <a:rPr lang="en-US" sz="1600" dirty="0" smtClean="0"/>
              <a:t>catch(</a:t>
            </a:r>
            <a:r>
              <a:rPr lang="en-US" sz="1600" dirty="0" err="1" smtClean="0"/>
              <a:t>MobileServicePushFailedException</a:t>
            </a:r>
            <a:r>
              <a:rPr lang="en-US" sz="1600" dirty="0" smtClean="0"/>
              <a:t> </a:t>
            </a:r>
            <a:r>
              <a:rPr lang="en-US" sz="1600" dirty="0"/>
              <a:t>ex)</a:t>
            </a:r>
          </a:p>
          <a:p>
            <a:r>
              <a:rPr lang="en-US" sz="1600" dirty="0" smtClean="0"/>
              <a:t>{</a:t>
            </a:r>
            <a:endParaRPr lang="en-US" sz="1600" dirty="0"/>
          </a:p>
          <a:p>
            <a:r>
              <a:rPr lang="en-US" sz="1600" dirty="0"/>
              <a:t>    </a:t>
            </a:r>
            <a:r>
              <a:rPr lang="en-US" sz="1600" dirty="0" err="1" smtClean="0"/>
              <a:t>errorString</a:t>
            </a:r>
            <a:r>
              <a:rPr lang="en-US" sz="1600" dirty="0" smtClean="0"/>
              <a:t> </a:t>
            </a:r>
            <a:r>
              <a:rPr lang="en-US" sz="1600" dirty="0"/>
              <a:t>= "Push failed because of sync errors: " + </a:t>
            </a:r>
          </a:p>
          <a:p>
            <a:r>
              <a:rPr lang="en-US" sz="1600" dirty="0"/>
              <a:t>    </a:t>
            </a:r>
            <a:r>
              <a:rPr lang="en-US" sz="1600" dirty="0" err="1" smtClean="0"/>
              <a:t>ex.PushResult.Errors.Count</a:t>
            </a:r>
            <a:r>
              <a:rPr lang="en-US" sz="1600" dirty="0"/>
              <a:t>() + ", message: " + </a:t>
            </a:r>
            <a:r>
              <a:rPr lang="en-US" sz="1600" dirty="0" err="1"/>
              <a:t>ex.Message</a:t>
            </a:r>
            <a:r>
              <a:rPr lang="en-US" sz="1600" dirty="0"/>
              <a:t>;</a:t>
            </a:r>
          </a:p>
          <a:p>
            <a:r>
              <a:rPr lang="en-US" sz="1600" dirty="0" smtClean="0"/>
              <a:t>}</a:t>
            </a:r>
            <a:endParaRPr lang="en-US" sz="1600" dirty="0"/>
          </a:p>
          <a:p>
            <a:r>
              <a:rPr lang="en-US" sz="1600" dirty="0" smtClean="0"/>
              <a:t>catch(Exception </a:t>
            </a:r>
            <a:r>
              <a:rPr lang="en-US" sz="1600" dirty="0"/>
              <a:t>ex)</a:t>
            </a:r>
          </a:p>
          <a:p>
            <a:r>
              <a:rPr lang="en-US" sz="1600" dirty="0" smtClean="0"/>
              <a:t>{</a:t>
            </a:r>
            <a:endParaRPr lang="en-US" sz="1600" dirty="0"/>
          </a:p>
          <a:p>
            <a:r>
              <a:rPr lang="en-US" sz="1600" dirty="0"/>
              <a:t>    </a:t>
            </a:r>
            <a:r>
              <a:rPr lang="en-US" sz="1600" dirty="0" err="1" smtClean="0"/>
              <a:t>errorString</a:t>
            </a:r>
            <a:r>
              <a:rPr lang="en-US" sz="1600" dirty="0" smtClean="0"/>
              <a:t> </a:t>
            </a:r>
            <a:r>
              <a:rPr lang="en-US" sz="1600" dirty="0"/>
              <a:t>= "Push failed: " + </a:t>
            </a:r>
            <a:r>
              <a:rPr lang="en-US" sz="1600" dirty="0" err="1"/>
              <a:t>ex.Message</a:t>
            </a:r>
            <a:r>
              <a:rPr lang="en-US" sz="1600" dirty="0"/>
              <a:t>;</a:t>
            </a:r>
          </a:p>
          <a:p>
            <a:r>
              <a:rPr lang="en-US" sz="1600" dirty="0" smtClean="0"/>
              <a:t>}</a:t>
            </a:r>
            <a:endParaRPr lang="en-US" sz="1600" dirty="0"/>
          </a:p>
          <a:p>
            <a:r>
              <a:rPr lang="en-US" sz="1600" dirty="0" smtClean="0"/>
              <a:t>if(</a:t>
            </a:r>
            <a:r>
              <a:rPr lang="en-US" sz="1600" dirty="0" err="1" smtClean="0"/>
              <a:t>errorString</a:t>
            </a:r>
            <a:r>
              <a:rPr lang="en-US" sz="1600" dirty="0" smtClean="0"/>
              <a:t> </a:t>
            </a:r>
            <a:r>
              <a:rPr lang="en-US" sz="1600" dirty="0"/>
              <a:t>!= </a:t>
            </a:r>
            <a:r>
              <a:rPr lang="en-US" sz="1600" dirty="0" err="1"/>
              <a:t>string.Empty</a:t>
            </a:r>
            <a:r>
              <a:rPr lang="en-US" sz="1600" dirty="0"/>
              <a:t>)</a:t>
            </a:r>
          </a:p>
          <a:p>
            <a:r>
              <a:rPr lang="en-US" sz="1600" dirty="0" smtClean="0"/>
              <a:t>{</a:t>
            </a:r>
            <a:endParaRPr lang="en-US" sz="1600" dirty="0"/>
          </a:p>
          <a:p>
            <a:r>
              <a:rPr lang="en-US" sz="1600" dirty="0"/>
              <a:t>    </a:t>
            </a:r>
            <a:r>
              <a:rPr lang="en-US" sz="1600" dirty="0" err="1" smtClean="0"/>
              <a:t>MessageDialog</a:t>
            </a:r>
            <a:r>
              <a:rPr lang="en-US" sz="1600" dirty="0" smtClean="0"/>
              <a:t> </a:t>
            </a:r>
            <a:r>
              <a:rPr lang="en-US" sz="1600" dirty="0"/>
              <a:t>md = new </a:t>
            </a:r>
            <a:r>
              <a:rPr lang="en-US" sz="1600" dirty="0" err="1"/>
              <a:t>MessageDialog</a:t>
            </a:r>
            <a:r>
              <a:rPr lang="en-US" sz="1600" dirty="0"/>
              <a:t>(</a:t>
            </a:r>
            <a:r>
              <a:rPr lang="en-US" sz="1600" dirty="0" err="1"/>
              <a:t>errorString</a:t>
            </a:r>
            <a:r>
              <a:rPr lang="en-US" sz="1600" dirty="0"/>
              <a:t>);</a:t>
            </a:r>
          </a:p>
          <a:p>
            <a:r>
              <a:rPr lang="en-US" sz="1600" dirty="0"/>
              <a:t>    </a:t>
            </a:r>
            <a:r>
              <a:rPr lang="en-US" sz="1600" dirty="0" smtClean="0"/>
              <a:t>await </a:t>
            </a:r>
            <a:r>
              <a:rPr lang="en-US" sz="1600" dirty="0" err="1"/>
              <a:t>md.ShowAsync</a:t>
            </a:r>
            <a:r>
              <a:rPr lang="en-US" sz="1600" dirty="0"/>
              <a:t>();</a:t>
            </a:r>
          </a:p>
          <a:p>
            <a:r>
              <a:rPr lang="en-US" sz="1600" dirty="0" smtClean="0"/>
              <a:t>}</a:t>
            </a:r>
            <a:endParaRPr lang="en-US" sz="1600" dirty="0"/>
          </a:p>
        </p:txBody>
      </p:sp>
    </p:spTree>
    <p:extLst>
      <p:ext uri="{BB962C8B-B14F-4D97-AF65-F5344CB8AC3E}">
        <p14:creationId xmlns:p14="http://schemas.microsoft.com/office/powerpoint/2010/main" val="199521226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PURGE</a:t>
            </a:r>
            <a:endParaRPr lang="en-US" dirty="0"/>
          </a:p>
        </p:txBody>
      </p:sp>
      <p:sp>
        <p:nvSpPr>
          <p:cNvPr id="3" name="Text Placeholder 2"/>
          <p:cNvSpPr>
            <a:spLocks noGrp="1"/>
          </p:cNvSpPr>
          <p:nvPr>
            <p:ph type="body" sz="quarter" idx="10"/>
          </p:nvPr>
        </p:nvSpPr>
        <p:spPr>
          <a:xfrm>
            <a:off x="274638" y="1216152"/>
            <a:ext cx="11887199" cy="5010602"/>
          </a:xfrm>
        </p:spPr>
        <p:txBody>
          <a:bodyPr/>
          <a:lstStyle/>
          <a:p>
            <a:r>
              <a:rPr lang="en-US" sz="1600" dirty="0" smtClean="0"/>
              <a:t>string </a:t>
            </a:r>
            <a:r>
              <a:rPr lang="en-US" sz="1600" dirty="0" err="1"/>
              <a:t>errorString</a:t>
            </a:r>
            <a:r>
              <a:rPr lang="en-US" sz="1600" dirty="0"/>
              <a:t> = </a:t>
            </a:r>
            <a:r>
              <a:rPr lang="en-US" sz="1600" dirty="0" err="1"/>
              <a:t>string.Empty</a:t>
            </a:r>
            <a:r>
              <a:rPr lang="en-US" sz="1600" dirty="0"/>
              <a:t>;</a:t>
            </a:r>
          </a:p>
          <a:p>
            <a:endParaRPr lang="en-US" sz="1600" dirty="0"/>
          </a:p>
          <a:p>
            <a:r>
              <a:rPr lang="en-US" sz="1600" dirty="0" smtClean="0"/>
              <a:t>try</a:t>
            </a:r>
            <a:endParaRPr lang="en-US" sz="1600" dirty="0"/>
          </a:p>
          <a:p>
            <a:r>
              <a:rPr lang="en-US" sz="1600" dirty="0" smtClean="0"/>
              <a:t>{</a:t>
            </a:r>
            <a:endParaRPr lang="en-US" sz="1600" dirty="0"/>
          </a:p>
          <a:p>
            <a:r>
              <a:rPr lang="en-US" sz="1600" dirty="0"/>
              <a:t>    </a:t>
            </a:r>
            <a:r>
              <a:rPr lang="en-US" sz="1600" dirty="0" err="1" smtClean="0"/>
              <a:t>var</a:t>
            </a:r>
            <a:r>
              <a:rPr lang="en-US" sz="1600" dirty="0" smtClean="0"/>
              <a:t> </a:t>
            </a:r>
            <a:r>
              <a:rPr lang="en-US" sz="1600" dirty="0"/>
              <a:t>query = from c in </a:t>
            </a:r>
            <a:r>
              <a:rPr lang="en-US" sz="1600" dirty="0" err="1"/>
              <a:t>App.customerTable</a:t>
            </a:r>
            <a:endParaRPr lang="en-US" sz="1600" dirty="0"/>
          </a:p>
          <a:p>
            <a:r>
              <a:rPr lang="en-US" sz="1600" dirty="0"/>
              <a:t>    </a:t>
            </a:r>
            <a:r>
              <a:rPr lang="en-US" sz="1600" dirty="0" smtClean="0"/>
              <a:t>            </a:t>
            </a:r>
            <a:r>
              <a:rPr lang="en-US" sz="1600" dirty="0"/>
              <a:t>select c;</a:t>
            </a:r>
          </a:p>
          <a:p>
            <a:endParaRPr lang="en-US" sz="1600" dirty="0"/>
          </a:p>
          <a:p>
            <a:r>
              <a:rPr lang="en-US" sz="1600" dirty="0"/>
              <a:t>    </a:t>
            </a:r>
            <a:r>
              <a:rPr lang="en-US" sz="1600" dirty="0" smtClean="0"/>
              <a:t>await </a:t>
            </a:r>
            <a:r>
              <a:rPr lang="en-US" sz="1600" dirty="0" err="1"/>
              <a:t>App.customerTable.PurgeAsync</a:t>
            </a:r>
            <a:r>
              <a:rPr lang="en-US" sz="1600" dirty="0"/>
              <a:t>(query, new </a:t>
            </a:r>
            <a:r>
              <a:rPr lang="en-US" sz="1600" dirty="0" err="1"/>
              <a:t>System.Threading.CancellationToken</a:t>
            </a:r>
            <a:r>
              <a:rPr lang="en-US" sz="1600" dirty="0"/>
              <a:t>());</a:t>
            </a:r>
          </a:p>
          <a:p>
            <a:r>
              <a:rPr lang="en-US" sz="1600" dirty="0" smtClean="0"/>
              <a:t>}</a:t>
            </a:r>
            <a:endParaRPr lang="en-US" sz="1600" dirty="0"/>
          </a:p>
          <a:p>
            <a:r>
              <a:rPr lang="en-US" sz="1600" dirty="0" smtClean="0"/>
              <a:t>catch </a:t>
            </a:r>
            <a:r>
              <a:rPr lang="en-US" sz="1600" dirty="0"/>
              <a:t>(Exception ex)</a:t>
            </a:r>
          </a:p>
          <a:p>
            <a:r>
              <a:rPr lang="en-US" sz="1600" dirty="0" smtClean="0"/>
              <a:t>{</a:t>
            </a:r>
            <a:endParaRPr lang="en-US" sz="1600" dirty="0"/>
          </a:p>
          <a:p>
            <a:r>
              <a:rPr lang="en-US" sz="1600" dirty="0"/>
              <a:t>    </a:t>
            </a:r>
            <a:r>
              <a:rPr lang="en-US" sz="1600" dirty="0" err="1" smtClean="0"/>
              <a:t>errorString</a:t>
            </a:r>
            <a:r>
              <a:rPr lang="en-US" sz="1600" dirty="0" smtClean="0"/>
              <a:t> </a:t>
            </a:r>
            <a:r>
              <a:rPr lang="en-US" sz="1600" dirty="0"/>
              <a:t>= "Purge failed: " + </a:t>
            </a:r>
            <a:r>
              <a:rPr lang="en-US" sz="1600" dirty="0" err="1"/>
              <a:t>ex.Message</a:t>
            </a:r>
            <a:r>
              <a:rPr lang="en-US" sz="1600" dirty="0"/>
              <a:t>;</a:t>
            </a:r>
          </a:p>
          <a:p>
            <a:r>
              <a:rPr lang="en-US" sz="1600" dirty="0" smtClean="0"/>
              <a:t>}</a:t>
            </a:r>
            <a:endParaRPr lang="en-US" sz="1600" dirty="0"/>
          </a:p>
          <a:p>
            <a:r>
              <a:rPr lang="en-US" sz="1600" dirty="0" smtClean="0"/>
              <a:t>if </a:t>
            </a:r>
            <a:r>
              <a:rPr lang="en-US" sz="1600" dirty="0"/>
              <a:t>(</a:t>
            </a:r>
            <a:r>
              <a:rPr lang="en-US" sz="1600" dirty="0" err="1"/>
              <a:t>errorString</a:t>
            </a:r>
            <a:r>
              <a:rPr lang="en-US" sz="1600" dirty="0"/>
              <a:t> != </a:t>
            </a:r>
            <a:r>
              <a:rPr lang="en-US" sz="1600" dirty="0" err="1"/>
              <a:t>string.Empty</a:t>
            </a:r>
            <a:r>
              <a:rPr lang="en-US" sz="1600" dirty="0"/>
              <a:t>)</a:t>
            </a:r>
          </a:p>
          <a:p>
            <a:r>
              <a:rPr lang="en-US" sz="1600" dirty="0" smtClean="0"/>
              <a:t>{</a:t>
            </a:r>
            <a:endParaRPr lang="en-US" sz="1600" dirty="0"/>
          </a:p>
          <a:p>
            <a:r>
              <a:rPr lang="en-US" sz="1600" dirty="0"/>
              <a:t>    </a:t>
            </a:r>
            <a:r>
              <a:rPr lang="en-US" sz="1600" dirty="0" err="1" smtClean="0"/>
              <a:t>MessageDialog</a:t>
            </a:r>
            <a:r>
              <a:rPr lang="en-US" sz="1600" dirty="0" smtClean="0"/>
              <a:t> </a:t>
            </a:r>
            <a:r>
              <a:rPr lang="en-US" sz="1600" dirty="0"/>
              <a:t>md = new </a:t>
            </a:r>
            <a:r>
              <a:rPr lang="en-US" sz="1600" dirty="0" err="1"/>
              <a:t>MessageDialog</a:t>
            </a:r>
            <a:r>
              <a:rPr lang="en-US" sz="1600" dirty="0"/>
              <a:t>(</a:t>
            </a:r>
            <a:r>
              <a:rPr lang="en-US" sz="1600" dirty="0" err="1"/>
              <a:t>errorString</a:t>
            </a:r>
            <a:r>
              <a:rPr lang="en-US" sz="1600" dirty="0"/>
              <a:t>);</a:t>
            </a:r>
          </a:p>
          <a:p>
            <a:r>
              <a:rPr lang="en-US" sz="1600" dirty="0"/>
              <a:t>    </a:t>
            </a:r>
            <a:r>
              <a:rPr lang="en-US" sz="1600" dirty="0" smtClean="0"/>
              <a:t>await </a:t>
            </a:r>
            <a:r>
              <a:rPr lang="en-US" sz="1600" dirty="0" err="1"/>
              <a:t>md.ShowAsync</a:t>
            </a:r>
            <a:r>
              <a:rPr lang="en-US" sz="1600" dirty="0"/>
              <a:t>();</a:t>
            </a:r>
          </a:p>
          <a:p>
            <a:r>
              <a:rPr lang="en-US" sz="1600" dirty="0" smtClean="0"/>
              <a:t>}</a:t>
            </a:r>
            <a:endParaRPr lang="en-US" sz="1600" dirty="0"/>
          </a:p>
        </p:txBody>
      </p:sp>
    </p:spTree>
    <p:extLst>
      <p:ext uri="{BB962C8B-B14F-4D97-AF65-F5344CB8AC3E}">
        <p14:creationId xmlns:p14="http://schemas.microsoft.com/office/powerpoint/2010/main" val="124119970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GB" dirty="0" smtClean="0"/>
              <a:t>Sync</a:t>
            </a:r>
            <a:endParaRPr lang="en-GB" dirty="0"/>
          </a:p>
        </p:txBody>
      </p:sp>
    </p:spTree>
    <p:extLst>
      <p:ext uri="{BB962C8B-B14F-4D97-AF65-F5344CB8AC3E}">
        <p14:creationId xmlns:p14="http://schemas.microsoft.com/office/powerpoint/2010/main" val="2449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We’re done.</a:t>
            </a:r>
            <a:endParaRPr lang="en-US" dirty="0"/>
          </a:p>
        </p:txBody>
      </p:sp>
    </p:spTree>
    <p:extLst>
      <p:ext uri="{BB962C8B-B14F-4D97-AF65-F5344CB8AC3E}">
        <p14:creationId xmlns:p14="http://schemas.microsoft.com/office/powerpoint/2010/main" val="16447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958007"/>
          </a:xfrm>
        </p:spPr>
        <p:txBody>
          <a:bodyPr/>
          <a:lstStyle/>
          <a:p>
            <a:pPr lvl="0">
              <a:spcBef>
                <a:spcPts val="2400"/>
              </a:spcBef>
            </a:pPr>
            <a:r>
              <a:rPr lang="en-US" sz="3800" dirty="0" smtClean="0">
                <a:gradFill>
                  <a:gsLst>
                    <a:gs pos="1250">
                      <a:schemeClr val="tx1"/>
                    </a:gs>
                    <a:gs pos="100000">
                      <a:schemeClr val="tx1"/>
                    </a:gs>
                  </a:gsLst>
                  <a:lin ang="5400000" scaled="0"/>
                </a:gradFill>
              </a:rPr>
              <a:t>WIN-B217 </a:t>
            </a:r>
            <a:r>
              <a:rPr lang="en-US" sz="3800" dirty="0">
                <a:gradFill>
                  <a:gsLst>
                    <a:gs pos="1250">
                      <a:schemeClr val="tx1"/>
                    </a:gs>
                    <a:gs pos="100000">
                      <a:schemeClr val="tx1"/>
                    </a:gs>
                  </a:gsLst>
                  <a:lin ang="5400000" scaled="0"/>
                </a:gradFill>
              </a:rPr>
              <a:t>Deploying and Managing Enterprise Apps on Windows and Windows Phone </a:t>
            </a:r>
            <a:endParaRPr lang="en-US" sz="3800" dirty="0" smtClean="0">
              <a:gradFill>
                <a:gsLst>
                  <a:gs pos="1250">
                    <a:schemeClr val="tx1"/>
                  </a:gs>
                  <a:gs pos="100000">
                    <a:schemeClr val="tx1"/>
                  </a:gs>
                </a:gsLst>
                <a:lin ang="5400000" scaled="0"/>
              </a:gradFill>
            </a:endParaRPr>
          </a:p>
          <a:p>
            <a:pPr lvl="0">
              <a:spcBef>
                <a:spcPts val="2400"/>
              </a:spcBef>
            </a:pPr>
            <a:r>
              <a:rPr lang="en-US" sz="3800" dirty="0">
                <a:gradFill>
                  <a:gsLst>
                    <a:gs pos="1250">
                      <a:schemeClr val="tx1"/>
                    </a:gs>
                    <a:gs pos="100000">
                      <a:schemeClr val="tx1"/>
                    </a:gs>
                  </a:gsLst>
                  <a:lin ang="5400000" scaled="0"/>
                </a:gradFill>
              </a:rPr>
              <a:t>WIN-B214 Windows Phone 8.1 Early Deployment Experience in the Enterprise </a:t>
            </a:r>
            <a:endParaRPr lang="en-US" sz="3800" dirty="0" smtClean="0">
              <a:gradFill>
                <a:gsLst>
                  <a:gs pos="1250">
                    <a:schemeClr val="tx1"/>
                  </a:gs>
                  <a:gs pos="100000">
                    <a:schemeClr val="tx1"/>
                  </a:gs>
                </a:gsLst>
                <a:lin ang="5400000" scaled="0"/>
              </a:gradFill>
            </a:endParaRPr>
          </a:p>
          <a:p>
            <a:pPr lvl="0">
              <a:spcBef>
                <a:spcPts val="2400"/>
              </a:spcBef>
            </a:pPr>
            <a:r>
              <a:rPr lang="en-US" sz="3800" dirty="0">
                <a:gradFill>
                  <a:gsLst>
                    <a:gs pos="1250">
                      <a:schemeClr val="tx1"/>
                    </a:gs>
                    <a:gs pos="100000">
                      <a:schemeClr val="tx1"/>
                    </a:gs>
                  </a:gsLst>
                  <a:lin ang="5400000" scaled="0"/>
                </a:gradFill>
              </a:rPr>
              <a:t>WIN-B322 From 4 to 40 inches: Developing Windows Applications across Multiple Form Factors </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67028" y="529167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Find Me Later </a:t>
            </a:r>
            <a:r>
              <a:rPr lang="en-US" sz="3800" dirty="0" smtClean="0">
                <a:gradFill>
                  <a:gsLst>
                    <a:gs pos="1250">
                      <a:schemeClr val="tx1"/>
                    </a:gs>
                    <a:gs pos="100000">
                      <a:schemeClr val="tx1"/>
                    </a:gs>
                  </a:gsLst>
                  <a:lin ang="5400000" scaled="0"/>
                </a:gradFill>
              </a:rPr>
              <a:t>at the Windows Booth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9191659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18212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smtClean="0"/>
              <a:t>Let’s Get </a:t>
            </a:r>
            <a:r>
              <a:rPr lang="en-GB" sz="4800" dirty="0" smtClean="0"/>
              <a:t>SQLite</a:t>
            </a:r>
            <a:endParaRPr lang="en-US" sz="4800" dirty="0"/>
          </a:p>
        </p:txBody>
      </p:sp>
      <p:sp>
        <p:nvSpPr>
          <p:cNvPr id="6" name="Text Placeholder 5"/>
          <p:cNvSpPr>
            <a:spLocks noGrp="1"/>
          </p:cNvSpPr>
          <p:nvPr>
            <p:ph type="body" sz="quarter" idx="11"/>
          </p:nvPr>
        </p:nvSpPr>
        <p:spPr>
          <a:xfrm>
            <a:off x="274639" y="1212849"/>
            <a:ext cx="6172198" cy="2400657"/>
          </a:xfrm>
        </p:spPr>
        <p:txBody>
          <a:bodyPr/>
          <a:lstStyle/>
          <a:p>
            <a:pPr>
              <a:lnSpc>
                <a:spcPct val="100000"/>
              </a:lnSpc>
            </a:pPr>
            <a:r>
              <a:rPr lang="en-GB" sz="3600" dirty="0" smtClean="0"/>
              <a:t>Download from SQLite.org</a:t>
            </a:r>
          </a:p>
          <a:p>
            <a:pPr marL="0" lvl="1">
              <a:lnSpc>
                <a:spcPct val="100000"/>
              </a:lnSpc>
            </a:pPr>
            <a:r>
              <a:rPr lang="en-US" dirty="0" smtClean="0"/>
              <a:t>In </a:t>
            </a:r>
            <a:r>
              <a:rPr lang="en-US" dirty="0"/>
              <a:t>the Precompiled Binaries for Windows </a:t>
            </a:r>
            <a:r>
              <a:rPr lang="en-US" dirty="0" smtClean="0"/>
              <a:t>Runtime section of the download page, download the </a:t>
            </a:r>
            <a:r>
              <a:rPr lang="en-US" dirty="0"/>
              <a:t>VSIX package </a:t>
            </a:r>
            <a:r>
              <a:rPr lang="en-US" dirty="0" smtClean="0"/>
              <a:t>to support </a:t>
            </a:r>
            <a:r>
              <a:rPr lang="en-US" dirty="0"/>
              <a:t>WinRT 8.1 application development with Visual Studio </a:t>
            </a:r>
            <a:r>
              <a:rPr lang="en-US" dirty="0" smtClean="0"/>
              <a:t>2013</a:t>
            </a:r>
          </a:p>
          <a:p>
            <a:pPr marL="0" lvl="1">
              <a:lnSpc>
                <a:spcPct val="100000"/>
              </a:lnSpc>
            </a:pPr>
            <a:r>
              <a:rPr lang="en-US" dirty="0" smtClean="0"/>
              <a:t>Save the file with the .</a:t>
            </a:r>
            <a:r>
              <a:rPr lang="en-US" dirty="0" err="1" smtClean="0"/>
              <a:t>vsix</a:t>
            </a:r>
            <a:r>
              <a:rPr lang="en-US" dirty="0" smtClean="0"/>
              <a:t> extension instead of .zip</a:t>
            </a:r>
          </a:p>
        </p:txBody>
      </p:sp>
      <p:pic>
        <p:nvPicPr>
          <p:cNvPr id="2" name="Picture 1"/>
          <p:cNvPicPr>
            <a:picLocks noChangeAspect="1"/>
          </p:cNvPicPr>
          <p:nvPr/>
        </p:nvPicPr>
        <p:blipFill>
          <a:blip r:embed="rId3"/>
          <a:stretch>
            <a:fillRect/>
          </a:stretch>
        </p:blipFill>
        <p:spPr>
          <a:xfrm>
            <a:off x="6205985" y="555942"/>
            <a:ext cx="6022100" cy="3931920"/>
          </a:xfrm>
          <a:prstGeom prst="rect">
            <a:avLst/>
          </a:prstGeom>
        </p:spPr>
      </p:pic>
      <p:pic>
        <p:nvPicPr>
          <p:cNvPr id="3" name="Picture 2"/>
          <p:cNvPicPr>
            <a:picLocks noChangeAspect="1"/>
          </p:cNvPicPr>
          <p:nvPr/>
        </p:nvPicPr>
        <p:blipFill>
          <a:blip r:embed="rId4"/>
          <a:stretch>
            <a:fillRect/>
          </a:stretch>
        </p:blipFill>
        <p:spPr>
          <a:xfrm>
            <a:off x="1466192" y="3819216"/>
            <a:ext cx="3374380" cy="2743200"/>
          </a:xfrm>
          <a:prstGeom prst="rect">
            <a:avLst/>
          </a:prstGeom>
        </p:spPr>
      </p:pic>
    </p:spTree>
    <p:extLst>
      <p:ext uri="{BB962C8B-B14F-4D97-AF65-F5344CB8AC3E}">
        <p14:creationId xmlns:p14="http://schemas.microsoft.com/office/powerpoint/2010/main" val="30304337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Install SQLite</a:t>
            </a:r>
            <a:endParaRPr lang="en-US" sz="4800" dirty="0"/>
          </a:p>
        </p:txBody>
      </p:sp>
      <p:sp>
        <p:nvSpPr>
          <p:cNvPr id="6" name="Text Placeholder 5"/>
          <p:cNvSpPr>
            <a:spLocks noGrp="1"/>
          </p:cNvSpPr>
          <p:nvPr>
            <p:ph type="body" sz="quarter" idx="11"/>
          </p:nvPr>
        </p:nvSpPr>
        <p:spPr>
          <a:xfrm>
            <a:off x="274639" y="1212849"/>
            <a:ext cx="6703232" cy="3927229"/>
          </a:xfrm>
        </p:spPr>
        <p:txBody>
          <a:bodyPr/>
          <a:lstStyle/>
          <a:p>
            <a:pPr lvl="0">
              <a:lnSpc>
                <a:spcPct val="100000"/>
              </a:lnSpc>
              <a:buClr>
                <a:srgbClr val="FFFFFF"/>
              </a:buClr>
            </a:pPr>
            <a:r>
              <a:rPr lang="en-GB" sz="3600" dirty="0" smtClean="0">
                <a:gradFill>
                  <a:gsLst>
                    <a:gs pos="2920">
                      <a:srgbClr val="00BCF2"/>
                    </a:gs>
                    <a:gs pos="39000">
                      <a:srgbClr val="00BCF2"/>
                    </a:gs>
                  </a:gsLst>
                  <a:lin ang="5400000" scaled="0"/>
                </a:gradFill>
              </a:rPr>
              <a:t>Install and use SQLite in your app</a:t>
            </a:r>
            <a:endParaRPr lang="en-GB" sz="3600" dirty="0">
              <a:gradFill>
                <a:gsLst>
                  <a:gs pos="2920">
                    <a:srgbClr val="00BCF2"/>
                  </a:gs>
                  <a:gs pos="39000">
                    <a:srgbClr val="00BCF2"/>
                  </a:gs>
                </a:gsLst>
                <a:lin ang="5400000" scaled="0"/>
              </a:gradFill>
            </a:endParaRPr>
          </a:p>
          <a:p>
            <a:pPr marL="0" lvl="1">
              <a:lnSpc>
                <a:spcPct val="100000"/>
              </a:lnSpc>
            </a:pPr>
            <a:r>
              <a:rPr lang="en-US" dirty="0" smtClean="0"/>
              <a:t>Double-click on the VSIX file to install in Visual Studio</a:t>
            </a:r>
          </a:p>
          <a:p>
            <a:pPr marL="0" lvl="1">
              <a:lnSpc>
                <a:spcPct val="100000"/>
              </a:lnSpc>
            </a:pPr>
            <a:r>
              <a:rPr lang="en-US" dirty="0" smtClean="0"/>
              <a:t>Add a reference to the extension in your app</a:t>
            </a:r>
          </a:p>
          <a:p>
            <a:pPr marL="0" lvl="1">
              <a:lnSpc>
                <a:spcPct val="100000"/>
              </a:lnSpc>
            </a:pPr>
            <a:endParaRPr lang="en-US" dirty="0"/>
          </a:p>
          <a:p>
            <a:pPr marL="0" lvl="1">
              <a:lnSpc>
                <a:spcPct val="100000"/>
              </a:lnSpc>
            </a:pPr>
            <a:r>
              <a:rPr lang="en-GB" sz="3600" dirty="0" smtClean="0">
                <a:gradFill>
                  <a:gsLst>
                    <a:gs pos="2920">
                      <a:srgbClr val="00BCF2"/>
                    </a:gs>
                    <a:gs pos="39000">
                      <a:srgbClr val="00BCF2"/>
                    </a:gs>
                  </a:gsLst>
                  <a:lin ang="5400000" scaled="0"/>
                </a:gradFill>
                <a:latin typeface="Segoe UI Light"/>
              </a:rPr>
              <a:t>Processor Architecture</a:t>
            </a:r>
          </a:p>
          <a:p>
            <a:pPr marL="0" lvl="1">
              <a:lnSpc>
                <a:spcPct val="100000"/>
              </a:lnSpc>
            </a:pPr>
            <a:r>
              <a:rPr lang="en-US" b="1" i="1" dirty="0" smtClean="0"/>
              <a:t>Any CPU </a:t>
            </a:r>
            <a:r>
              <a:rPr lang="en-US" dirty="0" smtClean="0"/>
              <a:t>is not supported with SQLite</a:t>
            </a:r>
          </a:p>
          <a:p>
            <a:pPr marL="0" lvl="1">
              <a:lnSpc>
                <a:spcPct val="100000"/>
              </a:lnSpc>
            </a:pPr>
            <a:r>
              <a:rPr lang="en-US" dirty="0" smtClean="0"/>
              <a:t>Launch Configuration Manager and select x86, x64 or ARM</a:t>
            </a:r>
          </a:p>
          <a:p>
            <a:pPr marL="0" lvl="1">
              <a:lnSpc>
                <a:spcPct val="100000"/>
              </a:lnSpc>
            </a:pPr>
            <a:endParaRPr lang="en-US" dirty="0"/>
          </a:p>
        </p:txBody>
      </p:sp>
      <p:pic>
        <p:nvPicPr>
          <p:cNvPr id="5" name="Picture 4"/>
          <p:cNvPicPr>
            <a:picLocks noChangeAspect="1"/>
          </p:cNvPicPr>
          <p:nvPr/>
        </p:nvPicPr>
        <p:blipFill>
          <a:blip r:embed="rId3"/>
          <a:stretch>
            <a:fillRect/>
          </a:stretch>
        </p:blipFill>
        <p:spPr>
          <a:xfrm>
            <a:off x="7894637" y="296862"/>
            <a:ext cx="3168580" cy="2560320"/>
          </a:xfrm>
          <a:prstGeom prst="rect">
            <a:avLst/>
          </a:prstGeom>
        </p:spPr>
      </p:pic>
      <p:pic>
        <p:nvPicPr>
          <p:cNvPr id="7" name="Picture 6"/>
          <p:cNvPicPr>
            <a:picLocks noChangeAspect="1"/>
          </p:cNvPicPr>
          <p:nvPr/>
        </p:nvPicPr>
        <p:blipFill>
          <a:blip r:embed="rId4"/>
          <a:stretch>
            <a:fillRect/>
          </a:stretch>
        </p:blipFill>
        <p:spPr>
          <a:xfrm>
            <a:off x="6827837" y="3116449"/>
            <a:ext cx="5199569" cy="3566160"/>
          </a:xfrm>
          <a:prstGeom prst="rect">
            <a:avLst/>
          </a:prstGeom>
        </p:spPr>
      </p:pic>
      <p:pic>
        <p:nvPicPr>
          <p:cNvPr id="4" name="Picture 3"/>
          <p:cNvPicPr>
            <a:picLocks noChangeAspect="1"/>
          </p:cNvPicPr>
          <p:nvPr/>
        </p:nvPicPr>
        <p:blipFill>
          <a:blip r:embed="rId5"/>
          <a:stretch>
            <a:fillRect/>
          </a:stretch>
        </p:blipFill>
        <p:spPr>
          <a:xfrm>
            <a:off x="1722437" y="4566510"/>
            <a:ext cx="3497580" cy="2194560"/>
          </a:xfrm>
          <a:prstGeom prst="rect">
            <a:avLst/>
          </a:prstGeom>
        </p:spPr>
      </p:pic>
    </p:spTree>
    <p:extLst>
      <p:ext uri="{BB962C8B-B14F-4D97-AF65-F5344CB8AC3E}">
        <p14:creationId xmlns:p14="http://schemas.microsoft.com/office/powerpoint/2010/main" val="7364616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Install Mobile Services</a:t>
            </a:r>
            <a:endParaRPr lang="en-US" sz="4800" dirty="0"/>
          </a:p>
        </p:txBody>
      </p:sp>
      <p:sp>
        <p:nvSpPr>
          <p:cNvPr id="6" name="Text Placeholder 5"/>
          <p:cNvSpPr>
            <a:spLocks noGrp="1"/>
          </p:cNvSpPr>
          <p:nvPr>
            <p:ph type="body" sz="quarter" idx="11"/>
          </p:nvPr>
        </p:nvSpPr>
        <p:spPr>
          <a:xfrm>
            <a:off x="274639" y="1212849"/>
            <a:ext cx="6400799" cy="5650778"/>
          </a:xfrm>
        </p:spPr>
        <p:txBody>
          <a:bodyPr/>
          <a:lstStyle/>
          <a:p>
            <a:pPr lvl="0">
              <a:lnSpc>
                <a:spcPct val="100000"/>
              </a:lnSpc>
              <a:buClr>
                <a:srgbClr val="FFFFFF"/>
              </a:buClr>
            </a:pPr>
            <a:r>
              <a:rPr lang="en-GB" sz="3600" dirty="0" smtClean="0">
                <a:gradFill>
                  <a:gsLst>
                    <a:gs pos="2920">
                      <a:srgbClr val="00BCF2"/>
                    </a:gs>
                    <a:gs pos="39000">
                      <a:srgbClr val="00BCF2"/>
                    </a:gs>
                  </a:gsLst>
                  <a:lin ang="5400000" scaled="0"/>
                </a:gradFill>
              </a:rPr>
              <a:t>Add the SDK</a:t>
            </a:r>
            <a:endParaRPr lang="en-GB" sz="3600" dirty="0">
              <a:gradFill>
                <a:gsLst>
                  <a:gs pos="2920">
                    <a:srgbClr val="00BCF2"/>
                  </a:gs>
                  <a:gs pos="39000">
                    <a:srgbClr val="00BCF2"/>
                  </a:gs>
                </a:gsLst>
                <a:lin ang="5400000" scaled="0"/>
              </a:gradFill>
            </a:endParaRPr>
          </a:p>
          <a:p>
            <a:pPr marL="0" lvl="1">
              <a:lnSpc>
                <a:spcPct val="100000"/>
              </a:lnSpc>
            </a:pPr>
            <a:r>
              <a:rPr lang="en-US" dirty="0" smtClean="0"/>
              <a:t>Manage </a:t>
            </a:r>
            <a:r>
              <a:rPr lang="en-US" dirty="0" err="1" smtClean="0"/>
              <a:t>NuGet</a:t>
            </a:r>
            <a:r>
              <a:rPr lang="en-US" dirty="0" smtClean="0"/>
              <a:t> Packages from your app</a:t>
            </a:r>
          </a:p>
          <a:p>
            <a:pPr marL="0" lvl="1">
              <a:lnSpc>
                <a:spcPct val="100000"/>
              </a:lnSpc>
            </a:pPr>
            <a:r>
              <a:rPr lang="en-US" dirty="0" smtClean="0"/>
              <a:t>From the Online section, choose </a:t>
            </a:r>
            <a:r>
              <a:rPr lang="en-US" b="1" i="1" dirty="0" smtClean="0"/>
              <a:t>Include Prerelease </a:t>
            </a:r>
            <a:r>
              <a:rPr lang="en-US" dirty="0" smtClean="0"/>
              <a:t>and search for </a:t>
            </a:r>
            <a:r>
              <a:rPr lang="en-US" b="1" i="1" dirty="0" smtClean="0"/>
              <a:t>Azure Mobile Services</a:t>
            </a:r>
          </a:p>
          <a:p>
            <a:pPr marL="0" lvl="1">
              <a:lnSpc>
                <a:spcPct val="100000"/>
              </a:lnSpc>
            </a:pPr>
            <a:r>
              <a:rPr lang="en-US" dirty="0" smtClean="0"/>
              <a:t>Install version 1.3.0-alpha2</a:t>
            </a:r>
          </a:p>
          <a:p>
            <a:pPr marL="0" lvl="1">
              <a:lnSpc>
                <a:spcPct val="100000"/>
              </a:lnSpc>
            </a:pPr>
            <a:endParaRPr lang="en-US" dirty="0"/>
          </a:p>
          <a:p>
            <a:pPr marL="0" lvl="1">
              <a:lnSpc>
                <a:spcPct val="100000"/>
              </a:lnSpc>
            </a:pPr>
            <a:r>
              <a:rPr lang="en-GB" sz="3600" dirty="0" smtClean="0">
                <a:gradFill>
                  <a:gsLst>
                    <a:gs pos="2920">
                      <a:srgbClr val="00BCF2"/>
                    </a:gs>
                    <a:gs pos="39000">
                      <a:srgbClr val="00BCF2"/>
                    </a:gs>
                  </a:gsLst>
                  <a:lin ang="5400000" scaled="0"/>
                </a:gradFill>
                <a:latin typeface="Segoe UI Light"/>
              </a:rPr>
              <a:t>Add the </a:t>
            </a:r>
            <a:r>
              <a:rPr lang="en-GB" sz="3600" dirty="0" err="1" smtClean="0">
                <a:gradFill>
                  <a:gsLst>
                    <a:gs pos="2920">
                      <a:srgbClr val="00BCF2"/>
                    </a:gs>
                    <a:gs pos="39000">
                      <a:srgbClr val="00BCF2"/>
                    </a:gs>
                  </a:gsLst>
                  <a:lin ang="5400000" scaled="0"/>
                </a:gradFill>
                <a:latin typeface="Segoe UI Light"/>
              </a:rPr>
              <a:t>SQLiteStore</a:t>
            </a:r>
            <a:endParaRPr lang="en-GB" sz="3600" dirty="0" smtClean="0">
              <a:gradFill>
                <a:gsLst>
                  <a:gs pos="2920">
                    <a:srgbClr val="00BCF2"/>
                  </a:gs>
                  <a:gs pos="39000">
                    <a:srgbClr val="00BCF2"/>
                  </a:gs>
                </a:gsLst>
                <a:lin ang="5400000" scaled="0"/>
              </a:gradFill>
              <a:latin typeface="Segoe UI Light"/>
            </a:endParaRPr>
          </a:p>
          <a:p>
            <a:pPr marL="0" lvl="1">
              <a:lnSpc>
                <a:spcPct val="100000"/>
              </a:lnSpc>
            </a:pPr>
            <a:r>
              <a:rPr lang="en-US" dirty="0" smtClean="0"/>
              <a:t>Manage </a:t>
            </a:r>
            <a:r>
              <a:rPr lang="en-US" dirty="0" err="1"/>
              <a:t>NuGet</a:t>
            </a:r>
            <a:r>
              <a:rPr lang="en-US" dirty="0"/>
              <a:t> </a:t>
            </a:r>
            <a:r>
              <a:rPr lang="en-US" dirty="0" smtClean="0"/>
              <a:t>Packages from your app</a:t>
            </a:r>
            <a:endParaRPr lang="en-US" dirty="0"/>
          </a:p>
          <a:p>
            <a:pPr marL="0" lvl="1">
              <a:lnSpc>
                <a:spcPct val="100000"/>
              </a:lnSpc>
            </a:pPr>
            <a:r>
              <a:rPr lang="en-US" dirty="0"/>
              <a:t>From the Online section, choose </a:t>
            </a:r>
            <a:r>
              <a:rPr lang="en-US" b="1" i="1" dirty="0"/>
              <a:t>Include Prerelease </a:t>
            </a:r>
            <a:r>
              <a:rPr lang="en-US" dirty="0"/>
              <a:t>and search for </a:t>
            </a:r>
            <a:r>
              <a:rPr lang="en-US" b="1" i="1" dirty="0" err="1" smtClean="0"/>
              <a:t>SQLiteStore</a:t>
            </a:r>
            <a:endParaRPr lang="en-US" b="1" i="1" dirty="0"/>
          </a:p>
          <a:p>
            <a:pPr marL="0" lvl="1">
              <a:lnSpc>
                <a:spcPct val="100000"/>
              </a:lnSpc>
            </a:pPr>
            <a:r>
              <a:rPr lang="en-US" dirty="0"/>
              <a:t>Install version </a:t>
            </a:r>
            <a:r>
              <a:rPr lang="en-US" dirty="0" smtClean="0"/>
              <a:t>1.0.0-alpha</a:t>
            </a:r>
          </a:p>
          <a:p>
            <a:pPr marL="0" lvl="1">
              <a:lnSpc>
                <a:spcPct val="100000"/>
              </a:lnSpc>
            </a:pPr>
            <a:r>
              <a:rPr lang="en-US" dirty="0" err="1" smtClean="0"/>
              <a:t>SQLitePCL</a:t>
            </a:r>
            <a:r>
              <a:rPr lang="en-US" dirty="0" smtClean="0"/>
              <a:t> from Microsoft Open Technologies is included which allows you to interact with SQLite via DDL and DML SQL commands</a:t>
            </a:r>
            <a:endParaRPr lang="en-US" dirty="0"/>
          </a:p>
        </p:txBody>
      </p:sp>
      <p:pic>
        <p:nvPicPr>
          <p:cNvPr id="2" name="Picture 1"/>
          <p:cNvPicPr>
            <a:picLocks noChangeAspect="1"/>
          </p:cNvPicPr>
          <p:nvPr/>
        </p:nvPicPr>
        <p:blipFill>
          <a:blip r:embed="rId3"/>
          <a:stretch>
            <a:fillRect/>
          </a:stretch>
        </p:blipFill>
        <p:spPr>
          <a:xfrm>
            <a:off x="7036001" y="301624"/>
            <a:ext cx="4668636" cy="3108960"/>
          </a:xfrm>
          <a:prstGeom prst="rect">
            <a:avLst/>
          </a:prstGeom>
        </p:spPr>
      </p:pic>
      <p:pic>
        <p:nvPicPr>
          <p:cNvPr id="3" name="Picture 2"/>
          <p:cNvPicPr>
            <a:picLocks noChangeAspect="1"/>
          </p:cNvPicPr>
          <p:nvPr/>
        </p:nvPicPr>
        <p:blipFill>
          <a:blip r:embed="rId4"/>
          <a:stretch>
            <a:fillRect/>
          </a:stretch>
        </p:blipFill>
        <p:spPr>
          <a:xfrm>
            <a:off x="7030804" y="3588702"/>
            <a:ext cx="4673833" cy="3108960"/>
          </a:xfrm>
          <a:prstGeom prst="rect">
            <a:avLst/>
          </a:prstGeom>
        </p:spPr>
      </p:pic>
    </p:spTree>
    <p:extLst>
      <p:ext uri="{BB962C8B-B14F-4D97-AF65-F5344CB8AC3E}">
        <p14:creationId xmlns:p14="http://schemas.microsoft.com/office/powerpoint/2010/main" val="6217300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additive="base">
                                        <p:cTn id="5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 calcmode="lin" valueType="num">
                                      <p:cBhvr additive="base">
                                        <p:cTn id="6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Azure Mobile Services</a:t>
            </a:r>
            <a:endParaRPr lang="en-US" sz="4800" dirty="0"/>
          </a:p>
        </p:txBody>
      </p:sp>
      <p:sp>
        <p:nvSpPr>
          <p:cNvPr id="6" name="Text Placeholder 5"/>
          <p:cNvSpPr>
            <a:spLocks noGrp="1"/>
          </p:cNvSpPr>
          <p:nvPr>
            <p:ph type="body" sz="quarter" idx="11"/>
          </p:nvPr>
        </p:nvSpPr>
        <p:spPr>
          <a:xfrm>
            <a:off x="274639" y="1212849"/>
            <a:ext cx="6400799" cy="2585323"/>
          </a:xfrm>
        </p:spPr>
        <p:txBody>
          <a:bodyPr/>
          <a:lstStyle/>
          <a:p>
            <a:pPr lvl="0">
              <a:lnSpc>
                <a:spcPct val="100000"/>
              </a:lnSpc>
              <a:buClr>
                <a:srgbClr val="FFFFFF"/>
              </a:buClr>
            </a:pPr>
            <a:r>
              <a:rPr lang="en-GB" sz="3600" dirty="0" smtClean="0">
                <a:gradFill>
                  <a:gsLst>
                    <a:gs pos="2920">
                      <a:srgbClr val="00BCF2"/>
                    </a:gs>
                    <a:gs pos="39000">
                      <a:srgbClr val="00BCF2"/>
                    </a:gs>
                  </a:gsLst>
                  <a:lin ang="5400000" scaled="0"/>
                </a:gradFill>
              </a:rPr>
              <a:t>Login to your Azure Portal</a:t>
            </a:r>
            <a:endParaRPr lang="en-GB" sz="3600" dirty="0">
              <a:gradFill>
                <a:gsLst>
                  <a:gs pos="2920">
                    <a:srgbClr val="00BCF2"/>
                  </a:gs>
                  <a:gs pos="39000">
                    <a:srgbClr val="00BCF2"/>
                  </a:gs>
                </a:gsLst>
                <a:lin ang="5400000" scaled="0"/>
              </a:gradFill>
            </a:endParaRPr>
          </a:p>
          <a:p>
            <a:pPr marL="0" lvl="1">
              <a:lnSpc>
                <a:spcPct val="100000"/>
              </a:lnSpc>
            </a:pPr>
            <a:r>
              <a:rPr lang="en-US" dirty="0" smtClean="0"/>
              <a:t>Create a new mobile service</a:t>
            </a:r>
          </a:p>
          <a:p>
            <a:pPr marL="0" lvl="1">
              <a:lnSpc>
                <a:spcPct val="100000"/>
              </a:lnSpc>
            </a:pPr>
            <a:r>
              <a:rPr lang="en-US" dirty="0" smtClean="0"/>
              <a:t>Create a unique URL</a:t>
            </a:r>
          </a:p>
          <a:p>
            <a:pPr marL="0" lvl="1">
              <a:lnSpc>
                <a:spcPct val="100000"/>
              </a:lnSpc>
            </a:pPr>
            <a:r>
              <a:rPr lang="en-US" dirty="0" smtClean="0"/>
              <a:t>Select a new or existing database</a:t>
            </a:r>
          </a:p>
          <a:p>
            <a:pPr marL="0" lvl="1">
              <a:lnSpc>
                <a:spcPct val="100000"/>
              </a:lnSpc>
            </a:pPr>
            <a:r>
              <a:rPr lang="en-US" dirty="0" smtClean="0"/>
              <a:t>Select a region</a:t>
            </a:r>
          </a:p>
          <a:p>
            <a:pPr marL="0" lvl="1">
              <a:lnSpc>
                <a:spcPct val="100000"/>
              </a:lnSpc>
            </a:pPr>
            <a:r>
              <a:rPr lang="en-US" dirty="0" smtClean="0"/>
              <a:t>Choose .NET for your backend</a:t>
            </a:r>
          </a:p>
        </p:txBody>
      </p:sp>
      <p:pic>
        <p:nvPicPr>
          <p:cNvPr id="4" name="Picture 3"/>
          <p:cNvPicPr>
            <a:picLocks noChangeAspect="1"/>
          </p:cNvPicPr>
          <p:nvPr/>
        </p:nvPicPr>
        <p:blipFill>
          <a:blip r:embed="rId3"/>
          <a:stretch>
            <a:fillRect/>
          </a:stretch>
        </p:blipFill>
        <p:spPr>
          <a:xfrm>
            <a:off x="6281487" y="479425"/>
            <a:ext cx="5697788" cy="3657600"/>
          </a:xfrm>
          <a:prstGeom prst="rect">
            <a:avLst/>
          </a:prstGeom>
        </p:spPr>
      </p:pic>
      <p:pic>
        <p:nvPicPr>
          <p:cNvPr id="5" name="Picture 4"/>
          <p:cNvPicPr>
            <a:picLocks noChangeAspect="1"/>
          </p:cNvPicPr>
          <p:nvPr/>
        </p:nvPicPr>
        <p:blipFill>
          <a:blip r:embed="rId4"/>
          <a:stretch>
            <a:fillRect/>
          </a:stretch>
        </p:blipFill>
        <p:spPr>
          <a:xfrm>
            <a:off x="1189037" y="3954463"/>
            <a:ext cx="4148404" cy="2743200"/>
          </a:xfrm>
          <a:prstGeom prst="rect">
            <a:avLst/>
          </a:prstGeom>
        </p:spPr>
      </p:pic>
    </p:spTree>
    <p:extLst>
      <p:ext uri="{BB962C8B-B14F-4D97-AF65-F5344CB8AC3E}">
        <p14:creationId xmlns:p14="http://schemas.microsoft.com/office/powerpoint/2010/main" val="20353522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4800" dirty="0" smtClean="0"/>
              <a:t>Azure SQL Database</a:t>
            </a:r>
            <a:endParaRPr lang="en-US" sz="4800" dirty="0"/>
          </a:p>
        </p:txBody>
      </p:sp>
      <p:sp>
        <p:nvSpPr>
          <p:cNvPr id="6" name="Text Placeholder 5"/>
          <p:cNvSpPr>
            <a:spLocks noGrp="1"/>
          </p:cNvSpPr>
          <p:nvPr>
            <p:ph type="body" sz="quarter" idx="11"/>
          </p:nvPr>
        </p:nvSpPr>
        <p:spPr>
          <a:xfrm>
            <a:off x="274639" y="1212849"/>
            <a:ext cx="6400799" cy="3988784"/>
          </a:xfrm>
        </p:spPr>
        <p:txBody>
          <a:bodyPr/>
          <a:lstStyle/>
          <a:p>
            <a:pPr lvl="0">
              <a:lnSpc>
                <a:spcPct val="100000"/>
              </a:lnSpc>
              <a:buClr>
                <a:srgbClr val="FFFFFF"/>
              </a:buClr>
            </a:pPr>
            <a:r>
              <a:rPr lang="en-GB" sz="3600" dirty="0" smtClean="0">
                <a:gradFill>
                  <a:gsLst>
                    <a:gs pos="2920">
                      <a:srgbClr val="00BCF2"/>
                    </a:gs>
                    <a:gs pos="39000">
                      <a:srgbClr val="00BCF2"/>
                    </a:gs>
                  </a:gsLst>
                  <a:lin ang="5400000" scaled="0"/>
                </a:gradFill>
              </a:rPr>
              <a:t>Configure</a:t>
            </a:r>
            <a:endParaRPr lang="en-GB" sz="3600" dirty="0">
              <a:gradFill>
                <a:gsLst>
                  <a:gs pos="2920">
                    <a:srgbClr val="00BCF2"/>
                  </a:gs>
                  <a:gs pos="39000">
                    <a:srgbClr val="00BCF2"/>
                  </a:gs>
                </a:gsLst>
                <a:lin ang="5400000" scaled="0"/>
              </a:gradFill>
            </a:endParaRPr>
          </a:p>
          <a:p>
            <a:pPr marL="0" lvl="1">
              <a:lnSpc>
                <a:spcPct val="100000"/>
              </a:lnSpc>
            </a:pPr>
            <a:r>
              <a:rPr lang="en-US" dirty="0" smtClean="0"/>
              <a:t>Unique name based on URL</a:t>
            </a:r>
          </a:p>
          <a:p>
            <a:pPr marL="0" lvl="1">
              <a:lnSpc>
                <a:spcPct val="100000"/>
              </a:lnSpc>
            </a:pPr>
            <a:r>
              <a:rPr lang="en-US" dirty="0" smtClean="0"/>
              <a:t>New or existing SQL Database server</a:t>
            </a:r>
          </a:p>
          <a:p>
            <a:pPr marL="0" lvl="1">
              <a:lnSpc>
                <a:spcPct val="100000"/>
              </a:lnSpc>
            </a:pPr>
            <a:r>
              <a:rPr lang="en-US" dirty="0" smtClean="0"/>
              <a:t>Login name</a:t>
            </a:r>
          </a:p>
          <a:p>
            <a:pPr marL="0" lvl="1">
              <a:lnSpc>
                <a:spcPct val="100000"/>
              </a:lnSpc>
            </a:pPr>
            <a:r>
              <a:rPr lang="en-US" dirty="0" smtClean="0"/>
              <a:t>Complex password &gt; 8 characters</a:t>
            </a:r>
          </a:p>
          <a:p>
            <a:pPr marL="0" lvl="1">
              <a:lnSpc>
                <a:spcPct val="100000"/>
              </a:lnSpc>
            </a:pPr>
            <a:r>
              <a:rPr lang="en-US" dirty="0" smtClean="0"/>
              <a:t>Select a region</a:t>
            </a:r>
          </a:p>
          <a:p>
            <a:pPr marL="0" lvl="1">
              <a:lnSpc>
                <a:spcPct val="100000"/>
              </a:lnSpc>
            </a:pPr>
            <a:endParaRPr lang="en-US" dirty="0"/>
          </a:p>
          <a:p>
            <a:pPr marL="0" lvl="1">
              <a:lnSpc>
                <a:spcPct val="100000"/>
              </a:lnSpc>
            </a:pPr>
            <a:r>
              <a:rPr lang="en-GB" sz="3600" dirty="0" smtClean="0">
                <a:gradFill>
                  <a:gsLst>
                    <a:gs pos="2920">
                      <a:srgbClr val="00BCF2"/>
                    </a:gs>
                    <a:gs pos="39000">
                      <a:srgbClr val="00BCF2"/>
                    </a:gs>
                  </a:gsLst>
                  <a:lin ang="5400000" scaled="0"/>
                </a:gradFill>
                <a:latin typeface="Segoe UI Light"/>
              </a:rPr>
              <a:t>Success!</a:t>
            </a:r>
          </a:p>
          <a:p>
            <a:pPr marL="0" lvl="1">
              <a:lnSpc>
                <a:spcPct val="100000"/>
              </a:lnSpc>
            </a:pPr>
            <a:endParaRPr lang="en-US" dirty="0"/>
          </a:p>
        </p:txBody>
      </p:sp>
      <p:pic>
        <p:nvPicPr>
          <p:cNvPr id="4" name="Picture 3"/>
          <p:cNvPicPr>
            <a:picLocks noChangeAspect="1"/>
          </p:cNvPicPr>
          <p:nvPr/>
        </p:nvPicPr>
        <p:blipFill>
          <a:blip r:embed="rId3"/>
          <a:stretch>
            <a:fillRect/>
          </a:stretch>
        </p:blipFill>
        <p:spPr>
          <a:xfrm>
            <a:off x="6389688" y="601662"/>
            <a:ext cx="5543549" cy="3657600"/>
          </a:xfrm>
          <a:prstGeom prst="rect">
            <a:avLst/>
          </a:prstGeom>
        </p:spPr>
      </p:pic>
      <p:pic>
        <p:nvPicPr>
          <p:cNvPr id="5" name="Picture 4"/>
          <p:cNvPicPr>
            <a:picLocks noChangeAspect="1"/>
          </p:cNvPicPr>
          <p:nvPr/>
        </p:nvPicPr>
        <p:blipFill>
          <a:blip r:embed="rId4"/>
          <a:stretch>
            <a:fillRect/>
          </a:stretch>
        </p:blipFill>
        <p:spPr>
          <a:xfrm>
            <a:off x="457200" y="4919754"/>
            <a:ext cx="8648700" cy="1238250"/>
          </a:xfrm>
          <a:prstGeom prst="rect">
            <a:avLst/>
          </a:prstGeom>
        </p:spPr>
      </p:pic>
    </p:spTree>
    <p:extLst>
      <p:ext uri="{BB962C8B-B14F-4D97-AF65-F5344CB8AC3E}">
        <p14:creationId xmlns:p14="http://schemas.microsoft.com/office/powerpoint/2010/main" val="17798172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WIN-B337</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purl.org/dc/dcmitype/"/>
    <ds:schemaRef ds:uri="http://purl.org/dc/terms/"/>
    <ds:schemaRef ds:uri="http://schemas.microsoft.com/office/2006/documentManagement/types"/>
    <ds:schemaRef ds:uri="e36bfbf9-5e42-489c-a259-4c54eb22cb57"/>
    <ds:schemaRef ds:uri="http://www.w3.org/XML/1998/namespace"/>
    <ds:schemaRef ds:uri="http://purl.org/dc/elements/1.1/"/>
    <ds:schemaRef ds:uri="http://schemas.microsoft.com/office/infopath/2007/PartnerControls"/>
    <ds:schemaRef ds:uri="http://schemas.microsoft.com/sharepoint/v3"/>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TENA14Speaker_PPT_Template - Copy</Template>
  <TotalTime>6696</TotalTime>
  <Words>5039</Words>
  <Application>Microsoft Office PowerPoint</Application>
  <PresentationFormat>Custom</PresentationFormat>
  <Paragraphs>422</Paragraphs>
  <Slides>40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Consolas</vt:lpstr>
      <vt:lpstr>Segoe UI</vt:lpstr>
      <vt:lpstr>Segoe UI Light</vt:lpstr>
      <vt:lpstr>Wingdings</vt:lpstr>
      <vt:lpstr>TechEd 2014 Dk Blue</vt:lpstr>
      <vt:lpstr>PowerPoint Presentation</vt:lpstr>
      <vt:lpstr>Empower Your Demanding Mobile LOB Apps with SQLite and Offline Data Sync on Windows 8.1 </vt:lpstr>
      <vt:lpstr>Why Should you Care About SQLite + Sync?</vt:lpstr>
      <vt:lpstr>Getting Started</vt:lpstr>
      <vt:lpstr>Let’s Get SQLite</vt:lpstr>
      <vt:lpstr>Install SQLite</vt:lpstr>
      <vt:lpstr>Install Mobile Services</vt:lpstr>
      <vt:lpstr>Azure Mobile Services</vt:lpstr>
      <vt:lpstr>Azure SQL Database</vt:lpstr>
      <vt:lpstr>Choose a Mobile Platform</vt:lpstr>
      <vt:lpstr>Up and Running</vt:lpstr>
      <vt:lpstr>CODE TO CONNECT</vt:lpstr>
      <vt:lpstr>SQLite Data Definition  Language (DDL)</vt:lpstr>
      <vt:lpstr>Defining the Database and Tables</vt:lpstr>
      <vt:lpstr>CREATE TABLE: Client </vt:lpstr>
      <vt:lpstr>CREATE TABLE: Server </vt:lpstr>
      <vt:lpstr>CREATE DATABASE: Client </vt:lpstr>
      <vt:lpstr>Demo</vt:lpstr>
      <vt:lpstr>SQLite Data Manipulation Language  (DML)</vt:lpstr>
      <vt:lpstr>Working with Data</vt:lpstr>
      <vt:lpstr>SELECT</vt:lpstr>
      <vt:lpstr>INSERT</vt:lpstr>
      <vt:lpstr>UPDATE</vt:lpstr>
      <vt:lpstr>DELETE</vt:lpstr>
      <vt:lpstr>Demo</vt:lpstr>
      <vt:lpstr>Sync</vt:lpstr>
      <vt:lpstr>Synchronizing Data</vt:lpstr>
      <vt:lpstr>Web API</vt:lpstr>
      <vt:lpstr>CONTROLLER</vt:lpstr>
      <vt:lpstr>PULL</vt:lpstr>
      <vt:lpstr>PUSH</vt:lpstr>
      <vt:lpstr>PURGE</vt:lpstr>
      <vt:lpstr>Demo</vt:lpstr>
      <vt:lpstr>We’re done.</vt:lpstr>
      <vt:lpstr>Related content</vt:lpstr>
      <vt:lpstr>Windows 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 Your Demanding Mobile LOB Apps with SQLite and Offline Data Sync on Windows 8.1 </dc:title>
  <dc:subject>TechEd 2014</dc:subject>
  <dc:creator>Rob Tiffany</dc:creator>
  <cp:keywords/>
  <dc:description>Template: Jordan Cayabyab, Artitudes Design
Formatting: 
Audience Type:</dc:description>
  <cp:lastModifiedBy>testadmin</cp:lastModifiedBy>
  <cp:revision>328</cp:revision>
  <dcterms:created xsi:type="dcterms:W3CDTF">2014-04-10T23:44:55Z</dcterms:created>
  <dcterms:modified xsi:type="dcterms:W3CDTF">2014-05-14T15:40:23Z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