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30"/>
  </p:notesMasterIdLst>
  <p:handoutMasterIdLst>
    <p:handoutMasterId r:id="rId31"/>
  </p:handoutMasterIdLst>
  <p:sldIdLst>
    <p:sldId id="1381" r:id="rId5"/>
    <p:sldId id="1412" r:id="rId6"/>
    <p:sldId id="1492" r:id="rId7"/>
    <p:sldId id="1509" r:id="rId8"/>
    <p:sldId id="1493" r:id="rId9"/>
    <p:sldId id="1495" r:id="rId10"/>
    <p:sldId id="1496" r:id="rId11"/>
    <p:sldId id="1497" r:id="rId12"/>
    <p:sldId id="1498" r:id="rId13"/>
    <p:sldId id="1499" r:id="rId14"/>
    <p:sldId id="1500" r:id="rId15"/>
    <p:sldId id="1501" r:id="rId16"/>
    <p:sldId id="1502" r:id="rId17"/>
    <p:sldId id="1503" r:id="rId18"/>
    <p:sldId id="1504" r:id="rId19"/>
    <p:sldId id="1505" r:id="rId20"/>
    <p:sldId id="1506" r:id="rId21"/>
    <p:sldId id="1507" r:id="rId22"/>
    <p:sldId id="1508" r:id="rId23"/>
    <p:sldId id="1413" r:id="rId24"/>
    <p:sldId id="1510" r:id="rId25"/>
    <p:sldId id="1416" r:id="rId26"/>
    <p:sldId id="1417" r:id="rId27"/>
    <p:sldId id="1414" r:id="rId28"/>
    <p:sldId id="1132" r:id="rId2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1381"/>
          </p14:sldIdLst>
        </p14:section>
        <p14:section name="Template Layouts" id="{FF377351-AA58-4A42-A64C-48719B975E8A}">
          <p14:sldIdLst>
            <p14:sldId id="1412"/>
            <p14:sldId id="1492"/>
            <p14:sldId id="1509"/>
            <p14:sldId id="1493"/>
            <p14:sldId id="1495"/>
            <p14:sldId id="1496"/>
            <p14:sldId id="1497"/>
            <p14:sldId id="1498"/>
            <p14:sldId id="1499"/>
            <p14:sldId id="1500"/>
            <p14:sldId id="1501"/>
            <p14:sldId id="1502"/>
            <p14:sldId id="1503"/>
            <p14:sldId id="1504"/>
            <p14:sldId id="1505"/>
            <p14:sldId id="1506"/>
            <p14:sldId id="1507"/>
            <p14:sldId id="1508"/>
          </p14:sldIdLst>
        </p14:section>
        <p14:section name="Required TechEd Slides" id="{26AC01F7-B32B-44E9-BE5B-D21B17F99D23}">
          <p14:sldIdLst>
            <p14:sldId id="1413"/>
            <p14:sldId id="1510"/>
            <p14:sldId id="1416"/>
            <p14:sldId id="1417"/>
            <p14:sldId id="1414"/>
            <p14:sldId id="1132"/>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8" autoAdjust="0"/>
    <p:restoredTop sz="95730" autoAdjust="0"/>
  </p:normalViewPr>
  <p:slideViewPr>
    <p:cSldViewPr snapToObjects="1">
      <p:cViewPr varScale="1">
        <p:scale>
          <a:sx n="119" d="100"/>
          <a:sy n="119" d="100"/>
        </p:scale>
        <p:origin x="84" y="174"/>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3536"/>
    </p:cViewPr>
  </p:sorterViewPr>
  <p:notesViewPr>
    <p:cSldViewPr snapToObjects="1" showGuides="1">
      <p:cViewPr varScale="1">
        <p:scale>
          <a:sx n="81" d="100"/>
          <a:sy n="81" d="100"/>
        </p:scale>
        <p:origin x="222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5/15/2014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5/15/2014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225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
        <p:nvSpPr>
          <p:cNvPr id="10" name="Date Placeholder 9"/>
          <p:cNvSpPr>
            <a:spLocks noGrp="1"/>
          </p:cNvSpPr>
          <p:nvPr>
            <p:ph type="dt" idx="13"/>
          </p:nvPr>
        </p:nvSpPr>
        <p:spPr/>
        <p:txBody>
          <a:bodyPr/>
          <a:lstStyle/>
          <a:p>
            <a:fld id="{AFB65307-F325-4886-864A-056DC91B9BDE}" type="datetime8">
              <a:rPr lang="en-US" smtClean="0">
                <a:solidFill>
                  <a:prstClr val="black"/>
                </a:solidFill>
              </a:rPr>
              <a:pPr/>
              <a:t>5/15/2014 4:26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2577463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2965889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1396383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667063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4160098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3332691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25</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7545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930189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A7A777E8-C2AD-4C8C-9B11-DC7719000F0D}" type="slidenum">
              <a:rPr lang="en-ZA"/>
              <a:pPr/>
              <a:t>4</a:t>
            </a:fld>
            <a:endParaRPr lang="en-ZA"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lnSpc>
                <a:spcPct val="80000"/>
              </a:lnSpc>
            </a:pPr>
            <a:endParaRPr lang="en-US" sz="800" dirty="0" smtClean="0"/>
          </a:p>
        </p:txBody>
      </p:sp>
    </p:spTree>
    <p:extLst>
      <p:ext uri="{BB962C8B-B14F-4D97-AF65-F5344CB8AC3E}">
        <p14:creationId xmlns:p14="http://schemas.microsoft.com/office/powerpoint/2010/main" val="3690386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
        <p:nvSpPr>
          <p:cNvPr id="10" name="Date Placeholder 9"/>
          <p:cNvSpPr>
            <a:spLocks noGrp="1"/>
          </p:cNvSpPr>
          <p:nvPr>
            <p:ph type="dt" idx="13"/>
          </p:nvPr>
        </p:nvSpPr>
        <p:spPr/>
        <p:txBody>
          <a:bodyPr/>
          <a:lstStyle/>
          <a:p>
            <a:fld id="{AFB65307-F325-4886-864A-056DC91B9BDE}" type="datetime8">
              <a:rPr lang="en-US" smtClean="0">
                <a:solidFill>
                  <a:prstClr val="black"/>
                </a:solidFill>
              </a:rPr>
              <a:pPr/>
              <a:t>5/15/2014 4:26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2577463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
        <p:nvSpPr>
          <p:cNvPr id="10" name="Date Placeholder 9"/>
          <p:cNvSpPr>
            <a:spLocks noGrp="1"/>
          </p:cNvSpPr>
          <p:nvPr>
            <p:ph type="dt" idx="13"/>
          </p:nvPr>
        </p:nvSpPr>
        <p:spPr/>
        <p:txBody>
          <a:bodyPr/>
          <a:lstStyle/>
          <a:p>
            <a:fld id="{AFB65307-F325-4886-864A-056DC91B9BDE}" type="datetime8">
              <a:rPr lang="en-US" smtClean="0">
                <a:solidFill>
                  <a:prstClr val="black"/>
                </a:solidFill>
              </a:rPr>
              <a:pPr/>
              <a:t>5/15/2014 4:26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2577463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
        <p:nvSpPr>
          <p:cNvPr id="10" name="Date Placeholder 9"/>
          <p:cNvSpPr>
            <a:spLocks noGrp="1"/>
          </p:cNvSpPr>
          <p:nvPr>
            <p:ph type="dt" idx="13"/>
          </p:nvPr>
        </p:nvSpPr>
        <p:spPr/>
        <p:txBody>
          <a:bodyPr/>
          <a:lstStyle/>
          <a:p>
            <a:fld id="{AFB65307-F325-4886-864A-056DC91B9BDE}" type="datetime8">
              <a:rPr lang="en-US" smtClean="0">
                <a:solidFill>
                  <a:prstClr val="black"/>
                </a:solidFill>
              </a:rPr>
              <a:pPr/>
              <a:t>5/15/2014 4:26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2577463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
        <p:nvSpPr>
          <p:cNvPr id="10" name="Date Placeholder 9"/>
          <p:cNvSpPr>
            <a:spLocks noGrp="1"/>
          </p:cNvSpPr>
          <p:nvPr>
            <p:ph type="dt" idx="13"/>
          </p:nvPr>
        </p:nvSpPr>
        <p:spPr/>
        <p:txBody>
          <a:bodyPr/>
          <a:lstStyle/>
          <a:p>
            <a:fld id="{AFB65307-F325-4886-864A-056DC91B9BDE}" type="datetime8">
              <a:rPr lang="en-US" smtClean="0">
                <a:solidFill>
                  <a:prstClr val="black"/>
                </a:solidFill>
              </a:rPr>
              <a:pPr/>
              <a:t>5/15/2014 4:26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2577463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
        <p:nvSpPr>
          <p:cNvPr id="10" name="Date Placeholder 9"/>
          <p:cNvSpPr>
            <a:spLocks noGrp="1"/>
          </p:cNvSpPr>
          <p:nvPr>
            <p:ph type="dt" idx="13"/>
          </p:nvPr>
        </p:nvSpPr>
        <p:spPr/>
        <p:txBody>
          <a:bodyPr/>
          <a:lstStyle/>
          <a:p>
            <a:fld id="{AFB65307-F325-4886-864A-056DC91B9BDE}" type="datetime8">
              <a:rPr lang="en-US" smtClean="0">
                <a:solidFill>
                  <a:prstClr val="black"/>
                </a:solidFill>
              </a:rPr>
              <a:pPr/>
              <a:t>5/15/2014 4:26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2577463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
        <p:nvSpPr>
          <p:cNvPr id="10" name="Date Placeholder 9"/>
          <p:cNvSpPr>
            <a:spLocks noGrp="1"/>
          </p:cNvSpPr>
          <p:nvPr>
            <p:ph type="dt" idx="13"/>
          </p:nvPr>
        </p:nvSpPr>
        <p:spPr/>
        <p:txBody>
          <a:bodyPr/>
          <a:lstStyle/>
          <a:p>
            <a:fld id="{AFB65307-F325-4886-864A-056DC91B9BDE}" type="datetime8">
              <a:rPr lang="en-US" smtClean="0">
                <a:solidFill>
                  <a:prstClr val="black"/>
                </a:solidFill>
              </a:rPr>
              <a:pPr/>
              <a:t>5/15/2014 4:26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25774631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1824" y="6482890"/>
            <a:ext cx="2901844" cy="372394"/>
          </a:xfrm>
          <a:prstGeom prst="rect">
            <a:avLst/>
          </a:prstGeom>
        </p:spPr>
        <p:txBody>
          <a:bodyPr lIns="93278" tIns="46639" rIns="93278" bIns="46639"/>
          <a:lstStyle/>
          <a:p>
            <a:fld id="{7DBFA603-1279-3C49-9E72-539DB483AA9B}" type="datetime4">
              <a:rPr lang="en-US" smtClean="0"/>
              <a:t>May 15, 2014</a:t>
            </a:fld>
            <a:endParaRPr lang="en-US"/>
          </a:p>
        </p:txBody>
      </p:sp>
      <p:sp>
        <p:nvSpPr>
          <p:cNvPr id="4" name="Footer Placeholder 3"/>
          <p:cNvSpPr>
            <a:spLocks noGrp="1"/>
          </p:cNvSpPr>
          <p:nvPr>
            <p:ph type="ftr" sz="quarter" idx="11"/>
          </p:nvPr>
        </p:nvSpPr>
        <p:spPr>
          <a:xfrm>
            <a:off x="4249129" y="6482890"/>
            <a:ext cx="3938218" cy="372394"/>
          </a:xfrm>
          <a:prstGeom prst="rect">
            <a:avLst/>
          </a:prstGeom>
        </p:spPr>
        <p:txBody>
          <a:bodyPr lIns="93278" tIns="46639" rIns="93278" bIns="46639"/>
          <a:lstStyle/>
          <a:p>
            <a:r>
              <a:rPr lang="en-US" smtClean="0"/>
              <a:t>NIC 2012</a:t>
            </a:r>
            <a:endParaRPr lang="en-US"/>
          </a:p>
        </p:txBody>
      </p:sp>
      <p:sp>
        <p:nvSpPr>
          <p:cNvPr id="5" name="Slide Number Placeholder 4"/>
          <p:cNvSpPr>
            <a:spLocks noGrp="1"/>
          </p:cNvSpPr>
          <p:nvPr>
            <p:ph type="sldNum" sz="quarter" idx="12"/>
          </p:nvPr>
        </p:nvSpPr>
        <p:spPr>
          <a:xfrm>
            <a:off x="8912808" y="6482890"/>
            <a:ext cx="2901844" cy="372394"/>
          </a:xfrm>
          <a:prstGeom prst="rect">
            <a:avLst/>
          </a:prstGeom>
        </p:spPr>
        <p:txBody>
          <a:bodyPr lIns="93278" tIns="46639" rIns="93278" bIns="46639"/>
          <a:lstStyle/>
          <a:p>
            <a:fld id="{0B2B2AD4-DB18-554B-B810-824342B8134F}" type="slidenum">
              <a:rPr lang="en-US" smtClean="0"/>
              <a:t>‹#›</a:t>
            </a:fld>
            <a:endParaRPr lang="en-US"/>
          </a:p>
        </p:txBody>
      </p:sp>
    </p:spTree>
    <p:extLst>
      <p:ext uri="{BB962C8B-B14F-4D97-AF65-F5344CB8AC3E}">
        <p14:creationId xmlns:p14="http://schemas.microsoft.com/office/powerpoint/2010/main" val="36408930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with 2 lines of text">
    <p:spTree>
      <p:nvGrpSpPr>
        <p:cNvPr id="1" name=""/>
        <p:cNvGrpSpPr/>
        <p:nvPr/>
      </p:nvGrpSpPr>
      <p:grpSpPr>
        <a:xfrm>
          <a:off x="0" y="0"/>
          <a:ext cx="0" cy="0"/>
          <a:chOff x="0" y="0"/>
          <a:chExt cx="0" cy="0"/>
        </a:xfrm>
      </p:grpSpPr>
      <p:grpSp>
        <p:nvGrpSpPr>
          <p:cNvPr id="4" name="Group 3"/>
          <p:cNvGrpSpPr/>
          <p:nvPr userDrawn="1"/>
        </p:nvGrpSpPr>
        <p:grpSpPr>
          <a:xfrm>
            <a:off x="0" y="0"/>
            <a:ext cx="12436475" cy="6994525"/>
            <a:chOff x="0" y="0"/>
            <a:chExt cx="12436475" cy="6994525"/>
          </a:xfrm>
        </p:grpSpPr>
        <p:grpSp>
          <p:nvGrpSpPr>
            <p:cNvPr id="5" name="Group 4"/>
            <p:cNvGrpSpPr/>
            <p:nvPr userDrawn="1"/>
          </p:nvGrpSpPr>
          <p:grpSpPr>
            <a:xfrm>
              <a:off x="0" y="0"/>
              <a:ext cx="12436475" cy="6994525"/>
              <a:chOff x="0" y="0"/>
              <a:chExt cx="12436475" cy="6994525"/>
            </a:xfrm>
          </p:grpSpPr>
          <p:sp>
            <p:nvSpPr>
              <p:cNvPr id="8" name="Frame 7"/>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8"/>
              <p:cNvGrpSpPr/>
              <p:nvPr userDrawn="1"/>
            </p:nvGrpSpPr>
            <p:grpSpPr>
              <a:xfrm>
                <a:off x="182886" y="190969"/>
                <a:ext cx="12118113" cy="6607864"/>
                <a:chOff x="182886" y="190969"/>
                <a:chExt cx="12118113" cy="6607864"/>
              </a:xfrm>
            </p:grpSpPr>
            <p:sp>
              <p:nvSpPr>
                <p:cNvPr id="10" name="Rectangle 9"/>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7" name="Rectangle 6"/>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2" name="Rectangle 11"/>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ight Triangle 12"/>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867813"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702873" cy="2092881"/>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0660335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 id="2147484280" r:id="rId32"/>
    <p:sldLayoutId id="2147484281"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2.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hyperlink" Target="microsoft.com/windows/wtg" TargetMode="External"/><Relationship Id="rId3" Type="http://schemas.openxmlformats.org/officeDocument/2006/relationships/hyperlink" Target="windows.com/enterprise" TargetMode="External"/><Relationship Id="rId7" Type="http://schemas.openxmlformats.org/officeDocument/2006/relationships/hyperlink" Target="microsoft.com/mdop"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hyperlink" Target="microsoft.com/springboard" TargetMode="External"/><Relationship Id="rId5" Type="http://schemas.openxmlformats.org/officeDocument/2006/relationships/image" Target="../media/image2.png"/><Relationship Id="rId4" Type="http://schemas.openxmlformats.org/officeDocument/2006/relationships/hyperlink" Target="http://www.windowsphone.com/business" TargetMode="External"/><Relationship Id="rId9" Type="http://schemas.openxmlformats.org/officeDocument/2006/relationships/hyperlink" Target="http://www.developer.windowsphone.co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9.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hyperlink" Target="http://www.amazon.com/gp/product/images/0735638853/ref=dp_image_0?ie=UTF8&amp;n=283155&amp;s=books" TargetMode="Externa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415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000" dirty="0" smtClean="0"/>
              <a:t>DEMO</a:t>
            </a:r>
            <a:endParaRPr lang="en-US" sz="6000" dirty="0"/>
          </a:p>
        </p:txBody>
      </p:sp>
      <p:sp>
        <p:nvSpPr>
          <p:cNvPr id="5" name="Text Placeholder 4"/>
          <p:cNvSpPr>
            <a:spLocks noGrp="1"/>
          </p:cNvSpPr>
          <p:nvPr>
            <p:ph type="body" sz="quarter" idx="12"/>
          </p:nvPr>
        </p:nvSpPr>
        <p:spPr/>
        <p:txBody>
          <a:bodyPr/>
          <a:lstStyle/>
          <a:p>
            <a:r>
              <a:rPr lang="en-US" dirty="0"/>
              <a:t>Using the MDT database</a:t>
            </a:r>
          </a:p>
        </p:txBody>
      </p:sp>
      <p:sp>
        <p:nvSpPr>
          <p:cNvPr id="6" name="Freeform 43"/>
          <p:cNvSpPr>
            <a:spLocks noEditPoints="1"/>
          </p:cNvSpPr>
          <p:nvPr/>
        </p:nvSpPr>
        <p:spPr bwMode="auto">
          <a:xfrm>
            <a:off x="2833861" y="1029006"/>
            <a:ext cx="2091381" cy="1316128"/>
          </a:xfrm>
          <a:custGeom>
            <a:avLst/>
            <a:gdLst>
              <a:gd name="T0" fmla="*/ 45 w 98"/>
              <a:gd name="T1" fmla="*/ 25 h 62"/>
              <a:gd name="T2" fmla="*/ 25 w 98"/>
              <a:gd name="T3" fmla="*/ 6 h 62"/>
              <a:gd name="T4" fmla="*/ 41 w 98"/>
              <a:gd name="T5" fmla="*/ 6 h 62"/>
              <a:gd name="T6" fmla="*/ 68 w 98"/>
              <a:gd name="T7" fmla="*/ 31 h 62"/>
              <a:gd name="T8" fmla="*/ 42 w 98"/>
              <a:gd name="T9" fmla="*/ 57 h 62"/>
              <a:gd name="T10" fmla="*/ 25 w 98"/>
              <a:gd name="T11" fmla="*/ 57 h 62"/>
              <a:gd name="T12" fmla="*/ 45 w 98"/>
              <a:gd name="T13" fmla="*/ 38 h 62"/>
              <a:gd name="T14" fmla="*/ 0 w 98"/>
              <a:gd name="T15" fmla="*/ 38 h 62"/>
              <a:gd name="T16" fmla="*/ 0 w 98"/>
              <a:gd name="T17" fmla="*/ 25 h 62"/>
              <a:gd name="T18" fmla="*/ 45 w 98"/>
              <a:gd name="T19" fmla="*/ 25 h 62"/>
              <a:gd name="T20" fmla="*/ 93 w 98"/>
              <a:gd name="T21" fmla="*/ 0 h 62"/>
              <a:gd name="T22" fmla="*/ 64 w 98"/>
              <a:gd name="T23" fmla="*/ 0 h 62"/>
              <a:gd name="T24" fmla="*/ 64 w 98"/>
              <a:gd name="T25" fmla="*/ 10 h 62"/>
              <a:gd name="T26" fmla="*/ 89 w 98"/>
              <a:gd name="T27" fmla="*/ 10 h 62"/>
              <a:gd name="T28" fmla="*/ 89 w 98"/>
              <a:gd name="T29" fmla="*/ 52 h 62"/>
              <a:gd name="T30" fmla="*/ 64 w 98"/>
              <a:gd name="T31" fmla="*/ 52 h 62"/>
              <a:gd name="T32" fmla="*/ 64 w 98"/>
              <a:gd name="T33" fmla="*/ 62 h 62"/>
              <a:gd name="T34" fmla="*/ 93 w 98"/>
              <a:gd name="T35" fmla="*/ 62 h 62"/>
              <a:gd name="T36" fmla="*/ 98 w 98"/>
              <a:gd name="T37" fmla="*/ 56 h 62"/>
              <a:gd name="T38" fmla="*/ 98 w 98"/>
              <a:gd name="T39" fmla="*/ 6 h 62"/>
              <a:gd name="T40" fmla="*/ 93 w 98"/>
              <a:gd name="T4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62">
                <a:moveTo>
                  <a:pt x="45" y="25"/>
                </a:moveTo>
                <a:cubicBezTo>
                  <a:pt x="25" y="6"/>
                  <a:pt x="25" y="6"/>
                  <a:pt x="25" y="6"/>
                </a:cubicBezTo>
                <a:cubicBezTo>
                  <a:pt x="41" y="6"/>
                  <a:pt x="41" y="6"/>
                  <a:pt x="41" y="6"/>
                </a:cubicBezTo>
                <a:cubicBezTo>
                  <a:pt x="68" y="31"/>
                  <a:pt x="68" y="31"/>
                  <a:pt x="68" y="31"/>
                </a:cubicBezTo>
                <a:cubicBezTo>
                  <a:pt x="42" y="57"/>
                  <a:pt x="42" y="57"/>
                  <a:pt x="42" y="57"/>
                </a:cubicBezTo>
                <a:cubicBezTo>
                  <a:pt x="25" y="57"/>
                  <a:pt x="25" y="57"/>
                  <a:pt x="25" y="57"/>
                </a:cubicBezTo>
                <a:cubicBezTo>
                  <a:pt x="45" y="38"/>
                  <a:pt x="45" y="38"/>
                  <a:pt x="45" y="38"/>
                </a:cubicBezTo>
                <a:cubicBezTo>
                  <a:pt x="0" y="38"/>
                  <a:pt x="0" y="38"/>
                  <a:pt x="0" y="38"/>
                </a:cubicBezTo>
                <a:cubicBezTo>
                  <a:pt x="0" y="25"/>
                  <a:pt x="0" y="25"/>
                  <a:pt x="0" y="25"/>
                </a:cubicBezTo>
                <a:lnTo>
                  <a:pt x="45" y="25"/>
                </a:lnTo>
                <a:close/>
                <a:moveTo>
                  <a:pt x="93" y="0"/>
                </a:moveTo>
                <a:cubicBezTo>
                  <a:pt x="64" y="0"/>
                  <a:pt x="64" y="0"/>
                  <a:pt x="64" y="0"/>
                </a:cubicBezTo>
                <a:cubicBezTo>
                  <a:pt x="64" y="10"/>
                  <a:pt x="64" y="10"/>
                  <a:pt x="64" y="10"/>
                </a:cubicBezTo>
                <a:cubicBezTo>
                  <a:pt x="89" y="10"/>
                  <a:pt x="89" y="10"/>
                  <a:pt x="89" y="10"/>
                </a:cubicBezTo>
                <a:cubicBezTo>
                  <a:pt x="89" y="52"/>
                  <a:pt x="89" y="52"/>
                  <a:pt x="89" y="52"/>
                </a:cubicBezTo>
                <a:cubicBezTo>
                  <a:pt x="64" y="52"/>
                  <a:pt x="64" y="52"/>
                  <a:pt x="64" y="52"/>
                </a:cubicBezTo>
                <a:cubicBezTo>
                  <a:pt x="64" y="62"/>
                  <a:pt x="64" y="62"/>
                  <a:pt x="64" y="62"/>
                </a:cubicBezTo>
                <a:cubicBezTo>
                  <a:pt x="93" y="62"/>
                  <a:pt x="93" y="62"/>
                  <a:pt x="93" y="62"/>
                </a:cubicBezTo>
                <a:cubicBezTo>
                  <a:pt x="96" y="62"/>
                  <a:pt x="98" y="59"/>
                  <a:pt x="98" y="56"/>
                </a:cubicBezTo>
                <a:cubicBezTo>
                  <a:pt x="98" y="6"/>
                  <a:pt x="98" y="6"/>
                  <a:pt x="98" y="6"/>
                </a:cubicBezTo>
                <a:cubicBezTo>
                  <a:pt x="98" y="3"/>
                  <a:pt x="96" y="0"/>
                  <a:pt x="9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28060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0"/>
          </p:nvPr>
        </p:nvSpPr>
        <p:spPr>
          <a:prstGeom prst="rect">
            <a:avLst/>
          </a:prstGeom>
        </p:spPr>
        <p:txBody>
          <a:bodyPr/>
          <a:lstStyle/>
          <a:p>
            <a:r>
              <a:rPr lang="sv-SE" dirty="0" smtClean="0"/>
              <a:t>Additional tables or views</a:t>
            </a:r>
          </a:p>
          <a:p>
            <a:r>
              <a:rPr lang="sv-SE" dirty="0" smtClean="0"/>
              <a:t>Stored Procedures</a:t>
            </a:r>
          </a:p>
        </p:txBody>
      </p:sp>
      <p:sp>
        <p:nvSpPr>
          <p:cNvPr id="3" name="Title 2"/>
          <p:cNvSpPr>
            <a:spLocks noGrp="1"/>
          </p:cNvSpPr>
          <p:nvPr>
            <p:ph type="title"/>
          </p:nvPr>
        </p:nvSpPr>
        <p:spPr/>
        <p:txBody>
          <a:bodyPr/>
          <a:lstStyle/>
          <a:p>
            <a:r>
              <a:rPr lang="sv-SE" dirty="0" smtClean="0"/>
              <a:t>Extending the MDT database</a:t>
            </a:r>
            <a:endParaRPr lang="en-US" dirty="0"/>
          </a:p>
        </p:txBody>
      </p:sp>
    </p:spTree>
    <p:extLst>
      <p:ext uri="{BB962C8B-B14F-4D97-AF65-F5344CB8AC3E}">
        <p14:creationId xmlns:p14="http://schemas.microsoft.com/office/powerpoint/2010/main" val="379841921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000" dirty="0" smtClean="0"/>
              <a:t>DEMO</a:t>
            </a:r>
            <a:endParaRPr lang="en-US" sz="6000" dirty="0"/>
          </a:p>
        </p:txBody>
      </p:sp>
      <p:sp>
        <p:nvSpPr>
          <p:cNvPr id="5" name="Text Placeholder 4"/>
          <p:cNvSpPr>
            <a:spLocks noGrp="1"/>
          </p:cNvSpPr>
          <p:nvPr>
            <p:ph type="body" sz="quarter" idx="12"/>
          </p:nvPr>
        </p:nvSpPr>
        <p:spPr/>
        <p:txBody>
          <a:bodyPr/>
          <a:lstStyle/>
          <a:p>
            <a:r>
              <a:rPr lang="en-US" dirty="0"/>
              <a:t>Extending the MDT database</a:t>
            </a:r>
          </a:p>
        </p:txBody>
      </p:sp>
      <p:sp>
        <p:nvSpPr>
          <p:cNvPr id="6" name="Freeform 43"/>
          <p:cNvSpPr>
            <a:spLocks noEditPoints="1"/>
          </p:cNvSpPr>
          <p:nvPr/>
        </p:nvSpPr>
        <p:spPr bwMode="auto">
          <a:xfrm>
            <a:off x="2833861" y="1029006"/>
            <a:ext cx="2091381" cy="1316128"/>
          </a:xfrm>
          <a:custGeom>
            <a:avLst/>
            <a:gdLst>
              <a:gd name="T0" fmla="*/ 45 w 98"/>
              <a:gd name="T1" fmla="*/ 25 h 62"/>
              <a:gd name="T2" fmla="*/ 25 w 98"/>
              <a:gd name="T3" fmla="*/ 6 h 62"/>
              <a:gd name="T4" fmla="*/ 41 w 98"/>
              <a:gd name="T5" fmla="*/ 6 h 62"/>
              <a:gd name="T6" fmla="*/ 68 w 98"/>
              <a:gd name="T7" fmla="*/ 31 h 62"/>
              <a:gd name="T8" fmla="*/ 42 w 98"/>
              <a:gd name="T9" fmla="*/ 57 h 62"/>
              <a:gd name="T10" fmla="*/ 25 w 98"/>
              <a:gd name="T11" fmla="*/ 57 h 62"/>
              <a:gd name="T12" fmla="*/ 45 w 98"/>
              <a:gd name="T13" fmla="*/ 38 h 62"/>
              <a:gd name="T14" fmla="*/ 0 w 98"/>
              <a:gd name="T15" fmla="*/ 38 h 62"/>
              <a:gd name="T16" fmla="*/ 0 w 98"/>
              <a:gd name="T17" fmla="*/ 25 h 62"/>
              <a:gd name="T18" fmla="*/ 45 w 98"/>
              <a:gd name="T19" fmla="*/ 25 h 62"/>
              <a:gd name="T20" fmla="*/ 93 w 98"/>
              <a:gd name="T21" fmla="*/ 0 h 62"/>
              <a:gd name="T22" fmla="*/ 64 w 98"/>
              <a:gd name="T23" fmla="*/ 0 h 62"/>
              <a:gd name="T24" fmla="*/ 64 w 98"/>
              <a:gd name="T25" fmla="*/ 10 h 62"/>
              <a:gd name="T26" fmla="*/ 89 w 98"/>
              <a:gd name="T27" fmla="*/ 10 h 62"/>
              <a:gd name="T28" fmla="*/ 89 w 98"/>
              <a:gd name="T29" fmla="*/ 52 h 62"/>
              <a:gd name="T30" fmla="*/ 64 w 98"/>
              <a:gd name="T31" fmla="*/ 52 h 62"/>
              <a:gd name="T32" fmla="*/ 64 w 98"/>
              <a:gd name="T33" fmla="*/ 62 h 62"/>
              <a:gd name="T34" fmla="*/ 93 w 98"/>
              <a:gd name="T35" fmla="*/ 62 h 62"/>
              <a:gd name="T36" fmla="*/ 98 w 98"/>
              <a:gd name="T37" fmla="*/ 56 h 62"/>
              <a:gd name="T38" fmla="*/ 98 w 98"/>
              <a:gd name="T39" fmla="*/ 6 h 62"/>
              <a:gd name="T40" fmla="*/ 93 w 98"/>
              <a:gd name="T4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62">
                <a:moveTo>
                  <a:pt x="45" y="25"/>
                </a:moveTo>
                <a:cubicBezTo>
                  <a:pt x="25" y="6"/>
                  <a:pt x="25" y="6"/>
                  <a:pt x="25" y="6"/>
                </a:cubicBezTo>
                <a:cubicBezTo>
                  <a:pt x="41" y="6"/>
                  <a:pt x="41" y="6"/>
                  <a:pt x="41" y="6"/>
                </a:cubicBezTo>
                <a:cubicBezTo>
                  <a:pt x="68" y="31"/>
                  <a:pt x="68" y="31"/>
                  <a:pt x="68" y="31"/>
                </a:cubicBezTo>
                <a:cubicBezTo>
                  <a:pt x="42" y="57"/>
                  <a:pt x="42" y="57"/>
                  <a:pt x="42" y="57"/>
                </a:cubicBezTo>
                <a:cubicBezTo>
                  <a:pt x="25" y="57"/>
                  <a:pt x="25" y="57"/>
                  <a:pt x="25" y="57"/>
                </a:cubicBezTo>
                <a:cubicBezTo>
                  <a:pt x="45" y="38"/>
                  <a:pt x="45" y="38"/>
                  <a:pt x="45" y="38"/>
                </a:cubicBezTo>
                <a:cubicBezTo>
                  <a:pt x="0" y="38"/>
                  <a:pt x="0" y="38"/>
                  <a:pt x="0" y="38"/>
                </a:cubicBezTo>
                <a:cubicBezTo>
                  <a:pt x="0" y="25"/>
                  <a:pt x="0" y="25"/>
                  <a:pt x="0" y="25"/>
                </a:cubicBezTo>
                <a:lnTo>
                  <a:pt x="45" y="25"/>
                </a:lnTo>
                <a:close/>
                <a:moveTo>
                  <a:pt x="93" y="0"/>
                </a:moveTo>
                <a:cubicBezTo>
                  <a:pt x="64" y="0"/>
                  <a:pt x="64" y="0"/>
                  <a:pt x="64" y="0"/>
                </a:cubicBezTo>
                <a:cubicBezTo>
                  <a:pt x="64" y="10"/>
                  <a:pt x="64" y="10"/>
                  <a:pt x="64" y="10"/>
                </a:cubicBezTo>
                <a:cubicBezTo>
                  <a:pt x="89" y="10"/>
                  <a:pt x="89" y="10"/>
                  <a:pt x="89" y="10"/>
                </a:cubicBezTo>
                <a:cubicBezTo>
                  <a:pt x="89" y="52"/>
                  <a:pt x="89" y="52"/>
                  <a:pt x="89" y="52"/>
                </a:cubicBezTo>
                <a:cubicBezTo>
                  <a:pt x="64" y="52"/>
                  <a:pt x="64" y="52"/>
                  <a:pt x="64" y="52"/>
                </a:cubicBezTo>
                <a:cubicBezTo>
                  <a:pt x="64" y="62"/>
                  <a:pt x="64" y="62"/>
                  <a:pt x="64" y="62"/>
                </a:cubicBezTo>
                <a:cubicBezTo>
                  <a:pt x="93" y="62"/>
                  <a:pt x="93" y="62"/>
                  <a:pt x="93" y="62"/>
                </a:cubicBezTo>
                <a:cubicBezTo>
                  <a:pt x="96" y="62"/>
                  <a:pt x="98" y="59"/>
                  <a:pt x="98" y="56"/>
                </a:cubicBezTo>
                <a:cubicBezTo>
                  <a:pt x="98" y="6"/>
                  <a:pt x="98" y="6"/>
                  <a:pt x="98" y="6"/>
                </a:cubicBezTo>
                <a:cubicBezTo>
                  <a:pt x="98" y="3"/>
                  <a:pt x="96" y="0"/>
                  <a:pt x="9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52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0"/>
          </p:nvPr>
        </p:nvSpPr>
        <p:spPr/>
        <p:txBody>
          <a:bodyPr/>
          <a:lstStyle/>
          <a:p>
            <a:r>
              <a:rPr lang="sv-SE" smtClean="0"/>
              <a:t>Call external vb scripts </a:t>
            </a:r>
          </a:p>
          <a:p>
            <a:r>
              <a:rPr lang="sv-SE" smtClean="0"/>
              <a:t>Call functions, have them return values</a:t>
            </a:r>
            <a:endParaRPr lang="sv-SE" dirty="0" smtClean="0"/>
          </a:p>
        </p:txBody>
      </p:sp>
      <p:sp>
        <p:nvSpPr>
          <p:cNvPr id="3" name="Title 2"/>
          <p:cNvSpPr>
            <a:spLocks noGrp="1"/>
          </p:cNvSpPr>
          <p:nvPr>
            <p:ph type="title"/>
          </p:nvPr>
        </p:nvSpPr>
        <p:spPr/>
        <p:txBody>
          <a:bodyPr/>
          <a:lstStyle/>
          <a:p>
            <a:r>
              <a:rPr lang="sv-SE" smtClean="0"/>
              <a:t>Using user exit scripts</a:t>
            </a:r>
            <a:endParaRPr lang="en-US" dirty="0"/>
          </a:p>
        </p:txBody>
      </p:sp>
    </p:spTree>
    <p:extLst>
      <p:ext uri="{BB962C8B-B14F-4D97-AF65-F5344CB8AC3E}">
        <p14:creationId xmlns:p14="http://schemas.microsoft.com/office/powerpoint/2010/main" val="294467017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000" dirty="0" smtClean="0"/>
              <a:t>DEMO</a:t>
            </a:r>
            <a:endParaRPr lang="en-US" sz="6000" dirty="0"/>
          </a:p>
        </p:txBody>
      </p:sp>
      <p:sp>
        <p:nvSpPr>
          <p:cNvPr id="5" name="Text Placeholder 4"/>
          <p:cNvSpPr>
            <a:spLocks noGrp="1"/>
          </p:cNvSpPr>
          <p:nvPr>
            <p:ph type="body" sz="quarter" idx="12"/>
          </p:nvPr>
        </p:nvSpPr>
        <p:spPr/>
        <p:txBody>
          <a:bodyPr/>
          <a:lstStyle/>
          <a:p>
            <a:r>
              <a:rPr lang="en-US" dirty="0"/>
              <a:t>Using user exit scripts</a:t>
            </a:r>
          </a:p>
        </p:txBody>
      </p:sp>
      <p:sp>
        <p:nvSpPr>
          <p:cNvPr id="6" name="Freeform 43"/>
          <p:cNvSpPr>
            <a:spLocks noEditPoints="1"/>
          </p:cNvSpPr>
          <p:nvPr/>
        </p:nvSpPr>
        <p:spPr bwMode="auto">
          <a:xfrm>
            <a:off x="2833861" y="1029006"/>
            <a:ext cx="2091381" cy="1316128"/>
          </a:xfrm>
          <a:custGeom>
            <a:avLst/>
            <a:gdLst>
              <a:gd name="T0" fmla="*/ 45 w 98"/>
              <a:gd name="T1" fmla="*/ 25 h 62"/>
              <a:gd name="T2" fmla="*/ 25 w 98"/>
              <a:gd name="T3" fmla="*/ 6 h 62"/>
              <a:gd name="T4" fmla="*/ 41 w 98"/>
              <a:gd name="T5" fmla="*/ 6 h 62"/>
              <a:gd name="T6" fmla="*/ 68 w 98"/>
              <a:gd name="T7" fmla="*/ 31 h 62"/>
              <a:gd name="T8" fmla="*/ 42 w 98"/>
              <a:gd name="T9" fmla="*/ 57 h 62"/>
              <a:gd name="T10" fmla="*/ 25 w 98"/>
              <a:gd name="T11" fmla="*/ 57 h 62"/>
              <a:gd name="T12" fmla="*/ 45 w 98"/>
              <a:gd name="T13" fmla="*/ 38 h 62"/>
              <a:gd name="T14" fmla="*/ 0 w 98"/>
              <a:gd name="T15" fmla="*/ 38 h 62"/>
              <a:gd name="T16" fmla="*/ 0 w 98"/>
              <a:gd name="T17" fmla="*/ 25 h 62"/>
              <a:gd name="T18" fmla="*/ 45 w 98"/>
              <a:gd name="T19" fmla="*/ 25 h 62"/>
              <a:gd name="T20" fmla="*/ 93 w 98"/>
              <a:gd name="T21" fmla="*/ 0 h 62"/>
              <a:gd name="T22" fmla="*/ 64 w 98"/>
              <a:gd name="T23" fmla="*/ 0 h 62"/>
              <a:gd name="T24" fmla="*/ 64 w 98"/>
              <a:gd name="T25" fmla="*/ 10 h 62"/>
              <a:gd name="T26" fmla="*/ 89 w 98"/>
              <a:gd name="T27" fmla="*/ 10 h 62"/>
              <a:gd name="T28" fmla="*/ 89 w 98"/>
              <a:gd name="T29" fmla="*/ 52 h 62"/>
              <a:gd name="T30" fmla="*/ 64 w 98"/>
              <a:gd name="T31" fmla="*/ 52 h 62"/>
              <a:gd name="T32" fmla="*/ 64 w 98"/>
              <a:gd name="T33" fmla="*/ 62 h 62"/>
              <a:gd name="T34" fmla="*/ 93 w 98"/>
              <a:gd name="T35" fmla="*/ 62 h 62"/>
              <a:gd name="T36" fmla="*/ 98 w 98"/>
              <a:gd name="T37" fmla="*/ 56 h 62"/>
              <a:gd name="T38" fmla="*/ 98 w 98"/>
              <a:gd name="T39" fmla="*/ 6 h 62"/>
              <a:gd name="T40" fmla="*/ 93 w 98"/>
              <a:gd name="T4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62">
                <a:moveTo>
                  <a:pt x="45" y="25"/>
                </a:moveTo>
                <a:cubicBezTo>
                  <a:pt x="25" y="6"/>
                  <a:pt x="25" y="6"/>
                  <a:pt x="25" y="6"/>
                </a:cubicBezTo>
                <a:cubicBezTo>
                  <a:pt x="41" y="6"/>
                  <a:pt x="41" y="6"/>
                  <a:pt x="41" y="6"/>
                </a:cubicBezTo>
                <a:cubicBezTo>
                  <a:pt x="68" y="31"/>
                  <a:pt x="68" y="31"/>
                  <a:pt x="68" y="31"/>
                </a:cubicBezTo>
                <a:cubicBezTo>
                  <a:pt x="42" y="57"/>
                  <a:pt x="42" y="57"/>
                  <a:pt x="42" y="57"/>
                </a:cubicBezTo>
                <a:cubicBezTo>
                  <a:pt x="25" y="57"/>
                  <a:pt x="25" y="57"/>
                  <a:pt x="25" y="57"/>
                </a:cubicBezTo>
                <a:cubicBezTo>
                  <a:pt x="45" y="38"/>
                  <a:pt x="45" y="38"/>
                  <a:pt x="45" y="38"/>
                </a:cubicBezTo>
                <a:cubicBezTo>
                  <a:pt x="0" y="38"/>
                  <a:pt x="0" y="38"/>
                  <a:pt x="0" y="38"/>
                </a:cubicBezTo>
                <a:cubicBezTo>
                  <a:pt x="0" y="25"/>
                  <a:pt x="0" y="25"/>
                  <a:pt x="0" y="25"/>
                </a:cubicBezTo>
                <a:lnTo>
                  <a:pt x="45" y="25"/>
                </a:lnTo>
                <a:close/>
                <a:moveTo>
                  <a:pt x="93" y="0"/>
                </a:moveTo>
                <a:cubicBezTo>
                  <a:pt x="64" y="0"/>
                  <a:pt x="64" y="0"/>
                  <a:pt x="64" y="0"/>
                </a:cubicBezTo>
                <a:cubicBezTo>
                  <a:pt x="64" y="10"/>
                  <a:pt x="64" y="10"/>
                  <a:pt x="64" y="10"/>
                </a:cubicBezTo>
                <a:cubicBezTo>
                  <a:pt x="89" y="10"/>
                  <a:pt x="89" y="10"/>
                  <a:pt x="89" y="10"/>
                </a:cubicBezTo>
                <a:cubicBezTo>
                  <a:pt x="89" y="52"/>
                  <a:pt x="89" y="52"/>
                  <a:pt x="89" y="52"/>
                </a:cubicBezTo>
                <a:cubicBezTo>
                  <a:pt x="64" y="52"/>
                  <a:pt x="64" y="52"/>
                  <a:pt x="64" y="52"/>
                </a:cubicBezTo>
                <a:cubicBezTo>
                  <a:pt x="64" y="62"/>
                  <a:pt x="64" y="62"/>
                  <a:pt x="64" y="62"/>
                </a:cubicBezTo>
                <a:cubicBezTo>
                  <a:pt x="93" y="62"/>
                  <a:pt x="93" y="62"/>
                  <a:pt x="93" y="62"/>
                </a:cubicBezTo>
                <a:cubicBezTo>
                  <a:pt x="96" y="62"/>
                  <a:pt x="98" y="59"/>
                  <a:pt x="98" y="56"/>
                </a:cubicBezTo>
                <a:cubicBezTo>
                  <a:pt x="98" y="6"/>
                  <a:pt x="98" y="6"/>
                  <a:pt x="98" y="6"/>
                </a:cubicBezTo>
                <a:cubicBezTo>
                  <a:pt x="98" y="3"/>
                  <a:pt x="96" y="0"/>
                  <a:pt x="9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36423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0"/>
          </p:nvPr>
        </p:nvSpPr>
        <p:spPr/>
        <p:txBody>
          <a:bodyPr/>
          <a:lstStyle/>
          <a:p>
            <a:r>
              <a:rPr lang="sv-SE" smtClean="0"/>
              <a:t>Code running on the server</a:t>
            </a:r>
          </a:p>
          <a:p>
            <a:r>
              <a:rPr lang="sv-SE" smtClean="0"/>
              <a:t>WinPE and MDT talks to web services natively</a:t>
            </a:r>
            <a:endParaRPr lang="sv-SE" dirty="0" smtClean="0"/>
          </a:p>
        </p:txBody>
      </p:sp>
      <p:sp>
        <p:nvSpPr>
          <p:cNvPr id="3" name="Title 2"/>
          <p:cNvSpPr>
            <a:spLocks noGrp="1"/>
          </p:cNvSpPr>
          <p:nvPr>
            <p:ph type="title"/>
          </p:nvPr>
        </p:nvSpPr>
        <p:spPr/>
        <p:txBody>
          <a:bodyPr/>
          <a:lstStyle/>
          <a:p>
            <a:r>
              <a:rPr lang="sv-SE" smtClean="0"/>
              <a:t>Using web services</a:t>
            </a:r>
            <a:endParaRPr lang="en-US" dirty="0"/>
          </a:p>
        </p:txBody>
      </p:sp>
    </p:spTree>
    <p:extLst>
      <p:ext uri="{BB962C8B-B14F-4D97-AF65-F5344CB8AC3E}">
        <p14:creationId xmlns:p14="http://schemas.microsoft.com/office/powerpoint/2010/main" val="427045716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000" dirty="0" smtClean="0"/>
              <a:t>DEMO</a:t>
            </a:r>
            <a:endParaRPr lang="en-US" sz="6000" dirty="0"/>
          </a:p>
        </p:txBody>
      </p:sp>
      <p:sp>
        <p:nvSpPr>
          <p:cNvPr id="5" name="Text Placeholder 4"/>
          <p:cNvSpPr>
            <a:spLocks noGrp="1"/>
          </p:cNvSpPr>
          <p:nvPr>
            <p:ph type="body" sz="quarter" idx="12"/>
          </p:nvPr>
        </p:nvSpPr>
        <p:spPr/>
        <p:txBody>
          <a:bodyPr/>
          <a:lstStyle/>
          <a:p>
            <a:r>
              <a:rPr lang="en-US" dirty="0"/>
              <a:t>Using Web services</a:t>
            </a:r>
          </a:p>
        </p:txBody>
      </p:sp>
      <p:sp>
        <p:nvSpPr>
          <p:cNvPr id="6" name="Freeform 43"/>
          <p:cNvSpPr>
            <a:spLocks noEditPoints="1"/>
          </p:cNvSpPr>
          <p:nvPr/>
        </p:nvSpPr>
        <p:spPr bwMode="auto">
          <a:xfrm>
            <a:off x="2758704" y="1029006"/>
            <a:ext cx="2091381" cy="1316128"/>
          </a:xfrm>
          <a:custGeom>
            <a:avLst/>
            <a:gdLst>
              <a:gd name="T0" fmla="*/ 45 w 98"/>
              <a:gd name="T1" fmla="*/ 25 h 62"/>
              <a:gd name="T2" fmla="*/ 25 w 98"/>
              <a:gd name="T3" fmla="*/ 6 h 62"/>
              <a:gd name="T4" fmla="*/ 41 w 98"/>
              <a:gd name="T5" fmla="*/ 6 h 62"/>
              <a:gd name="T6" fmla="*/ 68 w 98"/>
              <a:gd name="T7" fmla="*/ 31 h 62"/>
              <a:gd name="T8" fmla="*/ 42 w 98"/>
              <a:gd name="T9" fmla="*/ 57 h 62"/>
              <a:gd name="T10" fmla="*/ 25 w 98"/>
              <a:gd name="T11" fmla="*/ 57 h 62"/>
              <a:gd name="T12" fmla="*/ 45 w 98"/>
              <a:gd name="T13" fmla="*/ 38 h 62"/>
              <a:gd name="T14" fmla="*/ 0 w 98"/>
              <a:gd name="T15" fmla="*/ 38 h 62"/>
              <a:gd name="T16" fmla="*/ 0 w 98"/>
              <a:gd name="T17" fmla="*/ 25 h 62"/>
              <a:gd name="T18" fmla="*/ 45 w 98"/>
              <a:gd name="T19" fmla="*/ 25 h 62"/>
              <a:gd name="T20" fmla="*/ 93 w 98"/>
              <a:gd name="T21" fmla="*/ 0 h 62"/>
              <a:gd name="T22" fmla="*/ 64 w 98"/>
              <a:gd name="T23" fmla="*/ 0 h 62"/>
              <a:gd name="T24" fmla="*/ 64 w 98"/>
              <a:gd name="T25" fmla="*/ 10 h 62"/>
              <a:gd name="T26" fmla="*/ 89 w 98"/>
              <a:gd name="T27" fmla="*/ 10 h 62"/>
              <a:gd name="T28" fmla="*/ 89 w 98"/>
              <a:gd name="T29" fmla="*/ 52 h 62"/>
              <a:gd name="T30" fmla="*/ 64 w 98"/>
              <a:gd name="T31" fmla="*/ 52 h 62"/>
              <a:gd name="T32" fmla="*/ 64 w 98"/>
              <a:gd name="T33" fmla="*/ 62 h 62"/>
              <a:gd name="T34" fmla="*/ 93 w 98"/>
              <a:gd name="T35" fmla="*/ 62 h 62"/>
              <a:gd name="T36" fmla="*/ 98 w 98"/>
              <a:gd name="T37" fmla="*/ 56 h 62"/>
              <a:gd name="T38" fmla="*/ 98 w 98"/>
              <a:gd name="T39" fmla="*/ 6 h 62"/>
              <a:gd name="T40" fmla="*/ 93 w 98"/>
              <a:gd name="T4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62">
                <a:moveTo>
                  <a:pt x="45" y="25"/>
                </a:moveTo>
                <a:cubicBezTo>
                  <a:pt x="25" y="6"/>
                  <a:pt x="25" y="6"/>
                  <a:pt x="25" y="6"/>
                </a:cubicBezTo>
                <a:cubicBezTo>
                  <a:pt x="41" y="6"/>
                  <a:pt x="41" y="6"/>
                  <a:pt x="41" y="6"/>
                </a:cubicBezTo>
                <a:cubicBezTo>
                  <a:pt x="68" y="31"/>
                  <a:pt x="68" y="31"/>
                  <a:pt x="68" y="31"/>
                </a:cubicBezTo>
                <a:cubicBezTo>
                  <a:pt x="42" y="57"/>
                  <a:pt x="42" y="57"/>
                  <a:pt x="42" y="57"/>
                </a:cubicBezTo>
                <a:cubicBezTo>
                  <a:pt x="25" y="57"/>
                  <a:pt x="25" y="57"/>
                  <a:pt x="25" y="57"/>
                </a:cubicBezTo>
                <a:cubicBezTo>
                  <a:pt x="45" y="38"/>
                  <a:pt x="45" y="38"/>
                  <a:pt x="45" y="38"/>
                </a:cubicBezTo>
                <a:cubicBezTo>
                  <a:pt x="0" y="38"/>
                  <a:pt x="0" y="38"/>
                  <a:pt x="0" y="38"/>
                </a:cubicBezTo>
                <a:cubicBezTo>
                  <a:pt x="0" y="25"/>
                  <a:pt x="0" y="25"/>
                  <a:pt x="0" y="25"/>
                </a:cubicBezTo>
                <a:lnTo>
                  <a:pt x="45" y="25"/>
                </a:lnTo>
                <a:close/>
                <a:moveTo>
                  <a:pt x="93" y="0"/>
                </a:moveTo>
                <a:cubicBezTo>
                  <a:pt x="64" y="0"/>
                  <a:pt x="64" y="0"/>
                  <a:pt x="64" y="0"/>
                </a:cubicBezTo>
                <a:cubicBezTo>
                  <a:pt x="64" y="10"/>
                  <a:pt x="64" y="10"/>
                  <a:pt x="64" y="10"/>
                </a:cubicBezTo>
                <a:cubicBezTo>
                  <a:pt x="89" y="10"/>
                  <a:pt x="89" y="10"/>
                  <a:pt x="89" y="10"/>
                </a:cubicBezTo>
                <a:cubicBezTo>
                  <a:pt x="89" y="52"/>
                  <a:pt x="89" y="52"/>
                  <a:pt x="89" y="52"/>
                </a:cubicBezTo>
                <a:cubicBezTo>
                  <a:pt x="64" y="52"/>
                  <a:pt x="64" y="52"/>
                  <a:pt x="64" y="52"/>
                </a:cubicBezTo>
                <a:cubicBezTo>
                  <a:pt x="64" y="62"/>
                  <a:pt x="64" y="62"/>
                  <a:pt x="64" y="62"/>
                </a:cubicBezTo>
                <a:cubicBezTo>
                  <a:pt x="93" y="62"/>
                  <a:pt x="93" y="62"/>
                  <a:pt x="93" y="62"/>
                </a:cubicBezTo>
                <a:cubicBezTo>
                  <a:pt x="96" y="62"/>
                  <a:pt x="98" y="59"/>
                  <a:pt x="98" y="56"/>
                </a:cubicBezTo>
                <a:cubicBezTo>
                  <a:pt x="98" y="6"/>
                  <a:pt x="98" y="6"/>
                  <a:pt x="98" y="6"/>
                </a:cubicBezTo>
                <a:cubicBezTo>
                  <a:pt x="98" y="3"/>
                  <a:pt x="96" y="0"/>
                  <a:pt x="9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40330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0"/>
          </p:nvPr>
        </p:nvSpPr>
        <p:spPr>
          <a:prstGeom prst="rect">
            <a:avLst/>
          </a:prstGeom>
        </p:spPr>
        <p:txBody>
          <a:bodyPr/>
          <a:lstStyle/>
          <a:p>
            <a:r>
              <a:rPr lang="sv-SE" dirty="0" smtClean="0"/>
              <a:t>Creating Orchestrator runbooks</a:t>
            </a:r>
          </a:p>
          <a:p>
            <a:r>
              <a:rPr lang="sv-SE" dirty="0" smtClean="0"/>
              <a:t>Calling runbooks from the task sequence</a:t>
            </a:r>
          </a:p>
        </p:txBody>
      </p:sp>
      <p:sp>
        <p:nvSpPr>
          <p:cNvPr id="3" name="Title 2"/>
          <p:cNvSpPr>
            <a:spLocks noGrp="1"/>
          </p:cNvSpPr>
          <p:nvPr>
            <p:ph type="title"/>
          </p:nvPr>
        </p:nvSpPr>
        <p:spPr/>
        <p:txBody>
          <a:bodyPr/>
          <a:lstStyle/>
          <a:p>
            <a:r>
              <a:rPr lang="sv-SE" dirty="0" smtClean="0"/>
              <a:t>Integrating with System Center 2012 R2</a:t>
            </a:r>
            <a:endParaRPr lang="en-US" dirty="0"/>
          </a:p>
        </p:txBody>
      </p:sp>
    </p:spTree>
    <p:extLst>
      <p:ext uri="{BB962C8B-B14F-4D97-AF65-F5344CB8AC3E}">
        <p14:creationId xmlns:p14="http://schemas.microsoft.com/office/powerpoint/2010/main" val="63948638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000" dirty="0" smtClean="0"/>
              <a:t>DEMO</a:t>
            </a:r>
            <a:endParaRPr lang="en-US" sz="6000" dirty="0"/>
          </a:p>
        </p:txBody>
      </p:sp>
      <p:sp>
        <p:nvSpPr>
          <p:cNvPr id="5" name="Text Placeholder 4"/>
          <p:cNvSpPr>
            <a:spLocks noGrp="1"/>
          </p:cNvSpPr>
          <p:nvPr>
            <p:ph type="body" sz="quarter" idx="12"/>
          </p:nvPr>
        </p:nvSpPr>
        <p:spPr/>
        <p:txBody>
          <a:bodyPr/>
          <a:lstStyle/>
          <a:p>
            <a:r>
              <a:rPr lang="en-US" dirty="0"/>
              <a:t>Integrating </a:t>
            </a:r>
            <a:r>
              <a:rPr lang="en-US"/>
              <a:t>with </a:t>
            </a:r>
            <a:r>
              <a:rPr lang="en-US" smtClean="0"/>
              <a:t>Orchestrator 2012 R2</a:t>
            </a:r>
            <a:endParaRPr lang="en-US" dirty="0"/>
          </a:p>
        </p:txBody>
      </p:sp>
      <p:sp>
        <p:nvSpPr>
          <p:cNvPr id="6" name="Freeform 43"/>
          <p:cNvSpPr>
            <a:spLocks noEditPoints="1"/>
          </p:cNvSpPr>
          <p:nvPr/>
        </p:nvSpPr>
        <p:spPr bwMode="auto">
          <a:xfrm>
            <a:off x="2761853" y="1029006"/>
            <a:ext cx="2091381" cy="1316128"/>
          </a:xfrm>
          <a:custGeom>
            <a:avLst/>
            <a:gdLst>
              <a:gd name="T0" fmla="*/ 45 w 98"/>
              <a:gd name="T1" fmla="*/ 25 h 62"/>
              <a:gd name="T2" fmla="*/ 25 w 98"/>
              <a:gd name="T3" fmla="*/ 6 h 62"/>
              <a:gd name="T4" fmla="*/ 41 w 98"/>
              <a:gd name="T5" fmla="*/ 6 h 62"/>
              <a:gd name="T6" fmla="*/ 68 w 98"/>
              <a:gd name="T7" fmla="*/ 31 h 62"/>
              <a:gd name="T8" fmla="*/ 42 w 98"/>
              <a:gd name="T9" fmla="*/ 57 h 62"/>
              <a:gd name="T10" fmla="*/ 25 w 98"/>
              <a:gd name="T11" fmla="*/ 57 h 62"/>
              <a:gd name="T12" fmla="*/ 45 w 98"/>
              <a:gd name="T13" fmla="*/ 38 h 62"/>
              <a:gd name="T14" fmla="*/ 0 w 98"/>
              <a:gd name="T15" fmla="*/ 38 h 62"/>
              <a:gd name="T16" fmla="*/ 0 w 98"/>
              <a:gd name="T17" fmla="*/ 25 h 62"/>
              <a:gd name="T18" fmla="*/ 45 w 98"/>
              <a:gd name="T19" fmla="*/ 25 h 62"/>
              <a:gd name="T20" fmla="*/ 93 w 98"/>
              <a:gd name="T21" fmla="*/ 0 h 62"/>
              <a:gd name="T22" fmla="*/ 64 w 98"/>
              <a:gd name="T23" fmla="*/ 0 h 62"/>
              <a:gd name="T24" fmla="*/ 64 w 98"/>
              <a:gd name="T25" fmla="*/ 10 h 62"/>
              <a:gd name="T26" fmla="*/ 89 w 98"/>
              <a:gd name="T27" fmla="*/ 10 h 62"/>
              <a:gd name="T28" fmla="*/ 89 w 98"/>
              <a:gd name="T29" fmla="*/ 52 h 62"/>
              <a:gd name="T30" fmla="*/ 64 w 98"/>
              <a:gd name="T31" fmla="*/ 52 h 62"/>
              <a:gd name="T32" fmla="*/ 64 w 98"/>
              <a:gd name="T33" fmla="*/ 62 h 62"/>
              <a:gd name="T34" fmla="*/ 93 w 98"/>
              <a:gd name="T35" fmla="*/ 62 h 62"/>
              <a:gd name="T36" fmla="*/ 98 w 98"/>
              <a:gd name="T37" fmla="*/ 56 h 62"/>
              <a:gd name="T38" fmla="*/ 98 w 98"/>
              <a:gd name="T39" fmla="*/ 6 h 62"/>
              <a:gd name="T40" fmla="*/ 93 w 98"/>
              <a:gd name="T4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62">
                <a:moveTo>
                  <a:pt x="45" y="25"/>
                </a:moveTo>
                <a:cubicBezTo>
                  <a:pt x="25" y="6"/>
                  <a:pt x="25" y="6"/>
                  <a:pt x="25" y="6"/>
                </a:cubicBezTo>
                <a:cubicBezTo>
                  <a:pt x="41" y="6"/>
                  <a:pt x="41" y="6"/>
                  <a:pt x="41" y="6"/>
                </a:cubicBezTo>
                <a:cubicBezTo>
                  <a:pt x="68" y="31"/>
                  <a:pt x="68" y="31"/>
                  <a:pt x="68" y="31"/>
                </a:cubicBezTo>
                <a:cubicBezTo>
                  <a:pt x="42" y="57"/>
                  <a:pt x="42" y="57"/>
                  <a:pt x="42" y="57"/>
                </a:cubicBezTo>
                <a:cubicBezTo>
                  <a:pt x="25" y="57"/>
                  <a:pt x="25" y="57"/>
                  <a:pt x="25" y="57"/>
                </a:cubicBezTo>
                <a:cubicBezTo>
                  <a:pt x="45" y="38"/>
                  <a:pt x="45" y="38"/>
                  <a:pt x="45" y="38"/>
                </a:cubicBezTo>
                <a:cubicBezTo>
                  <a:pt x="0" y="38"/>
                  <a:pt x="0" y="38"/>
                  <a:pt x="0" y="38"/>
                </a:cubicBezTo>
                <a:cubicBezTo>
                  <a:pt x="0" y="25"/>
                  <a:pt x="0" y="25"/>
                  <a:pt x="0" y="25"/>
                </a:cubicBezTo>
                <a:lnTo>
                  <a:pt x="45" y="25"/>
                </a:lnTo>
                <a:close/>
                <a:moveTo>
                  <a:pt x="93" y="0"/>
                </a:moveTo>
                <a:cubicBezTo>
                  <a:pt x="64" y="0"/>
                  <a:pt x="64" y="0"/>
                  <a:pt x="64" y="0"/>
                </a:cubicBezTo>
                <a:cubicBezTo>
                  <a:pt x="64" y="10"/>
                  <a:pt x="64" y="10"/>
                  <a:pt x="64" y="10"/>
                </a:cubicBezTo>
                <a:cubicBezTo>
                  <a:pt x="89" y="10"/>
                  <a:pt x="89" y="10"/>
                  <a:pt x="89" y="10"/>
                </a:cubicBezTo>
                <a:cubicBezTo>
                  <a:pt x="89" y="52"/>
                  <a:pt x="89" y="52"/>
                  <a:pt x="89" y="52"/>
                </a:cubicBezTo>
                <a:cubicBezTo>
                  <a:pt x="64" y="52"/>
                  <a:pt x="64" y="52"/>
                  <a:pt x="64" y="52"/>
                </a:cubicBezTo>
                <a:cubicBezTo>
                  <a:pt x="64" y="62"/>
                  <a:pt x="64" y="62"/>
                  <a:pt x="64" y="62"/>
                </a:cubicBezTo>
                <a:cubicBezTo>
                  <a:pt x="93" y="62"/>
                  <a:pt x="93" y="62"/>
                  <a:pt x="93" y="62"/>
                </a:cubicBezTo>
                <a:cubicBezTo>
                  <a:pt x="96" y="62"/>
                  <a:pt x="98" y="59"/>
                  <a:pt x="98" y="56"/>
                </a:cubicBezTo>
                <a:cubicBezTo>
                  <a:pt x="98" y="6"/>
                  <a:pt x="98" y="6"/>
                  <a:pt x="98" y="6"/>
                </a:cubicBezTo>
                <a:cubicBezTo>
                  <a:pt x="98" y="3"/>
                  <a:pt x="96" y="0"/>
                  <a:pt x="9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873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871" y="1339274"/>
            <a:ext cx="3526879" cy="448703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553" y="1339273"/>
            <a:ext cx="3590137" cy="448703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9111" y="1339274"/>
            <a:ext cx="3580080" cy="4487034"/>
          </a:xfrm>
          <a:prstGeom prst="rect">
            <a:avLst/>
          </a:prstGeom>
        </p:spPr>
      </p:pic>
      <p:sp useBgFill="1">
        <p:nvSpPr>
          <p:cNvPr id="8" name="Rectangle 7"/>
          <p:cNvSpPr/>
          <p:nvPr/>
        </p:nvSpPr>
        <p:spPr bwMode="auto">
          <a:xfrm>
            <a:off x="-1" y="5826308"/>
            <a:ext cx="12436475" cy="1168217"/>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itle 10"/>
          <p:cNvSpPr>
            <a:spLocks noGrp="1"/>
          </p:cNvSpPr>
          <p:nvPr>
            <p:ph type="title"/>
          </p:nvPr>
        </p:nvSpPr>
        <p:spPr/>
        <p:txBody>
          <a:bodyPr/>
          <a:lstStyle/>
          <a:p>
            <a:r>
              <a:rPr lang="en-US" dirty="0" smtClean="0"/>
              <a:t>Resources – trainings, videos, books</a:t>
            </a:r>
            <a:endParaRPr lang="en-US" dirty="0"/>
          </a:p>
        </p:txBody>
      </p:sp>
      <p:sp>
        <p:nvSpPr>
          <p:cNvPr id="12" name="Rectangle 11"/>
          <p:cNvSpPr/>
          <p:nvPr/>
        </p:nvSpPr>
        <p:spPr>
          <a:xfrm>
            <a:off x="648871" y="5952732"/>
            <a:ext cx="11067938" cy="741109"/>
          </a:xfrm>
          <a:prstGeom prst="rect">
            <a:avLst/>
          </a:prstGeom>
          <a:solidFill>
            <a:schemeClr val="accent1"/>
          </a:solidFill>
        </p:spPr>
        <p:txBody>
          <a:bodyPr wrap="square" lIns="91440" tIns="62171" rIns="124342" bIns="62171">
            <a:spAutoFit/>
          </a:bodyPr>
          <a:lstStyle/>
          <a:p>
            <a:r>
              <a:rPr lang="en-US" sz="4000" dirty="0">
                <a:latin typeface="Segoe Light" pitchFamily="34" charset="0"/>
                <a:ea typeface="+mj-ea"/>
                <a:cs typeface="+mj-cs"/>
              </a:rPr>
              <a:t>deploymentartist.com</a:t>
            </a:r>
          </a:p>
        </p:txBody>
      </p:sp>
    </p:spTree>
    <p:extLst>
      <p:ext uri="{BB962C8B-B14F-4D97-AF65-F5344CB8AC3E}">
        <p14:creationId xmlns:p14="http://schemas.microsoft.com/office/powerpoint/2010/main" val="2708347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7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Advanced </a:t>
            </a:r>
            <a:r>
              <a:rPr lang="en-US" sz="3600" b="1" dirty="0"/>
              <a:t>Microsoft Deployment Toolkit 2013 Customizations Dueling MDT Enhancements</a:t>
            </a:r>
            <a:endParaRPr lang="en-US" sz="3600" dirty="0"/>
          </a:p>
        </p:txBody>
      </p:sp>
      <p:sp>
        <p:nvSpPr>
          <p:cNvPr id="3" name="Text Placeholder 2"/>
          <p:cNvSpPr>
            <a:spLocks noGrp="1"/>
          </p:cNvSpPr>
          <p:nvPr>
            <p:ph type="body" sz="quarter" idx="14"/>
          </p:nvPr>
        </p:nvSpPr>
        <p:spPr/>
        <p:txBody>
          <a:bodyPr/>
          <a:lstStyle/>
          <a:p>
            <a:r>
              <a:rPr lang="en-US" dirty="0"/>
              <a:t>Johan Arwidmark		</a:t>
            </a:r>
            <a:endParaRPr lang="en-US" dirty="0" smtClean="0"/>
          </a:p>
          <a:p>
            <a:r>
              <a:rPr lang="en-US" dirty="0" smtClean="0"/>
              <a:t>Knowledge Factory</a:t>
            </a:r>
          </a:p>
          <a:p>
            <a:r>
              <a:rPr lang="sv-SE" smtClean="0"/>
              <a:t>@jarwidmark     #WINB410</a:t>
            </a:r>
            <a:endParaRPr lang="en-US" dirty="0"/>
          </a:p>
        </p:txBody>
      </p:sp>
    </p:spTree>
    <p:extLst>
      <p:ext uri="{BB962C8B-B14F-4D97-AF65-F5344CB8AC3E}">
        <p14:creationId xmlns:p14="http://schemas.microsoft.com/office/powerpoint/2010/main" val="314688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627864"/>
          </a:xfrm>
        </p:spPr>
        <p:txBody>
          <a:bodyPr/>
          <a:lstStyle/>
          <a:p>
            <a:pPr lvl="0">
              <a:spcBef>
                <a:spcPts val="2400"/>
              </a:spcBef>
            </a:pPr>
            <a:r>
              <a:rPr lang="en-US" sz="3200" dirty="0" smtClean="0">
                <a:gradFill>
                  <a:gsLst>
                    <a:gs pos="1250">
                      <a:schemeClr val="tx1"/>
                    </a:gs>
                    <a:gs pos="100000">
                      <a:schemeClr val="tx1"/>
                    </a:gs>
                  </a:gsLst>
                  <a:lin ang="5400000" scaled="0"/>
                </a:gradFill>
              </a:rPr>
              <a:t>PCIT-B410: ConfigMgr 2012 - MVP </a:t>
            </a:r>
            <a:r>
              <a:rPr lang="en-US" sz="3200" dirty="0">
                <a:gradFill>
                  <a:gsLst>
                    <a:gs pos="1250">
                      <a:schemeClr val="tx1"/>
                    </a:gs>
                    <a:gs pos="100000">
                      <a:schemeClr val="tx1"/>
                    </a:gs>
                  </a:gsLst>
                  <a:lin ang="5400000" scaled="0"/>
                </a:gradFill>
              </a:rPr>
              <a:t>Experts Panel </a:t>
            </a:r>
          </a:p>
        </p:txBody>
      </p:sp>
      <p:sp>
        <p:nvSpPr>
          <p:cNvPr id="2" name="Title 1"/>
          <p:cNvSpPr>
            <a:spLocks noGrp="1"/>
          </p:cNvSpPr>
          <p:nvPr>
            <p:ph type="title"/>
          </p:nvPr>
        </p:nvSpPr>
        <p:spPr/>
        <p:txBody>
          <a:bodyPr/>
          <a:lstStyle/>
          <a:p>
            <a:r>
              <a:rPr lang="en-US" dirty="0" smtClean="0"/>
              <a:t>Related content</a:t>
            </a:r>
            <a:endParaRPr lang="en-US" dirty="0"/>
          </a:p>
        </p:txBody>
      </p:sp>
      <p:sp>
        <p:nvSpPr>
          <p:cNvPr id="10" name="Text Placeholder 7"/>
          <p:cNvSpPr txBox="1">
            <a:spLocks/>
          </p:cNvSpPr>
          <p:nvPr/>
        </p:nvSpPr>
        <p:spPr>
          <a:xfrm>
            <a:off x="267028" y="2232555"/>
            <a:ext cx="12070012" cy="1378839"/>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200" dirty="0">
                <a:gradFill>
                  <a:gsLst>
                    <a:gs pos="1250">
                      <a:schemeClr val="tx1"/>
                    </a:gs>
                    <a:gs pos="100000">
                      <a:schemeClr val="tx1"/>
                    </a:gs>
                  </a:gsLst>
                  <a:lin ang="5400000" scaled="0"/>
                </a:gradFill>
              </a:rPr>
              <a:t>WIN-B410: Advanced MDT 2013 Customizations</a:t>
            </a:r>
          </a:p>
          <a:p>
            <a:pPr marL="0" indent="0">
              <a:spcBef>
                <a:spcPts val="2400"/>
              </a:spcBef>
              <a:buNone/>
            </a:pPr>
            <a:endParaRPr lang="en-US" sz="3200" dirty="0">
              <a:gradFill>
                <a:gsLst>
                  <a:gs pos="1250">
                    <a:schemeClr val="tx1"/>
                  </a:gs>
                  <a:gs pos="100000">
                    <a:schemeClr val="tx1"/>
                  </a:gs>
                </a:gsLst>
                <a:lin ang="5400000" scaled="0"/>
              </a:gradFill>
            </a:endParaRPr>
          </a:p>
        </p:txBody>
      </p:sp>
      <p:sp>
        <p:nvSpPr>
          <p:cNvPr id="11" name="Text Placeholder 7"/>
          <p:cNvSpPr txBox="1">
            <a:spLocks/>
          </p:cNvSpPr>
          <p:nvPr/>
        </p:nvSpPr>
        <p:spPr>
          <a:xfrm>
            <a:off x="267028" y="3252260"/>
            <a:ext cx="12070012" cy="6278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200" dirty="0" smtClean="0">
                <a:gradFill>
                  <a:gsLst>
                    <a:gs pos="1250">
                      <a:schemeClr val="tx1"/>
                    </a:gs>
                    <a:gs pos="100000">
                      <a:schemeClr val="tx1"/>
                    </a:gs>
                  </a:gsLst>
                  <a:lin ang="5400000" scaled="0"/>
                </a:gradFill>
              </a:rPr>
              <a:t>WIN-IL300: Deploying </a:t>
            </a:r>
            <a:r>
              <a:rPr lang="en-US" sz="3200" dirty="0">
                <a:gradFill>
                  <a:gsLst>
                    <a:gs pos="1250">
                      <a:schemeClr val="tx1"/>
                    </a:gs>
                    <a:gs pos="100000">
                      <a:schemeClr val="tx1"/>
                    </a:gs>
                  </a:gsLst>
                  <a:lin ang="5400000" scaled="0"/>
                </a:gradFill>
              </a:rPr>
              <a:t>Windows 8.1 with ConfigMgr 2012 </a:t>
            </a:r>
            <a:r>
              <a:rPr lang="en-US" sz="3200" dirty="0" smtClean="0">
                <a:gradFill>
                  <a:gsLst>
                    <a:gs pos="1250">
                      <a:schemeClr val="tx1"/>
                    </a:gs>
                    <a:gs pos="100000">
                      <a:schemeClr val="tx1"/>
                    </a:gs>
                  </a:gsLst>
                  <a:lin ang="5400000" scaled="0"/>
                </a:gradFill>
              </a:rPr>
              <a:t>R2</a:t>
            </a:r>
            <a:endParaRPr lang="en-US" sz="3200" dirty="0">
              <a:gradFill>
                <a:gsLst>
                  <a:gs pos="1250">
                    <a:schemeClr val="tx1"/>
                  </a:gs>
                  <a:gs pos="100000">
                    <a:schemeClr val="tx1"/>
                  </a:gs>
                </a:gsLst>
                <a:lin ang="5400000" scaled="0"/>
              </a:gradFill>
            </a:endParaRPr>
          </a:p>
        </p:txBody>
      </p:sp>
      <p:sp>
        <p:nvSpPr>
          <p:cNvPr id="12" name="Text Placeholder 7"/>
          <p:cNvSpPr txBox="1">
            <a:spLocks/>
          </p:cNvSpPr>
          <p:nvPr/>
        </p:nvSpPr>
        <p:spPr>
          <a:xfrm>
            <a:off x="267028" y="4271965"/>
            <a:ext cx="12070012" cy="6278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200" dirty="0" smtClean="0">
                <a:gradFill>
                  <a:gsLst>
                    <a:gs pos="1250">
                      <a:schemeClr val="tx1"/>
                    </a:gs>
                    <a:gs pos="100000">
                      <a:schemeClr val="tx1"/>
                    </a:gs>
                  </a:gsLst>
                  <a:lin ang="5400000" scaled="0"/>
                </a:gradFill>
              </a:rPr>
              <a:t>WIN-B358: </a:t>
            </a:r>
            <a:r>
              <a:rPr lang="en-US" sz="3200" dirty="0">
                <a:gradFill>
                  <a:gsLst>
                    <a:gs pos="1250">
                      <a:schemeClr val="tx1"/>
                    </a:gs>
                    <a:gs pos="100000">
                      <a:schemeClr val="tx1"/>
                    </a:gs>
                  </a:gsLst>
                  <a:lin ang="5400000" scaled="0"/>
                </a:gradFill>
              </a:rPr>
              <a:t>Real-World Windows 8.1 </a:t>
            </a:r>
            <a:r>
              <a:rPr lang="en-US" sz="3200" dirty="0" smtClean="0">
                <a:gradFill>
                  <a:gsLst>
                    <a:gs pos="1250">
                      <a:schemeClr val="tx1"/>
                    </a:gs>
                    <a:gs pos="100000">
                      <a:schemeClr val="tx1"/>
                    </a:gs>
                  </a:gsLst>
                  <a:lin ang="5400000" scaled="0"/>
                </a:gradFill>
              </a:rPr>
              <a:t>Deployment</a:t>
            </a:r>
            <a:endParaRPr lang="en-US" sz="3200" dirty="0">
              <a:gradFill>
                <a:gsLst>
                  <a:gs pos="1250">
                    <a:schemeClr val="tx1"/>
                  </a:gs>
                  <a:gs pos="100000">
                    <a:schemeClr val="tx1"/>
                  </a:gs>
                </a:gsLst>
                <a:lin ang="5400000" scaled="0"/>
              </a:gradFill>
            </a:endParaRPr>
          </a:p>
        </p:txBody>
      </p:sp>
      <p:sp>
        <p:nvSpPr>
          <p:cNvPr id="13" name="Text Placeholder 7"/>
          <p:cNvSpPr txBox="1">
            <a:spLocks/>
          </p:cNvSpPr>
          <p:nvPr/>
        </p:nvSpPr>
        <p:spPr>
          <a:xfrm>
            <a:off x="267028" y="5291670"/>
            <a:ext cx="12070012" cy="6278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200" dirty="0" smtClean="0">
                <a:gradFill>
                  <a:gsLst>
                    <a:gs pos="1250">
                      <a:schemeClr val="tx1"/>
                    </a:gs>
                    <a:gs pos="100000">
                      <a:schemeClr val="tx1"/>
                    </a:gs>
                  </a:gsLst>
                  <a:lin ang="5400000" scaled="0"/>
                </a:gradFill>
              </a:rPr>
              <a:t>WIN-IL200: </a:t>
            </a:r>
            <a:r>
              <a:rPr lang="en-US" sz="3200" dirty="0">
                <a:gradFill>
                  <a:gsLst>
                    <a:gs pos="1250">
                      <a:schemeClr val="tx1"/>
                    </a:gs>
                    <a:gs pos="100000">
                      <a:schemeClr val="tx1"/>
                    </a:gs>
                  </a:gsLst>
                  <a:lin ang="5400000" scaled="0"/>
                </a:gradFill>
              </a:rPr>
              <a:t>Creating a Windows 8.1 Reference Image</a:t>
            </a:r>
          </a:p>
        </p:txBody>
      </p:sp>
    </p:spTree>
    <p:extLst>
      <p:ext uri="{BB962C8B-B14F-4D97-AF65-F5344CB8AC3E}">
        <p14:creationId xmlns:p14="http://schemas.microsoft.com/office/powerpoint/2010/main" val="287727599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3" presetClass="path" presetSubtype="0" decel="100000" fill="hold" grpId="1" nodeType="withEffect">
                                  <p:stCondLst>
                                    <p:cond delay="250"/>
                                  </p:stCondLst>
                                  <p:childTnLst>
                                    <p:animMotion origin="layout" path="M -0.02413 -6.8089E-8 L 2.26704E-6 -6.8089E-8 " pathEditMode="relative" rAng="0" ptsTypes="AA">
                                      <p:cBhvr>
                                        <p:cTn id="14" dur="500" fill="hold"/>
                                        <p:tgtEl>
                                          <p:spTgt spid="10"/>
                                        </p:tgtEl>
                                        <p:attrNameLst>
                                          <p:attrName>ppt_x</p:attrName>
                                          <p:attrName>ppt_y</p:attrName>
                                        </p:attrNameLst>
                                      </p:cBhvr>
                                      <p:rCtr x="1200" y="0"/>
                                    </p:animMotion>
                                  </p:childTnLst>
                                </p:cTn>
                              </p:par>
                              <p:par>
                                <p:cTn id="15" presetID="10" presetClass="entr" presetSubtype="0"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63" presetClass="path" presetSubtype="0" decel="100000" fill="hold" grpId="1" nodeType="withEffect">
                                  <p:stCondLst>
                                    <p:cond delay="500"/>
                                  </p:stCondLst>
                                  <p:childTnLst>
                                    <p:animMotion origin="layout" path="M -0.02413 2.57376E-6 L 2.26704E-6 2.57376E-6 " pathEditMode="relative" rAng="0" ptsTypes="AA">
                                      <p:cBhvr>
                                        <p:cTn id="19" dur="500" fill="hold"/>
                                        <p:tgtEl>
                                          <p:spTgt spid="11"/>
                                        </p:tgtEl>
                                        <p:attrNameLst>
                                          <p:attrName>ppt_x</p:attrName>
                                          <p:attrName>ppt_y</p:attrName>
                                        </p:attrNameLst>
                                      </p:cBhvr>
                                      <p:rCtr x="1200" y="0"/>
                                    </p:animMotion>
                                  </p:childTnLst>
                                </p:cTn>
                              </p:par>
                              <p:par>
                                <p:cTn id="20" presetID="10" presetClass="entr" presetSubtype="0" fill="hold" grpId="0" nodeType="withEffect">
                                  <p:stCondLst>
                                    <p:cond delay="75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63" presetClass="path" presetSubtype="0" decel="100000" fill="hold" grpId="1" nodeType="withEffect">
                                  <p:stCondLst>
                                    <p:cond delay="750"/>
                                  </p:stCondLst>
                                  <p:childTnLst>
                                    <p:animMotion origin="layout" path="M -0.02413 2.17885E-6 L 2.26704E-6 2.17885E-6 " pathEditMode="relative" rAng="0" ptsTypes="AA">
                                      <p:cBhvr>
                                        <p:cTn id="24" dur="500" fill="hold"/>
                                        <p:tgtEl>
                                          <p:spTgt spid="12"/>
                                        </p:tgtEl>
                                        <p:attrNameLst>
                                          <p:attrName>ppt_x</p:attrName>
                                          <p:attrName>ppt_y</p:attrName>
                                        </p:attrNameLst>
                                      </p:cBhvr>
                                      <p:rCtr x="1200" y="0"/>
                                    </p:animMotion>
                                  </p:childTnLst>
                                </p:cTn>
                              </p:par>
                              <p:par>
                                <p:cTn id="25" presetID="10" presetClass="entr" presetSubtype="0" fill="hold" grpId="0" nodeType="withEffect">
                                  <p:stCondLst>
                                    <p:cond delay="10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63" presetClass="path" presetSubtype="0" decel="100000" fill="hold" grpId="1" nodeType="withEffect">
                                  <p:stCondLst>
                                    <p:cond delay="1000"/>
                                  </p:stCondLst>
                                  <p:childTnLst>
                                    <p:animMotion origin="layout" path="M -0.02413 1.78393E-6 L 2.26704E-6 1.78393E-6 " pathEditMode="relative" rAng="0" ptsTypes="AA">
                                      <p:cBhvr>
                                        <p:cTn id="29" dur="500" fill="hold"/>
                                        <p:tgtEl>
                                          <p:spTgt spid="1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1" grpId="0"/>
      <p:bldP spid="11" grpId="1"/>
      <p:bldP spid="12" grpId="0"/>
      <p:bldP spid="12" grpId="1"/>
      <p:bldP spid="13" grpId="0"/>
      <p:bldP spid="13"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74639" y="1212849"/>
            <a:ext cx="12070012" cy="1264962"/>
          </a:xfrm>
        </p:spPr>
        <p:txBody>
          <a:bodyPr/>
          <a:lstStyle/>
          <a:p>
            <a:pPr lvl="0">
              <a:spcBef>
                <a:spcPts val="2400"/>
              </a:spcBef>
            </a:pPr>
            <a:r>
              <a:rPr lang="en-US" sz="3800" dirty="0" smtClean="0">
                <a:gradFill>
                  <a:gsLst>
                    <a:gs pos="1250">
                      <a:schemeClr val="tx1"/>
                    </a:gs>
                    <a:gs pos="100000">
                      <a:schemeClr val="tx1"/>
                    </a:gs>
                  </a:gsLst>
                  <a:lin ang="5400000" scaled="0"/>
                </a:gradFill>
              </a:rPr>
              <a:t>Windows Enterprise </a:t>
            </a:r>
            <a:r>
              <a:rPr lang="en-US" sz="3800" dirty="0" smtClean="0">
                <a:gradFill>
                  <a:gsLst>
                    <a:gs pos="1250">
                      <a:schemeClr val="tx1"/>
                    </a:gs>
                    <a:gs pos="100000">
                      <a:schemeClr val="tx1"/>
                    </a:gs>
                  </a:gsLst>
                  <a:lin ang="5400000" scaled="0"/>
                </a:gradFill>
                <a:hlinkClick r:id="rId3" action="ppaction://hlinkfile"/>
              </a:rPr>
              <a:t>windows.com/enterprise</a:t>
            </a:r>
            <a:r>
              <a:rPr lang="en-US" sz="3800" dirty="0" smtClean="0">
                <a:gradFill>
                  <a:gsLst>
                    <a:gs pos="1250">
                      <a:schemeClr val="tx1"/>
                    </a:gs>
                    <a:gs pos="100000">
                      <a:schemeClr val="tx1"/>
                    </a:gs>
                  </a:gsLst>
                  <a:lin ang="5400000" scaled="0"/>
                </a:gradFill>
              </a:rPr>
              <a:t>  </a:t>
            </a:r>
            <a:r>
              <a:rPr lang="en-US" sz="3600" u="sng" dirty="0" smtClean="0">
                <a:hlinkClick r:id="rId4"/>
              </a:rPr>
              <a:t>windowsphone.com/business</a:t>
            </a:r>
            <a:r>
              <a:rPr lang="en-US" sz="3600" dirty="0" smtClean="0"/>
              <a:t> </a:t>
            </a:r>
            <a:r>
              <a:rPr lang="en-US" sz="3600" dirty="0"/>
              <a:t> </a:t>
            </a:r>
            <a:r>
              <a:rPr lang="en-US" sz="3800" dirty="0" smtClean="0">
                <a:gradFill>
                  <a:gsLst>
                    <a:gs pos="1250">
                      <a:schemeClr val="tx1"/>
                    </a:gs>
                    <a:gs pos="100000">
                      <a:schemeClr val="tx1"/>
                    </a:gs>
                  </a:gsLst>
                  <a:lin ang="5400000" scaled="0"/>
                </a:gradFill>
              </a:rPr>
              <a:t> </a:t>
            </a:r>
            <a:endParaRPr lang="en-US" sz="38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Windows Track </a:t>
            </a:r>
            <a:r>
              <a:rPr lang="en-US" dirty="0"/>
              <a:t>R</a:t>
            </a:r>
            <a:r>
              <a:rPr lang="en-US" dirty="0" smtClean="0"/>
              <a:t>esources</a:t>
            </a:r>
            <a:endParaRPr lang="en-US" dirty="0"/>
          </a:p>
        </p:txBody>
      </p:sp>
      <p:sp>
        <p:nvSpPr>
          <p:cNvPr id="10" name="Text Placeholder 7"/>
          <p:cNvSpPr txBox="1">
            <a:spLocks/>
          </p:cNvSpPr>
          <p:nvPr/>
        </p:nvSpPr>
        <p:spPr>
          <a:xfrm>
            <a:off x="274639" y="2661994"/>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5"/>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smtClean="0">
                <a:gradFill>
                  <a:gsLst>
                    <a:gs pos="1250">
                      <a:schemeClr val="tx1"/>
                    </a:gs>
                    <a:gs pos="100000">
                      <a:schemeClr val="tx1"/>
                    </a:gs>
                  </a:gsLst>
                  <a:lin ang="5400000" scaled="0"/>
                </a:gradFill>
              </a:rPr>
              <a:t>Windows Springboard </a:t>
            </a:r>
            <a:r>
              <a:rPr lang="en-US" sz="3800" dirty="0" smtClean="0">
                <a:gradFill>
                  <a:gsLst>
                    <a:gs pos="1250">
                      <a:schemeClr val="tx1"/>
                    </a:gs>
                    <a:gs pos="100000">
                      <a:schemeClr val="tx1"/>
                    </a:gs>
                  </a:gsLst>
                  <a:lin ang="5400000" scaled="0"/>
                </a:gradFill>
                <a:hlinkClick r:id="rId6" action="ppaction://hlinkfile"/>
              </a:rPr>
              <a:t>microsoft.com/springboard</a:t>
            </a:r>
            <a:endParaRPr lang="en-US" sz="3800" dirty="0">
              <a:gradFill>
                <a:gsLst>
                  <a:gs pos="1250">
                    <a:schemeClr val="tx1"/>
                  </a:gs>
                  <a:gs pos="100000">
                    <a:schemeClr val="tx1"/>
                  </a:gs>
                </a:gsLst>
                <a:lin ang="5400000" scaled="0"/>
              </a:gradFill>
            </a:endParaRPr>
          </a:p>
        </p:txBody>
      </p:sp>
      <p:sp>
        <p:nvSpPr>
          <p:cNvPr id="11" name="Text Placeholder 7"/>
          <p:cNvSpPr txBox="1">
            <a:spLocks/>
          </p:cNvSpPr>
          <p:nvPr/>
        </p:nvSpPr>
        <p:spPr>
          <a:xfrm>
            <a:off x="274639" y="3517533"/>
            <a:ext cx="12070012" cy="1237262"/>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5"/>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3800" dirty="0" smtClean="0">
                <a:gradFill>
                  <a:gsLst>
                    <a:gs pos="1250">
                      <a:schemeClr val="tx1"/>
                    </a:gs>
                    <a:gs pos="100000">
                      <a:schemeClr val="tx1"/>
                    </a:gs>
                  </a:gsLst>
                  <a:lin ang="5400000" scaled="0"/>
                </a:gradFill>
              </a:rPr>
              <a:t>Microsoft Desktop Optimization Package (MDOP)</a:t>
            </a:r>
          </a:p>
          <a:p>
            <a:pPr marL="0" indent="0">
              <a:spcBef>
                <a:spcPts val="0"/>
              </a:spcBef>
              <a:buNone/>
            </a:pPr>
            <a:r>
              <a:rPr lang="en-US" sz="3800" dirty="0" smtClean="0">
                <a:gradFill>
                  <a:gsLst>
                    <a:gs pos="1250">
                      <a:schemeClr val="tx1"/>
                    </a:gs>
                    <a:gs pos="100000">
                      <a:schemeClr val="tx1"/>
                    </a:gs>
                  </a:gsLst>
                  <a:lin ang="5400000" scaled="0"/>
                </a:gradFill>
              </a:rPr>
              <a:t>   </a:t>
            </a:r>
            <a:r>
              <a:rPr lang="en-US" sz="3800" dirty="0" smtClean="0">
                <a:gradFill>
                  <a:gsLst>
                    <a:gs pos="1250">
                      <a:schemeClr val="tx1"/>
                    </a:gs>
                    <a:gs pos="100000">
                      <a:schemeClr val="tx1"/>
                    </a:gs>
                  </a:gsLst>
                  <a:lin ang="5400000" scaled="0"/>
                </a:gradFill>
                <a:hlinkClick r:id="rId7" action="ppaction://hlinkfile"/>
              </a:rPr>
              <a:t>microsoft.com/</a:t>
            </a:r>
            <a:r>
              <a:rPr lang="en-US" sz="3800" dirty="0" err="1" smtClean="0">
                <a:gradFill>
                  <a:gsLst>
                    <a:gs pos="1250">
                      <a:schemeClr val="tx1"/>
                    </a:gs>
                    <a:gs pos="100000">
                      <a:schemeClr val="tx1"/>
                    </a:gs>
                  </a:gsLst>
                  <a:lin ang="5400000" scaled="0"/>
                </a:gradFill>
                <a:hlinkClick r:id="rId7" action="ppaction://hlinkfile"/>
              </a:rPr>
              <a:t>mdop</a:t>
            </a:r>
            <a:r>
              <a:rPr lang="en-US" sz="3800" dirty="0" smtClean="0">
                <a:gradFill>
                  <a:gsLst>
                    <a:gs pos="1250">
                      <a:schemeClr val="tx1"/>
                    </a:gs>
                    <a:gs pos="100000">
                      <a:schemeClr val="tx1"/>
                    </a:gs>
                  </a:gsLst>
                  <a:lin ang="5400000" scaled="0"/>
                </a:gradFill>
              </a:rPr>
              <a:t> </a:t>
            </a:r>
            <a:endParaRPr lang="en-US" sz="3800" dirty="0">
              <a:gradFill>
                <a:gsLst>
                  <a:gs pos="1250">
                    <a:schemeClr val="tx1"/>
                  </a:gs>
                  <a:gs pos="100000">
                    <a:schemeClr val="tx1"/>
                  </a:gs>
                </a:gsLst>
                <a:lin ang="5400000" scaled="0"/>
              </a:gradFill>
            </a:endParaRPr>
          </a:p>
        </p:txBody>
      </p:sp>
      <p:sp>
        <p:nvSpPr>
          <p:cNvPr id="12" name="Text Placeholder 7"/>
          <p:cNvSpPr txBox="1">
            <a:spLocks/>
          </p:cNvSpPr>
          <p:nvPr/>
        </p:nvSpPr>
        <p:spPr>
          <a:xfrm>
            <a:off x="274639" y="4915917"/>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5"/>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smtClean="0">
                <a:gradFill>
                  <a:gsLst>
                    <a:gs pos="1250">
                      <a:schemeClr val="tx1"/>
                    </a:gs>
                    <a:gs pos="100000">
                      <a:schemeClr val="tx1"/>
                    </a:gs>
                  </a:gsLst>
                  <a:lin ang="5400000" scaled="0"/>
                </a:gradFill>
              </a:rPr>
              <a:t>Windows To Go </a:t>
            </a:r>
            <a:r>
              <a:rPr lang="en-US" sz="3800" dirty="0" smtClean="0">
                <a:gradFill>
                  <a:gsLst>
                    <a:gs pos="1250">
                      <a:schemeClr val="tx1"/>
                    </a:gs>
                    <a:gs pos="100000">
                      <a:schemeClr val="tx1"/>
                    </a:gs>
                  </a:gsLst>
                  <a:lin ang="5400000" scaled="0"/>
                </a:gradFill>
                <a:hlinkClick r:id="rId8" action="ppaction://hlinkfile"/>
              </a:rPr>
              <a:t>microsoft.com/windows/</a:t>
            </a:r>
            <a:r>
              <a:rPr lang="en-US" sz="3800" dirty="0" err="1" smtClean="0">
                <a:gradFill>
                  <a:gsLst>
                    <a:gs pos="1250">
                      <a:schemeClr val="tx1"/>
                    </a:gs>
                    <a:gs pos="100000">
                      <a:schemeClr val="tx1"/>
                    </a:gs>
                  </a:gsLst>
                  <a:lin ang="5400000" scaled="0"/>
                </a:gradFill>
                <a:hlinkClick r:id="rId8" action="ppaction://hlinkfile"/>
              </a:rPr>
              <a:t>wtg</a:t>
            </a:r>
            <a:endParaRPr lang="en-US" sz="3800" dirty="0">
              <a:gradFill>
                <a:gsLst>
                  <a:gs pos="1250">
                    <a:schemeClr val="tx1"/>
                  </a:gs>
                  <a:gs pos="100000">
                    <a:schemeClr val="tx1"/>
                  </a:gs>
                </a:gsLst>
                <a:lin ang="5400000" scaled="0"/>
              </a:gradFill>
            </a:endParaRPr>
          </a:p>
        </p:txBody>
      </p:sp>
      <p:sp>
        <p:nvSpPr>
          <p:cNvPr id="13" name="Text Placeholder 7"/>
          <p:cNvSpPr txBox="1">
            <a:spLocks/>
          </p:cNvSpPr>
          <p:nvPr/>
        </p:nvSpPr>
        <p:spPr>
          <a:xfrm>
            <a:off x="274639" y="5788003"/>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5"/>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smtClean="0">
                <a:gradFill>
                  <a:gsLst>
                    <a:gs pos="1250">
                      <a:schemeClr val="tx1"/>
                    </a:gs>
                    <a:gs pos="100000">
                      <a:schemeClr val="tx1"/>
                    </a:gs>
                  </a:gsLst>
                  <a:lin ang="5400000" scaled="0"/>
                </a:gradFill>
              </a:rPr>
              <a:t>Windows Phone Developer </a:t>
            </a:r>
            <a:r>
              <a:rPr lang="en-US" sz="3600" u="sng" dirty="0" smtClean="0">
                <a:hlinkClick r:id="rId9"/>
              </a:rPr>
              <a:t>developer.windowsphone.com</a:t>
            </a:r>
            <a:r>
              <a:rPr lang="en-US" sz="3600" dirty="0" smtClean="0"/>
              <a:t> </a:t>
            </a:r>
            <a:endParaRPr lang="en-US" sz="3800" dirty="0">
              <a:gradFill>
                <a:gsLst>
                  <a:gs pos="1250">
                    <a:schemeClr val="tx1"/>
                  </a:gs>
                  <a:gs pos="100000">
                    <a:schemeClr val="tx1"/>
                  </a:gs>
                </a:gsLst>
                <a:lin ang="5400000" scaled="0"/>
              </a:gradFill>
            </a:endParaRPr>
          </a:p>
        </p:txBody>
      </p:sp>
    </p:spTree>
    <p:extLst>
      <p:ext uri="{BB962C8B-B14F-4D97-AF65-F5344CB8AC3E}">
        <p14:creationId xmlns:p14="http://schemas.microsoft.com/office/powerpoint/2010/main" val="261021669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3" presetClass="path" presetSubtype="0" decel="100000" fill="hold" grpId="1" nodeType="withEffect">
                                  <p:stCondLst>
                                    <p:cond delay="250"/>
                                  </p:stCondLst>
                                  <p:childTnLst>
                                    <p:animMotion origin="layout" path="M -0.02413 -6.8089E-8 L 2.26704E-6 -6.8089E-8 " pathEditMode="relative" rAng="0" ptsTypes="AA">
                                      <p:cBhvr>
                                        <p:cTn id="14" dur="500" fill="hold"/>
                                        <p:tgtEl>
                                          <p:spTgt spid="10"/>
                                        </p:tgtEl>
                                        <p:attrNameLst>
                                          <p:attrName>ppt_x</p:attrName>
                                          <p:attrName>ppt_y</p:attrName>
                                        </p:attrNameLst>
                                      </p:cBhvr>
                                      <p:rCtr x="1200" y="0"/>
                                    </p:animMotion>
                                  </p:childTnLst>
                                </p:cTn>
                              </p:par>
                              <p:par>
                                <p:cTn id="15" presetID="10" presetClass="entr" presetSubtype="0"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63" presetClass="path" presetSubtype="0" decel="100000" fill="hold" grpId="1" nodeType="withEffect">
                                  <p:stCondLst>
                                    <p:cond delay="500"/>
                                  </p:stCondLst>
                                  <p:childTnLst>
                                    <p:animMotion origin="layout" path="M -0.02413 2.57376E-6 L 2.26704E-6 2.57376E-6 " pathEditMode="relative" rAng="0" ptsTypes="AA">
                                      <p:cBhvr>
                                        <p:cTn id="19" dur="500" fill="hold"/>
                                        <p:tgtEl>
                                          <p:spTgt spid="11"/>
                                        </p:tgtEl>
                                        <p:attrNameLst>
                                          <p:attrName>ppt_x</p:attrName>
                                          <p:attrName>ppt_y</p:attrName>
                                        </p:attrNameLst>
                                      </p:cBhvr>
                                      <p:rCtr x="1200" y="0"/>
                                    </p:animMotion>
                                  </p:childTnLst>
                                </p:cTn>
                              </p:par>
                              <p:par>
                                <p:cTn id="20" presetID="10" presetClass="entr" presetSubtype="0" fill="hold" grpId="0" nodeType="withEffect">
                                  <p:stCondLst>
                                    <p:cond delay="75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63" presetClass="path" presetSubtype="0" decel="100000" fill="hold" grpId="1" nodeType="withEffect">
                                  <p:stCondLst>
                                    <p:cond delay="750"/>
                                  </p:stCondLst>
                                  <p:childTnLst>
                                    <p:animMotion origin="layout" path="M -0.02413 2.17885E-6 L 2.26704E-6 2.17885E-6 " pathEditMode="relative" rAng="0" ptsTypes="AA">
                                      <p:cBhvr>
                                        <p:cTn id="24" dur="500" fill="hold"/>
                                        <p:tgtEl>
                                          <p:spTgt spid="12"/>
                                        </p:tgtEl>
                                        <p:attrNameLst>
                                          <p:attrName>ppt_x</p:attrName>
                                          <p:attrName>ppt_y</p:attrName>
                                        </p:attrNameLst>
                                      </p:cBhvr>
                                      <p:rCtr x="1200" y="0"/>
                                    </p:animMotion>
                                  </p:childTnLst>
                                </p:cTn>
                              </p:par>
                              <p:par>
                                <p:cTn id="25" presetID="10" presetClass="entr" presetSubtype="0" fill="hold" grpId="0" nodeType="withEffect">
                                  <p:stCondLst>
                                    <p:cond delay="75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63" presetClass="path" presetSubtype="0" decel="100000" fill="hold" grpId="1" nodeType="withEffect">
                                  <p:stCondLst>
                                    <p:cond delay="750"/>
                                  </p:stCondLst>
                                  <p:childTnLst>
                                    <p:animMotion origin="layout" path="M -0.02413 2.17885E-6 L 2.26704E-6 2.17885E-6 " pathEditMode="relative" rAng="0" ptsTypes="AA">
                                      <p:cBhvr>
                                        <p:cTn id="29" dur="500" fill="hold"/>
                                        <p:tgtEl>
                                          <p:spTgt spid="1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1" grpId="0"/>
      <p:bldP spid="11" grpId="1"/>
      <p:bldP spid="12" grpId="0"/>
      <p:bldP spid="12" grpId="1"/>
      <p:bldP spid="13" grpId="0"/>
      <p:bldP spid="13"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17216799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587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592859843"/>
      </p:ext>
    </p:extLst>
  </p:cSld>
  <p:clrMapOvr>
    <a:masterClrMapping/>
  </p:clrMapOvr>
  <p:transition spd="slow">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5731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9404634" y="3413394"/>
            <a:ext cx="1914504" cy="1914504"/>
            <a:chOff x="5467126" y="4430310"/>
            <a:chExt cx="1877135" cy="1877135"/>
          </a:xfrm>
          <a:solidFill>
            <a:srgbClr val="00B0F0"/>
          </a:solidFill>
        </p:grpSpPr>
        <p:sp>
          <p:nvSpPr>
            <p:cNvPr id="7" name="Rectangle 6"/>
            <p:cNvSpPr/>
            <p:nvPr/>
          </p:nvSpPr>
          <p:spPr bwMode="auto">
            <a:xfrm>
              <a:off x="5467126" y="4430310"/>
              <a:ext cx="1877135" cy="1877135"/>
            </a:xfrm>
            <a:prstGeom prst="rect">
              <a:avLst/>
            </a:prstGeom>
            <a:solidFill>
              <a:srgbClr val="0083E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171"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8" name="Picture 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49395" y="4533907"/>
              <a:ext cx="1312596" cy="1669938"/>
            </a:xfrm>
            <a:prstGeom prst="rect">
              <a:avLst/>
            </a:prstGeom>
            <a:grpFill/>
            <a:extLst/>
          </p:spPr>
        </p:pic>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0205" y="1389410"/>
            <a:ext cx="5950009" cy="3937664"/>
          </a:xfrm>
          <a:prstGeom prst="rect">
            <a:avLst/>
          </a:prstGeom>
        </p:spPr>
      </p:pic>
      <p:grpSp>
        <p:nvGrpSpPr>
          <p:cNvPr id="10" name="Group 9"/>
          <p:cNvGrpSpPr/>
          <p:nvPr/>
        </p:nvGrpSpPr>
        <p:grpSpPr>
          <a:xfrm>
            <a:off x="1107695" y="3443277"/>
            <a:ext cx="1914504" cy="1914504"/>
            <a:chOff x="1179118" y="3346767"/>
            <a:chExt cx="1877135" cy="1877135"/>
          </a:xfrm>
        </p:grpSpPr>
        <p:sp>
          <p:nvSpPr>
            <p:cNvPr id="11" name="Rectangle 10"/>
            <p:cNvSpPr/>
            <p:nvPr/>
          </p:nvSpPr>
          <p:spPr bwMode="auto">
            <a:xfrm>
              <a:off x="1179118" y="3346767"/>
              <a:ext cx="1877135" cy="187713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171"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8836" y="3567971"/>
              <a:ext cx="1445447" cy="1445243"/>
            </a:xfrm>
            <a:prstGeom prst="rect">
              <a:avLst/>
            </a:prstGeom>
          </p:spPr>
        </p:pic>
      </p:grpSp>
      <p:grpSp>
        <p:nvGrpSpPr>
          <p:cNvPr id="13" name="Group 12"/>
          <p:cNvGrpSpPr/>
          <p:nvPr/>
        </p:nvGrpSpPr>
        <p:grpSpPr>
          <a:xfrm>
            <a:off x="457701" y="5831791"/>
            <a:ext cx="11449696" cy="356987"/>
            <a:chOff x="446315" y="5717967"/>
            <a:chExt cx="11226210" cy="350019"/>
          </a:xfrm>
        </p:grpSpPr>
        <p:sp>
          <p:nvSpPr>
            <p:cNvPr id="14" name="Title 12"/>
            <p:cNvSpPr txBox="1">
              <a:spLocks/>
            </p:cNvSpPr>
            <p:nvPr/>
          </p:nvSpPr>
          <p:spPr>
            <a:xfrm>
              <a:off x="446315" y="5717967"/>
              <a:ext cx="11226210" cy="325911"/>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a:lstStyle>
            <a:p>
              <a:pPr>
                <a:tabLst>
                  <a:tab pos="3148730" algn="l"/>
                  <a:tab pos="11309523" algn="r"/>
                </a:tabLst>
              </a:pPr>
              <a:r>
                <a:rPr lang="en-US" sz="2400" dirty="0">
                  <a:ea typeface="Segoe UI" pitchFamily="34" charset="0"/>
                  <a:cs typeface="Segoe UI" pitchFamily="34" charset="0"/>
                </a:rPr>
                <a:t>      jarwidmark              </a:t>
              </a:r>
              <a:r>
                <a:rPr lang="en-US" sz="2400" dirty="0" smtClean="0">
                  <a:ea typeface="Segoe UI" pitchFamily="34" charset="0"/>
                  <a:cs typeface="Segoe UI" pitchFamily="34" charset="0"/>
                </a:rPr>
                <a:t>http</a:t>
              </a:r>
              <a:r>
                <a:rPr lang="en-US" sz="2400" dirty="0">
                  <a:ea typeface="Segoe UI" pitchFamily="34" charset="0"/>
                  <a:cs typeface="Segoe UI" pitchFamily="34" charset="0"/>
                </a:rPr>
                <a:t>://deploymentresearch.com	johan.arwidmark@knowledgefactory.se</a:t>
              </a:r>
            </a:p>
          </p:txBody>
        </p:sp>
        <p:pic>
          <p:nvPicPr>
            <p:cNvPr id="15" name="Picture 14" descr="t_logo-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8613" y="5725085"/>
              <a:ext cx="342901" cy="342901"/>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5572" y="1388589"/>
            <a:ext cx="1876564" cy="1876298"/>
          </a:xfrm>
          <a:prstGeom prst="rect">
            <a:avLst/>
          </a:prstGeom>
        </p:spPr>
      </p:pic>
      <p:sp>
        <p:nvSpPr>
          <p:cNvPr id="18" name="Title 12"/>
          <p:cNvSpPr txBox="1">
            <a:spLocks/>
          </p:cNvSpPr>
          <p:nvPr/>
        </p:nvSpPr>
        <p:spPr>
          <a:xfrm>
            <a:off x="973760" y="416651"/>
            <a:ext cx="11462716" cy="762057"/>
          </a:xfrm>
          <a:prstGeom prst="rect">
            <a:avLst/>
          </a:prstGeom>
        </p:spPr>
        <p:txBody>
          <a:bodyPr vert="horz" lIns="124358" tIns="62179" rIns="124358" bIns="62179" rtlCol="0" anchor="ctr">
            <a:normAutofit fontScale="90000" lnSpcReduction="20000"/>
          </a:bodyPr>
          <a:lstStyle>
            <a:lvl1pPr algn="l" defTabSz="457200" rtl="0" eaLnBrk="1" latinLnBrk="0" hangingPunct="1">
              <a:spcBef>
                <a:spcPct val="0"/>
              </a:spcBef>
              <a:buNone/>
              <a:defRPr sz="3600" kern="1200">
                <a:solidFill>
                  <a:schemeClr val="bg1"/>
                </a:solidFill>
                <a:latin typeface="Verdana"/>
                <a:ea typeface="+mj-ea"/>
                <a:cs typeface="+mj-cs"/>
              </a:defRPr>
            </a:lvl1pPr>
          </a:lstStyle>
          <a:p>
            <a:pPr>
              <a:tabLst>
                <a:tab pos="11309523" algn="r"/>
              </a:tabLst>
            </a:pPr>
            <a:r>
              <a:rPr lang="en-US" sz="5400" dirty="0">
                <a:solidFill>
                  <a:schemeClr val="tx1"/>
                </a:solidFill>
                <a:latin typeface="Segoe UI Light" pitchFamily="34" charset="0"/>
                <a:ea typeface="Segoe UI" pitchFamily="34" charset="0"/>
              </a:rPr>
              <a:t>Johan Arwidmark</a:t>
            </a:r>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04634" y="1389411"/>
            <a:ext cx="1875742" cy="1875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844123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59" y="0"/>
            <a:ext cx="12486134" cy="7022454"/>
          </a:xfrm>
          <a:prstGeom prst="rect">
            <a:avLst/>
          </a:prstGeom>
        </p:spPr>
      </p:pic>
      <p:sp>
        <p:nvSpPr>
          <p:cNvPr id="3" name="Content Placeholder 2"/>
          <p:cNvSpPr>
            <a:spLocks noGrp="1"/>
          </p:cNvSpPr>
          <p:nvPr>
            <p:ph idx="10"/>
          </p:nvPr>
        </p:nvSpPr>
        <p:spPr>
          <a:xfrm>
            <a:off x="274638" y="4429626"/>
            <a:ext cx="11887200" cy="738664"/>
          </a:xfrm>
        </p:spPr>
        <p:txBody>
          <a:bodyPr/>
          <a:lstStyle/>
          <a:p>
            <a:pPr marL="0" indent="0">
              <a:buNone/>
            </a:pPr>
            <a:r>
              <a:rPr lang="en-US" dirty="0" smtClean="0"/>
              <a:t>Available for download</a:t>
            </a:r>
          </a:p>
        </p:txBody>
      </p:sp>
      <p:sp>
        <p:nvSpPr>
          <p:cNvPr id="6" name="Rectangle 5"/>
          <p:cNvSpPr/>
          <p:nvPr/>
        </p:nvSpPr>
        <p:spPr bwMode="auto">
          <a:xfrm>
            <a:off x="9301969" y="5328454"/>
            <a:ext cx="2642125" cy="75361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4400" b="1" dirty="0" smtClean="0">
                <a:gradFill>
                  <a:gsLst>
                    <a:gs pos="0">
                      <a:srgbClr val="FFFFFF"/>
                    </a:gs>
                    <a:gs pos="100000">
                      <a:srgbClr val="FFFFFF"/>
                    </a:gs>
                  </a:gsLst>
                  <a:lin ang="5400000" scaled="0"/>
                </a:gradFill>
                <a:latin typeface="+mj-lt"/>
                <a:ea typeface="Segoe UI" pitchFamily="34" charset="0"/>
                <a:cs typeface="Segoe UI" pitchFamily="34" charset="0"/>
              </a:rPr>
              <a:t>OR01</a:t>
            </a:r>
            <a:endParaRPr lang="en-US" sz="4400" b="1"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8" name="Rectangle 7"/>
          <p:cNvSpPr/>
          <p:nvPr/>
        </p:nvSpPr>
        <p:spPr bwMode="auto">
          <a:xfrm>
            <a:off x="6348886" y="5328454"/>
            <a:ext cx="2642125" cy="75361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4400" b="1">
                <a:gradFill>
                  <a:gsLst>
                    <a:gs pos="0">
                      <a:srgbClr val="FFFFFF"/>
                    </a:gs>
                    <a:gs pos="100000">
                      <a:srgbClr val="FFFFFF"/>
                    </a:gs>
                  </a:gsLst>
                  <a:lin ang="5400000" scaled="0"/>
                </a:gradFill>
                <a:latin typeface="+mj-lt"/>
                <a:ea typeface="Segoe UI" pitchFamily="34" charset="0"/>
                <a:cs typeface="Segoe UI" pitchFamily="34" charset="0"/>
              </a:rPr>
              <a:t>CM01</a:t>
            </a:r>
            <a:endParaRPr lang="en-US" sz="4400" b="1" dirty="0" err="1" smtClean="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9" name="Rectangle 8"/>
          <p:cNvSpPr/>
          <p:nvPr/>
        </p:nvSpPr>
        <p:spPr bwMode="auto">
          <a:xfrm>
            <a:off x="3395804" y="5328454"/>
            <a:ext cx="2642125" cy="75361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4400" b="1">
                <a:gradFill>
                  <a:gsLst>
                    <a:gs pos="0">
                      <a:srgbClr val="FFFFFF"/>
                    </a:gs>
                    <a:gs pos="100000">
                      <a:srgbClr val="FFFFFF"/>
                    </a:gs>
                  </a:gsLst>
                  <a:lin ang="5400000" scaled="0"/>
                </a:gradFill>
                <a:latin typeface="+mj-lt"/>
                <a:ea typeface="Segoe UI" pitchFamily="34" charset="0"/>
                <a:cs typeface="Segoe UI" pitchFamily="34" charset="0"/>
              </a:rPr>
              <a:t>MDT01</a:t>
            </a:r>
            <a:endParaRPr lang="en-US" sz="4400" b="1" dirty="0" err="1" smtClean="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10" name="Rectangle 9"/>
          <p:cNvSpPr/>
          <p:nvPr/>
        </p:nvSpPr>
        <p:spPr bwMode="auto">
          <a:xfrm>
            <a:off x="442722" y="5328454"/>
            <a:ext cx="2642125" cy="75361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4400" b="1" dirty="0">
                <a:gradFill>
                  <a:gsLst>
                    <a:gs pos="0">
                      <a:srgbClr val="FFFFFF"/>
                    </a:gs>
                    <a:gs pos="100000">
                      <a:srgbClr val="FFFFFF"/>
                    </a:gs>
                  </a:gsLst>
                  <a:lin ang="5400000" scaled="0"/>
                </a:gradFill>
                <a:latin typeface="+mj-lt"/>
                <a:ea typeface="Segoe UI" pitchFamily="34" charset="0"/>
                <a:cs typeface="Segoe UI" pitchFamily="34" charset="0"/>
              </a:rPr>
              <a:t>DC01</a:t>
            </a:r>
            <a:endParaRPr lang="en-US" sz="4400" b="1" dirty="0" smtClean="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386050" name="Rectangle 2"/>
          <p:cNvSpPr>
            <a:spLocks noGrp="1" noChangeArrowheads="1"/>
          </p:cNvSpPr>
          <p:nvPr>
            <p:ph type="title"/>
          </p:nvPr>
        </p:nvSpPr>
        <p:spPr>
          <a:xfrm>
            <a:off x="274639" y="295274"/>
            <a:ext cx="11889564" cy="917575"/>
          </a:xfrm>
        </p:spPr>
        <p:txBody>
          <a:bodyPr/>
          <a:lstStyle/>
          <a:p>
            <a:r>
              <a:rPr lang="en-US" dirty="0" smtClean="0"/>
              <a:t>Demo </a:t>
            </a:r>
            <a:br>
              <a:rPr lang="en-US" dirty="0" smtClean="0"/>
            </a:br>
            <a:r>
              <a:rPr lang="en-US" dirty="0" smtClean="0"/>
              <a:t>environment </a:t>
            </a:r>
          </a:p>
        </p:txBody>
      </p:sp>
    </p:spTree>
    <p:extLst>
      <p:ext uri="{BB962C8B-B14F-4D97-AF65-F5344CB8AC3E}">
        <p14:creationId xmlns:p14="http://schemas.microsoft.com/office/powerpoint/2010/main" val="301343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sv-SE" dirty="0" smtClean="0"/>
              <a:t>Lite Touch</a:t>
            </a:r>
          </a:p>
          <a:p>
            <a:pPr lvl="1"/>
            <a:r>
              <a:rPr lang="sv-SE" dirty="0" smtClean="0"/>
              <a:t>Extends Windows ADK and WDS</a:t>
            </a:r>
          </a:p>
          <a:p>
            <a:r>
              <a:rPr lang="sv-SE" dirty="0" smtClean="0"/>
              <a:t>Zero Touch</a:t>
            </a:r>
          </a:p>
          <a:p>
            <a:pPr lvl="1"/>
            <a:r>
              <a:rPr lang="sv-SE" dirty="0" smtClean="0"/>
              <a:t>Extends ConfigMgr 2012 R2 OSD </a:t>
            </a:r>
            <a:endParaRPr lang="en-US" dirty="0"/>
          </a:p>
        </p:txBody>
      </p:sp>
      <p:sp>
        <p:nvSpPr>
          <p:cNvPr id="5" name="Title 4"/>
          <p:cNvSpPr>
            <a:spLocks noGrp="1"/>
          </p:cNvSpPr>
          <p:nvPr>
            <p:ph type="title"/>
          </p:nvPr>
        </p:nvSpPr>
        <p:spPr/>
        <p:txBody>
          <a:bodyPr/>
          <a:lstStyle/>
          <a:p>
            <a:r>
              <a:rPr lang="sv-SE" dirty="0" smtClean="0"/>
              <a:t>Why MDT 2013?	</a:t>
            </a:r>
            <a:endParaRPr lang="en-US" dirty="0"/>
          </a:p>
        </p:txBody>
      </p:sp>
    </p:spTree>
    <p:extLst>
      <p:ext uri="{BB962C8B-B14F-4D97-AF65-F5344CB8AC3E}">
        <p14:creationId xmlns:p14="http://schemas.microsoft.com/office/powerpoint/2010/main" val="281213195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000" dirty="0" smtClean="0"/>
              <a:t>DEMO</a:t>
            </a:r>
            <a:endParaRPr lang="en-US" sz="6000" dirty="0"/>
          </a:p>
        </p:txBody>
      </p:sp>
      <p:sp>
        <p:nvSpPr>
          <p:cNvPr id="5" name="Text Placeholder 4"/>
          <p:cNvSpPr>
            <a:spLocks noGrp="1"/>
          </p:cNvSpPr>
          <p:nvPr>
            <p:ph type="body" sz="quarter" idx="12"/>
          </p:nvPr>
        </p:nvSpPr>
        <p:spPr/>
        <p:txBody>
          <a:bodyPr/>
          <a:lstStyle/>
          <a:p>
            <a:r>
              <a:rPr lang="en-US" dirty="0"/>
              <a:t>Why MDT 2013?</a:t>
            </a:r>
          </a:p>
        </p:txBody>
      </p:sp>
      <p:sp>
        <p:nvSpPr>
          <p:cNvPr id="6" name="Freeform 43"/>
          <p:cNvSpPr>
            <a:spLocks noEditPoints="1"/>
          </p:cNvSpPr>
          <p:nvPr/>
        </p:nvSpPr>
        <p:spPr bwMode="auto">
          <a:xfrm>
            <a:off x="2833861" y="1029006"/>
            <a:ext cx="2091381" cy="1316128"/>
          </a:xfrm>
          <a:custGeom>
            <a:avLst/>
            <a:gdLst>
              <a:gd name="T0" fmla="*/ 45 w 98"/>
              <a:gd name="T1" fmla="*/ 25 h 62"/>
              <a:gd name="T2" fmla="*/ 25 w 98"/>
              <a:gd name="T3" fmla="*/ 6 h 62"/>
              <a:gd name="T4" fmla="*/ 41 w 98"/>
              <a:gd name="T5" fmla="*/ 6 h 62"/>
              <a:gd name="T6" fmla="*/ 68 w 98"/>
              <a:gd name="T7" fmla="*/ 31 h 62"/>
              <a:gd name="T8" fmla="*/ 42 w 98"/>
              <a:gd name="T9" fmla="*/ 57 h 62"/>
              <a:gd name="T10" fmla="*/ 25 w 98"/>
              <a:gd name="T11" fmla="*/ 57 h 62"/>
              <a:gd name="T12" fmla="*/ 45 w 98"/>
              <a:gd name="T13" fmla="*/ 38 h 62"/>
              <a:gd name="T14" fmla="*/ 0 w 98"/>
              <a:gd name="T15" fmla="*/ 38 h 62"/>
              <a:gd name="T16" fmla="*/ 0 w 98"/>
              <a:gd name="T17" fmla="*/ 25 h 62"/>
              <a:gd name="T18" fmla="*/ 45 w 98"/>
              <a:gd name="T19" fmla="*/ 25 h 62"/>
              <a:gd name="T20" fmla="*/ 93 w 98"/>
              <a:gd name="T21" fmla="*/ 0 h 62"/>
              <a:gd name="T22" fmla="*/ 64 w 98"/>
              <a:gd name="T23" fmla="*/ 0 h 62"/>
              <a:gd name="T24" fmla="*/ 64 w 98"/>
              <a:gd name="T25" fmla="*/ 10 h 62"/>
              <a:gd name="T26" fmla="*/ 89 w 98"/>
              <a:gd name="T27" fmla="*/ 10 h 62"/>
              <a:gd name="T28" fmla="*/ 89 w 98"/>
              <a:gd name="T29" fmla="*/ 52 h 62"/>
              <a:gd name="T30" fmla="*/ 64 w 98"/>
              <a:gd name="T31" fmla="*/ 52 h 62"/>
              <a:gd name="T32" fmla="*/ 64 w 98"/>
              <a:gd name="T33" fmla="*/ 62 h 62"/>
              <a:gd name="T34" fmla="*/ 93 w 98"/>
              <a:gd name="T35" fmla="*/ 62 h 62"/>
              <a:gd name="T36" fmla="*/ 98 w 98"/>
              <a:gd name="T37" fmla="*/ 56 h 62"/>
              <a:gd name="T38" fmla="*/ 98 w 98"/>
              <a:gd name="T39" fmla="*/ 6 h 62"/>
              <a:gd name="T40" fmla="*/ 93 w 98"/>
              <a:gd name="T4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62">
                <a:moveTo>
                  <a:pt x="45" y="25"/>
                </a:moveTo>
                <a:cubicBezTo>
                  <a:pt x="25" y="6"/>
                  <a:pt x="25" y="6"/>
                  <a:pt x="25" y="6"/>
                </a:cubicBezTo>
                <a:cubicBezTo>
                  <a:pt x="41" y="6"/>
                  <a:pt x="41" y="6"/>
                  <a:pt x="41" y="6"/>
                </a:cubicBezTo>
                <a:cubicBezTo>
                  <a:pt x="68" y="31"/>
                  <a:pt x="68" y="31"/>
                  <a:pt x="68" y="31"/>
                </a:cubicBezTo>
                <a:cubicBezTo>
                  <a:pt x="42" y="57"/>
                  <a:pt x="42" y="57"/>
                  <a:pt x="42" y="57"/>
                </a:cubicBezTo>
                <a:cubicBezTo>
                  <a:pt x="25" y="57"/>
                  <a:pt x="25" y="57"/>
                  <a:pt x="25" y="57"/>
                </a:cubicBezTo>
                <a:cubicBezTo>
                  <a:pt x="45" y="38"/>
                  <a:pt x="45" y="38"/>
                  <a:pt x="45" y="38"/>
                </a:cubicBezTo>
                <a:cubicBezTo>
                  <a:pt x="0" y="38"/>
                  <a:pt x="0" y="38"/>
                  <a:pt x="0" y="38"/>
                </a:cubicBezTo>
                <a:cubicBezTo>
                  <a:pt x="0" y="25"/>
                  <a:pt x="0" y="25"/>
                  <a:pt x="0" y="25"/>
                </a:cubicBezTo>
                <a:lnTo>
                  <a:pt x="45" y="25"/>
                </a:lnTo>
                <a:close/>
                <a:moveTo>
                  <a:pt x="93" y="0"/>
                </a:moveTo>
                <a:cubicBezTo>
                  <a:pt x="64" y="0"/>
                  <a:pt x="64" y="0"/>
                  <a:pt x="64" y="0"/>
                </a:cubicBezTo>
                <a:cubicBezTo>
                  <a:pt x="64" y="10"/>
                  <a:pt x="64" y="10"/>
                  <a:pt x="64" y="10"/>
                </a:cubicBezTo>
                <a:cubicBezTo>
                  <a:pt x="89" y="10"/>
                  <a:pt x="89" y="10"/>
                  <a:pt x="89" y="10"/>
                </a:cubicBezTo>
                <a:cubicBezTo>
                  <a:pt x="89" y="52"/>
                  <a:pt x="89" y="52"/>
                  <a:pt x="89" y="52"/>
                </a:cubicBezTo>
                <a:cubicBezTo>
                  <a:pt x="64" y="52"/>
                  <a:pt x="64" y="52"/>
                  <a:pt x="64" y="52"/>
                </a:cubicBezTo>
                <a:cubicBezTo>
                  <a:pt x="64" y="62"/>
                  <a:pt x="64" y="62"/>
                  <a:pt x="64" y="62"/>
                </a:cubicBezTo>
                <a:cubicBezTo>
                  <a:pt x="93" y="62"/>
                  <a:pt x="93" y="62"/>
                  <a:pt x="93" y="62"/>
                </a:cubicBezTo>
                <a:cubicBezTo>
                  <a:pt x="96" y="62"/>
                  <a:pt x="98" y="59"/>
                  <a:pt x="98" y="56"/>
                </a:cubicBezTo>
                <a:cubicBezTo>
                  <a:pt x="98" y="6"/>
                  <a:pt x="98" y="6"/>
                  <a:pt x="98" y="6"/>
                </a:cubicBezTo>
                <a:cubicBezTo>
                  <a:pt x="98" y="3"/>
                  <a:pt x="96" y="0"/>
                  <a:pt x="9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9268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v-SE" smtClean="0"/>
              <a:t>Rules (CustomSettings.ini)</a:t>
            </a:r>
            <a:endParaRPr lang="sv-SE" dirty="0"/>
          </a:p>
        </p:txBody>
      </p:sp>
      <p:pic>
        <p:nvPicPr>
          <p:cNvPr id="5" name="Picture 16" descr="D:\Pennie's documents\MS Image\NEWFeb15\Windows_Vista_Icons_ for_Marketing_use\Vista Icons off the web\mblctr.exe_I0064_0409.png"/>
          <p:cNvPicPr>
            <a:picLocks noChangeAspect="1" noChangeArrowheads="1"/>
          </p:cNvPicPr>
          <p:nvPr/>
        </p:nvPicPr>
        <p:blipFill>
          <a:blip r:embed="rId2" cstate="print"/>
          <a:srcRect/>
          <a:stretch>
            <a:fillRect/>
          </a:stretch>
        </p:blipFill>
        <p:spPr bwMode="auto">
          <a:xfrm>
            <a:off x="808680" y="4018026"/>
            <a:ext cx="2889280" cy="2166653"/>
          </a:xfrm>
          <a:prstGeom prst="rect">
            <a:avLst/>
          </a:prstGeom>
          <a:noFill/>
        </p:spPr>
      </p:pic>
      <p:pic>
        <p:nvPicPr>
          <p:cNvPr id="10" name="Picture 4" descr="D:\Pennie's documents\Images for TechEd06\Hardware_Imagery\Server.png"/>
          <p:cNvPicPr>
            <a:picLocks noChangeAspect="1" noChangeArrowheads="1"/>
          </p:cNvPicPr>
          <p:nvPr/>
        </p:nvPicPr>
        <p:blipFill>
          <a:blip r:embed="rId3" cstate="print"/>
          <a:srcRect/>
          <a:stretch>
            <a:fillRect/>
          </a:stretch>
        </p:blipFill>
        <p:spPr bwMode="auto">
          <a:xfrm>
            <a:off x="7767938" y="2023417"/>
            <a:ext cx="1536375" cy="1699471"/>
          </a:xfrm>
          <a:prstGeom prst="rect">
            <a:avLst/>
          </a:prstGeom>
          <a:noFill/>
        </p:spPr>
      </p:pic>
      <p:pic>
        <p:nvPicPr>
          <p:cNvPr id="11" name="Picture 9" descr="D:\Pennie's documents\Images for TechEd06\Shapes_and_Graphics\Arrows\arrow 0 blue shadow arrow left.png"/>
          <p:cNvPicPr>
            <a:picLocks noChangeAspect="1" noChangeArrowheads="1"/>
          </p:cNvPicPr>
          <p:nvPr/>
        </p:nvPicPr>
        <p:blipFill>
          <a:blip r:embed="rId4" cstate="print"/>
          <a:srcRect/>
          <a:stretch>
            <a:fillRect/>
          </a:stretch>
        </p:blipFill>
        <p:spPr bwMode="auto">
          <a:xfrm rot="20285938">
            <a:off x="2949671" y="3535602"/>
            <a:ext cx="5009075" cy="635043"/>
          </a:xfrm>
          <a:prstGeom prst="rect">
            <a:avLst/>
          </a:prstGeom>
          <a:noFill/>
        </p:spPr>
      </p:pic>
      <p:pic>
        <p:nvPicPr>
          <p:cNvPr id="12" name="Picture 9" descr="D:\Pennie's documents\Images for TechEd06\Shapes_and_Graphics\Arrows\arrow 0 blue shadow arrow left.png"/>
          <p:cNvPicPr>
            <a:picLocks noChangeAspect="1" noChangeArrowheads="1"/>
          </p:cNvPicPr>
          <p:nvPr/>
        </p:nvPicPr>
        <p:blipFill>
          <a:blip r:embed="rId4" cstate="print"/>
          <a:srcRect/>
          <a:stretch>
            <a:fillRect/>
          </a:stretch>
        </p:blipFill>
        <p:spPr bwMode="auto">
          <a:xfrm rot="742186">
            <a:off x="3423398" y="5098936"/>
            <a:ext cx="5702993" cy="635043"/>
          </a:xfrm>
          <a:prstGeom prst="rect">
            <a:avLst/>
          </a:prstGeom>
          <a:noFill/>
        </p:spPr>
      </p:pic>
      <p:pic>
        <p:nvPicPr>
          <p:cNvPr id="9" name="Picture 10" descr="xml page"/>
          <p:cNvPicPr>
            <a:picLocks noChangeAspect="1" noChangeArrowheads="1"/>
          </p:cNvPicPr>
          <p:nvPr/>
        </p:nvPicPr>
        <p:blipFill>
          <a:blip r:embed="rId5" cstate="print"/>
          <a:srcRect/>
          <a:stretch>
            <a:fillRect/>
          </a:stretch>
        </p:blipFill>
        <p:spPr bwMode="auto">
          <a:xfrm>
            <a:off x="6719709" y="4895432"/>
            <a:ext cx="1232853" cy="1110705"/>
          </a:xfrm>
          <a:prstGeom prst="rect">
            <a:avLst/>
          </a:prstGeom>
          <a:noFill/>
        </p:spPr>
      </p:pic>
      <p:pic>
        <p:nvPicPr>
          <p:cNvPr id="13" name="Picture 7" descr="D:\Pennie's documents\Images for TechEd06\Hardware_Imagery\Database blue.png"/>
          <p:cNvPicPr>
            <a:picLocks noChangeAspect="1" noChangeArrowheads="1"/>
          </p:cNvPicPr>
          <p:nvPr/>
        </p:nvPicPr>
        <p:blipFill>
          <a:blip r:embed="rId6" cstate="print"/>
          <a:srcRect/>
          <a:stretch>
            <a:fillRect/>
          </a:stretch>
        </p:blipFill>
        <p:spPr bwMode="auto">
          <a:xfrm>
            <a:off x="8666811" y="2993351"/>
            <a:ext cx="918886" cy="830224"/>
          </a:xfrm>
          <a:prstGeom prst="rect">
            <a:avLst/>
          </a:prstGeom>
          <a:noFill/>
        </p:spPr>
      </p:pic>
      <p:pic>
        <p:nvPicPr>
          <p:cNvPr id="14" name="Picture 4" descr="D:\Pennie's documents\Images for TechEd06\Hardware_Imagery\Server.png"/>
          <p:cNvPicPr>
            <a:picLocks noChangeAspect="1" noChangeArrowheads="1"/>
          </p:cNvPicPr>
          <p:nvPr/>
        </p:nvPicPr>
        <p:blipFill>
          <a:blip r:embed="rId3" cstate="print"/>
          <a:srcRect/>
          <a:stretch>
            <a:fillRect/>
          </a:stretch>
        </p:blipFill>
        <p:spPr bwMode="auto">
          <a:xfrm>
            <a:off x="8671272" y="4893106"/>
            <a:ext cx="1526638" cy="1688699"/>
          </a:xfrm>
          <a:prstGeom prst="rect">
            <a:avLst/>
          </a:prstGeom>
          <a:noFill/>
        </p:spPr>
      </p:pic>
      <p:pic>
        <p:nvPicPr>
          <p:cNvPr id="15" name="Picture 9" descr="internet globe world"/>
          <p:cNvPicPr>
            <a:picLocks noChangeAspect="1" noChangeArrowheads="1"/>
          </p:cNvPicPr>
          <p:nvPr/>
        </p:nvPicPr>
        <p:blipFill>
          <a:blip r:embed="rId7" cstate="print"/>
          <a:srcRect/>
          <a:stretch>
            <a:fillRect/>
          </a:stretch>
        </p:blipFill>
        <p:spPr bwMode="auto">
          <a:xfrm>
            <a:off x="9393810" y="5846091"/>
            <a:ext cx="1111853" cy="735714"/>
          </a:xfrm>
          <a:prstGeom prst="rect">
            <a:avLst/>
          </a:prstGeom>
          <a:noFill/>
        </p:spPr>
      </p:pic>
      <p:sp>
        <p:nvSpPr>
          <p:cNvPr id="16" name="TextBox 15"/>
          <p:cNvSpPr txBox="1"/>
          <p:nvPr/>
        </p:nvSpPr>
        <p:spPr>
          <a:xfrm>
            <a:off x="9604368" y="2132178"/>
            <a:ext cx="1675341" cy="596416"/>
          </a:xfrm>
          <a:prstGeom prst="rect">
            <a:avLst/>
          </a:prstGeom>
          <a:noFill/>
        </p:spPr>
        <p:txBody>
          <a:bodyPr wrap="square" lIns="93278" tIns="46639" rIns="93278" bIns="46639" rtlCol="0">
            <a:spAutoFit/>
          </a:bodyPr>
          <a:lstStyle/>
          <a:p>
            <a:r>
              <a:rPr lang="sv-SE" sz="3300" dirty="0"/>
              <a:t>SQL</a:t>
            </a:r>
          </a:p>
        </p:txBody>
      </p:sp>
      <p:sp>
        <p:nvSpPr>
          <p:cNvPr id="17" name="TextBox 16"/>
          <p:cNvSpPr txBox="1"/>
          <p:nvPr/>
        </p:nvSpPr>
        <p:spPr>
          <a:xfrm>
            <a:off x="8190098" y="4344929"/>
            <a:ext cx="4246378" cy="596416"/>
          </a:xfrm>
          <a:prstGeom prst="rect">
            <a:avLst/>
          </a:prstGeom>
          <a:noFill/>
        </p:spPr>
        <p:txBody>
          <a:bodyPr wrap="square" lIns="93278" tIns="46639" rIns="93278" bIns="46639" rtlCol="0">
            <a:spAutoFit/>
          </a:bodyPr>
          <a:lstStyle/>
          <a:p>
            <a:r>
              <a:rPr lang="sv-SE" sz="3300" dirty="0"/>
              <a:t>Web Services</a:t>
            </a:r>
          </a:p>
        </p:txBody>
      </p:sp>
      <p:pic>
        <p:nvPicPr>
          <p:cNvPr id="18" name="Picture 9" descr="D:\Pennie's documents\Images for TechEd06\Shapes_and_Graphics\Arrows\arrow 0 blue shadow arrow left.png"/>
          <p:cNvPicPr>
            <a:picLocks noChangeAspect="1" noChangeArrowheads="1"/>
          </p:cNvPicPr>
          <p:nvPr/>
        </p:nvPicPr>
        <p:blipFill>
          <a:blip r:embed="rId4" cstate="print"/>
          <a:srcRect/>
          <a:stretch>
            <a:fillRect/>
          </a:stretch>
        </p:blipFill>
        <p:spPr bwMode="auto">
          <a:xfrm rot="17502882">
            <a:off x="2452145" y="3140023"/>
            <a:ext cx="1318553" cy="846844"/>
          </a:xfrm>
          <a:prstGeom prst="rect">
            <a:avLst/>
          </a:prstGeom>
          <a:noFill/>
        </p:spPr>
      </p:pic>
      <p:sp>
        <p:nvSpPr>
          <p:cNvPr id="19" name="TextBox 18"/>
          <p:cNvSpPr txBox="1"/>
          <p:nvPr/>
        </p:nvSpPr>
        <p:spPr>
          <a:xfrm>
            <a:off x="275682" y="1799101"/>
            <a:ext cx="2889280" cy="1109852"/>
          </a:xfrm>
          <a:prstGeom prst="rect">
            <a:avLst/>
          </a:prstGeom>
          <a:noFill/>
        </p:spPr>
        <p:txBody>
          <a:bodyPr wrap="square" lIns="93278" tIns="46639" rIns="93278" bIns="46639" rtlCol="0">
            <a:spAutoFit/>
          </a:bodyPr>
          <a:lstStyle/>
          <a:p>
            <a:r>
              <a:rPr lang="sv-SE" sz="3300" dirty="0"/>
              <a:t>External</a:t>
            </a:r>
          </a:p>
          <a:p>
            <a:r>
              <a:rPr lang="sv-SE" sz="3300" dirty="0"/>
              <a:t>Scripts</a:t>
            </a:r>
          </a:p>
        </p:txBody>
      </p:sp>
      <p:pic>
        <p:nvPicPr>
          <p:cNvPr id="20" name="Picture 5" descr="headline quote white rect"/>
          <p:cNvPicPr>
            <a:picLocks noChangeAspect="1" noChangeArrowheads="1"/>
          </p:cNvPicPr>
          <p:nvPr/>
        </p:nvPicPr>
        <p:blipFill>
          <a:blip r:embed="rId8" cstate="print"/>
          <a:srcRect/>
          <a:stretch>
            <a:fillRect/>
          </a:stretch>
        </p:blipFill>
        <p:spPr bwMode="auto">
          <a:xfrm>
            <a:off x="2392771" y="1701361"/>
            <a:ext cx="3527449" cy="1259252"/>
          </a:xfrm>
          <a:prstGeom prst="rect">
            <a:avLst/>
          </a:prstGeom>
          <a:noFill/>
        </p:spPr>
      </p:pic>
      <p:sp>
        <p:nvSpPr>
          <p:cNvPr id="22" name="TextBox 21"/>
          <p:cNvSpPr txBox="1"/>
          <p:nvPr/>
        </p:nvSpPr>
        <p:spPr>
          <a:xfrm>
            <a:off x="2563857" y="1848398"/>
            <a:ext cx="3498489" cy="1224224"/>
          </a:xfrm>
          <a:prstGeom prst="rect">
            <a:avLst/>
          </a:prstGeom>
          <a:noFill/>
        </p:spPr>
        <p:txBody>
          <a:bodyPr wrap="square" lIns="93278" tIns="46639" rIns="93278" bIns="46639" rtlCol="0">
            <a:spAutoFit/>
          </a:bodyPr>
          <a:lstStyle/>
          <a:p>
            <a:r>
              <a:rPr lang="sv-SE" dirty="0" smtClean="0">
                <a:solidFill>
                  <a:schemeClr val="bg1"/>
                </a:solidFill>
              </a:rPr>
              <a:t>Function Setname()</a:t>
            </a:r>
          </a:p>
          <a:p>
            <a:r>
              <a:rPr lang="sv-SE" dirty="0" smtClean="0">
                <a:solidFill>
                  <a:schemeClr val="bg1"/>
                </a:solidFill>
              </a:rPr>
              <a:t>  Dim re</a:t>
            </a:r>
          </a:p>
          <a:p>
            <a:r>
              <a:rPr lang="sv-SE" dirty="0" smtClean="0">
                <a:solidFill>
                  <a:schemeClr val="bg1"/>
                </a:solidFill>
              </a:rPr>
              <a:t>  Set re=new RegExp</a:t>
            </a:r>
          </a:p>
          <a:p>
            <a:endParaRPr lang="sv-SE" dirty="0">
              <a:solidFill>
                <a:schemeClr val="bg1"/>
              </a:solidFill>
            </a:endParaRPr>
          </a:p>
        </p:txBody>
      </p:sp>
    </p:spTree>
    <p:extLst>
      <p:ext uri="{BB962C8B-B14F-4D97-AF65-F5344CB8AC3E}">
        <p14:creationId xmlns:p14="http://schemas.microsoft.com/office/powerpoint/2010/main" val="183414731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000" dirty="0" smtClean="0"/>
              <a:t>DEMO</a:t>
            </a:r>
            <a:endParaRPr lang="en-US" sz="6000" dirty="0"/>
          </a:p>
        </p:txBody>
      </p:sp>
      <p:sp>
        <p:nvSpPr>
          <p:cNvPr id="5" name="Text Placeholder 4"/>
          <p:cNvSpPr>
            <a:spLocks noGrp="1"/>
          </p:cNvSpPr>
          <p:nvPr>
            <p:ph type="body" sz="quarter" idx="12"/>
          </p:nvPr>
        </p:nvSpPr>
        <p:spPr/>
        <p:txBody>
          <a:bodyPr/>
          <a:lstStyle/>
          <a:p>
            <a:r>
              <a:rPr lang="en-US" dirty="0"/>
              <a:t>Bending the rules</a:t>
            </a:r>
          </a:p>
        </p:txBody>
      </p:sp>
      <p:sp>
        <p:nvSpPr>
          <p:cNvPr id="6" name="Freeform 43"/>
          <p:cNvSpPr>
            <a:spLocks noEditPoints="1"/>
          </p:cNvSpPr>
          <p:nvPr/>
        </p:nvSpPr>
        <p:spPr bwMode="auto">
          <a:xfrm>
            <a:off x="2833861" y="1029006"/>
            <a:ext cx="2091381" cy="1316128"/>
          </a:xfrm>
          <a:custGeom>
            <a:avLst/>
            <a:gdLst>
              <a:gd name="T0" fmla="*/ 45 w 98"/>
              <a:gd name="T1" fmla="*/ 25 h 62"/>
              <a:gd name="T2" fmla="*/ 25 w 98"/>
              <a:gd name="T3" fmla="*/ 6 h 62"/>
              <a:gd name="T4" fmla="*/ 41 w 98"/>
              <a:gd name="T5" fmla="*/ 6 h 62"/>
              <a:gd name="T6" fmla="*/ 68 w 98"/>
              <a:gd name="T7" fmla="*/ 31 h 62"/>
              <a:gd name="T8" fmla="*/ 42 w 98"/>
              <a:gd name="T9" fmla="*/ 57 h 62"/>
              <a:gd name="T10" fmla="*/ 25 w 98"/>
              <a:gd name="T11" fmla="*/ 57 h 62"/>
              <a:gd name="T12" fmla="*/ 45 w 98"/>
              <a:gd name="T13" fmla="*/ 38 h 62"/>
              <a:gd name="T14" fmla="*/ 0 w 98"/>
              <a:gd name="T15" fmla="*/ 38 h 62"/>
              <a:gd name="T16" fmla="*/ 0 w 98"/>
              <a:gd name="T17" fmla="*/ 25 h 62"/>
              <a:gd name="T18" fmla="*/ 45 w 98"/>
              <a:gd name="T19" fmla="*/ 25 h 62"/>
              <a:gd name="T20" fmla="*/ 93 w 98"/>
              <a:gd name="T21" fmla="*/ 0 h 62"/>
              <a:gd name="T22" fmla="*/ 64 w 98"/>
              <a:gd name="T23" fmla="*/ 0 h 62"/>
              <a:gd name="T24" fmla="*/ 64 w 98"/>
              <a:gd name="T25" fmla="*/ 10 h 62"/>
              <a:gd name="T26" fmla="*/ 89 w 98"/>
              <a:gd name="T27" fmla="*/ 10 h 62"/>
              <a:gd name="T28" fmla="*/ 89 w 98"/>
              <a:gd name="T29" fmla="*/ 52 h 62"/>
              <a:gd name="T30" fmla="*/ 64 w 98"/>
              <a:gd name="T31" fmla="*/ 52 h 62"/>
              <a:gd name="T32" fmla="*/ 64 w 98"/>
              <a:gd name="T33" fmla="*/ 62 h 62"/>
              <a:gd name="T34" fmla="*/ 93 w 98"/>
              <a:gd name="T35" fmla="*/ 62 h 62"/>
              <a:gd name="T36" fmla="*/ 98 w 98"/>
              <a:gd name="T37" fmla="*/ 56 h 62"/>
              <a:gd name="T38" fmla="*/ 98 w 98"/>
              <a:gd name="T39" fmla="*/ 6 h 62"/>
              <a:gd name="T40" fmla="*/ 93 w 98"/>
              <a:gd name="T4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62">
                <a:moveTo>
                  <a:pt x="45" y="25"/>
                </a:moveTo>
                <a:cubicBezTo>
                  <a:pt x="25" y="6"/>
                  <a:pt x="25" y="6"/>
                  <a:pt x="25" y="6"/>
                </a:cubicBezTo>
                <a:cubicBezTo>
                  <a:pt x="41" y="6"/>
                  <a:pt x="41" y="6"/>
                  <a:pt x="41" y="6"/>
                </a:cubicBezTo>
                <a:cubicBezTo>
                  <a:pt x="68" y="31"/>
                  <a:pt x="68" y="31"/>
                  <a:pt x="68" y="31"/>
                </a:cubicBezTo>
                <a:cubicBezTo>
                  <a:pt x="42" y="57"/>
                  <a:pt x="42" y="57"/>
                  <a:pt x="42" y="57"/>
                </a:cubicBezTo>
                <a:cubicBezTo>
                  <a:pt x="25" y="57"/>
                  <a:pt x="25" y="57"/>
                  <a:pt x="25" y="57"/>
                </a:cubicBezTo>
                <a:cubicBezTo>
                  <a:pt x="45" y="38"/>
                  <a:pt x="45" y="38"/>
                  <a:pt x="45" y="38"/>
                </a:cubicBezTo>
                <a:cubicBezTo>
                  <a:pt x="0" y="38"/>
                  <a:pt x="0" y="38"/>
                  <a:pt x="0" y="38"/>
                </a:cubicBezTo>
                <a:cubicBezTo>
                  <a:pt x="0" y="25"/>
                  <a:pt x="0" y="25"/>
                  <a:pt x="0" y="25"/>
                </a:cubicBezTo>
                <a:lnTo>
                  <a:pt x="45" y="25"/>
                </a:lnTo>
                <a:close/>
                <a:moveTo>
                  <a:pt x="93" y="0"/>
                </a:moveTo>
                <a:cubicBezTo>
                  <a:pt x="64" y="0"/>
                  <a:pt x="64" y="0"/>
                  <a:pt x="64" y="0"/>
                </a:cubicBezTo>
                <a:cubicBezTo>
                  <a:pt x="64" y="10"/>
                  <a:pt x="64" y="10"/>
                  <a:pt x="64" y="10"/>
                </a:cubicBezTo>
                <a:cubicBezTo>
                  <a:pt x="89" y="10"/>
                  <a:pt x="89" y="10"/>
                  <a:pt x="89" y="10"/>
                </a:cubicBezTo>
                <a:cubicBezTo>
                  <a:pt x="89" y="52"/>
                  <a:pt x="89" y="52"/>
                  <a:pt x="89" y="52"/>
                </a:cubicBezTo>
                <a:cubicBezTo>
                  <a:pt x="64" y="52"/>
                  <a:pt x="64" y="52"/>
                  <a:pt x="64" y="52"/>
                </a:cubicBezTo>
                <a:cubicBezTo>
                  <a:pt x="64" y="62"/>
                  <a:pt x="64" y="62"/>
                  <a:pt x="64" y="62"/>
                </a:cubicBezTo>
                <a:cubicBezTo>
                  <a:pt x="93" y="62"/>
                  <a:pt x="93" y="62"/>
                  <a:pt x="93" y="62"/>
                </a:cubicBezTo>
                <a:cubicBezTo>
                  <a:pt x="96" y="62"/>
                  <a:pt x="98" y="59"/>
                  <a:pt x="98" y="56"/>
                </a:cubicBezTo>
                <a:cubicBezTo>
                  <a:pt x="98" y="6"/>
                  <a:pt x="98" y="6"/>
                  <a:pt x="98" y="6"/>
                </a:cubicBezTo>
                <a:cubicBezTo>
                  <a:pt x="98" y="3"/>
                  <a:pt x="96" y="0"/>
                  <a:pt x="9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8136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0"/>
          </p:nvPr>
        </p:nvSpPr>
        <p:spPr>
          <a:xfrm>
            <a:off x="274638" y="1212850"/>
            <a:ext cx="11887200" cy="2634567"/>
          </a:xfrm>
        </p:spPr>
        <p:txBody>
          <a:bodyPr/>
          <a:lstStyle/>
          <a:p>
            <a:r>
              <a:rPr lang="sv-SE" dirty="0" smtClean="0"/>
              <a:t>Full SQL or SQL Express</a:t>
            </a:r>
          </a:p>
          <a:p>
            <a:pPr lvl="1"/>
            <a:r>
              <a:rPr lang="sv-SE" dirty="0" smtClean="0"/>
              <a:t>SQL Server 2012 SP1 recommended</a:t>
            </a:r>
          </a:p>
          <a:p>
            <a:r>
              <a:rPr lang="sv-SE" dirty="0" smtClean="0"/>
              <a:t>Browser Service </a:t>
            </a:r>
          </a:p>
          <a:p>
            <a:pPr lvl="1"/>
            <a:r>
              <a:rPr lang="sv-SE" dirty="0" smtClean="0"/>
              <a:t>Started, if not running on default instance</a:t>
            </a:r>
          </a:p>
          <a:p>
            <a:pPr lvl="1"/>
            <a:r>
              <a:rPr lang="sv-SE" dirty="0" smtClean="0"/>
              <a:t>Firewall open for SQL Browser service</a:t>
            </a:r>
          </a:p>
        </p:txBody>
      </p:sp>
      <p:sp>
        <p:nvSpPr>
          <p:cNvPr id="3" name="Title 2"/>
          <p:cNvSpPr>
            <a:spLocks noGrp="1"/>
          </p:cNvSpPr>
          <p:nvPr>
            <p:ph type="title"/>
          </p:nvPr>
        </p:nvSpPr>
        <p:spPr/>
        <p:txBody>
          <a:bodyPr/>
          <a:lstStyle/>
          <a:p>
            <a:r>
              <a:rPr lang="sv-SE" smtClean="0"/>
              <a:t>Using the MDT database</a:t>
            </a:r>
            <a:endParaRPr lang="en-US" dirty="0"/>
          </a:p>
        </p:txBody>
      </p:sp>
    </p:spTree>
    <p:extLst>
      <p:ext uri="{BB962C8B-B14F-4D97-AF65-F5344CB8AC3E}">
        <p14:creationId xmlns:p14="http://schemas.microsoft.com/office/powerpoint/2010/main" val="188239953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4Speaker_PPT_Templat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xsi:nil="true"/>
    <Session_x0020_Code xmlns="e36bfbf9-5e42-489c-a259-4c54eb22cb57">WIN-B410</Session_x0020_Code>
    <Presentation_x0020_Date xmlns="e36bfbf9-5e42-489c-a259-4c54eb22cb57">2014-05-15T00:00:00-05:00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schemas.microsoft.com/sharepoint/v3"/>
    <ds:schemaRef ds:uri="http://purl.org/dc/dcmitype/"/>
    <ds:schemaRef ds:uri="http://schemas.microsoft.com/office/infopath/2007/PartnerControls"/>
    <ds:schemaRef ds:uri="http://purl.org/dc/terms/"/>
    <ds:schemaRef ds:uri="230e9df3-be65-4c73-a93b-d1236ebd677e"/>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e36bfbf9-5e42-489c-a259-4c54eb22cb57"/>
    <ds:schemaRef ds:uri="http://purl.org/dc/elements/1.1/"/>
  </ds:schemaRefs>
</ds:datastoreItem>
</file>

<file path=customXml/itemProps2.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TENA14Speaker_PPT_Template</Template>
  <TotalTime>132</TotalTime>
  <Words>2202</Words>
  <Application>Microsoft Office PowerPoint</Application>
  <PresentationFormat>Custom</PresentationFormat>
  <Paragraphs>135</Paragraphs>
  <Slides>25</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Segoe Light</vt:lpstr>
      <vt:lpstr>Segoe UI</vt:lpstr>
      <vt:lpstr>Segoe UI Light</vt:lpstr>
      <vt:lpstr>Wingdings</vt:lpstr>
      <vt:lpstr>TENA14Speaker_PPT_Template</vt:lpstr>
      <vt:lpstr>PowerPoint Presentation</vt:lpstr>
      <vt:lpstr>Advanced Microsoft Deployment Toolkit 2013 Customizations Dueling MDT Enhancements</vt:lpstr>
      <vt:lpstr>PowerPoint Presentation</vt:lpstr>
      <vt:lpstr>Demo  environment </vt:lpstr>
      <vt:lpstr>Why MDT 2013? </vt:lpstr>
      <vt:lpstr>DEMO</vt:lpstr>
      <vt:lpstr>Rules (CustomSettings.ini)</vt:lpstr>
      <vt:lpstr>DEMO</vt:lpstr>
      <vt:lpstr>Using the MDT database</vt:lpstr>
      <vt:lpstr>DEMO</vt:lpstr>
      <vt:lpstr>Extending the MDT database</vt:lpstr>
      <vt:lpstr>DEMO</vt:lpstr>
      <vt:lpstr>Using user exit scripts</vt:lpstr>
      <vt:lpstr>DEMO</vt:lpstr>
      <vt:lpstr>Using web services</vt:lpstr>
      <vt:lpstr>DEMO</vt:lpstr>
      <vt:lpstr>Integrating with System Center 2012 R2</vt:lpstr>
      <vt:lpstr>DEMO</vt:lpstr>
      <vt:lpstr>Resources – trainings, videos, books</vt:lpstr>
      <vt:lpstr>Related content</vt:lpstr>
      <vt:lpstr>Windows Track Resources</vt:lpstr>
      <vt:lpstr>Resources</vt:lpstr>
      <vt:lpstr>Complete an evaluation and enter to win!</vt:lpstr>
      <vt:lpstr>Evaluate this session</vt:lpstr>
      <vt:lpstr>PowerPoint Presentation</vt:lpstr>
    </vt:vector>
  </TitlesOfParts>
  <Manager>&lt;Speech writer name goes here&gt;</Manager>
  <Company>Deployment Artist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Microsoft Deployment Toolkit 2013 Customizations Dueling MDT Enhancements</dc:title>
  <dc:subject>TechEd 2014</dc:subject>
  <dc:creator>johan.arwidmark</dc:creator>
  <dc:description>Template: Jordan Cayabyab, Artitudes Design
Formatting: 
Audience Type:</dc:description>
  <cp:lastModifiedBy>testadmin</cp:lastModifiedBy>
  <cp:revision>20</cp:revision>
  <dcterms:created xsi:type="dcterms:W3CDTF">2014-04-21T11:25:00Z</dcterms:created>
  <dcterms:modified xsi:type="dcterms:W3CDTF">2014-05-15T21:26:18Z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