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0"/>
  </p:notesMasterIdLst>
  <p:handoutMasterIdLst>
    <p:handoutMasterId r:id="rId61"/>
  </p:handoutMasterIdLst>
  <p:sldIdLst>
    <p:sldId id="1381" r:id="rId5"/>
    <p:sldId id="1515" r:id="rId6"/>
    <p:sldId id="1452" r:id="rId7"/>
    <p:sldId id="1453" r:id="rId8"/>
    <p:sldId id="1454" r:id="rId9"/>
    <p:sldId id="1455" r:id="rId10"/>
    <p:sldId id="1504" r:id="rId11"/>
    <p:sldId id="1460" r:id="rId12"/>
    <p:sldId id="1461" r:id="rId13"/>
    <p:sldId id="1462" r:id="rId14"/>
    <p:sldId id="1469" r:id="rId15"/>
    <p:sldId id="1470" r:id="rId16"/>
    <p:sldId id="1471" r:id="rId17"/>
    <p:sldId id="1472" r:id="rId18"/>
    <p:sldId id="1473" r:id="rId19"/>
    <p:sldId id="1474" r:id="rId20"/>
    <p:sldId id="1475" r:id="rId21"/>
    <p:sldId id="1476" r:id="rId22"/>
    <p:sldId id="1477" r:id="rId23"/>
    <p:sldId id="1505" r:id="rId24"/>
    <p:sldId id="1510" r:id="rId25"/>
    <p:sldId id="1509" r:id="rId26"/>
    <p:sldId id="1508" r:id="rId27"/>
    <p:sldId id="1478" r:id="rId28"/>
    <p:sldId id="1479" r:id="rId29"/>
    <p:sldId id="1480" r:id="rId30"/>
    <p:sldId id="1481" r:id="rId31"/>
    <p:sldId id="1482" r:id="rId32"/>
    <p:sldId id="1483" r:id="rId33"/>
    <p:sldId id="1484" r:id="rId34"/>
    <p:sldId id="1486" r:id="rId35"/>
    <p:sldId id="1487" r:id="rId36"/>
    <p:sldId id="1492" r:id="rId37"/>
    <p:sldId id="1488" r:id="rId38"/>
    <p:sldId id="1496" r:id="rId39"/>
    <p:sldId id="1507" r:id="rId40"/>
    <p:sldId id="1493" r:id="rId41"/>
    <p:sldId id="1494" r:id="rId42"/>
    <p:sldId id="1513" r:id="rId43"/>
    <p:sldId id="1497" r:id="rId44"/>
    <p:sldId id="1489" r:id="rId45"/>
    <p:sldId id="1498" r:id="rId46"/>
    <p:sldId id="1499" r:id="rId47"/>
    <p:sldId id="1500" r:id="rId48"/>
    <p:sldId id="1501" r:id="rId49"/>
    <p:sldId id="1502" r:id="rId50"/>
    <p:sldId id="1503" r:id="rId51"/>
    <p:sldId id="1514" r:id="rId52"/>
    <p:sldId id="1490" r:id="rId53"/>
    <p:sldId id="1491" r:id="rId54"/>
    <p:sldId id="1516" r:id="rId55"/>
    <p:sldId id="1416" r:id="rId56"/>
    <p:sldId id="1511" r:id="rId57"/>
    <p:sldId id="1512" r:id="rId58"/>
    <p:sldId id="1132"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515"/>
            <p14:sldId id="1452"/>
            <p14:sldId id="1453"/>
            <p14:sldId id="1454"/>
            <p14:sldId id="1455"/>
            <p14:sldId id="1504"/>
            <p14:sldId id="1460"/>
            <p14:sldId id="1461"/>
            <p14:sldId id="1462"/>
            <p14:sldId id="1469"/>
            <p14:sldId id="1470"/>
            <p14:sldId id="1471"/>
            <p14:sldId id="1472"/>
            <p14:sldId id="1473"/>
            <p14:sldId id="1474"/>
            <p14:sldId id="1475"/>
            <p14:sldId id="1476"/>
            <p14:sldId id="1477"/>
            <p14:sldId id="1505"/>
            <p14:sldId id="1510"/>
            <p14:sldId id="1509"/>
            <p14:sldId id="1508"/>
            <p14:sldId id="1478"/>
            <p14:sldId id="1479"/>
            <p14:sldId id="1480"/>
            <p14:sldId id="1481"/>
            <p14:sldId id="1482"/>
            <p14:sldId id="1483"/>
            <p14:sldId id="1484"/>
            <p14:sldId id="1486"/>
            <p14:sldId id="1487"/>
            <p14:sldId id="1492"/>
            <p14:sldId id="1488"/>
            <p14:sldId id="1496"/>
            <p14:sldId id="1507"/>
            <p14:sldId id="1493"/>
            <p14:sldId id="1494"/>
            <p14:sldId id="1513"/>
            <p14:sldId id="1497"/>
            <p14:sldId id="1489"/>
            <p14:sldId id="1498"/>
            <p14:sldId id="1499"/>
            <p14:sldId id="1500"/>
            <p14:sldId id="1501"/>
            <p14:sldId id="1502"/>
            <p14:sldId id="1503"/>
            <p14:sldId id="1514"/>
            <p14:sldId id="1490"/>
            <p14:sldId id="1491"/>
          </p14:sldIdLst>
        </p14:section>
        <p14:section name="Required TechEd Slides" id="{26AC01F7-B32B-44E9-BE5B-D21B17F99D23}">
          <p14:sldIdLst>
            <p14:sldId id="1516"/>
            <p14:sldId id="1416"/>
            <p14:sldId id="1511"/>
            <p14:sldId id="1512"/>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3" autoAdjust="0"/>
    <p:restoredTop sz="95730" autoAdjust="0"/>
  </p:normalViewPr>
  <p:slideViewPr>
    <p:cSldViewPr snapToObjects="1">
      <p:cViewPr varScale="1">
        <p:scale>
          <a:sx n="122" d="100"/>
          <a:sy n="122" d="100"/>
        </p:scale>
        <p:origin x="90" y="23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773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5/13/2014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9372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400197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117738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38490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6243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5/13/2014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429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5/13/2014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5935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5/13/2014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281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5/13/2014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67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5/13/2014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446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16</a:t>
            </a:fld>
            <a:endParaRPr lang="en-US"/>
          </a:p>
        </p:txBody>
      </p:sp>
    </p:spTree>
    <p:extLst>
      <p:ext uri="{BB962C8B-B14F-4D97-AF65-F5344CB8AC3E}">
        <p14:creationId xmlns:p14="http://schemas.microsoft.com/office/powerpoint/2010/main" val="160054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17</a:t>
            </a:fld>
            <a:endParaRPr lang="en-US"/>
          </a:p>
        </p:txBody>
      </p:sp>
    </p:spTree>
    <p:extLst>
      <p:ext uri="{BB962C8B-B14F-4D97-AF65-F5344CB8AC3E}">
        <p14:creationId xmlns:p14="http://schemas.microsoft.com/office/powerpoint/2010/main" val="480755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99860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96065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554700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 id="2147484281" r:id="rId33"/>
    <p:sldLayoutId id="214748428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upport.microsoft.com/kb/927521" TargetMode="Externa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hyperlink" Target="http://support.microsoft.com/kb/936625" TargetMode="Externa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hyperlink" Target="http://technet.microsoft.com/en-us/library/bb932135.aspx" TargetMode="Externa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hyperlink" Target="http://deploymentlive.com/"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hyperlink" Target="http://www.microsoft.com/en-us/download/details.aspx?id=36213"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users.cs.york.ac.uk/susan/joke/foot.htm" TargetMode="External"/><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www.answers.com/topic/bad-6" TargetMode="External"/><Relationship Id="rId2" Type="http://schemas.openxmlformats.org/officeDocument/2006/relationships/hyperlink" Target="http://support.microsoft.com/kb/944353"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www.answerbag.com/q_view/56230" TargetMode="External"/><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upport.microsoft.com/kb/324103" TargetMode="External"/><Relationship Id="rId2" Type="http://schemas.openxmlformats.org/officeDocument/2006/relationships/hyperlink" Target="http://support.microsoft.com/kb/307973" TargetMode="External"/><Relationship Id="rId1" Type="http://schemas.openxmlformats.org/officeDocument/2006/relationships/slideLayout" Target="../slideLayouts/slideLayout32.xml"/><Relationship Id="rId6" Type="http://schemas.openxmlformats.org/officeDocument/2006/relationships/hyperlink" Target="http://www.bing.com/images/search?q=blue+screen+pictures&amp;qpvt=blue+screen+pictures&amp;FORM=IGRE" TargetMode="External"/><Relationship Id="rId5" Type="http://schemas.openxmlformats.org/officeDocument/2006/relationships/image" Target="../media/image11.png"/><Relationship Id="rId4" Type="http://schemas.openxmlformats.org/officeDocument/2006/relationships/hyperlink" Target="http://support.microsoft.com/kb/200837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Red_herring" TargetMode="External"/><Relationship Id="rId2" Type="http://schemas.openxmlformats.org/officeDocument/2006/relationships/image" Target="../media/image9.pn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hyperlink" Target="http://blogs.technet.com/b/deploymentguys/archive/2009/12/03/sysprep-machine-sids-and-other-myths.aspx" TargetMode="Externa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hyperlink" Target="http://blogs.technet.com/b/system_center_configuration_manager_operating_system_deployment_support_blog/archive/2014/04/28/how-to-ensure-that-windows-installs-on-c-during-a-system-center-2012-configuration-manager-osd-task-sequence.aspx" TargetMode="Externa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technet.microsoft.com/en-us/library/dd744500(WS.10).aspx" TargetMode="Externa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hyperlink" Target="http://h18013.www1.hp.com/products/servers/management/rdp/knowledgebase/00000138.html" TargetMode="External"/><Relationship Id="rId2" Type="http://schemas.openxmlformats.org/officeDocument/2006/relationships/hyperlink" Target="http://support.microsoft.com/kb/2019640" TargetMode="External"/><Relationship Id="rId1" Type="http://schemas.openxmlformats.org/officeDocument/2006/relationships/slideLayout" Target="../slideLayouts/slideLayout32.xml"/><Relationship Id="rId4" Type="http://schemas.openxmlformats.org/officeDocument/2006/relationships/hyperlink" Target="http://blogs.technet.com/smsandmom/archive/2008/09/17/configmgr-2007-troubleshooting-pxe-service-point-issues-and-wds-service-not-starting.asp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ocial.technet.microsoft.com/Forums/en-US/home?forum=w8itproinstall" TargetMode="External"/><Relationship Id="rId2" Type="http://schemas.openxmlformats.org/officeDocument/2006/relationships/hyperlink" Target="http://social.technet.microsoft.com/Forums/en-US/w7itproinstall" TargetMode="External"/><Relationship Id="rId1" Type="http://schemas.openxmlformats.org/officeDocument/2006/relationships/slideLayout" Target="../slideLayouts/slideLayout14.xml"/><Relationship Id="rId5" Type="http://schemas.openxmlformats.org/officeDocument/2006/relationships/hyperlink" Target="http://social.technet.microsoft.com/Forums/en-US/configmgrosd" TargetMode="External"/><Relationship Id="rId4" Type="http://schemas.openxmlformats.org/officeDocument/2006/relationships/hyperlink" Target="http://social.technet.microsoft.com/Forums/en-US/md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www.microsoft.com/en-us/download/details.aspx?id=36213"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Files</a:t>
            </a:r>
            <a:endParaRPr lang="en-US" dirty="0"/>
          </a:p>
        </p:txBody>
      </p:sp>
    </p:spTree>
    <p:extLst>
      <p:ext uri="{BB962C8B-B14F-4D97-AF65-F5344CB8AC3E}">
        <p14:creationId xmlns:p14="http://schemas.microsoft.com/office/powerpoint/2010/main" val="2611740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Logs</a:t>
            </a:r>
            <a:br>
              <a:rPr lang="en-US" dirty="0" smtClean="0"/>
            </a:br>
            <a:r>
              <a:rPr lang="en-US" sz="3600" dirty="0">
                <a:gradFill>
                  <a:gsLst>
                    <a:gs pos="1250">
                      <a:schemeClr val="tx2"/>
                    </a:gs>
                    <a:gs pos="99000">
                      <a:schemeClr val="tx2"/>
                    </a:gs>
                  </a:gsLst>
                  <a:lin ang="5400000" scaled="0"/>
                </a:gradFill>
              </a:rPr>
              <a:t>Windows 7 and Windows </a:t>
            </a:r>
            <a:r>
              <a:rPr lang="en-US" sz="3600" dirty="0" smtClean="0">
                <a:gradFill>
                  <a:gsLst>
                    <a:gs pos="1250">
                      <a:schemeClr val="tx2"/>
                    </a:gs>
                    <a:gs pos="99000">
                      <a:schemeClr val="tx2"/>
                    </a:gs>
                  </a:gsLst>
                  <a:lin ang="5400000" scaled="0"/>
                </a:gradFill>
              </a:rPr>
              <a:t>8.x</a:t>
            </a:r>
            <a:endParaRPr lang="en-US" sz="3600" dirty="0">
              <a:gradFill>
                <a:gsLst>
                  <a:gs pos="1250">
                    <a:schemeClr val="tx2"/>
                  </a:gs>
                  <a:gs pos="99000">
                    <a:schemeClr val="tx2"/>
                  </a:gs>
                </a:gsLst>
                <a:lin ang="5400000" scaled="0"/>
              </a:gradFill>
            </a:endParaRPr>
          </a:p>
        </p:txBody>
      </p:sp>
      <p:sp>
        <p:nvSpPr>
          <p:cNvPr id="3" name="Text Placeholder 2"/>
          <p:cNvSpPr>
            <a:spLocks noGrp="1"/>
          </p:cNvSpPr>
          <p:nvPr>
            <p:ph type="body" sz="quarter" idx="10"/>
          </p:nvPr>
        </p:nvSpPr>
        <p:spPr>
          <a:xfrm>
            <a:off x="529660" y="1867058"/>
            <a:ext cx="11375536" cy="5084469"/>
          </a:xfrm>
        </p:spPr>
        <p:txBody>
          <a:bodyPr/>
          <a:lstStyle/>
          <a:p>
            <a:r>
              <a:rPr lang="en-US" dirty="0" smtClean="0">
                <a:gradFill>
                  <a:gsLst>
                    <a:gs pos="13869">
                      <a:schemeClr val="tx2"/>
                    </a:gs>
                    <a:gs pos="42000">
                      <a:schemeClr val="tx2"/>
                    </a:gs>
                  </a:gsLst>
                  <a:lin ang="5400000" scaled="0"/>
                </a:gradFill>
              </a:rPr>
              <a:t>Two </a:t>
            </a:r>
            <a:r>
              <a:rPr lang="en-US" dirty="0">
                <a:gradFill>
                  <a:gsLst>
                    <a:gs pos="13869">
                      <a:schemeClr val="tx2"/>
                    </a:gs>
                    <a:gs pos="42000">
                      <a:schemeClr val="tx2"/>
                    </a:gs>
                  </a:gsLst>
                  <a:lin ang="5400000" scaled="0"/>
                </a:gradFill>
              </a:rPr>
              <a:t>key logs created by the SETUP process</a:t>
            </a:r>
          </a:p>
          <a:p>
            <a:pPr lvl="1"/>
            <a:r>
              <a:rPr lang="en-US" sz="2000" b="1" dirty="0" smtClean="0"/>
              <a:t>Setupact.log</a:t>
            </a:r>
            <a:r>
              <a:rPr lang="en-US" sz="2000" dirty="0" smtClean="0"/>
              <a:t>: Contains information about setup actions during the installation process</a:t>
            </a:r>
          </a:p>
          <a:p>
            <a:pPr lvl="1"/>
            <a:r>
              <a:rPr lang="en-US" sz="2000" b="1" dirty="0" smtClean="0"/>
              <a:t>Setuperr.log</a:t>
            </a:r>
            <a:r>
              <a:rPr lang="en-US" sz="2000" dirty="0" smtClean="0"/>
              <a:t>: Contains only the error messages (subset of what is in Setupact.log)</a:t>
            </a:r>
          </a:p>
          <a:p>
            <a:r>
              <a:rPr lang="en-US" dirty="0">
                <a:gradFill>
                  <a:gsLst>
                    <a:gs pos="13869">
                      <a:schemeClr val="tx2"/>
                    </a:gs>
                    <a:gs pos="42000">
                      <a:schemeClr val="tx2"/>
                    </a:gs>
                  </a:gsLst>
                  <a:lin ang="5400000" scaled="0"/>
                </a:gradFill>
              </a:rPr>
              <a:t>Depending on when the failure occurs, </a:t>
            </a:r>
            <a:r>
              <a:rPr lang="en-US" dirty="0" smtClean="0">
                <a:gradFill>
                  <a:gsLst>
                    <a:gs pos="13869">
                      <a:schemeClr val="tx2"/>
                    </a:gs>
                    <a:gs pos="42000">
                      <a:schemeClr val="tx2"/>
                    </a:gs>
                  </a:gsLst>
                  <a:lin ang="5400000" scaled="0"/>
                </a:gradFill>
              </a:rPr>
              <a:t/>
            </a:r>
            <a:br>
              <a:rPr lang="en-US" dirty="0" smtClean="0">
                <a:gradFill>
                  <a:gsLst>
                    <a:gs pos="13869">
                      <a:schemeClr val="tx2"/>
                    </a:gs>
                    <a:gs pos="42000">
                      <a:schemeClr val="tx2"/>
                    </a:gs>
                  </a:gsLst>
                  <a:lin ang="5400000" scaled="0"/>
                </a:gradFill>
              </a:rPr>
            </a:br>
            <a:r>
              <a:rPr lang="en-US" dirty="0" smtClean="0">
                <a:gradFill>
                  <a:gsLst>
                    <a:gs pos="13869">
                      <a:schemeClr val="tx2"/>
                    </a:gs>
                    <a:gs pos="42000">
                      <a:schemeClr val="tx2"/>
                    </a:gs>
                  </a:gsLst>
                  <a:lin ang="5400000" scaled="0"/>
                </a:gradFill>
              </a:rPr>
              <a:t>the </a:t>
            </a:r>
            <a:r>
              <a:rPr lang="en-US" dirty="0">
                <a:gradFill>
                  <a:gsLst>
                    <a:gs pos="13869">
                      <a:schemeClr val="tx2"/>
                    </a:gs>
                    <a:gs pos="42000">
                      <a:schemeClr val="tx2"/>
                    </a:gs>
                  </a:gsLst>
                  <a:lin ang="5400000" scaled="0"/>
                </a:gradFill>
              </a:rPr>
              <a:t>files can be located in different places:</a:t>
            </a:r>
          </a:p>
          <a:p>
            <a:pPr lvl="1"/>
            <a:r>
              <a:rPr lang="en-US" sz="2000" dirty="0" smtClean="0"/>
              <a:t>C:\$WINDOWS.~BT\Sources\Panther, X:\$WINDOWS.~BT\Sources\Panther (Windows PE)</a:t>
            </a:r>
          </a:p>
          <a:p>
            <a:pPr lvl="1"/>
            <a:r>
              <a:rPr lang="en-US" sz="2000" dirty="0" smtClean="0"/>
              <a:t>C:\WINDOWS\Panther (specialize)</a:t>
            </a:r>
          </a:p>
          <a:p>
            <a:pPr lvl="1"/>
            <a:r>
              <a:rPr lang="en-US" sz="2000" dirty="0" smtClean="0"/>
              <a:t>C:\WINDOWS\Panther\UnattendGC (OOBE)</a:t>
            </a:r>
          </a:p>
          <a:p>
            <a:pPr lvl="1"/>
            <a:r>
              <a:rPr lang="en-US" sz="2000" dirty="0" smtClean="0"/>
              <a:t>C:\WINDOWS\System32\Sysprep\Panther (sysprep)</a:t>
            </a:r>
          </a:p>
          <a:p>
            <a:r>
              <a:rPr lang="en-US" dirty="0">
                <a:gradFill>
                  <a:gsLst>
                    <a:gs pos="13869">
                      <a:schemeClr val="tx2"/>
                    </a:gs>
                    <a:gs pos="42000">
                      <a:schemeClr val="tx2"/>
                    </a:gs>
                  </a:gsLst>
                  <a:lin ang="5400000" scaled="0"/>
                </a:gradFill>
              </a:rPr>
              <a:t>How to find panther logs:</a:t>
            </a:r>
          </a:p>
          <a:p>
            <a:pPr lvl="1"/>
            <a:r>
              <a:rPr lang="en-US" sz="2000" dirty="0" smtClean="0">
                <a:gradFill>
                  <a:gsLst>
                    <a:gs pos="13869">
                      <a:schemeClr val="tx2"/>
                    </a:gs>
                    <a:gs pos="42000">
                      <a:schemeClr val="tx2"/>
                    </a:gs>
                  </a:gsLst>
                  <a:lin ang="5400000" scaled="0"/>
                </a:gradFill>
                <a:hlinkClick r:id="rId2"/>
              </a:rPr>
              <a:t>http</a:t>
            </a:r>
            <a:r>
              <a:rPr lang="en-US" sz="2000" dirty="0">
                <a:gradFill>
                  <a:gsLst>
                    <a:gs pos="13869">
                      <a:schemeClr val="tx2"/>
                    </a:gs>
                    <a:gs pos="42000">
                      <a:schemeClr val="tx2"/>
                    </a:gs>
                  </a:gsLst>
                  <a:lin ang="5400000" scaled="0"/>
                </a:gradFill>
                <a:hlinkClick r:id="rId2"/>
              </a:rPr>
              <a:t>://support.microsoft.com/kb/927521</a:t>
            </a:r>
            <a:r>
              <a:rPr lang="en-US" sz="2000" dirty="0">
                <a:gradFill>
                  <a:gsLst>
                    <a:gs pos="13869">
                      <a:schemeClr val="tx2"/>
                    </a:gs>
                    <a:gs pos="42000">
                      <a:schemeClr val="tx2"/>
                    </a:gs>
                  </a:gsLst>
                  <a:lin ang="5400000" scaled="0"/>
                </a:gradFill>
              </a:rPr>
              <a:t> </a:t>
            </a:r>
          </a:p>
        </p:txBody>
      </p:sp>
    </p:spTree>
    <p:extLst>
      <p:ext uri="{BB962C8B-B14F-4D97-AF65-F5344CB8AC3E}">
        <p14:creationId xmlns:p14="http://schemas.microsoft.com/office/powerpoint/2010/main" val="14261626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Logs</a:t>
            </a:r>
            <a:br>
              <a:rPr lang="en-US" dirty="0" smtClean="0"/>
            </a:br>
            <a:r>
              <a:rPr lang="en-US" sz="3600" dirty="0">
                <a:gradFill>
                  <a:gsLst>
                    <a:gs pos="1250">
                      <a:schemeClr val="tx2"/>
                    </a:gs>
                    <a:gs pos="99000">
                      <a:schemeClr val="tx2"/>
                    </a:gs>
                  </a:gsLst>
                  <a:lin ang="5400000" scaled="0"/>
                </a:gradFill>
              </a:rPr>
              <a:t>Windows 7 and Windows </a:t>
            </a:r>
            <a:r>
              <a:rPr lang="en-US" sz="3600" dirty="0" smtClean="0">
                <a:gradFill>
                  <a:gsLst>
                    <a:gs pos="1250">
                      <a:schemeClr val="tx2"/>
                    </a:gs>
                    <a:gs pos="99000">
                      <a:schemeClr val="tx2"/>
                    </a:gs>
                  </a:gsLst>
                  <a:lin ang="5400000" scaled="0"/>
                </a:gradFill>
              </a:rPr>
              <a:t>8.x</a:t>
            </a:r>
            <a:endParaRPr lang="en-US" sz="3600" dirty="0">
              <a:gradFill>
                <a:gsLst>
                  <a:gs pos="1250">
                    <a:schemeClr val="tx2"/>
                  </a:gs>
                  <a:gs pos="99000">
                    <a:schemeClr val="tx2"/>
                  </a:gs>
                </a:gsLst>
                <a:lin ang="5400000" scaled="0"/>
              </a:gradFill>
            </a:endParaRPr>
          </a:p>
        </p:txBody>
      </p:sp>
      <p:sp>
        <p:nvSpPr>
          <p:cNvPr id="3" name="Text Placeholder 2"/>
          <p:cNvSpPr>
            <a:spLocks noGrp="1"/>
          </p:cNvSpPr>
          <p:nvPr>
            <p:ph type="body" sz="quarter" idx="10"/>
          </p:nvPr>
        </p:nvSpPr>
        <p:spPr>
          <a:xfrm>
            <a:off x="529660" y="1887013"/>
            <a:ext cx="11375536" cy="4505849"/>
          </a:xfrm>
        </p:spPr>
        <p:txBody>
          <a:bodyPr/>
          <a:lstStyle/>
          <a:p>
            <a:r>
              <a:rPr lang="en-US" dirty="0">
                <a:gradFill>
                  <a:gsLst>
                    <a:gs pos="13869">
                      <a:schemeClr val="tx2"/>
                    </a:gs>
                    <a:gs pos="42000">
                      <a:schemeClr val="tx2"/>
                    </a:gs>
                  </a:gsLst>
                  <a:lin ang="5400000" scaled="0"/>
                </a:gradFill>
              </a:rPr>
              <a:t>More useful logs:</a:t>
            </a:r>
          </a:p>
          <a:p>
            <a:pPr lvl="1"/>
            <a:r>
              <a:rPr lang="en-US" b="1" dirty="0" smtClean="0"/>
              <a:t>Cbs.log</a:t>
            </a:r>
            <a:r>
              <a:rPr lang="en-US" dirty="0" smtClean="0"/>
              <a:t>:  Shows results of DISM commands to inject drivers, language packs, security updates, etc. during the OS installation process</a:t>
            </a:r>
          </a:p>
          <a:p>
            <a:pPr lvl="1"/>
            <a:r>
              <a:rPr lang="en-US" b="1" dirty="0" smtClean="0"/>
              <a:t>Setupapi.dev.log</a:t>
            </a:r>
            <a:r>
              <a:rPr lang="en-US" dirty="0"/>
              <a:t>:</a:t>
            </a:r>
            <a:r>
              <a:rPr lang="en-US" dirty="0" smtClean="0"/>
              <a:t> Resides in %</a:t>
            </a:r>
            <a:r>
              <a:rPr lang="en-US" dirty="0" err="1" smtClean="0"/>
              <a:t>WinDir</a:t>
            </a:r>
            <a:r>
              <a:rPr lang="en-US" dirty="0" smtClean="0"/>
              <a:t>%\</a:t>
            </a:r>
            <a:r>
              <a:rPr lang="en-US" dirty="0" err="1" smtClean="0"/>
              <a:t>inf</a:t>
            </a:r>
            <a:r>
              <a:rPr lang="en-US" dirty="0" smtClean="0"/>
              <a:t>; useful when investigating failed driver installations</a:t>
            </a:r>
          </a:p>
          <a:p>
            <a:pPr lvl="1"/>
            <a:r>
              <a:rPr lang="en-US" b="1" dirty="0" smtClean="0"/>
              <a:t>Netsetup.log</a:t>
            </a:r>
            <a:r>
              <a:rPr lang="en-US" dirty="0"/>
              <a:t>:</a:t>
            </a:r>
            <a:r>
              <a:rPr lang="en-US" dirty="0" smtClean="0"/>
              <a:t> Resides in %</a:t>
            </a:r>
            <a:r>
              <a:rPr lang="en-US" dirty="0" err="1" smtClean="0"/>
              <a:t>WinDir</a:t>
            </a:r>
            <a:r>
              <a:rPr lang="en-US" dirty="0" smtClean="0"/>
              <a:t>%\Debug; useful when troubleshooting domain join issues</a:t>
            </a:r>
          </a:p>
          <a:p>
            <a:pPr lvl="1"/>
            <a:r>
              <a:rPr lang="en-US" b="1" dirty="0" smtClean="0"/>
              <a:t>WindowsUpdate.log</a:t>
            </a:r>
            <a:r>
              <a:rPr lang="en-US" dirty="0"/>
              <a:t>:</a:t>
            </a:r>
            <a:r>
              <a:rPr lang="en-US" dirty="0" smtClean="0"/>
              <a:t>  Resides in %WINDIR%\; useful for detecting issues installing updates from Windows Update, WSUS, or </a:t>
            </a:r>
            <a:r>
              <a:rPr lang="en-US" dirty="0" err="1" smtClean="0"/>
              <a:t>ConfigMgr</a:t>
            </a:r>
            <a:r>
              <a:rPr lang="en-US" dirty="0" smtClean="0"/>
              <a:t> (SUP)</a:t>
            </a:r>
          </a:p>
          <a:p>
            <a:pPr lvl="1"/>
            <a:endParaRPr lang="en-US" dirty="0" smtClean="0"/>
          </a:p>
          <a:p>
            <a:pPr lvl="1"/>
            <a:endParaRPr lang="en-US" dirty="0"/>
          </a:p>
        </p:txBody>
      </p:sp>
    </p:spTree>
    <p:extLst>
      <p:ext uri="{BB962C8B-B14F-4D97-AF65-F5344CB8AC3E}">
        <p14:creationId xmlns:p14="http://schemas.microsoft.com/office/powerpoint/2010/main" val="326399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Logs</a:t>
            </a:r>
            <a:br>
              <a:rPr lang="en-US" dirty="0" smtClean="0"/>
            </a:br>
            <a:r>
              <a:rPr lang="en-US" sz="3600" dirty="0">
                <a:gradFill>
                  <a:gsLst>
                    <a:gs pos="1250">
                      <a:schemeClr val="tx2"/>
                    </a:gs>
                    <a:gs pos="99000">
                      <a:schemeClr val="tx2"/>
                    </a:gs>
                  </a:gsLst>
                  <a:lin ang="5400000" scaled="0"/>
                </a:gradFill>
              </a:rPr>
              <a:t>Windows PE</a:t>
            </a:r>
          </a:p>
        </p:txBody>
      </p:sp>
      <p:sp>
        <p:nvSpPr>
          <p:cNvPr id="3" name="Text Placeholder 2"/>
          <p:cNvSpPr>
            <a:spLocks noGrp="1"/>
          </p:cNvSpPr>
          <p:nvPr>
            <p:ph type="body" sz="quarter" idx="10"/>
          </p:nvPr>
        </p:nvSpPr>
        <p:spPr>
          <a:xfrm>
            <a:off x="529660" y="1878560"/>
            <a:ext cx="11375536" cy="2228302"/>
          </a:xfrm>
        </p:spPr>
        <p:txBody>
          <a:bodyPr/>
          <a:lstStyle/>
          <a:p>
            <a:r>
              <a:rPr lang="en-US" dirty="0">
                <a:gradFill>
                  <a:gsLst>
                    <a:gs pos="13869">
                      <a:schemeClr val="tx2"/>
                    </a:gs>
                    <a:gs pos="42000">
                      <a:schemeClr val="tx2"/>
                    </a:gs>
                  </a:gsLst>
                  <a:lin ang="5400000" scaled="0"/>
                </a:gradFill>
              </a:rPr>
              <a:t>Two main logs:</a:t>
            </a:r>
          </a:p>
          <a:p>
            <a:pPr lvl="1"/>
            <a:r>
              <a:rPr lang="en-US" b="1" dirty="0" smtClean="0"/>
              <a:t>Wpeinit.log</a:t>
            </a:r>
            <a:r>
              <a:rPr lang="en-US" dirty="0" smtClean="0"/>
              <a:t>: Resides in X:\WINDOWS\system32 (so grab it before rebooting); useful when investigating start-up issues or slow initialization times</a:t>
            </a:r>
          </a:p>
          <a:p>
            <a:pPr lvl="1"/>
            <a:r>
              <a:rPr lang="en-US" b="1" dirty="0" smtClean="0"/>
              <a:t>Setupapi.dev.log</a:t>
            </a:r>
            <a:r>
              <a:rPr lang="en-US" dirty="0"/>
              <a:t>:</a:t>
            </a:r>
            <a:r>
              <a:rPr lang="en-US" dirty="0" smtClean="0"/>
              <a:t> Resides in %</a:t>
            </a:r>
            <a:r>
              <a:rPr lang="en-US" dirty="0" err="1" smtClean="0"/>
              <a:t>WinDir</a:t>
            </a:r>
            <a:r>
              <a:rPr lang="en-US" dirty="0" smtClean="0"/>
              <a:t>%\</a:t>
            </a:r>
            <a:r>
              <a:rPr lang="en-US" dirty="0" err="1" smtClean="0"/>
              <a:t>inf</a:t>
            </a:r>
            <a:r>
              <a:rPr lang="en-US" dirty="0" smtClean="0"/>
              <a:t>; useful when investigating failed driver installations (just like in the full OS)</a:t>
            </a:r>
            <a:endParaRPr lang="en-US" dirty="0"/>
          </a:p>
        </p:txBody>
      </p:sp>
    </p:spTree>
    <p:extLst>
      <p:ext uri="{BB962C8B-B14F-4D97-AF65-F5344CB8AC3E}">
        <p14:creationId xmlns:p14="http://schemas.microsoft.com/office/powerpoint/2010/main" val="30305602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Logs</a:t>
            </a:r>
            <a:br>
              <a:rPr lang="en-US" dirty="0" smtClean="0"/>
            </a:br>
            <a:r>
              <a:rPr lang="en-US" sz="3600" dirty="0">
                <a:gradFill>
                  <a:gsLst>
                    <a:gs pos="1250">
                      <a:schemeClr val="tx2"/>
                    </a:gs>
                    <a:gs pos="99000">
                      <a:schemeClr val="tx2"/>
                    </a:gs>
                  </a:gsLst>
                  <a:lin ang="5400000" scaled="0"/>
                </a:gradFill>
              </a:rPr>
              <a:t>Windows Deployment Services</a:t>
            </a:r>
          </a:p>
        </p:txBody>
      </p:sp>
      <p:sp>
        <p:nvSpPr>
          <p:cNvPr id="3" name="Text Placeholder 2"/>
          <p:cNvSpPr>
            <a:spLocks noGrp="1"/>
          </p:cNvSpPr>
          <p:nvPr>
            <p:ph type="body" sz="quarter" idx="10"/>
          </p:nvPr>
        </p:nvSpPr>
        <p:spPr>
          <a:xfrm>
            <a:off x="529660" y="1881298"/>
            <a:ext cx="11375536" cy="3520964"/>
          </a:xfrm>
        </p:spPr>
        <p:txBody>
          <a:bodyPr/>
          <a:lstStyle/>
          <a:p>
            <a:r>
              <a:rPr lang="en-US" dirty="0">
                <a:gradFill>
                  <a:gsLst>
                    <a:gs pos="13869">
                      <a:schemeClr val="tx2"/>
                    </a:gs>
                    <a:gs pos="42000">
                      <a:schemeClr val="tx2"/>
                    </a:gs>
                  </a:gsLst>
                  <a:lin ang="5400000" scaled="0"/>
                </a:gradFill>
              </a:rPr>
              <a:t>Logging to a file is disabled by default, </a:t>
            </a:r>
            <a:r>
              <a:rPr lang="en-US" dirty="0" smtClean="0">
                <a:gradFill>
                  <a:gsLst>
                    <a:gs pos="13869">
                      <a:schemeClr val="tx2"/>
                    </a:gs>
                    <a:gs pos="42000">
                      <a:schemeClr val="tx2"/>
                    </a:gs>
                  </a:gsLst>
                  <a:lin ang="5400000" scaled="0"/>
                </a:gradFill>
              </a:rPr>
              <a:t/>
            </a:r>
            <a:br>
              <a:rPr lang="en-US" dirty="0" smtClean="0">
                <a:gradFill>
                  <a:gsLst>
                    <a:gs pos="13869">
                      <a:schemeClr val="tx2"/>
                    </a:gs>
                    <a:gs pos="42000">
                      <a:schemeClr val="tx2"/>
                    </a:gs>
                  </a:gsLst>
                  <a:lin ang="5400000" scaled="0"/>
                </a:gradFill>
              </a:rPr>
            </a:br>
            <a:r>
              <a:rPr lang="en-US" dirty="0" smtClean="0">
                <a:gradFill>
                  <a:gsLst>
                    <a:gs pos="13869">
                      <a:schemeClr val="tx2"/>
                    </a:gs>
                    <a:gs pos="42000">
                      <a:schemeClr val="tx2"/>
                    </a:gs>
                  </a:gsLst>
                  <a:lin ang="5400000" scaled="0"/>
                </a:gradFill>
              </a:rPr>
              <a:t>so </a:t>
            </a:r>
            <a:r>
              <a:rPr lang="en-US" dirty="0">
                <a:gradFill>
                  <a:gsLst>
                    <a:gs pos="13869">
                      <a:schemeClr val="tx2"/>
                    </a:gs>
                    <a:gs pos="42000">
                      <a:schemeClr val="tx2"/>
                    </a:gs>
                  </a:gsLst>
                  <a:lin ang="5400000" scaled="0"/>
                </a:gradFill>
              </a:rPr>
              <a:t>you first need to turn it on</a:t>
            </a:r>
          </a:p>
          <a:p>
            <a:pPr lvl="1"/>
            <a:r>
              <a:rPr lang="en-US" dirty="0" smtClean="0">
                <a:hlinkClick r:id="rId2"/>
              </a:rPr>
              <a:t>http://support.microsoft.com/kb/936625</a:t>
            </a:r>
            <a:endParaRPr lang="en-US" dirty="0" smtClean="0"/>
          </a:p>
          <a:p>
            <a:r>
              <a:rPr lang="en-US" dirty="0">
                <a:gradFill>
                  <a:gsLst>
                    <a:gs pos="13869">
                      <a:schemeClr val="tx2"/>
                    </a:gs>
                    <a:gs pos="42000">
                      <a:schemeClr val="tx2"/>
                    </a:gs>
                  </a:gsLst>
                  <a:lin ang="5400000" scaled="0"/>
                </a:gradFill>
              </a:rPr>
              <a:t>Once enabled, there is one main log:</a:t>
            </a:r>
          </a:p>
          <a:p>
            <a:pPr lvl="1"/>
            <a:r>
              <a:rPr lang="en-US" dirty="0" smtClean="0"/>
              <a:t>WDSServer.log: Resides in C:\WINDOWS\Tracing</a:t>
            </a:r>
            <a:br>
              <a:rPr lang="en-US" dirty="0" smtClean="0"/>
            </a:br>
            <a:r>
              <a:rPr lang="en-US" dirty="0" smtClean="0"/>
              <a:t>useful when confirming if WDS is seeing and processing requests</a:t>
            </a:r>
          </a:p>
          <a:p>
            <a:pPr lvl="1"/>
            <a:endParaRPr lang="en-US" dirty="0"/>
          </a:p>
        </p:txBody>
      </p:sp>
    </p:spTree>
    <p:extLst>
      <p:ext uri="{BB962C8B-B14F-4D97-AF65-F5344CB8AC3E}">
        <p14:creationId xmlns:p14="http://schemas.microsoft.com/office/powerpoint/2010/main" val="8392233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State Migration Tools</a:t>
            </a:r>
            <a:br>
              <a:rPr lang="en-US" dirty="0" smtClean="0"/>
            </a:br>
            <a:r>
              <a:rPr lang="en-US" sz="3600" dirty="0">
                <a:gradFill>
                  <a:gsLst>
                    <a:gs pos="1250">
                      <a:schemeClr val="tx2"/>
                    </a:gs>
                    <a:gs pos="99000">
                      <a:schemeClr val="tx2"/>
                    </a:gs>
                  </a:gsLst>
                  <a:lin ang="5400000" scaled="0"/>
                </a:gradFill>
              </a:rPr>
              <a:t>Useful logs</a:t>
            </a:r>
          </a:p>
        </p:txBody>
      </p:sp>
      <p:sp>
        <p:nvSpPr>
          <p:cNvPr id="3" name="Text Placeholder 2"/>
          <p:cNvSpPr>
            <a:spLocks noGrp="1"/>
          </p:cNvSpPr>
          <p:nvPr>
            <p:ph type="body" sz="quarter" idx="10"/>
          </p:nvPr>
        </p:nvSpPr>
        <p:spPr>
          <a:xfrm>
            <a:off x="529660" y="1876631"/>
            <a:ext cx="11375536" cy="4370427"/>
          </a:xfrm>
        </p:spPr>
        <p:txBody>
          <a:bodyPr/>
          <a:lstStyle/>
          <a:p>
            <a:r>
              <a:rPr lang="en-US" dirty="0">
                <a:gradFill>
                  <a:gsLst>
                    <a:gs pos="13869">
                      <a:schemeClr val="tx2"/>
                    </a:gs>
                    <a:gs pos="42000">
                      <a:schemeClr val="tx2"/>
                    </a:gs>
                  </a:gsLst>
                  <a:lin ang="5400000" scaled="0"/>
                </a:gradFill>
              </a:rPr>
              <a:t>Logs depend on what is being done:</a:t>
            </a:r>
          </a:p>
          <a:p>
            <a:pPr lvl="1"/>
            <a:r>
              <a:rPr lang="en-US" b="1" dirty="0" smtClean="0"/>
              <a:t>USMTEstimate.log</a:t>
            </a:r>
            <a:r>
              <a:rPr lang="en-US" dirty="0" smtClean="0"/>
              <a:t/>
            </a:r>
            <a:br>
              <a:rPr lang="en-US" dirty="0" smtClean="0"/>
            </a:br>
            <a:r>
              <a:rPr lang="en-US" dirty="0" smtClean="0"/>
              <a:t>Created when estimating the USMT space requirements (not always created)</a:t>
            </a:r>
          </a:p>
          <a:p>
            <a:pPr lvl="1"/>
            <a:r>
              <a:rPr lang="en-US" b="1" dirty="0" smtClean="0"/>
              <a:t>USMTCapture.log</a:t>
            </a:r>
            <a:r>
              <a:rPr lang="en-US" dirty="0" smtClean="0"/>
              <a:t>  or  </a:t>
            </a:r>
            <a:r>
              <a:rPr lang="en-US" b="1" dirty="0" smtClean="0"/>
              <a:t>Scanstate.log</a:t>
            </a:r>
            <a:r>
              <a:rPr lang="en-US" dirty="0" smtClean="0"/>
              <a:t/>
            </a:r>
            <a:br>
              <a:rPr lang="en-US" dirty="0" smtClean="0"/>
            </a:br>
            <a:r>
              <a:rPr lang="en-US" dirty="0" smtClean="0"/>
              <a:t>Created by the USMT when capturing data</a:t>
            </a:r>
          </a:p>
          <a:p>
            <a:pPr lvl="1"/>
            <a:r>
              <a:rPr lang="en-US" b="1" dirty="0" smtClean="0"/>
              <a:t>USMTRestore.log</a:t>
            </a:r>
            <a:r>
              <a:rPr lang="en-US" dirty="0" smtClean="0"/>
              <a:t>  or  </a:t>
            </a:r>
            <a:r>
              <a:rPr lang="en-US" b="1" dirty="0" smtClean="0"/>
              <a:t>Loadstate.log</a:t>
            </a:r>
            <a:r>
              <a:rPr lang="en-US" dirty="0" smtClean="0"/>
              <a:t> </a:t>
            </a:r>
            <a:br>
              <a:rPr lang="en-US" dirty="0" smtClean="0"/>
            </a:br>
            <a:r>
              <a:rPr lang="en-US" dirty="0" smtClean="0"/>
              <a:t>Created by the USMT when restoring data</a:t>
            </a:r>
          </a:p>
          <a:p>
            <a:pPr lvl="1"/>
            <a:r>
              <a:rPr lang="en-US" b="1" dirty="0" err="1" smtClean="0"/>
              <a:t>USMTCapture.prg</a:t>
            </a:r>
            <a:r>
              <a:rPr lang="en-US" dirty="0" smtClean="0"/>
              <a:t>  or </a:t>
            </a:r>
            <a:r>
              <a:rPr lang="en-US" b="1" dirty="0" err="1" smtClean="0"/>
              <a:t>USMTRestore.prg</a:t>
            </a:r>
            <a:r>
              <a:rPr lang="en-US" dirty="0" smtClean="0"/>
              <a:t/>
            </a:r>
            <a:br>
              <a:rPr lang="en-US" dirty="0" smtClean="0"/>
            </a:br>
            <a:r>
              <a:rPr lang="en-US" dirty="0" smtClean="0"/>
              <a:t>Created by USMT</a:t>
            </a:r>
          </a:p>
          <a:p>
            <a:endParaRPr lang="en-US" dirty="0"/>
          </a:p>
        </p:txBody>
      </p:sp>
    </p:spTree>
    <p:extLst>
      <p:ext uri="{BB962C8B-B14F-4D97-AF65-F5344CB8AC3E}">
        <p14:creationId xmlns:p14="http://schemas.microsoft.com/office/powerpoint/2010/main" val="42116563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Sequencer</a:t>
            </a:r>
            <a:br>
              <a:rPr lang="en-US" dirty="0" smtClean="0"/>
            </a:br>
            <a:r>
              <a:rPr lang="en-US" sz="3600" dirty="0">
                <a:gradFill>
                  <a:gsLst>
                    <a:gs pos="1250">
                      <a:schemeClr val="tx2"/>
                    </a:gs>
                    <a:gs pos="99000">
                      <a:schemeClr val="tx2"/>
                    </a:gs>
                  </a:gsLst>
                  <a:lin ang="5400000" scaled="0"/>
                </a:gradFill>
              </a:rPr>
              <a:t>Useful logs</a:t>
            </a:r>
          </a:p>
        </p:txBody>
      </p:sp>
      <p:sp>
        <p:nvSpPr>
          <p:cNvPr id="3" name="Text Placeholder 2"/>
          <p:cNvSpPr>
            <a:spLocks noGrp="1"/>
          </p:cNvSpPr>
          <p:nvPr>
            <p:ph type="body" sz="quarter" idx="10"/>
          </p:nvPr>
        </p:nvSpPr>
        <p:spPr>
          <a:xfrm>
            <a:off x="529660" y="1854747"/>
            <a:ext cx="11375536" cy="4961358"/>
          </a:xfrm>
        </p:spPr>
        <p:txBody>
          <a:bodyPr/>
          <a:lstStyle/>
          <a:p>
            <a:r>
              <a:rPr lang="en-US" dirty="0">
                <a:gradFill>
                  <a:gsLst>
                    <a:gs pos="13869">
                      <a:schemeClr val="tx2"/>
                    </a:gs>
                    <a:gs pos="42000">
                      <a:schemeClr val="tx2"/>
                    </a:gs>
                  </a:gsLst>
                  <a:lin ang="5400000" scaled="0"/>
                </a:gradFill>
              </a:rPr>
              <a:t>SMSTS.log. This file is created by the Task Sequencer and describes all Task Sequencer transactions. </a:t>
            </a:r>
          </a:p>
          <a:p>
            <a:pPr lvl="1"/>
            <a:r>
              <a:rPr lang="en-US" dirty="0" smtClean="0"/>
              <a:t>Depending on the deployment scenario, it may move around:</a:t>
            </a:r>
          </a:p>
          <a:p>
            <a:pPr lvl="2"/>
            <a:r>
              <a:rPr lang="en-US" dirty="0" smtClean="0"/>
              <a:t>%TEMP%\</a:t>
            </a:r>
            <a:r>
              <a:rPr lang="en-US" dirty="0" err="1" smtClean="0"/>
              <a:t>SMSTSLog</a:t>
            </a:r>
            <a:endParaRPr lang="en-US" dirty="0" smtClean="0"/>
          </a:p>
          <a:p>
            <a:pPr lvl="2"/>
            <a:r>
              <a:rPr lang="en-US" dirty="0" smtClean="0"/>
              <a:t>%</a:t>
            </a:r>
            <a:r>
              <a:rPr lang="en-US" dirty="0" err="1" smtClean="0"/>
              <a:t>WinDir</a:t>
            </a:r>
            <a:r>
              <a:rPr lang="en-US" dirty="0" smtClean="0"/>
              <a:t>%\System32\</a:t>
            </a:r>
            <a:r>
              <a:rPr lang="en-US" dirty="0" err="1" smtClean="0"/>
              <a:t>ccm</a:t>
            </a:r>
            <a:r>
              <a:rPr lang="en-US" dirty="0" smtClean="0"/>
              <a:t>\logs  or %WINDIR%\Syswow64\</a:t>
            </a:r>
            <a:r>
              <a:rPr lang="en-US" dirty="0" err="1" smtClean="0"/>
              <a:t>ccm</a:t>
            </a:r>
            <a:r>
              <a:rPr lang="en-US" dirty="0" smtClean="0"/>
              <a:t>\logs</a:t>
            </a:r>
          </a:p>
          <a:p>
            <a:pPr lvl="2"/>
            <a:r>
              <a:rPr lang="en-US" dirty="0" smtClean="0"/>
              <a:t>C:\_SmsTaskSequence\Logs</a:t>
            </a:r>
          </a:p>
          <a:p>
            <a:pPr lvl="2"/>
            <a:r>
              <a:rPr lang="en-US" dirty="0" smtClean="0"/>
              <a:t>C:\SMSTSLog</a:t>
            </a:r>
          </a:p>
          <a:p>
            <a:pPr lvl="2"/>
            <a:r>
              <a:rPr lang="en-US" dirty="0" smtClean="0"/>
              <a:t>X:\SMSTSLog</a:t>
            </a:r>
          </a:p>
          <a:p>
            <a:r>
              <a:rPr lang="en-US" dirty="0" smtClean="0">
                <a:gradFill>
                  <a:gsLst>
                    <a:gs pos="13869">
                      <a:schemeClr val="tx2"/>
                    </a:gs>
                    <a:gs pos="42000">
                      <a:schemeClr val="tx2"/>
                    </a:gs>
                  </a:gsLst>
                  <a:lin ang="5400000" scaled="0"/>
                </a:gradFill>
              </a:rPr>
              <a:t>Task Sequencer Used </a:t>
            </a:r>
            <a:r>
              <a:rPr lang="en-US" dirty="0">
                <a:gradFill>
                  <a:gsLst>
                    <a:gs pos="13869">
                      <a:schemeClr val="tx2"/>
                    </a:gs>
                    <a:gs pos="42000">
                      <a:schemeClr val="tx2"/>
                    </a:gs>
                  </a:gsLst>
                  <a:lin ang="5400000" scaled="0"/>
                </a:gradFill>
              </a:rPr>
              <a:t>by </a:t>
            </a:r>
            <a:r>
              <a:rPr lang="en-US" dirty="0" err="1" smtClean="0">
                <a:gradFill>
                  <a:gsLst>
                    <a:gs pos="13869">
                      <a:schemeClr val="tx2"/>
                    </a:gs>
                    <a:gs pos="42000">
                      <a:schemeClr val="tx2"/>
                    </a:gs>
                  </a:gsLst>
                  <a:lin ang="5400000" scaled="0"/>
                </a:gradFill>
              </a:rPr>
              <a:t>Config</a:t>
            </a:r>
            <a:r>
              <a:rPr lang="en-US" dirty="0" smtClean="0">
                <a:gradFill>
                  <a:gsLst>
                    <a:gs pos="13869">
                      <a:schemeClr val="tx2"/>
                    </a:gs>
                    <a:gs pos="42000">
                      <a:schemeClr val="tx2"/>
                    </a:gs>
                  </a:gsLst>
                  <a:lin ang="5400000" scaled="0"/>
                </a:gradFill>
              </a:rPr>
              <a:t> </a:t>
            </a:r>
            <a:r>
              <a:rPr lang="en-US" dirty="0" err="1" smtClean="0">
                <a:gradFill>
                  <a:gsLst>
                    <a:gs pos="13869">
                      <a:schemeClr val="tx2"/>
                    </a:gs>
                    <a:gs pos="42000">
                      <a:schemeClr val="tx2"/>
                    </a:gs>
                  </a:gsLst>
                  <a:lin ang="5400000" scaled="0"/>
                </a:gradFill>
              </a:rPr>
              <a:t>Mgr</a:t>
            </a:r>
            <a:r>
              <a:rPr lang="en-US" dirty="0" smtClean="0">
                <a:gradFill>
                  <a:gsLst>
                    <a:gs pos="13869">
                      <a:schemeClr val="tx2"/>
                    </a:gs>
                    <a:gs pos="42000">
                      <a:schemeClr val="tx2"/>
                    </a:gs>
                  </a:gsLst>
                  <a:lin ang="5400000" scaled="0"/>
                </a:gradFill>
              </a:rPr>
              <a:t> (OSD) &amp; MDT</a:t>
            </a:r>
            <a:endParaRPr lang="en-US" dirty="0">
              <a:gradFill>
                <a:gsLst>
                  <a:gs pos="13869">
                    <a:schemeClr val="tx2"/>
                  </a:gs>
                  <a:gs pos="42000">
                    <a:schemeClr val="tx2"/>
                  </a:gs>
                </a:gsLst>
                <a:lin ang="5400000" scaled="0"/>
              </a:gradFill>
            </a:endParaRPr>
          </a:p>
        </p:txBody>
      </p:sp>
    </p:spTree>
    <p:extLst>
      <p:ext uri="{BB962C8B-B14F-4D97-AF65-F5344CB8AC3E}">
        <p14:creationId xmlns:p14="http://schemas.microsoft.com/office/powerpoint/2010/main" val="25812234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Deployment Toolkit</a:t>
            </a:r>
            <a:br>
              <a:rPr lang="en-US" dirty="0" smtClean="0"/>
            </a:br>
            <a:r>
              <a:rPr lang="en-US" sz="3600" dirty="0">
                <a:gradFill>
                  <a:gsLst>
                    <a:gs pos="1250">
                      <a:schemeClr val="tx2"/>
                    </a:gs>
                    <a:gs pos="99000">
                      <a:schemeClr val="tx2"/>
                    </a:gs>
                  </a:gsLst>
                  <a:lin ang="5400000" scaled="0"/>
                </a:gradFill>
              </a:rPr>
              <a:t>Useful logs</a:t>
            </a:r>
          </a:p>
        </p:txBody>
      </p:sp>
      <p:sp>
        <p:nvSpPr>
          <p:cNvPr id="8" name="Text Placeholder 7"/>
          <p:cNvSpPr>
            <a:spLocks noGrp="1"/>
          </p:cNvSpPr>
          <p:nvPr>
            <p:ph type="body" sz="quarter" idx="10"/>
          </p:nvPr>
        </p:nvSpPr>
        <p:spPr>
          <a:xfrm>
            <a:off x="529660" y="1874464"/>
            <a:ext cx="11375536" cy="4862870"/>
          </a:xfrm>
        </p:spPr>
        <p:txBody>
          <a:bodyPr/>
          <a:lstStyle/>
          <a:p>
            <a:r>
              <a:rPr lang="en-US" dirty="0">
                <a:gradFill>
                  <a:gsLst>
                    <a:gs pos="13869">
                      <a:schemeClr val="tx2"/>
                    </a:gs>
                    <a:gs pos="42000">
                      <a:schemeClr val="tx2"/>
                    </a:gs>
                  </a:gsLst>
                  <a:lin ang="5400000" scaled="0"/>
                </a:gradFill>
              </a:rPr>
              <a:t>Each script </a:t>
            </a:r>
            <a:r>
              <a:rPr lang="en-US" dirty="0" smtClean="0">
                <a:gradFill>
                  <a:gsLst>
                    <a:gs pos="13869">
                      <a:schemeClr val="tx2"/>
                    </a:gs>
                    <a:gs pos="42000">
                      <a:schemeClr val="tx2"/>
                    </a:gs>
                  </a:gsLst>
                  <a:lin ang="5400000" scaled="0"/>
                </a:gradFill>
              </a:rPr>
              <a:t>creates its own log </a:t>
            </a:r>
            <a:r>
              <a:rPr lang="en-US" dirty="0">
                <a:gradFill>
                  <a:gsLst>
                    <a:gs pos="13869">
                      <a:schemeClr val="tx2"/>
                    </a:gs>
                    <a:gs pos="42000">
                      <a:schemeClr val="tx2"/>
                    </a:gs>
                  </a:gsLst>
                  <a:lin ang="5400000" scaled="0"/>
                </a:gradFill>
              </a:rPr>
              <a:t>file in the log path</a:t>
            </a:r>
          </a:p>
          <a:p>
            <a:r>
              <a:rPr lang="en-US" dirty="0">
                <a:gradFill>
                  <a:gsLst>
                    <a:gs pos="13869">
                      <a:schemeClr val="tx2"/>
                    </a:gs>
                    <a:gs pos="42000">
                      <a:schemeClr val="tx2"/>
                    </a:gs>
                  </a:gsLst>
                  <a:lin ang="5400000" scaled="0"/>
                </a:gradFill>
              </a:rPr>
              <a:t>The log path </a:t>
            </a:r>
            <a:r>
              <a:rPr lang="en-US" dirty="0" smtClean="0">
                <a:gradFill>
                  <a:gsLst>
                    <a:gs pos="13869">
                      <a:schemeClr val="tx2"/>
                    </a:gs>
                    <a:gs pos="42000">
                      <a:schemeClr val="tx2"/>
                    </a:gs>
                  </a:gsLst>
                  <a:lin ang="5400000" scaled="0"/>
                </a:gradFill>
              </a:rPr>
              <a:t>will </a:t>
            </a:r>
            <a:r>
              <a:rPr lang="en-US" dirty="0">
                <a:gradFill>
                  <a:gsLst>
                    <a:gs pos="13869">
                      <a:schemeClr val="tx2"/>
                    </a:gs>
                    <a:gs pos="42000">
                      <a:schemeClr val="tx2"/>
                    </a:gs>
                  </a:gsLst>
                  <a:lin ang="5400000" scaled="0"/>
                </a:gradFill>
              </a:rPr>
              <a:t>change </a:t>
            </a:r>
            <a:endParaRPr lang="en-US" dirty="0" smtClean="0">
              <a:gradFill>
                <a:gsLst>
                  <a:gs pos="13869">
                    <a:schemeClr val="tx2"/>
                  </a:gs>
                  <a:gs pos="42000">
                    <a:schemeClr val="tx2"/>
                  </a:gs>
                </a:gsLst>
                <a:lin ang="5400000" scaled="0"/>
              </a:gradFill>
            </a:endParaRPr>
          </a:p>
          <a:p>
            <a:pPr lvl="1"/>
            <a:r>
              <a:rPr lang="en-US" dirty="0"/>
              <a:t>Based on the type of deployment and phase</a:t>
            </a:r>
          </a:p>
          <a:p>
            <a:pPr lvl="1"/>
            <a:r>
              <a:rPr lang="en-US" dirty="0" smtClean="0"/>
              <a:t>X:\MININT\SMSOSD\OSDLOGS</a:t>
            </a:r>
          </a:p>
          <a:p>
            <a:pPr lvl="1"/>
            <a:r>
              <a:rPr lang="en-US" dirty="0" smtClean="0"/>
              <a:t>C:\MININT\SMSOSD\OSDLOGS</a:t>
            </a:r>
          </a:p>
          <a:p>
            <a:pPr lvl="1"/>
            <a:r>
              <a:rPr lang="en-US" dirty="0" smtClean="0"/>
              <a:t>C:\_SmsTaskSequence\SMSOSD\OSDLOGS</a:t>
            </a:r>
          </a:p>
          <a:p>
            <a:pPr lvl="1"/>
            <a:r>
              <a:rPr lang="en-US" dirty="0" smtClean="0"/>
              <a:t>C:\Windows\Temp\Deploymentlogs</a:t>
            </a:r>
          </a:p>
          <a:p>
            <a:r>
              <a:rPr lang="en-US" dirty="0">
                <a:gradFill>
                  <a:gsLst>
                    <a:gs pos="13869">
                      <a:schemeClr val="tx2"/>
                    </a:gs>
                    <a:gs pos="42000">
                      <a:schemeClr val="tx2"/>
                    </a:gs>
                  </a:gsLst>
                  <a:lin ang="5400000" scaled="0"/>
                </a:gradFill>
              </a:rPr>
              <a:t>BDD.log contains a summarized view </a:t>
            </a:r>
            <a:endParaRPr lang="en-US" dirty="0" smtClean="0">
              <a:gradFill>
                <a:gsLst>
                  <a:gs pos="13869">
                    <a:schemeClr val="tx2"/>
                  </a:gs>
                  <a:gs pos="42000">
                    <a:schemeClr val="tx2"/>
                  </a:gs>
                </a:gsLst>
                <a:lin ang="5400000" scaled="0"/>
              </a:gradFill>
            </a:endParaRPr>
          </a:p>
          <a:p>
            <a:pPr lvl="1"/>
            <a:r>
              <a:rPr lang="en-US" dirty="0" smtClean="0"/>
              <a:t>Some pieces might require looking at other files (e.g. ZTIBackup_ImageX.log, USMTCapture.log)</a:t>
            </a:r>
          </a:p>
        </p:txBody>
      </p:sp>
    </p:spTree>
    <p:extLst>
      <p:ext uri="{BB962C8B-B14F-4D97-AF65-F5344CB8AC3E}">
        <p14:creationId xmlns:p14="http://schemas.microsoft.com/office/powerpoint/2010/main" val="40883755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Manager</a:t>
            </a:r>
            <a:br>
              <a:rPr lang="en-US" dirty="0" smtClean="0"/>
            </a:br>
            <a:r>
              <a:rPr lang="en-US" sz="3600" dirty="0">
                <a:gradFill>
                  <a:gsLst>
                    <a:gs pos="1250">
                      <a:schemeClr val="tx2"/>
                    </a:gs>
                    <a:gs pos="99000">
                      <a:schemeClr val="tx2"/>
                    </a:gs>
                  </a:gsLst>
                  <a:lin ang="5400000" scaled="0"/>
                </a:gradFill>
              </a:rPr>
              <a:t>Useful logs</a:t>
            </a:r>
          </a:p>
        </p:txBody>
      </p:sp>
      <p:sp>
        <p:nvSpPr>
          <p:cNvPr id="3" name="Text Placeholder 2"/>
          <p:cNvSpPr>
            <a:spLocks noGrp="1"/>
          </p:cNvSpPr>
          <p:nvPr>
            <p:ph type="body" sz="quarter" idx="10"/>
          </p:nvPr>
        </p:nvSpPr>
        <p:spPr>
          <a:xfrm>
            <a:off x="529660" y="1877036"/>
            <a:ext cx="11375536" cy="4592026"/>
          </a:xfrm>
        </p:spPr>
        <p:txBody>
          <a:bodyPr/>
          <a:lstStyle/>
          <a:p>
            <a:r>
              <a:rPr lang="en-US" dirty="0">
                <a:gradFill>
                  <a:gsLst>
                    <a:gs pos="13869">
                      <a:schemeClr val="tx2"/>
                    </a:gs>
                    <a:gs pos="42000">
                      <a:schemeClr val="tx2"/>
                    </a:gs>
                  </a:gsLst>
                  <a:lin ang="5400000" scaled="0"/>
                </a:gradFill>
              </a:rPr>
              <a:t>Other useful logs beyond the SMSTS.LOG include:</a:t>
            </a:r>
          </a:p>
          <a:p>
            <a:pPr lvl="1"/>
            <a:r>
              <a:rPr lang="en-US" dirty="0" smtClean="0"/>
              <a:t>DriverCatalog.log:  Contains information that may be useful when getting errors while importing drivers</a:t>
            </a:r>
          </a:p>
          <a:p>
            <a:pPr lvl="1"/>
            <a:r>
              <a:rPr lang="en-US" dirty="0" smtClean="0"/>
              <a:t>TaskSequenceProvider.log:  Useful when getting errors while saving or importing a task sequence</a:t>
            </a:r>
          </a:p>
          <a:p>
            <a:pPr lvl="1"/>
            <a:r>
              <a:rPr lang="en-US" dirty="0" smtClean="0"/>
              <a:t>SMSPXE.LOG:  Used when troubleshooting PXE boot issues</a:t>
            </a:r>
          </a:p>
          <a:p>
            <a:pPr lvl="1"/>
            <a:r>
              <a:rPr lang="en-US" dirty="0" smtClean="0"/>
              <a:t>SMSPROV.LOG:  May have more error details while saving or importing a task sequence</a:t>
            </a:r>
          </a:p>
          <a:p>
            <a:r>
              <a:rPr lang="en-US" dirty="0">
                <a:gradFill>
                  <a:gsLst>
                    <a:gs pos="13869">
                      <a:schemeClr val="tx2"/>
                    </a:gs>
                    <a:gs pos="42000">
                      <a:schemeClr val="tx2"/>
                    </a:gs>
                  </a:gsLst>
                  <a:lin ang="5400000" scaled="0"/>
                </a:gradFill>
              </a:rPr>
              <a:t>More at </a:t>
            </a:r>
            <a:r>
              <a:rPr lang="en-US" dirty="0">
                <a:gradFill>
                  <a:gsLst>
                    <a:gs pos="13869">
                      <a:schemeClr val="tx2"/>
                    </a:gs>
                    <a:gs pos="42000">
                      <a:schemeClr val="tx2"/>
                    </a:gs>
                  </a:gsLst>
                  <a:lin ang="5400000" scaled="0"/>
                </a:gradFill>
                <a:hlinkClick r:id="rId2"/>
              </a:rPr>
              <a:t>http://technet.microsoft.com/en-us/library/bb932135.aspx</a:t>
            </a:r>
            <a:r>
              <a:rPr lang="en-US" dirty="0">
                <a:gradFill>
                  <a:gsLst>
                    <a:gs pos="13869">
                      <a:schemeClr val="tx2"/>
                    </a:gs>
                    <a:gs pos="42000">
                      <a:schemeClr val="tx2"/>
                    </a:gs>
                  </a:gsLst>
                  <a:lin ang="5400000" scaled="0"/>
                </a:gradFill>
              </a:rPr>
              <a:t> </a:t>
            </a:r>
          </a:p>
        </p:txBody>
      </p:sp>
    </p:spTree>
    <p:extLst>
      <p:ext uri="{BB962C8B-B14F-4D97-AF65-F5344CB8AC3E}">
        <p14:creationId xmlns:p14="http://schemas.microsoft.com/office/powerpoint/2010/main" val="12739888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Getting to the Logs</a:t>
            </a:r>
            <a:endParaRPr lang="en-US" dirty="0"/>
          </a:p>
        </p:txBody>
      </p:sp>
      <p:sp>
        <p:nvSpPr>
          <p:cNvPr id="3" name="Text Placeholder 2"/>
          <p:cNvSpPr>
            <a:spLocks noGrp="1"/>
          </p:cNvSpPr>
          <p:nvPr>
            <p:ph type="body" sz="quarter" idx="10"/>
          </p:nvPr>
        </p:nvSpPr>
        <p:spPr>
          <a:xfrm>
            <a:off x="529660" y="1842674"/>
            <a:ext cx="11375536" cy="3176254"/>
          </a:xfrm>
        </p:spPr>
        <p:txBody>
          <a:bodyPr/>
          <a:lstStyle/>
          <a:p>
            <a:r>
              <a:rPr lang="en-US" dirty="0">
                <a:gradFill>
                  <a:gsLst>
                    <a:gs pos="13869">
                      <a:schemeClr val="tx2"/>
                    </a:gs>
                    <a:gs pos="42000">
                      <a:schemeClr val="tx2"/>
                    </a:gs>
                  </a:gsLst>
                  <a:lin ang="5400000" scaled="0"/>
                </a:gradFill>
              </a:rPr>
              <a:t>Magic keystrokes:</a:t>
            </a:r>
          </a:p>
          <a:p>
            <a:pPr lvl="1"/>
            <a:r>
              <a:rPr lang="en-US" dirty="0" smtClean="0"/>
              <a:t>With Configuration Manager (OSD), F8 can work while in Windows PE</a:t>
            </a:r>
          </a:p>
          <a:p>
            <a:pPr lvl="2"/>
            <a:r>
              <a:rPr lang="en-US" dirty="0" smtClean="0"/>
              <a:t>Check the “Enable command support (testing only)” box.</a:t>
            </a:r>
          </a:p>
          <a:p>
            <a:pPr lvl="2"/>
            <a:r>
              <a:rPr lang="en-US" dirty="0" smtClean="0"/>
              <a:t>No reboot until the command prompt exits.</a:t>
            </a:r>
          </a:p>
          <a:p>
            <a:pPr lvl="1"/>
            <a:r>
              <a:rPr lang="en-US" dirty="0" smtClean="0"/>
              <a:t>With MDT 2010 Lite Touch, F8 always works while in Windows PE</a:t>
            </a:r>
          </a:p>
          <a:p>
            <a:pPr lvl="2"/>
            <a:r>
              <a:rPr lang="en-US" dirty="0" smtClean="0"/>
              <a:t>No reboot until the command prompt exits</a:t>
            </a:r>
          </a:p>
          <a:p>
            <a:pPr lvl="1"/>
            <a:r>
              <a:rPr lang="en-US" dirty="0" smtClean="0"/>
              <a:t>While Windows Setup is running, press Shift-F10 to get a command prompt</a:t>
            </a:r>
          </a:p>
        </p:txBody>
      </p:sp>
    </p:spTree>
    <p:extLst>
      <p:ext uri="{BB962C8B-B14F-4D97-AF65-F5344CB8AC3E}">
        <p14:creationId xmlns:p14="http://schemas.microsoft.com/office/powerpoint/2010/main" val="456490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Troubleshooting Windows 8.1 Deployments: In Depth</a:t>
            </a:r>
          </a:p>
        </p:txBody>
      </p:sp>
      <p:sp>
        <p:nvSpPr>
          <p:cNvPr id="3" name="Text Placeholder 2"/>
          <p:cNvSpPr>
            <a:spLocks noGrp="1"/>
          </p:cNvSpPr>
          <p:nvPr>
            <p:ph type="body" sz="quarter" idx="14"/>
          </p:nvPr>
        </p:nvSpPr>
        <p:spPr/>
        <p:txBody>
          <a:bodyPr/>
          <a:lstStyle/>
          <a:p>
            <a:r>
              <a:rPr lang="en-US" dirty="0"/>
              <a:t>Keith Garner [MVP]</a:t>
            </a:r>
          </a:p>
          <a:p>
            <a:r>
              <a:rPr lang="en-US" dirty="0"/>
              <a:t>Principal Consultant</a:t>
            </a:r>
          </a:p>
          <a:p>
            <a:r>
              <a:rPr lang="en-US" dirty="0">
                <a:hlinkClick r:id="rId3"/>
              </a:rPr>
              <a:t>http://DeploymentLive.com</a:t>
            </a:r>
            <a:r>
              <a:rPr lang="en-US" dirty="0"/>
              <a:t> </a:t>
            </a:r>
          </a:p>
        </p:txBody>
      </p:sp>
      <p:sp>
        <p:nvSpPr>
          <p:cNvPr id="8" name="Text Placeholder 7"/>
          <p:cNvSpPr>
            <a:spLocks noGrp="1"/>
          </p:cNvSpPr>
          <p:nvPr>
            <p:ph type="body" sz="quarter" idx="15"/>
          </p:nvPr>
        </p:nvSpPr>
        <p:spPr/>
        <p:txBody>
          <a:bodyPr/>
          <a:lstStyle/>
          <a:p>
            <a:r>
              <a:rPr lang="en-US" dirty="0" smtClean="0"/>
              <a:t>Win-B411</a:t>
            </a:r>
            <a:endParaRPr lang="en-US" dirty="0"/>
          </a:p>
        </p:txBody>
      </p:sp>
    </p:spTree>
    <p:extLst>
      <p:ext uri="{BB962C8B-B14F-4D97-AF65-F5344CB8AC3E}">
        <p14:creationId xmlns:p14="http://schemas.microsoft.com/office/powerpoint/2010/main" val="261820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09973"/>
            <a:ext cx="11125198" cy="2751698"/>
          </a:xfrm>
        </p:spPr>
        <p:txBody>
          <a:bodyPr/>
          <a:lstStyle/>
          <a:p>
            <a:r>
              <a:rPr lang="en-US" dirty="0" smtClean="0"/>
              <a:t>Demo: </a:t>
            </a:r>
            <a:br>
              <a:rPr lang="en-US" dirty="0" smtClean="0"/>
            </a:br>
            <a:r>
              <a:rPr lang="en-US" sz="6000" dirty="0" err="1" smtClean="0"/>
              <a:t>CMTrace</a:t>
            </a:r>
            <a:r>
              <a:rPr lang="en-US" sz="6000" dirty="0" smtClean="0"/>
              <a:t/>
            </a:r>
            <a:br>
              <a:rPr lang="en-US" sz="6000" dirty="0" smtClean="0"/>
            </a:br>
            <a:r>
              <a:rPr lang="en-US" sz="6000" dirty="0"/>
              <a:t/>
            </a:r>
            <a:br>
              <a:rPr lang="en-US" sz="6000" dirty="0"/>
            </a:br>
            <a:r>
              <a:rPr lang="en-US" sz="2800" dirty="0">
                <a:hlinkClick r:id="rId2"/>
              </a:rPr>
              <a:t>http://www.microsoft.com/en-us/download/details.aspx?id=36213</a:t>
            </a:r>
            <a:endParaRPr lang="en-US" sz="6000" dirty="0"/>
          </a:p>
        </p:txBody>
      </p:sp>
    </p:spTree>
    <p:extLst>
      <p:ext uri="{BB962C8B-B14F-4D97-AF65-F5344CB8AC3E}">
        <p14:creationId xmlns:p14="http://schemas.microsoft.com/office/powerpoint/2010/main" val="2112462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ZTIHelloWorld.wsf</a:t>
            </a:r>
            <a:endParaRPr lang="en-US" dirty="0"/>
          </a:p>
        </p:txBody>
      </p:sp>
      <p:sp>
        <p:nvSpPr>
          <p:cNvPr id="5" name="Text Placeholder 4"/>
          <p:cNvSpPr>
            <a:spLocks noGrp="1"/>
          </p:cNvSpPr>
          <p:nvPr>
            <p:ph type="body" sz="quarter" idx="10"/>
          </p:nvPr>
        </p:nvSpPr>
        <p:spPr>
          <a:xfrm>
            <a:off x="274638" y="1216152"/>
            <a:ext cx="11887199" cy="3336298"/>
          </a:xfrm>
        </p:spPr>
        <p:txBody>
          <a:bodyPr/>
          <a:lstStyle/>
          <a:p>
            <a:r>
              <a:rPr lang="en-US" sz="3200" dirty="0"/>
              <a:t>&lt;job id="Hello"&gt;</a:t>
            </a:r>
          </a:p>
          <a:p>
            <a:r>
              <a:rPr lang="en-US" sz="3200" dirty="0"/>
              <a:t> &lt;script language="VBScript" </a:t>
            </a:r>
            <a:r>
              <a:rPr lang="en-US" sz="3200" dirty="0" err="1"/>
              <a:t>src</a:t>
            </a:r>
            <a:r>
              <a:rPr lang="en-US" sz="3200" dirty="0"/>
              <a:t>="ZTIUtility.vbs"/&gt;</a:t>
            </a:r>
          </a:p>
          <a:p>
            <a:r>
              <a:rPr lang="en-US" sz="3200" dirty="0"/>
              <a:t> &lt;script language="VBScript"&gt;</a:t>
            </a:r>
          </a:p>
          <a:p>
            <a:r>
              <a:rPr lang="en-US" sz="3200" dirty="0"/>
              <a:t>   </a:t>
            </a:r>
            <a:r>
              <a:rPr lang="en-US" sz="3200" dirty="0" err="1"/>
              <a:t>oLogging.CreateEntry</a:t>
            </a:r>
            <a:r>
              <a:rPr lang="en-US" sz="3200" dirty="0"/>
              <a:t> "</a:t>
            </a:r>
            <a:r>
              <a:rPr lang="en-US" sz="3200" b="1" dirty="0"/>
              <a:t>Hello World.</a:t>
            </a:r>
            <a:r>
              <a:rPr lang="en-US" sz="3200" dirty="0"/>
              <a:t>", </a:t>
            </a:r>
            <a:r>
              <a:rPr lang="en-US" sz="3200" dirty="0" err="1"/>
              <a:t>LogType</a:t>
            </a:r>
            <a:r>
              <a:rPr lang="en-US" sz="3200" b="1" dirty="0" err="1"/>
              <a:t>Info</a:t>
            </a:r>
            <a:endParaRPr lang="en-US" sz="3200" b="1" dirty="0"/>
          </a:p>
          <a:p>
            <a:r>
              <a:rPr lang="en-US" sz="3200" dirty="0" smtClean="0"/>
              <a:t>&lt;/</a:t>
            </a:r>
            <a:r>
              <a:rPr lang="en-US" sz="3200" dirty="0"/>
              <a:t>script&gt;</a:t>
            </a:r>
          </a:p>
          <a:p>
            <a:r>
              <a:rPr lang="en-US" sz="3200" dirty="0"/>
              <a:t>&lt;/job&gt;</a:t>
            </a:r>
          </a:p>
        </p:txBody>
      </p:sp>
    </p:spTree>
    <p:extLst>
      <p:ext uri="{BB962C8B-B14F-4D97-AF65-F5344CB8AC3E}">
        <p14:creationId xmlns:p14="http://schemas.microsoft.com/office/powerpoint/2010/main" val="27679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ZTIHelloWorld.log</a:t>
            </a:r>
            <a:endParaRPr lang="en-US" dirty="0"/>
          </a:p>
        </p:txBody>
      </p:sp>
      <p:sp>
        <p:nvSpPr>
          <p:cNvPr id="5" name="Text Placeholder 4"/>
          <p:cNvSpPr>
            <a:spLocks noGrp="1"/>
          </p:cNvSpPr>
          <p:nvPr>
            <p:ph type="body" sz="quarter" idx="10"/>
          </p:nvPr>
        </p:nvSpPr>
        <p:spPr>
          <a:xfrm>
            <a:off x="274638" y="1216152"/>
            <a:ext cx="11887199" cy="3485570"/>
          </a:xfrm>
        </p:spPr>
        <p:txBody>
          <a:bodyPr/>
          <a:lstStyle/>
          <a:p>
            <a:r>
              <a:rPr lang="en-US" dirty="0"/>
              <a:t>&lt;![LOG[</a:t>
            </a:r>
            <a:r>
              <a:rPr lang="en-US" b="1" dirty="0"/>
              <a:t>Microsoft Deployment Toolkit version: &lt;VERSION&gt;</a:t>
            </a:r>
            <a:r>
              <a:rPr lang="en-US" dirty="0"/>
              <a:t>]LOG]!&gt;&lt;time="17:36:03.000+000" date="03-19-2011" component="</a:t>
            </a:r>
            <a:r>
              <a:rPr lang="en-US" dirty="0" err="1"/>
              <a:t>helloworld</a:t>
            </a:r>
            <a:r>
              <a:rPr lang="en-US" dirty="0"/>
              <a:t>" context="" type="1" thread="" file="</a:t>
            </a:r>
            <a:r>
              <a:rPr lang="en-US" dirty="0" err="1"/>
              <a:t>helloworld</a:t>
            </a:r>
            <a:r>
              <a:rPr lang="en-US" dirty="0"/>
              <a:t>"&gt;</a:t>
            </a:r>
          </a:p>
          <a:p>
            <a:r>
              <a:rPr lang="en-US" dirty="0"/>
              <a:t>&lt;![LOG[</a:t>
            </a:r>
            <a:r>
              <a:rPr lang="en-US" b="1" dirty="0"/>
              <a:t>Hello World.</a:t>
            </a:r>
            <a:r>
              <a:rPr lang="en-US" dirty="0"/>
              <a:t>]LOG]!&gt;&lt;time="17:36:03.000+000" date="03-19-2011" component="</a:t>
            </a:r>
            <a:r>
              <a:rPr lang="en-US" dirty="0" err="1"/>
              <a:t>helloworld</a:t>
            </a:r>
            <a:r>
              <a:rPr lang="en-US" dirty="0"/>
              <a:t>" context="" type="1" thread="" file="</a:t>
            </a:r>
            <a:r>
              <a:rPr lang="en-US" dirty="0" err="1"/>
              <a:t>helloworld</a:t>
            </a:r>
            <a:r>
              <a:rPr lang="en-US" dirty="0"/>
              <a:t>"&gt;</a:t>
            </a:r>
          </a:p>
        </p:txBody>
      </p:sp>
    </p:spTree>
    <p:extLst>
      <p:ext uri="{BB962C8B-B14F-4D97-AF65-F5344CB8AC3E}">
        <p14:creationId xmlns:p14="http://schemas.microsoft.com/office/powerpoint/2010/main" val="146146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err="1" smtClean="0"/>
              <a:t>CMTrace</a:t>
            </a:r>
            <a:r>
              <a:rPr lang="en-US" dirty="0" smtClean="0"/>
              <a:t> Example:</a:t>
            </a:r>
            <a:br>
              <a:rPr lang="en-US" dirty="0" smtClean="0"/>
            </a:br>
            <a:endParaRPr lang="en-US" dirty="0"/>
          </a:p>
        </p:txBody>
      </p:sp>
      <p:pic>
        <p:nvPicPr>
          <p:cNvPr id="4" name="Picture 4" descr="C:\Users\v-kgarn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7" y="1516062"/>
            <a:ext cx="9636901" cy="507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3356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Windows 7 and 8.x</a:t>
            </a:r>
            <a:endParaRPr lang="en-US" dirty="0"/>
          </a:p>
        </p:txBody>
      </p:sp>
    </p:spTree>
    <p:extLst>
      <p:ext uri="{BB962C8B-B14F-4D97-AF65-F5344CB8AC3E}">
        <p14:creationId xmlns:p14="http://schemas.microsoft.com/office/powerpoint/2010/main" val="34722428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Failures</a:t>
            </a:r>
            <a:br>
              <a:rPr lang="en-US" dirty="0" smtClean="0"/>
            </a:br>
            <a:r>
              <a:rPr lang="en-US" sz="3600" dirty="0">
                <a:gradFill>
                  <a:gsLst>
                    <a:gs pos="1250">
                      <a:schemeClr val="tx2"/>
                    </a:gs>
                    <a:gs pos="99000">
                      <a:schemeClr val="tx2"/>
                    </a:gs>
                  </a:gsLst>
                  <a:lin ang="5400000" scaled="0"/>
                </a:gradFill>
              </a:rPr>
              <a:t>Bad computer name</a:t>
            </a:r>
          </a:p>
        </p:txBody>
      </p:sp>
      <p:sp>
        <p:nvSpPr>
          <p:cNvPr id="4" name="Text Placeholder 3"/>
          <p:cNvSpPr>
            <a:spLocks noGrp="1"/>
          </p:cNvSpPr>
          <p:nvPr>
            <p:ph type="body" sz="quarter" idx="10"/>
          </p:nvPr>
        </p:nvSpPr>
        <p:spPr>
          <a:xfrm>
            <a:off x="529660" y="1878560"/>
            <a:ext cx="11375536" cy="4739759"/>
          </a:xfrm>
        </p:spPr>
        <p:txBody>
          <a:bodyPr/>
          <a:lstStyle/>
          <a:p>
            <a:r>
              <a:rPr lang="en-US" sz="2800" dirty="0" smtClean="0"/>
              <a:t>From setuperr.log:</a:t>
            </a:r>
          </a:p>
          <a:p>
            <a:pPr lvl="1"/>
            <a:r>
              <a:rPr lang="en-US" sz="1800" dirty="0" smtClean="0"/>
              <a:t>[windeploy.exe]  Setup failed, </a:t>
            </a:r>
            <a:br>
              <a:rPr lang="en-US" sz="1800" dirty="0" smtClean="0"/>
            </a:br>
            <a:r>
              <a:rPr lang="en-US" sz="1800" dirty="0" smtClean="0"/>
              <a:t>returning exit code [0x1f]</a:t>
            </a:r>
          </a:p>
          <a:p>
            <a:r>
              <a:rPr lang="en-US" sz="2800" dirty="0" smtClean="0"/>
              <a:t>From BDD.LOG (Lite Touch): </a:t>
            </a:r>
          </a:p>
          <a:p>
            <a:pPr lvl="1"/>
            <a:r>
              <a:rPr lang="en-US" sz="1800" dirty="0" smtClean="0"/>
              <a:t>Setup failed applying image &lt;path&gt;, </a:t>
            </a:r>
            <a:r>
              <a:rPr lang="en-US" sz="1800" dirty="0" err="1" smtClean="0"/>
              <a:t>rc</a:t>
            </a:r>
            <a:r>
              <a:rPr lang="en-US" sz="1800" dirty="0" smtClean="0"/>
              <a:t> = 31</a:t>
            </a:r>
          </a:p>
          <a:p>
            <a:r>
              <a:rPr lang="en-US" sz="2800" dirty="0" smtClean="0"/>
              <a:t>Dig into details in setupact.log:</a:t>
            </a:r>
          </a:p>
          <a:p>
            <a:pPr lvl="1"/>
            <a:r>
              <a:rPr lang="en-US" sz="1800" dirty="0" smtClean="0"/>
              <a:t>[setup.exe]  SMI data results dump: Source = Name: Microsoft-Windows-Shell-Setup, …, /settings/</a:t>
            </a:r>
            <a:r>
              <a:rPr lang="en-US" sz="1800" dirty="0" err="1" smtClean="0"/>
              <a:t>ComputerName</a:t>
            </a:r>
            <a:endParaRPr lang="en-US" sz="1800" dirty="0" smtClean="0"/>
          </a:p>
          <a:p>
            <a:pPr lvl="1"/>
            <a:r>
              <a:rPr lang="en-US" sz="1800" dirty="0" smtClean="0"/>
              <a:t>[setup.exe]  SMI data results dump: Description = Value is invalid</a:t>
            </a:r>
          </a:p>
          <a:p>
            <a:r>
              <a:rPr lang="en-US" sz="2800" dirty="0" smtClean="0"/>
              <a:t>Cause:</a:t>
            </a:r>
          </a:p>
          <a:p>
            <a:pPr lvl="1"/>
            <a:r>
              <a:rPr lang="en-US" sz="1800" dirty="0" smtClean="0"/>
              <a:t>Computer names can be at most 15 characters long (may be a problem using </a:t>
            </a:r>
            <a:r>
              <a:rPr lang="en-US" sz="1800" dirty="0" err="1" smtClean="0"/>
              <a:t>OSDComputerName</a:t>
            </a:r>
            <a:r>
              <a:rPr lang="en-US" sz="1800" dirty="0" smtClean="0"/>
              <a:t>=%</a:t>
            </a:r>
            <a:r>
              <a:rPr lang="en-US" sz="1800" dirty="0" err="1" smtClean="0"/>
              <a:t>SerialNumber</a:t>
            </a:r>
            <a:r>
              <a:rPr lang="en-US" sz="1800" dirty="0" smtClean="0"/>
              <a:t>%)</a:t>
            </a:r>
          </a:p>
          <a:p>
            <a:r>
              <a:rPr lang="en-US" sz="2800" dirty="0" smtClean="0"/>
              <a:t>Key learning:  Error 31 means “something is wrong with unattend.xml”</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006" y="1476620"/>
            <a:ext cx="4169903" cy="17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1948" y="6541641"/>
            <a:ext cx="9947769" cy="224114"/>
          </a:xfrm>
          <a:prstGeom prst="rect">
            <a:avLst/>
          </a:prstGeom>
          <a:noFill/>
        </p:spPr>
        <p:txBody>
          <a:bodyPr wrap="square" lIns="0" tIns="0" rIns="0" bIns="0" rtlCol="0">
            <a:spAutoFit/>
          </a:bodyPr>
          <a:lstStyle/>
          <a:p>
            <a:r>
              <a:rPr lang="en-US" sz="1428" dirty="0">
                <a:gradFill>
                  <a:gsLst>
                    <a:gs pos="0">
                      <a:schemeClr val="tx1"/>
                    </a:gs>
                    <a:gs pos="86000">
                      <a:schemeClr val="tx1"/>
                    </a:gs>
                  </a:gsLst>
                  <a:lin ang="5400000" scaled="0"/>
                </a:gradFill>
                <a:hlinkClick r:id="rId3"/>
              </a:rPr>
              <a:t>How to shoot yourself in the foot</a:t>
            </a:r>
            <a:endParaRPr lang="en-US" sz="1428"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250935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Failures</a:t>
            </a:r>
            <a:br>
              <a:rPr lang="en-US" dirty="0" smtClean="0"/>
            </a:br>
            <a:r>
              <a:rPr lang="en-US" sz="3600" dirty="0">
                <a:gradFill>
                  <a:gsLst>
                    <a:gs pos="1250">
                      <a:schemeClr val="tx2"/>
                    </a:gs>
                    <a:gs pos="99000">
                      <a:schemeClr val="tx2"/>
                    </a:gs>
                  </a:gsLst>
                  <a:lin ang="5400000" scaled="0"/>
                </a:gradFill>
              </a:rPr>
              <a:t>Mismatched product key</a:t>
            </a:r>
          </a:p>
        </p:txBody>
      </p:sp>
      <p:sp>
        <p:nvSpPr>
          <p:cNvPr id="3" name="Text Placeholder 2"/>
          <p:cNvSpPr>
            <a:spLocks noGrp="1"/>
          </p:cNvSpPr>
          <p:nvPr>
            <p:ph type="body" sz="quarter" idx="10"/>
          </p:nvPr>
        </p:nvSpPr>
        <p:spPr>
          <a:xfrm>
            <a:off x="529660" y="1878560"/>
            <a:ext cx="11375536" cy="5786199"/>
          </a:xfrm>
        </p:spPr>
        <p:txBody>
          <a:bodyPr/>
          <a:lstStyle/>
          <a:p>
            <a:r>
              <a:rPr lang="en-US" sz="3200" dirty="0" smtClean="0"/>
              <a:t>From setuperr.log:</a:t>
            </a:r>
          </a:p>
          <a:p>
            <a:pPr lvl="1"/>
            <a:r>
              <a:rPr lang="en-US" sz="2000" dirty="0" err="1" smtClean="0"/>
              <a:t>CallBack_SelectImageOrShowUi</a:t>
            </a:r>
            <a:r>
              <a:rPr lang="en-US" sz="2000" dirty="0" smtClean="0"/>
              <a:t>: There are no matching OS images</a:t>
            </a:r>
          </a:p>
          <a:p>
            <a:r>
              <a:rPr lang="en-US" sz="3200" dirty="0" smtClean="0"/>
              <a:t>Dig into details in setupact.log:</a:t>
            </a:r>
          </a:p>
          <a:p>
            <a:pPr lvl="1"/>
            <a:r>
              <a:rPr lang="en-US" sz="2000" dirty="0" err="1" smtClean="0"/>
              <a:t>CallBack_ProductKey_Validate</a:t>
            </a:r>
            <a:r>
              <a:rPr lang="en-US" sz="2000" dirty="0" smtClean="0"/>
              <a:t>: </a:t>
            </a:r>
            <a:r>
              <a:rPr lang="en-US" sz="2000" dirty="0" err="1" smtClean="0"/>
              <a:t>EditionID</a:t>
            </a:r>
            <a:r>
              <a:rPr lang="en-US" sz="2000" dirty="0" smtClean="0"/>
              <a:t> for product key is Professional</a:t>
            </a:r>
          </a:p>
          <a:p>
            <a:pPr lvl="1"/>
            <a:r>
              <a:rPr lang="en-US" sz="2000" dirty="0" err="1" smtClean="0"/>
              <a:t>CDepImageXMLInfo</a:t>
            </a:r>
            <a:r>
              <a:rPr lang="en-US" sz="2000" dirty="0" smtClean="0"/>
              <a:t>::</a:t>
            </a:r>
            <a:r>
              <a:rPr lang="en-US" sz="2000" dirty="0" err="1" smtClean="0"/>
              <a:t>GetEditionID:EditionID</a:t>
            </a:r>
            <a:r>
              <a:rPr lang="en-US" sz="2000" dirty="0" smtClean="0"/>
              <a:t>=Enterprise, Flags=Enterprise : Returning Enterprise</a:t>
            </a:r>
          </a:p>
          <a:p>
            <a:pPr lvl="1"/>
            <a:r>
              <a:rPr lang="en-US" sz="2000" dirty="0" err="1" smtClean="0"/>
              <a:t>SelectOSImages</a:t>
            </a:r>
            <a:r>
              <a:rPr lang="en-US" sz="2000" dirty="0" smtClean="0"/>
              <a:t>: Using </a:t>
            </a:r>
            <a:r>
              <a:rPr lang="en-US" sz="2000" dirty="0" err="1" smtClean="0"/>
              <a:t>EditionID</a:t>
            </a:r>
            <a:r>
              <a:rPr lang="en-US" sz="2000" dirty="0" smtClean="0"/>
              <a:t> as a constraint and couldn’t find any matching image</a:t>
            </a:r>
          </a:p>
          <a:p>
            <a:r>
              <a:rPr lang="en-US" sz="3200" dirty="0" smtClean="0"/>
              <a:t>Cause:</a:t>
            </a:r>
          </a:p>
          <a:p>
            <a:pPr lvl="1"/>
            <a:r>
              <a:rPr lang="en-US" sz="2000" dirty="0" smtClean="0"/>
              <a:t>Product key specified didn’t match the image</a:t>
            </a:r>
          </a:p>
          <a:p>
            <a:pPr lvl="1"/>
            <a:r>
              <a:rPr lang="en-US" sz="2000" dirty="0" smtClean="0"/>
              <a:t>May also mean no </a:t>
            </a:r>
            <a:r>
              <a:rPr lang="en-US" sz="2000" dirty="0" err="1" smtClean="0"/>
              <a:t>EditionID</a:t>
            </a:r>
            <a:r>
              <a:rPr lang="en-US" sz="2000" dirty="0" smtClean="0"/>
              <a:t> was captured (Windows 7 with certain patches or old </a:t>
            </a:r>
            <a:r>
              <a:rPr lang="en-US" sz="2000" dirty="0" err="1" smtClean="0"/>
              <a:t>ImageX</a:t>
            </a:r>
            <a:r>
              <a:rPr lang="en-US" sz="2000" dirty="0" smtClean="0"/>
              <a:t>) or Flags wasn’t specified (Windows Vista)</a:t>
            </a:r>
          </a:p>
          <a:p>
            <a:r>
              <a:rPr lang="en-US" sz="3200" dirty="0" smtClean="0"/>
              <a:t>Key learning:</a:t>
            </a:r>
          </a:p>
          <a:p>
            <a:pPr lvl="1"/>
            <a:r>
              <a:rPr lang="en-US" sz="2000" dirty="0" smtClean="0"/>
              <a:t>“No images” might mean “no matching images”</a:t>
            </a:r>
          </a:p>
          <a:p>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7" y="614011"/>
            <a:ext cx="3225253" cy="157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4617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Failures</a:t>
            </a:r>
            <a:br>
              <a:rPr lang="en-US" dirty="0" smtClean="0"/>
            </a:br>
            <a:r>
              <a:rPr lang="en-US" sz="3600" dirty="0">
                <a:gradFill>
                  <a:gsLst>
                    <a:gs pos="1250">
                      <a:schemeClr val="tx2"/>
                    </a:gs>
                    <a:gs pos="99000">
                      <a:schemeClr val="tx2"/>
                    </a:gs>
                  </a:gsLst>
                  <a:lin ang="5400000" scaled="0"/>
                </a:gradFill>
              </a:rPr>
              <a:t>Broken domain join</a:t>
            </a:r>
          </a:p>
        </p:txBody>
      </p:sp>
      <p:sp>
        <p:nvSpPr>
          <p:cNvPr id="3" name="Text Placeholder 2"/>
          <p:cNvSpPr>
            <a:spLocks noGrp="1"/>
          </p:cNvSpPr>
          <p:nvPr>
            <p:ph type="body" sz="quarter" idx="10"/>
          </p:nvPr>
        </p:nvSpPr>
        <p:spPr>
          <a:xfrm>
            <a:off x="529660" y="1878560"/>
            <a:ext cx="11375536" cy="5820055"/>
          </a:xfrm>
        </p:spPr>
        <p:txBody>
          <a:bodyPr/>
          <a:lstStyle/>
          <a:p>
            <a:r>
              <a:rPr lang="en-US" sz="3200" dirty="0" smtClean="0"/>
              <a:t>Simplest scenario:</a:t>
            </a:r>
          </a:p>
          <a:p>
            <a:pPr lvl="1"/>
            <a:r>
              <a:rPr lang="en-US" sz="1800" dirty="0" smtClean="0"/>
              <a:t>Create an autounattend.xml with domain join details, prompting for the computer name</a:t>
            </a:r>
          </a:p>
          <a:p>
            <a:pPr lvl="1"/>
            <a:r>
              <a:rPr lang="en-US" sz="1800" dirty="0" smtClean="0"/>
              <a:t>Install Windows from media</a:t>
            </a:r>
          </a:p>
          <a:p>
            <a:r>
              <a:rPr lang="en-US" sz="3200" dirty="0" smtClean="0"/>
              <a:t>Issue:</a:t>
            </a:r>
          </a:p>
          <a:p>
            <a:pPr lvl="1"/>
            <a:r>
              <a:rPr lang="en-US" sz="1800" dirty="0" smtClean="0"/>
              <a:t>Domain join happens with a random computer name, and the later computer rename breaks the domain trust</a:t>
            </a:r>
          </a:p>
          <a:p>
            <a:r>
              <a:rPr lang="en-US" sz="3200" dirty="0" smtClean="0"/>
              <a:t>Cause:</a:t>
            </a:r>
          </a:p>
          <a:p>
            <a:pPr lvl="1"/>
            <a:r>
              <a:rPr lang="en-US" sz="1800" dirty="0" smtClean="0">
                <a:hlinkClick r:id="rId2"/>
              </a:rPr>
              <a:t>http://support.microsoft.com/kb/944353</a:t>
            </a:r>
            <a:r>
              <a:rPr lang="en-US" sz="1800" dirty="0" smtClean="0"/>
              <a:t>, “by design”</a:t>
            </a:r>
          </a:p>
          <a:p>
            <a:r>
              <a:rPr lang="en-US" sz="3200" dirty="0" smtClean="0"/>
              <a:t>Workaround:</a:t>
            </a:r>
          </a:p>
          <a:p>
            <a:pPr lvl="1"/>
            <a:r>
              <a:rPr lang="en-US" sz="1800" dirty="0" smtClean="0"/>
              <a:t>Run a command (e.g. NETDOM) or script later to do the join</a:t>
            </a:r>
          </a:p>
          <a:p>
            <a:pPr lvl="1"/>
            <a:r>
              <a:rPr lang="en-US" sz="1800" dirty="0" smtClean="0"/>
              <a:t>Build an </a:t>
            </a:r>
            <a:r>
              <a:rPr lang="en-US" sz="1800" dirty="0" err="1" smtClean="0"/>
              <a:t>unattend</a:t>
            </a:r>
            <a:r>
              <a:rPr lang="en-US" sz="1800" dirty="0" smtClean="0"/>
              <a:t> with all the needed information, then install</a:t>
            </a:r>
          </a:p>
          <a:p>
            <a:r>
              <a:rPr lang="en-US" sz="2800" dirty="0" smtClean="0"/>
              <a:t>Key learning:</a:t>
            </a:r>
          </a:p>
          <a:p>
            <a:pPr lvl="1"/>
            <a:r>
              <a:rPr lang="en-US" sz="1800" dirty="0" smtClean="0"/>
              <a:t>That’s why other tools don’t do it this way</a:t>
            </a:r>
          </a:p>
          <a:p>
            <a:endParaRPr lang="en-US" sz="3200" dirty="0"/>
          </a:p>
        </p:txBody>
      </p:sp>
      <p:sp>
        <p:nvSpPr>
          <p:cNvPr id="4" name="TextBox 3"/>
          <p:cNvSpPr txBox="1"/>
          <p:nvPr/>
        </p:nvSpPr>
        <p:spPr>
          <a:xfrm>
            <a:off x="531948" y="6541641"/>
            <a:ext cx="9947769" cy="224114"/>
          </a:xfrm>
          <a:prstGeom prst="rect">
            <a:avLst/>
          </a:prstGeom>
          <a:noFill/>
        </p:spPr>
        <p:txBody>
          <a:bodyPr wrap="square" lIns="0" tIns="0" rIns="0" bIns="0" rtlCol="0">
            <a:spAutoFit/>
          </a:bodyPr>
          <a:lstStyle/>
          <a:p>
            <a:r>
              <a:rPr lang="en-US" sz="1428" dirty="0">
                <a:gradFill>
                  <a:gsLst>
                    <a:gs pos="0">
                      <a:schemeClr val="tx1"/>
                    </a:gs>
                    <a:gs pos="86000">
                      <a:schemeClr val="tx1"/>
                    </a:gs>
                  </a:gsLst>
                  <a:lin ang="5400000" scaled="0"/>
                </a:gradFill>
                <a:hlinkClick r:id="rId3"/>
              </a:rPr>
              <a:t>IBM, acronym, “broken as design”</a:t>
            </a:r>
            <a:endParaRPr lang="en-US" sz="1428"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9611851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a:t>
            </a:r>
            <a:br>
              <a:rPr lang="en-US" dirty="0" smtClean="0"/>
            </a:br>
            <a:r>
              <a:rPr lang="en-US" sz="3600" dirty="0">
                <a:gradFill>
                  <a:gsLst>
                    <a:gs pos="1250">
                      <a:schemeClr val="tx2"/>
                    </a:gs>
                    <a:gs pos="99000">
                      <a:schemeClr val="tx2"/>
                    </a:gs>
                  </a:gsLst>
                  <a:lin ang="5400000" scaled="0"/>
                </a:gradFill>
              </a:rPr>
              <a:t>Domain join issues</a:t>
            </a:r>
          </a:p>
        </p:txBody>
      </p:sp>
      <p:sp>
        <p:nvSpPr>
          <p:cNvPr id="3" name="Text Placeholder 2"/>
          <p:cNvSpPr>
            <a:spLocks noGrp="1"/>
          </p:cNvSpPr>
          <p:nvPr>
            <p:ph type="body" sz="quarter" idx="10"/>
          </p:nvPr>
        </p:nvSpPr>
        <p:spPr>
          <a:xfrm>
            <a:off x="529660" y="1878560"/>
            <a:ext cx="11375536" cy="4702826"/>
          </a:xfrm>
        </p:spPr>
        <p:txBody>
          <a:bodyPr/>
          <a:lstStyle/>
          <a:p>
            <a:r>
              <a:rPr lang="en-US" sz="3200" dirty="0" smtClean="0"/>
              <a:t>Issue:</a:t>
            </a:r>
          </a:p>
          <a:p>
            <a:pPr lvl="1"/>
            <a:r>
              <a:rPr lang="en-US" sz="1800" dirty="0" smtClean="0"/>
              <a:t>OS deployment is successful, but the computer is still in a workgroup</a:t>
            </a:r>
          </a:p>
          <a:p>
            <a:pPr lvl="1"/>
            <a:r>
              <a:rPr lang="en-US" sz="1800" dirty="0" smtClean="0"/>
              <a:t>From SETUPACT.LOG:</a:t>
            </a:r>
          </a:p>
          <a:p>
            <a:pPr lvl="2"/>
            <a:r>
              <a:rPr lang="en-US" sz="1800" dirty="0" smtClean="0"/>
              <a:t>[DJOIN.EXE]  Unattended Join: </a:t>
            </a:r>
            <a:br>
              <a:rPr lang="en-US" sz="1800" dirty="0" smtClean="0"/>
            </a:br>
            <a:r>
              <a:rPr lang="en-US" sz="1800" dirty="0" err="1" smtClean="0"/>
              <a:t>NetJoinDomain</a:t>
            </a:r>
            <a:r>
              <a:rPr lang="en-US" sz="1800" dirty="0" smtClean="0"/>
              <a:t> failed error code is [1355]</a:t>
            </a:r>
          </a:p>
          <a:p>
            <a:pPr lvl="1"/>
            <a:r>
              <a:rPr lang="en-US" sz="1800" dirty="0" smtClean="0"/>
              <a:t>From %WINDIR%\Debug\Netsetup.log:</a:t>
            </a:r>
          </a:p>
          <a:p>
            <a:pPr lvl="2"/>
            <a:r>
              <a:rPr lang="en-US" sz="1800" dirty="0" err="1" smtClean="0"/>
              <a:t>NetpGetComputerObjectDn</a:t>
            </a:r>
            <a:r>
              <a:rPr lang="en-US" sz="1800" dirty="0" smtClean="0"/>
              <a:t>: Specified path ‘CN=</a:t>
            </a:r>
            <a:r>
              <a:rPr lang="en-US" sz="1800" dirty="0" err="1" smtClean="0"/>
              <a:t>Computers,DC</a:t>
            </a:r>
            <a:r>
              <a:rPr lang="en-US" sz="1800" dirty="0" smtClean="0"/>
              <a:t>=</a:t>
            </a:r>
            <a:r>
              <a:rPr lang="en-US" sz="1800" dirty="0" err="1" smtClean="0"/>
              <a:t>domain,DC</a:t>
            </a:r>
            <a:r>
              <a:rPr lang="en-US" sz="1800" dirty="0" smtClean="0"/>
              <a:t>=com’ is not an OU</a:t>
            </a:r>
          </a:p>
          <a:p>
            <a:r>
              <a:rPr lang="en-US" sz="3200" dirty="0" smtClean="0"/>
              <a:t>Causes:</a:t>
            </a:r>
          </a:p>
          <a:p>
            <a:pPr lvl="1"/>
            <a:r>
              <a:rPr lang="en-US" sz="1800" dirty="0" smtClean="0"/>
              <a:t>Incorrect join settings</a:t>
            </a:r>
          </a:p>
          <a:p>
            <a:r>
              <a:rPr lang="en-US" sz="3200" dirty="0" smtClean="0"/>
              <a:t>Key learning:</a:t>
            </a:r>
          </a:p>
          <a:p>
            <a:pPr lvl="1"/>
            <a:r>
              <a:rPr lang="en-US" sz="1800" dirty="0" smtClean="0"/>
              <a:t>Don’t specify CN=Computers, leave the OU blank instead</a:t>
            </a:r>
          </a:p>
          <a:p>
            <a:pPr lvl="1"/>
            <a:r>
              <a:rPr lang="en-US" sz="1800" dirty="0" smtClean="0"/>
              <a:t>“NET HELPMSG 1355” is “invalid domain” – kind of misleading</a:t>
            </a:r>
          </a:p>
          <a:p>
            <a:pPr lvl="1"/>
            <a:r>
              <a:rPr lang="en-US" sz="1800" dirty="0" smtClean="0"/>
              <a:t>It’s a quiet “failure”, unless using MDT Lite Touch</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554" y="1321188"/>
            <a:ext cx="3463164" cy="248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1948" y="6555980"/>
            <a:ext cx="9947769" cy="224114"/>
          </a:xfrm>
          <a:prstGeom prst="rect">
            <a:avLst/>
          </a:prstGeom>
          <a:noFill/>
        </p:spPr>
        <p:txBody>
          <a:bodyPr wrap="square" lIns="0" tIns="0" rIns="0" bIns="0" rtlCol="0">
            <a:spAutoFit/>
          </a:bodyPr>
          <a:lstStyle/>
          <a:p>
            <a:r>
              <a:rPr lang="en-US" sz="1428" dirty="0">
                <a:gradFill>
                  <a:gsLst>
                    <a:gs pos="0">
                      <a:schemeClr val="tx1"/>
                    </a:gs>
                    <a:gs pos="86000">
                      <a:schemeClr val="tx1"/>
                    </a:gs>
                  </a:gsLst>
                  <a:lin ang="5400000" scaled="0"/>
                </a:gradFill>
                <a:hlinkClick r:id="rId3"/>
              </a:rPr>
              <a:t>Insanity is doing the same thing over and over and expecting a different result.</a:t>
            </a:r>
            <a:endParaRPr lang="en-US" sz="1428"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12925286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a:t>
            </a:r>
            <a:br>
              <a:rPr lang="en-US" dirty="0" smtClean="0"/>
            </a:br>
            <a:r>
              <a:rPr lang="en-US" sz="3600" dirty="0">
                <a:gradFill>
                  <a:gsLst>
                    <a:gs pos="1250">
                      <a:schemeClr val="tx2"/>
                    </a:gs>
                    <a:gs pos="99000">
                      <a:schemeClr val="tx2"/>
                    </a:gs>
                  </a:gsLst>
                  <a:lin ang="5400000" scaled="0"/>
                </a:gradFill>
              </a:rPr>
              <a:t>Domain join issues</a:t>
            </a:r>
          </a:p>
        </p:txBody>
      </p:sp>
      <p:sp>
        <p:nvSpPr>
          <p:cNvPr id="3" name="Text Placeholder 2"/>
          <p:cNvSpPr>
            <a:spLocks noGrp="1"/>
          </p:cNvSpPr>
          <p:nvPr>
            <p:ph type="body" sz="quarter" idx="10"/>
          </p:nvPr>
        </p:nvSpPr>
        <p:spPr>
          <a:xfrm>
            <a:off x="529660" y="1878560"/>
            <a:ext cx="11375536" cy="4622804"/>
          </a:xfrm>
        </p:spPr>
        <p:txBody>
          <a:bodyPr/>
          <a:lstStyle/>
          <a:p>
            <a:r>
              <a:rPr lang="en-US" sz="3200" dirty="0" smtClean="0"/>
              <a:t>Issue:</a:t>
            </a:r>
          </a:p>
          <a:p>
            <a:pPr lvl="1"/>
            <a:r>
              <a:rPr lang="en-US" sz="1800" dirty="0" smtClean="0"/>
              <a:t>Computer joins the domain but doesn’t end up in the specified OU</a:t>
            </a:r>
          </a:p>
          <a:p>
            <a:r>
              <a:rPr lang="en-US" sz="3200" dirty="0" smtClean="0"/>
              <a:t>Causes:</a:t>
            </a:r>
          </a:p>
          <a:p>
            <a:pPr lvl="1"/>
            <a:r>
              <a:rPr lang="en-US" sz="1800" dirty="0" smtClean="0"/>
              <a:t>“By design”, the existing computer object is updated but it won’t be moved to another OU</a:t>
            </a:r>
          </a:p>
          <a:p>
            <a:r>
              <a:rPr lang="en-US" sz="3200" dirty="0" smtClean="0"/>
              <a:t>Key learning:</a:t>
            </a:r>
          </a:p>
          <a:p>
            <a:pPr lvl="1"/>
            <a:r>
              <a:rPr lang="en-US" sz="1800" dirty="0" smtClean="0"/>
              <a:t>It may be necessary to move the computes to another OU manually or using a script</a:t>
            </a:r>
          </a:p>
          <a:p>
            <a:pPr lvl="1"/>
            <a:r>
              <a:rPr lang="en-US" sz="1800" dirty="0" smtClean="0"/>
              <a:t>You can use WMI filters to exclude GPOs if necessary</a:t>
            </a:r>
          </a:p>
          <a:p>
            <a:r>
              <a:rPr lang="en-US" sz="3200" dirty="0" smtClean="0"/>
              <a:t>Issue:</a:t>
            </a:r>
          </a:p>
          <a:p>
            <a:pPr lvl="1"/>
            <a:r>
              <a:rPr lang="en-US" sz="1800" dirty="0" smtClean="0"/>
              <a:t>Join fails if the computer object already exists but works otherwise</a:t>
            </a:r>
          </a:p>
          <a:p>
            <a:r>
              <a:rPr lang="en-US" sz="3200" dirty="0" smtClean="0"/>
              <a:t>Causes:</a:t>
            </a:r>
          </a:p>
          <a:p>
            <a:pPr lvl="1"/>
            <a:r>
              <a:rPr lang="en-US" sz="1800" dirty="0" smtClean="0"/>
              <a:t>Join account needs to update the existing computer object</a:t>
            </a:r>
            <a:endParaRPr lang="en-US" sz="1800" dirty="0"/>
          </a:p>
        </p:txBody>
      </p:sp>
    </p:spTree>
    <p:extLst>
      <p:ext uri="{BB962C8B-B14F-4D97-AF65-F5344CB8AC3E}">
        <p14:creationId xmlns:p14="http://schemas.microsoft.com/office/powerpoint/2010/main" val="31926937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3717941"/>
          </a:xfrm>
        </p:spPr>
        <p:txBody>
          <a:bodyPr/>
          <a:lstStyle/>
          <a:p>
            <a:r>
              <a:rPr lang="en-US" dirty="0"/>
              <a:t>There are many ways to deploy </a:t>
            </a:r>
            <a:r>
              <a:rPr lang="en-US" dirty="0" smtClean="0"/>
              <a:t>Windows</a:t>
            </a:r>
            <a:endParaRPr lang="en-US" dirty="0"/>
          </a:p>
          <a:p>
            <a:pPr lvl="1"/>
            <a:r>
              <a:rPr lang="en-US" dirty="0"/>
              <a:t>Leveraging common tools and techniques</a:t>
            </a:r>
          </a:p>
          <a:p>
            <a:pPr lvl="1"/>
            <a:r>
              <a:rPr lang="en-US" dirty="0"/>
              <a:t>Assembled together into a full deployment process</a:t>
            </a:r>
          </a:p>
          <a:p>
            <a:r>
              <a:rPr lang="en-US" dirty="0"/>
              <a:t>So there are often many moving parts</a:t>
            </a:r>
          </a:p>
          <a:p>
            <a:pPr lvl="1"/>
            <a:r>
              <a:rPr lang="en-US" dirty="0"/>
              <a:t>Lots of moving parts = lots of points for failure</a:t>
            </a:r>
          </a:p>
          <a:p>
            <a:pPr lvl="1"/>
            <a:r>
              <a:rPr lang="en-US" dirty="0"/>
              <a:t>You need to be able to troubleshoot all parts</a:t>
            </a:r>
          </a:p>
          <a:p>
            <a:r>
              <a:rPr lang="en-US" dirty="0"/>
              <a:t>Different solutions have different parts</a:t>
            </a:r>
          </a:p>
        </p:txBody>
      </p:sp>
      <p:sp>
        <p:nvSpPr>
          <p:cNvPr id="2" name="Title 1"/>
          <p:cNvSpPr>
            <a:spLocks noGrp="1"/>
          </p:cNvSpPr>
          <p:nvPr>
            <p:ph type="title"/>
          </p:nvPr>
        </p:nvSpPr>
        <p:spPr/>
        <p:txBody>
          <a:bodyPr/>
          <a:lstStyle/>
          <a:p>
            <a:r>
              <a:rPr lang="en-US" dirty="0"/>
              <a:t>Windows </a:t>
            </a:r>
            <a:r>
              <a:rPr lang="en-US" dirty="0" smtClean="0"/>
              <a:t>Deployment</a:t>
            </a:r>
            <a:br>
              <a:rPr lang="en-US" dirty="0" smtClean="0"/>
            </a:br>
            <a:r>
              <a:rPr lang="en-US" sz="3600" dirty="0" smtClean="0">
                <a:gradFill>
                  <a:gsLst>
                    <a:gs pos="1250">
                      <a:schemeClr val="tx2"/>
                    </a:gs>
                    <a:gs pos="99000">
                      <a:schemeClr val="tx2"/>
                    </a:gs>
                  </a:gsLst>
                  <a:lin ang="5400000" scaled="0"/>
                </a:gradFill>
              </a:rPr>
              <a:t>An introduction</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229849587"/>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a:t>
            </a:r>
            <a:br>
              <a:rPr lang="en-US" dirty="0" smtClean="0"/>
            </a:br>
            <a:r>
              <a:rPr lang="en-US" sz="3600" dirty="0">
                <a:gradFill>
                  <a:gsLst>
                    <a:gs pos="1250">
                      <a:schemeClr val="tx2"/>
                    </a:gs>
                    <a:gs pos="99000">
                      <a:schemeClr val="tx2"/>
                    </a:gs>
                  </a:gsLst>
                  <a:lin ang="5400000" scaled="0"/>
                </a:gradFill>
              </a:rPr>
              <a:t>Crashes</a:t>
            </a:r>
          </a:p>
        </p:txBody>
      </p:sp>
      <p:sp>
        <p:nvSpPr>
          <p:cNvPr id="3" name="Text Placeholder 2"/>
          <p:cNvSpPr>
            <a:spLocks noGrp="1"/>
          </p:cNvSpPr>
          <p:nvPr>
            <p:ph type="body" sz="quarter" idx="10"/>
          </p:nvPr>
        </p:nvSpPr>
        <p:spPr>
          <a:xfrm>
            <a:off x="529660" y="1878560"/>
            <a:ext cx="11375536" cy="5041380"/>
          </a:xfrm>
        </p:spPr>
        <p:txBody>
          <a:bodyPr/>
          <a:lstStyle/>
          <a:p>
            <a:r>
              <a:rPr lang="en-US" sz="2800" dirty="0" smtClean="0"/>
              <a:t>Issue:</a:t>
            </a:r>
          </a:p>
          <a:p>
            <a:pPr lvl="1"/>
            <a:r>
              <a:rPr lang="en-US" sz="1600" dirty="0" smtClean="0"/>
              <a:t>You see this screen instead of new OS</a:t>
            </a:r>
          </a:p>
          <a:p>
            <a:pPr lvl="1"/>
            <a:r>
              <a:rPr lang="en-US" sz="1600" dirty="0" smtClean="0"/>
              <a:t>Rebooting has the same result</a:t>
            </a:r>
          </a:p>
          <a:p>
            <a:r>
              <a:rPr lang="en-US" sz="2800" dirty="0" smtClean="0"/>
              <a:t>Causes:</a:t>
            </a:r>
          </a:p>
          <a:p>
            <a:pPr lvl="1"/>
            <a:r>
              <a:rPr lang="en-US" sz="1600" dirty="0" smtClean="0"/>
              <a:t>Blue screen crash</a:t>
            </a:r>
          </a:p>
          <a:p>
            <a:pPr lvl="2"/>
            <a:r>
              <a:rPr lang="en-US" sz="1600" dirty="0" smtClean="0"/>
              <a:t>Bad driver (e.g. x64 injected into x86) </a:t>
            </a:r>
          </a:p>
          <a:p>
            <a:pPr lvl="2"/>
            <a:r>
              <a:rPr lang="en-US" sz="1600" dirty="0" smtClean="0"/>
              <a:t>Missing mass storage driver</a:t>
            </a:r>
          </a:p>
          <a:p>
            <a:r>
              <a:rPr lang="en-US" sz="2800" dirty="0" smtClean="0"/>
              <a:t>Key learning:</a:t>
            </a:r>
          </a:p>
          <a:p>
            <a:pPr lvl="1"/>
            <a:r>
              <a:rPr lang="en-US" sz="1600" dirty="0" smtClean="0"/>
              <a:t>To get more information, uncheck “Automatically restart” on system failure or set registry key in the OS image:</a:t>
            </a:r>
          </a:p>
          <a:p>
            <a:pPr lvl="2"/>
            <a:r>
              <a:rPr lang="en-US" sz="1600" dirty="0" smtClean="0"/>
              <a:t>HKLM\System\</a:t>
            </a:r>
            <a:r>
              <a:rPr lang="en-US" sz="1600" dirty="0" err="1" smtClean="0"/>
              <a:t>CurrentControlSet</a:t>
            </a:r>
            <a:r>
              <a:rPr lang="en-US" sz="1600" dirty="0" smtClean="0"/>
              <a:t>\Control\</a:t>
            </a:r>
            <a:r>
              <a:rPr lang="en-US" sz="1600" dirty="0" err="1" smtClean="0"/>
              <a:t>CrashControl</a:t>
            </a:r>
            <a:r>
              <a:rPr lang="en-US" sz="1600" dirty="0" smtClean="0"/>
              <a:t>\</a:t>
            </a:r>
            <a:r>
              <a:rPr lang="en-US" sz="1600" dirty="0" err="1" smtClean="0"/>
              <a:t>AutoReboot</a:t>
            </a:r>
            <a:r>
              <a:rPr lang="en-US" sz="1600" dirty="0" smtClean="0"/>
              <a:t>=0</a:t>
            </a:r>
          </a:p>
          <a:p>
            <a:pPr lvl="2"/>
            <a:r>
              <a:rPr lang="en-US" sz="1600" dirty="0" smtClean="0">
                <a:hlinkClick r:id="rId2"/>
              </a:rPr>
              <a:t>http://support.microsoft.com/kb/307973</a:t>
            </a:r>
            <a:endParaRPr lang="en-US" sz="1600" dirty="0" smtClean="0"/>
          </a:p>
          <a:p>
            <a:pPr lvl="1"/>
            <a:r>
              <a:rPr lang="en-US" sz="1600" dirty="0" smtClean="0"/>
              <a:t>STOP 0x7B:  Mass storage driver issue</a:t>
            </a:r>
          </a:p>
          <a:p>
            <a:pPr lvl="2"/>
            <a:r>
              <a:rPr lang="en-US" sz="1600" dirty="0" smtClean="0">
                <a:hlinkClick r:id="rId3"/>
              </a:rPr>
              <a:t>http://support.microsoft.com/kb/324103</a:t>
            </a:r>
            <a:r>
              <a:rPr lang="en-US" sz="1600" dirty="0" smtClean="0"/>
              <a:t> </a:t>
            </a:r>
          </a:p>
          <a:p>
            <a:pPr lvl="1"/>
            <a:r>
              <a:rPr lang="en-US" sz="1600" dirty="0" smtClean="0"/>
              <a:t>Status 0xc0000359:  Wrong driver platform</a:t>
            </a:r>
          </a:p>
          <a:p>
            <a:pPr lvl="2"/>
            <a:r>
              <a:rPr lang="en-US" sz="1600" dirty="0" smtClean="0">
                <a:hlinkClick r:id="rId4"/>
              </a:rPr>
              <a:t>http://support.microsoft.com/kb/2008373</a:t>
            </a:r>
            <a:r>
              <a:rPr lang="en-US" sz="1600" dirty="0" smtClean="0"/>
              <a:t> </a:t>
            </a:r>
          </a:p>
          <a:p>
            <a:pPr lvl="1"/>
            <a:r>
              <a:rPr lang="en-US" sz="1600" dirty="0" smtClean="0"/>
              <a:t>Dumps may be required</a:t>
            </a:r>
            <a:endParaRPr lang="en-US" sz="1600" dirty="0"/>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940" y="1462907"/>
            <a:ext cx="3183286" cy="238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1948" y="6545915"/>
            <a:ext cx="9947769" cy="224114"/>
          </a:xfrm>
          <a:prstGeom prst="rect">
            <a:avLst/>
          </a:prstGeom>
          <a:noFill/>
        </p:spPr>
        <p:txBody>
          <a:bodyPr wrap="square" lIns="0" tIns="0" rIns="0" bIns="0" rtlCol="0">
            <a:spAutoFit/>
          </a:bodyPr>
          <a:lstStyle/>
          <a:p>
            <a:r>
              <a:rPr lang="en-US" sz="1428" dirty="0">
                <a:gradFill>
                  <a:gsLst>
                    <a:gs pos="0">
                      <a:schemeClr val="tx1"/>
                    </a:gs>
                    <a:gs pos="86000">
                      <a:schemeClr val="tx1"/>
                    </a:gs>
                  </a:gsLst>
                  <a:lin ang="5400000" scaled="0"/>
                </a:gradFill>
                <a:hlinkClick r:id="rId6"/>
              </a:rPr>
              <a:t>Blue screen pictures</a:t>
            </a:r>
            <a:endParaRPr lang="en-US" sz="1428"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2378768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sz="6000" dirty="0" smtClean="0"/>
              <a:t>Windows Setup Failures</a:t>
            </a:r>
            <a:endParaRPr lang="en-US" sz="6000" dirty="0"/>
          </a:p>
        </p:txBody>
      </p:sp>
    </p:spTree>
    <p:extLst>
      <p:ext uri="{BB962C8B-B14F-4D97-AF65-F5344CB8AC3E}">
        <p14:creationId xmlns:p14="http://schemas.microsoft.com/office/powerpoint/2010/main" val="2779814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Issues:</a:t>
            </a:r>
            <a:br>
              <a:rPr lang="en-US" dirty="0" smtClean="0"/>
            </a:br>
            <a:r>
              <a:rPr lang="en-US" dirty="0" smtClean="0"/>
              <a:t>Windows PE</a:t>
            </a:r>
            <a:endParaRPr lang="en-US" dirty="0"/>
          </a:p>
        </p:txBody>
      </p:sp>
    </p:spTree>
    <p:extLst>
      <p:ext uri="{BB962C8B-B14F-4D97-AF65-F5344CB8AC3E}">
        <p14:creationId xmlns:p14="http://schemas.microsoft.com/office/powerpoint/2010/main" val="327260971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PE Failures</a:t>
            </a:r>
            <a:br>
              <a:rPr lang="en-US" dirty="0" smtClean="0"/>
            </a:br>
            <a:r>
              <a:rPr lang="en-US" sz="3600" dirty="0">
                <a:gradFill>
                  <a:gsLst>
                    <a:gs pos="1250">
                      <a:schemeClr val="tx2"/>
                    </a:gs>
                    <a:gs pos="99000">
                      <a:schemeClr val="tx2"/>
                    </a:gs>
                  </a:gsLst>
                  <a:lin ang="5400000" scaled="0"/>
                </a:gradFill>
              </a:rPr>
              <a:t>Networking issues</a:t>
            </a:r>
          </a:p>
        </p:txBody>
      </p:sp>
      <p:sp>
        <p:nvSpPr>
          <p:cNvPr id="4" name="Content Placeholder 3"/>
          <p:cNvSpPr>
            <a:spLocks noGrp="1"/>
          </p:cNvSpPr>
          <p:nvPr>
            <p:ph type="body" sz="quarter" idx="10"/>
          </p:nvPr>
        </p:nvSpPr>
        <p:spPr>
          <a:xfrm>
            <a:off x="529660" y="1802360"/>
            <a:ext cx="11375536" cy="5102935"/>
          </a:xfrm>
        </p:spPr>
        <p:txBody>
          <a:bodyPr/>
          <a:lstStyle/>
          <a:p>
            <a:r>
              <a:rPr lang="en-US" sz="3600" dirty="0" smtClean="0"/>
              <a:t>Issue:</a:t>
            </a:r>
          </a:p>
          <a:p>
            <a:pPr lvl="1"/>
            <a:r>
              <a:rPr lang="en-US" sz="2000" dirty="0" smtClean="0"/>
              <a:t>A connection to the deployment </a:t>
            </a:r>
            <a:br>
              <a:rPr lang="en-US" sz="2000" dirty="0" smtClean="0"/>
            </a:br>
            <a:r>
              <a:rPr lang="en-US" sz="2000" dirty="0" smtClean="0"/>
              <a:t>share &lt;share&gt; could not be made.</a:t>
            </a:r>
          </a:p>
          <a:p>
            <a:pPr lvl="1"/>
            <a:r>
              <a:rPr lang="en-US" sz="2000" dirty="0" smtClean="0"/>
              <a:t>Failed to find a valid network adapter.</a:t>
            </a:r>
          </a:p>
          <a:p>
            <a:pPr lvl="1"/>
            <a:r>
              <a:rPr lang="en-US" sz="2000" dirty="0" smtClean="0"/>
              <a:t>An error occurred while retrieving </a:t>
            </a:r>
            <a:br>
              <a:rPr lang="en-US" sz="2000" dirty="0" smtClean="0"/>
            </a:br>
            <a:r>
              <a:rPr lang="en-US" sz="2000" dirty="0" smtClean="0"/>
              <a:t>policy for this computer (0x80072EE7)</a:t>
            </a:r>
          </a:p>
          <a:p>
            <a:r>
              <a:rPr lang="en-US" sz="3600" dirty="0" smtClean="0"/>
              <a:t>Causes:</a:t>
            </a:r>
          </a:p>
          <a:p>
            <a:pPr lvl="1"/>
            <a:r>
              <a:rPr lang="en-US" sz="2000" dirty="0" smtClean="0"/>
              <a:t>No DHCP address received (</a:t>
            </a:r>
            <a:r>
              <a:rPr lang="en-US" sz="2000" dirty="0" err="1" smtClean="0"/>
              <a:t>portfast</a:t>
            </a:r>
            <a:r>
              <a:rPr lang="en-US" sz="2000" dirty="0" smtClean="0"/>
              <a:t>)</a:t>
            </a:r>
          </a:p>
          <a:p>
            <a:pPr lvl="1"/>
            <a:r>
              <a:rPr lang="en-US" sz="2000" dirty="0" smtClean="0"/>
              <a:t>No network driver</a:t>
            </a:r>
          </a:p>
          <a:p>
            <a:pPr lvl="1"/>
            <a:r>
              <a:rPr lang="en-US" sz="2000" dirty="0" smtClean="0"/>
              <a:t>Name resolution issue</a:t>
            </a:r>
          </a:p>
          <a:p>
            <a:r>
              <a:rPr lang="en-US" sz="3600" dirty="0" smtClean="0"/>
              <a:t>Key learning:</a:t>
            </a:r>
          </a:p>
          <a:p>
            <a:pPr lvl="1"/>
            <a:r>
              <a:rPr lang="en-US" sz="2000" dirty="0" smtClean="0"/>
              <a:t>Press F8 to get to a command prompt, IPCONFIG to see networking details, PING/NSLOOKUP to check name resolution</a:t>
            </a:r>
            <a:endParaRPr lang="en-US" sz="20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74" y="1485765"/>
            <a:ext cx="4542555" cy="224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61" y="2496084"/>
            <a:ext cx="4614347" cy="228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1124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Issues:</a:t>
            </a:r>
            <a:br>
              <a:rPr lang="en-US" dirty="0" smtClean="0"/>
            </a:br>
            <a:r>
              <a:rPr lang="en-US" dirty="0" smtClean="0"/>
              <a:t>Microsoft Deployment Toolkit</a:t>
            </a:r>
            <a:endParaRPr lang="en-US" dirty="0"/>
          </a:p>
        </p:txBody>
      </p:sp>
    </p:spTree>
    <p:extLst>
      <p:ext uri="{BB962C8B-B14F-4D97-AF65-F5344CB8AC3E}">
        <p14:creationId xmlns:p14="http://schemas.microsoft.com/office/powerpoint/2010/main" val="25634681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Microsoft Deployment Toolkit</a:t>
            </a:r>
            <a:br>
              <a:rPr lang="en-US" sz="4800" dirty="0" smtClean="0"/>
            </a:br>
            <a:r>
              <a:rPr lang="en-US" sz="3200" dirty="0">
                <a:gradFill>
                  <a:gsLst>
                    <a:gs pos="1250">
                      <a:schemeClr val="tx2"/>
                    </a:gs>
                    <a:gs pos="99000">
                      <a:schemeClr val="tx2"/>
                    </a:gs>
                  </a:gsLst>
                  <a:lin ang="5400000" scaled="0"/>
                </a:gradFill>
              </a:rPr>
              <a:t>Task Sequence Failures</a:t>
            </a:r>
            <a:br>
              <a:rPr lang="en-US" sz="3200" dirty="0">
                <a:gradFill>
                  <a:gsLst>
                    <a:gs pos="1250">
                      <a:schemeClr val="tx2"/>
                    </a:gs>
                    <a:gs pos="99000">
                      <a:schemeClr val="tx2"/>
                    </a:gs>
                  </a:gsLst>
                  <a:lin ang="5400000" scaled="0"/>
                </a:gradFill>
              </a:rPr>
            </a:br>
            <a:endParaRPr lang="en-US" sz="3200" dirty="0">
              <a:gradFill>
                <a:gsLst>
                  <a:gs pos="1250">
                    <a:schemeClr val="tx2"/>
                  </a:gs>
                  <a:gs pos="99000">
                    <a:schemeClr val="tx2"/>
                  </a:gs>
                </a:gsLst>
                <a:lin ang="5400000" scaled="0"/>
              </a:gradFill>
            </a:endParaRPr>
          </a:p>
        </p:txBody>
      </p:sp>
      <p:sp>
        <p:nvSpPr>
          <p:cNvPr id="3" name="Text Placeholder 2"/>
          <p:cNvSpPr>
            <a:spLocks noGrp="1"/>
          </p:cNvSpPr>
          <p:nvPr>
            <p:ph type="body" sz="quarter" idx="10"/>
          </p:nvPr>
        </p:nvSpPr>
        <p:spPr>
          <a:xfrm>
            <a:off x="529660" y="1592262"/>
            <a:ext cx="11375536" cy="5367623"/>
          </a:xfrm>
        </p:spPr>
        <p:txBody>
          <a:bodyPr/>
          <a:lstStyle/>
          <a:p>
            <a:r>
              <a:rPr lang="en-US" sz="3200" dirty="0" smtClean="0"/>
              <a:t>Issue:</a:t>
            </a:r>
          </a:p>
          <a:p>
            <a:pPr lvl="1"/>
            <a:r>
              <a:rPr lang="en-US" sz="1800" dirty="0" smtClean="0"/>
              <a:t>Task sequence failure, return code -2147467259 (80004005)</a:t>
            </a:r>
          </a:p>
          <a:p>
            <a:r>
              <a:rPr lang="en-US" sz="3200" dirty="0" smtClean="0"/>
              <a:t>Cause:</a:t>
            </a:r>
          </a:p>
          <a:p>
            <a:pPr lvl="1"/>
            <a:r>
              <a:rPr lang="en-US" sz="1800" dirty="0" smtClean="0"/>
              <a:t>A step in the task sequence failed</a:t>
            </a:r>
          </a:p>
          <a:p>
            <a:pPr lvl="1"/>
            <a:r>
              <a:rPr lang="en-US" sz="1800" dirty="0" smtClean="0"/>
              <a:t>Could be just about anything</a:t>
            </a:r>
          </a:p>
          <a:p>
            <a:pPr lvl="2"/>
            <a:r>
              <a:rPr lang="en-US" sz="1800" dirty="0" smtClean="0"/>
              <a:t>Incorrect command lines</a:t>
            </a:r>
          </a:p>
          <a:p>
            <a:pPr lvl="2"/>
            <a:r>
              <a:rPr lang="en-US" sz="1800" dirty="0" smtClean="0"/>
              <a:t>Batch files run without “cmd.exe /c”</a:t>
            </a:r>
          </a:p>
          <a:p>
            <a:pPr lvl="2"/>
            <a:r>
              <a:rPr lang="en-US" sz="1800" dirty="0" smtClean="0"/>
              <a:t>Batch files using relative file references (issue when run via a UNC)</a:t>
            </a:r>
          </a:p>
          <a:p>
            <a:pPr lvl="2"/>
            <a:r>
              <a:rPr lang="en-US" sz="1800" dirty="0" smtClean="0"/>
              <a:t>MSU files without “wusa.exe /quiet”</a:t>
            </a:r>
          </a:p>
          <a:p>
            <a:pPr lvl="2"/>
            <a:r>
              <a:rPr lang="en-US" sz="1800" dirty="0" smtClean="0"/>
              <a:t>Unexpected return codes</a:t>
            </a:r>
          </a:p>
          <a:p>
            <a:pPr lvl="1"/>
            <a:r>
              <a:rPr lang="en-US" sz="1800" dirty="0" smtClean="0"/>
              <a:t>Find the SMSTS.LOG to see the real reason</a:t>
            </a:r>
          </a:p>
          <a:p>
            <a:r>
              <a:rPr lang="en-US" sz="3200" dirty="0" smtClean="0"/>
              <a:t>Key learning:</a:t>
            </a:r>
          </a:p>
          <a:p>
            <a:pPr lvl="1"/>
            <a:r>
              <a:rPr lang="en-US" sz="1800" dirty="0" smtClean="0"/>
              <a:t>This error does not mean “access denied”</a:t>
            </a:r>
          </a:p>
          <a:p>
            <a:pPr lvl="1"/>
            <a:r>
              <a:rPr lang="en-US" sz="1800" dirty="0" smtClean="0"/>
              <a:t>Use TRACE32/</a:t>
            </a:r>
            <a:r>
              <a:rPr lang="en-US" sz="1800" dirty="0" err="1" smtClean="0"/>
              <a:t>CMTrace</a:t>
            </a:r>
            <a:r>
              <a:rPr lang="en-US" sz="1800" dirty="0" smtClean="0"/>
              <a:t>, or similar tools to look up errors</a:t>
            </a:r>
          </a:p>
          <a:p>
            <a:pPr lvl="1"/>
            <a:r>
              <a:rPr lang="en-US" sz="1800" dirty="0" smtClean="0"/>
              <a:t>Use tools to capture the errors</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639" y="1468978"/>
            <a:ext cx="3689936" cy="263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4901" y="6573197"/>
            <a:ext cx="9947769" cy="215444"/>
          </a:xfrm>
          <a:prstGeom prst="rect">
            <a:avLst/>
          </a:prstGeom>
          <a:noFill/>
        </p:spPr>
        <p:txBody>
          <a:bodyPr wrap="square" lIns="0" tIns="0" rIns="0" bIns="0" rtlCol="0">
            <a:spAutoFit/>
          </a:bodyPr>
          <a:lstStyle/>
          <a:p>
            <a:r>
              <a:rPr lang="en-US" sz="1400" dirty="0">
                <a:gradFill>
                  <a:gsLst>
                    <a:gs pos="0">
                      <a:schemeClr val="tx1"/>
                    </a:gs>
                    <a:gs pos="86000">
                      <a:schemeClr val="tx1"/>
                    </a:gs>
                  </a:gsLst>
                  <a:lin ang="5400000" scaled="0"/>
                </a:gradFill>
                <a:hlinkClick r:id="rId3"/>
              </a:rPr>
              <a:t>Red herring</a:t>
            </a:r>
            <a:endParaRPr lang="en-US" sz="1400" dirty="0">
              <a:gradFill>
                <a:gsLst>
                  <a:gs pos="0">
                    <a:schemeClr val="tx1"/>
                  </a:gs>
                  <a:gs pos="86000">
                    <a:schemeClr val="tx1"/>
                  </a:gs>
                </a:gsLst>
                <a:lin ang="5400000" scaled="0"/>
              </a:gra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328" y="3215179"/>
            <a:ext cx="4003803"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bwMode="auto">
          <a:xfrm rot="8552609">
            <a:off x="10619891" y="4219431"/>
            <a:ext cx="815726" cy="121991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34111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Deployment Toolkit</a:t>
            </a:r>
            <a:br>
              <a:rPr lang="en-US" dirty="0"/>
            </a:br>
            <a:r>
              <a:rPr lang="en-US" sz="3600" dirty="0">
                <a:gradFill>
                  <a:gsLst>
                    <a:gs pos="1250">
                      <a:schemeClr val="tx2"/>
                    </a:gs>
                    <a:gs pos="99000">
                      <a:schemeClr val="tx2"/>
                    </a:gs>
                  </a:gsLst>
                  <a:lin ang="5400000" scaled="0"/>
                </a:gradFill>
              </a:rPr>
              <a:t>Task Sequence </a:t>
            </a:r>
            <a:r>
              <a:rPr lang="en-US" sz="3600" dirty="0" smtClean="0">
                <a:gradFill>
                  <a:gsLst>
                    <a:gs pos="1250">
                      <a:schemeClr val="tx2"/>
                    </a:gs>
                    <a:gs pos="99000">
                      <a:schemeClr val="tx2"/>
                    </a:gs>
                  </a:gsLst>
                  <a:lin ang="5400000" scaled="0"/>
                </a:gradFill>
              </a:rPr>
              <a:t>Warnings</a:t>
            </a:r>
            <a:endParaRPr lang="en-US" dirty="0"/>
          </a:p>
        </p:txBody>
      </p:sp>
      <p:sp>
        <p:nvSpPr>
          <p:cNvPr id="3" name="Text Placeholder 2"/>
          <p:cNvSpPr>
            <a:spLocks noGrp="1"/>
          </p:cNvSpPr>
          <p:nvPr>
            <p:ph type="body" sz="quarter" idx="10"/>
          </p:nvPr>
        </p:nvSpPr>
        <p:spPr>
          <a:xfrm>
            <a:off x="529660" y="1878560"/>
            <a:ext cx="11375536" cy="4216539"/>
          </a:xfrm>
        </p:spPr>
        <p:txBody>
          <a:bodyPr/>
          <a:lstStyle/>
          <a:p>
            <a:r>
              <a:rPr lang="en-US" sz="3200" dirty="0"/>
              <a:t>Issue:</a:t>
            </a:r>
          </a:p>
          <a:p>
            <a:pPr lvl="1"/>
            <a:r>
              <a:rPr lang="en-US" sz="1800" dirty="0"/>
              <a:t>Task sequence </a:t>
            </a:r>
            <a:r>
              <a:rPr lang="en-US" sz="1800" dirty="0" smtClean="0"/>
              <a:t>warning, Yellow Summary Page</a:t>
            </a:r>
          </a:p>
          <a:p>
            <a:r>
              <a:rPr lang="en-US" sz="3200" dirty="0" smtClean="0"/>
              <a:t>Cause:</a:t>
            </a:r>
          </a:p>
          <a:p>
            <a:pPr lvl="1"/>
            <a:r>
              <a:rPr lang="en-US" sz="1800" dirty="0" smtClean="0"/>
              <a:t>Some kind of error in the Task Sequence.</a:t>
            </a:r>
          </a:p>
          <a:p>
            <a:pPr lvl="1"/>
            <a:r>
              <a:rPr lang="en-US" sz="1800" dirty="0" smtClean="0"/>
              <a:t>Non-catastrophic.</a:t>
            </a:r>
            <a:endParaRPr lang="en-US" sz="1800" dirty="0"/>
          </a:p>
          <a:p>
            <a:pPr lvl="1"/>
            <a:r>
              <a:rPr lang="en-US" sz="1800" dirty="0"/>
              <a:t>Could be just about anything</a:t>
            </a:r>
          </a:p>
          <a:p>
            <a:pPr lvl="1"/>
            <a:r>
              <a:rPr lang="en-US" sz="1800" dirty="0" smtClean="0"/>
              <a:t>Find </a:t>
            </a:r>
            <a:r>
              <a:rPr lang="en-US" sz="1800" dirty="0"/>
              <a:t>the </a:t>
            </a:r>
            <a:r>
              <a:rPr lang="en-US" sz="1800" dirty="0" smtClean="0"/>
              <a:t>BDD.LOG </a:t>
            </a:r>
            <a:r>
              <a:rPr lang="en-US" sz="1800" dirty="0"/>
              <a:t>to see the real reason</a:t>
            </a:r>
          </a:p>
          <a:p>
            <a:r>
              <a:rPr lang="en-US" sz="3200" dirty="0"/>
              <a:t>Key learning:</a:t>
            </a:r>
          </a:p>
          <a:p>
            <a:pPr lvl="1"/>
            <a:r>
              <a:rPr lang="en-US" sz="1800" dirty="0" smtClean="0"/>
              <a:t>Use </a:t>
            </a:r>
            <a:r>
              <a:rPr lang="en-US" sz="1800" dirty="0"/>
              <a:t>TRACE32/</a:t>
            </a:r>
            <a:r>
              <a:rPr lang="en-US" sz="1800" dirty="0" err="1"/>
              <a:t>CMTrace</a:t>
            </a:r>
            <a:r>
              <a:rPr lang="en-US" sz="1800" dirty="0"/>
              <a:t>, or similar tools to </a:t>
            </a:r>
            <a:r>
              <a:rPr lang="en-US" sz="1800" dirty="0" smtClean="0"/>
              <a:t>read logs.</a:t>
            </a:r>
            <a:endParaRPr lang="en-US" sz="18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237" y="2232025"/>
            <a:ext cx="6667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729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Deployment Toolkit</a:t>
            </a:r>
            <a:br>
              <a:rPr lang="en-US" dirty="0" smtClean="0"/>
            </a:br>
            <a:r>
              <a:rPr lang="en-US" sz="3600" dirty="0">
                <a:gradFill>
                  <a:gsLst>
                    <a:gs pos="1250">
                      <a:schemeClr val="tx2"/>
                    </a:gs>
                    <a:gs pos="99000">
                      <a:schemeClr val="tx2"/>
                    </a:gs>
                  </a:gsLst>
                  <a:lin ang="5400000" scaled="0"/>
                </a:gradFill>
              </a:rPr>
              <a:t>Task sequence doesn’t resume in new OS</a:t>
            </a:r>
          </a:p>
        </p:txBody>
      </p:sp>
      <p:sp>
        <p:nvSpPr>
          <p:cNvPr id="3" name="Text Placeholder 2"/>
          <p:cNvSpPr>
            <a:spLocks noGrp="1"/>
          </p:cNvSpPr>
          <p:nvPr>
            <p:ph type="body" sz="quarter" idx="10"/>
          </p:nvPr>
        </p:nvSpPr>
        <p:spPr>
          <a:xfrm>
            <a:off x="529660" y="1711884"/>
            <a:ext cx="11375536" cy="4536627"/>
          </a:xfrm>
        </p:spPr>
        <p:txBody>
          <a:bodyPr/>
          <a:lstStyle/>
          <a:p>
            <a:r>
              <a:rPr lang="en-US" sz="3200" dirty="0" smtClean="0"/>
              <a:t>Issue:</a:t>
            </a:r>
          </a:p>
          <a:p>
            <a:pPr lvl="1"/>
            <a:r>
              <a:rPr lang="en-US" sz="1800" dirty="0" smtClean="0"/>
              <a:t>A customer performs a Lite Touch deployment and the OS installs correctly.  However, the machine doesn’t automatically log in to resume the task sequence.</a:t>
            </a:r>
          </a:p>
          <a:p>
            <a:pPr lvl="1"/>
            <a:r>
              <a:rPr lang="en-US" sz="1800" dirty="0" smtClean="0"/>
              <a:t>When logging in manually, the task sequence still doesn’t continue.</a:t>
            </a:r>
          </a:p>
          <a:p>
            <a:pPr lvl="1"/>
            <a:r>
              <a:rPr lang="en-US" sz="1800" dirty="0" smtClean="0"/>
              <a:t>When looking for the C:\Windows\Panther\UnattendGC\setupact.log, they find it is missing or old.</a:t>
            </a:r>
          </a:p>
          <a:p>
            <a:r>
              <a:rPr lang="en-US" sz="3200" dirty="0" smtClean="0"/>
              <a:t>Causes:</a:t>
            </a:r>
          </a:p>
          <a:p>
            <a:pPr lvl="1"/>
            <a:r>
              <a:rPr lang="en-US" sz="1800" dirty="0" smtClean="0"/>
              <a:t>The image wasn’t </a:t>
            </a:r>
            <a:r>
              <a:rPr lang="en-US" sz="1800" dirty="0" err="1" smtClean="0"/>
              <a:t>sysprepped</a:t>
            </a:r>
            <a:r>
              <a:rPr lang="en-US" sz="1800" dirty="0" smtClean="0"/>
              <a:t> – either it failed (look for C:\Windows\system32\sysprep\Panther\setupact.log) or it wasn’t executed at all.</a:t>
            </a:r>
          </a:p>
          <a:p>
            <a:r>
              <a:rPr lang="en-US" sz="3200" dirty="0" smtClean="0"/>
              <a:t>Key learning:</a:t>
            </a:r>
          </a:p>
          <a:p>
            <a:pPr lvl="1"/>
            <a:r>
              <a:rPr lang="en-US" sz="1800" dirty="0" smtClean="0"/>
              <a:t>Ask how the customer captured the image.  In most cases, this happens when the customer captures the image by hand and misses some steps.</a:t>
            </a:r>
          </a:p>
          <a:p>
            <a:pPr lvl="1"/>
            <a:r>
              <a:rPr lang="en-US" sz="1800" dirty="0" smtClean="0"/>
              <a:t>(Yes, sysprep is required, see </a:t>
            </a:r>
            <a:r>
              <a:rPr lang="en-US" sz="1800" dirty="0" smtClean="0">
                <a:hlinkClick r:id="rId2"/>
              </a:rPr>
              <a:t>http://blogs.technet.com/b/deploymentguys/archive/2009/12/03/sysprep-machine-sids-and-other-myths.aspx</a:t>
            </a:r>
            <a:r>
              <a:rPr lang="en-US" sz="1800" dirty="0" smtClean="0"/>
              <a:t>) </a:t>
            </a:r>
            <a:endParaRPr lang="en-US" sz="1800" dirty="0"/>
          </a:p>
        </p:txBody>
      </p:sp>
    </p:spTree>
    <p:extLst>
      <p:ext uri="{BB962C8B-B14F-4D97-AF65-F5344CB8AC3E}">
        <p14:creationId xmlns:p14="http://schemas.microsoft.com/office/powerpoint/2010/main" val="237464932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Deployment Toolkit</a:t>
            </a:r>
            <a:br>
              <a:rPr lang="en-US" dirty="0" smtClean="0"/>
            </a:br>
            <a:r>
              <a:rPr lang="en-US" sz="3600" dirty="0">
                <a:gradFill>
                  <a:gsLst>
                    <a:gs pos="1250">
                      <a:schemeClr val="tx2"/>
                    </a:gs>
                    <a:gs pos="99000">
                      <a:schemeClr val="tx2"/>
                    </a:gs>
                  </a:gsLst>
                  <a:lin ang="5400000" scaled="0"/>
                </a:gradFill>
              </a:rPr>
              <a:t>Task sequence failure causes issues for the next task sequence</a:t>
            </a:r>
          </a:p>
        </p:txBody>
      </p:sp>
      <p:sp>
        <p:nvSpPr>
          <p:cNvPr id="3" name="Text Placeholder 2"/>
          <p:cNvSpPr>
            <a:spLocks noGrp="1"/>
          </p:cNvSpPr>
          <p:nvPr>
            <p:ph type="body" sz="quarter" idx="10"/>
          </p:nvPr>
        </p:nvSpPr>
        <p:spPr>
          <a:xfrm>
            <a:off x="529660" y="1874059"/>
            <a:ext cx="11375536" cy="4899803"/>
          </a:xfrm>
        </p:spPr>
        <p:txBody>
          <a:bodyPr/>
          <a:lstStyle/>
          <a:p>
            <a:r>
              <a:rPr lang="en-US" sz="3600" dirty="0" smtClean="0"/>
              <a:t>Issue:</a:t>
            </a:r>
          </a:p>
          <a:p>
            <a:pPr lvl="1"/>
            <a:r>
              <a:rPr lang="en-US" sz="2000" dirty="0" smtClean="0"/>
              <a:t>A task sequence fails or doesn’t complete, leaving behind files that interfere with the next task sequence that runs on the computer</a:t>
            </a:r>
          </a:p>
          <a:p>
            <a:r>
              <a:rPr lang="en-US" sz="3600" dirty="0" smtClean="0"/>
              <a:t>Causes:</a:t>
            </a:r>
          </a:p>
          <a:p>
            <a:pPr lvl="1"/>
            <a:r>
              <a:rPr lang="en-US" sz="2000" dirty="0" smtClean="0"/>
              <a:t>The original failure can happen for a number of reasons:</a:t>
            </a:r>
          </a:p>
          <a:p>
            <a:pPr lvl="2"/>
            <a:r>
              <a:rPr lang="en-US" sz="2000" dirty="0" smtClean="0"/>
              <a:t>Wrong boot order, Windows Setup failure, pressing the power button, missing network or mass storage driver, etc.</a:t>
            </a:r>
          </a:p>
          <a:p>
            <a:pPr lvl="2"/>
            <a:r>
              <a:rPr lang="en-US" sz="2000" dirty="0" smtClean="0"/>
              <a:t>Suspending a task sequence but not resuming it</a:t>
            </a:r>
          </a:p>
          <a:p>
            <a:pPr lvl="1"/>
            <a:r>
              <a:rPr lang="en-US" sz="2000" dirty="0" smtClean="0"/>
              <a:t>Subsequent issues are caused by MININT and/or _</a:t>
            </a:r>
            <a:r>
              <a:rPr lang="en-US" sz="2000" dirty="0" err="1" smtClean="0"/>
              <a:t>SMSTaskSequence</a:t>
            </a:r>
            <a:r>
              <a:rPr lang="en-US" sz="2000" dirty="0" smtClean="0"/>
              <a:t> folders present from the original failure</a:t>
            </a:r>
          </a:p>
          <a:p>
            <a:r>
              <a:rPr lang="en-US" sz="3600" dirty="0" smtClean="0"/>
              <a:t>Key learning:</a:t>
            </a:r>
          </a:p>
          <a:p>
            <a:pPr lvl="1"/>
            <a:r>
              <a:rPr lang="en-US" sz="2000" dirty="0" smtClean="0"/>
              <a:t>Move to MDT 2012 and/or MDT 2013!</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558" y="5129318"/>
            <a:ext cx="4446761" cy="16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487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4.44444E-6 L -0.61875 0.78611 " pathEditMode="relative" rAng="0" ptsTypes="AA">
                                      <p:cBhvr>
                                        <p:cTn id="6" dur="2000" fill="hold"/>
                                        <p:tgtEl>
                                          <p:spTgt spid="1026"/>
                                        </p:tgtEl>
                                        <p:attrNameLst>
                                          <p:attrName>ppt_x</p:attrName>
                                          <p:attrName>ppt_y</p:attrName>
                                        </p:attrNameLst>
                                      </p:cBhvr>
                                      <p:rCtr x="-30937" y="3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Setup Failure</a:t>
            </a:r>
            <a:br>
              <a:rPr lang="en-US" dirty="0" smtClean="0"/>
            </a:br>
            <a:r>
              <a:rPr lang="en-US" sz="3600" dirty="0" smtClean="0">
                <a:gradFill>
                  <a:gsLst>
                    <a:gs pos="1250">
                      <a:schemeClr val="tx2"/>
                    </a:gs>
                    <a:gs pos="99000">
                      <a:schemeClr val="tx2"/>
                    </a:gs>
                  </a:gsLst>
                  <a:lin ang="5400000" scaled="0"/>
                </a:gradFill>
              </a:rPr>
              <a:t>Windows is not install on C:\</a:t>
            </a:r>
            <a:endParaRPr lang="en-US" sz="3600" dirty="0">
              <a:gradFill>
                <a:gsLst>
                  <a:gs pos="1250">
                    <a:schemeClr val="tx2"/>
                  </a:gs>
                  <a:gs pos="99000">
                    <a:schemeClr val="tx2"/>
                  </a:gs>
                </a:gsLst>
                <a:lin ang="5400000" scaled="0"/>
              </a:gradFill>
            </a:endParaRPr>
          </a:p>
        </p:txBody>
      </p:sp>
      <p:sp>
        <p:nvSpPr>
          <p:cNvPr id="3" name="Text Placeholder 2"/>
          <p:cNvSpPr>
            <a:spLocks noGrp="1"/>
          </p:cNvSpPr>
          <p:nvPr>
            <p:ph type="body" sz="quarter" idx="10"/>
          </p:nvPr>
        </p:nvSpPr>
        <p:spPr>
          <a:xfrm>
            <a:off x="529660" y="1878560"/>
            <a:ext cx="11375536" cy="4672048"/>
          </a:xfrm>
        </p:spPr>
        <p:txBody>
          <a:bodyPr/>
          <a:lstStyle/>
          <a:p>
            <a:r>
              <a:rPr lang="en-US" sz="2800" dirty="0" smtClean="0"/>
              <a:t>Issue:</a:t>
            </a:r>
          </a:p>
          <a:p>
            <a:pPr lvl="1"/>
            <a:r>
              <a:rPr lang="en-US" sz="1600" dirty="0" smtClean="0"/>
              <a:t>When installing Windows from Configuration Manager 2012+</a:t>
            </a:r>
          </a:p>
          <a:p>
            <a:pPr lvl="1"/>
            <a:r>
              <a:rPr lang="en-US" sz="1600" dirty="0" smtClean="0"/>
              <a:t>Windows is installed on Drive D:\ - As it was captured by the Windows Build Lab.</a:t>
            </a:r>
          </a:p>
          <a:p>
            <a:r>
              <a:rPr lang="en-US" sz="2800" dirty="0" smtClean="0"/>
              <a:t>Causes:</a:t>
            </a:r>
          </a:p>
          <a:p>
            <a:pPr lvl="1"/>
            <a:r>
              <a:rPr lang="en-US" sz="1600" dirty="0" smtClean="0"/>
              <a:t>Configuration Manager has code to *force* use of whatever was captured.</a:t>
            </a:r>
          </a:p>
          <a:p>
            <a:pPr lvl="1"/>
            <a:r>
              <a:rPr lang="en-US" sz="1600" dirty="0" err="1" smtClean="0"/>
              <a:t>OSDPReserveDriveLetter</a:t>
            </a:r>
            <a:r>
              <a:rPr lang="en-US" sz="1600" dirty="0" smtClean="0"/>
              <a:t> can be confusing</a:t>
            </a:r>
          </a:p>
          <a:p>
            <a:pPr lvl="2"/>
            <a:r>
              <a:rPr lang="en-US" sz="1600" dirty="0" smtClean="0"/>
              <a:t>True – Use the drive letter as captured by the OS</a:t>
            </a:r>
          </a:p>
          <a:p>
            <a:pPr lvl="2"/>
            <a:r>
              <a:rPr lang="en-US" sz="1600" dirty="0" smtClean="0"/>
              <a:t>False – Use the drive letter as assigned by WinPE</a:t>
            </a:r>
          </a:p>
          <a:p>
            <a:r>
              <a:rPr lang="en-US" sz="2800" dirty="0" smtClean="0"/>
              <a:t>Key learning:</a:t>
            </a:r>
          </a:p>
          <a:p>
            <a:pPr lvl="1"/>
            <a:r>
              <a:rPr lang="en-US" sz="1600" dirty="0" smtClean="0"/>
              <a:t>Check the Blogs: Search </a:t>
            </a:r>
            <a:r>
              <a:rPr lang="en-US" sz="1600" dirty="0"/>
              <a:t>for </a:t>
            </a:r>
            <a:r>
              <a:rPr lang="en-US" sz="1600" dirty="0" smtClean="0"/>
              <a:t>“</a:t>
            </a:r>
            <a:r>
              <a:rPr lang="en-US" sz="1600" dirty="0" err="1" smtClean="0"/>
              <a:t>OSDPreserveDriveLetter</a:t>
            </a:r>
            <a:r>
              <a:rPr lang="en-US" sz="1600" dirty="0" smtClean="0"/>
              <a:t>”</a:t>
            </a:r>
          </a:p>
          <a:p>
            <a:pPr lvl="1"/>
            <a:r>
              <a:rPr lang="en-US" sz="1600" dirty="0"/>
              <a:t>Frank </a:t>
            </a:r>
            <a:r>
              <a:rPr lang="en-US" sz="1600" dirty="0" smtClean="0"/>
              <a:t>Rojas has an *Excellent* article on the subject:  </a:t>
            </a:r>
          </a:p>
          <a:p>
            <a:pPr marL="342900" lvl="1" indent="0">
              <a:buNone/>
            </a:pPr>
            <a:r>
              <a:rPr lang="en-US" sz="1600" dirty="0">
                <a:hlinkClick r:id="rId2"/>
              </a:rPr>
              <a:t>http://blogs.technet.com/b/system_center_configuration_manager_operating_system_deployment_support_blog/archive/2014/04/28/how-to-ensure-that-windows-installs-on-c-during-a-system-center-2012-configuration-manager-osd-task-sequence.aspx</a:t>
            </a:r>
            <a:endParaRPr lang="en-US" sz="1600" dirty="0"/>
          </a:p>
          <a:p>
            <a:pPr lvl="1"/>
            <a:endParaRPr lang="en-US" sz="1600" dirty="0"/>
          </a:p>
        </p:txBody>
      </p:sp>
    </p:spTree>
    <p:extLst>
      <p:ext uri="{BB962C8B-B14F-4D97-AF65-F5344CB8AC3E}">
        <p14:creationId xmlns:p14="http://schemas.microsoft.com/office/powerpoint/2010/main" val="33202446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849463"/>
          </a:xfrm>
        </p:spPr>
        <p:txBody>
          <a:bodyPr/>
          <a:lstStyle/>
          <a:p>
            <a:pPr lvl="1"/>
            <a:r>
              <a:rPr lang="en-US" dirty="0" smtClean="0"/>
              <a:t>We will spend some</a:t>
            </a:r>
            <a:br>
              <a:rPr lang="en-US" dirty="0" smtClean="0"/>
            </a:br>
            <a:r>
              <a:rPr lang="en-US" dirty="0" smtClean="0"/>
              <a:t>time on each of these…</a:t>
            </a:r>
          </a:p>
        </p:txBody>
      </p:sp>
      <p:sp>
        <p:nvSpPr>
          <p:cNvPr id="2" name="Title 1"/>
          <p:cNvSpPr>
            <a:spLocks noGrp="1"/>
          </p:cNvSpPr>
          <p:nvPr>
            <p:ph type="title"/>
          </p:nvPr>
        </p:nvSpPr>
        <p:spPr/>
        <p:txBody>
          <a:bodyPr/>
          <a:lstStyle/>
          <a:p>
            <a:r>
              <a:rPr lang="en-US" dirty="0" smtClean="0"/>
              <a:t>Windows Deployment</a:t>
            </a:r>
            <a:br>
              <a:rPr lang="en-US" dirty="0" smtClean="0"/>
            </a:br>
            <a:r>
              <a:rPr lang="en-US" sz="3600" dirty="0" smtClean="0">
                <a:gradFill>
                  <a:gsLst>
                    <a:gs pos="1250">
                      <a:schemeClr val="tx2"/>
                    </a:gs>
                    <a:gs pos="99000">
                      <a:schemeClr val="tx2"/>
                    </a:gs>
                  </a:gsLst>
                  <a:lin ang="5400000" scaled="0"/>
                </a:gradFill>
              </a:rPr>
              <a:t>A range of solutions</a:t>
            </a:r>
            <a:endParaRPr lang="en-US" sz="4000" dirty="0">
              <a:gradFill>
                <a:gsLst>
                  <a:gs pos="1250">
                    <a:schemeClr val="tx2"/>
                  </a:gs>
                  <a:gs pos="99000">
                    <a:schemeClr val="tx2"/>
                  </a:gs>
                </a:gsLst>
                <a:lin ang="5400000" scaled="0"/>
              </a:gradFill>
            </a:endParaRPr>
          </a:p>
        </p:txBody>
      </p:sp>
      <p:pic>
        <p:nvPicPr>
          <p:cNvPr id="4" name="Rectangle 476161"/>
          <p:cNvPicPr>
            <a:picLocks noChangeAspect="1" noChangeArrowheads="1"/>
          </p:cNvPicPr>
          <p:nvPr/>
        </p:nvPicPr>
        <p:blipFill>
          <a:blip r:embed="rId3">
            <a:lum bright="70000" contrast="-70000"/>
          </a:blip>
          <a:srcRect/>
          <a:stretch>
            <a:fillRect/>
          </a:stretch>
        </p:blipFill>
        <p:spPr bwMode="auto">
          <a:xfrm>
            <a:off x="94183" y="1032259"/>
            <a:ext cx="12314238" cy="5562600"/>
          </a:xfrm>
          <a:prstGeom prst="rect">
            <a:avLst/>
          </a:prstGeom>
          <a:noFill/>
          <a:ln w="9525">
            <a:noFill/>
            <a:miter lim="800000"/>
            <a:headEnd/>
            <a:tailEnd/>
          </a:ln>
        </p:spPr>
      </p:pic>
      <p:sp>
        <p:nvSpPr>
          <p:cNvPr id="5" name="Rounded Rectangle 4"/>
          <p:cNvSpPr/>
          <p:nvPr/>
        </p:nvSpPr>
        <p:spPr bwMode="auto">
          <a:xfrm>
            <a:off x="9052771" y="4551246"/>
            <a:ext cx="2558522"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Complete Control</a:t>
            </a:r>
            <a:endParaRPr lang="en-US" sz="2200" dirty="0">
              <a:gradFill>
                <a:gsLst>
                  <a:gs pos="0">
                    <a:srgbClr val="FFFFFF"/>
                  </a:gs>
                  <a:gs pos="100000">
                    <a:srgbClr val="FFFFFF"/>
                  </a:gs>
                </a:gsLst>
                <a:lin ang="5400000" scaled="0"/>
              </a:gradFill>
            </a:endParaRPr>
          </a:p>
        </p:txBody>
      </p:sp>
      <p:sp>
        <p:nvSpPr>
          <p:cNvPr id="6" name="Rounded Rectangle 5"/>
          <p:cNvSpPr/>
          <p:nvPr/>
        </p:nvSpPr>
        <p:spPr bwMode="auto">
          <a:xfrm>
            <a:off x="6310242" y="4551246"/>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More features</a:t>
            </a:r>
            <a:endParaRPr lang="en-US" sz="2200" dirty="0">
              <a:gradFill>
                <a:gsLst>
                  <a:gs pos="0">
                    <a:srgbClr val="FFFFFF"/>
                  </a:gs>
                  <a:gs pos="100000">
                    <a:srgbClr val="FFFFFF"/>
                  </a:gs>
                </a:gsLst>
                <a:lin ang="5400000" scaled="0"/>
              </a:gradFill>
            </a:endParaRPr>
          </a:p>
        </p:txBody>
      </p:sp>
      <p:sp>
        <p:nvSpPr>
          <p:cNvPr id="7" name="Rounded Rectangle 6"/>
          <p:cNvSpPr/>
          <p:nvPr/>
        </p:nvSpPr>
        <p:spPr bwMode="auto">
          <a:xfrm>
            <a:off x="3567712" y="4551246"/>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Simple Scenarios</a:t>
            </a:r>
            <a:endParaRPr lang="en-US" sz="2200" dirty="0">
              <a:gradFill>
                <a:gsLst>
                  <a:gs pos="0">
                    <a:srgbClr val="FFFFFF"/>
                  </a:gs>
                  <a:gs pos="100000">
                    <a:srgbClr val="FFFFFF"/>
                  </a:gs>
                </a:gsLst>
                <a:lin ang="5400000" scaled="0"/>
              </a:gradFill>
            </a:endParaRPr>
          </a:p>
        </p:txBody>
      </p:sp>
      <p:sp>
        <p:nvSpPr>
          <p:cNvPr id="8" name="Rounded Rectangle 7"/>
          <p:cNvSpPr/>
          <p:nvPr/>
        </p:nvSpPr>
        <p:spPr bwMode="auto">
          <a:xfrm>
            <a:off x="825182" y="4551246"/>
            <a:ext cx="2615911" cy="844854"/>
          </a:xfrm>
          <a:prstGeom prst="roundRect">
            <a:avLst>
              <a:gd name="adj" fmla="val 0"/>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Build your own</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(or 3</a:t>
            </a:r>
            <a:r>
              <a:rPr lang="en-US" sz="2200" baseline="30000" dirty="0" smtClean="0">
                <a:gradFill>
                  <a:gsLst>
                    <a:gs pos="0">
                      <a:srgbClr val="FFFFFF"/>
                    </a:gs>
                    <a:gs pos="100000">
                      <a:srgbClr val="FFFFFF"/>
                    </a:gs>
                  </a:gsLst>
                  <a:lin ang="5400000" scaled="0"/>
                </a:gradFill>
              </a:rPr>
              <a:t>rd</a:t>
            </a:r>
            <a:r>
              <a:rPr lang="en-US" sz="2200" dirty="0" smtClean="0">
                <a:gradFill>
                  <a:gsLst>
                    <a:gs pos="0">
                      <a:srgbClr val="FFFFFF"/>
                    </a:gs>
                    <a:gs pos="100000">
                      <a:srgbClr val="FFFFFF"/>
                    </a:gs>
                  </a:gsLst>
                  <a:lin ang="5400000" scaled="0"/>
                </a:gradFill>
              </a:rPr>
              <a:t> party)</a:t>
            </a:r>
            <a:endParaRPr lang="en-US" sz="2200" dirty="0">
              <a:gradFill>
                <a:gsLst>
                  <a:gs pos="0">
                    <a:srgbClr val="FFFFFF"/>
                  </a:gs>
                  <a:gs pos="100000">
                    <a:srgbClr val="FFFFFF"/>
                  </a:gs>
                </a:gsLst>
                <a:lin ang="5400000" scaled="0"/>
              </a:gradFill>
            </a:endParaRPr>
          </a:p>
        </p:txBody>
      </p:sp>
      <p:sp>
        <p:nvSpPr>
          <p:cNvPr id="9" name="Rounded Rectangle 8"/>
          <p:cNvSpPr/>
          <p:nvPr/>
        </p:nvSpPr>
        <p:spPr bwMode="auto">
          <a:xfrm>
            <a:off x="825182" y="3813559"/>
            <a:ext cx="10786111" cy="616254"/>
          </a:xfrm>
          <a:prstGeom prst="roundRect">
            <a:avLst>
              <a:gd name="adj" fmla="val 0"/>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000000"/>
                    </a:gs>
                    <a:gs pos="100000">
                      <a:srgbClr val="000000"/>
                    </a:gs>
                  </a:gsLst>
                  <a:lin ang="5400000" scaled="0"/>
                </a:gradFill>
              </a:rPr>
              <a:t>Core Windows AIK/ADK Tools</a:t>
            </a:r>
            <a:endParaRPr lang="en-US" sz="2200" dirty="0">
              <a:gradFill>
                <a:gsLst>
                  <a:gs pos="0">
                    <a:srgbClr val="000000"/>
                  </a:gs>
                  <a:gs pos="100000">
                    <a:srgbClr val="000000"/>
                  </a:gs>
                </a:gsLst>
                <a:lin ang="5400000" scaled="0"/>
              </a:gradFill>
            </a:endParaRPr>
          </a:p>
        </p:txBody>
      </p:sp>
      <p:sp>
        <p:nvSpPr>
          <p:cNvPr id="10" name="Rounded Rectangle 9"/>
          <p:cNvSpPr/>
          <p:nvPr/>
        </p:nvSpPr>
        <p:spPr bwMode="auto">
          <a:xfrm>
            <a:off x="8981528" y="1570238"/>
            <a:ext cx="2629765" cy="1408617"/>
          </a:xfrm>
          <a:prstGeom prst="roundRect">
            <a:avLst>
              <a:gd name="adj" fmla="val 0"/>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Calibri" pitchFamily="34" charset="0"/>
              </a:rPr>
              <a:t>System Center Configuration Manager 2012</a:t>
            </a:r>
            <a:endParaRPr lang="en-US" sz="2400" dirty="0">
              <a:solidFill>
                <a:srgbClr val="FFFFFF"/>
              </a:solidFill>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bwMode="auto">
          <a:xfrm>
            <a:off x="3816912" y="3058213"/>
            <a:ext cx="7794381" cy="616254"/>
          </a:xfrm>
          <a:prstGeom prst="roundRect">
            <a:avLst>
              <a:gd name="adj" fmla="val 0"/>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000000"/>
                    </a:gs>
                    <a:gs pos="100000">
                      <a:srgbClr val="000000"/>
                    </a:gs>
                  </a:gsLst>
                  <a:lin ang="5400000" scaled="0"/>
                </a:gradFill>
              </a:rPr>
              <a:t>Windows Deployment Services</a:t>
            </a:r>
            <a:endParaRPr lang="en-US" sz="2200" dirty="0">
              <a:gradFill>
                <a:gsLst>
                  <a:gs pos="0">
                    <a:srgbClr val="000000"/>
                  </a:gs>
                  <a:gs pos="100000">
                    <a:srgbClr val="000000"/>
                  </a:gs>
                </a:gsLst>
                <a:lin ang="5400000" scaled="0"/>
              </a:gradFill>
            </a:endParaRPr>
          </a:p>
        </p:txBody>
      </p:sp>
      <p:sp>
        <p:nvSpPr>
          <p:cNvPr id="12" name="Rounded Rectangle 11"/>
          <p:cNvSpPr/>
          <p:nvPr/>
        </p:nvSpPr>
        <p:spPr bwMode="auto">
          <a:xfrm>
            <a:off x="6251302" y="2145433"/>
            <a:ext cx="2615911" cy="836580"/>
          </a:xfrm>
          <a:prstGeom prst="roundRect">
            <a:avLst>
              <a:gd name="adj" fmla="val 0"/>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Microsoft Deployment Toolkit</a:t>
            </a:r>
          </a:p>
        </p:txBody>
      </p:sp>
    </p:spTree>
    <p:extLst>
      <p:ext uri="{BB962C8B-B14F-4D97-AF65-F5344CB8AC3E}">
        <p14:creationId xmlns:p14="http://schemas.microsoft.com/office/powerpoint/2010/main" val="2462531104"/>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Deployment Toolkit</a:t>
            </a:r>
            <a:br>
              <a:rPr lang="en-US" dirty="0" smtClean="0"/>
            </a:br>
            <a:r>
              <a:rPr lang="en-US" sz="3600" dirty="0">
                <a:gradFill>
                  <a:gsLst>
                    <a:gs pos="1250">
                      <a:schemeClr val="tx2"/>
                    </a:gs>
                    <a:gs pos="99000">
                      <a:schemeClr val="tx2"/>
                    </a:gs>
                  </a:gsLst>
                  <a:lin ang="5400000" scaled="0"/>
                </a:gradFill>
              </a:rPr>
              <a:t>Catalog generation error</a:t>
            </a:r>
          </a:p>
        </p:txBody>
      </p:sp>
      <p:sp>
        <p:nvSpPr>
          <p:cNvPr id="3" name="Text Placeholder 2"/>
          <p:cNvSpPr>
            <a:spLocks noGrp="1"/>
          </p:cNvSpPr>
          <p:nvPr>
            <p:ph type="body" sz="quarter" idx="10"/>
          </p:nvPr>
        </p:nvSpPr>
        <p:spPr>
          <a:xfrm>
            <a:off x="529660" y="1649960"/>
            <a:ext cx="11375536" cy="5102935"/>
          </a:xfrm>
        </p:spPr>
        <p:txBody>
          <a:bodyPr/>
          <a:lstStyle/>
          <a:p>
            <a:r>
              <a:rPr lang="en-US" sz="3600" dirty="0" smtClean="0"/>
              <a:t>Issue:</a:t>
            </a:r>
          </a:p>
          <a:p>
            <a:pPr lvl="1"/>
            <a:r>
              <a:rPr lang="en-US" sz="2000" dirty="0" smtClean="0"/>
              <a:t>When trying to edit an unattend.xml associated with </a:t>
            </a:r>
            <a:br>
              <a:rPr lang="en-US" sz="2000" dirty="0" smtClean="0"/>
            </a:br>
            <a:r>
              <a:rPr lang="en-US" sz="2000" dirty="0" smtClean="0"/>
              <a:t>a custom WIM image, a catalog (CLG) file needs to be </a:t>
            </a:r>
            <a:br>
              <a:rPr lang="en-US" sz="2000" dirty="0" smtClean="0"/>
            </a:br>
            <a:r>
              <a:rPr lang="en-US" sz="2000" dirty="0" smtClean="0"/>
              <a:t>generated matching what is in the image</a:t>
            </a:r>
          </a:p>
          <a:p>
            <a:pPr lvl="1"/>
            <a:r>
              <a:rPr lang="en-US" sz="2000" dirty="0" smtClean="0"/>
              <a:t>Catalog generation fails</a:t>
            </a:r>
          </a:p>
          <a:p>
            <a:r>
              <a:rPr lang="en-US" sz="3600" dirty="0" smtClean="0"/>
              <a:t>Causes:</a:t>
            </a:r>
          </a:p>
          <a:p>
            <a:pPr lvl="1"/>
            <a:r>
              <a:rPr lang="en-US" sz="2000" dirty="0" smtClean="0"/>
              <a:t>Unable to mount the WIM (fails quickly), often a WIMGAPI issue</a:t>
            </a:r>
          </a:p>
          <a:p>
            <a:pPr lvl="1"/>
            <a:r>
              <a:rPr lang="en-US" sz="2000" dirty="0" smtClean="0"/>
              <a:t>Issues with antivirus software (fails slowly) when it tries to mount registry hives from the image</a:t>
            </a:r>
          </a:p>
          <a:p>
            <a:pPr lvl="1"/>
            <a:r>
              <a:rPr lang="en-US" sz="2000" dirty="0" smtClean="0"/>
              <a:t>Unsupported for an x86 WIM on an x64 OS (fails slowly)</a:t>
            </a:r>
          </a:p>
          <a:p>
            <a:pPr lvl="2"/>
            <a:r>
              <a:rPr lang="en-US" sz="2000" dirty="0" smtClean="0"/>
              <a:t>See note at </a:t>
            </a:r>
            <a:r>
              <a:rPr lang="en-US" sz="2000" dirty="0" smtClean="0">
                <a:hlinkClick r:id="rId2"/>
              </a:rPr>
              <a:t>http://technet.microsoft.com/en-us/library/dd744500(WS.10).aspx</a:t>
            </a:r>
            <a:r>
              <a:rPr lang="en-US" sz="2000" dirty="0" smtClean="0"/>
              <a:t> </a:t>
            </a:r>
          </a:p>
          <a:p>
            <a:r>
              <a:rPr lang="en-US" sz="3600" dirty="0" smtClean="0"/>
              <a:t>Key learning:</a:t>
            </a:r>
          </a:p>
          <a:p>
            <a:pPr lvl="1"/>
            <a:r>
              <a:rPr lang="en-US" sz="2000" dirty="0" smtClean="0"/>
              <a:t>You might need to use an x86 OS to generate a catalog for x86 </a:t>
            </a:r>
            <a:r>
              <a:rPr lang="en-US" sz="2000" dirty="0" err="1" smtClean="0"/>
              <a:t>OSes</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1243471"/>
            <a:ext cx="3337651" cy="27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655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Issues:</a:t>
            </a:r>
            <a:br>
              <a:rPr lang="en-US" dirty="0" smtClean="0"/>
            </a:br>
            <a:r>
              <a:rPr lang="en-US" dirty="0" err="1" smtClean="0"/>
              <a:t>Config</a:t>
            </a:r>
            <a:r>
              <a:rPr lang="en-US" dirty="0" smtClean="0"/>
              <a:t> </a:t>
            </a:r>
            <a:r>
              <a:rPr lang="en-US" dirty="0" err="1" smtClean="0"/>
              <a:t>Mgr</a:t>
            </a:r>
            <a:r>
              <a:rPr lang="en-US" dirty="0" smtClean="0"/>
              <a:t> OS Deployment</a:t>
            </a:r>
            <a:endParaRPr lang="en-US" dirty="0"/>
          </a:p>
        </p:txBody>
      </p:sp>
    </p:spTree>
    <p:extLst>
      <p:ext uri="{BB962C8B-B14F-4D97-AF65-F5344CB8AC3E}">
        <p14:creationId xmlns:p14="http://schemas.microsoft.com/office/powerpoint/2010/main" val="29980026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Task Sequence Failures</a:t>
            </a:r>
            <a:r>
              <a:rPr lang="en-US" dirty="0" smtClean="0"/>
              <a:t/>
            </a:r>
            <a:br>
              <a:rPr lang="en-US" dirty="0" smtClean="0"/>
            </a:br>
            <a:endParaRPr lang="en-US" dirty="0"/>
          </a:p>
        </p:txBody>
      </p:sp>
      <p:sp>
        <p:nvSpPr>
          <p:cNvPr id="3" name="Text Placeholder 2"/>
          <p:cNvSpPr>
            <a:spLocks noGrp="1"/>
          </p:cNvSpPr>
          <p:nvPr>
            <p:ph type="body" sz="quarter" idx="10"/>
          </p:nvPr>
        </p:nvSpPr>
        <p:spPr>
          <a:xfrm>
            <a:off x="529660" y="1802360"/>
            <a:ext cx="11375536" cy="5102935"/>
          </a:xfrm>
        </p:spPr>
        <p:txBody>
          <a:bodyPr/>
          <a:lstStyle/>
          <a:p>
            <a:r>
              <a:rPr lang="en-US" sz="3600" dirty="0" smtClean="0"/>
              <a:t>Issue:</a:t>
            </a:r>
          </a:p>
          <a:p>
            <a:pPr lvl="1"/>
            <a:r>
              <a:rPr lang="en-US" sz="2000" dirty="0" smtClean="0"/>
              <a:t>Task sequence failure, return </a:t>
            </a:r>
            <a:br>
              <a:rPr lang="en-US" sz="2000" dirty="0" smtClean="0"/>
            </a:br>
            <a:r>
              <a:rPr lang="en-US" sz="2000" dirty="0" smtClean="0"/>
              <a:t>code -2147467259 (80004005)</a:t>
            </a:r>
          </a:p>
          <a:p>
            <a:r>
              <a:rPr lang="en-US" sz="3600" dirty="0" smtClean="0"/>
              <a:t>Cause:</a:t>
            </a:r>
          </a:p>
          <a:p>
            <a:pPr lvl="1"/>
            <a:r>
              <a:rPr lang="en-US" sz="2000" dirty="0" smtClean="0"/>
              <a:t>A step in the task sequence failed</a:t>
            </a:r>
          </a:p>
          <a:p>
            <a:pPr lvl="1"/>
            <a:r>
              <a:rPr lang="en-US" sz="2000" dirty="0" smtClean="0"/>
              <a:t>Most of the same causes as with</a:t>
            </a:r>
            <a:br>
              <a:rPr lang="en-US" sz="2000" dirty="0" smtClean="0"/>
            </a:br>
            <a:r>
              <a:rPr lang="en-US" sz="2000" dirty="0" smtClean="0"/>
              <a:t>Lite Touch</a:t>
            </a:r>
          </a:p>
          <a:p>
            <a:pPr lvl="1"/>
            <a:r>
              <a:rPr lang="en-US" sz="2000" dirty="0" smtClean="0"/>
              <a:t>Find the SMSTS.LOG to see the real reason, or check the status messages </a:t>
            </a:r>
            <a:br>
              <a:rPr lang="en-US" sz="2000" dirty="0" smtClean="0"/>
            </a:br>
            <a:r>
              <a:rPr lang="en-US" sz="2000" dirty="0" smtClean="0"/>
              <a:t>(they contain the last 1024 characters of output)</a:t>
            </a:r>
          </a:p>
          <a:p>
            <a:r>
              <a:rPr lang="en-US" sz="3600" dirty="0" smtClean="0"/>
              <a:t>Key learning:</a:t>
            </a:r>
          </a:p>
          <a:p>
            <a:pPr lvl="1"/>
            <a:r>
              <a:rPr lang="en-US" sz="2000" dirty="0" smtClean="0"/>
              <a:t>This error does not mean “access denied”</a:t>
            </a:r>
          </a:p>
          <a:p>
            <a:pPr lvl="1"/>
            <a:r>
              <a:rPr lang="en-US" sz="2000" dirty="0" smtClean="0"/>
              <a:t>Use TRACE32/CMTRACE or similar tools to look up errors</a:t>
            </a:r>
          </a:p>
          <a:p>
            <a:pPr lvl="1"/>
            <a:r>
              <a:rPr lang="en-US" sz="2000" dirty="0" smtClean="0"/>
              <a:t>Use tools to capture the errors…</a:t>
            </a:r>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530" y="1398905"/>
            <a:ext cx="3652696" cy="27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42241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Windows is running from D:\WINDOWS</a:t>
            </a:r>
          </a:p>
        </p:txBody>
      </p:sp>
      <p:sp>
        <p:nvSpPr>
          <p:cNvPr id="4" name="Text Placeholder 3"/>
          <p:cNvSpPr>
            <a:spLocks noGrp="1"/>
          </p:cNvSpPr>
          <p:nvPr>
            <p:ph type="body" sz="quarter" idx="10"/>
          </p:nvPr>
        </p:nvSpPr>
        <p:spPr>
          <a:xfrm>
            <a:off x="529660" y="1802360"/>
            <a:ext cx="11375536" cy="5016758"/>
          </a:xfrm>
        </p:spPr>
        <p:txBody>
          <a:bodyPr/>
          <a:lstStyle/>
          <a:p>
            <a:r>
              <a:rPr lang="en-US" sz="3600" dirty="0" smtClean="0"/>
              <a:t>Issue:</a:t>
            </a:r>
          </a:p>
          <a:p>
            <a:pPr lvl="1"/>
            <a:r>
              <a:rPr lang="en-US" sz="2000" dirty="0" smtClean="0"/>
              <a:t>Using the original INSTALL.WIM as an OS image package, the OS ends up on the D: drive</a:t>
            </a:r>
          </a:p>
          <a:p>
            <a:r>
              <a:rPr lang="en-US" sz="3600" dirty="0" smtClean="0"/>
              <a:t>Cause:</a:t>
            </a:r>
          </a:p>
          <a:p>
            <a:pPr lvl="1"/>
            <a:r>
              <a:rPr lang="en-US" sz="2000" dirty="0" smtClean="0"/>
              <a:t>When using an OS image package, </a:t>
            </a:r>
            <a:r>
              <a:rPr lang="en-US" sz="2000" dirty="0" err="1" smtClean="0"/>
              <a:t>ConfigMgr</a:t>
            </a:r>
            <a:r>
              <a:rPr lang="en-US" sz="2000" dirty="0" smtClean="0"/>
              <a:t> forces the OS to use the same drive letter as where it was captured</a:t>
            </a:r>
          </a:p>
          <a:p>
            <a:pPr lvl="2"/>
            <a:r>
              <a:rPr lang="en-US" sz="2000" dirty="0" smtClean="0"/>
              <a:t>Technically this isn’t needed any more for Windows 7…</a:t>
            </a:r>
          </a:p>
          <a:p>
            <a:pPr lvl="1"/>
            <a:r>
              <a:rPr lang="en-US" sz="2000" dirty="0" smtClean="0"/>
              <a:t>Windows 7 is originally installed on D:</a:t>
            </a:r>
          </a:p>
          <a:p>
            <a:pPr lvl="2"/>
            <a:r>
              <a:rPr lang="en-US" sz="2000" dirty="0" smtClean="0"/>
              <a:t>Done in the Windows build lab before </a:t>
            </a:r>
            <a:r>
              <a:rPr lang="en-US" sz="2000" dirty="0" err="1" smtClean="0"/>
              <a:t>sysprepping</a:t>
            </a:r>
            <a:r>
              <a:rPr lang="en-US" sz="2000" dirty="0" smtClean="0"/>
              <a:t> and capturing</a:t>
            </a:r>
          </a:p>
          <a:p>
            <a:r>
              <a:rPr lang="en-US" sz="3600" dirty="0" smtClean="0"/>
              <a:t>Key learning:</a:t>
            </a:r>
          </a:p>
          <a:p>
            <a:pPr lvl="1"/>
            <a:r>
              <a:rPr lang="en-US" sz="2000" dirty="0" smtClean="0"/>
              <a:t>Install from an OS install package (as SETUP will fix the drive letter)</a:t>
            </a:r>
          </a:p>
          <a:p>
            <a:pPr lvl="1"/>
            <a:r>
              <a:rPr lang="en-US" sz="2000" dirty="0" smtClean="0"/>
              <a:t>Create a custom image using an OS install package (captured from C:) and deploy that instead</a:t>
            </a:r>
            <a:endParaRPr lang="en-US" sz="2000" dirty="0"/>
          </a:p>
        </p:txBody>
      </p:sp>
    </p:spTree>
    <p:extLst>
      <p:ext uri="{BB962C8B-B14F-4D97-AF65-F5344CB8AC3E}">
        <p14:creationId xmlns:p14="http://schemas.microsoft.com/office/powerpoint/2010/main" val="39541072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Hash mismatch</a:t>
            </a:r>
          </a:p>
        </p:txBody>
      </p:sp>
      <p:sp>
        <p:nvSpPr>
          <p:cNvPr id="6" name="Text Placeholder 5"/>
          <p:cNvSpPr>
            <a:spLocks noGrp="1"/>
          </p:cNvSpPr>
          <p:nvPr>
            <p:ph type="body" sz="quarter" idx="10"/>
          </p:nvPr>
        </p:nvSpPr>
        <p:spPr>
          <a:xfrm>
            <a:off x="529660" y="1802360"/>
            <a:ext cx="11375536" cy="4696670"/>
          </a:xfrm>
        </p:spPr>
        <p:txBody>
          <a:bodyPr/>
          <a:lstStyle/>
          <a:p>
            <a:r>
              <a:rPr lang="en-US" sz="3600" dirty="0" smtClean="0"/>
              <a:t>Issue:</a:t>
            </a:r>
          </a:p>
          <a:p>
            <a:pPr lvl="1"/>
            <a:r>
              <a:rPr lang="en-US" sz="2000" dirty="0" smtClean="0"/>
              <a:t>Task sequence will fail if</a:t>
            </a:r>
            <a:br>
              <a:rPr lang="en-US" sz="2000" dirty="0" smtClean="0"/>
            </a:br>
            <a:r>
              <a:rPr lang="en-US" sz="2000" dirty="0" smtClean="0"/>
              <a:t>the downloaded content</a:t>
            </a:r>
            <a:br>
              <a:rPr lang="en-US" sz="2000" dirty="0" smtClean="0"/>
            </a:br>
            <a:r>
              <a:rPr lang="en-US" sz="2000" dirty="0" smtClean="0"/>
              <a:t>hash does not match what</a:t>
            </a:r>
            <a:br>
              <a:rPr lang="en-US" sz="2000" dirty="0" smtClean="0"/>
            </a:br>
            <a:r>
              <a:rPr lang="en-US" sz="2000" dirty="0" smtClean="0"/>
              <a:t>was previously calculated</a:t>
            </a:r>
          </a:p>
          <a:p>
            <a:r>
              <a:rPr lang="en-US" sz="3600" dirty="0" smtClean="0"/>
              <a:t>Cause:</a:t>
            </a:r>
          </a:p>
          <a:p>
            <a:pPr lvl="1"/>
            <a:r>
              <a:rPr lang="en-US" sz="2000" dirty="0" smtClean="0"/>
              <a:t>Usually unknown, often happens with new packages</a:t>
            </a:r>
          </a:p>
          <a:p>
            <a:r>
              <a:rPr lang="en-US" sz="3600" dirty="0" smtClean="0"/>
              <a:t>Resolution:</a:t>
            </a:r>
          </a:p>
          <a:p>
            <a:pPr lvl="1"/>
            <a:r>
              <a:rPr lang="en-US" sz="2000" dirty="0" smtClean="0"/>
              <a:t>Refresh the DPs for the affected package</a:t>
            </a:r>
          </a:p>
          <a:p>
            <a:r>
              <a:rPr lang="en-US" sz="3600" dirty="0" smtClean="0"/>
              <a:t>Key learning:</a:t>
            </a:r>
          </a:p>
          <a:p>
            <a:pPr lvl="1"/>
            <a:r>
              <a:rPr lang="en-US" sz="2000" dirty="0" smtClean="0"/>
              <a:t>Test your task sequence to make sure it works before targeting large groups of machines</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098" y="1490337"/>
            <a:ext cx="4075477" cy="21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0722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Packages not available</a:t>
            </a:r>
          </a:p>
        </p:txBody>
      </p:sp>
      <p:sp>
        <p:nvSpPr>
          <p:cNvPr id="4" name="Text Placeholder 3"/>
          <p:cNvSpPr>
            <a:spLocks noGrp="1"/>
          </p:cNvSpPr>
          <p:nvPr>
            <p:ph type="body" sz="quarter" idx="10"/>
          </p:nvPr>
        </p:nvSpPr>
        <p:spPr>
          <a:xfrm>
            <a:off x="529660" y="1802360"/>
            <a:ext cx="11375536" cy="4764381"/>
          </a:xfrm>
        </p:spPr>
        <p:txBody>
          <a:bodyPr/>
          <a:lstStyle/>
          <a:p>
            <a:r>
              <a:rPr lang="en-US" sz="3600" dirty="0" smtClean="0"/>
              <a:t>Issue:</a:t>
            </a:r>
          </a:p>
          <a:p>
            <a:pPr lvl="1"/>
            <a:r>
              <a:rPr lang="en-US" sz="2000" dirty="0" smtClean="0"/>
              <a:t>Task sequence won’t run</a:t>
            </a:r>
            <a:br>
              <a:rPr lang="en-US" sz="2000" dirty="0" smtClean="0"/>
            </a:br>
            <a:r>
              <a:rPr lang="en-US" sz="2000" dirty="0" smtClean="0"/>
              <a:t>if all packages are not </a:t>
            </a:r>
            <a:br>
              <a:rPr lang="en-US" sz="2000" dirty="0" smtClean="0"/>
            </a:br>
            <a:r>
              <a:rPr lang="en-US" sz="2000" dirty="0" smtClean="0"/>
              <a:t>available on DPs</a:t>
            </a:r>
          </a:p>
          <a:p>
            <a:r>
              <a:rPr lang="en-US" sz="3600" dirty="0" smtClean="0"/>
              <a:t>Cause:</a:t>
            </a:r>
          </a:p>
          <a:p>
            <a:pPr lvl="1"/>
            <a:r>
              <a:rPr lang="en-US" sz="2000" dirty="0" smtClean="0"/>
              <a:t>Packages never distributed</a:t>
            </a:r>
            <a:br>
              <a:rPr lang="en-US" sz="2000" dirty="0" smtClean="0"/>
            </a:br>
            <a:r>
              <a:rPr lang="en-US" sz="2000" dirty="0" smtClean="0"/>
              <a:t>to accessible DPs</a:t>
            </a:r>
          </a:p>
          <a:p>
            <a:pPr lvl="1"/>
            <a:r>
              <a:rPr lang="en-US" sz="2000" dirty="0" smtClean="0"/>
              <a:t>Pending package distributions</a:t>
            </a:r>
          </a:p>
          <a:p>
            <a:pPr lvl="1"/>
            <a:r>
              <a:rPr lang="en-US" sz="2000" dirty="0" smtClean="0"/>
              <a:t>Out-of-date task sequence policies (clients need to poll again)</a:t>
            </a:r>
          </a:p>
          <a:p>
            <a:r>
              <a:rPr lang="en-US" sz="3600" dirty="0" smtClean="0"/>
              <a:t>Resolution:</a:t>
            </a:r>
          </a:p>
          <a:p>
            <a:pPr lvl="1"/>
            <a:r>
              <a:rPr lang="en-US" sz="2000" dirty="0" smtClean="0"/>
              <a:t>Push the required packages, wait for policy update</a:t>
            </a:r>
          </a:p>
          <a:p>
            <a:pPr lvl="1"/>
            <a:r>
              <a:rPr lang="en-US" sz="2000" dirty="0" smtClean="0"/>
              <a:t>Scripted…</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33" y="1476621"/>
            <a:ext cx="3566042" cy="288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0936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PXE boot issues</a:t>
            </a:r>
          </a:p>
        </p:txBody>
      </p:sp>
      <p:sp>
        <p:nvSpPr>
          <p:cNvPr id="3" name="Text Placeholder 2"/>
          <p:cNvSpPr>
            <a:spLocks noGrp="1"/>
          </p:cNvSpPr>
          <p:nvPr>
            <p:ph type="body" sz="quarter" idx="10"/>
          </p:nvPr>
        </p:nvSpPr>
        <p:spPr>
          <a:xfrm>
            <a:off x="529660" y="1668462"/>
            <a:ext cx="11375536" cy="5355312"/>
          </a:xfrm>
        </p:spPr>
        <p:txBody>
          <a:bodyPr/>
          <a:lstStyle/>
          <a:p>
            <a:r>
              <a:rPr lang="en-US" sz="3600" dirty="0" smtClean="0"/>
              <a:t>Issues:</a:t>
            </a:r>
          </a:p>
          <a:p>
            <a:pPr lvl="1"/>
            <a:r>
              <a:rPr lang="en-US" sz="2000" dirty="0" smtClean="0"/>
              <a:t>Computers will not PXE boot</a:t>
            </a:r>
          </a:p>
          <a:p>
            <a:r>
              <a:rPr lang="en-US" sz="3600" dirty="0" smtClean="0"/>
              <a:t>Causes:</a:t>
            </a:r>
          </a:p>
          <a:p>
            <a:pPr lvl="1"/>
            <a:r>
              <a:rPr lang="en-US" sz="2000" dirty="0" smtClean="0"/>
              <a:t>Networking issues (BOOTP forwarders, PORTFAST configuration)</a:t>
            </a:r>
          </a:p>
          <a:p>
            <a:pPr lvl="2"/>
            <a:r>
              <a:rPr lang="en-US" sz="2000" dirty="0" smtClean="0"/>
              <a:t>PXE-E53: No boot filename received </a:t>
            </a:r>
          </a:p>
          <a:p>
            <a:pPr lvl="1"/>
            <a:r>
              <a:rPr lang="en-US" sz="2000" dirty="0" smtClean="0"/>
              <a:t>DHCP option configuration</a:t>
            </a:r>
          </a:p>
          <a:p>
            <a:pPr lvl="2"/>
            <a:r>
              <a:rPr lang="en-US" sz="2000" dirty="0" smtClean="0"/>
              <a:t>Same vs. different server, options 60/66/67</a:t>
            </a:r>
          </a:p>
          <a:p>
            <a:pPr lvl="1"/>
            <a:r>
              <a:rPr lang="en-US" sz="2000" dirty="0" smtClean="0"/>
              <a:t>Unknown computer support not enabled</a:t>
            </a:r>
          </a:p>
          <a:p>
            <a:pPr lvl="1"/>
            <a:r>
              <a:rPr lang="en-US" sz="2000" dirty="0" smtClean="0"/>
              <a:t>No task sequence advertisements</a:t>
            </a:r>
          </a:p>
          <a:p>
            <a:pPr lvl="2"/>
            <a:r>
              <a:rPr lang="en-US" sz="2000" dirty="0" smtClean="0"/>
              <a:t>“All Systems” doesn’t include “All Unknown Computers”   </a:t>
            </a:r>
            <a:r>
              <a:rPr lang="en-US" sz="2000" dirty="0" smtClean="0">
                <a:sym typeface="Wingdings" panose="05000000000000000000" pitchFamily="2" charset="2"/>
              </a:rPr>
              <a:t>   </a:t>
            </a:r>
            <a:r>
              <a:rPr lang="en-US" sz="2000" dirty="0" smtClean="0"/>
              <a:t>ABORTPXE</a:t>
            </a:r>
          </a:p>
          <a:p>
            <a:pPr lvl="1"/>
            <a:r>
              <a:rPr lang="en-US" sz="2000" dirty="0" smtClean="0"/>
              <a:t>No boot images available for task sequence advertisements</a:t>
            </a:r>
          </a:p>
          <a:p>
            <a:pPr lvl="2"/>
            <a:r>
              <a:rPr lang="en-US" sz="2000" dirty="0" smtClean="0"/>
              <a:t>X86 and x64 are needed in order to extract needed files</a:t>
            </a:r>
          </a:p>
          <a:p>
            <a:pPr lvl="1"/>
            <a:r>
              <a:rPr lang="en-US" sz="2000" dirty="0" smtClean="0"/>
              <a:t>Cached information on server</a:t>
            </a:r>
          </a:p>
          <a:p>
            <a:pPr lvl="2"/>
            <a:r>
              <a:rPr lang="en-US" sz="2000" dirty="0" smtClean="0"/>
              <a:t>Default cache time of 60 minutes (including negative)    </a:t>
            </a:r>
            <a:r>
              <a:rPr lang="en-US" sz="2000" dirty="0" smtClean="0">
                <a:sym typeface="Wingdings" panose="05000000000000000000" pitchFamily="2" charset="2"/>
              </a:rPr>
              <a:t>   </a:t>
            </a:r>
            <a:r>
              <a:rPr lang="en-US" sz="2000" dirty="0" smtClean="0"/>
              <a:t>ABORTPXE</a:t>
            </a:r>
            <a:endParaRPr lang="en-US" sz="2000" dirty="0"/>
          </a:p>
        </p:txBody>
      </p:sp>
    </p:spTree>
    <p:extLst>
      <p:ext uri="{BB962C8B-B14F-4D97-AF65-F5344CB8AC3E}">
        <p14:creationId xmlns:p14="http://schemas.microsoft.com/office/powerpoint/2010/main" val="44855865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en-US" dirty="0" smtClean="0"/>
              <a:t> OS Deployment</a:t>
            </a:r>
            <a:br>
              <a:rPr lang="en-US" dirty="0" smtClean="0"/>
            </a:br>
            <a:r>
              <a:rPr lang="en-US" sz="3600" dirty="0">
                <a:gradFill>
                  <a:gsLst>
                    <a:gs pos="1250">
                      <a:schemeClr val="tx2"/>
                    </a:gs>
                    <a:gs pos="99000">
                      <a:schemeClr val="tx2"/>
                    </a:gs>
                  </a:gsLst>
                  <a:lin ang="5400000" scaled="0"/>
                </a:gradFill>
              </a:rPr>
              <a:t>PXE boot issues</a:t>
            </a:r>
          </a:p>
        </p:txBody>
      </p:sp>
      <p:sp>
        <p:nvSpPr>
          <p:cNvPr id="3" name="Text Placeholder 2"/>
          <p:cNvSpPr>
            <a:spLocks noGrp="1"/>
          </p:cNvSpPr>
          <p:nvPr>
            <p:ph type="body" sz="quarter" idx="10"/>
          </p:nvPr>
        </p:nvSpPr>
        <p:spPr>
          <a:xfrm>
            <a:off x="529660" y="1802360"/>
            <a:ext cx="11375536" cy="4604337"/>
          </a:xfrm>
        </p:spPr>
        <p:txBody>
          <a:bodyPr/>
          <a:lstStyle/>
          <a:p>
            <a:r>
              <a:rPr lang="en-US" sz="3200" dirty="0" smtClean="0"/>
              <a:t>Resolutions and troubleshooting instructions:</a:t>
            </a:r>
            <a:endParaRPr lang="en-US" sz="3200" dirty="0" smtClean="0">
              <a:hlinkClick r:id="rId2"/>
            </a:endParaRPr>
          </a:p>
          <a:p>
            <a:pPr lvl="1"/>
            <a:r>
              <a:rPr lang="en-US" sz="1800" dirty="0" smtClean="0"/>
              <a:t>Distribute both boot images (x86, x64)</a:t>
            </a:r>
          </a:p>
          <a:p>
            <a:pPr lvl="1"/>
            <a:r>
              <a:rPr lang="en-US" sz="1800" dirty="0" smtClean="0"/>
              <a:t>Check SMSPXE.LOG and WDSSERVER.LOG</a:t>
            </a:r>
          </a:p>
          <a:p>
            <a:pPr lvl="2"/>
            <a:r>
              <a:rPr lang="en-US" sz="1800" dirty="0" smtClean="0"/>
              <a:t>Ignore dummy “ping” requests, search for computer’s MAC or UUID</a:t>
            </a:r>
          </a:p>
          <a:p>
            <a:pPr lvl="2"/>
            <a:r>
              <a:rPr lang="en-US" sz="1800" dirty="0" smtClean="0"/>
              <a:t>Look at lines after “</a:t>
            </a:r>
            <a:r>
              <a:rPr lang="en-US" sz="1800" dirty="0" err="1" smtClean="0"/>
              <a:t>LookupDevice</a:t>
            </a:r>
            <a:r>
              <a:rPr lang="en-US" sz="1800" dirty="0" smtClean="0"/>
              <a:t>” and “</a:t>
            </a:r>
            <a:r>
              <a:rPr lang="en-US" sz="1800" dirty="0" err="1" smtClean="0"/>
              <a:t>GetBootAction</a:t>
            </a:r>
            <a:r>
              <a:rPr lang="en-US" sz="1800" dirty="0" smtClean="0"/>
              <a:t>”</a:t>
            </a:r>
          </a:p>
          <a:p>
            <a:pPr lvl="1"/>
            <a:r>
              <a:rPr lang="en-US" sz="1800" dirty="0" smtClean="0"/>
              <a:t>Set the cache expire time</a:t>
            </a:r>
            <a:br>
              <a:rPr lang="en-US" sz="1800" dirty="0" smtClean="0"/>
            </a:br>
            <a:r>
              <a:rPr lang="en-US" sz="1800" dirty="0" smtClean="0">
                <a:hlinkClick r:id="rId2"/>
              </a:rPr>
              <a:t>http://support.microsoft.com/kb/2019640</a:t>
            </a:r>
            <a:endParaRPr lang="en-US" sz="1800" dirty="0" smtClean="0"/>
          </a:p>
          <a:p>
            <a:pPr lvl="1"/>
            <a:r>
              <a:rPr lang="en-US" sz="1800" dirty="0" smtClean="0"/>
              <a:t>Know the meanings of different PXE error codes</a:t>
            </a:r>
            <a:br>
              <a:rPr lang="en-US" sz="1800" dirty="0" smtClean="0"/>
            </a:br>
            <a:r>
              <a:rPr lang="en-US" sz="1800" dirty="0" smtClean="0">
                <a:hlinkClick r:id="rId3"/>
              </a:rPr>
              <a:t>http://h18013.www1.hp.com/products/servers/management/rdp/knowledgebase/00000138.html</a:t>
            </a:r>
            <a:r>
              <a:rPr lang="en-US" sz="1800" dirty="0" smtClean="0"/>
              <a:t> </a:t>
            </a:r>
          </a:p>
          <a:p>
            <a:pPr lvl="1"/>
            <a:r>
              <a:rPr lang="en-US" sz="1800" dirty="0" smtClean="0"/>
              <a:t>More troubleshooting notes</a:t>
            </a:r>
            <a:br>
              <a:rPr lang="en-US" sz="1800" dirty="0" smtClean="0"/>
            </a:br>
            <a:r>
              <a:rPr lang="en-US" sz="1800" dirty="0" smtClean="0">
                <a:hlinkClick r:id="rId4"/>
              </a:rPr>
              <a:t>http://blogs.technet.com/smsandmom/archive/2008/09/17/configmgr-2007-troubleshooting-pxe-service-point-issues-and-wds-service-not-starting.aspx</a:t>
            </a:r>
            <a:r>
              <a:rPr lang="en-US" sz="1800" dirty="0" smtClean="0"/>
              <a:t> </a:t>
            </a:r>
          </a:p>
          <a:p>
            <a:r>
              <a:rPr lang="en-US" sz="3200" dirty="0" smtClean="0"/>
              <a:t>Key learning:</a:t>
            </a:r>
          </a:p>
          <a:p>
            <a:pPr lvl="1"/>
            <a:r>
              <a:rPr lang="en-US" sz="1800" dirty="0" smtClean="0"/>
              <a:t>Troubleshooting requires an understanding of what is going on – pay attention to subtle details</a:t>
            </a:r>
            <a:endParaRPr lang="en-US" sz="1800" dirty="0"/>
          </a:p>
        </p:txBody>
      </p:sp>
    </p:spTree>
    <p:extLst>
      <p:ext uri="{BB962C8B-B14F-4D97-AF65-F5344CB8AC3E}">
        <p14:creationId xmlns:p14="http://schemas.microsoft.com/office/powerpoint/2010/main" val="7183536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sz="6000" smtClean="0"/>
              <a:t>Configuration Manager PXE</a:t>
            </a:r>
            <a:endParaRPr lang="en-US" sz="6000" dirty="0"/>
          </a:p>
        </p:txBody>
      </p:sp>
    </p:spTree>
    <p:extLst>
      <p:ext uri="{BB962C8B-B14F-4D97-AF65-F5344CB8AC3E}">
        <p14:creationId xmlns:p14="http://schemas.microsoft.com/office/powerpoint/2010/main" val="922190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Troubleshooting Techniques</a:t>
            </a:r>
            <a:endParaRPr lang="en-US" dirty="0"/>
          </a:p>
        </p:txBody>
      </p:sp>
    </p:spTree>
    <p:extLst>
      <p:ext uri="{BB962C8B-B14F-4D97-AF65-F5344CB8AC3E}">
        <p14:creationId xmlns:p14="http://schemas.microsoft.com/office/powerpoint/2010/main" val="35545690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These are confusing!      :(</a:t>
            </a:r>
            <a:endParaRPr lang="en-US" dirty="0"/>
          </a:p>
        </p:txBody>
      </p:sp>
      <p:sp>
        <p:nvSpPr>
          <p:cNvPr id="3" name="Title 2"/>
          <p:cNvSpPr>
            <a:spLocks noGrp="1"/>
          </p:cNvSpPr>
          <p:nvPr>
            <p:ph type="title"/>
          </p:nvPr>
        </p:nvSpPr>
        <p:spPr/>
        <p:txBody>
          <a:bodyPr/>
          <a:lstStyle/>
          <a:p>
            <a:r>
              <a:rPr lang="en-US" dirty="0" smtClean="0"/>
              <a:t>Windows Deployment</a:t>
            </a:r>
            <a:br>
              <a:rPr lang="en-US" dirty="0" smtClean="0"/>
            </a:br>
            <a:r>
              <a:rPr lang="en-US" sz="3600" dirty="0" smtClean="0">
                <a:gradFill>
                  <a:gsLst>
                    <a:gs pos="1250">
                      <a:schemeClr val="tx2"/>
                    </a:gs>
                    <a:gs pos="99000">
                      <a:schemeClr val="tx2"/>
                    </a:gs>
                  </a:gsLst>
                  <a:lin ang="5400000" scaled="0"/>
                </a:gradFill>
              </a:rPr>
              <a:t>Typical errors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40" y="2043306"/>
            <a:ext cx="5383398" cy="28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519" y="1645635"/>
            <a:ext cx="528182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493" y="2488109"/>
            <a:ext cx="523103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stretch>
            <a:fillRect/>
          </a:stretch>
        </p:blipFill>
        <p:spPr>
          <a:xfrm>
            <a:off x="1726160" y="2568254"/>
            <a:ext cx="5457825" cy="3086100"/>
          </a:xfrm>
          <a:prstGeom prst="rect">
            <a:avLst/>
          </a:prstGeom>
        </p:spPr>
      </p:pic>
    </p:spTree>
    <p:extLst>
      <p:ext uri="{BB962C8B-B14F-4D97-AF65-F5344CB8AC3E}">
        <p14:creationId xmlns:p14="http://schemas.microsoft.com/office/powerpoint/2010/main" val="2988659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43001"/>
          </a:xfrm>
        </p:spPr>
        <p:txBody>
          <a:bodyPr/>
          <a:lstStyle/>
          <a:p>
            <a:r>
              <a:rPr lang="en-US" dirty="0" smtClean="0"/>
              <a:t>Contact Microsoft Support</a:t>
            </a:r>
          </a:p>
          <a:p>
            <a:pPr lvl="1"/>
            <a:r>
              <a:rPr lang="en-US" dirty="0" smtClean="0"/>
              <a:t>Windows, MDT, and </a:t>
            </a:r>
            <a:r>
              <a:rPr lang="en-US" dirty="0" err="1" smtClean="0"/>
              <a:t>Config</a:t>
            </a:r>
            <a:r>
              <a:rPr lang="en-US" dirty="0" smtClean="0"/>
              <a:t> </a:t>
            </a:r>
            <a:r>
              <a:rPr lang="en-US" dirty="0" err="1" smtClean="0"/>
              <a:t>Mgr</a:t>
            </a:r>
            <a:r>
              <a:rPr lang="en-US" dirty="0" smtClean="0"/>
              <a:t> are fully supported! Bring your logs!</a:t>
            </a:r>
          </a:p>
          <a:p>
            <a:r>
              <a:rPr lang="en-US" dirty="0" smtClean="0"/>
              <a:t>Use the forums on TechNet</a:t>
            </a:r>
          </a:p>
          <a:p>
            <a:pPr lvl="1"/>
            <a:r>
              <a:rPr lang="en-US" dirty="0">
                <a:hlinkClick r:id="rId2"/>
              </a:rPr>
              <a:t>http://</a:t>
            </a:r>
            <a:r>
              <a:rPr lang="en-US" dirty="0" smtClean="0">
                <a:hlinkClick r:id="rId2"/>
              </a:rPr>
              <a:t>social.technet.microsoft.com/Forums/en-US/w7itproinstall</a:t>
            </a:r>
            <a:endParaRPr lang="en-US" dirty="0" smtClean="0"/>
          </a:p>
          <a:p>
            <a:pPr lvl="1"/>
            <a:r>
              <a:rPr lang="en-US" dirty="0">
                <a:hlinkClick r:id="rId3"/>
              </a:rPr>
              <a:t>http://</a:t>
            </a:r>
            <a:r>
              <a:rPr lang="en-US" dirty="0" smtClean="0">
                <a:hlinkClick r:id="rId3"/>
              </a:rPr>
              <a:t>social.technet.microsoft.com/Forums/en-US/w8itproinstall</a:t>
            </a:r>
            <a:endParaRPr lang="en-US" dirty="0" smtClean="0"/>
          </a:p>
          <a:p>
            <a:pPr lvl="1"/>
            <a:r>
              <a:rPr lang="en-US" dirty="0">
                <a:hlinkClick r:id="rId4"/>
              </a:rPr>
              <a:t>http://social.technet.microsoft.com/Forums/en-US/mdt</a:t>
            </a:r>
            <a:endParaRPr lang="en-US" dirty="0"/>
          </a:p>
          <a:p>
            <a:pPr lvl="1"/>
            <a:r>
              <a:rPr lang="en-US" dirty="0">
                <a:hlinkClick r:id="rId5"/>
              </a:rPr>
              <a:t>http://social.technet.microsoft.com/Forums/en-US/configmgrosd</a:t>
            </a:r>
            <a:r>
              <a:rPr lang="en-US" dirty="0"/>
              <a:t> </a:t>
            </a:r>
          </a:p>
          <a:p>
            <a:pPr lvl="1"/>
            <a:r>
              <a:rPr lang="en-US" dirty="0" smtClean="0"/>
              <a:t>Post error messages, logs, pictures, be descriptive.</a:t>
            </a:r>
          </a:p>
          <a:p>
            <a:pPr lvl="1"/>
            <a:r>
              <a:rPr lang="en-US" dirty="0" smtClean="0"/>
              <a:t>For big Log files upload to public sites like SkyDrive and share the Link.</a:t>
            </a:r>
          </a:p>
          <a:p>
            <a:r>
              <a:rPr lang="en-US" dirty="0" smtClean="0"/>
              <a:t>Join Mailing Distribution Lists</a:t>
            </a:r>
          </a:p>
          <a:p>
            <a:pPr lvl="1"/>
            <a:r>
              <a:rPr lang="en-US" dirty="0" smtClean="0"/>
              <a:t>MDTOSD mailing list on http://www.myitforum.com</a:t>
            </a:r>
            <a:endParaRPr lang="en-US" dirty="0"/>
          </a:p>
        </p:txBody>
      </p:sp>
      <p:sp>
        <p:nvSpPr>
          <p:cNvPr id="3" name="Title 2"/>
          <p:cNvSpPr>
            <a:spLocks noGrp="1"/>
          </p:cNvSpPr>
          <p:nvPr>
            <p:ph type="title"/>
          </p:nvPr>
        </p:nvSpPr>
        <p:spPr/>
        <p:txBody>
          <a:bodyPr/>
          <a:lstStyle/>
          <a:p>
            <a:r>
              <a:rPr lang="en-US" dirty="0" smtClean="0"/>
              <a:t>Getting More help!</a:t>
            </a:r>
            <a:endParaRPr lang="en-US" dirty="0"/>
          </a:p>
        </p:txBody>
      </p:sp>
    </p:spTree>
    <p:extLst>
      <p:ext uri="{BB962C8B-B14F-4D97-AF65-F5344CB8AC3E}">
        <p14:creationId xmlns:p14="http://schemas.microsoft.com/office/powerpoint/2010/main" val="363553507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426506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91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4042846333"/>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3447098"/>
          </a:xfrm>
        </p:spPr>
        <p:txBody>
          <a:bodyPr/>
          <a:lstStyle/>
          <a:p>
            <a:r>
              <a:rPr lang="en-US" dirty="0"/>
              <a:t>Logs, logs, and more logs</a:t>
            </a:r>
          </a:p>
          <a:p>
            <a:r>
              <a:rPr lang="en-US" dirty="0"/>
              <a:t>For best results:</a:t>
            </a:r>
          </a:p>
          <a:p>
            <a:pPr lvl="1"/>
            <a:r>
              <a:rPr lang="en-US" dirty="0"/>
              <a:t>Understand what a successful deployment looks like</a:t>
            </a:r>
          </a:p>
          <a:p>
            <a:pPr lvl="1"/>
            <a:r>
              <a:rPr lang="en-US" dirty="0"/>
              <a:t>Don’t be distracted by errors and warnings that aren’t really errors or warnings</a:t>
            </a:r>
          </a:p>
          <a:p>
            <a:pPr lvl="1"/>
            <a:r>
              <a:rPr lang="en-US" dirty="0"/>
              <a:t>Pay as much attention to what isn’t in the logs as what is</a:t>
            </a:r>
          </a:p>
          <a:p>
            <a:pPr lvl="1"/>
            <a:r>
              <a:rPr lang="en-US" dirty="0"/>
              <a:t>Know how to get error text from error numbers</a:t>
            </a:r>
          </a:p>
          <a:p>
            <a:pPr lvl="1"/>
            <a:r>
              <a:rPr lang="en-US" dirty="0"/>
              <a:t>Use </a:t>
            </a:r>
            <a:r>
              <a:rPr lang="en-US" dirty="0" err="1" smtClean="0"/>
              <a:t>CMTrace</a:t>
            </a:r>
            <a:r>
              <a:rPr lang="en-US" dirty="0" smtClean="0"/>
              <a:t> (Trace32) from Configuration Manager Toolkit</a:t>
            </a:r>
            <a:endParaRPr lang="en-US" dirty="0"/>
          </a:p>
        </p:txBody>
      </p:sp>
      <p:sp>
        <p:nvSpPr>
          <p:cNvPr id="2" name="Title 1"/>
          <p:cNvSpPr>
            <a:spLocks noGrp="1"/>
          </p:cNvSpPr>
          <p:nvPr>
            <p:ph type="title"/>
          </p:nvPr>
        </p:nvSpPr>
        <p:spPr/>
        <p:txBody>
          <a:bodyPr/>
          <a:lstStyle/>
          <a:p>
            <a:r>
              <a:rPr lang="en-US" dirty="0"/>
              <a:t>Windows </a:t>
            </a:r>
            <a:r>
              <a:rPr lang="en-US" dirty="0" smtClean="0"/>
              <a:t>Deployment</a:t>
            </a:r>
            <a:br>
              <a:rPr lang="en-US" dirty="0" smtClean="0"/>
            </a:br>
            <a:r>
              <a:rPr lang="en-US" sz="3600" dirty="0" smtClean="0">
                <a:gradFill>
                  <a:gsLst>
                    <a:gs pos="1250">
                      <a:schemeClr val="tx2"/>
                    </a:gs>
                    <a:gs pos="99000">
                      <a:schemeClr val="tx2"/>
                    </a:gs>
                  </a:gsLst>
                  <a:lin ang="5400000" scaled="0"/>
                </a:gradFill>
              </a:rPr>
              <a:t>Getting to the root cause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860521237"/>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75400"/>
          </a:xfrm>
        </p:spPr>
        <p:txBody>
          <a:bodyPr/>
          <a:lstStyle/>
          <a:p>
            <a:r>
              <a:rPr lang="en-US" dirty="0" smtClean="0"/>
              <a:t>Download CMTrace.exe from Microsoft</a:t>
            </a:r>
          </a:p>
          <a:p>
            <a:pPr lvl="1"/>
            <a:r>
              <a:rPr lang="en-US" dirty="0" smtClean="0"/>
              <a:t>It’s FREE! </a:t>
            </a:r>
          </a:p>
          <a:p>
            <a:pPr lvl="1"/>
            <a:r>
              <a:rPr lang="en-US" dirty="0" smtClean="0"/>
              <a:t>System Center 2012 R2 Configuration </a:t>
            </a:r>
            <a:r>
              <a:rPr lang="en-US" dirty="0"/>
              <a:t>Manager Toolkit</a:t>
            </a:r>
            <a:br>
              <a:rPr lang="en-US" dirty="0"/>
            </a:br>
            <a:r>
              <a:rPr lang="en-US" dirty="0">
                <a:hlinkClick r:id="rId2"/>
              </a:rPr>
              <a:t>http://</a:t>
            </a:r>
            <a:r>
              <a:rPr lang="en-US" dirty="0" smtClean="0">
                <a:hlinkClick r:id="rId2"/>
              </a:rPr>
              <a:t>www.microsoft.com/en-us/download/details.aspx?id=36213</a:t>
            </a:r>
            <a:endParaRPr lang="en-US" dirty="0" smtClean="0"/>
          </a:p>
          <a:p>
            <a:r>
              <a:rPr lang="en-US" dirty="0" smtClean="0"/>
              <a:t>Cool Features:</a:t>
            </a:r>
          </a:p>
          <a:p>
            <a:pPr lvl="1"/>
            <a:r>
              <a:rPr lang="en-US" dirty="0" smtClean="0"/>
              <a:t>It can parse </a:t>
            </a:r>
            <a:r>
              <a:rPr lang="en-US" dirty="0" err="1" smtClean="0"/>
              <a:t>Config</a:t>
            </a:r>
            <a:r>
              <a:rPr lang="en-US" dirty="0" smtClean="0"/>
              <a:t> </a:t>
            </a:r>
            <a:r>
              <a:rPr lang="en-US" dirty="0" err="1" smtClean="0"/>
              <a:t>Mgr</a:t>
            </a:r>
            <a:r>
              <a:rPr lang="en-US" dirty="0" smtClean="0"/>
              <a:t> style log files</a:t>
            </a:r>
          </a:p>
          <a:p>
            <a:pPr lvl="1"/>
            <a:r>
              <a:rPr lang="en-US" dirty="0" smtClean="0"/>
              <a:t>Any changes to log files are updated in the display instantly</a:t>
            </a:r>
          </a:p>
          <a:p>
            <a:pPr lvl="1"/>
            <a:r>
              <a:rPr lang="en-US" dirty="0" smtClean="0"/>
              <a:t>It can translate error code numbers to human readable descriptions</a:t>
            </a:r>
          </a:p>
          <a:p>
            <a:r>
              <a:rPr lang="en-US" dirty="0" smtClean="0"/>
              <a:t>Limitations</a:t>
            </a:r>
          </a:p>
          <a:p>
            <a:pPr lvl="1"/>
            <a:r>
              <a:rPr lang="en-US" dirty="0" smtClean="0"/>
              <a:t>Use 64-bit version on 64-bit WinPE. Get it from 32-bit version of </a:t>
            </a:r>
            <a:r>
              <a:rPr lang="en-US" dirty="0" err="1" smtClean="0"/>
              <a:t>CMTrace</a:t>
            </a:r>
            <a:r>
              <a:rPr lang="en-US" dirty="0" smtClean="0"/>
              <a:t>.</a:t>
            </a:r>
          </a:p>
          <a:p>
            <a:pPr lvl="1"/>
            <a:r>
              <a:rPr lang="en-US" dirty="0" err="1" smtClean="0"/>
              <a:t>CMTrace</a:t>
            </a:r>
            <a:r>
              <a:rPr lang="en-US" dirty="0" smtClean="0"/>
              <a:t> can not handle log files with &lt;NULL&gt; characters.</a:t>
            </a:r>
            <a:endParaRPr lang="en-US" dirty="0"/>
          </a:p>
          <a:p>
            <a:pPr lvl="1"/>
            <a:endParaRPr lang="en-US" dirty="0"/>
          </a:p>
        </p:txBody>
      </p:sp>
      <p:sp>
        <p:nvSpPr>
          <p:cNvPr id="3" name="Title 2"/>
          <p:cNvSpPr>
            <a:spLocks noGrp="1"/>
          </p:cNvSpPr>
          <p:nvPr>
            <p:ph type="title"/>
          </p:nvPr>
        </p:nvSpPr>
        <p:spPr/>
        <p:txBody>
          <a:bodyPr/>
          <a:lstStyle/>
          <a:p>
            <a:r>
              <a:rPr lang="en-US" dirty="0" smtClean="0"/>
              <a:t>Great tool for Log Files: CMTrace.exe</a:t>
            </a:r>
            <a:endParaRPr lang="en-US" dirty="0"/>
          </a:p>
        </p:txBody>
      </p:sp>
    </p:spTree>
    <p:extLst>
      <p:ext uri="{BB962C8B-B14F-4D97-AF65-F5344CB8AC3E}">
        <p14:creationId xmlns:p14="http://schemas.microsoft.com/office/powerpoint/2010/main" val="20281086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4407360"/>
          </a:xfrm>
        </p:spPr>
        <p:txBody>
          <a:bodyPr/>
          <a:lstStyle/>
          <a:p>
            <a:r>
              <a:rPr lang="en-US" dirty="0"/>
              <a:t>Where do I look?</a:t>
            </a:r>
          </a:p>
          <a:p>
            <a:pPr lvl="1"/>
            <a:r>
              <a:rPr lang="en-US" dirty="0"/>
              <a:t>You can never have too many log files, grab them all</a:t>
            </a:r>
          </a:p>
          <a:p>
            <a:pPr lvl="1"/>
            <a:r>
              <a:rPr lang="en-US" dirty="0"/>
              <a:t>Find the error and work backwards to look for clues</a:t>
            </a:r>
          </a:p>
          <a:p>
            <a:pPr lvl="1"/>
            <a:r>
              <a:rPr lang="en-US" dirty="0"/>
              <a:t>Error messages are often too high level, so you need to dig deeper</a:t>
            </a:r>
          </a:p>
          <a:p>
            <a:pPr lvl="1"/>
            <a:r>
              <a:rPr lang="en-US" dirty="0"/>
              <a:t>Identifying the cause from these messages is a critical skill</a:t>
            </a:r>
          </a:p>
          <a:p>
            <a:r>
              <a:rPr lang="en-US" dirty="0"/>
              <a:t>Each tool creates its own logs </a:t>
            </a:r>
            <a:r>
              <a:rPr lang="en-US" dirty="0" smtClean="0"/>
              <a:t/>
            </a:r>
            <a:br>
              <a:rPr lang="en-US" dirty="0" smtClean="0"/>
            </a:br>
            <a:r>
              <a:rPr lang="en-US" dirty="0" smtClean="0"/>
              <a:t>(</a:t>
            </a:r>
            <a:r>
              <a:rPr lang="en-US" dirty="0"/>
              <a:t>sometimes more than one)</a:t>
            </a:r>
          </a:p>
          <a:p>
            <a:pPr lvl="1"/>
            <a:r>
              <a:rPr lang="en-US" dirty="0"/>
              <a:t>That’s a lot of logs…</a:t>
            </a:r>
          </a:p>
          <a:p>
            <a:pPr lvl="1"/>
            <a:r>
              <a:rPr lang="en-US" dirty="0"/>
              <a:t>Know which ones to look at for each scenario</a:t>
            </a:r>
          </a:p>
        </p:txBody>
      </p:sp>
      <p:sp>
        <p:nvSpPr>
          <p:cNvPr id="2" name="Title 1"/>
          <p:cNvSpPr>
            <a:spLocks noGrp="1"/>
          </p:cNvSpPr>
          <p:nvPr>
            <p:ph type="title"/>
          </p:nvPr>
        </p:nvSpPr>
        <p:spPr/>
        <p:txBody>
          <a:bodyPr/>
          <a:lstStyle/>
          <a:p>
            <a:r>
              <a:rPr lang="en-US" dirty="0"/>
              <a:t>Windows </a:t>
            </a:r>
            <a:r>
              <a:rPr lang="en-US" dirty="0" smtClean="0"/>
              <a:t>Deployment</a:t>
            </a:r>
            <a:br>
              <a:rPr lang="en-US" dirty="0" smtClean="0"/>
            </a:br>
            <a:r>
              <a:rPr lang="en-US" sz="3600" dirty="0" smtClean="0">
                <a:gradFill>
                  <a:gsLst>
                    <a:gs pos="1250">
                      <a:schemeClr val="tx2"/>
                    </a:gs>
                    <a:gs pos="99000">
                      <a:schemeClr val="tx2"/>
                    </a:gs>
                  </a:gsLst>
                  <a:lin ang="5400000" scaled="0"/>
                </a:gradFill>
              </a:rPr>
              <a:t>Getting to the root cause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7558590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1957459"/>
          </a:xfrm>
        </p:spPr>
        <p:txBody>
          <a:bodyPr/>
          <a:lstStyle/>
          <a:p>
            <a:r>
              <a:rPr lang="en-US" dirty="0" smtClean="0"/>
              <a:t>Are you using MDT?</a:t>
            </a:r>
            <a:endParaRPr lang="en-US" dirty="0"/>
          </a:p>
          <a:p>
            <a:pPr lvl="1"/>
            <a:r>
              <a:rPr lang="en-US" dirty="0" smtClean="0"/>
              <a:t>Configure </a:t>
            </a:r>
            <a:r>
              <a:rPr lang="en-US" dirty="0" err="1" smtClean="0"/>
              <a:t>SLShare</a:t>
            </a:r>
            <a:r>
              <a:rPr lang="en-US" dirty="0" smtClean="0"/>
              <a:t> to point to a common server</a:t>
            </a:r>
          </a:p>
          <a:p>
            <a:pPr lvl="1"/>
            <a:r>
              <a:rPr lang="en-US" dirty="0" smtClean="0"/>
              <a:t>Enable Monitoring</a:t>
            </a:r>
          </a:p>
          <a:p>
            <a:pPr lvl="1"/>
            <a:r>
              <a:rPr lang="en-US" dirty="0" smtClean="0"/>
              <a:t>As a last resort use </a:t>
            </a:r>
            <a:r>
              <a:rPr lang="en-US" dirty="0" err="1" smtClean="0"/>
              <a:t>SLShareDynamicLogging</a:t>
            </a:r>
            <a:endParaRPr lang="en-US" dirty="0" smtClean="0"/>
          </a:p>
        </p:txBody>
      </p:sp>
      <p:sp>
        <p:nvSpPr>
          <p:cNvPr id="2" name="Title 1"/>
          <p:cNvSpPr>
            <a:spLocks noGrp="1"/>
          </p:cNvSpPr>
          <p:nvPr>
            <p:ph type="title"/>
          </p:nvPr>
        </p:nvSpPr>
        <p:spPr/>
        <p:txBody>
          <a:bodyPr/>
          <a:lstStyle/>
          <a:p>
            <a:r>
              <a:rPr lang="en-US" dirty="0"/>
              <a:t>Windows </a:t>
            </a:r>
            <a:r>
              <a:rPr lang="en-US" dirty="0" smtClean="0"/>
              <a:t>Deployment</a:t>
            </a:r>
            <a:br>
              <a:rPr lang="en-US" dirty="0" smtClean="0"/>
            </a:br>
            <a:r>
              <a:rPr lang="en-US" sz="3600" dirty="0" smtClean="0">
                <a:gradFill>
                  <a:gsLst>
                    <a:gs pos="1250">
                      <a:schemeClr val="tx2"/>
                    </a:gs>
                    <a:gs pos="99000">
                      <a:schemeClr val="tx2"/>
                    </a:gs>
                  </a:gsLst>
                  <a:lin ang="5400000" scaled="0"/>
                </a:gradFill>
              </a:rPr>
              <a:t>Getting to the root cause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93844393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Keith Garner</External_x0020_Speaker>
    <Session_x0020_Code xmlns="e36bfbf9-5e42-489c-a259-4c54eb22cb57">WIN-B411</Session_x0020_Code>
    <Presentation_x0020_Date xmlns="e36bfbf9-5e42-489c-a259-4c54eb22cb57">2014-05-13T00:00:00-07:00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Windows 8.1 MDT SCCM OSD BSOD</TermName>
          <TermId>11111111-1111-1111-1111-111111111111</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230e9df3-be65-4c73-a93b-d1236ebd677e"/>
    <ds:schemaRef ds:uri="e36bfbf9-5e42-489c-a259-4c54eb22cb5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539</TotalTime>
  <Words>4037</Words>
  <Application>Microsoft Office PowerPoint</Application>
  <PresentationFormat>Custom</PresentationFormat>
  <Paragraphs>463</Paragraphs>
  <Slides>55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Consolas</vt:lpstr>
      <vt:lpstr>Segoe UI</vt:lpstr>
      <vt:lpstr>Segoe UI Light</vt:lpstr>
      <vt:lpstr>Wingdings</vt:lpstr>
      <vt:lpstr>TechEd 2014 Dk Blue</vt:lpstr>
      <vt:lpstr>PowerPoint Presentation</vt:lpstr>
      <vt:lpstr>Troubleshooting Windows 8.1 Deployments: In Depth</vt:lpstr>
      <vt:lpstr>Windows Deployment An introduction</vt:lpstr>
      <vt:lpstr>Windows Deployment A range of solutions</vt:lpstr>
      <vt:lpstr>Windows Deployment Typical errors</vt:lpstr>
      <vt:lpstr>Windows Deployment Getting to the root cause</vt:lpstr>
      <vt:lpstr>Great tool for Log Files: CMTrace.exe</vt:lpstr>
      <vt:lpstr>Windows Deployment Getting to the root cause</vt:lpstr>
      <vt:lpstr>Windows Deployment Getting to the root cause</vt:lpstr>
      <vt:lpstr>Log Files</vt:lpstr>
      <vt:lpstr>Operating System Logs Windows 7 and Windows 8.x</vt:lpstr>
      <vt:lpstr>Operating System Logs Windows 7 and Windows 8.x</vt:lpstr>
      <vt:lpstr>Operating System Logs Windows PE</vt:lpstr>
      <vt:lpstr>Operating System Logs Windows Deployment Services</vt:lpstr>
      <vt:lpstr>User State Migration Tools Useful logs</vt:lpstr>
      <vt:lpstr>Task Sequencer Useful logs</vt:lpstr>
      <vt:lpstr>Microsoft Deployment Toolkit Useful logs</vt:lpstr>
      <vt:lpstr>Configuration Manager Useful logs</vt:lpstr>
      <vt:lpstr>Getting to the Logs</vt:lpstr>
      <vt:lpstr>Demo:  CMTrace  http://www.microsoft.com/en-us/download/details.aspx?id=36213</vt:lpstr>
      <vt:lpstr>ZTIHelloWorld.wsf</vt:lpstr>
      <vt:lpstr>ZTIHelloWorld.log</vt:lpstr>
      <vt:lpstr>CMTrace Example: </vt:lpstr>
      <vt:lpstr>Common Issues: Windows 7 and 8.x</vt:lpstr>
      <vt:lpstr>Windows Setup Failures Bad computer name</vt:lpstr>
      <vt:lpstr>Windows Setup Failures Mismatched product key</vt:lpstr>
      <vt:lpstr>Windows Setup Failures Broken domain join</vt:lpstr>
      <vt:lpstr>Windows Setup Failure Domain join issues</vt:lpstr>
      <vt:lpstr>Windows Setup Failure Domain join issues</vt:lpstr>
      <vt:lpstr>Windows Setup Failure Crashes</vt:lpstr>
      <vt:lpstr>Demo:  Windows Setup Failures</vt:lpstr>
      <vt:lpstr>Common Issues: Windows PE</vt:lpstr>
      <vt:lpstr>Windows PE Failures Networking issues</vt:lpstr>
      <vt:lpstr>Common Issues: Microsoft Deployment Toolkit</vt:lpstr>
      <vt:lpstr>Microsoft Deployment Toolkit Task Sequence Failures </vt:lpstr>
      <vt:lpstr>Microsoft Deployment Toolkit Task Sequence Warnings</vt:lpstr>
      <vt:lpstr>Microsoft Deployment Toolkit Task sequence doesn’t resume in new OS</vt:lpstr>
      <vt:lpstr>Microsoft Deployment Toolkit Task sequence failure causes issues for the next task sequence</vt:lpstr>
      <vt:lpstr>Windows Setup Failure Windows is not install on C:\</vt:lpstr>
      <vt:lpstr>Microsoft Deployment Toolkit Catalog generation error</vt:lpstr>
      <vt:lpstr>Common Issues: Config Mgr OS Deployment</vt:lpstr>
      <vt:lpstr>ConfigMgr OS Deployment Task Sequence Failures </vt:lpstr>
      <vt:lpstr>ConfigMgr OS Deployment Windows is running from D:\WINDOWS</vt:lpstr>
      <vt:lpstr>ConfigMgr OS Deployment Hash mismatch</vt:lpstr>
      <vt:lpstr>ConfigMgr OS Deployment Packages not available</vt:lpstr>
      <vt:lpstr>ConfigMgr OS Deployment PXE boot issues</vt:lpstr>
      <vt:lpstr>ConfigMgr OS Deployment PXE boot issues</vt:lpstr>
      <vt:lpstr>Demo:  Configuration Manager PXE</vt:lpstr>
      <vt:lpstr>Troubleshooting Techniques</vt:lpstr>
      <vt:lpstr>Getting More help!</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Windows 8.1 Deployments: In Depth</dc:title>
  <dc:subject>TechEd 2014</dc:subject>
  <dc:creator>Keith Garner</dc:creator>
  <cp:keywords>Windows 8.1 MDT SCCM OSD BSOD</cp:keywords>
  <dc:description>Template: Jordan Cayabyab, Artitudes Design
Formatting: 
Audience Type:</dc:description>
  <cp:lastModifiedBy>testadmin</cp:lastModifiedBy>
  <cp:revision>30</cp:revision>
  <dcterms:created xsi:type="dcterms:W3CDTF">2014-04-14T16:18:27Z</dcterms:created>
  <dcterms:modified xsi:type="dcterms:W3CDTF">2014-05-13T22:39:58Z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