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49"/>
  </p:notesMasterIdLst>
  <p:handoutMasterIdLst>
    <p:handoutMasterId r:id="rId50"/>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5730" autoAdjust="0"/>
  </p:normalViewPr>
  <p:slideViewPr>
    <p:cSldViewPr snapToObjects="1">
      <p:cViewPr varScale="1">
        <p:scale>
          <a:sx n="118" d="100"/>
          <a:sy n="118" d="100"/>
        </p:scale>
        <p:origin x="84" y="32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2CE14-8169-4281-B47E-57F4D87E8C1E}" type="doc">
      <dgm:prSet loTypeId="urn:microsoft.com/office/officeart/2009/3/layout/SubStepProcess" loCatId="process" qsTypeId="urn:microsoft.com/office/officeart/2005/8/quickstyle/simple1" qsCatId="simple" csTypeId="urn:microsoft.com/office/officeart/2005/8/colors/colorful1" csCatId="colorful" phldr="1"/>
      <dgm:spPr/>
    </dgm:pt>
    <dgm:pt modelId="{2DBA17A3-EF81-45C3-A192-190D294C3B7C}">
      <dgm:prSet phldrT="[Text]"/>
      <dgm:spPr/>
      <dgm:t>
        <a:bodyPr/>
        <a:lstStyle/>
        <a:p>
          <a:r>
            <a:rPr lang="en-US" dirty="0" smtClean="0"/>
            <a:t>Windows Performance Lifecycle</a:t>
          </a:r>
          <a:endParaRPr lang="en-US" dirty="0"/>
        </a:p>
      </dgm:t>
    </dgm:pt>
    <dgm:pt modelId="{3AC14AEC-BCA7-4022-8EA1-3D95023E69AE}" type="parTrans" cxnId="{504AFA71-8EAF-48F9-AA40-747EA5A05E6E}">
      <dgm:prSet/>
      <dgm:spPr/>
      <dgm:t>
        <a:bodyPr/>
        <a:lstStyle/>
        <a:p>
          <a:endParaRPr lang="en-US"/>
        </a:p>
      </dgm:t>
    </dgm:pt>
    <dgm:pt modelId="{F29EA883-A348-4FB4-B85C-55A5A3B25E35}" type="sibTrans" cxnId="{504AFA71-8EAF-48F9-AA40-747EA5A05E6E}">
      <dgm:prSet/>
      <dgm:spPr/>
      <dgm:t>
        <a:bodyPr/>
        <a:lstStyle/>
        <a:p>
          <a:endParaRPr lang="en-US"/>
        </a:p>
      </dgm:t>
    </dgm:pt>
    <dgm:pt modelId="{A96B78B1-DECE-4E6E-8AF8-76F0A3FA206A}">
      <dgm:prSet phldrT="[Text]"/>
      <dgm:spPr/>
      <dgm:t>
        <a:bodyPr/>
        <a:lstStyle/>
        <a:p>
          <a:r>
            <a:rPr lang="en-US" dirty="0" smtClean="0"/>
            <a:t>Windows Internals</a:t>
          </a:r>
          <a:endParaRPr lang="en-US" dirty="0"/>
        </a:p>
      </dgm:t>
    </dgm:pt>
    <dgm:pt modelId="{D8F4E0A0-018B-4EE6-AE29-C61B9192E0A2}" type="parTrans" cxnId="{531D23D3-263C-4EB7-9BDA-C3E9BFA1206B}">
      <dgm:prSet/>
      <dgm:spPr/>
      <dgm:t>
        <a:bodyPr/>
        <a:lstStyle/>
        <a:p>
          <a:endParaRPr lang="en-US"/>
        </a:p>
      </dgm:t>
    </dgm:pt>
    <dgm:pt modelId="{48439C6F-2B65-443E-A2B3-BAC8C27A0111}" type="sibTrans" cxnId="{531D23D3-263C-4EB7-9BDA-C3E9BFA1206B}">
      <dgm:prSet/>
      <dgm:spPr/>
      <dgm:t>
        <a:bodyPr/>
        <a:lstStyle/>
        <a:p>
          <a:endParaRPr lang="en-US"/>
        </a:p>
      </dgm:t>
    </dgm:pt>
    <dgm:pt modelId="{628D3D1A-4D46-4F3C-A891-0BE03E6D5CC6}">
      <dgm:prSet phldrT="[Text]"/>
      <dgm:spPr/>
      <dgm:t>
        <a:bodyPr/>
        <a:lstStyle/>
        <a:p>
          <a:r>
            <a:rPr lang="en-US" dirty="0" smtClean="0"/>
            <a:t>Windows Performance Toolkit</a:t>
          </a:r>
          <a:endParaRPr lang="en-US" dirty="0"/>
        </a:p>
      </dgm:t>
    </dgm:pt>
    <dgm:pt modelId="{60A89EBC-F8B7-492F-BC33-70EEB2A1D77C}" type="parTrans" cxnId="{E3E3DFE6-9980-4EF3-9880-FD39CC17C6A2}">
      <dgm:prSet/>
      <dgm:spPr/>
      <dgm:t>
        <a:bodyPr/>
        <a:lstStyle/>
        <a:p>
          <a:endParaRPr lang="en-US"/>
        </a:p>
      </dgm:t>
    </dgm:pt>
    <dgm:pt modelId="{5F03A7EA-0C4D-4125-8709-AA52E04554A6}" type="sibTrans" cxnId="{E3E3DFE6-9980-4EF3-9880-FD39CC17C6A2}">
      <dgm:prSet/>
      <dgm:spPr/>
      <dgm:t>
        <a:bodyPr/>
        <a:lstStyle/>
        <a:p>
          <a:endParaRPr lang="en-US"/>
        </a:p>
      </dgm:t>
    </dgm:pt>
    <dgm:pt modelId="{C69DDF41-2AD2-42B5-96E6-344B9B96E98E}">
      <dgm:prSet phldrT="[Text]"/>
      <dgm:spPr/>
      <dgm:t>
        <a:bodyPr/>
        <a:lstStyle/>
        <a:p>
          <a:r>
            <a:rPr lang="en-US" dirty="0" smtClean="0"/>
            <a:t>Windows Assessment Services</a:t>
          </a:r>
          <a:endParaRPr lang="en-US" dirty="0"/>
        </a:p>
      </dgm:t>
    </dgm:pt>
    <dgm:pt modelId="{BCB5D7A4-71BC-4947-ABC3-9EFE59E6BAAE}" type="parTrans" cxnId="{1CC4E9F8-0C18-4322-8E53-029C6C3D7E18}">
      <dgm:prSet/>
      <dgm:spPr/>
      <dgm:t>
        <a:bodyPr/>
        <a:lstStyle/>
        <a:p>
          <a:endParaRPr lang="en-US"/>
        </a:p>
      </dgm:t>
    </dgm:pt>
    <dgm:pt modelId="{87218483-5557-4176-9B57-6759099C8C20}" type="sibTrans" cxnId="{1CC4E9F8-0C18-4322-8E53-029C6C3D7E18}">
      <dgm:prSet/>
      <dgm:spPr/>
      <dgm:t>
        <a:bodyPr/>
        <a:lstStyle/>
        <a:p>
          <a:endParaRPr lang="en-US"/>
        </a:p>
      </dgm:t>
    </dgm:pt>
    <dgm:pt modelId="{57F3E96C-ADA3-4F27-BF03-126B5B4AFA86}" type="pres">
      <dgm:prSet presAssocID="{F292CE14-8169-4281-B47E-57F4D87E8C1E}" presName="Name0" presStyleCnt="0">
        <dgm:presLayoutVars>
          <dgm:chMax val="7"/>
          <dgm:dir/>
          <dgm:animOne val="branch"/>
        </dgm:presLayoutVars>
      </dgm:prSet>
      <dgm:spPr/>
    </dgm:pt>
    <dgm:pt modelId="{C9107D40-4BFE-4860-8CF7-5042733E4004}" type="pres">
      <dgm:prSet presAssocID="{2DBA17A3-EF81-45C3-A192-190D294C3B7C}" presName="parTx1" presStyleLbl="node1" presStyleIdx="0" presStyleCnt="4"/>
      <dgm:spPr/>
      <dgm:t>
        <a:bodyPr/>
        <a:lstStyle/>
        <a:p>
          <a:endParaRPr lang="en-US"/>
        </a:p>
      </dgm:t>
    </dgm:pt>
    <dgm:pt modelId="{3F38561E-DA91-4890-9979-F84ED7B4B0B0}" type="pres">
      <dgm:prSet presAssocID="{A96B78B1-DECE-4E6E-8AF8-76F0A3FA206A}" presName="parTx2" presStyleLbl="node1" presStyleIdx="1" presStyleCnt="4"/>
      <dgm:spPr/>
      <dgm:t>
        <a:bodyPr/>
        <a:lstStyle/>
        <a:p>
          <a:endParaRPr lang="en-US"/>
        </a:p>
      </dgm:t>
    </dgm:pt>
    <dgm:pt modelId="{29A748F0-6436-4558-889A-D12FA180FE2C}" type="pres">
      <dgm:prSet presAssocID="{628D3D1A-4D46-4F3C-A891-0BE03E6D5CC6}" presName="parTx3" presStyleLbl="node1" presStyleIdx="2" presStyleCnt="4"/>
      <dgm:spPr/>
      <dgm:t>
        <a:bodyPr/>
        <a:lstStyle/>
        <a:p>
          <a:endParaRPr lang="en-US"/>
        </a:p>
      </dgm:t>
    </dgm:pt>
    <dgm:pt modelId="{01486197-8C2B-4397-8B77-80D390CA9F1D}" type="pres">
      <dgm:prSet presAssocID="{C69DDF41-2AD2-42B5-96E6-344B9B96E98E}" presName="parTx4" presStyleLbl="node1" presStyleIdx="3" presStyleCnt="4"/>
      <dgm:spPr/>
      <dgm:t>
        <a:bodyPr/>
        <a:lstStyle/>
        <a:p>
          <a:endParaRPr lang="en-US"/>
        </a:p>
      </dgm:t>
    </dgm:pt>
  </dgm:ptLst>
  <dgm:cxnLst>
    <dgm:cxn modelId="{3782F1FD-AE1C-4C4C-A29E-9F8D1801AC6C}" type="presOf" srcId="{C69DDF41-2AD2-42B5-96E6-344B9B96E98E}" destId="{01486197-8C2B-4397-8B77-80D390CA9F1D}" srcOrd="0" destOrd="0" presId="urn:microsoft.com/office/officeart/2009/3/layout/SubStepProcess"/>
    <dgm:cxn modelId="{944C6DF9-3A5C-40C7-8DE4-E347E5C34E6E}" type="presOf" srcId="{A96B78B1-DECE-4E6E-8AF8-76F0A3FA206A}" destId="{3F38561E-DA91-4890-9979-F84ED7B4B0B0}" srcOrd="0" destOrd="0" presId="urn:microsoft.com/office/officeart/2009/3/layout/SubStepProcess"/>
    <dgm:cxn modelId="{557612EE-00BE-4A6A-828E-4DCE94D4141D}" type="presOf" srcId="{F292CE14-8169-4281-B47E-57F4D87E8C1E}" destId="{57F3E96C-ADA3-4F27-BF03-126B5B4AFA86}" srcOrd="0" destOrd="0" presId="urn:microsoft.com/office/officeart/2009/3/layout/SubStepProcess"/>
    <dgm:cxn modelId="{531D23D3-263C-4EB7-9BDA-C3E9BFA1206B}" srcId="{F292CE14-8169-4281-B47E-57F4D87E8C1E}" destId="{A96B78B1-DECE-4E6E-8AF8-76F0A3FA206A}" srcOrd="1" destOrd="0" parTransId="{D8F4E0A0-018B-4EE6-AE29-C61B9192E0A2}" sibTransId="{48439C6F-2B65-443E-A2B3-BAC8C27A0111}"/>
    <dgm:cxn modelId="{1CC4E9F8-0C18-4322-8E53-029C6C3D7E18}" srcId="{F292CE14-8169-4281-B47E-57F4D87E8C1E}" destId="{C69DDF41-2AD2-42B5-96E6-344B9B96E98E}" srcOrd="3" destOrd="0" parTransId="{BCB5D7A4-71BC-4947-ABC3-9EFE59E6BAAE}" sibTransId="{87218483-5557-4176-9B57-6759099C8C20}"/>
    <dgm:cxn modelId="{BD65E532-4317-48E6-8CB2-E58512C6507C}" type="presOf" srcId="{2DBA17A3-EF81-45C3-A192-190D294C3B7C}" destId="{C9107D40-4BFE-4860-8CF7-5042733E4004}" srcOrd="0" destOrd="0" presId="urn:microsoft.com/office/officeart/2009/3/layout/SubStepProcess"/>
    <dgm:cxn modelId="{E3E3DFE6-9980-4EF3-9880-FD39CC17C6A2}" srcId="{F292CE14-8169-4281-B47E-57F4D87E8C1E}" destId="{628D3D1A-4D46-4F3C-A891-0BE03E6D5CC6}" srcOrd="2" destOrd="0" parTransId="{60A89EBC-F8B7-492F-BC33-70EEB2A1D77C}" sibTransId="{5F03A7EA-0C4D-4125-8709-AA52E04554A6}"/>
    <dgm:cxn modelId="{504AFA71-8EAF-48F9-AA40-747EA5A05E6E}" srcId="{F292CE14-8169-4281-B47E-57F4D87E8C1E}" destId="{2DBA17A3-EF81-45C3-A192-190D294C3B7C}" srcOrd="0" destOrd="0" parTransId="{3AC14AEC-BCA7-4022-8EA1-3D95023E69AE}" sibTransId="{F29EA883-A348-4FB4-B85C-55A5A3B25E35}"/>
    <dgm:cxn modelId="{36BBF18E-17E9-43FE-8284-32BD5E41A9B5}" type="presOf" srcId="{628D3D1A-4D46-4F3C-A891-0BE03E6D5CC6}" destId="{29A748F0-6436-4558-889A-D12FA180FE2C}" srcOrd="0" destOrd="0" presId="urn:microsoft.com/office/officeart/2009/3/layout/SubStepProcess"/>
    <dgm:cxn modelId="{E12ABC8E-BE54-43D2-BFA0-66F5BE8B4433}" type="presParOf" srcId="{57F3E96C-ADA3-4F27-BF03-126B5B4AFA86}" destId="{C9107D40-4BFE-4860-8CF7-5042733E4004}" srcOrd="0" destOrd="0" presId="urn:microsoft.com/office/officeart/2009/3/layout/SubStepProcess"/>
    <dgm:cxn modelId="{AFEAEF0F-F9FC-4236-ACD7-4A5187EB6B0B}" type="presParOf" srcId="{57F3E96C-ADA3-4F27-BF03-126B5B4AFA86}" destId="{3F38561E-DA91-4890-9979-F84ED7B4B0B0}" srcOrd="1" destOrd="0" presId="urn:microsoft.com/office/officeart/2009/3/layout/SubStepProcess"/>
    <dgm:cxn modelId="{ECED5594-F204-46F0-BB1D-02281E95989E}" type="presParOf" srcId="{57F3E96C-ADA3-4F27-BF03-126B5B4AFA86}" destId="{29A748F0-6436-4558-889A-D12FA180FE2C}" srcOrd="2" destOrd="0" presId="urn:microsoft.com/office/officeart/2009/3/layout/SubStepProcess"/>
    <dgm:cxn modelId="{BD1820F0-B15B-4BBE-A61C-099906E8C3FB}" type="presParOf" srcId="{57F3E96C-ADA3-4F27-BF03-126B5B4AFA86}" destId="{01486197-8C2B-4397-8B77-80D390CA9F1D}"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07D40-4BFE-4860-8CF7-5042733E4004}">
      <dsp:nvSpPr>
        <dsp:cNvPr id="0" name=""/>
        <dsp:cNvSpPr/>
      </dsp:nvSpPr>
      <dsp:spPr>
        <a:xfrm>
          <a:off x="0" y="1275030"/>
          <a:ext cx="2964100" cy="2964100"/>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Windows Performance Lifecycle</a:t>
          </a:r>
          <a:endParaRPr lang="en-US" sz="2900" kern="1200" dirty="0"/>
        </a:p>
      </dsp:txBody>
      <dsp:txXfrm>
        <a:off x="434082" y="1709112"/>
        <a:ext cx="2095936" cy="2095936"/>
      </dsp:txXfrm>
    </dsp:sp>
    <dsp:sp modelId="{3F38561E-DA91-4890-9979-F84ED7B4B0B0}">
      <dsp:nvSpPr>
        <dsp:cNvPr id="0" name=""/>
        <dsp:cNvSpPr/>
      </dsp:nvSpPr>
      <dsp:spPr>
        <a:xfrm>
          <a:off x="2964100" y="1275030"/>
          <a:ext cx="2964100" cy="2964100"/>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Windows Internals</a:t>
          </a:r>
          <a:endParaRPr lang="en-US" sz="2900" kern="1200" dirty="0"/>
        </a:p>
      </dsp:txBody>
      <dsp:txXfrm>
        <a:off x="3398182" y="1709112"/>
        <a:ext cx="2095936" cy="2095936"/>
      </dsp:txXfrm>
    </dsp:sp>
    <dsp:sp modelId="{29A748F0-6436-4558-889A-D12FA180FE2C}">
      <dsp:nvSpPr>
        <dsp:cNvPr id="0" name=""/>
        <dsp:cNvSpPr/>
      </dsp:nvSpPr>
      <dsp:spPr>
        <a:xfrm>
          <a:off x="5928201" y="1275030"/>
          <a:ext cx="2964100" cy="2964100"/>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Windows Performance Toolkit</a:t>
          </a:r>
          <a:endParaRPr lang="en-US" sz="2900" kern="1200" dirty="0"/>
        </a:p>
      </dsp:txBody>
      <dsp:txXfrm>
        <a:off x="6362283" y="1709112"/>
        <a:ext cx="2095936" cy="2095936"/>
      </dsp:txXfrm>
    </dsp:sp>
    <dsp:sp modelId="{01486197-8C2B-4397-8B77-80D390CA9F1D}">
      <dsp:nvSpPr>
        <dsp:cNvPr id="0" name=""/>
        <dsp:cNvSpPr/>
      </dsp:nvSpPr>
      <dsp:spPr>
        <a:xfrm>
          <a:off x="8892301" y="1275030"/>
          <a:ext cx="2964100" cy="2964100"/>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Windows Assessment Services</a:t>
          </a:r>
          <a:endParaRPr lang="en-US" sz="2900" kern="1200" dirty="0"/>
        </a:p>
      </dsp:txBody>
      <dsp:txXfrm>
        <a:off x="9326383" y="1709112"/>
        <a:ext cx="2095936" cy="2095936"/>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52585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27122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01675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85181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95447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0533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85905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5085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14023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4237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19784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96919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45620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93078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85230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51741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836857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069192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74909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253011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85682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801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63751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57066" indent="-291179">
              <a:defRPr>
                <a:solidFill>
                  <a:schemeClr val="tx1"/>
                </a:solidFill>
                <a:latin typeface="Segoe UI" panose="020B0502040204020203" pitchFamily="34" charset="0"/>
                <a:ea typeface="MS PGothic" panose="020B0600070205080204" pitchFamily="34" charset="-128"/>
              </a:defRPr>
            </a:lvl2pPr>
            <a:lvl3pPr marL="1164717" indent="-232943">
              <a:defRPr>
                <a:solidFill>
                  <a:schemeClr val="tx1"/>
                </a:solidFill>
                <a:latin typeface="Segoe UI" panose="020B0502040204020203" pitchFamily="34" charset="0"/>
                <a:ea typeface="MS PGothic" panose="020B0600070205080204" pitchFamily="34" charset="-128"/>
              </a:defRPr>
            </a:lvl3pPr>
            <a:lvl4pPr marL="1630604" indent="-232943">
              <a:defRPr>
                <a:solidFill>
                  <a:schemeClr val="tx1"/>
                </a:solidFill>
                <a:latin typeface="Segoe UI" panose="020B0502040204020203" pitchFamily="34" charset="0"/>
                <a:ea typeface="MS PGothic" panose="020B0600070205080204" pitchFamily="34" charset="-128"/>
              </a:defRPr>
            </a:lvl4pPr>
            <a:lvl5pPr marL="2096491" indent="-232943">
              <a:defRPr>
                <a:solidFill>
                  <a:schemeClr val="tx1"/>
                </a:solidFill>
                <a:latin typeface="Segoe UI" panose="020B0502040204020203" pitchFamily="34" charset="0"/>
                <a:ea typeface="MS PGothic" panose="020B0600070205080204" pitchFamily="34" charset="-128"/>
              </a:defRPr>
            </a:lvl5pPr>
            <a:lvl6pPr marL="2562377"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3028264"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94151"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960038"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49568" fontAlgn="base">
              <a:spcBef>
                <a:spcPct val="0"/>
              </a:spcBef>
              <a:spcAft>
                <a:spcPct val="0"/>
              </a:spcAft>
            </a:pPr>
            <a:endParaRPr lang="en-US" smtClean="0"/>
          </a:p>
        </p:txBody>
      </p:sp>
      <p:sp>
        <p:nvSpPr>
          <p:cNvPr id="5" name="Footer Placeholder 4"/>
          <p:cNvSpPr>
            <a:spLocks noGrp="1"/>
          </p:cNvSpPr>
          <p:nvPr>
            <p:ph type="ftr" sz="quarter" idx="4"/>
          </p:nvPr>
        </p:nvSpPr>
        <p:spPr>
          <a:xfrm>
            <a:off x="0" y="8831580"/>
            <a:ext cx="6052312" cy="361897"/>
          </a:xfrm>
        </p:spPr>
        <p:txBody>
          <a:bodyPr rtlCol="0"/>
          <a:lstStyle/>
          <a:p>
            <a:pPr defTabSz="931467"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31467"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57066" indent="-291179">
              <a:defRPr>
                <a:solidFill>
                  <a:schemeClr val="tx1"/>
                </a:solidFill>
                <a:latin typeface="Segoe UI" panose="020B0502040204020203" pitchFamily="34" charset="0"/>
                <a:ea typeface="MS PGothic" panose="020B0600070205080204" pitchFamily="34" charset="-128"/>
              </a:defRPr>
            </a:lvl2pPr>
            <a:lvl3pPr marL="1164717" indent="-232943">
              <a:defRPr>
                <a:solidFill>
                  <a:schemeClr val="tx1"/>
                </a:solidFill>
                <a:latin typeface="Segoe UI" panose="020B0502040204020203" pitchFamily="34" charset="0"/>
                <a:ea typeface="MS PGothic" panose="020B0600070205080204" pitchFamily="34" charset="-128"/>
              </a:defRPr>
            </a:lvl3pPr>
            <a:lvl4pPr marL="1630604" indent="-232943">
              <a:defRPr>
                <a:solidFill>
                  <a:schemeClr val="tx1"/>
                </a:solidFill>
                <a:latin typeface="Segoe UI" panose="020B0502040204020203" pitchFamily="34" charset="0"/>
                <a:ea typeface="MS PGothic" panose="020B0600070205080204" pitchFamily="34" charset="-128"/>
              </a:defRPr>
            </a:lvl4pPr>
            <a:lvl5pPr marL="2096491" indent="-232943">
              <a:defRPr>
                <a:solidFill>
                  <a:schemeClr val="tx1"/>
                </a:solidFill>
                <a:latin typeface="Segoe UI" panose="020B0502040204020203" pitchFamily="34" charset="0"/>
                <a:ea typeface="MS PGothic" panose="020B0600070205080204" pitchFamily="34" charset="-128"/>
              </a:defRPr>
            </a:lvl5pPr>
            <a:lvl6pPr marL="2562377"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3028264"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94151"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960038"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5/14/2014</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57066" indent="-291179">
              <a:defRPr>
                <a:solidFill>
                  <a:schemeClr val="tx1"/>
                </a:solidFill>
                <a:latin typeface="Segoe UI" panose="020B0502040204020203" pitchFamily="34" charset="0"/>
                <a:ea typeface="MS PGothic" panose="020B0600070205080204" pitchFamily="34" charset="-128"/>
              </a:defRPr>
            </a:lvl2pPr>
            <a:lvl3pPr marL="1164717" indent="-232943">
              <a:defRPr>
                <a:solidFill>
                  <a:schemeClr val="tx1"/>
                </a:solidFill>
                <a:latin typeface="Segoe UI" panose="020B0502040204020203" pitchFamily="34" charset="0"/>
                <a:ea typeface="MS PGothic" panose="020B0600070205080204" pitchFamily="34" charset="-128"/>
              </a:defRPr>
            </a:lvl3pPr>
            <a:lvl4pPr marL="1630604" indent="-232943">
              <a:defRPr>
                <a:solidFill>
                  <a:schemeClr val="tx1"/>
                </a:solidFill>
                <a:latin typeface="Segoe UI" panose="020B0502040204020203" pitchFamily="34" charset="0"/>
                <a:ea typeface="MS PGothic" panose="020B0600070205080204" pitchFamily="34" charset="-128"/>
              </a:defRPr>
            </a:lvl4pPr>
            <a:lvl5pPr marL="2096491" indent="-232943">
              <a:defRPr>
                <a:solidFill>
                  <a:schemeClr val="tx1"/>
                </a:solidFill>
                <a:latin typeface="Segoe UI" panose="020B0502040204020203" pitchFamily="34" charset="0"/>
                <a:ea typeface="MS PGothic" panose="020B0600070205080204" pitchFamily="34" charset="-128"/>
              </a:defRPr>
            </a:lvl5pPr>
            <a:lvl6pPr marL="2562377"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3028264"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94151"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960038" indent="-232943" defTabSz="949568"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5</a:t>
            </a:fld>
            <a:endParaRPr lang="en-US"/>
          </a:p>
        </p:txBody>
      </p:sp>
    </p:spTree>
    <p:extLst>
      <p:ext uri="{BB962C8B-B14F-4D97-AF65-F5344CB8AC3E}">
        <p14:creationId xmlns:p14="http://schemas.microsoft.com/office/powerpoint/2010/main" val="36341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84819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AD436945-3E5F-4F7C-A98C-79AF65C871C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F3D2B40B-49E6-42D9-A9F6-B5454D63C5A2}" type="slidenum">
              <a:rPr lang="en-US" smtClean="0"/>
              <a:pPr/>
              <a:t>8</a:t>
            </a:fld>
            <a:endParaRPr lang="en-US" dirty="0"/>
          </a:p>
        </p:txBody>
      </p:sp>
    </p:spTree>
    <p:extLst>
      <p:ext uri="{BB962C8B-B14F-4D97-AF65-F5344CB8AC3E}">
        <p14:creationId xmlns:p14="http://schemas.microsoft.com/office/powerpoint/2010/main" val="98004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D222AA9F-4CEF-476C-B6C4-2A7F016C117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F3D2B40B-49E6-42D9-A9F6-B5454D63C5A2}" type="slidenum">
              <a:rPr lang="en-US" smtClean="0"/>
              <a:pPr/>
              <a:t>9</a:t>
            </a:fld>
            <a:endParaRPr lang="en-US" dirty="0"/>
          </a:p>
        </p:txBody>
      </p:sp>
    </p:spTree>
    <p:extLst>
      <p:ext uri="{BB962C8B-B14F-4D97-AF65-F5344CB8AC3E}">
        <p14:creationId xmlns:p14="http://schemas.microsoft.com/office/powerpoint/2010/main" val="365600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2F60C65D-F570-450A-9295-52CBD16D011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F3D2B40B-49E6-42D9-A9F6-B5454D63C5A2}" type="slidenum">
              <a:rPr lang="en-US" smtClean="0"/>
              <a:pPr/>
              <a:t>10</a:t>
            </a:fld>
            <a:endParaRPr lang="en-US" dirty="0"/>
          </a:p>
        </p:txBody>
      </p:sp>
    </p:spTree>
    <p:extLst>
      <p:ext uri="{BB962C8B-B14F-4D97-AF65-F5344CB8AC3E}">
        <p14:creationId xmlns:p14="http://schemas.microsoft.com/office/powerpoint/2010/main" val="181131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68066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726851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082257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61447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60185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818399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50828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37076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408808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696497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4880946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235937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83464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56942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948316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62716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16370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607659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72120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6456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492643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1972075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9804473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3856893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4058808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7985438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2043757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2614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81579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0040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2895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66219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59270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1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709902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8.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aka.ms/downloadWP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hannel9.msdn.com/Events/TechEd"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hyperlink" Target="http://msdn.microsoft.com/en-us/library/windows/desktop/bb968803(v=vs.85).aspx" TargetMode="External"/><Relationship Id="rId4" Type="http://schemas.openxmlformats.org/officeDocument/2006/relationships/hyperlink" Target="http://msdn.microsoft.com/en-us/library/windows/desktop/hh448223.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msdn.microsoft.com/en-us/library/windows/hardware/hh448170.aspx"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msdn.microsoft.com/en-us/library/windows/desktop/hh448223.aspx" TargetMode="External"/><Relationship Id="rId5" Type="http://schemas.openxmlformats.org/officeDocument/2006/relationships/hyperlink" Target="http://x/" TargetMode="External"/><Relationship Id="rId4" Type="http://schemas.openxmlformats.org/officeDocument/2006/relationships/hyperlink" Target="http://channel9.msdn.com/Events/Tech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0.w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9.w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8.wmf"/><Relationship Id="rId5" Type="http://schemas.openxmlformats.org/officeDocument/2006/relationships/tags" Target="../tags/tag18.xml"/><Relationship Id="rId10" Type="http://schemas.openxmlformats.org/officeDocument/2006/relationships/notesSlide" Target="../notesSlides/notesSlide7.xml"/><Relationship Id="rId4" Type="http://schemas.openxmlformats.org/officeDocument/2006/relationships/tags" Target="../tags/tag17.xml"/><Relationship Id="rId9" Type="http://schemas.openxmlformats.org/officeDocument/2006/relationships/slideLayout" Target="../slideLayouts/slideLayout12.xml"/><Relationship Id="rId1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63580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Boot: Overview</a:t>
            </a:r>
            <a:endParaRPr lang="en-US" dirty="0"/>
          </a:p>
        </p:txBody>
      </p:sp>
      <p:grpSp>
        <p:nvGrpSpPr>
          <p:cNvPr id="5" name="Group 4"/>
          <p:cNvGrpSpPr/>
          <p:nvPr/>
        </p:nvGrpSpPr>
        <p:grpSpPr>
          <a:xfrm>
            <a:off x="2027237" y="1820862"/>
            <a:ext cx="8171039" cy="1026160"/>
            <a:chOff x="1747520" y="1259840"/>
            <a:chExt cx="5316538" cy="1524000"/>
          </a:xfrm>
        </p:grpSpPr>
        <p:sp>
          <p:nvSpPr>
            <p:cNvPr id="6" name="Rectangle 5"/>
            <p:cNvSpPr/>
            <p:nvPr>
              <p:custDataLst>
                <p:tags r:id="rId9"/>
              </p:custDataLst>
            </p:nvPr>
          </p:nvSpPr>
          <p:spPr bwMode="auto">
            <a:xfrm>
              <a:off x="1747520" y="1259840"/>
              <a:ext cx="1524000" cy="15240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BIOS</a:t>
              </a:r>
            </a:p>
          </p:txBody>
        </p:sp>
        <p:sp>
          <p:nvSpPr>
            <p:cNvPr id="7" name="Rectangle 6"/>
            <p:cNvSpPr/>
            <p:nvPr>
              <p:custDataLst>
                <p:tags r:id="rId10"/>
              </p:custDataLst>
            </p:nvPr>
          </p:nvSpPr>
          <p:spPr bwMode="auto">
            <a:xfrm>
              <a:off x="3319780" y="1259840"/>
              <a:ext cx="1524000" cy="15240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OS Loader</a:t>
              </a:r>
            </a:p>
          </p:txBody>
        </p:sp>
        <p:sp>
          <p:nvSpPr>
            <p:cNvPr id="8" name="Rectangle 7"/>
            <p:cNvSpPr/>
            <p:nvPr>
              <p:custDataLst>
                <p:tags r:id="rId11"/>
              </p:custDataLst>
            </p:nvPr>
          </p:nvSpPr>
          <p:spPr bwMode="auto">
            <a:xfrm>
              <a:off x="4909820" y="1259840"/>
              <a:ext cx="2154238" cy="15240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solidFill>
                    <a:srgbClr val="FFFFFF"/>
                  </a:solidFill>
                  <a:latin typeface="Segoe UI" pitchFamily="34" charset="0"/>
                  <a:ea typeface="Segoe UI" pitchFamily="34" charset="0"/>
                  <a:cs typeface="Segoe UI" pitchFamily="34" charset="0"/>
                </a:rPr>
                <a:t>OS Initialization</a:t>
              </a:r>
            </a:p>
          </p:txBody>
        </p:sp>
      </p:grpSp>
      <p:grpSp>
        <p:nvGrpSpPr>
          <p:cNvPr id="9" name="Group 8"/>
          <p:cNvGrpSpPr/>
          <p:nvPr/>
        </p:nvGrpSpPr>
        <p:grpSpPr>
          <a:xfrm>
            <a:off x="634808" y="2847022"/>
            <a:ext cx="11082285" cy="2284863"/>
            <a:chOff x="585840" y="2484688"/>
            <a:chExt cx="11082285" cy="2284863"/>
          </a:xfrm>
        </p:grpSpPr>
        <p:grpSp>
          <p:nvGrpSpPr>
            <p:cNvPr id="10" name="Group 9"/>
            <p:cNvGrpSpPr/>
            <p:nvPr/>
          </p:nvGrpSpPr>
          <p:grpSpPr>
            <a:xfrm>
              <a:off x="585840" y="2867145"/>
              <a:ext cx="11082285" cy="1526700"/>
              <a:chOff x="692520" y="2389960"/>
              <a:chExt cx="11082285" cy="1526700"/>
            </a:xfrm>
          </p:grpSpPr>
          <p:sp>
            <p:nvSpPr>
              <p:cNvPr id="18" name="Rectangle 17"/>
              <p:cNvSpPr/>
              <p:nvPr>
                <p:custDataLst>
                  <p:tags r:id="rId2"/>
                </p:custDataLst>
              </p:nvPr>
            </p:nvSpPr>
            <p:spPr bwMode="auto">
              <a:xfrm>
                <a:off x="692520" y="2392660"/>
                <a:ext cx="1524000" cy="15240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BIOS</a:t>
                </a:r>
              </a:p>
            </p:txBody>
          </p:sp>
          <p:sp>
            <p:nvSpPr>
              <p:cNvPr id="19" name="Rectangle 18"/>
              <p:cNvSpPr/>
              <p:nvPr>
                <p:custDataLst>
                  <p:tags r:id="rId3"/>
                </p:custDataLst>
              </p:nvPr>
            </p:nvSpPr>
            <p:spPr bwMode="auto">
              <a:xfrm>
                <a:off x="2280920" y="2392660"/>
                <a:ext cx="1524000" cy="15240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OS Loader</a:t>
                </a:r>
              </a:p>
            </p:txBody>
          </p:sp>
          <p:sp>
            <p:nvSpPr>
              <p:cNvPr id="20" name="Rectangle 19"/>
              <p:cNvSpPr/>
              <p:nvPr>
                <p:custDataLst>
                  <p:tags r:id="rId4"/>
                </p:custDataLst>
              </p:nvPr>
            </p:nvSpPr>
            <p:spPr bwMode="auto">
              <a:xfrm>
                <a:off x="3881120" y="2392660"/>
                <a:ext cx="1524000" cy="1524000"/>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Kernel Initialization</a:t>
                </a:r>
              </a:p>
            </p:txBody>
          </p:sp>
          <p:sp>
            <p:nvSpPr>
              <p:cNvPr id="21" name="Rectangle 20"/>
              <p:cNvSpPr/>
              <p:nvPr>
                <p:custDataLst>
                  <p:tags r:id="rId5"/>
                </p:custDataLst>
              </p:nvPr>
            </p:nvSpPr>
            <p:spPr bwMode="auto">
              <a:xfrm>
                <a:off x="5454447" y="2389960"/>
                <a:ext cx="1524000" cy="152400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Session Initialization</a:t>
                </a:r>
              </a:p>
            </p:txBody>
          </p:sp>
          <p:sp>
            <p:nvSpPr>
              <p:cNvPr id="22" name="Rectangle 21"/>
              <p:cNvSpPr/>
              <p:nvPr>
                <p:custDataLst>
                  <p:tags r:id="rId6"/>
                </p:custDataLst>
              </p:nvPr>
            </p:nvSpPr>
            <p:spPr bwMode="auto">
              <a:xfrm>
                <a:off x="7044487" y="2392660"/>
                <a:ext cx="1524000" cy="1524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Winlogon</a:t>
                </a:r>
              </a:p>
              <a:p>
                <a:pPr defTabSz="914099" fontAlgn="base">
                  <a:spcBef>
                    <a:spcPct val="0"/>
                  </a:spcBef>
                  <a:spcAft>
                    <a:spcPct val="0"/>
                  </a:spcAft>
                </a:pPr>
                <a:r>
                  <a:rPr lang="de-DE"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rPr>
                  <a:t>Initialization</a:t>
                </a:r>
              </a:p>
            </p:txBody>
          </p:sp>
          <p:sp>
            <p:nvSpPr>
              <p:cNvPr id="23" name="Rectangle 22"/>
              <p:cNvSpPr/>
              <p:nvPr>
                <p:custDataLst>
                  <p:tags r:id="rId7"/>
                </p:custDataLst>
              </p:nvPr>
            </p:nvSpPr>
            <p:spPr bwMode="auto">
              <a:xfrm>
                <a:off x="8641080" y="2389960"/>
                <a:ext cx="1524000" cy="15240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Explorer</a:t>
                </a:r>
              </a:p>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Initialization</a:t>
                </a:r>
              </a:p>
            </p:txBody>
          </p:sp>
          <p:sp>
            <p:nvSpPr>
              <p:cNvPr id="24" name="Rectangle 23"/>
              <p:cNvSpPr/>
              <p:nvPr>
                <p:custDataLst>
                  <p:tags r:id="rId8"/>
                </p:custDataLst>
              </p:nvPr>
            </p:nvSpPr>
            <p:spPr bwMode="auto">
              <a:xfrm>
                <a:off x="10250805" y="2392660"/>
                <a:ext cx="1524000" cy="1524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Post Boot</a:t>
                </a:r>
              </a:p>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Activity</a:t>
                </a:r>
              </a:p>
            </p:txBody>
          </p:sp>
        </p:grpSp>
        <p:cxnSp>
          <p:nvCxnSpPr>
            <p:cNvPr id="11" name="Straight Connector 10"/>
            <p:cNvCxnSpPr/>
            <p:nvPr/>
          </p:nvCxnSpPr>
          <p:spPr>
            <a:xfrm flipH="1">
              <a:off x="10144125" y="2484688"/>
              <a:ext cx="5182" cy="46622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44125" y="2484688"/>
              <a:ext cx="1524000" cy="385157"/>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88080" y="2484688"/>
              <a:ext cx="3038701" cy="385157"/>
              <a:chOff x="3664341" y="2134737"/>
              <a:chExt cx="3038701" cy="385157"/>
            </a:xfrm>
          </p:grpSpPr>
          <p:cxnSp>
            <p:nvCxnSpPr>
              <p:cNvPr id="15" name="Straight Connector 14"/>
              <p:cNvCxnSpPr/>
              <p:nvPr/>
            </p:nvCxnSpPr>
            <p:spPr>
              <a:xfrm>
                <a:off x="6703042" y="2134737"/>
                <a:ext cx="0" cy="16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664341" y="2299215"/>
                <a:ext cx="3038701" cy="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64341" y="2299215"/>
                <a:ext cx="0" cy="2206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3"/>
            <p:cNvSpPr/>
            <p:nvPr>
              <p:custDataLst>
                <p:tags r:id="rId1"/>
              </p:custDataLst>
            </p:nvPr>
          </p:nvSpPr>
          <p:spPr bwMode="auto">
            <a:xfrm>
              <a:off x="4128379" y="4434271"/>
              <a:ext cx="7248039" cy="335280"/>
            </a:xfrm>
            <a:prstGeom prst="rect">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ReadyBoot Prefetcher</a:t>
              </a:r>
            </a:p>
          </p:txBody>
        </p:sp>
      </p:grpSp>
    </p:spTree>
    <p:extLst>
      <p:ext uri="{BB962C8B-B14F-4D97-AF65-F5344CB8AC3E}">
        <p14:creationId xmlns:p14="http://schemas.microsoft.com/office/powerpoint/2010/main" val="34386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many tools… when to go for which?</a:t>
            </a:r>
            <a:endParaRPr lang="en-US" dirty="0"/>
          </a:p>
        </p:txBody>
      </p:sp>
      <p:graphicFrame>
        <p:nvGraphicFramePr>
          <p:cNvPr id="4" name="Table 3"/>
          <p:cNvGraphicFramePr>
            <a:graphicFrameLocks noGrp="1"/>
          </p:cNvGraphicFramePr>
          <p:nvPr>
            <p:extLst/>
          </p:nvPr>
        </p:nvGraphicFramePr>
        <p:xfrm>
          <a:off x="305435" y="1220152"/>
          <a:ext cx="11858767" cy="5286203"/>
        </p:xfrm>
        <a:graphic>
          <a:graphicData uri="http://schemas.openxmlformats.org/drawingml/2006/table">
            <a:tbl>
              <a:tblPr firstRow="1" bandRow="1">
                <a:tableStyleId>{F5AB1C69-6EDB-4FF4-983F-18BD219EF322}</a:tableStyleId>
              </a:tblPr>
              <a:tblGrid>
                <a:gridCol w="4138683"/>
                <a:gridCol w="1267738"/>
                <a:gridCol w="1686863"/>
                <a:gridCol w="1785532"/>
                <a:gridCol w="2979951"/>
              </a:tblGrid>
              <a:tr h="701527">
                <a:tc>
                  <a:txBody>
                    <a:bodyPr/>
                    <a:lstStyle/>
                    <a:p>
                      <a:pPr algn="ctr"/>
                      <a:r>
                        <a:rPr lang="en-US" sz="1900" dirty="0" smtClean="0"/>
                        <a:t>Analysis</a:t>
                      </a:r>
                      <a:endParaRPr lang="en-US" sz="1900" dirty="0"/>
                    </a:p>
                  </a:txBody>
                  <a:tcPr/>
                </a:tc>
                <a:tc>
                  <a:txBody>
                    <a:bodyPr/>
                    <a:lstStyle/>
                    <a:p>
                      <a:pPr algn="ctr"/>
                      <a:r>
                        <a:rPr lang="en-US" sz="1900" dirty="0" err="1" smtClean="0"/>
                        <a:t>Perfmon</a:t>
                      </a:r>
                      <a:endParaRPr lang="en-US" sz="1900" dirty="0"/>
                    </a:p>
                  </a:txBody>
                  <a:tcPr/>
                </a:tc>
                <a:tc>
                  <a:txBody>
                    <a:bodyPr/>
                    <a:lstStyle/>
                    <a:p>
                      <a:pPr algn="ctr"/>
                      <a:r>
                        <a:rPr lang="en-US" sz="1900" dirty="0" err="1" smtClean="0"/>
                        <a:t>DebugDiag</a:t>
                      </a:r>
                      <a:r>
                        <a:rPr lang="en-US" sz="1900" dirty="0" smtClean="0"/>
                        <a:t>/</a:t>
                      </a:r>
                    </a:p>
                    <a:p>
                      <a:pPr algn="ctr"/>
                      <a:r>
                        <a:rPr lang="en-US" sz="1900" dirty="0" err="1" smtClean="0"/>
                        <a:t>Adplus</a:t>
                      </a:r>
                      <a:r>
                        <a:rPr lang="en-US" sz="1900" dirty="0" smtClean="0"/>
                        <a:t>/</a:t>
                      </a:r>
                    </a:p>
                    <a:p>
                      <a:pPr algn="ctr"/>
                      <a:r>
                        <a:rPr lang="en-US" sz="1900" dirty="0" err="1" smtClean="0"/>
                        <a:t>ProcDump</a:t>
                      </a:r>
                      <a:endParaRPr lang="en-US" sz="1900" dirty="0"/>
                    </a:p>
                  </a:txBody>
                  <a:tcPr/>
                </a:tc>
                <a:tc>
                  <a:txBody>
                    <a:bodyPr/>
                    <a:lstStyle/>
                    <a:p>
                      <a:pPr algn="ctr"/>
                      <a:r>
                        <a:rPr lang="en-US" sz="1900" dirty="0" smtClean="0"/>
                        <a:t>Visual</a:t>
                      </a:r>
                      <a:r>
                        <a:rPr lang="en-US" sz="1900" baseline="0" dirty="0" smtClean="0"/>
                        <a:t> Studio</a:t>
                      </a:r>
                      <a:endParaRPr lang="en-US" sz="1900" dirty="0"/>
                    </a:p>
                  </a:txBody>
                  <a:tcPr/>
                </a:tc>
                <a:tc>
                  <a:txBody>
                    <a:bodyPr/>
                    <a:lstStyle/>
                    <a:p>
                      <a:pPr algn="ctr"/>
                      <a:r>
                        <a:rPr lang="en-US" sz="1900" dirty="0" smtClean="0"/>
                        <a:t>Windows </a:t>
                      </a:r>
                    </a:p>
                    <a:p>
                      <a:pPr algn="ctr"/>
                      <a:r>
                        <a:rPr lang="en-US" sz="1900" dirty="0" smtClean="0"/>
                        <a:t>Performance </a:t>
                      </a:r>
                    </a:p>
                    <a:p>
                      <a:pPr algn="ctr"/>
                      <a:r>
                        <a:rPr lang="en-US" sz="1900" dirty="0" smtClean="0"/>
                        <a:t>Toolkit</a:t>
                      </a:r>
                      <a:endParaRPr lang="en-US" sz="1900" dirty="0"/>
                    </a:p>
                  </a:txBody>
                  <a:tcPr/>
                </a:tc>
              </a:tr>
              <a:tr h="406440">
                <a:tc>
                  <a:txBody>
                    <a:bodyPr/>
                    <a:lstStyle/>
                    <a:p>
                      <a:pPr algn="ctr"/>
                      <a:r>
                        <a:rPr lang="en-US" sz="1900" dirty="0" smtClean="0"/>
                        <a:t>Basic analysis</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N</a:t>
                      </a:r>
                      <a:endParaRPr lang="en-US" sz="1900" dirty="0"/>
                    </a:p>
                  </a:txBody>
                  <a:tcPr/>
                </a:tc>
              </a:tr>
              <a:tr h="406440">
                <a:tc>
                  <a:txBody>
                    <a:bodyPr/>
                    <a:lstStyle/>
                    <a:p>
                      <a:pPr algn="ctr"/>
                      <a:r>
                        <a:rPr lang="en-US" sz="1900" dirty="0" smtClean="0"/>
                        <a:t>Advanced analysis</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Y</a:t>
                      </a:r>
                      <a:endParaRPr lang="en-US" sz="1900" dirty="0"/>
                    </a:p>
                  </a:txBody>
                  <a:tcPr/>
                </a:tc>
                <a:tc>
                  <a:txBody>
                    <a:bodyPr/>
                    <a:lstStyle/>
                    <a:p>
                      <a:pPr algn="ctr"/>
                      <a:endParaRPr lang="en-US" sz="1900" dirty="0"/>
                    </a:p>
                  </a:txBody>
                  <a:tcPr/>
                </a:tc>
                <a:tc>
                  <a:txBody>
                    <a:bodyPr/>
                    <a:lstStyle/>
                    <a:p>
                      <a:pPr algn="ctr"/>
                      <a:r>
                        <a:rPr lang="en-US" sz="1900" dirty="0" smtClean="0"/>
                        <a:t>Y</a:t>
                      </a:r>
                      <a:endParaRPr lang="en-US" sz="1900" dirty="0"/>
                    </a:p>
                  </a:txBody>
                  <a:tcPr/>
                </a:tc>
              </a:tr>
              <a:tr h="701527">
                <a:tc>
                  <a:txBody>
                    <a:bodyPr/>
                    <a:lstStyle/>
                    <a:p>
                      <a:pPr algn="ctr"/>
                      <a:r>
                        <a:rPr lang="en-US" sz="1900" dirty="0" smtClean="0"/>
                        <a:t>Analysis of apps/services</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r>
              <a:tr h="406440">
                <a:tc>
                  <a:txBody>
                    <a:bodyPr/>
                    <a:lstStyle/>
                    <a:p>
                      <a:pPr algn="ctr"/>
                      <a:r>
                        <a:rPr lang="en-US" sz="1900" dirty="0" smtClean="0"/>
                        <a:t>Analysis of drivers</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a:t>
                      </a:r>
                      <a:endParaRPr lang="en-US" sz="1900" dirty="0"/>
                    </a:p>
                  </a:txBody>
                  <a:tcPr/>
                </a:tc>
                <a:tc>
                  <a:txBody>
                    <a:bodyPr/>
                    <a:lstStyle/>
                    <a:p>
                      <a:pPr algn="ctr"/>
                      <a:r>
                        <a:rPr lang="en-US" sz="1900" dirty="0" smtClean="0"/>
                        <a:t>Y</a:t>
                      </a:r>
                      <a:endParaRPr lang="en-US" sz="1900" dirty="0"/>
                    </a:p>
                  </a:txBody>
                  <a:tcPr/>
                </a:tc>
              </a:tr>
              <a:tr h="701527">
                <a:tc>
                  <a:txBody>
                    <a:bodyPr/>
                    <a:lstStyle/>
                    <a:p>
                      <a:pPr algn="ctr"/>
                      <a:r>
                        <a:rPr lang="en-US" sz="1900" dirty="0" smtClean="0"/>
                        <a:t>Trace capture</a:t>
                      </a:r>
                      <a:r>
                        <a:rPr lang="en-US" sz="1900" baseline="0" dirty="0" smtClean="0"/>
                        <a:t> &amp; export</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Y</a:t>
                      </a:r>
                      <a:endParaRPr lang="en-US" sz="1900" dirty="0"/>
                    </a:p>
                  </a:txBody>
                  <a:tcPr/>
                </a:tc>
              </a:tr>
              <a:tr h="1002182">
                <a:tc>
                  <a:txBody>
                    <a:bodyPr/>
                    <a:lstStyle/>
                    <a:p>
                      <a:pPr algn="ctr"/>
                      <a:r>
                        <a:rPr lang="en-US" sz="1900" dirty="0" smtClean="0"/>
                        <a:t>Reopen shared/post mortem traces</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Y</a:t>
                      </a:r>
                      <a:endParaRPr lang="en-US" sz="1900" dirty="0"/>
                    </a:p>
                  </a:txBody>
                  <a:tcPr/>
                </a:tc>
              </a:tr>
              <a:tr h="701527">
                <a:tc>
                  <a:txBody>
                    <a:bodyPr/>
                    <a:lstStyle/>
                    <a:p>
                      <a:pPr algn="ctr"/>
                      <a:r>
                        <a:rPr lang="en-US" sz="1900" dirty="0" smtClean="0"/>
                        <a:t>Source code linking</a:t>
                      </a:r>
                      <a:endParaRPr lang="en-US" sz="1900" dirty="0"/>
                    </a:p>
                  </a:txBody>
                  <a:tcPr/>
                </a:tc>
                <a:tc>
                  <a:txBody>
                    <a:bodyPr/>
                    <a:lstStyle/>
                    <a:p>
                      <a:pPr algn="ctr"/>
                      <a:r>
                        <a:rPr lang="en-US" sz="1900" dirty="0" smtClean="0"/>
                        <a:t>N</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Y</a:t>
                      </a:r>
                      <a:endParaRPr lang="en-US" sz="1900" dirty="0"/>
                    </a:p>
                  </a:txBody>
                  <a:tcPr/>
                </a:tc>
                <a:tc>
                  <a:txBody>
                    <a:bodyPr/>
                    <a:lstStyle/>
                    <a:p>
                      <a:pPr algn="ctr"/>
                      <a:r>
                        <a:rPr lang="en-US" sz="1900" dirty="0" smtClean="0"/>
                        <a:t>N</a:t>
                      </a:r>
                      <a:endParaRPr lang="en-US" sz="1900" dirty="0"/>
                    </a:p>
                  </a:txBody>
                  <a:tcPr/>
                </a:tc>
              </a:tr>
            </a:tbl>
          </a:graphicData>
        </a:graphic>
      </p:graphicFrame>
    </p:spTree>
    <p:extLst>
      <p:ext uri="{BB962C8B-B14F-4D97-AF65-F5344CB8AC3E}">
        <p14:creationId xmlns:p14="http://schemas.microsoft.com/office/powerpoint/2010/main" val="38913516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Performance Toolkit</a:t>
            </a:r>
            <a:endParaRPr lang="en-US" dirty="0"/>
          </a:p>
        </p:txBody>
      </p:sp>
    </p:spTree>
    <p:extLst>
      <p:ext uri="{BB962C8B-B14F-4D97-AF65-F5344CB8AC3E}">
        <p14:creationId xmlns:p14="http://schemas.microsoft.com/office/powerpoint/2010/main" val="25939398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311676"/>
          </a:xfrm>
        </p:spPr>
        <p:txBody>
          <a:bodyPr/>
          <a:lstStyle/>
          <a:p>
            <a:r>
              <a:rPr lang="en-US" dirty="0"/>
              <a:t>Windows Performance Recorder (WPR</a:t>
            </a:r>
            <a:r>
              <a:rPr lang="en-US" dirty="0" smtClean="0"/>
              <a:t>)</a:t>
            </a:r>
          </a:p>
          <a:p>
            <a:pPr lvl="1"/>
            <a:r>
              <a:rPr lang="en-US" dirty="0"/>
              <a:t>Allows you to capture a trace for the problem you want to investigate</a:t>
            </a:r>
          </a:p>
          <a:p>
            <a:pPr lvl="1"/>
            <a:endParaRPr lang="de-DE" dirty="0" smtClean="0"/>
          </a:p>
          <a:p>
            <a:r>
              <a:rPr lang="en-US" dirty="0"/>
              <a:t>Windows Performance Analyzer (WPA)</a:t>
            </a:r>
          </a:p>
          <a:p>
            <a:pPr lvl="1"/>
            <a:r>
              <a:rPr lang="en-US" dirty="0"/>
              <a:t>Exposes information about the system and allows you to do </a:t>
            </a:r>
            <a:r>
              <a:rPr lang="en-US" dirty="0" smtClean="0"/>
              <a:t>performance </a:t>
            </a:r>
            <a:r>
              <a:rPr lang="en-US" dirty="0"/>
              <a:t>analysis</a:t>
            </a:r>
          </a:p>
          <a:p>
            <a:endParaRPr lang="en-US" dirty="0"/>
          </a:p>
        </p:txBody>
      </p:sp>
      <p:sp>
        <p:nvSpPr>
          <p:cNvPr id="2" name="Title 1"/>
          <p:cNvSpPr>
            <a:spLocks noGrp="1"/>
          </p:cNvSpPr>
          <p:nvPr>
            <p:ph type="title"/>
          </p:nvPr>
        </p:nvSpPr>
        <p:spPr/>
        <p:txBody>
          <a:bodyPr/>
          <a:lstStyle/>
          <a:p>
            <a:r>
              <a:rPr lang="de-DE" dirty="0" smtClean="0"/>
              <a:t>What is WPT and where do I get it?</a:t>
            </a:r>
            <a:endParaRPr lang="en-US" dirty="0"/>
          </a:p>
        </p:txBody>
      </p:sp>
      <p:pic>
        <p:nvPicPr>
          <p:cNvPr id="4" name="Picture 3"/>
          <p:cNvPicPr>
            <a:picLocks noChangeAspect="1"/>
          </p:cNvPicPr>
          <p:nvPr/>
        </p:nvPicPr>
        <p:blipFill>
          <a:blip r:embed="rId3"/>
          <a:stretch>
            <a:fillRect/>
          </a:stretch>
        </p:blipFill>
        <p:spPr>
          <a:xfrm>
            <a:off x="274638" y="4030662"/>
            <a:ext cx="11887199" cy="4857750"/>
          </a:xfrm>
          <a:prstGeom prst="rect">
            <a:avLst/>
          </a:prstGeom>
        </p:spPr>
      </p:pic>
    </p:spTree>
    <p:extLst>
      <p:ext uri="{BB962C8B-B14F-4D97-AF65-F5344CB8AC3E}">
        <p14:creationId xmlns:p14="http://schemas.microsoft.com/office/powerpoint/2010/main" val="13082405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Walkthrough WPT Live Action</a:t>
            </a:r>
            <a:endParaRPr lang="en-US" dirty="0"/>
          </a:p>
        </p:txBody>
      </p:sp>
      <p:sp>
        <p:nvSpPr>
          <p:cNvPr id="5" name="Text Placeholder 4"/>
          <p:cNvSpPr>
            <a:spLocks noGrp="1"/>
          </p:cNvSpPr>
          <p:nvPr>
            <p:ph type="body" sz="quarter" idx="12"/>
          </p:nvPr>
        </p:nvSpPr>
        <p:spPr/>
        <p:txBody>
          <a:bodyPr/>
          <a:lstStyle/>
          <a:p>
            <a:r>
              <a:rPr lang="en-US" dirty="0" smtClean="0"/>
              <a:t>Yong Rhee</a:t>
            </a:r>
            <a:endParaRPr lang="en-US" dirty="0"/>
          </a:p>
        </p:txBody>
      </p:sp>
    </p:spTree>
    <p:extLst>
      <p:ext uri="{BB962C8B-B14F-4D97-AF65-F5344CB8AC3E}">
        <p14:creationId xmlns:p14="http://schemas.microsoft.com/office/powerpoint/2010/main" val="4083275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562599" cy="4038029"/>
          </a:xfrm>
        </p:spPr>
        <p:txBody>
          <a:bodyPr/>
          <a:lstStyle/>
          <a:p>
            <a:r>
              <a:rPr lang="en-US" dirty="0"/>
              <a:t>Windows</a:t>
            </a:r>
          </a:p>
          <a:p>
            <a:pPr lvl="1"/>
            <a:r>
              <a:rPr lang="en-US" dirty="0"/>
              <a:t>Install </a:t>
            </a:r>
            <a:r>
              <a:rPr lang="en-US" dirty="0" smtClean="0"/>
              <a:t>WPT </a:t>
            </a:r>
            <a:r>
              <a:rPr lang="en-US" dirty="0"/>
              <a:t>(</a:t>
            </a:r>
            <a:r>
              <a:rPr lang="en-US" dirty="0">
                <a:hlinkClick r:id="rId3"/>
              </a:rPr>
              <a:t>aka.ms/</a:t>
            </a:r>
            <a:r>
              <a:rPr lang="en-US" dirty="0" err="1">
                <a:hlinkClick r:id="rId3"/>
              </a:rPr>
              <a:t>downloadWPT</a:t>
            </a:r>
            <a:r>
              <a:rPr lang="en-US" dirty="0"/>
              <a:t>)</a:t>
            </a:r>
          </a:p>
          <a:p>
            <a:pPr lvl="1"/>
            <a:r>
              <a:rPr lang="en-US" dirty="0"/>
              <a:t>Copy the redistributables for WPR onto your </a:t>
            </a:r>
            <a:r>
              <a:rPr lang="en-US" dirty="0" smtClean="0"/>
              <a:t>x64/x86/ARM system</a:t>
            </a:r>
          </a:p>
          <a:p>
            <a:pPr lvl="1"/>
            <a:endParaRPr lang="en-US" dirty="0"/>
          </a:p>
          <a:p>
            <a:r>
              <a:rPr lang="en-US" dirty="0"/>
              <a:t>Trace just </a:t>
            </a:r>
            <a:r>
              <a:rPr lang="en-US" dirty="0" smtClean="0"/>
              <a:t>a scenario</a:t>
            </a:r>
            <a:endParaRPr lang="en-US" dirty="0"/>
          </a:p>
          <a:p>
            <a:pPr lvl="1"/>
            <a:r>
              <a:rPr lang="en-US" dirty="0"/>
              <a:t>Enable </a:t>
            </a:r>
            <a:r>
              <a:rPr lang="en-US" dirty="0" smtClean="0"/>
              <a:t>CPU and/or Disk or other </a:t>
            </a:r>
            <a:r>
              <a:rPr lang="en-US" dirty="0"/>
              <a:t>Analysis recording </a:t>
            </a:r>
            <a:r>
              <a:rPr lang="en-US" dirty="0" smtClean="0"/>
              <a:t>profile</a:t>
            </a:r>
            <a:endParaRPr lang="en-US" dirty="0"/>
          </a:p>
        </p:txBody>
      </p:sp>
      <p:sp>
        <p:nvSpPr>
          <p:cNvPr id="3" name="Title 2"/>
          <p:cNvSpPr>
            <a:spLocks noGrp="1"/>
          </p:cNvSpPr>
          <p:nvPr>
            <p:ph type="title"/>
          </p:nvPr>
        </p:nvSpPr>
        <p:spPr/>
        <p:txBody>
          <a:bodyPr/>
          <a:lstStyle/>
          <a:p>
            <a:r>
              <a:rPr lang="en-US" dirty="0" smtClean="0"/>
              <a:t>How do I capture a trace?</a:t>
            </a:r>
            <a:endParaRPr lang="en-US" dirty="0"/>
          </a:p>
        </p:txBody>
      </p:sp>
      <p:pic>
        <p:nvPicPr>
          <p:cNvPr id="4" name="Picture 3"/>
          <p:cNvPicPr>
            <a:picLocks noChangeAspect="1"/>
          </p:cNvPicPr>
          <p:nvPr/>
        </p:nvPicPr>
        <p:blipFill>
          <a:blip r:embed="rId4"/>
          <a:stretch>
            <a:fillRect/>
          </a:stretch>
        </p:blipFill>
        <p:spPr>
          <a:xfrm>
            <a:off x="6011227" y="1212850"/>
            <a:ext cx="6410325" cy="4981575"/>
          </a:xfrm>
          <a:prstGeom prst="rect">
            <a:avLst/>
          </a:prstGeom>
        </p:spPr>
      </p:pic>
    </p:spTree>
    <p:extLst>
      <p:ext uri="{BB962C8B-B14F-4D97-AF65-F5344CB8AC3E}">
        <p14:creationId xmlns:p14="http://schemas.microsoft.com/office/powerpoint/2010/main" val="3393594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6" cy="5379934"/>
          </a:xfrm>
        </p:spPr>
        <p:txBody>
          <a:bodyPr/>
          <a:lstStyle/>
          <a:p>
            <a:r>
              <a:rPr lang="en-US" dirty="0"/>
              <a:t>Graph Explorer</a:t>
            </a:r>
          </a:p>
          <a:p>
            <a:pPr lvl="1"/>
            <a:r>
              <a:rPr lang="en-US" dirty="0"/>
              <a:t>Left pane that contains all the views into the data in your trace</a:t>
            </a:r>
          </a:p>
          <a:p>
            <a:r>
              <a:rPr lang="en-US" dirty="0"/>
              <a:t>Analysis Tabs</a:t>
            </a:r>
          </a:p>
          <a:p>
            <a:pPr lvl="1"/>
            <a:r>
              <a:rPr lang="en-US" dirty="0"/>
              <a:t>Drag graphs </a:t>
            </a:r>
            <a:r>
              <a:rPr lang="en-US" dirty="0" smtClean="0"/>
              <a:t>into </a:t>
            </a:r>
            <a:r>
              <a:rPr lang="en-US" dirty="0"/>
              <a:t>different tabs to customize your view</a:t>
            </a:r>
          </a:p>
          <a:p>
            <a:r>
              <a:rPr lang="en-US" dirty="0"/>
              <a:t>Graph and table</a:t>
            </a:r>
          </a:p>
          <a:p>
            <a:pPr lvl="1"/>
            <a:r>
              <a:rPr lang="en-US" dirty="0"/>
              <a:t>Each view </a:t>
            </a:r>
            <a:r>
              <a:rPr lang="en-US" dirty="0" smtClean="0"/>
              <a:t>has </a:t>
            </a:r>
            <a:r>
              <a:rPr lang="en-US" dirty="0"/>
              <a:t>a visualization and a table that aggregates the data in the view</a:t>
            </a:r>
          </a:p>
          <a:p>
            <a:pPr lvl="1"/>
            <a:r>
              <a:rPr lang="en-US" dirty="0"/>
              <a:t>Can be in graph only, table only, or graph and table </a:t>
            </a:r>
            <a:r>
              <a:rPr lang="en-US" dirty="0" smtClean="0"/>
              <a:t>mode</a:t>
            </a:r>
            <a:endParaRPr lang="en-US" dirty="0"/>
          </a:p>
        </p:txBody>
      </p:sp>
      <p:sp>
        <p:nvSpPr>
          <p:cNvPr id="3" name="Title 2"/>
          <p:cNvSpPr>
            <a:spLocks noGrp="1"/>
          </p:cNvSpPr>
          <p:nvPr>
            <p:ph type="title"/>
          </p:nvPr>
        </p:nvSpPr>
        <p:spPr/>
        <p:txBody>
          <a:bodyPr/>
          <a:lstStyle/>
          <a:p>
            <a:r>
              <a:rPr lang="en-US" dirty="0" smtClean="0"/>
              <a:t>Let’s get started…</a:t>
            </a:r>
            <a:endParaRPr lang="en-US" dirty="0"/>
          </a:p>
        </p:txBody>
      </p:sp>
      <p:pic>
        <p:nvPicPr>
          <p:cNvPr id="5" name="Picture 4"/>
          <p:cNvPicPr>
            <a:picLocks noChangeAspect="1"/>
          </p:cNvPicPr>
          <p:nvPr/>
        </p:nvPicPr>
        <p:blipFill rotWithShape="1">
          <a:blip r:embed="rId2"/>
          <a:srcRect b="14360"/>
          <a:stretch/>
        </p:blipFill>
        <p:spPr>
          <a:xfrm>
            <a:off x="5968174" y="1212849"/>
            <a:ext cx="6400816" cy="4981575"/>
          </a:xfrm>
          <a:prstGeom prst="rect">
            <a:avLst/>
          </a:prstGeom>
        </p:spPr>
      </p:pic>
    </p:spTree>
    <p:extLst>
      <p:ext uri="{BB962C8B-B14F-4D97-AF65-F5344CB8AC3E}">
        <p14:creationId xmlns:p14="http://schemas.microsoft.com/office/powerpoint/2010/main" val="6004168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5478423"/>
          </a:xfrm>
        </p:spPr>
        <p:txBody>
          <a:bodyPr/>
          <a:lstStyle/>
          <a:p>
            <a:r>
              <a:rPr lang="en-US" dirty="0" smtClean="0"/>
              <a:t>Predefined view </a:t>
            </a:r>
            <a:r>
              <a:rPr lang="en-US" dirty="0"/>
              <a:t>of graphs and tables arranged in analysis tabs</a:t>
            </a:r>
            <a:r>
              <a:rPr lang="en-US" dirty="0" smtClean="0"/>
              <a:t>.</a:t>
            </a:r>
            <a:br>
              <a:rPr lang="en-US" dirty="0" smtClean="0"/>
            </a:br>
            <a:endParaRPr lang="en-US" dirty="0"/>
          </a:p>
          <a:p>
            <a:r>
              <a:rPr lang="en-US" dirty="0" smtClean="0"/>
              <a:t>Catalog </a:t>
            </a:r>
            <a:r>
              <a:rPr lang="en-US" dirty="0"/>
              <a:t>contains different profiles to jumpstart your analysis</a:t>
            </a:r>
          </a:p>
          <a:p>
            <a:pPr lvl="1"/>
            <a:r>
              <a:rPr lang="en-US" dirty="0"/>
              <a:t>Go to Profile &gt; Apply &gt; Browse </a:t>
            </a:r>
            <a:r>
              <a:rPr lang="en-US" dirty="0" smtClean="0"/>
              <a:t>Catalog</a:t>
            </a:r>
            <a:endParaRPr lang="en-US" dirty="0"/>
          </a:p>
        </p:txBody>
      </p:sp>
      <p:sp>
        <p:nvSpPr>
          <p:cNvPr id="3" name="Title 2"/>
          <p:cNvSpPr>
            <a:spLocks noGrp="1"/>
          </p:cNvSpPr>
          <p:nvPr>
            <p:ph type="title"/>
          </p:nvPr>
        </p:nvSpPr>
        <p:spPr/>
        <p:txBody>
          <a:bodyPr/>
          <a:lstStyle/>
          <a:p>
            <a:r>
              <a:rPr lang="en-US" dirty="0" smtClean="0"/>
              <a:t>Field Tricks #01: WPA - Profiles</a:t>
            </a:r>
            <a:endParaRPr lang="en-US" dirty="0"/>
          </a:p>
        </p:txBody>
      </p:sp>
      <p:pic>
        <p:nvPicPr>
          <p:cNvPr id="4" name="Picture 3"/>
          <p:cNvPicPr>
            <a:picLocks noChangeAspect="1"/>
          </p:cNvPicPr>
          <p:nvPr/>
        </p:nvPicPr>
        <p:blipFill>
          <a:blip r:embed="rId2"/>
          <a:stretch>
            <a:fillRect/>
          </a:stretch>
        </p:blipFill>
        <p:spPr>
          <a:xfrm>
            <a:off x="5968173" y="1212848"/>
            <a:ext cx="6400817" cy="4981576"/>
          </a:xfrm>
          <a:prstGeom prst="rect">
            <a:avLst/>
          </a:prstGeom>
        </p:spPr>
      </p:pic>
    </p:spTree>
    <p:extLst>
      <p:ext uri="{BB962C8B-B14F-4D97-AF65-F5344CB8AC3E}">
        <p14:creationId xmlns:p14="http://schemas.microsoft.com/office/powerpoint/2010/main" val="32411572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5121402"/>
          </a:xfrm>
        </p:spPr>
        <p:txBody>
          <a:bodyPr/>
          <a:lstStyle/>
          <a:p>
            <a:r>
              <a:rPr lang="en-US" dirty="0"/>
              <a:t>Zoom</a:t>
            </a:r>
          </a:p>
          <a:p>
            <a:pPr lvl="1"/>
            <a:r>
              <a:rPr lang="en-US" dirty="0"/>
              <a:t>Trim the timeline you’re looking at</a:t>
            </a:r>
          </a:p>
          <a:p>
            <a:pPr lvl="1"/>
            <a:r>
              <a:rPr lang="en-US" dirty="0"/>
              <a:t>Click and drag to select, right click and zoom (or press CTRL + </a:t>
            </a:r>
            <a:r>
              <a:rPr lang="en-US" dirty="0" smtClean="0"/>
              <a:t>.)</a:t>
            </a:r>
          </a:p>
          <a:p>
            <a:pPr lvl="1"/>
            <a:endParaRPr lang="en-US" dirty="0"/>
          </a:p>
          <a:p>
            <a:r>
              <a:rPr lang="en-US" dirty="0"/>
              <a:t>Filter to selection</a:t>
            </a:r>
          </a:p>
          <a:p>
            <a:pPr lvl="1"/>
            <a:r>
              <a:rPr lang="en-US" dirty="0"/>
              <a:t>Trim </a:t>
            </a:r>
            <a:r>
              <a:rPr lang="en-US" dirty="0" smtClean="0"/>
              <a:t>data </a:t>
            </a:r>
            <a:r>
              <a:rPr lang="en-US" dirty="0"/>
              <a:t>you’re looking at in a given table</a:t>
            </a:r>
          </a:p>
          <a:p>
            <a:pPr lvl="1"/>
            <a:r>
              <a:rPr lang="en-US" dirty="0"/>
              <a:t>Select an item (in table or legend), right click and filter</a:t>
            </a:r>
          </a:p>
          <a:p>
            <a:endParaRPr lang="en-US" dirty="0"/>
          </a:p>
        </p:txBody>
      </p:sp>
      <p:sp>
        <p:nvSpPr>
          <p:cNvPr id="3" name="Title 2"/>
          <p:cNvSpPr>
            <a:spLocks noGrp="1"/>
          </p:cNvSpPr>
          <p:nvPr>
            <p:ph type="title"/>
          </p:nvPr>
        </p:nvSpPr>
        <p:spPr/>
        <p:txBody>
          <a:bodyPr/>
          <a:lstStyle/>
          <a:p>
            <a:r>
              <a:rPr lang="en-US" dirty="0"/>
              <a:t>Field Tricks #</a:t>
            </a:r>
            <a:r>
              <a:rPr lang="en-US" dirty="0" smtClean="0"/>
              <a:t>02: </a:t>
            </a:r>
            <a:r>
              <a:rPr lang="en-US" dirty="0"/>
              <a:t>WPA </a:t>
            </a:r>
            <a:r>
              <a:rPr lang="en-US" dirty="0" smtClean="0"/>
              <a:t>– Common </a:t>
            </a:r>
            <a:r>
              <a:rPr lang="en-US" dirty="0" err="1" smtClean="0"/>
              <a:t>cmdlts</a:t>
            </a:r>
            <a:r>
              <a:rPr lang="en-US" dirty="0" smtClean="0"/>
              <a:t>.</a:t>
            </a:r>
            <a:endParaRPr lang="en-US" dirty="0"/>
          </a:p>
        </p:txBody>
      </p:sp>
      <p:pic>
        <p:nvPicPr>
          <p:cNvPr id="5" name="Picture 4"/>
          <p:cNvPicPr>
            <a:picLocks noChangeAspect="1"/>
          </p:cNvPicPr>
          <p:nvPr/>
        </p:nvPicPr>
        <p:blipFill>
          <a:blip r:embed="rId2"/>
          <a:stretch>
            <a:fillRect/>
          </a:stretch>
        </p:blipFill>
        <p:spPr>
          <a:xfrm>
            <a:off x="5968173" y="1212850"/>
            <a:ext cx="6416374" cy="4981574"/>
          </a:xfrm>
          <a:prstGeom prst="rect">
            <a:avLst/>
          </a:prstGeom>
        </p:spPr>
      </p:pic>
    </p:spTree>
    <p:extLst>
      <p:ext uri="{BB962C8B-B14F-4D97-AF65-F5344CB8AC3E}">
        <p14:creationId xmlns:p14="http://schemas.microsoft.com/office/powerpoint/2010/main" val="8657250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4628960"/>
          </a:xfrm>
        </p:spPr>
        <p:txBody>
          <a:bodyPr/>
          <a:lstStyle/>
          <a:p>
            <a:r>
              <a:rPr lang="en-US" dirty="0"/>
              <a:t>Description</a:t>
            </a:r>
          </a:p>
          <a:p>
            <a:pPr lvl="1"/>
            <a:r>
              <a:rPr lang="en-US" dirty="0" smtClean="0"/>
              <a:t>Graph </a:t>
            </a:r>
            <a:r>
              <a:rPr lang="en-US" dirty="0"/>
              <a:t>provides a </a:t>
            </a:r>
            <a:r>
              <a:rPr lang="en-US" dirty="0" smtClean="0"/>
              <a:t>3</a:t>
            </a:r>
            <a:r>
              <a:rPr lang="en-US" baseline="30000" dirty="0" smtClean="0"/>
              <a:t>rd</a:t>
            </a:r>
            <a:r>
              <a:rPr lang="en-US" dirty="0" smtClean="0"/>
              <a:t> view </a:t>
            </a:r>
            <a:r>
              <a:rPr lang="en-US" dirty="0"/>
              <a:t>of CPU usage in your system based on CPU samples.</a:t>
            </a:r>
          </a:p>
          <a:p>
            <a:r>
              <a:rPr lang="en-US" dirty="0"/>
              <a:t>Key Information</a:t>
            </a:r>
          </a:p>
          <a:p>
            <a:pPr lvl="1"/>
            <a:r>
              <a:rPr lang="en-US" dirty="0" smtClean="0"/>
              <a:t>Summary </a:t>
            </a:r>
            <a:r>
              <a:rPr lang="en-US" dirty="0"/>
              <a:t>table is especially useful for understanding what code is running at any given time.</a:t>
            </a:r>
          </a:p>
          <a:p>
            <a:pPr lvl="1"/>
            <a:r>
              <a:rPr lang="en-US" dirty="0" smtClean="0"/>
              <a:t>Zoom </a:t>
            </a:r>
            <a:r>
              <a:rPr lang="en-US" dirty="0"/>
              <a:t>into a region that you are interested in </a:t>
            </a:r>
            <a:r>
              <a:rPr lang="en-US" dirty="0" smtClean="0"/>
              <a:t>and </a:t>
            </a:r>
            <a:r>
              <a:rPr lang="en-US" dirty="0"/>
              <a:t>expand the Stack column for your app</a:t>
            </a:r>
            <a:r>
              <a:rPr lang="en-US" dirty="0" smtClean="0"/>
              <a:t>.</a:t>
            </a:r>
            <a:endParaRPr lang="en-US" dirty="0"/>
          </a:p>
        </p:txBody>
      </p:sp>
      <p:sp>
        <p:nvSpPr>
          <p:cNvPr id="3" name="Title 2"/>
          <p:cNvSpPr>
            <a:spLocks noGrp="1"/>
          </p:cNvSpPr>
          <p:nvPr>
            <p:ph type="title"/>
          </p:nvPr>
        </p:nvSpPr>
        <p:spPr/>
        <p:txBody>
          <a:bodyPr/>
          <a:lstStyle/>
          <a:p>
            <a:r>
              <a:rPr lang="en-US" dirty="0" smtClean="0"/>
              <a:t>CPU Usage (Sampled)</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spTree>
    <p:extLst>
      <p:ext uri="{BB962C8B-B14F-4D97-AF65-F5344CB8AC3E}">
        <p14:creationId xmlns:p14="http://schemas.microsoft.com/office/powerpoint/2010/main" val="4227843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Windows Performance Deep Dive Troubleshooting</a:t>
            </a:r>
          </a:p>
        </p:txBody>
      </p:sp>
      <p:sp>
        <p:nvSpPr>
          <p:cNvPr id="8" name="Text Placeholder 7"/>
          <p:cNvSpPr>
            <a:spLocks noGrp="1"/>
          </p:cNvSpPr>
          <p:nvPr>
            <p:ph type="body" sz="quarter" idx="15"/>
          </p:nvPr>
        </p:nvSpPr>
        <p:spPr/>
        <p:txBody>
          <a:bodyPr/>
          <a:lstStyle/>
          <a:p>
            <a:r>
              <a:rPr lang="en-US" dirty="0" smtClean="0"/>
              <a:t>WIN-B413</a:t>
            </a:r>
            <a:endParaRPr lang="en-US" dirty="0"/>
          </a:p>
        </p:txBody>
      </p:sp>
      <p:sp>
        <p:nvSpPr>
          <p:cNvPr id="6" name="Text Placeholder 2"/>
          <p:cNvSpPr>
            <a:spLocks noGrp="1"/>
          </p:cNvSpPr>
          <p:nvPr>
            <p:ph type="body" sz="quarter" idx="14"/>
          </p:nvPr>
        </p:nvSpPr>
        <p:spPr>
          <a:xfrm>
            <a:off x="274638" y="4228783"/>
            <a:ext cx="6400800" cy="1554478"/>
          </a:xfrm>
        </p:spPr>
        <p:txBody>
          <a:bodyPr/>
          <a:lstStyle/>
          <a:p>
            <a:r>
              <a:rPr lang="en-US" sz="2200" dirty="0" smtClean="0"/>
              <a:t>Milad Aslaner		Yong Rhee</a:t>
            </a:r>
          </a:p>
          <a:p>
            <a:r>
              <a:rPr lang="de-DE" sz="2200" dirty="0" smtClean="0"/>
              <a:t>Premier Field Engineer	Sr. Premier Field Engineer</a:t>
            </a:r>
          </a:p>
          <a:p>
            <a:r>
              <a:rPr lang="de-DE" sz="2200" dirty="0" smtClean="0"/>
              <a:t>Microsoft 		Microsoft</a:t>
            </a:r>
            <a:endParaRPr lang="en-US" sz="2200" dirty="0"/>
          </a:p>
        </p:txBody>
      </p:sp>
    </p:spTree>
    <p:extLst>
      <p:ext uri="{BB962C8B-B14F-4D97-AF65-F5344CB8AC3E}">
        <p14:creationId xmlns:p14="http://schemas.microsoft.com/office/powerpoint/2010/main" val="13999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4628960"/>
          </a:xfrm>
        </p:spPr>
        <p:txBody>
          <a:bodyPr/>
          <a:lstStyle/>
          <a:p>
            <a:r>
              <a:rPr lang="en-US" dirty="0"/>
              <a:t>Description</a:t>
            </a:r>
          </a:p>
          <a:p>
            <a:pPr lvl="1"/>
            <a:r>
              <a:rPr lang="en-US" dirty="0" smtClean="0"/>
              <a:t>Summary </a:t>
            </a:r>
            <a:r>
              <a:rPr lang="en-US" dirty="0"/>
              <a:t>table shows overall CPU Usage, based on context switch events.</a:t>
            </a:r>
          </a:p>
          <a:p>
            <a:r>
              <a:rPr lang="en-US" dirty="0"/>
              <a:t>Key </a:t>
            </a:r>
            <a:r>
              <a:rPr lang="en-US" dirty="0" smtClean="0"/>
              <a:t>Information</a:t>
            </a:r>
            <a:endParaRPr lang="en-US" dirty="0"/>
          </a:p>
          <a:p>
            <a:pPr lvl="1"/>
            <a:r>
              <a:rPr lang="en-US" dirty="0"/>
              <a:t>You can use this summary table to understand, at a high level, what processes are running on your system.</a:t>
            </a:r>
          </a:p>
          <a:p>
            <a:pPr lvl="1"/>
            <a:r>
              <a:rPr lang="en-US" dirty="0"/>
              <a:t>You can also expand each Process to see its component threads.</a:t>
            </a:r>
          </a:p>
        </p:txBody>
      </p:sp>
      <p:sp>
        <p:nvSpPr>
          <p:cNvPr id="3" name="Title 2"/>
          <p:cNvSpPr>
            <a:spLocks noGrp="1"/>
          </p:cNvSpPr>
          <p:nvPr>
            <p:ph type="title"/>
          </p:nvPr>
        </p:nvSpPr>
        <p:spPr/>
        <p:txBody>
          <a:bodyPr/>
          <a:lstStyle/>
          <a:p>
            <a:r>
              <a:rPr lang="en-US" dirty="0" smtClean="0"/>
              <a:t>CPU Usage (Precise)</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spTree>
    <p:extLst>
      <p:ext uri="{BB962C8B-B14F-4D97-AF65-F5344CB8AC3E}">
        <p14:creationId xmlns:p14="http://schemas.microsoft.com/office/powerpoint/2010/main" val="13104744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5367623"/>
          </a:xfrm>
        </p:spPr>
        <p:txBody>
          <a:bodyPr/>
          <a:lstStyle/>
          <a:p>
            <a:r>
              <a:rPr lang="en-US" dirty="0"/>
              <a:t>Description</a:t>
            </a:r>
          </a:p>
          <a:p>
            <a:pPr lvl="1"/>
            <a:r>
              <a:rPr lang="en-US" dirty="0" smtClean="0"/>
              <a:t>Summary </a:t>
            </a:r>
            <a:r>
              <a:rPr lang="en-US" dirty="0"/>
              <a:t>table breaks down the CPU costs into several categories that are important for analysis.</a:t>
            </a:r>
          </a:p>
          <a:p>
            <a:r>
              <a:rPr lang="en-US" dirty="0"/>
              <a:t>Key </a:t>
            </a:r>
            <a:r>
              <a:rPr lang="en-US" dirty="0" smtClean="0"/>
              <a:t>Information</a:t>
            </a:r>
            <a:endParaRPr lang="en-US" dirty="0"/>
          </a:p>
          <a:p>
            <a:pPr lvl="1"/>
            <a:r>
              <a:rPr lang="en-US" dirty="0" smtClean="0"/>
              <a:t>Thread </a:t>
            </a:r>
            <a:r>
              <a:rPr lang="en-US" dirty="0"/>
              <a:t>Activity Tag column aggregates costs into several defined categories.</a:t>
            </a:r>
          </a:p>
          <a:p>
            <a:pPr lvl="1"/>
            <a:r>
              <a:rPr lang="en-US" dirty="0" smtClean="0"/>
              <a:t>Several </a:t>
            </a:r>
            <a:r>
              <a:rPr lang="en-US" dirty="0"/>
              <a:t>preset views available </a:t>
            </a:r>
            <a:r>
              <a:rPr lang="en-US" dirty="0" smtClean="0"/>
              <a:t>that </a:t>
            </a:r>
            <a:r>
              <a:rPr lang="en-US" dirty="0"/>
              <a:t>allow you to filter the data to specific types of threads.</a:t>
            </a:r>
          </a:p>
          <a:p>
            <a:pPr lvl="1"/>
            <a:r>
              <a:rPr lang="en-US" dirty="0" smtClean="0"/>
              <a:t>Typically </a:t>
            </a:r>
            <a:r>
              <a:rPr lang="en-US" dirty="0"/>
              <a:t>use the UI Thread preset views for our analysis.</a:t>
            </a:r>
          </a:p>
        </p:txBody>
      </p:sp>
      <p:sp>
        <p:nvSpPr>
          <p:cNvPr id="3" name="Title 2"/>
          <p:cNvSpPr>
            <a:spLocks noGrp="1"/>
          </p:cNvSpPr>
          <p:nvPr>
            <p:ph type="title"/>
          </p:nvPr>
        </p:nvSpPr>
        <p:spPr/>
        <p:txBody>
          <a:bodyPr/>
          <a:lstStyle/>
          <a:p>
            <a:r>
              <a:rPr lang="en-US" dirty="0" smtClean="0"/>
              <a:t>CPU Usage (Attributed)</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pic>
        <p:nvPicPr>
          <p:cNvPr id="7" name="Picture 6"/>
          <p:cNvPicPr>
            <a:picLocks noChangeAspect="1"/>
          </p:cNvPicPr>
          <p:nvPr/>
        </p:nvPicPr>
        <p:blipFill>
          <a:blip r:embed="rId6"/>
          <a:stretch>
            <a:fillRect/>
          </a:stretch>
        </p:blipFill>
        <p:spPr>
          <a:xfrm>
            <a:off x="5968173" y="1212850"/>
            <a:ext cx="6416374" cy="4981574"/>
          </a:xfrm>
          <a:prstGeom prst="rect">
            <a:avLst/>
          </a:prstGeom>
        </p:spPr>
      </p:pic>
    </p:spTree>
    <p:extLst>
      <p:ext uri="{BB962C8B-B14F-4D97-AF65-F5344CB8AC3E}">
        <p14:creationId xmlns:p14="http://schemas.microsoft.com/office/powerpoint/2010/main" val="32115831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4628960"/>
          </a:xfrm>
        </p:spPr>
        <p:txBody>
          <a:bodyPr/>
          <a:lstStyle/>
          <a:p>
            <a:r>
              <a:rPr lang="en-US" dirty="0"/>
              <a:t>Description</a:t>
            </a:r>
          </a:p>
          <a:p>
            <a:pPr lvl="1"/>
            <a:r>
              <a:rPr lang="en-US" dirty="0" smtClean="0"/>
              <a:t>Graph </a:t>
            </a:r>
            <a:r>
              <a:rPr lang="en-US" dirty="0"/>
              <a:t>shows disk activity on your system. </a:t>
            </a:r>
          </a:p>
          <a:p>
            <a:r>
              <a:rPr lang="en-US" dirty="0"/>
              <a:t>Key </a:t>
            </a:r>
            <a:r>
              <a:rPr lang="en-US" dirty="0" smtClean="0"/>
              <a:t>Information</a:t>
            </a:r>
            <a:endParaRPr lang="en-US" dirty="0"/>
          </a:p>
          <a:p>
            <a:pPr lvl="1"/>
            <a:r>
              <a:rPr lang="en-US" dirty="0" smtClean="0"/>
              <a:t>Typically </a:t>
            </a:r>
            <a:r>
              <a:rPr lang="en-US" dirty="0"/>
              <a:t>use this in its graph view, to correlate disk activity with delays in our app.</a:t>
            </a:r>
          </a:p>
          <a:p>
            <a:pPr lvl="1"/>
            <a:r>
              <a:rPr lang="en-US" dirty="0"/>
              <a:t>There are numerous preset views that help you to dig in to the different types of disk I/O and utilization in your system.</a:t>
            </a:r>
          </a:p>
        </p:txBody>
      </p:sp>
      <p:sp>
        <p:nvSpPr>
          <p:cNvPr id="3" name="Title 2"/>
          <p:cNvSpPr>
            <a:spLocks noGrp="1"/>
          </p:cNvSpPr>
          <p:nvPr>
            <p:ph type="title"/>
          </p:nvPr>
        </p:nvSpPr>
        <p:spPr/>
        <p:txBody>
          <a:bodyPr/>
          <a:lstStyle/>
          <a:p>
            <a:r>
              <a:rPr lang="en-US" dirty="0" smtClean="0"/>
              <a:t>Disk Usage</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pic>
        <p:nvPicPr>
          <p:cNvPr id="7" name="Picture 6"/>
          <p:cNvPicPr>
            <a:picLocks noChangeAspect="1"/>
          </p:cNvPicPr>
          <p:nvPr/>
        </p:nvPicPr>
        <p:blipFill>
          <a:blip r:embed="rId6"/>
          <a:stretch>
            <a:fillRect/>
          </a:stretch>
        </p:blipFill>
        <p:spPr>
          <a:xfrm>
            <a:off x="5968173" y="1212850"/>
            <a:ext cx="6416374" cy="4981574"/>
          </a:xfrm>
          <a:prstGeom prst="rect">
            <a:avLst/>
          </a:prstGeom>
        </p:spPr>
      </p:pic>
      <p:pic>
        <p:nvPicPr>
          <p:cNvPr id="8" name="Picture 7"/>
          <p:cNvPicPr>
            <a:picLocks noChangeAspect="1"/>
          </p:cNvPicPr>
          <p:nvPr/>
        </p:nvPicPr>
        <p:blipFill>
          <a:blip r:embed="rId7"/>
          <a:stretch>
            <a:fillRect/>
          </a:stretch>
        </p:blipFill>
        <p:spPr>
          <a:xfrm>
            <a:off x="5968490" y="1235392"/>
            <a:ext cx="6416057" cy="4959032"/>
          </a:xfrm>
          <a:prstGeom prst="rect">
            <a:avLst/>
          </a:prstGeom>
        </p:spPr>
      </p:pic>
    </p:spTree>
    <p:extLst>
      <p:ext uri="{BB962C8B-B14F-4D97-AF65-F5344CB8AC3E}">
        <p14:creationId xmlns:p14="http://schemas.microsoft.com/office/powerpoint/2010/main" val="29280362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5700022"/>
          </a:xfrm>
        </p:spPr>
        <p:txBody>
          <a:bodyPr/>
          <a:lstStyle/>
          <a:p>
            <a:r>
              <a:rPr lang="en-US" dirty="0"/>
              <a:t>Description</a:t>
            </a:r>
          </a:p>
          <a:p>
            <a:pPr lvl="1"/>
            <a:r>
              <a:rPr lang="en-US" dirty="0" smtClean="0"/>
              <a:t>Graph </a:t>
            </a:r>
            <a:r>
              <a:rPr lang="en-US" dirty="0"/>
              <a:t>shows disk activity on your system with a per-file granularity.</a:t>
            </a:r>
          </a:p>
          <a:p>
            <a:r>
              <a:rPr lang="en-US" dirty="0"/>
              <a:t>Key </a:t>
            </a:r>
            <a:r>
              <a:rPr lang="en-US" dirty="0" smtClean="0"/>
              <a:t>Information</a:t>
            </a:r>
            <a:endParaRPr lang="en-US" dirty="0"/>
          </a:p>
          <a:p>
            <a:pPr lvl="1"/>
            <a:r>
              <a:rPr lang="en-US" dirty="0"/>
              <a:t>To populate this graph with data, you must enable the “File I/O activity” profile when you collect your trace</a:t>
            </a:r>
            <a:r>
              <a:rPr lang="en-US" dirty="0" smtClean="0"/>
              <a:t>.</a:t>
            </a:r>
          </a:p>
          <a:p>
            <a:pPr lvl="1"/>
            <a:r>
              <a:rPr lang="en-US" dirty="0" smtClean="0"/>
              <a:t>Graph </a:t>
            </a:r>
            <a:r>
              <a:rPr lang="en-US" dirty="0"/>
              <a:t>allows you to see exactly which files were requested by your app (See the File Name column) and what type of File operation it used.</a:t>
            </a:r>
          </a:p>
          <a:p>
            <a:pPr lvl="1"/>
            <a:endParaRPr lang="en-US" dirty="0"/>
          </a:p>
        </p:txBody>
      </p:sp>
      <p:sp>
        <p:nvSpPr>
          <p:cNvPr id="3" name="Title 2"/>
          <p:cNvSpPr>
            <a:spLocks noGrp="1"/>
          </p:cNvSpPr>
          <p:nvPr>
            <p:ph type="title"/>
          </p:nvPr>
        </p:nvSpPr>
        <p:spPr/>
        <p:txBody>
          <a:bodyPr/>
          <a:lstStyle/>
          <a:p>
            <a:r>
              <a:rPr lang="en-US" dirty="0" smtClean="0"/>
              <a:t>File I/O</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pic>
        <p:nvPicPr>
          <p:cNvPr id="7" name="Picture 6"/>
          <p:cNvPicPr>
            <a:picLocks noChangeAspect="1"/>
          </p:cNvPicPr>
          <p:nvPr/>
        </p:nvPicPr>
        <p:blipFill>
          <a:blip r:embed="rId6"/>
          <a:stretch>
            <a:fillRect/>
          </a:stretch>
        </p:blipFill>
        <p:spPr>
          <a:xfrm>
            <a:off x="5968173" y="1212850"/>
            <a:ext cx="6416374" cy="4981574"/>
          </a:xfrm>
          <a:prstGeom prst="rect">
            <a:avLst/>
          </a:prstGeom>
        </p:spPr>
      </p:pic>
      <p:pic>
        <p:nvPicPr>
          <p:cNvPr id="8" name="Picture 7"/>
          <p:cNvPicPr>
            <a:picLocks noChangeAspect="1"/>
          </p:cNvPicPr>
          <p:nvPr/>
        </p:nvPicPr>
        <p:blipFill>
          <a:blip r:embed="rId7"/>
          <a:stretch>
            <a:fillRect/>
          </a:stretch>
        </p:blipFill>
        <p:spPr>
          <a:xfrm>
            <a:off x="5968490" y="1235392"/>
            <a:ext cx="6416057" cy="4959032"/>
          </a:xfrm>
          <a:prstGeom prst="rect">
            <a:avLst/>
          </a:prstGeom>
        </p:spPr>
      </p:pic>
      <p:pic>
        <p:nvPicPr>
          <p:cNvPr id="9" name="Picture 8"/>
          <p:cNvPicPr>
            <a:picLocks noChangeAspect="1"/>
          </p:cNvPicPr>
          <p:nvPr/>
        </p:nvPicPr>
        <p:blipFill>
          <a:blip r:embed="rId8"/>
          <a:stretch>
            <a:fillRect/>
          </a:stretch>
        </p:blipFill>
        <p:spPr>
          <a:xfrm>
            <a:off x="5946407" y="1212850"/>
            <a:ext cx="6438139" cy="4981574"/>
          </a:xfrm>
          <a:prstGeom prst="rect">
            <a:avLst/>
          </a:prstGeom>
        </p:spPr>
      </p:pic>
    </p:spTree>
    <p:extLst>
      <p:ext uri="{BB962C8B-B14F-4D97-AF65-F5344CB8AC3E}">
        <p14:creationId xmlns:p14="http://schemas.microsoft.com/office/powerpoint/2010/main" val="37788236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5773888"/>
          </a:xfrm>
        </p:spPr>
        <p:txBody>
          <a:bodyPr/>
          <a:lstStyle/>
          <a:p>
            <a:r>
              <a:rPr lang="en-US" dirty="0"/>
              <a:t>Description</a:t>
            </a:r>
          </a:p>
          <a:p>
            <a:pPr lvl="1"/>
            <a:r>
              <a:rPr lang="en-US" dirty="0" smtClean="0"/>
              <a:t>Summary </a:t>
            </a:r>
            <a:r>
              <a:rPr lang="en-US" dirty="0"/>
              <a:t>table presents all events that were collected in your trace.</a:t>
            </a:r>
          </a:p>
          <a:p>
            <a:r>
              <a:rPr lang="en-US" dirty="0"/>
              <a:t>Key </a:t>
            </a:r>
            <a:r>
              <a:rPr lang="en-US" dirty="0" smtClean="0"/>
              <a:t>Information</a:t>
            </a:r>
            <a:endParaRPr lang="en-US" dirty="0"/>
          </a:p>
          <a:p>
            <a:pPr lvl="1"/>
            <a:r>
              <a:rPr lang="en-US" dirty="0"/>
              <a:t>We have provided several filters to make these events more </a:t>
            </a:r>
            <a:r>
              <a:rPr lang="en-US" dirty="0" smtClean="0"/>
              <a:t>useful:</a:t>
            </a:r>
            <a:endParaRPr lang="en-US" dirty="0"/>
          </a:p>
          <a:p>
            <a:pPr lvl="2"/>
            <a:r>
              <a:rPr lang="en-US" dirty="0"/>
              <a:t>Touch Events – shows marks for each type of touch </a:t>
            </a:r>
            <a:r>
              <a:rPr lang="en-US" dirty="0" smtClean="0"/>
              <a:t>event</a:t>
            </a:r>
            <a:endParaRPr lang="en-US" dirty="0"/>
          </a:p>
          <a:p>
            <a:pPr lvl="2"/>
            <a:r>
              <a:rPr lang="en-US" dirty="0" err="1"/>
              <a:t>msWriteProfilerMark</a:t>
            </a:r>
            <a:r>
              <a:rPr lang="en-US" dirty="0"/>
              <a:t> – shows markers for each of the events that </a:t>
            </a:r>
            <a:r>
              <a:rPr lang="en-US" dirty="0" err="1"/>
              <a:t>msWriteProfilerMark</a:t>
            </a:r>
            <a:r>
              <a:rPr lang="en-US" dirty="0"/>
              <a:t> logs</a:t>
            </a:r>
          </a:p>
          <a:p>
            <a:pPr lvl="2"/>
            <a:r>
              <a:rPr lang="en-US" dirty="0" err="1"/>
              <a:t>VSync-DWMFrame</a:t>
            </a:r>
            <a:r>
              <a:rPr lang="en-US" dirty="0"/>
              <a:t> – marks the </a:t>
            </a:r>
            <a:r>
              <a:rPr lang="en-US" dirty="0" err="1"/>
              <a:t>VSync</a:t>
            </a:r>
            <a:r>
              <a:rPr lang="en-US" dirty="0"/>
              <a:t> events during screen updates with red </a:t>
            </a:r>
            <a:r>
              <a:rPr lang="en-US" dirty="0" smtClean="0"/>
              <a:t>lines</a:t>
            </a:r>
            <a:endParaRPr lang="en-US" dirty="0"/>
          </a:p>
        </p:txBody>
      </p:sp>
      <p:sp>
        <p:nvSpPr>
          <p:cNvPr id="3" name="Title 2"/>
          <p:cNvSpPr>
            <a:spLocks noGrp="1"/>
          </p:cNvSpPr>
          <p:nvPr>
            <p:ph type="title"/>
          </p:nvPr>
        </p:nvSpPr>
        <p:spPr/>
        <p:txBody>
          <a:bodyPr/>
          <a:lstStyle/>
          <a:p>
            <a:r>
              <a:rPr lang="en-US" dirty="0" smtClean="0"/>
              <a:t>Generic Events</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pic>
        <p:nvPicPr>
          <p:cNvPr id="7" name="Picture 6"/>
          <p:cNvPicPr>
            <a:picLocks noChangeAspect="1"/>
          </p:cNvPicPr>
          <p:nvPr/>
        </p:nvPicPr>
        <p:blipFill>
          <a:blip r:embed="rId6"/>
          <a:stretch>
            <a:fillRect/>
          </a:stretch>
        </p:blipFill>
        <p:spPr>
          <a:xfrm>
            <a:off x="5968173" y="1212850"/>
            <a:ext cx="6416374" cy="4981574"/>
          </a:xfrm>
          <a:prstGeom prst="rect">
            <a:avLst/>
          </a:prstGeom>
        </p:spPr>
      </p:pic>
      <p:pic>
        <p:nvPicPr>
          <p:cNvPr id="8" name="Picture 7"/>
          <p:cNvPicPr>
            <a:picLocks noChangeAspect="1"/>
          </p:cNvPicPr>
          <p:nvPr/>
        </p:nvPicPr>
        <p:blipFill>
          <a:blip r:embed="rId7"/>
          <a:stretch>
            <a:fillRect/>
          </a:stretch>
        </p:blipFill>
        <p:spPr>
          <a:xfrm>
            <a:off x="5968490" y="1235392"/>
            <a:ext cx="6416057" cy="4959032"/>
          </a:xfrm>
          <a:prstGeom prst="rect">
            <a:avLst/>
          </a:prstGeom>
        </p:spPr>
      </p:pic>
      <p:pic>
        <p:nvPicPr>
          <p:cNvPr id="9" name="Picture 8"/>
          <p:cNvPicPr>
            <a:picLocks noChangeAspect="1"/>
          </p:cNvPicPr>
          <p:nvPr/>
        </p:nvPicPr>
        <p:blipFill>
          <a:blip r:embed="rId8"/>
          <a:stretch>
            <a:fillRect/>
          </a:stretch>
        </p:blipFill>
        <p:spPr>
          <a:xfrm>
            <a:off x="5946407" y="1212850"/>
            <a:ext cx="6438139" cy="4981574"/>
          </a:xfrm>
          <a:prstGeom prst="rect">
            <a:avLst/>
          </a:prstGeom>
        </p:spPr>
      </p:pic>
      <p:pic>
        <p:nvPicPr>
          <p:cNvPr id="10" name="Picture 9"/>
          <p:cNvPicPr>
            <a:picLocks noChangeAspect="1"/>
          </p:cNvPicPr>
          <p:nvPr/>
        </p:nvPicPr>
        <p:blipFill>
          <a:blip r:embed="rId9"/>
          <a:stretch>
            <a:fillRect/>
          </a:stretch>
        </p:blipFill>
        <p:spPr>
          <a:xfrm>
            <a:off x="5989938" y="1235393"/>
            <a:ext cx="6394607" cy="4959032"/>
          </a:xfrm>
          <a:prstGeom prst="rect">
            <a:avLst/>
          </a:prstGeom>
        </p:spPr>
      </p:pic>
    </p:spTree>
    <p:extLst>
      <p:ext uri="{BB962C8B-B14F-4D97-AF65-F5344CB8AC3E}">
        <p14:creationId xmlns:p14="http://schemas.microsoft.com/office/powerpoint/2010/main" val="12584277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93535" cy="4961358"/>
          </a:xfrm>
        </p:spPr>
        <p:txBody>
          <a:bodyPr/>
          <a:lstStyle/>
          <a:p>
            <a:r>
              <a:rPr lang="en-US" dirty="0"/>
              <a:t>Description</a:t>
            </a:r>
          </a:p>
          <a:p>
            <a:pPr lvl="1"/>
            <a:r>
              <a:rPr lang="en-US" dirty="0" smtClean="0"/>
              <a:t>Summary </a:t>
            </a:r>
            <a:r>
              <a:rPr lang="en-US" dirty="0"/>
              <a:t>table and graph show what network requests were made on your system.</a:t>
            </a:r>
          </a:p>
          <a:p>
            <a:r>
              <a:rPr lang="en-US" dirty="0"/>
              <a:t>Key Information</a:t>
            </a:r>
          </a:p>
          <a:p>
            <a:pPr lvl="1"/>
            <a:r>
              <a:rPr lang="en-US" dirty="0"/>
              <a:t>This graph helps to identify what network requests your app makes or is blocked by.</a:t>
            </a:r>
          </a:p>
          <a:p>
            <a:pPr lvl="1"/>
            <a:r>
              <a:rPr lang="en-US" dirty="0"/>
              <a:t>If your app’s UI thread CPU usage dips, only to return after a network request completes, it was probably blocked by the network request</a:t>
            </a:r>
            <a:r>
              <a:rPr lang="en-US" dirty="0" smtClean="0"/>
              <a:t>.</a:t>
            </a:r>
            <a:endParaRPr lang="en-US" dirty="0"/>
          </a:p>
        </p:txBody>
      </p:sp>
      <p:sp>
        <p:nvSpPr>
          <p:cNvPr id="3" name="Title 2"/>
          <p:cNvSpPr>
            <a:spLocks noGrp="1"/>
          </p:cNvSpPr>
          <p:nvPr>
            <p:ph type="title"/>
          </p:nvPr>
        </p:nvSpPr>
        <p:spPr/>
        <p:txBody>
          <a:bodyPr/>
          <a:lstStyle/>
          <a:p>
            <a:r>
              <a:rPr lang="en-US" dirty="0" err="1" smtClean="0"/>
              <a:t>WinInet</a:t>
            </a:r>
            <a:endParaRPr lang="en-US" dirty="0"/>
          </a:p>
        </p:txBody>
      </p:sp>
      <p:pic>
        <p:nvPicPr>
          <p:cNvPr id="5" name="Picture 4"/>
          <p:cNvPicPr>
            <a:picLocks noChangeAspect="1"/>
          </p:cNvPicPr>
          <p:nvPr/>
        </p:nvPicPr>
        <p:blipFill>
          <a:blip r:embed="rId3"/>
          <a:stretch>
            <a:fillRect/>
          </a:stretch>
        </p:blipFill>
        <p:spPr>
          <a:xfrm>
            <a:off x="5968173" y="1212850"/>
            <a:ext cx="6416374" cy="4981574"/>
          </a:xfrm>
          <a:prstGeom prst="rect">
            <a:avLst/>
          </a:prstGeom>
        </p:spPr>
      </p:pic>
      <p:pic>
        <p:nvPicPr>
          <p:cNvPr id="4" name="Picture 3"/>
          <p:cNvPicPr>
            <a:picLocks noChangeAspect="1"/>
          </p:cNvPicPr>
          <p:nvPr/>
        </p:nvPicPr>
        <p:blipFill>
          <a:blip r:embed="rId4"/>
          <a:stretch>
            <a:fillRect/>
          </a:stretch>
        </p:blipFill>
        <p:spPr>
          <a:xfrm>
            <a:off x="5968173" y="1212850"/>
            <a:ext cx="6416374" cy="4981574"/>
          </a:xfrm>
          <a:prstGeom prst="rect">
            <a:avLst/>
          </a:prstGeom>
        </p:spPr>
      </p:pic>
      <p:pic>
        <p:nvPicPr>
          <p:cNvPr id="6" name="Picture 5"/>
          <p:cNvPicPr>
            <a:picLocks noChangeAspect="1"/>
          </p:cNvPicPr>
          <p:nvPr/>
        </p:nvPicPr>
        <p:blipFill>
          <a:blip r:embed="rId5"/>
          <a:stretch>
            <a:fillRect/>
          </a:stretch>
        </p:blipFill>
        <p:spPr>
          <a:xfrm>
            <a:off x="5968173" y="1212850"/>
            <a:ext cx="6438139" cy="4981574"/>
          </a:xfrm>
          <a:prstGeom prst="rect">
            <a:avLst/>
          </a:prstGeom>
        </p:spPr>
      </p:pic>
      <p:pic>
        <p:nvPicPr>
          <p:cNvPr id="7" name="Picture 6"/>
          <p:cNvPicPr>
            <a:picLocks noChangeAspect="1"/>
          </p:cNvPicPr>
          <p:nvPr/>
        </p:nvPicPr>
        <p:blipFill>
          <a:blip r:embed="rId6"/>
          <a:stretch>
            <a:fillRect/>
          </a:stretch>
        </p:blipFill>
        <p:spPr>
          <a:xfrm>
            <a:off x="5968173" y="1212850"/>
            <a:ext cx="6416374" cy="4981574"/>
          </a:xfrm>
          <a:prstGeom prst="rect">
            <a:avLst/>
          </a:prstGeom>
        </p:spPr>
      </p:pic>
      <p:pic>
        <p:nvPicPr>
          <p:cNvPr id="8" name="Picture 7"/>
          <p:cNvPicPr>
            <a:picLocks noChangeAspect="1"/>
          </p:cNvPicPr>
          <p:nvPr/>
        </p:nvPicPr>
        <p:blipFill>
          <a:blip r:embed="rId7"/>
          <a:stretch>
            <a:fillRect/>
          </a:stretch>
        </p:blipFill>
        <p:spPr>
          <a:xfrm>
            <a:off x="5968490" y="1235392"/>
            <a:ext cx="6416057" cy="4959032"/>
          </a:xfrm>
          <a:prstGeom prst="rect">
            <a:avLst/>
          </a:prstGeom>
        </p:spPr>
      </p:pic>
      <p:pic>
        <p:nvPicPr>
          <p:cNvPr id="9" name="Picture 8"/>
          <p:cNvPicPr>
            <a:picLocks noChangeAspect="1"/>
          </p:cNvPicPr>
          <p:nvPr/>
        </p:nvPicPr>
        <p:blipFill>
          <a:blip r:embed="rId8"/>
          <a:stretch>
            <a:fillRect/>
          </a:stretch>
        </p:blipFill>
        <p:spPr>
          <a:xfrm>
            <a:off x="5946407" y="1212850"/>
            <a:ext cx="6438139" cy="4981574"/>
          </a:xfrm>
          <a:prstGeom prst="rect">
            <a:avLst/>
          </a:prstGeom>
        </p:spPr>
      </p:pic>
      <p:pic>
        <p:nvPicPr>
          <p:cNvPr id="10" name="Picture 9"/>
          <p:cNvPicPr>
            <a:picLocks noChangeAspect="1"/>
          </p:cNvPicPr>
          <p:nvPr/>
        </p:nvPicPr>
        <p:blipFill>
          <a:blip r:embed="rId9"/>
          <a:stretch>
            <a:fillRect/>
          </a:stretch>
        </p:blipFill>
        <p:spPr>
          <a:xfrm>
            <a:off x="5989938" y="1235393"/>
            <a:ext cx="6394607" cy="4959032"/>
          </a:xfrm>
          <a:prstGeom prst="rect">
            <a:avLst/>
          </a:prstGeom>
        </p:spPr>
      </p:pic>
      <p:pic>
        <p:nvPicPr>
          <p:cNvPr id="11" name="Content Placeholder 7"/>
          <p:cNvPicPr>
            <a:picLocks noChangeAspect="1"/>
          </p:cNvPicPr>
          <p:nvPr/>
        </p:nvPicPr>
        <p:blipFill>
          <a:blip r:embed="rId10"/>
          <a:stretch>
            <a:fillRect/>
          </a:stretch>
        </p:blipFill>
        <p:spPr>
          <a:xfrm>
            <a:off x="5959775" y="1212849"/>
            <a:ext cx="6424770" cy="4981576"/>
          </a:xfrm>
          <a:prstGeom prst="rect">
            <a:avLst/>
          </a:prstGeom>
        </p:spPr>
      </p:pic>
    </p:spTree>
    <p:extLst>
      <p:ext uri="{BB962C8B-B14F-4D97-AF65-F5344CB8AC3E}">
        <p14:creationId xmlns:p14="http://schemas.microsoft.com/office/powerpoint/2010/main" val="13724223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WPT Real World Analysis</a:t>
            </a:r>
            <a:endParaRPr lang="en-US" dirty="0"/>
          </a:p>
        </p:txBody>
      </p:sp>
      <p:sp>
        <p:nvSpPr>
          <p:cNvPr id="3" name="Subtitle 2"/>
          <p:cNvSpPr>
            <a:spLocks noGrp="1"/>
          </p:cNvSpPr>
          <p:nvPr>
            <p:ph type="body" sz="quarter" idx="12"/>
          </p:nvPr>
        </p:nvSpPr>
        <p:spPr/>
        <p:txBody>
          <a:bodyPr/>
          <a:lstStyle/>
          <a:p>
            <a:r>
              <a:rPr lang="en-US" dirty="0" smtClean="0"/>
              <a:t>Yong Rhee</a:t>
            </a:r>
            <a:endParaRPr lang="en-US" dirty="0"/>
          </a:p>
        </p:txBody>
      </p:sp>
    </p:spTree>
    <p:extLst>
      <p:ext uri="{BB962C8B-B14F-4D97-AF65-F5344CB8AC3E}">
        <p14:creationId xmlns:p14="http://schemas.microsoft.com/office/powerpoint/2010/main" val="4066209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Assessment Services</a:t>
            </a:r>
            <a:endParaRPr lang="en-US" dirty="0"/>
          </a:p>
        </p:txBody>
      </p:sp>
    </p:spTree>
    <p:extLst>
      <p:ext uri="{BB962C8B-B14F-4D97-AF65-F5344CB8AC3E}">
        <p14:creationId xmlns:p14="http://schemas.microsoft.com/office/powerpoint/2010/main" val="12611607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1809726"/>
          </a:xfrm>
        </p:spPr>
        <p:txBody>
          <a:bodyPr/>
          <a:lstStyle/>
          <a:p>
            <a:r>
              <a:rPr lang="en-US" dirty="0"/>
              <a:t>Windows </a:t>
            </a:r>
            <a:r>
              <a:rPr lang="en-US" dirty="0" smtClean="0"/>
              <a:t>Assessment Services (WAS)</a:t>
            </a:r>
          </a:p>
          <a:p>
            <a:pPr lvl="1"/>
            <a:r>
              <a:rPr lang="en-US" dirty="0" smtClean="0"/>
              <a:t>Test </a:t>
            </a:r>
            <a:r>
              <a:rPr lang="en-US" dirty="0"/>
              <a:t>framework that is used to automate quality measurements, such as performance, reliability and functionality, in a lab environment on multiple </a:t>
            </a:r>
            <a:r>
              <a:rPr lang="en-US" dirty="0" smtClean="0"/>
              <a:t>computers.</a:t>
            </a:r>
            <a:endParaRPr lang="en-US" dirty="0"/>
          </a:p>
        </p:txBody>
      </p:sp>
      <p:sp>
        <p:nvSpPr>
          <p:cNvPr id="2" name="Title 1"/>
          <p:cNvSpPr>
            <a:spLocks noGrp="1"/>
          </p:cNvSpPr>
          <p:nvPr>
            <p:ph type="title"/>
          </p:nvPr>
        </p:nvSpPr>
        <p:spPr/>
        <p:txBody>
          <a:bodyPr/>
          <a:lstStyle/>
          <a:p>
            <a:r>
              <a:rPr lang="de-DE" dirty="0" smtClean="0"/>
              <a:t>What is WAS and where do I get it?</a:t>
            </a:r>
            <a:endParaRPr lang="en-US" dirty="0"/>
          </a:p>
        </p:txBody>
      </p:sp>
      <p:pic>
        <p:nvPicPr>
          <p:cNvPr id="4" name="Picture 3"/>
          <p:cNvPicPr>
            <a:picLocks noChangeAspect="1"/>
          </p:cNvPicPr>
          <p:nvPr/>
        </p:nvPicPr>
        <p:blipFill>
          <a:blip r:embed="rId3"/>
          <a:stretch>
            <a:fillRect/>
          </a:stretch>
        </p:blipFill>
        <p:spPr>
          <a:xfrm>
            <a:off x="274638" y="3192462"/>
            <a:ext cx="11887199" cy="4857750"/>
          </a:xfrm>
          <a:prstGeom prst="rect">
            <a:avLst/>
          </a:prstGeom>
        </p:spPr>
      </p:pic>
    </p:spTree>
    <p:extLst>
      <p:ext uri="{BB962C8B-B14F-4D97-AF65-F5344CB8AC3E}">
        <p14:creationId xmlns:p14="http://schemas.microsoft.com/office/powerpoint/2010/main" val="18026364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463837" cy="5355312"/>
          </a:xfrm>
        </p:spPr>
        <p:txBody>
          <a:bodyPr/>
          <a:lstStyle/>
          <a:p>
            <a:r>
              <a:rPr lang="en-US" dirty="0" smtClean="0"/>
              <a:t>WAS can help with:</a:t>
            </a:r>
          </a:p>
          <a:p>
            <a:pPr lvl="1"/>
            <a:r>
              <a:rPr lang="en-US" dirty="0"/>
              <a:t>Automates image deployment to test computers by using </a:t>
            </a:r>
            <a:r>
              <a:rPr lang="en-US" dirty="0" smtClean="0"/>
              <a:t>WDS </a:t>
            </a:r>
            <a:r>
              <a:rPr lang="en-US" dirty="0"/>
              <a:t>and a customized Windows </a:t>
            </a:r>
            <a:r>
              <a:rPr lang="en-US" dirty="0" smtClean="0"/>
              <a:t>PE image</a:t>
            </a:r>
            <a:br>
              <a:rPr lang="en-US" dirty="0" smtClean="0"/>
            </a:br>
            <a:endParaRPr lang="en-US" dirty="0"/>
          </a:p>
          <a:p>
            <a:pPr lvl="1"/>
            <a:r>
              <a:rPr lang="en-US" dirty="0" smtClean="0"/>
              <a:t>Automates </a:t>
            </a:r>
            <a:r>
              <a:rPr lang="en-US" dirty="0"/>
              <a:t>the running of assessments by using </a:t>
            </a:r>
            <a:r>
              <a:rPr lang="en-US" dirty="0" err="1" smtClean="0"/>
              <a:t>WinRM</a:t>
            </a:r>
            <a:r>
              <a:rPr lang="en-US" dirty="0" smtClean="0"/>
              <a:t/>
            </a:r>
            <a:br>
              <a:rPr lang="en-US" dirty="0" smtClean="0"/>
            </a:br>
            <a:endParaRPr lang="en-US" dirty="0"/>
          </a:p>
          <a:p>
            <a:pPr lvl="1"/>
            <a:r>
              <a:rPr lang="en-US" dirty="0" smtClean="0"/>
              <a:t>Automates </a:t>
            </a:r>
            <a:r>
              <a:rPr lang="en-US" dirty="0"/>
              <a:t>the collection of results from test computers by using </a:t>
            </a:r>
            <a:r>
              <a:rPr lang="en-US" dirty="0" err="1"/>
              <a:t>WinRM</a:t>
            </a:r>
            <a:r>
              <a:rPr lang="en-US" dirty="0"/>
              <a:t> to copy results to the Windows Assessment Services server.</a:t>
            </a:r>
          </a:p>
          <a:p>
            <a:pPr lvl="1"/>
            <a:endParaRPr lang="en-US" dirty="0"/>
          </a:p>
        </p:txBody>
      </p:sp>
      <p:sp>
        <p:nvSpPr>
          <p:cNvPr id="3" name="Title 2"/>
          <p:cNvSpPr>
            <a:spLocks noGrp="1"/>
          </p:cNvSpPr>
          <p:nvPr>
            <p:ph type="title"/>
          </p:nvPr>
        </p:nvSpPr>
        <p:spPr/>
        <p:txBody>
          <a:bodyPr/>
          <a:lstStyle/>
          <a:p>
            <a:r>
              <a:rPr lang="en-US" dirty="0" smtClean="0"/>
              <a:t>What can I really ‘assess’?</a:t>
            </a:r>
            <a:endParaRPr lang="en-US" dirty="0"/>
          </a:p>
        </p:txBody>
      </p:sp>
      <p:pic>
        <p:nvPicPr>
          <p:cNvPr id="4" name="Picture 3"/>
          <p:cNvPicPr>
            <a:picLocks noChangeAspect="1"/>
          </p:cNvPicPr>
          <p:nvPr/>
        </p:nvPicPr>
        <p:blipFill>
          <a:blip r:embed="rId3"/>
          <a:stretch>
            <a:fillRect/>
          </a:stretch>
        </p:blipFill>
        <p:spPr>
          <a:xfrm>
            <a:off x="5738475" y="1212850"/>
            <a:ext cx="6423363" cy="5484812"/>
          </a:xfrm>
          <a:prstGeom prst="rect">
            <a:avLst/>
          </a:prstGeom>
        </p:spPr>
      </p:pic>
    </p:spTree>
    <p:extLst>
      <p:ext uri="{BB962C8B-B14F-4D97-AF65-F5344CB8AC3E}">
        <p14:creationId xmlns:p14="http://schemas.microsoft.com/office/powerpoint/2010/main" val="41790347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pPr marL="0" indent="0">
              <a:buNone/>
            </a:pPr>
            <a:r>
              <a:rPr lang="en-US" dirty="0" smtClean="0"/>
              <a:t>This is going to be really in-depth… promise!</a:t>
            </a:r>
            <a:endParaRPr lang="en-US" dirty="0"/>
          </a:p>
        </p:txBody>
      </p:sp>
      <p:sp>
        <p:nvSpPr>
          <p:cNvPr id="3" name="Title 2"/>
          <p:cNvSpPr>
            <a:spLocks noGrp="1"/>
          </p:cNvSpPr>
          <p:nvPr>
            <p:ph type="title"/>
          </p:nvPr>
        </p:nvSpPr>
        <p:spPr/>
        <p:txBody>
          <a:bodyPr/>
          <a:lstStyle/>
          <a:p>
            <a:r>
              <a:rPr lang="en-US" dirty="0" smtClean="0"/>
              <a:t>Agenda</a:t>
            </a:r>
            <a:endParaRPr lang="en-US" dirty="0"/>
          </a:p>
        </p:txBody>
      </p:sp>
      <p:graphicFrame>
        <p:nvGraphicFramePr>
          <p:cNvPr id="4" name="Diagram 3"/>
          <p:cNvGraphicFramePr/>
          <p:nvPr>
            <p:extLst/>
          </p:nvPr>
        </p:nvGraphicFramePr>
        <p:xfrm>
          <a:off x="305436" y="1212850"/>
          <a:ext cx="11856402" cy="551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0134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020110"/>
          </a:xfrm>
        </p:spPr>
        <p:txBody>
          <a:bodyPr/>
          <a:lstStyle/>
          <a:p>
            <a:r>
              <a:rPr lang="en-US" dirty="0" smtClean="0"/>
              <a:t>Verify </a:t>
            </a:r>
            <a:r>
              <a:rPr lang="en-US" dirty="0"/>
              <a:t>that you have the following</a:t>
            </a:r>
            <a:r>
              <a:rPr lang="en-US" dirty="0" smtClean="0"/>
              <a:t>:</a:t>
            </a:r>
          </a:p>
          <a:p>
            <a:pPr lvl="1"/>
            <a:r>
              <a:rPr lang="en-US" dirty="0"/>
              <a:t>Windows Server® 2012 with the </a:t>
            </a:r>
            <a:r>
              <a:rPr lang="en-US" dirty="0" smtClean="0"/>
              <a:t>following:</a:t>
            </a:r>
          </a:p>
          <a:p>
            <a:pPr lvl="2"/>
            <a:r>
              <a:rPr lang="en-US" dirty="0" smtClean="0"/>
              <a:t>Recommended</a:t>
            </a:r>
            <a:r>
              <a:rPr lang="en-US" dirty="0"/>
              <a:t>: 1 GB </a:t>
            </a:r>
            <a:r>
              <a:rPr lang="en-US" dirty="0" smtClean="0"/>
              <a:t>NIC</a:t>
            </a:r>
          </a:p>
          <a:p>
            <a:pPr lvl="2"/>
            <a:r>
              <a:rPr lang="en-US" dirty="0" smtClean="0"/>
              <a:t>Recommended</a:t>
            </a:r>
            <a:r>
              <a:rPr lang="en-US" dirty="0"/>
              <a:t>: Sizable storage space for trace files, results and </a:t>
            </a:r>
            <a:r>
              <a:rPr lang="en-US" dirty="0" smtClean="0"/>
              <a:t>images</a:t>
            </a:r>
          </a:p>
          <a:p>
            <a:pPr lvl="1"/>
            <a:r>
              <a:rPr lang="en-US" dirty="0"/>
              <a:t>One or more test computers that have the </a:t>
            </a:r>
            <a:r>
              <a:rPr lang="en-US" dirty="0" smtClean="0"/>
              <a:t>following</a:t>
            </a:r>
          </a:p>
          <a:p>
            <a:pPr lvl="2"/>
            <a:r>
              <a:rPr lang="en-US" dirty="0" smtClean="0"/>
              <a:t>USB </a:t>
            </a:r>
            <a:r>
              <a:rPr lang="en-US" dirty="0"/>
              <a:t>boot </a:t>
            </a:r>
            <a:r>
              <a:rPr lang="en-US" dirty="0" smtClean="0"/>
              <a:t>support</a:t>
            </a:r>
          </a:p>
          <a:p>
            <a:pPr lvl="2"/>
            <a:r>
              <a:rPr lang="en-US" dirty="0" smtClean="0"/>
              <a:t>Network </a:t>
            </a:r>
            <a:r>
              <a:rPr lang="en-US" dirty="0"/>
              <a:t>(PXE) boot </a:t>
            </a:r>
            <a:r>
              <a:rPr lang="en-US" dirty="0" smtClean="0"/>
              <a:t>support</a:t>
            </a:r>
          </a:p>
          <a:p>
            <a:pPr lvl="2"/>
            <a:r>
              <a:rPr lang="en-US" dirty="0" smtClean="0"/>
              <a:t>Network </a:t>
            </a:r>
            <a:r>
              <a:rPr lang="en-US" dirty="0"/>
              <a:t>Card driver</a:t>
            </a:r>
          </a:p>
          <a:p>
            <a:pPr lvl="1"/>
            <a:r>
              <a:rPr lang="en-US" dirty="0" smtClean="0"/>
              <a:t>Windows </a:t>
            </a:r>
            <a:r>
              <a:rPr lang="en-US" dirty="0"/>
              <a:t>8 image (</a:t>
            </a:r>
            <a:r>
              <a:rPr lang="en-US" i="1" dirty="0"/>
              <a:t>if you are using bare metal </a:t>
            </a:r>
            <a:r>
              <a:rPr lang="en-US" i="1" dirty="0" smtClean="0"/>
              <a:t>computers</a:t>
            </a:r>
            <a:r>
              <a:rPr lang="en-US" dirty="0" smtClean="0"/>
              <a:t>)</a:t>
            </a:r>
          </a:p>
          <a:p>
            <a:pPr lvl="1"/>
            <a:r>
              <a:rPr lang="en-US" dirty="0" smtClean="0"/>
              <a:t>All </a:t>
            </a:r>
            <a:r>
              <a:rPr lang="en-US" dirty="0"/>
              <a:t>computers must be on the same </a:t>
            </a:r>
            <a:r>
              <a:rPr lang="en-US" dirty="0" smtClean="0"/>
              <a:t>subnet</a:t>
            </a:r>
          </a:p>
          <a:p>
            <a:pPr lvl="1"/>
            <a:r>
              <a:rPr lang="en-US" dirty="0" smtClean="0"/>
              <a:t>DHCP </a:t>
            </a:r>
            <a:r>
              <a:rPr lang="en-US" dirty="0"/>
              <a:t>server to assign IP addresses to test computers</a:t>
            </a:r>
            <a:endParaRPr lang="en-US" dirty="0" smtClean="0"/>
          </a:p>
          <a:p>
            <a:pPr lvl="1"/>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Sounds good… but what do I need?</a:t>
            </a:r>
            <a:endParaRPr lang="en-US" dirty="0"/>
          </a:p>
        </p:txBody>
      </p:sp>
    </p:spTree>
    <p:extLst>
      <p:ext uri="{BB962C8B-B14F-4D97-AF65-F5344CB8AC3E}">
        <p14:creationId xmlns:p14="http://schemas.microsoft.com/office/powerpoint/2010/main" val="33509063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463837" cy="3287054"/>
          </a:xfrm>
        </p:spPr>
        <p:txBody>
          <a:bodyPr/>
          <a:lstStyle/>
          <a:p>
            <a:r>
              <a:rPr lang="en-US" dirty="0" smtClean="0"/>
              <a:t>Tip and Tricks:</a:t>
            </a:r>
          </a:p>
          <a:p>
            <a:pPr lvl="1"/>
            <a:r>
              <a:rPr lang="en-US" dirty="0" smtClean="0"/>
              <a:t>install WAS </a:t>
            </a:r>
            <a:r>
              <a:rPr lang="en-US" dirty="0"/>
              <a:t>on a server computer, which also installs Windows ASC on the server. </a:t>
            </a:r>
            <a:endParaRPr lang="en-US" dirty="0" smtClean="0"/>
          </a:p>
          <a:p>
            <a:pPr lvl="1"/>
            <a:endParaRPr lang="en-US" dirty="0" smtClean="0"/>
          </a:p>
          <a:p>
            <a:pPr lvl="1"/>
            <a:r>
              <a:rPr lang="en-US" dirty="0" smtClean="0"/>
              <a:t>Alternatively you </a:t>
            </a:r>
            <a:r>
              <a:rPr lang="en-US" dirty="0"/>
              <a:t>can also install a stand-alone version of Windows ASC on a client computer</a:t>
            </a:r>
            <a:r>
              <a:rPr lang="en-US" dirty="0" smtClean="0"/>
              <a:t>.</a:t>
            </a:r>
            <a:endParaRPr lang="en-US" dirty="0"/>
          </a:p>
        </p:txBody>
      </p:sp>
      <p:sp>
        <p:nvSpPr>
          <p:cNvPr id="3" name="Title 2"/>
          <p:cNvSpPr>
            <a:spLocks noGrp="1"/>
          </p:cNvSpPr>
          <p:nvPr>
            <p:ph type="title"/>
          </p:nvPr>
        </p:nvSpPr>
        <p:spPr/>
        <p:txBody>
          <a:bodyPr/>
          <a:lstStyle/>
          <a:p>
            <a:r>
              <a:rPr lang="en-US" dirty="0" smtClean="0"/>
              <a:t>How do I install WAS?</a:t>
            </a:r>
            <a:endParaRPr lang="en-US" dirty="0"/>
          </a:p>
        </p:txBody>
      </p:sp>
      <p:pic>
        <p:nvPicPr>
          <p:cNvPr id="4" name="Picture 3"/>
          <p:cNvPicPr>
            <a:picLocks noChangeAspect="1"/>
          </p:cNvPicPr>
          <p:nvPr/>
        </p:nvPicPr>
        <p:blipFill>
          <a:blip r:embed="rId2"/>
          <a:stretch>
            <a:fillRect/>
          </a:stretch>
        </p:blipFill>
        <p:spPr>
          <a:xfrm>
            <a:off x="5738475" y="1212850"/>
            <a:ext cx="6423363" cy="5484812"/>
          </a:xfrm>
          <a:prstGeom prst="rect">
            <a:avLst/>
          </a:prstGeom>
        </p:spPr>
      </p:pic>
    </p:spTree>
    <p:extLst>
      <p:ext uri="{BB962C8B-B14F-4D97-AF65-F5344CB8AC3E}">
        <p14:creationId xmlns:p14="http://schemas.microsoft.com/office/powerpoint/2010/main" val="23684772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463837" cy="6315575"/>
          </a:xfrm>
        </p:spPr>
        <p:txBody>
          <a:bodyPr/>
          <a:lstStyle/>
          <a:p>
            <a:r>
              <a:rPr lang="en-US" dirty="0" smtClean="0"/>
              <a:t>Setup/</a:t>
            </a:r>
            <a:r>
              <a:rPr lang="en-US" dirty="0" err="1" smtClean="0"/>
              <a:t>config</a:t>
            </a:r>
            <a:r>
              <a:rPr lang="en-US" dirty="0" smtClean="0"/>
              <a:t> includes:</a:t>
            </a:r>
          </a:p>
          <a:p>
            <a:pPr lvl="1"/>
            <a:r>
              <a:rPr lang="en-US" dirty="0"/>
              <a:t>Initializing </a:t>
            </a:r>
            <a:r>
              <a:rPr lang="en-US" dirty="0" smtClean="0"/>
              <a:t>WAS</a:t>
            </a:r>
            <a:endParaRPr lang="en-US" dirty="0"/>
          </a:p>
          <a:p>
            <a:pPr lvl="1"/>
            <a:r>
              <a:rPr lang="en-US" dirty="0" smtClean="0"/>
              <a:t>Configuring </a:t>
            </a:r>
            <a:r>
              <a:rPr lang="en-US" dirty="0"/>
              <a:t>access to </a:t>
            </a:r>
            <a:r>
              <a:rPr lang="en-US" dirty="0" smtClean="0"/>
              <a:t>symbols</a:t>
            </a:r>
          </a:p>
          <a:p>
            <a:pPr lvl="1"/>
            <a:r>
              <a:rPr lang="en-US" dirty="0"/>
              <a:t>Adding NIC Drivers to the Windows PE image (</a:t>
            </a:r>
            <a:r>
              <a:rPr lang="en-US" i="1" dirty="0"/>
              <a:t>only when the test computers require out-of-box NIC </a:t>
            </a:r>
            <a:r>
              <a:rPr lang="en-US" i="1" dirty="0" smtClean="0"/>
              <a:t>drivers</a:t>
            </a:r>
            <a:r>
              <a:rPr lang="en-US" dirty="0" smtClean="0"/>
              <a:t>)</a:t>
            </a:r>
          </a:p>
          <a:p>
            <a:pPr lvl="1"/>
            <a:r>
              <a:rPr lang="en-US" dirty="0"/>
              <a:t>Preparing the Windows PE USB drive for test computer </a:t>
            </a:r>
            <a:r>
              <a:rPr lang="en-US" dirty="0" smtClean="0"/>
              <a:t>inventory</a:t>
            </a:r>
          </a:p>
          <a:p>
            <a:pPr lvl="1"/>
            <a:r>
              <a:rPr lang="en-US" dirty="0"/>
              <a:t>Adding Test computers, images and unattended answer files to the </a:t>
            </a:r>
            <a:r>
              <a:rPr lang="en-US" dirty="0" smtClean="0"/>
              <a:t>inventory</a:t>
            </a:r>
          </a:p>
          <a:p>
            <a:pPr lvl="1"/>
            <a:r>
              <a:rPr lang="en-US" dirty="0"/>
              <a:t>Adding </a:t>
            </a:r>
            <a:r>
              <a:rPr lang="en-US" dirty="0" smtClean="0"/>
              <a:t>OOB drivers </a:t>
            </a:r>
            <a:r>
              <a:rPr lang="en-US" dirty="0"/>
              <a:t>to the </a:t>
            </a:r>
            <a:r>
              <a:rPr lang="en-US" dirty="0" smtClean="0"/>
              <a:t>WDS driver store</a:t>
            </a:r>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smtClean="0"/>
              <a:t>How do I configure WAS?</a:t>
            </a:r>
            <a:endParaRPr lang="en-US" dirty="0"/>
          </a:p>
        </p:txBody>
      </p:sp>
      <p:pic>
        <p:nvPicPr>
          <p:cNvPr id="4" name="Picture 3"/>
          <p:cNvPicPr>
            <a:picLocks noChangeAspect="1"/>
          </p:cNvPicPr>
          <p:nvPr/>
        </p:nvPicPr>
        <p:blipFill>
          <a:blip r:embed="rId2"/>
          <a:stretch>
            <a:fillRect/>
          </a:stretch>
        </p:blipFill>
        <p:spPr>
          <a:xfrm>
            <a:off x="5738475" y="1212850"/>
            <a:ext cx="6423363" cy="5484812"/>
          </a:xfrm>
          <a:prstGeom prst="rect">
            <a:avLst/>
          </a:prstGeom>
        </p:spPr>
      </p:pic>
    </p:spTree>
    <p:extLst>
      <p:ext uri="{BB962C8B-B14F-4D97-AF65-F5344CB8AC3E}">
        <p14:creationId xmlns:p14="http://schemas.microsoft.com/office/powerpoint/2010/main" val="12522424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9973"/>
            <a:ext cx="9601198" cy="2751698"/>
          </a:xfrm>
        </p:spPr>
        <p:txBody>
          <a:bodyPr/>
          <a:lstStyle/>
          <a:p>
            <a:r>
              <a:rPr lang="en-US" dirty="0" smtClean="0"/>
              <a:t>WAS IN ACTION:</a:t>
            </a:r>
            <a:br>
              <a:rPr lang="en-US" dirty="0" smtClean="0"/>
            </a:br>
            <a:r>
              <a:rPr lang="en-US" dirty="0" smtClean="0"/>
              <a:t>Create, Run and Review</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27744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30690"/>
          </a:xfrm>
        </p:spPr>
        <p:txBody>
          <a:bodyPr/>
          <a:lstStyle/>
          <a:p>
            <a:r>
              <a:rPr lang="en-US" dirty="0" smtClean="0"/>
              <a:t>Let’s be really clear on this:</a:t>
            </a:r>
          </a:p>
          <a:p>
            <a:pPr lvl="1"/>
            <a:r>
              <a:rPr lang="en-US" dirty="0"/>
              <a:t>WAS assesses one computer at a </a:t>
            </a:r>
            <a:r>
              <a:rPr lang="en-US" dirty="0" smtClean="0"/>
              <a:t>time</a:t>
            </a:r>
          </a:p>
          <a:p>
            <a:pPr lvl="1"/>
            <a:r>
              <a:rPr lang="en-US" dirty="0" smtClean="0"/>
              <a:t>Can't </a:t>
            </a:r>
            <a:r>
              <a:rPr lang="en-US" dirty="0"/>
              <a:t>be installed on a server and isn't designed to assess server </a:t>
            </a:r>
            <a:r>
              <a:rPr lang="en-US" dirty="0" smtClean="0"/>
              <a:t>computers</a:t>
            </a:r>
          </a:p>
          <a:p>
            <a:pPr lvl="1"/>
            <a:r>
              <a:rPr lang="en-US" dirty="0" smtClean="0"/>
              <a:t>Can't </a:t>
            </a:r>
            <a:r>
              <a:rPr lang="en-US" dirty="0"/>
              <a:t>be installed on Windows </a:t>
            </a:r>
            <a:r>
              <a:rPr lang="en-US" dirty="0" smtClean="0"/>
              <a:t>RT.</a:t>
            </a:r>
          </a:p>
          <a:p>
            <a:pPr lvl="2"/>
            <a:r>
              <a:rPr lang="en-US" dirty="0" smtClean="0"/>
              <a:t>But</a:t>
            </a:r>
            <a:r>
              <a:rPr lang="en-US" dirty="0"/>
              <a:t>, you can package a job and run it on Windows RT if the assessment supports ARM-based processors</a:t>
            </a:r>
            <a:r>
              <a:rPr lang="en-US" dirty="0" smtClean="0"/>
              <a:t>.</a:t>
            </a:r>
          </a:p>
          <a:p>
            <a:r>
              <a:rPr lang="en-US" dirty="0" smtClean="0"/>
              <a:t>So what are common scenarios for WAS?</a:t>
            </a:r>
          </a:p>
          <a:p>
            <a:pPr lvl="1"/>
            <a:r>
              <a:rPr lang="en-US" dirty="0" smtClean="0"/>
              <a:t>WAS fulfill </a:t>
            </a:r>
            <a:r>
              <a:rPr lang="en-US" dirty="0"/>
              <a:t>a general industry need for assessing a computer in a unified </a:t>
            </a:r>
            <a:r>
              <a:rPr lang="en-US" dirty="0" smtClean="0"/>
              <a:t>manner</a:t>
            </a:r>
          </a:p>
          <a:p>
            <a:pPr lvl="1"/>
            <a:r>
              <a:rPr lang="en-US" dirty="0" smtClean="0"/>
              <a:t>WAS is designed for system builders and computer reviewers</a:t>
            </a:r>
          </a:p>
          <a:p>
            <a:pPr lvl="1"/>
            <a:r>
              <a:rPr lang="en-US" dirty="0" smtClean="0"/>
              <a:t>WAS helps you with black box analysis, comparison, clean computers and new hardware/software analysis</a:t>
            </a:r>
          </a:p>
          <a:p>
            <a:pPr lvl="1"/>
            <a:endParaRPr lang="en-US" dirty="0"/>
          </a:p>
        </p:txBody>
      </p:sp>
      <p:sp>
        <p:nvSpPr>
          <p:cNvPr id="4" name="Title 3"/>
          <p:cNvSpPr>
            <a:spLocks noGrp="1"/>
          </p:cNvSpPr>
          <p:nvPr>
            <p:ph type="title"/>
          </p:nvPr>
        </p:nvSpPr>
        <p:spPr/>
        <p:txBody>
          <a:bodyPr/>
          <a:lstStyle/>
          <a:p>
            <a:r>
              <a:rPr lang="en-US" dirty="0" smtClean="0"/>
              <a:t>Field 101 for WAS</a:t>
            </a:r>
            <a:endParaRPr lang="en-US" dirty="0"/>
          </a:p>
        </p:txBody>
      </p:sp>
    </p:spTree>
    <p:extLst>
      <p:ext uri="{BB962C8B-B14F-4D97-AF65-F5344CB8AC3E}">
        <p14:creationId xmlns:p14="http://schemas.microsoft.com/office/powerpoint/2010/main" val="21219092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8397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683538"/>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0">
              <a:spcBef>
                <a:spcPts val="2400"/>
              </a:spcBef>
            </a:pPr>
            <a:r>
              <a:rPr lang="en-US" sz="2400" dirty="0">
                <a:gradFill>
                  <a:gsLst>
                    <a:gs pos="1250">
                      <a:schemeClr val="tx1"/>
                    </a:gs>
                    <a:gs pos="100000">
                      <a:schemeClr val="tx1"/>
                    </a:gs>
                  </a:gsLst>
                  <a:lin ang="5400000" scaled="0"/>
                </a:gradFill>
              </a:rPr>
              <a:t>Thursday, May 15 at 2:45 </a:t>
            </a:r>
            <a:r>
              <a:rPr lang="en-US" sz="2400" dirty="0" smtClean="0">
                <a:gradFill>
                  <a:gsLst>
                    <a:gs pos="1250">
                      <a:schemeClr val="tx1"/>
                    </a:gs>
                    <a:gs pos="100000">
                      <a:schemeClr val="tx1"/>
                    </a:gs>
                  </a:gsLst>
                  <a:lin ang="5400000" scaled="0"/>
                </a:gradFill>
              </a:rPr>
              <a:t>PM </a:t>
            </a:r>
            <a:r>
              <a:rPr lang="en-US" sz="2400" b="1" dirty="0" smtClean="0">
                <a:gradFill>
                  <a:gsLst>
                    <a:gs pos="1250">
                      <a:schemeClr val="tx1"/>
                    </a:gs>
                    <a:gs pos="100000">
                      <a:schemeClr val="tx1"/>
                    </a:gs>
                  </a:gsLst>
                  <a:lin ang="5400000" scaled="0"/>
                </a:gradFill>
              </a:rPr>
              <a:t>WIN-B359</a:t>
            </a:r>
            <a:r>
              <a:rPr lang="en-US" sz="2400" dirty="0" smtClean="0">
                <a:gradFill>
                  <a:gsLst>
                    <a:gs pos="1250">
                      <a:schemeClr val="tx1"/>
                    </a:gs>
                    <a:gs pos="100000">
                      <a:schemeClr val="tx1"/>
                    </a:gs>
                  </a:gsLst>
                  <a:lin ang="5400000" scaled="0"/>
                </a:gradFill>
              </a:rPr>
              <a:t> </a:t>
            </a:r>
            <a:r>
              <a:rPr lang="en-US" sz="2400" dirty="0">
                <a:gradFill>
                  <a:gsLst>
                    <a:gs pos="1250">
                      <a:schemeClr val="tx1"/>
                    </a:gs>
                    <a:gs pos="100000">
                      <a:schemeClr val="tx1"/>
                    </a:gs>
                  </a:gsLst>
                  <a:lin ang="5400000" scaled="0"/>
                </a:gradFill>
              </a:rPr>
              <a:t>2014 Edition: How Many Coffees Can You Drink While Your PC Starts?</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2998" y="3245714"/>
            <a:ext cx="12070012" cy="362868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Labs</a:t>
            </a:r>
          </a:p>
          <a:p>
            <a:pPr>
              <a:spcBef>
                <a:spcPts val="2400"/>
              </a:spcBef>
            </a:pPr>
            <a:r>
              <a:rPr lang="en-US" sz="2400" dirty="0">
                <a:gradFill>
                  <a:gsLst>
                    <a:gs pos="1250">
                      <a:schemeClr val="tx1"/>
                    </a:gs>
                    <a:gs pos="100000">
                      <a:schemeClr val="tx1"/>
                    </a:gs>
                  </a:gsLst>
                  <a:lin ang="5400000" scaled="0"/>
                </a:gradFill>
              </a:rPr>
              <a:t>Monday, May 12th 1:15 </a:t>
            </a:r>
            <a:r>
              <a:rPr lang="en-US" sz="2400" dirty="0" smtClean="0">
                <a:gradFill>
                  <a:gsLst>
                    <a:gs pos="1250">
                      <a:schemeClr val="tx1"/>
                    </a:gs>
                    <a:gs pos="100000">
                      <a:schemeClr val="tx1"/>
                    </a:gs>
                  </a:gsLst>
                  <a:lin ang="5400000" scaled="0"/>
                </a:gradFill>
              </a:rPr>
              <a:t>PM </a:t>
            </a:r>
            <a:r>
              <a:rPr lang="en-US" sz="2400" b="1" dirty="0">
                <a:gradFill>
                  <a:gsLst>
                    <a:gs pos="1250">
                      <a:schemeClr val="tx1"/>
                    </a:gs>
                    <a:gs pos="100000">
                      <a:schemeClr val="tx1"/>
                    </a:gs>
                  </a:gsLst>
                  <a:lin ang="5400000" scaled="0"/>
                </a:gradFill>
              </a:rPr>
              <a:t>WIN-IL301</a:t>
            </a:r>
            <a:r>
              <a:rPr lang="en-US" sz="2400" dirty="0">
                <a:gradFill>
                  <a:gsLst>
                    <a:gs pos="1250">
                      <a:schemeClr val="tx1"/>
                    </a:gs>
                    <a:gs pos="100000">
                      <a:schemeClr val="tx1"/>
                    </a:gs>
                  </a:gsLst>
                  <a:lin ang="5400000" scaled="0"/>
                </a:gradFill>
              </a:rPr>
              <a:t> Resolving Windows Performance Issues without Opening a Support Case </a:t>
            </a:r>
          </a:p>
          <a:p>
            <a:pPr>
              <a:spcBef>
                <a:spcPts val="2400"/>
              </a:spcBef>
            </a:pPr>
            <a:r>
              <a:rPr lang="en-US" sz="2400" dirty="0">
                <a:gradFill>
                  <a:gsLst>
                    <a:gs pos="1250">
                      <a:schemeClr val="tx1"/>
                    </a:gs>
                    <a:gs pos="100000">
                      <a:schemeClr val="tx1"/>
                    </a:gs>
                  </a:gsLst>
                  <a:lin ang="5400000" scaled="0"/>
                </a:gradFill>
              </a:rPr>
              <a:t>Tuesday, May 13 at 8:30 </a:t>
            </a:r>
            <a:r>
              <a:rPr lang="en-US" sz="2400" dirty="0" smtClean="0">
                <a:gradFill>
                  <a:gsLst>
                    <a:gs pos="1250">
                      <a:schemeClr val="tx1"/>
                    </a:gs>
                    <a:gs pos="100000">
                      <a:schemeClr val="tx1"/>
                    </a:gs>
                  </a:gsLst>
                  <a:lin ang="5400000" scaled="0"/>
                </a:gradFill>
              </a:rPr>
              <a:t>AM </a:t>
            </a:r>
            <a:r>
              <a:rPr lang="en-US" sz="2400" b="1" dirty="0">
                <a:gradFill>
                  <a:gsLst>
                    <a:gs pos="1250">
                      <a:schemeClr val="tx1"/>
                    </a:gs>
                    <a:gs pos="100000">
                      <a:schemeClr val="tx1"/>
                    </a:gs>
                  </a:gsLst>
                  <a:lin ang="5400000" scaled="0"/>
                </a:gradFill>
              </a:rPr>
              <a:t>WIN-IL301-R</a:t>
            </a:r>
            <a:r>
              <a:rPr lang="en-US" sz="2400" dirty="0">
                <a:gradFill>
                  <a:gsLst>
                    <a:gs pos="1250">
                      <a:schemeClr val="tx1"/>
                    </a:gs>
                    <a:gs pos="100000">
                      <a:schemeClr val="tx1"/>
                    </a:gs>
                  </a:gsLst>
                  <a:lin ang="5400000" scaled="0"/>
                </a:gradFill>
              </a:rPr>
              <a:t> Resolving Windows Performance Issues without Opening a Support Case </a:t>
            </a:r>
          </a:p>
          <a:p>
            <a:pPr>
              <a:spcBef>
                <a:spcPts val="2400"/>
              </a:spcBef>
            </a:pPr>
            <a:r>
              <a:rPr lang="en-US" sz="2400" dirty="0">
                <a:gradFill>
                  <a:gsLst>
                    <a:gs pos="1250">
                      <a:schemeClr val="tx1"/>
                    </a:gs>
                    <a:gs pos="100000">
                      <a:schemeClr val="tx1"/>
                    </a:gs>
                  </a:gsLst>
                  <a:lin ang="5400000" scaled="0"/>
                </a:gradFill>
              </a:rPr>
              <a:t>Thursday, May 15 at 10:15 </a:t>
            </a:r>
            <a:r>
              <a:rPr lang="en-US" sz="2400" dirty="0" smtClean="0">
                <a:gradFill>
                  <a:gsLst>
                    <a:gs pos="1250">
                      <a:schemeClr val="tx1"/>
                    </a:gs>
                    <a:gs pos="100000">
                      <a:schemeClr val="tx1"/>
                    </a:gs>
                  </a:gsLst>
                  <a:lin ang="5400000" scaled="0"/>
                </a:gradFill>
              </a:rPr>
              <a:t>AM </a:t>
            </a:r>
            <a:r>
              <a:rPr lang="en-US" sz="2400" b="1" dirty="0">
                <a:gradFill>
                  <a:gsLst>
                    <a:gs pos="1250">
                      <a:schemeClr val="tx1"/>
                    </a:gs>
                    <a:gs pos="100000">
                      <a:schemeClr val="tx1"/>
                    </a:gs>
                  </a:gsLst>
                  <a:lin ang="5400000" scaled="0"/>
                </a:gradFill>
              </a:rPr>
              <a:t>WIN-IL301-RR</a:t>
            </a:r>
            <a:r>
              <a:rPr lang="en-US" sz="2400" dirty="0">
                <a:gradFill>
                  <a:gsLst>
                    <a:gs pos="1250">
                      <a:schemeClr val="tx1"/>
                    </a:gs>
                    <a:gs pos="100000">
                      <a:schemeClr val="tx1"/>
                    </a:gs>
                  </a:gsLst>
                  <a:lin ang="5400000" scaled="0"/>
                </a:gradFill>
              </a:rPr>
              <a:t> Resolving Windows Performance Issues without Opening a Support Case  </a:t>
            </a:r>
          </a:p>
        </p:txBody>
      </p:sp>
    </p:spTree>
    <p:extLst>
      <p:ext uri="{BB962C8B-B14F-4D97-AF65-F5344CB8AC3E}">
        <p14:creationId xmlns:p14="http://schemas.microsoft.com/office/powerpoint/2010/main" val="16914161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41952292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929418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1" name="Group 30"/>
          <p:cNvGrpSpPr/>
          <p:nvPr/>
        </p:nvGrpSpPr>
        <p:grpSpPr>
          <a:xfrm>
            <a:off x="244476" y="1215798"/>
            <a:ext cx="5476342" cy="916885"/>
            <a:chOff x="274639" y="3040063"/>
            <a:chExt cx="5476342" cy="916885"/>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3839384"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Download and install the Windows SDK</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3"/>
                </a:rPr>
                <a:t>http</a:t>
              </a:r>
              <a:r>
                <a:rPr lang="en-US" u="sng" dirty="0" smtClean="0">
                  <a:hlinkClick r:id="rId3"/>
                </a:rPr>
                <a:t>://aka.ms/downloadSDK/</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Group 36"/>
          <p:cNvGrpSpPr/>
          <p:nvPr/>
        </p:nvGrpSpPr>
        <p:grpSpPr>
          <a:xfrm>
            <a:off x="6610040" y="1270995"/>
            <a:ext cx="5476342" cy="916885"/>
            <a:chOff x="274639" y="3040063"/>
            <a:chExt cx="5476342" cy="916885"/>
          </a:xfrm>
        </p:grpSpPr>
        <p:sp>
          <p:nvSpPr>
            <p:cNvPr id="38" name="Rectangle 37"/>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Rectangle 38"/>
            <p:cNvSpPr/>
            <p:nvPr/>
          </p:nvSpPr>
          <p:spPr>
            <a:xfrm>
              <a:off x="860289" y="3101713"/>
              <a:ext cx="2179443"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Technical Documents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white">
            <a:xfrm>
              <a:off x="862108" y="3453031"/>
              <a:ext cx="4642203" cy="369332"/>
            </a:xfrm>
            <a:prstGeom prst="rect">
              <a:avLst/>
            </a:prstGeom>
          </p:spPr>
          <p:txBody>
            <a:bodyPr wrap="square" lIns="182880">
              <a:spAutoFit/>
            </a:bodyPr>
            <a:lstStyle/>
            <a:p>
              <a:r>
                <a:rPr lang="en-US" u="sng" dirty="0">
                  <a:hlinkClick r:id="rId3"/>
                </a:rPr>
                <a:t>http</a:t>
              </a:r>
              <a:r>
                <a:rPr lang="en-US" u="sng" dirty="0" smtClean="0">
                  <a:hlinkClick r:id="rId3"/>
                </a:rPr>
                <a:t>://aka.ms/perftools/</a:t>
              </a:r>
              <a:endParaRPr lang="en-US" dirty="0"/>
            </a:p>
          </p:txBody>
        </p:sp>
        <p:sp>
          <p:nvSpPr>
            <p:cNvPr id="4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2" name="Group 41"/>
          <p:cNvGrpSpPr/>
          <p:nvPr/>
        </p:nvGrpSpPr>
        <p:grpSpPr>
          <a:xfrm>
            <a:off x="244476" y="4464309"/>
            <a:ext cx="5476342" cy="1336298"/>
            <a:chOff x="274639" y="3040063"/>
            <a:chExt cx="5476342" cy="1336298"/>
          </a:xfrm>
        </p:grpSpPr>
        <p:sp>
          <p:nvSpPr>
            <p:cNvPr id="43" name="Rectangle 42"/>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4" name="Rectangle 43"/>
            <p:cNvSpPr/>
            <p:nvPr/>
          </p:nvSpPr>
          <p:spPr>
            <a:xfrm>
              <a:off x="860289" y="3101713"/>
              <a:ext cx="321222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Creating WPR Recording Profiles</a:t>
              </a:r>
            </a:p>
          </p:txBody>
        </p:sp>
        <p:sp>
          <p:nvSpPr>
            <p:cNvPr id="45" name="Rectangle 44"/>
            <p:cNvSpPr/>
            <p:nvPr/>
          </p:nvSpPr>
          <p:spPr bwMode="white">
            <a:xfrm>
              <a:off x="862108" y="3453031"/>
              <a:ext cx="4642203" cy="923330"/>
            </a:xfrm>
            <a:prstGeom prst="rect">
              <a:avLst/>
            </a:prstGeom>
          </p:spPr>
          <p:txBody>
            <a:bodyPr wrap="square" lIns="182880">
              <a:spAutoFit/>
            </a:bodyPr>
            <a:lstStyle/>
            <a:p>
              <a:r>
                <a:rPr lang="en-US" dirty="0">
                  <a:hlinkClick r:id="rId4"/>
                </a:rPr>
                <a:t>http://msdn.microsoft.com/en-us/library/windows/desktop/hh448223.aspx</a:t>
              </a:r>
              <a:endParaRPr lang="en-US" dirty="0"/>
            </a:p>
          </p:txBody>
        </p:sp>
        <p:sp>
          <p:nvSpPr>
            <p:cNvPr id="46"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7" name="Group 46"/>
          <p:cNvGrpSpPr/>
          <p:nvPr/>
        </p:nvGrpSpPr>
        <p:grpSpPr>
          <a:xfrm>
            <a:off x="243145" y="2665024"/>
            <a:ext cx="5476342" cy="1530242"/>
            <a:chOff x="274639" y="3040063"/>
            <a:chExt cx="5476342" cy="1530242"/>
          </a:xfrm>
        </p:grpSpPr>
        <p:sp>
          <p:nvSpPr>
            <p:cNvPr id="48" name="Rectangle 47"/>
            <p:cNvSpPr/>
            <p:nvPr/>
          </p:nvSpPr>
          <p:spPr bwMode="auto">
            <a:xfrm>
              <a:off x="274639" y="3040063"/>
              <a:ext cx="5476342" cy="153024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9" name="Rectangle 48"/>
            <p:cNvSpPr/>
            <p:nvPr/>
          </p:nvSpPr>
          <p:spPr>
            <a:xfrm>
              <a:off x="860289" y="3101713"/>
              <a:ext cx="1813317"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Loading Symbols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50" name="Rectangle 49"/>
            <p:cNvSpPr/>
            <p:nvPr/>
          </p:nvSpPr>
          <p:spPr bwMode="white">
            <a:xfrm>
              <a:off x="862108" y="3453031"/>
              <a:ext cx="4642203" cy="923330"/>
            </a:xfrm>
            <a:prstGeom prst="rect">
              <a:avLst/>
            </a:prstGeom>
          </p:spPr>
          <p:txBody>
            <a:bodyPr wrap="square" lIns="182880">
              <a:spAutoFit/>
            </a:bodyPr>
            <a:lstStyle/>
            <a:p>
              <a:r>
                <a:rPr lang="en-US" u="sng" dirty="0" smtClean="0">
                  <a:hlinkClick r:id="rId3"/>
                </a:rPr>
                <a:t>http</a:t>
              </a:r>
              <a:r>
                <a:rPr lang="en-US" u="sng" dirty="0">
                  <a:hlinkClick r:id="rId3"/>
                </a:rPr>
                <a:t>://</a:t>
              </a:r>
              <a:r>
                <a:rPr lang="en-US" u="sng" dirty="0" smtClean="0">
                  <a:hlinkClick r:id="rId3"/>
                </a:rPr>
                <a:t>msdn.microsoft.com/en-us/library/windows/hardware/hh448108.aspx</a:t>
              </a:r>
              <a:endParaRPr lang="en-US" dirty="0"/>
            </a:p>
          </p:txBody>
        </p:sp>
        <p:sp>
          <p:nvSpPr>
            <p:cNvPr id="5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2" name="Group 51"/>
          <p:cNvGrpSpPr/>
          <p:nvPr/>
        </p:nvGrpSpPr>
        <p:grpSpPr>
          <a:xfrm>
            <a:off x="6610040" y="2607963"/>
            <a:ext cx="5476342" cy="1336298"/>
            <a:chOff x="274639" y="3040063"/>
            <a:chExt cx="5476342" cy="1336298"/>
          </a:xfrm>
        </p:grpSpPr>
        <p:sp>
          <p:nvSpPr>
            <p:cNvPr id="53" name="Rectangle 52"/>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4" name="Rectangle 53"/>
            <p:cNvSpPr/>
            <p:nvPr/>
          </p:nvSpPr>
          <p:spPr>
            <a:xfrm>
              <a:off x="860289" y="3101713"/>
              <a:ext cx="1471428"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Event Tracing</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55" name="Rectangle 54"/>
            <p:cNvSpPr/>
            <p:nvPr/>
          </p:nvSpPr>
          <p:spPr bwMode="white">
            <a:xfrm>
              <a:off x="862108" y="3453031"/>
              <a:ext cx="4642203" cy="923330"/>
            </a:xfrm>
            <a:prstGeom prst="rect">
              <a:avLst/>
            </a:prstGeom>
          </p:spPr>
          <p:txBody>
            <a:bodyPr wrap="square" lIns="182880">
              <a:spAutoFit/>
            </a:bodyPr>
            <a:lstStyle/>
            <a:p>
              <a:r>
                <a:rPr lang="en-US" dirty="0" smtClean="0">
                  <a:hlinkClick r:id="rId5"/>
                </a:rPr>
                <a:t>http</a:t>
              </a:r>
              <a:r>
                <a:rPr lang="en-US" dirty="0">
                  <a:hlinkClick r:id="rId5"/>
                </a:rPr>
                <a:t>://msdn.microsoft.com/en-us/library/windows/desktop/bb968803(v=vs.85).aspx</a:t>
              </a:r>
              <a:r>
                <a:rPr lang="en-US" u="sng" dirty="0" smtClean="0">
                  <a:hlinkClick r:id="rId3"/>
                </a:rPr>
                <a:t>/</a:t>
              </a:r>
              <a:endParaRPr lang="en-US" dirty="0"/>
            </a:p>
          </p:txBody>
        </p:sp>
        <p:sp>
          <p:nvSpPr>
            <p:cNvPr id="56"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7" name="Group 56"/>
          <p:cNvGrpSpPr/>
          <p:nvPr/>
        </p:nvGrpSpPr>
        <p:grpSpPr>
          <a:xfrm>
            <a:off x="6610040" y="4161292"/>
            <a:ext cx="5476342" cy="1336298"/>
            <a:chOff x="274639" y="3040063"/>
            <a:chExt cx="5476342" cy="1336298"/>
          </a:xfrm>
        </p:grpSpPr>
        <p:sp>
          <p:nvSpPr>
            <p:cNvPr id="58" name="Rectangle 57"/>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9" name="Rectangle 58"/>
            <p:cNvSpPr/>
            <p:nvPr/>
          </p:nvSpPr>
          <p:spPr>
            <a:xfrm>
              <a:off x="860289" y="3101713"/>
              <a:ext cx="1599862"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Generic Events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60" name="Rectangle 59"/>
            <p:cNvSpPr/>
            <p:nvPr/>
          </p:nvSpPr>
          <p:spPr bwMode="white">
            <a:xfrm>
              <a:off x="862108" y="3453031"/>
              <a:ext cx="4642203" cy="923330"/>
            </a:xfrm>
            <a:prstGeom prst="rect">
              <a:avLst/>
            </a:prstGeom>
          </p:spPr>
          <p:txBody>
            <a:bodyPr wrap="square" lIns="182880">
              <a:spAutoFit/>
            </a:bodyPr>
            <a:lstStyle/>
            <a:p>
              <a:r>
                <a:rPr lang="en-US" dirty="0" smtClean="0">
                  <a:hlinkClick r:id="rId4"/>
                </a:rPr>
                <a:t>http</a:t>
              </a:r>
              <a:r>
                <a:rPr lang="en-US" dirty="0">
                  <a:hlinkClick r:id="rId4"/>
                </a:rPr>
                <a:t>://</a:t>
              </a:r>
              <a:r>
                <a:rPr lang="en-US" dirty="0" smtClean="0">
                  <a:hlinkClick r:id="rId4"/>
                </a:rPr>
                <a:t>msdn.microsoft.com/en-us/library/windows/hardware/hh448242.aspx</a:t>
              </a:r>
              <a:endParaRPr lang="en-US" dirty="0"/>
            </a:p>
          </p:txBody>
        </p:sp>
        <p:sp>
          <p:nvSpPr>
            <p:cNvPr id="6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TextBox 2"/>
          <p:cNvSpPr txBox="1"/>
          <p:nvPr/>
        </p:nvSpPr>
        <p:spPr>
          <a:xfrm>
            <a:off x="243145" y="6088926"/>
            <a:ext cx="80461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t>Let us know your feedback</a:t>
            </a:r>
            <a:r>
              <a:rPr lang="en-US" sz="2400" dirty="0" smtClean="0"/>
              <a:t>!  By going to the WPT forum </a:t>
            </a:r>
            <a:endParaRPr lang="en-US" sz="2400" dirty="0"/>
          </a:p>
        </p:txBody>
      </p:sp>
      <p:pic>
        <p:nvPicPr>
          <p:cNvPr id="62" name="Picture 61"/>
          <p:cNvPicPr>
            <a:picLocks noChangeAspect="1"/>
          </p:cNvPicPr>
          <p:nvPr/>
        </p:nvPicPr>
        <p:blipFill rotWithShape="1">
          <a:blip r:embed="rId6"/>
          <a:srcRect r="80000" b="85778"/>
          <a:stretch/>
        </p:blipFill>
        <p:spPr>
          <a:xfrm>
            <a:off x="8123237" y="5630862"/>
            <a:ext cx="3048000" cy="1219200"/>
          </a:xfrm>
          <a:prstGeom prst="rect">
            <a:avLst/>
          </a:prstGeom>
        </p:spPr>
      </p:pic>
    </p:spTree>
    <p:extLst>
      <p:ext uri="{BB962C8B-B14F-4D97-AF65-F5344CB8AC3E}">
        <p14:creationId xmlns:p14="http://schemas.microsoft.com/office/powerpoint/2010/main" val="3313205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63" presetClass="path" presetSubtype="0" decel="100000" fill="hold" nodeType="withEffect">
                                  <p:stCondLst>
                                    <p:cond delay="0"/>
                                  </p:stCondLst>
                                  <p:childTnLst>
                                    <p:animMotion origin="layout" path="M -0.02413 3.26827E-6 L 0 3.26827E-6 " pathEditMode="relative" rAng="0" ptsTypes="AA">
                                      <p:cBhvr>
                                        <p:cTn id="14" dur="750" fill="hold"/>
                                        <p:tgtEl>
                                          <p:spTgt spid="37"/>
                                        </p:tgtEl>
                                        <p:attrNameLst>
                                          <p:attrName>ppt_x</p:attrName>
                                          <p:attrName>ppt_y</p:attrName>
                                        </p:attrNameLst>
                                      </p:cBhvr>
                                      <p:rCtr x="1200" y="0"/>
                                    </p:animMotion>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50"/>
                                        <p:tgtEl>
                                          <p:spTgt spid="42"/>
                                        </p:tgtEl>
                                      </p:cBhvr>
                                    </p:animEffect>
                                  </p:childTnLst>
                                </p:cTn>
                              </p:par>
                              <p:par>
                                <p:cTn id="18" presetID="63" presetClass="path" presetSubtype="0" decel="100000" fill="hold" nodeType="withEffect">
                                  <p:stCondLst>
                                    <p:cond delay="0"/>
                                  </p:stCondLst>
                                  <p:childTnLst>
                                    <p:animMotion origin="layout" path="M -0.02413 3.26827E-6 L 0 3.26827E-6 " pathEditMode="relative" rAng="0" ptsTypes="AA">
                                      <p:cBhvr>
                                        <p:cTn id="19" dur="750" fill="hold"/>
                                        <p:tgtEl>
                                          <p:spTgt spid="42"/>
                                        </p:tgtEl>
                                        <p:attrNameLst>
                                          <p:attrName>ppt_x</p:attrName>
                                          <p:attrName>ppt_y</p:attrName>
                                        </p:attrNameLst>
                                      </p:cBhvr>
                                      <p:rCtr x="1200" y="0"/>
                                    </p:animMotion>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750"/>
                                        <p:tgtEl>
                                          <p:spTgt spid="47"/>
                                        </p:tgtEl>
                                      </p:cBhvr>
                                    </p:animEffect>
                                  </p:childTnLst>
                                </p:cTn>
                              </p:par>
                              <p:par>
                                <p:cTn id="23" presetID="63" presetClass="path" presetSubtype="0" decel="100000" fill="hold" nodeType="withEffect">
                                  <p:stCondLst>
                                    <p:cond delay="0"/>
                                  </p:stCondLst>
                                  <p:childTnLst>
                                    <p:animMotion origin="layout" path="M -0.02413 3.26827E-6 L 0 3.26827E-6 " pathEditMode="relative" rAng="0" ptsTypes="AA">
                                      <p:cBhvr>
                                        <p:cTn id="24" dur="750" fill="hold"/>
                                        <p:tgtEl>
                                          <p:spTgt spid="47"/>
                                        </p:tgtEl>
                                        <p:attrNameLst>
                                          <p:attrName>ppt_x</p:attrName>
                                          <p:attrName>ppt_y</p:attrName>
                                        </p:attrNameLst>
                                      </p:cBhvr>
                                      <p:rCtr x="1200" y="0"/>
                                    </p:animMotion>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750"/>
                                        <p:tgtEl>
                                          <p:spTgt spid="52"/>
                                        </p:tgtEl>
                                      </p:cBhvr>
                                    </p:animEffect>
                                  </p:childTnLst>
                                </p:cTn>
                              </p:par>
                              <p:par>
                                <p:cTn id="28" presetID="63" presetClass="path" presetSubtype="0" decel="100000" fill="hold" nodeType="withEffect">
                                  <p:stCondLst>
                                    <p:cond delay="0"/>
                                  </p:stCondLst>
                                  <p:childTnLst>
                                    <p:animMotion origin="layout" path="M -0.02413 3.26827E-6 L 0 3.26827E-6 " pathEditMode="relative" rAng="0" ptsTypes="AA">
                                      <p:cBhvr>
                                        <p:cTn id="29" dur="750" fill="hold"/>
                                        <p:tgtEl>
                                          <p:spTgt spid="52"/>
                                        </p:tgtEl>
                                        <p:attrNameLst>
                                          <p:attrName>ppt_x</p:attrName>
                                          <p:attrName>ppt_y</p:attrName>
                                        </p:attrNameLst>
                                      </p:cBhvr>
                                      <p:rCtr x="1200" y="0"/>
                                    </p:animMotion>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750"/>
                                        <p:tgtEl>
                                          <p:spTgt spid="57"/>
                                        </p:tgtEl>
                                      </p:cBhvr>
                                    </p:animEffect>
                                  </p:childTnLst>
                                </p:cTn>
                              </p:par>
                              <p:par>
                                <p:cTn id="33" presetID="63" presetClass="path" presetSubtype="0" decel="100000" fill="hold" nodeType="withEffect">
                                  <p:stCondLst>
                                    <p:cond delay="0"/>
                                  </p:stCondLst>
                                  <p:childTnLst>
                                    <p:animMotion origin="layout" path="M -0.02413 3.26827E-6 L 0 3.26827E-6 " pathEditMode="relative" rAng="0" ptsTypes="AA">
                                      <p:cBhvr>
                                        <p:cTn id="34" dur="750" fill="hold"/>
                                        <p:tgtEl>
                                          <p:spTgt spid="57"/>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Performance Lifecycle</a:t>
            </a:r>
            <a:endParaRPr lang="en-US" dirty="0"/>
          </a:p>
        </p:txBody>
      </p:sp>
    </p:spTree>
    <p:extLst>
      <p:ext uri="{BB962C8B-B14F-4D97-AF65-F5344CB8AC3E}">
        <p14:creationId xmlns:p14="http://schemas.microsoft.com/office/powerpoint/2010/main" val="391405917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continued…</a:t>
            </a:r>
            <a:endParaRPr lang="en-US" dirty="0"/>
          </a:p>
        </p:txBody>
      </p:sp>
      <p:grpSp>
        <p:nvGrpSpPr>
          <p:cNvPr id="31" name="Group 30"/>
          <p:cNvGrpSpPr/>
          <p:nvPr/>
        </p:nvGrpSpPr>
        <p:grpSpPr>
          <a:xfrm>
            <a:off x="244476" y="1215798"/>
            <a:ext cx="5476342" cy="1336298"/>
            <a:chOff x="274639" y="3040063"/>
            <a:chExt cx="5476342" cy="1336298"/>
          </a:xfrm>
        </p:grpSpPr>
        <p:sp>
          <p:nvSpPr>
            <p:cNvPr id="32" name="Rectangle 31"/>
            <p:cNvSpPr/>
            <p:nvPr/>
          </p:nvSpPr>
          <p:spPr bwMode="auto">
            <a:xfrm>
              <a:off x="274639" y="3040063"/>
              <a:ext cx="5476342" cy="1315954"/>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557751"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Getting started with WPA</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923330"/>
            </a:xfrm>
            <a:prstGeom prst="rect">
              <a:avLst/>
            </a:prstGeom>
          </p:spPr>
          <p:txBody>
            <a:bodyPr wrap="square" lIns="182880">
              <a:spAutoFit/>
            </a:bodyPr>
            <a:lstStyle/>
            <a:p>
              <a:r>
                <a:rPr lang="en-US" dirty="0" smtClean="0">
                  <a:hlinkClick r:id="rId3"/>
                </a:rPr>
                <a:t>http</a:t>
              </a:r>
              <a:r>
                <a:rPr lang="en-US" dirty="0">
                  <a:hlinkClick r:id="rId3"/>
                </a:rPr>
                <a:t>://</a:t>
              </a:r>
              <a:r>
                <a:rPr lang="en-US" dirty="0" smtClean="0">
                  <a:hlinkClick r:id="rId3"/>
                </a:rPr>
                <a:t>msdn.microsoft.com/en-us/library/windows/hardware/hh448170.aspx</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Group 36"/>
          <p:cNvGrpSpPr/>
          <p:nvPr/>
        </p:nvGrpSpPr>
        <p:grpSpPr>
          <a:xfrm>
            <a:off x="6610040" y="1270995"/>
            <a:ext cx="5476342" cy="916885"/>
            <a:chOff x="274639" y="3040063"/>
            <a:chExt cx="5476342" cy="916885"/>
          </a:xfrm>
        </p:grpSpPr>
        <p:sp>
          <p:nvSpPr>
            <p:cNvPr id="38" name="Rectangle 37"/>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Rectangle 38"/>
            <p:cNvSpPr/>
            <p:nvPr/>
          </p:nvSpPr>
          <p:spPr>
            <a:xfrm>
              <a:off x="860289" y="3101713"/>
              <a:ext cx="2179443"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Technical Documents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white">
            <a:xfrm>
              <a:off x="862108" y="3453031"/>
              <a:ext cx="4642203" cy="369332"/>
            </a:xfrm>
            <a:prstGeom prst="rect">
              <a:avLst/>
            </a:prstGeom>
          </p:spPr>
          <p:txBody>
            <a:bodyPr wrap="square" lIns="182880">
              <a:spAutoFit/>
            </a:bodyPr>
            <a:lstStyle/>
            <a:p>
              <a:r>
                <a:rPr lang="en-US" u="sng" dirty="0">
                  <a:hlinkClick r:id="rId4"/>
                </a:rPr>
                <a:t>http</a:t>
              </a:r>
              <a:r>
                <a:rPr lang="en-US" u="sng" dirty="0" smtClean="0">
                  <a:hlinkClick r:id="rId4"/>
                </a:rPr>
                <a:t>://aka.ms/perftools/</a:t>
              </a:r>
              <a:endParaRPr lang="en-US" dirty="0"/>
            </a:p>
          </p:txBody>
        </p:sp>
        <p:sp>
          <p:nvSpPr>
            <p:cNvPr id="4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2" name="Group 41"/>
          <p:cNvGrpSpPr/>
          <p:nvPr/>
        </p:nvGrpSpPr>
        <p:grpSpPr>
          <a:xfrm>
            <a:off x="244476" y="4464309"/>
            <a:ext cx="5476342" cy="1336298"/>
            <a:chOff x="274639" y="3040063"/>
            <a:chExt cx="5476342" cy="1336298"/>
          </a:xfrm>
        </p:grpSpPr>
        <p:sp>
          <p:nvSpPr>
            <p:cNvPr id="43" name="Rectangle 42"/>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4" name="Rectangle 43"/>
            <p:cNvSpPr/>
            <p:nvPr/>
          </p:nvSpPr>
          <p:spPr>
            <a:xfrm>
              <a:off x="860289" y="3101713"/>
              <a:ext cx="1607107"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Big Picture Tab</a:t>
              </a:r>
            </a:p>
          </p:txBody>
        </p:sp>
        <p:sp>
          <p:nvSpPr>
            <p:cNvPr id="45" name="Rectangle 44"/>
            <p:cNvSpPr/>
            <p:nvPr/>
          </p:nvSpPr>
          <p:spPr bwMode="white">
            <a:xfrm>
              <a:off x="862108" y="3453031"/>
              <a:ext cx="4642203" cy="923330"/>
            </a:xfrm>
            <a:prstGeom prst="rect">
              <a:avLst/>
            </a:prstGeom>
          </p:spPr>
          <p:txBody>
            <a:bodyPr wrap="square" lIns="182880">
              <a:spAutoFit/>
            </a:bodyPr>
            <a:lstStyle/>
            <a:p>
              <a:r>
                <a:rPr lang="en-US" dirty="0" smtClean="0">
                  <a:hlinkClick r:id="rId5"/>
                </a:rPr>
                <a:t>http</a:t>
              </a:r>
              <a:r>
                <a:rPr lang="en-US" dirty="0">
                  <a:hlinkClick r:id="rId5"/>
                </a:rPr>
                <a:t>://</a:t>
              </a:r>
              <a:r>
                <a:rPr lang="en-US" dirty="0" smtClean="0">
                  <a:hlinkClick r:id="rId5"/>
                </a:rPr>
                <a:t>msdn.microsoft.com/en-us/library/windows/hardware/dn441475.aspx</a:t>
              </a:r>
              <a:endParaRPr lang="en-US" dirty="0"/>
            </a:p>
          </p:txBody>
        </p:sp>
        <p:sp>
          <p:nvSpPr>
            <p:cNvPr id="46"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7" name="Group 46"/>
          <p:cNvGrpSpPr/>
          <p:nvPr/>
        </p:nvGrpSpPr>
        <p:grpSpPr>
          <a:xfrm>
            <a:off x="243145" y="2665024"/>
            <a:ext cx="5476342" cy="1530242"/>
            <a:chOff x="274639" y="3040063"/>
            <a:chExt cx="5476342" cy="1530242"/>
          </a:xfrm>
        </p:grpSpPr>
        <p:sp>
          <p:nvSpPr>
            <p:cNvPr id="48" name="Rectangle 47"/>
            <p:cNvSpPr/>
            <p:nvPr/>
          </p:nvSpPr>
          <p:spPr bwMode="auto">
            <a:xfrm>
              <a:off x="274639" y="3040063"/>
              <a:ext cx="5476342" cy="153024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9" name="Rectangle 48"/>
            <p:cNvSpPr/>
            <p:nvPr/>
          </p:nvSpPr>
          <p:spPr>
            <a:xfrm>
              <a:off x="860289" y="3101713"/>
              <a:ext cx="4634987"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Windows Store Apps Performance fundamentals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50" name="Rectangle 49"/>
            <p:cNvSpPr/>
            <p:nvPr/>
          </p:nvSpPr>
          <p:spPr bwMode="white">
            <a:xfrm>
              <a:off x="862108" y="3453031"/>
              <a:ext cx="4642203" cy="646331"/>
            </a:xfrm>
            <a:prstGeom prst="rect">
              <a:avLst/>
            </a:prstGeom>
          </p:spPr>
          <p:txBody>
            <a:bodyPr wrap="square" lIns="182880">
              <a:spAutoFit/>
            </a:bodyPr>
            <a:lstStyle/>
            <a:p>
              <a:r>
                <a:rPr lang="en-US" u="sng" dirty="0" smtClean="0">
                  <a:hlinkClick r:id="rId4"/>
                </a:rPr>
                <a:t>http</a:t>
              </a:r>
              <a:r>
                <a:rPr lang="en-US" u="sng" dirty="0">
                  <a:hlinkClick r:id="rId4"/>
                </a:rPr>
                <a:t>://</a:t>
              </a:r>
              <a:r>
                <a:rPr lang="en-US" u="sng" dirty="0" smtClean="0">
                  <a:hlinkClick r:id="rId4"/>
                </a:rPr>
                <a:t>msdn.microsoft.com/en-us/library/windows/apps/hh750312.aspx</a:t>
              </a:r>
              <a:endParaRPr lang="en-US" dirty="0"/>
            </a:p>
          </p:txBody>
        </p:sp>
        <p:sp>
          <p:nvSpPr>
            <p:cNvPr id="5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2" name="Group 51"/>
          <p:cNvGrpSpPr/>
          <p:nvPr/>
        </p:nvGrpSpPr>
        <p:grpSpPr>
          <a:xfrm>
            <a:off x="6594821" y="2364959"/>
            <a:ext cx="5476342" cy="1336298"/>
            <a:chOff x="274639" y="3040063"/>
            <a:chExt cx="5476342" cy="1336298"/>
          </a:xfrm>
        </p:grpSpPr>
        <p:sp>
          <p:nvSpPr>
            <p:cNvPr id="53" name="Rectangle 52"/>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4" name="Rectangle 53"/>
            <p:cNvSpPr/>
            <p:nvPr/>
          </p:nvSpPr>
          <p:spPr>
            <a:xfrm>
              <a:off x="860289" y="3101713"/>
              <a:ext cx="3934475"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Introduction to App Analysis Capabilities</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55" name="Rectangle 54"/>
            <p:cNvSpPr/>
            <p:nvPr/>
          </p:nvSpPr>
          <p:spPr bwMode="white">
            <a:xfrm>
              <a:off x="862108" y="3453031"/>
              <a:ext cx="4642203" cy="923330"/>
            </a:xfrm>
            <a:prstGeom prst="rect">
              <a:avLst/>
            </a:prstGeom>
          </p:spPr>
          <p:txBody>
            <a:bodyPr wrap="square" lIns="182880">
              <a:spAutoFit/>
            </a:bodyPr>
            <a:lstStyle/>
            <a:p>
              <a:r>
                <a:rPr lang="en-US" dirty="0" smtClean="0">
                  <a:hlinkClick r:id="rId5"/>
                </a:rPr>
                <a:t>http</a:t>
              </a:r>
              <a:r>
                <a:rPr lang="en-US" dirty="0">
                  <a:hlinkClick r:id="rId5"/>
                </a:rPr>
                <a:t>://</a:t>
              </a:r>
              <a:r>
                <a:rPr lang="en-US" dirty="0" smtClean="0">
                  <a:hlinkClick r:id="rId5"/>
                </a:rPr>
                <a:t>msdn.microsoft.com/en-us/library/windows/hardware/dn282269.aspx</a:t>
              </a:r>
              <a:endParaRPr lang="en-US" dirty="0"/>
            </a:p>
          </p:txBody>
        </p:sp>
        <p:sp>
          <p:nvSpPr>
            <p:cNvPr id="56"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7" name="Group 56"/>
          <p:cNvGrpSpPr/>
          <p:nvPr/>
        </p:nvGrpSpPr>
        <p:grpSpPr>
          <a:xfrm>
            <a:off x="6594821" y="5350661"/>
            <a:ext cx="5476342" cy="1336298"/>
            <a:chOff x="274639" y="3040063"/>
            <a:chExt cx="5476342" cy="1336298"/>
          </a:xfrm>
        </p:grpSpPr>
        <p:sp>
          <p:nvSpPr>
            <p:cNvPr id="58" name="Rectangle 57"/>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9" name="Rectangle 58"/>
            <p:cNvSpPr/>
            <p:nvPr/>
          </p:nvSpPr>
          <p:spPr>
            <a:xfrm>
              <a:off x="860289" y="3101713"/>
              <a:ext cx="3174715"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XAML and content virtualization</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60" name="Rectangle 59"/>
            <p:cNvSpPr/>
            <p:nvPr/>
          </p:nvSpPr>
          <p:spPr bwMode="white">
            <a:xfrm>
              <a:off x="862108" y="3453031"/>
              <a:ext cx="4642203" cy="923330"/>
            </a:xfrm>
            <a:prstGeom prst="rect">
              <a:avLst/>
            </a:prstGeom>
          </p:spPr>
          <p:txBody>
            <a:bodyPr wrap="square" lIns="182880">
              <a:spAutoFit/>
            </a:bodyPr>
            <a:lstStyle/>
            <a:p>
              <a:r>
                <a:rPr lang="en-US" dirty="0" smtClean="0">
                  <a:hlinkClick r:id="rId6"/>
                </a:rPr>
                <a:t>http</a:t>
              </a:r>
              <a:r>
                <a:rPr lang="en-US" dirty="0">
                  <a:hlinkClick r:id="rId6"/>
                </a:rPr>
                <a:t>://</a:t>
              </a:r>
              <a:r>
                <a:rPr lang="en-US" dirty="0" smtClean="0">
                  <a:hlinkClick r:id="rId6"/>
                </a:rPr>
                <a:t>msdn.microsoft.com/en-us/library/windows/apps/xaml/hh780657.aspx</a:t>
              </a:r>
              <a:endParaRPr lang="en-US" dirty="0"/>
            </a:p>
          </p:txBody>
        </p:sp>
        <p:sp>
          <p:nvSpPr>
            <p:cNvPr id="61"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 name="Group 35"/>
          <p:cNvGrpSpPr/>
          <p:nvPr/>
        </p:nvGrpSpPr>
        <p:grpSpPr>
          <a:xfrm>
            <a:off x="6594821" y="3857810"/>
            <a:ext cx="5476342" cy="1336298"/>
            <a:chOff x="274639" y="3040063"/>
            <a:chExt cx="5476342" cy="1336298"/>
          </a:xfrm>
        </p:grpSpPr>
        <p:sp>
          <p:nvSpPr>
            <p:cNvPr id="63" name="Rectangle 62"/>
            <p:cNvSpPr/>
            <p:nvPr/>
          </p:nvSpPr>
          <p:spPr bwMode="auto">
            <a:xfrm>
              <a:off x="274639" y="3040063"/>
              <a:ext cx="5476342" cy="1336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4" name="Rectangle 63"/>
            <p:cNvSpPr/>
            <p:nvPr/>
          </p:nvSpPr>
          <p:spPr>
            <a:xfrm>
              <a:off x="860289" y="3101713"/>
              <a:ext cx="1984902"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Frame Analysis Tab</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65" name="Rectangle 64"/>
            <p:cNvSpPr/>
            <p:nvPr/>
          </p:nvSpPr>
          <p:spPr bwMode="white">
            <a:xfrm>
              <a:off x="862108" y="3453031"/>
              <a:ext cx="4642203" cy="923330"/>
            </a:xfrm>
            <a:prstGeom prst="rect">
              <a:avLst/>
            </a:prstGeom>
          </p:spPr>
          <p:txBody>
            <a:bodyPr wrap="square" lIns="182880">
              <a:spAutoFit/>
            </a:bodyPr>
            <a:lstStyle/>
            <a:p>
              <a:r>
                <a:rPr lang="en-US" dirty="0" smtClean="0">
                  <a:hlinkClick r:id="rId6"/>
                </a:rPr>
                <a:t>http</a:t>
              </a:r>
              <a:r>
                <a:rPr lang="en-US" dirty="0">
                  <a:hlinkClick r:id="rId6"/>
                </a:rPr>
                <a:t>://</a:t>
              </a:r>
              <a:r>
                <a:rPr lang="en-US" dirty="0" smtClean="0">
                  <a:hlinkClick r:id="rId6"/>
                </a:rPr>
                <a:t>msdn.microsoft.com/en-us/library/windows/hardware/dn441476.aspx</a:t>
              </a:r>
              <a:endParaRPr lang="en-US" dirty="0"/>
            </a:p>
          </p:txBody>
        </p:sp>
        <p:sp>
          <p:nvSpPr>
            <p:cNvPr id="66"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396815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63" presetClass="path" presetSubtype="0" decel="100000" fill="hold" nodeType="withEffect">
                                  <p:stCondLst>
                                    <p:cond delay="0"/>
                                  </p:stCondLst>
                                  <p:childTnLst>
                                    <p:animMotion origin="layout" path="M -0.02413 3.26827E-6 L 0 3.26827E-6 " pathEditMode="relative" rAng="0" ptsTypes="AA">
                                      <p:cBhvr>
                                        <p:cTn id="14" dur="750" fill="hold"/>
                                        <p:tgtEl>
                                          <p:spTgt spid="37"/>
                                        </p:tgtEl>
                                        <p:attrNameLst>
                                          <p:attrName>ppt_x</p:attrName>
                                          <p:attrName>ppt_y</p:attrName>
                                        </p:attrNameLst>
                                      </p:cBhvr>
                                      <p:rCtr x="1200" y="0"/>
                                    </p:animMotion>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50"/>
                                        <p:tgtEl>
                                          <p:spTgt spid="42"/>
                                        </p:tgtEl>
                                      </p:cBhvr>
                                    </p:animEffect>
                                  </p:childTnLst>
                                </p:cTn>
                              </p:par>
                              <p:par>
                                <p:cTn id="18" presetID="63" presetClass="path" presetSubtype="0" decel="100000" fill="hold" nodeType="withEffect">
                                  <p:stCondLst>
                                    <p:cond delay="0"/>
                                  </p:stCondLst>
                                  <p:childTnLst>
                                    <p:animMotion origin="layout" path="M -0.02413 3.26827E-6 L 0 3.26827E-6 " pathEditMode="relative" rAng="0" ptsTypes="AA">
                                      <p:cBhvr>
                                        <p:cTn id="19" dur="750" fill="hold"/>
                                        <p:tgtEl>
                                          <p:spTgt spid="42"/>
                                        </p:tgtEl>
                                        <p:attrNameLst>
                                          <p:attrName>ppt_x</p:attrName>
                                          <p:attrName>ppt_y</p:attrName>
                                        </p:attrNameLst>
                                      </p:cBhvr>
                                      <p:rCtr x="1200" y="0"/>
                                    </p:animMotion>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750"/>
                                        <p:tgtEl>
                                          <p:spTgt spid="47"/>
                                        </p:tgtEl>
                                      </p:cBhvr>
                                    </p:animEffect>
                                  </p:childTnLst>
                                </p:cTn>
                              </p:par>
                              <p:par>
                                <p:cTn id="23" presetID="63" presetClass="path" presetSubtype="0" decel="100000" fill="hold" nodeType="withEffect">
                                  <p:stCondLst>
                                    <p:cond delay="0"/>
                                  </p:stCondLst>
                                  <p:childTnLst>
                                    <p:animMotion origin="layout" path="M -0.02413 3.26827E-6 L 0 3.26827E-6 " pathEditMode="relative" rAng="0" ptsTypes="AA">
                                      <p:cBhvr>
                                        <p:cTn id="24" dur="750" fill="hold"/>
                                        <p:tgtEl>
                                          <p:spTgt spid="47"/>
                                        </p:tgtEl>
                                        <p:attrNameLst>
                                          <p:attrName>ppt_x</p:attrName>
                                          <p:attrName>ppt_y</p:attrName>
                                        </p:attrNameLst>
                                      </p:cBhvr>
                                      <p:rCtr x="1200" y="0"/>
                                    </p:animMotion>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750"/>
                                        <p:tgtEl>
                                          <p:spTgt spid="52"/>
                                        </p:tgtEl>
                                      </p:cBhvr>
                                    </p:animEffect>
                                  </p:childTnLst>
                                </p:cTn>
                              </p:par>
                              <p:par>
                                <p:cTn id="28" presetID="63" presetClass="path" presetSubtype="0" decel="100000" fill="hold" nodeType="withEffect">
                                  <p:stCondLst>
                                    <p:cond delay="0"/>
                                  </p:stCondLst>
                                  <p:childTnLst>
                                    <p:animMotion origin="layout" path="M -0.02413 3.26827E-6 L 0 3.26827E-6 " pathEditMode="relative" rAng="0" ptsTypes="AA">
                                      <p:cBhvr>
                                        <p:cTn id="29" dur="750" fill="hold"/>
                                        <p:tgtEl>
                                          <p:spTgt spid="52"/>
                                        </p:tgtEl>
                                        <p:attrNameLst>
                                          <p:attrName>ppt_x</p:attrName>
                                          <p:attrName>ppt_y</p:attrName>
                                        </p:attrNameLst>
                                      </p:cBhvr>
                                      <p:rCtr x="1200" y="0"/>
                                    </p:animMotion>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750"/>
                                        <p:tgtEl>
                                          <p:spTgt spid="57"/>
                                        </p:tgtEl>
                                      </p:cBhvr>
                                    </p:animEffect>
                                  </p:childTnLst>
                                </p:cTn>
                              </p:par>
                              <p:par>
                                <p:cTn id="33" presetID="63" presetClass="path" presetSubtype="0" decel="100000" fill="hold" nodeType="withEffect">
                                  <p:stCondLst>
                                    <p:cond delay="0"/>
                                  </p:stCondLst>
                                  <p:childTnLst>
                                    <p:animMotion origin="layout" path="M -0.02413 3.26827E-6 L 0 3.26827E-6 " pathEditMode="relative" rAng="0" ptsTypes="AA">
                                      <p:cBhvr>
                                        <p:cTn id="34" dur="750" fill="hold"/>
                                        <p:tgtEl>
                                          <p:spTgt spid="57"/>
                                        </p:tgtEl>
                                        <p:attrNameLst>
                                          <p:attrName>ppt_x</p:attrName>
                                          <p:attrName>ppt_y</p:attrName>
                                        </p:attrNameLst>
                                      </p:cBhvr>
                                      <p:rCtr x="1200" y="0"/>
                                    </p:animMotion>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750"/>
                                        <p:tgtEl>
                                          <p:spTgt spid="36"/>
                                        </p:tgtEl>
                                      </p:cBhvr>
                                    </p:animEffect>
                                  </p:childTnLst>
                                </p:cTn>
                              </p:par>
                              <p:par>
                                <p:cTn id="38" presetID="63" presetClass="path" presetSubtype="0" decel="100000" fill="hold" nodeType="withEffect">
                                  <p:stCondLst>
                                    <p:cond delay="0"/>
                                  </p:stCondLst>
                                  <p:childTnLst>
                                    <p:animMotion origin="layout" path="M -0.02413 3.26827E-6 L 0 3.26827E-6 " pathEditMode="relative" rAng="0" ptsTypes="AA">
                                      <p:cBhvr>
                                        <p:cTn id="39" dur="750" fill="hold"/>
                                        <p:tgtEl>
                                          <p:spTgt spid="3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79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302251598"/>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34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742" fontAlgn="auto">
              <a:spcAft>
                <a:spcPts val="0"/>
              </a:spcAft>
              <a:defRPr/>
            </a:pPr>
            <a:r>
              <a:rPr lang="en-US" smtClean="0">
                <a:ea typeface="+mn-ea"/>
              </a:rPr>
              <a:t>Performance Lifecycle</a:t>
            </a:r>
            <a:endParaRPr dirty="0">
              <a:ea typeface="+mn-ea"/>
            </a:endParaRPr>
          </a:p>
        </p:txBody>
      </p:sp>
      <p:sp>
        <p:nvSpPr>
          <p:cNvPr id="9" name="Freeform 8"/>
          <p:cNvSpPr>
            <a:spLocks/>
          </p:cNvSpPr>
          <p:nvPr/>
        </p:nvSpPr>
        <p:spPr>
          <a:xfrm>
            <a:off x="572755" y="2776019"/>
            <a:ext cx="2163729" cy="1442486"/>
          </a:xfrm>
          <a:custGeom>
            <a:avLst/>
            <a:gdLst>
              <a:gd name="connsiteX0" fmla="*/ 0 w 1216204"/>
              <a:gd name="connsiteY0" fmla="*/ 0 h 729722"/>
              <a:gd name="connsiteX1" fmla="*/ 1216204 w 1216204"/>
              <a:gd name="connsiteY1" fmla="*/ 0 h 729722"/>
              <a:gd name="connsiteX2" fmla="*/ 1216204 w 1216204"/>
              <a:gd name="connsiteY2" fmla="*/ 729722 h 729722"/>
              <a:gd name="connsiteX3" fmla="*/ 0 w 1216204"/>
              <a:gd name="connsiteY3" fmla="*/ 729722 h 729722"/>
              <a:gd name="connsiteX4" fmla="*/ 0 w 1216204"/>
              <a:gd name="connsiteY4" fmla="*/ 0 h 729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04" h="729722">
                <a:moveTo>
                  <a:pt x="0" y="0"/>
                </a:moveTo>
                <a:lnTo>
                  <a:pt x="1216204" y="0"/>
                </a:lnTo>
                <a:lnTo>
                  <a:pt x="1216204" y="729722"/>
                </a:lnTo>
                <a:lnTo>
                  <a:pt x="0" y="729722"/>
                </a:lnTo>
                <a:lnTo>
                  <a:pt x="0" y="0"/>
                </a:lnTo>
                <a:close/>
              </a:path>
            </a:pathLst>
          </a:custGeom>
          <a:solidFill>
            <a:srgbClr val="00188F"/>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744" tIns="42744" rIns="42744" bIns="42744" numCol="1" spcCol="1270" anchor="ctr" anchorCtr="0">
            <a:noAutofit/>
          </a:bodyPr>
          <a:lstStyle/>
          <a:p>
            <a:pPr algn="ctr" defTabSz="498680">
              <a:lnSpc>
                <a:spcPct val="90000"/>
              </a:lnSpc>
              <a:spcBef>
                <a:spcPct val="0"/>
              </a:spcBef>
              <a:spcAft>
                <a:spcPct val="35000"/>
              </a:spcAft>
            </a:pPr>
            <a:r>
              <a:rPr lang="en-US" sz="2040" spc="-102" dirty="0">
                <a:latin typeface="Segoe UI" panose="020B0502040204020203" pitchFamily="34" charset="0"/>
                <a:cs typeface="Segoe UI" panose="020B0502040204020203" pitchFamily="34" charset="0"/>
              </a:rPr>
              <a:t>Learning</a:t>
            </a:r>
          </a:p>
        </p:txBody>
      </p:sp>
      <p:sp>
        <p:nvSpPr>
          <p:cNvPr id="10" name="Freeform 9"/>
          <p:cNvSpPr/>
          <p:nvPr/>
        </p:nvSpPr>
        <p:spPr>
          <a:xfrm>
            <a:off x="2854564" y="2776019"/>
            <a:ext cx="2163729" cy="1442486"/>
          </a:xfrm>
          <a:custGeom>
            <a:avLst/>
            <a:gdLst>
              <a:gd name="connsiteX0" fmla="*/ 0 w 1216204"/>
              <a:gd name="connsiteY0" fmla="*/ 0 h 729722"/>
              <a:gd name="connsiteX1" fmla="*/ 1216204 w 1216204"/>
              <a:gd name="connsiteY1" fmla="*/ 0 h 729722"/>
              <a:gd name="connsiteX2" fmla="*/ 1216204 w 1216204"/>
              <a:gd name="connsiteY2" fmla="*/ 729722 h 729722"/>
              <a:gd name="connsiteX3" fmla="*/ 0 w 1216204"/>
              <a:gd name="connsiteY3" fmla="*/ 729722 h 729722"/>
              <a:gd name="connsiteX4" fmla="*/ 0 w 1216204"/>
              <a:gd name="connsiteY4" fmla="*/ 0 h 729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04" h="729722">
                <a:moveTo>
                  <a:pt x="0" y="0"/>
                </a:moveTo>
                <a:lnTo>
                  <a:pt x="1216204" y="0"/>
                </a:lnTo>
                <a:lnTo>
                  <a:pt x="1216204" y="729722"/>
                </a:lnTo>
                <a:lnTo>
                  <a:pt x="0" y="729722"/>
                </a:lnTo>
                <a:lnTo>
                  <a:pt x="0" y="0"/>
                </a:lnTo>
                <a:close/>
              </a:path>
            </a:pathLst>
          </a:custGeom>
          <a:solidFill>
            <a:srgbClr val="00BCF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744" tIns="42744" rIns="42744" bIns="42744" numCol="1" spcCol="1270" anchor="ctr" anchorCtr="0">
            <a:noAutofit/>
          </a:bodyPr>
          <a:lstStyle/>
          <a:p>
            <a:pPr algn="ctr" defTabSz="498680">
              <a:lnSpc>
                <a:spcPct val="90000"/>
              </a:lnSpc>
              <a:spcBef>
                <a:spcPct val="0"/>
              </a:spcBef>
              <a:spcAft>
                <a:spcPct val="35000"/>
              </a:spcAft>
            </a:pPr>
            <a:r>
              <a:rPr lang="en-US" sz="2040" spc="-102" dirty="0">
                <a:latin typeface="Segoe UI" panose="020B0502040204020203" pitchFamily="34" charset="0"/>
                <a:cs typeface="Segoe UI" panose="020B0502040204020203" pitchFamily="34" charset="0"/>
              </a:rPr>
              <a:t>Planning</a:t>
            </a:r>
          </a:p>
        </p:txBody>
      </p:sp>
      <p:sp>
        <p:nvSpPr>
          <p:cNvPr id="12" name="Freeform 11"/>
          <p:cNvSpPr/>
          <p:nvPr/>
        </p:nvSpPr>
        <p:spPr>
          <a:xfrm>
            <a:off x="7418183" y="2776019"/>
            <a:ext cx="2163729" cy="1442486"/>
          </a:xfrm>
          <a:custGeom>
            <a:avLst/>
            <a:gdLst>
              <a:gd name="connsiteX0" fmla="*/ 0 w 1216204"/>
              <a:gd name="connsiteY0" fmla="*/ 0 h 729722"/>
              <a:gd name="connsiteX1" fmla="*/ 1216204 w 1216204"/>
              <a:gd name="connsiteY1" fmla="*/ 0 h 729722"/>
              <a:gd name="connsiteX2" fmla="*/ 1216204 w 1216204"/>
              <a:gd name="connsiteY2" fmla="*/ 729722 h 729722"/>
              <a:gd name="connsiteX3" fmla="*/ 0 w 1216204"/>
              <a:gd name="connsiteY3" fmla="*/ 729722 h 729722"/>
              <a:gd name="connsiteX4" fmla="*/ 0 w 1216204"/>
              <a:gd name="connsiteY4" fmla="*/ 0 h 729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04" h="729722">
                <a:moveTo>
                  <a:pt x="0" y="0"/>
                </a:moveTo>
                <a:lnTo>
                  <a:pt x="1216204" y="0"/>
                </a:lnTo>
                <a:lnTo>
                  <a:pt x="1216204" y="729722"/>
                </a:lnTo>
                <a:lnTo>
                  <a:pt x="0" y="729722"/>
                </a:lnTo>
                <a:lnTo>
                  <a:pt x="0" y="0"/>
                </a:lnTo>
                <a:close/>
              </a:path>
            </a:pathLst>
          </a:custGeom>
          <a:solidFill>
            <a:srgbClr val="FF9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744" tIns="42744" rIns="42744" bIns="42744" numCol="1" spcCol="1270" anchor="ctr" anchorCtr="0">
            <a:noAutofit/>
          </a:bodyPr>
          <a:lstStyle/>
          <a:p>
            <a:pPr algn="ctr" defTabSz="498680">
              <a:lnSpc>
                <a:spcPct val="90000"/>
              </a:lnSpc>
              <a:spcBef>
                <a:spcPct val="0"/>
              </a:spcBef>
              <a:spcAft>
                <a:spcPct val="35000"/>
              </a:spcAft>
            </a:pPr>
            <a:r>
              <a:rPr lang="en-US" sz="2040" spc="-102" dirty="0">
                <a:latin typeface="Segoe UI" panose="020B0502040204020203" pitchFamily="34" charset="0"/>
                <a:cs typeface="Segoe UI" panose="020B0502040204020203" pitchFamily="34" charset="0"/>
              </a:rPr>
              <a:t>Measuring</a:t>
            </a:r>
          </a:p>
        </p:txBody>
      </p:sp>
      <p:sp>
        <p:nvSpPr>
          <p:cNvPr id="13" name="Freeform 12"/>
          <p:cNvSpPr/>
          <p:nvPr/>
        </p:nvSpPr>
        <p:spPr>
          <a:xfrm>
            <a:off x="9699992" y="2776019"/>
            <a:ext cx="2163729" cy="1442486"/>
          </a:xfrm>
          <a:custGeom>
            <a:avLst/>
            <a:gdLst>
              <a:gd name="connsiteX0" fmla="*/ 0 w 1216204"/>
              <a:gd name="connsiteY0" fmla="*/ 0 h 729722"/>
              <a:gd name="connsiteX1" fmla="*/ 1216204 w 1216204"/>
              <a:gd name="connsiteY1" fmla="*/ 0 h 729722"/>
              <a:gd name="connsiteX2" fmla="*/ 1216204 w 1216204"/>
              <a:gd name="connsiteY2" fmla="*/ 729722 h 729722"/>
              <a:gd name="connsiteX3" fmla="*/ 0 w 1216204"/>
              <a:gd name="connsiteY3" fmla="*/ 729722 h 729722"/>
              <a:gd name="connsiteX4" fmla="*/ 0 w 1216204"/>
              <a:gd name="connsiteY4" fmla="*/ 0 h 729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04" h="729722">
                <a:moveTo>
                  <a:pt x="0" y="0"/>
                </a:moveTo>
                <a:lnTo>
                  <a:pt x="1216204" y="0"/>
                </a:lnTo>
                <a:lnTo>
                  <a:pt x="1216204" y="729722"/>
                </a:lnTo>
                <a:lnTo>
                  <a:pt x="0" y="729722"/>
                </a:lnTo>
                <a:lnTo>
                  <a:pt x="0" y="0"/>
                </a:lnTo>
                <a:close/>
              </a:path>
            </a:pathLst>
          </a:custGeom>
          <a:solidFill>
            <a:srgbClr val="E811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744" tIns="42744" rIns="42744" bIns="42744" numCol="1" spcCol="1270" anchor="ctr" anchorCtr="0">
            <a:noAutofit/>
          </a:bodyPr>
          <a:lstStyle/>
          <a:p>
            <a:pPr algn="ctr" defTabSz="498680">
              <a:lnSpc>
                <a:spcPct val="90000"/>
              </a:lnSpc>
              <a:spcBef>
                <a:spcPct val="0"/>
              </a:spcBef>
              <a:spcAft>
                <a:spcPct val="35000"/>
              </a:spcAft>
            </a:pPr>
            <a:r>
              <a:rPr lang="en-US" sz="2040" spc="-102" dirty="0" smtClean="0">
                <a:latin typeface="Segoe UI" panose="020B0502040204020203" pitchFamily="34" charset="0"/>
                <a:cs typeface="Segoe UI" panose="020B0502040204020203" pitchFamily="34" charset="0"/>
              </a:rPr>
              <a:t>Analyzing</a:t>
            </a:r>
            <a:endParaRPr lang="en-US" sz="2040" spc="-102" dirty="0">
              <a:latin typeface="Segoe UI" panose="020B0502040204020203" pitchFamily="34" charset="0"/>
              <a:cs typeface="Segoe UI" panose="020B0502040204020203" pitchFamily="34" charset="0"/>
            </a:endParaRPr>
          </a:p>
        </p:txBody>
      </p:sp>
      <p:sp>
        <p:nvSpPr>
          <p:cNvPr id="17" name="Rectangle 16"/>
          <p:cNvSpPr/>
          <p:nvPr/>
        </p:nvSpPr>
        <p:spPr>
          <a:xfrm>
            <a:off x="514768" y="2688370"/>
            <a:ext cx="4551109" cy="161778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36"/>
          </a:p>
        </p:txBody>
      </p:sp>
      <p:sp>
        <p:nvSpPr>
          <p:cNvPr id="18" name="TextBox 17"/>
          <p:cNvSpPr txBox="1"/>
          <p:nvPr/>
        </p:nvSpPr>
        <p:spPr>
          <a:xfrm>
            <a:off x="514768" y="2224038"/>
            <a:ext cx="4540704" cy="382308"/>
          </a:xfrm>
          <a:prstGeom prst="rect">
            <a:avLst/>
          </a:prstGeom>
          <a:noFill/>
        </p:spPr>
        <p:txBody>
          <a:bodyPr wrap="square" rtlCol="0">
            <a:spAutoFit/>
          </a:bodyPr>
          <a:lstStyle/>
          <a:p>
            <a:r>
              <a:rPr lang="en-US" sz="1836" dirty="0">
                <a:latin typeface="Segoe UI Semilight" panose="020B0402040204020203" pitchFamily="34" charset="0"/>
                <a:cs typeface="Segoe UI Semilight" panose="020B0402040204020203" pitchFamily="34" charset="0"/>
              </a:rPr>
              <a:t>Design for Performance</a:t>
            </a:r>
          </a:p>
        </p:txBody>
      </p:sp>
      <p:grpSp>
        <p:nvGrpSpPr>
          <p:cNvPr id="4" name="Group 3"/>
          <p:cNvGrpSpPr/>
          <p:nvPr/>
        </p:nvGrpSpPr>
        <p:grpSpPr>
          <a:xfrm>
            <a:off x="5089842" y="2224038"/>
            <a:ext cx="6873105" cy="2082114"/>
            <a:chOff x="5089842" y="2224038"/>
            <a:chExt cx="6873105" cy="2082114"/>
          </a:xfrm>
        </p:grpSpPr>
        <p:sp>
          <p:nvSpPr>
            <p:cNvPr id="11" name="Freeform 10"/>
            <p:cNvSpPr/>
            <p:nvPr/>
          </p:nvSpPr>
          <p:spPr>
            <a:xfrm>
              <a:off x="5136374" y="2776019"/>
              <a:ext cx="2163729" cy="1442486"/>
            </a:xfrm>
            <a:custGeom>
              <a:avLst/>
              <a:gdLst>
                <a:gd name="connsiteX0" fmla="*/ 0 w 1216204"/>
                <a:gd name="connsiteY0" fmla="*/ 0 h 729722"/>
                <a:gd name="connsiteX1" fmla="*/ 1216204 w 1216204"/>
                <a:gd name="connsiteY1" fmla="*/ 0 h 729722"/>
                <a:gd name="connsiteX2" fmla="*/ 1216204 w 1216204"/>
                <a:gd name="connsiteY2" fmla="*/ 729722 h 729722"/>
                <a:gd name="connsiteX3" fmla="*/ 0 w 1216204"/>
                <a:gd name="connsiteY3" fmla="*/ 729722 h 729722"/>
                <a:gd name="connsiteX4" fmla="*/ 0 w 1216204"/>
                <a:gd name="connsiteY4" fmla="*/ 0 h 729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204" h="729722">
                  <a:moveTo>
                    <a:pt x="0" y="0"/>
                  </a:moveTo>
                  <a:lnTo>
                    <a:pt x="1216204" y="0"/>
                  </a:lnTo>
                  <a:lnTo>
                    <a:pt x="1216204" y="729722"/>
                  </a:lnTo>
                  <a:lnTo>
                    <a:pt x="0" y="729722"/>
                  </a:lnTo>
                  <a:lnTo>
                    <a:pt x="0" y="0"/>
                  </a:lnTo>
                  <a:close/>
                </a:path>
              </a:pathLst>
            </a:custGeom>
            <a:solidFill>
              <a:srgbClr val="7FBA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744" tIns="42744" rIns="42744" bIns="42744" numCol="1" spcCol="1270" anchor="ctr" anchorCtr="0">
              <a:noAutofit/>
            </a:bodyPr>
            <a:lstStyle/>
            <a:p>
              <a:pPr algn="ctr" defTabSz="498680">
                <a:lnSpc>
                  <a:spcPct val="90000"/>
                </a:lnSpc>
                <a:spcBef>
                  <a:spcPct val="0"/>
                </a:spcBef>
                <a:spcAft>
                  <a:spcPct val="35000"/>
                </a:spcAft>
              </a:pPr>
              <a:r>
                <a:rPr lang="en-US" sz="2040" spc="-102" dirty="0" smtClean="0">
                  <a:latin typeface="Segoe UI" panose="020B0502040204020203" pitchFamily="34" charset="0"/>
                  <a:cs typeface="Segoe UI" panose="020B0502040204020203" pitchFamily="34" charset="0"/>
                </a:rPr>
                <a:t>Instrumenting</a:t>
              </a:r>
              <a:endParaRPr lang="en-US" sz="2040" spc="-102" dirty="0">
                <a:latin typeface="Segoe UI" panose="020B0502040204020203" pitchFamily="34" charset="0"/>
                <a:cs typeface="Segoe UI" panose="020B0502040204020203" pitchFamily="34" charset="0"/>
              </a:endParaRPr>
            </a:p>
          </p:txBody>
        </p:sp>
        <p:sp>
          <p:nvSpPr>
            <p:cNvPr id="20" name="Rectangle 19"/>
            <p:cNvSpPr/>
            <p:nvPr/>
          </p:nvSpPr>
          <p:spPr>
            <a:xfrm>
              <a:off x="5089842" y="2688370"/>
              <a:ext cx="6873105" cy="161778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36"/>
            </a:p>
          </p:txBody>
        </p:sp>
        <p:sp>
          <p:nvSpPr>
            <p:cNvPr id="21" name="TextBox 20"/>
            <p:cNvSpPr txBox="1"/>
            <p:nvPr/>
          </p:nvSpPr>
          <p:spPr>
            <a:xfrm>
              <a:off x="5089842" y="2224038"/>
              <a:ext cx="4540704" cy="382308"/>
            </a:xfrm>
            <a:prstGeom prst="rect">
              <a:avLst/>
            </a:prstGeom>
            <a:noFill/>
          </p:spPr>
          <p:txBody>
            <a:bodyPr wrap="square" rtlCol="0">
              <a:spAutoFit/>
            </a:bodyPr>
            <a:lstStyle/>
            <a:p>
              <a:r>
                <a:rPr lang="en-US" sz="1836" dirty="0">
                  <a:latin typeface="Segoe UI Semilight" panose="020B0402040204020203" pitchFamily="34" charset="0"/>
                  <a:cs typeface="Segoe UI Semilight" panose="020B0402040204020203" pitchFamily="34" charset="0"/>
                </a:rPr>
                <a:t>Deliver consistent Performance</a:t>
              </a:r>
            </a:p>
          </p:txBody>
        </p:sp>
      </p:grpSp>
      <p:grpSp>
        <p:nvGrpSpPr>
          <p:cNvPr id="22" name="Group 21"/>
          <p:cNvGrpSpPr/>
          <p:nvPr/>
        </p:nvGrpSpPr>
        <p:grpSpPr>
          <a:xfrm>
            <a:off x="7861464" y="4308039"/>
            <a:ext cx="3296662" cy="1061510"/>
            <a:chOff x="7861464" y="4308039"/>
            <a:chExt cx="3296662" cy="1061510"/>
          </a:xfrm>
        </p:grpSpPr>
        <p:grpSp>
          <p:nvGrpSpPr>
            <p:cNvPr id="23" name="Group 22"/>
            <p:cNvGrpSpPr/>
            <p:nvPr/>
          </p:nvGrpSpPr>
          <p:grpSpPr>
            <a:xfrm>
              <a:off x="7861464" y="4308039"/>
              <a:ext cx="3296662" cy="625399"/>
              <a:chOff x="6378498" y="5965901"/>
              <a:chExt cx="4438187" cy="468353"/>
            </a:xfrm>
            <a:solidFill>
              <a:srgbClr val="FF0000"/>
            </a:solidFill>
          </p:grpSpPr>
          <p:sp>
            <p:nvSpPr>
              <p:cNvPr id="25" name="Bent-Up Arrow 24"/>
              <p:cNvSpPr/>
              <p:nvPr/>
            </p:nvSpPr>
            <p:spPr>
              <a:xfrm flipH="1">
                <a:off x="6378498" y="5965902"/>
                <a:ext cx="2319453" cy="468352"/>
              </a:xfrm>
              <a:prstGeom prst="bentUpArrow">
                <a:avLst>
                  <a:gd name="adj1" fmla="val 25000"/>
                  <a:gd name="adj2" fmla="val 29762"/>
                  <a:gd name="adj3" fmla="val 297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p:nvSpPr>
            <p:spPr>
              <a:xfrm rot="16200000">
                <a:off x="9523143" y="5140712"/>
                <a:ext cx="468353" cy="2118731"/>
              </a:xfrm>
              <a:prstGeom prst="corner">
                <a:avLst>
                  <a:gd name="adj1" fmla="val 25595"/>
                  <a:gd name="adj2" fmla="val 248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9311952" y="5000217"/>
              <a:ext cx="1623526" cy="369332"/>
            </a:xfrm>
            <a:prstGeom prst="rect">
              <a:avLst/>
            </a:prstGeom>
            <a:noFill/>
          </p:spPr>
          <p:txBody>
            <a:bodyPr wrap="square" rtlCol="0">
              <a:spAutoFit/>
            </a:bodyPr>
            <a:lstStyle/>
            <a:p>
              <a:r>
                <a:rPr lang="en-US" dirty="0" smtClean="0">
                  <a:latin typeface="Segoe UI Semilight" panose="020B0402040204020203" pitchFamily="34" charset="0"/>
                  <a:cs typeface="Segoe UI Semilight" panose="020B0402040204020203" pitchFamily="34" charset="0"/>
                </a:rPr>
                <a:t>Iterate</a:t>
              </a:r>
              <a:endParaRPr lang="en-US" dirty="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356458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1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6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33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How do we define great performance?</a:t>
            </a:r>
            <a:endParaRPr lang="en-US" dirty="0"/>
          </a:p>
        </p:txBody>
      </p:sp>
      <p:sp>
        <p:nvSpPr>
          <p:cNvPr id="3" name="Title 2"/>
          <p:cNvSpPr>
            <a:spLocks noGrp="1"/>
          </p:cNvSpPr>
          <p:nvPr>
            <p:ph type="title"/>
          </p:nvPr>
        </p:nvSpPr>
        <p:spPr/>
        <p:txBody>
          <a:bodyPr/>
          <a:lstStyle/>
          <a:p>
            <a:r>
              <a:rPr lang="en-US" dirty="0" smtClean="0"/>
              <a:t>Performance Fundamentals</a:t>
            </a:r>
            <a:endParaRPr lang="en-US" dirty="0"/>
          </a:p>
        </p:txBody>
      </p:sp>
      <p:sp>
        <p:nvSpPr>
          <p:cNvPr id="6" name="Rounded Rectangle 5"/>
          <p:cNvSpPr/>
          <p:nvPr/>
        </p:nvSpPr>
        <p:spPr bwMode="auto">
          <a:xfrm>
            <a:off x="422386" y="2011838"/>
            <a:ext cx="3725263" cy="4609624"/>
          </a:xfrm>
          <a:prstGeom prst="roundRect">
            <a:avLst>
              <a:gd name="adj" fmla="val 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fontAlgn="base">
              <a:lnSpc>
                <a:spcPct val="90000"/>
              </a:lnSpc>
              <a:spcBef>
                <a:spcPct val="0"/>
              </a:spcBef>
              <a:spcAft>
                <a:spcPct val="0"/>
              </a:spcAft>
            </a:pPr>
            <a:r>
              <a:rPr lang="en-US" sz="4000" dirty="0" smtClean="0">
                <a:solidFill>
                  <a:schemeClr val="tx1"/>
                </a:solidFill>
                <a:latin typeface="+mj-lt"/>
                <a:ea typeface="Segoe UI" pitchFamily="34" charset="0"/>
                <a:cs typeface="Segoe UI" pitchFamily="34" charset="0"/>
              </a:rPr>
              <a:t>Fast</a:t>
            </a:r>
          </a:p>
          <a:p>
            <a:pPr algn="r" defTabSz="932472" fontAlgn="base">
              <a:lnSpc>
                <a:spcPct val="90000"/>
              </a:lnSpc>
              <a:spcBef>
                <a:spcPct val="0"/>
              </a:spcBef>
              <a:spcAft>
                <a:spcPct val="0"/>
              </a:spcAft>
            </a:pPr>
            <a:endParaRPr lang="en-US" sz="4000" dirty="0">
              <a:solidFill>
                <a:schemeClr val="tx1"/>
              </a:solidFill>
              <a:latin typeface="+mj-lt"/>
              <a:ea typeface="Segoe UI" pitchFamily="34" charset="0"/>
              <a:cs typeface="Segoe UI" pitchFamily="34" charset="0"/>
            </a:endParaRPr>
          </a:p>
          <a:p>
            <a:pPr marL="355600" lvl="1" indent="0">
              <a:lnSpc>
                <a:spcPct val="85000"/>
              </a:lnSpc>
              <a:spcAft>
                <a:spcPts val="600"/>
              </a:spcAft>
              <a:buNone/>
            </a:pPr>
            <a:endParaRPr lang="en-US" sz="2600" i="1" spc="-71" dirty="0" smtClean="0">
              <a:cs typeface="Segoe UI Semilight" panose="020B0402040204020203" pitchFamily="34" charset="0"/>
            </a:endParaRPr>
          </a:p>
          <a:p>
            <a:pPr marL="355600" lvl="1" indent="0">
              <a:lnSpc>
                <a:spcPct val="85000"/>
              </a:lnSpc>
              <a:spcAft>
                <a:spcPts val="600"/>
              </a:spcAft>
              <a:buNone/>
            </a:pPr>
            <a:endParaRPr lang="en-US" sz="2600" i="1" spc="-71" dirty="0">
              <a:cs typeface="Segoe UI Semilight" panose="020B0402040204020203" pitchFamily="34" charset="0"/>
            </a:endParaRPr>
          </a:p>
          <a:p>
            <a:pPr indent="-110771">
              <a:lnSpc>
                <a:spcPct val="85000"/>
              </a:lnSpc>
              <a:spcAft>
                <a:spcPts val="600"/>
              </a:spcAft>
            </a:pPr>
            <a:endParaRPr lang="en-US" sz="2600" i="1" spc="-71" dirty="0" smtClean="0">
              <a:cs typeface="Segoe UI Semilight" panose="020B0402040204020203" pitchFamily="34" charset="0"/>
            </a:endParaRPr>
          </a:p>
          <a:p>
            <a:pPr indent="-110771">
              <a:lnSpc>
                <a:spcPct val="85000"/>
              </a:lnSpc>
              <a:spcAft>
                <a:spcPts val="600"/>
              </a:spcAft>
            </a:pPr>
            <a:r>
              <a:rPr lang="en-US" sz="2600" i="1" spc="-71" dirty="0" smtClean="0">
                <a:cs typeface="Segoe UI Semilight" panose="020B0402040204020203" pitchFamily="34" charset="0"/>
              </a:rPr>
              <a:t>‘</a:t>
            </a:r>
            <a:r>
              <a:rPr lang="en-US" sz="2600" i="1" spc="-71" dirty="0">
                <a:cs typeface="Segoe UI Semilight" panose="020B0402040204020203" pitchFamily="34" charset="0"/>
              </a:rPr>
              <a:t>Snappy’ user </a:t>
            </a:r>
            <a:r>
              <a:rPr lang="en-US" sz="2600" i="1" spc="-71" dirty="0" smtClean="0">
                <a:cs typeface="Segoe UI Semilight" panose="020B0402040204020203" pitchFamily="34" charset="0"/>
              </a:rPr>
              <a:t>interactions</a:t>
            </a:r>
          </a:p>
          <a:p>
            <a:pPr indent="-110771">
              <a:lnSpc>
                <a:spcPct val="85000"/>
              </a:lnSpc>
              <a:spcAft>
                <a:spcPts val="600"/>
              </a:spcAft>
            </a:pPr>
            <a:r>
              <a:rPr lang="en-US" spc="-71" dirty="0" smtClean="0">
                <a:cs typeface="Segoe UI Semilight" panose="020B0402040204020203" pitchFamily="34" charset="0"/>
              </a:rPr>
              <a:t>Getting </a:t>
            </a:r>
            <a:r>
              <a:rPr lang="en-US" spc="-71" dirty="0">
                <a:cs typeface="Segoe UI Semilight" panose="020B0402040204020203" pitchFamily="34" charset="0"/>
              </a:rPr>
              <a:t>from Point A to point B in minimal </a:t>
            </a:r>
            <a:r>
              <a:rPr lang="en-US" spc="-71" dirty="0" smtClean="0">
                <a:cs typeface="Segoe UI Semilight" panose="020B0402040204020203" pitchFamily="34" charset="0"/>
              </a:rPr>
              <a:t>time</a:t>
            </a:r>
          </a:p>
          <a:p>
            <a:pPr indent="-110771">
              <a:lnSpc>
                <a:spcPct val="85000"/>
              </a:lnSpc>
              <a:spcAft>
                <a:spcPts val="600"/>
              </a:spcAft>
            </a:pPr>
            <a:r>
              <a:rPr lang="en-US" b="1" spc="-71" dirty="0" smtClean="0">
                <a:cs typeface="Segoe UI Semibold" panose="020B0702040204020203" pitchFamily="34" charset="0"/>
              </a:rPr>
              <a:t>Examples</a:t>
            </a:r>
            <a:r>
              <a:rPr lang="en-US" spc="-71" dirty="0">
                <a:cs typeface="Segoe UI Semilight" panose="020B0402040204020203" pitchFamily="34" charset="0"/>
              </a:rPr>
              <a:t>: App Launch, Navigating pages, Changing orientation </a:t>
            </a:r>
          </a:p>
          <a:p>
            <a:pPr algn="r" defTabSz="932472" fontAlgn="base">
              <a:lnSpc>
                <a:spcPct val="90000"/>
              </a:lnSpc>
              <a:spcBef>
                <a:spcPct val="0"/>
              </a:spcBef>
              <a:spcAft>
                <a:spcPct val="0"/>
              </a:spcAft>
            </a:pPr>
            <a:endParaRPr lang="en-US" sz="4000" dirty="0" smtClean="0">
              <a:solidFill>
                <a:schemeClr val="tx1"/>
              </a:solidFill>
              <a:latin typeface="+mj-lt"/>
              <a:ea typeface="Segoe UI" pitchFamily="34" charset="0"/>
              <a:cs typeface="Segoe UI" pitchFamily="34" charset="0"/>
            </a:endParaRPr>
          </a:p>
        </p:txBody>
      </p:sp>
      <p:sp>
        <p:nvSpPr>
          <p:cNvPr id="7" name="Rounded Rectangle 6"/>
          <p:cNvSpPr/>
          <p:nvPr/>
        </p:nvSpPr>
        <p:spPr bwMode="auto">
          <a:xfrm>
            <a:off x="4421966" y="2011838"/>
            <a:ext cx="3725263" cy="4609624"/>
          </a:xfrm>
          <a:prstGeom prst="roundRect">
            <a:avLst>
              <a:gd name="adj" fmla="val 0"/>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fontAlgn="base">
              <a:lnSpc>
                <a:spcPct val="90000"/>
              </a:lnSpc>
              <a:spcBef>
                <a:spcPct val="0"/>
              </a:spcBef>
              <a:spcAft>
                <a:spcPct val="0"/>
              </a:spcAft>
            </a:pPr>
            <a:r>
              <a:rPr lang="en-US" sz="4000" dirty="0" smtClean="0">
                <a:solidFill>
                  <a:schemeClr val="tx1"/>
                </a:solidFill>
                <a:latin typeface="+mj-lt"/>
                <a:ea typeface="Segoe UI" pitchFamily="34" charset="0"/>
                <a:cs typeface="Segoe UI" pitchFamily="34" charset="0"/>
              </a:rPr>
              <a:t>Fluid</a:t>
            </a:r>
          </a:p>
          <a:p>
            <a:pPr algn="r" defTabSz="932472" fontAlgn="base">
              <a:lnSpc>
                <a:spcPct val="90000"/>
              </a:lnSpc>
              <a:spcBef>
                <a:spcPct val="0"/>
              </a:spcBef>
              <a:spcAft>
                <a:spcPct val="0"/>
              </a:spcAft>
            </a:pPr>
            <a:endParaRPr lang="en-US" sz="4000" dirty="0">
              <a:solidFill>
                <a:schemeClr val="tx1"/>
              </a:solidFill>
              <a:ea typeface="Segoe UI" pitchFamily="34" charset="0"/>
              <a:cs typeface="Segoe UI" pitchFamily="34" charset="0"/>
            </a:endParaRPr>
          </a:p>
          <a:p>
            <a:pPr marL="355600" lvl="1" indent="0">
              <a:lnSpc>
                <a:spcPct val="85000"/>
              </a:lnSpc>
              <a:spcAft>
                <a:spcPts val="600"/>
              </a:spcAft>
              <a:buNone/>
            </a:pPr>
            <a:endParaRPr lang="en-US" sz="2600" i="1" spc="-71" dirty="0">
              <a:cs typeface="Segoe UI Semilight" panose="020B0402040204020203" pitchFamily="34" charset="0"/>
            </a:endParaRPr>
          </a:p>
          <a:p>
            <a:pPr marL="355600" lvl="1" indent="0">
              <a:lnSpc>
                <a:spcPct val="85000"/>
              </a:lnSpc>
              <a:spcAft>
                <a:spcPts val="600"/>
              </a:spcAft>
              <a:buNone/>
            </a:pPr>
            <a:endParaRPr lang="en-US" sz="2600" i="1" spc="-71" dirty="0">
              <a:cs typeface="Segoe UI Semilight" panose="020B0402040204020203" pitchFamily="34" charset="0"/>
            </a:endParaRPr>
          </a:p>
          <a:p>
            <a:pPr indent="-110771">
              <a:lnSpc>
                <a:spcPct val="85000"/>
              </a:lnSpc>
              <a:spcAft>
                <a:spcPts val="600"/>
              </a:spcAft>
            </a:pPr>
            <a:endParaRPr lang="en-US" sz="2600" i="1" spc="-71" dirty="0">
              <a:cs typeface="Segoe UI Semilight" panose="020B0402040204020203" pitchFamily="34" charset="0"/>
            </a:endParaRPr>
          </a:p>
          <a:p>
            <a:pPr indent="-110771">
              <a:lnSpc>
                <a:spcPct val="85000"/>
              </a:lnSpc>
              <a:spcAft>
                <a:spcPts val="600"/>
              </a:spcAft>
            </a:pPr>
            <a:r>
              <a:rPr lang="en-US" sz="2600" i="1" spc="-71" dirty="0" smtClean="0">
                <a:cs typeface="Segoe UI Semilight" panose="020B0402040204020203" pitchFamily="34" charset="0"/>
              </a:rPr>
              <a:t>Smooth</a:t>
            </a:r>
            <a:r>
              <a:rPr lang="en-US" sz="2600" i="1" spc="-71" dirty="0">
                <a:cs typeface="Segoe UI Semilight" panose="020B0402040204020203" pitchFamily="34" charset="0"/>
              </a:rPr>
              <a:t>’ user interactions</a:t>
            </a:r>
          </a:p>
          <a:p>
            <a:pPr indent="-110771">
              <a:lnSpc>
                <a:spcPct val="85000"/>
              </a:lnSpc>
              <a:spcAft>
                <a:spcPts val="600"/>
              </a:spcAft>
            </a:pPr>
            <a:r>
              <a:rPr lang="en-US" spc="-71" dirty="0">
                <a:cs typeface="Segoe UI Semilight" panose="020B0402040204020203" pitchFamily="34" charset="0"/>
              </a:rPr>
              <a:t>Understand budgets and optimize layouts</a:t>
            </a:r>
          </a:p>
          <a:p>
            <a:pPr indent="-110771">
              <a:lnSpc>
                <a:spcPct val="85000"/>
              </a:lnSpc>
              <a:spcAft>
                <a:spcPts val="600"/>
              </a:spcAft>
            </a:pPr>
            <a:r>
              <a:rPr lang="en-US" b="1" spc="-71" dirty="0">
                <a:cs typeface="Segoe UI Semilight" panose="020B0402040204020203" pitchFamily="34" charset="0"/>
              </a:rPr>
              <a:t>Examples</a:t>
            </a:r>
            <a:r>
              <a:rPr lang="en-US" spc="-71" dirty="0">
                <a:cs typeface="Segoe UI Semilight" panose="020B0402040204020203" pitchFamily="34" charset="0"/>
              </a:rPr>
              <a:t>: Panning a page, animations, eliminating glitches</a:t>
            </a:r>
          </a:p>
          <a:p>
            <a:pPr algn="r" defTabSz="932472" fontAlgn="base">
              <a:lnSpc>
                <a:spcPct val="90000"/>
              </a:lnSpc>
              <a:spcBef>
                <a:spcPct val="0"/>
              </a:spcBef>
              <a:spcAft>
                <a:spcPct val="0"/>
              </a:spcAft>
            </a:pPr>
            <a:endParaRPr lang="en-US" sz="4000" dirty="0" err="1" smtClean="0">
              <a:solidFill>
                <a:schemeClr val="tx1"/>
              </a:solidFill>
              <a:latin typeface="+mj-lt"/>
              <a:ea typeface="Segoe UI" pitchFamily="34" charset="0"/>
              <a:cs typeface="Segoe UI" pitchFamily="34" charset="0"/>
            </a:endParaRPr>
          </a:p>
        </p:txBody>
      </p:sp>
      <p:sp>
        <p:nvSpPr>
          <p:cNvPr id="8" name="Rounded Rectangle 7"/>
          <p:cNvSpPr/>
          <p:nvPr/>
        </p:nvSpPr>
        <p:spPr bwMode="auto">
          <a:xfrm>
            <a:off x="8377579" y="2011838"/>
            <a:ext cx="3725263" cy="4609624"/>
          </a:xfrm>
          <a:prstGeom prst="roundRect">
            <a:avLst>
              <a:gd name="adj"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fontAlgn="base">
              <a:lnSpc>
                <a:spcPct val="90000"/>
              </a:lnSpc>
              <a:spcBef>
                <a:spcPct val="0"/>
              </a:spcBef>
              <a:spcAft>
                <a:spcPct val="0"/>
              </a:spcAft>
            </a:pPr>
            <a:r>
              <a:rPr lang="en-US" sz="4000" dirty="0" smtClean="0">
                <a:solidFill>
                  <a:schemeClr val="tx1"/>
                </a:solidFill>
                <a:latin typeface="+mj-lt"/>
                <a:ea typeface="Segoe UI" pitchFamily="34" charset="0"/>
                <a:cs typeface="Segoe UI" pitchFamily="34" charset="0"/>
              </a:rPr>
              <a:t>Efficient</a:t>
            </a:r>
          </a:p>
          <a:p>
            <a:pPr algn="r" defTabSz="932472" fontAlgn="base">
              <a:lnSpc>
                <a:spcPct val="90000"/>
              </a:lnSpc>
              <a:spcBef>
                <a:spcPct val="0"/>
              </a:spcBef>
              <a:spcAft>
                <a:spcPct val="0"/>
              </a:spcAft>
            </a:pPr>
            <a:endParaRPr lang="en-US" sz="4000" dirty="0">
              <a:solidFill>
                <a:schemeClr val="tx1"/>
              </a:solidFill>
              <a:ea typeface="Segoe UI" pitchFamily="34" charset="0"/>
              <a:cs typeface="Segoe UI" pitchFamily="34" charset="0"/>
            </a:endParaRPr>
          </a:p>
          <a:p>
            <a:pPr marL="355600" lvl="1" indent="0">
              <a:lnSpc>
                <a:spcPct val="85000"/>
              </a:lnSpc>
              <a:spcAft>
                <a:spcPts val="600"/>
              </a:spcAft>
              <a:buNone/>
            </a:pPr>
            <a:endParaRPr lang="en-US" sz="2600" i="1" spc="-71" dirty="0">
              <a:cs typeface="Segoe UI Semilight" panose="020B0402040204020203" pitchFamily="34" charset="0"/>
            </a:endParaRPr>
          </a:p>
          <a:p>
            <a:pPr marL="355600" lvl="1" indent="0">
              <a:lnSpc>
                <a:spcPct val="85000"/>
              </a:lnSpc>
              <a:spcAft>
                <a:spcPts val="600"/>
              </a:spcAft>
              <a:buNone/>
            </a:pPr>
            <a:endParaRPr lang="en-US" sz="2600" i="1" spc="-71" dirty="0">
              <a:cs typeface="Segoe UI Semilight" panose="020B0402040204020203" pitchFamily="34" charset="0"/>
            </a:endParaRPr>
          </a:p>
          <a:p>
            <a:pPr indent="-110771">
              <a:lnSpc>
                <a:spcPct val="85000"/>
              </a:lnSpc>
              <a:spcAft>
                <a:spcPts val="600"/>
              </a:spcAft>
            </a:pPr>
            <a:endParaRPr lang="en-US" sz="2600" i="1" spc="-71" dirty="0">
              <a:cs typeface="Segoe UI Semilight" panose="020B0402040204020203" pitchFamily="34" charset="0"/>
            </a:endParaRPr>
          </a:p>
          <a:p>
            <a:pPr indent="-110771">
              <a:lnSpc>
                <a:spcPct val="85000"/>
              </a:lnSpc>
              <a:spcAft>
                <a:spcPts val="600"/>
              </a:spcAft>
            </a:pPr>
            <a:r>
              <a:rPr lang="en-US" sz="2600" i="1" spc="-71" dirty="0">
                <a:cs typeface="Segoe UI Semilight" panose="020B0402040204020203" pitchFamily="34" charset="0"/>
              </a:rPr>
              <a:t>System ‘citizenship’ </a:t>
            </a:r>
            <a:r>
              <a:rPr lang="en-US" sz="2600" i="1" spc="-71" dirty="0" smtClean="0">
                <a:cs typeface="Segoe UI Semilight" panose="020B0402040204020203" pitchFamily="34" charset="0"/>
              </a:rPr>
              <a:t>is important</a:t>
            </a:r>
            <a:endParaRPr lang="en-US" sz="2600" i="1" spc="-71" dirty="0">
              <a:cs typeface="Segoe UI Semilight" panose="020B0402040204020203" pitchFamily="34" charset="0"/>
            </a:endParaRPr>
          </a:p>
          <a:p>
            <a:pPr indent="-110771">
              <a:lnSpc>
                <a:spcPct val="85000"/>
              </a:lnSpc>
              <a:spcAft>
                <a:spcPts val="600"/>
              </a:spcAft>
            </a:pPr>
            <a:r>
              <a:rPr lang="en-US" spc="-71" dirty="0">
                <a:cs typeface="Segoe UI Semilight" panose="020B0402040204020203" pitchFamily="34" charset="0"/>
              </a:rPr>
              <a:t>‘Pay for play’ approach to system utilization</a:t>
            </a:r>
          </a:p>
          <a:p>
            <a:pPr indent="-110771">
              <a:lnSpc>
                <a:spcPct val="85000"/>
              </a:lnSpc>
              <a:spcAft>
                <a:spcPts val="600"/>
              </a:spcAft>
            </a:pPr>
            <a:r>
              <a:rPr lang="en-US" b="1" spc="-71" dirty="0">
                <a:cs typeface="Segoe UI Semilight" panose="020B0402040204020203" pitchFamily="34" charset="0"/>
              </a:rPr>
              <a:t>Example</a:t>
            </a:r>
            <a:r>
              <a:rPr lang="en-US" spc="-71" dirty="0">
                <a:cs typeface="Segoe UI Semilight" panose="020B0402040204020203" pitchFamily="34" charset="0"/>
              </a:rPr>
              <a:t>: Battery life, memory and disk footprint</a:t>
            </a:r>
            <a:endParaRPr lang="en-US" sz="2400" spc="-71" dirty="0">
              <a:latin typeface="Segoe UI Semilight" panose="020B0402040204020203" pitchFamily="34" charset="0"/>
              <a:cs typeface="Segoe UI Semilight" panose="020B0402040204020203" pitchFamily="34" charset="0"/>
            </a:endParaRPr>
          </a:p>
          <a:p>
            <a:pPr algn="r" defTabSz="932472" fontAlgn="base">
              <a:lnSpc>
                <a:spcPct val="90000"/>
              </a:lnSpc>
              <a:spcBef>
                <a:spcPct val="0"/>
              </a:spcBef>
              <a:spcAft>
                <a:spcPct val="0"/>
              </a:spcAft>
            </a:pPr>
            <a:endParaRPr lang="en-US" sz="4000" dirty="0" smtClean="0">
              <a:solidFill>
                <a:schemeClr val="tx1"/>
              </a:solidFill>
              <a:latin typeface="+mj-lt"/>
              <a:ea typeface="Segoe UI" pitchFamily="34" charset="0"/>
              <a:cs typeface="Segoe UI" pitchFamily="34" charset="0"/>
            </a:endParaRPr>
          </a:p>
        </p:txBody>
      </p:sp>
    </p:spTree>
    <p:extLst>
      <p:ext uri="{BB962C8B-B14F-4D97-AF65-F5344CB8AC3E}">
        <p14:creationId xmlns:p14="http://schemas.microsoft.com/office/powerpoint/2010/main" val="18830348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Internals</a:t>
            </a:r>
            <a:endParaRPr lang="en-US" dirty="0"/>
          </a:p>
        </p:txBody>
      </p:sp>
    </p:spTree>
    <p:extLst>
      <p:ext uri="{BB962C8B-B14F-4D97-AF65-F5344CB8AC3E}">
        <p14:creationId xmlns:p14="http://schemas.microsoft.com/office/powerpoint/2010/main" val="32065264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Overview</a:t>
            </a:r>
            <a:endParaRPr lang="en-US" dirty="0"/>
          </a:p>
        </p:txBody>
      </p:sp>
      <p:sp>
        <p:nvSpPr>
          <p:cNvPr id="5" name="Rectangle 4"/>
          <p:cNvSpPr/>
          <p:nvPr>
            <p:custDataLst>
              <p:tags r:id="rId1"/>
            </p:custDataLst>
          </p:nvPr>
        </p:nvSpPr>
        <p:spPr bwMode="auto">
          <a:xfrm>
            <a:off x="2735873" y="1367530"/>
            <a:ext cx="7235000" cy="2392681"/>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sp>
        <p:nvSpPr>
          <p:cNvPr id="6" name="Rectangle 5"/>
          <p:cNvSpPr/>
          <p:nvPr>
            <p:custDataLst>
              <p:tags r:id="rId2"/>
            </p:custDataLst>
          </p:nvPr>
        </p:nvSpPr>
        <p:spPr bwMode="auto">
          <a:xfrm>
            <a:off x="2735874" y="3976619"/>
            <a:ext cx="7235000" cy="2392681"/>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sp>
        <p:nvSpPr>
          <p:cNvPr id="7" name="Rectangle 6"/>
          <p:cNvSpPr/>
          <p:nvPr>
            <p:custDataLst>
              <p:tags r:id="rId3"/>
            </p:custDataLst>
          </p:nvPr>
        </p:nvSpPr>
        <p:spPr bwMode="auto">
          <a:xfrm>
            <a:off x="3052928" y="1600195"/>
            <a:ext cx="1524000" cy="1524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System Processes</a:t>
            </a:r>
          </a:p>
        </p:txBody>
      </p:sp>
      <p:sp>
        <p:nvSpPr>
          <p:cNvPr id="8" name="Rectangle 7"/>
          <p:cNvSpPr/>
          <p:nvPr>
            <p:custDataLst>
              <p:tags r:id="rId4"/>
            </p:custDataLst>
          </p:nvPr>
        </p:nvSpPr>
        <p:spPr bwMode="auto">
          <a:xfrm>
            <a:off x="4729328" y="1600195"/>
            <a:ext cx="1524000" cy="1524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Services</a:t>
            </a:r>
          </a:p>
        </p:txBody>
      </p:sp>
      <p:sp>
        <p:nvSpPr>
          <p:cNvPr id="9" name="Rectangle 8"/>
          <p:cNvSpPr/>
          <p:nvPr>
            <p:custDataLst>
              <p:tags r:id="rId5"/>
            </p:custDataLst>
          </p:nvPr>
        </p:nvSpPr>
        <p:spPr bwMode="auto">
          <a:xfrm>
            <a:off x="6405728" y="1600195"/>
            <a:ext cx="1524000" cy="1524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Applications</a:t>
            </a:r>
          </a:p>
        </p:txBody>
      </p:sp>
      <p:sp>
        <p:nvSpPr>
          <p:cNvPr id="10" name="Rectangle 9"/>
          <p:cNvSpPr/>
          <p:nvPr>
            <p:custDataLst>
              <p:tags r:id="rId6"/>
            </p:custDataLst>
          </p:nvPr>
        </p:nvSpPr>
        <p:spPr bwMode="auto">
          <a:xfrm>
            <a:off x="8082128" y="1600195"/>
            <a:ext cx="1524000" cy="1524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Environmental Subsystems</a:t>
            </a:r>
          </a:p>
        </p:txBody>
      </p:sp>
      <p:sp>
        <p:nvSpPr>
          <p:cNvPr id="11" name="Rectangle 10"/>
          <p:cNvSpPr/>
          <p:nvPr>
            <p:custDataLst>
              <p:tags r:id="rId7"/>
            </p:custDataLst>
          </p:nvPr>
        </p:nvSpPr>
        <p:spPr bwMode="auto">
          <a:xfrm>
            <a:off x="5072736" y="1458706"/>
            <a:ext cx="2665984" cy="32765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algn="ct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Subsystem dlls</a:t>
            </a:r>
          </a:p>
        </p:txBody>
      </p:sp>
      <p:sp>
        <p:nvSpPr>
          <p:cNvPr id="12" name="Rectangle 11"/>
          <p:cNvSpPr/>
          <p:nvPr>
            <p:custDataLst>
              <p:tags r:id="rId8"/>
            </p:custDataLst>
          </p:nvPr>
        </p:nvSpPr>
        <p:spPr bwMode="auto">
          <a:xfrm>
            <a:off x="3582234" y="3515602"/>
            <a:ext cx="5542280" cy="32765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algn="ctr" defTabSz="914099" fontAlgn="base">
              <a:spcBef>
                <a:spcPct val="0"/>
              </a:spcBef>
              <a:spcAft>
                <a:spcPct val="0"/>
              </a:spcAft>
            </a:pPr>
            <a:r>
              <a:rPr lang="de-DE" sz="15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NTDLL.dll</a:t>
            </a:r>
          </a:p>
        </p:txBody>
      </p:sp>
      <p:sp>
        <p:nvSpPr>
          <p:cNvPr id="13" name="Rectangle 12"/>
          <p:cNvSpPr/>
          <p:nvPr>
            <p:custDataLst>
              <p:tags r:id="rId9"/>
            </p:custDataLst>
          </p:nvPr>
        </p:nvSpPr>
        <p:spPr bwMode="auto">
          <a:xfrm>
            <a:off x="3052928" y="4164071"/>
            <a:ext cx="4876800" cy="327660"/>
          </a:xfrm>
          <a:prstGeom prst="rect">
            <a:avLst/>
          </a:prstGeom>
          <a:solidFill>
            <a:srgbClr val="FF9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solidFill>
                  <a:schemeClr val="bg1"/>
                </a:solidFill>
                <a:latin typeface="Segoe UI" pitchFamily="34" charset="0"/>
                <a:ea typeface="Segoe UI" pitchFamily="34" charset="0"/>
                <a:cs typeface="Segoe UI" pitchFamily="34" charset="0"/>
              </a:rPr>
              <a:t>Executive</a:t>
            </a:r>
          </a:p>
        </p:txBody>
      </p:sp>
      <p:sp>
        <p:nvSpPr>
          <p:cNvPr id="14" name="Rectangle 13"/>
          <p:cNvSpPr/>
          <p:nvPr>
            <p:custDataLst>
              <p:tags r:id="rId10"/>
            </p:custDataLst>
          </p:nvPr>
        </p:nvSpPr>
        <p:spPr bwMode="auto">
          <a:xfrm>
            <a:off x="3052928" y="4583173"/>
            <a:ext cx="2377440" cy="1197863"/>
          </a:xfrm>
          <a:prstGeom prst="rect">
            <a:avLst/>
          </a:prstGeom>
          <a:solidFill>
            <a:srgbClr val="FF9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40640" rIns="60960" bIns="40640" numCol="1" spcCol="0" rtlCol="0" fromWordArt="0" anchor="b" anchorCtr="0" forceAA="0" compatLnSpc="1">
            <a:prstTxWarp prst="textNoShape">
              <a:avLst/>
            </a:prstTxWarp>
            <a:noAutofit/>
          </a:bodyPr>
          <a:lstStyle/>
          <a:p>
            <a:pPr defTabSz="914099" fontAlgn="base">
              <a:spcBef>
                <a:spcPct val="0"/>
              </a:spcBef>
              <a:spcAft>
                <a:spcPct val="0"/>
              </a:spcAft>
            </a:pPr>
            <a:r>
              <a:rPr lang="de-DE" sz="1300" spc="-50" dirty="0">
                <a:solidFill>
                  <a:schemeClr val="bg1"/>
                </a:solidFill>
                <a:latin typeface="Segoe UI" pitchFamily="34" charset="0"/>
                <a:ea typeface="Segoe UI" pitchFamily="34" charset="0"/>
                <a:cs typeface="Segoe UI" pitchFamily="34" charset="0"/>
              </a:rPr>
              <a:t>Device and File System Drivers</a:t>
            </a:r>
          </a:p>
        </p:txBody>
      </p:sp>
      <p:sp>
        <p:nvSpPr>
          <p:cNvPr id="15" name="Rectangle 14"/>
          <p:cNvSpPr/>
          <p:nvPr>
            <p:custDataLst>
              <p:tags r:id="rId11"/>
            </p:custDataLst>
          </p:nvPr>
        </p:nvSpPr>
        <p:spPr bwMode="auto">
          <a:xfrm>
            <a:off x="5552288" y="4583173"/>
            <a:ext cx="2377440" cy="1197863"/>
          </a:xfrm>
          <a:prstGeom prst="rect">
            <a:avLst/>
          </a:prstGeom>
          <a:solidFill>
            <a:srgbClr val="FF9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solidFill>
                  <a:schemeClr val="bg1"/>
                </a:solidFill>
                <a:latin typeface="Segoe UI" pitchFamily="34" charset="0"/>
                <a:ea typeface="Segoe UI" pitchFamily="34" charset="0"/>
                <a:cs typeface="Segoe UI" pitchFamily="34" charset="0"/>
              </a:rPr>
              <a:t>Kernel</a:t>
            </a:r>
          </a:p>
        </p:txBody>
      </p:sp>
      <p:sp>
        <p:nvSpPr>
          <p:cNvPr id="16" name="Rectangle 15"/>
          <p:cNvSpPr/>
          <p:nvPr>
            <p:custDataLst>
              <p:tags r:id="rId12"/>
            </p:custDataLst>
          </p:nvPr>
        </p:nvSpPr>
        <p:spPr bwMode="auto">
          <a:xfrm>
            <a:off x="8082128" y="4164072"/>
            <a:ext cx="1524000" cy="2100071"/>
          </a:xfrm>
          <a:prstGeom prst="rect">
            <a:avLst/>
          </a:prstGeom>
          <a:solidFill>
            <a:srgbClr val="FF9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solidFill>
                  <a:schemeClr val="bg1"/>
                </a:solidFill>
                <a:latin typeface="Segoe UI" pitchFamily="34" charset="0"/>
                <a:ea typeface="Segoe UI" pitchFamily="34" charset="0"/>
                <a:cs typeface="Segoe UI" pitchFamily="34" charset="0"/>
              </a:rPr>
              <a:t>Windowing and Graphics</a:t>
            </a:r>
          </a:p>
        </p:txBody>
      </p:sp>
      <p:sp>
        <p:nvSpPr>
          <p:cNvPr id="17" name="Rectangle 16"/>
          <p:cNvSpPr/>
          <p:nvPr>
            <p:custDataLst>
              <p:tags r:id="rId13"/>
            </p:custDataLst>
          </p:nvPr>
        </p:nvSpPr>
        <p:spPr bwMode="auto">
          <a:xfrm>
            <a:off x="3052928" y="5906002"/>
            <a:ext cx="4876800" cy="358141"/>
          </a:xfrm>
          <a:prstGeom prst="rect">
            <a:avLst/>
          </a:prstGeom>
          <a:solidFill>
            <a:srgbClr val="FF9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de-DE" sz="1500" spc="-50" dirty="0">
                <a:solidFill>
                  <a:schemeClr val="bg1"/>
                </a:solidFill>
                <a:latin typeface="Segoe UI" pitchFamily="34" charset="0"/>
                <a:ea typeface="Segoe UI" pitchFamily="34" charset="0"/>
                <a:cs typeface="Segoe UI" pitchFamily="34" charset="0"/>
              </a:rPr>
              <a:t>Hardware Abstraction Layer</a:t>
            </a:r>
          </a:p>
        </p:txBody>
      </p:sp>
      <p:sp>
        <p:nvSpPr>
          <p:cNvPr id="18" name="Rectangle 17"/>
          <p:cNvSpPr/>
          <p:nvPr/>
        </p:nvSpPr>
        <p:spPr>
          <a:xfrm>
            <a:off x="1446341" y="2054993"/>
            <a:ext cx="1312361" cy="3785652"/>
          </a:xfrm>
          <a:prstGeom prst="rect">
            <a:avLst/>
          </a:prstGeom>
        </p:spPr>
        <p:txBody>
          <a:bodyPr wrap="square">
            <a:spAutoFit/>
          </a:bodyPr>
          <a:lstStyle/>
          <a:p>
            <a:pPr algn="ctr"/>
            <a:r>
              <a:rPr lang="de-DE" sz="3000" dirty="0">
                <a:latin typeface="+mj-lt"/>
              </a:rPr>
              <a:t>User</a:t>
            </a:r>
          </a:p>
          <a:p>
            <a:pPr algn="ctr"/>
            <a:r>
              <a:rPr lang="de-DE" sz="3000" dirty="0">
                <a:latin typeface="+mj-lt"/>
              </a:rPr>
              <a:t>Mode</a:t>
            </a:r>
          </a:p>
          <a:p>
            <a:pPr algn="ctr"/>
            <a:endParaRPr lang="de-DE" sz="3000" dirty="0">
              <a:latin typeface="+mj-lt"/>
            </a:endParaRPr>
          </a:p>
          <a:p>
            <a:pPr algn="ctr"/>
            <a:endParaRPr lang="de-DE" sz="3000" dirty="0">
              <a:latin typeface="+mj-lt"/>
            </a:endParaRPr>
          </a:p>
          <a:p>
            <a:pPr algn="ctr"/>
            <a:endParaRPr lang="de-DE" sz="3000" dirty="0">
              <a:latin typeface="+mj-lt"/>
            </a:endParaRPr>
          </a:p>
          <a:p>
            <a:pPr algn="ctr"/>
            <a:endParaRPr lang="de-DE" sz="3000" dirty="0">
              <a:latin typeface="+mj-lt"/>
            </a:endParaRPr>
          </a:p>
          <a:p>
            <a:pPr algn="ctr"/>
            <a:r>
              <a:rPr lang="de-DE" sz="3000" dirty="0">
                <a:latin typeface="+mj-lt"/>
              </a:rPr>
              <a:t>Kernel</a:t>
            </a:r>
          </a:p>
          <a:p>
            <a:pPr algn="ctr"/>
            <a:r>
              <a:rPr lang="de-DE" sz="3000" dirty="0">
                <a:latin typeface="+mj-lt"/>
              </a:rPr>
              <a:t>Mode</a:t>
            </a:r>
          </a:p>
        </p:txBody>
      </p:sp>
      <p:cxnSp>
        <p:nvCxnSpPr>
          <p:cNvPr id="19" name="Straight Connector 18"/>
          <p:cNvCxnSpPr/>
          <p:nvPr/>
        </p:nvCxnSpPr>
        <p:spPr>
          <a:xfrm>
            <a:off x="1589" y="3898124"/>
            <a:ext cx="12188825"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2857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Thread get CPU time?</a:t>
            </a:r>
          </a:p>
        </p:txBody>
      </p:sp>
      <p:sp>
        <p:nvSpPr>
          <p:cNvPr id="4" name="Rectangle 3"/>
          <p:cNvSpPr/>
          <p:nvPr>
            <p:custDataLst>
              <p:tags r:id="rId1"/>
            </p:custDataLst>
          </p:nvPr>
        </p:nvSpPr>
        <p:spPr>
          <a:xfrm>
            <a:off x="3703637" y="1411987"/>
            <a:ext cx="1524000" cy="1524000"/>
          </a:xfrm>
          <a:prstGeom prst="rect">
            <a:avLst/>
          </a:prstGeom>
          <a:solidFill>
            <a:srgbClr val="FF910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Thread 1</a:t>
            </a:r>
          </a:p>
          <a:p>
            <a:r>
              <a:rPr lang="de-DE" sz="1500" dirty="0" smtClean="0">
                <a:solidFill>
                  <a:srgbClr val="FFFFFF"/>
                </a:solidFill>
              </a:rPr>
              <a:t>High</a:t>
            </a:r>
            <a:endParaRPr lang="de-DE" sz="1500" dirty="0">
              <a:solidFill>
                <a:srgbClr val="FFFFFF"/>
              </a:solidFill>
            </a:endParaRPr>
          </a:p>
        </p:txBody>
      </p:sp>
      <p:sp>
        <p:nvSpPr>
          <p:cNvPr id="5" name="Rectangle 4"/>
          <p:cNvSpPr/>
          <p:nvPr>
            <p:custDataLst>
              <p:tags r:id="rId2"/>
            </p:custDataLst>
          </p:nvPr>
        </p:nvSpPr>
        <p:spPr>
          <a:xfrm>
            <a:off x="5329878" y="1411987"/>
            <a:ext cx="1524000" cy="1524000"/>
          </a:xfrm>
          <a:prstGeom prst="rect">
            <a:avLst/>
          </a:prstGeom>
          <a:solidFill>
            <a:srgbClr val="FF910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Thread 2</a:t>
            </a:r>
          </a:p>
          <a:p>
            <a:r>
              <a:rPr lang="de-DE" sz="1500" dirty="0" smtClean="0">
                <a:solidFill>
                  <a:srgbClr val="FFFFFF"/>
                </a:solidFill>
              </a:rPr>
              <a:t>Medium</a:t>
            </a:r>
            <a:endParaRPr lang="de-DE" sz="1500" dirty="0">
              <a:solidFill>
                <a:srgbClr val="FFFFFF"/>
              </a:solidFill>
            </a:endParaRPr>
          </a:p>
        </p:txBody>
      </p:sp>
      <p:sp>
        <p:nvSpPr>
          <p:cNvPr id="6" name="Rectangle 5"/>
          <p:cNvSpPr/>
          <p:nvPr>
            <p:custDataLst>
              <p:tags r:id="rId3"/>
            </p:custDataLst>
          </p:nvPr>
        </p:nvSpPr>
        <p:spPr>
          <a:xfrm>
            <a:off x="6956119" y="1411987"/>
            <a:ext cx="1524000" cy="1524000"/>
          </a:xfrm>
          <a:prstGeom prst="rect">
            <a:avLst/>
          </a:prstGeom>
          <a:solidFill>
            <a:srgbClr val="FF910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Thread 3</a:t>
            </a:r>
          </a:p>
          <a:p>
            <a:r>
              <a:rPr lang="de-DE" sz="1500" dirty="0" smtClean="0">
                <a:solidFill>
                  <a:srgbClr val="FFFFFF"/>
                </a:solidFill>
              </a:rPr>
              <a:t>Low</a:t>
            </a:r>
            <a:endParaRPr lang="de-DE" sz="1500" dirty="0">
              <a:solidFill>
                <a:srgbClr val="FFFFFF"/>
              </a:solidFill>
            </a:endParaRPr>
          </a:p>
        </p:txBody>
      </p:sp>
      <p:sp>
        <p:nvSpPr>
          <p:cNvPr id="7" name="Rectangle 6"/>
          <p:cNvSpPr/>
          <p:nvPr>
            <p:custDataLst>
              <p:tags r:id="rId4"/>
            </p:custDataLst>
          </p:nvPr>
        </p:nvSpPr>
        <p:spPr>
          <a:xfrm>
            <a:off x="9001486" y="3233532"/>
            <a:ext cx="1524000" cy="1524000"/>
          </a:xfrm>
          <a:prstGeom prst="rect">
            <a:avLst/>
          </a:prstGeom>
          <a:solidFill>
            <a:srgbClr val="00B05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CPU Scheduler</a:t>
            </a:r>
            <a:endParaRPr lang="de-DE" sz="1500" dirty="0">
              <a:solidFill>
                <a:srgbClr val="FFFFFF"/>
              </a:solidFill>
            </a:endParaRPr>
          </a:p>
        </p:txBody>
      </p:sp>
      <p:sp>
        <p:nvSpPr>
          <p:cNvPr id="8" name="Rectangle 7"/>
          <p:cNvSpPr/>
          <p:nvPr>
            <p:custDataLst>
              <p:tags r:id="rId5"/>
            </p:custDataLst>
          </p:nvPr>
        </p:nvSpPr>
        <p:spPr>
          <a:xfrm>
            <a:off x="3682783" y="3490374"/>
            <a:ext cx="1524000" cy="1524000"/>
          </a:xfrm>
          <a:prstGeom prst="rect">
            <a:avLst/>
          </a:prstGeom>
          <a:solidFill>
            <a:srgbClr val="FF000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Thread 1</a:t>
            </a:r>
          </a:p>
          <a:p>
            <a:r>
              <a:rPr lang="de-DE" sz="1500" dirty="0" smtClean="0">
                <a:solidFill>
                  <a:srgbClr val="FFFFFF"/>
                </a:solidFill>
              </a:rPr>
              <a:t>High</a:t>
            </a:r>
            <a:endParaRPr lang="de-DE" sz="1500" dirty="0">
              <a:solidFill>
                <a:srgbClr val="FFFFFF"/>
              </a:solidFill>
            </a:endParaRPr>
          </a:p>
        </p:txBody>
      </p:sp>
      <p:sp>
        <p:nvSpPr>
          <p:cNvPr id="9" name="Rectangle 8"/>
          <p:cNvSpPr/>
          <p:nvPr>
            <p:custDataLst>
              <p:tags r:id="rId6"/>
            </p:custDataLst>
          </p:nvPr>
        </p:nvSpPr>
        <p:spPr>
          <a:xfrm>
            <a:off x="5309024" y="3490374"/>
            <a:ext cx="1524000" cy="1524000"/>
          </a:xfrm>
          <a:prstGeom prst="rect">
            <a:avLst/>
          </a:prstGeom>
          <a:solidFill>
            <a:srgbClr val="FF000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Thread 2</a:t>
            </a:r>
          </a:p>
          <a:p>
            <a:r>
              <a:rPr lang="de-DE" sz="1500" dirty="0" smtClean="0">
                <a:solidFill>
                  <a:srgbClr val="FFFFFF"/>
                </a:solidFill>
              </a:rPr>
              <a:t>Medium</a:t>
            </a:r>
            <a:endParaRPr lang="de-DE" sz="1500" dirty="0">
              <a:solidFill>
                <a:srgbClr val="FFFFFF"/>
              </a:solidFill>
            </a:endParaRPr>
          </a:p>
        </p:txBody>
      </p:sp>
      <p:sp>
        <p:nvSpPr>
          <p:cNvPr id="10" name="Rectangle 9"/>
          <p:cNvSpPr/>
          <p:nvPr>
            <p:custDataLst>
              <p:tags r:id="rId7"/>
            </p:custDataLst>
          </p:nvPr>
        </p:nvSpPr>
        <p:spPr>
          <a:xfrm>
            <a:off x="2056542" y="5347213"/>
            <a:ext cx="1524000" cy="1524000"/>
          </a:xfrm>
          <a:prstGeom prst="rect">
            <a:avLst/>
          </a:prstGeom>
          <a:solidFill>
            <a:srgbClr val="00B050"/>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Dispatcher</a:t>
            </a:r>
            <a:endParaRPr lang="de-DE" sz="1500" dirty="0">
              <a:solidFill>
                <a:srgbClr val="FFFFFF"/>
              </a:solidFill>
            </a:endParaRPr>
          </a:p>
        </p:txBody>
      </p:sp>
      <p:sp>
        <p:nvSpPr>
          <p:cNvPr id="11" name="Rectangle 10"/>
          <p:cNvSpPr/>
          <p:nvPr>
            <p:custDataLst>
              <p:tags r:id="rId8"/>
            </p:custDataLst>
          </p:nvPr>
        </p:nvSpPr>
        <p:spPr>
          <a:xfrm>
            <a:off x="5309024" y="5347213"/>
            <a:ext cx="1524000" cy="1524000"/>
          </a:xfrm>
          <a:prstGeom prst="rect">
            <a:avLst/>
          </a:prstGeom>
          <a:solidFill>
            <a:schemeClr val="tx1">
              <a:lumMod val="75000"/>
            </a:scheme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de-DE" sz="1500" dirty="0" smtClean="0">
                <a:solidFill>
                  <a:srgbClr val="FFFFFF"/>
                </a:solidFill>
              </a:rPr>
              <a:t>CPU</a:t>
            </a:r>
            <a:endParaRPr lang="de-DE" sz="1500" dirty="0">
              <a:solidFill>
                <a:srgbClr val="FFFFFF"/>
              </a:solidFill>
            </a:endParaRPr>
          </a:p>
        </p:txBody>
      </p:sp>
      <p:cxnSp>
        <p:nvCxnSpPr>
          <p:cNvPr id="12" name="Elbow Connector 11"/>
          <p:cNvCxnSpPr>
            <a:endCxn id="7" idx="0"/>
          </p:cNvCxnSpPr>
          <p:nvPr/>
        </p:nvCxnSpPr>
        <p:spPr>
          <a:xfrm>
            <a:off x="8836255" y="1938336"/>
            <a:ext cx="927231" cy="12951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6956119" y="3995532"/>
            <a:ext cx="2045367" cy="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a:endCxn id="10" idx="0"/>
          </p:cNvCxnSpPr>
          <p:nvPr/>
        </p:nvCxnSpPr>
        <p:spPr>
          <a:xfrm rot="5400000">
            <a:off x="3465244" y="4367673"/>
            <a:ext cx="332839" cy="16262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1"/>
          </p:cNvCxnSpPr>
          <p:nvPr/>
        </p:nvCxnSpPr>
        <p:spPr>
          <a:xfrm>
            <a:off x="3580542" y="6109213"/>
            <a:ext cx="1728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6457" y="3602035"/>
            <a:ext cx="504568" cy="7620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1055" y="1590136"/>
            <a:ext cx="762000" cy="752475"/>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6655" y="1590136"/>
            <a:ext cx="762000" cy="752475"/>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2255" y="1590136"/>
            <a:ext cx="762000" cy="752475"/>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6133" y="5722936"/>
            <a:ext cx="751417" cy="762000"/>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2040" y="5733699"/>
            <a:ext cx="762000" cy="740475"/>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1055" y="3673847"/>
            <a:ext cx="762000" cy="752475"/>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6655" y="3673847"/>
            <a:ext cx="762000" cy="752475"/>
          </a:xfrm>
          <a:prstGeom prst="rect">
            <a:avLst/>
          </a:prstGeom>
        </p:spPr>
      </p:pic>
    </p:spTree>
    <p:extLst>
      <p:ext uri="{BB962C8B-B14F-4D97-AF65-F5344CB8AC3E}">
        <p14:creationId xmlns:p14="http://schemas.microsoft.com/office/powerpoint/2010/main" val="11963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29.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30.xml><?xml version="1.0" encoding="utf-8"?>
<p:tagLst xmlns:a="http://schemas.openxmlformats.org/drawingml/2006/main" xmlns:r="http://schemas.openxmlformats.org/officeDocument/2006/relationships" xmlns:p="http://schemas.openxmlformats.org/presentationml/2006/main">
  <p:tag name="MT_TILE" val="YES"/>
</p:tagLst>
</file>

<file path=ppt/tags/tag31.xml><?xml version="1.0" encoding="utf-8"?>
<p:tagLst xmlns:a="http://schemas.openxmlformats.org/drawingml/2006/main" xmlns:r="http://schemas.openxmlformats.org/officeDocument/2006/relationships" xmlns:p="http://schemas.openxmlformats.org/presentationml/2006/main">
  <p:tag name="MT_TILE" val="YES"/>
</p:tagLst>
</file>

<file path=ppt/tags/tag32.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5D271E1C-961D-48A3-A244-F7BA277499F1}" vid="{2508504D-3636-49FB-A803-4702BBC219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WIN-B413</Session_x0020_Code>
    <Presentation_x0020_Date xmlns="e36bfbf9-5e42-489c-a259-4c54eb22cb57">2014-05-14T00:00:00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e36bfbf9-5e42-489c-a259-4c54eb22cb57"/>
    <ds:schemaRef ds:uri="http://schemas.microsoft.com/office/infopath/2007/PartnerControls"/>
    <ds:schemaRef ds:uri="http://www.w3.org/XML/1998/namespace"/>
    <ds:schemaRef ds:uri="http://schemas.openxmlformats.org/package/2006/metadata/core-properties"/>
    <ds:schemaRef ds:uri="230e9df3-be65-4c73-a93b-d1236ebd677e"/>
    <ds:schemaRef ds:uri="http://purl.org/dc/dcmitype/"/>
    <ds:schemaRef ds:uri="http://purl.org/dc/terms/"/>
    <ds:schemaRef ds:uri="http://schemas.microsoft.com/office/2006/documentManagement/typ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8</TotalTime>
  <Words>5138</Words>
  <Application>Microsoft Office PowerPoint</Application>
  <PresentationFormat>Custom</PresentationFormat>
  <Paragraphs>422</Paragraphs>
  <Slides>43</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MS PGothic</vt:lpstr>
      <vt:lpstr>Arial</vt:lpstr>
      <vt:lpstr>Calibri</vt:lpstr>
      <vt:lpstr>Segoe UI</vt:lpstr>
      <vt:lpstr>Segoe UI Light</vt:lpstr>
      <vt:lpstr>Segoe UI Semibold</vt:lpstr>
      <vt:lpstr>Segoe UI Semilight</vt:lpstr>
      <vt:lpstr>Wingdings</vt:lpstr>
      <vt:lpstr>TechEd 2014 Dk Blue</vt:lpstr>
      <vt:lpstr>1_TechEd 2014 Dk Blue</vt:lpstr>
      <vt:lpstr>PowerPoint Presentation</vt:lpstr>
      <vt:lpstr>Windows Performance Deep Dive Troubleshooting</vt:lpstr>
      <vt:lpstr>Agenda</vt:lpstr>
      <vt:lpstr>Windows Performance Lifecycle</vt:lpstr>
      <vt:lpstr>Performance Lifecycle</vt:lpstr>
      <vt:lpstr>Performance Fundamentals</vt:lpstr>
      <vt:lpstr>Windows Internals</vt:lpstr>
      <vt:lpstr>Overview</vt:lpstr>
      <vt:lpstr>How does a Thread get CPU time?</vt:lpstr>
      <vt:lpstr>Windows Boot: Overview</vt:lpstr>
      <vt:lpstr>So many tools… when to go for which?</vt:lpstr>
      <vt:lpstr>Windows Performance Toolkit</vt:lpstr>
      <vt:lpstr>What is WPT and where do I get it?</vt:lpstr>
      <vt:lpstr>Walkthrough WPT Live Action</vt:lpstr>
      <vt:lpstr>How do I capture a trace?</vt:lpstr>
      <vt:lpstr>Let’s get started…</vt:lpstr>
      <vt:lpstr>Field Tricks #01: WPA - Profiles</vt:lpstr>
      <vt:lpstr>Field Tricks #02: WPA – Common cmdlts.</vt:lpstr>
      <vt:lpstr>CPU Usage (Sampled)</vt:lpstr>
      <vt:lpstr>CPU Usage (Precise)</vt:lpstr>
      <vt:lpstr>CPU Usage (Attributed)</vt:lpstr>
      <vt:lpstr>Disk Usage</vt:lpstr>
      <vt:lpstr>File I/O</vt:lpstr>
      <vt:lpstr>Generic Events</vt:lpstr>
      <vt:lpstr>WinInet</vt:lpstr>
      <vt:lpstr>WPT Real World Analysis</vt:lpstr>
      <vt:lpstr>Windows Assessment Services</vt:lpstr>
      <vt:lpstr>What is WAS and where do I get it?</vt:lpstr>
      <vt:lpstr>What can I really ‘assess’?</vt:lpstr>
      <vt:lpstr>Sounds good… but what do I need?</vt:lpstr>
      <vt:lpstr>How do I install WAS?</vt:lpstr>
      <vt:lpstr>How do I configure WAS?</vt:lpstr>
      <vt:lpstr>WAS IN ACTION: Create, Run and Review</vt:lpstr>
      <vt:lpstr>Field 101 for WAS</vt:lpstr>
      <vt:lpstr>Thank You</vt:lpstr>
      <vt:lpstr>Related content</vt:lpstr>
      <vt:lpstr>Windows Track Resources</vt:lpstr>
      <vt:lpstr>Resources</vt:lpstr>
      <vt:lpstr>Resources</vt:lpstr>
      <vt:lpstr>Resources continued…</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Performance Deep Dive Troubleshooting</dc:title>
  <dc:subject>TechEd 2014</dc:subject>
  <dc:creator>testadmin</dc:creator>
  <cp:keywords/>
  <dc:description>Template: Jordan Cayabyab, Artitudes Design
Formatting: 
Audience Type:</dc:description>
  <cp:lastModifiedBy>testadmin</cp:lastModifiedBy>
  <cp:revision>8</cp:revision>
  <dcterms:created xsi:type="dcterms:W3CDTF">2014-05-10T18:41:58Z</dcterms:created>
  <dcterms:modified xsi:type="dcterms:W3CDTF">2014-05-14T17:11:28Z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