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9" r:id="rId4"/>
  </p:sldMasterIdLst>
  <p:notesMasterIdLst>
    <p:notesMasterId r:id="rId25"/>
  </p:notesMasterIdLst>
  <p:handoutMasterIdLst>
    <p:handoutMasterId r:id="rId26"/>
  </p:handoutMasterIdLst>
  <p:sldIdLst>
    <p:sldId id="430" r:id="rId5"/>
    <p:sldId id="593" r:id="rId6"/>
    <p:sldId id="595" r:id="rId7"/>
    <p:sldId id="596" r:id="rId8"/>
    <p:sldId id="682" r:id="rId9"/>
    <p:sldId id="677" r:id="rId10"/>
    <p:sldId id="637" r:id="rId11"/>
    <p:sldId id="599" r:id="rId12"/>
    <p:sldId id="659" r:id="rId13"/>
    <p:sldId id="660" r:id="rId14"/>
    <p:sldId id="602" r:id="rId15"/>
    <p:sldId id="642" r:id="rId16"/>
    <p:sldId id="643" r:id="rId17"/>
    <p:sldId id="644" r:id="rId18"/>
    <p:sldId id="678" r:id="rId19"/>
    <p:sldId id="679" r:id="rId20"/>
    <p:sldId id="680" r:id="rId21"/>
    <p:sldId id="629" r:id="rId22"/>
    <p:sldId id="683" r:id="rId23"/>
    <p:sldId id="649" r:id="rId24"/>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C203ABEB-2F91-4EB4-811D-90E6A31DF5A2}">
          <p14:sldIdLst>
            <p14:sldId id="430"/>
            <p14:sldId id="593"/>
            <p14:sldId id="595"/>
          </p14:sldIdLst>
        </p14:section>
        <p14:section name="Search" id="{3134B837-DC82-4AD0-A289-C27747844212}">
          <p14:sldIdLst>
            <p14:sldId id="596"/>
            <p14:sldId id="682"/>
            <p14:sldId id="677"/>
          </p14:sldIdLst>
        </p14:section>
        <p14:section name="Share" id="{EC498F1B-ED91-4B88-9E68-B4F3D7C45D2F}">
          <p14:sldIdLst>
            <p14:sldId id="637"/>
            <p14:sldId id="599"/>
            <p14:sldId id="659"/>
            <p14:sldId id="660"/>
            <p14:sldId id="602"/>
          </p14:sldIdLst>
        </p14:section>
        <p14:section name="Settings" id="{FD953C5C-437B-488D-A1AC-42B8DD25258B}">
          <p14:sldIdLst>
            <p14:sldId id="642"/>
            <p14:sldId id="643"/>
            <p14:sldId id="644"/>
          </p14:sldIdLst>
        </p14:section>
        <p14:section name="PlayTo" id="{EE049F2A-02E5-4CBB-BEAC-E25BAC3C2081}">
          <p14:sldIdLst>
            <p14:sldId id="678"/>
          </p14:sldIdLst>
        </p14:section>
        <p14:section name="FilePicker" id="{83A67C82-12AD-434F-8E19-18BF95FA4715}">
          <p14:sldIdLst>
            <p14:sldId id="679"/>
            <p14:sldId id="680"/>
          </p14:sldIdLst>
        </p14:section>
        <p14:section name="Recap" id="{26FA12CF-10BF-4E79-9B08-B28ECD1471B7}">
          <p14:sldIdLst>
            <p14:sldId id="629"/>
            <p14:sldId id="683"/>
            <p14:sldId id="649"/>
          </p14:sldIdLst>
        </p14:section>
      </p14:sectionLst>
    </p:ext>
    <p:ext uri="{EFAFB233-063F-42B5-8137-9DF3F51BA10A}">
      <p15:sldGuideLst xmlns:p15="http://schemas.microsoft.com/office/powerpoint/2012/main">
        <p15:guide id="1" orient="horz" pos="144">
          <p15:clr>
            <a:srgbClr val="A4A3A4"/>
          </p15:clr>
        </p15:guide>
        <p15:guide id="2" orient="horz" pos="1200">
          <p15:clr>
            <a:srgbClr val="A4A3A4"/>
          </p15:clr>
        </p15:guide>
        <p15:guide id="3" orient="horz" pos="2173">
          <p15:clr>
            <a:srgbClr val="A4A3A4"/>
          </p15:clr>
        </p15:guide>
        <p15:guide id="4" orient="horz" pos="4176">
          <p15:clr>
            <a:srgbClr val="A4A3A4"/>
          </p15:clr>
        </p15:guide>
        <p15:guide id="5" orient="horz" pos="1488">
          <p15:clr>
            <a:srgbClr val="A4A3A4"/>
          </p15:clr>
        </p15:guide>
        <p15:guide id="6" orient="horz" pos="454">
          <p15:clr>
            <a:srgbClr val="A4A3A4"/>
          </p15:clr>
        </p15:guide>
        <p15:guide id="7" pos="3840">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rek Gebhard" initials="DG" lastIdx="11" clrIdx="0"/>
  <p:cmAuthor id="1" name="Brian Uphoff" initials="BU" lastIdx="7" clrIdx="1"/>
  <p:cmAuthor id="2" name="Chris Mayo" initials="CM"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8845"/>
    <a:srgbClr val="000000"/>
    <a:srgbClr val="FFFFFF"/>
    <a:srgbClr val="EF4423"/>
    <a:srgbClr val="292929"/>
    <a:srgbClr val="65BC46"/>
    <a:srgbClr val="457EC1"/>
    <a:srgbClr val="59CC0E"/>
    <a:srgbClr val="0087FF"/>
    <a:srgbClr val="FF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3291" autoAdjust="0"/>
    <p:restoredTop sz="50873" autoAdjust="0"/>
  </p:normalViewPr>
  <p:slideViewPr>
    <p:cSldViewPr snapToGrid="0" snapToObjects="1">
      <p:cViewPr varScale="1">
        <p:scale>
          <a:sx n="35" d="100"/>
          <a:sy n="35" d="100"/>
        </p:scale>
        <p:origin x="1722" y="66"/>
      </p:cViewPr>
      <p:guideLst>
        <p:guide orient="horz" pos="144"/>
        <p:guide orient="horz" pos="1200"/>
        <p:guide orient="horz" pos="2173"/>
        <p:guide orient="horz" pos="4176"/>
        <p:guide orient="horz" pos="1488"/>
        <p:guide orient="horz" pos="454"/>
        <p:guide pos="3840"/>
        <p:guide pos="327"/>
        <p:guide pos="1190"/>
        <p:guide pos="7350"/>
        <p:guide pos="7063"/>
        <p:guide pos="611"/>
      </p:guideLst>
    </p:cSldViewPr>
  </p:slideViewPr>
  <p:notesTextViewPr>
    <p:cViewPr>
      <p:scale>
        <a:sx n="3" d="2"/>
        <a:sy n="3" d="2"/>
      </p:scale>
      <p:origin x="0" y="0"/>
    </p:cViewPr>
  </p:notesTextViewPr>
  <p:sorterViewPr>
    <p:cViewPr>
      <p:scale>
        <a:sx n="75" d="100"/>
        <a:sy n="75" d="100"/>
      </p:scale>
      <p:origin x="0" y="-4740"/>
    </p:cViewPr>
  </p:sorterViewPr>
  <p:notesViewPr>
    <p:cSldViewPr snapToGrid="0" snapToObjects="1" showGuides="1">
      <p:cViewPr varScale="1">
        <p:scale>
          <a:sx n="80" d="100"/>
          <a:sy n="80" d="100"/>
        </p:scale>
        <p:origin x="-292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8/6/2012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8/6/2012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8/6/2012 11:12 AM</a:t>
            </a:fld>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818296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smtClean="0"/>
              <a:t>Open</a:t>
            </a:r>
            <a:r>
              <a:rPr lang="en-US" baseline="0" dirty="0" smtClean="0"/>
              <a:t> Photos</a:t>
            </a:r>
          </a:p>
          <a:p>
            <a:pPr marL="228600" lvl="0" indent="-228600">
              <a:buFont typeface="+mj-lt"/>
              <a:buAutoNum type="arabicPeriod"/>
            </a:pPr>
            <a:r>
              <a:rPr lang="en-US" baseline="0" dirty="0" smtClean="0"/>
              <a:t>Select Photo from your local Pictures (does not work on SkyDrive), </a:t>
            </a:r>
          </a:p>
          <a:p>
            <a:pPr marL="228600" lvl="0" indent="-228600">
              <a:buFont typeface="+mj-lt"/>
              <a:buAutoNum type="arabicPeriod"/>
            </a:pPr>
            <a:r>
              <a:rPr lang="en-US" baseline="0" dirty="0" err="1" smtClean="0"/>
              <a:t>Win+H</a:t>
            </a:r>
            <a:r>
              <a:rPr lang="en-US" baseline="0" dirty="0" smtClean="0"/>
              <a:t> | Charms Bar then Share, </a:t>
            </a:r>
          </a:p>
          <a:p>
            <a:pPr marL="228600" lvl="0" indent="-228600">
              <a:buFont typeface="+mj-lt"/>
              <a:buAutoNum type="arabicPeriod"/>
            </a:pPr>
            <a:r>
              <a:rPr lang="en-US" baseline="0" dirty="0" smtClean="0"/>
              <a:t>Select Email as target</a:t>
            </a:r>
            <a:br>
              <a:rPr lang="en-US" baseline="0" dirty="0" smtClean="0"/>
            </a:br>
            <a:r>
              <a:rPr lang="en-US" baseline="0" dirty="0" smtClean="0">
                <a:sym typeface="Wingdings" pitchFamily="2" charset="2"/>
              </a:rPr>
              <a:t> show the integration</a:t>
            </a:r>
            <a:endParaRPr lang="en-US" baseline="0" dirty="0" smtClean="0"/>
          </a:p>
          <a:p>
            <a:pPr marL="228600" lvl="0" indent="-228600">
              <a:buFont typeface="+mj-lt"/>
              <a:buAutoNum type="arabicPeriod"/>
            </a:pPr>
            <a:r>
              <a:rPr lang="en-US" baseline="0" dirty="0" smtClean="0"/>
              <a:t>Enter an email address and Send</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178678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Arial" pitchFamily="34" charset="0"/>
              <a:buNone/>
            </a:pPr>
            <a:r>
              <a:rPr lang="en-US" dirty="0" smtClean="0"/>
              <a:t>Very</a:t>
            </a:r>
            <a:r>
              <a:rPr lang="en-US" baseline="0" dirty="0" smtClean="0"/>
              <a:t> important for the user that it is consistent in all Apps</a:t>
            </a:r>
          </a:p>
          <a:p>
            <a:pPr marL="0" indent="0">
              <a:buFont typeface="Arial" pitchFamily="34" charset="0"/>
              <a:buNone/>
            </a:pPr>
            <a:endParaRPr lang="en-US" baseline="0" dirty="0" smtClean="0"/>
          </a:p>
          <a:p>
            <a:pPr marL="0" indent="0">
              <a:buFont typeface="Arial" pitchFamily="34" charset="0"/>
              <a:buNone/>
            </a:pPr>
            <a:r>
              <a:rPr lang="en-US" baseline="0" dirty="0" smtClean="0"/>
              <a:t>The settings effects applied directly (no cancellation) </a:t>
            </a:r>
            <a:r>
              <a:rPr lang="en-US" baseline="0" dirty="0" smtClean="0">
                <a:sym typeface="Wingdings" pitchFamily="2" charset="2"/>
              </a:rPr>
              <a:t> the UI must provide the corresponding feedback (for thumbnail size for example)</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aseline="0" dirty="0" smtClean="0"/>
              <a:t>See http://msdn.microsoft.com/en-us/library/windows/apps/hh770544.aspx for guidelines that are checked during Store submission</a:t>
            </a:r>
          </a:p>
          <a:p>
            <a:pPr marL="171450" indent="-171450">
              <a:buFont typeface="Arial" pitchFamily="34" charset="0"/>
              <a:buChar char="•"/>
            </a:pPr>
            <a:r>
              <a:rPr lang="en-US" baseline="0" dirty="0" smtClean="0"/>
              <a:t>Important for privacy statement for example</a:t>
            </a:r>
          </a:p>
          <a:p>
            <a:pPr marL="171450" indent="-171450">
              <a:buFont typeface="Arial" pitchFamily="34" charset="0"/>
              <a:buChar char="•"/>
            </a:pPr>
            <a:r>
              <a:rPr lang="en-US" baseline="0" dirty="0" smtClean="0"/>
              <a:t>Mandatory for login experience</a:t>
            </a:r>
            <a:endParaRPr lang="en-US" dirty="0"/>
          </a:p>
        </p:txBody>
      </p:sp>
      <p:sp>
        <p:nvSpPr>
          <p:cNvPr id="4" name="Slide Number Placeholder 3"/>
          <p:cNvSpPr>
            <a:spLocks noGrp="1"/>
          </p:cNvSpPr>
          <p:nvPr>
            <p:ph type="sldNum" sz="quarter" idx="10"/>
          </p:nvPr>
        </p:nvSpPr>
        <p:spPr/>
        <p:txBody>
          <a:bodyPr/>
          <a:lstStyle/>
          <a:p>
            <a:fld id="{26C70BA7-54A9-4C9D-A4D9-4CF62DB81B3C}" type="slidenum">
              <a:rPr lang="en-US" smtClean="0"/>
              <a:t>13</a:t>
            </a:fld>
            <a:endParaRPr lang="en-US"/>
          </a:p>
        </p:txBody>
      </p:sp>
    </p:spTree>
    <p:extLst>
      <p:ext uri="{BB962C8B-B14F-4D97-AF65-F5344CB8AC3E}">
        <p14:creationId xmlns:p14="http://schemas.microsoft.com/office/powerpoint/2010/main" val="2846306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dirty="0" smtClean="0"/>
              <a:t>DEMO</a:t>
            </a:r>
          </a:p>
          <a:p>
            <a:pPr marL="0" lvl="0" indent="0">
              <a:buFont typeface="Arial" pitchFamily="34" charset="0"/>
              <a:buNone/>
            </a:pPr>
            <a:r>
              <a:rPr lang="en-US" dirty="0" smtClean="0"/>
              <a:t>------------------------------------------------------------------------</a:t>
            </a:r>
          </a:p>
          <a:p>
            <a:pPr marL="228600" lvl="0" indent="-228600">
              <a:buFont typeface="Arial" pitchFamily="34" charset="0"/>
              <a:buAutoNum type="arabicPeriod"/>
            </a:pPr>
            <a:r>
              <a:rPr lang="en-US" dirty="0" smtClean="0"/>
              <a:t>Launch Mail</a:t>
            </a:r>
          </a:p>
          <a:p>
            <a:pPr marL="228600" lvl="0" indent="-228600">
              <a:buFont typeface="Arial" pitchFamily="34" charset="0"/>
              <a:buAutoNum type="arabicPeriod"/>
            </a:pPr>
            <a:r>
              <a:rPr lang="en-US" dirty="0" err="1" smtClean="0"/>
              <a:t>Win+I</a:t>
            </a:r>
            <a:r>
              <a:rPr lang="en-US" dirty="0" smtClean="0"/>
              <a:t> or Settings Charms</a:t>
            </a:r>
          </a:p>
          <a:p>
            <a:pPr marL="228600" lvl="0" indent="-228600">
              <a:buFont typeface="Arial" pitchFamily="34" charset="0"/>
              <a:buAutoNum type="arabicPeriod"/>
            </a:pPr>
            <a:r>
              <a:rPr lang="en-US" dirty="0" smtClean="0"/>
              <a:t>Show the Windows 8</a:t>
            </a:r>
            <a:r>
              <a:rPr lang="en-US" baseline="0" dirty="0" smtClean="0"/>
              <a:t> “Permissions” standard settings</a:t>
            </a:r>
          </a:p>
          <a:p>
            <a:pPr marL="228600" lvl="0" indent="-228600">
              <a:buFont typeface="Arial" pitchFamily="34" charset="0"/>
              <a:buAutoNum type="arabicPeriod"/>
            </a:pPr>
            <a:r>
              <a:rPr lang="en-US" baseline="0" dirty="0" smtClean="0"/>
              <a:t>Show the App settings “Account”</a:t>
            </a:r>
          </a:p>
          <a:p>
            <a:pPr marL="0" lvl="0" indent="0">
              <a:buFont typeface="Arial" pitchFamily="34" charset="0"/>
              <a:buNone/>
            </a:pPr>
            <a:endParaRPr lang="en-US" baseline="0" dirty="0" smtClean="0"/>
          </a:p>
          <a:p>
            <a:pPr marL="0" lvl="0" indent="0">
              <a:buFont typeface="Arial" pitchFamily="34" charset="0"/>
              <a:buNone/>
            </a:pPr>
            <a:r>
              <a:rPr lang="en-US" baseline="0" dirty="0" smtClean="0"/>
              <a:t>Mention the different strategies to display settings:</a:t>
            </a:r>
          </a:p>
          <a:p>
            <a:pPr marL="171450" lvl="0" indent="-171450">
              <a:buFont typeface="Arial" pitchFamily="34" charset="0"/>
              <a:buChar char="•"/>
            </a:pPr>
            <a:r>
              <a:rPr lang="en-US" baseline="0" dirty="0" smtClean="0"/>
              <a:t>Simple in the Settings Charm pane</a:t>
            </a:r>
          </a:p>
          <a:p>
            <a:pPr marL="171450" lvl="0" indent="-171450">
              <a:buFont typeface="Arial" pitchFamily="34" charset="0"/>
              <a:buChar char="•"/>
            </a:pPr>
            <a:r>
              <a:rPr lang="en-US" baseline="0" dirty="0" smtClean="0"/>
              <a:t>On top of the Settings Charm pane</a:t>
            </a:r>
          </a:p>
          <a:p>
            <a:pPr marL="171450" lvl="0" indent="-171450">
              <a:buFont typeface="Arial" pitchFamily="34" charset="0"/>
              <a:buChar char="•"/>
            </a:pPr>
            <a:r>
              <a:rPr lang="en-US" baseline="0" dirty="0" smtClean="0"/>
              <a:t>Within the App (show how the Store behaves)</a:t>
            </a:r>
          </a:p>
          <a:p>
            <a:pPr marL="0" lvl="0" indent="0">
              <a:buFont typeface="Arial" pitchFamily="34" charset="0"/>
              <a:buNone/>
            </a:pPr>
            <a:endParaRPr lang="en-US" dirty="0" smtClean="0"/>
          </a:p>
          <a:p>
            <a:pPr marL="0" lvl="0" indent="0">
              <a:buFont typeface="Arial" pitchFamily="34" charset="0"/>
              <a:buNone/>
            </a:pPr>
            <a:r>
              <a:rPr lang="en-US" dirty="0" smtClean="0"/>
              <a:t>CODE DEMO</a:t>
            </a:r>
          </a:p>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r>
              <a:rPr lang="en-US" dirty="0" smtClean="0"/>
              <a:t>------------------------------------------------------------------------</a:t>
            </a:r>
          </a:p>
          <a:p>
            <a:pPr marL="0" lvl="0" indent="0">
              <a:buFont typeface="Arial" pitchFamily="34" charset="0"/>
              <a:buNone/>
            </a:pPr>
            <a:r>
              <a:rPr lang="fr-FR" sz="900" spc="-70" dirty="0" err="1" smtClean="0"/>
              <a:t>Nothing</a:t>
            </a:r>
            <a:r>
              <a:rPr lang="fr-FR" sz="900" spc="-70" dirty="0" smtClean="0"/>
              <a:t> to change in the </a:t>
            </a:r>
            <a:r>
              <a:rPr lang="fr-FR" sz="900" spc="-70" dirty="0" err="1" smtClean="0"/>
              <a:t>Manifest</a:t>
            </a:r>
            <a:r>
              <a:rPr lang="fr-FR" sz="900" spc="-70" dirty="0" smtClean="0"/>
              <a:t> for </a:t>
            </a:r>
            <a:r>
              <a:rPr lang="fr-FR" sz="900" spc="-70" dirty="0" err="1" smtClean="0"/>
              <a:t>this</a:t>
            </a:r>
            <a:r>
              <a:rPr lang="fr-FR" sz="900" spc="-70" dirty="0" smtClean="0"/>
              <a:t> </a:t>
            </a:r>
            <a:r>
              <a:rPr lang="fr-FR" sz="900" spc="-70" dirty="0" err="1" smtClean="0"/>
              <a:t>contract</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695580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1532529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Only details the first three in this presentation</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fr-FR"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fr-FR" b="1" baseline="0" dirty="0" smtClean="0"/>
              <a:t>Play To </a:t>
            </a:r>
            <a:r>
              <a:rPr lang="fr-FR" baseline="0" dirty="0" smtClean="0"/>
              <a:t>= </a:t>
            </a:r>
            <a:r>
              <a:rPr lang="fr-FR" baseline="0" dirty="0" err="1" smtClean="0"/>
              <a:t>steaming</a:t>
            </a:r>
            <a:r>
              <a:rPr lang="fr-FR" baseline="0" dirty="0" smtClean="0"/>
              <a:t> media to DLNA </a:t>
            </a:r>
            <a:r>
              <a:rPr lang="fr-FR" baseline="0" dirty="0" err="1" smtClean="0"/>
              <a:t>aware</a:t>
            </a:r>
            <a:r>
              <a:rPr lang="fr-FR" baseline="0" dirty="0" smtClean="0"/>
              <a:t> clients</a:t>
            </a: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1" baseline="0" dirty="0" smtClean="0"/>
              <a:t>App to App Picking </a:t>
            </a:r>
            <a:r>
              <a:rPr lang="en-US" baseline="0" dirty="0" smtClean="0">
                <a:sym typeface="Wingdings" pitchFamily="2" charset="2"/>
              </a:rPr>
              <a:t>= “File” picker on steroids</a:t>
            </a:r>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sym typeface="Wingdings" pitchFamily="2" charset="2"/>
              </a:rPr>
              <a:t>DEMO: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sym typeface="Wingdings" pitchFamily="2" charset="2"/>
              </a:rPr>
              <a:t>Start Mail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sym typeface="Wingdings" pitchFamily="2" charset="2"/>
              </a:rPr>
              <a:t>Click the + button to create a new email</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fr-FR" baseline="0" dirty="0" smtClean="0">
                <a:sym typeface="Wingdings" pitchFamily="2" charset="2"/>
              </a:rPr>
              <a:t>Click the Attachement </a:t>
            </a:r>
            <a:r>
              <a:rPr lang="fr-FR" baseline="0" dirty="0" err="1" smtClean="0">
                <a:sym typeface="Wingdings" pitchFamily="2" charset="2"/>
              </a:rPr>
              <a:t>link</a:t>
            </a:r>
            <a:endParaRPr lang="fr-FR" baseline="0" dirty="0" smtClean="0">
              <a:sym typeface="Wingdings" pitchFamily="2" charset="2"/>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fr-FR" baseline="0" dirty="0" smtClean="0">
                <a:sym typeface="Wingdings" pitchFamily="2" charset="2"/>
              </a:rPr>
              <a:t>Show the </a:t>
            </a:r>
            <a:r>
              <a:rPr lang="fr-FR" baseline="0" dirty="0" err="1" smtClean="0">
                <a:sym typeface="Wingdings" pitchFamily="2" charset="2"/>
              </a:rPr>
              <a:t>different</a:t>
            </a:r>
            <a:r>
              <a:rPr lang="fr-FR" baseline="0" dirty="0" smtClean="0">
                <a:sym typeface="Wingdings" pitchFamily="2" charset="2"/>
              </a:rPr>
              <a:t> « </a:t>
            </a:r>
            <a:r>
              <a:rPr lang="fr-FR" baseline="0" dirty="0" err="1" smtClean="0">
                <a:sym typeface="Wingdings" pitchFamily="2" charset="2"/>
              </a:rPr>
              <a:t>picker</a:t>
            </a:r>
            <a:r>
              <a:rPr lang="fr-FR" baseline="0" dirty="0" smtClean="0">
                <a:sym typeface="Wingdings" pitchFamily="2" charset="2"/>
              </a:rPr>
              <a:t> » Apps (camera, </a:t>
            </a:r>
            <a:r>
              <a:rPr lang="fr-FR" baseline="0" dirty="0" err="1" smtClean="0">
                <a:sym typeface="Wingdings" pitchFamily="2" charset="2"/>
              </a:rPr>
              <a:t>skydrive</a:t>
            </a:r>
            <a:r>
              <a:rPr lang="fr-FR" baseline="0" dirty="0" smtClean="0">
                <a:sym typeface="Wingdings" pitchFamily="2" charset="2"/>
              </a:rPr>
              <a:t>, photo…)</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fr-FR"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fr-FR" baseline="0" dirty="0" err="1" smtClean="0"/>
              <a:t>See</a:t>
            </a:r>
            <a:r>
              <a:rPr lang="fr-FR" baseline="0" dirty="0" smtClean="0"/>
              <a:t> http://msdn.microsoft.com/en-us/library/windows/apps/hh464906.aspx for the </a:t>
            </a:r>
            <a:r>
              <a:rPr lang="fr-FR" baseline="0" dirty="0" err="1" smtClean="0"/>
              <a:t>list</a:t>
            </a:r>
            <a:r>
              <a:rPr lang="fr-FR" baseline="0" dirty="0" smtClean="0"/>
              <a:t> of all </a:t>
            </a:r>
            <a:r>
              <a:rPr lang="fr-FR" baseline="0" dirty="0" err="1" smtClean="0"/>
              <a:t>contracts</a:t>
            </a: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62295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We’ve seen with different demos how to integrate with Windows 8 through contracts (search, settings, share) that are implemented both by Windows and Apps</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Let’s dig into the details</a:t>
            </a:r>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846306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t>Only details the first three in this presentation</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fr-FR"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fr-FR" b="1" baseline="0" dirty="0" smtClean="0"/>
              <a:t>Play To </a:t>
            </a:r>
            <a:r>
              <a:rPr lang="fr-FR" baseline="0" dirty="0" smtClean="0"/>
              <a:t>= </a:t>
            </a:r>
            <a:r>
              <a:rPr lang="fr-FR" baseline="0" dirty="0" err="1" smtClean="0"/>
              <a:t>steaming</a:t>
            </a:r>
            <a:r>
              <a:rPr lang="fr-FR" baseline="0" dirty="0" smtClean="0"/>
              <a:t> media to DLNA </a:t>
            </a:r>
            <a:r>
              <a:rPr lang="fr-FR" baseline="0" dirty="0" err="1" smtClean="0"/>
              <a:t>aware</a:t>
            </a:r>
            <a:r>
              <a:rPr lang="fr-FR" baseline="0" dirty="0" smtClean="0"/>
              <a:t> clients</a:t>
            </a: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1" baseline="0" dirty="0" smtClean="0"/>
              <a:t>App to App Picking </a:t>
            </a:r>
            <a:r>
              <a:rPr lang="en-US" baseline="0" dirty="0" smtClean="0">
                <a:sym typeface="Wingdings" pitchFamily="2" charset="2"/>
              </a:rPr>
              <a:t>= “File” picker on steroids</a:t>
            </a:r>
          </a:p>
          <a:p>
            <a:pPr marL="0" marR="0" indent="0" algn="l" defTabSz="914363" rtl="0" eaLnBrk="1" fontAlgn="auto" latinLnBrk="0" hangingPunct="1">
              <a:lnSpc>
                <a:spcPct val="90000"/>
              </a:lnSpc>
              <a:spcBef>
                <a:spcPts val="0"/>
              </a:spcBef>
              <a:spcAft>
                <a:spcPts val="333"/>
              </a:spcAft>
              <a:buClrTx/>
              <a:buSzTx/>
              <a:buFont typeface="+mj-lt"/>
              <a:buNone/>
              <a:tabLst/>
              <a:defRPr/>
            </a:pPr>
            <a:r>
              <a:rPr lang="en-US" baseline="0" dirty="0" smtClean="0">
                <a:sym typeface="Wingdings" pitchFamily="2" charset="2"/>
              </a:rPr>
              <a:t>DEMO: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sym typeface="Wingdings" pitchFamily="2" charset="2"/>
              </a:rPr>
              <a:t>Start Mail </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sym typeface="Wingdings" pitchFamily="2" charset="2"/>
              </a:rPr>
              <a:t>Click the + button to create a new email</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fr-FR" baseline="0" dirty="0" smtClean="0">
                <a:sym typeface="Wingdings" pitchFamily="2" charset="2"/>
              </a:rPr>
              <a:t>Click the Attachement </a:t>
            </a:r>
            <a:r>
              <a:rPr lang="fr-FR" baseline="0" dirty="0" err="1" smtClean="0">
                <a:sym typeface="Wingdings" pitchFamily="2" charset="2"/>
              </a:rPr>
              <a:t>link</a:t>
            </a:r>
            <a:endParaRPr lang="fr-FR" baseline="0" dirty="0" smtClean="0">
              <a:sym typeface="Wingdings" pitchFamily="2" charset="2"/>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fr-FR" baseline="0" dirty="0" smtClean="0">
                <a:sym typeface="Wingdings" pitchFamily="2" charset="2"/>
              </a:rPr>
              <a:t>Show the </a:t>
            </a:r>
            <a:r>
              <a:rPr lang="fr-FR" baseline="0" dirty="0" err="1" smtClean="0">
                <a:sym typeface="Wingdings" pitchFamily="2" charset="2"/>
              </a:rPr>
              <a:t>different</a:t>
            </a:r>
            <a:r>
              <a:rPr lang="fr-FR" baseline="0" dirty="0" smtClean="0">
                <a:sym typeface="Wingdings" pitchFamily="2" charset="2"/>
              </a:rPr>
              <a:t> « </a:t>
            </a:r>
            <a:r>
              <a:rPr lang="fr-FR" baseline="0" dirty="0" err="1" smtClean="0">
                <a:sym typeface="Wingdings" pitchFamily="2" charset="2"/>
              </a:rPr>
              <a:t>picker</a:t>
            </a:r>
            <a:r>
              <a:rPr lang="fr-FR" baseline="0" dirty="0" smtClean="0">
                <a:sym typeface="Wingdings" pitchFamily="2" charset="2"/>
              </a:rPr>
              <a:t> » Apps (camera, </a:t>
            </a:r>
            <a:r>
              <a:rPr lang="fr-FR" baseline="0" dirty="0" err="1" smtClean="0">
                <a:sym typeface="Wingdings" pitchFamily="2" charset="2"/>
              </a:rPr>
              <a:t>skydrive</a:t>
            </a:r>
            <a:r>
              <a:rPr lang="fr-FR" baseline="0" dirty="0" smtClean="0">
                <a:sym typeface="Wingdings" pitchFamily="2" charset="2"/>
              </a:rPr>
              <a:t>, photo…)</a:t>
            </a:r>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fr-FR"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r>
              <a:rPr lang="fr-FR" baseline="0" dirty="0" err="1" smtClean="0"/>
              <a:t>See</a:t>
            </a:r>
            <a:r>
              <a:rPr lang="fr-FR" baseline="0" dirty="0" smtClean="0"/>
              <a:t> http://msdn.microsoft.com/en-us/library/windows/apps/hh464906.aspx for the </a:t>
            </a:r>
            <a:r>
              <a:rPr lang="fr-FR" baseline="0" dirty="0" err="1" smtClean="0"/>
              <a:t>list</a:t>
            </a:r>
            <a:r>
              <a:rPr lang="fr-FR" baseline="0" dirty="0" smtClean="0"/>
              <a:t> of all </a:t>
            </a:r>
            <a:r>
              <a:rPr lang="fr-FR" baseline="0" dirty="0" err="1" smtClean="0"/>
              <a:t>contracts</a:t>
            </a:r>
            <a:endParaRPr lang="en-US" baseline="0" dirty="0" smtClean="0"/>
          </a:p>
          <a:p>
            <a:pPr marL="0" marR="0" indent="0" algn="l" defTabSz="914363" rtl="0" eaLnBrk="1" fontAlgn="auto" latinLnBrk="0" hangingPunct="1">
              <a:lnSpc>
                <a:spcPct val="90000"/>
              </a:lnSpc>
              <a:spcBef>
                <a:spcPts val="0"/>
              </a:spcBef>
              <a:spcAft>
                <a:spcPts val="333"/>
              </a:spcAft>
              <a:buClrTx/>
              <a:buSzTx/>
              <a:buFont typeface="+mj-lt"/>
              <a:buNone/>
              <a:tabLst/>
              <a:defRPr/>
            </a:pPr>
            <a:endParaRPr lang="en-US" baseline="0" dirty="0" smtClean="0"/>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846306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794059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171450" indent="-171450">
              <a:buFont typeface="Wingdings"/>
              <a:buChar char="à"/>
            </a:pPr>
            <a:endParaRPr lang="fr-FR" baseline="0" dirty="0" smtClean="0">
              <a:sym typeface="Wingdings" pitchFamily="2" charset="2"/>
            </a:endParaRPr>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05862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64264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0" indent="0">
              <a:buFont typeface="+mj-lt"/>
              <a:buNone/>
            </a:pPr>
            <a:r>
              <a:rPr lang="en-US" dirty="0" smtClean="0"/>
              <a:t>Share</a:t>
            </a:r>
            <a:r>
              <a:rPr lang="en-US" baseline="0" dirty="0" smtClean="0"/>
              <a:t> to… </a:t>
            </a:r>
            <a:r>
              <a:rPr lang="en-US" dirty="0" smtClean="0"/>
              <a:t>Facebook, blog, Twitter, email, …</a:t>
            </a:r>
          </a:p>
          <a:p>
            <a:pPr marL="171450" indent="-171450">
              <a:buFont typeface="Wingdings"/>
              <a:buChar char="à"/>
            </a:pPr>
            <a:r>
              <a:rPr lang="en-US" dirty="0" smtClean="0">
                <a:sym typeface="Wingdings" pitchFamily="2" charset="2"/>
              </a:rPr>
              <a:t>Integrated</a:t>
            </a:r>
            <a:r>
              <a:rPr lang="en-US" baseline="0" dirty="0" smtClean="0">
                <a:sym typeface="Wingdings" pitchFamily="2" charset="2"/>
              </a:rPr>
              <a:t> in the Charms bar in Windows 8</a:t>
            </a:r>
          </a:p>
          <a:p>
            <a:pPr marL="0" indent="0">
              <a:buFont typeface="Wingdings"/>
              <a:buNone/>
            </a:pPr>
            <a:endParaRPr lang="fr-FR" baseline="0" dirty="0" smtClean="0">
              <a:sym typeface="Wingdings" pitchFamily="2" charset="2"/>
            </a:endParaRPr>
          </a:p>
          <a:p>
            <a:pPr marL="0" indent="0">
              <a:buFont typeface="Wingdings"/>
              <a:buNone/>
            </a:pPr>
            <a:r>
              <a:rPr lang="fr-FR" baseline="0" dirty="0" err="1" smtClean="0">
                <a:sym typeface="Wingdings" pitchFamily="2" charset="2"/>
              </a:rPr>
              <a:t>It’s</a:t>
            </a:r>
            <a:r>
              <a:rPr lang="fr-FR" baseline="0" dirty="0" smtClean="0">
                <a:sym typeface="Wingdings" pitchFamily="2" charset="2"/>
              </a:rPr>
              <a:t> </a:t>
            </a:r>
            <a:r>
              <a:rPr lang="fr-FR" baseline="0" dirty="0" err="1" smtClean="0">
                <a:sym typeface="Wingdings" pitchFamily="2" charset="2"/>
              </a:rPr>
              <a:t>like</a:t>
            </a:r>
            <a:r>
              <a:rPr lang="fr-FR" baseline="0" dirty="0" smtClean="0">
                <a:sym typeface="Wingdings" pitchFamily="2" charset="2"/>
              </a:rPr>
              <a:t> a </a:t>
            </a:r>
            <a:r>
              <a:rPr lang="fr-FR" baseline="0" dirty="0" err="1" smtClean="0">
                <a:sym typeface="Wingdings" pitchFamily="2" charset="2"/>
              </a:rPr>
              <a:t>Clipboard</a:t>
            </a:r>
            <a:r>
              <a:rPr lang="fr-FR" baseline="0" dirty="0" smtClean="0">
                <a:sym typeface="Wingdings" pitchFamily="2" charset="2"/>
              </a:rPr>
              <a:t> </a:t>
            </a:r>
            <a:r>
              <a:rPr lang="fr-FR" baseline="0" dirty="0" err="1" smtClean="0">
                <a:sym typeface="Wingdings" pitchFamily="2" charset="2"/>
              </a:rPr>
              <a:t>with</a:t>
            </a:r>
            <a:r>
              <a:rPr lang="fr-FR" baseline="0" dirty="0" smtClean="0">
                <a:sym typeface="Wingdings" pitchFamily="2" charset="2"/>
              </a:rPr>
              <a:t> </a:t>
            </a:r>
            <a:r>
              <a:rPr lang="fr-FR" baseline="0" dirty="0" err="1" smtClean="0">
                <a:sym typeface="Wingdings" pitchFamily="2" charset="2"/>
              </a:rPr>
              <a:t>integrated</a:t>
            </a:r>
            <a:r>
              <a:rPr lang="fr-FR" baseline="0" dirty="0" smtClean="0">
                <a:sym typeface="Wingdings" pitchFamily="2" charset="2"/>
              </a:rPr>
              <a:t> UI</a:t>
            </a:r>
            <a:endParaRPr lang="en-US" baseline="0" dirty="0" smtClean="0">
              <a:sym typeface="Wingdings" pitchFamily="2" charset="2"/>
            </a:endParaRPr>
          </a:p>
          <a:p>
            <a:pPr marL="171450" indent="-171450">
              <a:buFont typeface="Wingdings"/>
              <a:buChar char="à"/>
            </a:pPr>
            <a:r>
              <a:rPr lang="en-US" baseline="0" dirty="0" smtClean="0">
                <a:sym typeface="Wingdings" pitchFamily="2" charset="2"/>
              </a:rPr>
              <a:t>2 sides : source and target </a:t>
            </a:r>
          </a:p>
          <a:p>
            <a:pPr marL="171450" indent="-171450">
              <a:buFont typeface="Wingdings"/>
              <a:buChar char="à"/>
            </a:pPr>
            <a:endParaRPr lang="fr-FR" baseline="0" dirty="0" smtClean="0">
              <a:sym typeface="Wingdings" pitchFamily="2" charset="2"/>
            </a:endParaRPr>
          </a:p>
        </p:txBody>
      </p:sp>
      <p:sp>
        <p:nvSpPr>
          <p:cNvPr id="4" name="Slide Number Placeholder 3"/>
          <p:cNvSpPr>
            <a:spLocks noGrp="1"/>
          </p:cNvSpPr>
          <p:nvPr>
            <p:ph type="sldNum" sz="quarter" idx="10"/>
          </p:nvPr>
        </p:nvSpPr>
        <p:spPr/>
        <p:txBody>
          <a:bodyPr/>
          <a:lstStyle/>
          <a:p>
            <a:fld id="{26C70BA7-54A9-4C9D-A4D9-4CF62DB81B3C}"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846306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3 different actors:</a:t>
            </a:r>
          </a:p>
          <a:p>
            <a:pPr marL="171450" indent="-171450">
              <a:buFont typeface="Arial" pitchFamily="34" charset="0"/>
              <a:buChar char="•"/>
            </a:pPr>
            <a:r>
              <a:rPr lang="en-US" dirty="0" smtClean="0"/>
              <a:t>Source</a:t>
            </a:r>
            <a:r>
              <a:rPr lang="en-US" baseline="0" dirty="0" smtClean="0"/>
              <a:t> from which the Share Charm is required + fill up a </a:t>
            </a:r>
            <a:r>
              <a:rPr lang="en-US" baseline="0" dirty="0" err="1" smtClean="0"/>
              <a:t>DataPackage</a:t>
            </a:r>
            <a:endParaRPr lang="en-US" baseline="0" dirty="0" smtClean="0"/>
          </a:p>
          <a:p>
            <a:pPr marL="171450" indent="-171450">
              <a:buFont typeface="Arial" pitchFamily="34" charset="0"/>
              <a:buChar char="•"/>
            </a:pPr>
            <a:r>
              <a:rPr lang="en-US" baseline="0" dirty="0" smtClean="0"/>
              <a:t>Broker/Win8 that provides the Charm UI with list of Targets</a:t>
            </a:r>
          </a:p>
          <a:p>
            <a:pPr marL="171450" indent="-171450">
              <a:buFont typeface="Arial" pitchFamily="34" charset="0"/>
              <a:buChar char="•"/>
            </a:pPr>
            <a:r>
              <a:rPr lang="en-US" baseline="0" dirty="0" smtClean="0"/>
              <a:t>Target that provides UI + extract what it needs from the </a:t>
            </a:r>
            <a:r>
              <a:rPr lang="en-US" baseline="0" dirty="0" err="1" smtClean="0"/>
              <a:t>DataPackage</a:t>
            </a:r>
            <a:endParaRPr lang="en-US" baseline="0" dirty="0" smtClean="0"/>
          </a:p>
          <a:p>
            <a:pPr marL="0" indent="0">
              <a:buFont typeface="Arial" pitchFamily="34" charset="0"/>
              <a:buNone/>
            </a:pPr>
            <a:endParaRPr lang="en-US" baseline="0" dirty="0" smtClean="0"/>
          </a:p>
          <a:p>
            <a:pPr marL="0" indent="0">
              <a:buFont typeface="Arial" pitchFamily="34" charset="0"/>
              <a:buNone/>
            </a:pPr>
            <a:r>
              <a:rPr lang="en-US" baseline="0" dirty="0" smtClean="0"/>
              <a:t>Use the Picture </a:t>
            </a:r>
            <a:r>
              <a:rPr lang="en-US" baseline="0" dirty="0" smtClean="0">
                <a:sym typeface="Wingdings" pitchFamily="2" charset="2"/>
              </a:rPr>
              <a:t> Share  Email for the description of the interactions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88644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source decides what to store into the Data Package.. Even custom schema of data (JSON is a good candidate to serialize objects)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979333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92642"/>
            <a:ext cx="10237787" cy="914096"/>
          </a:xfrm>
        </p:spPr>
        <p:txBody>
          <a:bodyPr anchor="b" anchorCtr="0"/>
          <a:lstStyle>
            <a:lvl1pPr>
              <a:defRPr sz="6600" spc="-150"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10237787" cy="498598"/>
          </a:xfrm>
        </p:spPr>
        <p:txBody>
          <a:bodyPr>
            <a:noAutofit/>
          </a:bodyPr>
          <a:lstStyle>
            <a:lvl1pPr marL="0" indent="0">
              <a:spcBef>
                <a:spcPts val="0"/>
              </a:spcBef>
              <a:buNone/>
              <a:defRPr spc="-70"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userDrawn="1"/>
        </p:nvSpPr>
        <p:spPr bwMode="auto">
          <a:xfrm>
            <a:off x="9847978"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20" y="1298576"/>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0" y="-160540"/>
            <a:ext cx="875010" cy="875010"/>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20" y="5753556"/>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3" y="6339014"/>
            <a:ext cx="2361286" cy="2361286"/>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0"/>
            <a:ext cx="1255574" cy="1255574"/>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2" y="-160540"/>
            <a:ext cx="513190" cy="513190"/>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6" y="1234418"/>
            <a:ext cx="244474" cy="244474"/>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2"/>
            <a:ext cx="875010" cy="875010"/>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1" y="5410281"/>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3292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79948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57271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22922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800"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defTabSz="914099"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2309688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789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0"/>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solidFill>
                <a:schemeClr val="tx1">
                  <a:alpha val="99000"/>
                </a:scheme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8" y="1447800"/>
            <a:ext cx="11152188" cy="5181600"/>
          </a:xfrm>
        </p:spPr>
        <p:txBody>
          <a:bodyPr>
            <a:normAutofit/>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850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30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804505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149902238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851532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971952"/>
            <a:ext cx="11149013" cy="914096"/>
          </a:xfrm>
        </p:spPr>
        <p:txBody>
          <a:bodyPr anchor="ctr" anchorCtr="0"/>
          <a:lstStyle>
            <a:lvl1pPr>
              <a:defRPr sz="6600" spc="-300" baseline="0">
                <a:solidFill>
                  <a:schemeClr val="tx1">
                    <a:alpha val="99000"/>
                  </a:schemeClr>
                </a:solidFill>
              </a:defRPr>
            </a:lvl1pPr>
          </a:lstStyle>
          <a:p>
            <a:r>
              <a:rPr lang="en-US" dirty="0" smtClean="0"/>
              <a:t>Click to edit title style</a:t>
            </a:r>
            <a:endParaRPr lang="en-US" dirty="0"/>
          </a:p>
        </p:txBody>
      </p:sp>
      <p:sp>
        <p:nvSpPr>
          <p:cNvPr id="3" name="Oval 2"/>
          <p:cNvSpPr/>
          <p:nvPr userDrawn="1"/>
        </p:nvSpPr>
        <p:spPr bwMode="auto">
          <a:xfrm>
            <a:off x="10202421" y="-383422"/>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4"/>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2"/>
            <a:ext cx="875010" cy="875010"/>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50" y="1200178"/>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1"/>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17" y="4827762"/>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59"/>
            <a:ext cx="2361286" cy="2361286"/>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8" y="1115602"/>
            <a:ext cx="1255574" cy="1255574"/>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2"/>
            <a:ext cx="513190" cy="513190"/>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09" y="1011536"/>
            <a:ext cx="244474" cy="244474"/>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1" y="1879032"/>
            <a:ext cx="875010" cy="875010"/>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1" y="5410281"/>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8776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188825" cy="6841033"/>
          </a:xfrm>
          <a:prstGeom prst="rect">
            <a:avLst/>
          </a:prstGeom>
        </p:spPr>
      </p:pic>
    </p:spTree>
    <p:extLst>
      <p:ext uri="{BB962C8B-B14F-4D97-AF65-F5344CB8AC3E}">
        <p14:creationId xmlns:p14="http://schemas.microsoft.com/office/powerpoint/2010/main" val="234199684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47202521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1"/>
            <a:ext cx="11149012" cy="15850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686882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u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7" y="2722611"/>
            <a:ext cx="10242549" cy="1523497"/>
          </a:xfrm>
        </p:spPr>
        <p:txBody>
          <a:bodyPr anchor="ctr">
            <a:noAutofit/>
          </a:bodyPr>
          <a:lstStyle>
            <a:lvl1pPr algn="ctr">
              <a:lnSpc>
                <a:spcPct val="90000"/>
              </a:lnSpc>
              <a:defRPr sz="8000" spc="-4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3" y="5677397"/>
            <a:ext cx="10242551" cy="463255"/>
          </a:xfrm>
        </p:spPr>
        <p:txBody>
          <a:bodyPr>
            <a:noAutofit/>
          </a:bodyPr>
          <a:lstStyle>
            <a:lvl1pPr marL="0" indent="0" algn="l">
              <a:lnSpc>
                <a:spcPct val="90000"/>
              </a:lnSpc>
              <a:spcBef>
                <a:spcPts val="0"/>
              </a:spcBef>
              <a:buNone/>
              <a:defRPr sz="2700" b="1" cap="all" baseline="0">
                <a:solidFill>
                  <a:schemeClr val="bg1">
                    <a:alpha val="99000"/>
                  </a:schemeClr>
                </a:solidFill>
              </a:defRPr>
            </a:lvl1pPr>
            <a:lvl2pPr marL="609444" indent="0" algn="ctr">
              <a:buNone/>
              <a:defRPr>
                <a:solidFill>
                  <a:schemeClr val="tx1">
                    <a:tint val="75000"/>
                  </a:schemeClr>
                </a:solidFill>
              </a:defRPr>
            </a:lvl2pPr>
            <a:lvl3pPr marL="1218887" indent="0" algn="ctr">
              <a:buNone/>
              <a:defRPr>
                <a:solidFill>
                  <a:schemeClr val="tx1">
                    <a:tint val="75000"/>
                  </a:schemeClr>
                </a:solidFill>
              </a:defRPr>
            </a:lvl3pPr>
            <a:lvl4pPr marL="1828331" indent="0" algn="ctr">
              <a:buNone/>
              <a:defRPr>
                <a:solidFill>
                  <a:schemeClr val="tx1">
                    <a:tint val="75000"/>
                  </a:schemeClr>
                </a:solidFill>
              </a:defRPr>
            </a:lvl4pPr>
            <a:lvl5pPr marL="2437775" indent="0" algn="ctr">
              <a:buNone/>
              <a:defRPr>
                <a:solidFill>
                  <a:schemeClr val="tx1">
                    <a:tint val="75000"/>
                  </a:schemeClr>
                </a:solidFill>
              </a:defRPr>
            </a:lvl5pPr>
            <a:lvl6pPr marL="3047217" indent="0" algn="ctr">
              <a:buNone/>
              <a:defRPr>
                <a:solidFill>
                  <a:schemeClr val="tx1">
                    <a:tint val="75000"/>
                  </a:schemeClr>
                </a:solidFill>
              </a:defRPr>
            </a:lvl6pPr>
            <a:lvl7pPr marL="3656660" indent="0" algn="ctr">
              <a:buNone/>
              <a:defRPr>
                <a:solidFill>
                  <a:schemeClr val="tx1">
                    <a:tint val="75000"/>
                  </a:schemeClr>
                </a:solidFill>
              </a:defRPr>
            </a:lvl7pPr>
            <a:lvl8pPr marL="4266105" indent="0" algn="ctr">
              <a:buNone/>
              <a:defRPr>
                <a:solidFill>
                  <a:schemeClr val="tx1">
                    <a:tint val="75000"/>
                  </a:schemeClr>
                </a:solidFill>
              </a:defRPr>
            </a:lvl8pPr>
            <a:lvl9pPr marL="4875549"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6" y="6121406"/>
            <a:ext cx="5335587" cy="295465"/>
          </a:xfrm>
        </p:spPr>
        <p:txBody>
          <a:bodyPr/>
          <a:lstStyle>
            <a:lvl1pPr marL="0" indent="0">
              <a:buNone/>
              <a:defRPr sz="21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91151325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950203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684475"/>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9"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Tree>
    <p:extLst>
      <p:ext uri="{BB962C8B-B14F-4D97-AF65-F5344CB8AC3E}">
        <p14:creationId xmlns:p14="http://schemas.microsoft.com/office/powerpoint/2010/main" val="130331340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722608"/>
            <a:ext cx="10242549" cy="1523497"/>
          </a:xfrm>
        </p:spPr>
        <p:txBody>
          <a:bodyPr anchor="ctr">
            <a:noAutofit/>
          </a:bodyPr>
          <a:lstStyle>
            <a:lvl1pPr algn="ctr">
              <a:lnSpc>
                <a:spcPct val="90000"/>
              </a:lnSpc>
              <a:defRPr sz="6000" spc="-3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2" y="5677392"/>
            <a:ext cx="10242550" cy="463255"/>
          </a:xfrm>
        </p:spPr>
        <p:txBody>
          <a:bodyPr>
            <a:noAutofit/>
          </a:bodyPr>
          <a:lstStyle>
            <a:lvl1pPr marL="0" indent="0" algn="l">
              <a:lnSpc>
                <a:spcPct val="90000"/>
              </a:lnSpc>
              <a:spcBef>
                <a:spcPts val="0"/>
              </a:spcBef>
              <a:buNone/>
              <a:defRPr sz="2000" b="1" cap="all" baseline="0">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2" y="6121400"/>
            <a:ext cx="5335587" cy="221599"/>
          </a:xfrm>
        </p:spPr>
        <p:txBody>
          <a:bodyPr/>
          <a:lstStyle>
            <a:lvl1pPr marL="0" indent="0">
              <a:buNone/>
              <a:defRPr sz="16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416733309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in Blue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129099"/>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3055051"/>
            <a:ext cx="11149013" cy="747897"/>
          </a:xfrm>
        </p:spPr>
        <p:txBody>
          <a:bodyPr anchor="ctr" anchorCtr="0"/>
          <a:lstStyle>
            <a:lvl1pPr>
              <a:defRPr sz="54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3734226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6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068666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8"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20" y="1298576"/>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0" y="-160540"/>
            <a:ext cx="875010" cy="875010"/>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20" y="5753556"/>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3" y="6339014"/>
            <a:ext cx="2361286" cy="2361286"/>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0"/>
            <a:ext cx="1255574" cy="1255574"/>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2" y="-160540"/>
            <a:ext cx="513190" cy="513190"/>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6" y="1234418"/>
            <a:ext cx="244474" cy="244474"/>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2"/>
            <a:ext cx="875010" cy="875010"/>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1" y="5410281"/>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9" y="4343400"/>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3" y="2739678"/>
            <a:ext cx="10242550"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4" y="1447800"/>
            <a:ext cx="10237787" cy="914096"/>
          </a:xfrm>
        </p:spPr>
        <p:txBody>
          <a:bodyPr wrap="square" anchor="ctr">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57169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8"/>
            <a:ext cx="11149013" cy="5181601"/>
          </a:xfrm>
          <a:prstGeom prst="rect">
            <a:avLst/>
          </a:prstGeom>
        </p:spPr>
        <p:txBody>
          <a:bodyPr/>
          <a:lstStyle>
            <a:lvl1pPr marL="284163" indent="-284163">
              <a:buFont typeface="Wingdings" pitchFamily="2" charset="2"/>
              <a:buChar char=""/>
              <a:defRPr sz="4000">
                <a:latin typeface="+mn-lt"/>
              </a:defRPr>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137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235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8"/>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75"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213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100" indent="-292100">
              <a:spcBef>
                <a:spcPts val="1200"/>
              </a:spcBef>
              <a:buClr>
                <a:schemeClr val="tx1"/>
              </a:buClr>
              <a:buFont typeface="Wingdings" pitchFamily="2" charset="2"/>
              <a:buChar char=""/>
              <a:defRPr>
                <a:solidFill>
                  <a:schemeClr val="bg1">
                    <a:lumMod val="75000"/>
                    <a:lumOff val="25000"/>
                  </a:schemeClr>
                </a:solidFill>
              </a:defRPr>
            </a:lvl1pPr>
            <a:lvl2pPr marL="520700" indent="-228600">
              <a:defRPr sz="2000">
                <a:solidFill>
                  <a:schemeClr val="bg1">
                    <a:lumMod val="75000"/>
                    <a:lumOff val="25000"/>
                  </a:schemeClr>
                </a:solidFill>
              </a:defRPr>
            </a:lvl2pPr>
            <a:lvl3pPr marL="685800" indent="-165100">
              <a:tabLst/>
              <a:defRPr sz="2000">
                <a:solidFill>
                  <a:schemeClr val="bg1">
                    <a:lumMod val="75000"/>
                    <a:lumOff val="25000"/>
                  </a:schemeClr>
                </a:solidFill>
              </a:defRPr>
            </a:lvl3pPr>
            <a:lvl4pPr marL="863600" indent="-177800">
              <a:defRPr>
                <a:solidFill>
                  <a:schemeClr val="bg1">
                    <a:lumMod val="75000"/>
                    <a:lumOff val="25000"/>
                  </a:schemeClr>
                </a:solidFill>
              </a:defRPr>
            </a:lvl4pPr>
            <a:lvl5pPr marL="1028700" indent="-165100">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5181600"/>
          </a:xfrm>
        </p:spPr>
        <p:txBody>
          <a:bodyPr>
            <a:noAutofit/>
          </a:bodyPr>
          <a:lstStyle>
            <a:lvl1pPr marL="339725" indent="-339725">
              <a:spcBef>
                <a:spcPts val="1200"/>
              </a:spcBef>
              <a:buFont typeface="Wingdings" pitchFamily="2" charset="2"/>
              <a:buChar char=""/>
              <a:defRPr lang="en-US" sz="3600" kern="1200" spc="-70" baseline="0" dirty="0" smtClean="0">
                <a:solidFill>
                  <a:schemeClr val="bg1">
                    <a:lumMod val="75000"/>
                    <a:lumOff val="25000"/>
                  </a:schemeClr>
                </a:solidFill>
                <a:latin typeface="+mj-lt"/>
                <a:ea typeface="+mn-ea"/>
                <a:cs typeface="+mn-cs"/>
              </a:defRPr>
            </a:lvl1pPr>
            <a:lvl2pPr marL="635000" indent="-342900">
              <a:defRPr lang="en-US" sz="2000" kern="1200" spc="0" baseline="0" dirty="0" smtClean="0">
                <a:solidFill>
                  <a:schemeClr val="bg1">
                    <a:lumMod val="75000"/>
                    <a:lumOff val="25000"/>
                  </a:schemeClr>
                </a:solidFill>
                <a:latin typeface="+mn-lt"/>
                <a:ea typeface="+mn-ea"/>
                <a:cs typeface="+mn-cs"/>
              </a:defRPr>
            </a:lvl2pPr>
            <a:lvl3pPr marL="863600" indent="-342900">
              <a:defRPr lang="en-US" sz="2000" kern="1200" spc="0" baseline="0" dirty="0" smtClean="0">
                <a:solidFill>
                  <a:schemeClr val="bg1">
                    <a:lumMod val="75000"/>
                    <a:lumOff val="25000"/>
                  </a:schemeClr>
                </a:solidFill>
                <a:latin typeface="+mn-lt"/>
                <a:ea typeface="+mn-ea"/>
                <a:cs typeface="+mn-cs"/>
              </a:defRPr>
            </a:lvl3pPr>
            <a:lvl4pPr marL="1028700" indent="-342900">
              <a:defRPr lang="en-US" sz="2000" kern="1200" spc="0" baseline="0" dirty="0" smtClean="0">
                <a:solidFill>
                  <a:schemeClr val="bg1">
                    <a:lumMod val="75000"/>
                    <a:lumOff val="25000"/>
                  </a:schemeClr>
                </a:solidFill>
                <a:latin typeface="+mn-lt"/>
                <a:ea typeface="+mn-ea"/>
                <a:cs typeface="+mn-cs"/>
              </a:defRPr>
            </a:lvl4pPr>
            <a:lvl5pPr marL="1206500" indent="-342900">
              <a:defRPr lang="en-US" sz="2000" kern="1200" spc="0" baseline="0" dirty="0">
                <a:solidFill>
                  <a:schemeClr val="bg1">
                    <a:lumMod val="75000"/>
                    <a:lumOff val="25000"/>
                  </a:schemeClr>
                </a:soli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24493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63" indent="0">
              <a:buNone/>
              <a:defRPr sz="2000">
                <a:solidFill>
                  <a:schemeClr val="bg1">
                    <a:lumMod val="75000"/>
                    <a:lumOff val="25000"/>
                  </a:schemeClr>
                </a:solidFill>
                <a:latin typeface="+mn-lt"/>
              </a:defRPr>
            </a:lvl3pPr>
            <a:lvl4pPr marL="457200" indent="0">
              <a:buNone/>
              <a:defRPr sz="2000">
                <a:solidFill>
                  <a:schemeClr val="bg1">
                    <a:lumMod val="75000"/>
                    <a:lumOff val="25000"/>
                  </a:schemeClr>
                </a:solidFill>
                <a:latin typeface="+mn-lt"/>
              </a:defRPr>
            </a:lvl4pPr>
            <a:lvl5pPr marL="693738"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8" y="1447800"/>
            <a:ext cx="5394960" cy="5181600"/>
          </a:xfrm>
        </p:spPr>
        <p:txBody>
          <a:bodyPr/>
          <a:lstStyle>
            <a:lvl1pPr marL="0" indent="0">
              <a:spcBef>
                <a:spcPts val="1200"/>
              </a:spcBef>
              <a:buNone/>
              <a:defRPr lang="en-US" sz="4000" kern="1200" spc="-70" baseline="0" dirty="0" smtClean="0">
                <a:solidFill>
                  <a:schemeClr val="bg1">
                    <a:lumMod val="75000"/>
                    <a:lumOff val="25000"/>
                  </a:schemeClr>
                </a:solidFill>
                <a:latin typeface="+mn-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solidFill>
                  <a:schemeClr val="bg1">
                    <a:lumMod val="75000"/>
                    <a:lumOff val="25000"/>
                  </a:schemeClr>
                </a:soli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solidFill>
                  <a:schemeClr val="bg1">
                    <a:lumMod val="75000"/>
                    <a:lumOff val="25000"/>
                  </a:schemeClr>
                </a:soli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79904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0"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632574"/>
      </p:ext>
    </p:extLst>
  </p:cSld>
  <p:clrMap bg1="dk1" tx1="lt1" bg2="dk2" tx2="lt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 id="2147483908" r:id="rId19"/>
    <p:sldLayoutId id="2147483909" r:id="rId20"/>
    <p:sldLayoutId id="2147483910" r:id="rId21"/>
    <p:sldLayoutId id="2147483911" r:id="rId22"/>
    <p:sldLayoutId id="2147483912" r:id="rId23"/>
    <p:sldLayoutId id="2147483913" r:id="rId24"/>
    <p:sldLayoutId id="2147483914" r:id="rId25"/>
    <p:sldLayoutId id="2147483915" r:id="rId26"/>
    <p:sldLayoutId id="2147483916" r:id="rId27"/>
    <p:sldLayoutId id="2147483917" r:id="rId28"/>
    <p:sldLayoutId id="2147483918" r:id="rId29"/>
    <p:sldLayoutId id="2147483919" r:id="rId30"/>
    <p:sldLayoutId id="2147483920" r:id="rId31"/>
    <p:sldLayoutId id="2147483921" r:id="rId32"/>
    <p:sldLayoutId id="2147483922" r:id="rId33"/>
    <p:sldLayoutId id="2147483924" r:id="rId34"/>
    <p:sldLayoutId id="2147483925" r:id="rId35"/>
    <p:sldLayoutId id="2147483926" r:id="rId36"/>
    <p:sldLayoutId id="2147483927" r:id="rId3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2">
              <a:alpha val="99000"/>
            </a:schemeClr>
          </a:soli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bg1">
              <a:lumMod val="75000"/>
              <a:lumOff val="25000"/>
              <a:alpha val="99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694" y="1278545"/>
            <a:ext cx="10237787" cy="1828193"/>
          </a:xfrm>
        </p:spPr>
        <p:txBody>
          <a:bodyPr/>
          <a:lstStyle/>
          <a:p>
            <a:r>
              <a:rPr lang="en-US" dirty="0" smtClean="0"/>
              <a:t>Integrating the Windows 8 Experience with Contracts</a:t>
            </a:r>
            <a:endParaRPr lang="en-US" dirty="0"/>
          </a:p>
        </p:txBody>
      </p:sp>
      <p:sp>
        <p:nvSpPr>
          <p:cNvPr id="3" name="Subtitle 2"/>
          <p:cNvSpPr>
            <a:spLocks noGrp="1"/>
          </p:cNvSpPr>
          <p:nvPr>
            <p:ph type="body" sz="quarter" idx="12"/>
          </p:nvPr>
        </p:nvSpPr>
        <p:spPr>
          <a:xfrm>
            <a:off x="978694" y="3425824"/>
            <a:ext cx="4642177" cy="1630269"/>
          </a:xfrm>
        </p:spPr>
        <p:txBody>
          <a:bodyPr/>
          <a:lstStyle/>
          <a:p>
            <a:r>
              <a:rPr lang="en-US" dirty="0" smtClean="0"/>
              <a:t>Jeremy Foster</a:t>
            </a:r>
          </a:p>
          <a:p>
            <a:r>
              <a:rPr lang="en-US" dirty="0" smtClean="0"/>
              <a:t>Developer Evangelist</a:t>
            </a:r>
          </a:p>
          <a:p>
            <a:r>
              <a:rPr lang="en-US" dirty="0" smtClean="0"/>
              <a:t>Microsoft</a:t>
            </a:r>
            <a:endParaRPr lang="en-US" dirty="0"/>
          </a:p>
        </p:txBody>
      </p:sp>
      <p:sp>
        <p:nvSpPr>
          <p:cNvPr id="4" name="Subtitle 2"/>
          <p:cNvSpPr txBox="1">
            <a:spLocks/>
          </p:cNvSpPr>
          <p:nvPr/>
        </p:nvSpPr>
        <p:spPr>
          <a:xfrm>
            <a:off x="6574304" y="5056093"/>
            <a:ext cx="4642177" cy="1191652"/>
          </a:xfrm>
          <a:prstGeom prst="rect">
            <a:avLst/>
          </a:prstGeom>
        </p:spPr>
        <p:txBody>
          <a:bodyPr vert="horz" lIns="0" tIns="0" rIns="0" bIns="0" rtlCol="0">
            <a:noAutofit/>
          </a:bodyPr>
          <a:lstStyle>
            <a:lvl1pPr marL="0" marR="0" indent="0" algn="l" defTabSz="914363" rtl="0" eaLnBrk="1" fontAlgn="auto" latinLnBrk="0" hangingPunct="1">
              <a:lnSpc>
                <a:spcPct val="90000"/>
              </a:lnSpc>
              <a:spcBef>
                <a:spcPts val="0"/>
              </a:spcBef>
              <a:spcAft>
                <a:spcPts val="0"/>
              </a:spcAft>
              <a:buClrTx/>
              <a:buSzPct val="90000"/>
              <a:buFont typeface="Arial" pitchFamily="34" charset="0"/>
              <a:buNone/>
              <a:tabLst/>
              <a:defRPr sz="3600" kern="1200" spc="-70" baseline="0">
                <a:solidFill>
                  <a:schemeClr val="tx2">
                    <a:lumMod val="40000"/>
                    <a:lumOff val="60000"/>
                    <a:alpha val="99000"/>
                  </a:schemeClr>
                </a:soli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solidFill>
                  <a:schemeClr val="bg1">
                    <a:lumMod val="75000"/>
                    <a:lumOff val="25000"/>
                    <a:alpha val="99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solidFill>
                  <a:schemeClr val="bg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dirty="0" smtClean="0"/>
              <a:t>codefoster.com</a:t>
            </a:r>
          </a:p>
          <a:p>
            <a:pPr algn="r"/>
            <a:r>
              <a:rPr lang="en-US" dirty="0" smtClean="0"/>
              <a:t>@</a:t>
            </a:r>
            <a:r>
              <a:rPr lang="en-US" dirty="0" err="1" smtClean="0"/>
              <a:t>codefoster</a:t>
            </a:r>
            <a:endParaRPr lang="en-US" dirty="0"/>
          </a:p>
        </p:txBody>
      </p:sp>
    </p:spTree>
    <p:extLst>
      <p:ext uri="{BB962C8B-B14F-4D97-AF65-F5344CB8AC3E}">
        <p14:creationId xmlns:p14="http://schemas.microsoft.com/office/powerpoint/2010/main" val="10828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Package</a:t>
            </a:r>
            <a:endParaRPr lang="en-US" dirty="0"/>
          </a:p>
        </p:txBody>
      </p:sp>
      <p:grpSp>
        <p:nvGrpSpPr>
          <p:cNvPr id="31" name="Group 30"/>
          <p:cNvGrpSpPr/>
          <p:nvPr/>
        </p:nvGrpSpPr>
        <p:grpSpPr>
          <a:xfrm>
            <a:off x="641752" y="1318309"/>
            <a:ext cx="6360907" cy="480502"/>
            <a:chOff x="1879402" y="2396011"/>
            <a:chExt cx="10108154" cy="763569"/>
          </a:xfrm>
        </p:grpSpPr>
        <p:sp>
          <p:nvSpPr>
            <p:cNvPr id="32" name="Rectangle 31"/>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Plain</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text	</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3" name="Isosceles Triangle 32"/>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34" name="Group 33"/>
          <p:cNvGrpSpPr/>
          <p:nvPr/>
        </p:nvGrpSpPr>
        <p:grpSpPr>
          <a:xfrm>
            <a:off x="641752" y="1945903"/>
            <a:ext cx="6360907" cy="480502"/>
            <a:chOff x="1879402" y="2396011"/>
            <a:chExt cx="10108154" cy="763569"/>
          </a:xfrm>
        </p:grpSpPr>
        <p:sp>
          <p:nvSpPr>
            <p:cNvPr id="35" name="Rectangle 34"/>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noProof="0" dirty="0" smtClean="0">
                  <a:solidFill>
                    <a:srgbClr val="0072C6">
                      <a:lumMod val="75000"/>
                      <a:alpha val="99000"/>
                    </a:srgbClr>
                  </a:solidFill>
                  <a:latin typeface="Segoe UI Light"/>
                  <a:ea typeface="Segoe UI" pitchFamily="34" charset="0"/>
                  <a:cs typeface="Segoe UI" pitchFamily="34" charset="0"/>
                </a:rPr>
                <a:t>Formatted text</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36" name="Isosceles Triangle 35"/>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37" name="Group 36"/>
          <p:cNvGrpSpPr/>
          <p:nvPr/>
        </p:nvGrpSpPr>
        <p:grpSpPr>
          <a:xfrm>
            <a:off x="641752" y="2573497"/>
            <a:ext cx="6360907" cy="480502"/>
            <a:chOff x="1879402" y="2396011"/>
            <a:chExt cx="10108154" cy="763569"/>
          </a:xfrm>
        </p:grpSpPr>
        <p:sp>
          <p:nvSpPr>
            <p:cNvPr id="38" name="Rectangle 37"/>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dirty="0" smtClean="0">
                  <a:solidFill>
                    <a:srgbClr val="0072C6">
                      <a:lumMod val="75000"/>
                      <a:alpha val="99000"/>
                    </a:srgbClr>
                  </a:solidFill>
                  <a:latin typeface="Segoe UI Light"/>
                  <a:ea typeface="Segoe UI" pitchFamily="34" charset="0"/>
                  <a:cs typeface="Segoe UI" pitchFamily="34" charset="0"/>
                </a:rPr>
                <a:t>URI</a:t>
              </a:r>
            </a:p>
          </p:txBody>
        </p:sp>
        <p:sp>
          <p:nvSpPr>
            <p:cNvPr id="39" name="Isosceles Triangle 38"/>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16" name="Group 15"/>
          <p:cNvGrpSpPr/>
          <p:nvPr/>
        </p:nvGrpSpPr>
        <p:grpSpPr>
          <a:xfrm>
            <a:off x="638512" y="3202204"/>
            <a:ext cx="6360907" cy="480502"/>
            <a:chOff x="1879402" y="2396011"/>
            <a:chExt cx="10108154" cy="763569"/>
          </a:xfrm>
        </p:grpSpPr>
        <p:sp>
          <p:nvSpPr>
            <p:cNvPr id="17" name="Rectangle 16"/>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72C6">
                      <a:lumMod val="75000"/>
                      <a:alpha val="99000"/>
                    </a:srgbClr>
                  </a:solidFill>
                  <a:effectLst/>
                  <a:uLnTx/>
                  <a:uFillTx/>
                  <a:latin typeface="Segoe UI Light"/>
                  <a:ea typeface="Segoe UI" pitchFamily="34" charset="0"/>
                  <a:cs typeface="Segoe UI" pitchFamily="34" charset="0"/>
                </a:rPr>
                <a:t>HTML</a:t>
              </a:r>
              <a:r>
                <a:rPr kumimoji="0" lang="en-US" sz="3200" b="0" i="0" u="none" strike="noStrike" kern="0" cap="none" spc="0" normalizeH="0" noProof="0" dirty="0" smtClean="0">
                  <a:ln>
                    <a:noFill/>
                  </a:ln>
                  <a:solidFill>
                    <a:srgbClr val="0072C6">
                      <a:lumMod val="75000"/>
                      <a:alpha val="99000"/>
                    </a:srgbClr>
                  </a:solidFill>
                  <a:effectLst/>
                  <a:uLnTx/>
                  <a:uFillTx/>
                  <a:latin typeface="Segoe UI Light"/>
                  <a:ea typeface="Segoe UI" pitchFamily="34" charset="0"/>
                  <a:cs typeface="Segoe UI" pitchFamily="34" charset="0"/>
                </a:rPr>
                <a:t>	</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18" name="Isosceles Triangle 17"/>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19" name="Group 18"/>
          <p:cNvGrpSpPr/>
          <p:nvPr/>
        </p:nvGrpSpPr>
        <p:grpSpPr>
          <a:xfrm>
            <a:off x="638512" y="3829798"/>
            <a:ext cx="6360907" cy="480502"/>
            <a:chOff x="1879402" y="2396011"/>
            <a:chExt cx="10108154" cy="763569"/>
          </a:xfrm>
        </p:grpSpPr>
        <p:sp>
          <p:nvSpPr>
            <p:cNvPr id="20" name="Rectangle 19"/>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noProof="0" dirty="0" smtClean="0">
                  <a:solidFill>
                    <a:srgbClr val="0072C6">
                      <a:lumMod val="75000"/>
                      <a:alpha val="99000"/>
                    </a:srgbClr>
                  </a:solidFill>
                  <a:latin typeface="Segoe UI Light"/>
                  <a:ea typeface="Segoe UI" pitchFamily="34" charset="0"/>
                  <a:cs typeface="Segoe UI" pitchFamily="34" charset="0"/>
                </a:rPr>
                <a:t>Images</a:t>
              </a:r>
              <a:endParaRPr kumimoji="0" lang="en-US" sz="3200" b="0" i="0" u="none" strike="noStrike" kern="0" cap="none" spc="0" normalizeH="0" baseline="0" noProof="0" dirty="0">
                <a:ln>
                  <a:noFill/>
                </a:ln>
                <a:solidFill>
                  <a:srgbClr val="0072C6">
                    <a:lumMod val="75000"/>
                    <a:alpha val="99000"/>
                  </a:srgbClr>
                </a:solidFill>
                <a:effectLst/>
                <a:uLnTx/>
                <a:uFillTx/>
                <a:latin typeface="Segoe UI Light"/>
                <a:ea typeface="Segoe UI" pitchFamily="34" charset="0"/>
                <a:cs typeface="Segoe UI" pitchFamily="34" charset="0"/>
              </a:endParaRPr>
            </a:p>
          </p:txBody>
        </p:sp>
        <p:sp>
          <p:nvSpPr>
            <p:cNvPr id="21" name="Isosceles Triangle 20"/>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22" name="Group 21"/>
          <p:cNvGrpSpPr/>
          <p:nvPr/>
        </p:nvGrpSpPr>
        <p:grpSpPr>
          <a:xfrm>
            <a:off x="638512" y="4457392"/>
            <a:ext cx="6360907" cy="480502"/>
            <a:chOff x="1879402" y="2396011"/>
            <a:chExt cx="10108154" cy="763569"/>
          </a:xfrm>
        </p:grpSpPr>
        <p:sp>
          <p:nvSpPr>
            <p:cNvPr id="23" name="Rectangle 22"/>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dirty="0" smtClean="0">
                  <a:solidFill>
                    <a:srgbClr val="0072C6">
                      <a:lumMod val="75000"/>
                      <a:alpha val="99000"/>
                    </a:srgbClr>
                  </a:solidFill>
                  <a:latin typeface="Segoe UI Light"/>
                  <a:ea typeface="Segoe UI" pitchFamily="34" charset="0"/>
                  <a:cs typeface="Segoe UI" pitchFamily="34" charset="0"/>
                </a:rPr>
                <a:t>Files</a:t>
              </a:r>
            </a:p>
          </p:txBody>
        </p:sp>
        <p:sp>
          <p:nvSpPr>
            <p:cNvPr id="24" name="Isosceles Triangle 23"/>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grpSp>
        <p:nvGrpSpPr>
          <p:cNvPr id="25" name="Group 24"/>
          <p:cNvGrpSpPr/>
          <p:nvPr/>
        </p:nvGrpSpPr>
        <p:grpSpPr>
          <a:xfrm>
            <a:off x="635272" y="5057257"/>
            <a:ext cx="6360907" cy="480502"/>
            <a:chOff x="1879402" y="2396011"/>
            <a:chExt cx="10108154" cy="763569"/>
          </a:xfrm>
        </p:grpSpPr>
        <p:sp>
          <p:nvSpPr>
            <p:cNvPr id="26" name="Rectangle 25"/>
            <p:cNvSpPr/>
            <p:nvPr/>
          </p:nvSpPr>
          <p:spPr bwMode="auto">
            <a:xfrm>
              <a:off x="2580854" y="2458061"/>
              <a:ext cx="9406702" cy="63947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r>
                <a:rPr lang="en-US" sz="3200" kern="0" dirty="0" smtClean="0">
                  <a:solidFill>
                    <a:srgbClr val="0072C6">
                      <a:lumMod val="75000"/>
                      <a:alpha val="99000"/>
                    </a:srgbClr>
                  </a:solidFill>
                  <a:latin typeface="Segoe UI Light"/>
                  <a:ea typeface="Segoe UI" pitchFamily="34" charset="0"/>
                  <a:cs typeface="Segoe UI" pitchFamily="34" charset="0"/>
                </a:rPr>
                <a:t>Custom data formats</a:t>
              </a:r>
            </a:p>
          </p:txBody>
        </p:sp>
        <p:sp>
          <p:nvSpPr>
            <p:cNvPr id="27" name="Isosceles Triangle 26"/>
            <p:cNvSpPr/>
            <p:nvPr/>
          </p:nvSpPr>
          <p:spPr bwMode="auto">
            <a:xfrm rot="5400000">
              <a:off x="1683500" y="2591913"/>
              <a:ext cx="763569" cy="371766"/>
            </a:xfrm>
            <a:prstGeom prst="triangle">
              <a:avLst/>
            </a:prstGeom>
            <a:solidFill>
              <a:srgbClr val="000000">
                <a:lumMod val="50000"/>
                <a:lumOff val="50000"/>
              </a:srgbClr>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err="1">
                <a:ln>
                  <a:noFill/>
                </a:ln>
                <a:solidFill>
                  <a:srgbClr val="0072C6"/>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5281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r>
              <a:rPr lang="en-US" dirty="0"/>
              <a:t>Share</a:t>
            </a:r>
          </a:p>
        </p:txBody>
      </p:sp>
    </p:spTree>
    <p:extLst>
      <p:ext uri="{BB962C8B-B14F-4D97-AF65-F5344CB8AC3E}">
        <p14:creationId xmlns:p14="http://schemas.microsoft.com/office/powerpoint/2010/main" val="9339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Settings</a:t>
            </a:r>
            <a:endParaRPr lang="en-US" dirty="0"/>
          </a:p>
        </p:txBody>
      </p:sp>
    </p:spTree>
    <p:extLst>
      <p:ext uri="{BB962C8B-B14F-4D97-AF65-F5344CB8AC3E}">
        <p14:creationId xmlns:p14="http://schemas.microsoft.com/office/powerpoint/2010/main" val="325960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pPr algn="ctr"/>
            <a:r>
              <a:rPr lang="en-US" dirty="0" smtClean="0">
                <a:latin typeface="+mn-lt"/>
              </a:rPr>
              <a:t>Settings </a:t>
            </a:r>
            <a:r>
              <a:rPr lang="en-US" dirty="0">
                <a:latin typeface="+mn-lt"/>
              </a:rPr>
              <a:t>contract </a:t>
            </a:r>
            <a:r>
              <a:rPr lang="en-US" dirty="0" smtClean="0">
                <a:latin typeface="+mn-lt"/>
              </a:rPr>
              <a:t>provides quick</a:t>
            </a:r>
            <a:r>
              <a:rPr lang="en-US" dirty="0">
                <a:latin typeface="+mn-lt"/>
              </a:rPr>
              <a:t>, </a:t>
            </a:r>
            <a:r>
              <a:rPr lang="en-US" dirty="0" smtClean="0">
                <a:latin typeface="+mn-lt"/>
              </a:rPr>
              <a:t/>
            </a:r>
            <a:br>
              <a:rPr lang="en-US" dirty="0" smtClean="0">
                <a:latin typeface="+mn-lt"/>
              </a:rPr>
            </a:br>
            <a:r>
              <a:rPr lang="en-US" dirty="0" smtClean="0">
                <a:latin typeface="+mn-lt"/>
              </a:rPr>
              <a:t>consistent, in-context </a:t>
            </a:r>
            <a:r>
              <a:rPr lang="en-US" dirty="0">
                <a:latin typeface="+mn-lt"/>
              </a:rPr>
              <a:t>access to </a:t>
            </a:r>
            <a:r>
              <a:rPr lang="en-US" dirty="0" smtClean="0">
                <a:latin typeface="+mn-lt"/>
              </a:rPr>
              <a:t/>
            </a:r>
            <a:br>
              <a:rPr lang="en-US" dirty="0" smtClean="0">
                <a:latin typeface="+mn-lt"/>
              </a:rPr>
            </a:br>
            <a:r>
              <a:rPr lang="en-US" dirty="0" smtClean="0">
                <a:latin typeface="+mn-lt"/>
              </a:rPr>
              <a:t>settings in your app</a:t>
            </a:r>
            <a:endParaRPr lang="en-US" dirty="0">
              <a:latin typeface="+mn-lt"/>
            </a:endParaRPr>
          </a:p>
        </p:txBody>
      </p:sp>
    </p:spTree>
    <p:extLst>
      <p:ext uri="{BB962C8B-B14F-4D97-AF65-F5344CB8AC3E}">
        <p14:creationId xmlns:p14="http://schemas.microsoft.com/office/powerpoint/2010/main" val="1807814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r>
              <a:rPr lang="en-US" dirty="0"/>
              <a:t>Settings</a:t>
            </a:r>
          </a:p>
        </p:txBody>
      </p:sp>
    </p:spTree>
    <p:extLst>
      <p:ext uri="{BB962C8B-B14F-4D97-AF65-F5344CB8AC3E}">
        <p14:creationId xmlns:p14="http://schemas.microsoft.com/office/powerpoint/2010/main" val="2215189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err="1" smtClean="0">
                <a:solidFill>
                  <a:srgbClr val="FFFFFF"/>
                </a:solidFill>
              </a:rPr>
              <a:t>PlayTo</a:t>
            </a:r>
            <a:endParaRPr lang="en-US" dirty="0"/>
          </a:p>
        </p:txBody>
      </p:sp>
    </p:spTree>
    <p:extLst>
      <p:ext uri="{BB962C8B-B14F-4D97-AF65-F5344CB8AC3E}">
        <p14:creationId xmlns:p14="http://schemas.microsoft.com/office/powerpoint/2010/main" val="399780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err="1" smtClean="0">
                <a:solidFill>
                  <a:srgbClr val="FFFFFF"/>
                </a:solidFill>
              </a:rPr>
              <a:t>FilePicker</a:t>
            </a:r>
            <a:endParaRPr lang="en-US" dirty="0"/>
          </a:p>
        </p:txBody>
      </p:sp>
    </p:spTree>
    <p:extLst>
      <p:ext uri="{BB962C8B-B14F-4D97-AF65-F5344CB8AC3E}">
        <p14:creationId xmlns:p14="http://schemas.microsoft.com/office/powerpoint/2010/main" val="27996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r>
              <a:rPr lang="en-US" dirty="0" err="1" smtClean="0"/>
              <a:t>FilePicker</a:t>
            </a:r>
            <a:endParaRPr lang="en-US" dirty="0"/>
          </a:p>
        </p:txBody>
      </p:sp>
    </p:spTree>
    <p:extLst>
      <p:ext uri="{BB962C8B-B14F-4D97-AF65-F5344CB8AC3E}">
        <p14:creationId xmlns:p14="http://schemas.microsoft.com/office/powerpoint/2010/main" val="2299789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smtClean="0">
                <a:solidFill>
                  <a:srgbClr val="FFFFFF"/>
                </a:solidFill>
              </a:rPr>
              <a:t>Recap</a:t>
            </a:r>
            <a:endParaRPr lang="en-US" dirty="0"/>
          </a:p>
        </p:txBody>
      </p:sp>
    </p:spTree>
    <p:extLst>
      <p:ext uri="{BB962C8B-B14F-4D97-AF65-F5344CB8AC3E}">
        <p14:creationId xmlns:p14="http://schemas.microsoft.com/office/powerpoint/2010/main" val="364639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solidFill>
            <a:schemeClr val="accent2"/>
          </a:solidFill>
        </p:spPr>
        <p:txBody>
          <a:bodyPr/>
          <a:lstStyle/>
          <a:p>
            <a:endParaRPr lang="en-US" dirty="0"/>
          </a:p>
        </p:txBody>
      </p:sp>
      <p:sp>
        <p:nvSpPr>
          <p:cNvPr id="3" name="Text Placeholder 2"/>
          <p:cNvSpPr>
            <a:spLocks noGrp="1"/>
          </p:cNvSpPr>
          <p:nvPr>
            <p:ph type="body" sz="quarter" idx="12"/>
          </p:nvPr>
        </p:nvSpPr>
        <p:spPr/>
        <p:txBody>
          <a:bodyPr/>
          <a:lstStyle/>
          <a:p>
            <a:r>
              <a:rPr lang="en-US" sz="4800" dirty="0"/>
              <a:t>Share</a:t>
            </a:r>
          </a:p>
        </p:txBody>
      </p:sp>
      <p:sp>
        <p:nvSpPr>
          <p:cNvPr id="4" name="Text Placeholder 3"/>
          <p:cNvSpPr>
            <a:spLocks noGrp="1"/>
          </p:cNvSpPr>
          <p:nvPr>
            <p:ph type="body" sz="quarter" idx="13"/>
          </p:nvPr>
        </p:nvSpPr>
        <p:spPr>
          <a:solidFill>
            <a:schemeClr val="accent2"/>
          </a:solidFill>
        </p:spPr>
        <p:txBody>
          <a:bodyPr/>
          <a:lstStyle/>
          <a:p>
            <a:endParaRPr lang="en-US" dirty="0"/>
          </a:p>
        </p:txBody>
      </p:sp>
      <p:sp>
        <p:nvSpPr>
          <p:cNvPr id="5" name="Text Placeholder 4"/>
          <p:cNvSpPr>
            <a:spLocks noGrp="1"/>
          </p:cNvSpPr>
          <p:nvPr>
            <p:ph type="body" sz="quarter" idx="14"/>
          </p:nvPr>
        </p:nvSpPr>
        <p:spPr>
          <a:xfrm>
            <a:off x="7533398" y="2309351"/>
            <a:ext cx="2670048" cy="1527048"/>
          </a:xfrm>
        </p:spPr>
        <p:txBody>
          <a:bodyPr/>
          <a:lstStyle/>
          <a:p>
            <a:r>
              <a:rPr lang="en-US" sz="4800" dirty="0"/>
              <a:t>Settings</a:t>
            </a:r>
          </a:p>
        </p:txBody>
      </p:sp>
      <p:sp>
        <p:nvSpPr>
          <p:cNvPr id="7" name="Text Placeholder 6"/>
          <p:cNvSpPr>
            <a:spLocks noGrp="1"/>
          </p:cNvSpPr>
          <p:nvPr>
            <p:ph type="body" sz="quarter" idx="15"/>
          </p:nvPr>
        </p:nvSpPr>
        <p:spPr>
          <a:solidFill>
            <a:schemeClr val="accent2"/>
          </a:solidFill>
        </p:spPr>
        <p:txBody>
          <a:bodyPr/>
          <a:lstStyle/>
          <a:p>
            <a:endParaRPr lang="en-US" dirty="0"/>
          </a:p>
        </p:txBody>
      </p:sp>
      <p:sp>
        <p:nvSpPr>
          <p:cNvPr id="8" name="Text Placeholder 7"/>
          <p:cNvSpPr>
            <a:spLocks noGrp="1"/>
          </p:cNvSpPr>
          <p:nvPr>
            <p:ph type="body" sz="quarter" idx="16"/>
          </p:nvPr>
        </p:nvSpPr>
        <p:spPr/>
        <p:txBody>
          <a:bodyPr/>
          <a:lstStyle/>
          <a:p>
            <a:r>
              <a:rPr lang="en-US" sz="4800" dirty="0"/>
              <a:t>Search</a:t>
            </a:r>
          </a:p>
        </p:txBody>
      </p:sp>
      <p:sp>
        <p:nvSpPr>
          <p:cNvPr id="9" name="Text Placeholder 8"/>
          <p:cNvSpPr>
            <a:spLocks noGrp="1"/>
          </p:cNvSpPr>
          <p:nvPr>
            <p:ph type="body" sz="quarter" idx="17"/>
          </p:nvPr>
        </p:nvSpPr>
        <p:spPr>
          <a:xfrm>
            <a:off x="4756214" y="3961640"/>
            <a:ext cx="2670048" cy="914400"/>
          </a:xfrm>
        </p:spPr>
        <p:txBody>
          <a:bodyPr/>
          <a:lstStyle/>
          <a:p>
            <a:endParaRPr lang="en-US" dirty="0"/>
          </a:p>
        </p:txBody>
      </p:sp>
      <p:sp>
        <p:nvSpPr>
          <p:cNvPr id="10" name="Text Placeholder 9"/>
          <p:cNvSpPr>
            <a:spLocks noGrp="1"/>
          </p:cNvSpPr>
          <p:nvPr>
            <p:ph type="body" sz="quarter" idx="18"/>
          </p:nvPr>
        </p:nvSpPr>
        <p:spPr>
          <a:xfrm>
            <a:off x="4756215" y="4876040"/>
            <a:ext cx="2670048" cy="1527048"/>
          </a:xfrm>
        </p:spPr>
        <p:txBody>
          <a:bodyPr>
            <a:normAutofit/>
          </a:bodyPr>
          <a:lstStyle/>
          <a:p>
            <a:r>
              <a:rPr lang="en-US" sz="4800" dirty="0" err="1" smtClean="0"/>
              <a:t>FilePicker</a:t>
            </a:r>
            <a:endParaRPr lang="en-US" sz="4800" dirty="0"/>
          </a:p>
        </p:txBody>
      </p:sp>
      <p:sp>
        <p:nvSpPr>
          <p:cNvPr id="13" name="Text Placeholder 12"/>
          <p:cNvSpPr>
            <a:spLocks noGrp="1"/>
          </p:cNvSpPr>
          <p:nvPr>
            <p:ph type="body" sz="quarter" idx="21"/>
          </p:nvPr>
        </p:nvSpPr>
        <p:spPr/>
        <p:txBody>
          <a:bodyPr/>
          <a:lstStyle/>
          <a:p>
            <a:endParaRPr lang="en-US"/>
          </a:p>
        </p:txBody>
      </p:sp>
      <p:sp>
        <p:nvSpPr>
          <p:cNvPr id="14" name="Text Placeholder 13"/>
          <p:cNvSpPr>
            <a:spLocks noGrp="1"/>
          </p:cNvSpPr>
          <p:nvPr>
            <p:ph type="body" sz="quarter" idx="22"/>
          </p:nvPr>
        </p:nvSpPr>
        <p:spPr/>
        <p:txBody>
          <a:bodyPr>
            <a:normAutofit/>
          </a:bodyPr>
          <a:lstStyle/>
          <a:p>
            <a:r>
              <a:rPr lang="en-US" sz="4800" dirty="0" err="1" smtClean="0"/>
              <a:t>PlayTo</a:t>
            </a:r>
            <a:endParaRPr lang="en-US" sz="4800" dirty="0"/>
          </a:p>
        </p:txBody>
      </p:sp>
      <p:sp>
        <p:nvSpPr>
          <p:cNvPr id="15" name="Title 14"/>
          <p:cNvSpPr>
            <a:spLocks noGrp="1"/>
          </p:cNvSpPr>
          <p:nvPr>
            <p:ph type="title"/>
          </p:nvPr>
        </p:nvSpPr>
        <p:spPr/>
        <p:txBody>
          <a:bodyPr/>
          <a:lstStyle/>
          <a:p>
            <a:endParaRPr lang="en-US"/>
          </a:p>
        </p:txBody>
      </p:sp>
      <p:sp>
        <p:nvSpPr>
          <p:cNvPr id="16" name="Text Placeholder 8"/>
          <p:cNvSpPr>
            <a:spLocks noGrp="1"/>
          </p:cNvSpPr>
          <p:nvPr>
            <p:ph type="body" sz="quarter" idx="17"/>
          </p:nvPr>
        </p:nvSpPr>
        <p:spPr>
          <a:xfrm>
            <a:off x="7533398" y="3961640"/>
            <a:ext cx="2670048" cy="914400"/>
          </a:xfrm>
        </p:spPr>
        <p:txBody>
          <a:bodyPr/>
          <a:lstStyle/>
          <a:p>
            <a:endParaRPr lang="en-US" dirty="0"/>
          </a:p>
        </p:txBody>
      </p:sp>
      <p:sp>
        <p:nvSpPr>
          <p:cNvPr id="17" name="Text Placeholder 9"/>
          <p:cNvSpPr>
            <a:spLocks noGrp="1"/>
          </p:cNvSpPr>
          <p:nvPr>
            <p:ph type="body" sz="quarter" idx="18"/>
          </p:nvPr>
        </p:nvSpPr>
        <p:spPr>
          <a:xfrm>
            <a:off x="7533399" y="4876040"/>
            <a:ext cx="2670048" cy="1527048"/>
          </a:xfrm>
        </p:spPr>
        <p:txBody>
          <a:bodyPr>
            <a:normAutofit/>
          </a:bodyPr>
          <a:lstStyle/>
          <a:p>
            <a:pPr algn="ctr"/>
            <a:r>
              <a:rPr lang="en-US" sz="4800" dirty="0" smtClean="0"/>
              <a:t>…</a:t>
            </a:r>
            <a:endParaRPr lang="en-US" sz="4800" dirty="0"/>
          </a:p>
        </p:txBody>
      </p:sp>
    </p:spTree>
    <p:extLst>
      <p:ext uri="{BB962C8B-B14F-4D97-AF65-F5344CB8AC3E}">
        <p14:creationId xmlns:p14="http://schemas.microsoft.com/office/powerpoint/2010/main" val="224697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pPr algn="ctr"/>
            <a:r>
              <a:rPr lang="en-US" dirty="0" smtClean="0">
                <a:latin typeface="+mn-lt"/>
              </a:rPr>
              <a:t>Contracts enable integrating </a:t>
            </a:r>
            <a:br>
              <a:rPr lang="en-US" dirty="0" smtClean="0">
                <a:latin typeface="+mn-lt"/>
              </a:rPr>
            </a:br>
            <a:r>
              <a:rPr lang="en-US" dirty="0" smtClean="0">
                <a:latin typeface="+mn-lt"/>
              </a:rPr>
              <a:t>the Windows 8 experience</a:t>
            </a:r>
            <a:br>
              <a:rPr lang="en-US" dirty="0" smtClean="0">
                <a:latin typeface="+mn-lt"/>
              </a:rPr>
            </a:br>
            <a:r>
              <a:rPr lang="en-US" dirty="0" smtClean="0">
                <a:latin typeface="+mn-lt"/>
              </a:rPr>
              <a:t>into your app</a:t>
            </a:r>
            <a:endParaRPr lang="en-US" dirty="0">
              <a:latin typeface="+mn-lt"/>
            </a:endParaRPr>
          </a:p>
        </p:txBody>
      </p:sp>
    </p:spTree>
    <p:extLst>
      <p:ext uri="{BB962C8B-B14F-4D97-AF65-F5344CB8AC3E}">
        <p14:creationId xmlns:p14="http://schemas.microsoft.com/office/powerpoint/2010/main" val="66951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EditPoints="1"/>
          </p:cNvSpPr>
          <p:nvPr/>
        </p:nvSpPr>
        <p:spPr bwMode="auto">
          <a:xfrm>
            <a:off x="3664591" y="3022423"/>
            <a:ext cx="4859643" cy="813154"/>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 </a:t>
            </a:r>
            <a:r>
              <a:rPr lang="en-US" sz="700" dirty="0" smtClean="0">
                <a:gradFill>
                  <a:gsLst>
                    <a:gs pos="0">
                      <a:srgbClr val="FFFFFF"/>
                    </a:gs>
                    <a:gs pos="100000">
                      <a:srgbClr val="FFFFFF"/>
                    </a:gs>
                  </a:gsLst>
                  <a:lin ang="5400000" scaled="0"/>
                </a:gradFill>
                <a:latin typeface="Segoe UI" pitchFamily="34" charset="0"/>
                <a:cs typeface="Arial" charset="0"/>
              </a:rPr>
              <a:t>2012 Microsoft </a:t>
            </a:r>
            <a:r>
              <a:rPr lang="en-US" sz="700" dirty="0">
                <a:gradFill>
                  <a:gsLst>
                    <a:gs pos="0">
                      <a:srgbClr val="FFFFFF"/>
                    </a:gs>
                    <a:gs pos="100000">
                      <a:srgbClr val="FFFFFF"/>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gradFill>
                  <a:gsLst>
                    <a:gs pos="0">
                      <a:srgbClr val="FFFFFF"/>
                    </a:gs>
                    <a:gs pos="100000">
                      <a:srgbClr val="FFFFFF"/>
                    </a:gs>
                  </a:gsLst>
                  <a:lin ang="5400000" scaled="0"/>
                </a:gradFill>
                <a:latin typeface="Segoe UI" pitchFamily="34" charset="0"/>
                <a:cs typeface="Arial" charset="0"/>
              </a:rPr>
              <a:t>MICROSOFT </a:t>
            </a:r>
            <a:r>
              <a:rPr lang="en-US" sz="700" dirty="0">
                <a:gradFill>
                  <a:gsLst>
                    <a:gs pos="0">
                      <a:srgbClr val="FFFFFF"/>
                    </a:gs>
                    <a:gs pos="100000">
                      <a:srgbClr val="FFFFFF"/>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53237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solidFill>
            <a:schemeClr val="accent2"/>
          </a:solidFill>
        </p:spPr>
        <p:txBody>
          <a:bodyPr/>
          <a:lstStyle/>
          <a:p>
            <a:endParaRPr lang="en-US" dirty="0"/>
          </a:p>
        </p:txBody>
      </p:sp>
      <p:sp>
        <p:nvSpPr>
          <p:cNvPr id="3" name="Text Placeholder 2"/>
          <p:cNvSpPr>
            <a:spLocks noGrp="1"/>
          </p:cNvSpPr>
          <p:nvPr>
            <p:ph type="body" sz="quarter" idx="12"/>
          </p:nvPr>
        </p:nvSpPr>
        <p:spPr/>
        <p:txBody>
          <a:bodyPr/>
          <a:lstStyle/>
          <a:p>
            <a:r>
              <a:rPr lang="en-US" sz="4800" dirty="0"/>
              <a:t>Share</a:t>
            </a:r>
          </a:p>
        </p:txBody>
      </p:sp>
      <p:sp>
        <p:nvSpPr>
          <p:cNvPr id="4" name="Text Placeholder 3"/>
          <p:cNvSpPr>
            <a:spLocks noGrp="1"/>
          </p:cNvSpPr>
          <p:nvPr>
            <p:ph type="body" sz="quarter" idx="13"/>
          </p:nvPr>
        </p:nvSpPr>
        <p:spPr>
          <a:solidFill>
            <a:schemeClr val="accent2"/>
          </a:solidFill>
        </p:spPr>
        <p:txBody>
          <a:bodyPr/>
          <a:lstStyle/>
          <a:p>
            <a:endParaRPr lang="en-US" dirty="0"/>
          </a:p>
        </p:txBody>
      </p:sp>
      <p:sp>
        <p:nvSpPr>
          <p:cNvPr id="5" name="Text Placeholder 4"/>
          <p:cNvSpPr>
            <a:spLocks noGrp="1"/>
          </p:cNvSpPr>
          <p:nvPr>
            <p:ph type="body" sz="quarter" idx="14"/>
          </p:nvPr>
        </p:nvSpPr>
        <p:spPr>
          <a:xfrm>
            <a:off x="7533398" y="2309351"/>
            <a:ext cx="2670048" cy="1527048"/>
          </a:xfrm>
        </p:spPr>
        <p:txBody>
          <a:bodyPr/>
          <a:lstStyle/>
          <a:p>
            <a:r>
              <a:rPr lang="en-US" sz="4800" dirty="0"/>
              <a:t>Settings</a:t>
            </a:r>
          </a:p>
        </p:txBody>
      </p:sp>
      <p:sp>
        <p:nvSpPr>
          <p:cNvPr id="7" name="Text Placeholder 6"/>
          <p:cNvSpPr>
            <a:spLocks noGrp="1"/>
          </p:cNvSpPr>
          <p:nvPr>
            <p:ph type="body" sz="quarter" idx="15"/>
          </p:nvPr>
        </p:nvSpPr>
        <p:spPr>
          <a:solidFill>
            <a:schemeClr val="accent2"/>
          </a:solidFill>
        </p:spPr>
        <p:txBody>
          <a:bodyPr/>
          <a:lstStyle/>
          <a:p>
            <a:endParaRPr lang="en-US" dirty="0"/>
          </a:p>
        </p:txBody>
      </p:sp>
      <p:sp>
        <p:nvSpPr>
          <p:cNvPr id="8" name="Text Placeholder 7"/>
          <p:cNvSpPr>
            <a:spLocks noGrp="1"/>
          </p:cNvSpPr>
          <p:nvPr>
            <p:ph type="body" sz="quarter" idx="16"/>
          </p:nvPr>
        </p:nvSpPr>
        <p:spPr/>
        <p:txBody>
          <a:bodyPr/>
          <a:lstStyle/>
          <a:p>
            <a:r>
              <a:rPr lang="en-US" sz="4800" dirty="0"/>
              <a:t>Search</a:t>
            </a:r>
          </a:p>
        </p:txBody>
      </p:sp>
      <p:sp>
        <p:nvSpPr>
          <p:cNvPr id="9" name="Text Placeholder 8"/>
          <p:cNvSpPr>
            <a:spLocks noGrp="1"/>
          </p:cNvSpPr>
          <p:nvPr>
            <p:ph type="body" sz="quarter" idx="17"/>
          </p:nvPr>
        </p:nvSpPr>
        <p:spPr>
          <a:xfrm>
            <a:off x="4756214" y="3961640"/>
            <a:ext cx="2670048" cy="914400"/>
          </a:xfrm>
        </p:spPr>
        <p:txBody>
          <a:bodyPr/>
          <a:lstStyle/>
          <a:p>
            <a:endParaRPr lang="en-US" dirty="0"/>
          </a:p>
        </p:txBody>
      </p:sp>
      <p:sp>
        <p:nvSpPr>
          <p:cNvPr id="10" name="Text Placeholder 9"/>
          <p:cNvSpPr>
            <a:spLocks noGrp="1"/>
          </p:cNvSpPr>
          <p:nvPr>
            <p:ph type="body" sz="quarter" idx="18"/>
          </p:nvPr>
        </p:nvSpPr>
        <p:spPr>
          <a:xfrm>
            <a:off x="4756215" y="4876040"/>
            <a:ext cx="2670048" cy="1527048"/>
          </a:xfrm>
        </p:spPr>
        <p:txBody>
          <a:bodyPr>
            <a:normAutofit/>
          </a:bodyPr>
          <a:lstStyle/>
          <a:p>
            <a:r>
              <a:rPr lang="en-US" sz="4800" dirty="0" err="1" smtClean="0"/>
              <a:t>FilePicker</a:t>
            </a:r>
            <a:endParaRPr lang="en-US" sz="4800" dirty="0"/>
          </a:p>
        </p:txBody>
      </p:sp>
      <p:sp>
        <p:nvSpPr>
          <p:cNvPr id="13" name="Text Placeholder 12"/>
          <p:cNvSpPr>
            <a:spLocks noGrp="1"/>
          </p:cNvSpPr>
          <p:nvPr>
            <p:ph type="body" sz="quarter" idx="21"/>
          </p:nvPr>
        </p:nvSpPr>
        <p:spPr/>
        <p:txBody>
          <a:bodyPr/>
          <a:lstStyle/>
          <a:p>
            <a:endParaRPr lang="en-US"/>
          </a:p>
        </p:txBody>
      </p:sp>
      <p:sp>
        <p:nvSpPr>
          <p:cNvPr id="14" name="Text Placeholder 13"/>
          <p:cNvSpPr>
            <a:spLocks noGrp="1"/>
          </p:cNvSpPr>
          <p:nvPr>
            <p:ph type="body" sz="quarter" idx="22"/>
          </p:nvPr>
        </p:nvSpPr>
        <p:spPr/>
        <p:txBody>
          <a:bodyPr>
            <a:normAutofit/>
          </a:bodyPr>
          <a:lstStyle/>
          <a:p>
            <a:r>
              <a:rPr lang="en-US" sz="4800" dirty="0" err="1" smtClean="0"/>
              <a:t>PlayTo</a:t>
            </a:r>
            <a:endParaRPr lang="en-US" sz="4800" dirty="0"/>
          </a:p>
        </p:txBody>
      </p:sp>
      <p:sp>
        <p:nvSpPr>
          <p:cNvPr id="15" name="Title 14"/>
          <p:cNvSpPr>
            <a:spLocks noGrp="1"/>
          </p:cNvSpPr>
          <p:nvPr>
            <p:ph type="title"/>
          </p:nvPr>
        </p:nvSpPr>
        <p:spPr/>
        <p:txBody>
          <a:bodyPr/>
          <a:lstStyle/>
          <a:p>
            <a:endParaRPr lang="en-US"/>
          </a:p>
        </p:txBody>
      </p:sp>
      <p:sp>
        <p:nvSpPr>
          <p:cNvPr id="16" name="Text Placeholder 8"/>
          <p:cNvSpPr>
            <a:spLocks noGrp="1"/>
          </p:cNvSpPr>
          <p:nvPr>
            <p:ph type="body" sz="quarter" idx="17"/>
          </p:nvPr>
        </p:nvSpPr>
        <p:spPr>
          <a:xfrm>
            <a:off x="7533398" y="3961640"/>
            <a:ext cx="2670048" cy="914400"/>
          </a:xfrm>
        </p:spPr>
        <p:txBody>
          <a:bodyPr/>
          <a:lstStyle/>
          <a:p>
            <a:endParaRPr lang="en-US" dirty="0"/>
          </a:p>
        </p:txBody>
      </p:sp>
      <p:sp>
        <p:nvSpPr>
          <p:cNvPr id="17" name="Text Placeholder 9"/>
          <p:cNvSpPr>
            <a:spLocks noGrp="1"/>
          </p:cNvSpPr>
          <p:nvPr>
            <p:ph type="body" sz="quarter" idx="18"/>
          </p:nvPr>
        </p:nvSpPr>
        <p:spPr>
          <a:xfrm>
            <a:off x="7533399" y="4876040"/>
            <a:ext cx="2670048" cy="1527048"/>
          </a:xfrm>
        </p:spPr>
        <p:txBody>
          <a:bodyPr>
            <a:normAutofit/>
          </a:bodyPr>
          <a:lstStyle/>
          <a:p>
            <a:pPr algn="ctr"/>
            <a:r>
              <a:rPr lang="en-US" sz="4800" dirty="0" smtClean="0"/>
              <a:t>…</a:t>
            </a:r>
            <a:endParaRPr lang="en-US" sz="4800" dirty="0"/>
          </a:p>
        </p:txBody>
      </p:sp>
    </p:spTree>
    <p:extLst>
      <p:ext uri="{BB962C8B-B14F-4D97-AF65-F5344CB8AC3E}">
        <p14:creationId xmlns:p14="http://schemas.microsoft.com/office/powerpoint/2010/main" val="12579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971952"/>
            <a:ext cx="11149013" cy="914096"/>
          </a:xfrm>
        </p:spPr>
        <p:txBody>
          <a:bodyPr/>
          <a:lstStyle/>
          <a:p>
            <a:r>
              <a:rPr lang="en-US" dirty="0"/>
              <a:t>Search</a:t>
            </a:r>
          </a:p>
        </p:txBody>
      </p:sp>
    </p:spTree>
    <p:extLst>
      <p:ext uri="{BB962C8B-B14F-4D97-AF65-F5344CB8AC3E}">
        <p14:creationId xmlns:p14="http://schemas.microsoft.com/office/powerpoint/2010/main" val="514914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19112" y="907142"/>
            <a:ext cx="11149013" cy="5043716"/>
          </a:xfrm>
        </p:spPr>
        <p:txBody>
          <a:bodyPr>
            <a:noAutofit/>
          </a:bodyPr>
          <a:lstStyle/>
          <a:p>
            <a:pPr algn="ctr"/>
            <a:r>
              <a:rPr lang="en-US" dirty="0" smtClean="0">
                <a:latin typeface="+mn-lt"/>
              </a:rPr>
              <a:t>Modern computer users expect to be just a few keystrokes from the information they’re thinking of.</a:t>
            </a:r>
          </a:p>
        </p:txBody>
      </p:sp>
    </p:spTree>
    <p:extLst>
      <p:ext uri="{BB962C8B-B14F-4D97-AF65-F5344CB8AC3E}">
        <p14:creationId xmlns:p14="http://schemas.microsoft.com/office/powerpoint/2010/main" val="3350458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6" name="Text Placeholder 5"/>
          <p:cNvSpPr>
            <a:spLocks noGrp="1"/>
          </p:cNvSpPr>
          <p:nvPr>
            <p:ph type="body" sz="quarter" idx="11"/>
          </p:nvPr>
        </p:nvSpPr>
        <p:spPr/>
        <p:txBody>
          <a:bodyPr/>
          <a:lstStyle/>
          <a:p>
            <a:r>
              <a:rPr lang="en-US" dirty="0" smtClean="0"/>
              <a:t>Search</a:t>
            </a:r>
            <a:endParaRPr lang="en-US" dirty="0"/>
          </a:p>
        </p:txBody>
      </p:sp>
    </p:spTree>
    <p:extLst>
      <p:ext uri="{BB962C8B-B14F-4D97-AF65-F5344CB8AC3E}">
        <p14:creationId xmlns:p14="http://schemas.microsoft.com/office/powerpoint/2010/main" val="1925824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Share</a:t>
            </a:r>
            <a:endParaRPr lang="en-US" dirty="0"/>
          </a:p>
        </p:txBody>
      </p:sp>
    </p:spTree>
    <p:extLst>
      <p:ext uri="{BB962C8B-B14F-4D97-AF65-F5344CB8AC3E}">
        <p14:creationId xmlns:p14="http://schemas.microsoft.com/office/powerpoint/2010/main" val="493643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pPr algn="ctr"/>
            <a:r>
              <a:rPr lang="en-US" dirty="0" smtClean="0">
                <a:latin typeface="+mn-lt"/>
              </a:rPr>
              <a:t>People love to share</a:t>
            </a:r>
          </a:p>
        </p:txBody>
      </p:sp>
    </p:spTree>
    <p:extLst>
      <p:ext uri="{BB962C8B-B14F-4D97-AF65-F5344CB8AC3E}">
        <p14:creationId xmlns:p14="http://schemas.microsoft.com/office/powerpoint/2010/main" val="2486735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p>
            <a:r>
              <a:rPr lang="en-US" dirty="0" smtClean="0"/>
              <a:t>Sharing From Source to Target</a:t>
            </a:r>
            <a:endParaRPr lang="en-US" dirty="0"/>
          </a:p>
        </p:txBody>
      </p:sp>
      <p:sp>
        <p:nvSpPr>
          <p:cNvPr id="26" name="Rectangle 25"/>
          <p:cNvSpPr/>
          <p:nvPr/>
        </p:nvSpPr>
        <p:spPr bwMode="auto">
          <a:xfrm>
            <a:off x="969963" y="1562854"/>
            <a:ext cx="3044952" cy="5295146"/>
          </a:xfrm>
          <a:prstGeom prst="rect">
            <a:avLst/>
          </a:prstGeom>
          <a:solidFill>
            <a:srgbClr val="C7C7C7"/>
          </a:solidFill>
          <a:ln>
            <a:noFill/>
            <a:headEnd type="none" w="med" len="med"/>
            <a:tailEnd type="none" w="med" len="med"/>
          </a:ln>
          <a:effectLst/>
        </p:spPr>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p>
            <a:pPr>
              <a:lnSpc>
                <a:spcPct val="90000"/>
              </a:lnSpc>
              <a:spcBef>
                <a:spcPct val="20000"/>
              </a:spcBef>
              <a:buSzPct val="90000"/>
              <a:buFont typeface="Arial" pitchFamily="34" charset="0"/>
              <a:buNone/>
            </a:pPr>
            <a:endParaRPr lang="en-US" sz="4800" spc="-70" dirty="0">
              <a:solidFill>
                <a:srgbClr val="0072C6">
                  <a:lumMod val="50000"/>
                  <a:alpha val="99000"/>
                </a:srgbClr>
              </a:solidFill>
            </a:endParaRPr>
          </a:p>
        </p:txBody>
      </p:sp>
      <p:sp>
        <p:nvSpPr>
          <p:cNvPr id="27" name="Rectangle 26"/>
          <p:cNvSpPr/>
          <p:nvPr/>
        </p:nvSpPr>
        <p:spPr bwMode="auto">
          <a:xfrm>
            <a:off x="8167561" y="1562854"/>
            <a:ext cx="3044952" cy="5295146"/>
          </a:xfrm>
          <a:prstGeom prst="rect">
            <a:avLst/>
          </a:prstGeom>
          <a:solidFill>
            <a:srgbClr val="C7C7C7"/>
          </a:solidFill>
          <a:ln>
            <a:noFill/>
            <a:headEnd type="none" w="med" len="med"/>
            <a:tailEnd type="none" w="med" len="med"/>
          </a:ln>
          <a:effectLst/>
        </p:spPr>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p>
            <a:pPr>
              <a:lnSpc>
                <a:spcPct val="90000"/>
              </a:lnSpc>
              <a:spcBef>
                <a:spcPct val="20000"/>
              </a:spcBef>
              <a:buSzPct val="90000"/>
              <a:buFont typeface="Arial" pitchFamily="34" charset="0"/>
              <a:buNone/>
            </a:pPr>
            <a:endParaRPr lang="en-US" sz="4800" spc="-70" dirty="0">
              <a:solidFill>
                <a:srgbClr val="0072C6">
                  <a:lumMod val="50000"/>
                  <a:alpha val="99000"/>
                </a:srgbClr>
              </a:solidFill>
            </a:endParaRPr>
          </a:p>
        </p:txBody>
      </p:sp>
      <p:sp>
        <p:nvSpPr>
          <p:cNvPr id="28" name="Rectangle 27"/>
          <p:cNvSpPr/>
          <p:nvPr/>
        </p:nvSpPr>
        <p:spPr bwMode="auto">
          <a:xfrm>
            <a:off x="4566272" y="1562854"/>
            <a:ext cx="3044952" cy="5295146"/>
          </a:xfrm>
          <a:prstGeom prst="rect">
            <a:avLst/>
          </a:prstGeom>
          <a:solidFill>
            <a:srgbClr val="C7C7C7"/>
          </a:solidFill>
          <a:ln>
            <a:noFill/>
            <a:headEnd type="none" w="med" len="med"/>
            <a:tailEnd type="none" w="med" len="med"/>
          </a:ln>
          <a:effectLst/>
        </p:spPr>
        <p:txBody>
          <a:bodyPr rot="0" spcFirstLastPara="0" vertOverflow="overflow" horzOverflow="overflow" vert="horz" wrap="square" lIns="91440" tIns="91440" rIns="45720" bIns="91440" numCol="1" spcCol="0" rtlCol="0" fromWordArt="0" anchor="t" anchorCtr="0" forceAA="0" compatLnSpc="1">
            <a:prstTxWarp prst="textNoShape">
              <a:avLst/>
            </a:prstTxWarp>
            <a:normAutofit/>
          </a:bodyPr>
          <a:lstStyle/>
          <a:p>
            <a:pPr>
              <a:lnSpc>
                <a:spcPct val="90000"/>
              </a:lnSpc>
              <a:spcBef>
                <a:spcPct val="20000"/>
              </a:spcBef>
              <a:buSzPct val="90000"/>
              <a:buFont typeface="Arial" pitchFamily="34" charset="0"/>
              <a:buNone/>
            </a:pPr>
            <a:endParaRPr lang="en-US" sz="4800" spc="-70" dirty="0">
              <a:solidFill>
                <a:srgbClr val="0072C6">
                  <a:lumMod val="50000"/>
                  <a:alpha val="99000"/>
                </a:srgbClr>
              </a:solidFill>
            </a:endParaRPr>
          </a:p>
        </p:txBody>
      </p:sp>
      <p:sp>
        <p:nvSpPr>
          <p:cNvPr id="29" name="TextBox 28"/>
          <p:cNvSpPr txBox="1"/>
          <p:nvPr/>
        </p:nvSpPr>
        <p:spPr>
          <a:xfrm>
            <a:off x="8169275" y="1084565"/>
            <a:ext cx="3043238" cy="369332"/>
          </a:xfrm>
          <a:prstGeom prst="rect">
            <a:avLst/>
          </a:prstGeom>
          <a:noFill/>
        </p:spPr>
        <p:txBody>
          <a:bodyPr wrap="square" lIns="0" tIns="0" rIns="0" bIns="0" rtlCol="0">
            <a:spAutoFit/>
          </a:bodyPr>
          <a:lstStyle/>
          <a:p>
            <a:pPr algn="ctr"/>
            <a:r>
              <a:rPr lang="en-US" sz="2400" dirty="0" smtClean="0">
                <a:solidFill>
                  <a:schemeClr val="bg2">
                    <a:lumMod val="60000"/>
                    <a:lumOff val="40000"/>
                    <a:alpha val="99000"/>
                  </a:schemeClr>
                </a:solidFill>
              </a:rPr>
              <a:t>Share Target App</a:t>
            </a:r>
          </a:p>
        </p:txBody>
      </p:sp>
      <p:sp>
        <p:nvSpPr>
          <p:cNvPr id="31" name="TextBox 30"/>
          <p:cNvSpPr txBox="1"/>
          <p:nvPr/>
        </p:nvSpPr>
        <p:spPr>
          <a:xfrm>
            <a:off x="4566272" y="1084565"/>
            <a:ext cx="3044952" cy="369332"/>
          </a:xfrm>
          <a:prstGeom prst="rect">
            <a:avLst/>
          </a:prstGeom>
          <a:noFill/>
        </p:spPr>
        <p:txBody>
          <a:bodyPr wrap="square" lIns="0" tIns="0" rIns="0" bIns="0" rtlCol="0">
            <a:spAutoFit/>
          </a:bodyPr>
          <a:lstStyle/>
          <a:p>
            <a:pPr algn="ctr"/>
            <a:r>
              <a:rPr lang="en-US" sz="2400" dirty="0" smtClean="0">
                <a:solidFill>
                  <a:schemeClr val="bg2">
                    <a:alpha val="99000"/>
                  </a:schemeClr>
                </a:solidFill>
              </a:rPr>
              <a:t>Share Broker</a:t>
            </a:r>
          </a:p>
        </p:txBody>
      </p:sp>
      <p:sp>
        <p:nvSpPr>
          <p:cNvPr id="32" name="Rectangle 31"/>
          <p:cNvSpPr/>
          <p:nvPr/>
        </p:nvSpPr>
        <p:spPr bwMode="auto">
          <a:xfrm>
            <a:off x="4733817" y="1728790"/>
            <a:ext cx="2709863" cy="6667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User selects “Share”, active app is sent event</a:t>
            </a:r>
          </a:p>
        </p:txBody>
      </p:sp>
      <p:sp>
        <p:nvSpPr>
          <p:cNvPr id="39" name="Rectangle 38"/>
          <p:cNvSpPr/>
          <p:nvPr/>
        </p:nvSpPr>
        <p:spPr bwMode="auto">
          <a:xfrm>
            <a:off x="8335962" y="4270434"/>
            <a:ext cx="2709863" cy="667512"/>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Activated for sharing </a:t>
            </a:r>
          </a:p>
        </p:txBody>
      </p:sp>
      <p:sp>
        <p:nvSpPr>
          <p:cNvPr id="42" name="Rectangle 41"/>
          <p:cNvSpPr/>
          <p:nvPr/>
        </p:nvSpPr>
        <p:spPr bwMode="auto">
          <a:xfrm>
            <a:off x="1137508" y="1728790"/>
            <a:ext cx="2709863" cy="66674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Registers with the </a:t>
            </a:r>
            <a:r>
              <a:rPr lang="en-US" dirty="0" err="1" smtClean="0">
                <a:gradFill>
                  <a:gsLst>
                    <a:gs pos="0">
                      <a:srgbClr val="FFFFFF"/>
                    </a:gs>
                    <a:gs pos="100000">
                      <a:srgbClr val="FFFFFF"/>
                    </a:gs>
                  </a:gsLst>
                  <a:lin ang="5400000" scaled="0"/>
                </a:gradFill>
              </a:rPr>
              <a:t>DataTransfer</a:t>
            </a:r>
            <a:r>
              <a:rPr lang="en-US" dirty="0" smtClean="0">
                <a:gradFill>
                  <a:gsLst>
                    <a:gs pos="0">
                      <a:srgbClr val="FFFFFF"/>
                    </a:gs>
                    <a:gs pos="100000">
                      <a:srgbClr val="FFFFFF"/>
                    </a:gs>
                  </a:gsLst>
                  <a:lin ang="5400000" scaled="0"/>
                </a:gradFill>
              </a:rPr>
              <a:t> </a:t>
            </a:r>
            <a:r>
              <a:rPr lang="en-US" dirty="0">
                <a:gradFill>
                  <a:gsLst>
                    <a:gs pos="0">
                      <a:srgbClr val="FFFFFF"/>
                    </a:gs>
                    <a:gs pos="100000">
                      <a:srgbClr val="FFFFFF"/>
                    </a:gs>
                  </a:gsLst>
                  <a:lin ang="5400000" scaled="0"/>
                </a:gradFill>
              </a:rPr>
              <a:t>Manager</a:t>
            </a:r>
          </a:p>
        </p:txBody>
      </p:sp>
      <p:sp>
        <p:nvSpPr>
          <p:cNvPr id="44" name="TextBox 43"/>
          <p:cNvSpPr txBox="1"/>
          <p:nvPr/>
        </p:nvSpPr>
        <p:spPr>
          <a:xfrm>
            <a:off x="969963" y="1084565"/>
            <a:ext cx="3044951" cy="369332"/>
          </a:xfrm>
          <a:prstGeom prst="rect">
            <a:avLst/>
          </a:prstGeom>
          <a:noFill/>
        </p:spPr>
        <p:txBody>
          <a:bodyPr wrap="square" lIns="0" tIns="0" rIns="0" bIns="0" rtlCol="0">
            <a:spAutoFit/>
          </a:bodyPr>
          <a:lstStyle/>
          <a:p>
            <a:pPr algn="ctr"/>
            <a:r>
              <a:rPr lang="en-US" sz="2400" dirty="0" smtClean="0">
                <a:solidFill>
                  <a:schemeClr val="bg2">
                    <a:lumMod val="50000"/>
                    <a:alpha val="99000"/>
                  </a:schemeClr>
                </a:solidFill>
              </a:rPr>
              <a:t>Source App</a:t>
            </a:r>
          </a:p>
        </p:txBody>
      </p:sp>
      <p:sp>
        <p:nvSpPr>
          <p:cNvPr id="60" name="Rectangle 59"/>
          <p:cNvSpPr/>
          <p:nvPr/>
        </p:nvSpPr>
        <p:spPr bwMode="auto">
          <a:xfrm>
            <a:off x="4733816" y="2587038"/>
            <a:ext cx="2709863" cy="6667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Filters list of Target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Apps </a:t>
            </a:r>
            <a:r>
              <a:rPr lang="en-US" dirty="0">
                <a:gradFill>
                  <a:gsLst>
                    <a:gs pos="0">
                      <a:srgbClr val="FFFFFF"/>
                    </a:gs>
                    <a:gs pos="100000">
                      <a:srgbClr val="FFFFFF"/>
                    </a:gs>
                  </a:gsLst>
                  <a:lin ang="5400000" scaled="0"/>
                </a:gradFill>
              </a:rPr>
              <a:t>and </a:t>
            </a:r>
            <a:r>
              <a:rPr lang="en-US" dirty="0" err="1">
                <a:gradFill>
                  <a:gsLst>
                    <a:gs pos="0">
                      <a:srgbClr val="FFFFFF"/>
                    </a:gs>
                    <a:gs pos="100000">
                      <a:srgbClr val="FFFFFF"/>
                    </a:gs>
                  </a:gsLst>
                  <a:lin ang="5400000" scaled="0"/>
                </a:gradFill>
              </a:rPr>
              <a:t>Quicklinks</a:t>
            </a:r>
            <a:endParaRPr lang="en-US" dirty="0">
              <a:gradFill>
                <a:gsLst>
                  <a:gs pos="0">
                    <a:srgbClr val="FFFFFF"/>
                  </a:gs>
                  <a:gs pos="100000">
                    <a:srgbClr val="FFFFFF"/>
                  </a:gs>
                </a:gsLst>
                <a:lin ang="5400000" scaled="0"/>
              </a:gradFill>
            </a:endParaRPr>
          </a:p>
        </p:txBody>
      </p:sp>
      <p:sp>
        <p:nvSpPr>
          <p:cNvPr id="61" name="Rectangle 60"/>
          <p:cNvSpPr/>
          <p:nvPr/>
        </p:nvSpPr>
        <p:spPr bwMode="auto">
          <a:xfrm>
            <a:off x="4733815" y="3429244"/>
            <a:ext cx="2709863" cy="6675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User selects Target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App </a:t>
            </a:r>
            <a:r>
              <a:rPr lang="en-US" dirty="0">
                <a:gradFill>
                  <a:gsLst>
                    <a:gs pos="0">
                      <a:srgbClr val="FFFFFF"/>
                    </a:gs>
                    <a:gs pos="100000">
                      <a:srgbClr val="FFFFFF"/>
                    </a:gs>
                  </a:gsLst>
                  <a:lin ang="5400000" scaled="0"/>
                </a:gradFill>
              </a:rPr>
              <a:t>or </a:t>
            </a:r>
            <a:r>
              <a:rPr lang="en-US" dirty="0" err="1">
                <a:gradFill>
                  <a:gsLst>
                    <a:gs pos="0">
                      <a:srgbClr val="FFFFFF"/>
                    </a:gs>
                    <a:gs pos="100000">
                      <a:srgbClr val="FFFFFF"/>
                    </a:gs>
                  </a:gsLst>
                  <a:lin ang="5400000" scaled="0"/>
                </a:gradFill>
              </a:rPr>
              <a:t>Quicklink</a:t>
            </a:r>
            <a:endParaRPr lang="en-US" dirty="0">
              <a:gradFill>
                <a:gsLst>
                  <a:gs pos="0">
                    <a:srgbClr val="FFFFFF"/>
                  </a:gs>
                  <a:gs pos="100000">
                    <a:srgbClr val="FFFFFF"/>
                  </a:gs>
                </a:gsLst>
                <a:lin ang="5400000" scaled="0"/>
              </a:gradFill>
            </a:endParaRPr>
          </a:p>
        </p:txBody>
      </p:sp>
      <p:sp>
        <p:nvSpPr>
          <p:cNvPr id="62" name="Rectangle 61"/>
          <p:cNvSpPr/>
          <p:nvPr/>
        </p:nvSpPr>
        <p:spPr bwMode="auto">
          <a:xfrm>
            <a:off x="8335962" y="5111624"/>
            <a:ext cx="2709863" cy="667512"/>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Processes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err="1" smtClean="0">
                <a:gradFill>
                  <a:gsLst>
                    <a:gs pos="0">
                      <a:srgbClr val="FFFFFF"/>
                    </a:gs>
                    <a:gs pos="100000">
                      <a:srgbClr val="FFFFFF"/>
                    </a:gs>
                  </a:gsLst>
                  <a:lin ang="5400000" scaled="0"/>
                </a:gradFill>
              </a:rPr>
              <a:t>DataPackage</a:t>
            </a:r>
            <a:r>
              <a:rPr lang="en-US" dirty="0" smtClean="0">
                <a:gradFill>
                  <a:gsLst>
                    <a:gs pos="0">
                      <a:srgbClr val="FFFFFF"/>
                    </a:gs>
                    <a:gs pos="100000">
                      <a:srgbClr val="FFFFFF"/>
                    </a:gs>
                  </a:gsLst>
                  <a:lin ang="5400000" scaled="0"/>
                </a:gradFill>
              </a:rPr>
              <a:t> </a:t>
            </a:r>
            <a:r>
              <a:rPr lang="en-US" dirty="0">
                <a:gradFill>
                  <a:gsLst>
                    <a:gs pos="0">
                      <a:srgbClr val="FFFFFF"/>
                    </a:gs>
                    <a:gs pos="100000">
                      <a:srgbClr val="FFFFFF"/>
                    </a:gs>
                  </a:gsLst>
                  <a:lin ang="5400000" scaled="0"/>
                </a:gradFill>
              </a:rPr>
              <a:t>contents</a:t>
            </a:r>
          </a:p>
        </p:txBody>
      </p:sp>
      <p:sp>
        <p:nvSpPr>
          <p:cNvPr id="65" name="Rectangle 64"/>
          <p:cNvSpPr/>
          <p:nvPr/>
        </p:nvSpPr>
        <p:spPr bwMode="auto">
          <a:xfrm>
            <a:off x="8335962" y="5961888"/>
            <a:ext cx="2709863" cy="667512"/>
          </a:xfrm>
          <a:prstGeom prst="rect">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Reports </a:t>
            </a:r>
            <a:r>
              <a:rPr lang="en-US" dirty="0" smtClean="0">
                <a:gradFill>
                  <a:gsLst>
                    <a:gs pos="0">
                      <a:srgbClr val="FFFFFF"/>
                    </a:gs>
                    <a:gs pos="100000">
                      <a:srgbClr val="FFFFFF"/>
                    </a:gs>
                  </a:gsLst>
                  <a:lin ang="5400000" scaled="0"/>
                </a:gradFill>
              </a:rPr>
              <a:t>Complete</a:t>
            </a:r>
            <a:endParaRPr lang="en-US" dirty="0">
              <a:gradFill>
                <a:gsLst>
                  <a:gs pos="0">
                    <a:srgbClr val="FFFFFF"/>
                  </a:gs>
                  <a:gs pos="100000">
                    <a:srgbClr val="FFFFFF"/>
                  </a:gs>
                </a:gsLst>
                <a:lin ang="5400000" scaled="0"/>
              </a:gradFill>
            </a:endParaRPr>
          </a:p>
        </p:txBody>
      </p:sp>
      <p:sp>
        <p:nvSpPr>
          <p:cNvPr id="66" name="Rectangle 65"/>
          <p:cNvSpPr/>
          <p:nvPr/>
        </p:nvSpPr>
        <p:spPr bwMode="auto">
          <a:xfrm>
            <a:off x="1136652" y="3431527"/>
            <a:ext cx="2709863" cy="667512"/>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Completes </a:t>
            </a:r>
            <a:r>
              <a:rPr lang="en-US" dirty="0" err="1">
                <a:gradFill>
                  <a:gsLst>
                    <a:gs pos="0">
                      <a:srgbClr val="FFFFFF"/>
                    </a:gs>
                    <a:gs pos="100000">
                      <a:srgbClr val="FFFFFF"/>
                    </a:gs>
                  </a:gsLst>
                  <a:lin ang="5400000" scaled="0"/>
                </a:gradFill>
              </a:rPr>
              <a:t>A</a:t>
            </a:r>
            <a:r>
              <a:rPr lang="en-US" dirty="0" err="1" smtClean="0">
                <a:gradFill>
                  <a:gsLst>
                    <a:gs pos="0">
                      <a:srgbClr val="FFFFFF"/>
                    </a:gs>
                    <a:gs pos="100000">
                      <a:srgbClr val="FFFFFF"/>
                    </a:gs>
                  </a:gsLst>
                  <a:lin ang="5400000" scaled="0"/>
                </a:gradFill>
              </a:rPr>
              <a:t>sync</a:t>
            </a:r>
            <a:r>
              <a:rPr lang="en-US" dirty="0" smtClean="0">
                <a:gradFill>
                  <a:gsLst>
                    <a:gs pos="0">
                      <a:srgbClr val="FFFFFF"/>
                    </a:gs>
                    <a:gs pos="100000">
                      <a:srgbClr val="FFFFFF"/>
                    </a:gs>
                  </a:gsLst>
                  <a:lin ang="5400000" scaled="0"/>
                </a:gradFill>
              </a:rPr>
              <a:t>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calls </a:t>
            </a:r>
            <a:r>
              <a:rPr lang="en-US" dirty="0">
                <a:gradFill>
                  <a:gsLst>
                    <a:gs pos="0">
                      <a:srgbClr val="FFFFFF"/>
                    </a:gs>
                    <a:gs pos="100000">
                      <a:srgbClr val="FFFFFF"/>
                    </a:gs>
                  </a:gsLst>
                  <a:lin ang="5400000" scaled="0"/>
                </a:gradFill>
              </a:rPr>
              <a:t>and returns</a:t>
            </a:r>
          </a:p>
        </p:txBody>
      </p:sp>
      <p:sp>
        <p:nvSpPr>
          <p:cNvPr id="71" name="Rectangle 70"/>
          <p:cNvSpPr/>
          <p:nvPr/>
        </p:nvSpPr>
        <p:spPr bwMode="auto">
          <a:xfrm>
            <a:off x="1136651" y="2587037"/>
            <a:ext cx="2709863" cy="66674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Receives event and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fills </a:t>
            </a:r>
            <a:r>
              <a:rPr lang="en-US" dirty="0" err="1" smtClean="0">
                <a:gradFill>
                  <a:gsLst>
                    <a:gs pos="0">
                      <a:srgbClr val="FFFFFF"/>
                    </a:gs>
                    <a:gs pos="100000">
                      <a:srgbClr val="FFFFFF"/>
                    </a:gs>
                  </a:gsLst>
                  <a:lin ang="5400000" scaled="0"/>
                </a:gradFill>
              </a:rPr>
              <a:t>DataPackage</a:t>
            </a:r>
            <a:endParaRPr lang="en-US" dirty="0">
              <a:gradFill>
                <a:gsLst>
                  <a:gs pos="0">
                    <a:srgbClr val="FFFFFF"/>
                  </a:gs>
                  <a:gs pos="100000">
                    <a:srgbClr val="FFFFFF"/>
                  </a:gs>
                </a:gsLst>
                <a:lin ang="5400000" scaled="0"/>
              </a:gradFill>
            </a:endParaRPr>
          </a:p>
        </p:txBody>
      </p:sp>
      <p:sp>
        <p:nvSpPr>
          <p:cNvPr id="72" name="TextBox 71"/>
          <p:cNvSpPr txBox="1"/>
          <p:nvPr/>
        </p:nvSpPr>
        <p:spPr>
          <a:xfrm>
            <a:off x="969106" y="5883386"/>
            <a:ext cx="3044951" cy="738664"/>
          </a:xfrm>
          <a:prstGeom prst="rect">
            <a:avLst/>
          </a:prstGeom>
          <a:noFill/>
        </p:spPr>
        <p:txBody>
          <a:bodyPr wrap="square" lIns="0" tIns="0" rIns="0" bIns="0" rtlCol="0">
            <a:spAutoFit/>
          </a:bodyPr>
          <a:lstStyle>
            <a:defPPr>
              <a:defRPr lang="en-US"/>
            </a:defPPr>
            <a:lvl1pPr algn="ctr">
              <a:defRPr sz="2400">
                <a:solidFill>
                  <a:schemeClr val="bg2">
                    <a:lumMod val="50000"/>
                    <a:alpha val="99000"/>
                  </a:schemeClr>
                </a:solidFill>
              </a:defRPr>
            </a:lvl1pPr>
          </a:lstStyle>
          <a:p>
            <a:r>
              <a:rPr lang="en-US" dirty="0" err="1"/>
              <a:t>DataPackage</a:t>
            </a:r>
            <a:r>
              <a:rPr lang="en-US" dirty="0"/>
              <a:t> lives in source application</a:t>
            </a:r>
          </a:p>
        </p:txBody>
      </p:sp>
      <p:sp>
        <p:nvSpPr>
          <p:cNvPr id="73" name="Rectangle 72"/>
          <p:cNvSpPr/>
          <p:nvPr/>
        </p:nvSpPr>
        <p:spPr bwMode="auto">
          <a:xfrm>
            <a:off x="4733815" y="4270434"/>
            <a:ext cx="2709863" cy="6675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Activate Target </a:t>
            </a:r>
            <a:r>
              <a:rPr lang="en-US" dirty="0" smtClean="0">
                <a:gradFill>
                  <a:gsLst>
                    <a:gs pos="0">
                      <a:srgbClr val="FFFFFF"/>
                    </a:gs>
                    <a:gs pos="100000">
                      <a:srgbClr val="FFFFFF"/>
                    </a:gs>
                  </a:gsLst>
                  <a:lin ang="5400000" scaled="0"/>
                </a:gradFill>
              </a:rPr>
              <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as </a:t>
            </a:r>
            <a:r>
              <a:rPr lang="en-US" dirty="0">
                <a:gradFill>
                  <a:gsLst>
                    <a:gs pos="0">
                      <a:srgbClr val="FFFFFF"/>
                    </a:gs>
                    <a:gs pos="100000">
                      <a:srgbClr val="FFFFFF"/>
                    </a:gs>
                  </a:gsLst>
                  <a:lin ang="5400000" scaled="0"/>
                </a:gradFill>
              </a:rPr>
              <a:t>kind </a:t>
            </a:r>
            <a:r>
              <a:rPr lang="en-US" dirty="0" err="1">
                <a:gradFill>
                  <a:gsLst>
                    <a:gs pos="0">
                      <a:srgbClr val="FFFFFF"/>
                    </a:gs>
                    <a:gs pos="100000">
                      <a:srgbClr val="FFFFFF"/>
                    </a:gs>
                  </a:gsLst>
                  <a:lin ang="5400000" scaled="0"/>
                </a:gradFill>
              </a:rPr>
              <a:t>shareTarget</a:t>
            </a:r>
            <a:endParaRPr lang="en-US" dirty="0">
              <a:gradFill>
                <a:gsLst>
                  <a:gs pos="0">
                    <a:srgbClr val="FFFFFF"/>
                  </a:gs>
                  <a:gs pos="100000">
                    <a:srgbClr val="FFFFFF"/>
                  </a:gs>
                </a:gsLst>
                <a:lin ang="5400000" scaled="0"/>
              </a:gradFill>
            </a:endParaRPr>
          </a:p>
        </p:txBody>
      </p:sp>
      <p:cxnSp>
        <p:nvCxnSpPr>
          <p:cNvPr id="74" name="Straight Arrow Connector 73"/>
          <p:cNvCxnSpPr/>
          <p:nvPr/>
        </p:nvCxnSpPr>
        <p:spPr>
          <a:xfrm flipH="1">
            <a:off x="7449516" y="6308851"/>
            <a:ext cx="886446" cy="0"/>
          </a:xfrm>
          <a:prstGeom prst="straightConnector1">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cxnSp>
        <p:nvCxnSpPr>
          <p:cNvPr id="75" name="Straight Arrow Connector 74"/>
          <p:cNvCxnSpPr/>
          <p:nvPr/>
        </p:nvCxnSpPr>
        <p:spPr>
          <a:xfrm>
            <a:off x="7449516" y="4604190"/>
            <a:ext cx="886446" cy="0"/>
          </a:xfrm>
          <a:prstGeom prst="straightConnector1">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cxnSp>
        <p:nvCxnSpPr>
          <p:cNvPr id="76" name="Elbow Connector 75"/>
          <p:cNvCxnSpPr>
            <a:endCxn id="60" idx="1"/>
          </p:cNvCxnSpPr>
          <p:nvPr/>
        </p:nvCxnSpPr>
        <p:spPr>
          <a:xfrm flipV="1">
            <a:off x="3846514" y="2920413"/>
            <a:ext cx="887302" cy="842588"/>
          </a:xfrm>
          <a:prstGeom prst="bentConnector3">
            <a:avLst>
              <a:gd name="adj1" fmla="val 65305"/>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cxnSp>
        <p:nvCxnSpPr>
          <p:cNvPr id="77" name="Elbow Connector 76"/>
          <p:cNvCxnSpPr/>
          <p:nvPr/>
        </p:nvCxnSpPr>
        <p:spPr>
          <a:xfrm flipH="1">
            <a:off x="3847371" y="2062164"/>
            <a:ext cx="887302" cy="842588"/>
          </a:xfrm>
          <a:prstGeom prst="bentConnector3">
            <a:avLst>
              <a:gd name="adj1" fmla="val 65305"/>
            </a:avLst>
          </a:prstGeom>
          <a:ln w="25400">
            <a:solidFill>
              <a:schemeClr val="bg1">
                <a:lumMod val="50000"/>
                <a:lumOff val="50000"/>
              </a:schemeClr>
            </a:solidFill>
            <a:prstDash val="solid"/>
            <a:miter lim="800000"/>
            <a:headEnd type="none"/>
            <a:tailEnd type="arrow"/>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23608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up)">
                                      <p:cBhvr>
                                        <p:cTn id="34" dur="500"/>
                                        <p:tgtEl>
                                          <p:spTgt spid="77"/>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childTnLst>
                          </p:cTn>
                        </p:par>
                        <p:par>
                          <p:cTn id="44" fill="hold">
                            <p:stCondLst>
                              <p:cond delay="500"/>
                            </p:stCondLst>
                            <p:childTnLst>
                              <p:par>
                                <p:cTn id="45" presetID="22" presetClass="exit" presetSubtype="8" fill="hold" nodeType="afterEffect">
                                  <p:stCondLst>
                                    <p:cond delay="0"/>
                                  </p:stCondLst>
                                  <p:childTnLst>
                                    <p:animEffect transition="out" filter="wipe(left)">
                                      <p:cBhvr>
                                        <p:cTn id="46" dur="500"/>
                                        <p:tgtEl>
                                          <p:spTgt spid="77"/>
                                        </p:tgtEl>
                                      </p:cBhvr>
                                    </p:animEffect>
                                    <p:set>
                                      <p:cBhvr>
                                        <p:cTn id="47" dur="1" fill="hold">
                                          <p:stCondLst>
                                            <p:cond delay="499"/>
                                          </p:stCondLst>
                                        </p:cTn>
                                        <p:tgtEl>
                                          <p:spTgt spid="7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down)">
                                      <p:cBhvr>
                                        <p:cTn id="52" dur="500"/>
                                        <p:tgtEl>
                                          <p:spTgt spid="7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childTnLst>
                          </p:cTn>
                        </p:par>
                        <p:par>
                          <p:cTn id="62" fill="hold">
                            <p:stCondLst>
                              <p:cond delay="500"/>
                            </p:stCondLst>
                            <p:childTnLst>
                              <p:par>
                                <p:cTn id="63" presetID="22" presetClass="exit" presetSubtype="2" fill="hold" nodeType="afterEffect">
                                  <p:stCondLst>
                                    <p:cond delay="0"/>
                                  </p:stCondLst>
                                  <p:childTnLst>
                                    <p:animEffect transition="out" filter="wipe(right)">
                                      <p:cBhvr>
                                        <p:cTn id="64" dur="500"/>
                                        <p:tgtEl>
                                          <p:spTgt spid="76"/>
                                        </p:tgtEl>
                                      </p:cBhvr>
                                    </p:animEffect>
                                    <p:set>
                                      <p:cBhvr>
                                        <p:cTn id="65" dur="1" fill="hold">
                                          <p:stCondLst>
                                            <p:cond delay="499"/>
                                          </p:stCondLst>
                                        </p:cTn>
                                        <p:tgtEl>
                                          <p:spTgt spid="76"/>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500"/>
                                        <p:tgtEl>
                                          <p:spTgt spid="7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500"/>
                                        <p:tgtEl>
                                          <p:spTgt spid="75"/>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childTnLst>
                          </p:cTn>
                        </p:par>
                        <p:par>
                          <p:cTn id="91" fill="hold">
                            <p:stCondLst>
                              <p:cond delay="500"/>
                            </p:stCondLst>
                            <p:childTnLst>
                              <p:par>
                                <p:cTn id="92" presetID="22" presetClass="exit" presetSubtype="2" fill="hold" nodeType="afterEffect">
                                  <p:stCondLst>
                                    <p:cond delay="0"/>
                                  </p:stCondLst>
                                  <p:childTnLst>
                                    <p:animEffect transition="out" filter="wipe(right)">
                                      <p:cBhvr>
                                        <p:cTn id="93" dur="500"/>
                                        <p:tgtEl>
                                          <p:spTgt spid="75"/>
                                        </p:tgtEl>
                                      </p:cBhvr>
                                    </p:animEffect>
                                    <p:set>
                                      <p:cBhvr>
                                        <p:cTn id="94" dur="1" fill="hold">
                                          <p:stCondLst>
                                            <p:cond delay="499"/>
                                          </p:stCondLst>
                                        </p:cTn>
                                        <p:tgtEl>
                                          <p:spTgt spid="75"/>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65"/>
                                        </p:tgtEl>
                                        <p:attrNameLst>
                                          <p:attrName>style.visibility</p:attrName>
                                        </p:attrNameLst>
                                      </p:cBhvr>
                                      <p:to>
                                        <p:strVal val="visible"/>
                                      </p:to>
                                    </p:set>
                                    <p:animEffect transition="in" filter="fade">
                                      <p:cBhvr>
                                        <p:cTn id="99" dur="500"/>
                                        <p:tgtEl>
                                          <p:spTgt spid="65"/>
                                        </p:tgtEl>
                                      </p:cBhvr>
                                    </p:animEffect>
                                  </p:childTnLst>
                                </p:cTn>
                              </p:par>
                            </p:childTnLst>
                          </p:cTn>
                        </p:par>
                        <p:par>
                          <p:cTn id="100" fill="hold">
                            <p:stCondLst>
                              <p:cond delay="500"/>
                            </p:stCondLst>
                            <p:childTnLst>
                              <p:par>
                                <p:cTn id="101" presetID="22" presetClass="entr" presetSubtype="2" fill="hold" nodeType="afterEffect">
                                  <p:stCondLst>
                                    <p:cond delay="0"/>
                                  </p:stCondLst>
                                  <p:childTnLst>
                                    <p:set>
                                      <p:cBhvr>
                                        <p:cTn id="102" dur="1" fill="hold">
                                          <p:stCondLst>
                                            <p:cond delay="0"/>
                                          </p:stCondLst>
                                        </p:cTn>
                                        <p:tgtEl>
                                          <p:spTgt spid="74"/>
                                        </p:tgtEl>
                                        <p:attrNameLst>
                                          <p:attrName>style.visibility</p:attrName>
                                        </p:attrNameLst>
                                      </p:cBhvr>
                                      <p:to>
                                        <p:strVal val="visible"/>
                                      </p:to>
                                    </p:set>
                                    <p:animEffect transition="in" filter="wipe(right)">
                                      <p:cBhvr>
                                        <p:cTn id="10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1" grpId="0"/>
      <p:bldP spid="32" grpId="0" animBg="1"/>
      <p:bldP spid="39" grpId="0" animBg="1"/>
      <p:bldP spid="42" grpId="0" animBg="1"/>
      <p:bldP spid="44" grpId="0"/>
      <p:bldP spid="60" grpId="0" animBg="1"/>
      <p:bldP spid="61" grpId="0" animBg="1"/>
      <p:bldP spid="62" grpId="0" animBg="1"/>
      <p:bldP spid="65" grpId="0" animBg="1"/>
      <p:bldP spid="66" grpId="0" animBg="1"/>
      <p:bldP spid="71" grpId="0" animBg="1"/>
      <p:bldP spid="72" grpId="0"/>
      <p:bldP spid="73" grpId="0" animBg="1"/>
    </p:bldLst>
  </p:timing>
</p:sld>
</file>

<file path=ppt/theme/theme1.xml><?xml version="1.0" encoding="utf-8"?>
<a:theme xmlns:a="http://schemas.openxmlformats.org/drawingml/2006/main" name="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A9A772780AAE043B02F447FDD204C6F" ma:contentTypeVersion="0" ma:contentTypeDescription="Create a new document." ma:contentTypeScope="" ma:versionID="8521d547e6875f8e9efeb25124febd4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6050F5A-4396-4793-90C3-6602635E4A48}">
  <ds:schemaRefs>
    <ds:schemaRef ds:uri="http://purl.org/dc/elements/1.1/"/>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229D27D-5675-42F9-857F-9B209CCA9427}">
  <ds:schemaRefs>
    <ds:schemaRef ds:uri="http://schemas.microsoft.com/sharepoint/v3/contenttype/forms"/>
  </ds:schemaRefs>
</ds:datastoreItem>
</file>

<file path=customXml/itemProps3.xml><?xml version="1.0" encoding="utf-8"?>
<ds:datastoreItem xmlns:ds="http://schemas.openxmlformats.org/officeDocument/2006/customXml" ds:itemID="{2522FCF4-CE78-4E67-B13C-F576E19239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BUILD_Gold Standard 8 16</Template>
  <TotalTime>12600</TotalTime>
  <Words>762</Words>
  <Application>Microsoft Office PowerPoint</Application>
  <PresentationFormat>Custom</PresentationFormat>
  <Paragraphs>144</Paragraphs>
  <Slides>20</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Consolas</vt:lpstr>
      <vt:lpstr>Segoe UI</vt:lpstr>
      <vt:lpstr>Segoe UI Light</vt:lpstr>
      <vt:lpstr>Wingdings</vt:lpstr>
      <vt:lpstr>Metro_TT_Blue_16x9_02-12</vt:lpstr>
      <vt:lpstr>Integrating the Windows 8 Experience with Contracts</vt:lpstr>
      <vt:lpstr>Contracts enable integrating  the Windows 8 experience into your app</vt:lpstr>
      <vt:lpstr>PowerPoint Presentation</vt:lpstr>
      <vt:lpstr>Search</vt:lpstr>
      <vt:lpstr>Modern computer users expect to be just a few keystrokes from the information they’re thinking of.</vt:lpstr>
      <vt:lpstr>PowerPoint Presentation</vt:lpstr>
      <vt:lpstr>Share</vt:lpstr>
      <vt:lpstr>People love to share</vt:lpstr>
      <vt:lpstr>Sharing From Source to Target</vt:lpstr>
      <vt:lpstr>Data Package</vt:lpstr>
      <vt:lpstr>PowerPoint Presentation</vt:lpstr>
      <vt:lpstr>Settings</vt:lpstr>
      <vt:lpstr>Settings contract provides quick,  consistent, in-context access to  settings in your app</vt:lpstr>
      <vt:lpstr>PowerPoint Presentation</vt:lpstr>
      <vt:lpstr>PlayTo</vt:lpstr>
      <vt:lpstr>FilePicker</vt:lpstr>
      <vt:lpstr>PowerPoint Presentation</vt:lpstr>
      <vt:lpstr>Recap</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Contracts in Windows 8</dc:title>
  <dc:subject>BUILD</dc:subject>
  <dc:creator>Priya Vaidyanathan (WINDOWS);Christophe.Nasarre@microsoft.com</dc:creator>
  <cp:keywords>Developers, IT Pros, TDMs, Technical Decision Makers, PDC, Build, Developer Conference, ISVs, Programmers, Partners</cp:keywords>
  <dc:description>Contracts are agreements between Windows and your Metro style app that allow you to integrate Windows 8 features into your app. For example, Windows 8 lets users share content from one application to another by using the Share contract. In this session, you'll learn how contracts work and how to implement the built-in contracts such as Search, Share, Settings.</dc:description>
  <cp:lastModifiedBy>Jeremy</cp:lastModifiedBy>
  <cp:revision>329</cp:revision>
  <cp:lastPrinted>2010-05-11T05:02:34Z</cp:lastPrinted>
  <dcterms:created xsi:type="dcterms:W3CDTF">2011-08-17T21:33:07Z</dcterms:created>
  <dcterms:modified xsi:type="dcterms:W3CDTF">2012-08-06T19:14:38Z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0x0101005A9A772780AAE043B02F447FDD204C6F</vt:lpwstr>
  </property>
  <property fmtid="{D5CDD505-2E9C-101B-9397-08002B2CF9AE}" pid="3" name="Product">
    <vt:lpwstr>28;#Windows|d15bdf11-7aa9-4bf1-b584-c45e6bd87557</vt:lpwstr>
  </property>
  <property fmtid="{D5CDD505-2E9C-101B-9397-08002B2CF9AE}" pid="4" name="Event Venue">
    <vt:lpwstr>210;#Anaheim CC Anaheim, CA|c525dbc1-fb46-4f9d-a196-ce33b4962b5a</vt:lpwstr>
  </property>
  <property fmtid="{D5CDD505-2E9C-101B-9397-08002B2CF9AE}" pid="5" name="Event Location">
    <vt:lpwstr>209;#Anaheim, CA|67ffa72a-1f39-45c3-9bb1-f96b5f9c92e3</vt:lpwstr>
  </property>
  <property fmtid="{D5CDD505-2E9C-101B-9397-08002B2CF9AE}" pid="6" name="Event1">
    <vt:lpwstr>211;#BUILD|daffb02e-8105-4a1d-9c8d-6ffd36a19d83</vt:lpwstr>
  </property>
  <property fmtid="{D5CDD505-2E9C-101B-9397-08002B2CF9AE}" pid="7" name="Audience">
    <vt:lpwstr>34;#Developers|389e14a2-def5-4335-8627-c0368c2934a2;#96;#Other|1d63dafe-c6b5-450d-9d7f-2a5af3513850</vt:lpwstr>
  </property>
  <property fmtid="{D5CDD505-2E9C-101B-9397-08002B2CF9AE}" pid="8" name="TrackTaxHTField0">
    <vt:lpwstr/>
  </property>
  <property fmtid="{D5CDD505-2E9C-101B-9397-08002B2CF9AE}" pid="9" name="AudienceTaxHTField0">
    <vt:lpwstr>Developers389e14a2-def5-4335-8627-c0368c2934a2Other1d63dafe-c6b5-450d-9d7f-2a5af3513850</vt:lpwstr>
  </property>
  <property fmtid="{D5CDD505-2E9C-101B-9397-08002B2CF9AE}" pid="10" name="Event End Date">
    <vt:lpwstr>2011-09-16T07:00:00+00:00</vt:lpwstr>
  </property>
  <property fmtid="{D5CDD505-2E9C-101B-9397-08002B2CF9AE}" pid="11" name="MS Speaker">
    <vt:lpwstr/>
  </property>
  <property fmtid="{D5CDD505-2E9C-101B-9397-08002B2CF9AE}" pid="12" name="Event VenueTaxHTField0">
    <vt:lpwstr>Anaheim CC Anaheim, CAc525dbc1-fb46-4f9d-a196-ce33b4962b5a</vt:lpwstr>
  </property>
  <property fmtid="{D5CDD505-2E9C-101B-9397-08002B2CF9AE}" pid="13" name="MS Content Owner">
    <vt:lpwstr>Steven Sinofsky53</vt:lpwstr>
  </property>
  <property fmtid="{D5CDD505-2E9C-101B-9397-08002B2CF9AE}" pid="14" name="TaxCatchAll">
    <vt:lpwstr>962834211210209</vt:lpwstr>
  </property>
  <property fmtid="{D5CDD505-2E9C-101B-9397-08002B2CF9AE}" pid="15" name="CampaignTaxHTField0">
    <vt:lpwstr/>
  </property>
  <property fmtid="{D5CDD505-2E9C-101B-9397-08002B2CF9AE}" pid="16" name="Event Start Date">
    <vt:lpwstr>2011-09-13T07:00:00+00:00</vt:lpwstr>
  </property>
  <property fmtid="{D5CDD505-2E9C-101B-9397-08002B2CF9AE}" pid="17" name="ProductTaxHTField0">
    <vt:lpwstr>Windowsd15bdf11-7aa9-4bf1-b584-c45e6bd87557</vt:lpwstr>
  </property>
  <property fmtid="{D5CDD505-2E9C-101B-9397-08002B2CF9AE}" pid="18" name="Event LocationTaxHTField0">
    <vt:lpwstr>Anaheim, CA67ffa72a-1f39-45c3-9bb1-f96b5f9c92e3</vt:lpwstr>
  </property>
  <property fmtid="{D5CDD505-2E9C-101B-9397-08002B2CF9AE}" pid="19" name="Event1TaxHTField0">
    <vt:lpwstr>BUILDdaffb02e-8105-4a1d-9c8d-6ffd36a19d83</vt:lpwstr>
  </property>
</Properties>
</file>