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28" r:id="rId6"/>
  </p:sldMasterIdLst>
  <p:notesMasterIdLst>
    <p:notesMasterId r:id="rId41"/>
  </p:notesMasterIdLst>
  <p:handoutMasterIdLst>
    <p:handoutMasterId r:id="rId42"/>
  </p:handoutMasterIdLst>
  <p:sldIdLst>
    <p:sldId id="257" r:id="rId7"/>
    <p:sldId id="323" r:id="rId8"/>
    <p:sldId id="321" r:id="rId9"/>
    <p:sldId id="320" r:id="rId10"/>
    <p:sldId id="352" r:id="rId11"/>
    <p:sldId id="329" r:id="rId12"/>
    <p:sldId id="353" r:id="rId13"/>
    <p:sldId id="354" r:id="rId14"/>
    <p:sldId id="334" r:id="rId15"/>
    <p:sldId id="350" r:id="rId16"/>
    <p:sldId id="355" r:id="rId17"/>
    <p:sldId id="356" r:id="rId18"/>
    <p:sldId id="349" r:id="rId19"/>
    <p:sldId id="373" r:id="rId20"/>
    <p:sldId id="374" r:id="rId21"/>
    <p:sldId id="369" r:id="rId22"/>
    <p:sldId id="371" r:id="rId23"/>
    <p:sldId id="370" r:id="rId24"/>
    <p:sldId id="368" r:id="rId25"/>
    <p:sldId id="359" r:id="rId26"/>
    <p:sldId id="360" r:id="rId27"/>
    <p:sldId id="361" r:id="rId28"/>
    <p:sldId id="362" r:id="rId29"/>
    <p:sldId id="363" r:id="rId30"/>
    <p:sldId id="357" r:id="rId31"/>
    <p:sldId id="335" r:id="rId32"/>
    <p:sldId id="365" r:id="rId33"/>
    <p:sldId id="337" r:id="rId34"/>
    <p:sldId id="367" r:id="rId35"/>
    <p:sldId id="336" r:id="rId36"/>
    <p:sldId id="366" r:id="rId37"/>
    <p:sldId id="339" r:id="rId38"/>
    <p:sldId id="372" r:id="rId39"/>
    <p:sldId id="364" r:id="rId40"/>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736">
          <p15:clr>
            <a:srgbClr val="A4A3A4"/>
          </p15:clr>
        </p15:guide>
        <p15:guide id="4" orient="horz" pos="4176">
          <p15:clr>
            <a:srgbClr val="A4A3A4"/>
          </p15:clr>
        </p15:guide>
        <p15:guide id="5" orient="horz" pos="1488">
          <p15:clr>
            <a:srgbClr val="A4A3A4"/>
          </p15:clr>
        </p15:guide>
        <p15:guide id="6" orient="horz" pos="912">
          <p15:clr>
            <a:srgbClr val="A4A3A4"/>
          </p15:clr>
        </p15:guide>
        <p15:guide id="7" pos="3839">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ACF4"/>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67684" autoAdjust="0"/>
  </p:normalViewPr>
  <p:slideViewPr>
    <p:cSldViewPr>
      <p:cViewPr varScale="1">
        <p:scale>
          <a:sx n="48" d="100"/>
          <a:sy n="48" d="100"/>
        </p:scale>
        <p:origin x="780" y="96"/>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10074"/>
    </p:cViewPr>
  </p:outlineViewPr>
  <p:notesTextViewPr>
    <p:cViewPr>
      <p:scale>
        <a:sx n="100" d="100"/>
        <a:sy n="100" d="100"/>
      </p:scale>
      <p:origin x="0" y="0"/>
    </p:cViewPr>
  </p:notesTextViewPr>
  <p:sorterViewPr>
    <p:cViewPr varScale="1">
      <p:scale>
        <a:sx n="100" d="100"/>
        <a:sy n="100" d="100"/>
      </p:scale>
      <p:origin x="0" y="-6156"/>
    </p:cViewPr>
  </p:sorterViewPr>
  <p:notesViewPr>
    <p:cSldViewPr showGuides="1">
      <p:cViewPr varScale="1">
        <p:scale>
          <a:sx n="81" d="100"/>
          <a:sy n="81" d="100"/>
        </p:scale>
        <p:origin x="-31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solidFill>
                  <a:schemeClr val="tx1">
                    <a:alpha val="99000"/>
                  </a:schemeClr>
                </a:solidFill>
                <a:latin typeface="Segoe UI" pitchFamily="34" charset="0"/>
              </a:rPr>
              <a:t>TechEd</a:t>
            </a:r>
            <a:r>
              <a:rPr lang="en-US" dirty="0" smtClean="0">
                <a:solidFill>
                  <a:schemeClr val="tx1">
                    <a:alpha val="99000"/>
                  </a:schemeClr>
                </a:solidFill>
                <a:latin typeface="Segoe UI" pitchFamily="34" charset="0"/>
              </a:rPr>
              <a:t> 2012</a:t>
            </a:r>
            <a:endParaRPr lang="en-US" dirty="0">
              <a:solidFill>
                <a:schemeClr val="tx1">
                  <a:alpha val="99000"/>
                </a:schemeClr>
              </a:solidFill>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solidFill>
                  <a:schemeClr val="tx1">
                    <a:alpha val="99000"/>
                  </a:schemeClr>
                </a:solidFill>
                <a:latin typeface="Segoe UI" pitchFamily="34" charset="0"/>
              </a:rPr>
              <a:pPr/>
              <a:t>8/3/2012</a:t>
            </a:fld>
            <a:endParaRPr lang="en-US" dirty="0">
              <a:solidFill>
                <a:schemeClr val="tx1">
                  <a:alpha val="99000"/>
                </a:schemeClr>
              </a:solidFill>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chemeClr val="tx1">
                    <a:alpha val="99000"/>
                  </a:schemeClr>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chemeClr val="tx1">
                    <a:alpha val="99000"/>
                  </a:schemeClr>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chemeClr val="tx1">
                    <a:alpha val="99000"/>
                  </a:schemeClr>
                </a:solidFill>
                <a:latin typeface="Segoe UI" pitchFamily="34" charset="0"/>
              </a:rPr>
            </a:br>
            <a:r>
              <a:rPr lang="en-US" sz="500" dirty="0" smtClean="0">
                <a:solidFill>
                  <a:schemeClr val="tx1">
                    <a:alpha val="99000"/>
                  </a:schemeClr>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solidFill>
                  <a:schemeClr val="tx1">
                    <a:alpha val="99000"/>
                  </a:schemeClr>
                </a:solidFill>
                <a:latin typeface="Segoe UI" pitchFamily="34" charset="0"/>
              </a:rPr>
              <a:pPr/>
              <a:t>‹#›</a:t>
            </a:fld>
            <a:endParaRPr lang="en-US" dirty="0">
              <a:solidFill>
                <a:schemeClr val="tx1">
                  <a:alpha val="99000"/>
                </a:schemeClr>
              </a:solidFill>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alpha val="99000"/>
                  </a:schemeClr>
                </a:solidFill>
                <a:latin typeface="Segoe UI" pitchFamily="34" charset="0"/>
              </a:defRPr>
            </a:lvl1pPr>
          </a:lstStyle>
          <a:p>
            <a:r>
              <a:rPr lang="en-US" smtClean="0"/>
              <a:t>TechEd 2012</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alpha val="99000"/>
                  </a:schemeClr>
                </a:solidFill>
                <a:latin typeface="Segoe UI" pitchFamily="34" charset="0"/>
              </a:defRPr>
            </a:lvl1pPr>
          </a:lstStyle>
          <a:p>
            <a:fld id="{7C3FBCD4-166E-446F-AF18-7D4A0CF9AEF6}" type="datetimeFigureOut">
              <a:rPr lang="en-US" smtClean="0"/>
              <a:pPr/>
              <a:t>8/3/2012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solidFill>
                  <a:schemeClr val="tx1">
                    <a:alpha val="99000"/>
                  </a:schemeClr>
                </a:solidFill>
                <a:latin typeface="Segoe" pitchFamily="34" charset="0"/>
              </a:defRPr>
            </a:lvl1pPr>
          </a:lstStyle>
          <a:p>
            <a:r>
              <a:rPr lang="en-US" dirty="0" smtClean="0">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UI" pitchFamily="34" charset="0"/>
              </a:rPr>
            </a:br>
            <a:r>
              <a:rPr lang="en-US" dirty="0" smtClean="0">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solidFill>
                  <a:schemeClr val="tx1">
                    <a:alpha val="99000"/>
                  </a:schemeClr>
                </a:solidFill>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alpha val="99000"/>
          </a:schemeClr>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8/3/2012 10:55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extLst>
      <p:ext uri="{BB962C8B-B14F-4D97-AF65-F5344CB8AC3E}">
        <p14:creationId xmlns:p14="http://schemas.microsoft.com/office/powerpoint/2010/main" val="1422576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8/3/2012 10:55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622557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800681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633582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801498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068795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384219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8/3/2012 10:55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631526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r>
              <a:rPr lang="en-US" dirty="0" smtClean="0"/>
              <a:t>WinRT is based on COM,</a:t>
            </a:r>
            <a:r>
              <a:rPr lang="en-US" baseline="0" dirty="0" smtClean="0"/>
              <a:t> interfaces, so doesn’t feel natural in OO lang.</a:t>
            </a:r>
          </a:p>
          <a:p>
            <a:pPr marL="0" indent="0">
              <a:buFont typeface="+mj-lt"/>
              <a:buNone/>
            </a:pPr>
            <a:endParaRPr lang="en-US" baseline="0" dirty="0" smtClean="0"/>
          </a:p>
          <a:p>
            <a:pPr marL="0" indent="0">
              <a:buFont typeface="+mj-lt"/>
              <a:buNone/>
            </a:pPr>
            <a:r>
              <a:rPr lang="en-US" baseline="0" dirty="0" smtClean="0"/>
              <a:t>Projections take care of this so it feels natural.</a:t>
            </a: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092974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8/3/2012 10:55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85928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8/3/2012 10:55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07044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r>
              <a:rPr lang="en-US" dirty="0" smtClean="0"/>
              <a:t>WinRT is based on COM,</a:t>
            </a:r>
            <a:r>
              <a:rPr lang="en-US" baseline="0" dirty="0" smtClean="0"/>
              <a:t> interfaces, so doesn’t feel natural in OO lang.</a:t>
            </a:r>
          </a:p>
          <a:p>
            <a:pPr marL="0" indent="0">
              <a:buFont typeface="+mj-lt"/>
              <a:buNone/>
            </a:pPr>
            <a:endParaRPr lang="en-US" baseline="0" dirty="0" smtClean="0"/>
          </a:p>
          <a:p>
            <a:pPr marL="0" indent="0">
              <a:buFont typeface="+mj-lt"/>
              <a:buNone/>
            </a:pPr>
            <a:r>
              <a:rPr lang="en-US" baseline="0" dirty="0" smtClean="0"/>
              <a:t>Projections take care of this so it feels natural.</a:t>
            </a: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226822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8/3/2012 10:55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332696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r>
              <a:rPr lang="en-US" dirty="0" smtClean="0"/>
              <a:t>WinRT is based on COM,</a:t>
            </a:r>
            <a:r>
              <a:rPr lang="en-US" baseline="0" dirty="0" smtClean="0"/>
              <a:t> interfaces, so doesn’t feel natural in OO lang.</a:t>
            </a:r>
          </a:p>
          <a:p>
            <a:pPr marL="0" indent="0">
              <a:buFont typeface="+mj-lt"/>
              <a:buNone/>
            </a:pPr>
            <a:endParaRPr lang="en-US" baseline="0" dirty="0" smtClean="0"/>
          </a:p>
          <a:p>
            <a:pPr marL="0" indent="0">
              <a:buFont typeface="+mj-lt"/>
              <a:buNone/>
            </a:pPr>
            <a:r>
              <a:rPr lang="en-US" baseline="0" dirty="0" smtClean="0"/>
              <a:t>Projections take care of this so it feels natural.</a:t>
            </a: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319657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r>
              <a:rPr lang="en-US" dirty="0" smtClean="0"/>
              <a:t>WinRT is based on COM,</a:t>
            </a:r>
            <a:r>
              <a:rPr lang="en-US" baseline="0" dirty="0" smtClean="0"/>
              <a:t> interfaces, so doesn’t feel natural in OO lang.</a:t>
            </a:r>
          </a:p>
          <a:p>
            <a:pPr marL="0" indent="0">
              <a:buFont typeface="+mj-lt"/>
              <a:buNone/>
            </a:pPr>
            <a:endParaRPr lang="en-US" baseline="0" dirty="0" smtClean="0"/>
          </a:p>
          <a:p>
            <a:pPr marL="0" indent="0">
              <a:buFont typeface="+mj-lt"/>
              <a:buNone/>
            </a:pPr>
            <a:r>
              <a:rPr lang="en-US" baseline="0" dirty="0" smtClean="0"/>
              <a:t>Projections take care of this so it feels natural.</a:t>
            </a: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301802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most apps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574837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5"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01696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
        <p:nvSpPr>
          <p:cNvPr id="5"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238889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066463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
        <p:nvSpPr>
          <p:cNvPr id="5"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543079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845546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Arrow Bar"/>
          <p:cNvSpPr/>
          <p:nvPr userDrawn="1"/>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27"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30"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userDrawn="1"/>
        </p:nvGrpSpPr>
        <p:grpSpPr>
          <a:xfrm>
            <a:off x="1016507" y="3185266"/>
            <a:ext cx="1325880"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4" name="Orange Tile"/>
          <p:cNvGrpSpPr/>
          <p:nvPr userDrawn="1"/>
        </p:nvGrpSpPr>
        <p:grpSpPr>
          <a:xfrm>
            <a:off x="2514069" y="3185266"/>
            <a:ext cx="1325880"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Teal Tile"/>
          <p:cNvGrpSpPr/>
          <p:nvPr userDrawn="1"/>
        </p:nvGrpSpPr>
        <p:grpSpPr>
          <a:xfrm>
            <a:off x="1016507" y="4682828"/>
            <a:ext cx="1325880"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een Tile"/>
          <p:cNvGrpSpPr/>
          <p:nvPr userDrawn="1"/>
        </p:nvGrpSpPr>
        <p:grpSpPr>
          <a:xfrm>
            <a:off x="2514069" y="4682828"/>
            <a:ext cx="1325880"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grpSp>
      <p:sp useBgFill="1">
        <p:nvSpPr>
          <p:cNvPr id="4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4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81452" y="3231974"/>
            <a:ext cx="6718301" cy="1232464"/>
          </a:xfrm>
        </p:spPr>
        <p:txBody>
          <a:bodyPr anchor="ctr">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181452" y="5029200"/>
            <a:ext cx="6870702" cy="46325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useBgFill="1">
        <p:nvSpPr>
          <p:cNvPr id="45" name="Bottom Mask"/>
          <p:cNvSpPr/>
          <p:nvPr userDrawn="1"/>
        </p:nvSpPr>
        <p:spPr bwMode="auto">
          <a:xfrm>
            <a:off x="0" y="6010275"/>
            <a:ext cx="12188826"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MS_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72694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dirty="0" smtClean="0"/>
              <a:t>Click to edit Master text styles</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358841"/>
            <a:ext cx="10237787" cy="747897"/>
          </a:xfrm>
        </p:spPr>
        <p:txBody>
          <a:bodyPr anchor="b" anchorCtr="0"/>
          <a:lstStyle>
            <a:lvl1pPr>
              <a:defRPr sz="5400" spc="-150"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p:nvSpPr>
        <p:spPr bwMode="auto">
          <a:xfrm>
            <a:off x="9847978"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p:nvSpPr>
        <p:spPr bwMode="auto">
          <a:xfrm>
            <a:off x="9262520" y="1298576"/>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p:nvSpPr>
        <p:spPr bwMode="auto">
          <a:xfrm>
            <a:off x="9262520" y="-160540"/>
            <a:ext cx="875010" cy="875010"/>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p:nvSpPr>
        <p:spPr bwMode="auto">
          <a:xfrm>
            <a:off x="9262520" y="5753556"/>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p:nvSpPr>
        <p:spPr bwMode="auto">
          <a:xfrm>
            <a:off x="10622883" y="6339014"/>
            <a:ext cx="2361286" cy="2361286"/>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p:nvSpPr>
        <p:spPr bwMode="auto">
          <a:xfrm>
            <a:off x="681947" y="442110"/>
            <a:ext cx="1255574" cy="1255574"/>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p:nvSpPr>
        <p:spPr bwMode="auto">
          <a:xfrm>
            <a:off x="1866442" y="-160540"/>
            <a:ext cx="513190" cy="513190"/>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p:nvSpPr>
        <p:spPr bwMode="auto">
          <a:xfrm>
            <a:off x="11749866" y="1234418"/>
            <a:ext cx="244474" cy="244474"/>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p:nvSpPr>
        <p:spPr bwMode="auto">
          <a:xfrm>
            <a:off x="5824555" y="1918422"/>
            <a:ext cx="875010" cy="875010"/>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p:nvSpPr>
        <p:spPr bwMode="auto">
          <a:xfrm>
            <a:off x="4973451" y="5410281"/>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Arrow Bar"/>
          <p:cNvSpPr/>
          <p:nvPr userDrawn="1"/>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20"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23" name="TechEd Logo"/>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Fuschia Tile"/>
          <p:cNvGrpSpPr/>
          <p:nvPr userDrawn="1"/>
        </p:nvGrpSpPr>
        <p:grpSpPr>
          <a:xfrm>
            <a:off x="1016507" y="3185266"/>
            <a:ext cx="1325880" cy="1325880"/>
            <a:chOff x="1071620" y="3044261"/>
            <a:chExt cx="1325880" cy="1325880"/>
          </a:xfrm>
        </p:grpSpPr>
        <p:sp>
          <p:nvSpPr>
            <p:cNvPr id="25" name="Rectangle 24"/>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Orange Tile"/>
          <p:cNvGrpSpPr/>
          <p:nvPr userDrawn="1"/>
        </p:nvGrpSpPr>
        <p:grpSpPr>
          <a:xfrm>
            <a:off x="2514069" y="3185266"/>
            <a:ext cx="1325880" cy="1325880"/>
            <a:chOff x="2487267" y="3044261"/>
            <a:chExt cx="1325880" cy="1325880"/>
          </a:xfrm>
        </p:grpSpPr>
        <p:sp>
          <p:nvSpPr>
            <p:cNvPr id="28" name="Rectangle 27"/>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0" name="Teal Tile"/>
          <p:cNvGrpSpPr/>
          <p:nvPr userDrawn="1"/>
        </p:nvGrpSpPr>
        <p:grpSpPr>
          <a:xfrm>
            <a:off x="1016507" y="4682828"/>
            <a:ext cx="1325880" cy="1325880"/>
            <a:chOff x="1020317" y="4686638"/>
            <a:chExt cx="1325880" cy="1325880"/>
          </a:xfrm>
        </p:grpSpPr>
        <p:sp>
          <p:nvSpPr>
            <p:cNvPr id="31" name="Rectangle 30"/>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2"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3" name="Green Tile"/>
          <p:cNvGrpSpPr/>
          <p:nvPr userDrawn="1"/>
        </p:nvGrpSpPr>
        <p:grpSpPr>
          <a:xfrm>
            <a:off x="2514069" y="4682828"/>
            <a:ext cx="1325880" cy="1325880"/>
            <a:chOff x="2514069" y="4682828"/>
            <a:chExt cx="1325880" cy="1325880"/>
          </a:xfrm>
        </p:grpSpPr>
        <p:sp>
          <p:nvSpPr>
            <p:cNvPr id="34" name="Rectangle 33"/>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grpSp>
      <p:sp useBgFill="1">
        <p:nvSpPr>
          <p:cNvPr id="36"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37"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38" name="Bottom Mask"/>
          <p:cNvSpPr/>
          <p:nvPr userDrawn="1"/>
        </p:nvSpPr>
        <p:spPr bwMode="auto">
          <a:xfrm>
            <a:off x="0" y="6010275"/>
            <a:ext cx="12188826"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9416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Demo</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6" name="Demo Tile"/>
          <p:cNvGrpSpPr/>
          <p:nvPr userDrawn="1"/>
        </p:nvGrpSpPr>
        <p:grpSpPr>
          <a:xfrm>
            <a:off x="1017613" y="3187884"/>
            <a:ext cx="2827252" cy="2827252"/>
            <a:chOff x="1022073" y="-1135906"/>
            <a:chExt cx="2827252" cy="2827252"/>
          </a:xfrm>
        </p:grpSpPr>
        <p:sp>
          <p:nvSpPr>
            <p:cNvPr id="17" name="Rectangle 16"/>
            <p:cNvSpPr/>
            <p:nvPr/>
          </p:nvSpPr>
          <p:spPr bwMode="auto">
            <a:xfrm>
              <a:off x="1022073" y="-1135906"/>
              <a:ext cx="2827252" cy="282725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8" name="Light bulb Icon"/>
            <p:cNvSpPr>
              <a:spLocks noEditPoints="1"/>
            </p:cNvSpPr>
            <p:nvPr/>
          </p:nvSpPr>
          <p:spPr bwMode="auto">
            <a:xfrm>
              <a:off x="1945077" y="-620805"/>
              <a:ext cx="979488" cy="1797050"/>
            </a:xfrm>
            <a:custGeom>
              <a:avLst/>
              <a:gdLst>
                <a:gd name="T0" fmla="*/ 18 w 122"/>
                <a:gd name="T1" fmla="*/ 137 h 224"/>
                <a:gd name="T2" fmla="*/ 105 w 122"/>
                <a:gd name="T3" fmla="*/ 22 h 224"/>
                <a:gd name="T4" fmla="*/ 119 w 122"/>
                <a:gd name="T5" fmla="*/ 29 h 224"/>
                <a:gd name="T6" fmla="*/ 119 w 122"/>
                <a:gd name="T7" fmla="*/ 41 h 224"/>
                <a:gd name="T8" fmla="*/ 17 w 122"/>
                <a:gd name="T9" fmla="*/ 75 h 224"/>
                <a:gd name="T10" fmla="*/ 14 w 122"/>
                <a:gd name="T11" fmla="*/ 76 h 224"/>
                <a:gd name="T12" fmla="*/ 2 w 122"/>
                <a:gd name="T13" fmla="*/ 64 h 224"/>
                <a:gd name="T14" fmla="*/ 10 w 122"/>
                <a:gd name="T15" fmla="*/ 50 h 224"/>
                <a:gd name="T16" fmla="*/ 8 w 122"/>
                <a:gd name="T17" fmla="*/ 58 h 224"/>
                <a:gd name="T18" fmla="*/ 9 w 122"/>
                <a:gd name="T19" fmla="*/ 66 h 224"/>
                <a:gd name="T20" fmla="*/ 14 w 122"/>
                <a:gd name="T21" fmla="*/ 70 h 224"/>
                <a:gd name="T22" fmla="*/ 111 w 122"/>
                <a:gd name="T23" fmla="*/ 41 h 224"/>
                <a:gd name="T24" fmla="*/ 115 w 122"/>
                <a:gd name="T25" fmla="*/ 35 h 224"/>
                <a:gd name="T26" fmla="*/ 108 w 122"/>
                <a:gd name="T27" fmla="*/ 27 h 224"/>
                <a:gd name="T28" fmla="*/ 12 w 122"/>
                <a:gd name="T29" fmla="*/ 56 h 224"/>
                <a:gd name="T30" fmla="*/ 10 w 122"/>
                <a:gd name="T31" fmla="*/ 16 h 224"/>
                <a:gd name="T32" fmla="*/ 73 w 122"/>
                <a:gd name="T33" fmla="*/ 9 h 224"/>
                <a:gd name="T34" fmla="*/ 67 w 122"/>
                <a:gd name="T35" fmla="*/ 27 h 224"/>
                <a:gd name="T36" fmla="*/ 14 w 122"/>
                <a:gd name="T37" fmla="*/ 42 h 224"/>
                <a:gd name="T38" fmla="*/ 2 w 122"/>
                <a:gd name="T39" fmla="*/ 31 h 224"/>
                <a:gd name="T40" fmla="*/ 9 w 122"/>
                <a:gd name="T41" fmla="*/ 32 h 224"/>
                <a:gd name="T42" fmla="*/ 16 w 122"/>
                <a:gd name="T43" fmla="*/ 36 h 224"/>
                <a:gd name="T44" fmla="*/ 69 w 122"/>
                <a:gd name="T45" fmla="*/ 14 h 224"/>
                <a:gd name="T46" fmla="*/ 63 w 122"/>
                <a:gd name="T47" fmla="*/ 7 h 224"/>
                <a:gd name="T48" fmla="*/ 12 w 122"/>
                <a:gd name="T49" fmla="*/ 22 h 224"/>
                <a:gd name="T50" fmla="*/ 113 w 122"/>
                <a:gd name="T51" fmla="*/ 114 h 224"/>
                <a:gd name="T52" fmla="*/ 99 w 122"/>
                <a:gd name="T53" fmla="*/ 124 h 224"/>
                <a:gd name="T54" fmla="*/ 110 w 122"/>
                <a:gd name="T55" fmla="*/ 137 h 224"/>
                <a:gd name="T56" fmla="*/ 87 w 122"/>
                <a:gd name="T57" fmla="*/ 208 h 224"/>
                <a:gd name="T58" fmla="*/ 74 w 122"/>
                <a:gd name="T59" fmla="*/ 224 h 224"/>
                <a:gd name="T60" fmla="*/ 41 w 122"/>
                <a:gd name="T61" fmla="*/ 213 h 224"/>
                <a:gd name="T62" fmla="*/ 18 w 122"/>
                <a:gd name="T63" fmla="*/ 187 h 224"/>
                <a:gd name="T64" fmla="*/ 29 w 122"/>
                <a:gd name="T65" fmla="*/ 137 h 224"/>
                <a:gd name="T66" fmla="*/ 23 w 122"/>
                <a:gd name="T67" fmla="*/ 113 h 224"/>
                <a:gd name="T68" fmla="*/ 10 w 122"/>
                <a:gd name="T69" fmla="*/ 109 h 224"/>
                <a:gd name="T70" fmla="*/ 2 w 122"/>
                <a:gd name="T71" fmla="*/ 98 h 224"/>
                <a:gd name="T72" fmla="*/ 3 w 122"/>
                <a:gd name="T73" fmla="*/ 89 h 224"/>
                <a:gd name="T74" fmla="*/ 105 w 122"/>
                <a:gd name="T75" fmla="*/ 55 h 224"/>
                <a:gd name="T76" fmla="*/ 120 w 122"/>
                <a:gd name="T77" fmla="*/ 66 h 224"/>
                <a:gd name="T78" fmla="*/ 113 w 122"/>
                <a:gd name="T79" fmla="*/ 81 h 224"/>
                <a:gd name="T80" fmla="*/ 56 w 122"/>
                <a:gd name="T81" fmla="*/ 105 h 224"/>
                <a:gd name="T82" fmla="*/ 72 w 122"/>
                <a:gd name="T83" fmla="*/ 137 h 224"/>
                <a:gd name="T84" fmla="*/ 82 w 122"/>
                <a:gd name="T85" fmla="*/ 95 h 224"/>
                <a:gd name="T86" fmla="*/ 119 w 122"/>
                <a:gd name="T87" fmla="*/ 96 h 224"/>
                <a:gd name="T88" fmla="*/ 113 w 122"/>
                <a:gd name="T89" fmla="*/ 114 h 224"/>
                <a:gd name="T90" fmla="*/ 111 w 122"/>
                <a:gd name="T91" fmla="*/ 75 h 224"/>
                <a:gd name="T92" fmla="*/ 115 w 122"/>
                <a:gd name="T93" fmla="*/ 68 h 224"/>
                <a:gd name="T94" fmla="*/ 108 w 122"/>
                <a:gd name="T95" fmla="*/ 61 h 224"/>
                <a:gd name="T96" fmla="*/ 25 w 122"/>
                <a:gd name="T97" fmla="*/ 86 h 224"/>
                <a:gd name="T98" fmla="*/ 12 w 122"/>
                <a:gd name="T99" fmla="*/ 89 h 224"/>
                <a:gd name="T100" fmla="*/ 8 w 122"/>
                <a:gd name="T101" fmla="*/ 92 h 224"/>
                <a:gd name="T102" fmla="*/ 8 w 122"/>
                <a:gd name="T103" fmla="*/ 96 h 224"/>
                <a:gd name="T104" fmla="*/ 12 w 122"/>
                <a:gd name="T105" fmla="*/ 103 h 224"/>
                <a:gd name="T106" fmla="*/ 25 w 122"/>
                <a:gd name="T107" fmla="*/ 107 h 224"/>
                <a:gd name="T108" fmla="*/ 35 w 122"/>
                <a:gd name="T109" fmla="*/ 120 h 224"/>
                <a:gd name="T110" fmla="*/ 50 w 122"/>
                <a:gd name="T111" fmla="*/ 137 h 224"/>
                <a:gd name="T112" fmla="*/ 48 w 122"/>
                <a:gd name="T113" fmla="*/ 100 h 224"/>
                <a:gd name="T114" fmla="*/ 49 w 122"/>
                <a:gd name="T115" fmla="*/ 93 h 224"/>
                <a:gd name="T116" fmla="*/ 113 w 122"/>
                <a:gd name="T117" fmla="*/ 98 h 224"/>
                <a:gd name="T118" fmla="*/ 84 w 122"/>
                <a:gd name="T119" fmla="*/ 101 h 224"/>
                <a:gd name="T120" fmla="*/ 78 w 122"/>
                <a:gd name="T121" fmla="*/ 137 h 224"/>
                <a:gd name="T122" fmla="*/ 93 w 122"/>
                <a:gd name="T123" fmla="*/ 124 h 224"/>
                <a:gd name="T124" fmla="*/ 111 w 122"/>
                <a:gd name="T125" fmla="*/ 1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224">
                  <a:moveTo>
                    <a:pt x="18" y="137"/>
                  </a:moveTo>
                  <a:cubicBezTo>
                    <a:pt x="18" y="137"/>
                    <a:pt x="18" y="137"/>
                    <a:pt x="18" y="137"/>
                  </a:cubicBezTo>
                  <a:moveTo>
                    <a:pt x="10" y="50"/>
                  </a:moveTo>
                  <a:cubicBezTo>
                    <a:pt x="105" y="22"/>
                    <a:pt x="105" y="22"/>
                    <a:pt x="105" y="22"/>
                  </a:cubicBezTo>
                  <a:cubicBezTo>
                    <a:pt x="106" y="21"/>
                    <a:pt x="107" y="21"/>
                    <a:pt x="108" y="21"/>
                  </a:cubicBezTo>
                  <a:cubicBezTo>
                    <a:pt x="113" y="21"/>
                    <a:pt x="118" y="24"/>
                    <a:pt x="119" y="29"/>
                  </a:cubicBezTo>
                  <a:cubicBezTo>
                    <a:pt x="120" y="33"/>
                    <a:pt x="120" y="33"/>
                    <a:pt x="120" y="33"/>
                  </a:cubicBezTo>
                  <a:cubicBezTo>
                    <a:pt x="121" y="36"/>
                    <a:pt x="121" y="39"/>
                    <a:pt x="119" y="41"/>
                  </a:cubicBezTo>
                  <a:cubicBezTo>
                    <a:pt x="118" y="44"/>
                    <a:pt x="116" y="46"/>
                    <a:pt x="113" y="47"/>
                  </a:cubicBezTo>
                  <a:cubicBezTo>
                    <a:pt x="17" y="75"/>
                    <a:pt x="17" y="75"/>
                    <a:pt x="17" y="75"/>
                  </a:cubicBezTo>
                  <a:cubicBezTo>
                    <a:pt x="16" y="76"/>
                    <a:pt x="15" y="76"/>
                    <a:pt x="14" y="76"/>
                  </a:cubicBezTo>
                  <a:cubicBezTo>
                    <a:pt x="14" y="76"/>
                    <a:pt x="14" y="76"/>
                    <a:pt x="14" y="76"/>
                  </a:cubicBezTo>
                  <a:cubicBezTo>
                    <a:pt x="9" y="76"/>
                    <a:pt x="5" y="73"/>
                    <a:pt x="3" y="68"/>
                  </a:cubicBezTo>
                  <a:cubicBezTo>
                    <a:pt x="2" y="64"/>
                    <a:pt x="2" y="64"/>
                    <a:pt x="2" y="64"/>
                  </a:cubicBezTo>
                  <a:cubicBezTo>
                    <a:pt x="1" y="61"/>
                    <a:pt x="2" y="58"/>
                    <a:pt x="3" y="56"/>
                  </a:cubicBezTo>
                  <a:cubicBezTo>
                    <a:pt x="5" y="53"/>
                    <a:pt x="7" y="51"/>
                    <a:pt x="10" y="50"/>
                  </a:cubicBezTo>
                  <a:close/>
                  <a:moveTo>
                    <a:pt x="12" y="56"/>
                  </a:moveTo>
                  <a:cubicBezTo>
                    <a:pt x="10" y="56"/>
                    <a:pt x="9" y="57"/>
                    <a:pt x="8" y="58"/>
                  </a:cubicBezTo>
                  <a:cubicBezTo>
                    <a:pt x="8" y="60"/>
                    <a:pt x="8" y="61"/>
                    <a:pt x="8" y="62"/>
                  </a:cubicBezTo>
                  <a:cubicBezTo>
                    <a:pt x="9" y="66"/>
                    <a:pt x="9" y="66"/>
                    <a:pt x="9" y="66"/>
                  </a:cubicBezTo>
                  <a:cubicBezTo>
                    <a:pt x="10" y="68"/>
                    <a:pt x="12" y="70"/>
                    <a:pt x="14" y="70"/>
                  </a:cubicBezTo>
                  <a:cubicBezTo>
                    <a:pt x="14" y="70"/>
                    <a:pt x="14" y="70"/>
                    <a:pt x="14" y="70"/>
                  </a:cubicBezTo>
                  <a:cubicBezTo>
                    <a:pt x="15" y="70"/>
                    <a:pt x="15" y="70"/>
                    <a:pt x="16" y="70"/>
                  </a:cubicBezTo>
                  <a:cubicBezTo>
                    <a:pt x="111" y="41"/>
                    <a:pt x="111" y="41"/>
                    <a:pt x="111" y="41"/>
                  </a:cubicBezTo>
                  <a:cubicBezTo>
                    <a:pt x="112" y="41"/>
                    <a:pt x="113" y="40"/>
                    <a:pt x="114" y="39"/>
                  </a:cubicBezTo>
                  <a:cubicBezTo>
                    <a:pt x="115" y="37"/>
                    <a:pt x="115" y="36"/>
                    <a:pt x="115" y="35"/>
                  </a:cubicBezTo>
                  <a:cubicBezTo>
                    <a:pt x="113" y="31"/>
                    <a:pt x="113" y="31"/>
                    <a:pt x="113" y="31"/>
                  </a:cubicBezTo>
                  <a:cubicBezTo>
                    <a:pt x="113" y="29"/>
                    <a:pt x="111" y="27"/>
                    <a:pt x="108" y="27"/>
                  </a:cubicBezTo>
                  <a:cubicBezTo>
                    <a:pt x="108" y="27"/>
                    <a:pt x="107" y="27"/>
                    <a:pt x="107" y="27"/>
                  </a:cubicBezTo>
                  <a:lnTo>
                    <a:pt x="12" y="56"/>
                  </a:lnTo>
                  <a:close/>
                  <a:moveTo>
                    <a:pt x="2" y="31"/>
                  </a:moveTo>
                  <a:cubicBezTo>
                    <a:pt x="0" y="25"/>
                    <a:pt x="4" y="18"/>
                    <a:pt x="10" y="16"/>
                  </a:cubicBezTo>
                  <a:cubicBezTo>
                    <a:pt x="59" y="1"/>
                    <a:pt x="59" y="1"/>
                    <a:pt x="59" y="1"/>
                  </a:cubicBezTo>
                  <a:cubicBezTo>
                    <a:pt x="65" y="0"/>
                    <a:pt x="72" y="3"/>
                    <a:pt x="73" y="9"/>
                  </a:cubicBezTo>
                  <a:cubicBezTo>
                    <a:pt x="75" y="12"/>
                    <a:pt x="75" y="12"/>
                    <a:pt x="75" y="12"/>
                  </a:cubicBezTo>
                  <a:cubicBezTo>
                    <a:pt x="76" y="18"/>
                    <a:pt x="73" y="25"/>
                    <a:pt x="67" y="27"/>
                  </a:cubicBezTo>
                  <a:cubicBezTo>
                    <a:pt x="18" y="42"/>
                    <a:pt x="18" y="42"/>
                    <a:pt x="18" y="42"/>
                  </a:cubicBezTo>
                  <a:cubicBezTo>
                    <a:pt x="16" y="42"/>
                    <a:pt x="15" y="42"/>
                    <a:pt x="14" y="42"/>
                  </a:cubicBezTo>
                  <a:cubicBezTo>
                    <a:pt x="9" y="42"/>
                    <a:pt x="5" y="39"/>
                    <a:pt x="3" y="34"/>
                  </a:cubicBezTo>
                  <a:lnTo>
                    <a:pt x="2" y="31"/>
                  </a:lnTo>
                  <a:close/>
                  <a:moveTo>
                    <a:pt x="8" y="29"/>
                  </a:moveTo>
                  <a:cubicBezTo>
                    <a:pt x="9" y="32"/>
                    <a:pt x="9" y="32"/>
                    <a:pt x="9" y="32"/>
                  </a:cubicBezTo>
                  <a:cubicBezTo>
                    <a:pt x="10" y="35"/>
                    <a:pt x="12" y="36"/>
                    <a:pt x="14" y="36"/>
                  </a:cubicBezTo>
                  <a:cubicBezTo>
                    <a:pt x="15" y="36"/>
                    <a:pt x="15" y="36"/>
                    <a:pt x="16" y="36"/>
                  </a:cubicBezTo>
                  <a:cubicBezTo>
                    <a:pt x="65" y="21"/>
                    <a:pt x="65" y="21"/>
                    <a:pt x="65" y="21"/>
                  </a:cubicBezTo>
                  <a:cubicBezTo>
                    <a:pt x="68" y="20"/>
                    <a:pt x="70" y="17"/>
                    <a:pt x="69" y="14"/>
                  </a:cubicBezTo>
                  <a:cubicBezTo>
                    <a:pt x="68" y="11"/>
                    <a:pt x="68" y="11"/>
                    <a:pt x="68" y="11"/>
                  </a:cubicBezTo>
                  <a:cubicBezTo>
                    <a:pt x="67" y="8"/>
                    <a:pt x="65" y="7"/>
                    <a:pt x="63" y="7"/>
                  </a:cubicBezTo>
                  <a:cubicBezTo>
                    <a:pt x="62" y="7"/>
                    <a:pt x="62" y="7"/>
                    <a:pt x="61" y="7"/>
                  </a:cubicBezTo>
                  <a:cubicBezTo>
                    <a:pt x="12" y="22"/>
                    <a:pt x="12" y="22"/>
                    <a:pt x="12" y="22"/>
                  </a:cubicBezTo>
                  <a:cubicBezTo>
                    <a:pt x="9" y="23"/>
                    <a:pt x="7" y="26"/>
                    <a:pt x="8" y="29"/>
                  </a:cubicBezTo>
                  <a:close/>
                  <a:moveTo>
                    <a:pt x="113" y="114"/>
                  </a:moveTo>
                  <a:cubicBezTo>
                    <a:pt x="105" y="116"/>
                    <a:pt x="105" y="116"/>
                    <a:pt x="105" y="116"/>
                  </a:cubicBezTo>
                  <a:cubicBezTo>
                    <a:pt x="102" y="117"/>
                    <a:pt x="99" y="121"/>
                    <a:pt x="99" y="124"/>
                  </a:cubicBezTo>
                  <a:cubicBezTo>
                    <a:pt x="99" y="137"/>
                    <a:pt x="99" y="137"/>
                    <a:pt x="99" y="137"/>
                  </a:cubicBezTo>
                  <a:cubicBezTo>
                    <a:pt x="110" y="137"/>
                    <a:pt x="110" y="137"/>
                    <a:pt x="110" y="137"/>
                  </a:cubicBezTo>
                  <a:cubicBezTo>
                    <a:pt x="110" y="187"/>
                    <a:pt x="110" y="187"/>
                    <a:pt x="110" y="187"/>
                  </a:cubicBezTo>
                  <a:cubicBezTo>
                    <a:pt x="110" y="198"/>
                    <a:pt x="100" y="207"/>
                    <a:pt x="87" y="208"/>
                  </a:cubicBezTo>
                  <a:cubicBezTo>
                    <a:pt x="87" y="213"/>
                    <a:pt x="87" y="213"/>
                    <a:pt x="87" y="213"/>
                  </a:cubicBezTo>
                  <a:cubicBezTo>
                    <a:pt x="87" y="219"/>
                    <a:pt x="81" y="224"/>
                    <a:pt x="74" y="224"/>
                  </a:cubicBezTo>
                  <a:cubicBezTo>
                    <a:pt x="54" y="224"/>
                    <a:pt x="54" y="224"/>
                    <a:pt x="54" y="224"/>
                  </a:cubicBezTo>
                  <a:cubicBezTo>
                    <a:pt x="47" y="224"/>
                    <a:pt x="41" y="219"/>
                    <a:pt x="41" y="213"/>
                  </a:cubicBezTo>
                  <a:cubicBezTo>
                    <a:pt x="41" y="208"/>
                    <a:pt x="41" y="208"/>
                    <a:pt x="41" y="208"/>
                  </a:cubicBezTo>
                  <a:cubicBezTo>
                    <a:pt x="28" y="207"/>
                    <a:pt x="18" y="198"/>
                    <a:pt x="18" y="187"/>
                  </a:cubicBezTo>
                  <a:cubicBezTo>
                    <a:pt x="18" y="137"/>
                    <a:pt x="18" y="137"/>
                    <a:pt x="18" y="137"/>
                  </a:cubicBezTo>
                  <a:cubicBezTo>
                    <a:pt x="29" y="137"/>
                    <a:pt x="29" y="137"/>
                    <a:pt x="29" y="137"/>
                  </a:cubicBezTo>
                  <a:cubicBezTo>
                    <a:pt x="29" y="120"/>
                    <a:pt x="29" y="120"/>
                    <a:pt x="29" y="120"/>
                  </a:cubicBezTo>
                  <a:cubicBezTo>
                    <a:pt x="29" y="117"/>
                    <a:pt x="26" y="113"/>
                    <a:pt x="23" y="113"/>
                  </a:cubicBezTo>
                  <a:cubicBezTo>
                    <a:pt x="12" y="109"/>
                    <a:pt x="12" y="109"/>
                    <a:pt x="12" y="109"/>
                  </a:cubicBezTo>
                  <a:cubicBezTo>
                    <a:pt x="10" y="109"/>
                    <a:pt x="10" y="109"/>
                    <a:pt x="10" y="109"/>
                  </a:cubicBezTo>
                  <a:cubicBezTo>
                    <a:pt x="7" y="108"/>
                    <a:pt x="4" y="105"/>
                    <a:pt x="3" y="102"/>
                  </a:cubicBezTo>
                  <a:cubicBezTo>
                    <a:pt x="2" y="98"/>
                    <a:pt x="2" y="98"/>
                    <a:pt x="2" y="98"/>
                  </a:cubicBezTo>
                  <a:cubicBezTo>
                    <a:pt x="2" y="97"/>
                    <a:pt x="2" y="97"/>
                    <a:pt x="2" y="96"/>
                  </a:cubicBezTo>
                  <a:cubicBezTo>
                    <a:pt x="2" y="94"/>
                    <a:pt x="2" y="91"/>
                    <a:pt x="3" y="89"/>
                  </a:cubicBezTo>
                  <a:cubicBezTo>
                    <a:pt x="5" y="87"/>
                    <a:pt x="7" y="85"/>
                    <a:pt x="10" y="84"/>
                  </a:cubicBezTo>
                  <a:cubicBezTo>
                    <a:pt x="105" y="55"/>
                    <a:pt x="105" y="55"/>
                    <a:pt x="105" y="55"/>
                  </a:cubicBezTo>
                  <a:cubicBezTo>
                    <a:pt x="111" y="54"/>
                    <a:pt x="118" y="57"/>
                    <a:pt x="119" y="63"/>
                  </a:cubicBezTo>
                  <a:cubicBezTo>
                    <a:pt x="120" y="66"/>
                    <a:pt x="120" y="66"/>
                    <a:pt x="120" y="66"/>
                  </a:cubicBezTo>
                  <a:cubicBezTo>
                    <a:pt x="121" y="69"/>
                    <a:pt x="121" y="72"/>
                    <a:pt x="119" y="75"/>
                  </a:cubicBezTo>
                  <a:cubicBezTo>
                    <a:pt x="118" y="78"/>
                    <a:pt x="116" y="80"/>
                    <a:pt x="113" y="81"/>
                  </a:cubicBezTo>
                  <a:cubicBezTo>
                    <a:pt x="54" y="98"/>
                    <a:pt x="54" y="98"/>
                    <a:pt x="54" y="98"/>
                  </a:cubicBezTo>
                  <a:cubicBezTo>
                    <a:pt x="55" y="100"/>
                    <a:pt x="56" y="103"/>
                    <a:pt x="56" y="105"/>
                  </a:cubicBezTo>
                  <a:cubicBezTo>
                    <a:pt x="56" y="137"/>
                    <a:pt x="56" y="137"/>
                    <a:pt x="56" y="137"/>
                  </a:cubicBezTo>
                  <a:cubicBezTo>
                    <a:pt x="72" y="137"/>
                    <a:pt x="72" y="137"/>
                    <a:pt x="72" y="137"/>
                  </a:cubicBezTo>
                  <a:cubicBezTo>
                    <a:pt x="72" y="109"/>
                    <a:pt x="72" y="109"/>
                    <a:pt x="72" y="109"/>
                  </a:cubicBezTo>
                  <a:cubicBezTo>
                    <a:pt x="72" y="103"/>
                    <a:pt x="77" y="97"/>
                    <a:pt x="82" y="95"/>
                  </a:cubicBezTo>
                  <a:cubicBezTo>
                    <a:pt x="105" y="89"/>
                    <a:pt x="105" y="89"/>
                    <a:pt x="105" y="89"/>
                  </a:cubicBezTo>
                  <a:cubicBezTo>
                    <a:pt x="111" y="87"/>
                    <a:pt x="118" y="91"/>
                    <a:pt x="119" y="96"/>
                  </a:cubicBezTo>
                  <a:cubicBezTo>
                    <a:pt x="120" y="100"/>
                    <a:pt x="120" y="100"/>
                    <a:pt x="120" y="100"/>
                  </a:cubicBezTo>
                  <a:cubicBezTo>
                    <a:pt x="122" y="106"/>
                    <a:pt x="119" y="112"/>
                    <a:pt x="113" y="114"/>
                  </a:cubicBezTo>
                  <a:close/>
                  <a:moveTo>
                    <a:pt x="49" y="93"/>
                  </a:moveTo>
                  <a:cubicBezTo>
                    <a:pt x="111" y="75"/>
                    <a:pt x="111" y="75"/>
                    <a:pt x="111" y="75"/>
                  </a:cubicBezTo>
                  <a:cubicBezTo>
                    <a:pt x="112" y="74"/>
                    <a:pt x="113" y="74"/>
                    <a:pt x="114" y="72"/>
                  </a:cubicBezTo>
                  <a:cubicBezTo>
                    <a:pt x="115" y="71"/>
                    <a:pt x="115" y="70"/>
                    <a:pt x="115" y="68"/>
                  </a:cubicBezTo>
                  <a:cubicBezTo>
                    <a:pt x="113" y="65"/>
                    <a:pt x="113" y="65"/>
                    <a:pt x="113" y="65"/>
                  </a:cubicBezTo>
                  <a:cubicBezTo>
                    <a:pt x="113" y="62"/>
                    <a:pt x="111" y="61"/>
                    <a:pt x="108" y="61"/>
                  </a:cubicBezTo>
                  <a:cubicBezTo>
                    <a:pt x="108" y="61"/>
                    <a:pt x="107" y="61"/>
                    <a:pt x="107" y="61"/>
                  </a:cubicBezTo>
                  <a:cubicBezTo>
                    <a:pt x="25" y="86"/>
                    <a:pt x="25" y="86"/>
                    <a:pt x="25" y="86"/>
                  </a:cubicBezTo>
                  <a:cubicBezTo>
                    <a:pt x="13" y="89"/>
                    <a:pt x="13" y="89"/>
                    <a:pt x="13" y="89"/>
                  </a:cubicBezTo>
                  <a:cubicBezTo>
                    <a:pt x="12" y="89"/>
                    <a:pt x="12" y="89"/>
                    <a:pt x="12" y="89"/>
                  </a:cubicBezTo>
                  <a:cubicBezTo>
                    <a:pt x="12" y="90"/>
                    <a:pt x="12" y="90"/>
                    <a:pt x="12" y="90"/>
                  </a:cubicBezTo>
                  <a:cubicBezTo>
                    <a:pt x="10" y="90"/>
                    <a:pt x="9" y="91"/>
                    <a:pt x="8" y="92"/>
                  </a:cubicBezTo>
                  <a:cubicBezTo>
                    <a:pt x="8" y="93"/>
                    <a:pt x="8" y="95"/>
                    <a:pt x="8" y="96"/>
                  </a:cubicBezTo>
                  <a:cubicBezTo>
                    <a:pt x="8" y="96"/>
                    <a:pt x="8" y="96"/>
                    <a:pt x="8" y="96"/>
                  </a:cubicBezTo>
                  <a:cubicBezTo>
                    <a:pt x="9" y="100"/>
                    <a:pt x="9" y="100"/>
                    <a:pt x="9" y="100"/>
                  </a:cubicBezTo>
                  <a:cubicBezTo>
                    <a:pt x="10" y="101"/>
                    <a:pt x="11" y="103"/>
                    <a:pt x="12" y="103"/>
                  </a:cubicBezTo>
                  <a:cubicBezTo>
                    <a:pt x="13" y="103"/>
                    <a:pt x="13" y="103"/>
                    <a:pt x="13" y="103"/>
                  </a:cubicBezTo>
                  <a:cubicBezTo>
                    <a:pt x="25" y="107"/>
                    <a:pt x="25" y="107"/>
                    <a:pt x="25" y="107"/>
                  </a:cubicBezTo>
                  <a:cubicBezTo>
                    <a:pt x="25" y="107"/>
                    <a:pt x="25" y="107"/>
                    <a:pt x="25" y="107"/>
                  </a:cubicBezTo>
                  <a:cubicBezTo>
                    <a:pt x="31" y="109"/>
                    <a:pt x="35" y="115"/>
                    <a:pt x="35" y="120"/>
                  </a:cubicBezTo>
                  <a:cubicBezTo>
                    <a:pt x="35" y="137"/>
                    <a:pt x="35" y="137"/>
                    <a:pt x="35" y="137"/>
                  </a:cubicBezTo>
                  <a:cubicBezTo>
                    <a:pt x="50" y="137"/>
                    <a:pt x="50" y="137"/>
                    <a:pt x="50" y="137"/>
                  </a:cubicBezTo>
                  <a:cubicBezTo>
                    <a:pt x="50" y="105"/>
                    <a:pt x="50" y="105"/>
                    <a:pt x="50" y="105"/>
                  </a:cubicBezTo>
                  <a:cubicBezTo>
                    <a:pt x="50" y="104"/>
                    <a:pt x="49" y="102"/>
                    <a:pt x="48" y="100"/>
                  </a:cubicBezTo>
                  <a:cubicBezTo>
                    <a:pt x="47" y="99"/>
                    <a:pt x="45" y="98"/>
                    <a:pt x="44" y="97"/>
                  </a:cubicBezTo>
                  <a:cubicBezTo>
                    <a:pt x="44" y="97"/>
                    <a:pt x="40" y="96"/>
                    <a:pt x="49" y="93"/>
                  </a:cubicBezTo>
                  <a:close/>
                  <a:moveTo>
                    <a:pt x="115" y="102"/>
                  </a:moveTo>
                  <a:cubicBezTo>
                    <a:pt x="113" y="98"/>
                    <a:pt x="113" y="98"/>
                    <a:pt x="113" y="98"/>
                  </a:cubicBezTo>
                  <a:cubicBezTo>
                    <a:pt x="113" y="95"/>
                    <a:pt x="110" y="94"/>
                    <a:pt x="107" y="95"/>
                  </a:cubicBezTo>
                  <a:cubicBezTo>
                    <a:pt x="84" y="101"/>
                    <a:pt x="84" y="101"/>
                    <a:pt x="84" y="101"/>
                  </a:cubicBezTo>
                  <a:cubicBezTo>
                    <a:pt x="81" y="102"/>
                    <a:pt x="78" y="106"/>
                    <a:pt x="78" y="109"/>
                  </a:cubicBezTo>
                  <a:cubicBezTo>
                    <a:pt x="78" y="137"/>
                    <a:pt x="78" y="137"/>
                    <a:pt x="78" y="137"/>
                  </a:cubicBezTo>
                  <a:cubicBezTo>
                    <a:pt x="93" y="137"/>
                    <a:pt x="93" y="137"/>
                    <a:pt x="93" y="137"/>
                  </a:cubicBezTo>
                  <a:cubicBezTo>
                    <a:pt x="93" y="124"/>
                    <a:pt x="93" y="124"/>
                    <a:pt x="93" y="124"/>
                  </a:cubicBezTo>
                  <a:cubicBezTo>
                    <a:pt x="93" y="118"/>
                    <a:pt x="97" y="112"/>
                    <a:pt x="103" y="111"/>
                  </a:cubicBezTo>
                  <a:cubicBezTo>
                    <a:pt x="111" y="108"/>
                    <a:pt x="111" y="108"/>
                    <a:pt x="111" y="108"/>
                  </a:cubicBezTo>
                  <a:cubicBezTo>
                    <a:pt x="114" y="108"/>
                    <a:pt x="115" y="105"/>
                    <a:pt x="115"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6">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971952"/>
            <a:ext cx="11149013" cy="914096"/>
          </a:xfrm>
        </p:spPr>
        <p:txBody>
          <a:bodyPr anchor="ctr" anchorCtr="0"/>
          <a:lstStyle>
            <a:lvl1pPr>
              <a:defRPr sz="6600" spc="-300" baseline="0">
                <a:solidFill>
                  <a:schemeClr val="tx1">
                    <a:alpha val="99000"/>
                  </a:schemeClr>
                </a:solidFill>
              </a:defRPr>
            </a:lvl1pPr>
          </a:lstStyle>
          <a:p>
            <a:r>
              <a:rPr lang="en-US" dirty="0" smtClean="0"/>
              <a:t>Click to edit title style</a:t>
            </a:r>
            <a:endParaRPr lang="en-US" dirty="0"/>
          </a:p>
        </p:txBody>
      </p:sp>
      <p:sp>
        <p:nvSpPr>
          <p:cNvPr id="3" name="Oval 2"/>
          <p:cNvSpPr/>
          <p:nvPr/>
        </p:nvSpPr>
        <p:spPr bwMode="auto">
          <a:xfrm>
            <a:off x="10202421" y="-383422"/>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p:nvSpPr>
        <p:spPr bwMode="auto">
          <a:xfrm>
            <a:off x="9616963" y="1075694"/>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p:nvSpPr>
        <p:spPr bwMode="auto">
          <a:xfrm>
            <a:off x="9616963" y="-383422"/>
            <a:ext cx="875010" cy="875010"/>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p:nvSpPr>
        <p:spPr bwMode="auto">
          <a:xfrm>
            <a:off x="8573550" y="1200178"/>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p:nvSpPr>
        <p:spPr bwMode="auto">
          <a:xfrm>
            <a:off x="9490215" y="5499901"/>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p:nvSpPr>
        <p:spPr bwMode="auto">
          <a:xfrm>
            <a:off x="10755517" y="4827762"/>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p:nvSpPr>
        <p:spPr bwMode="auto">
          <a:xfrm>
            <a:off x="10850578" y="6085359"/>
            <a:ext cx="2361286" cy="2361286"/>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p:nvSpPr>
        <p:spPr bwMode="auto">
          <a:xfrm>
            <a:off x="1503468" y="1115602"/>
            <a:ext cx="1255574" cy="1255574"/>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p:nvSpPr>
        <p:spPr bwMode="auto">
          <a:xfrm>
            <a:off x="2687963" y="512952"/>
            <a:ext cx="513190" cy="513190"/>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p:nvSpPr>
        <p:spPr bwMode="auto">
          <a:xfrm>
            <a:off x="12104309" y="1011536"/>
            <a:ext cx="244474" cy="244474"/>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p:nvSpPr>
        <p:spPr bwMode="auto">
          <a:xfrm>
            <a:off x="11156211" y="1879032"/>
            <a:ext cx="875010" cy="875010"/>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4973451" y="5410281"/>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9075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3055051"/>
            <a:ext cx="11149013" cy="747897"/>
          </a:xfrm>
        </p:spPr>
        <p:txBody>
          <a:bodyPr anchor="ctr" anchorCtr="0"/>
          <a:lstStyle>
            <a:lvl1pPr>
              <a:defRPr sz="54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61490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p:nvSpPr>
        <p:spPr bwMode="auto">
          <a:xfrm>
            <a:off x="9847978"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p:nvSpPr>
        <p:spPr bwMode="auto">
          <a:xfrm>
            <a:off x="9262520" y="1298576"/>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p:nvSpPr>
        <p:spPr bwMode="auto">
          <a:xfrm>
            <a:off x="9262520" y="-160540"/>
            <a:ext cx="875010" cy="875010"/>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p:nvSpPr>
        <p:spPr bwMode="auto">
          <a:xfrm>
            <a:off x="9262520" y="5753556"/>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p:nvSpPr>
        <p:spPr bwMode="auto">
          <a:xfrm>
            <a:off x="10622883" y="6339014"/>
            <a:ext cx="2361286" cy="2361286"/>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p:nvSpPr>
        <p:spPr bwMode="auto">
          <a:xfrm>
            <a:off x="681947" y="442110"/>
            <a:ext cx="1255574" cy="1255574"/>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p:nvSpPr>
        <p:spPr bwMode="auto">
          <a:xfrm>
            <a:off x="1866442" y="-160540"/>
            <a:ext cx="513190" cy="513190"/>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p:nvSpPr>
        <p:spPr bwMode="auto">
          <a:xfrm>
            <a:off x="11749866" y="1234418"/>
            <a:ext cx="244474" cy="244474"/>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p:nvSpPr>
        <p:spPr bwMode="auto">
          <a:xfrm>
            <a:off x="5824555" y="1918422"/>
            <a:ext cx="875010" cy="875010"/>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p:nvSpPr>
        <p:spPr bwMode="auto">
          <a:xfrm>
            <a:off x="4973451" y="5410281"/>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7800"/>
            <a:ext cx="10237787" cy="914096"/>
          </a:xfrm>
        </p:spPr>
        <p:txBody>
          <a:bodyPr wrap="square" anchor="ctr">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2163273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8"/>
            <a:ext cx="11149013" cy="5181601"/>
          </a:xfrm>
          <a:prstGeom prst="rect">
            <a:avLst/>
          </a:prstGeom>
        </p:spPr>
        <p:txBody>
          <a:bodyPr/>
          <a:lstStyle>
            <a:lvl1pPr marL="284163" indent="-284163">
              <a:buFont typeface="Wingdings" pitchFamily="2" charset="2"/>
              <a:buChar char=""/>
              <a:defRPr sz="4000">
                <a:latin typeface="+mn-lt"/>
              </a:defRPr>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0721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0813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618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100" indent="-292100">
              <a:spcBef>
                <a:spcPts val="1200"/>
              </a:spcBef>
              <a:buClr>
                <a:schemeClr val="tx1"/>
              </a:buClr>
              <a:buFont typeface="Wingdings" pitchFamily="2" charset="2"/>
              <a:buChar char=""/>
              <a:defRPr>
                <a:solidFill>
                  <a:schemeClr val="bg1">
                    <a:lumMod val="75000"/>
                    <a:lumOff val="25000"/>
                  </a:schemeClr>
                </a:solidFill>
              </a:defRPr>
            </a:lvl1pPr>
            <a:lvl2pPr marL="520700" indent="-228600">
              <a:defRPr sz="2000">
                <a:solidFill>
                  <a:schemeClr val="bg1">
                    <a:lumMod val="75000"/>
                    <a:lumOff val="25000"/>
                  </a:schemeClr>
                </a:solidFill>
              </a:defRPr>
            </a:lvl2pPr>
            <a:lvl3pPr marL="685800" indent="-165100">
              <a:tabLst/>
              <a:defRPr sz="2000">
                <a:solidFill>
                  <a:schemeClr val="bg1">
                    <a:lumMod val="75000"/>
                    <a:lumOff val="25000"/>
                  </a:schemeClr>
                </a:solidFill>
              </a:defRPr>
            </a:lvl3pPr>
            <a:lvl4pPr marL="863600" indent="-177800">
              <a:defRPr>
                <a:solidFill>
                  <a:schemeClr val="bg1">
                    <a:lumMod val="75000"/>
                    <a:lumOff val="25000"/>
                  </a:schemeClr>
                </a:solidFill>
              </a:defRPr>
            </a:lvl4pPr>
            <a:lvl5pPr marL="1028700" indent="-165100">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5181600"/>
          </a:xfrm>
        </p:spPr>
        <p:txBody>
          <a:bodyPr>
            <a:noAutofit/>
          </a:bodyPr>
          <a:lstStyle>
            <a:lvl1pPr marL="339725" indent="-339725">
              <a:spcBef>
                <a:spcPts val="1200"/>
              </a:spcBef>
              <a:buFont typeface="Wingdings" pitchFamily="2" charset="2"/>
              <a:buChar char=""/>
              <a:defRPr lang="en-US" sz="3600" kern="1200" spc="-70" baseline="0" dirty="0" smtClean="0">
                <a:solidFill>
                  <a:schemeClr val="bg1">
                    <a:lumMod val="75000"/>
                    <a:lumOff val="25000"/>
                  </a:schemeClr>
                </a:solidFill>
                <a:latin typeface="+mj-lt"/>
                <a:ea typeface="+mn-ea"/>
                <a:cs typeface="+mn-cs"/>
              </a:defRPr>
            </a:lvl1pPr>
            <a:lvl2pPr marL="635000" indent="-342900">
              <a:defRPr lang="en-US" sz="2000" kern="1200" spc="0" baseline="0" dirty="0" smtClean="0">
                <a:solidFill>
                  <a:schemeClr val="bg1">
                    <a:lumMod val="75000"/>
                    <a:lumOff val="25000"/>
                  </a:schemeClr>
                </a:solidFill>
                <a:latin typeface="+mn-lt"/>
                <a:ea typeface="+mn-ea"/>
                <a:cs typeface="+mn-cs"/>
              </a:defRPr>
            </a:lvl2pPr>
            <a:lvl3pPr marL="863600" indent="-342900">
              <a:defRPr lang="en-US" sz="2000" kern="1200" spc="0" baseline="0" dirty="0" smtClean="0">
                <a:solidFill>
                  <a:schemeClr val="bg1">
                    <a:lumMod val="75000"/>
                    <a:lumOff val="25000"/>
                  </a:schemeClr>
                </a:solidFill>
                <a:latin typeface="+mn-lt"/>
                <a:ea typeface="+mn-ea"/>
                <a:cs typeface="+mn-cs"/>
              </a:defRPr>
            </a:lvl3pPr>
            <a:lvl4pPr marL="1028700" indent="-342900">
              <a:defRPr lang="en-US" sz="2000" kern="1200" spc="0" baseline="0" dirty="0" smtClean="0">
                <a:solidFill>
                  <a:schemeClr val="bg1">
                    <a:lumMod val="75000"/>
                    <a:lumOff val="25000"/>
                  </a:schemeClr>
                </a:solidFill>
                <a:latin typeface="+mn-lt"/>
                <a:ea typeface="+mn-ea"/>
                <a:cs typeface="+mn-cs"/>
              </a:defRPr>
            </a:lvl4pPr>
            <a:lvl5pPr marL="1206500" indent="-342900">
              <a:defRPr lang="en-US" sz="2000" kern="1200" spc="0" baseline="0" dirty="0">
                <a:solidFill>
                  <a:schemeClr val="bg1">
                    <a:lumMod val="75000"/>
                    <a:lumOff val="25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173923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63"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5181600"/>
          </a:xfrm>
        </p:spPr>
        <p:txBody>
          <a:bodyPr/>
          <a:lstStyle>
            <a:lvl1pPr marL="0" indent="0">
              <a:spcBef>
                <a:spcPts val="1200"/>
              </a:spcBef>
              <a:buNone/>
              <a:defRPr lang="en-US" sz="4000" kern="1200" spc="-70" baseline="0" dirty="0" smtClean="0">
                <a:solidFill>
                  <a:schemeClr val="bg1">
                    <a:lumMod val="75000"/>
                    <a:lumOff val="25000"/>
                  </a:schemeClr>
                </a:solidFill>
                <a:latin typeface="+mn-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solidFill>
                  <a:schemeClr val="bg1">
                    <a:lumMod val="75000"/>
                    <a:lumOff val="25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47306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48288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1" name="Text Placeholder 8"/>
          <p:cNvSpPr>
            <a:spLocks noGrp="1"/>
          </p:cNvSpPr>
          <p:nvPr>
            <p:ph type="body" sz="quarter" idx="12"/>
          </p:nvPr>
        </p:nvSpPr>
        <p:spPr>
          <a:xfrm>
            <a:off x="4756214"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Tree>
    <p:extLst>
      <p:ext uri="{BB962C8B-B14F-4D97-AF65-F5344CB8AC3E}">
        <p14:creationId xmlns:p14="http://schemas.microsoft.com/office/powerpoint/2010/main" val="115599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Video</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9" name="Green Tile"/>
          <p:cNvGrpSpPr/>
          <p:nvPr userDrawn="1"/>
        </p:nvGrpSpPr>
        <p:grpSpPr>
          <a:xfrm>
            <a:off x="1015856" y="3187136"/>
            <a:ext cx="2827252" cy="2827252"/>
            <a:chOff x="-2619354" y="-790581"/>
            <a:chExt cx="2827252" cy="2827252"/>
          </a:xfrm>
        </p:grpSpPr>
        <p:sp>
          <p:nvSpPr>
            <p:cNvPr id="20" name="Rectangle 19"/>
            <p:cNvSpPr/>
            <p:nvPr/>
          </p:nvSpPr>
          <p:spPr bwMode="auto">
            <a:xfrm>
              <a:off x="-2619354" y="-790581"/>
              <a:ext cx="2827252" cy="282725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Play Icon"/>
            <p:cNvSpPr>
              <a:spLocks noEditPoints="1"/>
            </p:cNvSpPr>
            <p:nvPr/>
          </p:nvSpPr>
          <p:spPr bwMode="auto">
            <a:xfrm>
              <a:off x="-2097903" y="-269875"/>
              <a:ext cx="1784350" cy="1784350"/>
            </a:xfrm>
            <a:custGeom>
              <a:avLst/>
              <a:gdLst>
                <a:gd name="T0" fmla="*/ 168 w 224"/>
                <a:gd name="T1" fmla="*/ 112 h 224"/>
                <a:gd name="T2" fmla="*/ 86 w 224"/>
                <a:gd name="T3" fmla="*/ 173 h 224"/>
                <a:gd name="T4" fmla="*/ 86 w 224"/>
                <a:gd name="T5" fmla="*/ 50 h 224"/>
                <a:gd name="T6" fmla="*/ 168 w 224"/>
                <a:gd name="T7" fmla="*/ 112 h 224"/>
                <a:gd name="T8" fmla="*/ 168 w 224"/>
                <a:gd name="T9" fmla="*/ 112 h 224"/>
                <a:gd name="T10" fmla="*/ 112 w 224"/>
                <a:gd name="T11" fmla="*/ 0 h 224"/>
                <a:gd name="T12" fmla="*/ 224 w 224"/>
                <a:gd name="T13" fmla="*/ 112 h 224"/>
                <a:gd name="T14" fmla="*/ 112 w 224"/>
                <a:gd name="T15" fmla="*/ 224 h 224"/>
                <a:gd name="T16" fmla="*/ 0 w 224"/>
                <a:gd name="T17" fmla="*/ 112 h 224"/>
                <a:gd name="T18" fmla="*/ 112 w 224"/>
                <a:gd name="T19" fmla="*/ 0 h 224"/>
                <a:gd name="T20" fmla="*/ 112 w 224"/>
                <a:gd name="T21" fmla="*/ 216 h 224"/>
                <a:gd name="T22" fmla="*/ 216 w 224"/>
                <a:gd name="T23" fmla="*/ 112 h 224"/>
                <a:gd name="T24" fmla="*/ 112 w 224"/>
                <a:gd name="T25" fmla="*/ 8 h 224"/>
                <a:gd name="T26" fmla="*/ 8 w 224"/>
                <a:gd name="T27" fmla="*/ 112 h 224"/>
                <a:gd name="T28" fmla="*/ 112 w 224"/>
                <a:gd name="T29" fmla="*/ 21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224">
                  <a:moveTo>
                    <a:pt x="168" y="112"/>
                  </a:moveTo>
                  <a:cubicBezTo>
                    <a:pt x="86" y="173"/>
                    <a:pt x="86" y="173"/>
                    <a:pt x="86" y="173"/>
                  </a:cubicBezTo>
                  <a:cubicBezTo>
                    <a:pt x="86" y="50"/>
                    <a:pt x="86" y="50"/>
                    <a:pt x="86" y="50"/>
                  </a:cubicBezTo>
                  <a:cubicBezTo>
                    <a:pt x="168" y="112"/>
                    <a:pt x="168" y="112"/>
                    <a:pt x="168" y="112"/>
                  </a:cubicBezTo>
                  <a:cubicBezTo>
                    <a:pt x="168" y="112"/>
                    <a:pt x="168" y="112"/>
                    <a:pt x="168" y="112"/>
                  </a:cubicBezTo>
                  <a:close/>
                  <a:moveTo>
                    <a:pt x="112" y="0"/>
                  </a:moveTo>
                  <a:cubicBezTo>
                    <a:pt x="174" y="0"/>
                    <a:pt x="224" y="50"/>
                    <a:pt x="224" y="112"/>
                  </a:cubicBezTo>
                  <a:cubicBezTo>
                    <a:pt x="224" y="174"/>
                    <a:pt x="174" y="224"/>
                    <a:pt x="112" y="224"/>
                  </a:cubicBezTo>
                  <a:cubicBezTo>
                    <a:pt x="51" y="224"/>
                    <a:pt x="0" y="174"/>
                    <a:pt x="0" y="112"/>
                  </a:cubicBezTo>
                  <a:cubicBezTo>
                    <a:pt x="0" y="50"/>
                    <a:pt x="51" y="0"/>
                    <a:pt x="112" y="0"/>
                  </a:cubicBezTo>
                  <a:moveTo>
                    <a:pt x="112" y="216"/>
                  </a:moveTo>
                  <a:cubicBezTo>
                    <a:pt x="170" y="216"/>
                    <a:pt x="216" y="169"/>
                    <a:pt x="216" y="112"/>
                  </a:cubicBezTo>
                  <a:cubicBezTo>
                    <a:pt x="216" y="54"/>
                    <a:pt x="170" y="8"/>
                    <a:pt x="112" y="8"/>
                  </a:cubicBezTo>
                  <a:cubicBezTo>
                    <a:pt x="55" y="8"/>
                    <a:pt x="8" y="54"/>
                    <a:pt x="8" y="112"/>
                  </a:cubicBezTo>
                  <a:cubicBezTo>
                    <a:pt x="8" y="169"/>
                    <a:pt x="55" y="216"/>
                    <a:pt x="112" y="2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88345443"/>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Tree>
    <p:extLst>
      <p:ext uri="{BB962C8B-B14F-4D97-AF65-F5344CB8AC3E}">
        <p14:creationId xmlns:p14="http://schemas.microsoft.com/office/powerpoint/2010/main" val="1430308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1" name="Text Placeholder 8"/>
          <p:cNvSpPr>
            <a:spLocks noGrp="1"/>
          </p:cNvSpPr>
          <p:nvPr>
            <p:ph type="body" sz="quarter" idx="12"/>
          </p:nvPr>
        </p:nvSpPr>
        <p:spPr>
          <a:xfrm>
            <a:off x="475621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0" name="Text Placeholder 8"/>
          <p:cNvSpPr>
            <a:spLocks noGrp="1"/>
          </p:cNvSpPr>
          <p:nvPr>
            <p:ph type="body" sz="quarter" idx="17"/>
          </p:nvPr>
        </p:nvSpPr>
        <p:spPr>
          <a:xfrm>
            <a:off x="475621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6" name="Text Placeholder 8"/>
          <p:cNvSpPr>
            <a:spLocks noGrp="1"/>
          </p:cNvSpPr>
          <p:nvPr>
            <p:ph type="body" sz="quarter" idx="18"/>
          </p:nvPr>
        </p:nvSpPr>
        <p:spPr>
          <a:xfrm>
            <a:off x="475621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smtClean="0"/>
              <a:t>Click to edit Master text styles</a:t>
            </a:r>
          </a:p>
        </p:txBody>
      </p:sp>
    </p:spTree>
    <p:extLst>
      <p:ext uri="{BB962C8B-B14F-4D97-AF65-F5344CB8AC3E}">
        <p14:creationId xmlns:p14="http://schemas.microsoft.com/office/powerpoint/2010/main" val="142690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843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3" name="Rectangle 2"/>
          <p:cNvSpPr/>
          <p:nvPr/>
        </p:nvSpPr>
        <p:spPr bwMode="hidden">
          <a:xfrm flipV="1">
            <a:off x="0" y="0"/>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solidFill>
                <a:schemeClr val="tx1">
                  <a:alpha val="99000"/>
                </a:scheme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447800"/>
            <a:ext cx="11152188" cy="5181600"/>
          </a:xfrm>
        </p:spPr>
        <p:txBody>
          <a:bodyPr>
            <a:normAutofit/>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078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06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990962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041216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Partner</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7" name="Blue Tile"/>
          <p:cNvGrpSpPr/>
          <p:nvPr userDrawn="1"/>
        </p:nvGrpSpPr>
        <p:grpSpPr>
          <a:xfrm>
            <a:off x="1015857" y="3189726"/>
            <a:ext cx="2827252" cy="2827252"/>
            <a:chOff x="1071620" y="3044261"/>
            <a:chExt cx="1325880" cy="1325880"/>
          </a:xfrm>
        </p:grpSpPr>
        <p:sp>
          <p:nvSpPr>
            <p:cNvPr id="18" name="Rectangle 17"/>
            <p:cNvSpPr/>
            <p:nvPr/>
          </p:nvSpPr>
          <p:spPr bwMode="auto">
            <a:xfrm>
              <a:off x="1071620" y="3044261"/>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0424182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Customer</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2">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9" name="Purple Tile"/>
          <p:cNvGrpSpPr/>
          <p:nvPr userDrawn="1"/>
        </p:nvGrpSpPr>
        <p:grpSpPr>
          <a:xfrm>
            <a:off x="1017613" y="3187136"/>
            <a:ext cx="2827252" cy="2827252"/>
            <a:chOff x="1022073" y="-1624298"/>
            <a:chExt cx="2827252" cy="2827252"/>
          </a:xfrm>
        </p:grpSpPr>
        <p:sp>
          <p:nvSpPr>
            <p:cNvPr id="20" name="Rectangle 19"/>
            <p:cNvSpPr/>
            <p:nvPr/>
          </p:nvSpPr>
          <p:spPr bwMode="auto">
            <a:xfrm>
              <a:off x="1022073" y="-1624298"/>
              <a:ext cx="2827252" cy="282725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Freeform 8"/>
            <p:cNvSpPr>
              <a:spLocks noEditPoints="1"/>
            </p:cNvSpPr>
            <p:nvPr/>
          </p:nvSpPr>
          <p:spPr bwMode="auto">
            <a:xfrm>
              <a:off x="1537798" y="-867430"/>
              <a:ext cx="1792288" cy="1501775"/>
            </a:xfrm>
            <a:custGeom>
              <a:avLst/>
              <a:gdLst>
                <a:gd name="T0" fmla="*/ 184 w 223"/>
                <a:gd name="T1" fmla="*/ 187 h 187"/>
                <a:gd name="T2" fmla="*/ 181 w 223"/>
                <a:gd name="T3" fmla="*/ 186 h 187"/>
                <a:gd name="T4" fmla="*/ 146 w 223"/>
                <a:gd name="T5" fmla="*/ 151 h 187"/>
                <a:gd name="T6" fmla="*/ 40 w 223"/>
                <a:gd name="T7" fmla="*/ 151 h 187"/>
                <a:gd name="T8" fmla="*/ 0 w 223"/>
                <a:gd name="T9" fmla="*/ 111 h 187"/>
                <a:gd name="T10" fmla="*/ 0 w 223"/>
                <a:gd name="T11" fmla="*/ 40 h 187"/>
                <a:gd name="T12" fmla="*/ 40 w 223"/>
                <a:gd name="T13" fmla="*/ 0 h 187"/>
                <a:gd name="T14" fmla="*/ 183 w 223"/>
                <a:gd name="T15" fmla="*/ 0 h 187"/>
                <a:gd name="T16" fmla="*/ 223 w 223"/>
                <a:gd name="T17" fmla="*/ 40 h 187"/>
                <a:gd name="T18" fmla="*/ 223 w 223"/>
                <a:gd name="T19" fmla="*/ 111 h 187"/>
                <a:gd name="T20" fmla="*/ 188 w 223"/>
                <a:gd name="T21" fmla="*/ 150 h 187"/>
                <a:gd name="T22" fmla="*/ 188 w 223"/>
                <a:gd name="T23" fmla="*/ 183 h 187"/>
                <a:gd name="T24" fmla="*/ 185 w 223"/>
                <a:gd name="T25" fmla="*/ 187 h 187"/>
                <a:gd name="T26" fmla="*/ 184 w 223"/>
                <a:gd name="T27" fmla="*/ 187 h 187"/>
                <a:gd name="T28" fmla="*/ 40 w 223"/>
                <a:gd name="T29" fmla="*/ 8 h 187"/>
                <a:gd name="T30" fmla="*/ 8 w 223"/>
                <a:gd name="T31" fmla="*/ 40 h 187"/>
                <a:gd name="T32" fmla="*/ 8 w 223"/>
                <a:gd name="T33" fmla="*/ 111 h 187"/>
                <a:gd name="T34" fmla="*/ 40 w 223"/>
                <a:gd name="T35" fmla="*/ 143 h 187"/>
                <a:gd name="T36" fmla="*/ 148 w 223"/>
                <a:gd name="T37" fmla="*/ 143 h 187"/>
                <a:gd name="T38" fmla="*/ 151 w 223"/>
                <a:gd name="T39" fmla="*/ 144 h 187"/>
                <a:gd name="T40" fmla="*/ 180 w 223"/>
                <a:gd name="T41" fmla="*/ 173 h 187"/>
                <a:gd name="T42" fmla="*/ 180 w 223"/>
                <a:gd name="T43" fmla="*/ 147 h 187"/>
                <a:gd name="T44" fmla="*/ 184 w 223"/>
                <a:gd name="T45" fmla="*/ 143 h 187"/>
                <a:gd name="T46" fmla="*/ 215 w 223"/>
                <a:gd name="T47" fmla="*/ 111 h 187"/>
                <a:gd name="T48" fmla="*/ 215 w 223"/>
                <a:gd name="T49" fmla="*/ 40 h 187"/>
                <a:gd name="T50" fmla="*/ 183 w 223"/>
                <a:gd name="T51" fmla="*/ 8 h 187"/>
                <a:gd name="T52" fmla="*/ 40 w 223"/>
                <a:gd name="T53" fmla="*/ 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3" h="187">
                  <a:moveTo>
                    <a:pt x="184" y="187"/>
                  </a:moveTo>
                  <a:cubicBezTo>
                    <a:pt x="183" y="187"/>
                    <a:pt x="182" y="187"/>
                    <a:pt x="181" y="186"/>
                  </a:cubicBezTo>
                  <a:cubicBezTo>
                    <a:pt x="146" y="151"/>
                    <a:pt x="146" y="151"/>
                    <a:pt x="146" y="151"/>
                  </a:cubicBezTo>
                  <a:cubicBezTo>
                    <a:pt x="40" y="151"/>
                    <a:pt x="40" y="151"/>
                    <a:pt x="40" y="151"/>
                  </a:cubicBezTo>
                  <a:cubicBezTo>
                    <a:pt x="18" y="151"/>
                    <a:pt x="0" y="133"/>
                    <a:pt x="0" y="111"/>
                  </a:cubicBezTo>
                  <a:cubicBezTo>
                    <a:pt x="0" y="40"/>
                    <a:pt x="0" y="40"/>
                    <a:pt x="0" y="40"/>
                  </a:cubicBezTo>
                  <a:cubicBezTo>
                    <a:pt x="0" y="18"/>
                    <a:pt x="18" y="0"/>
                    <a:pt x="40" y="0"/>
                  </a:cubicBezTo>
                  <a:cubicBezTo>
                    <a:pt x="183" y="0"/>
                    <a:pt x="183" y="0"/>
                    <a:pt x="183" y="0"/>
                  </a:cubicBezTo>
                  <a:cubicBezTo>
                    <a:pt x="205" y="0"/>
                    <a:pt x="223" y="18"/>
                    <a:pt x="223" y="40"/>
                  </a:cubicBezTo>
                  <a:cubicBezTo>
                    <a:pt x="223" y="111"/>
                    <a:pt x="223" y="111"/>
                    <a:pt x="223" y="111"/>
                  </a:cubicBezTo>
                  <a:cubicBezTo>
                    <a:pt x="223" y="132"/>
                    <a:pt x="208" y="148"/>
                    <a:pt x="188" y="150"/>
                  </a:cubicBezTo>
                  <a:cubicBezTo>
                    <a:pt x="188" y="183"/>
                    <a:pt x="188" y="183"/>
                    <a:pt x="188" y="183"/>
                  </a:cubicBezTo>
                  <a:cubicBezTo>
                    <a:pt x="188" y="185"/>
                    <a:pt x="187" y="186"/>
                    <a:pt x="185" y="187"/>
                  </a:cubicBezTo>
                  <a:cubicBezTo>
                    <a:pt x="185" y="187"/>
                    <a:pt x="184" y="187"/>
                    <a:pt x="184" y="187"/>
                  </a:cubicBezTo>
                  <a:moveTo>
                    <a:pt x="40" y="8"/>
                  </a:moveTo>
                  <a:cubicBezTo>
                    <a:pt x="22" y="8"/>
                    <a:pt x="8" y="23"/>
                    <a:pt x="8" y="40"/>
                  </a:cubicBezTo>
                  <a:cubicBezTo>
                    <a:pt x="8" y="111"/>
                    <a:pt x="8" y="111"/>
                    <a:pt x="8" y="111"/>
                  </a:cubicBezTo>
                  <a:cubicBezTo>
                    <a:pt x="8" y="128"/>
                    <a:pt x="22" y="143"/>
                    <a:pt x="40" y="143"/>
                  </a:cubicBezTo>
                  <a:cubicBezTo>
                    <a:pt x="148" y="143"/>
                    <a:pt x="148" y="143"/>
                    <a:pt x="148" y="143"/>
                  </a:cubicBezTo>
                  <a:cubicBezTo>
                    <a:pt x="149" y="143"/>
                    <a:pt x="150" y="143"/>
                    <a:pt x="151" y="144"/>
                  </a:cubicBezTo>
                  <a:cubicBezTo>
                    <a:pt x="180" y="173"/>
                    <a:pt x="180" y="173"/>
                    <a:pt x="180" y="173"/>
                  </a:cubicBezTo>
                  <a:cubicBezTo>
                    <a:pt x="180" y="147"/>
                    <a:pt x="180" y="147"/>
                    <a:pt x="180" y="147"/>
                  </a:cubicBezTo>
                  <a:cubicBezTo>
                    <a:pt x="180" y="144"/>
                    <a:pt x="182" y="143"/>
                    <a:pt x="184" y="143"/>
                  </a:cubicBezTo>
                  <a:cubicBezTo>
                    <a:pt x="201" y="143"/>
                    <a:pt x="215" y="129"/>
                    <a:pt x="215" y="111"/>
                  </a:cubicBezTo>
                  <a:cubicBezTo>
                    <a:pt x="215" y="40"/>
                    <a:pt x="215" y="40"/>
                    <a:pt x="215" y="40"/>
                  </a:cubicBezTo>
                  <a:cubicBezTo>
                    <a:pt x="215" y="23"/>
                    <a:pt x="200" y="8"/>
                    <a:pt x="183" y="8"/>
                  </a:cubicBezTo>
                  <a:lnTo>
                    <a:pt x="4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5742311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Announcement</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3">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7" name="Orange Tile"/>
          <p:cNvGrpSpPr/>
          <p:nvPr userDrawn="1"/>
        </p:nvGrpSpPr>
        <p:grpSpPr>
          <a:xfrm>
            <a:off x="1015857" y="3187483"/>
            <a:ext cx="2827252" cy="2827252"/>
            <a:chOff x="1351800" y="-1084759"/>
            <a:chExt cx="2827252" cy="2827252"/>
          </a:xfrm>
        </p:grpSpPr>
        <p:sp>
          <p:nvSpPr>
            <p:cNvPr id="18" name="Rectangle 17"/>
            <p:cNvSpPr/>
            <p:nvPr/>
          </p:nvSpPr>
          <p:spPr bwMode="auto">
            <a:xfrm>
              <a:off x="1351800" y="-1084759"/>
              <a:ext cx="2827252" cy="282725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Freeform 21"/>
            <p:cNvSpPr>
              <a:spLocks noEditPoints="1"/>
            </p:cNvSpPr>
            <p:nvPr/>
          </p:nvSpPr>
          <p:spPr bwMode="auto">
            <a:xfrm>
              <a:off x="2005011" y="-436308"/>
              <a:ext cx="1522413" cy="1530350"/>
            </a:xfrm>
            <a:custGeom>
              <a:avLst/>
              <a:gdLst>
                <a:gd name="T0" fmla="*/ 6 w 187"/>
                <a:gd name="T1" fmla="*/ 188 h 188"/>
                <a:gd name="T2" fmla="*/ 129 w 187"/>
                <a:gd name="T3" fmla="*/ 64 h 188"/>
                <a:gd name="T4" fmla="*/ 180 w 187"/>
                <a:gd name="T5" fmla="*/ 115 h 188"/>
                <a:gd name="T6" fmla="*/ 185 w 187"/>
                <a:gd name="T7" fmla="*/ 116 h 188"/>
                <a:gd name="T8" fmla="*/ 187 w 187"/>
                <a:gd name="T9" fmla="*/ 112 h 188"/>
                <a:gd name="T10" fmla="*/ 187 w 187"/>
                <a:gd name="T11" fmla="*/ 4 h 188"/>
                <a:gd name="T12" fmla="*/ 183 w 187"/>
                <a:gd name="T13" fmla="*/ 0 h 188"/>
                <a:gd name="T14" fmla="*/ 75 w 187"/>
                <a:gd name="T15" fmla="*/ 0 h 188"/>
                <a:gd name="T16" fmla="*/ 71 w 187"/>
                <a:gd name="T17" fmla="*/ 3 h 188"/>
                <a:gd name="T18" fmla="*/ 71 w 187"/>
                <a:gd name="T19" fmla="*/ 4 h 188"/>
                <a:gd name="T20" fmla="*/ 72 w 187"/>
                <a:gd name="T21" fmla="*/ 7 h 188"/>
                <a:gd name="T22" fmla="*/ 123 w 187"/>
                <a:gd name="T23" fmla="*/ 58 h 188"/>
                <a:gd name="T24" fmla="*/ 0 w 187"/>
                <a:gd name="T25" fmla="*/ 182 h 188"/>
                <a:gd name="T26" fmla="*/ 6 w 187"/>
                <a:gd name="T27" fmla="*/ 188 h 188"/>
                <a:gd name="T28" fmla="*/ 179 w 187"/>
                <a:gd name="T29" fmla="*/ 8 h 188"/>
                <a:gd name="T30" fmla="*/ 179 w 187"/>
                <a:gd name="T31" fmla="*/ 103 h 188"/>
                <a:gd name="T32" fmla="*/ 85 w 187"/>
                <a:gd name="T33" fmla="*/ 8 h 188"/>
                <a:gd name="T34" fmla="*/ 179 w 187"/>
                <a:gd name="T35" fmla="*/ 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88">
                  <a:moveTo>
                    <a:pt x="6" y="188"/>
                  </a:moveTo>
                  <a:cubicBezTo>
                    <a:pt x="129" y="64"/>
                    <a:pt x="129" y="64"/>
                    <a:pt x="129" y="64"/>
                  </a:cubicBezTo>
                  <a:cubicBezTo>
                    <a:pt x="180" y="115"/>
                    <a:pt x="180" y="115"/>
                    <a:pt x="180" y="115"/>
                  </a:cubicBezTo>
                  <a:cubicBezTo>
                    <a:pt x="181" y="116"/>
                    <a:pt x="183" y="117"/>
                    <a:pt x="185" y="116"/>
                  </a:cubicBezTo>
                  <a:cubicBezTo>
                    <a:pt x="186" y="116"/>
                    <a:pt x="187" y="114"/>
                    <a:pt x="187" y="112"/>
                  </a:cubicBezTo>
                  <a:cubicBezTo>
                    <a:pt x="187" y="4"/>
                    <a:pt x="187" y="4"/>
                    <a:pt x="187" y="4"/>
                  </a:cubicBezTo>
                  <a:cubicBezTo>
                    <a:pt x="187" y="2"/>
                    <a:pt x="185" y="0"/>
                    <a:pt x="183" y="0"/>
                  </a:cubicBezTo>
                  <a:cubicBezTo>
                    <a:pt x="75" y="0"/>
                    <a:pt x="75" y="0"/>
                    <a:pt x="75" y="0"/>
                  </a:cubicBezTo>
                  <a:cubicBezTo>
                    <a:pt x="73" y="0"/>
                    <a:pt x="72" y="1"/>
                    <a:pt x="71" y="3"/>
                  </a:cubicBezTo>
                  <a:cubicBezTo>
                    <a:pt x="71" y="3"/>
                    <a:pt x="71" y="4"/>
                    <a:pt x="71" y="4"/>
                  </a:cubicBezTo>
                  <a:cubicBezTo>
                    <a:pt x="71" y="6"/>
                    <a:pt x="71" y="7"/>
                    <a:pt x="72" y="7"/>
                  </a:cubicBezTo>
                  <a:cubicBezTo>
                    <a:pt x="123" y="58"/>
                    <a:pt x="123" y="58"/>
                    <a:pt x="123" y="58"/>
                  </a:cubicBezTo>
                  <a:cubicBezTo>
                    <a:pt x="0" y="182"/>
                    <a:pt x="0" y="182"/>
                    <a:pt x="0" y="182"/>
                  </a:cubicBezTo>
                  <a:lnTo>
                    <a:pt x="6" y="188"/>
                  </a:lnTo>
                  <a:close/>
                  <a:moveTo>
                    <a:pt x="179" y="8"/>
                  </a:moveTo>
                  <a:cubicBezTo>
                    <a:pt x="179" y="103"/>
                    <a:pt x="179" y="103"/>
                    <a:pt x="179" y="103"/>
                  </a:cubicBezTo>
                  <a:cubicBezTo>
                    <a:pt x="85" y="8"/>
                    <a:pt x="85" y="8"/>
                    <a:pt x="85" y="8"/>
                  </a:cubicBezTo>
                  <a:lnTo>
                    <a:pt x="179" y="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46340796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Title</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4">
                    <a:alpha val="99000"/>
                  </a:schemeClr>
                </a:solidFill>
                <a:effectLst/>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9" name="Teal Tile"/>
          <p:cNvGrpSpPr/>
          <p:nvPr userDrawn="1"/>
        </p:nvGrpSpPr>
        <p:grpSpPr>
          <a:xfrm>
            <a:off x="1015856" y="3187136"/>
            <a:ext cx="2827252" cy="2827252"/>
            <a:chOff x="823093" y="-1413626"/>
            <a:chExt cx="2827252" cy="2827252"/>
          </a:xfrm>
        </p:grpSpPr>
        <p:sp>
          <p:nvSpPr>
            <p:cNvPr id="20" name="Rectangle 19"/>
            <p:cNvSpPr/>
            <p:nvPr/>
          </p:nvSpPr>
          <p:spPr bwMode="auto">
            <a:xfrm>
              <a:off x="823093" y="-1413626"/>
              <a:ext cx="2827252" cy="2827252"/>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Freeform 20"/>
            <p:cNvSpPr>
              <a:spLocks noEditPoints="1"/>
            </p:cNvSpPr>
            <p:nvPr/>
          </p:nvSpPr>
          <p:spPr bwMode="auto">
            <a:xfrm>
              <a:off x="1397725" y="-232569"/>
              <a:ext cx="1677988" cy="465138"/>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403941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723" r:id="rId3"/>
    <p:sldLayoutId id="2147483724" r:id="rId4"/>
    <p:sldLayoutId id="2147483725" r:id="rId5"/>
    <p:sldLayoutId id="2147483726" r:id="rId6"/>
    <p:sldLayoutId id="2147483727" r:id="rId7"/>
    <p:sldLayoutId id="2147483696" r:id="rId8"/>
    <p:sldLayoutId id="2147483697" r:id="rId9"/>
    <p:sldLayoutId id="2147483698" r:id="rId10"/>
    <p:sldLayoutId id="2147483699" r:id="rId11"/>
    <p:sldLayoutId id="2147483700" r:id="rId12"/>
    <p:sldLayoutId id="2147483701" r:id="rId13"/>
    <p:sldLayoutId id="2147483702" r:id="rId14"/>
    <p:sldLayoutId id="2147483722" r:id="rId15"/>
    <p:sldLayoutId id="2147483703" r:id="rId16"/>
    <p:sldLayoutId id="2147483704" r:id="rId1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1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tx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5181600"/>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5708249"/>
      </p:ext>
    </p:extLst>
  </p:cSld>
  <p:clrMap bg1="dk1" tx1="lt1" bg2="dk2" tx2="lt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bg1">
              <a:lumMod val="75000"/>
              <a:lumOff val="25000"/>
              <a:alpha val="99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78694" y="1610944"/>
            <a:ext cx="10237787" cy="1495794"/>
          </a:xfrm>
        </p:spPr>
        <p:txBody>
          <a:bodyPr/>
          <a:lstStyle/>
          <a:p>
            <a:r>
              <a:rPr lang="en-US" dirty="0" smtClean="0"/>
              <a:t>Windows 8 for Existing</a:t>
            </a:r>
            <a:br>
              <a:rPr lang="en-US" dirty="0" smtClean="0"/>
            </a:br>
            <a:r>
              <a:rPr lang="en-US" dirty="0" smtClean="0"/>
              <a:t>.NET Developers</a:t>
            </a:r>
            <a:endParaRPr lang="en-US" dirty="0"/>
          </a:p>
        </p:txBody>
      </p:sp>
      <p:sp>
        <p:nvSpPr>
          <p:cNvPr id="3" name="Subtitle 2"/>
          <p:cNvSpPr>
            <a:spLocks noGrp="1"/>
          </p:cNvSpPr>
          <p:nvPr>
            <p:ph type="body" sz="quarter" idx="12"/>
          </p:nvPr>
        </p:nvSpPr>
        <p:spPr/>
        <p:txBody>
          <a:bodyPr/>
          <a:lstStyle/>
          <a:p>
            <a:r>
              <a:rPr lang="en-US" dirty="0" smtClean="0"/>
              <a:t>Tim Heuer</a:t>
            </a:r>
          </a:p>
          <a:p>
            <a:r>
              <a:rPr lang="en-US" dirty="0" smtClean="0"/>
              <a:t>Program Manager</a:t>
            </a:r>
          </a:p>
          <a:p>
            <a:r>
              <a:rPr lang="en-US" dirty="0" smtClean="0"/>
              <a:t>Windows Developer Experience</a:t>
            </a:r>
          </a:p>
          <a:p>
            <a:r>
              <a:rPr lang="en-US" dirty="0" smtClean="0"/>
              <a:t>Microsoft Corporation</a:t>
            </a:r>
            <a:endParaRPr lang="en-US" dirty="0"/>
          </a:p>
        </p:txBody>
      </p:sp>
      <p:sp useBgFill="1">
        <p:nvSpPr>
          <p:cNvPr id="4" name="MASK bottom"/>
          <p:cNvSpPr/>
          <p:nvPr/>
        </p:nvSpPr>
        <p:spPr bwMode="auto">
          <a:xfrm>
            <a:off x="3884612" y="6019800"/>
            <a:ext cx="8304213" cy="83820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uot;No&quot; Symbol 3"/>
          <p:cNvSpPr/>
          <p:nvPr/>
        </p:nvSpPr>
        <p:spPr bwMode="auto">
          <a:xfrm>
            <a:off x="3122612" y="381000"/>
            <a:ext cx="5943600" cy="5943600"/>
          </a:xfrm>
          <a:prstGeom prst="noSmoking">
            <a:avLst/>
          </a:prstGeom>
          <a:solidFill>
            <a:schemeClr val="accent3">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sp>
        <p:nvSpPr>
          <p:cNvPr id="2" name="Title 1"/>
          <p:cNvSpPr>
            <a:spLocks noGrp="1"/>
          </p:cNvSpPr>
          <p:nvPr>
            <p:ph type="title" idx="4294967295"/>
          </p:nvPr>
        </p:nvSpPr>
        <p:spPr>
          <a:xfrm>
            <a:off x="0" y="3048000"/>
            <a:ext cx="12188825" cy="996950"/>
          </a:xfrm>
        </p:spPr>
        <p:txBody>
          <a:bodyPr/>
          <a:lstStyle/>
          <a:p>
            <a:pPr algn="ctr"/>
            <a:r>
              <a:rPr lang="en-US" sz="7200" dirty="0" smtClean="0">
                <a:latin typeface="Segoe UI Light" pitchFamily="34" charset="0"/>
                <a:cs typeface="Segoe UI Light" pitchFamily="34" charset="0"/>
              </a:rPr>
              <a:t>[</a:t>
            </a:r>
            <a:r>
              <a:rPr lang="en-US" sz="7200" dirty="0" err="1" smtClean="0">
                <a:latin typeface="Segoe UI Light" pitchFamily="34" charset="0"/>
                <a:cs typeface="Segoe UI Light" pitchFamily="34" charset="0"/>
              </a:rPr>
              <a:t>DllImport</a:t>
            </a:r>
            <a:r>
              <a:rPr lang="en-US" sz="7200" dirty="0" smtClean="0">
                <a:latin typeface="Segoe UI Light" pitchFamily="34" charset="0"/>
                <a:cs typeface="Segoe UI Light" pitchFamily="34" charset="0"/>
              </a:rPr>
              <a:t>(“kernel32.dll”)]</a:t>
            </a:r>
            <a:endParaRPr lang="en-US" sz="13800" dirty="0">
              <a:latin typeface="Segoe UI Light" pitchFamily="34" charset="0"/>
              <a:cs typeface="Segoe UI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txBox="1">
            <a:spLocks/>
          </p:cNvSpPr>
          <p:nvPr/>
        </p:nvSpPr>
        <p:spPr>
          <a:xfrm>
            <a:off x="962833" y="1614618"/>
            <a:ext cx="11225992" cy="4985980"/>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t>
            </a:r>
            <a:r>
              <a:rPr lang="en-US" dirty="0" err="1">
                <a:solidFill>
                  <a:srgbClr val="2B91AF"/>
                </a:solidFill>
              </a:rPr>
              <a:t>DllImport</a:t>
            </a:r>
            <a:r>
              <a:rPr lang="en-US" dirty="0"/>
              <a:t>(</a:t>
            </a:r>
            <a:r>
              <a:rPr lang="en-US" dirty="0">
                <a:solidFill>
                  <a:srgbClr val="A31515"/>
                </a:solidFill>
              </a:rPr>
              <a:t>"avicap32.dll</a:t>
            </a:r>
            <a:r>
              <a:rPr lang="en-US" dirty="0" smtClean="0">
                <a:solidFill>
                  <a:srgbClr val="A31515"/>
                </a:solidFill>
              </a:rPr>
              <a:t>"</a:t>
            </a:r>
            <a:r>
              <a:rPr lang="en-US" dirty="0" smtClean="0"/>
              <a:t>, </a:t>
            </a:r>
            <a:r>
              <a:rPr lang="en-US" dirty="0" err="1" smtClean="0"/>
              <a:t>EntryPoint</a:t>
            </a:r>
            <a:r>
              <a:rPr lang="en-US" dirty="0" smtClean="0"/>
              <a:t>=</a:t>
            </a:r>
            <a:r>
              <a:rPr lang="en-US" dirty="0" smtClean="0">
                <a:solidFill>
                  <a:srgbClr val="A31515"/>
                </a:solidFill>
              </a:rPr>
              <a:t>"</a:t>
            </a:r>
            <a:r>
              <a:rPr lang="en-US" dirty="0" err="1">
                <a:solidFill>
                  <a:srgbClr val="A31515"/>
                </a:solidFill>
              </a:rPr>
              <a:t>capCreateCaptureWindow</a:t>
            </a:r>
            <a:r>
              <a:rPr lang="en-US" dirty="0" smtClean="0">
                <a:solidFill>
                  <a:srgbClr val="A31515"/>
                </a:solidFill>
              </a:rPr>
              <a:t>"</a:t>
            </a:r>
            <a:r>
              <a:rPr lang="en-US" dirty="0" smtClean="0"/>
              <a:t>)]</a:t>
            </a:r>
            <a:br>
              <a:rPr lang="en-US" dirty="0" smtClean="0"/>
            </a:br>
            <a:r>
              <a:rPr lang="en-US" dirty="0" smtClean="0">
                <a:solidFill>
                  <a:srgbClr val="0000FF"/>
                </a:solidFill>
              </a:rPr>
              <a:t>static </a:t>
            </a:r>
            <a:r>
              <a:rPr lang="en-US" dirty="0">
                <a:solidFill>
                  <a:srgbClr val="0000FF"/>
                </a:solidFill>
              </a:rPr>
              <a:t>extern </a:t>
            </a:r>
            <a:r>
              <a:rPr lang="en-US" dirty="0" err="1">
                <a:solidFill>
                  <a:srgbClr val="0000FF"/>
                </a:solidFill>
              </a:rPr>
              <a:t>int</a:t>
            </a:r>
            <a:r>
              <a:rPr lang="en-US" dirty="0">
                <a:solidFill>
                  <a:srgbClr val="0000FF"/>
                </a:solidFill>
              </a:rPr>
              <a:t> </a:t>
            </a:r>
            <a:r>
              <a:rPr lang="en-US" dirty="0" err="1"/>
              <a:t>capCreateCaptureWindow</a:t>
            </a:r>
            <a:r>
              <a:rPr lang="en-US" dirty="0" smtClean="0"/>
              <a:t>(</a:t>
            </a:r>
            <a:br>
              <a:rPr lang="en-US" dirty="0" smtClean="0"/>
            </a:br>
            <a:r>
              <a:rPr lang="en-US" dirty="0" smtClean="0"/>
              <a:t>  </a:t>
            </a:r>
            <a:r>
              <a:rPr lang="en-US" dirty="0" smtClean="0">
                <a:solidFill>
                  <a:srgbClr val="0000FF"/>
                </a:solidFill>
              </a:rPr>
              <a:t>string</a:t>
            </a:r>
            <a:r>
              <a:rPr lang="en-US" dirty="0" smtClean="0"/>
              <a:t> </a:t>
            </a:r>
            <a:r>
              <a:rPr lang="en-US" dirty="0" err="1"/>
              <a:t>lpszWindowName</a:t>
            </a:r>
            <a:r>
              <a:rPr lang="en-US" dirty="0"/>
              <a:t>, </a:t>
            </a:r>
            <a:r>
              <a:rPr lang="en-US" dirty="0" err="1">
                <a:solidFill>
                  <a:srgbClr val="0000FF"/>
                </a:solidFill>
              </a:rPr>
              <a:t>int</a:t>
            </a:r>
            <a:r>
              <a:rPr lang="en-US" dirty="0">
                <a:solidFill>
                  <a:srgbClr val="0000FF"/>
                </a:solidFill>
              </a:rPr>
              <a:t> </a:t>
            </a:r>
            <a:r>
              <a:rPr lang="en-US" dirty="0" err="1"/>
              <a:t>dwStyle</a:t>
            </a:r>
            <a:r>
              <a:rPr lang="en-US" dirty="0"/>
              <a:t>, </a:t>
            </a:r>
            <a:r>
              <a:rPr lang="en-US" dirty="0" smtClean="0"/>
              <a:t/>
            </a:r>
            <a:br>
              <a:rPr lang="en-US" dirty="0" smtClean="0"/>
            </a:br>
            <a:r>
              <a:rPr lang="en-US" dirty="0" smtClean="0"/>
              <a:t>  </a:t>
            </a:r>
            <a:r>
              <a:rPr lang="en-US" dirty="0" err="1" smtClean="0">
                <a:solidFill>
                  <a:srgbClr val="0000FF"/>
                </a:solidFill>
              </a:rPr>
              <a:t>int</a:t>
            </a:r>
            <a:r>
              <a:rPr lang="en-US" dirty="0" smtClean="0">
                <a:solidFill>
                  <a:srgbClr val="0000FF"/>
                </a:solidFill>
              </a:rPr>
              <a:t> </a:t>
            </a:r>
            <a:r>
              <a:rPr lang="en-US" dirty="0"/>
              <a:t>X, </a:t>
            </a:r>
            <a:r>
              <a:rPr lang="en-US" dirty="0" err="1">
                <a:solidFill>
                  <a:srgbClr val="0000FF"/>
                </a:solidFill>
              </a:rPr>
              <a:t>int</a:t>
            </a:r>
            <a:r>
              <a:rPr lang="en-US" dirty="0">
                <a:solidFill>
                  <a:srgbClr val="0000FF"/>
                </a:solidFill>
              </a:rPr>
              <a:t> </a:t>
            </a:r>
            <a:r>
              <a:rPr lang="en-US" dirty="0"/>
              <a:t>Y, </a:t>
            </a:r>
            <a:r>
              <a:rPr lang="en-US" dirty="0" err="1">
                <a:solidFill>
                  <a:srgbClr val="0000FF"/>
                </a:solidFill>
              </a:rPr>
              <a:t>int</a:t>
            </a:r>
            <a:r>
              <a:rPr lang="en-US" dirty="0">
                <a:solidFill>
                  <a:srgbClr val="0000FF"/>
                </a:solidFill>
              </a:rPr>
              <a:t> </a:t>
            </a:r>
            <a:r>
              <a:rPr lang="en-US" dirty="0" err="1"/>
              <a:t>nWidth</a:t>
            </a:r>
            <a:r>
              <a:rPr lang="en-US" dirty="0"/>
              <a:t>, </a:t>
            </a:r>
            <a:r>
              <a:rPr lang="en-US" dirty="0" err="1">
                <a:solidFill>
                  <a:srgbClr val="0000FF"/>
                </a:solidFill>
              </a:rPr>
              <a:t>int</a:t>
            </a:r>
            <a:r>
              <a:rPr lang="en-US" dirty="0">
                <a:solidFill>
                  <a:srgbClr val="0000FF"/>
                </a:solidFill>
              </a:rPr>
              <a:t> </a:t>
            </a:r>
            <a:r>
              <a:rPr lang="en-US" dirty="0" err="1"/>
              <a:t>nHeight</a:t>
            </a:r>
            <a:r>
              <a:rPr lang="en-US" dirty="0"/>
              <a:t>, </a:t>
            </a:r>
            <a:r>
              <a:rPr lang="en-US" dirty="0" smtClean="0"/>
              <a:t/>
            </a:r>
            <a:br>
              <a:rPr lang="en-US" dirty="0" smtClean="0"/>
            </a:br>
            <a:r>
              <a:rPr lang="en-US" dirty="0" smtClean="0"/>
              <a:t>  </a:t>
            </a:r>
            <a:r>
              <a:rPr lang="en-US" dirty="0" err="1" smtClean="0">
                <a:solidFill>
                  <a:srgbClr val="0000FF"/>
                </a:solidFill>
              </a:rPr>
              <a:t>int</a:t>
            </a:r>
            <a:r>
              <a:rPr lang="en-US" dirty="0" smtClean="0">
                <a:solidFill>
                  <a:srgbClr val="0000FF"/>
                </a:solidFill>
              </a:rPr>
              <a:t> </a:t>
            </a:r>
            <a:r>
              <a:rPr lang="en-US" dirty="0" err="1"/>
              <a:t>hwndParent</a:t>
            </a:r>
            <a:r>
              <a:rPr lang="en-US" dirty="0"/>
              <a:t>, </a:t>
            </a:r>
            <a:r>
              <a:rPr lang="en-US" dirty="0" err="1">
                <a:solidFill>
                  <a:srgbClr val="0000FF"/>
                </a:solidFill>
              </a:rPr>
              <a:t>int</a:t>
            </a:r>
            <a:r>
              <a:rPr lang="en-US" dirty="0">
                <a:solidFill>
                  <a:srgbClr val="0000FF"/>
                </a:solidFill>
              </a:rPr>
              <a:t> </a:t>
            </a:r>
            <a:r>
              <a:rPr lang="en-US" dirty="0" err="1"/>
              <a:t>nID</a:t>
            </a:r>
            <a:r>
              <a:rPr lang="en-US" dirty="0"/>
              <a:t>); </a:t>
            </a:r>
            <a:br>
              <a:rPr lang="en-US" dirty="0"/>
            </a:br>
            <a:r>
              <a:rPr lang="en-US" dirty="0" smtClean="0"/>
              <a:t/>
            </a:r>
            <a:br>
              <a:rPr lang="en-US" dirty="0" smtClean="0"/>
            </a:br>
            <a:r>
              <a:rPr lang="en-US" dirty="0" smtClean="0"/>
              <a:t>[</a:t>
            </a:r>
            <a:r>
              <a:rPr lang="en-US" dirty="0" err="1">
                <a:solidFill>
                  <a:srgbClr val="2B91AF"/>
                </a:solidFill>
              </a:rPr>
              <a:t>DllImport</a:t>
            </a:r>
            <a:r>
              <a:rPr lang="en-US" dirty="0"/>
              <a:t>(</a:t>
            </a:r>
            <a:r>
              <a:rPr lang="en-US" dirty="0">
                <a:solidFill>
                  <a:srgbClr val="A31515"/>
                </a:solidFill>
              </a:rPr>
              <a:t>"avicap32.dll"</a:t>
            </a:r>
            <a:r>
              <a:rPr lang="en-US" dirty="0"/>
              <a:t>)] </a:t>
            </a:r>
            <a:r>
              <a:rPr lang="en-US" dirty="0" smtClean="0"/>
              <a:t/>
            </a:r>
            <a:br>
              <a:rPr lang="en-US" dirty="0" smtClean="0"/>
            </a:br>
            <a:r>
              <a:rPr lang="en-US" dirty="0" smtClean="0">
                <a:solidFill>
                  <a:srgbClr val="0000FF"/>
                </a:solidFill>
              </a:rPr>
              <a:t>static </a:t>
            </a:r>
            <a:r>
              <a:rPr lang="en-US" dirty="0">
                <a:solidFill>
                  <a:srgbClr val="0000FF"/>
                </a:solidFill>
              </a:rPr>
              <a:t>extern </a:t>
            </a:r>
            <a:r>
              <a:rPr lang="en-US" dirty="0" err="1">
                <a:solidFill>
                  <a:srgbClr val="0000FF"/>
                </a:solidFill>
              </a:rPr>
              <a:t>bool</a:t>
            </a:r>
            <a:r>
              <a:rPr lang="en-US" dirty="0">
                <a:solidFill>
                  <a:srgbClr val="0000FF"/>
                </a:solidFill>
              </a:rPr>
              <a:t> </a:t>
            </a:r>
            <a:r>
              <a:rPr lang="en-US" dirty="0" err="1" smtClean="0"/>
              <a:t>capGetDriverDescription</a:t>
            </a:r>
            <a:r>
              <a:rPr lang="en-US" dirty="0" smtClean="0"/>
              <a:t>(</a:t>
            </a:r>
            <a:br>
              <a:rPr lang="en-US" dirty="0" smtClean="0"/>
            </a:br>
            <a:r>
              <a:rPr lang="en-US" dirty="0" smtClean="0"/>
              <a:t>  </a:t>
            </a:r>
            <a:r>
              <a:rPr lang="en-US" dirty="0" err="1" smtClean="0">
                <a:solidFill>
                  <a:srgbClr val="0000FF"/>
                </a:solidFill>
              </a:rPr>
              <a:t>int</a:t>
            </a:r>
            <a:r>
              <a:rPr lang="en-US" dirty="0" smtClean="0">
                <a:solidFill>
                  <a:srgbClr val="0000FF"/>
                </a:solidFill>
              </a:rPr>
              <a:t> </a:t>
            </a:r>
            <a:r>
              <a:rPr lang="en-US" dirty="0" err="1" smtClean="0"/>
              <a:t>wDriverIndex</a:t>
            </a:r>
            <a:r>
              <a:rPr lang="en-US" dirty="0" smtClean="0"/>
              <a:t>,</a:t>
            </a:r>
            <a:br>
              <a:rPr lang="en-US" dirty="0" smtClean="0"/>
            </a:br>
            <a:r>
              <a:rPr lang="en-US" dirty="0" smtClean="0"/>
              <a:t>  [</a:t>
            </a:r>
            <a:r>
              <a:rPr lang="en-US" dirty="0" err="1" smtClean="0">
                <a:solidFill>
                  <a:srgbClr val="2B91AF"/>
                </a:solidFill>
              </a:rPr>
              <a:t>MarshalAs</a:t>
            </a:r>
            <a:r>
              <a:rPr lang="en-US" dirty="0" smtClean="0"/>
              <a:t>(</a:t>
            </a:r>
            <a:r>
              <a:rPr lang="en-US" dirty="0" err="1" smtClean="0">
                <a:solidFill>
                  <a:srgbClr val="2B91AF"/>
                </a:solidFill>
              </a:rPr>
              <a:t>UnmanagedType</a:t>
            </a:r>
            <a:r>
              <a:rPr lang="en-US" dirty="0" err="1" smtClean="0"/>
              <a:t>.LPTStr</a:t>
            </a:r>
            <a:r>
              <a:rPr lang="en-US" dirty="0" smtClean="0"/>
              <a:t>)] </a:t>
            </a:r>
            <a:r>
              <a:rPr lang="en-US" dirty="0" smtClean="0">
                <a:solidFill>
                  <a:srgbClr val="0000FF"/>
                </a:solidFill>
              </a:rPr>
              <a:t>ref string </a:t>
            </a:r>
            <a:r>
              <a:rPr lang="en-US" dirty="0" err="1"/>
              <a:t>lpszName</a:t>
            </a:r>
            <a:r>
              <a:rPr lang="en-US" dirty="0"/>
              <a:t>, </a:t>
            </a:r>
            <a:r>
              <a:rPr lang="en-US" dirty="0" smtClean="0"/>
              <a:t/>
            </a:r>
            <a:br>
              <a:rPr lang="en-US" dirty="0" smtClean="0"/>
            </a:br>
            <a:r>
              <a:rPr lang="en-US" dirty="0" smtClean="0"/>
              <a:t>  </a:t>
            </a:r>
            <a:r>
              <a:rPr lang="en-US" dirty="0" err="1" smtClean="0">
                <a:solidFill>
                  <a:srgbClr val="0000FF"/>
                </a:solidFill>
              </a:rPr>
              <a:t>int</a:t>
            </a:r>
            <a:r>
              <a:rPr lang="en-US" dirty="0" smtClean="0">
                <a:solidFill>
                  <a:srgbClr val="0000FF"/>
                </a:solidFill>
              </a:rPr>
              <a:t> </a:t>
            </a:r>
            <a:r>
              <a:rPr lang="en-US" dirty="0" err="1"/>
              <a:t>cbName</a:t>
            </a:r>
            <a:r>
              <a:rPr lang="en-US" dirty="0"/>
              <a:t>, </a:t>
            </a:r>
            <a:r>
              <a:rPr lang="en-US" dirty="0" smtClean="0"/>
              <a:t/>
            </a:r>
            <a:br>
              <a:rPr lang="en-US" dirty="0" smtClean="0"/>
            </a:br>
            <a:r>
              <a:rPr lang="en-US" dirty="0" smtClean="0"/>
              <a:t>  [</a:t>
            </a:r>
            <a:r>
              <a:rPr lang="en-US" dirty="0" err="1" smtClean="0">
                <a:solidFill>
                  <a:srgbClr val="2B91AF"/>
                </a:solidFill>
              </a:rPr>
              <a:t>MarshalAs</a:t>
            </a:r>
            <a:r>
              <a:rPr lang="en-US" dirty="0" smtClean="0"/>
              <a:t>(</a:t>
            </a:r>
            <a:r>
              <a:rPr lang="en-US" dirty="0" err="1" smtClean="0">
                <a:solidFill>
                  <a:srgbClr val="2B91AF"/>
                </a:solidFill>
              </a:rPr>
              <a:t>UnmanagedType</a:t>
            </a:r>
            <a:r>
              <a:rPr lang="en-US" dirty="0" err="1" smtClean="0"/>
              <a:t>.LPTStr</a:t>
            </a:r>
            <a:r>
              <a:rPr lang="en-US" dirty="0" smtClean="0"/>
              <a:t>)] </a:t>
            </a:r>
            <a:r>
              <a:rPr lang="en-US" dirty="0">
                <a:solidFill>
                  <a:srgbClr val="0000FF"/>
                </a:solidFill>
              </a:rPr>
              <a:t>ref </a:t>
            </a:r>
            <a:r>
              <a:rPr lang="en-US" dirty="0" smtClean="0">
                <a:solidFill>
                  <a:srgbClr val="0000FF"/>
                </a:solidFill>
              </a:rPr>
              <a:t>string </a:t>
            </a:r>
            <a:r>
              <a:rPr lang="en-US" dirty="0" err="1"/>
              <a:t>lpszVer</a:t>
            </a:r>
            <a:r>
              <a:rPr lang="en-US" dirty="0"/>
              <a:t>, </a:t>
            </a:r>
            <a:r>
              <a:rPr lang="en-US" dirty="0" smtClean="0"/>
              <a:t/>
            </a:r>
            <a:br>
              <a:rPr lang="en-US" dirty="0" smtClean="0"/>
            </a:br>
            <a:r>
              <a:rPr lang="en-US" dirty="0" smtClean="0"/>
              <a:t>  </a:t>
            </a:r>
            <a:r>
              <a:rPr lang="en-US" dirty="0" err="1" smtClean="0">
                <a:solidFill>
                  <a:srgbClr val="0000FF"/>
                </a:solidFill>
              </a:rPr>
              <a:t>int</a:t>
            </a:r>
            <a:r>
              <a:rPr lang="en-US" dirty="0" smtClean="0">
                <a:solidFill>
                  <a:srgbClr val="0000FF"/>
                </a:solidFill>
              </a:rPr>
              <a:t> </a:t>
            </a:r>
            <a:r>
              <a:rPr lang="en-US" dirty="0" err="1"/>
              <a:t>cbVer</a:t>
            </a:r>
            <a:r>
              <a:rPr lang="en-US" dirty="0"/>
              <a:t>); </a:t>
            </a:r>
            <a:br>
              <a:rPr lang="en-US" dirty="0"/>
            </a:br>
            <a:r>
              <a:rPr lang="en-US" dirty="0" smtClean="0"/>
              <a:t/>
            </a:r>
            <a:br>
              <a:rPr lang="en-US" dirty="0" smtClean="0"/>
            </a:br>
            <a:r>
              <a:rPr lang="en-US" dirty="0" smtClean="0">
                <a:solidFill>
                  <a:srgbClr val="008000"/>
                </a:solidFill>
              </a:rPr>
              <a:t>// more and more of the same</a:t>
            </a:r>
          </a:p>
        </p:txBody>
      </p:sp>
      <p:sp>
        <p:nvSpPr>
          <p:cNvPr id="5" name="Title 4"/>
          <p:cNvSpPr>
            <a:spLocks noGrp="1"/>
          </p:cNvSpPr>
          <p:nvPr>
            <p:ph type="title"/>
          </p:nvPr>
        </p:nvSpPr>
        <p:spPr/>
        <p:txBody>
          <a:bodyPr/>
          <a:lstStyle/>
          <a:p>
            <a:r>
              <a:rPr lang="en-US" dirty="0" smtClean="0"/>
              <a:t>The C# code you have to write today…</a:t>
            </a:r>
            <a:endParaRPr lang="en-US" dirty="0"/>
          </a:p>
        </p:txBody>
      </p:sp>
      <p:sp>
        <p:nvSpPr>
          <p:cNvPr id="14" name="Rectangle 13"/>
          <p:cNvSpPr/>
          <p:nvPr/>
        </p:nvSpPr>
        <p:spPr bwMode="auto">
          <a:xfrm>
            <a:off x="926608" y="1605357"/>
            <a:ext cx="10882803" cy="382763"/>
          </a:xfrm>
          <a:prstGeom prst="rect">
            <a:avLst/>
          </a:prstGeom>
          <a:noFill/>
          <a:ln w="28575">
            <a:solidFill>
              <a:srgbClr val="EF44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Rectangle 17"/>
          <p:cNvSpPr/>
          <p:nvPr/>
        </p:nvSpPr>
        <p:spPr bwMode="auto">
          <a:xfrm>
            <a:off x="959656" y="3567793"/>
            <a:ext cx="4601356" cy="382763"/>
          </a:xfrm>
          <a:prstGeom prst="rect">
            <a:avLst/>
          </a:prstGeom>
          <a:noFill/>
          <a:ln w="28575">
            <a:solidFill>
              <a:srgbClr val="EF44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9" name="Rectangle 18"/>
          <p:cNvSpPr/>
          <p:nvPr/>
        </p:nvSpPr>
        <p:spPr bwMode="auto">
          <a:xfrm>
            <a:off x="1293812" y="4572000"/>
            <a:ext cx="5562600" cy="382763"/>
          </a:xfrm>
          <a:prstGeom prst="rect">
            <a:avLst/>
          </a:prstGeom>
          <a:noFill/>
          <a:ln w="28575">
            <a:solidFill>
              <a:srgbClr val="EF44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Rectangle 20"/>
          <p:cNvSpPr/>
          <p:nvPr/>
        </p:nvSpPr>
        <p:spPr bwMode="auto">
          <a:xfrm>
            <a:off x="1293812" y="5209310"/>
            <a:ext cx="5562600" cy="382763"/>
          </a:xfrm>
          <a:prstGeom prst="rect">
            <a:avLst/>
          </a:prstGeom>
          <a:noFill/>
          <a:ln w="28575">
            <a:solidFill>
              <a:srgbClr val="EF44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5972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The C# code you </a:t>
            </a:r>
            <a:r>
              <a:rPr lang="en-US" dirty="0" smtClean="0"/>
              <a:t>get to write </a:t>
            </a:r>
            <a:r>
              <a:rPr lang="en-US" dirty="0"/>
              <a:t>on Windows 8</a:t>
            </a:r>
          </a:p>
        </p:txBody>
      </p:sp>
      <p:sp>
        <p:nvSpPr>
          <p:cNvPr id="7" name="Text Placeholder 5"/>
          <p:cNvSpPr txBox="1">
            <a:spLocks/>
          </p:cNvSpPr>
          <p:nvPr/>
        </p:nvSpPr>
        <p:spPr>
          <a:xfrm>
            <a:off x="969963" y="1603375"/>
            <a:ext cx="11218862" cy="4468916"/>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0000FF"/>
                </a:solidFill>
                <a:ea typeface="Calibri"/>
              </a:rPr>
              <a:t>using </a:t>
            </a:r>
            <a:r>
              <a:rPr lang="en-US" dirty="0" err="1" smtClean="0">
                <a:solidFill>
                  <a:srgbClr val="232323"/>
                </a:solidFill>
                <a:ea typeface="Calibri"/>
              </a:rPr>
              <a:t>Windows.Media.Capture</a:t>
            </a:r>
            <a:r>
              <a:rPr lang="en-US" dirty="0" smtClean="0">
                <a:solidFill>
                  <a:srgbClr val="232323"/>
                </a:solidFill>
                <a:ea typeface="Calibri"/>
              </a:rPr>
              <a:t>;</a:t>
            </a:r>
            <a:r>
              <a:rPr lang="en-US" dirty="0" smtClean="0">
                <a:solidFill>
                  <a:srgbClr val="0000FF"/>
                </a:solidFill>
                <a:ea typeface="Calibri"/>
              </a:rPr>
              <a:t/>
            </a:r>
            <a:br>
              <a:rPr lang="en-US" dirty="0" smtClean="0">
                <a:solidFill>
                  <a:srgbClr val="0000FF"/>
                </a:solidFill>
                <a:ea typeface="Calibri"/>
              </a:rPr>
            </a:br>
            <a:r>
              <a:rPr lang="en-US" dirty="0" smtClean="0">
                <a:solidFill>
                  <a:srgbClr val="0000FF"/>
                </a:solidFill>
                <a:ea typeface="Calibri"/>
              </a:rPr>
              <a:t/>
            </a:r>
            <a:br>
              <a:rPr lang="en-US" dirty="0" smtClean="0">
                <a:solidFill>
                  <a:srgbClr val="0000FF"/>
                </a:solidFill>
                <a:ea typeface="Calibri"/>
              </a:rPr>
            </a:br>
            <a:r>
              <a:rPr lang="en-US" dirty="0" err="1" smtClean="0">
                <a:solidFill>
                  <a:srgbClr val="0000FF"/>
                </a:solidFill>
                <a:ea typeface="Calibri"/>
              </a:rPr>
              <a:t>var</a:t>
            </a:r>
            <a:r>
              <a:rPr lang="en-US" dirty="0" smtClean="0">
                <a:solidFill>
                  <a:srgbClr val="0000FF"/>
                </a:solidFill>
                <a:ea typeface="Calibri"/>
              </a:rPr>
              <a:t> </a:t>
            </a:r>
            <a:r>
              <a:rPr lang="en-US" dirty="0" err="1" smtClean="0">
                <a:ea typeface="Calibri"/>
              </a:rPr>
              <a:t>ui</a:t>
            </a:r>
            <a:r>
              <a:rPr lang="en-US" dirty="0" smtClean="0">
                <a:ea typeface="Calibri"/>
              </a:rPr>
              <a:t> = </a:t>
            </a:r>
            <a:r>
              <a:rPr lang="en-US" dirty="0">
                <a:solidFill>
                  <a:srgbClr val="0000FF"/>
                </a:solidFill>
                <a:ea typeface="Calibri"/>
              </a:rPr>
              <a:t>new</a:t>
            </a:r>
            <a:r>
              <a:rPr lang="en-US" dirty="0">
                <a:ea typeface="Calibri"/>
              </a:rPr>
              <a:t> </a:t>
            </a:r>
            <a:r>
              <a:rPr lang="en-US" dirty="0" err="1">
                <a:solidFill>
                  <a:srgbClr val="2B91AF"/>
                </a:solidFill>
                <a:ea typeface="Calibri"/>
              </a:rPr>
              <a:t>CameraCaptureUI</a:t>
            </a:r>
            <a:r>
              <a:rPr lang="en-US" dirty="0" smtClean="0">
                <a:ea typeface="Calibri"/>
              </a:rPr>
              <a:t>();</a:t>
            </a:r>
            <a:br>
              <a:rPr lang="en-US" dirty="0" smtClean="0">
                <a:ea typeface="Calibri"/>
              </a:rPr>
            </a:br>
            <a:r>
              <a:rPr lang="en-US" dirty="0" err="1" smtClean="0">
                <a:ea typeface="Calibri"/>
              </a:rPr>
              <a:t>ui.PhotoSettings.CroppedAspectRatio</a:t>
            </a:r>
            <a:r>
              <a:rPr lang="en-US" dirty="0" smtClean="0">
                <a:ea typeface="Calibri"/>
              </a:rPr>
              <a:t> = </a:t>
            </a:r>
            <a:r>
              <a:rPr lang="en-US" dirty="0" smtClean="0">
                <a:solidFill>
                  <a:srgbClr val="0000FF"/>
                </a:solidFill>
                <a:ea typeface="Calibri"/>
              </a:rPr>
              <a:t>new</a:t>
            </a:r>
            <a:r>
              <a:rPr lang="en-US" dirty="0" smtClean="0">
                <a:ea typeface="Calibri"/>
              </a:rPr>
              <a:t> </a:t>
            </a:r>
            <a:r>
              <a:rPr lang="en-US" dirty="0" smtClean="0">
                <a:solidFill>
                  <a:srgbClr val="2B91AF"/>
                </a:solidFill>
                <a:ea typeface="Calibri"/>
              </a:rPr>
              <a:t>Size</a:t>
            </a:r>
            <a:r>
              <a:rPr lang="en-US" dirty="0" smtClean="0">
                <a:ea typeface="Calibri"/>
              </a:rPr>
              <a:t>(4, 3);</a:t>
            </a:r>
            <a:br>
              <a:rPr lang="en-US" dirty="0" smtClean="0">
                <a:ea typeface="Calibri"/>
              </a:rPr>
            </a:br>
            <a:r>
              <a:rPr lang="en-US" dirty="0" smtClean="0">
                <a:ea typeface="Calibri"/>
              </a:rPr>
              <a:t/>
            </a:r>
            <a:br>
              <a:rPr lang="en-US" dirty="0" smtClean="0">
                <a:ea typeface="Calibri"/>
              </a:rPr>
            </a:br>
            <a:r>
              <a:rPr lang="en-US" dirty="0" err="1" smtClean="0">
                <a:solidFill>
                  <a:srgbClr val="0000FF"/>
                </a:solidFill>
                <a:ea typeface="Calibri"/>
              </a:rPr>
              <a:t>var</a:t>
            </a:r>
            <a:r>
              <a:rPr lang="en-US" dirty="0" smtClean="0">
                <a:ea typeface="Calibri"/>
              </a:rPr>
              <a:t> </a:t>
            </a:r>
            <a:r>
              <a:rPr lang="en-US" dirty="0">
                <a:ea typeface="Calibri"/>
              </a:rPr>
              <a:t>file = </a:t>
            </a:r>
            <a:r>
              <a:rPr lang="en-US" dirty="0" smtClean="0">
                <a:solidFill>
                  <a:srgbClr val="0000FF"/>
                </a:solidFill>
                <a:ea typeface="Calibri"/>
              </a:rPr>
              <a:t>await</a:t>
            </a:r>
            <a:r>
              <a:rPr lang="en-US" dirty="0" smtClean="0">
                <a:ea typeface="Calibri"/>
              </a:rPr>
              <a:t> </a:t>
            </a:r>
            <a:r>
              <a:rPr lang="en-US" dirty="0" err="1" smtClean="0">
                <a:ea typeface="Calibri"/>
              </a:rPr>
              <a:t>ui.CaptureFileAsync</a:t>
            </a:r>
            <a:r>
              <a:rPr lang="en-US" dirty="0" smtClean="0">
                <a:ea typeface="Calibri"/>
              </a:rPr>
              <a:t>(</a:t>
            </a:r>
            <a:r>
              <a:rPr lang="en-US" dirty="0" err="1" smtClean="0">
                <a:solidFill>
                  <a:srgbClr val="2B91AF"/>
                </a:solidFill>
                <a:ea typeface="Calibri"/>
              </a:rPr>
              <a:t>CameraCaptureUIMode</a:t>
            </a:r>
            <a:r>
              <a:rPr lang="en-US" dirty="0" err="1" smtClean="0">
                <a:ea typeface="Calibri"/>
              </a:rPr>
              <a:t>.Photo</a:t>
            </a:r>
            <a:r>
              <a:rPr lang="en-US" dirty="0" smtClean="0">
                <a:ea typeface="Calibri"/>
              </a:rPr>
              <a:t>);</a:t>
            </a:r>
            <a:br>
              <a:rPr lang="en-US" dirty="0" smtClean="0">
                <a:ea typeface="Calibri"/>
              </a:rPr>
            </a:br>
            <a:r>
              <a:rPr lang="en-US" dirty="0" smtClean="0">
                <a:ea typeface="Calibri"/>
              </a:rPr>
              <a:t/>
            </a:r>
            <a:br>
              <a:rPr lang="en-US" dirty="0" smtClean="0">
                <a:ea typeface="Calibri"/>
              </a:rPr>
            </a:br>
            <a:r>
              <a:rPr lang="en-US" dirty="0" smtClean="0">
                <a:solidFill>
                  <a:srgbClr val="0000FF"/>
                </a:solidFill>
                <a:ea typeface="Calibri"/>
              </a:rPr>
              <a:t>if</a:t>
            </a:r>
            <a:r>
              <a:rPr lang="en-US" dirty="0" smtClean="0">
                <a:ea typeface="Calibri"/>
              </a:rPr>
              <a:t> </a:t>
            </a:r>
            <a:r>
              <a:rPr lang="en-US" dirty="0">
                <a:ea typeface="Calibri"/>
              </a:rPr>
              <a:t>(file != null</a:t>
            </a:r>
            <a:r>
              <a:rPr lang="en-US" dirty="0" smtClean="0">
                <a:ea typeface="Calibri"/>
              </a:rPr>
              <a:t>) </a:t>
            </a:r>
            <a:br>
              <a:rPr lang="en-US" dirty="0" smtClean="0">
                <a:ea typeface="Calibri"/>
              </a:rPr>
            </a:br>
            <a:r>
              <a:rPr lang="en-US" dirty="0" smtClean="0">
                <a:ea typeface="Calibri"/>
              </a:rPr>
              <a:t>{</a:t>
            </a:r>
            <a:br>
              <a:rPr lang="en-US" dirty="0" smtClean="0">
                <a:ea typeface="Calibri"/>
              </a:rPr>
            </a:br>
            <a:r>
              <a:rPr lang="en-US" dirty="0" smtClean="0">
                <a:ea typeface="Calibri"/>
              </a:rPr>
              <a:t>    </a:t>
            </a:r>
            <a:r>
              <a:rPr lang="en-US" dirty="0" err="1">
                <a:solidFill>
                  <a:srgbClr val="0000FF"/>
                </a:solidFill>
                <a:ea typeface="Calibri"/>
              </a:rPr>
              <a:t>var</a:t>
            </a:r>
            <a:r>
              <a:rPr lang="en-US" dirty="0" smtClean="0">
                <a:ea typeface="Calibri"/>
              </a:rPr>
              <a:t> bitmap = </a:t>
            </a:r>
            <a:r>
              <a:rPr lang="en-US" dirty="0" smtClean="0">
                <a:solidFill>
                  <a:srgbClr val="0000FF"/>
                </a:solidFill>
                <a:ea typeface="Calibri"/>
              </a:rPr>
              <a:t>new</a:t>
            </a:r>
            <a:r>
              <a:rPr lang="en-US" dirty="0" smtClean="0">
                <a:ea typeface="Calibri"/>
              </a:rPr>
              <a:t> </a:t>
            </a:r>
            <a:r>
              <a:rPr lang="en-US" dirty="0" err="1" smtClean="0">
                <a:solidFill>
                  <a:srgbClr val="2B91AF"/>
                </a:solidFill>
                <a:ea typeface="Calibri"/>
              </a:rPr>
              <a:t>BitmapImage</a:t>
            </a:r>
            <a:r>
              <a:rPr lang="en-US" dirty="0" smtClean="0">
                <a:ea typeface="Calibri"/>
              </a:rPr>
              <a:t>() ;</a:t>
            </a:r>
          </a:p>
          <a:p>
            <a:r>
              <a:rPr lang="en-US" dirty="0">
                <a:ea typeface="Calibri"/>
              </a:rPr>
              <a:t> </a:t>
            </a:r>
            <a:r>
              <a:rPr lang="en-US" dirty="0" smtClean="0">
                <a:ea typeface="Calibri"/>
              </a:rPr>
              <a:t>   </a:t>
            </a:r>
            <a:r>
              <a:rPr lang="en-US" dirty="0" err="1" smtClean="0">
                <a:ea typeface="Calibri"/>
              </a:rPr>
              <a:t>bitmap.SetSource</a:t>
            </a:r>
            <a:r>
              <a:rPr lang="en-US" dirty="0" smtClean="0">
                <a:ea typeface="Calibri"/>
              </a:rPr>
              <a:t>(</a:t>
            </a:r>
            <a:r>
              <a:rPr lang="en-US" dirty="0" smtClean="0">
                <a:solidFill>
                  <a:srgbClr val="0000FF"/>
                </a:solidFill>
                <a:ea typeface="Calibri"/>
              </a:rPr>
              <a:t>await</a:t>
            </a:r>
            <a:r>
              <a:rPr lang="en-US" dirty="0" smtClean="0">
                <a:ea typeface="Calibri"/>
              </a:rPr>
              <a:t> </a:t>
            </a:r>
            <a:r>
              <a:rPr lang="en-US" dirty="0" err="1" smtClean="0">
                <a:ea typeface="Calibri"/>
              </a:rPr>
              <a:t>file.OpenAsync</a:t>
            </a:r>
            <a:r>
              <a:rPr lang="en-US" dirty="0" smtClean="0">
                <a:ea typeface="Calibri"/>
              </a:rPr>
              <a:t>(</a:t>
            </a:r>
            <a:r>
              <a:rPr lang="en-US" dirty="0" err="1" smtClean="0">
                <a:solidFill>
                  <a:srgbClr val="2B91AF"/>
                </a:solidFill>
                <a:ea typeface="Calibri"/>
              </a:rPr>
              <a:t>FileAccessMode</a:t>
            </a:r>
            <a:r>
              <a:rPr lang="en-US" dirty="0" err="1" smtClean="0">
                <a:ea typeface="Calibri"/>
              </a:rPr>
              <a:t>.Read</a:t>
            </a:r>
            <a:r>
              <a:rPr lang="en-US" dirty="0" smtClean="0">
                <a:ea typeface="Calibri"/>
              </a:rPr>
              <a:t>));</a:t>
            </a:r>
          </a:p>
          <a:p>
            <a:r>
              <a:rPr lang="en-US" dirty="0">
                <a:ea typeface="Calibri"/>
              </a:rPr>
              <a:t> </a:t>
            </a:r>
            <a:r>
              <a:rPr lang="en-US" dirty="0" smtClean="0">
                <a:ea typeface="Calibri"/>
              </a:rPr>
              <a:t>   </a:t>
            </a:r>
            <a:r>
              <a:rPr lang="en-US" dirty="0" err="1" smtClean="0">
                <a:ea typeface="Calibri"/>
              </a:rPr>
              <a:t>Photo.Source</a:t>
            </a:r>
            <a:r>
              <a:rPr lang="en-US" dirty="0" smtClean="0">
                <a:ea typeface="Calibri"/>
              </a:rPr>
              <a:t> = bitmap;</a:t>
            </a:r>
            <a:br>
              <a:rPr lang="en-US" dirty="0" smtClean="0">
                <a:ea typeface="Calibri"/>
              </a:rPr>
            </a:br>
            <a:r>
              <a:rPr lang="en-US" dirty="0" smtClean="0">
                <a:ea typeface="Calibri"/>
              </a:rPr>
              <a:t>}</a:t>
            </a:r>
            <a:endParaRPr lang="en-US" dirty="0">
              <a:ea typeface="Calibri"/>
            </a:endParaRPr>
          </a:p>
        </p:txBody>
      </p:sp>
      <p:sp>
        <p:nvSpPr>
          <p:cNvPr id="4" name="Rectangle 3"/>
          <p:cNvSpPr/>
          <p:nvPr/>
        </p:nvSpPr>
        <p:spPr bwMode="auto">
          <a:xfrm>
            <a:off x="869845" y="1525885"/>
            <a:ext cx="4919767" cy="447675"/>
          </a:xfrm>
          <a:prstGeom prst="rect">
            <a:avLst/>
          </a:prstGeom>
          <a:noFill/>
          <a:ln w="28575">
            <a:solidFill>
              <a:srgbClr val="59CC0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1701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Framework</a:t>
            </a:r>
            <a:r>
              <a:rPr lang="en-US" baseline="0" dirty="0" smtClean="0"/>
              <a:t> and</a:t>
            </a:r>
            <a:r>
              <a:rPr lang="en-US" dirty="0" smtClean="0"/>
              <a:t> </a:t>
            </a:r>
            <a:r>
              <a:rPr lang="en-US" dirty="0" err="1" smtClean="0"/>
              <a:t>WinRT</a:t>
            </a:r>
            <a:endParaRPr lang="en-US" dirty="0"/>
          </a:p>
        </p:txBody>
      </p:sp>
      <p:sp>
        <p:nvSpPr>
          <p:cNvPr id="3" name="Text Placeholder 2"/>
          <p:cNvSpPr>
            <a:spLocks noGrp="1"/>
          </p:cNvSpPr>
          <p:nvPr>
            <p:ph type="body" sz="quarter" idx="10"/>
          </p:nvPr>
        </p:nvSpPr>
        <p:spPr/>
        <p:txBody>
          <a:bodyPr/>
          <a:lstStyle/>
          <a:p>
            <a:r>
              <a:rPr lang="en-US" dirty="0" smtClean="0"/>
              <a:t>.NET (and C# and Visual Basic) is alive and well</a:t>
            </a:r>
          </a:p>
          <a:p>
            <a:pPr lvl="1"/>
            <a:r>
              <a:rPr lang="en-US" dirty="0" smtClean="0"/>
              <a:t>Windows Runtime (Windows.*) native APIs projected</a:t>
            </a:r>
          </a:p>
          <a:p>
            <a:pPr lvl="1"/>
            <a:r>
              <a:rPr lang="en-US" dirty="0" smtClean="0"/>
              <a:t>Can use C#/VB to </a:t>
            </a:r>
            <a:r>
              <a:rPr lang="en-US" b="1" dirty="0" smtClean="0"/>
              <a:t>create</a:t>
            </a:r>
            <a:r>
              <a:rPr lang="en-US" dirty="0" smtClean="0"/>
              <a:t> </a:t>
            </a:r>
            <a:r>
              <a:rPr lang="en-US" dirty="0" err="1" smtClean="0"/>
              <a:t>WinRT</a:t>
            </a:r>
            <a:r>
              <a:rPr lang="en-US" dirty="0" smtClean="0"/>
              <a:t> components</a:t>
            </a:r>
          </a:p>
          <a:p>
            <a:pPr lvl="1"/>
            <a:r>
              <a:rPr lang="en-US" dirty="0" err="1" smtClean="0"/>
              <a:t>Async</a:t>
            </a:r>
            <a:r>
              <a:rPr lang="en-US" dirty="0" smtClean="0"/>
              <a:t> everywhere: await/</a:t>
            </a:r>
            <a:r>
              <a:rPr lang="en-US" dirty="0" err="1" smtClean="0"/>
              <a:t>async</a:t>
            </a:r>
            <a:r>
              <a:rPr lang="en-US" dirty="0" smtClean="0"/>
              <a:t> keywords are your friends</a:t>
            </a:r>
          </a:p>
          <a:p>
            <a:r>
              <a:rPr lang="en-US" dirty="0" smtClean="0"/>
              <a:t>Reference</a:t>
            </a:r>
            <a:r>
              <a:rPr lang="en-US" baseline="0" dirty="0" smtClean="0"/>
              <a:t> assemblies for .NET Framework Core</a:t>
            </a:r>
          </a:p>
          <a:p>
            <a:pPr lvl="1"/>
            <a:r>
              <a:rPr lang="en-US" dirty="0" smtClean="0"/>
              <a:t>Surface area specific for targeting Windows Runtime apps</a:t>
            </a:r>
          </a:p>
          <a:p>
            <a:pPr lvl="1"/>
            <a:r>
              <a:rPr lang="en-US" baseline="0" dirty="0" smtClean="0"/>
              <a:t>Redundancy</a:t>
            </a:r>
            <a:r>
              <a:rPr lang="en-US" dirty="0" smtClean="0"/>
              <a:t> removed when matching </a:t>
            </a:r>
            <a:r>
              <a:rPr lang="en-US" dirty="0" err="1" smtClean="0"/>
              <a:t>WinRT</a:t>
            </a:r>
            <a:r>
              <a:rPr lang="en-US" dirty="0" smtClean="0"/>
              <a:t> API exists</a:t>
            </a:r>
            <a:endParaRPr lang="en-US" baseline="0" dirty="0" smtClean="0"/>
          </a:p>
          <a:p>
            <a:r>
              <a:rPr lang="en-US" baseline="0" dirty="0" smtClean="0"/>
              <a:t>Portable Class Library projects</a:t>
            </a:r>
          </a:p>
          <a:p>
            <a:pPr lvl="1"/>
            <a:r>
              <a:rPr lang="en-US" dirty="0" smtClean="0"/>
              <a:t>Shared code at source and binary level</a:t>
            </a:r>
            <a:endParaRPr lang="en-US" dirty="0"/>
          </a:p>
          <a:p>
            <a:pPr lvl="1"/>
            <a:r>
              <a:rPr lang="en-US" dirty="0" smtClean="0"/>
              <a:t>Great for framework developers when possible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764202"/>
            <a:ext cx="11149013" cy="1329595"/>
          </a:xfrm>
        </p:spPr>
        <p:txBody>
          <a:bodyPr/>
          <a:lstStyle/>
          <a:p>
            <a:r>
              <a:rPr lang="en-US" sz="4800" dirty="0" smtClean="0"/>
              <a:t>Extension methods bridge the gap between Windows Runtime and managed code</a:t>
            </a:r>
            <a:endParaRPr lang="en-US" sz="4800" dirty="0"/>
          </a:p>
        </p:txBody>
      </p:sp>
    </p:spTree>
    <p:extLst>
      <p:ext uri="{BB962C8B-B14F-4D97-AF65-F5344CB8AC3E}">
        <p14:creationId xmlns:p14="http://schemas.microsoft.com/office/powerpoint/2010/main" val="41043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Streams Code Sample</a:t>
            </a:r>
            <a:endParaRPr lang="en-US" dirty="0"/>
          </a:p>
        </p:txBody>
      </p:sp>
      <p:sp>
        <p:nvSpPr>
          <p:cNvPr id="6" name="Text Placeholder 5"/>
          <p:cNvSpPr>
            <a:spLocks noGrp="1"/>
          </p:cNvSpPr>
          <p:nvPr>
            <p:ph type="body" sz="quarter" idx="10"/>
          </p:nvPr>
        </p:nvSpPr>
        <p:spPr/>
        <p:txBody>
          <a:bodyPr>
            <a:normAutofit/>
          </a:bodyPr>
          <a:lstStyle/>
          <a:p>
            <a:r>
              <a:rPr lang="en-US" sz="2400" dirty="0" err="1">
                <a:solidFill>
                  <a:srgbClr val="2B91AF"/>
                </a:solidFill>
                <a:latin typeface="Consolas"/>
                <a:ea typeface="Calibri"/>
              </a:rPr>
              <a:t>FileOpenPicker</a:t>
            </a:r>
            <a:r>
              <a:rPr lang="en-US" sz="2400" dirty="0">
                <a:solidFill>
                  <a:srgbClr val="2B91AF"/>
                </a:solidFill>
                <a:latin typeface="Consolas"/>
                <a:ea typeface="Calibri"/>
              </a:rPr>
              <a:t> </a:t>
            </a:r>
            <a:r>
              <a:rPr lang="en-US" sz="2400" dirty="0" smtClean="0">
                <a:solidFill>
                  <a:srgbClr val="000000"/>
                </a:solidFill>
                <a:latin typeface="Consolas"/>
                <a:ea typeface="Calibri"/>
              </a:rPr>
              <a:t>picker </a:t>
            </a:r>
            <a:r>
              <a:rPr lang="en-US" sz="2400" dirty="0">
                <a:solidFill>
                  <a:srgbClr val="000000"/>
                </a:solidFill>
                <a:latin typeface="Consolas"/>
                <a:ea typeface="Calibri"/>
              </a:rPr>
              <a:t>= </a:t>
            </a:r>
            <a:r>
              <a:rPr lang="en-US" sz="2400" dirty="0">
                <a:solidFill>
                  <a:srgbClr val="0000FF"/>
                </a:solidFill>
                <a:latin typeface="Consolas"/>
                <a:ea typeface="Calibri"/>
              </a:rPr>
              <a:t>new</a:t>
            </a:r>
            <a:r>
              <a:rPr lang="en-US" sz="2400" dirty="0">
                <a:solidFill>
                  <a:srgbClr val="000000"/>
                </a:solidFill>
                <a:latin typeface="Consolas"/>
                <a:ea typeface="Calibri"/>
              </a:rPr>
              <a:t> </a:t>
            </a:r>
            <a:r>
              <a:rPr lang="en-US" sz="2400" dirty="0" err="1">
                <a:solidFill>
                  <a:srgbClr val="2B91AF"/>
                </a:solidFill>
                <a:latin typeface="Consolas"/>
                <a:ea typeface="Calibri"/>
              </a:rPr>
              <a:t>FileOpenPicker</a:t>
            </a:r>
            <a:r>
              <a:rPr lang="en-US" sz="2400" dirty="0" smtClean="0">
                <a:solidFill>
                  <a:srgbClr val="000000"/>
                </a:solidFill>
                <a:latin typeface="Consolas"/>
                <a:ea typeface="Calibri"/>
              </a:rPr>
              <a:t>();</a:t>
            </a:r>
            <a:br>
              <a:rPr lang="en-US" sz="2400" dirty="0" smtClean="0">
                <a:solidFill>
                  <a:srgbClr val="000000"/>
                </a:solidFill>
                <a:latin typeface="Consolas"/>
                <a:ea typeface="Calibri"/>
              </a:rPr>
            </a:br>
            <a:r>
              <a:rPr lang="en-US" sz="2400" dirty="0" err="1" smtClean="0">
                <a:solidFill>
                  <a:srgbClr val="000000"/>
                </a:solidFill>
                <a:highlight>
                  <a:srgbClr val="FFFFFF"/>
                </a:highlight>
                <a:latin typeface="Consolas"/>
              </a:rPr>
              <a:t>picker.FileTypeFilter.Add</a:t>
            </a:r>
            <a:r>
              <a:rPr lang="en-US" sz="2400" dirty="0">
                <a:solidFill>
                  <a:srgbClr val="000000"/>
                </a:solidFill>
                <a:highlight>
                  <a:srgbClr val="FFFFFF"/>
                </a:highlight>
                <a:latin typeface="Consolas"/>
              </a:rPr>
              <a:t>(</a:t>
            </a:r>
            <a:r>
              <a:rPr lang="en-US" sz="2400" dirty="0">
                <a:solidFill>
                  <a:srgbClr val="A31515"/>
                </a:solidFill>
                <a:highlight>
                  <a:srgbClr val="FFFFFF"/>
                </a:highlight>
                <a:latin typeface="Consolas"/>
              </a:rPr>
              <a:t>"*"</a:t>
            </a:r>
            <a:r>
              <a:rPr lang="en-US" sz="2400" dirty="0">
                <a:solidFill>
                  <a:srgbClr val="000000"/>
                </a:solidFill>
                <a:highlight>
                  <a:srgbClr val="FFFFFF"/>
                </a:highlight>
                <a:latin typeface="Consolas"/>
              </a:rPr>
              <a:t>);</a:t>
            </a:r>
            <a:br>
              <a:rPr lang="en-US" sz="2400" dirty="0">
                <a:solidFill>
                  <a:srgbClr val="000000"/>
                </a:solidFill>
                <a:highlight>
                  <a:srgbClr val="FFFFFF"/>
                </a:highlight>
                <a:latin typeface="Consolas"/>
              </a:rPr>
            </a:br>
            <a:endParaRPr lang="en-US" sz="2400" dirty="0" smtClean="0">
              <a:solidFill>
                <a:srgbClr val="000000"/>
              </a:solidFill>
              <a:highlight>
                <a:srgbClr val="FFFFFF"/>
              </a:highlight>
              <a:latin typeface="Consolas"/>
            </a:endParaRPr>
          </a:p>
          <a:p>
            <a:r>
              <a:rPr lang="en-US" sz="2400" dirty="0" err="1" smtClean="0">
                <a:solidFill>
                  <a:srgbClr val="2B91AF"/>
                </a:solidFill>
                <a:latin typeface="Consolas"/>
                <a:ea typeface="Calibri"/>
              </a:rPr>
              <a:t>StorageFile</a:t>
            </a:r>
            <a:r>
              <a:rPr lang="en-US" sz="2400" dirty="0" smtClean="0">
                <a:solidFill>
                  <a:srgbClr val="2B91AF"/>
                </a:solidFill>
                <a:latin typeface="Consolas"/>
                <a:ea typeface="Calibri"/>
              </a:rPr>
              <a:t> </a:t>
            </a:r>
            <a:r>
              <a:rPr lang="en-US" sz="2400" dirty="0" smtClean="0">
                <a:solidFill>
                  <a:srgbClr val="000000"/>
                </a:solidFill>
                <a:latin typeface="Consolas"/>
                <a:ea typeface="Calibri"/>
              </a:rPr>
              <a:t>file </a:t>
            </a:r>
            <a:r>
              <a:rPr lang="en-US" sz="2400" dirty="0">
                <a:solidFill>
                  <a:srgbClr val="000000"/>
                </a:solidFill>
                <a:latin typeface="Consolas"/>
                <a:ea typeface="Calibri"/>
              </a:rPr>
              <a:t>= </a:t>
            </a:r>
            <a:r>
              <a:rPr lang="en-US" sz="2400" dirty="0">
                <a:solidFill>
                  <a:srgbClr val="0000FF"/>
                </a:solidFill>
                <a:latin typeface="Consolas"/>
                <a:ea typeface="Calibri"/>
              </a:rPr>
              <a:t>await</a:t>
            </a:r>
            <a:r>
              <a:rPr lang="en-US" sz="2400" dirty="0">
                <a:solidFill>
                  <a:srgbClr val="000000"/>
                </a:solidFill>
                <a:latin typeface="Consolas"/>
                <a:ea typeface="Calibri"/>
              </a:rPr>
              <a:t> </a:t>
            </a:r>
            <a:r>
              <a:rPr lang="en-US" sz="2400" dirty="0" err="1" smtClean="0">
                <a:solidFill>
                  <a:srgbClr val="000000"/>
                </a:solidFill>
                <a:latin typeface="Consolas"/>
                <a:ea typeface="Calibri"/>
              </a:rPr>
              <a:t>picker.PickSingleFileAsync</a:t>
            </a:r>
            <a:r>
              <a:rPr lang="en-US" sz="2400" dirty="0" smtClean="0">
                <a:solidFill>
                  <a:srgbClr val="000000"/>
                </a:solidFill>
                <a:latin typeface="Consolas"/>
                <a:ea typeface="Calibri"/>
              </a:rPr>
              <a:t>();</a:t>
            </a:r>
          </a:p>
          <a:p>
            <a:r>
              <a:rPr lang="en-US" sz="2400" dirty="0" smtClean="0">
                <a:solidFill>
                  <a:srgbClr val="000000"/>
                </a:solidFill>
                <a:latin typeface="Consolas"/>
                <a:ea typeface="Calibri"/>
              </a:rPr>
              <a:t/>
            </a:r>
            <a:br>
              <a:rPr lang="en-US" sz="2400" dirty="0" smtClean="0">
                <a:solidFill>
                  <a:srgbClr val="000000"/>
                </a:solidFill>
                <a:latin typeface="Consolas"/>
                <a:ea typeface="Calibri"/>
              </a:rPr>
            </a:br>
            <a:endParaRPr lang="en-US" sz="2400" dirty="0" smtClean="0">
              <a:solidFill>
                <a:srgbClr val="000000"/>
              </a:solidFill>
              <a:latin typeface="Consolas"/>
              <a:ea typeface="Calibri"/>
            </a:endParaRPr>
          </a:p>
          <a:p>
            <a:r>
              <a:rPr lang="en-US" sz="2400" dirty="0" err="1">
                <a:solidFill>
                  <a:srgbClr val="000000"/>
                </a:solidFill>
                <a:latin typeface="Consolas"/>
                <a:ea typeface="Calibri"/>
              </a:rPr>
              <a:t>Windows.Storage.Streams.</a:t>
            </a:r>
            <a:r>
              <a:rPr lang="en-US" sz="2400" dirty="0" err="1">
                <a:solidFill>
                  <a:srgbClr val="2B91AF"/>
                </a:solidFill>
                <a:latin typeface="Consolas"/>
                <a:ea typeface="Calibri"/>
              </a:rPr>
              <a:t>IInputStream</a:t>
            </a:r>
            <a:r>
              <a:rPr lang="en-US" sz="2400" dirty="0">
                <a:solidFill>
                  <a:srgbClr val="000000"/>
                </a:solidFill>
                <a:latin typeface="Consolas"/>
                <a:ea typeface="Calibri"/>
              </a:rPr>
              <a:t> </a:t>
            </a:r>
            <a:r>
              <a:rPr lang="en-US" sz="2400" dirty="0" err="1">
                <a:solidFill>
                  <a:srgbClr val="000000"/>
                </a:solidFill>
                <a:latin typeface="Consolas"/>
                <a:ea typeface="Calibri"/>
              </a:rPr>
              <a:t>inputStream</a:t>
            </a:r>
            <a:r>
              <a:rPr lang="en-US" sz="2400" dirty="0">
                <a:solidFill>
                  <a:srgbClr val="000000"/>
                </a:solidFill>
                <a:latin typeface="Consolas"/>
                <a:ea typeface="Calibri"/>
              </a:rPr>
              <a:t> =</a:t>
            </a:r>
            <a:br>
              <a:rPr lang="en-US" sz="2400" dirty="0">
                <a:solidFill>
                  <a:srgbClr val="000000"/>
                </a:solidFill>
                <a:latin typeface="Consolas"/>
                <a:ea typeface="Calibri"/>
              </a:rPr>
            </a:br>
            <a:r>
              <a:rPr lang="en-US" sz="2400" dirty="0">
                <a:solidFill>
                  <a:srgbClr val="000000"/>
                </a:solidFill>
                <a:latin typeface="Consolas"/>
                <a:ea typeface="Calibri"/>
              </a:rPr>
              <a:t>    </a:t>
            </a:r>
            <a:r>
              <a:rPr lang="en-US" sz="2400" dirty="0">
                <a:solidFill>
                  <a:srgbClr val="0000FF"/>
                </a:solidFill>
                <a:latin typeface="Consolas"/>
                <a:ea typeface="Calibri"/>
              </a:rPr>
              <a:t>await</a:t>
            </a:r>
            <a:r>
              <a:rPr lang="en-US" sz="2400" dirty="0">
                <a:solidFill>
                  <a:srgbClr val="000000"/>
                </a:solidFill>
                <a:latin typeface="Consolas"/>
                <a:ea typeface="Calibri"/>
              </a:rPr>
              <a:t> </a:t>
            </a:r>
            <a:r>
              <a:rPr lang="en-US" sz="2400" dirty="0" err="1" smtClean="0">
                <a:solidFill>
                  <a:srgbClr val="000000"/>
                </a:solidFill>
                <a:latin typeface="Consolas"/>
                <a:ea typeface="Calibri"/>
              </a:rPr>
              <a:t>file.OpenReadAsync</a:t>
            </a:r>
            <a:r>
              <a:rPr lang="en-US" sz="2400" dirty="0">
                <a:solidFill>
                  <a:srgbClr val="000000"/>
                </a:solidFill>
                <a:latin typeface="Consolas"/>
                <a:ea typeface="Calibri"/>
              </a:rPr>
              <a:t>();</a:t>
            </a:r>
          </a:p>
          <a:p>
            <a:r>
              <a:rPr lang="en-US" sz="2400" dirty="0">
                <a:solidFill>
                  <a:srgbClr val="000000"/>
                </a:solidFill>
                <a:latin typeface="Consolas"/>
                <a:ea typeface="Calibri"/>
              </a:rPr>
              <a:t/>
            </a:r>
            <a:br>
              <a:rPr lang="en-US" sz="2400" dirty="0">
                <a:solidFill>
                  <a:srgbClr val="000000"/>
                </a:solidFill>
                <a:latin typeface="Consolas"/>
                <a:ea typeface="Calibri"/>
              </a:rPr>
            </a:br>
            <a:endParaRPr lang="en-US" sz="2400" dirty="0">
              <a:solidFill>
                <a:srgbClr val="000000"/>
              </a:solidFill>
              <a:latin typeface="Consolas"/>
              <a:ea typeface="Calibri"/>
            </a:endParaRPr>
          </a:p>
          <a:p>
            <a:r>
              <a:rPr lang="en-US" sz="2400" dirty="0" err="1">
                <a:solidFill>
                  <a:srgbClr val="000000"/>
                </a:solidFill>
                <a:latin typeface="Consolas"/>
                <a:ea typeface="Calibri"/>
              </a:rPr>
              <a:t>System.IO.</a:t>
            </a:r>
            <a:r>
              <a:rPr lang="en-US" sz="2400" dirty="0" err="1">
                <a:solidFill>
                  <a:srgbClr val="2B91AF"/>
                </a:solidFill>
                <a:latin typeface="Consolas"/>
                <a:ea typeface="Calibri"/>
              </a:rPr>
              <a:t>Stream</a:t>
            </a:r>
            <a:r>
              <a:rPr lang="en-US" sz="2400" dirty="0">
                <a:solidFill>
                  <a:srgbClr val="000000"/>
                </a:solidFill>
                <a:latin typeface="Consolas"/>
                <a:ea typeface="Calibri"/>
              </a:rPr>
              <a:t> stream = </a:t>
            </a:r>
            <a:r>
              <a:rPr lang="en-US" sz="2400" dirty="0" err="1" smtClean="0">
                <a:solidFill>
                  <a:srgbClr val="000000"/>
                </a:solidFill>
                <a:latin typeface="Consolas"/>
                <a:ea typeface="Calibri"/>
              </a:rPr>
              <a:t>inputStream.AsStreamForRead</a:t>
            </a:r>
            <a:r>
              <a:rPr lang="en-US" sz="2400" dirty="0" smtClean="0">
                <a:solidFill>
                  <a:srgbClr val="000000"/>
                </a:solidFill>
                <a:latin typeface="Consolas"/>
                <a:ea typeface="Calibri"/>
              </a:rPr>
              <a:t>();</a:t>
            </a:r>
            <a:r>
              <a:rPr lang="en-US" sz="2400" dirty="0">
                <a:solidFill>
                  <a:srgbClr val="000000"/>
                </a:solidFill>
                <a:latin typeface="Consolas"/>
                <a:ea typeface="Calibri"/>
              </a:rPr>
              <a:t/>
            </a:r>
            <a:br>
              <a:rPr lang="en-US" sz="2400" dirty="0">
                <a:solidFill>
                  <a:srgbClr val="000000"/>
                </a:solidFill>
                <a:latin typeface="Consolas"/>
                <a:ea typeface="Calibri"/>
              </a:rPr>
            </a:br>
            <a:r>
              <a:rPr lang="en-US" sz="2400" dirty="0" err="1">
                <a:solidFill>
                  <a:srgbClr val="000000"/>
                </a:solidFill>
                <a:latin typeface="Consolas"/>
                <a:ea typeface="Calibri"/>
              </a:rPr>
              <a:t>System.IO.</a:t>
            </a:r>
            <a:r>
              <a:rPr lang="en-US" sz="2400" dirty="0" err="1">
                <a:solidFill>
                  <a:srgbClr val="2B91AF"/>
                </a:solidFill>
                <a:latin typeface="Consolas"/>
                <a:ea typeface="Calibri"/>
              </a:rPr>
              <a:t>StreamReader</a:t>
            </a:r>
            <a:r>
              <a:rPr lang="en-US" sz="2400" dirty="0">
                <a:solidFill>
                  <a:srgbClr val="000000"/>
                </a:solidFill>
                <a:latin typeface="Consolas"/>
                <a:ea typeface="Calibri"/>
              </a:rPr>
              <a:t> reader = </a:t>
            </a:r>
            <a:r>
              <a:rPr lang="en-US" sz="2400" dirty="0">
                <a:solidFill>
                  <a:srgbClr val="0000FF"/>
                </a:solidFill>
                <a:latin typeface="Consolas"/>
                <a:ea typeface="Calibri"/>
              </a:rPr>
              <a:t>new</a:t>
            </a:r>
            <a:r>
              <a:rPr lang="en-US" sz="2400" dirty="0">
                <a:solidFill>
                  <a:srgbClr val="000000"/>
                </a:solidFill>
                <a:latin typeface="Consolas"/>
                <a:ea typeface="Calibri"/>
              </a:rPr>
              <a:t> </a:t>
            </a:r>
            <a:r>
              <a:rPr lang="en-US" sz="2400" dirty="0" err="1">
                <a:solidFill>
                  <a:srgbClr val="2B91AF"/>
                </a:solidFill>
                <a:latin typeface="Consolas"/>
                <a:ea typeface="Calibri"/>
              </a:rPr>
              <a:t>StreamReader</a:t>
            </a:r>
            <a:r>
              <a:rPr lang="en-US" sz="2400" dirty="0">
                <a:solidFill>
                  <a:srgbClr val="000000"/>
                </a:solidFill>
                <a:latin typeface="Consolas"/>
                <a:ea typeface="Calibri"/>
              </a:rPr>
              <a:t>(stream);</a:t>
            </a:r>
            <a:br>
              <a:rPr lang="en-US" sz="2400" dirty="0">
                <a:solidFill>
                  <a:srgbClr val="000000"/>
                </a:solidFill>
                <a:latin typeface="Consolas"/>
                <a:ea typeface="Calibri"/>
              </a:rPr>
            </a:br>
            <a:r>
              <a:rPr lang="en-US" sz="2400" dirty="0">
                <a:solidFill>
                  <a:srgbClr val="000000"/>
                </a:solidFill>
                <a:latin typeface="Consolas"/>
                <a:ea typeface="Calibri"/>
              </a:rPr>
              <a:t/>
            </a:r>
            <a:br>
              <a:rPr lang="en-US" sz="2400" dirty="0">
                <a:solidFill>
                  <a:srgbClr val="000000"/>
                </a:solidFill>
                <a:latin typeface="Consolas"/>
                <a:ea typeface="Calibri"/>
              </a:rPr>
            </a:br>
            <a:r>
              <a:rPr lang="en-US" sz="2400" dirty="0">
                <a:solidFill>
                  <a:srgbClr val="0000FF"/>
                </a:solidFill>
                <a:latin typeface="Consolas"/>
                <a:ea typeface="Calibri"/>
              </a:rPr>
              <a:t>string</a:t>
            </a:r>
            <a:r>
              <a:rPr lang="en-US" sz="2400" dirty="0">
                <a:solidFill>
                  <a:srgbClr val="000000"/>
                </a:solidFill>
                <a:latin typeface="Consolas"/>
                <a:ea typeface="Calibri"/>
              </a:rPr>
              <a:t> contents = </a:t>
            </a:r>
            <a:r>
              <a:rPr lang="en-US" sz="2400" dirty="0" err="1">
                <a:solidFill>
                  <a:srgbClr val="000000"/>
                </a:solidFill>
                <a:latin typeface="Consolas"/>
                <a:ea typeface="Calibri"/>
              </a:rPr>
              <a:t>reader.ReadToEnd</a:t>
            </a:r>
            <a:r>
              <a:rPr lang="en-US" sz="2400" dirty="0">
                <a:solidFill>
                  <a:srgbClr val="000000"/>
                </a:solidFill>
                <a:latin typeface="Consolas"/>
                <a:ea typeface="Calibri"/>
              </a:rPr>
              <a:t>();</a:t>
            </a:r>
          </a:p>
        </p:txBody>
      </p:sp>
      <p:sp>
        <p:nvSpPr>
          <p:cNvPr id="2" name="Rectangle 1"/>
          <p:cNvSpPr/>
          <p:nvPr/>
        </p:nvSpPr>
        <p:spPr bwMode="auto">
          <a:xfrm>
            <a:off x="448776" y="3633551"/>
            <a:ext cx="5920493" cy="378094"/>
          </a:xfrm>
          <a:prstGeom prst="rect">
            <a:avLst/>
          </a:prstGeom>
          <a:noFill/>
          <a:ln w="28575">
            <a:solidFill>
              <a:srgbClr val="65BC4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Rectangle 6"/>
          <p:cNvSpPr/>
          <p:nvPr/>
        </p:nvSpPr>
        <p:spPr bwMode="auto">
          <a:xfrm>
            <a:off x="4635062" y="5086862"/>
            <a:ext cx="4776952" cy="378094"/>
          </a:xfrm>
          <a:prstGeom prst="rect">
            <a:avLst/>
          </a:prstGeom>
          <a:noFill/>
          <a:ln w="28575">
            <a:solidFill>
              <a:srgbClr val="65BC4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Rectangle 9"/>
          <p:cNvSpPr/>
          <p:nvPr/>
        </p:nvSpPr>
        <p:spPr bwMode="auto">
          <a:xfrm>
            <a:off x="460835" y="5086862"/>
            <a:ext cx="3780090" cy="378094"/>
          </a:xfrm>
          <a:prstGeom prst="rect">
            <a:avLst/>
          </a:prstGeom>
          <a:noFill/>
          <a:ln w="28575">
            <a:solidFill>
              <a:srgbClr val="65BC4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8" name="Elbow Connector 17"/>
          <p:cNvCxnSpPr>
            <a:stCxn id="7" idx="0"/>
            <a:endCxn id="10" idx="0"/>
          </p:cNvCxnSpPr>
          <p:nvPr/>
        </p:nvCxnSpPr>
        <p:spPr>
          <a:xfrm rot="16200000" flipV="1">
            <a:off x="4687209" y="2750533"/>
            <a:ext cx="12700" cy="4672658"/>
          </a:xfrm>
          <a:prstGeom prst="bentConnector3">
            <a:avLst>
              <a:gd name="adj1" fmla="val 1800000"/>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2" idx="0"/>
            <a:endCxn id="7" idx="3"/>
          </p:cNvCxnSpPr>
          <p:nvPr/>
        </p:nvCxnSpPr>
        <p:spPr>
          <a:xfrm rot="16200000" flipH="1">
            <a:off x="5589339" y="1453235"/>
            <a:ext cx="1642358" cy="6002991"/>
          </a:xfrm>
          <a:prstGeom prst="bentConnector4">
            <a:avLst>
              <a:gd name="adj1" fmla="val -13919"/>
              <a:gd name="adj2" fmla="val 103808"/>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6246811" y="5433423"/>
            <a:ext cx="3433217" cy="369041"/>
          </a:xfrm>
          <a:prstGeom prst="rect">
            <a:avLst/>
          </a:prstGeom>
          <a:noFill/>
          <a:ln w="28575">
            <a:solidFill>
              <a:srgbClr val="65BC4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6744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trips(downRight)">
                                      <p:cBhvr>
                                        <p:cTn id="12" dur="500"/>
                                        <p:tgtEl>
                                          <p:spTgt spid="2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right)">
                                      <p:cBhvr>
                                        <p:cTn id="21" dur="500"/>
                                        <p:tgtEl>
                                          <p:spTgt spid="1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686712"/>
            <a:ext cx="11149013" cy="5484578"/>
          </a:xfrm>
        </p:spPr>
        <p:txBody>
          <a:bodyPr/>
          <a:lstStyle/>
          <a:p>
            <a:r>
              <a:rPr lang="en-US" sz="4400" dirty="0"/>
              <a:t>Understanding </a:t>
            </a:r>
            <a:r>
              <a:rPr lang="en-US" sz="4400" dirty="0" err="1"/>
              <a:t>WinRT</a:t>
            </a:r>
            <a:r>
              <a:rPr lang="en-US" sz="4400" dirty="0"/>
              <a:t> and Windows 8 for .NET </a:t>
            </a:r>
            <a:r>
              <a:rPr lang="en-US" sz="4400" dirty="0" smtClean="0"/>
              <a:t>Programmers</a:t>
            </a:r>
            <a:br>
              <a:rPr lang="en-US" sz="4400" dirty="0" smtClean="0"/>
            </a:br>
            <a:r>
              <a:rPr lang="en-US" sz="4400" dirty="0"/>
              <a:t/>
            </a:r>
            <a:br>
              <a:rPr lang="en-US" sz="4400" dirty="0"/>
            </a:br>
            <a:r>
              <a:rPr lang="en-US" sz="4400" dirty="0" smtClean="0"/>
              <a:t>Podcast with Immo Landwerth, </a:t>
            </a:r>
            <a:br>
              <a:rPr lang="en-US" sz="4400" dirty="0" smtClean="0"/>
            </a:br>
            <a:r>
              <a:rPr lang="en-US" sz="4400" dirty="0" smtClean="0"/>
              <a:t>PM on the .NET Framework team</a:t>
            </a:r>
            <a:br>
              <a:rPr lang="en-US" sz="4400" dirty="0" smtClean="0"/>
            </a:br>
            <a:r>
              <a:rPr lang="en-US" sz="4400" dirty="0"/>
              <a:t/>
            </a:r>
            <a:br>
              <a:rPr lang="en-US" sz="4400" dirty="0"/>
            </a:br>
            <a:r>
              <a:rPr lang="en-US" sz="4400" dirty="0"/>
              <a:t>http://aka.ms/winrtnetfx</a:t>
            </a:r>
            <a:r>
              <a:rPr lang="en-US" sz="4400" dirty="0" smtClean="0"/>
              <a:t/>
            </a:r>
            <a:br>
              <a:rPr lang="en-US" sz="4400" dirty="0" smtClean="0"/>
            </a:br>
            <a:r>
              <a:rPr lang="en-US" sz="4400" dirty="0"/>
              <a:t/>
            </a:r>
            <a:br>
              <a:rPr lang="en-US" sz="4400" dirty="0"/>
            </a:br>
            <a:endParaRPr lang="en-US" sz="4400" dirty="0"/>
          </a:p>
        </p:txBody>
      </p:sp>
      <p:pic>
        <p:nvPicPr>
          <p:cNvPr id="3" name="Picture 2"/>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9066212" y="3657600"/>
            <a:ext cx="2124075" cy="2276475"/>
          </a:xfrm>
          <a:prstGeom prst="rect">
            <a:avLst/>
          </a:prstGeom>
        </p:spPr>
      </p:pic>
    </p:spTree>
    <p:extLst>
      <p:ext uri="{BB962C8B-B14F-4D97-AF65-F5344CB8AC3E}">
        <p14:creationId xmlns:p14="http://schemas.microsoft.com/office/powerpoint/2010/main" val="306699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Patterns</a:t>
            </a:r>
            <a:endParaRPr lang="en-US" dirty="0"/>
          </a:p>
        </p:txBody>
      </p:sp>
      <p:sp>
        <p:nvSpPr>
          <p:cNvPr id="3" name="Text Placeholder 2"/>
          <p:cNvSpPr>
            <a:spLocks noGrp="1"/>
          </p:cNvSpPr>
          <p:nvPr>
            <p:ph type="body" sz="quarter" idx="10"/>
          </p:nvPr>
        </p:nvSpPr>
        <p:spPr/>
        <p:txBody>
          <a:bodyPr/>
          <a:lstStyle/>
          <a:p>
            <a:r>
              <a:rPr lang="en-US" dirty="0" smtClean="0"/>
              <a:t>Code-behind</a:t>
            </a:r>
            <a:r>
              <a:rPr lang="en-US" baseline="0" dirty="0" smtClean="0"/>
              <a:t> approaches</a:t>
            </a:r>
          </a:p>
          <a:p>
            <a:pPr lvl="1"/>
            <a:r>
              <a:rPr lang="en-US" dirty="0" smtClean="0"/>
              <a:t>Simpler apps</a:t>
            </a:r>
          </a:p>
          <a:p>
            <a:pPr lvl="1"/>
            <a:r>
              <a:rPr lang="en-US" baseline="0" dirty="0" smtClean="0"/>
              <a:t>Event-driven</a:t>
            </a:r>
          </a:p>
          <a:p>
            <a:pPr lvl="1"/>
            <a:r>
              <a:rPr lang="en-US" dirty="0" smtClean="0"/>
              <a:t>Coupling UI to logic</a:t>
            </a:r>
            <a:r>
              <a:rPr lang="en-US" baseline="0" dirty="0" smtClean="0"/>
              <a:t> </a:t>
            </a:r>
          </a:p>
          <a:p>
            <a:r>
              <a:rPr lang="en-US" baseline="0" dirty="0" smtClean="0"/>
              <a:t>Model-View-</a:t>
            </a:r>
            <a:r>
              <a:rPr lang="en-US" baseline="0" dirty="0" err="1" smtClean="0"/>
              <a:t>ViewModel</a:t>
            </a:r>
            <a:r>
              <a:rPr lang="en-US" baseline="0" dirty="0" smtClean="0"/>
              <a:t> (MVVM)</a:t>
            </a:r>
          </a:p>
          <a:p>
            <a:pPr lvl="1"/>
            <a:r>
              <a:rPr lang="en-US" dirty="0" smtClean="0"/>
              <a:t>Separation of concerns</a:t>
            </a:r>
          </a:p>
          <a:p>
            <a:pPr lvl="1"/>
            <a:r>
              <a:rPr lang="en-US" dirty="0" smtClean="0"/>
              <a:t>More easily testable (TDD)</a:t>
            </a:r>
          </a:p>
          <a:p>
            <a:pPr lvl="1"/>
            <a:r>
              <a:rPr lang="en-US" dirty="0" smtClean="0"/>
              <a:t>Binding-driven</a:t>
            </a:r>
          </a:p>
          <a:p>
            <a:pPr lvl="1"/>
            <a:r>
              <a:rPr lang="en-US" dirty="0" smtClean="0"/>
              <a:t>No Behavior support currently</a:t>
            </a:r>
            <a:endParaRPr lang="en-US" dirty="0"/>
          </a:p>
        </p:txBody>
      </p:sp>
    </p:spTree>
    <p:extLst>
      <p:ext uri="{BB962C8B-B14F-4D97-AF65-F5344CB8AC3E}">
        <p14:creationId xmlns:p14="http://schemas.microsoft.com/office/powerpoint/2010/main" val="1982109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Using existing .NET patterns in Windows 8 apps</a:t>
            </a:r>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40165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819602"/>
            <a:ext cx="11149013" cy="1218795"/>
          </a:xfrm>
        </p:spPr>
        <p:txBody>
          <a:bodyPr/>
          <a:lstStyle/>
          <a:p>
            <a:r>
              <a:rPr lang="en-US" sz="4400" dirty="0" smtClean="0"/>
              <a:t>In Windows 8, your .NET skills extend to C++ and JavaScript developers!</a:t>
            </a:r>
            <a:endParaRPr lang="en-US" sz="4400" dirty="0"/>
          </a:p>
        </p:txBody>
      </p:sp>
    </p:spTree>
    <p:extLst>
      <p:ext uri="{BB962C8B-B14F-4D97-AF65-F5344CB8AC3E}">
        <p14:creationId xmlns:p14="http://schemas.microsoft.com/office/powerpoint/2010/main" val="3265822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UI platforms I’ve worked on…</a:t>
            </a:r>
            <a:endParaRPr lang="en-US" dirty="0"/>
          </a:p>
        </p:txBody>
      </p:sp>
      <p:sp>
        <p:nvSpPr>
          <p:cNvPr id="3" name="Text Placeholder 2"/>
          <p:cNvSpPr>
            <a:spLocks noGrp="1"/>
          </p:cNvSpPr>
          <p:nvPr>
            <p:ph sz="half" idx="1"/>
          </p:nvPr>
        </p:nvSpPr>
        <p:spPr>
          <a:xfrm>
            <a:off x="519113" y="1447800"/>
            <a:ext cx="5486400" cy="4653582"/>
          </a:xfrm>
        </p:spPr>
        <p:txBody>
          <a:bodyPr/>
          <a:lstStyle/>
          <a:p>
            <a:r>
              <a:rPr lang="en-US" dirty="0" smtClean="0"/>
              <a:t>Access/VBA</a:t>
            </a:r>
          </a:p>
          <a:p>
            <a:r>
              <a:rPr lang="en-US" dirty="0" smtClean="0"/>
              <a:t>Delphi</a:t>
            </a:r>
          </a:p>
          <a:p>
            <a:r>
              <a:rPr lang="en-US" dirty="0" smtClean="0"/>
              <a:t>VB3-&gt;6 (+ASP)</a:t>
            </a:r>
          </a:p>
          <a:p>
            <a:r>
              <a:rPr lang="en-US" dirty="0" smtClean="0"/>
              <a:t>“Cool”</a:t>
            </a:r>
          </a:p>
          <a:p>
            <a:r>
              <a:rPr lang="en-US" dirty="0" smtClean="0"/>
              <a:t>VB.NET</a:t>
            </a:r>
          </a:p>
          <a:p>
            <a:r>
              <a:rPr lang="en-US" dirty="0" smtClean="0"/>
              <a:t>Palm UI</a:t>
            </a:r>
          </a:p>
          <a:p>
            <a:r>
              <a:rPr lang="en-US" dirty="0" smtClean="0"/>
              <a:t>Windows Forms</a:t>
            </a:r>
          </a:p>
          <a:p>
            <a:r>
              <a:rPr lang="en-US" dirty="0" smtClean="0"/>
              <a:t>WAP</a:t>
            </a:r>
          </a:p>
          <a:p>
            <a:r>
              <a:rPr lang="en-US" dirty="0" smtClean="0"/>
              <a:t>ASP.NET (</a:t>
            </a:r>
            <a:r>
              <a:rPr lang="en-US" dirty="0" err="1" smtClean="0"/>
              <a:t>WebForms</a:t>
            </a:r>
            <a:r>
              <a:rPr lang="en-US" dirty="0" smtClean="0"/>
              <a:t>)</a:t>
            </a:r>
            <a:endParaRPr lang="en-US" dirty="0"/>
          </a:p>
          <a:p>
            <a:r>
              <a:rPr lang="en-US" dirty="0" smtClean="0"/>
              <a:t>SharePoint (</a:t>
            </a:r>
            <a:r>
              <a:rPr lang="en-US" dirty="0" err="1" smtClean="0"/>
              <a:t>WebParts</a:t>
            </a:r>
            <a:r>
              <a:rPr lang="en-US" dirty="0" smtClean="0"/>
              <a:t>)</a:t>
            </a:r>
            <a:endParaRPr lang="en-US" dirty="0"/>
          </a:p>
        </p:txBody>
      </p:sp>
      <p:sp>
        <p:nvSpPr>
          <p:cNvPr id="4" name="Content Placeholder 3"/>
          <p:cNvSpPr>
            <a:spLocks noGrp="1"/>
          </p:cNvSpPr>
          <p:nvPr>
            <p:ph sz="half" idx="2"/>
          </p:nvPr>
        </p:nvSpPr>
        <p:spPr>
          <a:xfrm>
            <a:off x="6181725" y="1447800"/>
            <a:ext cx="5486400" cy="4093428"/>
          </a:xfrm>
        </p:spPr>
        <p:txBody>
          <a:bodyPr/>
          <a:lstStyle/>
          <a:p>
            <a:r>
              <a:rPr lang="en-US" dirty="0" smtClean="0"/>
              <a:t>WAP</a:t>
            </a:r>
          </a:p>
          <a:p>
            <a:r>
              <a:rPr lang="en-US" dirty="0" smtClean="0"/>
              <a:t>Windows Forms</a:t>
            </a:r>
          </a:p>
          <a:p>
            <a:r>
              <a:rPr lang="en-US" dirty="0" smtClean="0"/>
              <a:t>SharePoint (</a:t>
            </a:r>
            <a:r>
              <a:rPr lang="en-US" dirty="0" err="1" smtClean="0"/>
              <a:t>WebParts</a:t>
            </a:r>
            <a:r>
              <a:rPr lang="en-US" dirty="0" smtClean="0"/>
              <a:t>)</a:t>
            </a:r>
          </a:p>
          <a:p>
            <a:r>
              <a:rPr lang="en-US" dirty="0" smtClean="0"/>
              <a:t>ASP.NET (</a:t>
            </a:r>
            <a:r>
              <a:rPr lang="en-US" dirty="0" err="1" smtClean="0"/>
              <a:t>WebForms</a:t>
            </a:r>
            <a:r>
              <a:rPr lang="en-US" dirty="0" smtClean="0"/>
              <a:t>)</a:t>
            </a:r>
          </a:p>
          <a:p>
            <a:r>
              <a:rPr lang="en-US" dirty="0" smtClean="0"/>
              <a:t>Windows Presentation Foundation (WPF)</a:t>
            </a:r>
          </a:p>
          <a:p>
            <a:r>
              <a:rPr lang="en-US" dirty="0" smtClean="0"/>
              <a:t>Silverlight</a:t>
            </a:r>
          </a:p>
          <a:p>
            <a:r>
              <a:rPr lang="en-US" dirty="0" smtClean="0"/>
              <a:t>Windows Phone</a:t>
            </a:r>
          </a:p>
          <a:p>
            <a:r>
              <a:rPr lang="en-US" dirty="0" smtClean="0"/>
              <a:t>Windows 8</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514903"/>
            <a:ext cx="11149013" cy="1828193"/>
          </a:xfrm>
        </p:spPr>
        <p:txBody>
          <a:bodyPr/>
          <a:lstStyle/>
          <a:p>
            <a:r>
              <a:rPr lang="en-US" sz="4400" dirty="0" smtClean="0"/>
              <a:t>You can build Windows Runtime components that project into C++ or JavaScript</a:t>
            </a:r>
            <a:br>
              <a:rPr lang="en-US" sz="4400" dirty="0" smtClean="0"/>
            </a:br>
            <a:r>
              <a:rPr lang="en-US" sz="4400" dirty="0" smtClean="0"/>
              <a:t>by following a few simple rules</a:t>
            </a:r>
            <a:endParaRPr lang="en-US" sz="4400" dirty="0"/>
          </a:p>
        </p:txBody>
      </p:sp>
    </p:spTree>
    <p:extLst>
      <p:ext uri="{BB962C8B-B14F-4D97-AF65-F5344CB8AC3E}">
        <p14:creationId xmlns:p14="http://schemas.microsoft.com/office/powerpoint/2010/main" val="414843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514903"/>
            <a:ext cx="11149013" cy="1828193"/>
          </a:xfrm>
        </p:spPr>
        <p:txBody>
          <a:bodyPr/>
          <a:lstStyle/>
          <a:p>
            <a:r>
              <a:rPr lang="en-US" sz="4400" dirty="0" smtClean="0"/>
              <a:t>Only the public types and members in your </a:t>
            </a:r>
            <a:r>
              <a:rPr lang="en-US" sz="4400" dirty="0" err="1" smtClean="0"/>
              <a:t>WinRT</a:t>
            </a:r>
            <a:r>
              <a:rPr lang="en-US" sz="4400" dirty="0" smtClean="0"/>
              <a:t> components need to follow </a:t>
            </a:r>
            <a:br>
              <a:rPr lang="en-US" sz="4400" dirty="0" smtClean="0"/>
            </a:br>
            <a:r>
              <a:rPr lang="en-US" sz="4400" dirty="0" smtClean="0"/>
              <a:t>these simple rules</a:t>
            </a:r>
            <a:endParaRPr lang="en-US" sz="4400" dirty="0"/>
          </a:p>
        </p:txBody>
      </p:sp>
    </p:spTree>
    <p:extLst>
      <p:ext uri="{BB962C8B-B14F-4D97-AF65-F5344CB8AC3E}">
        <p14:creationId xmlns:p14="http://schemas.microsoft.com/office/powerpoint/2010/main" val="990420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42065" y="1379208"/>
            <a:ext cx="11149013" cy="498598"/>
          </a:xfrm>
        </p:spPr>
        <p:txBody>
          <a:bodyPr/>
          <a:lstStyle/>
          <a:p>
            <a:r>
              <a:rPr lang="en-US" sz="3600" dirty="0" smtClean="0"/>
              <a:t>API signatures must use only Windows Runtime types</a:t>
            </a:r>
            <a:endParaRPr lang="en-US" sz="3600" dirty="0"/>
          </a:p>
        </p:txBody>
      </p:sp>
      <p:sp>
        <p:nvSpPr>
          <p:cNvPr id="8" name="Rectangle 7"/>
          <p:cNvSpPr/>
          <p:nvPr/>
        </p:nvSpPr>
        <p:spPr>
          <a:xfrm>
            <a:off x="515937" y="2338338"/>
            <a:ext cx="11149013" cy="646331"/>
          </a:xfrm>
          <a:prstGeom prst="rect">
            <a:avLst/>
          </a:prstGeom>
        </p:spPr>
        <p:txBody>
          <a:bodyPr wrap="square">
            <a:spAutoFit/>
          </a:bodyPr>
          <a:lstStyle/>
          <a:p>
            <a:r>
              <a:rPr lang="en-US" sz="3600" dirty="0" err="1">
                <a:ln w="3175">
                  <a:noFill/>
                </a:ln>
                <a:solidFill>
                  <a:srgbClr val="FFFFFF">
                    <a:alpha val="99000"/>
                  </a:srgbClr>
                </a:solidFill>
                <a:latin typeface="Segoe UI Light"/>
                <a:cs typeface="Arial" charset="0"/>
              </a:rPr>
              <a:t>Structs</a:t>
            </a:r>
            <a:r>
              <a:rPr lang="en-US" sz="3600" dirty="0">
                <a:ln w="3175">
                  <a:noFill/>
                </a:ln>
                <a:solidFill>
                  <a:srgbClr val="FFFFFF">
                    <a:alpha val="99000"/>
                  </a:srgbClr>
                </a:solidFill>
                <a:latin typeface="Segoe UI Light"/>
                <a:cs typeface="Arial" charset="0"/>
              </a:rPr>
              <a:t> can only have public data fields</a:t>
            </a:r>
            <a:endParaRPr lang="en-US" dirty="0"/>
          </a:p>
        </p:txBody>
      </p:sp>
      <p:sp>
        <p:nvSpPr>
          <p:cNvPr id="11" name="Rectangle 10"/>
          <p:cNvSpPr/>
          <p:nvPr/>
        </p:nvSpPr>
        <p:spPr>
          <a:xfrm>
            <a:off x="515937" y="3445201"/>
            <a:ext cx="11149013" cy="590931"/>
          </a:xfrm>
          <a:prstGeom prst="rect">
            <a:avLst/>
          </a:prstGeom>
        </p:spPr>
        <p:txBody>
          <a:bodyPr wrap="square">
            <a:spAutoFit/>
          </a:bodyPr>
          <a:lstStyle/>
          <a:p>
            <a:pPr>
              <a:lnSpc>
                <a:spcPct val="90000"/>
              </a:lnSpc>
            </a:pPr>
            <a:r>
              <a:rPr lang="en-US" sz="3600" dirty="0" smtClean="0">
                <a:ln w="3175">
                  <a:noFill/>
                </a:ln>
                <a:solidFill>
                  <a:srgbClr val="FFFFFF">
                    <a:alpha val="99000"/>
                  </a:srgbClr>
                </a:solidFill>
                <a:latin typeface="Segoe UI Light"/>
                <a:cs typeface="Arial" charset="0"/>
              </a:rPr>
              <a:t>All types must be sealed (except XAML controls)</a:t>
            </a:r>
            <a:endParaRPr lang="en-US" dirty="0"/>
          </a:p>
        </p:txBody>
      </p:sp>
      <p:sp>
        <p:nvSpPr>
          <p:cNvPr id="13" name="Rectangle 12"/>
          <p:cNvSpPr/>
          <p:nvPr/>
        </p:nvSpPr>
        <p:spPr>
          <a:xfrm>
            <a:off x="515937" y="4490749"/>
            <a:ext cx="11142662" cy="646331"/>
          </a:xfrm>
          <a:prstGeom prst="rect">
            <a:avLst/>
          </a:prstGeom>
        </p:spPr>
        <p:txBody>
          <a:bodyPr wrap="square">
            <a:spAutoFit/>
          </a:bodyPr>
          <a:lstStyle/>
          <a:p>
            <a:r>
              <a:rPr lang="en-US" sz="3600" dirty="0">
                <a:ln w="3175">
                  <a:noFill/>
                </a:ln>
                <a:solidFill>
                  <a:srgbClr val="FFFFFF">
                    <a:alpha val="99000"/>
                  </a:srgbClr>
                </a:solidFill>
                <a:latin typeface="Segoe UI Light"/>
                <a:cs typeface="Arial" charset="0"/>
              </a:rPr>
              <a:t>Only supports system provided generic types</a:t>
            </a:r>
            <a:endParaRPr lang="en-US" dirty="0"/>
          </a:p>
        </p:txBody>
      </p:sp>
    </p:spTree>
    <p:extLst>
      <p:ext uri="{BB962C8B-B14F-4D97-AF65-F5344CB8AC3E}">
        <p14:creationId xmlns:p14="http://schemas.microsoft.com/office/powerpoint/2010/main" val="100910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514902"/>
            <a:ext cx="11149013" cy="1828193"/>
          </a:xfrm>
        </p:spPr>
        <p:txBody>
          <a:bodyPr/>
          <a:lstStyle/>
          <a:p>
            <a:r>
              <a:rPr lang="en-US" sz="4400" dirty="0" smtClean="0"/>
              <a:t>Visual Studio has built-in support for building Windows Runtime component projects using C#/VB</a:t>
            </a:r>
            <a:endParaRPr lang="en-US" sz="4400" dirty="0"/>
          </a:p>
        </p:txBody>
      </p:sp>
    </p:spTree>
    <p:extLst>
      <p:ext uri="{BB962C8B-B14F-4D97-AF65-F5344CB8AC3E}">
        <p14:creationId xmlns:p14="http://schemas.microsoft.com/office/powerpoint/2010/main" val="402083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Building Windows Runtime Components in C#</a:t>
            </a:r>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1313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971952"/>
            <a:ext cx="11149013" cy="914096"/>
          </a:xfrm>
        </p:spPr>
        <p:txBody>
          <a:bodyPr/>
          <a:lstStyle/>
          <a:p>
            <a:r>
              <a:rPr lang="en-US" sz="6600" dirty="0" err="1" smtClean="0"/>
              <a:t>Windows.UI.Xaml</a:t>
            </a:r>
            <a:endParaRPr lang="en-US" sz="6600" dirty="0"/>
          </a:p>
        </p:txBody>
      </p:sp>
    </p:spTree>
    <p:extLst>
      <p:ext uri="{BB962C8B-B14F-4D97-AF65-F5344CB8AC3E}">
        <p14:creationId xmlns:p14="http://schemas.microsoft.com/office/powerpoint/2010/main" val="412171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Windows.UI.Xaml</a:t>
            </a:r>
            <a:endParaRPr lang="en-US" dirty="0"/>
          </a:p>
        </p:txBody>
      </p:sp>
      <p:sp>
        <p:nvSpPr>
          <p:cNvPr id="3" name="Text Placeholder 2"/>
          <p:cNvSpPr>
            <a:spLocks noGrp="1"/>
          </p:cNvSpPr>
          <p:nvPr>
            <p:ph type="body" sz="quarter" idx="10"/>
          </p:nvPr>
        </p:nvSpPr>
        <p:spPr/>
        <p:txBody>
          <a:bodyPr/>
          <a:lstStyle/>
          <a:p>
            <a:r>
              <a:rPr lang="en-US" dirty="0" smtClean="0"/>
              <a:t>Same XAML primitives</a:t>
            </a:r>
          </a:p>
          <a:p>
            <a:r>
              <a:rPr lang="en-US" dirty="0" smtClean="0"/>
              <a:t>Optimized</a:t>
            </a:r>
            <a:r>
              <a:rPr lang="en-US" baseline="0" dirty="0" smtClean="0"/>
              <a:t> for touch experiences</a:t>
            </a:r>
          </a:p>
          <a:p>
            <a:r>
              <a:rPr lang="en-US" baseline="0" dirty="0" smtClean="0"/>
              <a:t>New UI Controls,</a:t>
            </a:r>
            <a:r>
              <a:rPr lang="en-US" dirty="0" smtClean="0"/>
              <a:t> familiar XAML structure</a:t>
            </a:r>
            <a:endParaRPr lang="en-US" baseline="0" dirty="0" smtClean="0"/>
          </a:p>
          <a:p>
            <a:pPr lvl="1"/>
            <a:r>
              <a:rPr lang="en-US" dirty="0" err="1" smtClean="0"/>
              <a:t>GridView</a:t>
            </a:r>
            <a:r>
              <a:rPr lang="en-US" dirty="0" smtClean="0"/>
              <a:t>/</a:t>
            </a:r>
            <a:r>
              <a:rPr lang="en-US" dirty="0" err="1" smtClean="0"/>
              <a:t>ListView</a:t>
            </a:r>
            <a:endParaRPr lang="en-US" dirty="0"/>
          </a:p>
          <a:p>
            <a:pPr lvl="1"/>
            <a:r>
              <a:rPr lang="en-US" dirty="0" err="1" smtClean="0"/>
              <a:t>SemanticZoom</a:t>
            </a:r>
            <a:endParaRPr lang="en-US" dirty="0" smtClean="0"/>
          </a:p>
          <a:p>
            <a:pPr lvl="1"/>
            <a:r>
              <a:rPr lang="en-US" dirty="0" err="1" smtClean="0"/>
              <a:t>AppBar</a:t>
            </a:r>
            <a:endParaRPr lang="en-US" dirty="0" smtClean="0"/>
          </a:p>
          <a:p>
            <a:pPr lvl="0"/>
            <a:r>
              <a:rPr lang="en-US" dirty="0" smtClean="0"/>
              <a:t>Animation Library</a:t>
            </a:r>
          </a:p>
          <a:p>
            <a:pPr lvl="1"/>
            <a:r>
              <a:rPr lang="en-US" dirty="0" err="1" smtClean="0"/>
              <a:t>ThemeAnimations</a:t>
            </a:r>
            <a:r>
              <a:rPr lang="en-US" dirty="0" smtClean="0"/>
              <a:t> and Transitions</a:t>
            </a:r>
          </a:p>
          <a:p>
            <a:r>
              <a:rPr lang="en-US" dirty="0" smtClean="0"/>
              <a:t>Extensibility</a:t>
            </a:r>
          </a:p>
          <a:p>
            <a:pPr lvl="1"/>
            <a:r>
              <a:rPr lang="en-US" dirty="0" smtClean="0"/>
              <a:t>Large 3</a:t>
            </a:r>
            <a:r>
              <a:rPr lang="en-US" baseline="30000" dirty="0" smtClean="0"/>
              <a:t>rd</a:t>
            </a:r>
            <a:r>
              <a:rPr lang="en-US" dirty="0" smtClean="0"/>
              <a:t> party ecosystem still thriving</a:t>
            </a:r>
            <a:endParaRPr lang="en-US" dirty="0"/>
          </a:p>
        </p:txBody>
      </p:sp>
    </p:spTree>
    <p:extLst>
      <p:ext uri="{BB962C8B-B14F-4D97-AF65-F5344CB8AC3E}">
        <p14:creationId xmlns:p14="http://schemas.microsoft.com/office/powerpoint/2010/main" val="1696798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Tour around some </a:t>
            </a:r>
            <a:r>
              <a:rPr lang="en-US" smtClean="0"/>
              <a:t>new XAML</a:t>
            </a:r>
            <a:endParaRPr lang="en-US" dirty="0" smtClean="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861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Localization</a:t>
            </a:r>
            <a:endParaRPr lang="en-US" dirty="0"/>
          </a:p>
        </p:txBody>
      </p:sp>
      <p:sp>
        <p:nvSpPr>
          <p:cNvPr id="3" name="Content Placeholder 2"/>
          <p:cNvSpPr>
            <a:spLocks noGrp="1"/>
          </p:cNvSpPr>
          <p:nvPr>
            <p:ph type="body" sz="quarter" idx="10"/>
          </p:nvPr>
        </p:nvSpPr>
        <p:spPr>
          <a:xfrm>
            <a:off x="519112" y="1447799"/>
            <a:ext cx="11149013" cy="4099584"/>
          </a:xfrm>
        </p:spPr>
        <p:txBody>
          <a:bodyPr/>
          <a:lstStyle/>
          <a:p>
            <a:r>
              <a:rPr lang="en-US" dirty="0" smtClean="0"/>
              <a:t>Common resource APIs for </a:t>
            </a:r>
            <a:r>
              <a:rPr lang="en-US" dirty="0" err="1" smtClean="0"/>
              <a:t>WinRT</a:t>
            </a:r>
            <a:endParaRPr lang="en-US" dirty="0" smtClean="0"/>
          </a:p>
          <a:p>
            <a:r>
              <a:rPr lang="en-US" dirty="0" smtClean="0"/>
              <a:t>No strongly-typed class generation from resource file</a:t>
            </a:r>
          </a:p>
          <a:p>
            <a:r>
              <a:rPr lang="en-US" dirty="0" smtClean="0"/>
              <a:t>Folder- or file-based convention</a:t>
            </a:r>
          </a:p>
          <a:p>
            <a:r>
              <a:rPr lang="en-US" dirty="0" smtClean="0"/>
              <a:t>RESW == RESX in schema</a:t>
            </a:r>
          </a:p>
          <a:p>
            <a:pPr lvl="1"/>
            <a:r>
              <a:rPr lang="en-US" dirty="0" smtClean="0"/>
              <a:t>Windows 8 only supports String resources</a:t>
            </a:r>
          </a:p>
          <a:p>
            <a:r>
              <a:rPr lang="en-US" dirty="0" smtClean="0"/>
              <a:t>XAML leverages a ‘merge’ technique for markup</a:t>
            </a:r>
          </a:p>
          <a:p>
            <a:r>
              <a:rPr lang="en-US" dirty="0" smtClean="0"/>
              <a:t>String- and file-based resources compiled into PRI</a:t>
            </a:r>
          </a:p>
          <a:p>
            <a:pPr lvl="1"/>
            <a:r>
              <a:rPr lang="en-US" dirty="0" smtClean="0"/>
              <a:t>Visual Studio indexes all files for you</a:t>
            </a:r>
          </a:p>
        </p:txBody>
      </p:sp>
    </p:spTree>
    <p:extLst>
      <p:ext uri="{BB962C8B-B14F-4D97-AF65-F5344CB8AC3E}">
        <p14:creationId xmlns:p14="http://schemas.microsoft.com/office/powerpoint/2010/main" val="1122275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Resources and Localization</a:t>
            </a:r>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78114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ones I liked…</a:t>
            </a:r>
            <a:endParaRPr lang="en-US" dirty="0"/>
          </a:p>
        </p:txBody>
      </p:sp>
      <p:sp>
        <p:nvSpPr>
          <p:cNvPr id="3" name="Text Placeholder 2"/>
          <p:cNvSpPr>
            <a:spLocks noGrp="1"/>
          </p:cNvSpPr>
          <p:nvPr>
            <p:ph sz="half" idx="1"/>
          </p:nvPr>
        </p:nvSpPr>
        <p:spPr>
          <a:xfrm>
            <a:off x="519113" y="1447800"/>
            <a:ext cx="5486400" cy="4653582"/>
          </a:xfrm>
        </p:spPr>
        <p:txBody>
          <a:bodyPr/>
          <a:lstStyle/>
          <a:p>
            <a:r>
              <a:rPr lang="en-US" dirty="0" smtClean="0"/>
              <a:t>Access/VBA</a:t>
            </a:r>
          </a:p>
          <a:p>
            <a:r>
              <a:rPr lang="en-US" dirty="0" smtClean="0"/>
              <a:t>Delphi</a:t>
            </a:r>
          </a:p>
          <a:p>
            <a:r>
              <a:rPr lang="en-US" dirty="0" smtClean="0"/>
              <a:t>VB3-&gt;6 (+ASP)</a:t>
            </a:r>
          </a:p>
          <a:p>
            <a:r>
              <a:rPr lang="en-US" dirty="0" smtClean="0">
                <a:solidFill>
                  <a:srgbClr val="00ACF4"/>
                </a:solidFill>
              </a:rPr>
              <a:t>“Cool”</a:t>
            </a:r>
          </a:p>
          <a:p>
            <a:r>
              <a:rPr lang="en-US" dirty="0" smtClean="0">
                <a:solidFill>
                  <a:srgbClr val="00ACF4"/>
                </a:solidFill>
              </a:rPr>
              <a:t>VB.NET</a:t>
            </a:r>
          </a:p>
          <a:p>
            <a:r>
              <a:rPr lang="en-US" dirty="0" smtClean="0"/>
              <a:t>Palm UI</a:t>
            </a:r>
          </a:p>
          <a:p>
            <a:r>
              <a:rPr lang="en-US" dirty="0" smtClean="0">
                <a:solidFill>
                  <a:srgbClr val="00ACF4"/>
                </a:solidFill>
              </a:rPr>
              <a:t>Windows Forms</a:t>
            </a:r>
          </a:p>
          <a:p>
            <a:r>
              <a:rPr lang="en-US" dirty="0" smtClean="0"/>
              <a:t>WAP</a:t>
            </a:r>
          </a:p>
          <a:p>
            <a:r>
              <a:rPr lang="en-US" dirty="0" smtClean="0">
                <a:solidFill>
                  <a:srgbClr val="00ACF4"/>
                </a:solidFill>
              </a:rPr>
              <a:t>ASP.NET (</a:t>
            </a:r>
            <a:r>
              <a:rPr lang="en-US" dirty="0" err="1" smtClean="0">
                <a:solidFill>
                  <a:srgbClr val="00ACF4"/>
                </a:solidFill>
              </a:rPr>
              <a:t>WebForms</a:t>
            </a:r>
            <a:r>
              <a:rPr lang="en-US" dirty="0" smtClean="0">
                <a:solidFill>
                  <a:srgbClr val="00ACF4"/>
                </a:solidFill>
              </a:rPr>
              <a:t>)</a:t>
            </a:r>
            <a:endParaRPr lang="en-US" dirty="0">
              <a:solidFill>
                <a:srgbClr val="00ACF4"/>
              </a:solidFill>
            </a:endParaRPr>
          </a:p>
          <a:p>
            <a:r>
              <a:rPr lang="en-US" dirty="0" smtClean="0">
                <a:solidFill>
                  <a:srgbClr val="00ACF4"/>
                </a:solidFill>
              </a:rPr>
              <a:t>SharePoint (</a:t>
            </a:r>
            <a:r>
              <a:rPr lang="en-US" dirty="0" err="1" smtClean="0">
                <a:solidFill>
                  <a:srgbClr val="00ACF4"/>
                </a:solidFill>
              </a:rPr>
              <a:t>WebParts</a:t>
            </a:r>
            <a:r>
              <a:rPr lang="en-US" dirty="0" smtClean="0">
                <a:solidFill>
                  <a:srgbClr val="00ACF4"/>
                </a:solidFill>
              </a:rPr>
              <a:t>)</a:t>
            </a:r>
            <a:endParaRPr lang="en-US" dirty="0">
              <a:solidFill>
                <a:srgbClr val="00ACF4"/>
              </a:solidFill>
            </a:endParaRPr>
          </a:p>
        </p:txBody>
      </p:sp>
      <p:sp>
        <p:nvSpPr>
          <p:cNvPr id="4" name="Content Placeholder 3"/>
          <p:cNvSpPr>
            <a:spLocks noGrp="1"/>
          </p:cNvSpPr>
          <p:nvPr>
            <p:ph sz="half" idx="2"/>
          </p:nvPr>
        </p:nvSpPr>
        <p:spPr>
          <a:xfrm>
            <a:off x="6181725" y="1447800"/>
            <a:ext cx="5486400" cy="4093428"/>
          </a:xfrm>
        </p:spPr>
        <p:txBody>
          <a:bodyPr/>
          <a:lstStyle/>
          <a:p>
            <a:r>
              <a:rPr lang="en-US" dirty="0" smtClean="0"/>
              <a:t>WAP</a:t>
            </a:r>
          </a:p>
          <a:p>
            <a:r>
              <a:rPr lang="en-US" dirty="0" smtClean="0">
                <a:solidFill>
                  <a:srgbClr val="00ACF4"/>
                </a:solidFill>
              </a:rPr>
              <a:t>Windows Forms</a:t>
            </a:r>
          </a:p>
          <a:p>
            <a:r>
              <a:rPr lang="en-US" dirty="0" smtClean="0">
                <a:solidFill>
                  <a:srgbClr val="00ACF4"/>
                </a:solidFill>
              </a:rPr>
              <a:t>SharePoint (</a:t>
            </a:r>
            <a:r>
              <a:rPr lang="en-US" dirty="0" err="1" smtClean="0">
                <a:solidFill>
                  <a:srgbClr val="00ACF4"/>
                </a:solidFill>
              </a:rPr>
              <a:t>WebParts</a:t>
            </a:r>
            <a:r>
              <a:rPr lang="en-US" dirty="0" smtClean="0">
                <a:solidFill>
                  <a:srgbClr val="00ACF4"/>
                </a:solidFill>
              </a:rPr>
              <a:t>)</a:t>
            </a:r>
          </a:p>
          <a:p>
            <a:r>
              <a:rPr lang="en-US" dirty="0" smtClean="0">
                <a:solidFill>
                  <a:srgbClr val="00ACF4"/>
                </a:solidFill>
              </a:rPr>
              <a:t>ASP.NET (</a:t>
            </a:r>
            <a:r>
              <a:rPr lang="en-US" dirty="0" err="1" smtClean="0">
                <a:solidFill>
                  <a:srgbClr val="00ACF4"/>
                </a:solidFill>
              </a:rPr>
              <a:t>WebForms</a:t>
            </a:r>
            <a:r>
              <a:rPr lang="en-US" dirty="0" smtClean="0">
                <a:solidFill>
                  <a:srgbClr val="00ACF4"/>
                </a:solidFill>
              </a:rPr>
              <a:t>)</a:t>
            </a:r>
          </a:p>
          <a:p>
            <a:r>
              <a:rPr lang="en-US" dirty="0" smtClean="0">
                <a:solidFill>
                  <a:srgbClr val="00ACF4"/>
                </a:solidFill>
              </a:rPr>
              <a:t>Windows Presentation Foundation (WPF)</a:t>
            </a:r>
          </a:p>
          <a:p>
            <a:r>
              <a:rPr lang="en-US" dirty="0" smtClean="0">
                <a:solidFill>
                  <a:srgbClr val="00ACF4"/>
                </a:solidFill>
              </a:rPr>
              <a:t>Silverlight</a:t>
            </a:r>
          </a:p>
          <a:p>
            <a:r>
              <a:rPr lang="en-US" dirty="0" smtClean="0">
                <a:solidFill>
                  <a:srgbClr val="00ACF4"/>
                </a:solidFill>
              </a:rPr>
              <a:t>Windows Phone</a:t>
            </a:r>
          </a:p>
          <a:p>
            <a:r>
              <a:rPr lang="en-US" dirty="0" smtClean="0">
                <a:solidFill>
                  <a:srgbClr val="00ACF4"/>
                </a:solidFill>
              </a:rPr>
              <a:t>Windows 8</a:t>
            </a:r>
          </a:p>
        </p:txBody>
      </p:sp>
    </p:spTree>
    <p:extLst>
      <p:ext uri="{BB962C8B-B14F-4D97-AF65-F5344CB8AC3E}">
        <p14:creationId xmlns:p14="http://schemas.microsoft.com/office/powerpoint/2010/main" val="12771318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for Apps</a:t>
            </a:r>
            <a:endParaRPr lang="en-US" dirty="0"/>
          </a:p>
        </p:txBody>
      </p:sp>
      <p:sp>
        <p:nvSpPr>
          <p:cNvPr id="3" name="Text Placeholder 2"/>
          <p:cNvSpPr>
            <a:spLocks noGrp="1"/>
          </p:cNvSpPr>
          <p:nvPr>
            <p:ph type="body" sz="quarter" idx="10"/>
          </p:nvPr>
        </p:nvSpPr>
        <p:spPr/>
        <p:txBody>
          <a:bodyPr/>
          <a:lstStyle/>
          <a:p>
            <a:r>
              <a:rPr lang="en-US" dirty="0" smtClean="0"/>
              <a:t>WCF endpoints</a:t>
            </a:r>
          </a:p>
          <a:p>
            <a:pPr lvl="1"/>
            <a:r>
              <a:rPr lang="en-US" baseline="0" dirty="0" smtClean="0"/>
              <a:t>Add</a:t>
            </a:r>
            <a:r>
              <a:rPr lang="en-US" dirty="0" smtClean="0"/>
              <a:t> Service Reference still works!</a:t>
            </a:r>
          </a:p>
          <a:p>
            <a:r>
              <a:rPr lang="en-US" baseline="0" dirty="0" err="1" smtClean="0"/>
              <a:t>OData</a:t>
            </a:r>
            <a:endParaRPr lang="en-US" baseline="0" dirty="0" smtClean="0"/>
          </a:p>
          <a:p>
            <a:pPr lvl="1"/>
            <a:r>
              <a:rPr lang="en-US" dirty="0" smtClean="0"/>
              <a:t>In RP: Ultimate only, future will be </a:t>
            </a:r>
            <a:r>
              <a:rPr lang="en-US" dirty="0" err="1" smtClean="0"/>
              <a:t>NuGet</a:t>
            </a:r>
            <a:r>
              <a:rPr lang="en-US" dirty="0" smtClean="0"/>
              <a:t>/standalone</a:t>
            </a:r>
          </a:p>
          <a:p>
            <a:pPr lvl="0"/>
            <a:r>
              <a:rPr lang="en-US" dirty="0" smtClean="0"/>
              <a:t>Anonymous</a:t>
            </a:r>
            <a:r>
              <a:rPr lang="en-US" baseline="0" dirty="0" smtClean="0"/>
              <a:t> type binding</a:t>
            </a:r>
          </a:p>
          <a:p>
            <a:pPr lvl="0"/>
            <a:r>
              <a:rPr lang="en-US" dirty="0" smtClean="0"/>
              <a:t>Local Storage</a:t>
            </a:r>
          </a:p>
          <a:p>
            <a:pPr lvl="1"/>
            <a:r>
              <a:rPr lang="en-US" baseline="0" dirty="0" err="1" smtClean="0"/>
              <a:t>IsolatedStorage</a:t>
            </a:r>
            <a:r>
              <a:rPr lang="en-US" baseline="0" dirty="0" smtClean="0"/>
              <a:t> </a:t>
            </a:r>
            <a:r>
              <a:rPr lang="en-US" baseline="0" dirty="0" smtClean="0">
                <a:sym typeface="Wingdings" pitchFamily="2" charset="2"/>
              </a:rPr>
              <a:t></a:t>
            </a:r>
            <a:r>
              <a:rPr lang="en-US" baseline="0" dirty="0" smtClean="0"/>
              <a:t> </a:t>
            </a:r>
            <a:r>
              <a:rPr lang="en-US" baseline="0" dirty="0" err="1" smtClean="0"/>
              <a:t>Windows.Storage</a:t>
            </a:r>
            <a:endParaRPr lang="en-US" baseline="0" dirty="0" smtClean="0"/>
          </a:p>
          <a:p>
            <a:pPr lvl="1"/>
            <a:r>
              <a:rPr lang="en-US" dirty="0" smtClean="0"/>
              <a:t>ESE (Jet)</a:t>
            </a:r>
          </a:p>
          <a:p>
            <a:pPr lvl="1"/>
            <a:r>
              <a:rPr lang="en-US" baseline="0" dirty="0" smtClean="0"/>
              <a:t>SQLite</a:t>
            </a:r>
          </a:p>
        </p:txBody>
      </p:sp>
    </p:spTree>
    <p:extLst>
      <p:ext uri="{BB962C8B-B14F-4D97-AF65-F5344CB8AC3E}">
        <p14:creationId xmlns:p14="http://schemas.microsoft.com/office/powerpoint/2010/main" val="3468786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Accessing Data</a:t>
            </a:r>
          </a:p>
          <a:p>
            <a:r>
              <a:rPr lang="en-US" dirty="0" smtClean="0"/>
              <a:t>Binding Data</a:t>
            </a:r>
          </a:p>
          <a:p>
            <a:r>
              <a:rPr lang="en-US" dirty="0" smtClean="0"/>
              <a:t>Debugging </a:t>
            </a:r>
            <a:r>
              <a:rPr lang="en-US" dirty="0" err="1" smtClean="0"/>
              <a:t>databinding</a:t>
            </a:r>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55631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and More…</a:t>
            </a:r>
            <a:endParaRPr lang="en-US" dirty="0"/>
          </a:p>
        </p:txBody>
      </p:sp>
      <p:sp>
        <p:nvSpPr>
          <p:cNvPr id="3" name="Text Placeholder 2"/>
          <p:cNvSpPr>
            <a:spLocks noGrp="1"/>
          </p:cNvSpPr>
          <p:nvPr>
            <p:ph type="body" sz="quarter" idx="10"/>
          </p:nvPr>
        </p:nvSpPr>
        <p:spPr/>
        <p:txBody>
          <a:bodyPr/>
          <a:lstStyle/>
          <a:p>
            <a:r>
              <a:rPr lang="en-US" dirty="0" smtClean="0"/>
              <a:t>You can use .NET for Apps and more</a:t>
            </a:r>
          </a:p>
          <a:p>
            <a:r>
              <a:rPr lang="en-US" dirty="0" smtClean="0"/>
              <a:t>Consider Portable Libraries as a method for code-share targeting</a:t>
            </a:r>
          </a:p>
          <a:p>
            <a:r>
              <a:rPr lang="en-US" dirty="0" smtClean="0"/>
              <a:t>Create </a:t>
            </a:r>
            <a:r>
              <a:rPr lang="en-US" dirty="0" err="1" smtClean="0"/>
              <a:t>WinRT</a:t>
            </a:r>
            <a:r>
              <a:rPr lang="en-US" dirty="0" smtClean="0"/>
              <a:t> components when desired/needed</a:t>
            </a:r>
          </a:p>
          <a:p>
            <a:endParaRPr lang="en-US" dirty="0"/>
          </a:p>
          <a:p>
            <a:r>
              <a:rPr lang="en-US" dirty="0" smtClean="0"/>
              <a:t>You can leverage your XAML/.NET skills to be successful quickly in the Windows Store!</a:t>
            </a:r>
          </a:p>
        </p:txBody>
      </p:sp>
    </p:spTree>
    <p:extLst>
      <p:ext uri="{BB962C8B-B14F-4D97-AF65-F5344CB8AC3E}">
        <p14:creationId xmlns:p14="http://schemas.microsoft.com/office/powerpoint/2010/main" val="186296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764202"/>
            <a:ext cx="11149013" cy="1329595"/>
          </a:xfrm>
        </p:spPr>
        <p:txBody>
          <a:bodyPr/>
          <a:lstStyle/>
          <a:p>
            <a:r>
              <a:rPr lang="en-US" sz="4800" dirty="0" smtClean="0"/>
              <a:t>You already have the skills to build Windows 8 apps with C# and VB</a:t>
            </a:r>
            <a:endParaRPr lang="en-US" sz="4800" dirty="0"/>
          </a:p>
        </p:txBody>
      </p:sp>
    </p:spTree>
    <p:extLst>
      <p:ext uri="{BB962C8B-B14F-4D97-AF65-F5344CB8AC3E}">
        <p14:creationId xmlns:p14="http://schemas.microsoft.com/office/powerpoint/2010/main" val="336992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3"/>
          <p:cNvSpPr>
            <a:spLocks noEditPoints="1"/>
          </p:cNvSpPr>
          <p:nvPr/>
        </p:nvSpPr>
        <p:spPr bwMode="auto">
          <a:xfrm>
            <a:off x="3664591" y="3022423"/>
            <a:ext cx="4859643" cy="813154"/>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00782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971800"/>
            <a:ext cx="12188825" cy="996950"/>
          </a:xfrm>
        </p:spPr>
        <p:txBody>
          <a:bodyPr/>
          <a:lstStyle/>
          <a:p>
            <a:pPr algn="ctr"/>
            <a:r>
              <a:rPr lang="en-US" sz="7200" dirty="0" smtClean="0">
                <a:latin typeface="Segoe UI Light" pitchFamily="34" charset="0"/>
                <a:cs typeface="Segoe UI Light" pitchFamily="34" charset="0"/>
              </a:rPr>
              <a:t>.NET</a:t>
            </a:r>
            <a:endParaRPr lang="en-US" sz="7200" dirty="0">
              <a:latin typeface="Segoe UI Light" pitchFamily="34" charset="0"/>
              <a:cs typeface="Segoe UI Light" pitchFamily="34" charset="0"/>
            </a:endParaRPr>
          </a:p>
        </p:txBody>
      </p:sp>
    </p:spTree>
    <p:extLst>
      <p:ext uri="{BB962C8B-B14F-4D97-AF65-F5344CB8AC3E}">
        <p14:creationId xmlns:p14="http://schemas.microsoft.com/office/powerpoint/2010/main" val="284880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3612" y="184022"/>
            <a:ext cx="5257800" cy="6585395"/>
          </a:xfrm>
          <a:prstGeom prst="rect">
            <a:avLst/>
          </a:prstGeom>
        </p:spPr>
      </p:pic>
    </p:spTree>
    <p:extLst>
      <p:ext uri="{BB962C8B-B14F-4D97-AF65-F5344CB8AC3E}">
        <p14:creationId xmlns:p14="http://schemas.microsoft.com/office/powerpoint/2010/main" val="240711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ACF4"/>
        </a:solidFill>
        <a:effectLst/>
      </p:bgPr>
    </p:bg>
    <p:spTree>
      <p:nvGrpSpPr>
        <p:cNvPr id="1" name=""/>
        <p:cNvGrpSpPr/>
        <p:nvPr/>
      </p:nvGrpSpPr>
      <p:grpSpPr>
        <a:xfrm>
          <a:off x="0" y="0"/>
          <a:ext cx="0" cy="0"/>
          <a:chOff x="0" y="0"/>
          <a:chExt cx="0" cy="0"/>
        </a:xfrm>
      </p:grpSpPr>
      <p:sp>
        <p:nvSpPr>
          <p:cNvPr id="2" name="TextBox 1"/>
          <p:cNvSpPr txBox="1"/>
          <p:nvPr/>
        </p:nvSpPr>
        <p:spPr>
          <a:xfrm>
            <a:off x="1" y="2895600"/>
            <a:ext cx="12188824" cy="1181862"/>
          </a:xfrm>
          <a:prstGeom prst="rect">
            <a:avLst/>
          </a:prstGeom>
          <a:noFill/>
        </p:spPr>
        <p:txBody>
          <a:bodyPr wrap="square" lIns="91440" tIns="91440" rIns="91440" bIns="91440" rtlCol="0">
            <a:spAutoFit/>
          </a:bodyPr>
          <a:lstStyle/>
          <a:p>
            <a:pPr algn="ctr">
              <a:lnSpc>
                <a:spcPct val="90000"/>
              </a:lnSpc>
              <a:spcBef>
                <a:spcPct val="20000"/>
              </a:spcBef>
              <a:buSzPct val="90000"/>
            </a:pPr>
            <a:r>
              <a:rPr lang="en-US" sz="7200" dirty="0" smtClean="0">
                <a:solidFill>
                  <a:schemeClr val="tx1">
                    <a:alpha val="99000"/>
                  </a:schemeClr>
                </a:solidFill>
                <a:latin typeface="Segoe UI Light" pitchFamily="34" charset="0"/>
                <a:cs typeface="Segoe UI Light" pitchFamily="34" charset="0"/>
              </a:rPr>
              <a:t>Windows 8</a:t>
            </a:r>
          </a:p>
        </p:txBody>
      </p:sp>
    </p:spTree>
    <p:extLst>
      <p:ext uri="{BB962C8B-B14F-4D97-AF65-F5344CB8AC3E}">
        <p14:creationId xmlns:p14="http://schemas.microsoft.com/office/powerpoint/2010/main" val="156079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764202"/>
            <a:ext cx="11149013" cy="1329595"/>
          </a:xfrm>
        </p:spPr>
        <p:txBody>
          <a:bodyPr/>
          <a:lstStyle/>
          <a:p>
            <a:r>
              <a:rPr lang="en-US" sz="4800" dirty="0" smtClean="0"/>
              <a:t>You already have the skills to build Windows 8 apps with C# and VB</a:t>
            </a:r>
            <a:endParaRPr lang="en-US" sz="4800" dirty="0"/>
          </a:p>
        </p:txBody>
      </p:sp>
    </p:spTree>
    <p:extLst>
      <p:ext uri="{BB962C8B-B14F-4D97-AF65-F5344CB8AC3E}">
        <p14:creationId xmlns:p14="http://schemas.microsoft.com/office/powerpoint/2010/main" val="31025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764202"/>
            <a:ext cx="11149013" cy="1329595"/>
          </a:xfrm>
        </p:spPr>
        <p:txBody>
          <a:bodyPr/>
          <a:lstStyle/>
          <a:p>
            <a:r>
              <a:rPr lang="en-US" sz="4800" dirty="0" smtClean="0"/>
              <a:t>Using the Windows Runtime feels natural and familiar from C# and Visual Basic</a:t>
            </a:r>
            <a:endParaRPr lang="en-US" sz="4800" dirty="0"/>
          </a:p>
        </p:txBody>
      </p:sp>
    </p:spTree>
    <p:extLst>
      <p:ext uri="{BB962C8B-B14F-4D97-AF65-F5344CB8AC3E}">
        <p14:creationId xmlns:p14="http://schemas.microsoft.com/office/powerpoint/2010/main" val="312771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Framework</a:t>
            </a:r>
            <a:r>
              <a:rPr lang="en-US" baseline="0" dirty="0" smtClean="0"/>
              <a:t> and</a:t>
            </a:r>
            <a:r>
              <a:rPr lang="en-US" dirty="0" smtClean="0"/>
              <a:t> </a:t>
            </a:r>
            <a:r>
              <a:rPr lang="en-US" dirty="0" err="1" smtClean="0"/>
              <a:t>WinRT</a:t>
            </a:r>
            <a:endParaRPr lang="en-US" dirty="0"/>
          </a:p>
        </p:txBody>
      </p:sp>
      <p:sp>
        <p:nvSpPr>
          <p:cNvPr id="3" name="Text Placeholder 2"/>
          <p:cNvSpPr>
            <a:spLocks noGrp="1"/>
          </p:cNvSpPr>
          <p:nvPr>
            <p:ph type="body" sz="quarter" idx="10"/>
          </p:nvPr>
        </p:nvSpPr>
        <p:spPr/>
        <p:txBody>
          <a:bodyPr/>
          <a:lstStyle/>
          <a:p>
            <a:r>
              <a:rPr lang="en-US" dirty="0" smtClean="0"/>
              <a:t>.NET (and C# and Visual Basic) is alive and well</a:t>
            </a:r>
          </a:p>
          <a:p>
            <a:pPr lvl="1"/>
            <a:r>
              <a:rPr lang="en-US" dirty="0" smtClean="0"/>
              <a:t>Windows Runtime (Windows.*) native APIs projected</a:t>
            </a:r>
          </a:p>
        </p:txBody>
      </p:sp>
    </p:spTree>
    <p:extLst>
      <p:ext uri="{BB962C8B-B14F-4D97-AF65-F5344CB8AC3E}">
        <p14:creationId xmlns:p14="http://schemas.microsoft.com/office/powerpoint/2010/main" val="1944925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 2012 16-9 template">
  <a:themeElements>
    <a:clrScheme name="TechED_2012">
      <a:dk1>
        <a:srgbClr val="363535"/>
      </a:dk1>
      <a:lt1>
        <a:srgbClr val="FFFFFF"/>
      </a:lt1>
      <a:dk2>
        <a:srgbClr val="1D4C7C"/>
      </a:dk2>
      <a:lt2>
        <a:srgbClr val="3397D3"/>
      </a:lt2>
      <a:accent1>
        <a:srgbClr val="3397D3"/>
      </a:accent1>
      <a:accent2>
        <a:srgbClr val="8E499C"/>
      </a:accent2>
      <a:accent3>
        <a:srgbClr val="ED5326"/>
      </a:accent3>
      <a:accent4>
        <a:srgbClr val="3BBEB4"/>
      </a:accent4>
      <a:accent5>
        <a:srgbClr val="94C949"/>
      </a:accent5>
      <a:accent6>
        <a:srgbClr val="E7B921"/>
      </a:accent6>
      <a:hlink>
        <a:srgbClr val="3397D3"/>
      </a:hlink>
      <a:folHlink>
        <a:srgbClr val="E7B921"/>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rgbClr val="FFFFFF">
                <a:alpha val="98824"/>
              </a:srgbClr>
            </a:solidFill>
            <a:latin typeface="Segoe UI" pitchFamily="34" charset="0"/>
            <a:ea typeface="Segoe UI" pitchFamily="34" charset="0"/>
            <a:cs typeface="Segoe UI"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lIns="91440" tIns="91440" rIns="91440" bIns="91440" rtlCol="0">
        <a:spAutoFit/>
      </a:bodyPr>
      <a:lstStyle>
        <a:defPPr>
          <a:lnSpc>
            <a:spcPct val="90000"/>
          </a:lnSpc>
          <a:spcBef>
            <a:spcPct val="20000"/>
          </a:spcBef>
          <a:buSzPct val="90000"/>
          <a:defRPr sz="3200" dirty="0" err="1" smtClean="0">
            <a:solidFill>
              <a:schemeClr val="tx1">
                <a:alpha val="99000"/>
              </a:schemeClr>
            </a:solidFill>
          </a:defRPr>
        </a:defPPr>
      </a:lstStyle>
    </a:txDef>
  </a:objectDefaults>
  <a:extraClrSchemeLst/>
</a:theme>
</file>

<file path=ppt/theme/theme2.xml><?xml version="1.0" encoding="utf-8"?>
<a:theme xmlns:a="http://schemas.openxmlformats.org/drawingml/2006/main" name="White with Consolas font for code slides">
  <a:themeElements>
    <a:clrScheme name="TechEd 2012 Light">
      <a:dk1>
        <a:srgbClr val="000000"/>
      </a:dk1>
      <a:lt1>
        <a:srgbClr val="FFFFFF"/>
      </a:lt1>
      <a:dk2>
        <a:srgbClr val="000000"/>
      </a:dk2>
      <a:lt2>
        <a:srgbClr val="FFFFFF"/>
      </a:lt2>
      <a:accent1>
        <a:srgbClr val="3397D3"/>
      </a:accent1>
      <a:accent2>
        <a:srgbClr val="8E499C"/>
      </a:accent2>
      <a:accent3>
        <a:srgbClr val="ED5326"/>
      </a:accent3>
      <a:accent4>
        <a:srgbClr val="3BBEB4"/>
      </a:accent4>
      <a:accent5>
        <a:srgbClr val="94C949"/>
      </a:accent5>
      <a:accent6>
        <a:srgbClr val="E7B921"/>
      </a:accent6>
      <a:hlink>
        <a:srgbClr val="3397D3"/>
      </a:hlink>
      <a:folHlink>
        <a:srgbClr val="E7B921"/>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Win8DevCamp">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in8DevCamp" id="{3DDB5889-00D6-414E-B651-CCF41430FD68}" vid="{5942C553-AD77-4EDE-9BB6-DF623171397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72533711bacf991a4680f48ae6b725f9">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dde17010d50e6e632f300eac8dfd378e"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2012-06-14T07:00:00+00:00</Event_x0020_End_x0020_Date>
    <Event_x0020_Start_x0020_Date xmlns="2295e2e7-0eeb-498e-8716-217bb2ee6ee3">2012-06-11T07:00:00+00:00</Event_x0020_Start_x0020_Date>
    <MS_x0020_Speaker xmlns="2295e2e7-0eeb-498e-8716-217bb2ee6ee3">
      <UserInfo>
        <DisplayName/>
        <AccountId xsi:nil="true"/>
        <AccountType/>
      </UserInfo>
    </MS_x0020_Speaker>
    <External_x0020_Speaker xmlns="2295e2e7-0eeb-498e-8716-217bb2ee6ee3">Tim Heuer</External_x0020_Speaker>
    <Session_x0020_Code xmlns="2295e2e7-0eeb-498e-8716-217bb2ee6ee3">DEV353</Session_x0020_Code>
    <ProductTaxHTField0 xmlns="2295e2e7-0eeb-498e-8716-217bb2ee6ee3">
      <Terms xmlns="http://schemas.microsoft.com/office/infopath/2007/PartnerControls"/>
    </ProductTaxHTField0>
    <Presentation_x0020_Date xmlns="2295e2e7-0eeb-498e-8716-217bb2ee6ee3">2012-06-12T00:00:00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Orlando</TermName>
          <TermId xmlns="http://schemas.microsoft.com/office/infopath/2007/PartnerControls">99ded043-d247-43a1-9b7a-028ecd66d1eb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AudienceTaxHTField0>
    <MS_x0020_Content_x0020_Owner xmlns="2295e2e7-0eeb-498e-8716-217bb2ee6ee3">
      <UserInfo>
        <DisplayName/>
        <AccountId xsi:nil="true"/>
        <AccountType/>
      </UserInfo>
    </MS_x0020_Content_x0020_Owner>
    <TaxCatchAll xmlns="2295e2e7-0eeb-498e-8716-217bb2ee6ee3">
      <Value>126</Value>
      <Value>232</Value>
      <Value>231</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Orange County Convention Center Orlando, FL</TermName>
          <TermId xmlns="http://schemas.microsoft.com/office/infopath/2007/PartnerControls">bd993e89-aa48-4695-84e0-3b53e88b1a79</TermId>
        </TermInfo>
      </Terms>
    </Event_x0020_VenueTaxHTField0>
  </documentManagement>
</p:properties>
</file>

<file path=customXml/itemProps1.xml><?xml version="1.0" encoding="utf-8"?>
<ds:datastoreItem xmlns:ds="http://schemas.openxmlformats.org/officeDocument/2006/customXml" ds:itemID="{EF1FE425-EA36-4D8C-A967-84CE3BED24D2}">
  <ds:schemaRefs>
    <ds:schemaRef ds:uri="http://schemas.microsoft.com/sharepoint/v3/contenttype/forms"/>
  </ds:schemaRefs>
</ds:datastoreItem>
</file>

<file path=customXml/itemProps2.xml><?xml version="1.0" encoding="utf-8"?>
<ds:datastoreItem xmlns:ds="http://schemas.openxmlformats.org/officeDocument/2006/customXml" ds:itemID="{B1F76A61-5CBF-46B3-9760-66C9F362D4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D92E10-3D8B-4831-9584-7BC82972C8E2}">
  <ds:schemaRefs>
    <ds:schemaRef ds:uri="http://schemas.microsoft.com/office/2006/metadata/properties"/>
    <ds:schemaRef ds:uri="http://purl.org/dc/elements/1.1/"/>
    <ds:schemaRef ds:uri="http://schemas.openxmlformats.org/package/2006/metadata/core-properties"/>
    <ds:schemaRef ds:uri="8b529f77-48ab-4581-b468-93f09345b8aa"/>
    <ds:schemaRef ds:uri="2295e2e7-0eeb-498e-8716-217bb2ee6ee3"/>
    <ds:schemaRef ds:uri="http://purl.org/dc/dcmitype/"/>
    <ds:schemaRef ds:uri="http://schemas.microsoft.com/office/2006/documentManagement/types"/>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3133</TotalTime>
  <Words>1693</Words>
  <Application>Microsoft Office PowerPoint</Application>
  <PresentationFormat>Custom</PresentationFormat>
  <Paragraphs>203</Paragraphs>
  <Slides>34</Slides>
  <Notes>21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34</vt:i4>
      </vt:variant>
    </vt:vector>
  </HeadingPairs>
  <TitlesOfParts>
    <vt:vector size="43" baseType="lpstr">
      <vt:lpstr>Arial</vt:lpstr>
      <vt:lpstr>Calibri</vt:lpstr>
      <vt:lpstr>Consolas</vt:lpstr>
      <vt:lpstr>Segoe UI</vt:lpstr>
      <vt:lpstr>Segoe UI Light</vt:lpstr>
      <vt:lpstr>Wingdings</vt:lpstr>
      <vt:lpstr>TechEd 2012 16-9 template</vt:lpstr>
      <vt:lpstr>White with Consolas font for code slides</vt:lpstr>
      <vt:lpstr>Win8DevCamp</vt:lpstr>
      <vt:lpstr>Windows 8 for Existing .NET Developers</vt:lpstr>
      <vt:lpstr>Some UI platforms I’ve worked on…</vt:lpstr>
      <vt:lpstr>The ones I liked…</vt:lpstr>
      <vt:lpstr>.NET</vt:lpstr>
      <vt:lpstr>PowerPoint Presentation</vt:lpstr>
      <vt:lpstr>PowerPoint Presentation</vt:lpstr>
      <vt:lpstr>You already have the skills to build Windows 8 apps with C# and VB</vt:lpstr>
      <vt:lpstr>Using the Windows Runtime feels natural and familiar from C# and Visual Basic</vt:lpstr>
      <vt:lpstr>.NET Framework and WinRT</vt:lpstr>
      <vt:lpstr>[DllImport(“kernel32.dll”)]</vt:lpstr>
      <vt:lpstr>The C# code you have to write today…</vt:lpstr>
      <vt:lpstr>The C# code you get to write on Windows 8</vt:lpstr>
      <vt:lpstr>.NET Framework and WinRT</vt:lpstr>
      <vt:lpstr>Extension methods bridge the gap between Windows Runtime and managed code</vt:lpstr>
      <vt:lpstr>Streams Code Sample</vt:lpstr>
      <vt:lpstr>Understanding WinRT and Windows 8 for .NET Programmers  Podcast with Immo Landwerth,  PM on the .NET Framework team  http://aka.ms/winrtnetfx  </vt:lpstr>
      <vt:lpstr>Development Patterns</vt:lpstr>
      <vt:lpstr>PowerPoint Presentation</vt:lpstr>
      <vt:lpstr>In Windows 8, your .NET skills extend to C++ and JavaScript developers!</vt:lpstr>
      <vt:lpstr>You can build Windows Runtime components that project into C++ or JavaScript by following a few simple rules</vt:lpstr>
      <vt:lpstr>Only the public types and members in your WinRT components need to follow  these simple rules</vt:lpstr>
      <vt:lpstr>API signatures must use only Windows Runtime types</vt:lpstr>
      <vt:lpstr>Visual Studio has built-in support for building Windows Runtime component projects using C#/VB</vt:lpstr>
      <vt:lpstr>PowerPoint Presentation</vt:lpstr>
      <vt:lpstr>Windows.UI.Xaml</vt:lpstr>
      <vt:lpstr>Windows.UI.Xaml</vt:lpstr>
      <vt:lpstr>PowerPoint Presentation</vt:lpstr>
      <vt:lpstr>Resources and Localization</vt:lpstr>
      <vt:lpstr>PowerPoint Presentation</vt:lpstr>
      <vt:lpstr>Data for Apps</vt:lpstr>
      <vt:lpstr>PowerPoint Presentation</vt:lpstr>
      <vt:lpstr>Summary and More…</vt:lpstr>
      <vt:lpstr>You already have the skills to build Windows 8 apps with C# and VB</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Metro style apps with XAML</dc:title>
  <dc:subject>TechEd 2012</dc:subject>
  <dc:creator>Tim Heuer</dc:creator>
  <cp:keywords>TechEd 2012</cp:keywords>
  <dc:description>Template: Jordan Cayabyab, Artitudes Design
Formatting:
Event Date: June 11-14, 2012
Event Location: Orlando, FL
Audience Type: IT Pros, Developers</dc:description>
  <cp:lastModifiedBy>Tim</cp:lastModifiedBy>
  <cp:revision>187</cp:revision>
  <cp:lastPrinted>2010-05-11T05:02:34Z</cp:lastPrinted>
  <dcterms:created xsi:type="dcterms:W3CDTF">2007-08-15T21:15:21Z</dcterms:created>
  <dcterms:modified xsi:type="dcterms:W3CDTF">2012-08-03T18:11:44Z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232;#Orange County Convention Center Orlando, FL|bd993e89-aa48-4695-84e0-3b53e88b1a79</vt:lpwstr>
  </property>
  <property fmtid="{D5CDD505-2E9C-101B-9397-08002B2CF9AE}" pid="5" name="Event Location">
    <vt:lpwstr>231;#Orlando|99ded043-d247-43a1-9b7a-028ecd66d1eb</vt:lpwstr>
  </property>
  <property fmtid="{D5CDD505-2E9C-101B-9397-08002B2CF9AE}" pid="6" name="Event1">
    <vt:lpwstr>126;#TechEd|ac8fad57-eb30-43a8-b5bd-05dcf2cf2246</vt:lpwstr>
  </property>
  <property fmtid="{D5CDD505-2E9C-101B-9397-08002B2CF9AE}" pid="7" name="Audience">
    <vt:lpwstr/>
  </property>
  <property fmtid="{D5CDD505-2E9C-101B-9397-08002B2CF9AE}" pid="8" name="Tfs.IsStoryboard">
    <vt:bool>true</vt:bool>
  </property>
  <property fmtid="{D5CDD505-2E9C-101B-9397-08002B2CF9AE}" pid="9" name="Tfs.LastKnownPath">
    <vt:lpwstr>https://d.docs-df.live.net/a737583042956228/Presentations/Win8DevCamp/Win8ForNETDevs-tim.pptx</vt:lpwstr>
  </property>
</Properties>
</file>