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39"/>
  </p:notesMasterIdLst>
  <p:handoutMasterIdLst>
    <p:handoutMasterId r:id="rId40"/>
  </p:handoutMasterIdLst>
  <p:sldIdLst>
    <p:sldId id="966" r:id="rId5"/>
    <p:sldId id="968" r:id="rId6"/>
    <p:sldId id="969" r:id="rId7"/>
    <p:sldId id="970" r:id="rId8"/>
    <p:sldId id="1016" r:id="rId9"/>
    <p:sldId id="1017" r:id="rId10"/>
    <p:sldId id="974" r:id="rId11"/>
    <p:sldId id="976" r:id="rId12"/>
    <p:sldId id="1019" r:id="rId13"/>
    <p:sldId id="1020" r:id="rId14"/>
    <p:sldId id="979" r:id="rId15"/>
    <p:sldId id="981" r:id="rId16"/>
    <p:sldId id="1022" r:id="rId17"/>
    <p:sldId id="1023" r:id="rId18"/>
    <p:sldId id="985" r:id="rId19"/>
    <p:sldId id="1041" r:id="rId20"/>
    <p:sldId id="1045" r:id="rId21"/>
    <p:sldId id="1059" r:id="rId22"/>
    <p:sldId id="1058" r:id="rId23"/>
    <p:sldId id="1046" r:id="rId24"/>
    <p:sldId id="986" r:id="rId25"/>
    <p:sldId id="1025" r:id="rId26"/>
    <p:sldId id="1027" r:id="rId27"/>
    <p:sldId id="995" r:id="rId28"/>
    <p:sldId id="1004" r:id="rId29"/>
    <p:sldId id="1065" r:id="rId30"/>
    <p:sldId id="1037" r:id="rId31"/>
    <p:sldId id="1061" r:id="rId32"/>
    <p:sldId id="1062" r:id="rId33"/>
    <p:sldId id="1063" r:id="rId34"/>
    <p:sldId id="1007" r:id="rId35"/>
    <p:sldId id="1008" r:id="rId36"/>
    <p:sldId id="1034" r:id="rId37"/>
    <p:sldId id="862" r:id="rId38"/>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i" initials="a" lastIdx="2" clrIdx="0"/>
  <p:cmAuthor id="1" name="Chris Mayo" initials="CM" lastIdx="1" clrIdx="1"/>
  <p:cmAuthor id="2" name="Kraig Brockschmidt" initials="KB"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C7C7"/>
    <a:srgbClr val="FFFFFF"/>
    <a:srgbClr val="000000"/>
    <a:srgbClr val="CDE0E9"/>
    <a:srgbClr val="57B1FB"/>
    <a:srgbClr val="99C1D3"/>
    <a:srgbClr val="8DB9CD"/>
    <a:srgbClr val="427D98"/>
    <a:srgbClr val="E6E6E6"/>
    <a:srgbClr val="6A9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51" autoAdjust="0"/>
    <p:restoredTop sz="60269" autoAdjust="0"/>
  </p:normalViewPr>
  <p:slideViewPr>
    <p:cSldViewPr snapToGrid="0" snapToObjects="1">
      <p:cViewPr>
        <p:scale>
          <a:sx n="73" d="100"/>
          <a:sy n="73" d="100"/>
        </p:scale>
        <p:origin x="-2154" y="-78"/>
      </p:cViewPr>
      <p:guideLst>
        <p:guide orient="horz" pos="142"/>
        <p:guide orient="horz" pos="4176"/>
        <p:guide orient="horz" pos="739"/>
        <p:guide orient="horz" pos="3302"/>
        <p:guide pos="329"/>
        <p:guide pos="7348"/>
        <p:guide pos="3838"/>
        <p:guide pos="6709"/>
      </p:guideLst>
    </p:cSldViewPr>
  </p:slideViewPr>
  <p:notesTextViewPr>
    <p:cViewPr>
      <p:scale>
        <a:sx n="100" d="100"/>
        <a:sy n="100" d="100"/>
      </p:scale>
      <p:origin x="0" y="0"/>
    </p:cViewPr>
  </p:notesTextViewPr>
  <p:sorterViewPr>
    <p:cViewPr>
      <p:scale>
        <a:sx n="110" d="100"/>
        <a:sy n="110" d="100"/>
      </p:scale>
      <p:origin x="0" y="0"/>
    </p:cViewPr>
  </p:sorterViewPr>
  <p:notesViewPr>
    <p:cSldViewPr snapToGrid="0" snapToObjects="1" showGuides="1">
      <p:cViewPr varScale="1">
        <p:scale>
          <a:sx n="83" d="100"/>
          <a:sy n="83" d="100"/>
        </p:scale>
        <p:origin x="-382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t>8/15/2012</a:t>
            </a:fld>
            <a:endParaRPr lang="en-US"/>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t>‹#›</a:t>
            </a:fld>
            <a:endParaRPr lang="en-US"/>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9" name="Slide Image Placeholder 8"/>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B1278-D92B-4AF3-A9C1-71DD298190CE}" type="datetimeFigureOut">
              <a:rPr lang="en-US" smtClean="0"/>
              <a:t>8/15/2012</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vl1pPr>
          </a:lstStyle>
          <a:p>
            <a:fld id="{B4008EB6-D09E-4580-8CD6-DDB14511944F}" type="slidenum">
              <a:rPr lang="en-US" smtClean="0"/>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Light"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Light"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8/15/2012 12:44 PM</a:t>
            </a:fld>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dirty="0" smtClean="0"/>
              <a:t>Weather </a:t>
            </a:r>
            <a:r>
              <a:rPr lang="en-US" baseline="0" dirty="0" smtClean="0"/>
              <a:t>App</a:t>
            </a:r>
          </a:p>
          <a:p>
            <a:pPr marL="499520" lvl="2" indent="-171450">
              <a:buFont typeface="Arial" pitchFamily="34" charset="0"/>
              <a:buChar char="•"/>
            </a:pPr>
            <a:r>
              <a:rPr lang="en-US" baseline="0" dirty="0" smtClean="0"/>
              <a:t>Add Seattle, pin to Start.</a:t>
            </a:r>
          </a:p>
          <a:p>
            <a:pPr marL="499520" lvl="2" indent="-171450">
              <a:buFont typeface="Arial" pitchFamily="34" charset="0"/>
              <a:buChar char="•"/>
            </a:pPr>
            <a:r>
              <a:rPr lang="en-US" baseline="0" dirty="0" smtClean="0"/>
              <a:t>Show tile with updated data</a:t>
            </a:r>
          </a:p>
          <a:p>
            <a:pPr marL="328070" lvl="2" indent="0">
              <a:buFont typeface="Arial" pitchFamily="34" charset="0"/>
              <a:buNone/>
            </a:pPr>
            <a:endParaRPr lang="en-US" baseline="0" dirty="0" smtClean="0"/>
          </a:p>
          <a:p>
            <a:pPr marL="0" lvl="0" indent="0">
              <a:buFont typeface="Arial" pitchFamily="34" charset="0"/>
              <a:buNone/>
            </a:pPr>
            <a:r>
              <a:rPr lang="en-US" baseline="0" dirty="0" smtClean="0"/>
              <a:t>Alternative: Finance app</a:t>
            </a:r>
          </a:p>
          <a:p>
            <a:pPr marL="171450" lvl="0" indent="-171450">
              <a:buFontTx/>
              <a:buChar char="-"/>
            </a:pPr>
            <a:r>
              <a:rPr lang="en-US" baseline="0" dirty="0" smtClean="0"/>
              <a:t>Launch app, go to the </a:t>
            </a:r>
            <a:r>
              <a:rPr lang="en-US" baseline="0" dirty="0" err="1" smtClean="0"/>
              <a:t>Watchlist</a:t>
            </a:r>
            <a:r>
              <a:rPr lang="en-US" baseline="0" dirty="0" smtClean="0"/>
              <a:t> page.</a:t>
            </a:r>
          </a:p>
          <a:p>
            <a:pPr marL="171450" lvl="0" indent="-171450">
              <a:buFontTx/>
              <a:buChar char="-"/>
            </a:pPr>
            <a:r>
              <a:rPr lang="en-US" baseline="0" dirty="0" smtClean="0"/>
              <a:t>Use the app bar to Pin the </a:t>
            </a:r>
            <a:r>
              <a:rPr lang="en-US" baseline="0" dirty="0" err="1" smtClean="0"/>
              <a:t>Watchlist</a:t>
            </a:r>
            <a:endParaRPr lang="en-US" baseline="0" dirty="0" smtClean="0"/>
          </a:p>
          <a:p>
            <a:pPr marL="171450" lvl="0" indent="-171450">
              <a:buFontTx/>
              <a:buChar char="-"/>
            </a:pPr>
            <a:r>
              <a:rPr lang="en-US" baseline="0" dirty="0" smtClean="0"/>
              <a:t>Show that the stocks update with the top 5 stocks in the watch list</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dirty="0" smtClean="0"/>
              <a:t>Notify the user of something personally relevant and time sensitive. Examples include: </a:t>
            </a:r>
          </a:p>
          <a:p>
            <a:pPr lvl="1"/>
            <a:r>
              <a:rPr lang="en-US" sz="1600" dirty="0" smtClean="0"/>
              <a:t>new e-mails in a mail app</a:t>
            </a:r>
          </a:p>
          <a:p>
            <a:pPr lvl="1"/>
            <a:r>
              <a:rPr lang="en-US" sz="1600" dirty="0" smtClean="0"/>
              <a:t>an incoming VOIP call</a:t>
            </a:r>
          </a:p>
          <a:p>
            <a:pPr lvl="1"/>
            <a:r>
              <a:rPr lang="en-US" sz="1600" dirty="0" smtClean="0"/>
              <a:t>a new instant message</a:t>
            </a:r>
          </a:p>
          <a:p>
            <a:pPr marL="107152" lvl="1" indent="0">
              <a:buNone/>
            </a:pPr>
            <a:endParaRPr lang="en-US" sz="1600" dirty="0" smtClean="0"/>
          </a:p>
          <a:p>
            <a:r>
              <a:rPr lang="en-US" dirty="0" smtClean="0"/>
              <a:t>Do not include text telling the user to "click here to..." , that is implicit via toast.</a:t>
            </a:r>
          </a:p>
          <a:p>
            <a:endParaRPr lang="en-US" dirty="0" smtClean="0"/>
          </a:p>
          <a:p>
            <a:r>
              <a:rPr lang="en-US" dirty="0" smtClean="0"/>
              <a:t>Don't notify the user of something they didn't ask to be notified about. </a:t>
            </a:r>
          </a:p>
          <a:p>
            <a:pPr lvl="1"/>
            <a:r>
              <a:rPr lang="en-US" dirty="0" smtClean="0"/>
              <a:t>e.g. each time one of their contacts appears online.</a:t>
            </a:r>
            <a:br>
              <a:rPr lang="en-US" dirty="0" smtClean="0"/>
            </a:br>
            <a:endParaRPr lang="en-US" dirty="0" smtClean="0"/>
          </a:p>
          <a:p>
            <a:r>
              <a:rPr lang="en-US" dirty="0" smtClean="0"/>
              <a:t>Don't use toast for anything with a high volume of notifications, such as stock price information.</a:t>
            </a:r>
          </a:p>
          <a:p>
            <a:endParaRPr lang="en-US" dirty="0" smtClean="0"/>
          </a:p>
          <a:p>
            <a:r>
              <a:rPr lang="en-US" dirty="0" smtClean="0"/>
              <a:t>Don't use toast notifications for non-real time information, such as a picture of the day.</a:t>
            </a:r>
            <a:br>
              <a:rPr lang="en-US" dirty="0" smtClean="0"/>
            </a:br>
            <a:endParaRPr lang="en-US" dirty="0" smtClean="0"/>
          </a:p>
          <a:p>
            <a:r>
              <a:rPr lang="en-US" dirty="0" smtClean="0"/>
              <a:t>Don't raise a toast when your application is in the foreground, use custom in-app UX instead</a:t>
            </a:r>
          </a:p>
          <a:p>
            <a:endParaRPr lang="en-US" dirty="0" smtClean="0"/>
          </a:p>
          <a:p>
            <a:r>
              <a:rPr lang="en-US" dirty="0" smtClean="0"/>
              <a:t>Don't use toast for a critical alert.</a:t>
            </a:r>
          </a:p>
          <a:p>
            <a:pPr lvl="1"/>
            <a:r>
              <a:rPr lang="en-US" dirty="0" smtClean="0"/>
              <a:t>To ensure the user has seen your message, notify them in the context of your app with a </a:t>
            </a:r>
            <a:r>
              <a:rPr lang="en-US" dirty="0" err="1" smtClean="0"/>
              <a:t>flyout</a:t>
            </a:r>
            <a:r>
              <a:rPr lang="en-US" dirty="0" smtClean="0"/>
              <a:t>, dialog, app bar or other inline element.</a:t>
            </a:r>
          </a:p>
          <a:p>
            <a:pPr marL="107152" lvl="1" indent="0">
              <a:buNone/>
            </a:pPr>
            <a:endParaRPr lang="en-US" sz="1600" dirty="0" smtClean="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8E91CD-1254-4035-ADF3-E46AC3281DF3}"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13</a:t>
            </a:fld>
            <a:endParaRPr lang="en-US" dirty="0"/>
          </a:p>
        </p:txBody>
      </p:sp>
    </p:spTree>
    <p:extLst>
      <p:ext uri="{BB962C8B-B14F-4D97-AF65-F5344CB8AC3E}">
        <p14:creationId xmlns:p14="http://schemas.microsoft.com/office/powerpoint/2010/main" val="2038441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See http://msdn.microsoft.com/en-us/library/windows/apps/hh761494.aspx</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BF3071-4927-4385-913E-99A8BAF7BFD7}"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14</a:t>
            </a:fld>
            <a:endParaRPr lang="en-US" dirty="0"/>
          </a:p>
        </p:txBody>
      </p:sp>
    </p:spTree>
    <p:extLst>
      <p:ext uri="{BB962C8B-B14F-4D97-AF65-F5344CB8AC3E}">
        <p14:creationId xmlns:p14="http://schemas.microsoft.com/office/powerpoint/2010/main" val="2308218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err="1" smtClean="0"/>
              <a:t>Scheduled</a:t>
            </a:r>
            <a:r>
              <a:rPr lang="en-US" baseline="0" dirty="0" err="1" smtClean="0"/>
              <a:t>Notifications</a:t>
            </a:r>
            <a:r>
              <a:rPr lang="en-US" baseline="0" dirty="0" smtClean="0"/>
              <a:t> SDK Sample</a:t>
            </a:r>
          </a:p>
          <a:p>
            <a:pPr marL="0" indent="0">
              <a:buFont typeface="Arial" pitchFamily="34" charset="0"/>
              <a:buNone/>
            </a:pPr>
            <a:r>
              <a:rPr lang="en-US" baseline="0" dirty="0" smtClean="0"/>
              <a:t>Demo Scheduling a toast in the future, which is another way to update toast (and tiles) via local APIs.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Local Examples:</a:t>
            </a:r>
          </a:p>
          <a:p>
            <a:pPr>
              <a:buFont typeface="Arial"/>
              <a:buNone/>
            </a:pPr>
            <a:r>
              <a:rPr lang="en-US" sz="900" dirty="0" smtClean="0"/>
              <a:t>- A game app updates the tile with the user's high score while the user is in the game.</a:t>
            </a:r>
          </a:p>
          <a:p>
            <a:pPr>
              <a:buFont typeface="Arial"/>
              <a:buNone/>
            </a:pPr>
            <a:r>
              <a:rPr lang="en-US" sz="900" dirty="0" smtClean="0"/>
              <a:t>- A badge glyph is cleared when the app is activated, letting the user know that they've seen all the new information in the app.</a:t>
            </a:r>
          </a:p>
          <a:p>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Scheduled Examples:</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 Calendar Applications using</a:t>
            </a:r>
            <a:r>
              <a:rPr lang="en-US" baseline="0" dirty="0" smtClean="0"/>
              <a:t> Toast notifications </a:t>
            </a:r>
            <a:r>
              <a:rPr lang="en-US" dirty="0" smtClean="0"/>
              <a:t>to let the user know when an event is starting.</a:t>
            </a:r>
            <a:br>
              <a:rPr lang="en-US" dirty="0" smtClean="0"/>
            </a:br>
            <a:r>
              <a:rPr lang="en-US" sz="900" dirty="0" smtClean="0"/>
              <a:t>- A days-until-the-event app updates the tile, letting the user know how many days until the big upcoming event.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Periodic:</a:t>
            </a:r>
          </a:p>
          <a:p>
            <a:pPr>
              <a:buFont typeface="Arial"/>
              <a:buNone/>
            </a:pPr>
            <a:r>
              <a:rPr lang="en-US" sz="900" dirty="0" smtClean="0"/>
              <a:t>- A weather app updates its tile, which shows the forecast, at 30-minute intervals.</a:t>
            </a:r>
          </a:p>
          <a:p>
            <a:pPr>
              <a:buFont typeface="Arial"/>
              <a:buNone/>
            </a:pPr>
            <a:r>
              <a:rPr lang="en-US" sz="900" dirty="0" smtClean="0"/>
              <a:t>- A "daily deals" site updates its deal-of-the-day every morning.</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t>Push:</a:t>
            </a:r>
          </a:p>
          <a:p>
            <a:pPr>
              <a:buFont typeface="Arial"/>
              <a:buNone/>
            </a:pPr>
            <a:r>
              <a:rPr lang="en-US" sz="900" dirty="0" smtClean="0"/>
              <a:t>- A shopping app sends a toast notification to let a user know about a sale on an item that they're watching.</a:t>
            </a:r>
          </a:p>
          <a:p>
            <a:pPr>
              <a:buFont typeface="Arial"/>
              <a:buNone/>
            </a:pPr>
            <a:r>
              <a:rPr lang="en-US" sz="900" dirty="0" smtClean="0"/>
              <a:t>- A sports app keeps its tile up-to-date during an ongoing game.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307549-322E-493C-9EA1-D2BA4FD12BAE}"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17</a:t>
            </a:fld>
            <a:endParaRPr lang="en-US" dirty="0"/>
          </a:p>
        </p:txBody>
      </p:sp>
    </p:spTree>
    <p:extLst>
      <p:ext uri="{BB962C8B-B14F-4D97-AF65-F5344CB8AC3E}">
        <p14:creationId xmlns:p14="http://schemas.microsoft.com/office/powerpoint/2010/main" val="2684310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err="1" smtClean="0"/>
              <a:t>PushAndPeriodic</a:t>
            </a:r>
            <a:r>
              <a:rPr lang="en-US" baseline="0" dirty="0" smtClean="0"/>
              <a:t> SDK Sample</a:t>
            </a:r>
          </a:p>
          <a:p>
            <a:pPr marL="0" indent="0">
              <a:buFont typeface="Arial" pitchFamily="34" charset="0"/>
              <a:buNone/>
            </a:pPr>
            <a:r>
              <a:rPr lang="en-US" baseline="0" dirty="0" smtClean="0"/>
              <a:t>Use the sample to poll a URI that contains tile content.</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8DF771-D80D-4F9A-8849-D27857429D6A}"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20</a:t>
            </a:fld>
            <a:endParaRPr lang="en-US" dirty="0"/>
          </a:p>
        </p:txBody>
      </p:sp>
    </p:spTree>
    <p:extLst>
      <p:ext uri="{BB962C8B-B14F-4D97-AF65-F5344CB8AC3E}">
        <p14:creationId xmlns:p14="http://schemas.microsoft.com/office/powerpoint/2010/main" val="4249359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t>2</a:t>
            </a:fld>
            <a:endParaRPr lang="en-US"/>
          </a:p>
        </p:txBody>
      </p:sp>
    </p:spTree>
    <p:extLst>
      <p:ext uri="{BB962C8B-B14F-4D97-AF65-F5344CB8AC3E}">
        <p14:creationId xmlns:p14="http://schemas.microsoft.com/office/powerpoint/2010/main" val="2846306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36182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Start</a:t>
            </a:r>
            <a:r>
              <a:rPr lang="en-US" baseline="0" dirty="0" smtClean="0"/>
              <a:t> Screen</a:t>
            </a:r>
          </a:p>
          <a:p>
            <a:pPr marL="499520" lvl="2" indent="-171450">
              <a:buFont typeface="Arial" pitchFamily="34" charset="0"/>
              <a:buChar char="•"/>
            </a:pPr>
            <a:r>
              <a:rPr lang="en-US" baseline="0" dirty="0" smtClean="0"/>
              <a:t>Show News/Finance/Weather apps w/ active Tiles.</a:t>
            </a:r>
          </a:p>
          <a:p>
            <a:pPr marL="499520" lvl="2" indent="-171450">
              <a:buFont typeface="Arial" pitchFamily="34" charset="0"/>
              <a:buChar char="•"/>
            </a:pPr>
            <a:r>
              <a:rPr lang="en-US" baseline="0" dirty="0" smtClean="0"/>
              <a:t>Change Size of Tile on Weather.</a:t>
            </a:r>
            <a:endParaRPr lang="en-US" dirty="0" smtClean="0"/>
          </a:p>
          <a:p>
            <a:pPr marL="499520" lvl="2" indent="-171450">
              <a:buFont typeface="Arial" pitchFamily="34" charset="0"/>
              <a:buChar char="•"/>
            </a:pPr>
            <a:endParaRPr lang="en-US" baseline="0" dirty="0" smtClean="0"/>
          </a:p>
          <a:p>
            <a:pPr marL="499520" lvl="2"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128258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a:t>
            </a:r>
            <a:r>
              <a:rPr lang="en-US" baseline="0" dirty="0" smtClean="0"/>
              <a:t>izes are user controlled, so you want to provide for both sizes when sending notifications or your update will not be shown to users in both sizes.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27F9AD8-3F68-476A-944A-0B025674D588}"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a:t>
            </a:fld>
            <a:endParaRPr lang="en-US" dirty="0"/>
          </a:p>
        </p:txBody>
      </p:sp>
    </p:spTree>
    <p:extLst>
      <p:ext uri="{BB962C8B-B14F-4D97-AF65-F5344CB8AC3E}">
        <p14:creationId xmlns:p14="http://schemas.microsoft.com/office/powerpoint/2010/main" val="444245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images can be located</a:t>
            </a:r>
            <a:r>
              <a:rPr lang="en-US" baseline="0" dirty="0" smtClean="0"/>
              <a:t> locally on the machine or in the cloud.</a:t>
            </a:r>
          </a:p>
          <a:p>
            <a:r>
              <a:rPr lang="en-US" baseline="0" dirty="0" smtClean="0"/>
              <a:t>If the images don’t meet the restrictions outlined (JPEG, GIF, PNG, 200KB, 1024x1024 or smaller) the tile won’t be displayed.</a:t>
            </a:r>
            <a:endParaRPr lang="en-US" baseline="0" dirty="0"/>
          </a:p>
          <a:p>
            <a:endParaRPr lang="en-US" baseline="0" dirty="0" smtClean="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4E320F-2536-482D-8B45-5F2488025C70}"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dirty="0"/>
          </a:p>
        </p:txBody>
      </p:sp>
    </p:spTree>
    <p:extLst>
      <p:ext uri="{BB962C8B-B14F-4D97-AF65-F5344CB8AC3E}">
        <p14:creationId xmlns:p14="http://schemas.microsoft.com/office/powerpoint/2010/main" val="1205741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Badges</a:t>
            </a:r>
            <a:r>
              <a:rPr lang="en-US" baseline="0" dirty="0" smtClean="0"/>
              <a:t> are updated separately from the tile notifications.</a:t>
            </a:r>
          </a:p>
          <a:p>
            <a:r>
              <a:rPr lang="en-US" baseline="0" dirty="0" smtClean="0"/>
              <a:t>Some templates are full images, some contain multiple separate images, and some are text only.</a:t>
            </a:r>
          </a:p>
          <a:p>
            <a:r>
              <a:rPr lang="en-US" baseline="0" dirty="0" smtClean="0"/>
              <a:t>Note the branding in the lower left corner of the tile – this can be your app icon or the app name.</a:t>
            </a:r>
          </a:p>
          <a:p>
            <a:r>
              <a:rPr lang="en-US" baseline="0" dirty="0" smtClean="0"/>
              <a:t>The peek templates tie together more content than can be shown on the tile into a single notification. The image and the text shown should be related.</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349113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2981" lvl="1" indent="0">
              <a:buFont typeface="Arial" pitchFamily="34" charset="0"/>
              <a:buNone/>
            </a:pPr>
            <a:endParaRPr lang="en-US" dirty="0" smtClean="0"/>
          </a:p>
          <a:p>
            <a:pPr marL="212981" lvl="1" indent="0">
              <a:buFont typeface="Arial" pitchFamily="34" charset="0"/>
              <a:buNone/>
            </a:pPr>
            <a:r>
              <a:rPr lang="en-US" dirty="0" smtClean="0"/>
              <a:t>Tiles </a:t>
            </a:r>
            <a:r>
              <a:rPr lang="en-US" baseline="0" dirty="0" smtClean="0"/>
              <a:t>SDK Sample</a:t>
            </a:r>
            <a:endParaRPr lang="en-US" dirty="0" smtClean="0"/>
          </a:p>
          <a:p>
            <a:pPr marL="384431" lvl="1" indent="-171450">
              <a:buFont typeface="Arial" pitchFamily="34" charset="0"/>
              <a:buChar char="•"/>
            </a:pPr>
            <a:r>
              <a:rPr lang="en-US" dirty="0" smtClean="0"/>
              <a:t>Demonstrate</a:t>
            </a:r>
            <a:r>
              <a:rPr lang="en-US" baseline="0" dirty="0" smtClean="0"/>
              <a:t> that tiles can be updated using XML directly</a:t>
            </a:r>
          </a:p>
          <a:p>
            <a:pPr marL="384431" lvl="1" indent="-171450">
              <a:buFont typeface="Arial" pitchFamily="34" charset="0"/>
              <a:buChar char="•"/>
            </a:pPr>
            <a:r>
              <a:rPr lang="en-US" baseline="0" dirty="0" smtClean="0"/>
              <a:t>Show how to update a tile using the </a:t>
            </a:r>
            <a:r>
              <a:rPr lang="en-US" baseline="0" dirty="0" err="1" smtClean="0"/>
              <a:t>NotificationsExtensions</a:t>
            </a:r>
            <a:r>
              <a:rPr lang="en-US" baseline="0" dirty="0" smtClean="0"/>
              <a:t> library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4178678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24CD80-D3E4-4271-A2CA-2954D0315DBD}" type="datetime1">
              <a:rPr lang="en-US" smtClean="0"/>
              <a:t>8/15/2012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10</a:t>
            </a:fld>
            <a:endParaRPr lang="en-US" dirty="0"/>
          </a:p>
        </p:txBody>
      </p:sp>
    </p:spTree>
    <p:extLst>
      <p:ext uri="{BB962C8B-B14F-4D97-AF65-F5344CB8AC3E}">
        <p14:creationId xmlns:p14="http://schemas.microsoft.com/office/powerpoint/2010/main" val="3734381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92642"/>
            <a:ext cx="10237787" cy="914096"/>
          </a:xfrm>
        </p:spPr>
        <p:txBody>
          <a:bodyPr anchor="b" anchorCtr="0"/>
          <a:lstStyle>
            <a:lvl1pPr>
              <a:defRPr sz="6600" spc="-150" baseline="0">
                <a:gradFill>
                  <a:gsLst>
                    <a:gs pos="1250">
                      <a:schemeClr val="tx1"/>
                    </a:gs>
                    <a:gs pos="100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gradFill>
                  <a:gsLst>
                    <a:gs pos="1250">
                      <a:schemeClr val="tx2">
                        <a:lumMod val="40000"/>
                        <a:lumOff val="60000"/>
                      </a:schemeClr>
                    </a:gs>
                    <a:gs pos="100000">
                      <a:schemeClr val="tx2">
                        <a:lumMod val="40000"/>
                        <a:lumOff val="60000"/>
                      </a:schemeClr>
                    </a:gs>
                  </a:gsLst>
                  <a:lin ang="5400000" scaled="0"/>
                </a:gradFill>
                <a:latin typeface="+mj-lt"/>
              </a:defRPr>
            </a:lvl1pPr>
          </a:lstStyle>
          <a:p>
            <a:pPr lvl="0"/>
            <a:r>
              <a:rPr lang="en-US" dirty="0" smtClean="0"/>
              <a:t>Speaker Title</a:t>
            </a:r>
            <a:endParaRPr lang="en-US" dirty="0"/>
          </a:p>
        </p:txBody>
      </p:sp>
      <p:sp>
        <p:nvSpPr>
          <p:cNvPr id="452" name="Rectangle 451"/>
          <p:cNvSpPr/>
          <p:nvPr userDrawn="1"/>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45642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99879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75177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77165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gradFill>
                  <a:gsLst>
                    <a:gs pos="1250">
                      <a:schemeClr val="tx1"/>
                    </a:gs>
                    <a:gs pos="100000">
                      <a:schemeClr val="tx1"/>
                    </a:gs>
                  </a:gsLst>
                  <a:lin ang="5400000" scaled="0"/>
                </a:gra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gradFill>
                  <a:gsLst>
                    <a:gs pos="1250">
                      <a:schemeClr val="bg2">
                        <a:lumMod val="50000"/>
                      </a:schemeClr>
                    </a:gs>
                    <a:gs pos="100000">
                      <a:schemeClr val="bg2">
                        <a:lumMod val="50000"/>
                      </a:schemeClr>
                    </a:gs>
                  </a:gsLst>
                  <a:lin ang="5400000" scaled="0"/>
                </a:gra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95462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88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gradFill>
                  <a:gsLst>
                    <a:gs pos="1250">
                      <a:schemeClr val="tx1"/>
                    </a:gs>
                    <a:gs pos="100000">
                      <a:schemeClr val="tx1"/>
                    </a:gs>
                  </a:gsLst>
                  <a:lin ang="5400000" scaled="0"/>
                </a:gra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normAutofit/>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159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15186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gradFill>
                  <a:gsLst>
                    <a:gs pos="1250">
                      <a:schemeClr val="bg1">
                        <a:lumMod val="75000"/>
                        <a:lumOff val="25000"/>
                      </a:schemeClr>
                    </a:gs>
                    <a:gs pos="100000">
                      <a:schemeClr val="bg1">
                        <a:lumMod val="75000"/>
                        <a:lumOff val="25000"/>
                      </a:schemeClr>
                    </a:gs>
                  </a:gsLst>
                  <a:lin ang="5400000" scaled="0"/>
                </a:gradFill>
              </a:defRPr>
            </a:lvl1pPr>
            <a:lvl2pPr>
              <a:lnSpc>
                <a:spcPct val="90000"/>
              </a:lnSpc>
              <a:defRPr>
                <a:gradFill>
                  <a:gsLst>
                    <a:gs pos="1250">
                      <a:schemeClr val="bg1">
                        <a:lumMod val="75000"/>
                        <a:lumOff val="25000"/>
                      </a:schemeClr>
                    </a:gs>
                    <a:gs pos="100000">
                      <a:schemeClr val="bg1">
                        <a:lumMod val="75000"/>
                        <a:lumOff val="25000"/>
                      </a:schemeClr>
                    </a:gs>
                  </a:gsLst>
                  <a:lin ang="5400000" scaled="0"/>
                </a:gradFill>
              </a:defRPr>
            </a:lvl2pPr>
            <a:lvl3pPr>
              <a:lnSpc>
                <a:spcPct val="90000"/>
              </a:lnSpc>
              <a:defRPr>
                <a:gradFill>
                  <a:gsLst>
                    <a:gs pos="1250">
                      <a:schemeClr val="bg1">
                        <a:lumMod val="75000"/>
                        <a:lumOff val="25000"/>
                      </a:schemeClr>
                    </a:gs>
                    <a:gs pos="100000">
                      <a:schemeClr val="bg1">
                        <a:lumMod val="75000"/>
                        <a:lumOff val="25000"/>
                      </a:schemeClr>
                    </a:gs>
                  </a:gsLst>
                  <a:lin ang="5400000" scaled="0"/>
                </a:gradFill>
              </a:defRPr>
            </a:lvl3pPr>
            <a:lvl4pPr>
              <a:lnSpc>
                <a:spcPct val="90000"/>
              </a:lnSpc>
              <a:defRPr>
                <a:gradFill>
                  <a:gsLst>
                    <a:gs pos="1250">
                      <a:schemeClr val="bg1">
                        <a:lumMod val="75000"/>
                        <a:lumOff val="25000"/>
                      </a:schemeClr>
                    </a:gs>
                    <a:gs pos="100000">
                      <a:schemeClr val="bg1">
                        <a:lumMod val="75000"/>
                        <a:lumOff val="25000"/>
                      </a:schemeClr>
                    </a:gs>
                  </a:gsLst>
                  <a:lin ang="5400000" scaled="0"/>
                </a:gradFill>
              </a:defRPr>
            </a:lvl4pPr>
            <a:lvl5pPr>
              <a:lnSpc>
                <a:spcPct val="90000"/>
              </a:lnSpc>
              <a:defRPr>
                <a:gradFill>
                  <a:gsLst>
                    <a:gs pos="1250">
                      <a:schemeClr val="bg1">
                        <a:lumMod val="75000"/>
                        <a:lumOff val="25000"/>
                      </a:schemeClr>
                    </a:gs>
                    <a:gs pos="100000">
                      <a:schemeClr val="bg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552037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Blank Black">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1983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gradFill>
                  <a:gsLst>
                    <a:gs pos="1250">
                      <a:schemeClr val="tx1"/>
                    </a:gs>
                    <a:gs pos="100000">
                      <a:schemeClr val="tx1"/>
                    </a:gs>
                  </a:gsLst>
                  <a:lin ang="5400000" scaled="0"/>
                </a:gradFill>
              </a:defRPr>
            </a:lvl1pPr>
          </a:lstStyle>
          <a:p>
            <a:r>
              <a:rPr lang="en-US" dirty="0" smtClean="0"/>
              <a:t>Click to edit title style</a:t>
            </a:r>
            <a:endParaRPr lang="en-US" dirty="0"/>
          </a:p>
        </p:txBody>
      </p:sp>
      <p:sp>
        <p:nvSpPr>
          <p:cNvPr id="3" name="Oval 2"/>
          <p:cNvSpPr/>
          <p:nvPr userDrawn="1"/>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4947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gradFill>
                  <a:gsLst>
                    <a:gs pos="1250">
                      <a:schemeClr val="tx1"/>
                    </a:gs>
                    <a:gs pos="100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34616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2083">
                      <a:schemeClr val="accent3">
                        <a:lumMod val="60000"/>
                        <a:lumOff val="40000"/>
                      </a:schemeClr>
                    </a:gs>
                    <a:gs pos="99000">
                      <a:schemeClr val="accent3">
                        <a:lumMod val="60000"/>
                        <a:lumOff val="40000"/>
                      </a:schemeClr>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gradFill>
                  <a:gsLst>
                    <a:gs pos="1250">
                      <a:schemeClr val="tx1"/>
                    </a:gs>
                    <a:gs pos="100000">
                      <a:schemeClr val="tx1"/>
                    </a:gs>
                  </a:gsLst>
                  <a:lin ang="5400000" scaled="0"/>
                </a:gradFill>
              </a:defRPr>
            </a:lvl1pPr>
          </a:lstStyle>
          <a:p>
            <a:pPr lvl="0"/>
            <a:r>
              <a:rPr lang="en-US" dirty="0" smtClean="0"/>
              <a:t>Click to edit Master text styles</a:t>
            </a:r>
          </a:p>
        </p:txBody>
      </p:sp>
    </p:spTree>
    <p:extLst>
      <p:ext uri="{BB962C8B-B14F-4D97-AF65-F5344CB8AC3E}">
        <p14:creationId xmlns:p14="http://schemas.microsoft.com/office/powerpoint/2010/main" val="198242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gradFill>
                  <a:gsLst>
                    <a:gs pos="1250">
                      <a:schemeClr val="bg1">
                        <a:lumMod val="75000"/>
                        <a:lumOff val="25000"/>
                      </a:schemeClr>
                    </a:gs>
                    <a:gs pos="100000">
                      <a:schemeClr val="bg1">
                        <a:lumMod val="75000"/>
                        <a:lumOff val="25000"/>
                      </a:schemeClr>
                    </a:gs>
                  </a:gsLst>
                  <a:lin ang="5400000" scaled="0"/>
                </a:gradFill>
                <a:latin typeface="+mn-lt"/>
              </a:defRPr>
            </a:lvl1pPr>
            <a:lvl2pPr marL="517525" indent="-233363">
              <a:buFont typeface="Wingdings" pitchFamily="2" charset="2"/>
              <a:buChar char=""/>
              <a:defRPr>
                <a:gradFill>
                  <a:gsLst>
                    <a:gs pos="1250">
                      <a:schemeClr val="bg1">
                        <a:lumMod val="75000"/>
                        <a:lumOff val="25000"/>
                      </a:schemeClr>
                    </a:gs>
                    <a:gs pos="100000">
                      <a:schemeClr val="bg1">
                        <a:lumMod val="75000"/>
                        <a:lumOff val="25000"/>
                      </a:schemeClr>
                    </a:gs>
                  </a:gsLst>
                  <a:lin ang="5400000" scaled="0"/>
                </a:gradFill>
                <a:latin typeface="+mn-lt"/>
              </a:defRPr>
            </a:lvl2pPr>
            <a:lvl3pPr marL="741363" indent="-223838">
              <a:buFont typeface="Wingdings" pitchFamily="2" charset="2"/>
              <a:buChar char=""/>
              <a:tabLst/>
              <a:defRPr>
                <a:gradFill>
                  <a:gsLst>
                    <a:gs pos="1250">
                      <a:schemeClr val="bg1">
                        <a:lumMod val="75000"/>
                        <a:lumOff val="25000"/>
                      </a:schemeClr>
                    </a:gs>
                    <a:gs pos="100000">
                      <a:schemeClr val="bg1">
                        <a:lumMod val="75000"/>
                        <a:lumOff val="25000"/>
                      </a:schemeClr>
                    </a:gs>
                  </a:gsLst>
                  <a:lin ang="5400000" scaled="0"/>
                </a:gradFill>
                <a:latin typeface="+mn-lt"/>
              </a:defRPr>
            </a:lvl3pPr>
            <a:lvl4pPr marL="914400" indent="-173038">
              <a:buFont typeface="Wingdings" pitchFamily="2" charset="2"/>
              <a:buChar char=""/>
              <a:defRPr>
                <a:gradFill>
                  <a:gsLst>
                    <a:gs pos="1250">
                      <a:schemeClr val="bg1">
                        <a:lumMod val="75000"/>
                        <a:lumOff val="25000"/>
                      </a:schemeClr>
                    </a:gs>
                    <a:gs pos="100000">
                      <a:schemeClr val="bg1">
                        <a:lumMod val="75000"/>
                        <a:lumOff val="25000"/>
                      </a:schemeClr>
                    </a:gs>
                  </a:gsLst>
                  <a:lin ang="5400000" scaled="0"/>
                </a:gradFill>
                <a:latin typeface="+mn-lt"/>
              </a:defRPr>
            </a:lvl4pPr>
            <a:lvl5pPr marL="1087438" indent="-173038">
              <a:buFont typeface="Wingdings" pitchFamily="2" charset="2"/>
              <a:buChar char=""/>
              <a:tabLst/>
              <a:defRPr>
                <a:gradFill>
                  <a:gsLst>
                    <a:gs pos="1250">
                      <a:schemeClr val="bg1">
                        <a:lumMod val="75000"/>
                        <a:lumOff val="25000"/>
                      </a:schemeClr>
                    </a:gs>
                    <a:gs pos="100000">
                      <a:schemeClr val="bg1">
                        <a:lumMod val="75000"/>
                        <a:lumOff val="25000"/>
                      </a:schemeClr>
                    </a:gs>
                  </a:gsLst>
                  <a:lin ang="5400000" scaled="0"/>
                </a:gra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610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gradFill>
                  <a:gsLst>
                    <a:gs pos="1250">
                      <a:schemeClr val="bg1">
                        <a:lumMod val="75000"/>
                        <a:lumOff val="25000"/>
                      </a:schemeClr>
                    </a:gs>
                    <a:gs pos="100000">
                      <a:schemeClr val="bg1">
                        <a:lumMod val="75000"/>
                        <a:lumOff val="25000"/>
                      </a:schemeClr>
                    </a:gs>
                  </a:gsLst>
                  <a:lin ang="5400000" scaled="0"/>
                </a:gradFill>
                <a:latin typeface="+mn-lt"/>
              </a:defRPr>
            </a:lvl1pPr>
            <a:lvl2pPr marL="0"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2pPr>
            <a:lvl3pPr marL="231775"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3pPr>
            <a:lvl4pPr marL="457200"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4pPr>
            <a:lvl5pPr marL="693738"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92811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gradFill>
                  <a:gsLst>
                    <a:gs pos="1250">
                      <a:schemeClr val="bg1">
                        <a:lumMod val="75000"/>
                        <a:lumOff val="25000"/>
                      </a:schemeClr>
                    </a:gs>
                    <a:gs pos="100000">
                      <a:schemeClr val="bg1">
                        <a:lumMod val="75000"/>
                        <a:lumOff val="25000"/>
                      </a:schemeClr>
                    </a:gs>
                  </a:gsLst>
                  <a:lin ang="5400000" scaled="0"/>
                </a:gradFill>
                <a:latin typeface="+mn-lt"/>
              </a:defRPr>
            </a:lvl1pPr>
            <a:lvl2pPr marL="0"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2pPr>
            <a:lvl3pPr marL="231775"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3pPr>
            <a:lvl4pPr marL="457200"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4pPr>
            <a:lvl5pPr marL="693738" indent="0">
              <a:buNone/>
              <a:defRPr sz="2000">
                <a:gradFill>
                  <a:gsLst>
                    <a:gs pos="1250">
                      <a:schemeClr val="bg1">
                        <a:lumMod val="75000"/>
                        <a:lumOff val="25000"/>
                      </a:schemeClr>
                    </a:gs>
                    <a:gs pos="100000">
                      <a:schemeClr val="bg1">
                        <a:lumMod val="75000"/>
                        <a:lumOff val="25000"/>
                      </a:schemeClr>
                    </a:gs>
                  </a:gsLst>
                  <a:lin ang="5400000" scaled="0"/>
                </a:gra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7600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gradFill>
                  <a:gsLst>
                    <a:gs pos="1250">
                      <a:schemeClr val="bg1">
                        <a:lumMod val="75000"/>
                        <a:lumOff val="25000"/>
                      </a:schemeClr>
                    </a:gs>
                    <a:gs pos="100000">
                      <a:schemeClr val="bg1">
                        <a:lumMod val="75000"/>
                        <a:lumOff val="25000"/>
                      </a:schemeClr>
                    </a:gs>
                  </a:gsLst>
                  <a:lin ang="5400000" scaled="0"/>
                </a:gradFill>
              </a:defRPr>
            </a:lvl1pPr>
            <a:lvl2pPr marL="520700" indent="-228600">
              <a:defRPr sz="2000">
                <a:gradFill>
                  <a:gsLst>
                    <a:gs pos="1250">
                      <a:schemeClr val="bg1">
                        <a:lumMod val="75000"/>
                        <a:lumOff val="25000"/>
                      </a:schemeClr>
                    </a:gs>
                    <a:gs pos="100000">
                      <a:schemeClr val="bg1">
                        <a:lumMod val="75000"/>
                        <a:lumOff val="25000"/>
                      </a:schemeClr>
                    </a:gs>
                  </a:gsLst>
                  <a:lin ang="5400000" scaled="0"/>
                </a:gradFill>
              </a:defRPr>
            </a:lvl2pPr>
            <a:lvl3pPr marL="685800" indent="-165100">
              <a:tabLst/>
              <a:defRPr sz="2000">
                <a:gradFill>
                  <a:gsLst>
                    <a:gs pos="1250">
                      <a:schemeClr val="bg1">
                        <a:lumMod val="75000"/>
                        <a:lumOff val="25000"/>
                      </a:schemeClr>
                    </a:gs>
                    <a:gs pos="100000">
                      <a:schemeClr val="bg1">
                        <a:lumMod val="75000"/>
                        <a:lumOff val="25000"/>
                      </a:schemeClr>
                    </a:gs>
                  </a:gsLst>
                  <a:lin ang="5400000" scaled="0"/>
                </a:gradFill>
              </a:defRPr>
            </a:lvl3pPr>
            <a:lvl4pPr marL="863600" indent="-177800">
              <a:defRPr>
                <a:gradFill>
                  <a:gsLst>
                    <a:gs pos="1250">
                      <a:schemeClr val="bg1">
                        <a:lumMod val="75000"/>
                        <a:lumOff val="25000"/>
                      </a:schemeClr>
                    </a:gs>
                    <a:gs pos="100000">
                      <a:schemeClr val="bg1">
                        <a:lumMod val="75000"/>
                        <a:lumOff val="25000"/>
                      </a:schemeClr>
                    </a:gs>
                  </a:gsLst>
                  <a:lin ang="5400000" scaled="0"/>
                </a:gradFill>
              </a:defRPr>
            </a:lvl4pPr>
            <a:lvl5pPr marL="1028700" indent="-165100">
              <a:tabLst/>
              <a:defRPr>
                <a:gradFill>
                  <a:gsLst>
                    <a:gs pos="1250">
                      <a:schemeClr val="bg1">
                        <a:lumMod val="75000"/>
                        <a:lumOff val="25000"/>
                      </a:schemeClr>
                    </a:gs>
                    <a:gs pos="100000">
                      <a:schemeClr val="bg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vert="horz" lIns="0" tIns="0" rIns="0" bIns="0" rtlCol="0">
            <a:noAutofit/>
          </a:bodyPr>
          <a:lstStyle>
            <a:lvl1pPr>
              <a:defRPr lang="en-US" dirty="0" smtClean="0">
                <a:gradFill>
                  <a:gsLst>
                    <a:gs pos="1250">
                      <a:schemeClr val="bg1">
                        <a:lumMod val="75000"/>
                        <a:lumOff val="25000"/>
                      </a:schemeClr>
                    </a:gs>
                    <a:gs pos="100000">
                      <a:schemeClr val="bg1">
                        <a:lumMod val="75000"/>
                        <a:lumOff val="25000"/>
                      </a:schemeClr>
                    </a:gs>
                  </a:gsLst>
                  <a:lin ang="5400000" scaled="0"/>
                </a:gradFill>
              </a:defRPr>
            </a:lvl1pPr>
            <a:lvl2pPr>
              <a:defRPr lang="en-US" sz="2000" dirty="0" smtClean="0">
                <a:gradFill>
                  <a:gsLst>
                    <a:gs pos="1250">
                      <a:schemeClr val="bg1">
                        <a:lumMod val="75000"/>
                        <a:lumOff val="25000"/>
                      </a:schemeClr>
                    </a:gs>
                    <a:gs pos="100000">
                      <a:schemeClr val="bg1">
                        <a:lumMod val="75000"/>
                        <a:lumOff val="25000"/>
                      </a:schemeClr>
                    </a:gs>
                  </a:gsLst>
                  <a:lin ang="5400000" scaled="0"/>
                </a:gradFill>
              </a:defRPr>
            </a:lvl2pPr>
            <a:lvl3pPr>
              <a:defRPr lang="en-US" sz="2000" dirty="0" smtClean="0">
                <a:gradFill>
                  <a:gsLst>
                    <a:gs pos="1250">
                      <a:schemeClr val="bg1">
                        <a:lumMod val="75000"/>
                        <a:lumOff val="25000"/>
                      </a:schemeClr>
                    </a:gs>
                    <a:gs pos="100000">
                      <a:schemeClr val="bg1">
                        <a:lumMod val="75000"/>
                        <a:lumOff val="25000"/>
                      </a:schemeClr>
                    </a:gs>
                  </a:gsLst>
                  <a:lin ang="5400000" scaled="0"/>
                </a:gradFill>
              </a:defRPr>
            </a:lvl3pPr>
            <a:lvl4pPr>
              <a:defRPr lang="en-US" dirty="0" smtClean="0">
                <a:gradFill>
                  <a:gsLst>
                    <a:gs pos="1250">
                      <a:schemeClr val="bg1">
                        <a:lumMod val="75000"/>
                        <a:lumOff val="25000"/>
                      </a:schemeClr>
                    </a:gs>
                    <a:gs pos="100000">
                      <a:schemeClr val="bg1">
                        <a:lumMod val="75000"/>
                        <a:lumOff val="25000"/>
                      </a:schemeClr>
                    </a:gs>
                  </a:gsLst>
                  <a:lin ang="5400000" scaled="0"/>
                </a:gradFill>
              </a:defRPr>
            </a:lvl4pPr>
            <a:lvl5pPr>
              <a:defRPr lang="en-US" dirty="0">
                <a:gradFill>
                  <a:gsLst>
                    <a:gs pos="1250">
                      <a:schemeClr val="bg1">
                        <a:lumMod val="75000"/>
                        <a:lumOff val="25000"/>
                      </a:schemeClr>
                    </a:gs>
                    <a:gs pos="100000">
                      <a:schemeClr val="bg1">
                        <a:lumMod val="75000"/>
                        <a:lumOff val="25000"/>
                      </a:schemeClr>
                    </a:gs>
                  </a:gsLst>
                  <a:lin ang="5400000" scaled="0"/>
                </a:gradFill>
              </a:defRPr>
            </a:lvl5pPr>
          </a:lstStyle>
          <a:p>
            <a:pPr marL="292100" lvl="0" indent="-292100">
              <a:spcBef>
                <a:spcPts val="1200"/>
              </a:spcBef>
              <a:buClr>
                <a:schemeClr val="tx1"/>
              </a:buClr>
              <a:buFont typeface="Wingdings" pitchFamily="2" charset="2"/>
              <a:buChar char=""/>
            </a:pPr>
            <a:r>
              <a:rPr lang="en-US" dirty="0" smtClean="0"/>
              <a:t>Click to edit Master text styles</a:t>
            </a:r>
          </a:p>
          <a:p>
            <a:pPr marL="520700" lvl="1" indent="-228600"/>
            <a:r>
              <a:rPr lang="en-US" dirty="0" smtClean="0"/>
              <a:t>Second level</a:t>
            </a:r>
          </a:p>
          <a:p>
            <a:pPr marL="685800" lvl="2" indent="-165100">
              <a:tabLst/>
            </a:pPr>
            <a:r>
              <a:rPr lang="en-US" dirty="0" smtClean="0"/>
              <a:t>Third level</a:t>
            </a:r>
          </a:p>
          <a:p>
            <a:pPr marL="863600" lvl="3" indent="-177800"/>
            <a:r>
              <a:rPr lang="en-US" dirty="0" smtClean="0"/>
              <a:t>Fourth level</a:t>
            </a:r>
          </a:p>
          <a:p>
            <a:pPr marL="1028700" lvl="4" indent="-165100">
              <a:tabLst/>
            </a:pPr>
            <a:r>
              <a:rPr lang="en-US" dirty="0" smtClean="0"/>
              <a:t>Fifth level</a:t>
            </a:r>
            <a:endParaRPr lang="en-US" dirty="0"/>
          </a:p>
        </p:txBody>
      </p:sp>
    </p:spTree>
    <p:extLst>
      <p:ext uri="{BB962C8B-B14F-4D97-AF65-F5344CB8AC3E}">
        <p14:creationId xmlns:p14="http://schemas.microsoft.com/office/powerpoint/2010/main" val="2385287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gradFill>
                  <a:gsLst>
                    <a:gs pos="1250">
                      <a:schemeClr val="bg1">
                        <a:lumMod val="75000"/>
                        <a:lumOff val="25000"/>
                      </a:schemeClr>
                    </a:gs>
                    <a:gs pos="100000">
                      <a:schemeClr val="bg1">
                        <a:lumMod val="75000"/>
                        <a:lumOff val="25000"/>
                      </a:schemeClr>
                    </a:gs>
                  </a:gsLst>
                  <a:lin ang="5400000" scaled="0"/>
                </a:gra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vert="horz" lIns="0" tIns="0" rIns="0" bIns="0" rtlCol="0">
            <a:noAutofit/>
          </a:bodyPr>
          <a:lstStyle>
            <a:lvl1pPr>
              <a:defRPr lang="en-US" sz="4000" dirty="0" smtClean="0">
                <a:gradFill>
                  <a:gsLst>
                    <a:gs pos="1250">
                      <a:schemeClr val="bg1">
                        <a:lumMod val="75000"/>
                        <a:lumOff val="25000"/>
                      </a:schemeClr>
                    </a:gs>
                    <a:gs pos="100000">
                      <a:schemeClr val="bg1">
                        <a:lumMod val="75000"/>
                        <a:lumOff val="25000"/>
                      </a:schemeClr>
                    </a:gs>
                  </a:gsLst>
                  <a:lin ang="5400000" scaled="0"/>
                </a:gradFill>
              </a:defRPr>
            </a:lvl1pPr>
            <a:lvl2pPr>
              <a:defRPr lang="en-US" sz="2000" dirty="0" smtClean="0">
                <a:solidFill>
                  <a:schemeClr val="bg1">
                    <a:lumMod val="75000"/>
                    <a:lumOff val="25000"/>
                  </a:schemeClr>
                </a:solidFill>
              </a:defRPr>
            </a:lvl2pPr>
            <a:lvl3pPr>
              <a:defRPr lang="en-US" sz="2000" dirty="0" smtClean="0">
                <a:solidFill>
                  <a:schemeClr val="bg1">
                    <a:lumMod val="75000"/>
                    <a:lumOff val="25000"/>
                  </a:schemeClr>
                </a:solidFill>
              </a:defRPr>
            </a:lvl3pPr>
            <a:lvl4pPr>
              <a:defRPr lang="en-US" dirty="0" smtClean="0">
                <a:solidFill>
                  <a:schemeClr val="bg1">
                    <a:lumMod val="75000"/>
                    <a:lumOff val="25000"/>
                  </a:schemeClr>
                </a:solidFill>
              </a:defRPr>
            </a:lvl4pPr>
            <a:lvl5pPr>
              <a:defRPr lang="en-US" dirty="0">
                <a:solidFill>
                  <a:schemeClr val="bg1">
                    <a:lumMod val="75000"/>
                    <a:lumOff val="25000"/>
                  </a:schemeClr>
                </a:solidFill>
              </a:defRPr>
            </a:lvl5pPr>
          </a:lstStyle>
          <a:p>
            <a:pPr marL="0" lvl="0" indent="0">
              <a:spcBef>
                <a:spcPts val="1200"/>
              </a:spcBef>
              <a:buNone/>
            </a:pPr>
            <a:r>
              <a:rPr lang="en-US" dirty="0" smtClean="0"/>
              <a:t>Click to edit Master text styles</a:t>
            </a:r>
          </a:p>
          <a:p>
            <a:pPr marL="0" lvl="1" indent="0">
              <a:buNone/>
            </a:pPr>
            <a:r>
              <a:rPr lang="en-US" dirty="0" smtClean="0"/>
              <a:t>Second level</a:t>
            </a:r>
          </a:p>
          <a:p>
            <a:pPr marL="233363" lvl="2" indent="0">
              <a:buNone/>
            </a:pPr>
            <a:r>
              <a:rPr lang="en-US" dirty="0" smtClean="0"/>
              <a:t>Third level</a:t>
            </a:r>
          </a:p>
          <a:p>
            <a:pPr marL="457200" lvl="3" indent="0">
              <a:buNone/>
            </a:pPr>
            <a:r>
              <a:rPr lang="en-US" dirty="0" smtClean="0"/>
              <a:t>Fourth level</a:t>
            </a:r>
          </a:p>
          <a:p>
            <a:pPr marL="693738" lvl="4" indent="0">
              <a:buNone/>
            </a:pPr>
            <a:r>
              <a:rPr lang="en-US" dirty="0" smtClean="0"/>
              <a:t>Fifth level</a:t>
            </a:r>
            <a:endParaRPr lang="en-US" dirty="0"/>
          </a:p>
        </p:txBody>
      </p:sp>
    </p:spTree>
    <p:extLst>
      <p:ext uri="{BB962C8B-B14F-4D97-AF65-F5344CB8AC3E}">
        <p14:creationId xmlns:p14="http://schemas.microsoft.com/office/powerpoint/2010/main" val="244808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1470716"/>
      </p:ext>
    </p:extLst>
  </p:cSld>
  <p:clrMap bg1="dk1" tx1="lt1" bg2="dk2" tx2="lt2" accent1="accent1" accent2="accent2" accent3="accent3" accent4="accent4" accent5="accent5" accent6="accent6" hlink="hlink" folHlink="folHlink"/>
  <p:sldLayoutIdLst>
    <p:sldLayoutId id="2147484083" r:id="rId1"/>
    <p:sldLayoutId id="2147484084" r:id="rId2"/>
    <p:sldLayoutId id="2147484097" r:id="rId3"/>
    <p:sldLayoutId id="2147484085" r:id="rId4"/>
    <p:sldLayoutId id="2147484086" r:id="rId5"/>
    <p:sldLayoutId id="2147484087" r:id="rId6"/>
    <p:sldLayoutId id="2147484088" r:id="rId7"/>
    <p:sldLayoutId id="2147484089" r:id="rId8"/>
    <p:sldLayoutId id="2147484090" r:id="rId9"/>
    <p:sldLayoutId id="2147484092" r:id="rId10"/>
    <p:sldLayoutId id="2147484098" r:id="rId11"/>
    <p:sldLayoutId id="2147484100" r:id="rId12"/>
    <p:sldLayoutId id="2147484099" r:id="rId13"/>
    <p:sldLayoutId id="2147484093" r:id="rId14"/>
    <p:sldLayoutId id="2147484094" r:id="rId15"/>
    <p:sldLayoutId id="2147484096" r:id="rId16"/>
    <p:sldLayoutId id="2147484107" r:id="rId17"/>
    <p:sldLayoutId id="2147484119"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watwindows8.codeplex.com/" TargetMode="External"/><Relationship Id="rId2" Type="http://schemas.openxmlformats.org/officeDocument/2006/relationships/hyperlink" Target="http://msdn.microsoft.com/en-us/windows/apps" TargetMode="External"/><Relationship Id="rId1" Type="http://schemas.openxmlformats.org/officeDocument/2006/relationships/slideLayout" Target="../slideLayouts/slideLayout10.xml"/><Relationship Id="rId4" Type="http://schemas.openxmlformats.org/officeDocument/2006/relationships/hyperlink" Target="http://manage.dev.live.com/build"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gradFill>
                  <a:gsLst>
                    <a:gs pos="1250">
                      <a:schemeClr val="tx1"/>
                    </a:gs>
                    <a:gs pos="100000">
                      <a:schemeClr val="tx1"/>
                    </a:gs>
                  </a:gsLst>
                  <a:lin ang="5400000" scaled="0"/>
                </a:gradFill>
              </a:rPr>
              <a:t>Tiles and Notifications</a:t>
            </a:r>
            <a:endParaRPr lang="en-US" dirty="0">
              <a:gradFill>
                <a:gsLst>
                  <a:gs pos="1250">
                    <a:schemeClr val="tx1"/>
                  </a:gs>
                  <a:gs pos="100000">
                    <a:schemeClr val="tx1"/>
                  </a:gs>
                </a:gsLst>
                <a:lin ang="5400000" scaled="0"/>
              </a:gradFill>
            </a:endParaRPr>
          </a:p>
        </p:txBody>
      </p:sp>
      <p:sp>
        <p:nvSpPr>
          <p:cNvPr id="3" name="Subtitle 2"/>
          <p:cNvSpPr>
            <a:spLocks noGrp="1"/>
          </p:cNvSpPr>
          <p:nvPr>
            <p:ph type="body" sz="quarter" idx="12"/>
          </p:nvPr>
        </p:nvSpPr>
        <p:spPr/>
        <p:txBody>
          <a:bodyPr/>
          <a:lstStyle/>
          <a:p>
            <a:r>
              <a:rPr lang="en-US" dirty="0" smtClean="0"/>
              <a:t>Kevin Michael </a:t>
            </a:r>
            <a:r>
              <a:rPr lang="en-US" dirty="0" err="1" smtClean="0"/>
              <a:t>Woley</a:t>
            </a:r>
            <a:endParaRPr lang="en-US" dirty="0" smtClean="0"/>
          </a:p>
          <a:p>
            <a:r>
              <a:rPr lang="en-US" dirty="0" smtClean="0"/>
              <a:t>Program Manager</a:t>
            </a:r>
          </a:p>
          <a:p>
            <a:r>
              <a:rPr lang="en-US" dirty="0" smtClean="0"/>
              <a:t>Microsoft</a:t>
            </a:r>
            <a:endParaRPr lang="en-US" dirty="0"/>
          </a:p>
        </p:txBody>
      </p:sp>
    </p:spTree>
    <p:extLst>
      <p:ext uri="{BB962C8B-B14F-4D97-AF65-F5344CB8AC3E}">
        <p14:creationId xmlns:p14="http://schemas.microsoft.com/office/powerpoint/2010/main" val="109743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Secondary Tiles</a:t>
            </a:r>
          </a:p>
        </p:txBody>
      </p:sp>
      <p:sp>
        <p:nvSpPr>
          <p:cNvPr id="5" name="Rectangle 4"/>
          <p:cNvSpPr/>
          <p:nvPr/>
        </p:nvSpPr>
        <p:spPr bwMode="auto">
          <a:xfrm>
            <a:off x="1557634" y="1706495"/>
            <a:ext cx="5572125" cy="339371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45720" bIns="91440" numCol="1" spcCol="0" rtlCol="0" fromWordArt="0" anchor="ctr" anchorCtr="0" forceAA="0" compatLnSpc="1">
            <a:prstTxWarp prst="textNoShape">
              <a:avLst/>
            </a:prstTxWarp>
            <a:noAutofit/>
          </a:bodyPr>
          <a:lstStyle/>
          <a:p>
            <a:pPr>
              <a:lnSpc>
                <a:spcPct val="90000"/>
              </a:lnSpc>
              <a:spcBef>
                <a:spcPts val="1800"/>
              </a:spcBef>
            </a:pPr>
            <a:r>
              <a:rPr lang="en-US" sz="2000" dirty="0">
                <a:gradFill>
                  <a:gsLst>
                    <a:gs pos="1250">
                      <a:schemeClr val="tx1"/>
                    </a:gs>
                    <a:gs pos="100000">
                      <a:schemeClr val="tx1"/>
                    </a:gs>
                  </a:gsLst>
                  <a:lin ang="5400000" scaled="0"/>
                </a:gradFill>
              </a:rPr>
              <a:t>Tiles created by “pinning” content from app</a:t>
            </a:r>
          </a:p>
          <a:p>
            <a:pPr>
              <a:lnSpc>
                <a:spcPct val="90000"/>
              </a:lnSpc>
              <a:spcBef>
                <a:spcPts val="1800"/>
              </a:spcBef>
            </a:pPr>
            <a:r>
              <a:rPr lang="en-US" sz="2000" dirty="0">
                <a:gradFill>
                  <a:gsLst>
                    <a:gs pos="1250">
                      <a:schemeClr val="tx1"/>
                    </a:gs>
                    <a:gs pos="100000">
                      <a:schemeClr val="tx1"/>
                    </a:gs>
                  </a:gsLst>
                  <a:lin ang="5400000" scaled="0"/>
                </a:gradFill>
              </a:rPr>
              <a:t>Pin initiated by app via simple runtime call</a:t>
            </a:r>
          </a:p>
          <a:p>
            <a:pPr>
              <a:lnSpc>
                <a:spcPct val="90000"/>
              </a:lnSpc>
              <a:spcBef>
                <a:spcPts val="1800"/>
              </a:spcBef>
            </a:pPr>
            <a:r>
              <a:rPr lang="en-US" sz="2000" dirty="0">
                <a:gradFill>
                  <a:gsLst>
                    <a:gs pos="1250">
                      <a:schemeClr val="tx1"/>
                    </a:gs>
                    <a:gs pos="100000">
                      <a:schemeClr val="tx1"/>
                    </a:gs>
                  </a:gsLst>
                  <a:lin ang="5400000" scaled="0"/>
                </a:gradFill>
              </a:rPr>
              <a:t>User confirms pin operation via system UI</a:t>
            </a:r>
          </a:p>
          <a:p>
            <a:pPr>
              <a:lnSpc>
                <a:spcPct val="90000"/>
              </a:lnSpc>
              <a:spcBef>
                <a:spcPts val="1800"/>
              </a:spcBef>
            </a:pPr>
            <a:r>
              <a:rPr lang="en-US" sz="2000" dirty="0">
                <a:gradFill>
                  <a:gsLst>
                    <a:gs pos="1250">
                      <a:schemeClr val="tx1"/>
                    </a:gs>
                    <a:gs pos="100000">
                      <a:schemeClr val="tx1"/>
                    </a:gs>
                  </a:gsLst>
                  <a:lin ang="5400000" scaled="0"/>
                </a:gradFill>
              </a:rPr>
              <a:t>Exposes a personalized surface for app</a:t>
            </a:r>
          </a:p>
          <a:p>
            <a:pPr>
              <a:lnSpc>
                <a:spcPct val="90000"/>
              </a:lnSpc>
              <a:spcBef>
                <a:spcPts val="1800"/>
              </a:spcBef>
            </a:pPr>
            <a:r>
              <a:rPr lang="en-US" sz="2000" dirty="0">
                <a:gradFill>
                  <a:gsLst>
                    <a:gs pos="1250">
                      <a:schemeClr val="tx1"/>
                    </a:gs>
                    <a:gs pos="100000">
                      <a:schemeClr val="tx1"/>
                    </a:gs>
                  </a:gsLst>
                  <a:lin ang="5400000" scaled="0"/>
                </a:gradFill>
              </a:rPr>
              <a:t>Same capabilities as app tiles</a:t>
            </a:r>
          </a:p>
          <a:p>
            <a:pPr>
              <a:lnSpc>
                <a:spcPct val="90000"/>
              </a:lnSpc>
              <a:spcBef>
                <a:spcPts val="1800"/>
              </a:spcBef>
            </a:pPr>
            <a:r>
              <a:rPr lang="en-US" sz="2000" dirty="0">
                <a:gradFill>
                  <a:gsLst>
                    <a:gs pos="1250">
                      <a:schemeClr val="tx1"/>
                    </a:gs>
                    <a:gs pos="100000">
                      <a:schemeClr val="tx1"/>
                    </a:gs>
                  </a:gsLst>
                  <a:lin ang="5400000" scaled="0"/>
                </a:gradFill>
              </a:rPr>
              <a:t>Launch leads to relevant content</a:t>
            </a: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 r="1231" b="2310"/>
          <a:stretch/>
        </p:blipFill>
        <p:spPr bwMode="auto">
          <a:xfrm>
            <a:off x="7430749" y="1706494"/>
            <a:ext cx="3200442" cy="153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0749" y="3539998"/>
            <a:ext cx="3200442" cy="156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355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mtClean="0"/>
              <a:t>Secondary Tiles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29336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a:t>Toast </a:t>
            </a:r>
            <a:r>
              <a:rPr lang="en-US" dirty="0" smtClean="0"/>
              <a:t>Notifications</a:t>
            </a:r>
            <a:endParaRPr lang="en-US" dirty="0"/>
          </a:p>
        </p:txBody>
      </p:sp>
    </p:spTree>
    <p:extLst>
      <p:ext uri="{BB962C8B-B14F-4D97-AF65-F5344CB8AC3E}">
        <p14:creationId xmlns:p14="http://schemas.microsoft.com/office/powerpoint/2010/main" val="220826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Toast Notifications</a:t>
            </a:r>
          </a:p>
        </p:txBody>
      </p:sp>
      <p:grpSp>
        <p:nvGrpSpPr>
          <p:cNvPr id="7" name="Group 6"/>
          <p:cNvGrpSpPr/>
          <p:nvPr/>
        </p:nvGrpSpPr>
        <p:grpSpPr>
          <a:xfrm>
            <a:off x="514555" y="1308915"/>
            <a:ext cx="11153570" cy="639470"/>
            <a:chOff x="1879402" y="2383173"/>
            <a:chExt cx="11153570" cy="639470"/>
          </a:xfrm>
        </p:grpSpPr>
        <p:sp>
          <p:nvSpPr>
            <p:cNvPr id="8" name="Rectangle 7"/>
            <p:cNvSpPr/>
            <p:nvPr/>
          </p:nvSpPr>
          <p:spPr bwMode="auto">
            <a:xfrm>
              <a:off x="2354513" y="2383173"/>
              <a:ext cx="10678459"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Toast notifications deliver transient messages outside the context </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
              </a:r>
              <a:b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b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of </a:t>
              </a: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the app</a:t>
              </a:r>
            </a:p>
          </p:txBody>
        </p:sp>
        <p:sp>
          <p:nvSpPr>
            <p:cNvPr id="9" name="Isosceles Triangle 8"/>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0" name="Group 9"/>
          <p:cNvGrpSpPr/>
          <p:nvPr/>
        </p:nvGrpSpPr>
        <p:grpSpPr>
          <a:xfrm>
            <a:off x="514555" y="2309399"/>
            <a:ext cx="10401449" cy="639470"/>
            <a:chOff x="1879402" y="2383173"/>
            <a:chExt cx="10401449" cy="639470"/>
          </a:xfrm>
        </p:grpSpPr>
        <p:sp>
          <p:nvSpPr>
            <p:cNvPr id="11" name="Rectangle 10"/>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Use toast notifications to get </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the user’s </a:t>
              </a: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attention immediately</a:t>
              </a:r>
            </a:p>
          </p:txBody>
        </p:sp>
        <p:sp>
          <p:nvSpPr>
            <p:cNvPr id="12" name="Isosceles Triangle 11"/>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3" name="Group 12"/>
          <p:cNvGrpSpPr/>
          <p:nvPr/>
        </p:nvGrpSpPr>
        <p:grpSpPr>
          <a:xfrm>
            <a:off x="514555" y="3309883"/>
            <a:ext cx="11150395" cy="639470"/>
            <a:chOff x="1879402" y="2383173"/>
            <a:chExt cx="11150395" cy="639470"/>
          </a:xfrm>
        </p:grpSpPr>
        <p:sp>
          <p:nvSpPr>
            <p:cNvPr id="14" name="Rectangle 13"/>
            <p:cNvSpPr/>
            <p:nvPr/>
          </p:nvSpPr>
          <p:spPr bwMode="auto">
            <a:xfrm>
              <a:off x="2354513" y="2383173"/>
              <a:ext cx="10675284"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User is in control and can permanently turn off toast notifications </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
              </a:r>
              <a:b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b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from </a:t>
              </a: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your app</a:t>
              </a:r>
            </a:p>
          </p:txBody>
        </p:sp>
        <p:sp>
          <p:nvSpPr>
            <p:cNvPr id="15" name="Isosceles Triangle 14"/>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6" name="Group 15"/>
          <p:cNvGrpSpPr/>
          <p:nvPr/>
        </p:nvGrpSpPr>
        <p:grpSpPr>
          <a:xfrm>
            <a:off x="514555" y="4310367"/>
            <a:ext cx="11153569" cy="639470"/>
            <a:chOff x="1879402" y="2383173"/>
            <a:chExt cx="11153569" cy="639470"/>
          </a:xfrm>
        </p:grpSpPr>
        <p:sp>
          <p:nvSpPr>
            <p:cNvPr id="17" name="Rectangle 16"/>
            <p:cNvSpPr/>
            <p:nvPr/>
          </p:nvSpPr>
          <p:spPr bwMode="auto">
            <a:xfrm>
              <a:off x="2354512" y="2383173"/>
              <a:ext cx="10678459"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Allows quick navigation to a contextually relevant location in your app</a:t>
              </a:r>
            </a:p>
          </p:txBody>
        </p:sp>
        <p:sp>
          <p:nvSpPr>
            <p:cNvPr id="18" name="Isosceles Triangle 17"/>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9" name="Group 18"/>
          <p:cNvGrpSpPr/>
          <p:nvPr/>
        </p:nvGrpSpPr>
        <p:grpSpPr>
          <a:xfrm>
            <a:off x="514555" y="5310849"/>
            <a:ext cx="11150395" cy="639470"/>
            <a:chOff x="1879402" y="2383173"/>
            <a:chExt cx="11150395" cy="639470"/>
          </a:xfrm>
        </p:grpSpPr>
        <p:sp>
          <p:nvSpPr>
            <p:cNvPr id="20" name="Rectangle 19"/>
            <p:cNvSpPr/>
            <p:nvPr/>
          </p:nvSpPr>
          <p:spPr bwMode="auto">
            <a:xfrm>
              <a:off x="2354513" y="2383173"/>
              <a:ext cx="10675284"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The best toast are personally </a:t>
              </a: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relevant and time </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sensitive </a:t>
              </a:r>
              <a:endPar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p:txBody>
        </p:sp>
        <p:sp>
          <p:nvSpPr>
            <p:cNvPr id="21" name="Isosceles Triangle 20"/>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spTree>
    <p:extLst>
      <p:ext uri="{BB962C8B-B14F-4D97-AF65-F5344CB8AC3E}">
        <p14:creationId xmlns:p14="http://schemas.microsoft.com/office/powerpoint/2010/main" val="194395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Toast Templates</a:t>
            </a:r>
          </a:p>
        </p:txBody>
      </p:sp>
      <p:grpSp>
        <p:nvGrpSpPr>
          <p:cNvPr id="5" name="Group 4"/>
          <p:cNvGrpSpPr/>
          <p:nvPr/>
        </p:nvGrpSpPr>
        <p:grpSpPr>
          <a:xfrm>
            <a:off x="514555" y="1308915"/>
            <a:ext cx="11153570" cy="639470"/>
            <a:chOff x="1879402" y="2383173"/>
            <a:chExt cx="11153570" cy="639470"/>
          </a:xfrm>
        </p:grpSpPr>
        <p:sp>
          <p:nvSpPr>
            <p:cNvPr id="6" name="Rectangle 5"/>
            <p:cNvSpPr/>
            <p:nvPr/>
          </p:nvSpPr>
          <p:spPr bwMode="auto">
            <a:xfrm>
              <a:off x="2354513" y="2383173"/>
              <a:ext cx="10678459"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Toast notifications use the same template architecture as </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Live </a:t>
              </a: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a:t>
              </a:r>
              <a:r>
                <a:rPr lang="en-US" sz="28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iles</a:t>
              </a:r>
              <a:endPar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p:txBody>
        </p:sp>
        <p:sp>
          <p:nvSpPr>
            <p:cNvPr id="7" name="Isosceles Triangle 6"/>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8" name="Group 7"/>
          <p:cNvGrpSpPr/>
          <p:nvPr/>
        </p:nvGrpSpPr>
        <p:grpSpPr>
          <a:xfrm>
            <a:off x="514555" y="2160809"/>
            <a:ext cx="10401449" cy="639470"/>
            <a:chOff x="1879402" y="2383173"/>
            <a:chExt cx="10401449" cy="639470"/>
          </a:xfrm>
        </p:grpSpPr>
        <p:sp>
          <p:nvSpPr>
            <p:cNvPr id="9" name="Rectangle 8"/>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Rich set of rendering options available</a:t>
              </a:r>
            </a:p>
          </p:txBody>
        </p:sp>
        <p:sp>
          <p:nvSpPr>
            <p:cNvPr id="10" name="Isosceles Triangle 9"/>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4" name="Group 13"/>
          <p:cNvGrpSpPr/>
          <p:nvPr/>
        </p:nvGrpSpPr>
        <p:grpSpPr>
          <a:xfrm>
            <a:off x="2066109" y="2880360"/>
            <a:ext cx="8056607" cy="3749040"/>
            <a:chOff x="2520777" y="2880360"/>
            <a:chExt cx="8056607" cy="3749040"/>
          </a:xfrm>
        </p:grpSpPr>
        <p:sp>
          <p:nvSpPr>
            <p:cNvPr id="13" name="Rectangle 12"/>
            <p:cNvSpPr/>
            <p:nvPr/>
          </p:nvSpPr>
          <p:spPr bwMode="auto">
            <a:xfrm>
              <a:off x="6949440" y="3829050"/>
              <a:ext cx="868680" cy="7543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949440" y="4857750"/>
              <a:ext cx="868680" cy="78867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p:cNvPicPr>
              <a:picLocks noChangeAspect="1" noChangeArrowheads="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19456" t="24795" r="18616" b="23948"/>
            <a:stretch/>
          </p:blipFill>
          <p:spPr bwMode="auto">
            <a:xfrm>
              <a:off x="2520777" y="2880360"/>
              <a:ext cx="8056607" cy="3749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13479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mtClean="0"/>
              <a:t>Toast Notifications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649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smtClean="0"/>
              <a:t>Notification </a:t>
            </a:r>
            <a:r>
              <a:rPr lang="en-US" dirty="0"/>
              <a:t>D</a:t>
            </a:r>
            <a:r>
              <a:rPr lang="en-US" dirty="0" smtClean="0"/>
              <a:t>elivery Mechanisms</a:t>
            </a:r>
            <a:endParaRPr lang="en-US" dirty="0"/>
          </a:p>
        </p:txBody>
      </p:sp>
    </p:spTree>
    <p:extLst>
      <p:ext uri="{BB962C8B-B14F-4D97-AF65-F5344CB8AC3E}">
        <p14:creationId xmlns:p14="http://schemas.microsoft.com/office/powerpoint/2010/main" val="72047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Notification Delivery Mechanisms</a:t>
            </a:r>
            <a:endParaRPr lang="en-US" dirty="0"/>
          </a:p>
        </p:txBody>
      </p:sp>
      <p:sp>
        <p:nvSpPr>
          <p:cNvPr id="6" name="Rectangle 5"/>
          <p:cNvSpPr/>
          <p:nvPr/>
        </p:nvSpPr>
        <p:spPr bwMode="auto">
          <a:xfrm>
            <a:off x="3448221" y="1978867"/>
            <a:ext cx="2563951" cy="88326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Scheduled</a:t>
            </a:r>
          </a:p>
        </p:txBody>
      </p:sp>
      <p:sp>
        <p:nvSpPr>
          <p:cNvPr id="7" name="Rectangle 6"/>
          <p:cNvSpPr/>
          <p:nvPr/>
        </p:nvSpPr>
        <p:spPr bwMode="auto">
          <a:xfrm>
            <a:off x="739943" y="1978867"/>
            <a:ext cx="2563951" cy="88326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smtClean="0">
                <a:gradFill>
                  <a:gsLst>
                    <a:gs pos="1250">
                      <a:schemeClr val="tx1"/>
                    </a:gs>
                    <a:gs pos="100000">
                      <a:schemeClr val="tx1"/>
                    </a:gs>
                  </a:gsLst>
                  <a:lin ang="5400000" scaled="0"/>
                </a:gradFill>
                <a:ea typeface="Segoe UI" pitchFamily="34" charset="0"/>
                <a:cs typeface="Segoe UI" pitchFamily="34" charset="0"/>
              </a:rPr>
              <a:t>Local</a:t>
            </a:r>
            <a:endParaRPr lang="en-US" sz="2400" dirty="0">
              <a:gradFill>
                <a:gsLst>
                  <a:gs pos="1250">
                    <a:schemeClr val="tx1"/>
                  </a:gs>
                  <a:gs pos="100000">
                    <a:schemeClr val="tx1"/>
                  </a:gs>
                </a:gsLst>
                <a:lin ang="5400000" scaled="0"/>
              </a:gradFill>
              <a:ea typeface="Segoe UI" pitchFamily="34" charset="0"/>
              <a:cs typeface="Segoe UI" pitchFamily="34" charset="0"/>
            </a:endParaRPr>
          </a:p>
        </p:txBody>
      </p:sp>
      <p:sp>
        <p:nvSpPr>
          <p:cNvPr id="8" name="Rectangle 7"/>
          <p:cNvSpPr/>
          <p:nvPr/>
        </p:nvSpPr>
        <p:spPr bwMode="auto">
          <a:xfrm>
            <a:off x="6156498" y="1978867"/>
            <a:ext cx="2563951" cy="8832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Periodic</a:t>
            </a:r>
          </a:p>
        </p:txBody>
      </p:sp>
      <p:sp>
        <p:nvSpPr>
          <p:cNvPr id="9" name="Rectangle 8"/>
          <p:cNvSpPr/>
          <p:nvPr/>
        </p:nvSpPr>
        <p:spPr bwMode="auto">
          <a:xfrm>
            <a:off x="739943" y="2860315"/>
            <a:ext cx="2563951" cy="2565265"/>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a:lnSpc>
                <a:spcPct val="90000"/>
              </a:lnSpc>
              <a:spcBef>
                <a:spcPts val="1800"/>
              </a:spcBef>
            </a:pPr>
            <a:r>
              <a:rPr lang="en-US" sz="2400" dirty="0">
                <a:gradFill>
                  <a:gsLst>
                    <a:gs pos="1250">
                      <a:schemeClr val="bg1">
                        <a:lumMod val="75000"/>
                        <a:lumOff val="25000"/>
                      </a:schemeClr>
                    </a:gs>
                    <a:gs pos="100000">
                      <a:schemeClr val="bg1">
                        <a:lumMod val="75000"/>
                        <a:lumOff val="25000"/>
                      </a:schemeClr>
                    </a:gs>
                  </a:gsLst>
                  <a:lin ang="5400000" scaled="0"/>
                </a:gradFill>
              </a:rPr>
              <a:t>Send notifications while your app </a:t>
            </a:r>
            <a:r>
              <a:rPr lang="en-US" sz="2400" dirty="0" smtClean="0">
                <a:gradFill>
                  <a:gsLst>
                    <a:gs pos="1250">
                      <a:schemeClr val="bg1">
                        <a:lumMod val="75000"/>
                        <a:lumOff val="25000"/>
                      </a:schemeClr>
                    </a:gs>
                    <a:gs pos="100000">
                      <a:schemeClr val="bg1">
                        <a:lumMod val="75000"/>
                        <a:lumOff val="25000"/>
                      </a:schemeClr>
                    </a:gs>
                  </a:gsLst>
                  <a:lin ang="5400000" scaled="0"/>
                </a:gradFill>
              </a:rPr>
              <a:t/>
            </a:r>
            <a:br>
              <a:rPr lang="en-US" sz="2400" dirty="0" smtClean="0">
                <a:gradFill>
                  <a:gsLst>
                    <a:gs pos="1250">
                      <a:schemeClr val="bg1">
                        <a:lumMod val="75000"/>
                        <a:lumOff val="25000"/>
                      </a:schemeClr>
                    </a:gs>
                    <a:gs pos="100000">
                      <a:schemeClr val="bg1">
                        <a:lumMod val="75000"/>
                        <a:lumOff val="25000"/>
                      </a:schemeClr>
                    </a:gs>
                  </a:gsLst>
                  <a:lin ang="5400000" scaled="0"/>
                </a:gradFill>
              </a:rPr>
            </a:br>
            <a:r>
              <a:rPr lang="en-US" sz="2400" dirty="0" smtClean="0">
                <a:gradFill>
                  <a:gsLst>
                    <a:gs pos="1250">
                      <a:schemeClr val="bg1">
                        <a:lumMod val="75000"/>
                        <a:lumOff val="25000"/>
                      </a:schemeClr>
                    </a:gs>
                    <a:gs pos="100000">
                      <a:schemeClr val="bg1">
                        <a:lumMod val="75000"/>
                        <a:lumOff val="25000"/>
                      </a:schemeClr>
                    </a:gs>
                  </a:gsLst>
                  <a:lin ang="5400000" scaled="0"/>
                </a:gradFill>
              </a:rPr>
              <a:t>is </a:t>
            </a:r>
            <a:r>
              <a:rPr lang="en-US" sz="2400" dirty="0">
                <a:gradFill>
                  <a:gsLst>
                    <a:gs pos="1250">
                      <a:schemeClr val="bg1">
                        <a:lumMod val="75000"/>
                        <a:lumOff val="25000"/>
                      </a:schemeClr>
                    </a:gs>
                    <a:gs pos="100000">
                      <a:schemeClr val="bg1">
                        <a:lumMod val="75000"/>
                        <a:lumOff val="25000"/>
                      </a:schemeClr>
                    </a:gs>
                  </a:gsLst>
                  <a:lin ang="5400000" scaled="0"/>
                </a:gradFill>
              </a:rPr>
              <a:t>running.</a:t>
            </a:r>
          </a:p>
        </p:txBody>
      </p:sp>
      <p:sp>
        <p:nvSpPr>
          <p:cNvPr id="10" name="Rectangle 9"/>
          <p:cNvSpPr/>
          <p:nvPr/>
        </p:nvSpPr>
        <p:spPr bwMode="auto">
          <a:xfrm>
            <a:off x="3448222" y="2860315"/>
            <a:ext cx="2563951" cy="2565265"/>
          </a:xfrm>
          <a:prstGeom prst="rect">
            <a:avLst/>
          </a:prstGeom>
          <a:solidFill>
            <a:schemeClr val="accent4">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a:lnSpc>
                <a:spcPct val="90000"/>
              </a:lnSpc>
              <a:spcBef>
                <a:spcPts val="1800"/>
              </a:spcBef>
            </a:pPr>
            <a:r>
              <a:rPr lang="en-US" sz="2400" dirty="0">
                <a:gradFill>
                  <a:gsLst>
                    <a:gs pos="1250">
                      <a:schemeClr val="bg1">
                        <a:lumMod val="75000"/>
                        <a:lumOff val="25000"/>
                      </a:schemeClr>
                    </a:gs>
                    <a:gs pos="100000">
                      <a:schemeClr val="bg1">
                        <a:lumMod val="75000"/>
                        <a:lumOff val="25000"/>
                      </a:schemeClr>
                    </a:gs>
                  </a:gsLst>
                  <a:lin ang="5400000" scaled="0"/>
                </a:gradFill>
              </a:rPr>
              <a:t>Schedule a notification update in advance at the precise time </a:t>
            </a:r>
            <a:r>
              <a:rPr lang="en-US" sz="2400" dirty="0" smtClean="0">
                <a:gradFill>
                  <a:gsLst>
                    <a:gs pos="1250">
                      <a:schemeClr val="bg1">
                        <a:lumMod val="75000"/>
                        <a:lumOff val="25000"/>
                      </a:schemeClr>
                    </a:gs>
                    <a:gs pos="100000">
                      <a:schemeClr val="bg1">
                        <a:lumMod val="75000"/>
                        <a:lumOff val="25000"/>
                      </a:schemeClr>
                    </a:gs>
                  </a:gsLst>
                  <a:lin ang="5400000" scaled="0"/>
                </a:gradFill>
              </a:rPr>
              <a:t/>
            </a:r>
            <a:br>
              <a:rPr lang="en-US" sz="2400" dirty="0" smtClean="0">
                <a:gradFill>
                  <a:gsLst>
                    <a:gs pos="1250">
                      <a:schemeClr val="bg1">
                        <a:lumMod val="75000"/>
                        <a:lumOff val="25000"/>
                      </a:schemeClr>
                    </a:gs>
                    <a:gs pos="100000">
                      <a:schemeClr val="bg1">
                        <a:lumMod val="75000"/>
                        <a:lumOff val="25000"/>
                      </a:schemeClr>
                    </a:gs>
                  </a:gsLst>
                  <a:lin ang="5400000" scaled="0"/>
                </a:gradFill>
              </a:rPr>
            </a:br>
            <a:r>
              <a:rPr lang="en-US" sz="2400" dirty="0" smtClean="0">
                <a:gradFill>
                  <a:gsLst>
                    <a:gs pos="1250">
                      <a:schemeClr val="bg1">
                        <a:lumMod val="75000"/>
                        <a:lumOff val="25000"/>
                      </a:schemeClr>
                    </a:gs>
                    <a:gs pos="100000">
                      <a:schemeClr val="bg1">
                        <a:lumMod val="75000"/>
                        <a:lumOff val="25000"/>
                      </a:schemeClr>
                    </a:gs>
                  </a:gsLst>
                  <a:lin ang="5400000" scaled="0"/>
                </a:gradFill>
              </a:rPr>
              <a:t>you </a:t>
            </a:r>
            <a:r>
              <a:rPr lang="en-US" sz="2400" dirty="0">
                <a:gradFill>
                  <a:gsLst>
                    <a:gs pos="1250">
                      <a:schemeClr val="bg1">
                        <a:lumMod val="75000"/>
                        <a:lumOff val="25000"/>
                      </a:schemeClr>
                    </a:gs>
                    <a:gs pos="100000">
                      <a:schemeClr val="bg1">
                        <a:lumMod val="75000"/>
                        <a:lumOff val="25000"/>
                      </a:schemeClr>
                    </a:gs>
                  </a:gsLst>
                  <a:lin ang="5400000" scaled="0"/>
                </a:gradFill>
              </a:rPr>
              <a:t>specify.</a:t>
            </a:r>
          </a:p>
        </p:txBody>
      </p:sp>
      <p:sp>
        <p:nvSpPr>
          <p:cNvPr id="11" name="Rectangle 10"/>
          <p:cNvSpPr/>
          <p:nvPr/>
        </p:nvSpPr>
        <p:spPr bwMode="auto">
          <a:xfrm>
            <a:off x="6156497" y="2860314"/>
            <a:ext cx="2563951" cy="256526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a:lnSpc>
                <a:spcPct val="90000"/>
              </a:lnSpc>
              <a:spcBef>
                <a:spcPts val="1800"/>
              </a:spcBef>
            </a:pPr>
            <a:r>
              <a:rPr lang="en-US" sz="2400" dirty="0">
                <a:gradFill>
                  <a:gsLst>
                    <a:gs pos="1250">
                      <a:schemeClr val="bg1">
                        <a:lumMod val="75000"/>
                        <a:lumOff val="25000"/>
                      </a:schemeClr>
                    </a:gs>
                    <a:gs pos="100000">
                      <a:schemeClr val="bg1">
                        <a:lumMod val="75000"/>
                        <a:lumOff val="25000"/>
                      </a:schemeClr>
                    </a:gs>
                  </a:gsLst>
                  <a:lin ang="5400000" scaled="0"/>
                </a:gradFill>
              </a:rPr>
              <a:t>Update tiles and badges at a fixed time interval </a:t>
            </a:r>
            <a:r>
              <a:rPr lang="en-US" sz="2400" dirty="0" smtClean="0">
                <a:gradFill>
                  <a:gsLst>
                    <a:gs pos="1250">
                      <a:schemeClr val="bg1">
                        <a:lumMod val="75000"/>
                        <a:lumOff val="25000"/>
                      </a:schemeClr>
                    </a:gs>
                    <a:gs pos="100000">
                      <a:schemeClr val="bg1">
                        <a:lumMod val="75000"/>
                        <a:lumOff val="25000"/>
                      </a:schemeClr>
                    </a:gs>
                  </a:gsLst>
                  <a:lin ang="5400000" scaled="0"/>
                </a:gradFill>
              </a:rPr>
              <a:t>by </a:t>
            </a:r>
            <a:r>
              <a:rPr lang="en-US" sz="2400" dirty="0">
                <a:gradFill>
                  <a:gsLst>
                    <a:gs pos="1250">
                      <a:schemeClr val="bg1">
                        <a:lumMod val="75000"/>
                        <a:lumOff val="25000"/>
                      </a:schemeClr>
                    </a:gs>
                    <a:gs pos="100000">
                      <a:schemeClr val="bg1">
                        <a:lumMod val="75000"/>
                        <a:lumOff val="25000"/>
                      </a:schemeClr>
                    </a:gs>
                  </a:gsLst>
                  <a:lin ang="5400000" scaled="0"/>
                </a:gradFill>
              </a:rPr>
              <a:t>polling a </a:t>
            </a:r>
            <a:r>
              <a:rPr lang="en-US" sz="2400" dirty="0" smtClean="0">
                <a:gradFill>
                  <a:gsLst>
                    <a:gs pos="1250">
                      <a:schemeClr val="bg1">
                        <a:lumMod val="75000"/>
                        <a:lumOff val="25000"/>
                      </a:schemeClr>
                    </a:gs>
                    <a:gs pos="100000">
                      <a:schemeClr val="bg1">
                        <a:lumMod val="75000"/>
                        <a:lumOff val="25000"/>
                      </a:schemeClr>
                    </a:gs>
                  </a:gsLst>
                  <a:lin ang="5400000" scaled="0"/>
                </a:gradFill>
              </a:rPr>
              <a:t>cloud </a:t>
            </a:r>
            <a:r>
              <a:rPr lang="en-US" sz="2400" dirty="0">
                <a:gradFill>
                  <a:gsLst>
                    <a:gs pos="1250">
                      <a:schemeClr val="bg1">
                        <a:lumMod val="75000"/>
                        <a:lumOff val="25000"/>
                      </a:schemeClr>
                    </a:gs>
                    <a:gs pos="100000">
                      <a:schemeClr val="bg1">
                        <a:lumMod val="75000"/>
                        <a:lumOff val="25000"/>
                      </a:schemeClr>
                    </a:gs>
                  </a:gsLst>
                  <a:lin ang="5400000" scaled="0"/>
                </a:gradFill>
              </a:rPr>
              <a:t>service </a:t>
            </a:r>
            <a:r>
              <a:rPr lang="en-US" sz="2400" dirty="0" smtClean="0">
                <a:gradFill>
                  <a:gsLst>
                    <a:gs pos="1250">
                      <a:schemeClr val="bg1">
                        <a:lumMod val="75000"/>
                        <a:lumOff val="25000"/>
                      </a:schemeClr>
                    </a:gs>
                    <a:gs pos="100000">
                      <a:schemeClr val="bg1">
                        <a:lumMod val="75000"/>
                        <a:lumOff val="25000"/>
                      </a:schemeClr>
                    </a:gs>
                  </a:gsLst>
                  <a:lin ang="5400000" scaled="0"/>
                </a:gradFill>
              </a:rPr>
              <a:t>for </a:t>
            </a:r>
            <a:br>
              <a:rPr lang="en-US" sz="2400" dirty="0" smtClean="0">
                <a:gradFill>
                  <a:gsLst>
                    <a:gs pos="1250">
                      <a:schemeClr val="bg1">
                        <a:lumMod val="75000"/>
                        <a:lumOff val="25000"/>
                      </a:schemeClr>
                    </a:gs>
                    <a:gs pos="100000">
                      <a:schemeClr val="bg1">
                        <a:lumMod val="75000"/>
                        <a:lumOff val="25000"/>
                      </a:schemeClr>
                    </a:gs>
                  </a:gsLst>
                  <a:lin ang="5400000" scaled="0"/>
                </a:gradFill>
              </a:rPr>
            </a:br>
            <a:r>
              <a:rPr lang="en-US" sz="2400" dirty="0" smtClean="0">
                <a:gradFill>
                  <a:gsLst>
                    <a:gs pos="1250">
                      <a:schemeClr val="bg1">
                        <a:lumMod val="75000"/>
                        <a:lumOff val="25000"/>
                      </a:schemeClr>
                    </a:gs>
                    <a:gs pos="100000">
                      <a:schemeClr val="bg1">
                        <a:lumMod val="75000"/>
                        <a:lumOff val="25000"/>
                      </a:schemeClr>
                    </a:gs>
                  </a:gsLst>
                  <a:lin ang="5400000" scaled="0"/>
                </a:gradFill>
              </a:rPr>
              <a:t>new </a:t>
            </a:r>
            <a:r>
              <a:rPr lang="en-US" sz="2400" dirty="0">
                <a:gradFill>
                  <a:gsLst>
                    <a:gs pos="1250">
                      <a:schemeClr val="bg1">
                        <a:lumMod val="75000"/>
                        <a:lumOff val="25000"/>
                      </a:schemeClr>
                    </a:gs>
                    <a:gs pos="100000">
                      <a:schemeClr val="bg1">
                        <a:lumMod val="75000"/>
                        <a:lumOff val="25000"/>
                      </a:schemeClr>
                    </a:gs>
                  </a:gsLst>
                  <a:lin ang="5400000" scaled="0"/>
                </a:gradFill>
              </a:rPr>
              <a:t>content.</a:t>
            </a:r>
          </a:p>
        </p:txBody>
      </p:sp>
      <p:sp>
        <p:nvSpPr>
          <p:cNvPr id="15" name="Rectangle 14"/>
          <p:cNvSpPr/>
          <p:nvPr/>
        </p:nvSpPr>
        <p:spPr bwMode="auto">
          <a:xfrm>
            <a:off x="8864774" y="1978867"/>
            <a:ext cx="2563951" cy="883261"/>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Push</a:t>
            </a:r>
          </a:p>
        </p:txBody>
      </p:sp>
      <p:sp>
        <p:nvSpPr>
          <p:cNvPr id="17" name="Rectangle 16"/>
          <p:cNvSpPr/>
          <p:nvPr/>
        </p:nvSpPr>
        <p:spPr bwMode="auto">
          <a:xfrm>
            <a:off x="8868701" y="2860314"/>
            <a:ext cx="2563951" cy="2565265"/>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a:lnSpc>
                <a:spcPct val="90000"/>
              </a:lnSpc>
              <a:spcBef>
                <a:spcPts val="1800"/>
              </a:spcBef>
            </a:pPr>
            <a:r>
              <a:rPr lang="en-US" sz="2400" dirty="0">
                <a:gradFill>
                  <a:gsLst>
                    <a:gs pos="1250">
                      <a:schemeClr val="bg1">
                        <a:lumMod val="75000"/>
                        <a:lumOff val="25000"/>
                      </a:schemeClr>
                    </a:gs>
                    <a:gs pos="100000">
                      <a:schemeClr val="bg1">
                        <a:lumMod val="75000"/>
                        <a:lumOff val="25000"/>
                      </a:schemeClr>
                    </a:gs>
                  </a:gsLst>
                  <a:lin ang="5400000" scaled="0"/>
                </a:gradFill>
              </a:rPr>
              <a:t>Notifications sent directly from a cloud server to </a:t>
            </a:r>
            <a:r>
              <a:rPr lang="en-US" sz="2400" dirty="0" smtClean="0">
                <a:gradFill>
                  <a:gsLst>
                    <a:gs pos="1250">
                      <a:schemeClr val="bg1">
                        <a:lumMod val="75000"/>
                        <a:lumOff val="25000"/>
                      </a:schemeClr>
                    </a:gs>
                    <a:gs pos="100000">
                      <a:schemeClr val="bg1">
                        <a:lumMod val="75000"/>
                        <a:lumOff val="25000"/>
                      </a:schemeClr>
                    </a:gs>
                  </a:gsLst>
                  <a:lin ang="5400000" scaled="0"/>
                </a:gradFill>
              </a:rPr>
              <a:t/>
            </a:r>
            <a:br>
              <a:rPr lang="en-US" sz="2400" dirty="0" smtClean="0">
                <a:gradFill>
                  <a:gsLst>
                    <a:gs pos="1250">
                      <a:schemeClr val="bg1">
                        <a:lumMod val="75000"/>
                        <a:lumOff val="25000"/>
                      </a:schemeClr>
                    </a:gs>
                    <a:gs pos="100000">
                      <a:schemeClr val="bg1">
                        <a:lumMod val="75000"/>
                        <a:lumOff val="25000"/>
                      </a:schemeClr>
                    </a:gs>
                  </a:gsLst>
                  <a:lin ang="5400000" scaled="0"/>
                </a:gradFill>
              </a:rPr>
            </a:br>
            <a:r>
              <a:rPr lang="en-US" sz="2400" dirty="0" smtClean="0">
                <a:gradFill>
                  <a:gsLst>
                    <a:gs pos="1250">
                      <a:schemeClr val="bg1">
                        <a:lumMod val="75000"/>
                        <a:lumOff val="25000"/>
                      </a:schemeClr>
                    </a:gs>
                    <a:gs pos="100000">
                      <a:schemeClr val="bg1">
                        <a:lumMod val="75000"/>
                        <a:lumOff val="25000"/>
                      </a:schemeClr>
                    </a:gs>
                  </a:gsLst>
                  <a:lin ang="5400000" scaled="0"/>
                </a:gradFill>
              </a:rPr>
              <a:t>an </a:t>
            </a:r>
            <a:r>
              <a:rPr lang="en-US" sz="2400" dirty="0">
                <a:gradFill>
                  <a:gsLst>
                    <a:gs pos="1250">
                      <a:schemeClr val="bg1">
                        <a:lumMod val="75000"/>
                        <a:lumOff val="25000"/>
                      </a:schemeClr>
                    </a:gs>
                    <a:gs pos="100000">
                      <a:schemeClr val="bg1">
                        <a:lumMod val="75000"/>
                        <a:lumOff val="25000"/>
                      </a:schemeClr>
                    </a:gs>
                  </a:gsLst>
                  <a:lin ang="5400000" scaled="0"/>
                </a:gradFill>
              </a:rPr>
              <a:t>individual user, at a time of the server’s choosing.</a:t>
            </a:r>
          </a:p>
        </p:txBody>
      </p:sp>
    </p:spTree>
    <p:extLst>
      <p:ext uri="{BB962C8B-B14F-4D97-AF65-F5344CB8AC3E}">
        <p14:creationId xmlns:p14="http://schemas.microsoft.com/office/powerpoint/2010/main" val="1811375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Notifications</a:t>
            </a:r>
            <a:endParaRPr lang="en-US" dirty="0"/>
          </a:p>
        </p:txBody>
      </p:sp>
    </p:spTree>
    <p:extLst>
      <p:ext uri="{BB962C8B-B14F-4D97-AF65-F5344CB8AC3E}">
        <p14:creationId xmlns:p14="http://schemas.microsoft.com/office/powerpoint/2010/main" val="123166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Periodic Notifications</a:t>
            </a:r>
            <a:endParaRPr lang="en-US" dirty="0"/>
          </a:p>
        </p:txBody>
      </p:sp>
      <p:sp>
        <p:nvSpPr>
          <p:cNvPr id="4" name="Text Placeholder 3"/>
          <p:cNvSpPr>
            <a:spLocks noGrp="1"/>
          </p:cNvSpPr>
          <p:nvPr>
            <p:ph type="body" sz="quarter" idx="10"/>
          </p:nvPr>
        </p:nvSpPr>
        <p:spPr/>
        <p:txBody>
          <a:bodyPr/>
          <a:lstStyle/>
          <a:p>
            <a:r>
              <a:rPr lang="en-US" smtClean="0"/>
              <a:t>demo	</a:t>
            </a:r>
            <a:endParaRPr lang="en-US" dirty="0"/>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0194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3" y="1782398"/>
            <a:ext cx="6292654" cy="3293209"/>
          </a:xfrm>
        </p:spPr>
        <p:txBody>
          <a:bodyPr/>
          <a:lstStyle/>
          <a:p>
            <a:pPr algn="just">
              <a:lnSpc>
                <a:spcPct val="100000"/>
              </a:lnSpc>
            </a:pPr>
            <a:r>
              <a:rPr lang="en-US" dirty="0" smtClean="0"/>
              <a:t>Make your app </a:t>
            </a:r>
            <a:r>
              <a:rPr lang="en-US" sz="7200" dirty="0" smtClean="0"/>
              <a:t>alive</a:t>
            </a:r>
            <a:r>
              <a:rPr lang="en-US" dirty="0" smtClean="0"/>
              <a:t> </a:t>
            </a:r>
            <a:br>
              <a:rPr lang="en-US" dirty="0" smtClean="0"/>
            </a:br>
            <a:r>
              <a:rPr lang="en-US" dirty="0" smtClean="0"/>
              <a:t>with </a:t>
            </a:r>
            <a:r>
              <a:rPr lang="en-US" sz="8800" dirty="0" smtClean="0"/>
              <a:t>activity</a:t>
            </a:r>
            <a:r>
              <a:rPr lang="en-US" dirty="0" smtClean="0"/>
              <a:t> using </a:t>
            </a:r>
            <a:br>
              <a:rPr lang="en-US" dirty="0" smtClean="0"/>
            </a:br>
            <a:r>
              <a:rPr lang="en-US" dirty="0" smtClean="0"/>
              <a:t>Tiles and Notifications</a:t>
            </a:r>
            <a:endParaRPr lang="en-US" dirty="0"/>
          </a:p>
        </p:txBody>
      </p:sp>
      <p:sp>
        <p:nvSpPr>
          <p:cNvPr id="11" name="Rectangle 10"/>
          <p:cNvSpPr/>
          <p:nvPr/>
        </p:nvSpPr>
        <p:spPr bwMode="auto">
          <a:xfrm>
            <a:off x="8380983" y="4728196"/>
            <a:ext cx="1489753" cy="1489753"/>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0175197" y="1162889"/>
            <a:ext cx="1489753" cy="1489753"/>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0175196" y="2945542"/>
            <a:ext cx="1489753" cy="1489753"/>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0175197" y="4728195"/>
            <a:ext cx="1489753" cy="1489753"/>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8380983" y="1162890"/>
            <a:ext cx="1489753" cy="1489753"/>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8380982" y="2945543"/>
            <a:ext cx="1489753" cy="1489753"/>
          </a:xfrm>
          <a:prstGeom prst="rect">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087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1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2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1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2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720"/>
                            </p:stCondLst>
                            <p:childTnLst>
                              <p:par>
                                <p:cTn id="30" presetID="2" presetClass="exit" presetSubtype="1" fill="hold" grpId="1" nodeType="afterEffect">
                                  <p:stCondLst>
                                    <p:cond delay="0"/>
                                  </p:stCondLst>
                                  <p:childTnLst>
                                    <p:anim calcmode="lin" valueType="num">
                                      <p:cBhvr additive="base">
                                        <p:cTn id="31" dur="500"/>
                                        <p:tgtEl>
                                          <p:spTgt spid="12"/>
                                        </p:tgtEl>
                                        <p:attrNameLst>
                                          <p:attrName>ppt_x</p:attrName>
                                        </p:attrNameLst>
                                      </p:cBhvr>
                                      <p:tavLst>
                                        <p:tav tm="0">
                                          <p:val>
                                            <p:strVal val="ppt_x"/>
                                          </p:val>
                                        </p:tav>
                                        <p:tav tm="100000">
                                          <p:val>
                                            <p:strVal val="ppt_x"/>
                                          </p:val>
                                        </p:tav>
                                      </p:tavLst>
                                    </p:anim>
                                    <p:anim calcmode="lin" valueType="num">
                                      <p:cBhvr additive="base">
                                        <p:cTn id="32" dur="500"/>
                                        <p:tgtEl>
                                          <p:spTgt spid="12"/>
                                        </p:tgtEl>
                                        <p:attrNameLst>
                                          <p:attrName>ppt_y</p:attrName>
                                        </p:attrNameLst>
                                      </p:cBhvr>
                                      <p:tavLst>
                                        <p:tav tm="0">
                                          <p:val>
                                            <p:strVal val="ppt_y"/>
                                          </p:val>
                                        </p:tav>
                                        <p:tav tm="100000">
                                          <p:val>
                                            <p:strVal val="0-ppt_h/2"/>
                                          </p:val>
                                        </p:tav>
                                      </p:tavLst>
                                    </p:anim>
                                    <p:set>
                                      <p:cBhvr>
                                        <p:cTn id="33" dur="1" fill="hold">
                                          <p:stCondLst>
                                            <p:cond delay="499"/>
                                          </p:stCondLst>
                                        </p:cTn>
                                        <p:tgtEl>
                                          <p:spTgt spid="12"/>
                                        </p:tgtEl>
                                        <p:attrNameLst>
                                          <p:attrName>style.visibility</p:attrName>
                                        </p:attrNameLst>
                                      </p:cBhvr>
                                      <p:to>
                                        <p:strVal val="hidden"/>
                                      </p:to>
                                    </p:set>
                                  </p:childTnLst>
                                </p:cTn>
                              </p:par>
                              <p:par>
                                <p:cTn id="34" presetID="2" presetClass="exit" presetSubtype="1" fill="hold" grpId="1" nodeType="withEffect">
                                  <p:stCondLst>
                                    <p:cond delay="110"/>
                                  </p:stCondLst>
                                  <p:childTnLst>
                                    <p:anim calcmode="lin" valueType="num">
                                      <p:cBhvr additive="base">
                                        <p:cTn id="35" dur="500"/>
                                        <p:tgtEl>
                                          <p:spTgt spid="13"/>
                                        </p:tgtEl>
                                        <p:attrNameLst>
                                          <p:attrName>ppt_x</p:attrName>
                                        </p:attrNameLst>
                                      </p:cBhvr>
                                      <p:tavLst>
                                        <p:tav tm="0">
                                          <p:val>
                                            <p:strVal val="ppt_x"/>
                                          </p:val>
                                        </p:tav>
                                        <p:tav tm="100000">
                                          <p:val>
                                            <p:strVal val="ppt_x"/>
                                          </p:val>
                                        </p:tav>
                                      </p:tavLst>
                                    </p:anim>
                                    <p:anim calcmode="lin" valueType="num">
                                      <p:cBhvr additive="base">
                                        <p:cTn id="36" dur="500"/>
                                        <p:tgtEl>
                                          <p:spTgt spid="13"/>
                                        </p:tgtEl>
                                        <p:attrNameLst>
                                          <p:attrName>ppt_y</p:attrName>
                                        </p:attrNameLst>
                                      </p:cBhvr>
                                      <p:tavLst>
                                        <p:tav tm="0">
                                          <p:val>
                                            <p:strVal val="ppt_y"/>
                                          </p:val>
                                        </p:tav>
                                        <p:tav tm="100000">
                                          <p:val>
                                            <p:strVal val="0-ppt_h/2"/>
                                          </p:val>
                                        </p:tav>
                                      </p:tavLst>
                                    </p:anim>
                                    <p:set>
                                      <p:cBhvr>
                                        <p:cTn id="37" dur="1" fill="hold">
                                          <p:stCondLst>
                                            <p:cond delay="499"/>
                                          </p:stCondLst>
                                        </p:cTn>
                                        <p:tgtEl>
                                          <p:spTgt spid="13"/>
                                        </p:tgtEl>
                                        <p:attrNameLst>
                                          <p:attrName>style.visibility</p:attrName>
                                        </p:attrNameLst>
                                      </p:cBhvr>
                                      <p:to>
                                        <p:strVal val="hidden"/>
                                      </p:to>
                                    </p:set>
                                  </p:childTnLst>
                                </p:cTn>
                              </p:par>
                              <p:par>
                                <p:cTn id="38" presetID="2" presetClass="exit" presetSubtype="1" fill="hold" grpId="1" nodeType="withEffect">
                                  <p:stCondLst>
                                    <p:cond delay="220"/>
                                  </p:stCondLst>
                                  <p:childTnLst>
                                    <p:anim calcmode="lin" valueType="num">
                                      <p:cBhvr additive="base">
                                        <p:cTn id="39" dur="500"/>
                                        <p:tgtEl>
                                          <p:spTgt spid="14"/>
                                        </p:tgtEl>
                                        <p:attrNameLst>
                                          <p:attrName>ppt_x</p:attrName>
                                        </p:attrNameLst>
                                      </p:cBhvr>
                                      <p:tavLst>
                                        <p:tav tm="0">
                                          <p:val>
                                            <p:strVal val="ppt_x"/>
                                          </p:val>
                                        </p:tav>
                                        <p:tav tm="100000">
                                          <p:val>
                                            <p:strVal val="ppt_x"/>
                                          </p:val>
                                        </p:tav>
                                      </p:tavLst>
                                    </p:anim>
                                    <p:anim calcmode="lin" valueType="num">
                                      <p:cBhvr additive="base">
                                        <p:cTn id="40" dur="500"/>
                                        <p:tgtEl>
                                          <p:spTgt spid="14"/>
                                        </p:tgtEl>
                                        <p:attrNameLst>
                                          <p:attrName>ppt_y</p:attrName>
                                        </p:attrNameLst>
                                      </p:cBhvr>
                                      <p:tavLst>
                                        <p:tav tm="0">
                                          <p:val>
                                            <p:strVal val="ppt_y"/>
                                          </p:val>
                                        </p:tav>
                                        <p:tav tm="100000">
                                          <p:val>
                                            <p:strVal val="0-ppt_h/2"/>
                                          </p:val>
                                        </p:tav>
                                      </p:tavLst>
                                    </p:anim>
                                    <p:set>
                                      <p:cBhvr>
                                        <p:cTn id="41" dur="1" fill="hold">
                                          <p:stCondLst>
                                            <p:cond delay="499"/>
                                          </p:stCondLst>
                                        </p:cTn>
                                        <p:tgtEl>
                                          <p:spTgt spid="14"/>
                                        </p:tgtEl>
                                        <p:attrNameLst>
                                          <p:attrName>style.visibility</p:attrName>
                                        </p:attrNameLst>
                                      </p:cBhvr>
                                      <p:to>
                                        <p:strVal val="hidden"/>
                                      </p:to>
                                    </p:set>
                                  </p:childTnLst>
                                </p:cTn>
                              </p:par>
                            </p:childTnLst>
                          </p:cTn>
                        </p:par>
                        <p:par>
                          <p:cTn id="42" fill="hold">
                            <p:stCondLst>
                              <p:cond delay="1440"/>
                            </p:stCondLst>
                            <p:childTnLst>
                              <p:par>
                                <p:cTn id="43" presetID="2" presetClass="exit" presetSubtype="4" fill="hold" grpId="1" nodeType="afterEffect">
                                  <p:stCondLst>
                                    <p:cond delay="0"/>
                                  </p:stCondLst>
                                  <p:childTnLst>
                                    <p:anim calcmode="lin" valueType="num">
                                      <p:cBhvr additive="base">
                                        <p:cTn id="44" dur="500"/>
                                        <p:tgtEl>
                                          <p:spTgt spid="11"/>
                                        </p:tgtEl>
                                        <p:attrNameLst>
                                          <p:attrName>ppt_x</p:attrName>
                                        </p:attrNameLst>
                                      </p:cBhvr>
                                      <p:tavLst>
                                        <p:tav tm="0">
                                          <p:val>
                                            <p:strVal val="ppt_x"/>
                                          </p:val>
                                        </p:tav>
                                        <p:tav tm="100000">
                                          <p:val>
                                            <p:strVal val="ppt_x"/>
                                          </p:val>
                                        </p:tav>
                                      </p:tavLst>
                                    </p:anim>
                                    <p:anim calcmode="lin" valueType="num">
                                      <p:cBhvr additive="base">
                                        <p:cTn id="45" dur="500"/>
                                        <p:tgtEl>
                                          <p:spTgt spid="11"/>
                                        </p:tgtEl>
                                        <p:attrNameLst>
                                          <p:attrName>ppt_y</p:attrName>
                                        </p:attrNameLst>
                                      </p:cBhvr>
                                      <p:tavLst>
                                        <p:tav tm="0">
                                          <p:val>
                                            <p:strVal val="ppt_y"/>
                                          </p:val>
                                        </p:tav>
                                        <p:tav tm="100000">
                                          <p:val>
                                            <p:strVal val="1+ppt_h/2"/>
                                          </p:val>
                                        </p:tav>
                                      </p:tavLst>
                                    </p:anim>
                                    <p:set>
                                      <p:cBhvr>
                                        <p:cTn id="46" dur="1" fill="hold">
                                          <p:stCondLst>
                                            <p:cond delay="499"/>
                                          </p:stCondLst>
                                        </p:cTn>
                                        <p:tgtEl>
                                          <p:spTgt spid="11"/>
                                        </p:tgtEl>
                                        <p:attrNameLst>
                                          <p:attrName>style.visibility</p:attrName>
                                        </p:attrNameLst>
                                      </p:cBhvr>
                                      <p:to>
                                        <p:strVal val="hidden"/>
                                      </p:to>
                                    </p:set>
                                  </p:childTnLst>
                                </p:cTn>
                              </p:par>
                              <p:par>
                                <p:cTn id="47" presetID="2" presetClass="exit" presetSubtype="4" fill="hold" grpId="1" nodeType="withEffect">
                                  <p:stCondLst>
                                    <p:cond delay="110"/>
                                  </p:stCondLst>
                                  <p:childTnLst>
                                    <p:anim calcmode="lin" valueType="num">
                                      <p:cBhvr additive="base">
                                        <p:cTn id="48" dur="500"/>
                                        <p:tgtEl>
                                          <p:spTgt spid="16"/>
                                        </p:tgtEl>
                                        <p:attrNameLst>
                                          <p:attrName>ppt_x</p:attrName>
                                        </p:attrNameLst>
                                      </p:cBhvr>
                                      <p:tavLst>
                                        <p:tav tm="0">
                                          <p:val>
                                            <p:strVal val="ppt_x"/>
                                          </p:val>
                                        </p:tav>
                                        <p:tav tm="100000">
                                          <p:val>
                                            <p:strVal val="ppt_x"/>
                                          </p:val>
                                        </p:tav>
                                      </p:tavLst>
                                    </p:anim>
                                    <p:anim calcmode="lin" valueType="num">
                                      <p:cBhvr additive="base">
                                        <p:cTn id="49" dur="500"/>
                                        <p:tgtEl>
                                          <p:spTgt spid="16"/>
                                        </p:tgtEl>
                                        <p:attrNameLst>
                                          <p:attrName>ppt_y</p:attrName>
                                        </p:attrNameLst>
                                      </p:cBhvr>
                                      <p:tavLst>
                                        <p:tav tm="0">
                                          <p:val>
                                            <p:strVal val="ppt_y"/>
                                          </p:val>
                                        </p:tav>
                                        <p:tav tm="100000">
                                          <p:val>
                                            <p:strVal val="1+ppt_h/2"/>
                                          </p:val>
                                        </p:tav>
                                      </p:tavLst>
                                    </p:anim>
                                    <p:set>
                                      <p:cBhvr>
                                        <p:cTn id="50" dur="1" fill="hold">
                                          <p:stCondLst>
                                            <p:cond delay="499"/>
                                          </p:stCondLst>
                                        </p:cTn>
                                        <p:tgtEl>
                                          <p:spTgt spid="16"/>
                                        </p:tgtEl>
                                        <p:attrNameLst>
                                          <p:attrName>style.visibility</p:attrName>
                                        </p:attrNameLst>
                                      </p:cBhvr>
                                      <p:to>
                                        <p:strVal val="hidden"/>
                                      </p:to>
                                    </p:set>
                                  </p:childTnLst>
                                </p:cTn>
                              </p:par>
                              <p:par>
                                <p:cTn id="51" presetID="2" presetClass="exit" presetSubtype="4" fill="hold" grpId="1" nodeType="withEffect">
                                  <p:stCondLst>
                                    <p:cond delay="220"/>
                                  </p:stCondLst>
                                  <p:childTnLst>
                                    <p:anim calcmode="lin" valueType="num">
                                      <p:cBhvr additive="base">
                                        <p:cTn id="52" dur="500"/>
                                        <p:tgtEl>
                                          <p:spTgt spid="15"/>
                                        </p:tgtEl>
                                        <p:attrNameLst>
                                          <p:attrName>ppt_x</p:attrName>
                                        </p:attrNameLst>
                                      </p:cBhvr>
                                      <p:tavLst>
                                        <p:tav tm="0">
                                          <p:val>
                                            <p:strVal val="ppt_x"/>
                                          </p:val>
                                        </p:tav>
                                        <p:tav tm="100000">
                                          <p:val>
                                            <p:strVal val="ppt_x"/>
                                          </p:val>
                                        </p:tav>
                                      </p:tavLst>
                                    </p:anim>
                                    <p:anim calcmode="lin" valueType="num">
                                      <p:cBhvr additive="base">
                                        <p:cTn id="53" dur="500"/>
                                        <p:tgtEl>
                                          <p:spTgt spid="15"/>
                                        </p:tgtEl>
                                        <p:attrNameLst>
                                          <p:attrName>ppt_y</p:attrName>
                                        </p:attrNameLst>
                                      </p:cBhvr>
                                      <p:tavLst>
                                        <p:tav tm="0">
                                          <p:val>
                                            <p:strVal val="ppt_y"/>
                                          </p:val>
                                        </p:tav>
                                        <p:tav tm="100000">
                                          <p:val>
                                            <p:strVal val="1+ppt_h/2"/>
                                          </p:val>
                                        </p:tav>
                                      </p:tavLst>
                                    </p:anim>
                                    <p:set>
                                      <p:cBhvr>
                                        <p:cTn id="5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Periodic T</a:t>
            </a:r>
            <a:r>
              <a:rPr lang="en-US" dirty="0" smtClean="0"/>
              <a:t>ile Updates</a:t>
            </a:r>
            <a:endParaRPr lang="en-US" dirty="0"/>
          </a:p>
        </p:txBody>
      </p:sp>
      <p:sp>
        <p:nvSpPr>
          <p:cNvPr id="3" name="Text Placeholder 2"/>
          <p:cNvSpPr>
            <a:spLocks noGrp="1"/>
          </p:cNvSpPr>
          <p:nvPr>
            <p:ph type="body" sz="quarter" idx="10"/>
          </p:nvPr>
        </p:nvSpPr>
        <p:spPr/>
        <p:txBody>
          <a:bodyPr>
            <a:normAutofit/>
          </a:bodyPr>
          <a:lstStyle/>
          <a:p>
            <a:pPr marL="268874">
              <a:buClr>
                <a:srgbClr val="00DCFF"/>
              </a:buClr>
            </a:pPr>
            <a:r>
              <a:rPr lang="en-US" sz="2400" dirty="0">
                <a:gradFill>
                  <a:gsLst>
                    <a:gs pos="1250">
                      <a:schemeClr val="accent5">
                        <a:lumMod val="50000"/>
                      </a:schemeClr>
                    </a:gs>
                    <a:gs pos="100000">
                      <a:schemeClr val="accent5">
                        <a:lumMod val="50000"/>
                      </a:schemeClr>
                    </a:gs>
                  </a:gsLst>
                  <a:lin ang="5400000" scaled="0"/>
                </a:gradFill>
              </a:rPr>
              <a:t>// </a:t>
            </a:r>
            <a:r>
              <a:rPr lang="en-US" sz="2400" dirty="0" smtClean="0">
                <a:gradFill>
                  <a:gsLst>
                    <a:gs pos="1250">
                      <a:schemeClr val="accent5">
                        <a:lumMod val="50000"/>
                      </a:schemeClr>
                    </a:gs>
                    <a:gs pos="100000">
                      <a:schemeClr val="accent5">
                        <a:lumMod val="50000"/>
                      </a:schemeClr>
                    </a:gs>
                  </a:gsLst>
                  <a:lin ang="5400000" scaled="0"/>
                </a:gradFill>
              </a:rPr>
              <a:t>update </a:t>
            </a:r>
            <a:r>
              <a:rPr lang="en-US" sz="2400" dirty="0">
                <a:gradFill>
                  <a:gsLst>
                    <a:gs pos="1250">
                      <a:schemeClr val="accent5">
                        <a:lumMod val="50000"/>
                      </a:schemeClr>
                    </a:gs>
                    <a:gs pos="100000">
                      <a:schemeClr val="accent5">
                        <a:lumMod val="50000"/>
                      </a:schemeClr>
                    </a:gs>
                  </a:gsLst>
                  <a:lin ang="5400000" scaled="0"/>
                </a:gradFill>
              </a:rPr>
              <a:t>the tile poll URL</a:t>
            </a:r>
          </a:p>
          <a:p>
            <a:pPr marL="268874">
              <a:buClr>
                <a:srgbClr val="00DCFF"/>
              </a:buClr>
            </a:pPr>
            <a:r>
              <a:rPr lang="en-US" sz="2400" dirty="0" err="1">
                <a:gradFill>
                  <a:gsLst>
                    <a:gs pos="1250">
                      <a:schemeClr val="accent1">
                        <a:lumMod val="75000"/>
                      </a:schemeClr>
                    </a:gs>
                    <a:gs pos="100000">
                      <a:schemeClr val="accent1">
                        <a:lumMod val="75000"/>
                      </a:schemeClr>
                    </a:gs>
                  </a:gsLst>
                  <a:lin ang="5400000" scaled="0"/>
                </a:gradFill>
                <a:highlight>
                  <a:srgbClr val="FFFFFF"/>
                </a:highlight>
                <a:latin typeface="Consolas"/>
                <a:ea typeface="Calibri"/>
              </a:rPr>
              <a:t>var</a:t>
            </a:r>
            <a:r>
              <a:rPr lang="en-US" sz="2400" dirty="0">
                <a:solidFill>
                  <a:srgbClr val="2B91AF"/>
                </a:solidFill>
                <a:highlight>
                  <a:srgbClr val="FFFFFF"/>
                </a:highlight>
                <a:latin typeface="Consolas"/>
                <a:ea typeface="Calibri"/>
              </a:rPr>
              <a:t> </a:t>
            </a:r>
            <a:r>
              <a:rPr lang="en-US" sz="2400" dirty="0" err="1">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polledUri</a:t>
            </a:r>
            <a:r>
              <a:rPr lang="en-US" sz="2400" dirty="0">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 = new </a:t>
            </a:r>
            <a:r>
              <a:rPr lang="en-US" sz="2400" dirty="0" err="1">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Windows.Foundation.Uri</a:t>
            </a:r>
            <a:r>
              <a:rPr lang="en-US" sz="2400" dirty="0">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a:t>
            </a:r>
            <a:r>
              <a:rPr lang="en-US" sz="2400" dirty="0">
                <a:gradFill>
                  <a:gsLst>
                    <a:gs pos="1250">
                      <a:srgbClr val="C00000"/>
                    </a:gs>
                    <a:gs pos="100000">
                      <a:srgbClr val="C00000"/>
                    </a:gs>
                  </a:gsLst>
                  <a:lin ang="5400000" scaled="0"/>
                </a:gradFill>
                <a:highlight>
                  <a:srgbClr val="FFFFFF"/>
                </a:highlight>
                <a:latin typeface="Consolas"/>
                <a:ea typeface="Calibri"/>
              </a:rPr>
              <a:t>"http</a:t>
            </a:r>
            <a:r>
              <a:rPr lang="en-US" sz="2400" dirty="0" smtClean="0">
                <a:gradFill>
                  <a:gsLst>
                    <a:gs pos="1250">
                      <a:srgbClr val="C00000"/>
                    </a:gs>
                    <a:gs pos="100000">
                      <a:srgbClr val="C00000"/>
                    </a:gs>
                  </a:gsLst>
                  <a:lin ang="5400000" scaled="0"/>
                </a:gradFill>
                <a:highlight>
                  <a:srgbClr val="FFFFFF"/>
                </a:highlight>
                <a:latin typeface="Consolas"/>
                <a:ea typeface="Calibri"/>
              </a:rPr>
              <a:t>://www.contoso.com/tile.xml</a:t>
            </a:r>
            <a:r>
              <a:rPr lang="en-US" sz="2400" dirty="0">
                <a:gradFill>
                  <a:gsLst>
                    <a:gs pos="1250">
                      <a:srgbClr val="C00000"/>
                    </a:gs>
                    <a:gs pos="100000">
                      <a:srgbClr val="C00000"/>
                    </a:gs>
                  </a:gsLst>
                  <a:lin ang="5400000" scaled="0"/>
                </a:gradFill>
                <a:highlight>
                  <a:srgbClr val="FFFFFF"/>
                </a:highlight>
                <a:latin typeface="Consolas"/>
                <a:ea typeface="Calibri"/>
              </a:rPr>
              <a:t>"</a:t>
            </a:r>
            <a:r>
              <a:rPr lang="en-US" sz="2400" dirty="0">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a:t>
            </a:r>
          </a:p>
          <a:p>
            <a:pPr marL="268874">
              <a:buClr>
                <a:srgbClr val="00DCFF"/>
              </a:buClr>
            </a:pPr>
            <a:endParaRPr lang="en-US" sz="2400" dirty="0" smtClean="0">
              <a:gradFill>
                <a:gsLst>
                  <a:gs pos="1250">
                    <a:schemeClr val="accent1">
                      <a:lumMod val="75000"/>
                    </a:schemeClr>
                  </a:gs>
                  <a:gs pos="100000">
                    <a:schemeClr val="accent1">
                      <a:lumMod val="75000"/>
                    </a:schemeClr>
                  </a:gs>
                </a:gsLst>
                <a:lin ang="5400000" scaled="0"/>
              </a:gradFill>
              <a:highlight>
                <a:srgbClr val="FFFFFF"/>
              </a:highlight>
              <a:latin typeface="Consolas"/>
              <a:ea typeface="Calibri"/>
            </a:endParaRPr>
          </a:p>
          <a:p>
            <a:pPr marL="268874">
              <a:buClr>
                <a:srgbClr val="00DCFF"/>
              </a:buClr>
            </a:pPr>
            <a:r>
              <a:rPr lang="en-US" sz="2400" dirty="0" err="1" smtClean="0">
                <a:gradFill>
                  <a:gsLst>
                    <a:gs pos="1250">
                      <a:schemeClr val="accent1">
                        <a:lumMod val="75000"/>
                      </a:schemeClr>
                    </a:gs>
                    <a:gs pos="100000">
                      <a:schemeClr val="accent1">
                        <a:lumMod val="75000"/>
                      </a:schemeClr>
                    </a:gs>
                  </a:gsLst>
                  <a:lin ang="5400000" scaled="0"/>
                </a:gradFill>
                <a:highlight>
                  <a:srgbClr val="FFFFFF"/>
                </a:highlight>
                <a:latin typeface="Consolas"/>
                <a:ea typeface="Calibri"/>
              </a:rPr>
              <a:t>var</a:t>
            </a:r>
            <a:r>
              <a:rPr lang="en-US" sz="2400" dirty="0" smtClean="0">
                <a:solidFill>
                  <a:srgbClr val="2B91AF"/>
                </a:solidFill>
                <a:highlight>
                  <a:srgbClr val="FFFFFF"/>
                </a:highlight>
                <a:latin typeface="Consolas"/>
                <a:ea typeface="Calibri"/>
              </a:rPr>
              <a:t> </a:t>
            </a:r>
            <a:r>
              <a:rPr lang="en-US" sz="2400" dirty="0">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recurrence = </a:t>
            </a:r>
            <a:r>
              <a:rPr lang="en-US" sz="2400" dirty="0" err="1">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Windows.UI.Notifications.PeriodicUpdateRecurrence.halfHour</a:t>
            </a:r>
            <a:r>
              <a:rPr lang="en-US" sz="2400" dirty="0">
                <a:gradFill>
                  <a:gsLst>
                    <a:gs pos="1250">
                      <a:schemeClr val="bg1">
                        <a:lumMod val="95000"/>
                        <a:lumOff val="5000"/>
                      </a:schemeClr>
                    </a:gs>
                    <a:gs pos="100000">
                      <a:schemeClr val="bg1">
                        <a:lumMod val="95000"/>
                        <a:lumOff val="5000"/>
                      </a:schemeClr>
                    </a:gs>
                  </a:gsLst>
                  <a:lin ang="5400000" scaled="0"/>
                </a:gradFill>
                <a:highlight>
                  <a:srgbClr val="FFFFFF"/>
                </a:highlight>
                <a:latin typeface="Consolas"/>
                <a:ea typeface="Calibri"/>
              </a:rPr>
              <a:t>;</a:t>
            </a:r>
          </a:p>
          <a:p>
            <a:pPr marL="268874">
              <a:buClr>
                <a:srgbClr val="00DCFF"/>
              </a:buClr>
            </a:pPr>
            <a:endParaRPr lang="en-US" sz="2400" dirty="0" smtClean="0">
              <a:gradFill>
                <a:gsLst>
                  <a:gs pos="1250">
                    <a:schemeClr val="accent1">
                      <a:lumMod val="75000"/>
                    </a:schemeClr>
                  </a:gs>
                  <a:gs pos="100000">
                    <a:schemeClr val="accent1">
                      <a:lumMod val="75000"/>
                    </a:schemeClr>
                  </a:gs>
                </a:gsLst>
                <a:lin ang="5400000" scaled="0"/>
              </a:gradFill>
              <a:highlight>
                <a:srgbClr val="FFFFFF"/>
              </a:highlight>
              <a:latin typeface="Consolas"/>
              <a:ea typeface="Calibri"/>
            </a:endParaRPr>
          </a:p>
          <a:p>
            <a:pPr marL="268874">
              <a:buClr>
                <a:srgbClr val="00DCFF"/>
              </a:buClr>
            </a:pPr>
            <a:r>
              <a:rPr lang="en-US" sz="2400" dirty="0" err="1" smtClean="0">
                <a:gradFill>
                  <a:gsLst>
                    <a:gs pos="1250">
                      <a:schemeClr val="accent1">
                        <a:lumMod val="75000"/>
                      </a:schemeClr>
                    </a:gs>
                    <a:gs pos="100000">
                      <a:schemeClr val="accent1">
                        <a:lumMod val="75000"/>
                      </a:schemeClr>
                    </a:gs>
                  </a:gsLst>
                  <a:lin ang="5400000" scaled="0"/>
                </a:gradFill>
                <a:highlight>
                  <a:srgbClr val="FFFFFF"/>
                </a:highlight>
                <a:latin typeface="Consolas"/>
                <a:ea typeface="Calibri"/>
              </a:rPr>
              <a:t>var</a:t>
            </a:r>
            <a:r>
              <a:rPr lang="en-US" sz="2400" dirty="0" smtClean="0">
                <a:solidFill>
                  <a:srgbClr val="292929"/>
                </a:solidFill>
                <a:highlight>
                  <a:srgbClr val="FFFFFF"/>
                </a:highlight>
                <a:latin typeface="Consolas"/>
                <a:ea typeface="Calibri"/>
              </a:rPr>
              <a:t> </a:t>
            </a:r>
            <a:r>
              <a:rPr lang="en-US" sz="2400" dirty="0" err="1">
                <a:gradFill>
                  <a:gsLst>
                    <a:gs pos="1250">
                      <a:schemeClr val="bg1"/>
                    </a:gs>
                    <a:gs pos="100000">
                      <a:schemeClr val="bg1"/>
                    </a:gs>
                  </a:gsLst>
                  <a:lin ang="5400000" scaled="0"/>
                </a:gradFill>
                <a:highlight>
                  <a:srgbClr val="FFFFFF"/>
                </a:highlight>
                <a:latin typeface="Consolas"/>
                <a:ea typeface="Calibri"/>
              </a:rPr>
              <a:t>tileUpdater</a:t>
            </a:r>
            <a:r>
              <a:rPr lang="en-US" sz="2400" dirty="0">
                <a:gradFill>
                  <a:gsLst>
                    <a:gs pos="1250">
                      <a:schemeClr val="bg1"/>
                    </a:gs>
                    <a:gs pos="100000">
                      <a:schemeClr val="bg1"/>
                    </a:gs>
                  </a:gsLst>
                  <a:lin ang="5400000" scaled="0"/>
                </a:gradFill>
                <a:highlight>
                  <a:srgbClr val="FFFFFF"/>
                </a:highlight>
                <a:latin typeface="Consolas"/>
                <a:ea typeface="Calibri"/>
              </a:rPr>
              <a:t> = Windows.UI.Notifications.TileUpdateManager.createTileUpdaterForApplication();</a:t>
            </a:r>
          </a:p>
          <a:p>
            <a:pPr marL="268874">
              <a:buClr>
                <a:srgbClr val="00DCFF"/>
              </a:buClr>
            </a:pPr>
            <a:endParaRPr lang="en-US" sz="2400" dirty="0" smtClean="0">
              <a:gradFill>
                <a:gsLst>
                  <a:gs pos="1250">
                    <a:schemeClr val="bg1"/>
                  </a:gs>
                  <a:gs pos="100000">
                    <a:schemeClr val="bg1"/>
                  </a:gs>
                </a:gsLst>
                <a:lin ang="5400000" scaled="0"/>
              </a:gradFill>
              <a:highlight>
                <a:srgbClr val="FFFFFF"/>
              </a:highlight>
              <a:latin typeface="Consolas"/>
              <a:ea typeface="Calibri"/>
            </a:endParaRPr>
          </a:p>
          <a:p>
            <a:pPr marL="268874">
              <a:buClr>
                <a:srgbClr val="00DCFF"/>
              </a:buClr>
            </a:pPr>
            <a:r>
              <a:rPr lang="en-US" sz="2400" dirty="0" err="1" smtClean="0">
                <a:gradFill>
                  <a:gsLst>
                    <a:gs pos="1250">
                      <a:schemeClr val="bg1"/>
                    </a:gs>
                    <a:gs pos="100000">
                      <a:schemeClr val="bg1"/>
                    </a:gs>
                  </a:gsLst>
                  <a:lin ang="5400000" scaled="0"/>
                </a:gradFill>
                <a:highlight>
                  <a:srgbClr val="FFFFFF"/>
                </a:highlight>
                <a:latin typeface="Consolas"/>
                <a:ea typeface="Calibri"/>
              </a:rPr>
              <a:t>tileUpdater.startPeriodicUpdate</a:t>
            </a:r>
            <a:r>
              <a:rPr lang="en-US" sz="2400" dirty="0" smtClean="0">
                <a:gradFill>
                  <a:gsLst>
                    <a:gs pos="1250">
                      <a:schemeClr val="bg1"/>
                    </a:gs>
                    <a:gs pos="100000">
                      <a:schemeClr val="bg1"/>
                    </a:gs>
                  </a:gsLst>
                  <a:lin ang="5400000" scaled="0"/>
                </a:gradFill>
                <a:highlight>
                  <a:srgbClr val="FFFFFF"/>
                </a:highlight>
                <a:latin typeface="Consolas"/>
                <a:ea typeface="Calibri"/>
              </a:rPr>
              <a:t>(</a:t>
            </a:r>
            <a:r>
              <a:rPr lang="en-US" sz="2400" dirty="0" err="1" smtClean="0">
                <a:gradFill>
                  <a:gsLst>
                    <a:gs pos="1250">
                      <a:schemeClr val="bg1"/>
                    </a:gs>
                    <a:gs pos="100000">
                      <a:schemeClr val="bg1"/>
                    </a:gs>
                  </a:gsLst>
                  <a:lin ang="5400000" scaled="0"/>
                </a:gradFill>
                <a:highlight>
                  <a:srgbClr val="FFFFFF"/>
                </a:highlight>
                <a:latin typeface="Consolas"/>
                <a:ea typeface="Calibri"/>
              </a:rPr>
              <a:t>polledUri</a:t>
            </a:r>
            <a:r>
              <a:rPr lang="en-US" sz="2400" dirty="0">
                <a:gradFill>
                  <a:gsLst>
                    <a:gs pos="1250">
                      <a:schemeClr val="bg1"/>
                    </a:gs>
                    <a:gs pos="100000">
                      <a:schemeClr val="bg1"/>
                    </a:gs>
                  </a:gsLst>
                  <a:lin ang="5400000" scaled="0"/>
                </a:gradFill>
                <a:highlight>
                  <a:srgbClr val="FFFFFF"/>
                </a:highlight>
                <a:latin typeface="Consolas"/>
                <a:ea typeface="Calibri"/>
              </a:rPr>
              <a:t>, recurrence);</a:t>
            </a:r>
          </a:p>
          <a:p>
            <a:endParaRPr lang="en-US" dirty="0"/>
          </a:p>
        </p:txBody>
      </p:sp>
    </p:spTree>
    <p:extLst>
      <p:ext uri="{BB962C8B-B14F-4D97-AF65-F5344CB8AC3E}">
        <p14:creationId xmlns:p14="http://schemas.microsoft.com/office/powerpoint/2010/main" val="233527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514904"/>
            <a:ext cx="11149013" cy="1828193"/>
          </a:xfrm>
        </p:spPr>
        <p:txBody>
          <a:bodyPr/>
          <a:lstStyle/>
          <a:p>
            <a:r>
              <a:rPr lang="en-US" dirty="0"/>
              <a:t>Windows </a:t>
            </a:r>
            <a:r>
              <a:rPr lang="en-US" dirty="0" smtClean="0"/>
              <a:t>Push Notification </a:t>
            </a:r>
            <a:r>
              <a:rPr lang="en-US" dirty="0"/>
              <a:t>Service</a:t>
            </a:r>
            <a:br>
              <a:rPr lang="en-US" dirty="0"/>
            </a:br>
            <a:r>
              <a:rPr lang="en-US" dirty="0"/>
              <a:t>(</a:t>
            </a:r>
            <a:r>
              <a:rPr lang="en-US" dirty="0" smtClean="0"/>
              <a:t>WNS)</a:t>
            </a:r>
            <a:endParaRPr lang="en-US" dirty="0"/>
          </a:p>
        </p:txBody>
      </p:sp>
    </p:spTree>
    <p:extLst>
      <p:ext uri="{BB962C8B-B14F-4D97-AF65-F5344CB8AC3E}">
        <p14:creationId xmlns:p14="http://schemas.microsoft.com/office/powerpoint/2010/main" val="38885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Windows </a:t>
            </a:r>
            <a:r>
              <a:rPr lang="en-US" dirty="0" smtClean="0"/>
              <a:t>Push Notification </a:t>
            </a:r>
            <a:r>
              <a:rPr lang="en-US" dirty="0"/>
              <a:t>Service</a:t>
            </a:r>
          </a:p>
        </p:txBody>
      </p:sp>
      <p:grpSp>
        <p:nvGrpSpPr>
          <p:cNvPr id="7" name="Group 6"/>
          <p:cNvGrpSpPr/>
          <p:nvPr/>
        </p:nvGrpSpPr>
        <p:grpSpPr>
          <a:xfrm>
            <a:off x="519112" y="1308915"/>
            <a:ext cx="10401449" cy="639470"/>
            <a:chOff x="1879402" y="2383173"/>
            <a:chExt cx="10401449" cy="639470"/>
          </a:xfrm>
        </p:grpSpPr>
        <p:sp>
          <p:nvSpPr>
            <p:cNvPr id="8" name="Rectangle 7"/>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Enables delivery of tile and toast notifications over the </a:t>
              </a:r>
              <a:r>
                <a:rPr lang="en-US" sz="2800" dirty="0" smtClean="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internet</a:t>
              </a:r>
              <a:endPar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p:txBody>
        </p:sp>
        <p:sp>
          <p:nvSpPr>
            <p:cNvPr id="9" name="Isosceles Triangle 8"/>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3" name="Group 12"/>
          <p:cNvGrpSpPr/>
          <p:nvPr/>
        </p:nvGrpSpPr>
        <p:grpSpPr>
          <a:xfrm>
            <a:off x="519112" y="2180143"/>
            <a:ext cx="10401449" cy="639470"/>
            <a:chOff x="1879402" y="2383173"/>
            <a:chExt cx="10401449" cy="639470"/>
          </a:xfrm>
        </p:grpSpPr>
        <p:sp>
          <p:nvSpPr>
            <p:cNvPr id="14" name="Rectangle 13"/>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Tile updates and notifications shown to the user even if your app is not </a:t>
              </a:r>
              <a:r>
                <a:rPr lang="en-US" sz="2800" dirty="0" smtClean="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running</a:t>
              </a:r>
              <a:endPar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p:txBody>
        </p:sp>
        <p:sp>
          <p:nvSpPr>
            <p:cNvPr id="15" name="Isosceles Triangle 14"/>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6" name="Group 15"/>
          <p:cNvGrpSpPr/>
          <p:nvPr/>
        </p:nvGrpSpPr>
        <p:grpSpPr>
          <a:xfrm>
            <a:off x="519112" y="3057717"/>
            <a:ext cx="10401449" cy="639470"/>
            <a:chOff x="1879402" y="2383173"/>
            <a:chExt cx="10401449" cy="639470"/>
          </a:xfrm>
        </p:grpSpPr>
        <p:sp>
          <p:nvSpPr>
            <p:cNvPr id="17" name="Rectangle 16"/>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WNS handles communication with your app</a:t>
              </a:r>
            </a:p>
          </p:txBody>
        </p:sp>
        <p:sp>
          <p:nvSpPr>
            <p:cNvPr id="18" name="Isosceles Triangle 17"/>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9" name="Group 18"/>
          <p:cNvGrpSpPr/>
          <p:nvPr/>
        </p:nvGrpSpPr>
        <p:grpSpPr>
          <a:xfrm>
            <a:off x="519112" y="3935291"/>
            <a:ext cx="10401449" cy="639470"/>
            <a:chOff x="1879402" y="2383173"/>
            <a:chExt cx="10401449" cy="639470"/>
          </a:xfrm>
        </p:grpSpPr>
        <p:sp>
          <p:nvSpPr>
            <p:cNvPr id="20" name="Rectangle 19"/>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Scales to millions of users</a:t>
              </a:r>
            </a:p>
          </p:txBody>
        </p:sp>
        <p:sp>
          <p:nvSpPr>
            <p:cNvPr id="21" name="Isosceles Triangle 20"/>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22" name="Group 21"/>
          <p:cNvGrpSpPr/>
          <p:nvPr/>
        </p:nvGrpSpPr>
        <p:grpSpPr>
          <a:xfrm>
            <a:off x="519112" y="4812863"/>
            <a:ext cx="10401449" cy="639470"/>
            <a:chOff x="1879402" y="2383173"/>
            <a:chExt cx="10401449" cy="639470"/>
          </a:xfrm>
        </p:grpSpPr>
        <p:sp>
          <p:nvSpPr>
            <p:cNvPr id="23" name="Rectangle 22"/>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smtClean="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WNS </a:t>
              </a:r>
              <a:r>
                <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is a free service for your app to </a:t>
              </a:r>
              <a:r>
                <a:rPr lang="en-US" sz="2800" dirty="0" smtClean="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rPr>
                <a:t>use</a:t>
              </a:r>
              <a:endParaRPr lang="en-US" sz="2800" dirty="0">
                <a:gradFill>
                  <a:gsLst>
                    <a:gs pos="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p:txBody>
        </p:sp>
        <p:sp>
          <p:nvSpPr>
            <p:cNvPr id="24" name="Isosceles Triangle 23"/>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spTree>
    <p:extLst>
      <p:ext uri="{BB962C8B-B14F-4D97-AF65-F5344CB8AC3E}">
        <p14:creationId xmlns:p14="http://schemas.microsoft.com/office/powerpoint/2010/main" val="2352409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Push Notification Overview</a:t>
            </a:r>
          </a:p>
        </p:txBody>
      </p:sp>
      <p:sp>
        <p:nvSpPr>
          <p:cNvPr id="5" name="Rectangle 4"/>
          <p:cNvSpPr/>
          <p:nvPr/>
        </p:nvSpPr>
        <p:spPr bwMode="auto">
          <a:xfrm>
            <a:off x="519113" y="1417593"/>
            <a:ext cx="2017832" cy="481617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Windows  8</a:t>
            </a:r>
          </a:p>
        </p:txBody>
      </p:sp>
      <p:sp>
        <p:nvSpPr>
          <p:cNvPr id="6" name="Rectangle 5"/>
          <p:cNvSpPr/>
          <p:nvPr/>
        </p:nvSpPr>
        <p:spPr bwMode="auto">
          <a:xfrm>
            <a:off x="3330733" y="1417594"/>
            <a:ext cx="2017832" cy="20178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000" dirty="0">
                <a:gradFill>
                  <a:gsLst>
                    <a:gs pos="1250">
                      <a:schemeClr val="tx1"/>
                    </a:gs>
                    <a:gs pos="100000">
                      <a:schemeClr val="tx1"/>
                    </a:gs>
                  </a:gsLst>
                  <a:lin ang="5400000" scaled="0"/>
                </a:gradFill>
                <a:ea typeface="Segoe UI" pitchFamily="34" charset="0"/>
                <a:cs typeface="Segoe UI" pitchFamily="34" charset="0"/>
              </a:rPr>
              <a:t>Cloud Service</a:t>
            </a:r>
          </a:p>
        </p:txBody>
      </p:sp>
      <p:sp>
        <p:nvSpPr>
          <p:cNvPr id="7" name="Rectangle 6"/>
          <p:cNvSpPr/>
          <p:nvPr/>
        </p:nvSpPr>
        <p:spPr bwMode="auto">
          <a:xfrm>
            <a:off x="3330733" y="4215934"/>
            <a:ext cx="2017832" cy="20178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000" dirty="0">
                <a:gradFill>
                  <a:gsLst>
                    <a:gs pos="1250">
                      <a:schemeClr val="tx1"/>
                    </a:gs>
                    <a:gs pos="100000">
                      <a:schemeClr val="tx1"/>
                    </a:gs>
                  </a:gsLst>
                  <a:lin ang="5400000" scaled="0"/>
                </a:gradFill>
                <a:ea typeface="Segoe UI" pitchFamily="34" charset="0"/>
                <a:cs typeface="Segoe UI" pitchFamily="34" charset="0"/>
              </a:rPr>
              <a:t>Windows </a:t>
            </a:r>
            <a:r>
              <a:rPr lang="en-US" sz="2000" dirty="0" smtClean="0">
                <a:gradFill>
                  <a:gsLst>
                    <a:gs pos="1250">
                      <a:schemeClr val="tx1"/>
                    </a:gs>
                    <a:gs pos="100000">
                      <a:schemeClr val="tx1"/>
                    </a:gs>
                  </a:gsLst>
                  <a:lin ang="5400000" scaled="0"/>
                </a:gradFill>
                <a:ea typeface="Segoe UI" pitchFamily="34" charset="0"/>
                <a:cs typeface="Segoe UI" pitchFamily="34" charset="0"/>
              </a:rPr>
              <a:t>Notification </a:t>
            </a:r>
            <a:r>
              <a:rPr lang="en-US" sz="2000" dirty="0">
                <a:gradFill>
                  <a:gsLst>
                    <a:gs pos="1250">
                      <a:schemeClr val="tx1"/>
                    </a:gs>
                    <a:gs pos="100000">
                      <a:schemeClr val="tx1"/>
                    </a:gs>
                  </a:gsLst>
                  <a:lin ang="5400000" scaled="0"/>
                </a:gradFill>
                <a:ea typeface="Segoe UI" pitchFamily="34" charset="0"/>
                <a:cs typeface="Segoe UI" pitchFamily="34" charset="0"/>
              </a:rPr>
              <a:t>Service</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6322" r="26573" b="58654"/>
          <a:stretch/>
        </p:blipFill>
        <p:spPr>
          <a:xfrm>
            <a:off x="3897270" y="2299820"/>
            <a:ext cx="884759" cy="777335"/>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26322" r="26573" b="58654"/>
          <a:stretch/>
        </p:blipFill>
        <p:spPr>
          <a:xfrm>
            <a:off x="3897270" y="5188468"/>
            <a:ext cx="884759" cy="777335"/>
          </a:xfrm>
          <a:prstGeom prst="rect">
            <a:avLst/>
          </a:prstGeom>
        </p:spPr>
      </p:pic>
      <p:sp>
        <p:nvSpPr>
          <p:cNvPr id="10" name="Rectangle 9"/>
          <p:cNvSpPr/>
          <p:nvPr/>
        </p:nvSpPr>
        <p:spPr bwMode="auto">
          <a:xfrm>
            <a:off x="844208" y="2067784"/>
            <a:ext cx="1367642" cy="1367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dirty="0">
                <a:gradFill>
                  <a:gsLst>
                    <a:gs pos="1250">
                      <a:schemeClr val="tx1"/>
                    </a:gs>
                    <a:gs pos="100000">
                      <a:schemeClr val="tx1"/>
                    </a:gs>
                  </a:gsLst>
                  <a:lin ang="5400000" scaled="0"/>
                </a:gradFill>
                <a:ea typeface="Segoe UI" pitchFamily="34" charset="0"/>
                <a:cs typeface="Segoe UI" pitchFamily="34" charset="0"/>
              </a:rPr>
              <a:t>Metro </a:t>
            </a:r>
            <a:r>
              <a:rPr lang="en-US" dirty="0" smtClean="0">
                <a:gradFill>
                  <a:gsLst>
                    <a:gs pos="1250">
                      <a:schemeClr val="tx1"/>
                    </a:gs>
                    <a:gs pos="100000">
                      <a:schemeClr val="tx1"/>
                    </a:gs>
                  </a:gsLst>
                  <a:lin ang="5400000" scaled="0"/>
                </a:gradFill>
                <a:ea typeface="Segoe UI" pitchFamily="34" charset="0"/>
                <a:cs typeface="Segoe UI" pitchFamily="34" charset="0"/>
              </a:rPr>
              <a:t/>
            </a:r>
            <a:br>
              <a:rPr lang="en-US" dirty="0" smtClean="0">
                <a:gradFill>
                  <a:gsLst>
                    <a:gs pos="1250">
                      <a:schemeClr val="tx1"/>
                    </a:gs>
                    <a:gs pos="100000">
                      <a:schemeClr val="tx1"/>
                    </a:gs>
                  </a:gsLst>
                  <a:lin ang="5400000" scaled="0"/>
                </a:gradFill>
                <a:ea typeface="Segoe UI" pitchFamily="34" charset="0"/>
                <a:cs typeface="Segoe UI" pitchFamily="34" charset="0"/>
              </a:rPr>
            </a:br>
            <a:r>
              <a:rPr lang="en-US" dirty="0" smtClean="0">
                <a:gradFill>
                  <a:gsLst>
                    <a:gs pos="1250">
                      <a:schemeClr val="tx1"/>
                    </a:gs>
                    <a:gs pos="100000">
                      <a:schemeClr val="tx1"/>
                    </a:gs>
                  </a:gsLst>
                  <a:lin ang="5400000" scaled="0"/>
                </a:gradFill>
                <a:ea typeface="Segoe UI" pitchFamily="34" charset="0"/>
                <a:cs typeface="Segoe UI" pitchFamily="34" charset="0"/>
              </a:rPr>
              <a:t>Style </a:t>
            </a:r>
            <a:br>
              <a:rPr lang="en-US" dirty="0" smtClean="0">
                <a:gradFill>
                  <a:gsLst>
                    <a:gs pos="1250">
                      <a:schemeClr val="tx1"/>
                    </a:gs>
                    <a:gs pos="100000">
                      <a:schemeClr val="tx1"/>
                    </a:gs>
                  </a:gsLst>
                  <a:lin ang="5400000" scaled="0"/>
                </a:gradFill>
                <a:ea typeface="Segoe UI" pitchFamily="34" charset="0"/>
                <a:cs typeface="Segoe UI" pitchFamily="34" charset="0"/>
              </a:rPr>
            </a:br>
            <a:r>
              <a:rPr lang="en-US" dirty="0" smtClean="0">
                <a:gradFill>
                  <a:gsLst>
                    <a:gs pos="1250">
                      <a:schemeClr val="tx1"/>
                    </a:gs>
                    <a:gs pos="100000">
                      <a:schemeClr val="tx1"/>
                    </a:gs>
                  </a:gsLst>
                  <a:lin ang="5400000" scaled="0"/>
                </a:gradFill>
                <a:ea typeface="Segoe UI" pitchFamily="34" charset="0"/>
                <a:cs typeface="Segoe UI" pitchFamily="34" charset="0"/>
              </a:rPr>
              <a:t>App</a:t>
            </a:r>
            <a:endParaRPr lang="en-US" dirty="0">
              <a:gradFill>
                <a:gsLst>
                  <a:gs pos="1250">
                    <a:schemeClr val="tx1"/>
                  </a:gs>
                  <a:gs pos="100000">
                    <a:schemeClr val="tx1"/>
                  </a:gs>
                </a:gsLst>
                <a:lin ang="5400000" scaled="0"/>
              </a:gradFill>
              <a:ea typeface="Segoe UI" pitchFamily="34" charset="0"/>
              <a:cs typeface="Segoe UI" pitchFamily="34" charset="0"/>
            </a:endParaRPr>
          </a:p>
        </p:txBody>
      </p:sp>
      <p:sp>
        <p:nvSpPr>
          <p:cNvPr id="11" name="Rectangle 10"/>
          <p:cNvSpPr/>
          <p:nvPr/>
        </p:nvSpPr>
        <p:spPr bwMode="auto">
          <a:xfrm>
            <a:off x="844208" y="4215934"/>
            <a:ext cx="1367642" cy="1367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dirty="0">
                <a:gradFill>
                  <a:gsLst>
                    <a:gs pos="1250">
                      <a:schemeClr val="tx1"/>
                    </a:gs>
                    <a:gs pos="100000">
                      <a:schemeClr val="tx1"/>
                    </a:gs>
                  </a:gsLst>
                  <a:lin ang="5400000" scaled="0"/>
                </a:gradFill>
                <a:ea typeface="Segoe UI" pitchFamily="34" charset="0"/>
                <a:cs typeface="Segoe UI" pitchFamily="34" charset="0"/>
              </a:rPr>
              <a:t>Notification</a:t>
            </a:r>
          </a:p>
          <a:p>
            <a:pPr algn="ctr" defTabSz="914099" fontAlgn="base">
              <a:lnSpc>
                <a:spcPct val="90000"/>
              </a:lnSpc>
              <a:spcBef>
                <a:spcPct val="0"/>
              </a:spcBef>
              <a:spcAft>
                <a:spcPct val="0"/>
              </a:spcAft>
            </a:pPr>
            <a:r>
              <a:rPr lang="en-US" dirty="0">
                <a:gradFill>
                  <a:gsLst>
                    <a:gs pos="1250">
                      <a:schemeClr val="tx1"/>
                    </a:gs>
                    <a:gs pos="100000">
                      <a:schemeClr val="tx1"/>
                    </a:gs>
                  </a:gsLst>
                  <a:lin ang="5400000" scaled="0"/>
                </a:gradFill>
                <a:ea typeface="Segoe UI" pitchFamily="34" charset="0"/>
                <a:cs typeface="Segoe UI" pitchFamily="34" charset="0"/>
              </a:rPr>
              <a:t>Client Platform</a:t>
            </a:r>
          </a:p>
        </p:txBody>
      </p:sp>
      <p:sp>
        <p:nvSpPr>
          <p:cNvPr id="12" name="Left-Right Arrow 11"/>
          <p:cNvSpPr/>
          <p:nvPr/>
        </p:nvSpPr>
        <p:spPr bwMode="auto">
          <a:xfrm>
            <a:off x="2211850" y="2468907"/>
            <a:ext cx="1118883"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gradFill>
                  <a:gsLst>
                    <a:gs pos="1250">
                      <a:schemeClr val="tx1"/>
                    </a:gs>
                    <a:gs pos="100000">
                      <a:schemeClr val="tx1"/>
                    </a:gs>
                  </a:gsLst>
                  <a:lin ang="5400000" scaled="0"/>
                </a:gradFill>
                <a:ea typeface="Segoe UI" pitchFamily="34" charset="0"/>
                <a:cs typeface="Segoe UI" pitchFamily="34" charset="0"/>
              </a:rPr>
              <a:t>2</a:t>
            </a:r>
            <a:endParaRPr lang="en-US" sz="2000" dirty="0">
              <a:gradFill>
                <a:gsLst>
                  <a:gs pos="1250">
                    <a:schemeClr val="tx1"/>
                  </a:gs>
                  <a:gs pos="100000">
                    <a:schemeClr val="tx1"/>
                  </a:gs>
                </a:gsLst>
                <a:lin ang="5400000" scaled="0"/>
              </a:gradFill>
              <a:ea typeface="Segoe UI" pitchFamily="34" charset="0"/>
              <a:cs typeface="Segoe UI" pitchFamily="34" charset="0"/>
            </a:endParaRPr>
          </a:p>
        </p:txBody>
      </p:sp>
      <p:sp>
        <p:nvSpPr>
          <p:cNvPr id="13" name="Left-Right Arrow 12"/>
          <p:cNvSpPr/>
          <p:nvPr/>
        </p:nvSpPr>
        <p:spPr bwMode="auto">
          <a:xfrm>
            <a:off x="2211849" y="4617057"/>
            <a:ext cx="1118883"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gradFill>
                  <a:gsLst>
                    <a:gs pos="1250">
                      <a:schemeClr val="tx1"/>
                    </a:gs>
                    <a:gs pos="100000">
                      <a:schemeClr val="tx1"/>
                    </a:gs>
                  </a:gsLst>
                  <a:lin ang="5400000" scaled="0"/>
                </a:gradFill>
                <a:ea typeface="Segoe UI" pitchFamily="34" charset="0"/>
                <a:cs typeface="Segoe UI" pitchFamily="34" charset="0"/>
              </a:rPr>
              <a:t>3</a:t>
            </a:r>
            <a:endParaRPr lang="en-US" sz="2000" dirty="0">
              <a:gradFill>
                <a:gsLst>
                  <a:gs pos="1250">
                    <a:schemeClr val="tx1"/>
                  </a:gs>
                  <a:gs pos="100000">
                    <a:schemeClr val="tx1"/>
                  </a:gs>
                </a:gsLst>
                <a:lin ang="5400000" scaled="0"/>
              </a:gradFill>
              <a:ea typeface="Segoe UI" pitchFamily="34" charset="0"/>
              <a:cs typeface="Segoe UI" pitchFamily="34" charset="0"/>
            </a:endParaRPr>
          </a:p>
        </p:txBody>
      </p:sp>
      <p:sp>
        <p:nvSpPr>
          <p:cNvPr id="14" name="Left-Right Arrow 13"/>
          <p:cNvSpPr/>
          <p:nvPr/>
        </p:nvSpPr>
        <p:spPr bwMode="auto">
          <a:xfrm rot="5400000">
            <a:off x="1137776" y="3542983"/>
            <a:ext cx="780506"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solidFill>
                  <a:schemeClr val="tx1">
                    <a:alpha val="99000"/>
                  </a:schemeClr>
                </a:solidFill>
                <a:ea typeface="Segoe UI" pitchFamily="34" charset="0"/>
                <a:cs typeface="Segoe UI" pitchFamily="34" charset="0"/>
              </a:rPr>
              <a:t>1</a:t>
            </a:r>
            <a:endParaRPr lang="en-US" sz="2000" dirty="0">
              <a:solidFill>
                <a:schemeClr val="tx1">
                  <a:alpha val="99000"/>
                </a:schemeClr>
              </a:solidFill>
              <a:ea typeface="Segoe UI" pitchFamily="34" charset="0"/>
              <a:cs typeface="Segoe UI" pitchFamily="34" charset="0"/>
            </a:endParaRPr>
          </a:p>
        </p:txBody>
      </p:sp>
      <p:sp>
        <p:nvSpPr>
          <p:cNvPr id="15" name="Left-Right Arrow 14"/>
          <p:cNvSpPr/>
          <p:nvPr/>
        </p:nvSpPr>
        <p:spPr bwMode="auto">
          <a:xfrm rot="5400000">
            <a:off x="3949396" y="3540982"/>
            <a:ext cx="780506"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gradFill>
                  <a:gsLst>
                    <a:gs pos="1250">
                      <a:schemeClr val="tx1"/>
                    </a:gs>
                    <a:gs pos="100000">
                      <a:schemeClr val="tx1"/>
                    </a:gs>
                  </a:gsLst>
                  <a:lin ang="5400000" scaled="0"/>
                </a:gradFill>
                <a:ea typeface="Segoe UI" pitchFamily="34" charset="0"/>
                <a:cs typeface="Segoe UI" pitchFamily="34" charset="0"/>
              </a:rPr>
              <a:t>3</a:t>
            </a:r>
            <a:endParaRPr lang="en-US" sz="2000" dirty="0">
              <a:gradFill>
                <a:gsLst>
                  <a:gs pos="1250">
                    <a:schemeClr val="tx1"/>
                  </a:gs>
                  <a:gs pos="100000">
                    <a:schemeClr val="tx1"/>
                  </a:gs>
                </a:gsLst>
                <a:lin ang="5400000" scaled="0"/>
              </a:gradFill>
              <a:ea typeface="Segoe UI" pitchFamily="34" charset="0"/>
              <a:cs typeface="Segoe UI" pitchFamily="34" charset="0"/>
            </a:endParaRPr>
          </a:p>
        </p:txBody>
      </p:sp>
      <p:sp>
        <p:nvSpPr>
          <p:cNvPr id="16" name="TextBox 15"/>
          <p:cNvSpPr txBox="1"/>
          <p:nvPr/>
        </p:nvSpPr>
        <p:spPr>
          <a:xfrm>
            <a:off x="6094412" y="1431913"/>
            <a:ext cx="5570538" cy="1458861"/>
          </a:xfrm>
          <a:prstGeom prst="rect">
            <a:avLst/>
          </a:prstGeom>
          <a:noFill/>
        </p:spPr>
        <p:txBody>
          <a:bodyPr wrap="square" lIns="182880" tIns="0" rIns="0" bIns="0" rtlCol="0">
            <a:spAutoFit/>
          </a:bodyPr>
          <a:lstStyle/>
          <a:p>
            <a:pPr marL="514350" indent="-514350">
              <a:lnSpc>
                <a:spcPct val="90000"/>
              </a:lnSpc>
              <a:spcBef>
                <a:spcPts val="1800"/>
              </a:spcBef>
              <a:buClr>
                <a:schemeClr val="accent3"/>
              </a:buClr>
              <a:buFont typeface="+mj-lt"/>
              <a:buAutoNum type="arabicPeriod"/>
            </a:pPr>
            <a:r>
              <a:rPr lang="en-US" sz="2400" dirty="0" smtClean="0">
                <a:gradFill>
                  <a:gsLst>
                    <a:gs pos="1250">
                      <a:schemeClr val="bg1"/>
                    </a:gs>
                    <a:gs pos="100000">
                      <a:schemeClr val="bg1"/>
                    </a:gs>
                  </a:gsLst>
                  <a:lin ang="5400000" scaled="0"/>
                </a:gradFill>
              </a:rPr>
              <a:t>Request Channel URI</a:t>
            </a:r>
          </a:p>
          <a:p>
            <a:pPr marL="514350" indent="-514350">
              <a:lnSpc>
                <a:spcPct val="90000"/>
              </a:lnSpc>
              <a:spcBef>
                <a:spcPts val="1800"/>
              </a:spcBef>
              <a:buClr>
                <a:schemeClr val="accent3"/>
              </a:buClr>
              <a:buFont typeface="+mj-lt"/>
              <a:buAutoNum type="arabicPeriod"/>
            </a:pPr>
            <a:r>
              <a:rPr lang="en-US" sz="2400" dirty="0" smtClean="0">
                <a:gradFill>
                  <a:gsLst>
                    <a:gs pos="1250">
                      <a:schemeClr val="bg1"/>
                    </a:gs>
                    <a:gs pos="100000">
                      <a:schemeClr val="bg1"/>
                    </a:gs>
                  </a:gsLst>
                  <a:lin ang="5400000" scaled="0"/>
                </a:gradFill>
              </a:rPr>
              <a:t>Register with your Cloud Service</a:t>
            </a:r>
          </a:p>
          <a:p>
            <a:pPr marL="514350" indent="-514350">
              <a:lnSpc>
                <a:spcPct val="90000"/>
              </a:lnSpc>
              <a:spcBef>
                <a:spcPts val="1800"/>
              </a:spcBef>
              <a:buClr>
                <a:schemeClr val="accent3"/>
              </a:buClr>
              <a:buFont typeface="+mj-lt"/>
              <a:buAutoNum type="arabicPeriod"/>
            </a:pPr>
            <a:r>
              <a:rPr lang="en-US" sz="2400" dirty="0" smtClean="0">
                <a:gradFill>
                  <a:gsLst>
                    <a:gs pos="1250">
                      <a:schemeClr val="bg1"/>
                    </a:gs>
                    <a:gs pos="100000">
                      <a:schemeClr val="bg1"/>
                    </a:gs>
                  </a:gsLst>
                  <a:lin ang="5400000" scaled="0"/>
                </a:gradFill>
              </a:rPr>
              <a:t>Authenticate &amp;</a:t>
            </a:r>
            <a:r>
              <a:rPr lang="en-US" sz="2400" dirty="0">
                <a:gradFill>
                  <a:gsLst>
                    <a:gs pos="1250">
                      <a:schemeClr val="bg1"/>
                    </a:gs>
                    <a:gs pos="100000">
                      <a:schemeClr val="bg1"/>
                    </a:gs>
                  </a:gsLst>
                  <a:lin ang="5400000" scaled="0"/>
                </a:gradFill>
              </a:rPr>
              <a:t> </a:t>
            </a:r>
            <a:r>
              <a:rPr lang="en-US" sz="2400" dirty="0" smtClean="0">
                <a:gradFill>
                  <a:gsLst>
                    <a:gs pos="1250">
                      <a:schemeClr val="bg1"/>
                    </a:gs>
                    <a:gs pos="100000">
                      <a:schemeClr val="bg1"/>
                    </a:gs>
                  </a:gsLst>
                  <a:lin ang="5400000" scaled="0"/>
                </a:gradFill>
              </a:rPr>
              <a:t>Push Notification</a:t>
            </a:r>
          </a:p>
        </p:txBody>
      </p:sp>
    </p:spTree>
    <p:extLst>
      <p:ext uri="{BB962C8B-B14F-4D97-AF65-F5344CB8AC3E}">
        <p14:creationId xmlns:p14="http://schemas.microsoft.com/office/powerpoint/2010/main" val="296186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fade">
                                      <p:cBhvr>
                                        <p:cTn id="15" dur="500"/>
                                        <p:tgtEl>
                                          <p:spTgt spid="16">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fade">
                                      <p:cBhvr>
                                        <p:cTn id="23" dur="500"/>
                                        <p:tgtEl>
                                          <p:spTgt spid="16">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519112" y="3055051"/>
            <a:ext cx="11149013"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2">
                    <a:alpha val="99000"/>
                  </a:schemeClr>
                </a:solidFill>
                <a:effectLst/>
                <a:latin typeface="+mj-lt"/>
                <a:ea typeface="+mn-ea"/>
                <a:cs typeface="Arial" charset="0"/>
              </a:defRPr>
            </a:lvl1pPr>
          </a:lstStyle>
          <a:p>
            <a:r>
              <a:rPr lang="en-US" dirty="0" smtClean="0"/>
              <a:t>http://manage.dev.live.com/build</a:t>
            </a:r>
            <a:endParaRPr lang="en-US" dirty="0"/>
          </a:p>
        </p:txBody>
      </p:sp>
      <p:sp>
        <p:nvSpPr>
          <p:cNvPr id="2" name="Title 1"/>
          <p:cNvSpPr>
            <a:spLocks noGrp="1"/>
          </p:cNvSpPr>
          <p:nvPr>
            <p:ph type="title"/>
          </p:nvPr>
        </p:nvSpPr>
        <p:spPr/>
        <p:txBody>
          <a:bodyPr/>
          <a:lstStyle/>
          <a:p>
            <a:r>
              <a:rPr lang="en-US" dirty="0" smtClean="0"/>
              <a:t>Register Your App</a:t>
            </a:r>
            <a:endParaRPr lang="en-US" dirty="0"/>
          </a:p>
        </p:txBody>
      </p:sp>
      <p:grpSp>
        <p:nvGrpSpPr>
          <p:cNvPr id="9" name="Group 8"/>
          <p:cNvGrpSpPr/>
          <p:nvPr/>
        </p:nvGrpSpPr>
        <p:grpSpPr>
          <a:xfrm>
            <a:off x="-36" y="1219581"/>
            <a:ext cx="12256366" cy="6375680"/>
            <a:chOff x="-36" y="960506"/>
            <a:chExt cx="12256366" cy="637568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50000"/>
            <a:stretch/>
          </p:blipFill>
          <p:spPr>
            <a:xfrm>
              <a:off x="-36" y="3527178"/>
              <a:ext cx="12188825" cy="3809008"/>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54" t="2642" r="-554" b="52962"/>
            <a:stretch/>
          </p:blipFill>
          <p:spPr>
            <a:xfrm>
              <a:off x="67505" y="960506"/>
              <a:ext cx="12188825" cy="3382112"/>
            </a:xfrm>
            <a:prstGeom prst="rect">
              <a:avLst/>
            </a:prstGeom>
            <a:ln>
              <a:noFill/>
            </a:ln>
            <a:effectLst/>
          </p:spPr>
        </p:pic>
      </p:grpSp>
      <p:sp>
        <p:nvSpPr>
          <p:cNvPr id="8" name="Right Arrow 7"/>
          <p:cNvSpPr/>
          <p:nvPr/>
        </p:nvSpPr>
        <p:spPr bwMode="auto">
          <a:xfrm>
            <a:off x="409910" y="4880999"/>
            <a:ext cx="457200" cy="441435"/>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Right Arrow 9"/>
          <p:cNvSpPr/>
          <p:nvPr/>
        </p:nvSpPr>
        <p:spPr bwMode="auto">
          <a:xfrm>
            <a:off x="409910" y="5567268"/>
            <a:ext cx="457200" cy="441435"/>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t="2624"/>
          <a:stretch/>
        </p:blipFill>
        <p:spPr>
          <a:xfrm>
            <a:off x="1480" y="1219581"/>
            <a:ext cx="12188825" cy="7418085"/>
          </a:xfrm>
          <a:prstGeom prst="rect">
            <a:avLst/>
          </a:prstGeom>
          <a:ln>
            <a:noFill/>
          </a:ln>
          <a:effectLst/>
        </p:spPr>
      </p:pic>
      <p:sp>
        <p:nvSpPr>
          <p:cNvPr id="14" name="Right Arrow 13"/>
          <p:cNvSpPr/>
          <p:nvPr/>
        </p:nvSpPr>
        <p:spPr bwMode="auto">
          <a:xfrm>
            <a:off x="412544" y="5021207"/>
            <a:ext cx="457200" cy="441435"/>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5" name="Right Arrow 14"/>
          <p:cNvSpPr/>
          <p:nvPr/>
        </p:nvSpPr>
        <p:spPr bwMode="auto">
          <a:xfrm>
            <a:off x="399406" y="5567268"/>
            <a:ext cx="457200" cy="441435"/>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Right Arrow 15"/>
          <p:cNvSpPr/>
          <p:nvPr/>
        </p:nvSpPr>
        <p:spPr bwMode="auto">
          <a:xfrm>
            <a:off x="412544" y="6187965"/>
            <a:ext cx="457200" cy="441435"/>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Rectangle 2"/>
          <p:cNvSpPr/>
          <p:nvPr/>
        </p:nvSpPr>
        <p:spPr bwMode="auto">
          <a:xfrm>
            <a:off x="9886950" y="1619250"/>
            <a:ext cx="1390650" cy="55245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595728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xit" presetSubtype="0" fill="hold" grpId="1"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xit" presetSubtype="0" fill="hold" grpId="1" nodeType="withEffect">
                                  <p:stCondLst>
                                    <p:cond delay="0"/>
                                  </p:stCondLst>
                                  <p:childTnLst>
                                    <p:animEffect transition="out" filter="fade">
                                      <p:cBhvr>
                                        <p:cTn id="53" dur="500"/>
                                        <p:tgtEl>
                                          <p:spTgt spid="15"/>
                                        </p:tgtEl>
                                      </p:cBhvr>
                                    </p:animEffect>
                                    <p:set>
                                      <p:cBhvr>
                                        <p:cTn id="5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4" grpId="0" animBg="1"/>
      <p:bldP spid="14" grpId="1" animBg="1"/>
      <p:bldP spid="15" grpId="0" animBg="1"/>
      <p:bldP spid="15" grpId="1"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514904"/>
            <a:ext cx="11149013" cy="1828193"/>
          </a:xfrm>
        </p:spPr>
        <p:txBody>
          <a:bodyPr/>
          <a:lstStyle/>
          <a:p>
            <a:r>
              <a:rPr lang="en-US" dirty="0"/>
              <a:t>Windows Azure Toolkit </a:t>
            </a:r>
            <a:r>
              <a:rPr lang="en-US" dirty="0" smtClean="0"/>
              <a:t/>
            </a:r>
            <a:br>
              <a:rPr lang="en-US" dirty="0" smtClean="0"/>
            </a:br>
            <a:r>
              <a:rPr lang="en-US" dirty="0" smtClean="0"/>
              <a:t>for </a:t>
            </a:r>
            <a:r>
              <a:rPr lang="en-US" dirty="0"/>
              <a:t>Windows </a:t>
            </a:r>
            <a:r>
              <a:rPr lang="en-US" dirty="0" smtClean="0"/>
              <a:t>8</a:t>
            </a:r>
            <a:endParaRPr lang="en-US" dirty="0"/>
          </a:p>
        </p:txBody>
      </p:sp>
    </p:spTree>
    <p:extLst>
      <p:ext uri="{BB962C8B-B14F-4D97-AF65-F5344CB8AC3E}">
        <p14:creationId xmlns:p14="http://schemas.microsoft.com/office/powerpoint/2010/main" val="214496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747897"/>
          </a:xfrm>
        </p:spPr>
        <p:txBody>
          <a:bodyPr/>
          <a:lstStyle/>
          <a:p>
            <a:r>
              <a:rPr lang="en-US" dirty="0"/>
              <a:t>Push Notification Overview</a:t>
            </a:r>
          </a:p>
        </p:txBody>
      </p:sp>
      <p:sp>
        <p:nvSpPr>
          <p:cNvPr id="5" name="Rectangle 4"/>
          <p:cNvSpPr/>
          <p:nvPr/>
        </p:nvSpPr>
        <p:spPr bwMode="auto">
          <a:xfrm>
            <a:off x="519113" y="1417593"/>
            <a:ext cx="2017832" cy="481617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400" dirty="0">
                <a:solidFill>
                  <a:schemeClr val="tx1">
                    <a:alpha val="99000"/>
                  </a:schemeClr>
                </a:solidFill>
                <a:ea typeface="Segoe UI" pitchFamily="34" charset="0"/>
                <a:cs typeface="Segoe UI" pitchFamily="34" charset="0"/>
              </a:rPr>
              <a:t>Windows  8</a:t>
            </a:r>
          </a:p>
        </p:txBody>
      </p:sp>
      <p:grpSp>
        <p:nvGrpSpPr>
          <p:cNvPr id="3" name="Group 2"/>
          <p:cNvGrpSpPr/>
          <p:nvPr/>
        </p:nvGrpSpPr>
        <p:grpSpPr>
          <a:xfrm>
            <a:off x="3330733" y="1417594"/>
            <a:ext cx="2017832" cy="2017832"/>
            <a:chOff x="3330733" y="1417594"/>
            <a:chExt cx="2017832" cy="2017832"/>
          </a:xfrm>
        </p:grpSpPr>
        <p:sp>
          <p:nvSpPr>
            <p:cNvPr id="6" name="Rectangle 5"/>
            <p:cNvSpPr/>
            <p:nvPr/>
          </p:nvSpPr>
          <p:spPr bwMode="auto">
            <a:xfrm>
              <a:off x="3330733" y="1417594"/>
              <a:ext cx="2017832" cy="20178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000" dirty="0">
                  <a:solidFill>
                    <a:schemeClr val="tx1">
                      <a:alpha val="99000"/>
                    </a:schemeClr>
                  </a:solidFill>
                  <a:ea typeface="Segoe UI" pitchFamily="34" charset="0"/>
                  <a:cs typeface="Segoe UI" pitchFamily="34" charset="0"/>
                </a:rPr>
                <a:t>Cloud Service</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6322" r="26573" b="58654"/>
            <a:stretch/>
          </p:blipFill>
          <p:spPr>
            <a:xfrm>
              <a:off x="3897270" y="2299820"/>
              <a:ext cx="884759" cy="777335"/>
            </a:xfrm>
            <a:prstGeom prst="rect">
              <a:avLst/>
            </a:prstGeom>
          </p:spPr>
        </p:pic>
      </p:grpSp>
      <p:grpSp>
        <p:nvGrpSpPr>
          <p:cNvPr id="2" name="Group 1"/>
          <p:cNvGrpSpPr/>
          <p:nvPr/>
        </p:nvGrpSpPr>
        <p:grpSpPr>
          <a:xfrm>
            <a:off x="3330733" y="4215934"/>
            <a:ext cx="2017832" cy="2017832"/>
            <a:chOff x="3330733" y="4215934"/>
            <a:chExt cx="2017832" cy="2017832"/>
          </a:xfrm>
        </p:grpSpPr>
        <p:sp>
          <p:nvSpPr>
            <p:cNvPr id="7" name="Rectangle 6"/>
            <p:cNvSpPr/>
            <p:nvPr/>
          </p:nvSpPr>
          <p:spPr bwMode="auto">
            <a:xfrm>
              <a:off x="3330733" y="4215934"/>
              <a:ext cx="2017832" cy="20178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US" sz="2000" dirty="0">
                  <a:solidFill>
                    <a:schemeClr val="tx1">
                      <a:alpha val="99000"/>
                    </a:schemeClr>
                  </a:solidFill>
                  <a:ea typeface="Segoe UI" pitchFamily="34" charset="0"/>
                  <a:cs typeface="Segoe UI" pitchFamily="34" charset="0"/>
                </a:rPr>
                <a:t>Windows </a:t>
              </a:r>
              <a:r>
                <a:rPr lang="en-US" sz="2000" dirty="0" smtClean="0">
                  <a:solidFill>
                    <a:schemeClr val="tx1">
                      <a:alpha val="99000"/>
                    </a:schemeClr>
                  </a:solidFill>
                  <a:ea typeface="Segoe UI" pitchFamily="34" charset="0"/>
                  <a:cs typeface="Segoe UI" pitchFamily="34" charset="0"/>
                </a:rPr>
                <a:t>Notification </a:t>
              </a:r>
              <a:r>
                <a:rPr lang="en-US" sz="2000" dirty="0">
                  <a:solidFill>
                    <a:schemeClr val="tx1">
                      <a:alpha val="99000"/>
                    </a:schemeClr>
                  </a:solidFill>
                  <a:ea typeface="Segoe UI" pitchFamily="34" charset="0"/>
                  <a:cs typeface="Segoe UI" pitchFamily="34" charset="0"/>
                </a:rPr>
                <a:t>Service</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26322" r="26573" b="58654"/>
            <a:stretch/>
          </p:blipFill>
          <p:spPr>
            <a:xfrm>
              <a:off x="3897270" y="5188468"/>
              <a:ext cx="884759" cy="777335"/>
            </a:xfrm>
            <a:prstGeom prst="rect">
              <a:avLst/>
            </a:prstGeom>
          </p:spPr>
        </p:pic>
      </p:grpSp>
      <p:sp>
        <p:nvSpPr>
          <p:cNvPr id="12" name="Left-Right Arrow 11"/>
          <p:cNvSpPr/>
          <p:nvPr/>
        </p:nvSpPr>
        <p:spPr bwMode="auto">
          <a:xfrm>
            <a:off x="2211850" y="2468907"/>
            <a:ext cx="1118883"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solidFill>
                  <a:schemeClr val="tx1">
                    <a:alpha val="99000"/>
                  </a:schemeClr>
                </a:solidFill>
                <a:ea typeface="Segoe UI" pitchFamily="34" charset="0"/>
                <a:cs typeface="Segoe UI" pitchFamily="34" charset="0"/>
              </a:rPr>
              <a:t>2</a:t>
            </a:r>
            <a:endParaRPr lang="en-US" sz="2000" dirty="0">
              <a:solidFill>
                <a:schemeClr val="tx1">
                  <a:alpha val="99000"/>
                </a:schemeClr>
              </a:solidFill>
              <a:ea typeface="Segoe UI" pitchFamily="34" charset="0"/>
              <a:cs typeface="Segoe UI" pitchFamily="34" charset="0"/>
            </a:endParaRPr>
          </a:p>
        </p:txBody>
      </p:sp>
      <p:sp>
        <p:nvSpPr>
          <p:cNvPr id="13" name="Left-Right Arrow 12"/>
          <p:cNvSpPr/>
          <p:nvPr/>
        </p:nvSpPr>
        <p:spPr bwMode="auto">
          <a:xfrm>
            <a:off x="2211849" y="4617057"/>
            <a:ext cx="1118883"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solidFill>
                  <a:schemeClr val="tx1">
                    <a:alpha val="99000"/>
                  </a:schemeClr>
                </a:solidFill>
                <a:ea typeface="Segoe UI" pitchFamily="34" charset="0"/>
                <a:cs typeface="Segoe UI" pitchFamily="34" charset="0"/>
              </a:rPr>
              <a:t>3</a:t>
            </a:r>
            <a:endParaRPr lang="en-US" sz="2000" dirty="0">
              <a:solidFill>
                <a:schemeClr val="tx1">
                  <a:alpha val="99000"/>
                </a:schemeClr>
              </a:solidFill>
              <a:ea typeface="Segoe UI" pitchFamily="34" charset="0"/>
              <a:cs typeface="Segoe UI" pitchFamily="34" charset="0"/>
            </a:endParaRPr>
          </a:p>
        </p:txBody>
      </p:sp>
      <p:sp>
        <p:nvSpPr>
          <p:cNvPr id="15" name="Left-Right Arrow 14"/>
          <p:cNvSpPr/>
          <p:nvPr/>
        </p:nvSpPr>
        <p:spPr bwMode="auto">
          <a:xfrm rot="5400000">
            <a:off x="3949396" y="3540982"/>
            <a:ext cx="780506"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solidFill>
                  <a:schemeClr val="tx1">
                    <a:alpha val="99000"/>
                  </a:schemeClr>
                </a:solidFill>
                <a:ea typeface="Segoe UI" pitchFamily="34" charset="0"/>
                <a:cs typeface="Segoe UI" pitchFamily="34" charset="0"/>
              </a:rPr>
              <a:t>3</a:t>
            </a:r>
            <a:endParaRPr lang="en-US" sz="2000" dirty="0">
              <a:solidFill>
                <a:schemeClr val="tx1">
                  <a:alpha val="99000"/>
                </a:schemeClr>
              </a:solidFill>
              <a:ea typeface="Segoe UI" pitchFamily="34" charset="0"/>
              <a:cs typeface="Segoe UI" pitchFamily="34" charset="0"/>
            </a:endParaRPr>
          </a:p>
        </p:txBody>
      </p:sp>
      <p:sp>
        <p:nvSpPr>
          <p:cNvPr id="16" name="TextBox 15"/>
          <p:cNvSpPr txBox="1"/>
          <p:nvPr/>
        </p:nvSpPr>
        <p:spPr>
          <a:xfrm>
            <a:off x="6094412" y="1431913"/>
            <a:ext cx="5570538" cy="1458861"/>
          </a:xfrm>
          <a:prstGeom prst="rect">
            <a:avLst/>
          </a:prstGeom>
          <a:noFill/>
        </p:spPr>
        <p:txBody>
          <a:bodyPr wrap="square" lIns="182880" tIns="0" rIns="0" bIns="0" rtlCol="0">
            <a:spAutoFit/>
          </a:bodyPr>
          <a:lstStyle/>
          <a:p>
            <a:pPr marL="457200" indent="-457200">
              <a:lnSpc>
                <a:spcPct val="90000"/>
              </a:lnSpc>
              <a:spcBef>
                <a:spcPts val="1800"/>
              </a:spcBef>
              <a:buClr>
                <a:schemeClr val="accent3"/>
              </a:buClr>
              <a:buFont typeface="+mj-lt"/>
              <a:buAutoNum type="arabicPeriod"/>
            </a:pPr>
            <a:r>
              <a:rPr lang="en-US" sz="2400" dirty="0">
                <a:solidFill>
                  <a:schemeClr val="bg1">
                    <a:lumMod val="75000"/>
                    <a:lumOff val="25000"/>
                  </a:schemeClr>
                </a:solidFill>
              </a:rPr>
              <a:t>Request Channel </a:t>
            </a:r>
            <a:r>
              <a:rPr lang="en-US" sz="2400" dirty="0" smtClean="0">
                <a:solidFill>
                  <a:schemeClr val="bg1">
                    <a:lumMod val="75000"/>
                    <a:lumOff val="25000"/>
                  </a:schemeClr>
                </a:solidFill>
              </a:rPr>
              <a:t>URI</a:t>
            </a:r>
            <a:endParaRPr lang="en-US" sz="2400" dirty="0">
              <a:solidFill>
                <a:schemeClr val="bg1">
                  <a:lumMod val="75000"/>
                  <a:lumOff val="25000"/>
                </a:schemeClr>
              </a:solidFill>
            </a:endParaRPr>
          </a:p>
          <a:p>
            <a:pPr marL="457200" indent="-457200">
              <a:lnSpc>
                <a:spcPct val="90000"/>
              </a:lnSpc>
              <a:spcBef>
                <a:spcPts val="1800"/>
              </a:spcBef>
              <a:buClr>
                <a:schemeClr val="accent3"/>
              </a:buClr>
              <a:buFont typeface="+mj-lt"/>
              <a:buAutoNum type="arabicPeriod"/>
            </a:pPr>
            <a:r>
              <a:rPr lang="en-US" sz="2400" dirty="0">
                <a:solidFill>
                  <a:schemeClr val="bg1">
                    <a:lumMod val="75000"/>
                    <a:lumOff val="25000"/>
                  </a:schemeClr>
                </a:solidFill>
              </a:rPr>
              <a:t>Register with your Cloud </a:t>
            </a:r>
            <a:r>
              <a:rPr lang="en-US" sz="2400" dirty="0" smtClean="0">
                <a:solidFill>
                  <a:schemeClr val="bg1">
                    <a:lumMod val="75000"/>
                    <a:lumOff val="25000"/>
                  </a:schemeClr>
                </a:solidFill>
              </a:rPr>
              <a:t>Service</a:t>
            </a:r>
            <a:endParaRPr lang="en-US" sz="2400" dirty="0">
              <a:solidFill>
                <a:schemeClr val="bg1">
                  <a:lumMod val="75000"/>
                  <a:lumOff val="25000"/>
                </a:schemeClr>
              </a:solidFill>
            </a:endParaRPr>
          </a:p>
          <a:p>
            <a:pPr marL="457200" indent="-457200">
              <a:lnSpc>
                <a:spcPct val="90000"/>
              </a:lnSpc>
              <a:spcBef>
                <a:spcPts val="1800"/>
              </a:spcBef>
              <a:buClr>
                <a:schemeClr val="accent3"/>
              </a:buClr>
              <a:buFont typeface="+mj-lt"/>
              <a:buAutoNum type="arabicPeriod"/>
            </a:pPr>
            <a:r>
              <a:rPr lang="en-US" sz="2400" dirty="0">
                <a:solidFill>
                  <a:schemeClr val="bg1">
                    <a:lumMod val="75000"/>
                    <a:lumOff val="25000"/>
                  </a:schemeClr>
                </a:solidFill>
              </a:rPr>
              <a:t>Authenticate &amp; Push Notification</a:t>
            </a:r>
          </a:p>
        </p:txBody>
      </p:sp>
      <p:sp>
        <p:nvSpPr>
          <p:cNvPr id="19" name="Rectangle 18"/>
          <p:cNvSpPr/>
          <p:nvPr/>
        </p:nvSpPr>
        <p:spPr bwMode="auto">
          <a:xfrm>
            <a:off x="844208" y="2067784"/>
            <a:ext cx="1367642" cy="1367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dirty="0">
                <a:solidFill>
                  <a:schemeClr val="tx1">
                    <a:alpha val="99000"/>
                  </a:schemeClr>
                </a:solidFill>
                <a:ea typeface="Segoe UI" pitchFamily="34" charset="0"/>
                <a:cs typeface="Segoe UI" pitchFamily="34" charset="0"/>
              </a:rPr>
              <a:t>Metro Style App</a:t>
            </a:r>
          </a:p>
        </p:txBody>
      </p:sp>
      <p:sp>
        <p:nvSpPr>
          <p:cNvPr id="20" name="Rectangle 19"/>
          <p:cNvSpPr/>
          <p:nvPr/>
        </p:nvSpPr>
        <p:spPr bwMode="auto">
          <a:xfrm>
            <a:off x="844208" y="4215934"/>
            <a:ext cx="1367642" cy="1367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dirty="0">
                <a:solidFill>
                  <a:schemeClr val="tx1">
                    <a:alpha val="99000"/>
                  </a:schemeClr>
                </a:solidFill>
                <a:ea typeface="Segoe UI" pitchFamily="34" charset="0"/>
                <a:cs typeface="Segoe UI" pitchFamily="34" charset="0"/>
              </a:rPr>
              <a:t>Notification</a:t>
            </a:r>
          </a:p>
          <a:p>
            <a:pPr algn="ctr" defTabSz="914099" fontAlgn="base">
              <a:lnSpc>
                <a:spcPct val="90000"/>
              </a:lnSpc>
              <a:spcBef>
                <a:spcPct val="0"/>
              </a:spcBef>
              <a:spcAft>
                <a:spcPct val="0"/>
              </a:spcAft>
            </a:pPr>
            <a:r>
              <a:rPr lang="en-US" dirty="0">
                <a:solidFill>
                  <a:schemeClr val="tx1">
                    <a:alpha val="99000"/>
                  </a:schemeClr>
                </a:solidFill>
                <a:ea typeface="Segoe UI" pitchFamily="34" charset="0"/>
                <a:cs typeface="Segoe UI" pitchFamily="34" charset="0"/>
              </a:rPr>
              <a:t>Client Platform</a:t>
            </a:r>
          </a:p>
        </p:txBody>
      </p:sp>
      <p:sp>
        <p:nvSpPr>
          <p:cNvPr id="22" name="Title 3"/>
          <p:cNvSpPr txBox="1">
            <a:spLocks/>
          </p:cNvSpPr>
          <p:nvPr/>
        </p:nvSpPr>
        <p:spPr>
          <a:xfrm>
            <a:off x="522288" y="270150"/>
            <a:ext cx="11149013"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2">
                    <a:alpha val="99000"/>
                  </a:schemeClr>
                </a:solidFill>
                <a:effectLst/>
                <a:latin typeface="+mj-lt"/>
                <a:ea typeface="+mn-ea"/>
                <a:cs typeface="Arial" charset="0"/>
              </a:defRPr>
            </a:lvl1pPr>
          </a:lstStyle>
          <a:p>
            <a:r>
              <a:rPr lang="en-US" sz="4800" dirty="0"/>
              <a:t>Building a Cloud Service with Window Azure</a:t>
            </a:r>
          </a:p>
        </p:txBody>
      </p:sp>
      <p:sp>
        <p:nvSpPr>
          <p:cNvPr id="25" name="TextBox 24"/>
          <p:cNvSpPr txBox="1"/>
          <p:nvPr/>
        </p:nvSpPr>
        <p:spPr>
          <a:xfrm>
            <a:off x="519112" y="1202280"/>
            <a:ext cx="5570538" cy="2354491"/>
          </a:xfrm>
          <a:prstGeom prst="rect">
            <a:avLst/>
          </a:prstGeom>
          <a:noFill/>
        </p:spPr>
        <p:txBody>
          <a:bodyPr wrap="square" lIns="182880" tIns="0" rIns="0" bIns="0" rtlCol="0">
            <a:spAutoFit/>
          </a:bodyPr>
          <a:lstStyle/>
          <a:p>
            <a:pPr>
              <a:lnSpc>
                <a:spcPct val="90000"/>
              </a:lnSpc>
              <a:spcBef>
                <a:spcPts val="1800"/>
              </a:spcBef>
              <a:buClr>
                <a:schemeClr val="accent3"/>
              </a:buClr>
            </a:pPr>
            <a:r>
              <a:rPr lang="en-US" sz="2400" dirty="0" smtClean="0">
                <a:gradFill>
                  <a:gsLst>
                    <a:gs pos="1250">
                      <a:schemeClr val="accent3"/>
                    </a:gs>
                    <a:gs pos="100000">
                      <a:schemeClr val="accent3"/>
                    </a:gs>
                  </a:gsLst>
                  <a:lin ang="5400000" scaled="0"/>
                </a:gradFill>
              </a:rPr>
              <a:t>What </a:t>
            </a:r>
            <a:r>
              <a:rPr lang="en-US" sz="2400" dirty="0">
                <a:gradFill>
                  <a:gsLst>
                    <a:gs pos="1250">
                      <a:schemeClr val="accent3"/>
                    </a:gs>
                    <a:gs pos="100000">
                      <a:schemeClr val="accent3"/>
                    </a:gs>
                  </a:gsLst>
                  <a:lin ang="5400000" scaled="0"/>
                </a:gradFill>
              </a:rPr>
              <a:t>a </a:t>
            </a:r>
            <a:r>
              <a:rPr lang="en-US" sz="2400" dirty="0" smtClean="0">
                <a:gradFill>
                  <a:gsLst>
                    <a:gs pos="1250">
                      <a:schemeClr val="accent3"/>
                    </a:gs>
                    <a:gs pos="100000">
                      <a:schemeClr val="accent3"/>
                    </a:gs>
                  </a:gsLst>
                  <a:lin ang="5400000" scaled="0"/>
                </a:gradFill>
              </a:rPr>
              <a:t>push service </a:t>
            </a:r>
            <a:r>
              <a:rPr lang="en-US" sz="2400" dirty="0">
                <a:gradFill>
                  <a:gsLst>
                    <a:gs pos="1250">
                      <a:schemeClr val="accent3"/>
                    </a:gs>
                    <a:gs pos="100000">
                      <a:schemeClr val="accent3"/>
                    </a:gs>
                  </a:gsLst>
                  <a:lin ang="5400000" scaled="0"/>
                </a:gradFill>
              </a:rPr>
              <a:t>needs to support</a:t>
            </a:r>
          </a:p>
          <a:p>
            <a:pPr>
              <a:lnSpc>
                <a:spcPct val="90000"/>
              </a:lnSpc>
              <a:spcBef>
                <a:spcPts val="1800"/>
              </a:spcBef>
              <a:buClr>
                <a:schemeClr val="accent3"/>
              </a:buClr>
            </a:pPr>
            <a:r>
              <a:rPr lang="en-US" sz="2400" dirty="0">
                <a:solidFill>
                  <a:schemeClr val="bg1">
                    <a:lumMod val="75000"/>
                    <a:lumOff val="25000"/>
                  </a:schemeClr>
                </a:solidFill>
              </a:rPr>
              <a:t>Secure, web based API for channel URI registration</a:t>
            </a:r>
            <a:r>
              <a:rPr lang="en-US" sz="2400" dirty="0" smtClean="0">
                <a:solidFill>
                  <a:schemeClr val="bg1">
                    <a:lumMod val="75000"/>
                    <a:lumOff val="25000"/>
                  </a:schemeClr>
                </a:solidFill>
              </a:rPr>
              <a:t>.</a:t>
            </a:r>
            <a:endParaRPr lang="en-US" sz="2400" dirty="0">
              <a:solidFill>
                <a:schemeClr val="bg1">
                  <a:lumMod val="75000"/>
                  <a:lumOff val="25000"/>
                </a:schemeClr>
              </a:solidFill>
            </a:endParaRPr>
          </a:p>
          <a:p>
            <a:pPr>
              <a:lnSpc>
                <a:spcPct val="90000"/>
              </a:lnSpc>
              <a:spcBef>
                <a:spcPts val="1800"/>
              </a:spcBef>
              <a:buClr>
                <a:schemeClr val="accent3"/>
              </a:buClr>
            </a:pPr>
            <a:r>
              <a:rPr lang="en-US" sz="2400" dirty="0">
                <a:solidFill>
                  <a:schemeClr val="bg1">
                    <a:lumMod val="75000"/>
                    <a:lumOff val="25000"/>
                  </a:schemeClr>
                </a:solidFill>
              </a:rPr>
              <a:t>Persistent storage of channel URI</a:t>
            </a:r>
            <a:r>
              <a:rPr lang="en-US" sz="2400" dirty="0" smtClean="0">
                <a:solidFill>
                  <a:schemeClr val="bg1">
                    <a:lumMod val="75000"/>
                    <a:lumOff val="25000"/>
                  </a:schemeClr>
                </a:solidFill>
              </a:rPr>
              <a:t>.</a:t>
            </a:r>
            <a:endParaRPr lang="en-US" sz="2400" dirty="0">
              <a:solidFill>
                <a:schemeClr val="bg1">
                  <a:lumMod val="75000"/>
                  <a:lumOff val="25000"/>
                </a:schemeClr>
              </a:solidFill>
            </a:endParaRPr>
          </a:p>
          <a:p>
            <a:pPr>
              <a:lnSpc>
                <a:spcPct val="90000"/>
              </a:lnSpc>
              <a:spcBef>
                <a:spcPts val="1800"/>
              </a:spcBef>
              <a:buClr>
                <a:schemeClr val="accent3"/>
              </a:buClr>
            </a:pPr>
            <a:r>
              <a:rPr lang="en-US" sz="2400" dirty="0">
                <a:solidFill>
                  <a:schemeClr val="bg1">
                    <a:lumMod val="75000"/>
                    <a:lumOff val="25000"/>
                  </a:schemeClr>
                </a:solidFill>
              </a:rPr>
              <a:t>Storage for tile and toast images.</a:t>
            </a:r>
          </a:p>
        </p:txBody>
      </p:sp>
      <p:sp>
        <p:nvSpPr>
          <p:cNvPr id="26" name="TextBox 25"/>
          <p:cNvSpPr txBox="1"/>
          <p:nvPr/>
        </p:nvSpPr>
        <p:spPr>
          <a:xfrm>
            <a:off x="6089650" y="1176707"/>
            <a:ext cx="5573712" cy="3154710"/>
          </a:xfrm>
          <a:prstGeom prst="rect">
            <a:avLst/>
          </a:prstGeom>
          <a:noFill/>
        </p:spPr>
        <p:txBody>
          <a:bodyPr wrap="square" lIns="182880" tIns="0" rIns="0" bIns="0" rtlCol="0">
            <a:spAutoFit/>
          </a:bodyPr>
          <a:lstStyle/>
          <a:p>
            <a:pPr>
              <a:lnSpc>
                <a:spcPct val="90000"/>
              </a:lnSpc>
              <a:spcBef>
                <a:spcPts val="1800"/>
              </a:spcBef>
              <a:buClr>
                <a:schemeClr val="accent3"/>
              </a:buClr>
            </a:pPr>
            <a:r>
              <a:rPr lang="en-US" sz="2400" dirty="0">
                <a:gradFill>
                  <a:gsLst>
                    <a:gs pos="1250">
                      <a:schemeClr val="accent3"/>
                    </a:gs>
                    <a:gs pos="100000">
                      <a:schemeClr val="accent3"/>
                    </a:gs>
                  </a:gsLst>
                  <a:lin ang="5400000" scaled="0"/>
                </a:gradFill>
              </a:rPr>
              <a:t>How do I do that with Windows Azure</a:t>
            </a:r>
            <a:r>
              <a:rPr lang="en-US" sz="2400" dirty="0" smtClean="0">
                <a:gradFill>
                  <a:gsLst>
                    <a:gs pos="1250">
                      <a:schemeClr val="accent3"/>
                    </a:gs>
                    <a:gs pos="100000">
                      <a:schemeClr val="accent3"/>
                    </a:gs>
                  </a:gsLst>
                  <a:lin ang="5400000" scaled="0"/>
                </a:gradFill>
              </a:rPr>
              <a:t>?</a:t>
            </a:r>
            <a:endParaRPr lang="en-US" sz="2400" b="1" dirty="0">
              <a:solidFill>
                <a:schemeClr val="bg2"/>
              </a:solidFill>
            </a:endParaRPr>
          </a:p>
          <a:p>
            <a:pPr>
              <a:lnSpc>
                <a:spcPct val="90000"/>
              </a:lnSpc>
              <a:spcBef>
                <a:spcPts val="1800"/>
              </a:spcBef>
              <a:buClr>
                <a:schemeClr val="accent3"/>
              </a:buClr>
            </a:pPr>
            <a:r>
              <a:rPr lang="en-US" sz="2400" dirty="0">
                <a:solidFill>
                  <a:schemeClr val="bg1">
                    <a:lumMod val="75000"/>
                    <a:lumOff val="25000"/>
                  </a:schemeClr>
                </a:solidFill>
              </a:rPr>
              <a:t>Windows Azure Compute</a:t>
            </a:r>
          </a:p>
          <a:p>
            <a:pPr marL="282575" indent="-282575">
              <a:lnSpc>
                <a:spcPct val="90000"/>
              </a:lnSpc>
              <a:spcBef>
                <a:spcPts val="1200"/>
              </a:spcBef>
              <a:buClr>
                <a:schemeClr val="accent3"/>
              </a:buClr>
              <a:buFont typeface="Arial" pitchFamily="34" charset="0"/>
              <a:buChar char="•"/>
            </a:pPr>
            <a:r>
              <a:rPr lang="en-US" sz="2000" dirty="0" smtClean="0">
                <a:solidFill>
                  <a:schemeClr val="bg1">
                    <a:lumMod val="75000"/>
                    <a:lumOff val="25000"/>
                  </a:schemeClr>
                </a:solidFill>
              </a:rPr>
              <a:t>Windows Azure Websites</a:t>
            </a:r>
            <a:endParaRPr lang="en-US" sz="2000" dirty="0">
              <a:solidFill>
                <a:schemeClr val="bg1">
                  <a:lumMod val="75000"/>
                  <a:lumOff val="25000"/>
                </a:schemeClr>
              </a:solidFill>
            </a:endParaRPr>
          </a:p>
          <a:p>
            <a:pPr marL="282575" indent="-282575">
              <a:lnSpc>
                <a:spcPct val="90000"/>
              </a:lnSpc>
              <a:spcBef>
                <a:spcPts val="1200"/>
              </a:spcBef>
              <a:buClr>
                <a:schemeClr val="accent3"/>
              </a:buClr>
              <a:buFont typeface="Arial" pitchFamily="34" charset="0"/>
              <a:buChar char="•"/>
            </a:pPr>
            <a:r>
              <a:rPr lang="en-US" dirty="0" smtClean="0">
                <a:solidFill>
                  <a:schemeClr val="bg1">
                    <a:lumMod val="75000"/>
                    <a:lumOff val="25000"/>
                  </a:schemeClr>
                </a:solidFill>
              </a:rPr>
              <a:t>ASP.NET MVC with Web API</a:t>
            </a:r>
            <a:endParaRPr lang="en-US" sz="2000" dirty="0">
              <a:solidFill>
                <a:schemeClr val="bg1">
                  <a:lumMod val="75000"/>
                  <a:lumOff val="25000"/>
                </a:schemeClr>
              </a:solidFill>
            </a:endParaRPr>
          </a:p>
          <a:p>
            <a:pPr>
              <a:lnSpc>
                <a:spcPct val="90000"/>
              </a:lnSpc>
              <a:spcBef>
                <a:spcPts val="1800"/>
              </a:spcBef>
              <a:buClr>
                <a:schemeClr val="accent3"/>
              </a:buClr>
            </a:pPr>
            <a:r>
              <a:rPr lang="en-US" sz="2400" dirty="0">
                <a:solidFill>
                  <a:schemeClr val="bg1">
                    <a:lumMod val="75000"/>
                    <a:lumOff val="25000"/>
                  </a:schemeClr>
                </a:solidFill>
              </a:rPr>
              <a:t>Windows Azure Storage</a:t>
            </a:r>
          </a:p>
          <a:p>
            <a:pPr marL="282575" indent="-282575">
              <a:lnSpc>
                <a:spcPct val="90000"/>
              </a:lnSpc>
              <a:spcBef>
                <a:spcPts val="1200"/>
              </a:spcBef>
              <a:buClr>
                <a:schemeClr val="accent3"/>
              </a:buClr>
              <a:buFont typeface="Arial" pitchFamily="34" charset="0"/>
              <a:buChar char="•"/>
            </a:pPr>
            <a:r>
              <a:rPr lang="en-US" sz="2000" dirty="0">
                <a:solidFill>
                  <a:schemeClr val="bg1">
                    <a:lumMod val="75000"/>
                    <a:lumOff val="25000"/>
                  </a:schemeClr>
                </a:solidFill>
              </a:rPr>
              <a:t>Table Storage</a:t>
            </a:r>
          </a:p>
          <a:p>
            <a:pPr marL="282575" indent="-282575">
              <a:lnSpc>
                <a:spcPct val="90000"/>
              </a:lnSpc>
              <a:spcBef>
                <a:spcPts val="1200"/>
              </a:spcBef>
              <a:buClr>
                <a:schemeClr val="accent3"/>
              </a:buClr>
              <a:buFont typeface="Arial" pitchFamily="34" charset="0"/>
              <a:buChar char="•"/>
            </a:pPr>
            <a:r>
              <a:rPr lang="en-US" sz="2000" dirty="0">
                <a:solidFill>
                  <a:schemeClr val="bg1">
                    <a:lumMod val="75000"/>
                    <a:lumOff val="25000"/>
                  </a:schemeClr>
                </a:solidFill>
              </a:rPr>
              <a:t>Blob Storage</a:t>
            </a:r>
          </a:p>
        </p:txBody>
      </p:sp>
      <p:sp>
        <p:nvSpPr>
          <p:cNvPr id="21" name="Left-Right Arrow 20"/>
          <p:cNvSpPr/>
          <p:nvPr/>
        </p:nvSpPr>
        <p:spPr bwMode="auto">
          <a:xfrm rot="5400000">
            <a:off x="1137776" y="3542983"/>
            <a:ext cx="780506" cy="565396"/>
          </a:xfrm>
          <a:prstGeom prst="leftRight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37160" tIns="0" rIns="137160" bIns="0" numCol="1" spcCol="0" rtlCol="0" fromWordArt="0" anchor="ctr" anchorCtr="0" forceAA="0" compatLnSpc="1">
            <a:prstTxWarp prst="textNoShape">
              <a:avLst/>
            </a:prstTxWarp>
            <a:noAutofit/>
          </a:bodyPr>
          <a:lstStyle/>
          <a:p>
            <a:pPr algn="ctr" defTabSz="914099" fontAlgn="base">
              <a:lnSpc>
                <a:spcPct val="90000"/>
              </a:lnSpc>
              <a:spcBef>
                <a:spcPct val="0"/>
              </a:spcBef>
              <a:spcAft>
                <a:spcPct val="0"/>
              </a:spcAft>
            </a:pPr>
            <a:r>
              <a:rPr lang="en-US" sz="2000" dirty="0" smtClean="0">
                <a:solidFill>
                  <a:schemeClr val="tx1">
                    <a:alpha val="99000"/>
                  </a:schemeClr>
                </a:solidFill>
                <a:ea typeface="Segoe UI" pitchFamily="34" charset="0"/>
                <a:cs typeface="Segoe UI" pitchFamily="34" charset="0"/>
              </a:rPr>
              <a:t>1</a:t>
            </a:r>
            <a:endParaRPr lang="en-US" sz="2000" dirty="0">
              <a:solidFill>
                <a:schemeClr val="tx1">
                  <a:alpha val="99000"/>
                </a:schemeClr>
              </a:solidFill>
              <a:ea typeface="Segoe UI" pitchFamily="34" charset="0"/>
              <a:cs typeface="Segoe UI" pitchFamily="34" charset="0"/>
            </a:endParaRPr>
          </a:p>
        </p:txBody>
      </p:sp>
    </p:spTree>
    <p:extLst>
      <p:ext uri="{BB962C8B-B14F-4D97-AF65-F5344CB8AC3E}">
        <p14:creationId xmlns:p14="http://schemas.microsoft.com/office/powerpoint/2010/main" val="421786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3"/>
                                        </p:tgtEl>
                                      </p:cBhvr>
                                    </p:animEffect>
                                    <p:set>
                                      <p:cBhvr>
                                        <p:cTn id="16" dur="1" fill="hold">
                                          <p:stCondLst>
                                            <p:cond delay="499"/>
                                          </p:stCondLst>
                                        </p:cTn>
                                        <p:tgtEl>
                                          <p:spTgt spid="13"/>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20"/>
                                        </p:tgtEl>
                                      </p:cBhvr>
                                    </p:animEffect>
                                    <p:set>
                                      <p:cBhvr>
                                        <p:cTn id="19" dur="1" fill="hold">
                                          <p:stCondLst>
                                            <p:cond delay="499"/>
                                          </p:stCondLst>
                                        </p:cTn>
                                        <p:tgtEl>
                                          <p:spTgt spid="2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21"/>
                                        </p:tgtEl>
                                      </p:cBhvr>
                                    </p:animEffect>
                                    <p:set>
                                      <p:cBhvr>
                                        <p:cTn id="34" dur="1" fill="hold">
                                          <p:stCondLst>
                                            <p:cond delay="499"/>
                                          </p:stCondLst>
                                        </p:cTn>
                                        <p:tgtEl>
                                          <p:spTgt spid="21"/>
                                        </p:tgtEl>
                                        <p:attrNameLst>
                                          <p:attrName>style.visibility</p:attrName>
                                        </p:attrNameLst>
                                      </p:cBhvr>
                                      <p:to>
                                        <p:strVal val="hidden"/>
                                      </p:to>
                                    </p:set>
                                  </p:childTnLst>
                                </p:cTn>
                              </p:par>
                            </p:childTnLst>
                          </p:cTn>
                        </p:par>
                        <p:par>
                          <p:cTn id="35" fill="hold">
                            <p:stCondLst>
                              <p:cond delay="500"/>
                            </p:stCondLst>
                            <p:childTnLst>
                              <p:par>
                                <p:cTn id="36" presetID="63" presetClass="path" presetSubtype="0" decel="100000" fill="hold" nodeType="afterEffect">
                                  <p:stCondLst>
                                    <p:cond delay="0"/>
                                  </p:stCondLst>
                                  <p:childTnLst>
                                    <p:animMotion origin="layout" path="M 1.56311E-6 -4.79769E-6 L 0.51791 0.41018 " pathEditMode="relative" rAng="0" ptsTypes="AA">
                                      <p:cBhvr>
                                        <p:cTn id="37" dur="2000" fill="hold"/>
                                        <p:tgtEl>
                                          <p:spTgt spid="3"/>
                                        </p:tgtEl>
                                        <p:attrNameLst>
                                          <p:attrName>ppt_x</p:attrName>
                                          <p:attrName>ppt_y</p:attrName>
                                        </p:attrNameLst>
                                      </p:cBhvr>
                                      <p:rCtr x="25896" y="20509"/>
                                    </p:animMotion>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2000"/>
                                        <p:tgtEl>
                                          <p:spTgt spid="2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5">
                                            <p:txEl>
                                              <p:pRg st="0" end="0"/>
                                            </p:txEl>
                                          </p:spTgt>
                                        </p:tgtEl>
                                        <p:attrNameLst>
                                          <p:attrName>style.visibility</p:attrName>
                                        </p:attrNameLst>
                                      </p:cBhvr>
                                      <p:to>
                                        <p:strVal val="visible"/>
                                      </p:to>
                                    </p:set>
                                    <p:animEffect transition="in" filter="fade">
                                      <p:cBhvr>
                                        <p:cTn id="44" dur="500"/>
                                        <p:tgtEl>
                                          <p:spTgt spid="25">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xEl>
                                              <p:pRg st="1" end="1"/>
                                            </p:txEl>
                                          </p:spTgt>
                                        </p:tgtEl>
                                        <p:attrNameLst>
                                          <p:attrName>style.visibility</p:attrName>
                                        </p:attrNameLst>
                                      </p:cBhvr>
                                      <p:to>
                                        <p:strVal val="visible"/>
                                      </p:to>
                                    </p:set>
                                    <p:animEffect transition="in" filter="fade">
                                      <p:cBhvr>
                                        <p:cTn id="49" dur="500"/>
                                        <p:tgtEl>
                                          <p:spTgt spid="25">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5">
                                            <p:txEl>
                                              <p:pRg st="2" end="2"/>
                                            </p:txEl>
                                          </p:spTgt>
                                        </p:tgtEl>
                                        <p:attrNameLst>
                                          <p:attrName>style.visibility</p:attrName>
                                        </p:attrNameLst>
                                      </p:cBhvr>
                                      <p:to>
                                        <p:strVal val="visible"/>
                                      </p:to>
                                    </p:set>
                                    <p:animEffect transition="in" filter="fade">
                                      <p:cBhvr>
                                        <p:cTn id="54" dur="500"/>
                                        <p:tgtEl>
                                          <p:spTgt spid="25">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5">
                                            <p:txEl>
                                              <p:pRg st="3" end="3"/>
                                            </p:txEl>
                                          </p:spTgt>
                                        </p:tgtEl>
                                        <p:attrNameLst>
                                          <p:attrName>style.visibility</p:attrName>
                                        </p:attrNameLst>
                                      </p:cBhvr>
                                      <p:to>
                                        <p:strVal val="visible"/>
                                      </p:to>
                                    </p:set>
                                    <p:animEffect transition="in" filter="fade">
                                      <p:cBhvr>
                                        <p:cTn id="59" dur="500"/>
                                        <p:tgtEl>
                                          <p:spTgt spid="25">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6">
                                            <p:txEl>
                                              <p:pRg st="0" end="0"/>
                                            </p:txEl>
                                          </p:spTgt>
                                        </p:tgtEl>
                                        <p:attrNameLst>
                                          <p:attrName>style.visibility</p:attrName>
                                        </p:attrNameLst>
                                      </p:cBhvr>
                                      <p:to>
                                        <p:strVal val="visible"/>
                                      </p:to>
                                    </p:set>
                                    <p:animEffect transition="in" filter="fade">
                                      <p:cBhvr>
                                        <p:cTn id="64" dur="500"/>
                                        <p:tgtEl>
                                          <p:spTgt spid="26">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6">
                                            <p:txEl>
                                              <p:pRg st="1" end="1"/>
                                            </p:txEl>
                                          </p:spTgt>
                                        </p:tgtEl>
                                        <p:attrNameLst>
                                          <p:attrName>style.visibility</p:attrName>
                                        </p:attrNameLst>
                                      </p:cBhvr>
                                      <p:to>
                                        <p:strVal val="visible"/>
                                      </p:to>
                                    </p:set>
                                    <p:animEffect transition="in" filter="fade">
                                      <p:cBhvr>
                                        <p:cTn id="69" dur="500"/>
                                        <p:tgtEl>
                                          <p:spTgt spid="26">
                                            <p:txEl>
                                              <p:pRg st="1" end="1"/>
                                            </p:tx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6">
                                            <p:txEl>
                                              <p:pRg st="2" end="2"/>
                                            </p:txEl>
                                          </p:spTgt>
                                        </p:tgtEl>
                                        <p:attrNameLst>
                                          <p:attrName>style.visibility</p:attrName>
                                        </p:attrNameLst>
                                      </p:cBhvr>
                                      <p:to>
                                        <p:strVal val="visible"/>
                                      </p:to>
                                    </p:set>
                                    <p:animEffect transition="in" filter="fade">
                                      <p:cBhvr>
                                        <p:cTn id="72" dur="500"/>
                                        <p:tgtEl>
                                          <p:spTgt spid="26">
                                            <p:txEl>
                                              <p:pRg st="2" end="2"/>
                                            </p:tx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6">
                                            <p:txEl>
                                              <p:pRg st="3" end="3"/>
                                            </p:txEl>
                                          </p:spTgt>
                                        </p:tgtEl>
                                        <p:attrNameLst>
                                          <p:attrName>style.visibility</p:attrName>
                                        </p:attrNameLst>
                                      </p:cBhvr>
                                      <p:to>
                                        <p:strVal val="visible"/>
                                      </p:to>
                                    </p:set>
                                    <p:animEffect transition="in" filter="fade">
                                      <p:cBhvr>
                                        <p:cTn id="75" dur="500"/>
                                        <p:tgtEl>
                                          <p:spTgt spid="26">
                                            <p:txEl>
                                              <p:pRg st="3" end="3"/>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6">
                                            <p:txEl>
                                              <p:pRg st="4" end="4"/>
                                            </p:txEl>
                                          </p:spTgt>
                                        </p:tgtEl>
                                        <p:attrNameLst>
                                          <p:attrName>style.visibility</p:attrName>
                                        </p:attrNameLst>
                                      </p:cBhvr>
                                      <p:to>
                                        <p:strVal val="visible"/>
                                      </p:to>
                                    </p:set>
                                    <p:animEffect transition="in" filter="fade">
                                      <p:cBhvr>
                                        <p:cTn id="80" dur="500"/>
                                        <p:tgtEl>
                                          <p:spTgt spid="26">
                                            <p:txEl>
                                              <p:pRg st="4" end="4"/>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6">
                                            <p:txEl>
                                              <p:pRg st="5" end="5"/>
                                            </p:txEl>
                                          </p:spTgt>
                                        </p:tgtEl>
                                        <p:attrNameLst>
                                          <p:attrName>style.visibility</p:attrName>
                                        </p:attrNameLst>
                                      </p:cBhvr>
                                      <p:to>
                                        <p:strVal val="visible"/>
                                      </p:to>
                                    </p:set>
                                    <p:animEffect transition="in" filter="fade">
                                      <p:cBhvr>
                                        <p:cTn id="83" dur="500"/>
                                        <p:tgtEl>
                                          <p:spTgt spid="26">
                                            <p:txEl>
                                              <p:pRg st="5" end="5"/>
                                            </p:txEl>
                                          </p:spTgt>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6">
                                            <p:txEl>
                                              <p:pRg st="6" end="6"/>
                                            </p:txEl>
                                          </p:spTgt>
                                        </p:tgtEl>
                                        <p:attrNameLst>
                                          <p:attrName>style.visibility</p:attrName>
                                        </p:attrNameLst>
                                      </p:cBhvr>
                                      <p:to>
                                        <p:strVal val="visible"/>
                                      </p:to>
                                    </p:set>
                                    <p:animEffect transition="in" filter="fade">
                                      <p:cBhvr>
                                        <p:cTn id="86" dur="500"/>
                                        <p:tgtEl>
                                          <p:spTgt spid="2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2" grpId="0" animBg="1"/>
      <p:bldP spid="13" grpId="0" animBg="1"/>
      <p:bldP spid="15" grpId="0" animBg="1"/>
      <p:bldP spid="16" grpId="0"/>
      <p:bldP spid="19" grpId="0" animBg="1"/>
      <p:bldP spid="20" grpId="0" animBg="1"/>
      <p:bldP spid="22" grpId="0"/>
      <p:bldP spid="25" grpId="0" build="p"/>
      <p:bldP spid="26" grpId="0" build="p"/>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Windows Push Notifications Service </a:t>
            </a:r>
            <a:br>
              <a:rPr lang="en-US" dirty="0" smtClean="0"/>
            </a:br>
            <a:r>
              <a:rPr lang="en-US" dirty="0" smtClean="0"/>
              <a:t>Using Windows Azure</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Tree>
    <p:extLst>
      <p:ext uri="{BB962C8B-B14F-4D97-AF65-F5344CB8AC3E}">
        <p14:creationId xmlns:p14="http://schemas.microsoft.com/office/powerpoint/2010/main" val="185272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a:t>
            </a:r>
            <a:endParaRPr lang="en-US" dirty="0"/>
          </a:p>
        </p:txBody>
      </p:sp>
    </p:spTree>
    <p:extLst>
      <p:ext uri="{BB962C8B-B14F-4D97-AF65-F5344CB8AC3E}">
        <p14:creationId xmlns:p14="http://schemas.microsoft.com/office/powerpoint/2010/main" val="246783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503478" y="5708153"/>
            <a:ext cx="11152188" cy="93941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00303" y="4576114"/>
            <a:ext cx="11152188" cy="939416"/>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500303" y="3456554"/>
            <a:ext cx="11152188" cy="939416"/>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0303" y="2305202"/>
            <a:ext cx="11152188" cy="939416"/>
          </a:xfrm>
          <a:prstGeom prst="rect">
            <a:avLst/>
          </a:prstGeom>
          <a:solidFill>
            <a:schemeClr val="accent3">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0303" y="1173163"/>
            <a:ext cx="11152188" cy="939416"/>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itle 4"/>
          <p:cNvSpPr>
            <a:spLocks noGrp="1"/>
          </p:cNvSpPr>
          <p:nvPr>
            <p:ph type="title"/>
          </p:nvPr>
        </p:nvSpPr>
        <p:spPr>
          <a:xfrm>
            <a:off x="519112" y="228600"/>
            <a:ext cx="11149013" cy="747897"/>
          </a:xfrm>
        </p:spPr>
        <p:txBody>
          <a:bodyPr/>
          <a:lstStyle/>
          <a:p>
            <a:r>
              <a:rPr lang="en-US" dirty="0" smtClean="0"/>
              <a:t>When Should I Update my Tile or Toast?</a:t>
            </a:r>
            <a:endParaRPr lang="en-US" dirty="0"/>
          </a:p>
        </p:txBody>
      </p:sp>
      <p:sp>
        <p:nvSpPr>
          <p:cNvPr id="6" name="Text Placeholder 5"/>
          <p:cNvSpPr>
            <a:spLocks noGrp="1"/>
          </p:cNvSpPr>
          <p:nvPr>
            <p:ph type="body" sz="quarter" idx="10"/>
          </p:nvPr>
        </p:nvSpPr>
        <p:spPr>
          <a:xfrm>
            <a:off x="503478" y="1173163"/>
            <a:ext cx="11149013" cy="483239"/>
          </a:xfrm>
          <a:solidFill>
            <a:schemeClr val="tx2"/>
          </a:solidFill>
        </p:spPr>
        <p:txBody>
          <a:bodyPr lIns="137160" anchor="ctr">
            <a:normAutofit/>
          </a:bodyPr>
          <a:lstStyle/>
          <a:p>
            <a:pPr marL="0" indent="0">
              <a:buNone/>
            </a:pPr>
            <a:r>
              <a:rPr lang="en-US" sz="3200" dirty="0" smtClean="0">
                <a:gradFill>
                  <a:gsLst>
                    <a:gs pos="0">
                      <a:schemeClr val="tx1"/>
                    </a:gs>
                    <a:gs pos="100000">
                      <a:schemeClr val="tx1"/>
                    </a:gs>
                  </a:gsLst>
                  <a:lin ang="5400000" scaled="0"/>
                </a:gradFill>
              </a:rPr>
              <a:t>Personalized, real-time status</a:t>
            </a:r>
          </a:p>
        </p:txBody>
      </p:sp>
      <p:sp>
        <p:nvSpPr>
          <p:cNvPr id="2" name="Pentagon 1"/>
          <p:cNvSpPr/>
          <p:nvPr/>
        </p:nvSpPr>
        <p:spPr bwMode="auto">
          <a:xfrm flipH="1">
            <a:off x="9442012" y="1173163"/>
            <a:ext cx="2222938" cy="483239"/>
          </a:xfrm>
          <a:prstGeom prst="homePlate">
            <a:avLst/>
          </a:prstGeom>
          <a:solidFill>
            <a:schemeClr val="tx2">
              <a:lumMod val="50000"/>
            </a:schemeClr>
          </a:solidFill>
          <a:ln>
            <a:solidFill>
              <a:schemeClr val="accent1">
                <a:lumMod val="75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gradFill>
                  <a:gsLst>
                    <a:gs pos="0">
                      <a:schemeClr val="tx1"/>
                    </a:gs>
                    <a:gs pos="100000">
                      <a:schemeClr val="tx1"/>
                    </a:gs>
                  </a:gsLst>
                  <a:lin ang="5400000" scaled="0"/>
                </a:gradFill>
              </a:rPr>
              <a:t>Push</a:t>
            </a:r>
          </a:p>
        </p:txBody>
      </p:sp>
      <p:sp>
        <p:nvSpPr>
          <p:cNvPr id="3" name="Rectangle 2"/>
          <p:cNvSpPr/>
          <p:nvPr/>
        </p:nvSpPr>
        <p:spPr>
          <a:xfrm>
            <a:off x="522289" y="1656402"/>
            <a:ext cx="6682076" cy="369332"/>
          </a:xfrm>
          <a:prstGeom prst="rect">
            <a:avLst/>
          </a:prstGeom>
        </p:spPr>
        <p:txBody>
          <a:bodyPr wrap="square" numCol="1">
            <a:spAutoFit/>
          </a:bodyPr>
          <a:lstStyle/>
          <a:p>
            <a:r>
              <a:rPr lang="en-US" spc="-50" dirty="0">
                <a:gradFill>
                  <a:gsLst>
                    <a:gs pos="0">
                      <a:schemeClr val="bg1"/>
                    </a:gs>
                    <a:gs pos="100000">
                      <a:schemeClr val="bg1"/>
                    </a:gs>
                  </a:gsLst>
                  <a:lin ang="5400000" scaled="0"/>
                </a:gradFill>
              </a:rPr>
              <a:t>e.g. a friend achieves a new high score within a game we </a:t>
            </a:r>
            <a:r>
              <a:rPr lang="en-US" spc="-50" dirty="0" smtClean="0">
                <a:gradFill>
                  <a:gsLst>
                    <a:gs pos="0">
                      <a:schemeClr val="bg1"/>
                    </a:gs>
                    <a:gs pos="100000">
                      <a:schemeClr val="bg1"/>
                    </a:gs>
                  </a:gsLst>
                  <a:lin ang="5400000" scaled="0"/>
                </a:gradFill>
              </a:rPr>
              <a:t>share</a:t>
            </a:r>
            <a:endParaRPr lang="en-US" spc="-50" dirty="0">
              <a:gradFill>
                <a:gsLst>
                  <a:gs pos="0">
                    <a:schemeClr val="bg1"/>
                  </a:gs>
                  <a:gs pos="100000">
                    <a:schemeClr val="bg1"/>
                  </a:gs>
                </a:gsLst>
                <a:lin ang="5400000" scaled="0"/>
              </a:gradFill>
            </a:endParaRPr>
          </a:p>
        </p:txBody>
      </p:sp>
      <p:sp>
        <p:nvSpPr>
          <p:cNvPr id="4" name="Rectangle 3"/>
          <p:cNvSpPr/>
          <p:nvPr/>
        </p:nvSpPr>
        <p:spPr>
          <a:xfrm>
            <a:off x="7606307" y="1656402"/>
            <a:ext cx="3044231" cy="369332"/>
          </a:xfrm>
          <a:prstGeom prst="rect">
            <a:avLst/>
          </a:prstGeom>
        </p:spPr>
        <p:txBody>
          <a:bodyPr wrap="none">
            <a:spAutoFit/>
          </a:bodyPr>
          <a:lstStyle/>
          <a:p>
            <a:r>
              <a:rPr lang="en-US" dirty="0">
                <a:gradFill>
                  <a:gsLst>
                    <a:gs pos="0">
                      <a:schemeClr val="bg1"/>
                    </a:gs>
                    <a:gs pos="100000">
                      <a:schemeClr val="bg1"/>
                    </a:gs>
                  </a:gsLst>
                  <a:lin ang="5400000" scaled="0"/>
                </a:gradFill>
              </a:rPr>
              <a:t>e.g. comments on my photo</a:t>
            </a:r>
          </a:p>
        </p:txBody>
      </p:sp>
      <p:sp>
        <p:nvSpPr>
          <p:cNvPr id="14" name="Text Placeholder 5"/>
          <p:cNvSpPr txBox="1">
            <a:spLocks/>
          </p:cNvSpPr>
          <p:nvPr/>
        </p:nvSpPr>
        <p:spPr>
          <a:xfrm>
            <a:off x="503478" y="2305202"/>
            <a:ext cx="11149013" cy="483239"/>
          </a:xfrm>
          <a:prstGeom prst="rect">
            <a:avLst/>
          </a:prstGeom>
          <a:solidFill>
            <a:schemeClr val="accent3"/>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Subscribed tailored content updates</a:t>
            </a:r>
          </a:p>
        </p:txBody>
      </p:sp>
      <p:sp>
        <p:nvSpPr>
          <p:cNvPr id="9" name="Pentagon 8"/>
          <p:cNvSpPr/>
          <p:nvPr/>
        </p:nvSpPr>
        <p:spPr bwMode="auto">
          <a:xfrm flipH="1">
            <a:off x="9442012" y="2305203"/>
            <a:ext cx="2222938" cy="483239"/>
          </a:xfrm>
          <a:prstGeom prst="homePlate">
            <a:avLst/>
          </a:prstGeom>
          <a:solidFill>
            <a:schemeClr val="accent3">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gradFill>
                  <a:gsLst>
                    <a:gs pos="0">
                      <a:schemeClr val="tx1"/>
                    </a:gs>
                    <a:gs pos="100000">
                      <a:schemeClr val="tx1"/>
                    </a:gs>
                  </a:gsLst>
                  <a:lin ang="5400000" scaled="0"/>
                </a:gradFill>
              </a:rPr>
              <a:t>Push</a:t>
            </a:r>
          </a:p>
        </p:txBody>
      </p:sp>
      <p:sp>
        <p:nvSpPr>
          <p:cNvPr id="18" name="Rectangle 17"/>
          <p:cNvSpPr/>
          <p:nvPr/>
        </p:nvSpPr>
        <p:spPr>
          <a:xfrm>
            <a:off x="503478" y="2794223"/>
            <a:ext cx="6682076" cy="369332"/>
          </a:xfrm>
          <a:prstGeom prst="rect">
            <a:avLst/>
          </a:prstGeom>
        </p:spPr>
        <p:txBody>
          <a:bodyPr wrap="square" numCol="1">
            <a:spAutoFit/>
          </a:bodyPr>
          <a:lstStyle/>
          <a:p>
            <a:r>
              <a:rPr lang="en-US" dirty="0">
                <a:gradFill>
                  <a:gsLst>
                    <a:gs pos="0">
                      <a:schemeClr val="bg1"/>
                    </a:gs>
                    <a:gs pos="100000">
                      <a:schemeClr val="bg1"/>
                    </a:gs>
                  </a:gsLst>
                  <a:lin ang="5400000" scaled="0"/>
                </a:gradFill>
              </a:rPr>
              <a:t>e.g. ongoing sporting event scores</a:t>
            </a:r>
          </a:p>
        </p:txBody>
      </p:sp>
      <p:sp>
        <p:nvSpPr>
          <p:cNvPr id="19" name="Rectangle 18"/>
          <p:cNvSpPr/>
          <p:nvPr/>
        </p:nvSpPr>
        <p:spPr>
          <a:xfrm>
            <a:off x="6145662" y="2794223"/>
            <a:ext cx="2068387" cy="369332"/>
          </a:xfrm>
          <a:prstGeom prst="rect">
            <a:avLst/>
          </a:prstGeom>
        </p:spPr>
        <p:txBody>
          <a:bodyPr wrap="none">
            <a:spAutoFit/>
          </a:bodyPr>
          <a:lstStyle/>
          <a:p>
            <a:r>
              <a:rPr lang="en-US" dirty="0">
                <a:gradFill>
                  <a:gsLst>
                    <a:gs pos="0">
                      <a:schemeClr val="bg1"/>
                    </a:gs>
                    <a:gs pos="100000">
                      <a:schemeClr val="bg1"/>
                    </a:gs>
                  </a:gsLst>
                  <a:lin ang="5400000" scaled="0"/>
                </a:gradFill>
              </a:rPr>
              <a:t>e.g. breaking news</a:t>
            </a:r>
          </a:p>
        </p:txBody>
      </p:sp>
      <p:sp>
        <p:nvSpPr>
          <p:cNvPr id="15" name="Text Placeholder 5"/>
          <p:cNvSpPr txBox="1">
            <a:spLocks/>
          </p:cNvSpPr>
          <p:nvPr/>
        </p:nvSpPr>
        <p:spPr>
          <a:xfrm>
            <a:off x="503478" y="3443023"/>
            <a:ext cx="11149013" cy="483239"/>
          </a:xfrm>
          <a:prstGeom prst="rect">
            <a:avLst/>
          </a:prstGeom>
          <a:solidFill>
            <a:schemeClr val="accent5"/>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Application launch/usage</a:t>
            </a:r>
          </a:p>
        </p:txBody>
      </p:sp>
      <p:sp>
        <p:nvSpPr>
          <p:cNvPr id="11" name="Pentagon 10"/>
          <p:cNvSpPr/>
          <p:nvPr/>
        </p:nvSpPr>
        <p:spPr bwMode="auto">
          <a:xfrm flipH="1">
            <a:off x="9442012" y="3443023"/>
            <a:ext cx="2222938" cy="483239"/>
          </a:xfrm>
          <a:prstGeom prst="homePlate">
            <a:avLst/>
          </a:prstGeom>
          <a:solidFill>
            <a:schemeClr val="accent5">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gradFill>
                  <a:gsLst>
                    <a:gs pos="0">
                      <a:schemeClr val="tx1"/>
                    </a:gs>
                    <a:gs pos="100000">
                      <a:schemeClr val="tx1"/>
                    </a:gs>
                  </a:gsLst>
                  <a:lin ang="5400000" scaled="0"/>
                </a:gradFill>
              </a:rPr>
              <a:t>Local / Push</a:t>
            </a:r>
          </a:p>
        </p:txBody>
      </p:sp>
      <p:sp>
        <p:nvSpPr>
          <p:cNvPr id="20" name="Rectangle 19"/>
          <p:cNvSpPr/>
          <p:nvPr/>
        </p:nvSpPr>
        <p:spPr>
          <a:xfrm>
            <a:off x="515937" y="3913783"/>
            <a:ext cx="5562047" cy="369332"/>
          </a:xfrm>
          <a:prstGeom prst="rect">
            <a:avLst/>
          </a:prstGeom>
        </p:spPr>
        <p:txBody>
          <a:bodyPr wrap="square" numCol="1">
            <a:spAutoFit/>
          </a:bodyPr>
          <a:lstStyle/>
          <a:p>
            <a:r>
              <a:rPr lang="en-US" spc="-50" dirty="0">
                <a:gradFill>
                  <a:gsLst>
                    <a:gs pos="0">
                      <a:schemeClr val="bg1"/>
                    </a:gs>
                    <a:gs pos="100000">
                      <a:schemeClr val="bg1"/>
                    </a:gs>
                  </a:gsLst>
                  <a:lin ang="5400000" scaled="0"/>
                </a:gradFill>
              </a:rPr>
              <a:t>e.g. update app tile to match </a:t>
            </a:r>
            <a:r>
              <a:rPr lang="en-US" spc="-50" dirty="0" smtClean="0">
                <a:gradFill>
                  <a:gsLst>
                    <a:gs pos="0">
                      <a:schemeClr val="bg1"/>
                    </a:gs>
                    <a:gs pos="100000">
                      <a:schemeClr val="bg1"/>
                    </a:gs>
                  </a:gsLst>
                  <a:lin ang="5400000" scaled="0"/>
                </a:gradFill>
              </a:rPr>
              <a:t>more </a:t>
            </a:r>
            <a:r>
              <a:rPr lang="en-US" spc="-50" dirty="0">
                <a:gradFill>
                  <a:gsLst>
                    <a:gs pos="0">
                      <a:schemeClr val="bg1"/>
                    </a:gs>
                    <a:gs pos="100000">
                      <a:schemeClr val="bg1"/>
                    </a:gs>
                  </a:gsLst>
                  <a:lin ang="5400000" scaled="0"/>
                </a:gradFill>
              </a:rPr>
              <a:t>recent app content</a:t>
            </a:r>
          </a:p>
        </p:txBody>
      </p:sp>
      <p:sp>
        <p:nvSpPr>
          <p:cNvPr id="21" name="Rectangle 20"/>
          <p:cNvSpPr/>
          <p:nvPr/>
        </p:nvSpPr>
        <p:spPr>
          <a:xfrm>
            <a:off x="6145662" y="3913783"/>
            <a:ext cx="5506829" cy="369332"/>
          </a:xfrm>
          <a:prstGeom prst="rect">
            <a:avLst/>
          </a:prstGeom>
        </p:spPr>
        <p:txBody>
          <a:bodyPr wrap="none">
            <a:spAutoFit/>
          </a:bodyPr>
          <a:lstStyle/>
          <a:p>
            <a:r>
              <a:rPr lang="en-US" spc="-50" dirty="0">
                <a:gradFill>
                  <a:gsLst>
                    <a:gs pos="0">
                      <a:schemeClr val="bg1"/>
                    </a:gs>
                    <a:gs pos="100000">
                      <a:schemeClr val="bg1"/>
                    </a:gs>
                  </a:gsLst>
                  <a:lin ang="5400000" scaled="0"/>
                </a:gradFill>
              </a:rPr>
              <a:t>e.g. clearing the unread mail count </a:t>
            </a:r>
            <a:r>
              <a:rPr lang="en-US" spc="-50" dirty="0" smtClean="0">
                <a:gradFill>
                  <a:gsLst>
                    <a:gs pos="0">
                      <a:schemeClr val="bg1"/>
                    </a:gs>
                    <a:gs pos="100000">
                      <a:schemeClr val="bg1"/>
                    </a:gs>
                  </a:gsLst>
                  <a:lin ang="5400000" scaled="0"/>
                </a:gradFill>
              </a:rPr>
              <a:t>when </a:t>
            </a:r>
            <a:r>
              <a:rPr lang="en-US" spc="-50" dirty="0">
                <a:gradFill>
                  <a:gsLst>
                    <a:gs pos="0">
                      <a:schemeClr val="bg1"/>
                    </a:gs>
                    <a:gs pos="100000">
                      <a:schemeClr val="bg1"/>
                    </a:gs>
                  </a:gsLst>
                  <a:lin ang="5400000" scaled="0"/>
                </a:gradFill>
              </a:rPr>
              <a:t>mail is opened</a:t>
            </a:r>
          </a:p>
        </p:txBody>
      </p:sp>
      <p:sp>
        <p:nvSpPr>
          <p:cNvPr id="16" name="Text Placeholder 5"/>
          <p:cNvSpPr txBox="1">
            <a:spLocks/>
          </p:cNvSpPr>
          <p:nvPr/>
        </p:nvSpPr>
        <p:spPr>
          <a:xfrm>
            <a:off x="503478" y="4562583"/>
            <a:ext cx="11149013" cy="483239"/>
          </a:xfrm>
          <a:prstGeom prst="rect">
            <a:avLst/>
          </a:prstGeom>
          <a:solidFill>
            <a:schemeClr val="bg2"/>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Periodically for non-personalized content</a:t>
            </a:r>
          </a:p>
        </p:txBody>
      </p:sp>
      <p:sp>
        <p:nvSpPr>
          <p:cNvPr id="10" name="Pentagon 9"/>
          <p:cNvSpPr/>
          <p:nvPr/>
        </p:nvSpPr>
        <p:spPr bwMode="auto">
          <a:xfrm flipH="1">
            <a:off x="9442012" y="4562583"/>
            <a:ext cx="2222938" cy="483239"/>
          </a:xfrm>
          <a:prstGeom prst="homePlate">
            <a:avLst/>
          </a:prstGeom>
          <a:solidFill>
            <a:schemeClr val="bg2">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gradFill>
                  <a:gsLst>
                    <a:gs pos="0">
                      <a:schemeClr val="tx1"/>
                    </a:gs>
                    <a:gs pos="100000">
                      <a:schemeClr val="tx1"/>
                    </a:gs>
                  </a:gsLst>
                  <a:lin ang="5400000" scaled="0"/>
                </a:gradFill>
              </a:rPr>
              <a:t>Periodic</a:t>
            </a:r>
          </a:p>
        </p:txBody>
      </p:sp>
      <p:sp>
        <p:nvSpPr>
          <p:cNvPr id="22" name="Rectangle 21"/>
          <p:cNvSpPr/>
          <p:nvPr/>
        </p:nvSpPr>
        <p:spPr>
          <a:xfrm>
            <a:off x="503478" y="5045822"/>
            <a:ext cx="7961649" cy="369332"/>
          </a:xfrm>
          <a:prstGeom prst="rect">
            <a:avLst/>
          </a:prstGeom>
        </p:spPr>
        <p:txBody>
          <a:bodyPr wrap="square" numCol="1">
            <a:spAutoFit/>
          </a:bodyPr>
          <a:lstStyle/>
          <a:p>
            <a:r>
              <a:rPr lang="en-US" dirty="0">
                <a:gradFill>
                  <a:gsLst>
                    <a:gs pos="0">
                      <a:schemeClr val="bg1"/>
                    </a:gs>
                    <a:gs pos="100000">
                      <a:schemeClr val="bg1"/>
                    </a:gs>
                  </a:gsLst>
                  <a:lin ang="5400000" scaled="0"/>
                </a:gradFill>
              </a:rPr>
              <a:t>e.g. every 30 minutes for stock or weather updates</a:t>
            </a:r>
          </a:p>
        </p:txBody>
      </p:sp>
      <p:sp>
        <p:nvSpPr>
          <p:cNvPr id="17" name="Text Placeholder 5"/>
          <p:cNvSpPr txBox="1">
            <a:spLocks/>
          </p:cNvSpPr>
          <p:nvPr/>
        </p:nvSpPr>
        <p:spPr>
          <a:xfrm>
            <a:off x="503478" y="5694621"/>
            <a:ext cx="11149013" cy="483239"/>
          </a:xfrm>
          <a:prstGeom prst="rect">
            <a:avLst/>
          </a:prstGeom>
          <a:solidFill>
            <a:schemeClr val="accent6"/>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Missed toast notifications</a:t>
            </a:r>
          </a:p>
        </p:txBody>
      </p:sp>
      <p:sp>
        <p:nvSpPr>
          <p:cNvPr id="12" name="Pentagon 11"/>
          <p:cNvSpPr/>
          <p:nvPr/>
        </p:nvSpPr>
        <p:spPr bwMode="auto">
          <a:xfrm flipH="1">
            <a:off x="9442012" y="5694622"/>
            <a:ext cx="2222938" cy="483239"/>
          </a:xfrm>
          <a:prstGeom prst="homePlate">
            <a:avLst/>
          </a:prstGeom>
          <a:solidFill>
            <a:schemeClr val="accent6">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gradFill>
                  <a:gsLst>
                    <a:gs pos="0">
                      <a:schemeClr val="tx1"/>
                    </a:gs>
                    <a:gs pos="100000">
                      <a:schemeClr val="tx1"/>
                    </a:gs>
                  </a:gsLst>
                  <a:lin ang="5400000" scaled="0"/>
                </a:gradFill>
              </a:rPr>
              <a:t>Local / Push</a:t>
            </a:r>
          </a:p>
        </p:txBody>
      </p:sp>
      <p:sp>
        <p:nvSpPr>
          <p:cNvPr id="26" name="Rectangle 25"/>
          <p:cNvSpPr/>
          <p:nvPr/>
        </p:nvSpPr>
        <p:spPr>
          <a:xfrm>
            <a:off x="522289" y="6168398"/>
            <a:ext cx="7961649" cy="369332"/>
          </a:xfrm>
          <a:prstGeom prst="rect">
            <a:avLst/>
          </a:prstGeom>
        </p:spPr>
        <p:txBody>
          <a:bodyPr wrap="square" numCol="1">
            <a:spAutoFit/>
          </a:bodyPr>
          <a:lstStyle/>
          <a:p>
            <a:r>
              <a:rPr lang="en-US" dirty="0">
                <a:gradFill>
                  <a:gsLst>
                    <a:gs pos="0">
                      <a:schemeClr val="bg1"/>
                    </a:gs>
                    <a:gs pos="100000">
                      <a:schemeClr val="bg1"/>
                    </a:gs>
                  </a:gsLst>
                  <a:lin ang="5400000" scaled="0"/>
                </a:gradFill>
              </a:rPr>
              <a:t>e.g. missed phone calls in a VOIP app</a:t>
            </a:r>
          </a:p>
        </p:txBody>
      </p:sp>
      <p:sp useBgFill="1">
        <p:nvSpPr>
          <p:cNvPr id="37" name="Rectangle 36"/>
          <p:cNvSpPr/>
          <p:nvPr/>
        </p:nvSpPr>
        <p:spPr bwMode="auto">
          <a:xfrm>
            <a:off x="11668125" y="798786"/>
            <a:ext cx="520700" cy="6059214"/>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3108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wipe(right)">
                                      <p:cBhvr>
                                        <p:cTn id="11" dur="500"/>
                                        <p:tgtEl>
                                          <p:spTgt spid="6">
                                            <p:bg/>
                                          </p:spTgt>
                                        </p:tgtEl>
                                      </p:cBhvr>
                                    </p:animEffect>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right)">
                                      <p:cBhvr>
                                        <p:cTn id="15" dur="500"/>
                                        <p:tgtEl>
                                          <p:spTgt spid="6">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2" presetClass="entr" presetSubtype="2" fill="hold" grpId="0" nodeType="withEffect">
                                  <p:stCondLst>
                                    <p:cond delay="0"/>
                                  </p:stCondLst>
                                  <p:childTnLst>
                                    <p:set>
                                      <p:cBhvr>
                                        <p:cTn id="30" dur="1" fill="hold">
                                          <p:stCondLst>
                                            <p:cond delay="0"/>
                                          </p:stCondLst>
                                        </p:cTn>
                                        <p:tgtEl>
                                          <p:spTgt spid="14">
                                            <p:bg/>
                                          </p:spTgt>
                                        </p:tgtEl>
                                        <p:attrNameLst>
                                          <p:attrName>style.visibility</p:attrName>
                                        </p:attrNameLst>
                                      </p:cBhvr>
                                      <p:to>
                                        <p:strVal val="visible"/>
                                      </p:to>
                                    </p:set>
                                    <p:animEffect transition="in" filter="wipe(right)">
                                      <p:cBhvr>
                                        <p:cTn id="31" dur="500"/>
                                        <p:tgtEl>
                                          <p:spTgt spid="14">
                                            <p:bg/>
                                          </p:spTgt>
                                        </p:tgtEl>
                                      </p:cBhvr>
                                    </p:animEffect>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wipe(right)">
                                      <p:cBhvr>
                                        <p:cTn id="35" dur="500"/>
                                        <p:tgtEl>
                                          <p:spTgt spid="14">
                                            <p:txEl>
                                              <p:pRg st="0" end="0"/>
                                            </p:txEl>
                                          </p:spTgt>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decel="10000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2" presetClass="entr" presetSubtype="2" fill="hold" grpId="0" nodeType="withEffect">
                                  <p:stCondLst>
                                    <p:cond delay="0"/>
                                  </p:stCondLst>
                                  <p:childTnLst>
                                    <p:set>
                                      <p:cBhvr>
                                        <p:cTn id="50" dur="1" fill="hold">
                                          <p:stCondLst>
                                            <p:cond delay="0"/>
                                          </p:stCondLst>
                                        </p:cTn>
                                        <p:tgtEl>
                                          <p:spTgt spid="15">
                                            <p:bg/>
                                          </p:spTgt>
                                        </p:tgtEl>
                                        <p:attrNameLst>
                                          <p:attrName>style.visibility</p:attrName>
                                        </p:attrNameLst>
                                      </p:cBhvr>
                                      <p:to>
                                        <p:strVal val="visible"/>
                                      </p:to>
                                    </p:set>
                                    <p:animEffect transition="in" filter="wipe(right)">
                                      <p:cBhvr>
                                        <p:cTn id="51" dur="500"/>
                                        <p:tgtEl>
                                          <p:spTgt spid="15">
                                            <p:bg/>
                                          </p:spTgt>
                                        </p:tgtEl>
                                      </p:cBhvr>
                                    </p:animEffect>
                                  </p:childTnLst>
                                </p:cTn>
                              </p:par>
                            </p:childTnLst>
                          </p:cTn>
                        </p:par>
                        <p:par>
                          <p:cTn id="52" fill="hold">
                            <p:stCondLst>
                              <p:cond delay="500"/>
                            </p:stCondLst>
                            <p:childTnLst>
                              <p:par>
                                <p:cTn id="53" presetID="22" presetClass="entr" presetSubtype="2" fill="hold" grpId="0" nodeType="afterEffect">
                                  <p:stCondLst>
                                    <p:cond delay="0"/>
                                  </p:stCondLst>
                                  <p:childTnLst>
                                    <p:set>
                                      <p:cBhvr>
                                        <p:cTn id="54" dur="1" fill="hold">
                                          <p:stCondLst>
                                            <p:cond delay="0"/>
                                          </p:stCondLst>
                                        </p:cTn>
                                        <p:tgtEl>
                                          <p:spTgt spid="15">
                                            <p:txEl>
                                              <p:pRg st="0" end="0"/>
                                            </p:txEl>
                                          </p:spTgt>
                                        </p:tgtEl>
                                        <p:attrNameLst>
                                          <p:attrName>style.visibility</p:attrName>
                                        </p:attrNameLst>
                                      </p:cBhvr>
                                      <p:to>
                                        <p:strVal val="visible"/>
                                      </p:to>
                                    </p:set>
                                    <p:animEffect transition="in" filter="wipe(right)">
                                      <p:cBhvr>
                                        <p:cTn id="55" dur="500"/>
                                        <p:tgtEl>
                                          <p:spTgt spid="15">
                                            <p:txEl>
                                              <p:pRg st="0" end="0"/>
                                            </p:txEl>
                                          </p:spTgt>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decel="10000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1+#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par>
                                <p:cTn id="69" presetID="22" presetClass="entr" presetSubtype="2" fill="hold" grpId="0" nodeType="withEffect">
                                  <p:stCondLst>
                                    <p:cond delay="0"/>
                                  </p:stCondLst>
                                  <p:childTnLst>
                                    <p:set>
                                      <p:cBhvr>
                                        <p:cTn id="70" dur="1" fill="hold">
                                          <p:stCondLst>
                                            <p:cond delay="0"/>
                                          </p:stCondLst>
                                        </p:cTn>
                                        <p:tgtEl>
                                          <p:spTgt spid="16">
                                            <p:bg/>
                                          </p:spTgt>
                                        </p:tgtEl>
                                        <p:attrNameLst>
                                          <p:attrName>style.visibility</p:attrName>
                                        </p:attrNameLst>
                                      </p:cBhvr>
                                      <p:to>
                                        <p:strVal val="visible"/>
                                      </p:to>
                                    </p:set>
                                    <p:animEffect transition="in" filter="wipe(right)">
                                      <p:cBhvr>
                                        <p:cTn id="71" dur="500"/>
                                        <p:tgtEl>
                                          <p:spTgt spid="16">
                                            <p:bg/>
                                          </p:spTgt>
                                        </p:tgtEl>
                                      </p:cBhvr>
                                    </p:animEffect>
                                  </p:childTnLst>
                                </p:cTn>
                              </p:par>
                            </p:childTnLst>
                          </p:cTn>
                        </p:par>
                        <p:par>
                          <p:cTn id="72" fill="hold">
                            <p:stCondLst>
                              <p:cond delay="500"/>
                            </p:stCondLst>
                            <p:childTnLst>
                              <p:par>
                                <p:cTn id="73" presetID="22" presetClass="entr" presetSubtype="2" fill="hold" grpId="0" nodeType="afterEffect">
                                  <p:stCondLst>
                                    <p:cond delay="0"/>
                                  </p:stCondLst>
                                  <p:childTnLst>
                                    <p:set>
                                      <p:cBhvr>
                                        <p:cTn id="74" dur="1" fill="hold">
                                          <p:stCondLst>
                                            <p:cond delay="0"/>
                                          </p:stCondLst>
                                        </p:cTn>
                                        <p:tgtEl>
                                          <p:spTgt spid="16">
                                            <p:txEl>
                                              <p:pRg st="0" end="0"/>
                                            </p:txEl>
                                          </p:spTgt>
                                        </p:tgtEl>
                                        <p:attrNameLst>
                                          <p:attrName>style.visibility</p:attrName>
                                        </p:attrNameLst>
                                      </p:cBhvr>
                                      <p:to>
                                        <p:strVal val="visible"/>
                                      </p:to>
                                    </p:set>
                                    <p:animEffect transition="in" filter="wipe(right)">
                                      <p:cBhvr>
                                        <p:cTn id="75" dur="500"/>
                                        <p:tgtEl>
                                          <p:spTgt spid="16">
                                            <p:txEl>
                                              <p:pRg st="0" end="0"/>
                                            </p:txEl>
                                          </p:spTgt>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2" decel="100000"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fill="hold"/>
                                        <p:tgtEl>
                                          <p:spTgt spid="12"/>
                                        </p:tgtEl>
                                        <p:attrNameLst>
                                          <p:attrName>ppt_x</p:attrName>
                                        </p:attrNameLst>
                                      </p:cBhvr>
                                      <p:tavLst>
                                        <p:tav tm="0">
                                          <p:val>
                                            <p:strVal val="1+#ppt_w/2"/>
                                          </p:val>
                                        </p:tav>
                                        <p:tav tm="100000">
                                          <p:val>
                                            <p:strVal val="#ppt_x"/>
                                          </p:val>
                                        </p:tav>
                                      </p:tavLst>
                                    </p:anim>
                                    <p:anim calcmode="lin" valueType="num">
                                      <p:cBhvr additive="base">
                                        <p:cTn id="85" dur="500" fill="hold"/>
                                        <p:tgtEl>
                                          <p:spTgt spid="12"/>
                                        </p:tgtEl>
                                        <p:attrNameLst>
                                          <p:attrName>ppt_y</p:attrName>
                                        </p:attrNameLst>
                                      </p:cBhvr>
                                      <p:tavLst>
                                        <p:tav tm="0">
                                          <p:val>
                                            <p:strVal val="#ppt_y"/>
                                          </p:val>
                                        </p:tav>
                                        <p:tav tm="100000">
                                          <p:val>
                                            <p:strVal val="#ppt_y"/>
                                          </p:val>
                                        </p:tav>
                                      </p:tavLst>
                                    </p:anim>
                                  </p:childTnLst>
                                </p:cTn>
                              </p:par>
                              <p:par>
                                <p:cTn id="86" presetID="22" presetClass="entr" presetSubtype="2" fill="hold" grpId="0" nodeType="withEffect">
                                  <p:stCondLst>
                                    <p:cond delay="0"/>
                                  </p:stCondLst>
                                  <p:childTnLst>
                                    <p:set>
                                      <p:cBhvr>
                                        <p:cTn id="87" dur="1" fill="hold">
                                          <p:stCondLst>
                                            <p:cond delay="0"/>
                                          </p:stCondLst>
                                        </p:cTn>
                                        <p:tgtEl>
                                          <p:spTgt spid="17">
                                            <p:bg/>
                                          </p:spTgt>
                                        </p:tgtEl>
                                        <p:attrNameLst>
                                          <p:attrName>style.visibility</p:attrName>
                                        </p:attrNameLst>
                                      </p:cBhvr>
                                      <p:to>
                                        <p:strVal val="visible"/>
                                      </p:to>
                                    </p:set>
                                    <p:animEffect transition="in" filter="wipe(right)">
                                      <p:cBhvr>
                                        <p:cTn id="88" dur="500"/>
                                        <p:tgtEl>
                                          <p:spTgt spid="17">
                                            <p:bg/>
                                          </p:spTgt>
                                        </p:tgtEl>
                                      </p:cBhvr>
                                    </p:animEffect>
                                  </p:childTnLst>
                                </p:cTn>
                              </p:par>
                            </p:childTnLst>
                          </p:cTn>
                        </p:par>
                        <p:par>
                          <p:cTn id="89" fill="hold">
                            <p:stCondLst>
                              <p:cond delay="500"/>
                            </p:stCondLst>
                            <p:childTnLst>
                              <p:par>
                                <p:cTn id="90" presetID="22" presetClass="entr" presetSubtype="2" fill="hold" grpId="0" nodeType="afterEffect">
                                  <p:stCondLst>
                                    <p:cond delay="0"/>
                                  </p:stCondLst>
                                  <p:childTnLst>
                                    <p:set>
                                      <p:cBhvr>
                                        <p:cTn id="91" dur="1" fill="hold">
                                          <p:stCondLst>
                                            <p:cond delay="0"/>
                                          </p:stCondLst>
                                        </p:cTn>
                                        <p:tgtEl>
                                          <p:spTgt spid="17">
                                            <p:txEl>
                                              <p:pRg st="0" end="0"/>
                                            </p:txEl>
                                          </p:spTgt>
                                        </p:tgtEl>
                                        <p:attrNameLst>
                                          <p:attrName>style.visibility</p:attrName>
                                        </p:attrNameLst>
                                      </p:cBhvr>
                                      <p:to>
                                        <p:strVal val="visible"/>
                                      </p:to>
                                    </p:set>
                                    <p:animEffect transition="in" filter="wipe(right)">
                                      <p:cBhvr>
                                        <p:cTn id="92" dur="500"/>
                                        <p:tgtEl>
                                          <p:spTgt spid="17">
                                            <p:txEl>
                                              <p:pRg st="0" end="0"/>
                                            </p:txEl>
                                          </p:spTgt>
                                        </p:tgtEl>
                                      </p:cBhvr>
                                    </p:animEffect>
                                  </p:childTnLst>
                                </p:cTn>
                              </p:par>
                            </p:childTnLst>
                          </p:cTn>
                        </p:par>
                        <p:par>
                          <p:cTn id="93" fill="hold">
                            <p:stCondLst>
                              <p:cond delay="1000"/>
                            </p:stCondLst>
                            <p:childTnLst>
                              <p:par>
                                <p:cTn id="94" presetID="10"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2" grpId="0" animBg="1"/>
      <p:bldP spid="3" grpId="0"/>
      <p:bldP spid="4" grpId="0"/>
      <p:bldP spid="14" grpId="0" uiExpand="1" build="p" animBg="1"/>
      <p:bldP spid="9" grpId="0" animBg="1"/>
      <p:bldP spid="18" grpId="0"/>
      <p:bldP spid="19" grpId="0"/>
      <p:bldP spid="15" grpId="0" uiExpand="1" build="p" animBg="1"/>
      <p:bldP spid="11" grpId="0" animBg="1"/>
      <p:bldP spid="20" grpId="0"/>
      <p:bldP spid="21" grpId="0"/>
      <p:bldP spid="16" grpId="0" uiExpand="1" build="p" animBg="1"/>
      <p:bldP spid="10" grpId="0" animBg="1"/>
      <p:bldP spid="22" grpId="0"/>
      <p:bldP spid="17" grpId="0" uiExpand="1" build="p" animBg="1"/>
      <p:bldP spid="12"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Start Screen</a:t>
            </a:r>
          </a:p>
        </p:txBody>
      </p:sp>
      <p:sp>
        <p:nvSpPr>
          <p:cNvPr id="4" name="Text Placeholder 3"/>
          <p:cNvSpPr>
            <a:spLocks noGrp="1"/>
          </p:cNvSpPr>
          <p:nvPr>
            <p:ph type="body" sz="quarter" idx="10"/>
          </p:nvPr>
        </p:nvSpPr>
        <p:spPr/>
        <p:txBody>
          <a:bodyPr/>
          <a:lstStyle/>
          <a:p>
            <a:r>
              <a:rPr lang="en-US" smtClean="0"/>
              <a:t>demo	</a:t>
            </a:r>
            <a:endParaRPr lang="en-US" dirty="0"/>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9255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747897"/>
          </a:xfrm>
        </p:spPr>
        <p:txBody>
          <a:bodyPr/>
          <a:lstStyle/>
          <a:p>
            <a:r>
              <a:rPr lang="en-US" dirty="0" smtClean="0"/>
              <a:t>How </a:t>
            </a:r>
            <a:r>
              <a:rPr lang="en-US" dirty="0"/>
              <a:t>S</a:t>
            </a:r>
            <a:r>
              <a:rPr lang="en-US" dirty="0" smtClean="0"/>
              <a:t>hould I </a:t>
            </a:r>
            <a:r>
              <a:rPr lang="en-US" dirty="0" smtClean="0">
                <a:gradFill>
                  <a:gsLst>
                    <a:gs pos="1250">
                      <a:schemeClr val="bg1">
                        <a:lumMod val="75000"/>
                        <a:lumOff val="25000"/>
                      </a:schemeClr>
                    </a:gs>
                    <a:gs pos="100000">
                      <a:schemeClr val="bg1">
                        <a:lumMod val="75000"/>
                        <a:lumOff val="25000"/>
                      </a:schemeClr>
                    </a:gs>
                  </a:gsLst>
                  <a:lin ang="5400000" scaled="0"/>
                </a:gradFill>
              </a:rPr>
              <a:t>Not</a:t>
            </a:r>
            <a:r>
              <a:rPr lang="en-US" dirty="0" smtClean="0"/>
              <a:t> Update My Tile?</a:t>
            </a:r>
            <a:endParaRPr lang="en-US" dirty="0"/>
          </a:p>
        </p:txBody>
      </p:sp>
      <p:sp>
        <p:nvSpPr>
          <p:cNvPr id="7" name="Rectangle 6"/>
          <p:cNvSpPr/>
          <p:nvPr/>
        </p:nvSpPr>
        <p:spPr bwMode="auto">
          <a:xfrm>
            <a:off x="500303" y="4942943"/>
            <a:ext cx="11152188" cy="1116039"/>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00303" y="3456553"/>
            <a:ext cx="11152188" cy="1288227"/>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0303" y="2305202"/>
            <a:ext cx="11152188" cy="939416"/>
          </a:xfrm>
          <a:prstGeom prst="rect">
            <a:avLst/>
          </a:prstGeom>
          <a:solidFill>
            <a:schemeClr val="accent3">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500303" y="1173163"/>
            <a:ext cx="11152188" cy="939416"/>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 Placeholder 5"/>
          <p:cNvSpPr txBox="1">
            <a:spLocks/>
          </p:cNvSpPr>
          <p:nvPr/>
        </p:nvSpPr>
        <p:spPr>
          <a:xfrm>
            <a:off x="503478" y="1173163"/>
            <a:ext cx="11149013" cy="483239"/>
          </a:xfrm>
          <a:prstGeom prst="rect">
            <a:avLst/>
          </a:prstGeom>
          <a:solidFill>
            <a:schemeClr val="tx2"/>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gradFill>
                  <a:gsLst>
                    <a:gs pos="1250">
                      <a:schemeClr val="bg1">
                        <a:lumMod val="75000"/>
                        <a:lumOff val="25000"/>
                      </a:schemeClr>
                    </a:gs>
                    <a:gs pos="100000">
                      <a:schemeClr val="bg1">
                        <a:lumMod val="75000"/>
                        <a:lumOff val="25000"/>
                      </a:schemeClr>
                    </a:gs>
                  </a:gsLst>
                  <a:lin ang="5400000" scaled="0"/>
                </a:gra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1">
                        <a:lumMod val="75000"/>
                        <a:lumOff val="25000"/>
                      </a:schemeClr>
                    </a:gs>
                    <a:gs pos="100000">
                      <a:schemeClr val="bg1">
                        <a:lumMod val="75000"/>
                        <a:lumOff val="25000"/>
                      </a:schemeClr>
                    </a:gs>
                  </a:gsLst>
                  <a:lin ang="5400000" scaled="0"/>
                </a:gra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1">
                        <a:lumMod val="75000"/>
                        <a:lumOff val="25000"/>
                      </a:schemeClr>
                    </a:gs>
                    <a:gs pos="100000">
                      <a:schemeClr val="bg1">
                        <a:lumMod val="75000"/>
                        <a:lumOff val="25000"/>
                      </a:schemeClr>
                    </a:gs>
                  </a:gsLst>
                  <a:lin ang="5400000" scaled="0"/>
                </a:gra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1">
                        <a:lumMod val="75000"/>
                        <a:lumOff val="25000"/>
                      </a:schemeClr>
                    </a:gs>
                    <a:gs pos="100000">
                      <a:schemeClr val="bg1">
                        <a:lumMod val="75000"/>
                        <a:lumOff val="25000"/>
                      </a:schemeClr>
                    </a:gs>
                  </a:gsLst>
                  <a:lin ang="5400000" scaled="0"/>
                </a:gra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1">
                        <a:lumMod val="75000"/>
                        <a:lumOff val="25000"/>
                      </a:schemeClr>
                    </a:gs>
                    <a:gs pos="100000">
                      <a:schemeClr val="bg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Avoid high frequency, streaming updates</a:t>
            </a:r>
          </a:p>
        </p:txBody>
      </p:sp>
      <p:sp>
        <p:nvSpPr>
          <p:cNvPr id="12" name="Pentagon 11"/>
          <p:cNvSpPr/>
          <p:nvPr/>
        </p:nvSpPr>
        <p:spPr bwMode="auto">
          <a:xfrm flipH="1">
            <a:off x="9442012" y="1173163"/>
            <a:ext cx="2222938" cy="483239"/>
          </a:xfrm>
          <a:prstGeom prst="homePlate">
            <a:avLst/>
          </a:prstGeom>
          <a:solidFill>
            <a:schemeClr val="tx2">
              <a:lumMod val="50000"/>
            </a:schemeClr>
          </a:solidFill>
          <a:ln>
            <a:solidFill>
              <a:schemeClr val="accent1">
                <a:lumMod val="75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b="1" dirty="0" smtClean="0">
              <a:gradFill>
                <a:gsLst>
                  <a:gs pos="0">
                    <a:schemeClr val="tx1"/>
                  </a:gs>
                  <a:gs pos="100000">
                    <a:schemeClr val="tx1"/>
                  </a:gs>
                </a:gsLst>
                <a:lin ang="5400000" scaled="0"/>
              </a:gradFill>
            </a:endParaRPr>
          </a:p>
        </p:txBody>
      </p:sp>
      <p:sp>
        <p:nvSpPr>
          <p:cNvPr id="13" name="Rectangle 12"/>
          <p:cNvSpPr/>
          <p:nvPr/>
        </p:nvSpPr>
        <p:spPr>
          <a:xfrm>
            <a:off x="522289" y="1656402"/>
            <a:ext cx="6682076" cy="369332"/>
          </a:xfrm>
          <a:prstGeom prst="rect">
            <a:avLst/>
          </a:prstGeom>
        </p:spPr>
        <p:txBody>
          <a:bodyPr wrap="square" numCol="1">
            <a:spAutoFit/>
          </a:bodyPr>
          <a:lstStyle/>
          <a:p>
            <a:r>
              <a:rPr lang="en-US" spc="-50" dirty="0">
                <a:gradFill>
                  <a:gsLst>
                    <a:gs pos="0">
                      <a:schemeClr val="bg1"/>
                    </a:gs>
                    <a:gs pos="100000">
                      <a:schemeClr val="bg1"/>
                    </a:gs>
                  </a:gsLst>
                  <a:lin ang="5400000" scaled="0"/>
                </a:gradFill>
              </a:rPr>
              <a:t>e.g. every minute to report a play-by-play sporting </a:t>
            </a:r>
            <a:r>
              <a:rPr lang="en-US" spc="-50" dirty="0" smtClean="0">
                <a:gradFill>
                  <a:gsLst>
                    <a:gs pos="0">
                      <a:schemeClr val="bg1"/>
                    </a:gs>
                    <a:gs pos="100000">
                      <a:schemeClr val="bg1"/>
                    </a:gs>
                  </a:gsLst>
                  <a:lin ang="5400000" scaled="0"/>
                </a:gradFill>
              </a:rPr>
              <a:t>event</a:t>
            </a:r>
            <a:endParaRPr lang="en-US" spc="-50" dirty="0">
              <a:gradFill>
                <a:gsLst>
                  <a:gs pos="0">
                    <a:schemeClr val="bg1"/>
                  </a:gs>
                  <a:gs pos="100000">
                    <a:schemeClr val="bg1"/>
                  </a:gs>
                </a:gsLst>
                <a:lin ang="5400000" scaled="0"/>
              </a:gradFill>
            </a:endParaRPr>
          </a:p>
        </p:txBody>
      </p:sp>
      <p:sp>
        <p:nvSpPr>
          <p:cNvPr id="14" name="Rectangle 13"/>
          <p:cNvSpPr/>
          <p:nvPr/>
        </p:nvSpPr>
        <p:spPr>
          <a:xfrm>
            <a:off x="6898946" y="1656402"/>
            <a:ext cx="3822072" cy="369332"/>
          </a:xfrm>
          <a:prstGeom prst="rect">
            <a:avLst/>
          </a:prstGeom>
        </p:spPr>
        <p:txBody>
          <a:bodyPr wrap="none">
            <a:spAutoFit/>
          </a:bodyPr>
          <a:lstStyle/>
          <a:p>
            <a:r>
              <a:rPr lang="en-US" dirty="0">
                <a:gradFill>
                  <a:gsLst>
                    <a:gs pos="0">
                      <a:schemeClr val="bg1"/>
                    </a:gs>
                    <a:gs pos="100000">
                      <a:schemeClr val="bg1"/>
                    </a:gs>
                  </a:gsLst>
                  <a:lin ang="5400000" scaled="0"/>
                </a:gradFill>
              </a:rPr>
              <a:t>e.g. real-time stock ticker on the tile</a:t>
            </a:r>
          </a:p>
        </p:txBody>
      </p:sp>
      <p:sp>
        <p:nvSpPr>
          <p:cNvPr id="15" name="Text Placeholder 5"/>
          <p:cNvSpPr txBox="1">
            <a:spLocks/>
          </p:cNvSpPr>
          <p:nvPr/>
        </p:nvSpPr>
        <p:spPr>
          <a:xfrm>
            <a:off x="503478" y="2305202"/>
            <a:ext cx="11149013" cy="483239"/>
          </a:xfrm>
          <a:prstGeom prst="rect">
            <a:avLst/>
          </a:prstGeom>
          <a:solidFill>
            <a:schemeClr val="accent3"/>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Do not clear the tile when the app launches/exits</a:t>
            </a:r>
          </a:p>
        </p:txBody>
      </p:sp>
      <p:sp>
        <p:nvSpPr>
          <p:cNvPr id="16" name="Pentagon 15"/>
          <p:cNvSpPr/>
          <p:nvPr/>
        </p:nvSpPr>
        <p:spPr bwMode="auto">
          <a:xfrm flipH="1">
            <a:off x="9442012" y="2305203"/>
            <a:ext cx="2222938" cy="483239"/>
          </a:xfrm>
          <a:prstGeom prst="homePlate">
            <a:avLst/>
          </a:prstGeom>
          <a:solidFill>
            <a:schemeClr val="accent3">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b="1" dirty="0" smtClean="0">
              <a:gradFill>
                <a:gsLst>
                  <a:gs pos="0">
                    <a:schemeClr val="tx1"/>
                  </a:gs>
                  <a:gs pos="100000">
                    <a:schemeClr val="tx1"/>
                  </a:gs>
                </a:gsLst>
                <a:lin ang="5400000" scaled="0"/>
              </a:gradFill>
            </a:endParaRPr>
          </a:p>
        </p:txBody>
      </p:sp>
      <p:sp>
        <p:nvSpPr>
          <p:cNvPr id="17" name="Rectangle 16"/>
          <p:cNvSpPr/>
          <p:nvPr/>
        </p:nvSpPr>
        <p:spPr>
          <a:xfrm>
            <a:off x="503478" y="2794223"/>
            <a:ext cx="6682076" cy="369332"/>
          </a:xfrm>
          <a:prstGeom prst="rect">
            <a:avLst/>
          </a:prstGeom>
        </p:spPr>
        <p:txBody>
          <a:bodyPr wrap="square" numCol="1">
            <a:spAutoFit/>
          </a:bodyPr>
          <a:lstStyle/>
          <a:p>
            <a:r>
              <a:rPr lang="en-US" spc="-50" dirty="0">
                <a:gradFill>
                  <a:gsLst>
                    <a:gs pos="0">
                      <a:schemeClr val="bg1"/>
                    </a:gs>
                    <a:gs pos="100000">
                      <a:schemeClr val="bg1"/>
                    </a:gs>
                  </a:gsLst>
                  <a:lin ang="5400000" scaled="0"/>
                </a:gradFill>
              </a:rPr>
              <a:t>Leave content on the tile to draw your user back to the </a:t>
            </a:r>
            <a:r>
              <a:rPr lang="en-US" spc="-50" dirty="0" smtClean="0">
                <a:gradFill>
                  <a:gsLst>
                    <a:gs pos="0">
                      <a:schemeClr val="bg1"/>
                    </a:gs>
                    <a:gs pos="100000">
                      <a:schemeClr val="bg1"/>
                    </a:gs>
                  </a:gsLst>
                  <a:lin ang="5400000" scaled="0"/>
                </a:gradFill>
              </a:rPr>
              <a:t>app.</a:t>
            </a:r>
            <a:endParaRPr lang="en-US" spc="-50" dirty="0">
              <a:gradFill>
                <a:gsLst>
                  <a:gs pos="0">
                    <a:schemeClr val="bg1"/>
                  </a:gs>
                  <a:gs pos="100000">
                    <a:schemeClr val="bg1"/>
                  </a:gs>
                </a:gsLst>
                <a:lin ang="5400000" scaled="0"/>
              </a:gradFill>
            </a:endParaRPr>
          </a:p>
        </p:txBody>
      </p:sp>
      <p:sp>
        <p:nvSpPr>
          <p:cNvPr id="18" name="Rectangle 17"/>
          <p:cNvSpPr/>
          <p:nvPr/>
        </p:nvSpPr>
        <p:spPr>
          <a:xfrm>
            <a:off x="6898946" y="2794223"/>
            <a:ext cx="4753545" cy="369332"/>
          </a:xfrm>
          <a:prstGeom prst="rect">
            <a:avLst/>
          </a:prstGeom>
        </p:spPr>
        <p:txBody>
          <a:bodyPr wrap="none">
            <a:spAutoFit/>
          </a:bodyPr>
          <a:lstStyle/>
          <a:p>
            <a:r>
              <a:rPr lang="en-US" spc="-50" dirty="0">
                <a:gradFill>
                  <a:gsLst>
                    <a:gs pos="0">
                      <a:schemeClr val="bg1"/>
                    </a:gs>
                    <a:gs pos="100000">
                      <a:schemeClr val="bg1"/>
                    </a:gs>
                  </a:gsLst>
                  <a:lin ang="5400000" scaled="0"/>
                </a:gradFill>
              </a:rPr>
              <a:t>It is okay to update the tile on app exit, </a:t>
            </a:r>
            <a:r>
              <a:rPr lang="en-US" spc="-50" dirty="0" smtClean="0">
                <a:gradFill>
                  <a:gsLst>
                    <a:gs pos="0">
                      <a:schemeClr val="bg1"/>
                    </a:gs>
                    <a:gs pos="100000">
                      <a:schemeClr val="bg1"/>
                    </a:gs>
                  </a:gsLst>
                  <a:lin ang="5400000" scaled="0"/>
                </a:gradFill>
              </a:rPr>
              <a:t>however.</a:t>
            </a:r>
            <a:endParaRPr lang="en-US" spc="-50" dirty="0">
              <a:gradFill>
                <a:gsLst>
                  <a:gs pos="0">
                    <a:schemeClr val="bg1"/>
                  </a:gs>
                  <a:gs pos="100000">
                    <a:schemeClr val="bg1"/>
                  </a:gs>
                </a:gsLst>
                <a:lin ang="5400000" scaled="0"/>
              </a:gradFill>
            </a:endParaRPr>
          </a:p>
        </p:txBody>
      </p:sp>
      <p:sp>
        <p:nvSpPr>
          <p:cNvPr id="19" name="Text Placeholder 5"/>
          <p:cNvSpPr txBox="1">
            <a:spLocks/>
          </p:cNvSpPr>
          <p:nvPr/>
        </p:nvSpPr>
        <p:spPr>
          <a:xfrm>
            <a:off x="503478" y="3443023"/>
            <a:ext cx="11149013" cy="483239"/>
          </a:xfrm>
          <a:prstGeom prst="rect">
            <a:avLst/>
          </a:prstGeom>
          <a:solidFill>
            <a:schemeClr val="accent5"/>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Do not update to explicitly replace ‘old content’</a:t>
            </a:r>
          </a:p>
        </p:txBody>
      </p:sp>
      <p:sp>
        <p:nvSpPr>
          <p:cNvPr id="20" name="Pentagon 19"/>
          <p:cNvSpPr/>
          <p:nvPr/>
        </p:nvSpPr>
        <p:spPr bwMode="auto">
          <a:xfrm flipH="1">
            <a:off x="9442012" y="3443023"/>
            <a:ext cx="2222938" cy="483239"/>
          </a:xfrm>
          <a:prstGeom prst="homePlate">
            <a:avLst/>
          </a:prstGeom>
          <a:solidFill>
            <a:schemeClr val="accent5">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b="1" dirty="0" smtClean="0">
              <a:gradFill>
                <a:gsLst>
                  <a:gs pos="0">
                    <a:schemeClr val="tx1"/>
                  </a:gs>
                  <a:gs pos="100000">
                    <a:schemeClr val="tx1"/>
                  </a:gs>
                </a:gsLst>
                <a:lin ang="5400000" scaled="0"/>
              </a:gradFill>
            </a:endParaRPr>
          </a:p>
        </p:txBody>
      </p:sp>
      <p:sp>
        <p:nvSpPr>
          <p:cNvPr id="21" name="Rectangle 20"/>
          <p:cNvSpPr/>
          <p:nvPr/>
        </p:nvSpPr>
        <p:spPr>
          <a:xfrm>
            <a:off x="515937" y="3950165"/>
            <a:ext cx="5562047" cy="646331"/>
          </a:xfrm>
          <a:prstGeom prst="rect">
            <a:avLst/>
          </a:prstGeom>
        </p:spPr>
        <p:txBody>
          <a:bodyPr wrap="square" numCol="1">
            <a:spAutoFit/>
          </a:bodyPr>
          <a:lstStyle/>
          <a:p>
            <a:r>
              <a:rPr lang="en-US" dirty="0" smtClean="0">
                <a:gradFill>
                  <a:gsLst>
                    <a:gs pos="0">
                      <a:schemeClr val="bg1"/>
                    </a:gs>
                    <a:gs pos="100000">
                      <a:schemeClr val="bg1"/>
                    </a:gs>
                  </a:gsLst>
                  <a:lin ang="5400000" scaled="0"/>
                </a:gradFill>
              </a:rPr>
              <a:t>Set the optional </a:t>
            </a:r>
            <a:r>
              <a:rPr lang="en-US" b="1" dirty="0">
                <a:gradFill>
                  <a:gsLst>
                    <a:gs pos="0">
                      <a:schemeClr val="bg1"/>
                    </a:gs>
                    <a:gs pos="100000">
                      <a:schemeClr val="bg1"/>
                    </a:gs>
                  </a:gsLst>
                  <a:lin ang="5400000" scaled="0"/>
                </a:gradFill>
              </a:rPr>
              <a:t>expiration</a:t>
            </a:r>
            <a:r>
              <a:rPr lang="en-US" dirty="0">
                <a:gradFill>
                  <a:gsLst>
                    <a:gs pos="0">
                      <a:schemeClr val="bg1"/>
                    </a:gs>
                    <a:gs pos="100000">
                      <a:schemeClr val="bg1"/>
                    </a:gs>
                  </a:gsLst>
                  <a:lin ang="5400000" scaled="0"/>
                </a:gradFill>
              </a:rPr>
              <a:t> </a:t>
            </a:r>
            <a:r>
              <a:rPr lang="en-US" dirty="0" smtClean="0">
                <a:gradFill>
                  <a:gsLst>
                    <a:gs pos="0">
                      <a:schemeClr val="bg1"/>
                    </a:gs>
                    <a:gs pos="100000">
                      <a:schemeClr val="bg1"/>
                    </a:gs>
                  </a:gsLst>
                  <a:lin ang="5400000" scaled="0"/>
                </a:gradFill>
              </a:rPr>
              <a:t>on </a:t>
            </a:r>
            <a:r>
              <a:rPr lang="en-US" dirty="0">
                <a:gradFill>
                  <a:gsLst>
                    <a:gs pos="0">
                      <a:schemeClr val="bg1"/>
                    </a:gs>
                    <a:gs pos="100000">
                      <a:schemeClr val="bg1"/>
                    </a:gs>
                  </a:gsLst>
                  <a:lin ang="5400000" scaled="0"/>
                </a:gradFill>
              </a:rPr>
              <a:t>the tile at the time it is sent. </a:t>
            </a:r>
            <a:endParaRPr lang="en-US" dirty="0" smtClean="0">
              <a:gradFill>
                <a:gsLst>
                  <a:gs pos="0">
                    <a:schemeClr val="bg1"/>
                  </a:gs>
                  <a:gs pos="100000">
                    <a:schemeClr val="bg1"/>
                  </a:gs>
                </a:gsLst>
                <a:lin ang="5400000" scaled="0"/>
              </a:gradFill>
            </a:endParaRPr>
          </a:p>
        </p:txBody>
      </p:sp>
      <p:sp>
        <p:nvSpPr>
          <p:cNvPr id="22" name="Rectangle 21"/>
          <p:cNvSpPr/>
          <p:nvPr/>
        </p:nvSpPr>
        <p:spPr>
          <a:xfrm>
            <a:off x="6145662" y="3950165"/>
            <a:ext cx="5506829" cy="923330"/>
          </a:xfrm>
          <a:prstGeom prst="rect">
            <a:avLst/>
          </a:prstGeom>
        </p:spPr>
        <p:txBody>
          <a:bodyPr wrap="square">
            <a:spAutoFit/>
          </a:bodyPr>
          <a:lstStyle/>
          <a:p>
            <a:r>
              <a:rPr lang="en-US" dirty="0" smtClean="0">
                <a:gradFill>
                  <a:gsLst>
                    <a:gs pos="0">
                      <a:schemeClr val="bg1"/>
                    </a:gs>
                    <a:gs pos="100000">
                      <a:schemeClr val="bg1"/>
                    </a:gs>
                  </a:gsLst>
                  <a:lin ang="5400000" scaled="0"/>
                </a:gradFill>
              </a:rPr>
              <a:t>Only </a:t>
            </a:r>
            <a:r>
              <a:rPr lang="en-US" dirty="0">
                <a:gradFill>
                  <a:gsLst>
                    <a:gs pos="0">
                      <a:schemeClr val="bg1"/>
                    </a:gs>
                    <a:gs pos="100000">
                      <a:schemeClr val="bg1"/>
                    </a:gs>
                  </a:gsLst>
                  <a:lin ang="5400000" scaled="0"/>
                </a:gradFill>
              </a:rPr>
              <a:t>send new updates if there is new data to show the </a:t>
            </a:r>
            <a:r>
              <a:rPr lang="en-US" dirty="0" smtClean="0">
                <a:gradFill>
                  <a:gsLst>
                    <a:gs pos="0">
                      <a:schemeClr val="bg1"/>
                    </a:gs>
                    <a:gs pos="100000">
                      <a:schemeClr val="bg1"/>
                    </a:gs>
                  </a:gsLst>
                  <a:lin ang="5400000" scaled="0"/>
                </a:gradFill>
              </a:rPr>
              <a:t>user.</a:t>
            </a:r>
          </a:p>
          <a:p>
            <a:endParaRPr lang="en-US" dirty="0">
              <a:gradFill>
                <a:gsLst>
                  <a:gs pos="0">
                    <a:schemeClr val="bg1"/>
                  </a:gs>
                  <a:gs pos="100000">
                    <a:schemeClr val="bg1"/>
                  </a:gs>
                </a:gsLst>
                <a:lin ang="5400000" scaled="0"/>
              </a:gradFill>
            </a:endParaRPr>
          </a:p>
        </p:txBody>
      </p:sp>
      <p:sp>
        <p:nvSpPr>
          <p:cNvPr id="23" name="Text Placeholder 5"/>
          <p:cNvSpPr txBox="1">
            <a:spLocks/>
          </p:cNvSpPr>
          <p:nvPr/>
        </p:nvSpPr>
        <p:spPr>
          <a:xfrm>
            <a:off x="503478" y="4929413"/>
            <a:ext cx="11149013" cy="483239"/>
          </a:xfrm>
          <a:prstGeom prst="rect">
            <a:avLst/>
          </a:prstGeom>
          <a:solidFill>
            <a:schemeClr val="accent6"/>
          </a:solidFill>
        </p:spPr>
        <p:txBody>
          <a:bodyPr vert="horz" lIns="137160" tIns="0" rIns="0" bIns="0" rtlCol="0" anchor="ctr">
            <a:norm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solidFill>
                  <a:schemeClr val="bg1">
                    <a:lumMod val="75000"/>
                    <a:lumOff val="25000"/>
                    <a:alpha val="99000"/>
                  </a:schemeClr>
                </a:solidFill>
                <a:latin typeface="+mn-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dirty="0">
                <a:gradFill>
                  <a:gsLst>
                    <a:gs pos="0">
                      <a:schemeClr val="tx1"/>
                    </a:gs>
                    <a:gs pos="100000">
                      <a:schemeClr val="tx1"/>
                    </a:gs>
                  </a:gsLst>
                  <a:lin ang="5400000" scaled="0"/>
                </a:gradFill>
              </a:rPr>
              <a:t>Do not depend on tile ordering</a:t>
            </a:r>
          </a:p>
        </p:txBody>
      </p:sp>
      <p:sp>
        <p:nvSpPr>
          <p:cNvPr id="24" name="Pentagon 23"/>
          <p:cNvSpPr/>
          <p:nvPr/>
        </p:nvSpPr>
        <p:spPr bwMode="auto">
          <a:xfrm flipH="1">
            <a:off x="9442012" y="4929413"/>
            <a:ext cx="2222938" cy="483239"/>
          </a:xfrm>
          <a:prstGeom prst="homePlate">
            <a:avLst/>
          </a:prstGeom>
          <a:solidFill>
            <a:schemeClr val="accent6">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b="1" dirty="0" smtClean="0">
              <a:gradFill>
                <a:gsLst>
                  <a:gs pos="0">
                    <a:schemeClr val="tx1"/>
                  </a:gs>
                  <a:gs pos="100000">
                    <a:schemeClr val="tx1"/>
                  </a:gs>
                </a:gsLst>
                <a:lin ang="5400000" scaled="0"/>
              </a:gradFill>
            </a:endParaRPr>
          </a:p>
        </p:txBody>
      </p:sp>
      <p:sp>
        <p:nvSpPr>
          <p:cNvPr id="25" name="Rectangle 24"/>
          <p:cNvSpPr/>
          <p:nvPr/>
        </p:nvSpPr>
        <p:spPr>
          <a:xfrm>
            <a:off x="503478" y="5412652"/>
            <a:ext cx="11149013" cy="646331"/>
          </a:xfrm>
          <a:prstGeom prst="rect">
            <a:avLst/>
          </a:prstGeom>
        </p:spPr>
        <p:txBody>
          <a:bodyPr wrap="square" numCol="1">
            <a:spAutoFit/>
          </a:bodyPr>
          <a:lstStyle/>
          <a:p>
            <a:r>
              <a:rPr lang="en-US" dirty="0">
                <a:gradFill>
                  <a:gsLst>
                    <a:gs pos="0">
                      <a:schemeClr val="bg1"/>
                    </a:gs>
                    <a:gs pos="100000">
                      <a:schemeClr val="bg1"/>
                    </a:gs>
                  </a:gsLst>
                  <a:lin ang="5400000" scaled="0"/>
                </a:gradFill>
              </a:rPr>
              <a:t>Notification queue tile display order is not guaranteed – “storyboards” will not work on tiles. Tile updates must be independent of one another.</a:t>
            </a:r>
          </a:p>
        </p:txBody>
      </p:sp>
      <p:sp useBgFill="1">
        <p:nvSpPr>
          <p:cNvPr id="29" name="Rectangle 28"/>
          <p:cNvSpPr/>
          <p:nvPr/>
        </p:nvSpPr>
        <p:spPr bwMode="auto">
          <a:xfrm>
            <a:off x="11668125" y="798786"/>
            <a:ext cx="520700" cy="6059214"/>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45039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11">
                                            <p:bg/>
                                          </p:spTgt>
                                        </p:tgtEl>
                                        <p:attrNameLst>
                                          <p:attrName>style.visibility</p:attrName>
                                        </p:attrNameLst>
                                      </p:cBhvr>
                                      <p:to>
                                        <p:strVal val="visible"/>
                                      </p:to>
                                    </p:set>
                                    <p:animEffect transition="in" filter="wipe(right)">
                                      <p:cBhvr>
                                        <p:cTn id="11" dur="500"/>
                                        <p:tgtEl>
                                          <p:spTgt spid="11">
                                            <p:bg/>
                                          </p:spTgt>
                                        </p:tgtEl>
                                      </p:cBhvr>
                                    </p:animEffect>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right)">
                                      <p:cBhvr>
                                        <p:cTn id="15" dur="500"/>
                                        <p:tgtEl>
                                          <p:spTgt spid="11">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2" presetClass="entr" presetSubtype="2" fill="hold" grpId="0" nodeType="withEffect">
                                  <p:stCondLst>
                                    <p:cond delay="0"/>
                                  </p:stCondLst>
                                  <p:childTnLst>
                                    <p:set>
                                      <p:cBhvr>
                                        <p:cTn id="30" dur="1" fill="hold">
                                          <p:stCondLst>
                                            <p:cond delay="0"/>
                                          </p:stCondLst>
                                        </p:cTn>
                                        <p:tgtEl>
                                          <p:spTgt spid="15">
                                            <p:bg/>
                                          </p:spTgt>
                                        </p:tgtEl>
                                        <p:attrNameLst>
                                          <p:attrName>style.visibility</p:attrName>
                                        </p:attrNameLst>
                                      </p:cBhvr>
                                      <p:to>
                                        <p:strVal val="visible"/>
                                      </p:to>
                                    </p:set>
                                    <p:animEffect transition="in" filter="wipe(right)">
                                      <p:cBhvr>
                                        <p:cTn id="31" dur="500"/>
                                        <p:tgtEl>
                                          <p:spTgt spid="15">
                                            <p:bg/>
                                          </p:spTgt>
                                        </p:tgtEl>
                                      </p:cBhvr>
                                    </p:animEffect>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wipe(right)">
                                      <p:cBhvr>
                                        <p:cTn id="35" dur="500"/>
                                        <p:tgtEl>
                                          <p:spTgt spid="15">
                                            <p:txEl>
                                              <p:pRg st="0" end="0"/>
                                            </p:txEl>
                                          </p:spTgt>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decel="10000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1+#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2" presetClass="entr" presetSubtype="2" fill="hold" grpId="0" nodeType="withEffect">
                                  <p:stCondLst>
                                    <p:cond delay="0"/>
                                  </p:stCondLst>
                                  <p:childTnLst>
                                    <p:set>
                                      <p:cBhvr>
                                        <p:cTn id="50" dur="1" fill="hold">
                                          <p:stCondLst>
                                            <p:cond delay="0"/>
                                          </p:stCondLst>
                                        </p:cTn>
                                        <p:tgtEl>
                                          <p:spTgt spid="19">
                                            <p:bg/>
                                          </p:spTgt>
                                        </p:tgtEl>
                                        <p:attrNameLst>
                                          <p:attrName>style.visibility</p:attrName>
                                        </p:attrNameLst>
                                      </p:cBhvr>
                                      <p:to>
                                        <p:strVal val="visible"/>
                                      </p:to>
                                    </p:set>
                                    <p:animEffect transition="in" filter="wipe(right)">
                                      <p:cBhvr>
                                        <p:cTn id="51" dur="500"/>
                                        <p:tgtEl>
                                          <p:spTgt spid="19">
                                            <p:bg/>
                                          </p:spTgt>
                                        </p:tgtEl>
                                      </p:cBhvr>
                                    </p:animEffect>
                                  </p:childTnLst>
                                </p:cTn>
                              </p:par>
                            </p:childTnLst>
                          </p:cTn>
                        </p:par>
                        <p:par>
                          <p:cTn id="52" fill="hold">
                            <p:stCondLst>
                              <p:cond delay="500"/>
                            </p:stCondLst>
                            <p:childTnLst>
                              <p:par>
                                <p:cTn id="53" presetID="22" presetClass="entr" presetSubtype="2" fill="hold" grpId="0" nodeType="after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wipe(right)">
                                      <p:cBhvr>
                                        <p:cTn id="55" dur="500"/>
                                        <p:tgtEl>
                                          <p:spTgt spid="19">
                                            <p:txEl>
                                              <p:pRg st="0" end="0"/>
                                            </p:txEl>
                                          </p:spTgt>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decel="10000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par>
                                <p:cTn id="69" presetID="22" presetClass="entr" presetSubtype="2" fill="hold" grpId="0" nodeType="withEffect">
                                  <p:stCondLst>
                                    <p:cond delay="0"/>
                                  </p:stCondLst>
                                  <p:childTnLst>
                                    <p:set>
                                      <p:cBhvr>
                                        <p:cTn id="70" dur="1" fill="hold">
                                          <p:stCondLst>
                                            <p:cond delay="0"/>
                                          </p:stCondLst>
                                        </p:cTn>
                                        <p:tgtEl>
                                          <p:spTgt spid="23">
                                            <p:bg/>
                                          </p:spTgt>
                                        </p:tgtEl>
                                        <p:attrNameLst>
                                          <p:attrName>style.visibility</p:attrName>
                                        </p:attrNameLst>
                                      </p:cBhvr>
                                      <p:to>
                                        <p:strVal val="visible"/>
                                      </p:to>
                                    </p:set>
                                    <p:animEffect transition="in" filter="wipe(right)">
                                      <p:cBhvr>
                                        <p:cTn id="71" dur="500"/>
                                        <p:tgtEl>
                                          <p:spTgt spid="23">
                                            <p:bg/>
                                          </p:spTgt>
                                        </p:tgtEl>
                                      </p:cBhvr>
                                    </p:animEffect>
                                  </p:childTnLst>
                                </p:cTn>
                              </p:par>
                            </p:childTnLst>
                          </p:cTn>
                        </p:par>
                        <p:par>
                          <p:cTn id="72" fill="hold">
                            <p:stCondLst>
                              <p:cond delay="500"/>
                            </p:stCondLst>
                            <p:childTnLst>
                              <p:par>
                                <p:cTn id="73" presetID="22" presetClass="entr" presetSubtype="2" fill="hold" grpId="0" nodeType="afterEffect">
                                  <p:stCondLst>
                                    <p:cond delay="0"/>
                                  </p:stCondLst>
                                  <p:childTnLst>
                                    <p:set>
                                      <p:cBhvr>
                                        <p:cTn id="74" dur="1" fill="hold">
                                          <p:stCondLst>
                                            <p:cond delay="0"/>
                                          </p:stCondLst>
                                        </p:cTn>
                                        <p:tgtEl>
                                          <p:spTgt spid="23">
                                            <p:txEl>
                                              <p:pRg st="0" end="0"/>
                                            </p:txEl>
                                          </p:spTgt>
                                        </p:tgtEl>
                                        <p:attrNameLst>
                                          <p:attrName>style.visibility</p:attrName>
                                        </p:attrNameLst>
                                      </p:cBhvr>
                                      <p:to>
                                        <p:strVal val="visible"/>
                                      </p:to>
                                    </p:set>
                                    <p:animEffect transition="in" filter="wipe(right)">
                                      <p:cBhvr>
                                        <p:cTn id="75" dur="500"/>
                                        <p:tgtEl>
                                          <p:spTgt spid="23">
                                            <p:txEl>
                                              <p:pRg st="0" end="0"/>
                                            </p:txEl>
                                          </p:spTgt>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2" grpId="0" animBg="1"/>
      <p:bldP spid="13" grpId="0"/>
      <p:bldP spid="14" grpId="0"/>
      <p:bldP spid="15" grpId="0" build="p" animBg="1"/>
      <p:bldP spid="16" grpId="0" animBg="1"/>
      <p:bldP spid="17" grpId="0"/>
      <p:bldP spid="18" grpId="0"/>
      <p:bldP spid="19" grpId="0" build="p" animBg="1"/>
      <p:bldP spid="20" grpId="0" animBg="1"/>
      <p:bldP spid="21" grpId="0"/>
      <p:bldP spid="22" grpId="0"/>
      <p:bldP spid="23" grpId="0" build="p" animBg="1"/>
      <p:bldP spid="24" grpId="0" animBg="1"/>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smtClean="0"/>
              <a:t>Recap</a:t>
            </a:r>
            <a:endParaRPr lang="en-US" dirty="0"/>
          </a:p>
        </p:txBody>
      </p:sp>
    </p:spTree>
    <p:extLst>
      <p:ext uri="{BB962C8B-B14F-4D97-AF65-F5344CB8AC3E}">
        <p14:creationId xmlns:p14="http://schemas.microsoft.com/office/powerpoint/2010/main" val="4808210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1439718"/>
            <a:ext cx="7452071" cy="4764381"/>
          </a:xfrm>
        </p:spPr>
        <p:txBody>
          <a:bodyPr/>
          <a:lstStyle/>
          <a:p>
            <a:pPr algn="just"/>
            <a:r>
              <a:rPr lang="en-US" sz="4000" dirty="0" smtClean="0"/>
              <a:t>Make your app alive with activity</a:t>
            </a:r>
            <a:br>
              <a:rPr lang="en-US" sz="4000" dirty="0" smtClean="0"/>
            </a:br>
            <a:r>
              <a:rPr lang="en-US" sz="4000" dirty="0" smtClean="0"/>
              <a:t>using </a:t>
            </a:r>
            <a:r>
              <a:rPr lang="en-US" sz="5000" dirty="0" smtClean="0"/>
              <a:t>Tiles and Notifications</a:t>
            </a:r>
            <a:r>
              <a:rPr lang="en-US" sz="4000" dirty="0" smtClean="0"/>
              <a:t/>
            </a:r>
            <a:br>
              <a:rPr lang="en-US" sz="4000" dirty="0" smtClean="0"/>
            </a:br>
            <a:r>
              <a:rPr lang="en-US" sz="4000" dirty="0"/>
              <a:t/>
            </a:r>
            <a:br>
              <a:rPr lang="en-US" sz="4000" dirty="0"/>
            </a:br>
            <a:r>
              <a:rPr lang="en-US" sz="4000" dirty="0" smtClean="0"/>
              <a:t>Use </a:t>
            </a:r>
            <a:r>
              <a:rPr lang="en-US" sz="4400" dirty="0" smtClean="0"/>
              <a:t>Periodic, Push or Scheduled</a:t>
            </a:r>
            <a:r>
              <a:rPr lang="en-US" sz="4000" dirty="0" smtClean="0"/>
              <a:t> </a:t>
            </a:r>
            <a:br>
              <a:rPr lang="en-US" sz="4000" dirty="0" smtClean="0"/>
            </a:br>
            <a:r>
              <a:rPr lang="en-US" sz="3600" dirty="0" smtClean="0"/>
              <a:t>Notifications when app is not running</a:t>
            </a:r>
            <a:r>
              <a:rPr lang="en-US" sz="4000" dirty="0" smtClean="0"/>
              <a:t/>
            </a:r>
            <a:br>
              <a:rPr lang="en-US" sz="4000" dirty="0" smtClean="0"/>
            </a:br>
            <a:r>
              <a:rPr lang="en-US" sz="4000" dirty="0"/>
              <a:t/>
            </a:r>
            <a:br>
              <a:rPr lang="en-US" sz="4000" dirty="0"/>
            </a:br>
            <a:r>
              <a:rPr lang="en-US" sz="4000" dirty="0" smtClean="0"/>
              <a:t>Leverage </a:t>
            </a:r>
            <a:r>
              <a:rPr lang="en-US" dirty="0" smtClean="0"/>
              <a:t>Windows Azure </a:t>
            </a:r>
            <a:r>
              <a:rPr lang="en-US" sz="4000" dirty="0" smtClean="0"/>
              <a:t>to </a:t>
            </a:r>
            <a:br>
              <a:rPr lang="en-US" sz="4000" dirty="0" smtClean="0"/>
            </a:br>
            <a:r>
              <a:rPr lang="en-US" sz="4000" dirty="0" smtClean="0"/>
              <a:t>provide cloud service infrastructure </a:t>
            </a:r>
            <a:endParaRPr lang="en-US" sz="4000" dirty="0"/>
          </a:p>
        </p:txBody>
      </p:sp>
      <p:sp>
        <p:nvSpPr>
          <p:cNvPr id="3" name="Rectangle 2"/>
          <p:cNvSpPr/>
          <p:nvPr/>
        </p:nvSpPr>
        <p:spPr bwMode="auto">
          <a:xfrm>
            <a:off x="8380983" y="4728196"/>
            <a:ext cx="1489753" cy="1489753"/>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10175197" y="1162889"/>
            <a:ext cx="1489753" cy="1489753"/>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10175196" y="2945542"/>
            <a:ext cx="1489753" cy="1489753"/>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0175197" y="4728195"/>
            <a:ext cx="1489753" cy="1489753"/>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80983" y="1162890"/>
            <a:ext cx="1489753" cy="1489753"/>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8380982" y="2945543"/>
            <a:ext cx="1489753" cy="1489753"/>
          </a:xfrm>
          <a:prstGeom prst="rect">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8172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1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2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1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2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720"/>
                            </p:stCondLst>
                            <p:childTnLst>
                              <p:par>
                                <p:cTn id="30" presetID="2" presetClass="exit" presetSubtype="1" fill="hold" grpId="1" nodeType="afterEffect">
                                  <p:stCondLst>
                                    <p:cond delay="0"/>
                                  </p:stCondLst>
                                  <p:childTnLst>
                                    <p:anim calcmode="lin" valueType="num">
                                      <p:cBhvr additive="base">
                                        <p:cTn id="31" dur="500"/>
                                        <p:tgtEl>
                                          <p:spTgt spid="4"/>
                                        </p:tgtEl>
                                        <p:attrNameLst>
                                          <p:attrName>ppt_x</p:attrName>
                                        </p:attrNameLst>
                                      </p:cBhvr>
                                      <p:tavLst>
                                        <p:tav tm="0">
                                          <p:val>
                                            <p:strVal val="ppt_x"/>
                                          </p:val>
                                        </p:tav>
                                        <p:tav tm="100000">
                                          <p:val>
                                            <p:strVal val="ppt_x"/>
                                          </p:val>
                                        </p:tav>
                                      </p:tavLst>
                                    </p:anim>
                                    <p:anim calcmode="lin" valueType="num">
                                      <p:cBhvr additive="base">
                                        <p:cTn id="32" dur="500"/>
                                        <p:tgtEl>
                                          <p:spTgt spid="4"/>
                                        </p:tgtEl>
                                        <p:attrNameLst>
                                          <p:attrName>ppt_y</p:attrName>
                                        </p:attrNameLst>
                                      </p:cBhvr>
                                      <p:tavLst>
                                        <p:tav tm="0">
                                          <p:val>
                                            <p:strVal val="ppt_y"/>
                                          </p:val>
                                        </p:tav>
                                        <p:tav tm="100000">
                                          <p:val>
                                            <p:strVal val="0-ppt_h/2"/>
                                          </p:val>
                                        </p:tav>
                                      </p:tavLst>
                                    </p:anim>
                                    <p:set>
                                      <p:cBhvr>
                                        <p:cTn id="33" dur="1" fill="hold">
                                          <p:stCondLst>
                                            <p:cond delay="499"/>
                                          </p:stCondLst>
                                        </p:cTn>
                                        <p:tgtEl>
                                          <p:spTgt spid="4"/>
                                        </p:tgtEl>
                                        <p:attrNameLst>
                                          <p:attrName>style.visibility</p:attrName>
                                        </p:attrNameLst>
                                      </p:cBhvr>
                                      <p:to>
                                        <p:strVal val="hidden"/>
                                      </p:to>
                                    </p:set>
                                  </p:childTnLst>
                                </p:cTn>
                              </p:par>
                              <p:par>
                                <p:cTn id="34" presetID="2" presetClass="exit" presetSubtype="1" fill="hold" grpId="1" nodeType="withEffect">
                                  <p:stCondLst>
                                    <p:cond delay="110"/>
                                  </p:stCondLst>
                                  <p:childTnLst>
                                    <p:anim calcmode="lin" valueType="num">
                                      <p:cBhvr additive="base">
                                        <p:cTn id="35" dur="500"/>
                                        <p:tgtEl>
                                          <p:spTgt spid="5"/>
                                        </p:tgtEl>
                                        <p:attrNameLst>
                                          <p:attrName>ppt_x</p:attrName>
                                        </p:attrNameLst>
                                      </p:cBhvr>
                                      <p:tavLst>
                                        <p:tav tm="0">
                                          <p:val>
                                            <p:strVal val="ppt_x"/>
                                          </p:val>
                                        </p:tav>
                                        <p:tav tm="100000">
                                          <p:val>
                                            <p:strVal val="ppt_x"/>
                                          </p:val>
                                        </p:tav>
                                      </p:tavLst>
                                    </p:anim>
                                    <p:anim calcmode="lin" valueType="num">
                                      <p:cBhvr additive="base">
                                        <p:cTn id="36" dur="500"/>
                                        <p:tgtEl>
                                          <p:spTgt spid="5"/>
                                        </p:tgtEl>
                                        <p:attrNameLst>
                                          <p:attrName>ppt_y</p:attrName>
                                        </p:attrNameLst>
                                      </p:cBhvr>
                                      <p:tavLst>
                                        <p:tav tm="0">
                                          <p:val>
                                            <p:strVal val="ppt_y"/>
                                          </p:val>
                                        </p:tav>
                                        <p:tav tm="100000">
                                          <p:val>
                                            <p:strVal val="0-ppt_h/2"/>
                                          </p:val>
                                        </p:tav>
                                      </p:tavLst>
                                    </p:anim>
                                    <p:set>
                                      <p:cBhvr>
                                        <p:cTn id="37" dur="1" fill="hold">
                                          <p:stCondLst>
                                            <p:cond delay="499"/>
                                          </p:stCondLst>
                                        </p:cTn>
                                        <p:tgtEl>
                                          <p:spTgt spid="5"/>
                                        </p:tgtEl>
                                        <p:attrNameLst>
                                          <p:attrName>style.visibility</p:attrName>
                                        </p:attrNameLst>
                                      </p:cBhvr>
                                      <p:to>
                                        <p:strVal val="hidden"/>
                                      </p:to>
                                    </p:set>
                                  </p:childTnLst>
                                </p:cTn>
                              </p:par>
                              <p:par>
                                <p:cTn id="38" presetID="2" presetClass="exit" presetSubtype="1" fill="hold" grpId="1" nodeType="withEffect">
                                  <p:stCondLst>
                                    <p:cond delay="220"/>
                                  </p:stCondLst>
                                  <p:childTnLst>
                                    <p:anim calcmode="lin" valueType="num">
                                      <p:cBhvr additive="base">
                                        <p:cTn id="39" dur="500"/>
                                        <p:tgtEl>
                                          <p:spTgt spid="7"/>
                                        </p:tgtEl>
                                        <p:attrNameLst>
                                          <p:attrName>ppt_x</p:attrName>
                                        </p:attrNameLst>
                                      </p:cBhvr>
                                      <p:tavLst>
                                        <p:tav tm="0">
                                          <p:val>
                                            <p:strVal val="ppt_x"/>
                                          </p:val>
                                        </p:tav>
                                        <p:tav tm="100000">
                                          <p:val>
                                            <p:strVal val="ppt_x"/>
                                          </p:val>
                                        </p:tav>
                                      </p:tavLst>
                                    </p:anim>
                                    <p:anim calcmode="lin" valueType="num">
                                      <p:cBhvr additive="base">
                                        <p:cTn id="40" dur="500"/>
                                        <p:tgtEl>
                                          <p:spTgt spid="7"/>
                                        </p:tgtEl>
                                        <p:attrNameLst>
                                          <p:attrName>ppt_y</p:attrName>
                                        </p:attrNameLst>
                                      </p:cBhvr>
                                      <p:tavLst>
                                        <p:tav tm="0">
                                          <p:val>
                                            <p:strVal val="ppt_y"/>
                                          </p:val>
                                        </p:tav>
                                        <p:tav tm="100000">
                                          <p:val>
                                            <p:strVal val="0-ppt_h/2"/>
                                          </p:val>
                                        </p:tav>
                                      </p:tavLst>
                                    </p:anim>
                                    <p:set>
                                      <p:cBhvr>
                                        <p:cTn id="41" dur="1" fill="hold">
                                          <p:stCondLst>
                                            <p:cond delay="499"/>
                                          </p:stCondLst>
                                        </p:cTn>
                                        <p:tgtEl>
                                          <p:spTgt spid="7"/>
                                        </p:tgtEl>
                                        <p:attrNameLst>
                                          <p:attrName>style.visibility</p:attrName>
                                        </p:attrNameLst>
                                      </p:cBhvr>
                                      <p:to>
                                        <p:strVal val="hidden"/>
                                      </p:to>
                                    </p:set>
                                  </p:childTnLst>
                                </p:cTn>
                              </p:par>
                            </p:childTnLst>
                          </p:cTn>
                        </p:par>
                        <p:par>
                          <p:cTn id="42" fill="hold">
                            <p:stCondLst>
                              <p:cond delay="1440"/>
                            </p:stCondLst>
                            <p:childTnLst>
                              <p:par>
                                <p:cTn id="43" presetID="2" presetClass="exit" presetSubtype="4" fill="hold" grpId="1" nodeType="afterEffect">
                                  <p:stCondLst>
                                    <p:cond delay="0"/>
                                  </p:stCondLst>
                                  <p:childTnLst>
                                    <p:anim calcmode="lin" valueType="num">
                                      <p:cBhvr additive="base">
                                        <p:cTn id="44" dur="500"/>
                                        <p:tgtEl>
                                          <p:spTgt spid="3"/>
                                        </p:tgtEl>
                                        <p:attrNameLst>
                                          <p:attrName>ppt_x</p:attrName>
                                        </p:attrNameLst>
                                      </p:cBhvr>
                                      <p:tavLst>
                                        <p:tav tm="0">
                                          <p:val>
                                            <p:strVal val="ppt_x"/>
                                          </p:val>
                                        </p:tav>
                                        <p:tav tm="100000">
                                          <p:val>
                                            <p:strVal val="ppt_x"/>
                                          </p:val>
                                        </p:tav>
                                      </p:tavLst>
                                    </p:anim>
                                    <p:anim calcmode="lin" valueType="num">
                                      <p:cBhvr additive="base">
                                        <p:cTn id="45" dur="500"/>
                                        <p:tgtEl>
                                          <p:spTgt spid="3"/>
                                        </p:tgtEl>
                                        <p:attrNameLst>
                                          <p:attrName>ppt_y</p:attrName>
                                        </p:attrNameLst>
                                      </p:cBhvr>
                                      <p:tavLst>
                                        <p:tav tm="0">
                                          <p:val>
                                            <p:strVal val="ppt_y"/>
                                          </p:val>
                                        </p:tav>
                                        <p:tav tm="100000">
                                          <p:val>
                                            <p:strVal val="1+ppt_h/2"/>
                                          </p:val>
                                        </p:tav>
                                      </p:tavLst>
                                    </p:anim>
                                    <p:set>
                                      <p:cBhvr>
                                        <p:cTn id="46" dur="1" fill="hold">
                                          <p:stCondLst>
                                            <p:cond delay="499"/>
                                          </p:stCondLst>
                                        </p:cTn>
                                        <p:tgtEl>
                                          <p:spTgt spid="3"/>
                                        </p:tgtEl>
                                        <p:attrNameLst>
                                          <p:attrName>style.visibility</p:attrName>
                                        </p:attrNameLst>
                                      </p:cBhvr>
                                      <p:to>
                                        <p:strVal val="hidden"/>
                                      </p:to>
                                    </p:set>
                                  </p:childTnLst>
                                </p:cTn>
                              </p:par>
                              <p:par>
                                <p:cTn id="47" presetID="2" presetClass="exit" presetSubtype="4" fill="hold" grpId="1" nodeType="withEffect">
                                  <p:stCondLst>
                                    <p:cond delay="110"/>
                                  </p:stCondLst>
                                  <p:childTnLst>
                                    <p:anim calcmode="lin" valueType="num">
                                      <p:cBhvr additive="base">
                                        <p:cTn id="48" dur="500"/>
                                        <p:tgtEl>
                                          <p:spTgt spid="9"/>
                                        </p:tgtEl>
                                        <p:attrNameLst>
                                          <p:attrName>ppt_x</p:attrName>
                                        </p:attrNameLst>
                                      </p:cBhvr>
                                      <p:tavLst>
                                        <p:tav tm="0">
                                          <p:val>
                                            <p:strVal val="ppt_x"/>
                                          </p:val>
                                        </p:tav>
                                        <p:tav tm="100000">
                                          <p:val>
                                            <p:strVal val="ppt_x"/>
                                          </p:val>
                                        </p:tav>
                                      </p:tavLst>
                                    </p:anim>
                                    <p:anim calcmode="lin" valueType="num">
                                      <p:cBhvr additive="base">
                                        <p:cTn id="49" dur="500"/>
                                        <p:tgtEl>
                                          <p:spTgt spid="9"/>
                                        </p:tgtEl>
                                        <p:attrNameLst>
                                          <p:attrName>ppt_y</p:attrName>
                                        </p:attrNameLst>
                                      </p:cBhvr>
                                      <p:tavLst>
                                        <p:tav tm="0">
                                          <p:val>
                                            <p:strVal val="ppt_y"/>
                                          </p:val>
                                        </p:tav>
                                        <p:tav tm="100000">
                                          <p:val>
                                            <p:strVal val="1+ppt_h/2"/>
                                          </p:val>
                                        </p:tav>
                                      </p:tavLst>
                                    </p:anim>
                                    <p:set>
                                      <p:cBhvr>
                                        <p:cTn id="50" dur="1" fill="hold">
                                          <p:stCondLst>
                                            <p:cond delay="499"/>
                                          </p:stCondLst>
                                        </p:cTn>
                                        <p:tgtEl>
                                          <p:spTgt spid="9"/>
                                        </p:tgtEl>
                                        <p:attrNameLst>
                                          <p:attrName>style.visibility</p:attrName>
                                        </p:attrNameLst>
                                      </p:cBhvr>
                                      <p:to>
                                        <p:strVal val="hidden"/>
                                      </p:to>
                                    </p:set>
                                  </p:childTnLst>
                                </p:cTn>
                              </p:par>
                              <p:par>
                                <p:cTn id="51" presetID="2" presetClass="exit" presetSubtype="4" fill="hold" grpId="1" nodeType="withEffect">
                                  <p:stCondLst>
                                    <p:cond delay="220"/>
                                  </p:stCondLst>
                                  <p:childTnLst>
                                    <p:anim calcmode="lin" valueType="num">
                                      <p:cBhvr additive="base">
                                        <p:cTn id="52" dur="500"/>
                                        <p:tgtEl>
                                          <p:spTgt spid="8"/>
                                        </p:tgtEl>
                                        <p:attrNameLst>
                                          <p:attrName>ppt_x</p:attrName>
                                        </p:attrNameLst>
                                      </p:cBhvr>
                                      <p:tavLst>
                                        <p:tav tm="0">
                                          <p:val>
                                            <p:strVal val="ppt_x"/>
                                          </p:val>
                                        </p:tav>
                                        <p:tav tm="100000">
                                          <p:val>
                                            <p:strVal val="ppt_x"/>
                                          </p:val>
                                        </p:tav>
                                      </p:tavLst>
                                    </p:anim>
                                    <p:anim calcmode="lin" valueType="num">
                                      <p:cBhvr additive="base">
                                        <p:cTn id="53" dur="500"/>
                                        <p:tgtEl>
                                          <p:spTgt spid="8"/>
                                        </p:tgtEl>
                                        <p:attrNameLst>
                                          <p:attrName>ppt_y</p:attrName>
                                        </p:attrNameLst>
                                      </p:cBhvr>
                                      <p:tavLst>
                                        <p:tav tm="0">
                                          <p:val>
                                            <p:strVal val="ppt_y"/>
                                          </p:val>
                                        </p:tav>
                                        <p:tav tm="100000">
                                          <p:val>
                                            <p:strVal val="1+ppt_h/2"/>
                                          </p:val>
                                        </p:tav>
                                      </p:tavLst>
                                    </p:anim>
                                    <p:set>
                                      <p:cBhvr>
                                        <p:cTn id="5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7" grpId="0" animBg="1"/>
      <p:bldP spid="7" grpId="1" animBg="1"/>
      <p:bldP spid="8" grpId="0" animBg="1"/>
      <p:bldP spid="8" grpId="1" animBg="1"/>
      <p:bldP spid="9" grpId="0" animBg="1"/>
      <p:bldP spid="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Resources</a:t>
            </a:r>
          </a:p>
        </p:txBody>
      </p:sp>
      <p:grpSp>
        <p:nvGrpSpPr>
          <p:cNvPr id="5" name="Group 4"/>
          <p:cNvGrpSpPr/>
          <p:nvPr/>
        </p:nvGrpSpPr>
        <p:grpSpPr>
          <a:xfrm>
            <a:off x="1451047" y="1914353"/>
            <a:ext cx="3032466" cy="3029294"/>
            <a:chOff x="4443560" y="1779874"/>
            <a:chExt cx="3301705" cy="3298252"/>
          </a:xfrm>
        </p:grpSpPr>
        <p:sp>
          <p:nvSpPr>
            <p:cNvPr id="6" name="Rectangle 5"/>
            <p:cNvSpPr/>
            <p:nvPr/>
          </p:nvSpPr>
          <p:spPr bwMode="auto">
            <a:xfrm>
              <a:off x="4443560" y="1779874"/>
              <a:ext cx="3301705" cy="164912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137160" bIns="13716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200" dirty="0" smtClean="0">
                  <a:gradFill>
                    <a:gsLst>
                      <a:gs pos="1250">
                        <a:schemeClr val="tx1"/>
                      </a:gs>
                      <a:gs pos="100000">
                        <a:schemeClr val="tx1"/>
                      </a:gs>
                    </a:gsLst>
                    <a:lin ang="5400000" scaled="0"/>
                  </a:gradFill>
                  <a:ea typeface="Segoe UI" pitchFamily="34" charset="0"/>
                  <a:cs typeface="Segoe UI" pitchFamily="34" charset="0"/>
                </a:rPr>
                <a:t>Windows 8 Developer Documentation</a:t>
              </a:r>
              <a:endParaRPr lang="en-US" sz="2200" dirty="0">
                <a:gradFill>
                  <a:gsLst>
                    <a:gs pos="1250">
                      <a:schemeClr val="tx1"/>
                    </a:gs>
                    <a:gs pos="100000">
                      <a:schemeClr val="tx1"/>
                    </a:gs>
                  </a:gsLst>
                  <a:lin ang="5400000" scaled="0"/>
                </a:gradFill>
                <a:ea typeface="Segoe UI" pitchFamily="34" charset="0"/>
                <a:cs typeface="Segoe UI" pitchFamily="34" charset="0"/>
              </a:endParaRPr>
            </a:p>
          </p:txBody>
        </p:sp>
        <p:sp>
          <p:nvSpPr>
            <p:cNvPr id="7" name="Rectangle 6"/>
            <p:cNvSpPr/>
            <p:nvPr/>
          </p:nvSpPr>
          <p:spPr bwMode="auto">
            <a:xfrm>
              <a:off x="4443560" y="3429000"/>
              <a:ext cx="3301705" cy="1649126"/>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lnSpc>
                  <a:spcPct val="90000"/>
                </a:lnSpc>
                <a:spcBef>
                  <a:spcPct val="20000"/>
                </a:spcBef>
                <a:buSzPct val="90000"/>
              </a:pPr>
              <a:r>
                <a:rPr lang="en-US" sz="2000" spc="-70" dirty="0">
                  <a:solidFill>
                    <a:srgbClr val="000000">
                      <a:lumMod val="75000"/>
                      <a:lumOff val="25000"/>
                      <a:alpha val="99000"/>
                    </a:srgbClr>
                  </a:solidFill>
                  <a:hlinkClick r:id="rId2"/>
                </a:rPr>
                <a:t>http://msdn.microsoft.com/en-us/windows/apps</a:t>
              </a:r>
              <a:r>
                <a:rPr lang="en-US" sz="2000" spc="-70" dirty="0">
                  <a:solidFill>
                    <a:srgbClr val="000000">
                      <a:lumMod val="75000"/>
                      <a:lumOff val="25000"/>
                      <a:alpha val="99000"/>
                    </a:srgbClr>
                  </a:solidFill>
                </a:rPr>
                <a:t> </a:t>
              </a:r>
            </a:p>
          </p:txBody>
        </p:sp>
      </p:grpSp>
      <p:grpSp>
        <p:nvGrpSpPr>
          <p:cNvPr id="8" name="Group 7"/>
          <p:cNvGrpSpPr/>
          <p:nvPr/>
        </p:nvGrpSpPr>
        <p:grpSpPr>
          <a:xfrm>
            <a:off x="4578180" y="1914353"/>
            <a:ext cx="3032466" cy="3029294"/>
            <a:chOff x="4443560" y="1779874"/>
            <a:chExt cx="3301705" cy="3298252"/>
          </a:xfrm>
        </p:grpSpPr>
        <p:sp>
          <p:nvSpPr>
            <p:cNvPr id="9" name="Rectangle 8"/>
            <p:cNvSpPr/>
            <p:nvPr/>
          </p:nvSpPr>
          <p:spPr bwMode="auto">
            <a:xfrm>
              <a:off x="4443560" y="1779874"/>
              <a:ext cx="3301705" cy="164912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137160" bIns="13716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200" dirty="0">
                  <a:gradFill>
                    <a:gsLst>
                      <a:gs pos="1250">
                        <a:schemeClr val="tx1"/>
                      </a:gs>
                      <a:gs pos="100000">
                        <a:schemeClr val="tx1"/>
                      </a:gs>
                    </a:gsLst>
                    <a:lin ang="5400000" scaled="0"/>
                  </a:gradFill>
                  <a:ea typeface="Segoe UI" pitchFamily="34" charset="0"/>
                  <a:cs typeface="Segoe UI" pitchFamily="34" charset="0"/>
                </a:rPr>
                <a:t>Download the Windows Azure Toolkit for Windows 8 </a:t>
              </a:r>
            </a:p>
          </p:txBody>
        </p:sp>
        <p:sp>
          <p:nvSpPr>
            <p:cNvPr id="10" name="Rectangle 9"/>
            <p:cNvSpPr/>
            <p:nvPr/>
          </p:nvSpPr>
          <p:spPr bwMode="auto">
            <a:xfrm>
              <a:off x="4443560" y="3429000"/>
              <a:ext cx="3301705" cy="164912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lvl="0">
                <a:lnSpc>
                  <a:spcPct val="90000"/>
                </a:lnSpc>
                <a:spcBef>
                  <a:spcPct val="20000"/>
                </a:spcBef>
                <a:buSzPct val="90000"/>
              </a:pPr>
              <a:r>
                <a:rPr lang="en-US" sz="2000" spc="-70" dirty="0">
                  <a:solidFill>
                    <a:srgbClr val="000000">
                      <a:lumMod val="75000"/>
                      <a:lumOff val="25000"/>
                      <a:alpha val="99000"/>
                    </a:srgbClr>
                  </a:solidFill>
                  <a:hlinkClick r:id="rId3"/>
                </a:rPr>
                <a:t>http://</a:t>
              </a:r>
              <a:r>
                <a:rPr lang="en-US" sz="2000" spc="-70" dirty="0" smtClean="0">
                  <a:solidFill>
                    <a:srgbClr val="000000">
                      <a:lumMod val="75000"/>
                      <a:lumOff val="25000"/>
                      <a:alpha val="99000"/>
                    </a:srgbClr>
                  </a:solidFill>
                  <a:hlinkClick r:id="rId3"/>
                </a:rPr>
                <a:t>watwindows8.codeplex.com</a:t>
              </a:r>
              <a:r>
                <a:rPr lang="en-US" sz="2000" spc="-70" dirty="0" smtClean="0">
                  <a:solidFill>
                    <a:srgbClr val="000000">
                      <a:lumMod val="75000"/>
                      <a:lumOff val="25000"/>
                      <a:alpha val="99000"/>
                    </a:srgbClr>
                  </a:solidFill>
                </a:rPr>
                <a:t> </a:t>
              </a:r>
              <a:endParaRPr lang="en-US" sz="2000" spc="-70" dirty="0">
                <a:solidFill>
                  <a:srgbClr val="000000">
                    <a:lumMod val="75000"/>
                    <a:lumOff val="25000"/>
                    <a:alpha val="99000"/>
                  </a:srgbClr>
                </a:solidFill>
              </a:endParaRPr>
            </a:p>
          </p:txBody>
        </p:sp>
      </p:grpSp>
      <p:grpSp>
        <p:nvGrpSpPr>
          <p:cNvPr id="11" name="Group 10"/>
          <p:cNvGrpSpPr/>
          <p:nvPr/>
        </p:nvGrpSpPr>
        <p:grpSpPr>
          <a:xfrm>
            <a:off x="7705311" y="1914353"/>
            <a:ext cx="3032467" cy="3029294"/>
            <a:chOff x="4443559" y="1779874"/>
            <a:chExt cx="3301706" cy="3298252"/>
          </a:xfrm>
        </p:grpSpPr>
        <p:sp>
          <p:nvSpPr>
            <p:cNvPr id="12" name="Rectangle 11"/>
            <p:cNvSpPr/>
            <p:nvPr/>
          </p:nvSpPr>
          <p:spPr bwMode="auto">
            <a:xfrm>
              <a:off x="4443560" y="1779874"/>
              <a:ext cx="3301705" cy="164912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137160" bIns="13716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200" dirty="0" smtClean="0">
                  <a:gradFill>
                    <a:gsLst>
                      <a:gs pos="1250">
                        <a:schemeClr val="tx1"/>
                      </a:gs>
                      <a:gs pos="100000">
                        <a:schemeClr val="tx1"/>
                      </a:gs>
                    </a:gsLst>
                    <a:lin ang="5400000" scaled="0"/>
                  </a:gradFill>
                  <a:ea typeface="Segoe UI" pitchFamily="34" charset="0"/>
                  <a:cs typeface="Segoe UI" pitchFamily="34" charset="0"/>
                </a:rPr>
                <a:t>Register your app</a:t>
              </a:r>
            </a:p>
          </p:txBody>
        </p:sp>
        <p:sp>
          <p:nvSpPr>
            <p:cNvPr id="13" name="Rectangle 12"/>
            <p:cNvSpPr/>
            <p:nvPr/>
          </p:nvSpPr>
          <p:spPr bwMode="auto">
            <a:xfrm>
              <a:off x="4443559" y="3429000"/>
              <a:ext cx="3301705" cy="1649126"/>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lnSpc>
                  <a:spcPct val="90000"/>
                </a:lnSpc>
                <a:spcBef>
                  <a:spcPct val="20000"/>
                </a:spcBef>
                <a:buSzPct val="90000"/>
              </a:pPr>
              <a:r>
                <a:rPr lang="en-US" sz="2000" spc="-70" dirty="0">
                  <a:solidFill>
                    <a:srgbClr val="000000">
                      <a:lumMod val="75000"/>
                      <a:lumOff val="25000"/>
                      <a:alpha val="99000"/>
                    </a:srgbClr>
                  </a:solidFill>
                  <a:hlinkClick r:id="rId4"/>
                </a:rPr>
                <a:t>http://</a:t>
              </a:r>
              <a:r>
                <a:rPr lang="en-US" sz="2000" spc="-70" dirty="0" smtClean="0">
                  <a:solidFill>
                    <a:srgbClr val="000000">
                      <a:lumMod val="75000"/>
                      <a:lumOff val="25000"/>
                      <a:alpha val="99000"/>
                    </a:srgbClr>
                  </a:solidFill>
                  <a:hlinkClick r:id="rId4"/>
                </a:rPr>
                <a:t>manage.dev.live.com/build</a:t>
              </a:r>
              <a:endParaRPr lang="en-US" sz="2000" spc="-70" dirty="0">
                <a:solidFill>
                  <a:srgbClr val="000000">
                    <a:lumMod val="75000"/>
                    <a:lumOff val="25000"/>
                    <a:alpha val="99000"/>
                  </a:srgbClr>
                </a:solidFill>
              </a:endParaRPr>
            </a:p>
          </p:txBody>
        </p:sp>
      </p:grpSp>
    </p:spTree>
    <p:extLst>
      <p:ext uri="{BB962C8B-B14F-4D97-AF65-F5344CB8AC3E}">
        <p14:creationId xmlns:p14="http://schemas.microsoft.com/office/powerpoint/2010/main" val="372389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auto">
          <a:xfrm>
            <a:off x="3664591" y="3022423"/>
            <a:ext cx="4859643" cy="813154"/>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 Box 3"/>
          <p:cNvSpPr txBox="1">
            <a:spLocks noChangeArrowheads="1"/>
          </p:cNvSpPr>
          <p:nvPr/>
        </p:nvSpPr>
        <p:spPr bwMode="blackWhite">
          <a:xfrm>
            <a:off x="507868" y="6214531"/>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2012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part </a:t>
            </a:r>
            <a:r>
              <a:rPr lang="en-US" sz="700" dirty="0">
                <a:gradFill>
                  <a:gsLst>
                    <a:gs pos="0">
                      <a:schemeClr val="tx1"/>
                    </a:gs>
                    <a:gs pos="100000">
                      <a:schemeClr val="tx1"/>
                    </a:gs>
                  </a:gsLst>
                  <a:lin ang="5400000" scaled="0"/>
                </a:gradFill>
                <a:latin typeface="Segoe UI" pitchFamily="34" charset="0"/>
                <a:cs typeface="Arial" charset="0"/>
              </a:rPr>
              <a:t>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cs typeface="Arial" charset="0"/>
              </a:rPr>
              <a:t>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18893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smtClean="0"/>
              <a:t>Tiles</a:t>
            </a:r>
            <a:endParaRPr lang="en-US" dirty="0"/>
          </a:p>
        </p:txBody>
      </p:sp>
    </p:spTree>
    <p:extLst>
      <p:ext uri="{BB962C8B-B14F-4D97-AF65-F5344CB8AC3E}">
        <p14:creationId xmlns:p14="http://schemas.microsoft.com/office/powerpoint/2010/main" val="47741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5834991" y="3539280"/>
            <a:ext cx="2952750" cy="2830658"/>
            <a:chOff x="5834991" y="3403912"/>
            <a:chExt cx="2952750" cy="2830658"/>
          </a:xfrm>
        </p:grpSpPr>
        <p:pic>
          <p:nvPicPr>
            <p:cNvPr id="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4991" y="3403912"/>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descr="C:\Users\naziaz\Desktop\part_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4991" y="4805820"/>
              <a:ext cx="2952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windesign\Modern\XDR\Storytelling\BUILD\Product\Tiles\Kieran\socialite\socialite_30x30_alph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0481" y="5801052"/>
              <a:ext cx="347472" cy="3474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2390504" y="3528299"/>
            <a:ext cx="1430627" cy="2857500"/>
            <a:chOff x="2390504" y="3401557"/>
            <a:chExt cx="1430627" cy="2857500"/>
          </a:xfrm>
        </p:grpSpPr>
        <p:pic>
          <p:nvPicPr>
            <p:cNvPr id="24" name="Picture 2" descr="D:\Users\naziaz\Desktop\square-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0504" y="3401557"/>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naziaz\Desktop\part_0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2381" y="4830307"/>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windesign\Modern\XDR\Storytelling\BUILD\Product\Tiles\Kieran\socialite\socialite_30x30_alph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9709" y="5824961"/>
              <a:ext cx="347472" cy="347472"/>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Rectangle 29"/>
          <p:cNvSpPr/>
          <p:nvPr/>
        </p:nvSpPr>
        <p:spPr bwMode="auto">
          <a:xfrm>
            <a:off x="2390504" y="4968030"/>
            <a:ext cx="1430627" cy="141776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834991" y="4946698"/>
            <a:ext cx="2952750" cy="14391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TextBox 27"/>
          <p:cNvSpPr txBox="1"/>
          <p:nvPr/>
        </p:nvSpPr>
        <p:spPr>
          <a:xfrm>
            <a:off x="2187081" y="4968030"/>
            <a:ext cx="1835596" cy="369332"/>
          </a:xfrm>
          <a:prstGeom prst="rect">
            <a:avLst/>
          </a:prstGeom>
          <a:noFill/>
        </p:spPr>
        <p:txBody>
          <a:bodyPr wrap="square" lIns="0" tIns="0" rIns="0" bIns="0" rtlCol="0">
            <a:spAutoFit/>
          </a:bodyPr>
          <a:lstStyle/>
          <a:p>
            <a:pPr algn="ctr"/>
            <a:r>
              <a:rPr lang="en-US" sz="2400" dirty="0" smtClean="0">
                <a:gradFill>
                  <a:gsLst>
                    <a:gs pos="1250">
                      <a:schemeClr val="bg2">
                        <a:lumMod val="50000"/>
                      </a:schemeClr>
                    </a:gs>
                    <a:gs pos="100000">
                      <a:schemeClr val="bg2">
                        <a:lumMod val="50000"/>
                      </a:schemeClr>
                    </a:gs>
                  </a:gsLst>
                  <a:lin ang="5400000" scaled="0"/>
                </a:gradFill>
              </a:rPr>
              <a:t>Square (1x1)</a:t>
            </a:r>
          </a:p>
        </p:txBody>
      </p:sp>
      <p:sp>
        <p:nvSpPr>
          <p:cNvPr id="29" name="TextBox 28"/>
          <p:cNvSpPr txBox="1"/>
          <p:nvPr/>
        </p:nvSpPr>
        <p:spPr>
          <a:xfrm>
            <a:off x="5834991" y="4955899"/>
            <a:ext cx="2952750" cy="369332"/>
          </a:xfrm>
          <a:prstGeom prst="rect">
            <a:avLst/>
          </a:prstGeom>
          <a:noFill/>
        </p:spPr>
        <p:txBody>
          <a:bodyPr wrap="square" lIns="0" tIns="0" rIns="0" bIns="0" rtlCol="0">
            <a:spAutoFit/>
          </a:bodyPr>
          <a:lstStyle/>
          <a:p>
            <a:pPr algn="ctr"/>
            <a:r>
              <a:rPr lang="en-US" sz="2400" dirty="0" smtClean="0">
                <a:gradFill>
                  <a:gsLst>
                    <a:gs pos="1250">
                      <a:schemeClr val="bg2">
                        <a:lumMod val="50000"/>
                      </a:schemeClr>
                    </a:gs>
                    <a:gs pos="100000">
                      <a:schemeClr val="bg2">
                        <a:lumMod val="50000"/>
                      </a:schemeClr>
                    </a:gs>
                  </a:gsLst>
                  <a:lin ang="5400000" scaled="0"/>
                </a:gradFill>
              </a:rPr>
              <a:t>Wide (2x1)</a:t>
            </a:r>
          </a:p>
        </p:txBody>
      </p:sp>
      <p:sp>
        <p:nvSpPr>
          <p:cNvPr id="4" name="Title 3"/>
          <p:cNvSpPr>
            <a:spLocks noGrp="1"/>
          </p:cNvSpPr>
          <p:nvPr>
            <p:ph type="title"/>
          </p:nvPr>
        </p:nvSpPr>
        <p:spPr/>
        <p:txBody>
          <a:bodyPr/>
          <a:lstStyle/>
          <a:p>
            <a:r>
              <a:rPr lang="en-US" dirty="0"/>
              <a:t>Basic Tiles</a:t>
            </a:r>
          </a:p>
        </p:txBody>
      </p:sp>
      <p:grpSp>
        <p:nvGrpSpPr>
          <p:cNvPr id="14" name="Group 13"/>
          <p:cNvGrpSpPr/>
          <p:nvPr/>
        </p:nvGrpSpPr>
        <p:grpSpPr>
          <a:xfrm>
            <a:off x="519112" y="5655381"/>
            <a:ext cx="10401449" cy="639470"/>
            <a:chOff x="1879402" y="2383173"/>
            <a:chExt cx="10401449" cy="639470"/>
          </a:xfrm>
        </p:grpSpPr>
        <p:sp>
          <p:nvSpPr>
            <p:cNvPr id="15" name="Rectangle 14"/>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Both sizes can have live updates</a:t>
              </a:r>
            </a:p>
          </p:txBody>
        </p:sp>
        <p:sp>
          <p:nvSpPr>
            <p:cNvPr id="16" name="Isosceles Triangle 15"/>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sp>
        <p:nvSpPr>
          <p:cNvPr id="32" name="Rectangle 31"/>
          <p:cNvSpPr/>
          <p:nvPr/>
        </p:nvSpPr>
        <p:spPr bwMode="auto">
          <a:xfrm>
            <a:off x="2390504" y="2110530"/>
            <a:ext cx="1430627" cy="141776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5834991" y="2089198"/>
            <a:ext cx="2952750" cy="14391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519112" y="1160325"/>
            <a:ext cx="10401449" cy="639470"/>
            <a:chOff x="1879402" y="2383173"/>
            <a:chExt cx="10401449" cy="639470"/>
          </a:xfrm>
        </p:grpSpPr>
        <p:sp>
          <p:nvSpPr>
            <p:cNvPr id="6" name="Rectangle 5"/>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Tap on tile to launch or switch to an app</a:t>
              </a:r>
            </a:p>
          </p:txBody>
        </p:sp>
        <p:sp>
          <p:nvSpPr>
            <p:cNvPr id="7" name="Isosceles Triangle 6"/>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8" name="Group 7"/>
          <p:cNvGrpSpPr/>
          <p:nvPr/>
        </p:nvGrpSpPr>
        <p:grpSpPr>
          <a:xfrm>
            <a:off x="519112" y="1919307"/>
            <a:ext cx="10401449" cy="639470"/>
            <a:chOff x="1879402" y="2383173"/>
            <a:chExt cx="10401449" cy="639470"/>
          </a:xfrm>
        </p:grpSpPr>
        <p:sp>
          <p:nvSpPr>
            <p:cNvPr id="9" name="Rectangle 8"/>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Static default tile specified in app manifest</a:t>
              </a:r>
            </a:p>
          </p:txBody>
        </p:sp>
        <p:sp>
          <p:nvSpPr>
            <p:cNvPr id="10" name="Isosceles Triangle 9"/>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grpSp>
        <p:nvGrpSpPr>
          <p:cNvPr id="11" name="Group 10"/>
          <p:cNvGrpSpPr/>
          <p:nvPr/>
        </p:nvGrpSpPr>
        <p:grpSpPr>
          <a:xfrm>
            <a:off x="519112" y="2678289"/>
            <a:ext cx="10401449" cy="639470"/>
            <a:chOff x="1879402" y="2383173"/>
            <a:chExt cx="10401449" cy="639470"/>
          </a:xfrm>
        </p:grpSpPr>
        <p:sp>
          <p:nvSpPr>
            <p:cNvPr id="12" name="Rectangle 11"/>
            <p:cNvSpPr/>
            <p:nvPr/>
          </p:nvSpPr>
          <p:spPr bwMode="auto">
            <a:xfrm>
              <a:off x="2354513" y="2383173"/>
              <a:ext cx="9926338" cy="639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Two sizes:</a:t>
              </a:r>
            </a:p>
          </p:txBody>
        </p:sp>
        <p:sp>
          <p:nvSpPr>
            <p:cNvPr id="13" name="Isosceles Triangle 12"/>
            <p:cNvSpPr/>
            <p:nvPr/>
          </p:nvSpPr>
          <p:spPr bwMode="auto">
            <a:xfrm rot="5400000">
              <a:off x="1721540" y="2553875"/>
              <a:ext cx="615302" cy="299578"/>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a:solidFill>
                  <a:schemeClr val="bg2"/>
                </a:solidFill>
                <a:ea typeface="Segoe UI" pitchFamily="34" charset="0"/>
                <a:cs typeface="Segoe UI" pitchFamily="34" charset="0"/>
              </a:endParaRPr>
            </a:p>
          </p:txBody>
        </p:sp>
      </p:grpSp>
    </p:spTree>
    <p:extLst>
      <p:ext uri="{BB962C8B-B14F-4D97-AF65-F5344CB8AC3E}">
        <p14:creationId xmlns:p14="http://schemas.microsoft.com/office/powerpoint/2010/main" val="362387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11047E-6 -2.34791E-6 L -2.11047E-6 -0.20657 " pathEditMode="relative" rAng="0" ptsTypes="AA">
                                      <p:cBhvr>
                                        <p:cTn id="6" dur="2000" fill="hold"/>
                                        <p:tgtEl>
                                          <p:spTgt spid="19"/>
                                        </p:tgtEl>
                                        <p:attrNameLst>
                                          <p:attrName>ppt_x</p:attrName>
                                          <p:attrName>ppt_y</p:attrName>
                                        </p:attrNameLst>
                                      </p:cBhvr>
                                      <p:rCtr x="0" y="-10340"/>
                                    </p:animMotion>
                                  </p:childTnLst>
                                </p:cTn>
                              </p:par>
                              <p:par>
                                <p:cTn id="7" presetID="64" presetClass="path" presetSubtype="0" accel="50000" decel="50000" fill="hold" nodeType="withEffect">
                                  <p:stCondLst>
                                    <p:cond delay="0"/>
                                  </p:stCondLst>
                                  <p:childTnLst>
                                    <p:animMotion origin="layout" path="M -2.18864E-7 -4.98959E-6 L -2.18864E-7 -0.20703 " pathEditMode="relative" rAng="0" ptsTypes="AA">
                                      <p:cBhvr>
                                        <p:cTn id="8" dur="2000" fill="hold"/>
                                        <p:tgtEl>
                                          <p:spTgt spid="23"/>
                                        </p:tgtEl>
                                        <p:attrNameLst>
                                          <p:attrName>ppt_x</p:attrName>
                                          <p:attrName>ppt_y</p:attrName>
                                        </p:attrNameLst>
                                      </p:cBhvr>
                                      <p:rCtr x="0" y="-103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Live Tiles</a:t>
            </a:r>
          </a:p>
        </p:txBody>
      </p:sp>
      <p:sp>
        <p:nvSpPr>
          <p:cNvPr id="6" name="Rectangle 5"/>
          <p:cNvSpPr/>
          <p:nvPr/>
        </p:nvSpPr>
        <p:spPr bwMode="auto">
          <a:xfrm>
            <a:off x="4810474" y="1173163"/>
            <a:ext cx="2563951" cy="256526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Templates provide rich rendering options</a:t>
            </a:r>
          </a:p>
        </p:txBody>
      </p:sp>
      <p:sp>
        <p:nvSpPr>
          <p:cNvPr id="7" name="Rectangle 6"/>
          <p:cNvSpPr/>
          <p:nvPr/>
        </p:nvSpPr>
        <p:spPr bwMode="auto">
          <a:xfrm>
            <a:off x="2102196" y="1173163"/>
            <a:ext cx="2563951" cy="256526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Tiles updated using pre-defined templates</a:t>
            </a:r>
          </a:p>
        </p:txBody>
      </p:sp>
      <p:sp>
        <p:nvSpPr>
          <p:cNvPr id="8" name="Rectangle 7"/>
          <p:cNvSpPr/>
          <p:nvPr/>
        </p:nvSpPr>
        <p:spPr bwMode="auto">
          <a:xfrm>
            <a:off x="7518751" y="1173163"/>
            <a:ext cx="2563951" cy="256526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Text-only, </a:t>
            </a:r>
            <a:r>
              <a:rPr lang="en-US" sz="2400" dirty="0" smtClean="0">
                <a:gradFill>
                  <a:gsLst>
                    <a:gs pos="1250">
                      <a:schemeClr val="tx1"/>
                    </a:gs>
                    <a:gs pos="100000">
                      <a:schemeClr val="tx1"/>
                    </a:gs>
                  </a:gsLst>
                  <a:lin ang="5400000" scaled="0"/>
                </a:gradFill>
                <a:ea typeface="Segoe UI" pitchFamily="34" charset="0"/>
                <a:cs typeface="Segoe UI" pitchFamily="34" charset="0"/>
              </a:rPr>
              <a:t/>
            </a:r>
            <a:br>
              <a:rPr lang="en-US" sz="2400" dirty="0" smtClean="0">
                <a:gradFill>
                  <a:gsLst>
                    <a:gs pos="1250">
                      <a:schemeClr val="tx1"/>
                    </a:gs>
                    <a:gs pos="100000">
                      <a:schemeClr val="tx1"/>
                    </a:gs>
                  </a:gsLst>
                  <a:lin ang="5400000" scaled="0"/>
                </a:gradFill>
                <a:ea typeface="Segoe UI" pitchFamily="34" charset="0"/>
                <a:cs typeface="Segoe UI" pitchFamily="34" charset="0"/>
              </a:rPr>
            </a:br>
            <a:r>
              <a:rPr lang="en-US" sz="2400" dirty="0" smtClean="0">
                <a:gradFill>
                  <a:gsLst>
                    <a:gs pos="1250">
                      <a:schemeClr val="tx1"/>
                    </a:gs>
                    <a:gs pos="100000">
                      <a:schemeClr val="tx1"/>
                    </a:gs>
                  </a:gsLst>
                  <a:lin ang="5400000" scaled="0"/>
                </a:gradFill>
                <a:ea typeface="Segoe UI" pitchFamily="34" charset="0"/>
                <a:cs typeface="Segoe UI" pitchFamily="34" charset="0"/>
              </a:rPr>
              <a:t>image-only </a:t>
            </a:r>
            <a:r>
              <a:rPr lang="en-US" sz="2400" dirty="0">
                <a:gradFill>
                  <a:gsLst>
                    <a:gs pos="1250">
                      <a:schemeClr val="tx1"/>
                    </a:gs>
                    <a:gs pos="100000">
                      <a:schemeClr val="tx1"/>
                    </a:gs>
                  </a:gsLst>
                  <a:lin ang="5400000" scaled="0"/>
                </a:gradFill>
                <a:ea typeface="Segoe UI" pitchFamily="34" charset="0"/>
                <a:cs typeface="Segoe UI" pitchFamily="34" charset="0"/>
              </a:rPr>
              <a:t>or combination</a:t>
            </a:r>
          </a:p>
        </p:txBody>
      </p:sp>
      <p:sp>
        <p:nvSpPr>
          <p:cNvPr id="9" name="Rectangle 8"/>
          <p:cNvSpPr/>
          <p:nvPr/>
        </p:nvSpPr>
        <p:spPr bwMode="auto">
          <a:xfrm>
            <a:off x="2102196" y="3904564"/>
            <a:ext cx="2563951" cy="25652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smtClean="0">
                <a:gradFill>
                  <a:gsLst>
                    <a:gs pos="1250">
                      <a:schemeClr val="tx1"/>
                    </a:gs>
                    <a:gs pos="100000">
                      <a:schemeClr val="tx1"/>
                    </a:gs>
                  </a:gsLst>
                  <a:lin ang="5400000" scaled="0"/>
                </a:gradFill>
                <a:ea typeface="Segoe UI" pitchFamily="34" charset="0"/>
                <a:cs typeface="Segoe UI" pitchFamily="34" charset="0"/>
              </a:rPr>
              <a:t>JPEG, GIF, or PNG, max </a:t>
            </a:r>
            <a:r>
              <a:rPr lang="en-US" sz="2400" dirty="0">
                <a:gradFill>
                  <a:gsLst>
                    <a:gs pos="1250">
                      <a:schemeClr val="tx1"/>
                    </a:gs>
                    <a:gs pos="100000">
                      <a:schemeClr val="tx1"/>
                    </a:gs>
                  </a:gsLst>
                  <a:lin ang="5400000" scaled="0"/>
                </a:gradFill>
                <a:ea typeface="Segoe UI" pitchFamily="34" charset="0"/>
                <a:cs typeface="Segoe UI" pitchFamily="34" charset="0"/>
              </a:rPr>
              <a:t>size </a:t>
            </a:r>
            <a:r>
              <a:rPr lang="en-US" sz="2400" dirty="0" smtClean="0">
                <a:gradFill>
                  <a:gsLst>
                    <a:gs pos="1250">
                      <a:schemeClr val="tx1"/>
                    </a:gs>
                    <a:gs pos="100000">
                      <a:schemeClr val="tx1"/>
                    </a:gs>
                  </a:gsLst>
                  <a:lin ang="5400000" scaled="0"/>
                </a:gradFill>
                <a:ea typeface="Segoe UI" pitchFamily="34" charset="0"/>
                <a:cs typeface="Segoe UI" pitchFamily="34" charset="0"/>
              </a:rPr>
              <a:t>200 KB</a:t>
            </a:r>
            <a:endParaRPr lang="en-US" sz="2400" dirty="0">
              <a:gradFill>
                <a:gsLst>
                  <a:gs pos="1250">
                    <a:schemeClr val="tx1"/>
                  </a:gs>
                  <a:gs pos="100000">
                    <a:schemeClr val="tx1"/>
                  </a:gs>
                </a:gsLst>
                <a:lin ang="5400000" scaled="0"/>
              </a:gradFill>
              <a:ea typeface="Segoe UI" pitchFamily="34" charset="0"/>
              <a:cs typeface="Segoe UI" pitchFamily="34" charset="0"/>
            </a:endParaRPr>
          </a:p>
        </p:txBody>
      </p:sp>
      <p:sp>
        <p:nvSpPr>
          <p:cNvPr id="10" name="Rectangle 9"/>
          <p:cNvSpPr/>
          <p:nvPr/>
        </p:nvSpPr>
        <p:spPr bwMode="auto">
          <a:xfrm>
            <a:off x="4810475" y="3904564"/>
            <a:ext cx="2563951" cy="256526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Optional “peek” animation</a:t>
            </a:r>
          </a:p>
        </p:txBody>
      </p:sp>
      <p:sp>
        <p:nvSpPr>
          <p:cNvPr id="11" name="Rectangle 10"/>
          <p:cNvSpPr/>
          <p:nvPr/>
        </p:nvSpPr>
        <p:spPr bwMode="auto">
          <a:xfrm>
            <a:off x="7522678" y="3904563"/>
            <a:ext cx="2563951" cy="256526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smtClean="0">
                <a:gradFill>
                  <a:gsLst>
                    <a:gs pos="1250">
                      <a:schemeClr val="tx1"/>
                    </a:gs>
                    <a:gs pos="100000">
                      <a:schemeClr val="tx1"/>
                    </a:gs>
                  </a:gsLst>
                  <a:lin ang="5400000" scaled="0"/>
                </a:gradFill>
                <a:ea typeface="Segoe UI" pitchFamily="34" charset="0"/>
                <a:cs typeface="Segoe UI" pitchFamily="34" charset="0"/>
              </a:rPr>
              <a:t>Local, Scheduled, Periodic and Push updates</a:t>
            </a:r>
            <a:endParaRPr lang="en-US" sz="2400" dirty="0">
              <a:gradFill>
                <a:gsLst>
                  <a:gs pos="1250">
                    <a:schemeClr val="tx1"/>
                  </a:gs>
                  <a:gs pos="100000">
                    <a:schemeClr val="tx1"/>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9777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D:\WORK\Windows\Win8\Tiles\build_overlay_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22" y="-1344298"/>
            <a:ext cx="12232974" cy="820229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22" y="1"/>
            <a:ext cx="3284473" cy="8035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9941" y="-3810"/>
            <a:ext cx="12231812" cy="686181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355580" y="588832"/>
            <a:ext cx="2838472" cy="1412676"/>
          </a:xfrm>
          <a:prstGeom prst="rect">
            <a:avLst/>
          </a:prstGeom>
          <a:noFill/>
          <a:ln>
            <a:solidFill>
              <a:schemeClr val="tx1"/>
            </a:solidFill>
            <a:headEnd type="none" w="med" len="med"/>
            <a:tailEnd type="none" w="med" len="med"/>
          </a:ln>
          <a:effectLst>
            <a:glow rad="139700">
              <a:schemeClr val="tx1">
                <a:alpha val="7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chemeClr val="tx1"/>
                  </a:gs>
                  <a:gs pos="100000">
                    <a:schemeClr val="tx1"/>
                  </a:gs>
                </a:gsLst>
                <a:lin ang="5400000" scaled="0"/>
              </a:gradFill>
              <a:effectLst>
                <a:glow rad="228600">
                  <a:schemeClr val="accent3">
                    <a:satMod val="175000"/>
                    <a:alpha val="40000"/>
                  </a:schemeClr>
                </a:glow>
              </a:effectLst>
            </a:endParaRPr>
          </a:p>
        </p:txBody>
      </p:sp>
      <p:sp>
        <p:nvSpPr>
          <p:cNvPr id="6" name="Rectangle 5"/>
          <p:cNvSpPr/>
          <p:nvPr/>
        </p:nvSpPr>
        <p:spPr bwMode="auto">
          <a:xfrm>
            <a:off x="355580" y="2014419"/>
            <a:ext cx="2838472" cy="1412676"/>
          </a:xfrm>
          <a:prstGeom prst="rect">
            <a:avLst/>
          </a:prstGeom>
          <a:noFill/>
          <a:ln>
            <a:solidFill>
              <a:schemeClr val="tx1"/>
            </a:solidFill>
            <a:headEnd type="none" w="med" len="med"/>
            <a:tailEnd type="none" w="med" len="med"/>
          </a:ln>
          <a:effectLst>
            <a:glow rad="139700">
              <a:schemeClr val="tx1">
                <a:alpha val="7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chemeClr val="tx1"/>
                  </a:gs>
                  <a:gs pos="100000">
                    <a:schemeClr val="tx1"/>
                  </a:gs>
                </a:gsLst>
                <a:lin ang="5400000" scaled="0"/>
              </a:gradFill>
              <a:effectLst>
                <a:glow rad="228600">
                  <a:schemeClr val="accent3">
                    <a:satMod val="175000"/>
                    <a:alpha val="40000"/>
                  </a:schemeClr>
                </a:glow>
              </a:effectLst>
            </a:endParaRPr>
          </a:p>
        </p:txBody>
      </p:sp>
      <p:sp>
        <p:nvSpPr>
          <p:cNvPr id="7" name="Rectangle 6"/>
          <p:cNvSpPr/>
          <p:nvPr/>
        </p:nvSpPr>
        <p:spPr bwMode="auto">
          <a:xfrm>
            <a:off x="355580" y="3434715"/>
            <a:ext cx="2838472" cy="1412676"/>
          </a:xfrm>
          <a:prstGeom prst="rect">
            <a:avLst/>
          </a:prstGeom>
          <a:noFill/>
          <a:ln>
            <a:solidFill>
              <a:schemeClr val="tx1"/>
            </a:solidFill>
            <a:headEnd type="none" w="med" len="med"/>
            <a:tailEnd type="none" w="med" len="med"/>
          </a:ln>
          <a:effectLst>
            <a:glow rad="139700">
              <a:schemeClr val="tx1">
                <a:alpha val="76000"/>
              </a:schemeClr>
            </a:glow>
            <a:softEdge rad="0"/>
          </a:effectLst>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chemeClr val="tx1"/>
                  </a:gs>
                  <a:gs pos="100000">
                    <a:schemeClr val="tx1"/>
                  </a:gs>
                </a:gsLst>
                <a:lin ang="5400000" scaled="0"/>
              </a:gradFill>
              <a:effectLst>
                <a:glow rad="228600">
                  <a:schemeClr val="accent3">
                    <a:satMod val="175000"/>
                    <a:alpha val="40000"/>
                  </a:schemeClr>
                </a:glow>
              </a:effectLst>
            </a:endParaRPr>
          </a:p>
        </p:txBody>
      </p:sp>
    </p:spTree>
    <p:extLst>
      <p:ext uri="{BB962C8B-B14F-4D97-AF65-F5344CB8AC3E}">
        <p14:creationId xmlns:p14="http://schemas.microsoft.com/office/powerpoint/2010/main" val="4173559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xit" presetSubtype="0" fill="hold" grpId="1" nodeType="with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xit" presetSubtype="0" fill="hold" grpId="1"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64" presetClass="path" presetSubtype="0" accel="50000" decel="50000" fill="hold" nodeType="clickEffect">
                                  <p:stCondLst>
                                    <p:cond delay="0"/>
                                  </p:stCondLst>
                                  <p:childTnLst>
                                    <p:animMotion origin="layout" path="M -4.98107E-6 3.7037E-7 L -4.98107E-6 -0.10324 " pathEditMode="relative" rAng="0" ptsTypes="AA">
                                      <p:cBhvr>
                                        <p:cTn id="27" dur="2000" fill="hold"/>
                                        <p:tgtEl>
                                          <p:spTgt spid="1027"/>
                                        </p:tgtEl>
                                        <p:attrNameLst>
                                          <p:attrName>ppt_x</p:attrName>
                                          <p:attrName>ppt_y</p:attrName>
                                        </p:attrNameLst>
                                      </p:cBhvr>
                                      <p:rCtr x="0" y="-5162"/>
                                    </p:animMotion>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42" presetClass="path" presetSubtype="0" accel="50000" decel="50000" fill="hold" nodeType="withEffect">
                                  <p:stCondLst>
                                    <p:cond delay="0"/>
                                  </p:stCondLst>
                                  <p:childTnLst>
                                    <p:animMotion origin="layout" path="M -3.82929E-6 -1.85185E-6 L -3.82929E-6 0.19537 " pathEditMode="relative" rAng="0" ptsTypes="AA">
                                      <p:cBhvr>
                                        <p:cTn id="32" dur="2000" fill="hold"/>
                                        <p:tgtEl>
                                          <p:spTgt spid="8"/>
                                        </p:tgtEl>
                                        <p:attrNameLst>
                                          <p:attrName>ppt_x</p:attrName>
                                          <p:attrName>ppt_y</p:attrName>
                                        </p:attrNameLst>
                                      </p:cBhvr>
                                      <p:rCtr x="0" y="97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Live Tiles</a:t>
            </a:r>
            <a:endParaRPr lang="en-US"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88396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Notification Queuing</a:t>
            </a:r>
          </a:p>
        </p:txBody>
      </p:sp>
      <p:grpSp>
        <p:nvGrpSpPr>
          <p:cNvPr id="8" name="Group 7"/>
          <p:cNvGrpSpPr/>
          <p:nvPr/>
        </p:nvGrpSpPr>
        <p:grpSpPr>
          <a:xfrm>
            <a:off x="6173470" y="4133353"/>
            <a:ext cx="2795743" cy="2724057"/>
            <a:chOff x="5564695" y="5015589"/>
            <a:chExt cx="3209544" cy="3122062"/>
          </a:xfrm>
        </p:grpSpPr>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695" y="5015589"/>
              <a:ext cx="3209544" cy="1566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4695" y="6578923"/>
              <a:ext cx="3205271" cy="1558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431" y="4133353"/>
            <a:ext cx="2808923" cy="1354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6173470" y="4133353"/>
            <a:ext cx="2808923" cy="2725725"/>
            <a:chOff x="5556536" y="3519954"/>
            <a:chExt cx="3223065" cy="3127601"/>
          </a:xfrm>
        </p:grpSpPr>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559207" y="3519954"/>
              <a:ext cx="3205271" cy="155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6536" y="5074787"/>
              <a:ext cx="3223065" cy="157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Rectangle 15"/>
          <p:cNvSpPr/>
          <p:nvPr/>
        </p:nvSpPr>
        <p:spPr bwMode="auto">
          <a:xfrm>
            <a:off x="6153857" y="5490812"/>
            <a:ext cx="2828536" cy="136826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6175798" y="3983525"/>
            <a:ext cx="2828536" cy="149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3206431" y="1173163"/>
            <a:ext cx="5775962" cy="2810362"/>
            <a:chOff x="2102196" y="1173163"/>
            <a:chExt cx="5272229" cy="2565265"/>
          </a:xfrm>
        </p:grpSpPr>
        <p:sp>
          <p:nvSpPr>
            <p:cNvPr id="5" name="Rectangle 4"/>
            <p:cNvSpPr/>
            <p:nvPr/>
          </p:nvSpPr>
          <p:spPr bwMode="auto">
            <a:xfrm>
              <a:off x="4810474" y="1173163"/>
              <a:ext cx="2563951" cy="256526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2400" dirty="0">
                  <a:gradFill>
                    <a:gsLst>
                      <a:gs pos="1250">
                        <a:schemeClr val="tx1"/>
                      </a:gs>
                      <a:gs pos="100000">
                        <a:schemeClr val="tx1"/>
                      </a:gs>
                    </a:gsLst>
                    <a:lin ang="5400000" scaled="0"/>
                  </a:gradFill>
                  <a:ea typeface="Segoe UI" pitchFamily="34" charset="0"/>
                  <a:cs typeface="Segoe UI" pitchFamily="34" charset="0"/>
                </a:rPr>
                <a:t>Opt-in to automatically cycle tile through last five notifications</a:t>
              </a:r>
            </a:p>
          </p:txBody>
        </p:sp>
        <p:sp>
          <p:nvSpPr>
            <p:cNvPr id="6" name="Rectangle 5"/>
            <p:cNvSpPr/>
            <p:nvPr/>
          </p:nvSpPr>
          <p:spPr bwMode="auto">
            <a:xfrm>
              <a:off x="2102196" y="1173163"/>
              <a:ext cx="2563951" cy="256526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sz="2400" dirty="0">
                  <a:gradFill>
                    <a:gsLst>
                      <a:gs pos="1250">
                        <a:schemeClr val="tx1"/>
                      </a:gs>
                      <a:gs pos="100000">
                        <a:schemeClr val="tx1"/>
                      </a:gs>
                    </a:gsLst>
                    <a:lin ang="5400000" scaled="0"/>
                  </a:gradFill>
                </a:rPr>
                <a:t>By default only last notification shown</a:t>
              </a:r>
            </a:p>
          </p:txBody>
        </p:sp>
      </p:grpSp>
    </p:spTree>
    <p:extLst>
      <p:ext uri="{BB962C8B-B14F-4D97-AF65-F5344CB8AC3E}">
        <p14:creationId xmlns:p14="http://schemas.microsoft.com/office/powerpoint/2010/main" val="309400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1.76655E-6 -2.75503E-6 L 1.76655E-6 -0.19685 " pathEditMode="relative" rAng="0" ptsTypes="AA">
                                      <p:cBhvr>
                                        <p:cTn id="6" dur="2000" fill="hold"/>
                                        <p:tgtEl>
                                          <p:spTgt spid="12"/>
                                        </p:tgtEl>
                                        <p:attrNameLst>
                                          <p:attrName>ppt_x</p:attrName>
                                          <p:attrName>ppt_y</p:attrName>
                                        </p:attrNameLst>
                                      </p:cBhvr>
                                      <p:rCtr x="0" y="-9854"/>
                                    </p:animMotion>
                                  </p:childTnLst>
                                </p:cTn>
                              </p:par>
                            </p:childTnLst>
                          </p:cTn>
                        </p:par>
                        <p:par>
                          <p:cTn id="7" fill="hold">
                            <p:stCondLst>
                              <p:cond delay="2000"/>
                            </p:stCondLst>
                            <p:childTnLst>
                              <p:par>
                                <p:cTn id="8" presetID="1" presetClass="exit" presetSubtype="0" fill="hold" nodeType="afterEffect">
                                  <p:stCondLst>
                                    <p:cond delay="0"/>
                                  </p:stCondLst>
                                  <p:childTnLst>
                                    <p:set>
                                      <p:cBhvr>
                                        <p:cTn id="9" dur="1" fill="hold">
                                          <p:stCondLst>
                                            <p:cond delay="0"/>
                                          </p:stCondLst>
                                        </p:cTn>
                                        <p:tgtEl>
                                          <p:spTgt spid="1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2.87129E-6 -2.75503E-6 L 2.87129E-6 -0.19685 " pathEditMode="relative" rAng="0" ptsTypes="AA">
                                      <p:cBhvr>
                                        <p:cTn id="13" dur="2000" fill="hold"/>
                                        <p:tgtEl>
                                          <p:spTgt spid="8"/>
                                        </p:tgtEl>
                                        <p:attrNameLst>
                                          <p:attrName>ppt_x</p:attrName>
                                          <p:attrName>ppt_y</p:attrName>
                                        </p:attrNameLst>
                                      </p:cBhvr>
                                      <p:rCtr x="0" y="-98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Unassigned</TermName>
          <TermId xmlns="http://schemas.microsoft.com/office/infopath/2007/PartnerControls">e51362f4-782c-41a8-bb7b-e0cfc8669933</TermId>
        </TermInfo>
      </Terms>
    </Event1TaxHTField0>
    <AudienceTaxHTField0 xmlns="8b529f77-48ab-4581-b468-93f09345b8aa">
      <Terms xmlns="http://schemas.microsoft.com/office/infopath/2007/PartnerControls"/>
    </AudienceTaxHTField0>
    <MS_x0020_Content_x0020_Owner xmlns="2295e2e7-0eeb-498e-8716-217bb2ee6ee3">
      <UserInfo>
        <DisplayName/>
        <AccountId xsi:nil="true"/>
        <AccountType/>
      </UserInfo>
    </MS_x0020_Content_x0020_Owner>
    <TaxCatchAll xmlns="2295e2e7-0eeb-498e-8716-217bb2ee6ee3">
      <Value>217</Value>
    </TaxCatchAll>
    <Event_x0020_VenueTaxHTField0 xmlns="2295e2e7-0eeb-498e-8716-217bb2ee6ee3">
      <Terms xmlns="http://schemas.microsoft.com/office/infopath/2007/PartnerControls"/>
    </Event_x0020_VenueTaxHTField0>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72533711bacf991a4680f48ae6b725f9">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dde17010d50e6e632f300eac8dfd378e"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www.w3.org/XML/1998/namespace"/>
    <ds:schemaRef ds:uri="8b529f77-48ab-4581-b468-93f09345b8aa"/>
    <ds:schemaRef ds:uri="http://schemas.microsoft.com/office/2006/metadata/properties"/>
    <ds:schemaRef ds:uri="http://purl.org/dc/dcmitype/"/>
    <ds:schemaRef ds:uri="http://purl.org/dc/elements/1.1/"/>
    <ds:schemaRef ds:uri="2295e2e7-0eeb-498e-8716-217bb2ee6ee3"/>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A4A71FB1-3FB8-468F-9C64-2246CB74C7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Metro_TT_Blue_16x9_02-12</Template>
  <TotalTime>5844</TotalTime>
  <Words>2242</Words>
  <Application>Microsoft Office PowerPoint</Application>
  <PresentationFormat>Custom</PresentationFormat>
  <Paragraphs>269</Paragraphs>
  <Slides>34</Slides>
  <Notes>23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Metro_TT_Blue_16x9_02-12</vt:lpstr>
      <vt:lpstr>Tiles and Notifications</vt:lpstr>
      <vt:lpstr>Make your app alive  with activity using  Tiles and Notifications</vt:lpstr>
      <vt:lpstr>PowerPoint Presentation</vt:lpstr>
      <vt:lpstr>Tiles</vt:lpstr>
      <vt:lpstr>Basic Tiles</vt:lpstr>
      <vt:lpstr>Live Tiles</vt:lpstr>
      <vt:lpstr>PowerPoint Presentation</vt:lpstr>
      <vt:lpstr>PowerPoint Presentation</vt:lpstr>
      <vt:lpstr>Notification Queuing</vt:lpstr>
      <vt:lpstr>Secondary Tiles</vt:lpstr>
      <vt:lpstr>PowerPoint Presentation</vt:lpstr>
      <vt:lpstr>Toast Notifications</vt:lpstr>
      <vt:lpstr>Toast Notifications</vt:lpstr>
      <vt:lpstr>Toast Templates</vt:lpstr>
      <vt:lpstr>PowerPoint Presentation</vt:lpstr>
      <vt:lpstr>Notification Delivery Mechanisms</vt:lpstr>
      <vt:lpstr>Notification Delivery Mechanisms</vt:lpstr>
      <vt:lpstr>Periodic Notifications</vt:lpstr>
      <vt:lpstr>PowerPoint Presentation</vt:lpstr>
      <vt:lpstr>Periodic Tile Updates</vt:lpstr>
      <vt:lpstr>Windows Push Notification Service (WNS)</vt:lpstr>
      <vt:lpstr>Windows Push Notification Service</vt:lpstr>
      <vt:lpstr>Push Notification Overview</vt:lpstr>
      <vt:lpstr>Register Your App</vt:lpstr>
      <vt:lpstr>Windows Azure Toolkit  for Windows 8</vt:lpstr>
      <vt:lpstr>Push Notification Overview</vt:lpstr>
      <vt:lpstr>PowerPoint Presentation</vt:lpstr>
      <vt:lpstr>Tips</vt:lpstr>
      <vt:lpstr>When Should I Update my Tile or Toast?</vt:lpstr>
      <vt:lpstr>How Should I Not Update My Tile?</vt:lpstr>
      <vt:lpstr>Recap</vt:lpstr>
      <vt:lpstr>Make your app alive with activity using Tiles and Notifications  Use Periodic, Push or Scheduled  Notifications when app is not running  Leverage Windows Azure to  provide cloud service infrastructure </vt:lpstr>
      <vt:lpstr>Resources</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Tiles and Notifications</dc:title>
  <dc:subject>&lt;Event Name&gt;</dc:subject>
  <dc:creator>Kevin Michael Woley</dc:creator>
  <cp:keywords>&lt;Any Related Keywords&gt;</cp:keywords>
  <dc:description>Template: 
Formatting: Robin E. Warren, Artitudes Design, Inc.
Event Date: 
Event Location: 
Audience Type:</dc:description>
  <cp:lastModifiedBy>Jaime Rodriguez</cp:lastModifiedBy>
  <cp:revision>258</cp:revision>
  <dcterms:created xsi:type="dcterms:W3CDTF">2012-02-15T23:39:54Z</dcterms:created>
  <dcterms:modified xsi:type="dcterms:W3CDTF">2012-08-15T19:45:08Z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