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39"/>
  </p:notesMasterIdLst>
  <p:handoutMasterIdLst>
    <p:handoutMasterId r:id="rId40"/>
  </p:handoutMasterIdLst>
  <p:sldIdLst>
    <p:sldId id="257" r:id="rId3"/>
    <p:sldId id="383" r:id="rId4"/>
    <p:sldId id="384" r:id="rId5"/>
    <p:sldId id="379" r:id="rId6"/>
    <p:sldId id="385" r:id="rId7"/>
    <p:sldId id="386" r:id="rId8"/>
    <p:sldId id="387" r:id="rId9"/>
    <p:sldId id="321" r:id="rId10"/>
    <p:sldId id="388" r:id="rId11"/>
    <p:sldId id="389" r:id="rId12"/>
    <p:sldId id="329" r:id="rId13"/>
    <p:sldId id="330" r:id="rId14"/>
    <p:sldId id="390" r:id="rId15"/>
    <p:sldId id="391" r:id="rId16"/>
    <p:sldId id="392" r:id="rId17"/>
    <p:sldId id="367" r:id="rId18"/>
    <p:sldId id="368" r:id="rId19"/>
    <p:sldId id="349" r:id="rId20"/>
    <p:sldId id="351" r:id="rId21"/>
    <p:sldId id="352" r:id="rId22"/>
    <p:sldId id="369" r:id="rId23"/>
    <p:sldId id="394" r:id="rId24"/>
    <p:sldId id="395" r:id="rId25"/>
    <p:sldId id="359" r:id="rId26"/>
    <p:sldId id="338" r:id="rId27"/>
    <p:sldId id="396" r:id="rId28"/>
    <p:sldId id="397" r:id="rId29"/>
    <p:sldId id="341" r:id="rId30"/>
    <p:sldId id="374" r:id="rId31"/>
    <p:sldId id="398" r:id="rId32"/>
    <p:sldId id="346" r:id="rId33"/>
    <p:sldId id="347" r:id="rId34"/>
    <p:sldId id="399" r:id="rId35"/>
    <p:sldId id="400" r:id="rId36"/>
    <p:sldId id="271" r:id="rId37"/>
    <p:sldId id="256"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FFFFF"/>
    <a:srgbClr val="000000"/>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9" autoAdjust="0"/>
    <p:restoredTop sz="83066" autoAdjust="0"/>
  </p:normalViewPr>
  <p:slideViewPr>
    <p:cSldViewPr>
      <p:cViewPr varScale="1">
        <p:scale>
          <a:sx n="104" d="100"/>
          <a:sy n="104" d="100"/>
        </p:scale>
        <p:origin x="-588"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Below</c:v>
                </c:pt>
              </c:strCache>
            </c:strRef>
          </c:tx>
          <c:spPr>
            <a:solidFill>
              <a:schemeClr val="bg2">
                <a:lumMod val="75000"/>
              </a:schemeClr>
            </a:solidFill>
          </c:spPr>
          <c:invertIfNegative val="0"/>
          <c:dLbls>
            <c:delete val="1"/>
          </c:dLbls>
          <c:cat>
            <c:strRef>
              <c:f>Sheet1!$A$2:$A$7</c:f>
              <c:strCache>
                <c:ptCount val="6"/>
                <c:pt idx="0">
                  <c:v>EDW</c:v>
                </c:pt>
                <c:pt idx="1">
                  <c:v>Regulatory Monitoring</c:v>
                </c:pt>
                <c:pt idx="2">
                  <c:v>OA&amp;M</c:v>
                </c:pt>
                <c:pt idx="3">
                  <c:v>OLTP TX</c:v>
                </c:pt>
                <c:pt idx="4">
                  <c:v>SLA Monitoring</c:v>
                </c:pt>
                <c:pt idx="5">
                  <c:v>VAR</c:v>
                </c:pt>
              </c:strCache>
            </c:strRef>
          </c:cat>
          <c:val>
            <c:numRef>
              <c:f>Sheet1!$B$2:$B$7</c:f>
              <c:numCache>
                <c:formatCode>General</c:formatCode>
                <c:ptCount val="6"/>
                <c:pt idx="0">
                  <c:v>4</c:v>
                </c:pt>
                <c:pt idx="1">
                  <c:v>4</c:v>
                </c:pt>
                <c:pt idx="2">
                  <c:v>4.5</c:v>
                </c:pt>
                <c:pt idx="3">
                  <c:v>1</c:v>
                </c:pt>
                <c:pt idx="4">
                  <c:v>3</c:v>
                </c:pt>
                <c:pt idx="5">
                  <c:v>4</c:v>
                </c:pt>
              </c:numCache>
            </c:numRef>
          </c:val>
        </c:ser>
        <c:ser>
          <c:idx val="1"/>
          <c:order val="1"/>
          <c:tx>
            <c:strRef>
              <c:f>Sheet1!$C$1</c:f>
              <c:strCache>
                <c:ptCount val="1"/>
                <c:pt idx="0">
                  <c:v>During</c:v>
                </c:pt>
              </c:strCache>
            </c:strRef>
          </c:tx>
          <c:spPr>
            <a:solidFill>
              <a:schemeClr val="tx2"/>
            </a:solidFill>
          </c:spPr>
          <c:invertIfNegative val="0"/>
          <c:dLbls>
            <c:showLegendKey val="0"/>
            <c:showVal val="0"/>
            <c:showCatName val="1"/>
            <c:showSerName val="0"/>
            <c:showPercent val="0"/>
            <c:showBubbleSize val="0"/>
            <c:showLeaderLines val="0"/>
          </c:dLbls>
          <c:cat>
            <c:strRef>
              <c:f>Sheet1!$A$2:$A$7</c:f>
              <c:strCache>
                <c:ptCount val="6"/>
                <c:pt idx="0">
                  <c:v>EDW</c:v>
                </c:pt>
                <c:pt idx="1">
                  <c:v>Regulatory Monitoring</c:v>
                </c:pt>
                <c:pt idx="2">
                  <c:v>OA&amp;M</c:v>
                </c:pt>
                <c:pt idx="3">
                  <c:v>OLTP TX</c:v>
                </c:pt>
                <c:pt idx="4">
                  <c:v>SLA Monitoring</c:v>
                </c:pt>
                <c:pt idx="5">
                  <c:v>VAR</c:v>
                </c:pt>
              </c:strCache>
            </c:strRef>
          </c:cat>
          <c:val>
            <c:numRef>
              <c:f>Sheet1!$C$2:$C$7</c:f>
              <c:numCache>
                <c:formatCode>General</c:formatCode>
                <c:ptCount val="6"/>
                <c:pt idx="0">
                  <c:v>4</c:v>
                </c:pt>
                <c:pt idx="1">
                  <c:v>3</c:v>
                </c:pt>
                <c:pt idx="2">
                  <c:v>2</c:v>
                </c:pt>
                <c:pt idx="3">
                  <c:v>2</c:v>
                </c:pt>
                <c:pt idx="4">
                  <c:v>3</c:v>
                </c:pt>
                <c:pt idx="5">
                  <c:v>2</c:v>
                </c:pt>
              </c:numCache>
            </c:numRef>
          </c:val>
        </c:ser>
        <c:ser>
          <c:idx val="2"/>
          <c:order val="2"/>
          <c:tx>
            <c:strRef>
              <c:f>Sheet1!$D$1</c:f>
              <c:strCache>
                <c:ptCount val="1"/>
                <c:pt idx="0">
                  <c:v>Above</c:v>
                </c:pt>
              </c:strCache>
            </c:strRef>
          </c:tx>
          <c:spPr>
            <a:solidFill>
              <a:schemeClr val="bg2">
                <a:lumMod val="75000"/>
              </a:schemeClr>
            </a:solidFill>
          </c:spPr>
          <c:invertIfNegative val="0"/>
          <c:dLbls>
            <c:delete val="1"/>
          </c:dLbls>
          <c:cat>
            <c:strRef>
              <c:f>Sheet1!$A$2:$A$7</c:f>
              <c:strCache>
                <c:ptCount val="6"/>
                <c:pt idx="0">
                  <c:v>EDW</c:v>
                </c:pt>
                <c:pt idx="1">
                  <c:v>Regulatory Monitoring</c:v>
                </c:pt>
                <c:pt idx="2">
                  <c:v>OA&amp;M</c:v>
                </c:pt>
                <c:pt idx="3">
                  <c:v>OLTP TX</c:v>
                </c:pt>
                <c:pt idx="4">
                  <c:v>SLA Monitoring</c:v>
                </c:pt>
                <c:pt idx="5">
                  <c:v>VAR</c:v>
                </c:pt>
              </c:strCache>
            </c:strRef>
          </c:cat>
          <c:val>
            <c:numRef>
              <c:f>Sheet1!$D$2:$D$7</c:f>
              <c:numCache>
                <c:formatCode>General</c:formatCode>
                <c:ptCount val="6"/>
                <c:pt idx="0">
                  <c:v>0</c:v>
                </c:pt>
                <c:pt idx="1">
                  <c:v>1</c:v>
                </c:pt>
                <c:pt idx="2">
                  <c:v>1.5</c:v>
                </c:pt>
                <c:pt idx="3">
                  <c:v>5</c:v>
                </c:pt>
                <c:pt idx="4">
                  <c:v>2</c:v>
                </c:pt>
                <c:pt idx="5">
                  <c:v>2</c:v>
                </c:pt>
              </c:numCache>
            </c:numRef>
          </c:val>
        </c:ser>
        <c:dLbls>
          <c:showLegendKey val="0"/>
          <c:showVal val="1"/>
          <c:showCatName val="0"/>
          <c:showSerName val="0"/>
          <c:showPercent val="0"/>
          <c:showBubbleSize val="0"/>
        </c:dLbls>
        <c:gapWidth val="25"/>
        <c:overlap val="100"/>
        <c:axId val="45624704"/>
        <c:axId val="45630592"/>
      </c:barChart>
      <c:catAx>
        <c:axId val="45624704"/>
        <c:scaling>
          <c:orientation val="maxMin"/>
        </c:scaling>
        <c:delete val="0"/>
        <c:axPos val="l"/>
        <c:majorTickMark val="none"/>
        <c:minorTickMark val="none"/>
        <c:tickLblPos val="none"/>
        <c:spPr>
          <a:ln>
            <a:solidFill>
              <a:schemeClr val="tx2"/>
            </a:solidFill>
          </a:ln>
        </c:spPr>
        <c:crossAx val="45630592"/>
        <c:crosses val="autoZero"/>
        <c:auto val="1"/>
        <c:lblAlgn val="ctr"/>
        <c:lblOffset val="100"/>
        <c:noMultiLvlLbl val="0"/>
      </c:catAx>
      <c:valAx>
        <c:axId val="45630592"/>
        <c:scaling>
          <c:orientation val="minMax"/>
          <c:max val="8"/>
          <c:min val="0"/>
        </c:scaling>
        <c:delete val="0"/>
        <c:axPos val="b"/>
        <c:majorGridlines>
          <c:spPr>
            <a:ln>
              <a:solidFill>
                <a:schemeClr val="accent1"/>
              </a:solidFill>
            </a:ln>
          </c:spPr>
        </c:majorGridlines>
        <c:numFmt formatCode="General" sourceLinked="1"/>
        <c:majorTickMark val="none"/>
        <c:minorTickMark val="none"/>
        <c:tickLblPos val="none"/>
        <c:spPr>
          <a:ln>
            <a:noFill/>
          </a:ln>
        </c:spPr>
        <c:crossAx val="45624704"/>
        <c:crosses val="max"/>
        <c:crossBetween val="between"/>
        <c:majorUnit val="1"/>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85A07-CCDF-4C57-82EE-88ED67FE541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FBE4261-E56F-4245-B522-E695BCAE47D3}">
      <dgm:prSet custT="1"/>
      <dgm:spPr/>
      <dgm:t>
        <a:bodyPr/>
        <a:lstStyle/>
        <a:p>
          <a:pPr rtl="0"/>
          <a:r>
            <a:rPr lang="en-AU" sz="4000" dirty="0" smtClean="0">
              <a:latin typeface="Segoe UI Light" pitchFamily="34" charset="0"/>
              <a:cs typeface="Segoe UI Light" pitchFamily="34" charset="0"/>
            </a:rPr>
            <a:t>Fault Domains</a:t>
          </a:r>
          <a:endParaRPr lang="en-US" sz="4000" dirty="0">
            <a:latin typeface="Segoe UI Light" pitchFamily="34" charset="0"/>
            <a:cs typeface="Segoe UI Light" pitchFamily="34" charset="0"/>
          </a:endParaRPr>
        </a:p>
      </dgm:t>
    </dgm:pt>
    <dgm:pt modelId="{773AA288-682B-44CE-A1FB-7FBBADD27BE4}" type="parTrans" cxnId="{7C6817DA-7EB9-47D2-9C18-0CA97C9EED58}">
      <dgm:prSet/>
      <dgm:spPr/>
      <dgm:t>
        <a:bodyPr/>
        <a:lstStyle/>
        <a:p>
          <a:endParaRPr lang="en-US" sz="1600"/>
        </a:p>
      </dgm:t>
    </dgm:pt>
    <dgm:pt modelId="{17E61977-C37C-4223-B116-145E67EB3832}" type="sibTrans" cxnId="{7C6817DA-7EB9-47D2-9C18-0CA97C9EED58}">
      <dgm:prSet/>
      <dgm:spPr/>
      <dgm:t>
        <a:bodyPr/>
        <a:lstStyle/>
        <a:p>
          <a:endParaRPr lang="en-US" sz="1600"/>
        </a:p>
      </dgm:t>
    </dgm:pt>
    <dgm:pt modelId="{B2BBFB22-CDC8-4632-B0E6-96C1218944E3}">
      <dgm:prSet custT="1"/>
      <dgm:spPr/>
      <dgm:t>
        <a:bodyPr/>
        <a:lstStyle/>
        <a:p>
          <a:pPr rtl="0"/>
          <a:r>
            <a:rPr lang="en-AU" sz="1600" b="0" dirty="0" smtClean="0"/>
            <a:t>F</a:t>
          </a:r>
          <a:r>
            <a:rPr lang="en-AU" sz="1600" dirty="0" smtClean="0"/>
            <a:t>ailed component can’t take down service</a:t>
          </a:r>
          <a:endParaRPr lang="en-US" sz="1600" dirty="0"/>
        </a:p>
      </dgm:t>
    </dgm:pt>
    <dgm:pt modelId="{0EE36C6E-F321-43EC-999E-D90E641445E8}" type="parTrans" cxnId="{222EF3DD-555B-42B7-A5D1-77B7792A159E}">
      <dgm:prSet/>
      <dgm:spPr/>
      <dgm:t>
        <a:bodyPr/>
        <a:lstStyle/>
        <a:p>
          <a:endParaRPr lang="en-US" sz="1600"/>
        </a:p>
      </dgm:t>
    </dgm:pt>
    <dgm:pt modelId="{C970459E-3DD7-4CC9-8B21-CA3C1784C033}" type="sibTrans" cxnId="{222EF3DD-555B-42B7-A5D1-77B7792A159E}">
      <dgm:prSet/>
      <dgm:spPr/>
      <dgm:t>
        <a:bodyPr/>
        <a:lstStyle/>
        <a:p>
          <a:endParaRPr lang="en-US" sz="1600"/>
        </a:p>
      </dgm:t>
    </dgm:pt>
    <dgm:pt modelId="{04A5D581-58F1-4B21-9488-E772E32284EC}">
      <dgm:prSet custT="1"/>
      <dgm:spPr/>
      <dgm:t>
        <a:bodyPr/>
        <a:lstStyle/>
        <a:p>
          <a:pPr rtl="0"/>
          <a:r>
            <a:rPr lang="en-AU" sz="1600" dirty="0" smtClean="0"/>
            <a:t>Isolated infrastructure</a:t>
          </a:r>
          <a:endParaRPr lang="en-US" sz="1600" dirty="0"/>
        </a:p>
      </dgm:t>
    </dgm:pt>
    <dgm:pt modelId="{0CA74A4C-53EB-4212-8300-4590FAF7F238}" type="parTrans" cxnId="{5D556E2D-7C0E-46A7-BDEA-EF91E8752E53}">
      <dgm:prSet/>
      <dgm:spPr/>
      <dgm:t>
        <a:bodyPr/>
        <a:lstStyle/>
        <a:p>
          <a:endParaRPr lang="en-US" sz="1600"/>
        </a:p>
      </dgm:t>
    </dgm:pt>
    <dgm:pt modelId="{10800184-8951-4675-AC26-764300A39BC5}" type="sibTrans" cxnId="{5D556E2D-7C0E-46A7-BDEA-EF91E8752E53}">
      <dgm:prSet/>
      <dgm:spPr/>
      <dgm:t>
        <a:bodyPr/>
        <a:lstStyle/>
        <a:p>
          <a:endParaRPr lang="en-US" sz="1600"/>
        </a:p>
      </dgm:t>
    </dgm:pt>
    <dgm:pt modelId="{1EF96E94-4306-4E42-82FE-9885A3732C6F}">
      <dgm:prSet custT="1"/>
      <dgm:spPr/>
      <dgm:t>
        <a:bodyPr/>
        <a:lstStyle/>
        <a:p>
          <a:pPr rtl="0"/>
          <a:r>
            <a:rPr lang="en-AU" sz="1600" dirty="0" smtClean="0"/>
            <a:t>Physical hosts, racks</a:t>
          </a:r>
          <a:endParaRPr lang="en-US" sz="1600" dirty="0"/>
        </a:p>
      </dgm:t>
    </dgm:pt>
    <dgm:pt modelId="{257A4136-3134-49EC-A198-F3C7D1DC8B5C}" type="parTrans" cxnId="{0785BA4D-19C2-4F14-B8ED-7696CAB7C37B}">
      <dgm:prSet/>
      <dgm:spPr/>
      <dgm:t>
        <a:bodyPr/>
        <a:lstStyle/>
        <a:p>
          <a:endParaRPr lang="en-US" sz="1600"/>
        </a:p>
      </dgm:t>
    </dgm:pt>
    <dgm:pt modelId="{BD0A148C-25C5-4181-BCDD-61D1CE94B1C9}" type="sibTrans" cxnId="{0785BA4D-19C2-4F14-B8ED-7696CAB7C37B}">
      <dgm:prSet/>
      <dgm:spPr/>
      <dgm:t>
        <a:bodyPr/>
        <a:lstStyle/>
        <a:p>
          <a:endParaRPr lang="en-US" sz="1600"/>
        </a:p>
      </dgm:t>
    </dgm:pt>
    <dgm:pt modelId="{E6BA3795-7D2F-4D35-A7BA-28E6B2A6CFDF}">
      <dgm:prSet custT="1"/>
      <dgm:spPr/>
      <dgm:t>
        <a:bodyPr/>
        <a:lstStyle/>
        <a:p>
          <a:pPr rtl="0"/>
          <a:r>
            <a:rPr lang="en-AU" sz="1600" dirty="0" smtClean="0"/>
            <a:t>Network equipment</a:t>
          </a:r>
          <a:endParaRPr lang="en-US" sz="1600" dirty="0"/>
        </a:p>
      </dgm:t>
    </dgm:pt>
    <dgm:pt modelId="{A80AB59F-58EC-405A-AD6E-852A074EDB79}" type="parTrans" cxnId="{57628F06-1750-4FB2-BE9B-EF4AE06E018B}">
      <dgm:prSet/>
      <dgm:spPr/>
      <dgm:t>
        <a:bodyPr/>
        <a:lstStyle/>
        <a:p>
          <a:endParaRPr lang="en-US" sz="1600"/>
        </a:p>
      </dgm:t>
    </dgm:pt>
    <dgm:pt modelId="{A5241F69-9D67-4E5E-A2E9-28871CEA7C73}" type="sibTrans" cxnId="{57628F06-1750-4FB2-BE9B-EF4AE06E018B}">
      <dgm:prSet/>
      <dgm:spPr/>
      <dgm:t>
        <a:bodyPr/>
        <a:lstStyle/>
        <a:p>
          <a:endParaRPr lang="en-US" sz="1600"/>
        </a:p>
      </dgm:t>
    </dgm:pt>
    <dgm:pt modelId="{525DA0B2-2566-4F98-823E-C79FA6709BF7}">
      <dgm:prSet custT="1"/>
      <dgm:spPr/>
      <dgm:t>
        <a:bodyPr/>
        <a:lstStyle/>
        <a:p>
          <a:pPr rtl="0"/>
          <a:r>
            <a:rPr lang="en-AU" sz="1600" dirty="0" smtClean="0"/>
            <a:t>Two by default</a:t>
          </a:r>
          <a:endParaRPr lang="en-US" sz="1600" dirty="0"/>
        </a:p>
      </dgm:t>
    </dgm:pt>
    <dgm:pt modelId="{94B42FC2-B979-48E5-992A-E434436DB431}" type="parTrans" cxnId="{79A5C9AC-1A74-4431-A760-148B17B703E5}">
      <dgm:prSet/>
      <dgm:spPr/>
      <dgm:t>
        <a:bodyPr/>
        <a:lstStyle/>
        <a:p>
          <a:endParaRPr lang="en-US" sz="1600"/>
        </a:p>
      </dgm:t>
    </dgm:pt>
    <dgm:pt modelId="{CDAB3549-6C49-4625-B357-BAB2CFC68893}" type="sibTrans" cxnId="{79A5C9AC-1A74-4431-A760-148B17B703E5}">
      <dgm:prSet/>
      <dgm:spPr/>
      <dgm:t>
        <a:bodyPr/>
        <a:lstStyle/>
        <a:p>
          <a:endParaRPr lang="en-US" sz="1600"/>
        </a:p>
      </dgm:t>
    </dgm:pt>
    <dgm:pt modelId="{7E60F275-DDA6-4862-BBDD-34C4C15838CF}">
      <dgm:prSet custT="1"/>
      <dgm:spPr/>
      <dgm:t>
        <a:bodyPr/>
        <a:lstStyle/>
        <a:p>
          <a:pPr rtl="0"/>
          <a:r>
            <a:rPr lang="en-AU" sz="1600" dirty="0" smtClean="0"/>
            <a:t>Role instances across 2+ fault domains</a:t>
          </a:r>
          <a:endParaRPr lang="en-US" sz="1600" dirty="0"/>
        </a:p>
      </dgm:t>
    </dgm:pt>
    <dgm:pt modelId="{79CDA198-A883-46A7-B3A8-7D7D44F26DB6}" type="parTrans" cxnId="{013B7C9B-42F8-4073-8D51-35D62FC72137}">
      <dgm:prSet/>
      <dgm:spPr/>
      <dgm:t>
        <a:bodyPr/>
        <a:lstStyle/>
        <a:p>
          <a:endParaRPr lang="en-US" sz="1600"/>
        </a:p>
      </dgm:t>
    </dgm:pt>
    <dgm:pt modelId="{2DD825C7-A5BF-4E82-A2AB-0C9DE81D8099}" type="sibTrans" cxnId="{013B7C9B-42F8-4073-8D51-35D62FC72137}">
      <dgm:prSet/>
      <dgm:spPr/>
      <dgm:t>
        <a:bodyPr/>
        <a:lstStyle/>
        <a:p>
          <a:endParaRPr lang="en-US" sz="1600"/>
        </a:p>
      </dgm:t>
    </dgm:pt>
    <dgm:pt modelId="{EB7B0DA6-72B0-42F3-B90A-47131AF8DC62}">
      <dgm:prSet custT="1"/>
      <dgm:spPr/>
      <dgm:t>
        <a:bodyPr/>
        <a:lstStyle/>
        <a:p>
          <a:pPr rtl="0"/>
          <a:r>
            <a:rPr lang="en-GB" sz="4000" dirty="0" smtClean="0">
              <a:latin typeface="Segoe UI Light" pitchFamily="34" charset="0"/>
              <a:cs typeface="Segoe UI Light" pitchFamily="34" charset="0"/>
            </a:rPr>
            <a:t>Upgrade Domains</a:t>
          </a:r>
          <a:endParaRPr lang="en-US" sz="4000" dirty="0">
            <a:latin typeface="Segoe UI Light" pitchFamily="34" charset="0"/>
            <a:cs typeface="Segoe UI Light" pitchFamily="34" charset="0"/>
          </a:endParaRPr>
        </a:p>
      </dgm:t>
    </dgm:pt>
    <dgm:pt modelId="{EA2184F8-E753-4F21-A632-D5BD074C7453}" type="parTrans" cxnId="{F17C80D9-61D0-432D-BEA3-415D2163333D}">
      <dgm:prSet/>
      <dgm:spPr/>
      <dgm:t>
        <a:bodyPr/>
        <a:lstStyle/>
        <a:p>
          <a:endParaRPr lang="en-US" sz="1600"/>
        </a:p>
      </dgm:t>
    </dgm:pt>
    <dgm:pt modelId="{A271DF3B-E15B-4DF8-AE3B-18CF3B0A2906}" type="sibTrans" cxnId="{F17C80D9-61D0-432D-BEA3-415D2163333D}">
      <dgm:prSet/>
      <dgm:spPr/>
      <dgm:t>
        <a:bodyPr/>
        <a:lstStyle/>
        <a:p>
          <a:endParaRPr lang="en-US" sz="1600"/>
        </a:p>
      </dgm:t>
    </dgm:pt>
    <dgm:pt modelId="{F8092FA3-6384-46CD-A8F4-AD183045CE04}">
      <dgm:prSet custT="1"/>
      <dgm:spPr/>
      <dgm:t>
        <a:bodyPr/>
        <a:lstStyle/>
        <a:p>
          <a:pPr rtl="0"/>
          <a:r>
            <a:rPr lang="en-GB" sz="1600" dirty="0" smtClean="0"/>
            <a:t>VM rolling upgrades, no availability impact</a:t>
          </a:r>
          <a:endParaRPr lang="en-US" sz="1600" dirty="0"/>
        </a:p>
      </dgm:t>
    </dgm:pt>
    <dgm:pt modelId="{F3C69E59-F425-4AD7-BB1A-ED0EFF8AD76C}" type="parTrans" cxnId="{62FEDE80-5512-4FC7-A79C-0A37055A5A2E}">
      <dgm:prSet/>
      <dgm:spPr/>
      <dgm:t>
        <a:bodyPr/>
        <a:lstStyle/>
        <a:p>
          <a:endParaRPr lang="en-US" sz="1600"/>
        </a:p>
      </dgm:t>
    </dgm:pt>
    <dgm:pt modelId="{F7A0792D-73D4-4239-8979-1B6627E80330}" type="sibTrans" cxnId="{62FEDE80-5512-4FC7-A79C-0A37055A5A2E}">
      <dgm:prSet/>
      <dgm:spPr/>
      <dgm:t>
        <a:bodyPr/>
        <a:lstStyle/>
        <a:p>
          <a:endParaRPr lang="en-US" sz="1600"/>
        </a:p>
      </dgm:t>
    </dgm:pt>
    <dgm:pt modelId="{69CA28FE-A65B-4A86-B480-40479B036C0E}">
      <dgm:prSet custT="1"/>
      <dgm:spPr/>
      <dgm:t>
        <a:bodyPr/>
        <a:lstStyle/>
        <a:p>
          <a:pPr rtl="0"/>
          <a:r>
            <a:rPr lang="en-GB" sz="1600" dirty="0" smtClean="0"/>
            <a:t>Logical grouping of role instances</a:t>
          </a:r>
          <a:endParaRPr lang="en-US" sz="1600" dirty="0"/>
        </a:p>
      </dgm:t>
    </dgm:pt>
    <dgm:pt modelId="{A3826C67-57DA-4ADD-987A-0646022A4454}" type="parTrans" cxnId="{8E88C08F-907E-40FF-8650-F8415E055260}">
      <dgm:prSet/>
      <dgm:spPr/>
      <dgm:t>
        <a:bodyPr/>
        <a:lstStyle/>
        <a:p>
          <a:endParaRPr lang="en-US" sz="1600"/>
        </a:p>
      </dgm:t>
    </dgm:pt>
    <dgm:pt modelId="{A75B0801-6724-4B2A-941F-640726D02D0D}" type="sibTrans" cxnId="{8E88C08F-907E-40FF-8650-F8415E055260}">
      <dgm:prSet/>
      <dgm:spPr/>
      <dgm:t>
        <a:bodyPr/>
        <a:lstStyle/>
        <a:p>
          <a:endParaRPr lang="en-US" sz="1600"/>
        </a:p>
      </dgm:t>
    </dgm:pt>
    <dgm:pt modelId="{F39FE118-CF70-4A12-A7C8-0EB08FB19E5F}">
      <dgm:prSet custT="1"/>
      <dgm:spPr/>
      <dgm:t>
        <a:bodyPr/>
        <a:lstStyle/>
        <a:p>
          <a:pPr rtl="0"/>
          <a:r>
            <a:rPr lang="en-GB" sz="1600" dirty="0" smtClean="0"/>
            <a:t>Five by default</a:t>
          </a:r>
          <a:endParaRPr lang="en-US" sz="1600" dirty="0"/>
        </a:p>
      </dgm:t>
    </dgm:pt>
    <dgm:pt modelId="{047B4663-99DA-49C7-B3A3-D83C8AAFCC8A}" type="parTrans" cxnId="{9E63BD7D-C76D-40E3-85F0-58FDE79DF62E}">
      <dgm:prSet/>
      <dgm:spPr/>
      <dgm:t>
        <a:bodyPr/>
        <a:lstStyle/>
        <a:p>
          <a:endParaRPr lang="en-US" sz="1600"/>
        </a:p>
      </dgm:t>
    </dgm:pt>
    <dgm:pt modelId="{531CC99F-7364-47BE-AE0E-91D1DD89B949}" type="sibTrans" cxnId="{9E63BD7D-C76D-40E3-85F0-58FDE79DF62E}">
      <dgm:prSet/>
      <dgm:spPr/>
      <dgm:t>
        <a:bodyPr/>
        <a:lstStyle/>
        <a:p>
          <a:endParaRPr lang="en-US" sz="1600"/>
        </a:p>
      </dgm:t>
    </dgm:pt>
    <dgm:pt modelId="{7521BF1E-1E6E-4AA4-BE0C-4E85C6829D2C}">
      <dgm:prSet custT="1"/>
      <dgm:spPr/>
      <dgm:t>
        <a:bodyPr/>
        <a:lstStyle/>
        <a:p>
          <a:pPr rtl="0"/>
          <a:r>
            <a:rPr lang="en-GB" sz="1600" dirty="0" smtClean="0"/>
            <a:t>Role instances spread over upgrade domains</a:t>
          </a:r>
          <a:endParaRPr lang="en-US" sz="1600" dirty="0"/>
        </a:p>
      </dgm:t>
    </dgm:pt>
    <dgm:pt modelId="{F8DBB022-057B-4304-BDD3-46DF5CEAC5A8}" type="parTrans" cxnId="{518355E8-D57B-4C07-B43B-E88F35A533FA}">
      <dgm:prSet/>
      <dgm:spPr/>
      <dgm:t>
        <a:bodyPr/>
        <a:lstStyle/>
        <a:p>
          <a:endParaRPr lang="en-US" sz="1600"/>
        </a:p>
      </dgm:t>
    </dgm:pt>
    <dgm:pt modelId="{B4AD0F7D-DE46-422D-BD90-DE72A4FB789C}" type="sibTrans" cxnId="{518355E8-D57B-4C07-B43B-E88F35A533FA}">
      <dgm:prSet/>
      <dgm:spPr/>
      <dgm:t>
        <a:bodyPr/>
        <a:lstStyle/>
        <a:p>
          <a:endParaRPr lang="en-US" sz="1600"/>
        </a:p>
      </dgm:t>
    </dgm:pt>
    <dgm:pt modelId="{3CB1885E-F2AF-4661-8176-74D05B188856}">
      <dgm:prSet custT="1"/>
      <dgm:spPr/>
      <dgm:t>
        <a:bodyPr/>
        <a:lstStyle/>
        <a:p>
          <a:pPr rtl="0"/>
          <a:r>
            <a:rPr lang="en-GB" sz="1600" dirty="0" smtClean="0"/>
            <a:t>Deployment upgraded for all or one at a time</a:t>
          </a:r>
          <a:endParaRPr lang="en-US" sz="1600" dirty="0"/>
        </a:p>
      </dgm:t>
    </dgm:pt>
    <dgm:pt modelId="{2E7FD393-177A-4F14-AC17-88DDDE6E4AD7}" type="parTrans" cxnId="{2DAA3F9E-C79D-4FCA-A568-30BFB8E74C80}">
      <dgm:prSet/>
      <dgm:spPr/>
      <dgm:t>
        <a:bodyPr/>
        <a:lstStyle/>
        <a:p>
          <a:endParaRPr lang="en-US" sz="1600"/>
        </a:p>
      </dgm:t>
    </dgm:pt>
    <dgm:pt modelId="{0E03A5DF-F950-4E1E-93F8-2C1EF5B97869}" type="sibTrans" cxnId="{2DAA3F9E-C79D-4FCA-A568-30BFB8E74C80}">
      <dgm:prSet/>
      <dgm:spPr/>
      <dgm:t>
        <a:bodyPr/>
        <a:lstStyle/>
        <a:p>
          <a:endParaRPr lang="en-US" sz="1600"/>
        </a:p>
      </dgm:t>
    </dgm:pt>
    <dgm:pt modelId="{D46BEE5C-159A-4D18-A83B-7F036BCA8089}">
      <dgm:prSet custT="1"/>
      <dgm:spPr/>
      <dgm:t>
        <a:bodyPr/>
        <a:lstStyle/>
        <a:p>
          <a:pPr rtl="0"/>
          <a:endParaRPr lang="en-US" sz="1600" dirty="0"/>
        </a:p>
      </dgm:t>
    </dgm:pt>
    <dgm:pt modelId="{A490F37C-007E-45E1-B67C-1E4C626C0E5D}" type="parTrans" cxnId="{A13C9607-6E47-4932-BCA4-C517563823A7}">
      <dgm:prSet/>
      <dgm:spPr/>
      <dgm:t>
        <a:bodyPr/>
        <a:lstStyle/>
        <a:p>
          <a:endParaRPr lang="en-US" sz="1600"/>
        </a:p>
      </dgm:t>
    </dgm:pt>
    <dgm:pt modelId="{D4D2D4F2-55FA-44DA-8362-05555F4C206E}" type="sibTrans" cxnId="{A13C9607-6E47-4932-BCA4-C517563823A7}">
      <dgm:prSet/>
      <dgm:spPr/>
      <dgm:t>
        <a:bodyPr/>
        <a:lstStyle/>
        <a:p>
          <a:endParaRPr lang="en-US" sz="1600"/>
        </a:p>
      </dgm:t>
    </dgm:pt>
    <dgm:pt modelId="{2866F4C1-7602-4669-AAE8-3BDDE542BF69}">
      <dgm:prSet custT="1"/>
      <dgm:spPr/>
      <dgm:t>
        <a:bodyPr/>
        <a:lstStyle/>
        <a:p>
          <a:pPr rtl="0"/>
          <a:endParaRPr lang="en-US" sz="1600" dirty="0"/>
        </a:p>
      </dgm:t>
    </dgm:pt>
    <dgm:pt modelId="{3FC396AC-446E-4923-8A05-D667A0E9D669}" type="parTrans" cxnId="{FF4181D8-6136-4070-8034-FBFA6976F21D}">
      <dgm:prSet/>
      <dgm:spPr/>
      <dgm:t>
        <a:bodyPr/>
        <a:lstStyle/>
        <a:p>
          <a:endParaRPr lang="en-US" sz="1600"/>
        </a:p>
      </dgm:t>
    </dgm:pt>
    <dgm:pt modelId="{6C724B47-067F-42BA-85D8-7C33A250C1D2}" type="sibTrans" cxnId="{FF4181D8-6136-4070-8034-FBFA6976F21D}">
      <dgm:prSet/>
      <dgm:spPr/>
      <dgm:t>
        <a:bodyPr/>
        <a:lstStyle/>
        <a:p>
          <a:endParaRPr lang="en-US" sz="1600"/>
        </a:p>
      </dgm:t>
    </dgm:pt>
    <dgm:pt modelId="{2A65B720-A1C9-4D0B-BA6E-263A82D48C63}">
      <dgm:prSet custT="1"/>
      <dgm:spPr/>
      <dgm:t>
        <a:bodyPr/>
        <a:lstStyle/>
        <a:p>
          <a:pPr rtl="0"/>
          <a:endParaRPr lang="en-US" sz="1600" dirty="0"/>
        </a:p>
      </dgm:t>
    </dgm:pt>
    <dgm:pt modelId="{EC5827D4-3B6C-4C97-8327-DE0915029EC9}" type="parTrans" cxnId="{9BC9BC66-40D2-4696-8DB6-C1E89E449F4F}">
      <dgm:prSet/>
      <dgm:spPr/>
      <dgm:t>
        <a:bodyPr/>
        <a:lstStyle/>
        <a:p>
          <a:endParaRPr lang="en-US" sz="1600"/>
        </a:p>
      </dgm:t>
    </dgm:pt>
    <dgm:pt modelId="{70ED9629-6EAF-46E8-802A-F97CDC447D78}" type="sibTrans" cxnId="{9BC9BC66-40D2-4696-8DB6-C1E89E449F4F}">
      <dgm:prSet/>
      <dgm:spPr/>
      <dgm:t>
        <a:bodyPr/>
        <a:lstStyle/>
        <a:p>
          <a:endParaRPr lang="en-US" sz="1600"/>
        </a:p>
      </dgm:t>
    </dgm:pt>
    <dgm:pt modelId="{0DBC3B05-487C-4835-973E-4DC87346D9C2}">
      <dgm:prSet custT="1"/>
      <dgm:spPr/>
      <dgm:t>
        <a:bodyPr/>
        <a:lstStyle/>
        <a:p>
          <a:pPr rtl="0"/>
          <a:endParaRPr lang="en-US" sz="1600" dirty="0"/>
        </a:p>
      </dgm:t>
    </dgm:pt>
    <dgm:pt modelId="{8E1D5F08-C5BA-4551-97AE-B27EA53679EC}" type="parTrans" cxnId="{4321D89E-657C-481F-BD67-DB6A97CF1F36}">
      <dgm:prSet/>
      <dgm:spPr/>
      <dgm:t>
        <a:bodyPr/>
        <a:lstStyle/>
        <a:p>
          <a:endParaRPr lang="en-US" sz="1600"/>
        </a:p>
      </dgm:t>
    </dgm:pt>
    <dgm:pt modelId="{5DBA80C0-2206-46D0-8015-95AEFEC0BB7E}" type="sibTrans" cxnId="{4321D89E-657C-481F-BD67-DB6A97CF1F36}">
      <dgm:prSet/>
      <dgm:spPr/>
      <dgm:t>
        <a:bodyPr/>
        <a:lstStyle/>
        <a:p>
          <a:endParaRPr lang="en-US" sz="1600"/>
        </a:p>
      </dgm:t>
    </dgm:pt>
    <dgm:pt modelId="{85EC59DF-A679-4064-923D-B1D59B7487D4}">
      <dgm:prSet custT="1"/>
      <dgm:spPr/>
      <dgm:t>
        <a:bodyPr/>
        <a:lstStyle/>
        <a:p>
          <a:pPr rtl="0"/>
          <a:endParaRPr lang="en-US" sz="1600" dirty="0"/>
        </a:p>
      </dgm:t>
    </dgm:pt>
    <dgm:pt modelId="{7746F9D7-9A46-43EB-9A79-060BEDBCA3DE}" type="parTrans" cxnId="{46DF92AE-6E2A-4C11-80FA-2F857A3E9252}">
      <dgm:prSet/>
      <dgm:spPr/>
      <dgm:t>
        <a:bodyPr/>
        <a:lstStyle/>
        <a:p>
          <a:endParaRPr lang="en-US" sz="1600"/>
        </a:p>
      </dgm:t>
    </dgm:pt>
    <dgm:pt modelId="{6ED059CD-E470-4C7C-8C1B-EDDB6F665018}" type="sibTrans" cxnId="{46DF92AE-6E2A-4C11-80FA-2F857A3E9252}">
      <dgm:prSet/>
      <dgm:spPr/>
      <dgm:t>
        <a:bodyPr/>
        <a:lstStyle/>
        <a:p>
          <a:endParaRPr lang="en-US" sz="1600"/>
        </a:p>
      </dgm:t>
    </dgm:pt>
    <dgm:pt modelId="{7CCEC0E3-E4B1-47E0-A3FE-5473F49ABF64}">
      <dgm:prSet custT="1"/>
      <dgm:spPr/>
      <dgm:t>
        <a:bodyPr/>
        <a:lstStyle/>
        <a:p>
          <a:pPr rtl="0"/>
          <a:endParaRPr lang="en-US" sz="1600" dirty="0"/>
        </a:p>
      </dgm:t>
    </dgm:pt>
    <dgm:pt modelId="{490FCFB7-3E7B-486C-BDC2-B765C7EA0B8B}" type="parTrans" cxnId="{8AEAFD34-597A-415C-81FF-612146A669A4}">
      <dgm:prSet/>
      <dgm:spPr/>
      <dgm:t>
        <a:bodyPr/>
        <a:lstStyle/>
        <a:p>
          <a:endParaRPr lang="en-US" sz="1600"/>
        </a:p>
      </dgm:t>
    </dgm:pt>
    <dgm:pt modelId="{CBC3131C-6259-44BB-84EC-B52F3B9419AD}" type="sibTrans" cxnId="{8AEAFD34-597A-415C-81FF-612146A669A4}">
      <dgm:prSet/>
      <dgm:spPr/>
      <dgm:t>
        <a:bodyPr/>
        <a:lstStyle/>
        <a:p>
          <a:endParaRPr lang="en-US" sz="1600"/>
        </a:p>
      </dgm:t>
    </dgm:pt>
    <dgm:pt modelId="{C79BEC7E-A7A3-4E75-BC5B-22065008F8AA}" type="pres">
      <dgm:prSet presAssocID="{2F085A07-CCDF-4C57-82EE-88ED67FE5419}" presName="Name0" presStyleCnt="0">
        <dgm:presLayoutVars>
          <dgm:dir/>
          <dgm:animLvl val="lvl"/>
          <dgm:resizeHandles val="exact"/>
        </dgm:presLayoutVars>
      </dgm:prSet>
      <dgm:spPr/>
      <dgm:t>
        <a:bodyPr/>
        <a:lstStyle/>
        <a:p>
          <a:endParaRPr lang="en-US"/>
        </a:p>
      </dgm:t>
    </dgm:pt>
    <dgm:pt modelId="{BCB6EC06-5F18-49D8-940D-C0279105AAAD}" type="pres">
      <dgm:prSet presAssocID="{1FBE4261-E56F-4245-B522-E695BCAE47D3}" presName="composite" presStyleCnt="0"/>
      <dgm:spPr/>
      <dgm:t>
        <a:bodyPr/>
        <a:lstStyle/>
        <a:p>
          <a:endParaRPr lang="en-US"/>
        </a:p>
      </dgm:t>
    </dgm:pt>
    <dgm:pt modelId="{63A1BE83-5019-429F-8242-75E674A9E046}" type="pres">
      <dgm:prSet presAssocID="{1FBE4261-E56F-4245-B522-E695BCAE47D3}" presName="parTx" presStyleLbl="alignNode1" presStyleIdx="0" presStyleCnt="2">
        <dgm:presLayoutVars>
          <dgm:chMax val="0"/>
          <dgm:chPref val="0"/>
          <dgm:bulletEnabled val="1"/>
        </dgm:presLayoutVars>
      </dgm:prSet>
      <dgm:spPr/>
      <dgm:t>
        <a:bodyPr/>
        <a:lstStyle/>
        <a:p>
          <a:endParaRPr lang="en-US"/>
        </a:p>
      </dgm:t>
    </dgm:pt>
    <dgm:pt modelId="{F7ACD1A7-84D7-4515-A148-8921BD9BE10B}" type="pres">
      <dgm:prSet presAssocID="{1FBE4261-E56F-4245-B522-E695BCAE47D3}" presName="desTx" presStyleLbl="alignAccFollowNode1" presStyleIdx="0" presStyleCnt="2">
        <dgm:presLayoutVars>
          <dgm:bulletEnabled val="1"/>
        </dgm:presLayoutVars>
      </dgm:prSet>
      <dgm:spPr/>
      <dgm:t>
        <a:bodyPr/>
        <a:lstStyle/>
        <a:p>
          <a:endParaRPr lang="en-US"/>
        </a:p>
      </dgm:t>
    </dgm:pt>
    <dgm:pt modelId="{27959B1A-1596-4BD2-BE39-C0D3963C4EE9}" type="pres">
      <dgm:prSet presAssocID="{17E61977-C37C-4223-B116-145E67EB3832}" presName="space" presStyleCnt="0"/>
      <dgm:spPr/>
      <dgm:t>
        <a:bodyPr/>
        <a:lstStyle/>
        <a:p>
          <a:endParaRPr lang="en-US"/>
        </a:p>
      </dgm:t>
    </dgm:pt>
    <dgm:pt modelId="{DAF64B6E-83C0-463A-A1AE-7DEB3D900BC3}" type="pres">
      <dgm:prSet presAssocID="{EB7B0DA6-72B0-42F3-B90A-47131AF8DC62}" presName="composite" presStyleCnt="0"/>
      <dgm:spPr/>
      <dgm:t>
        <a:bodyPr/>
        <a:lstStyle/>
        <a:p>
          <a:endParaRPr lang="en-US"/>
        </a:p>
      </dgm:t>
    </dgm:pt>
    <dgm:pt modelId="{5ACA3A32-7BF6-40F1-B91C-716DAC281E10}" type="pres">
      <dgm:prSet presAssocID="{EB7B0DA6-72B0-42F3-B90A-47131AF8DC62}" presName="parTx" presStyleLbl="alignNode1" presStyleIdx="1" presStyleCnt="2">
        <dgm:presLayoutVars>
          <dgm:chMax val="0"/>
          <dgm:chPref val="0"/>
          <dgm:bulletEnabled val="1"/>
        </dgm:presLayoutVars>
      </dgm:prSet>
      <dgm:spPr/>
      <dgm:t>
        <a:bodyPr/>
        <a:lstStyle/>
        <a:p>
          <a:endParaRPr lang="en-US"/>
        </a:p>
      </dgm:t>
    </dgm:pt>
    <dgm:pt modelId="{151FC73B-C19B-4DB5-A2C3-9991179EB585}" type="pres">
      <dgm:prSet presAssocID="{EB7B0DA6-72B0-42F3-B90A-47131AF8DC62}" presName="desTx" presStyleLbl="alignAccFollowNode1" presStyleIdx="1" presStyleCnt="2">
        <dgm:presLayoutVars>
          <dgm:bulletEnabled val="1"/>
        </dgm:presLayoutVars>
      </dgm:prSet>
      <dgm:spPr/>
      <dgm:t>
        <a:bodyPr/>
        <a:lstStyle/>
        <a:p>
          <a:endParaRPr lang="en-US"/>
        </a:p>
      </dgm:t>
    </dgm:pt>
  </dgm:ptLst>
  <dgm:cxnLst>
    <dgm:cxn modelId="{222EF3DD-555B-42B7-A5D1-77B7792A159E}" srcId="{1FBE4261-E56F-4245-B522-E695BCAE47D3}" destId="{B2BBFB22-CDC8-4632-B0E6-96C1218944E3}" srcOrd="0" destOrd="0" parTransId="{0EE36C6E-F321-43EC-999E-D90E641445E8}" sibTransId="{C970459E-3DD7-4CC9-8B21-CA3C1784C033}"/>
    <dgm:cxn modelId="{A13C9607-6E47-4932-BCA4-C517563823A7}" srcId="{1FBE4261-E56F-4245-B522-E695BCAE47D3}" destId="{D46BEE5C-159A-4D18-A83B-7F036BCA8089}" srcOrd="1" destOrd="0" parTransId="{A490F37C-007E-45E1-B67C-1E4C626C0E5D}" sibTransId="{D4D2D4F2-55FA-44DA-8362-05555F4C206E}"/>
    <dgm:cxn modelId="{62FEDE80-5512-4FC7-A79C-0A37055A5A2E}" srcId="{EB7B0DA6-72B0-42F3-B90A-47131AF8DC62}" destId="{F8092FA3-6384-46CD-A8F4-AD183045CE04}" srcOrd="0" destOrd="0" parTransId="{F3C69E59-F425-4AD7-BB1A-ED0EFF8AD76C}" sibTransId="{F7A0792D-73D4-4239-8979-1B6627E80330}"/>
    <dgm:cxn modelId="{8C6831B9-57D6-490E-ABBF-7CB5EDF77966}" type="presOf" srcId="{1FBE4261-E56F-4245-B522-E695BCAE47D3}" destId="{63A1BE83-5019-429F-8242-75E674A9E046}" srcOrd="0" destOrd="0" presId="urn:microsoft.com/office/officeart/2005/8/layout/hList1"/>
    <dgm:cxn modelId="{8E88C08F-907E-40FF-8650-F8415E055260}" srcId="{EB7B0DA6-72B0-42F3-B90A-47131AF8DC62}" destId="{69CA28FE-A65B-4A86-B480-40479B036C0E}" srcOrd="2" destOrd="0" parTransId="{A3826C67-57DA-4ADD-987A-0646022A4454}" sibTransId="{A75B0801-6724-4B2A-941F-640726D02D0D}"/>
    <dgm:cxn modelId="{0785BA4D-19C2-4F14-B8ED-7696CAB7C37B}" srcId="{04A5D581-58F1-4B21-9488-E772E32284EC}" destId="{1EF96E94-4306-4E42-82FE-9885A3732C6F}" srcOrd="0" destOrd="0" parTransId="{257A4136-3134-49EC-A198-F3C7D1DC8B5C}" sibTransId="{BD0A148C-25C5-4181-BCDD-61D1CE94B1C9}"/>
    <dgm:cxn modelId="{4321D89E-657C-481F-BD67-DB6A97CF1F36}" srcId="{EB7B0DA6-72B0-42F3-B90A-47131AF8DC62}" destId="{0DBC3B05-487C-4835-973E-4DC87346D9C2}" srcOrd="3" destOrd="0" parTransId="{8E1D5F08-C5BA-4551-97AE-B27EA53679EC}" sibTransId="{5DBA80C0-2206-46D0-8015-95AEFEC0BB7E}"/>
    <dgm:cxn modelId="{FF38C59C-3B9B-4830-BB89-A3531EAFD5B9}" type="presOf" srcId="{E6BA3795-7D2F-4D35-A7BA-28E6B2A6CFDF}" destId="{F7ACD1A7-84D7-4515-A148-8921BD9BE10B}" srcOrd="0" destOrd="4" presId="urn:microsoft.com/office/officeart/2005/8/layout/hList1"/>
    <dgm:cxn modelId="{47DEDFC5-22AA-49D3-9169-4EE8E03A5C61}" type="presOf" srcId="{2866F4C1-7602-4669-AAE8-3BDDE542BF69}" destId="{F7ACD1A7-84D7-4515-A148-8921BD9BE10B}" srcOrd="0" destOrd="5" presId="urn:microsoft.com/office/officeart/2005/8/layout/hList1"/>
    <dgm:cxn modelId="{FF4181D8-6136-4070-8034-FBFA6976F21D}" srcId="{1FBE4261-E56F-4245-B522-E695BCAE47D3}" destId="{2866F4C1-7602-4669-AAE8-3BDDE542BF69}" srcOrd="3" destOrd="0" parTransId="{3FC396AC-446E-4923-8A05-D667A0E9D669}" sibTransId="{6C724B47-067F-42BA-85D8-7C33A250C1D2}"/>
    <dgm:cxn modelId="{8AE9B359-775A-4BBB-B8F1-3627DC0B029A}" type="presOf" srcId="{0DBC3B05-487C-4835-973E-4DC87346D9C2}" destId="{151FC73B-C19B-4DB5-A2C3-9991179EB585}" srcOrd="0" destOrd="3" presId="urn:microsoft.com/office/officeart/2005/8/layout/hList1"/>
    <dgm:cxn modelId="{01276AB8-64A7-4E9B-89C9-BA532DA0F01A}" type="presOf" srcId="{EB7B0DA6-72B0-42F3-B90A-47131AF8DC62}" destId="{5ACA3A32-7BF6-40F1-B91C-716DAC281E10}" srcOrd="0" destOrd="0" presId="urn:microsoft.com/office/officeart/2005/8/layout/hList1"/>
    <dgm:cxn modelId="{2DAA3F9E-C79D-4FCA-A568-30BFB8E74C80}" srcId="{EB7B0DA6-72B0-42F3-B90A-47131AF8DC62}" destId="{3CB1885E-F2AF-4661-8176-74D05B188856}" srcOrd="8" destOrd="0" parTransId="{2E7FD393-177A-4F14-AC17-88DDDE6E4AD7}" sibTransId="{0E03A5DF-F950-4E1E-93F8-2C1EF5B97869}"/>
    <dgm:cxn modelId="{63187263-2D35-4055-A34F-CDC412322DB6}" type="presOf" srcId="{F39FE118-CF70-4A12-A7C8-0EB08FB19E5F}" destId="{151FC73B-C19B-4DB5-A2C3-9991179EB585}" srcOrd="0" destOrd="4" presId="urn:microsoft.com/office/officeart/2005/8/layout/hList1"/>
    <dgm:cxn modelId="{150CB23F-2EA1-4F7C-B1E8-9AB6FBF9FE85}" type="presOf" srcId="{2F085A07-CCDF-4C57-82EE-88ED67FE5419}" destId="{C79BEC7E-A7A3-4E75-BC5B-22065008F8AA}" srcOrd="0" destOrd="0" presId="urn:microsoft.com/office/officeart/2005/8/layout/hList1"/>
    <dgm:cxn modelId="{04DE60B6-0890-4BB1-B86C-9006118018F4}" type="presOf" srcId="{1EF96E94-4306-4E42-82FE-9885A3732C6F}" destId="{F7ACD1A7-84D7-4515-A148-8921BD9BE10B}" srcOrd="0" destOrd="3" presId="urn:microsoft.com/office/officeart/2005/8/layout/hList1"/>
    <dgm:cxn modelId="{9BC9BC66-40D2-4696-8DB6-C1E89E449F4F}" srcId="{EB7B0DA6-72B0-42F3-B90A-47131AF8DC62}" destId="{2A65B720-A1C9-4D0B-BA6E-263A82D48C63}" srcOrd="1" destOrd="0" parTransId="{EC5827D4-3B6C-4C97-8327-DE0915029EC9}" sibTransId="{70ED9629-6EAF-46E8-802A-F97CDC447D78}"/>
    <dgm:cxn modelId="{518355E8-D57B-4C07-B43B-E88F35A533FA}" srcId="{EB7B0DA6-72B0-42F3-B90A-47131AF8DC62}" destId="{7521BF1E-1E6E-4AA4-BE0C-4E85C6829D2C}" srcOrd="6" destOrd="0" parTransId="{F8DBB022-057B-4304-BDD3-46DF5CEAC5A8}" sibTransId="{B4AD0F7D-DE46-422D-BD90-DE72A4FB789C}"/>
    <dgm:cxn modelId="{9E63BD7D-C76D-40E3-85F0-58FDE79DF62E}" srcId="{EB7B0DA6-72B0-42F3-B90A-47131AF8DC62}" destId="{F39FE118-CF70-4A12-A7C8-0EB08FB19E5F}" srcOrd="4" destOrd="0" parTransId="{047B4663-99DA-49C7-B3A3-D83C8AAFCC8A}" sibTransId="{531CC99F-7364-47BE-AE0E-91D1DD89B949}"/>
    <dgm:cxn modelId="{46DF92AE-6E2A-4C11-80FA-2F857A3E9252}" srcId="{EB7B0DA6-72B0-42F3-B90A-47131AF8DC62}" destId="{85EC59DF-A679-4064-923D-B1D59B7487D4}" srcOrd="5" destOrd="0" parTransId="{7746F9D7-9A46-43EB-9A79-060BEDBCA3DE}" sibTransId="{6ED059CD-E470-4C7C-8C1B-EDDB6F665018}"/>
    <dgm:cxn modelId="{B4BF2000-F1DE-4313-A13A-607209A4E2A0}" type="presOf" srcId="{7521BF1E-1E6E-4AA4-BE0C-4E85C6829D2C}" destId="{151FC73B-C19B-4DB5-A2C3-9991179EB585}" srcOrd="0" destOrd="6" presId="urn:microsoft.com/office/officeart/2005/8/layout/hList1"/>
    <dgm:cxn modelId="{3F1A7ADB-F52E-4EB0-A2B7-1B49CD5B8CFA}" type="presOf" srcId="{69CA28FE-A65B-4A86-B480-40479B036C0E}" destId="{151FC73B-C19B-4DB5-A2C3-9991179EB585}" srcOrd="0" destOrd="2" presId="urn:microsoft.com/office/officeart/2005/8/layout/hList1"/>
    <dgm:cxn modelId="{8AEAFD34-597A-415C-81FF-612146A669A4}" srcId="{EB7B0DA6-72B0-42F3-B90A-47131AF8DC62}" destId="{7CCEC0E3-E4B1-47E0-A3FE-5473F49ABF64}" srcOrd="7" destOrd="0" parTransId="{490FCFB7-3E7B-486C-BDC2-B765C7EA0B8B}" sibTransId="{CBC3131C-6259-44BB-84EC-B52F3B9419AD}"/>
    <dgm:cxn modelId="{013B7C9B-42F8-4073-8D51-35D62FC72137}" srcId="{525DA0B2-2566-4F98-823E-C79FA6709BF7}" destId="{7E60F275-DDA6-4862-BBDD-34C4C15838CF}" srcOrd="0" destOrd="0" parTransId="{79CDA198-A883-46A7-B3A8-7D7D44F26DB6}" sibTransId="{2DD825C7-A5BF-4E82-A2AB-0C9DE81D8099}"/>
    <dgm:cxn modelId="{85795FEA-3194-4C92-8CD2-5EFDA6CCD391}" type="presOf" srcId="{B2BBFB22-CDC8-4632-B0E6-96C1218944E3}" destId="{F7ACD1A7-84D7-4515-A148-8921BD9BE10B}" srcOrd="0" destOrd="0" presId="urn:microsoft.com/office/officeart/2005/8/layout/hList1"/>
    <dgm:cxn modelId="{8F0958DD-6DDD-4531-8E51-1E4EDFA4AE6E}" type="presOf" srcId="{D46BEE5C-159A-4D18-A83B-7F036BCA8089}" destId="{F7ACD1A7-84D7-4515-A148-8921BD9BE10B}" srcOrd="0" destOrd="1" presId="urn:microsoft.com/office/officeart/2005/8/layout/hList1"/>
    <dgm:cxn modelId="{9D843B09-3801-4166-B9D8-0DB5F92CFBC1}" type="presOf" srcId="{7CCEC0E3-E4B1-47E0-A3FE-5473F49ABF64}" destId="{151FC73B-C19B-4DB5-A2C3-9991179EB585}" srcOrd="0" destOrd="7" presId="urn:microsoft.com/office/officeart/2005/8/layout/hList1"/>
    <dgm:cxn modelId="{F17C80D9-61D0-432D-BEA3-415D2163333D}" srcId="{2F085A07-CCDF-4C57-82EE-88ED67FE5419}" destId="{EB7B0DA6-72B0-42F3-B90A-47131AF8DC62}" srcOrd="1" destOrd="0" parTransId="{EA2184F8-E753-4F21-A632-D5BD074C7453}" sibTransId="{A271DF3B-E15B-4DF8-AE3B-18CF3B0A2906}"/>
    <dgm:cxn modelId="{7C6817DA-7EB9-47D2-9C18-0CA97C9EED58}" srcId="{2F085A07-CCDF-4C57-82EE-88ED67FE5419}" destId="{1FBE4261-E56F-4245-B522-E695BCAE47D3}" srcOrd="0" destOrd="0" parTransId="{773AA288-682B-44CE-A1FB-7FBBADD27BE4}" sibTransId="{17E61977-C37C-4223-B116-145E67EB3832}"/>
    <dgm:cxn modelId="{F1AB2A57-11B1-43BE-B3D5-BFE832C5C082}" type="presOf" srcId="{525DA0B2-2566-4F98-823E-C79FA6709BF7}" destId="{F7ACD1A7-84D7-4515-A148-8921BD9BE10B}" srcOrd="0" destOrd="6" presId="urn:microsoft.com/office/officeart/2005/8/layout/hList1"/>
    <dgm:cxn modelId="{7F24E657-9731-4E6C-A008-40139DB321E6}" type="presOf" srcId="{F8092FA3-6384-46CD-A8F4-AD183045CE04}" destId="{151FC73B-C19B-4DB5-A2C3-9991179EB585}" srcOrd="0" destOrd="0" presId="urn:microsoft.com/office/officeart/2005/8/layout/hList1"/>
    <dgm:cxn modelId="{1F8B1B12-D692-408A-AB69-CBFE0FE76830}" type="presOf" srcId="{85EC59DF-A679-4064-923D-B1D59B7487D4}" destId="{151FC73B-C19B-4DB5-A2C3-9991179EB585}" srcOrd="0" destOrd="5" presId="urn:microsoft.com/office/officeart/2005/8/layout/hList1"/>
    <dgm:cxn modelId="{FE905652-BC81-4CB8-9F6E-91BA3E4116C6}" type="presOf" srcId="{7E60F275-DDA6-4862-BBDD-34C4C15838CF}" destId="{F7ACD1A7-84D7-4515-A148-8921BD9BE10B}" srcOrd="0" destOrd="7" presId="urn:microsoft.com/office/officeart/2005/8/layout/hList1"/>
    <dgm:cxn modelId="{5D556E2D-7C0E-46A7-BDEA-EF91E8752E53}" srcId="{1FBE4261-E56F-4245-B522-E695BCAE47D3}" destId="{04A5D581-58F1-4B21-9488-E772E32284EC}" srcOrd="2" destOrd="0" parTransId="{0CA74A4C-53EB-4212-8300-4590FAF7F238}" sibTransId="{10800184-8951-4675-AC26-764300A39BC5}"/>
    <dgm:cxn modelId="{15E5B1C8-D613-4C71-BFD6-EEC88F973A0C}" type="presOf" srcId="{2A65B720-A1C9-4D0B-BA6E-263A82D48C63}" destId="{151FC73B-C19B-4DB5-A2C3-9991179EB585}" srcOrd="0" destOrd="1" presId="urn:microsoft.com/office/officeart/2005/8/layout/hList1"/>
    <dgm:cxn modelId="{9F45825D-FC16-4C14-9CCF-F6AF453DB6A6}" type="presOf" srcId="{3CB1885E-F2AF-4661-8176-74D05B188856}" destId="{151FC73B-C19B-4DB5-A2C3-9991179EB585}" srcOrd="0" destOrd="8" presId="urn:microsoft.com/office/officeart/2005/8/layout/hList1"/>
    <dgm:cxn modelId="{67C1DFFA-9130-47F6-AC47-814EC1419754}" type="presOf" srcId="{04A5D581-58F1-4B21-9488-E772E32284EC}" destId="{F7ACD1A7-84D7-4515-A148-8921BD9BE10B}" srcOrd="0" destOrd="2" presId="urn:microsoft.com/office/officeart/2005/8/layout/hList1"/>
    <dgm:cxn modelId="{57628F06-1750-4FB2-BE9B-EF4AE06E018B}" srcId="{04A5D581-58F1-4B21-9488-E772E32284EC}" destId="{E6BA3795-7D2F-4D35-A7BA-28E6B2A6CFDF}" srcOrd="1" destOrd="0" parTransId="{A80AB59F-58EC-405A-AD6E-852A074EDB79}" sibTransId="{A5241F69-9D67-4E5E-A2E9-28871CEA7C73}"/>
    <dgm:cxn modelId="{79A5C9AC-1A74-4431-A760-148B17B703E5}" srcId="{1FBE4261-E56F-4245-B522-E695BCAE47D3}" destId="{525DA0B2-2566-4F98-823E-C79FA6709BF7}" srcOrd="4" destOrd="0" parTransId="{94B42FC2-B979-48E5-992A-E434436DB431}" sibTransId="{CDAB3549-6C49-4625-B357-BAB2CFC68893}"/>
    <dgm:cxn modelId="{66F7F022-4129-4EBE-B9B1-3B6B14B924B6}" type="presParOf" srcId="{C79BEC7E-A7A3-4E75-BC5B-22065008F8AA}" destId="{BCB6EC06-5F18-49D8-940D-C0279105AAAD}" srcOrd="0" destOrd="0" presId="urn:microsoft.com/office/officeart/2005/8/layout/hList1"/>
    <dgm:cxn modelId="{E184FF3A-5B85-437B-86C1-5D7A5EDB9A6B}" type="presParOf" srcId="{BCB6EC06-5F18-49D8-940D-C0279105AAAD}" destId="{63A1BE83-5019-429F-8242-75E674A9E046}" srcOrd="0" destOrd="0" presId="urn:microsoft.com/office/officeart/2005/8/layout/hList1"/>
    <dgm:cxn modelId="{9E182D59-5B1D-488C-BBF7-B3F613685AF9}" type="presParOf" srcId="{BCB6EC06-5F18-49D8-940D-C0279105AAAD}" destId="{F7ACD1A7-84D7-4515-A148-8921BD9BE10B}" srcOrd="1" destOrd="0" presId="urn:microsoft.com/office/officeart/2005/8/layout/hList1"/>
    <dgm:cxn modelId="{03147CD9-FF9A-4FFF-A891-CAE163F98DAD}" type="presParOf" srcId="{C79BEC7E-A7A3-4E75-BC5B-22065008F8AA}" destId="{27959B1A-1596-4BD2-BE39-C0D3963C4EE9}" srcOrd="1" destOrd="0" presId="urn:microsoft.com/office/officeart/2005/8/layout/hList1"/>
    <dgm:cxn modelId="{281C3288-D052-4B18-9E12-4C11C548E65C}" type="presParOf" srcId="{C79BEC7E-A7A3-4E75-BC5B-22065008F8AA}" destId="{DAF64B6E-83C0-463A-A1AE-7DEB3D900BC3}" srcOrd="2" destOrd="0" presId="urn:microsoft.com/office/officeart/2005/8/layout/hList1"/>
    <dgm:cxn modelId="{7D268277-0074-4060-A9A4-B24C49E5648E}" type="presParOf" srcId="{DAF64B6E-83C0-463A-A1AE-7DEB3D900BC3}" destId="{5ACA3A32-7BF6-40F1-B91C-716DAC281E10}" srcOrd="0" destOrd="0" presId="urn:microsoft.com/office/officeart/2005/8/layout/hList1"/>
    <dgm:cxn modelId="{E299EAA4-0763-4106-A1B7-8F7297E47A4D}" type="presParOf" srcId="{DAF64B6E-83C0-463A-A1AE-7DEB3D900BC3}" destId="{151FC73B-C19B-4DB5-A2C3-9991179EB5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6/26/2012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5947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35621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S4 Solution Specialist Sales Summit</a:t>
            </a:r>
            <a:endParaRPr lang="en-US" dirty="0" smtClean="0"/>
          </a:p>
        </p:txBody>
      </p:sp>
      <p:sp>
        <p:nvSpPr>
          <p:cNvPr id="5" name="Date Placeholder 4"/>
          <p:cNvSpPr>
            <a:spLocks noGrp="1"/>
          </p:cNvSpPr>
          <p:nvPr>
            <p:ph type="dt" idx="11"/>
          </p:nvPr>
        </p:nvSpPr>
        <p:spPr/>
        <p:txBody>
          <a:bodyPr/>
          <a:lstStyle/>
          <a:p>
            <a:fld id="{1F01DBFF-1678-4626-910A-106FEF73D98A}" type="datetime1">
              <a:rPr lang="en-US" smtClean="0"/>
              <a:t>6/26/2012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31287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13382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7780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947100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2427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4186089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418608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31870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779499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08407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4186089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360013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84701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extLst>
      <p:ext uri="{BB962C8B-B14F-4D97-AF65-F5344CB8AC3E}">
        <p14:creationId xmlns:p14="http://schemas.microsoft.com/office/powerpoint/2010/main" val="2111960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36</a:t>
            </a:fld>
            <a:endParaRPr lang="en-US" dirty="0"/>
          </a:p>
        </p:txBody>
      </p:sp>
    </p:spTree>
    <p:extLst>
      <p:ext uri="{BB962C8B-B14F-4D97-AF65-F5344CB8AC3E}">
        <p14:creationId xmlns:p14="http://schemas.microsoft.com/office/powerpoint/2010/main" val="202359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6401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pPr defTabSz="1075088">
              <a:spcAft>
                <a:spcPts val="392"/>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7103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99"/>
            <a:endParaRPr lang="en-US" dirty="0"/>
          </a:p>
        </p:txBody>
      </p:sp>
      <p:sp>
        <p:nvSpPr>
          <p:cNvPr id="4" name="Slide Number Placeholder 3"/>
          <p:cNvSpPr>
            <a:spLocks noGrp="1"/>
          </p:cNvSpPr>
          <p:nvPr>
            <p:ph type="sldNum" sz="quarter" idx="10"/>
          </p:nvPr>
        </p:nvSpPr>
        <p:spPr/>
        <p:txBody>
          <a:bodyPr/>
          <a:lstStyle/>
          <a:p>
            <a:fld id="{D8DD3ECE-9656-4D09-B0F5-9BCEC48590A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5524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18608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147879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63749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186089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Page (White)_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13687"/>
            <a:ext cx="12188952" cy="457200"/>
          </a:xfrm>
          <a:prstGeom prst="rect">
            <a:avLst/>
          </a:prstGeom>
        </p:spPr>
      </p:pic>
      <p:sp>
        <p:nvSpPr>
          <p:cNvPr id="2" name="Title 1"/>
          <p:cNvSpPr>
            <a:spLocks noGrp="1"/>
          </p:cNvSpPr>
          <p:nvPr>
            <p:ph type="title" hasCustomPrompt="1"/>
          </p:nvPr>
        </p:nvSpPr>
        <p:spPr>
          <a:xfrm>
            <a:off x="519113" y="360402"/>
            <a:ext cx="11149013" cy="553998"/>
          </a:xfrm>
        </p:spPr>
        <p:txBody>
          <a:bodyPr anchor="t"/>
          <a:lstStyle>
            <a:lvl1pPr algn="l" defTabSz="914363" rtl="0" eaLnBrk="1" latinLnBrk="0" hangingPunct="1">
              <a:lnSpc>
                <a:spcPct val="90000"/>
              </a:lnSpc>
              <a:spcBef>
                <a:spcPct val="0"/>
              </a:spcBef>
              <a:buNone/>
              <a:defRPr lang="en-US" sz="4000" b="0" kern="1200" cap="none" spc="-100" baseline="0" dirty="0">
                <a:ln w="3175">
                  <a:noFill/>
                </a:ln>
                <a:solidFill>
                  <a:schemeClr val="tx1"/>
                </a:solidFill>
                <a:effectLst/>
                <a:latin typeface="+mj-lt"/>
                <a:ea typeface="Verdana" pitchFamily="34" charset="0"/>
                <a:cs typeface="Verdana" pitchFamily="34" charset="0"/>
              </a:defRPr>
            </a:lvl1pPr>
          </a:lstStyle>
          <a:p>
            <a:r>
              <a:rPr lang="en-US" dirty="0" smtClean="0"/>
              <a:t>Click to edit Master title style </a:t>
            </a:r>
            <a:endParaRPr lang="en-US" dirty="0"/>
          </a:p>
        </p:txBody>
      </p:sp>
      <p:sp>
        <p:nvSpPr>
          <p:cNvPr id="21" name="Text Placeholder 2"/>
          <p:cNvSpPr>
            <a:spLocks noGrp="1"/>
          </p:cNvSpPr>
          <p:nvPr>
            <p:ph type="body" idx="14"/>
          </p:nvPr>
        </p:nvSpPr>
        <p:spPr>
          <a:xfrm>
            <a:off x="519431" y="929640"/>
            <a:ext cx="11137583" cy="369332"/>
          </a:xfrm>
        </p:spPr>
        <p:txBody>
          <a:bodyPr anchor="b"/>
          <a:lstStyle>
            <a:lvl1pPr marL="0" indent="0">
              <a:buNone/>
              <a:tabLst>
                <a:tab pos="628650" algn="l"/>
              </a:tabLst>
              <a:defRPr sz="24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1893" y="3390900"/>
            <a:ext cx="2225040" cy="7620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1812" y="6592046"/>
            <a:ext cx="2361895" cy="82296"/>
          </a:xfrm>
          <a:prstGeom prst="rect">
            <a:avLst/>
          </a:prstGeom>
        </p:spPr>
      </p:pic>
      <p:sp>
        <p:nvSpPr>
          <p:cNvPr id="16" name="TextBox 15"/>
          <p:cNvSpPr txBox="1"/>
          <p:nvPr userDrawn="1"/>
        </p:nvSpPr>
        <p:spPr>
          <a:xfrm>
            <a:off x="5786150" y="6518077"/>
            <a:ext cx="616652" cy="246221"/>
          </a:xfrm>
          <a:prstGeom prst="rect">
            <a:avLst/>
          </a:prstGeom>
          <a:noFill/>
        </p:spPr>
        <p:txBody>
          <a:bodyPr wrap="square" rtlCol="0">
            <a:spAutoFit/>
          </a:bodyPr>
          <a:lstStyle/>
          <a:p>
            <a:pPr algn="ctr"/>
            <a:fld id="{0462CC3E-48DD-4274-8616-D549FD7B2C15}" type="slidenum">
              <a:rPr lang="en-US" sz="1000" smtClean="0">
                <a:solidFill>
                  <a:srgbClr val="000000"/>
                </a:solidFill>
                <a:ea typeface="Verdana" pitchFamily="34" charset="0"/>
                <a:cs typeface="Verdana" pitchFamily="34" charset="0"/>
              </a:rPr>
              <a:pPr algn="ctr"/>
              <a:t>‹#›</a:t>
            </a:fld>
            <a:endParaRPr lang="en-US" sz="1000" dirty="0">
              <a:solidFill>
                <a:srgbClr val="000000"/>
              </a:solidFill>
              <a:ea typeface="Verdana" pitchFamily="34" charset="0"/>
              <a:cs typeface="Verdana" pitchFamily="34" charset="0"/>
            </a:endParaRPr>
          </a:p>
        </p:txBody>
      </p:sp>
      <p:sp>
        <p:nvSpPr>
          <p:cNvPr id="17" name="TextBox 16"/>
          <p:cNvSpPr txBox="1"/>
          <p:nvPr userDrawn="1"/>
        </p:nvSpPr>
        <p:spPr>
          <a:xfrm>
            <a:off x="10371220" y="114181"/>
            <a:ext cx="1502362" cy="246221"/>
          </a:xfrm>
          <a:prstGeom prst="rect">
            <a:avLst/>
          </a:prstGeom>
          <a:noFill/>
        </p:spPr>
        <p:txBody>
          <a:bodyPr wrap="square" rtlCol="0">
            <a:spAutoFit/>
          </a:bodyPr>
          <a:lstStyle/>
          <a:p>
            <a:pPr algn="r"/>
            <a:r>
              <a:rPr lang="en-US" sz="1000" dirty="0" smtClean="0">
                <a:solidFill>
                  <a:schemeClr val="tx1"/>
                </a:solidFill>
                <a:ea typeface="Verdana" pitchFamily="34" charset="0"/>
                <a:cs typeface="Verdana" pitchFamily="34" charset="0"/>
              </a:rPr>
              <a:t>Microsoft Confidential</a:t>
            </a:r>
            <a:endParaRPr lang="en-US" sz="1000" dirty="0">
              <a:solidFill>
                <a:schemeClr val="tx1"/>
              </a:solidFill>
              <a:ea typeface="Verdana" pitchFamily="34" charset="0"/>
              <a:cs typeface="Verdana" pitchFamily="34" charset="0"/>
            </a:endParaRPr>
          </a:p>
        </p:txBody>
      </p:sp>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00654" y="6510002"/>
            <a:ext cx="1481328" cy="246384"/>
          </a:xfrm>
          <a:prstGeom prst="rect">
            <a:avLst/>
          </a:prstGeom>
        </p:spPr>
      </p:pic>
    </p:spTree>
    <p:extLst>
      <p:ext uri="{BB962C8B-B14F-4D97-AF65-F5344CB8AC3E}">
        <p14:creationId xmlns:p14="http://schemas.microsoft.com/office/powerpoint/2010/main" val="186028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95776" y="9756"/>
            <a:ext cx="8558529" cy="620109"/>
          </a:xfrm>
          <a:prstGeom prst="rect">
            <a:avLst/>
          </a:prstGeom>
          <a:noFill/>
          <a:effectLst/>
        </p:spPr>
        <p:txBody>
          <a:bodyPr lIns="121888" tIns="60944" rIns="121888" bIns="60944" anchor="ctr">
            <a:noAutofit/>
          </a:bodyPr>
          <a:lstStyle>
            <a:lvl1pPr>
              <a:defRPr b="0">
                <a:solidFill>
                  <a:schemeClr val="accent4"/>
                </a:solidFill>
              </a:defRPr>
            </a:lvl1pPr>
          </a:lstStyle>
          <a:p>
            <a:r>
              <a:rPr lang="en-US" dirty="0" smtClean="0"/>
              <a:t>Click to edit slide title</a:t>
            </a:r>
            <a:endParaRPr lang="en-US" dirty="0"/>
          </a:p>
        </p:txBody>
      </p:sp>
      <p:sp>
        <p:nvSpPr>
          <p:cNvPr id="8" name="Subtitle 2"/>
          <p:cNvSpPr>
            <a:spLocks noGrp="1"/>
          </p:cNvSpPr>
          <p:nvPr>
            <p:ph type="subTitle" idx="1" hasCustomPrompt="1"/>
          </p:nvPr>
        </p:nvSpPr>
        <p:spPr>
          <a:xfrm>
            <a:off x="795776" y="629865"/>
            <a:ext cx="8558529" cy="388891"/>
          </a:xfrm>
          <a:prstGeom prst="rect">
            <a:avLst/>
          </a:prstGeom>
        </p:spPr>
        <p:txBody>
          <a:bodyPr lIns="121888" tIns="60944" rIns="121888" bIns="60944" anchor="ctr">
            <a:noAutofit/>
          </a:bodyPr>
          <a:lstStyle>
            <a:lvl1pPr marL="0" indent="0" algn="l" defTabSz="609443" rtl="0" eaLnBrk="1" latinLnBrk="0" hangingPunct="1">
              <a:spcBef>
                <a:spcPct val="20000"/>
              </a:spcBef>
              <a:spcAft>
                <a:spcPts val="800"/>
              </a:spcAft>
              <a:buFont typeface="Arial"/>
              <a:buNone/>
              <a:defRPr lang="en-US" sz="2400" b="0" kern="1200" baseline="0" dirty="0">
                <a:solidFill>
                  <a:srgbClr val="505050"/>
                </a:solidFill>
                <a:effectLst/>
                <a:latin typeface="Calibri" pitchFamily="34" charset="0"/>
                <a:ea typeface="+mn-ea"/>
                <a:cs typeface="Calibri" pitchFamily="34" charset="0"/>
              </a:defRPr>
            </a:lvl1pPr>
            <a:lvl2pPr marL="609443" indent="0" algn="ctr">
              <a:buNone/>
              <a:defRPr>
                <a:solidFill>
                  <a:schemeClr val="tx1">
                    <a:tint val="75000"/>
                  </a:schemeClr>
                </a:solidFill>
              </a:defRPr>
            </a:lvl2pPr>
            <a:lvl3pPr marL="1218885" indent="0" algn="ctr">
              <a:buNone/>
              <a:defRPr>
                <a:solidFill>
                  <a:schemeClr val="tx1">
                    <a:tint val="75000"/>
                  </a:schemeClr>
                </a:solidFill>
              </a:defRPr>
            </a:lvl3pPr>
            <a:lvl4pPr marL="1828328" indent="0" algn="ctr">
              <a:buNone/>
              <a:defRPr>
                <a:solidFill>
                  <a:schemeClr val="tx1">
                    <a:tint val="75000"/>
                  </a:schemeClr>
                </a:solidFill>
              </a:defRPr>
            </a:lvl4pPr>
            <a:lvl5pPr marL="2437771" indent="0" algn="ctr">
              <a:buNone/>
              <a:defRPr>
                <a:solidFill>
                  <a:schemeClr val="tx1">
                    <a:tint val="75000"/>
                  </a:schemeClr>
                </a:solidFill>
              </a:defRPr>
            </a:lvl5pPr>
            <a:lvl6pPr marL="3047213" indent="0" algn="ctr">
              <a:buNone/>
              <a:defRPr>
                <a:solidFill>
                  <a:schemeClr val="tx1">
                    <a:tint val="75000"/>
                  </a:schemeClr>
                </a:solidFill>
              </a:defRPr>
            </a:lvl6pPr>
            <a:lvl7pPr marL="3656656" indent="0" algn="ctr">
              <a:buNone/>
              <a:defRPr>
                <a:solidFill>
                  <a:schemeClr val="tx1">
                    <a:tint val="75000"/>
                  </a:schemeClr>
                </a:solidFill>
              </a:defRPr>
            </a:lvl7pPr>
            <a:lvl8pPr marL="4266097" indent="0" algn="ctr">
              <a:buNone/>
              <a:defRPr>
                <a:solidFill>
                  <a:schemeClr val="tx1">
                    <a:tint val="75000"/>
                  </a:schemeClr>
                </a:solidFill>
              </a:defRPr>
            </a:lvl8pPr>
            <a:lvl9pPr marL="4875541" indent="0" algn="ctr">
              <a:buNone/>
              <a:defRPr>
                <a:solidFill>
                  <a:schemeClr val="tx1">
                    <a:tint val="75000"/>
                  </a:schemeClr>
                </a:solidFill>
              </a:defRPr>
            </a:lvl9pPr>
          </a:lstStyle>
          <a:p>
            <a:r>
              <a:rPr lang="en-US" dirty="0" smtClean="0"/>
              <a:t>Click to edit slide subtitle or leave empty</a:t>
            </a:r>
            <a:endParaRPr lang="en-US" dirty="0"/>
          </a:p>
        </p:txBody>
      </p:sp>
      <p:sp>
        <p:nvSpPr>
          <p:cNvPr id="10" name="Rectangle 9"/>
          <p:cNvSpPr/>
          <p:nvPr userDrawn="1"/>
        </p:nvSpPr>
        <p:spPr>
          <a:xfrm>
            <a:off x="-2" y="6"/>
            <a:ext cx="9507284" cy="45719"/>
          </a:xfrm>
          <a:prstGeom prst="rect">
            <a:avLst/>
          </a:prstGeom>
          <a:gradFill flip="none" rotWithShape="1">
            <a:gsLst>
              <a:gs pos="0">
                <a:schemeClr val="accent5"/>
              </a:gs>
              <a:gs pos="100000">
                <a:schemeClr val="accent4"/>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ctr"/>
          <a:lstStyle/>
          <a:p>
            <a:pPr algn="ctr" defTabSz="609443"/>
            <a:endParaRPr lang="en-US" sz="2400" dirty="0">
              <a:solidFill>
                <a:srgbClr val="FFFFFF"/>
              </a:solidFill>
            </a:endParaRPr>
          </a:p>
        </p:txBody>
      </p:sp>
      <p:sp>
        <p:nvSpPr>
          <p:cNvPr id="9" name="Text Placeholder 7"/>
          <p:cNvSpPr>
            <a:spLocks noGrp="1"/>
          </p:cNvSpPr>
          <p:nvPr>
            <p:ph type="body" sz="quarter" idx="13" hasCustomPrompt="1"/>
          </p:nvPr>
        </p:nvSpPr>
        <p:spPr>
          <a:xfrm>
            <a:off x="792739" y="1020583"/>
            <a:ext cx="10859781" cy="5464887"/>
          </a:xfrm>
          <a:prstGeom prst="rect">
            <a:avLst/>
          </a:prstGeom>
        </p:spPr>
        <p:txBody>
          <a:bodyPr lIns="121888" tIns="121888" rIns="121888" bIns="121888">
            <a:noAutofit/>
          </a:bodyPr>
          <a:lstStyle>
            <a:lvl1pPr marL="300490" indent="-300490">
              <a:spcAft>
                <a:spcPts val="0"/>
              </a:spcAft>
              <a:buClr>
                <a:schemeClr val="accent4"/>
              </a:buClr>
              <a:buSzPct val="130000"/>
              <a:buFont typeface="Wingdings" pitchFamily="2" charset="2"/>
              <a:buChar char="§"/>
              <a:defRPr sz="2400">
                <a:solidFill>
                  <a:srgbClr val="505050"/>
                </a:solidFill>
                <a:effectLst/>
              </a:defRPr>
            </a:lvl1pPr>
            <a:lvl2pPr marL="609443" indent="-304723">
              <a:buClr>
                <a:schemeClr val="accent4"/>
              </a:buClr>
              <a:buFont typeface="Calibri" pitchFamily="34" charset="0"/>
              <a:buChar char="□"/>
              <a:defRPr sz="2100">
                <a:solidFill>
                  <a:srgbClr val="505050"/>
                </a:solidFill>
              </a:defRPr>
            </a:lvl2pPr>
            <a:lvl3pPr marL="914163" indent="-304723">
              <a:buClr>
                <a:schemeClr val="accent4"/>
              </a:buClr>
              <a:buFont typeface="Courier New" pitchFamily="49" charset="0"/>
              <a:buChar char="o"/>
              <a:defRPr sz="1900" baseline="0">
                <a:solidFill>
                  <a:srgbClr val="505050"/>
                </a:solidFill>
              </a:defRPr>
            </a:lvl3pPr>
            <a:lvl4pPr marL="1216770" indent="-300490" algn="l">
              <a:buClr>
                <a:schemeClr val="accent4"/>
              </a:buClr>
              <a:buFont typeface="Arial" pitchFamily="34" charset="0"/>
              <a:buChar char="•"/>
              <a:defRPr sz="1900" baseline="0">
                <a:solidFill>
                  <a:srgbClr val="505050"/>
                </a:solidFill>
              </a:defRPr>
            </a:lvl4pPr>
          </a:lstStyle>
          <a:p>
            <a:pPr lvl="0"/>
            <a:r>
              <a:rPr lang="en-US" dirty="0" smtClean="0"/>
              <a:t>Level 1</a:t>
            </a:r>
          </a:p>
          <a:p>
            <a:pPr lvl="1"/>
            <a:r>
              <a:rPr lang="en-US" dirty="0" smtClean="0"/>
              <a:t>Level 2</a:t>
            </a:r>
          </a:p>
          <a:p>
            <a:pPr lvl="2"/>
            <a:r>
              <a:rPr lang="en-US" dirty="0" smtClean="0"/>
              <a:t>Level 3</a:t>
            </a:r>
          </a:p>
          <a:p>
            <a:pPr lvl="3"/>
            <a:r>
              <a:rPr lang="en-US" dirty="0" smtClean="0"/>
              <a:t>Level 4</a:t>
            </a:r>
          </a:p>
        </p:txBody>
      </p:sp>
      <p:sp>
        <p:nvSpPr>
          <p:cNvPr id="11" name="TextBox 10"/>
          <p:cNvSpPr txBox="1"/>
          <p:nvPr userDrawn="1"/>
        </p:nvSpPr>
        <p:spPr>
          <a:xfrm>
            <a:off x="753429" y="6511110"/>
            <a:ext cx="7908225" cy="353921"/>
          </a:xfrm>
          <a:prstGeom prst="rect">
            <a:avLst/>
          </a:prstGeom>
          <a:noFill/>
        </p:spPr>
        <p:txBody>
          <a:bodyPr wrap="square" lIns="121888" tIns="60944" rIns="121888" bIns="60944" rtlCol="0">
            <a:spAutoFit/>
          </a:bodyPr>
          <a:lstStyle/>
          <a:p>
            <a:pPr defTabSz="609443">
              <a:defRPr/>
            </a:pPr>
            <a:r>
              <a:rPr lang="en-US" sz="1500" dirty="0" smtClean="0">
                <a:solidFill>
                  <a:srgbClr val="505050"/>
                </a:solidFill>
                <a:cs typeface="Calibri" pitchFamily="34" charset="0"/>
              </a:rPr>
              <a:t>Worldwide Communities &amp; Knowledge Management : Office of the CTO</a:t>
            </a:r>
          </a:p>
        </p:txBody>
      </p:sp>
    </p:spTree>
    <p:extLst>
      <p:ext uri="{BB962C8B-B14F-4D97-AF65-F5344CB8AC3E}">
        <p14:creationId xmlns:p14="http://schemas.microsoft.com/office/powerpoint/2010/main" val="1541968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5388"/>
            <a:ext cx="12188825" cy="443198"/>
          </a:xfrm>
        </p:spPr>
        <p:txBody>
          <a:bodyPr/>
          <a:lstStyle/>
          <a:p>
            <a:r>
              <a:rPr lang="en-US" smtClean="0"/>
              <a:t>Click icon to add picture</a:t>
            </a:r>
            <a:endParaRPr lang="en-US" dirty="0"/>
          </a:p>
        </p:txBody>
      </p:sp>
      <p:sp>
        <p:nvSpPr>
          <p:cNvPr id="9" name="Text Placeholder 8"/>
          <p:cNvSpPr>
            <a:spLocks noGrp="1"/>
          </p:cNvSpPr>
          <p:nvPr>
            <p:ph type="body" sz="quarter" idx="14" hasCustomPrompt="1"/>
          </p:nvPr>
        </p:nvSpPr>
        <p:spPr>
          <a:xfrm>
            <a:off x="7414868" y="279400"/>
            <a:ext cx="4266089" cy="1219200"/>
          </a:xfrm>
        </p:spPr>
        <p:style>
          <a:lnRef idx="2">
            <a:schemeClr val="accent1"/>
          </a:lnRef>
          <a:fillRef idx="1">
            <a:schemeClr val="lt1"/>
          </a:fillRef>
          <a:effectRef idx="0">
            <a:schemeClr val="accent1"/>
          </a:effectRef>
          <a:fontRef idx="none"/>
        </p:style>
        <p:txBody>
          <a:bodyPr>
            <a:noAutofit/>
          </a:bodyPr>
          <a:lstStyle>
            <a:lvl1pPr>
              <a:defRPr sz="1600"/>
            </a:lvl1pPr>
            <a:lvl2pPr>
              <a:defRPr sz="1500"/>
            </a:lvl2pPr>
            <a:lvl3pPr>
              <a:defRPr sz="1400"/>
            </a:lvl3pPr>
            <a:lvl4pPr>
              <a:defRPr sz="1300"/>
            </a:lvl4pPr>
            <a:lvl5pPr>
              <a:defRPr sz="1300"/>
            </a:lvl5pPr>
          </a:lstStyle>
          <a:p>
            <a:pPr lvl="0"/>
            <a:r>
              <a:rPr lang="en-US" dirty="0" smtClean="0"/>
              <a:t>Talking points:</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009046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4697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p:cNvSpPr/>
          <p:nvPr userDrawn="1"/>
        </p:nvSpPr>
        <p:spPr>
          <a:xfrm>
            <a:off x="4416" y="1"/>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Title 1"/>
          <p:cNvSpPr>
            <a:spLocks noGrp="1"/>
          </p:cNvSpPr>
          <p:nvPr>
            <p:ph type="title" hasCustomPrompt="1"/>
          </p:nvPr>
        </p:nvSpPr>
        <p:spPr>
          <a:xfrm>
            <a:off x="382513" y="295073"/>
            <a:ext cx="9826699" cy="914400"/>
          </a:xfrm>
        </p:spPr>
        <p:txBody>
          <a:bodyPr/>
          <a:lstStyle>
            <a:lvl1pPr>
              <a:defRPr>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609441" y="1295401"/>
            <a:ext cx="10969943" cy="39339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solidFill>
              </a:defRPr>
            </a:lvl1pPr>
          </a:lstStyle>
          <a:p>
            <a:fld id="{40E23B03-6AFE-40A9-BC2C-E89E0B2C5091}" type="slidenum">
              <a:rPr lang="en-US" smtClean="0">
                <a:solidFill>
                  <a:prstClr val="white"/>
                </a:solidFill>
              </a:rPr>
              <a:pPr/>
              <a:t>‹#›</a:t>
            </a:fld>
            <a:endParaRPr lang="en-US" dirty="0">
              <a:solidFill>
                <a:prstClr val="white"/>
              </a:solidFill>
            </a:endParaRPr>
          </a:p>
        </p:txBody>
      </p:sp>
      <p:pic>
        <p:nvPicPr>
          <p:cNvPr id="13" name="Picture 2"/>
          <p:cNvPicPr>
            <a:picLocks noChangeAspect="1" noChangeArrowheads="1"/>
          </p:cNvPicPr>
          <p:nvPr userDrawn="1"/>
        </p:nvPicPr>
        <p:blipFill>
          <a:blip r:embed="rId2" cstate="print">
            <a:lum bright="100000" contrast="100000"/>
            <a:extLst>
              <a:ext uri="{28A0092B-C50C-407E-A947-70E740481C1C}">
                <a14:useLocalDpi xmlns:a14="http://schemas.microsoft.com/office/drawing/2010/main" val="0"/>
              </a:ext>
            </a:extLst>
          </a:blip>
          <a:stretch>
            <a:fillRect/>
          </a:stretch>
        </p:blipFill>
        <p:spPr bwMode="auto">
          <a:xfrm>
            <a:off x="203149" y="6572244"/>
            <a:ext cx="823000" cy="13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2128" y="190501"/>
            <a:ext cx="922757" cy="781434"/>
          </a:xfrm>
          <a:prstGeom prst="rect">
            <a:avLst/>
          </a:prstGeom>
          <a:noFill/>
          <a:ln>
            <a:noFill/>
          </a:ln>
        </p:spPr>
      </p:pic>
      <p:sp>
        <p:nvSpPr>
          <p:cNvPr id="8" name="Rectangle 7"/>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001793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27309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C:\Users\Jordan\Desktop\TechEd_2012\TechEd-logo.png"/>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9" r:id="rId18"/>
    <p:sldLayoutId id="2147483731" r:id="rId19"/>
    <p:sldLayoutId id="2147483732" r:id="rId20"/>
    <p:sldLayoutId id="2147483733" r:id="rId21"/>
    <p:sldLayoutId id="2147483734" r:id="rId22"/>
    <p:sldLayoutId id="2147483735" r:id="rId2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9.xml"/><Relationship Id="rId7" Type="http://schemas.openxmlformats.org/officeDocument/2006/relationships/hyperlink" Target="http://blog.iweb.com/en/wp-content/uploads/2009/01/2423ph3081.jpg"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3.xml"/><Relationship Id="rId7"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52.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7.wdp"/><Relationship Id="rId3" Type="http://schemas.openxmlformats.org/officeDocument/2006/relationships/hyperlink" Target="http://europe.msteched.com/" TargetMode="External"/><Relationship Id="rId7" Type="http://schemas.openxmlformats.org/officeDocument/2006/relationships/hyperlink" Target="http://microsoft.com/technet" TargetMode="External"/><Relationship Id="rId12"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1.png"/><Relationship Id="rId5" Type="http://schemas.openxmlformats.org/officeDocument/2006/relationships/image" Target="../media/image54.png"/><Relationship Id="rId10" Type="http://schemas.openxmlformats.org/officeDocument/2006/relationships/hyperlink" Target="http://microsoft.com/msdn" TargetMode="External"/><Relationship Id="rId4" Type="http://schemas.openxmlformats.org/officeDocument/2006/relationships/image" Target="../media/image53.emf"/><Relationship Id="rId9"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hyperlink" Target="http://europe.msteched.com/session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microsoft.com/office/2007/relationships/hdphoto" Target="../media/hdphoto1.wdp"/><Relationship Id="rId3" Type="http://schemas.openxmlformats.org/officeDocument/2006/relationships/tags" Target="../tags/tag3.xml"/><Relationship Id="rId7" Type="http://schemas.openxmlformats.org/officeDocument/2006/relationships/slideLayout" Target="../slideLayouts/slideLayout12.xml"/><Relationship Id="rId12" Type="http://schemas.openxmlformats.org/officeDocument/2006/relationships/image" Target="../media/image15.png"/><Relationship Id="rId17" Type="http://schemas.microsoft.com/office/2007/relationships/hdphoto" Target="../media/hdphoto5.wdp"/><Relationship Id="rId2" Type="http://schemas.openxmlformats.org/officeDocument/2006/relationships/tags" Target="../tags/tag2.xml"/><Relationship Id="rId16" Type="http://schemas.openxmlformats.org/officeDocument/2006/relationships/image" Target="../media/image32.png"/><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2.wdp"/><Relationship Id="rId5" Type="http://schemas.openxmlformats.org/officeDocument/2006/relationships/tags" Target="../tags/tag5.xml"/><Relationship Id="rId15" Type="http://schemas.microsoft.com/office/2007/relationships/hdphoto" Target="../media/hdphoto4.wdp"/><Relationship Id="rId10" Type="http://schemas.openxmlformats.org/officeDocument/2006/relationships/image" Target="../media/image16.png"/><Relationship Id="rId4" Type="http://schemas.openxmlformats.org/officeDocument/2006/relationships/tags" Target="../tags/tag4.xml"/><Relationship Id="rId9" Type="http://schemas.openxmlformats.org/officeDocument/2006/relationships/image" Target="../media/image31.w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7012" y="3231974"/>
            <a:ext cx="7162800" cy="1232464"/>
          </a:xfrm>
        </p:spPr>
        <p:txBody>
          <a:bodyPr/>
          <a:lstStyle/>
          <a:p>
            <a:r>
              <a:rPr lang="en-US" sz="3800" dirty="0" smtClean="0"/>
              <a:t>What is a “modern” application?</a:t>
            </a:r>
            <a:endParaRPr lang="en-US" sz="3800" dirty="0"/>
          </a:p>
        </p:txBody>
      </p:sp>
      <p:sp>
        <p:nvSpPr>
          <p:cNvPr id="3" name="Subtitle 2"/>
          <p:cNvSpPr>
            <a:spLocks noGrp="1"/>
          </p:cNvSpPr>
          <p:nvPr>
            <p:ph type="subTitle" idx="1"/>
          </p:nvPr>
        </p:nvSpPr>
        <p:spPr/>
        <p:txBody>
          <a:bodyPr/>
          <a:lstStyle/>
          <a:p>
            <a:r>
              <a:rPr lang="en-US" dirty="0" smtClean="0"/>
              <a:t>Ulrich (</a:t>
            </a:r>
            <a:r>
              <a:rPr lang="en-US" dirty="0" err="1" smtClean="0"/>
              <a:t>Uli</a:t>
            </a:r>
            <a:r>
              <a:rPr lang="en-US" dirty="0" smtClean="0"/>
              <a:t>) Homann</a:t>
            </a:r>
          </a:p>
          <a:p>
            <a:r>
              <a:rPr lang="en-US" dirty="0" smtClean="0"/>
              <a:t>Chief Architect, Microsoft Services</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93531" y="1779226"/>
            <a:ext cx="3867912" cy="3864965"/>
          </a:xfrm>
          <a:prstGeom prst="rect">
            <a:avLst/>
          </a:prstGeom>
        </p:spPr>
      </p:pic>
      <p:sp>
        <p:nvSpPr>
          <p:cNvPr id="18" name="Rectangle 17"/>
          <p:cNvSpPr/>
          <p:nvPr/>
        </p:nvSpPr>
        <p:spPr bwMode="auto">
          <a:xfrm>
            <a:off x="9142412" y="1779226"/>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Resiliency</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6" name="Rectangle 35"/>
          <p:cNvSpPr/>
          <p:nvPr/>
        </p:nvSpPr>
        <p:spPr bwMode="auto">
          <a:xfrm>
            <a:off x="1212923" y="3760808"/>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Elasticity</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Rectangle 36"/>
          <p:cNvSpPr/>
          <p:nvPr/>
        </p:nvSpPr>
        <p:spPr bwMode="auto">
          <a:xfrm>
            <a:off x="1212923" y="177294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Title 12"/>
          <p:cNvSpPr>
            <a:spLocks noGrp="1"/>
          </p:cNvSpPr>
          <p:nvPr>
            <p:ph type="title"/>
          </p:nvPr>
        </p:nvSpPr>
        <p:spPr/>
        <p:txBody>
          <a:bodyPr/>
          <a:lstStyle/>
          <a:p>
            <a:r>
              <a:rPr lang="en-US" dirty="0" smtClean="0"/>
              <a:t>Key concepts</a:t>
            </a:r>
            <a:endParaRPr lang="en-US" dirty="0">
              <a:gradFill flip="none" rotWithShape="1">
                <a:gsLst>
                  <a:gs pos="0">
                    <a:schemeClr val="accent2"/>
                  </a:gs>
                  <a:gs pos="100000">
                    <a:schemeClr val="accent2"/>
                  </a:gs>
                </a:gsLst>
                <a:lin ang="5400000" scaled="0"/>
                <a:tileRect/>
              </a:gradFill>
            </a:endParaRPr>
          </a:p>
        </p:txBody>
      </p:sp>
      <p:sp>
        <p:nvSpPr>
          <p:cNvPr id="6" name="Rectangle 5"/>
          <p:cNvSpPr/>
          <p:nvPr/>
        </p:nvSpPr>
        <p:spPr bwMode="auto">
          <a:xfrm>
            <a:off x="9143894" y="3758277"/>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Automation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7162738" y="1771686"/>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Homogenization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162738" y="3758278"/>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Real-time Health</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603595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High scale application archetype</a:t>
            </a:r>
            <a:endParaRPr lang="en-US" dirty="0"/>
          </a:p>
        </p:txBody>
      </p:sp>
      <p:grpSp>
        <p:nvGrpSpPr>
          <p:cNvPr id="43" name="Group 42"/>
          <p:cNvGrpSpPr/>
          <p:nvPr/>
        </p:nvGrpSpPr>
        <p:grpSpPr>
          <a:xfrm>
            <a:off x="519431" y="3445044"/>
            <a:ext cx="5040000" cy="897490"/>
            <a:chOff x="519431" y="3034161"/>
            <a:chExt cx="5040000" cy="897490"/>
          </a:xfrm>
        </p:grpSpPr>
        <p:grpSp>
          <p:nvGrpSpPr>
            <p:cNvPr id="21" name="Group 20"/>
            <p:cNvGrpSpPr/>
            <p:nvPr/>
          </p:nvGrpSpPr>
          <p:grpSpPr>
            <a:xfrm>
              <a:off x="519431" y="3391651"/>
              <a:ext cx="5040000" cy="540000"/>
              <a:chOff x="1781495" y="2839841"/>
              <a:chExt cx="5040000" cy="540000"/>
            </a:xfrm>
          </p:grpSpPr>
          <p:sp>
            <p:nvSpPr>
              <p:cNvPr id="8" name="Rectangle 7"/>
              <p:cNvSpPr/>
              <p:nvPr/>
            </p:nvSpPr>
            <p:spPr>
              <a:xfrm>
                <a:off x="1781495" y="2839841"/>
                <a:ext cx="540000" cy="54000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2424352" y="2839841"/>
                <a:ext cx="540000" cy="54000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6281495" y="2839841"/>
                <a:ext cx="540000" cy="54000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067209" y="2839841"/>
                <a:ext cx="540000" cy="54000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710066" y="2839841"/>
                <a:ext cx="540000" cy="54000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352923" y="2839841"/>
                <a:ext cx="540000" cy="54000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995780" y="2839841"/>
                <a:ext cx="540000" cy="54000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5638637" y="2839841"/>
                <a:ext cx="540000" cy="54000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519431" y="3034161"/>
              <a:ext cx="4524444" cy="307777"/>
            </a:xfrm>
            <a:prstGeom prst="rect">
              <a:avLst/>
            </a:prstGeom>
            <a:noFill/>
          </p:spPr>
          <p:txBody>
            <a:bodyPr wrap="none" lIns="0" tIns="0" rIns="0" bIns="0" rtlCol="0">
              <a:spAutoFit/>
            </a:bodyPr>
            <a:lstStyle/>
            <a:p>
              <a:r>
                <a:rPr lang="en-GB" sz="2000" u="sng" dirty="0"/>
                <a:t>s</a:t>
              </a:r>
              <a:r>
                <a:rPr lang="en-GB" sz="2000" u="sng" dirty="0" smtClean="0"/>
                <a:t>tateless</a:t>
              </a:r>
              <a:r>
                <a:rPr lang="en-GB" sz="2000" dirty="0" smtClean="0"/>
                <a:t> </a:t>
              </a:r>
              <a:r>
                <a:rPr lang="en-GB" sz="2000" dirty="0"/>
                <a:t>w</a:t>
              </a:r>
              <a:r>
                <a:rPr lang="en-GB" sz="2000" dirty="0" smtClean="0"/>
                <a:t>eb and/or application servers</a:t>
              </a:r>
              <a:endParaRPr lang="en-US" sz="2000" dirty="0" smtClean="0"/>
            </a:p>
          </p:txBody>
        </p:sp>
      </p:grpSp>
      <p:grpSp>
        <p:nvGrpSpPr>
          <p:cNvPr id="42" name="Group 41"/>
          <p:cNvGrpSpPr/>
          <p:nvPr/>
        </p:nvGrpSpPr>
        <p:grpSpPr>
          <a:xfrm>
            <a:off x="6499899" y="3445044"/>
            <a:ext cx="5040000" cy="897490"/>
            <a:chOff x="6499899" y="3034161"/>
            <a:chExt cx="5040000" cy="897490"/>
          </a:xfrm>
        </p:grpSpPr>
        <p:grpSp>
          <p:nvGrpSpPr>
            <p:cNvPr id="22" name="Group 21"/>
            <p:cNvGrpSpPr/>
            <p:nvPr/>
          </p:nvGrpSpPr>
          <p:grpSpPr>
            <a:xfrm>
              <a:off x="6499899" y="3391651"/>
              <a:ext cx="5040000" cy="540000"/>
              <a:chOff x="1781495" y="2839841"/>
              <a:chExt cx="5040000" cy="540000"/>
            </a:xfrm>
          </p:grpSpPr>
          <p:sp>
            <p:nvSpPr>
              <p:cNvPr id="23" name="Rectangle 22"/>
              <p:cNvSpPr/>
              <p:nvPr/>
            </p:nvSpPr>
            <p:spPr>
              <a:xfrm>
                <a:off x="1781495" y="2839841"/>
                <a:ext cx="540000" cy="5400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2424352" y="2839841"/>
                <a:ext cx="540000" cy="5400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6281495" y="2839841"/>
                <a:ext cx="540000" cy="5400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3067209" y="2839841"/>
                <a:ext cx="540000" cy="5400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3710066" y="2839841"/>
                <a:ext cx="540000" cy="5400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4352923" y="2839841"/>
                <a:ext cx="540000" cy="5400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4995780" y="2839841"/>
                <a:ext cx="540000" cy="5400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5638637" y="2839841"/>
                <a:ext cx="540000" cy="54000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8" name="TextBox 37"/>
            <p:cNvSpPr txBox="1"/>
            <p:nvPr/>
          </p:nvSpPr>
          <p:spPr>
            <a:xfrm>
              <a:off x="6499899" y="3034161"/>
              <a:ext cx="3757119" cy="307777"/>
            </a:xfrm>
            <a:prstGeom prst="rect">
              <a:avLst/>
            </a:prstGeom>
            <a:noFill/>
          </p:spPr>
          <p:txBody>
            <a:bodyPr wrap="none" lIns="0" tIns="0" rIns="0" bIns="0" rtlCol="0">
              <a:spAutoFit/>
            </a:bodyPr>
            <a:lstStyle/>
            <a:p>
              <a:r>
                <a:rPr lang="en-GB" sz="2000" u="sng" dirty="0"/>
                <a:t>s</a:t>
              </a:r>
              <a:r>
                <a:rPr lang="en-GB" sz="2000" u="sng" dirty="0" smtClean="0"/>
                <a:t>tateless</a:t>
              </a:r>
              <a:r>
                <a:rPr lang="en-GB" sz="2000" dirty="0" smtClean="0"/>
                <a:t> “worker” process </a:t>
              </a:r>
              <a:r>
                <a:rPr lang="en-GB" sz="2000" dirty="0"/>
                <a:t>s</a:t>
              </a:r>
              <a:r>
                <a:rPr lang="en-GB" sz="2000" dirty="0" smtClean="0"/>
                <a:t>ervers</a:t>
              </a:r>
              <a:endParaRPr lang="en-US" sz="2000" dirty="0" smtClean="0"/>
            </a:p>
          </p:txBody>
        </p:sp>
      </p:grpSp>
      <p:grpSp>
        <p:nvGrpSpPr>
          <p:cNvPr id="36" name="Group 35"/>
          <p:cNvGrpSpPr/>
          <p:nvPr/>
        </p:nvGrpSpPr>
        <p:grpSpPr>
          <a:xfrm>
            <a:off x="3550764" y="5695658"/>
            <a:ext cx="5040318" cy="540000"/>
            <a:chOff x="519113" y="4233399"/>
            <a:chExt cx="5040318" cy="540000"/>
          </a:xfrm>
        </p:grpSpPr>
        <p:sp>
          <p:nvSpPr>
            <p:cNvPr id="31" name="Flowchart: Magnetic Disk 30"/>
            <p:cNvSpPr/>
            <p:nvPr/>
          </p:nvSpPr>
          <p:spPr>
            <a:xfrm>
              <a:off x="519113" y="4233399"/>
              <a:ext cx="540000" cy="540000"/>
            </a:xfrm>
            <a:prstGeom prst="flowChartMagneticDisk">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lowchart: Direct Access Storage 31"/>
            <p:cNvSpPr/>
            <p:nvPr/>
          </p:nvSpPr>
          <p:spPr>
            <a:xfrm>
              <a:off x="3489351" y="4233399"/>
              <a:ext cx="1080000" cy="540000"/>
            </a:xfrm>
            <a:prstGeom prst="flowChartMagneticDrum">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lowchart: Internal Storage 32"/>
            <p:cNvSpPr/>
            <p:nvPr/>
          </p:nvSpPr>
          <p:spPr>
            <a:xfrm>
              <a:off x="5019431" y="4233399"/>
              <a:ext cx="540000" cy="540000"/>
            </a:xfrm>
            <a:prstGeom prst="flowChartInternalStorage">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Folded Corner 33"/>
            <p:cNvSpPr/>
            <p:nvPr/>
          </p:nvSpPr>
          <p:spPr>
            <a:xfrm rot="10800000">
              <a:off x="1509192" y="4233399"/>
              <a:ext cx="540000" cy="540000"/>
            </a:xfrm>
            <a:prstGeom prst="foldedCorner">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Cube 34"/>
            <p:cNvSpPr/>
            <p:nvPr/>
          </p:nvSpPr>
          <p:spPr>
            <a:xfrm>
              <a:off x="2499271" y="4233399"/>
              <a:ext cx="540000" cy="540000"/>
            </a:xfrm>
            <a:prstGeom prst="cube">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3550764" y="5346465"/>
            <a:ext cx="4804007" cy="307777"/>
          </a:xfrm>
          <a:prstGeom prst="rect">
            <a:avLst/>
          </a:prstGeom>
          <a:noFill/>
        </p:spPr>
        <p:txBody>
          <a:bodyPr wrap="none" lIns="0" tIns="0" rIns="0" bIns="0" rtlCol="0">
            <a:spAutoFit/>
          </a:bodyPr>
          <a:lstStyle/>
          <a:p>
            <a:r>
              <a:rPr lang="en-GB" sz="2000" u="sng" dirty="0"/>
              <a:t>s</a:t>
            </a:r>
            <a:r>
              <a:rPr lang="en-GB" sz="2000" u="sng" dirty="0" smtClean="0"/>
              <a:t>tate</a:t>
            </a:r>
            <a:r>
              <a:rPr lang="en-GB" sz="2000" dirty="0" smtClean="0"/>
              <a:t>: queues, database, object store, files…</a:t>
            </a:r>
            <a:endParaRPr lang="en-US" sz="2000" dirty="0" smtClean="0"/>
          </a:p>
        </p:txBody>
      </p:sp>
      <p:grpSp>
        <p:nvGrpSpPr>
          <p:cNvPr id="44" name="Group 43"/>
          <p:cNvGrpSpPr/>
          <p:nvPr/>
        </p:nvGrpSpPr>
        <p:grpSpPr>
          <a:xfrm>
            <a:off x="519113" y="1677356"/>
            <a:ext cx="5040318" cy="718393"/>
            <a:chOff x="519113" y="1866548"/>
            <a:chExt cx="5040318" cy="718393"/>
          </a:xfrm>
        </p:grpSpPr>
        <p:sp>
          <p:nvSpPr>
            <p:cNvPr id="5" name="Rectangle 4"/>
            <p:cNvSpPr/>
            <p:nvPr/>
          </p:nvSpPr>
          <p:spPr>
            <a:xfrm>
              <a:off x="519431" y="2224941"/>
              <a:ext cx="5040000" cy="360000"/>
            </a:xfrm>
            <a:prstGeom prst="rect">
              <a:avLst/>
            </a:prstGeom>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519113" y="1866548"/>
              <a:ext cx="3704540" cy="307777"/>
            </a:xfrm>
            <a:prstGeom prst="rect">
              <a:avLst/>
            </a:prstGeom>
            <a:noFill/>
          </p:spPr>
          <p:txBody>
            <a:bodyPr wrap="none" lIns="0" tIns="0" rIns="0" bIns="0" rtlCol="0">
              <a:spAutoFit/>
            </a:bodyPr>
            <a:lstStyle/>
            <a:p>
              <a:r>
                <a:rPr lang="en-GB" sz="2000" dirty="0" smtClean="0"/>
                <a:t>intelligent network load balancer</a:t>
              </a:r>
              <a:endParaRPr lang="en-US" sz="2000" dirty="0" smtClean="0"/>
            </a:p>
          </p:txBody>
        </p:sp>
      </p:grpSp>
      <p:sp>
        <p:nvSpPr>
          <p:cNvPr id="45" name="Left-Right Arrow 44"/>
          <p:cNvSpPr/>
          <p:nvPr/>
        </p:nvSpPr>
        <p:spPr>
          <a:xfrm rot="5400000">
            <a:off x="2392339" y="2589277"/>
            <a:ext cx="864844" cy="736880"/>
          </a:xfrm>
          <a:prstGeom prst="leftRightArrow">
            <a:avLst>
              <a:gd name="adj1" fmla="val 47244"/>
              <a:gd name="adj2" fmla="val 3931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Left-Right Arrow 45"/>
          <p:cNvSpPr/>
          <p:nvPr/>
        </p:nvSpPr>
        <p:spPr>
          <a:xfrm rot="5400000">
            <a:off x="4108420" y="4505422"/>
            <a:ext cx="864844" cy="736880"/>
          </a:xfrm>
          <a:prstGeom prst="leftRightArrow">
            <a:avLst>
              <a:gd name="adj1" fmla="val 47244"/>
              <a:gd name="adj2" fmla="val 3931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Left-Right Arrow 46"/>
          <p:cNvSpPr/>
          <p:nvPr/>
        </p:nvSpPr>
        <p:spPr>
          <a:xfrm rot="5400000">
            <a:off x="7168580" y="4505422"/>
            <a:ext cx="864844" cy="736880"/>
          </a:xfrm>
          <a:prstGeom prst="leftRightArrow">
            <a:avLst>
              <a:gd name="adj1" fmla="val 47244"/>
              <a:gd name="adj2" fmla="val 39313"/>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3228573" y="2803828"/>
            <a:ext cx="2042226" cy="307777"/>
          </a:xfrm>
          <a:prstGeom prst="rect">
            <a:avLst/>
          </a:prstGeom>
          <a:noFill/>
        </p:spPr>
        <p:txBody>
          <a:bodyPr wrap="none" lIns="0" tIns="0" rIns="0" bIns="0" rtlCol="0">
            <a:spAutoFit/>
          </a:bodyPr>
          <a:lstStyle/>
          <a:p>
            <a:r>
              <a:rPr lang="en-GB" sz="2000" i="1" dirty="0"/>
              <a:t>n</a:t>
            </a:r>
            <a:r>
              <a:rPr lang="en-GB" sz="2000" i="1" dirty="0" smtClean="0"/>
              <a:t>etwork activation</a:t>
            </a:r>
            <a:endParaRPr lang="en-US" sz="2000" i="1" dirty="0" smtClean="0"/>
          </a:p>
        </p:txBody>
      </p:sp>
      <p:sp>
        <p:nvSpPr>
          <p:cNvPr id="49" name="TextBox 48"/>
          <p:cNvSpPr txBox="1"/>
          <p:nvPr/>
        </p:nvSpPr>
        <p:spPr>
          <a:xfrm>
            <a:off x="7969443" y="4719973"/>
            <a:ext cx="1771319" cy="307777"/>
          </a:xfrm>
          <a:prstGeom prst="rect">
            <a:avLst/>
          </a:prstGeom>
          <a:noFill/>
        </p:spPr>
        <p:txBody>
          <a:bodyPr wrap="none" lIns="0" tIns="0" rIns="0" bIns="0" rtlCol="0">
            <a:spAutoFit/>
          </a:bodyPr>
          <a:lstStyle/>
          <a:p>
            <a:r>
              <a:rPr lang="en-GB" sz="2000" i="1" dirty="0" err="1" smtClean="0"/>
              <a:t>async</a:t>
            </a:r>
            <a:r>
              <a:rPr lang="en-GB" sz="2000" i="1" dirty="0" smtClean="0"/>
              <a:t> activation</a:t>
            </a:r>
            <a:endParaRPr lang="en-US" sz="2000" i="1" dirty="0" smtClean="0"/>
          </a:p>
        </p:txBody>
      </p:sp>
    </p:spTree>
    <p:extLst>
      <p:ext uri="{BB962C8B-B14F-4D97-AF65-F5344CB8AC3E}">
        <p14:creationId xmlns:p14="http://schemas.microsoft.com/office/powerpoint/2010/main" val="683471923"/>
      </p:ext>
    </p:extLst>
  </p:cSld>
  <p:clrMapOvr>
    <a:masterClrMapping/>
  </p:clrMapOvr>
  <p:transition spd="slow" advClick="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143302" y="164637"/>
            <a:ext cx="11902222" cy="864096"/>
          </a:xfrm>
          <a:prstGeom prst="rect">
            <a:avLst/>
          </a:prstGeom>
          <a:noFill/>
          <a:ln w="9525">
            <a:noFill/>
            <a:miter lim="800000"/>
            <a:headEnd/>
            <a:tailEnd/>
          </a:ln>
        </p:spPr>
        <p:txBody>
          <a:bodyPr vert="horz" wrap="square" lIns="121899" tIns="60949" rIns="121899" bIns="60949" numCol="1" anchor="ctr"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GB" sz="4400" dirty="0">
              <a:solidFill>
                <a:schemeClr val="tx1">
                  <a:lumMod val="85000"/>
                </a:schemeClr>
              </a:solidFill>
            </a:endParaRPr>
          </a:p>
        </p:txBody>
      </p:sp>
      <p:pic>
        <p:nvPicPr>
          <p:cNvPr id="14" name="Picture 5" descr="Ee658124.b8220f0d-f76a-40d6-8b1b-5279f7cdcee9(en-us,PandP.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067" y="792388"/>
            <a:ext cx="5562600" cy="5760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Application models</a:t>
            </a:r>
            <a:endParaRPr lang="en-US" dirty="0"/>
          </a:p>
        </p:txBody>
      </p:sp>
      <p:sp>
        <p:nvSpPr>
          <p:cNvPr id="3" name="Content Placeholder 2"/>
          <p:cNvSpPr>
            <a:spLocks noGrp="1"/>
          </p:cNvSpPr>
          <p:nvPr>
            <p:ph idx="1"/>
          </p:nvPr>
        </p:nvSpPr>
        <p:spPr>
          <a:xfrm>
            <a:off x="519112" y="1447799"/>
            <a:ext cx="11149013" cy="1335750"/>
          </a:xfrm>
        </p:spPr>
        <p:txBody>
          <a:bodyPr/>
          <a:lstStyle/>
          <a:p>
            <a:pPr lvl="1"/>
            <a:r>
              <a:rPr lang="en-GB" dirty="0" smtClean="0"/>
              <a:t>Decompose by function</a:t>
            </a:r>
          </a:p>
          <a:p>
            <a:pPr lvl="1"/>
            <a:endParaRPr lang="en-GB" dirty="0" smtClean="0"/>
          </a:p>
          <a:p>
            <a:pPr lvl="1"/>
            <a:r>
              <a:rPr lang="en-GB" dirty="0" smtClean="0"/>
              <a:t>Decompose functions by roles</a:t>
            </a:r>
          </a:p>
        </p:txBody>
      </p:sp>
    </p:spTree>
    <p:extLst>
      <p:ext uri="{BB962C8B-B14F-4D97-AF65-F5344CB8AC3E}">
        <p14:creationId xmlns:p14="http://schemas.microsoft.com/office/powerpoint/2010/main" val="874656912"/>
      </p:ext>
    </p:extLst>
  </p:cSld>
  <p:clrMapOvr>
    <a:masterClrMapping/>
  </p:clrMapOvr>
  <p:transition spd="slow" advClick="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7985316" y="1771683"/>
            <a:ext cx="3864965" cy="386496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Rectangle 13"/>
          <p:cNvSpPr/>
          <p:nvPr/>
        </p:nvSpPr>
        <p:spPr bwMode="auto">
          <a:xfrm>
            <a:off x="4037012" y="1771685"/>
            <a:ext cx="3864965" cy="386496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Title 12"/>
          <p:cNvSpPr>
            <a:spLocks noGrp="1"/>
          </p:cNvSpPr>
          <p:nvPr>
            <p:ph type="title"/>
          </p:nvPr>
        </p:nvSpPr>
        <p:spPr/>
        <p:txBody>
          <a:bodyPr/>
          <a:lstStyle/>
          <a:p>
            <a:r>
              <a:rPr lang="en-US" dirty="0" smtClean="0"/>
              <a:t>ASAP </a:t>
            </a:r>
            <a:r>
              <a:rPr lang="en-US" dirty="0" err="1" smtClean="0"/>
              <a:t>asynchronicity</a:t>
            </a:r>
            <a:endParaRPr lang="en-US" dirty="0">
              <a:gradFill flip="none" rotWithShape="1">
                <a:gsLst>
                  <a:gs pos="0">
                    <a:schemeClr val="accent2"/>
                  </a:gs>
                  <a:gs pos="100000">
                    <a:schemeClr val="accent2"/>
                  </a:gs>
                </a:gsLst>
                <a:lin ang="5400000" scaled="0"/>
                <a:tileRect/>
              </a:gradFill>
            </a:endParaRPr>
          </a:p>
        </p:txBody>
      </p:sp>
      <p:pic>
        <p:nvPicPr>
          <p:cNvPr id="17" name="Picture 3" descr="C:\Users\hatayt\Pictures\DVD_ART36\Artwork_Imagery\Icons - Illustrations\_ xMAC STYLE\lin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41" y="1954083"/>
            <a:ext cx="2399375" cy="240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hatayt\Pictures\DVD_ART36\Artwork_Imagery\Icons - Illustrations\_ WINDOWS SERVER ICONS\Documents\Window Application progr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0956" y="4690200"/>
            <a:ext cx="881330" cy="7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4" descr="C:\Users\hatayt\Pictures\DVD_ART36\Artwork_Imagery\Icons - Illustrations\_ xMAC STYLE\gears proce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6273" y="4690200"/>
            <a:ext cx="719813" cy="7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Right Arrow 19"/>
          <p:cNvSpPr/>
          <p:nvPr/>
        </p:nvSpPr>
        <p:spPr>
          <a:xfrm>
            <a:off x="5178325" y="4849892"/>
            <a:ext cx="479875" cy="480000"/>
          </a:xfrm>
          <a:prstGeom prst="rightArrow">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lIns="121899" tIns="60949" rIns="121899" bIns="60949" rtlCol="0" anchor="ctr"/>
          <a:lstStyle/>
          <a:p>
            <a:pPr algn="ctr"/>
            <a:endParaRPr lang="en-GB"/>
          </a:p>
        </p:txBody>
      </p:sp>
      <p:sp>
        <p:nvSpPr>
          <p:cNvPr id="21" name="Right Arrow 20"/>
          <p:cNvSpPr/>
          <p:nvPr/>
        </p:nvSpPr>
        <p:spPr>
          <a:xfrm>
            <a:off x="6522124" y="4849892"/>
            <a:ext cx="479875" cy="480000"/>
          </a:xfrm>
          <a:prstGeom prst="rightArrow">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lIns="121899" tIns="60949" rIns="121899" bIns="60949" rtlCol="0" anchor="ctr"/>
          <a:lstStyle/>
          <a:p>
            <a:pPr algn="ctr"/>
            <a:endParaRPr lang="en-GB"/>
          </a:p>
        </p:txBody>
      </p:sp>
      <p:pic>
        <p:nvPicPr>
          <p:cNvPr id="22" name="Picture 2" descr="C:\Users\hatayt\Pictures\DVD_ART36\Artwork_Imagery\Icons - Illustrations\_ SUPER VISTA STYLE\databa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1999" y="4690200"/>
            <a:ext cx="719813" cy="7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4" descr="C:\Users\hatayt\Pictures\DVD_ART36\Artwork_Imagery\Icons - Illustrations\_ xMAC STYLE\broken lin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4978" y="1982678"/>
            <a:ext cx="2399375" cy="240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hatayt\Pictures\DVD_ART36\Artwork_Imagery\Icons - Illustrations\_ WINDOWS SERVER ICONS\Documents\Window Application progr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2812" y="4718795"/>
            <a:ext cx="881330" cy="7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Left-Right Arrow 24"/>
          <p:cNvSpPr/>
          <p:nvPr/>
        </p:nvSpPr>
        <p:spPr>
          <a:xfrm>
            <a:off x="9080181" y="4878487"/>
            <a:ext cx="479875" cy="480000"/>
          </a:xfrm>
          <a:prstGeom prst="leftRightArrow">
            <a:avLst>
              <a:gd name="adj1" fmla="val 50000"/>
              <a:gd name="adj2" fmla="val 29149"/>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lIns="121899" tIns="60949" rIns="121899" bIns="60949" rtlCol="0" anchor="ctr"/>
          <a:lstStyle/>
          <a:p>
            <a:pPr algn="ctr"/>
            <a:endParaRPr lang="en-GB"/>
          </a:p>
        </p:txBody>
      </p:sp>
      <p:pic>
        <p:nvPicPr>
          <p:cNvPr id="26" name="Picture 2" descr="C:\Users\hatayt\Pictures\DVD_ART36\Artwork_Imagery\Icons - Illustrations\_ SUPER VISTA STYLE\databa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8582" y="4766400"/>
            <a:ext cx="719813" cy="7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4" descr="C:\Users\hatayt\Pictures\DVD_ART36\Artwork_Imagery\Icons - Illustrations\_ xMAC STYLE\gears proce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2381" y="4758487"/>
            <a:ext cx="719813" cy="7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8" name="Left-Right Arrow 27"/>
          <p:cNvSpPr/>
          <p:nvPr/>
        </p:nvSpPr>
        <p:spPr>
          <a:xfrm>
            <a:off x="10406468" y="4886400"/>
            <a:ext cx="479875" cy="480000"/>
          </a:xfrm>
          <a:prstGeom prst="leftRightArrow">
            <a:avLst>
              <a:gd name="adj1" fmla="val 50000"/>
              <a:gd name="adj2" fmla="val 29149"/>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lIns="121899" tIns="60949" rIns="121899" bIns="60949" rtlCol="0" anchor="ctr"/>
          <a:lstStyle/>
          <a:p>
            <a:pPr algn="ctr"/>
            <a:endParaRPr lang="en-GB"/>
          </a:p>
        </p:txBody>
      </p:sp>
      <p:sp>
        <p:nvSpPr>
          <p:cNvPr id="2" name="Isosceles Triangle 1"/>
          <p:cNvSpPr/>
          <p:nvPr/>
        </p:nvSpPr>
        <p:spPr bwMode="auto">
          <a:xfrm rot="5400000">
            <a:off x="7500103" y="3197352"/>
            <a:ext cx="1149096" cy="990600"/>
          </a:xfrm>
          <a:prstGeom prst="triangl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9" name="Content Placeholder 2"/>
          <p:cNvSpPr txBox="1">
            <a:spLocks/>
          </p:cNvSpPr>
          <p:nvPr/>
        </p:nvSpPr>
        <p:spPr>
          <a:xfrm>
            <a:off x="519112" y="1447799"/>
            <a:ext cx="3441699" cy="4911601"/>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smtClean="0"/>
              <a:t>Avoid dependency</a:t>
            </a:r>
          </a:p>
          <a:p>
            <a:pPr marL="0" lvl="1" indent="0">
              <a:buNone/>
            </a:pPr>
            <a:endParaRPr lang="en-US" dirty="0"/>
          </a:p>
          <a:p>
            <a:pPr marL="0" lvl="1" indent="0">
              <a:buNone/>
            </a:pPr>
            <a:r>
              <a:rPr lang="en-US" dirty="0" smtClean="0"/>
              <a:t>Loosely couple “process” from “process trigger”</a:t>
            </a:r>
          </a:p>
          <a:p>
            <a:pPr marL="0" lvl="1" indent="0">
              <a:buNone/>
            </a:pPr>
            <a:endParaRPr lang="en-US" dirty="0"/>
          </a:p>
          <a:p>
            <a:pPr marL="0" lvl="1" indent="0">
              <a:buNone/>
            </a:pPr>
            <a:r>
              <a:rPr lang="en-US" dirty="0" smtClean="0"/>
              <a:t>Process “as soon</a:t>
            </a:r>
            <a:br>
              <a:rPr lang="en-US" dirty="0" smtClean="0"/>
            </a:br>
            <a:r>
              <a:rPr lang="en-US" dirty="0" smtClean="0"/>
              <a:t>as possible”</a:t>
            </a:r>
          </a:p>
        </p:txBody>
      </p:sp>
    </p:spTree>
    <p:extLst>
      <p:ext uri="{BB962C8B-B14F-4D97-AF65-F5344CB8AC3E}">
        <p14:creationId xmlns:p14="http://schemas.microsoft.com/office/powerpoint/2010/main" val="275443109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164542" y="177294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Max Growth</a:t>
            </a:r>
          </a:p>
          <a:p>
            <a:pP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4 </a:t>
            </a: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 Servers</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2 </a:t>
            </a: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SQL Servers</a:t>
            </a:r>
          </a:p>
        </p:txBody>
      </p:sp>
      <p:sp>
        <p:nvSpPr>
          <p:cNvPr id="17" name="Rectangle 16"/>
          <p:cNvSpPr/>
          <p:nvPr/>
        </p:nvSpPr>
        <p:spPr bwMode="auto">
          <a:xfrm>
            <a:off x="5152580" y="1777024"/>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Capacity Driver</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t>
            </a: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of </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users</a:t>
            </a:r>
          </a:p>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1 App Server</a:t>
            </a:r>
          </a:p>
        </p:txBody>
      </p:sp>
      <p:sp>
        <p:nvSpPr>
          <p:cNvPr id="2" name="Title 1"/>
          <p:cNvSpPr>
            <a:spLocks noGrp="1"/>
          </p:cNvSpPr>
          <p:nvPr>
            <p:ph type="title"/>
          </p:nvPr>
        </p:nvSpPr>
        <p:spPr>
          <a:xfrm>
            <a:off x="519112" y="228600"/>
            <a:ext cx="11149013" cy="609398"/>
          </a:xfrm>
        </p:spPr>
        <p:txBody>
          <a:bodyPr/>
          <a:lstStyle/>
          <a:p>
            <a:r>
              <a:rPr lang="en-US" dirty="0" smtClean="0"/>
              <a:t>Start small, grow in growth units</a:t>
            </a:r>
            <a:endParaRPr lang="en-US" dirty="0"/>
          </a:p>
        </p:txBody>
      </p:sp>
      <p:sp>
        <p:nvSpPr>
          <p:cNvPr id="3" name="Content Placeholder 2"/>
          <p:cNvSpPr>
            <a:spLocks noGrp="1"/>
          </p:cNvSpPr>
          <p:nvPr>
            <p:ph type="body" sz="quarter" idx="10"/>
          </p:nvPr>
        </p:nvSpPr>
        <p:spPr>
          <a:xfrm>
            <a:off x="519112" y="3962400"/>
            <a:ext cx="11149013" cy="2046714"/>
          </a:xfrm>
        </p:spPr>
        <p:txBody>
          <a:bodyPr/>
          <a:lstStyle/>
          <a:p>
            <a:pPr lvl="0">
              <a:spcAft>
                <a:spcPts val="1800"/>
              </a:spcAft>
            </a:pPr>
            <a:r>
              <a:rPr lang="en-US" dirty="0">
                <a:solidFill>
                  <a:schemeClr val="tx2"/>
                </a:solidFill>
                <a:cs typeface="Segoe UI Light" pitchFamily="34" charset="0"/>
              </a:rPr>
              <a:t>Monitoring </a:t>
            </a:r>
            <a:r>
              <a:rPr lang="en-US" dirty="0" smtClean="0">
                <a:solidFill>
                  <a:schemeClr val="tx2"/>
                </a:solidFill>
                <a:cs typeface="Segoe UI Light" pitchFamily="34" charset="0"/>
              </a:rPr>
              <a:t>counters</a:t>
            </a:r>
            <a:endParaRPr lang="en-US" dirty="0">
              <a:solidFill>
                <a:schemeClr val="tx2"/>
              </a:solidFill>
              <a:cs typeface="Segoe UI Light" pitchFamily="34" charset="0"/>
            </a:endParaRPr>
          </a:p>
          <a:p>
            <a:pPr lvl="0">
              <a:spcAft>
                <a:spcPts val="600"/>
              </a:spcAft>
            </a:pPr>
            <a:r>
              <a:rPr lang="en-US" dirty="0" smtClean="0">
                <a:solidFill>
                  <a:schemeClr val="tx2"/>
                </a:solidFill>
                <a:cs typeface="Segoe UI Light" pitchFamily="34" charset="0"/>
              </a:rPr>
              <a:t>Trigger </a:t>
            </a:r>
            <a:r>
              <a:rPr lang="en-US" dirty="0">
                <a:solidFill>
                  <a:schemeClr val="tx2"/>
                </a:solidFill>
                <a:cs typeface="Segoe UI Light" pitchFamily="34" charset="0"/>
              </a:rPr>
              <a:t>growth </a:t>
            </a:r>
            <a:r>
              <a:rPr lang="en-US" dirty="0" smtClean="0">
                <a:solidFill>
                  <a:schemeClr val="tx2"/>
                </a:solidFill>
                <a:cs typeface="Segoe UI Light" pitchFamily="34" charset="0"/>
              </a:rPr>
              <a:t>at </a:t>
            </a:r>
            <a:r>
              <a:rPr lang="en-US" dirty="0">
                <a:solidFill>
                  <a:schemeClr val="tx2"/>
                </a:solidFill>
                <a:cs typeface="Segoe UI Light" pitchFamily="34" charset="0"/>
              </a:rPr>
              <a:t>80</a:t>
            </a:r>
            <a:r>
              <a:rPr lang="en-US" dirty="0" smtClean="0">
                <a:solidFill>
                  <a:schemeClr val="tx2"/>
                </a:solidFill>
                <a:cs typeface="Segoe UI Light" pitchFamily="34" charset="0"/>
              </a:rPr>
              <a:t>%</a:t>
            </a:r>
            <a:endParaRPr lang="en-US" dirty="0">
              <a:solidFill>
                <a:schemeClr val="tx2"/>
              </a:solidFill>
              <a:cs typeface="Segoe UI Light" pitchFamily="34" charset="0"/>
            </a:endParaRPr>
          </a:p>
          <a:p>
            <a:pPr lvl="0">
              <a:spcAft>
                <a:spcPts val="600"/>
              </a:spcAft>
            </a:pPr>
            <a:r>
              <a:rPr lang="en-US" sz="2000" dirty="0" smtClean="0">
                <a:solidFill>
                  <a:schemeClr val="tx1"/>
                </a:solidFill>
                <a:latin typeface="Segoe UI" pitchFamily="34" charset="0"/>
                <a:cs typeface="Segoe UI" pitchFamily="34" charset="0"/>
              </a:rPr>
              <a:t>RPS – Initial 99, Growth 80</a:t>
            </a:r>
            <a:endParaRPr lang="en-US" sz="2000" dirty="0">
              <a:solidFill>
                <a:schemeClr val="tx1"/>
              </a:solidFill>
              <a:latin typeface="Segoe UI" pitchFamily="34" charset="0"/>
              <a:cs typeface="Segoe UI" pitchFamily="34" charset="0"/>
            </a:endParaRPr>
          </a:p>
          <a:p>
            <a:pPr lvl="0">
              <a:spcAft>
                <a:spcPts val="600"/>
              </a:spcAft>
            </a:pPr>
            <a:r>
              <a:rPr lang="en-US" sz="2000" dirty="0" smtClean="0">
                <a:solidFill>
                  <a:schemeClr val="tx1"/>
                </a:solidFill>
                <a:latin typeface="Segoe UI" pitchFamily="34" charset="0"/>
                <a:cs typeface="Segoe UI" pitchFamily="34" charset="0"/>
              </a:rPr>
              <a:t>Content </a:t>
            </a:r>
            <a:r>
              <a:rPr lang="en-US" sz="2000" dirty="0" err="1">
                <a:solidFill>
                  <a:schemeClr val="tx1"/>
                </a:solidFill>
                <a:latin typeface="Segoe UI" pitchFamily="34" charset="0"/>
                <a:cs typeface="Segoe UI" pitchFamily="34" charset="0"/>
              </a:rPr>
              <a:t>db</a:t>
            </a:r>
            <a:r>
              <a:rPr lang="en-US" sz="2000" dirty="0">
                <a:solidFill>
                  <a:schemeClr val="tx1"/>
                </a:solidFill>
                <a:latin typeface="Segoe UI" pitchFamily="34" charset="0"/>
                <a:cs typeface="Segoe UI" pitchFamily="34" charset="0"/>
              </a:rPr>
              <a:t> size </a:t>
            </a:r>
            <a:r>
              <a:rPr lang="en-US" sz="2000" dirty="0" smtClean="0">
                <a:solidFill>
                  <a:schemeClr val="tx1"/>
                </a:solidFill>
                <a:latin typeface="Segoe UI" pitchFamily="34" charset="0"/>
                <a:cs typeface="Segoe UI" pitchFamily="34" charset="0"/>
              </a:rPr>
              <a:t>– Initial 0.8 TB, growth </a:t>
            </a:r>
            <a:r>
              <a:rPr lang="en-US" sz="2000" dirty="0">
                <a:solidFill>
                  <a:schemeClr val="tx1"/>
                </a:solidFill>
                <a:latin typeface="Segoe UI" pitchFamily="34" charset="0"/>
                <a:cs typeface="Segoe UI" pitchFamily="34" charset="0"/>
              </a:rPr>
              <a:t>0.7 TB</a:t>
            </a:r>
          </a:p>
        </p:txBody>
      </p:sp>
      <p:sp>
        <p:nvSpPr>
          <p:cNvPr id="12" name="Rectangle 11"/>
          <p:cNvSpPr/>
          <p:nvPr/>
        </p:nvSpPr>
        <p:spPr bwMode="auto">
          <a:xfrm>
            <a:off x="7158561" y="177294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Growth Unit B</a:t>
            </a:r>
          </a:p>
          <a:p>
            <a:pP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Capacity </a:t>
            </a: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driver: content </a:t>
            </a:r>
            <a:r>
              <a:rPr lang="en-US"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db</a:t>
            </a: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 size </a:t>
            </a:r>
          </a:p>
          <a:p>
            <a:pP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t>
            </a: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1 SQL Server</a:t>
            </a:r>
          </a:p>
        </p:txBody>
      </p:sp>
      <p:sp>
        <p:nvSpPr>
          <p:cNvPr id="15" name="Rectangle 14"/>
          <p:cNvSpPr/>
          <p:nvPr/>
        </p:nvSpPr>
        <p:spPr bwMode="auto">
          <a:xfrm>
            <a:off x="3146599" y="1777024"/>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Growth Unit A</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Rectangle 15"/>
          <p:cNvSpPr/>
          <p:nvPr/>
        </p:nvSpPr>
        <p:spPr bwMode="auto">
          <a:xfrm>
            <a:off x="1140618" y="177294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Initial Size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Isosceles Triangle 17"/>
          <p:cNvSpPr/>
          <p:nvPr/>
        </p:nvSpPr>
        <p:spPr bwMode="auto">
          <a:xfrm rot="5400000">
            <a:off x="2858910" y="2092502"/>
            <a:ext cx="508976" cy="438772"/>
          </a:xfrm>
          <a:prstGeom prst="triangl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0" name="Isosceles Triangle 19"/>
          <p:cNvSpPr/>
          <p:nvPr/>
        </p:nvSpPr>
        <p:spPr bwMode="auto">
          <a:xfrm rot="5400000">
            <a:off x="4937275" y="2092502"/>
            <a:ext cx="508976" cy="438772"/>
          </a:xfrm>
          <a:prstGeom prst="triangl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1" name="Isosceles Triangle 20"/>
          <p:cNvSpPr/>
          <p:nvPr/>
        </p:nvSpPr>
        <p:spPr bwMode="auto">
          <a:xfrm rot="5400000">
            <a:off x="6904073" y="2092502"/>
            <a:ext cx="508976" cy="438772"/>
          </a:xfrm>
          <a:prstGeom prst="triangl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Isosceles Triangle 22"/>
          <p:cNvSpPr/>
          <p:nvPr/>
        </p:nvSpPr>
        <p:spPr bwMode="auto">
          <a:xfrm rot="5400000">
            <a:off x="8910054" y="2092502"/>
            <a:ext cx="508976" cy="438772"/>
          </a:xfrm>
          <a:prstGeom prst="triangl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9363785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512763" y="2278879"/>
            <a:ext cx="11694722" cy="4431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pc="-100" dirty="0" smtClean="0">
                <a:ln w="3175">
                  <a:noFill/>
                </a:ln>
                <a:gradFill>
                  <a:gsLst>
                    <a:gs pos="96667">
                      <a:srgbClr val="FFFFFF"/>
                    </a:gs>
                    <a:gs pos="90000">
                      <a:srgbClr val="FFFFFF"/>
                    </a:gs>
                  </a:gsLst>
                  <a:lin ang="5400000" scaled="0"/>
                </a:gradFill>
                <a:latin typeface="+mj-lt"/>
                <a:cs typeface="Arial" charset="0"/>
              </a:rPr>
              <a:t>Lead the transition from</a:t>
            </a:r>
            <a:endParaRPr lang="en-US" spc="-100" dirty="0">
              <a:ln w="3175">
                <a:noFill/>
              </a:ln>
              <a:gradFill>
                <a:gsLst>
                  <a:gs pos="96667">
                    <a:srgbClr val="FFFFFF"/>
                  </a:gs>
                  <a:gs pos="90000">
                    <a:srgbClr val="FFFFFF"/>
                  </a:gs>
                </a:gsLst>
                <a:lin ang="5400000" scaled="0"/>
              </a:gradFill>
              <a:latin typeface="+mj-lt"/>
              <a:cs typeface="Arial" charset="0"/>
            </a:endParaRPr>
          </a:p>
        </p:txBody>
      </p:sp>
      <p:sp>
        <p:nvSpPr>
          <p:cNvPr id="6" name="Rectangle 3"/>
          <p:cNvSpPr txBox="1">
            <a:spLocks noChangeArrowheads="1"/>
          </p:cNvSpPr>
          <p:nvPr/>
        </p:nvSpPr>
        <p:spPr>
          <a:xfrm>
            <a:off x="512763" y="2724762"/>
            <a:ext cx="11694722" cy="1218795"/>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8800" spc="-100" dirty="0">
                <a:ln w="3175">
                  <a:noFill/>
                </a:ln>
                <a:gradFill>
                  <a:gsLst>
                    <a:gs pos="96667">
                      <a:srgbClr val="FFFFFF"/>
                    </a:gs>
                    <a:gs pos="90000">
                      <a:srgbClr val="FFFFFF"/>
                    </a:gs>
                  </a:gsLst>
                  <a:lin ang="5400000" scaled="0"/>
                </a:gradFill>
                <a:latin typeface="+mj-lt"/>
                <a:cs typeface="Arial" charset="0"/>
              </a:rPr>
              <a:t>s</a:t>
            </a:r>
            <a:r>
              <a:rPr lang="en-US" sz="8800" spc="-100" dirty="0" smtClean="0">
                <a:ln w="3175">
                  <a:noFill/>
                </a:ln>
                <a:gradFill>
                  <a:gsLst>
                    <a:gs pos="96667">
                      <a:srgbClr val="FFFFFF"/>
                    </a:gs>
                    <a:gs pos="90000">
                      <a:srgbClr val="FFFFFF"/>
                    </a:gs>
                  </a:gsLst>
                  <a:lin ang="5400000" scaled="0"/>
                </a:gradFill>
                <a:latin typeface="+mj-lt"/>
                <a:cs typeface="Arial" charset="0"/>
              </a:rPr>
              <a:t>oftware into services</a:t>
            </a:r>
            <a:endParaRPr lang="en-US" sz="8800" spc="-100" dirty="0">
              <a:ln w="3175">
                <a:noFill/>
              </a:ln>
              <a:gradFill>
                <a:gsLst>
                  <a:gs pos="96667">
                    <a:srgbClr val="FFFFFF"/>
                  </a:gs>
                  <a:gs pos="90000">
                    <a:srgbClr val="FFFFFF"/>
                  </a:gs>
                </a:gsLst>
                <a:lin ang="5400000" scaled="0"/>
              </a:gradFill>
              <a:latin typeface="+mj-lt"/>
              <a:cs typeface="Arial" charset="0"/>
            </a:endParaRPr>
          </a:p>
        </p:txBody>
      </p:sp>
    </p:spTree>
    <p:extLst>
      <p:ext uri="{BB962C8B-B14F-4D97-AF65-F5344CB8AC3E}">
        <p14:creationId xmlns:p14="http://schemas.microsoft.com/office/powerpoint/2010/main" val="2990043852"/>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good old days</a:t>
            </a:r>
            <a:endParaRPr lang="en-US" dirty="0"/>
          </a:p>
        </p:txBody>
      </p:sp>
      <p:sp>
        <p:nvSpPr>
          <p:cNvPr id="15" name="Rectangle 14"/>
          <p:cNvSpPr/>
          <p:nvPr>
            <p:custDataLst>
              <p:tags r:id="rId2"/>
            </p:custDataLst>
          </p:nvPr>
        </p:nvSpPr>
        <p:spPr bwMode="auto">
          <a:xfrm>
            <a:off x="760412" y="1086984"/>
            <a:ext cx="2362200" cy="4889665"/>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7960" tIns="125730" rIns="187960" bIns="125730" numCol="1" rtlCol="0" anchor="b" anchorCtr="0" compatLnSpc="1">
            <a:prstTxWarp prst="textNoShape">
              <a:avLst/>
            </a:prstTxWarp>
          </a:bodyPr>
          <a:lstStyle/>
          <a:p>
            <a:pPr defTabSz="914099"/>
            <a:r>
              <a:rPr lang="en-US" sz="2800" dirty="0" smtClean="0">
                <a:solidFill>
                  <a:schemeClr val="tx1"/>
                </a:solidFill>
                <a:latin typeface="Segoe UI Light" pitchFamily="34" charset="0"/>
                <a:cs typeface="Segoe UI Light" pitchFamily="34" charset="0"/>
              </a:rPr>
              <a:t>Managed operations </a:t>
            </a:r>
            <a:endParaRPr lang="en-US" dirty="0" smtClean="0">
              <a:solidFill>
                <a:schemeClr val="tx1"/>
              </a:solidFill>
              <a:latin typeface="Segoe UI Light" pitchFamily="34" charset="0"/>
              <a:cs typeface="Segoe UI Light" pitchFamily="34" charset="0"/>
            </a:endParaRPr>
          </a:p>
          <a:p>
            <a:pPr defTabSz="914099"/>
            <a:endParaRPr lang="en-US" dirty="0">
              <a:solidFill>
                <a:schemeClr val="tx1"/>
              </a:solidFill>
            </a:endParaRPr>
          </a:p>
          <a:p>
            <a:pPr defTabSz="914099"/>
            <a:r>
              <a:rPr lang="en-US" dirty="0" smtClean="0">
                <a:solidFill>
                  <a:schemeClr val="tx1"/>
                </a:solidFill>
              </a:rPr>
              <a:t>Designed</a:t>
            </a:r>
          </a:p>
          <a:p>
            <a:pPr defTabSz="914099"/>
            <a:endParaRPr lang="en-US" dirty="0">
              <a:solidFill>
                <a:schemeClr val="tx1"/>
              </a:solidFill>
            </a:endParaRPr>
          </a:p>
          <a:p>
            <a:pPr defTabSz="914099"/>
            <a:r>
              <a:rPr lang="en-US" dirty="0" smtClean="0">
                <a:solidFill>
                  <a:schemeClr val="tx1"/>
                </a:solidFill>
              </a:rPr>
              <a:t>Redbooks</a:t>
            </a:r>
          </a:p>
          <a:p>
            <a:pPr defTabSz="914099"/>
            <a:endParaRPr lang="en-US" dirty="0">
              <a:solidFill>
                <a:schemeClr val="tx1"/>
              </a:solidFill>
            </a:endParaRPr>
          </a:p>
          <a:p>
            <a:pPr defTabSz="914099"/>
            <a:r>
              <a:rPr lang="en-US" dirty="0" smtClean="0">
                <a:solidFill>
                  <a:schemeClr val="tx1"/>
                </a:solidFill>
              </a:rPr>
              <a:t>Error Messages</a:t>
            </a:r>
          </a:p>
        </p:txBody>
      </p:sp>
      <p:sp>
        <p:nvSpPr>
          <p:cNvPr id="14" name="Rectangle 13"/>
          <p:cNvSpPr/>
          <p:nvPr>
            <p:custDataLst>
              <p:tags r:id="rId3"/>
            </p:custDataLst>
          </p:nvPr>
        </p:nvSpPr>
        <p:spPr bwMode="auto">
          <a:xfrm>
            <a:off x="9053347" y="1096152"/>
            <a:ext cx="2375065" cy="2375065"/>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6680" tIns="71120" rIns="106680" bIns="71120" numCol="1" rtlCol="0" anchor="b" anchorCtr="0" compatLnSpc="1">
            <a:prstTxWarp prst="textNoShape">
              <a:avLst/>
            </a:prstTxWarp>
          </a:bodyPr>
          <a:lstStyle/>
          <a:p>
            <a:pPr defTabSz="609417"/>
            <a:r>
              <a:rPr lang="en-US" sz="2800" dirty="0">
                <a:solidFill>
                  <a:schemeClr val="tx1"/>
                </a:solidFill>
                <a:latin typeface="Segoe UI Light" pitchFamily="34" charset="0"/>
                <a:cs typeface="Segoe UI Light" pitchFamily="34" charset="0"/>
              </a:rPr>
              <a:t>Security </a:t>
            </a:r>
          </a:p>
          <a:p>
            <a:pPr defTabSz="609417"/>
            <a:endParaRPr lang="en-US" dirty="0" smtClean="0">
              <a:solidFill>
                <a:schemeClr val="tx1"/>
              </a:solidFill>
            </a:endParaRPr>
          </a:p>
          <a:p>
            <a:pPr defTabSz="609417"/>
            <a:r>
              <a:rPr lang="en-US" dirty="0" smtClean="0">
                <a:solidFill>
                  <a:schemeClr val="tx1"/>
                </a:solidFill>
              </a:rPr>
              <a:t>Physical access</a:t>
            </a:r>
            <a:endParaRPr lang="en-US" dirty="0">
              <a:solidFill>
                <a:schemeClr val="tx1"/>
              </a:solidFill>
            </a:endParaRPr>
          </a:p>
        </p:txBody>
      </p:sp>
      <p:sp>
        <p:nvSpPr>
          <p:cNvPr id="16" name="Rectangle 15"/>
          <p:cNvSpPr/>
          <p:nvPr>
            <p:custDataLst>
              <p:tags r:id="rId4"/>
            </p:custDataLst>
          </p:nvPr>
        </p:nvSpPr>
        <p:spPr bwMode="auto">
          <a:xfrm>
            <a:off x="9053346" y="3601584"/>
            <a:ext cx="2375065" cy="2375065"/>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6680" tIns="71120" rIns="106680" bIns="71120" numCol="1" rtlCol="0" anchor="b" anchorCtr="0" compatLnSpc="1">
            <a:prstTxWarp prst="textNoShape">
              <a:avLst/>
            </a:prstTxWarp>
          </a:bodyPr>
          <a:lstStyle/>
          <a:p>
            <a:pPr defTabSz="609417"/>
            <a:r>
              <a:rPr lang="en-US" sz="2800" dirty="0">
                <a:solidFill>
                  <a:schemeClr val="tx1"/>
                </a:solidFill>
                <a:latin typeface="Segoe UI Light" pitchFamily="34" charset="0"/>
                <a:cs typeface="Segoe UI Light" pitchFamily="34" charset="0"/>
              </a:rPr>
              <a:t>Process</a:t>
            </a:r>
          </a:p>
          <a:p>
            <a:pPr defTabSz="609417"/>
            <a:endParaRPr lang="en-US" dirty="0" smtClean="0">
              <a:solidFill>
                <a:schemeClr val="tx1"/>
              </a:solidFill>
            </a:endParaRPr>
          </a:p>
          <a:p>
            <a:pPr defTabSz="609417"/>
            <a:r>
              <a:rPr lang="en-US" dirty="0" smtClean="0">
                <a:solidFill>
                  <a:schemeClr val="tx1"/>
                </a:solidFill>
              </a:rPr>
              <a:t>Defined processes</a:t>
            </a:r>
            <a:endParaRPr lang="en-US" dirty="0">
              <a:solidFill>
                <a:schemeClr val="tx1"/>
              </a:solidFill>
            </a:endParaRPr>
          </a:p>
        </p:txBody>
      </p:sp>
      <p:pic>
        <p:nvPicPr>
          <p:cNvPr id="7" name="Picture 2" descr="C:\Users\wmweis\AppData\Local\Temp\msohtmlclip1\01\clip_image00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8072" y="1096152"/>
            <a:ext cx="5615740" cy="4880497"/>
          </a:xfrm>
          <a:prstGeom prst="rect">
            <a:avLst/>
          </a:prstGeom>
          <a:noFill/>
          <a:ln>
            <a:no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0143091"/>
      </p:ext>
    </p:extLst>
  </p:cSld>
  <p:clrMapOvr>
    <a:masterClrMapping/>
  </p:clrMapOvr>
  <p:transition spd="slow" advClick="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033" y="840885"/>
            <a:ext cx="3907957" cy="5922992"/>
            <a:chOff x="157814" y="790032"/>
            <a:chExt cx="3907957" cy="6038171"/>
          </a:xfrm>
        </p:grpSpPr>
        <p:grpSp>
          <p:nvGrpSpPr>
            <p:cNvPr id="10" name="Group 9"/>
            <p:cNvGrpSpPr/>
            <p:nvPr/>
          </p:nvGrpSpPr>
          <p:grpSpPr>
            <a:xfrm>
              <a:off x="157814" y="790032"/>
              <a:ext cx="3907957" cy="6038171"/>
              <a:chOff x="76211" y="505312"/>
              <a:chExt cx="3907957" cy="6278043"/>
            </a:xfrm>
          </p:grpSpPr>
          <p:sp>
            <p:nvSpPr>
              <p:cNvPr id="20" name="Rectangle 19"/>
              <p:cNvSpPr/>
              <p:nvPr/>
            </p:nvSpPr>
            <p:spPr bwMode="auto">
              <a:xfrm>
                <a:off x="76211" y="505312"/>
                <a:ext cx="3907957" cy="627804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Strategy</a:t>
                </a:r>
              </a:p>
            </p:txBody>
          </p:sp>
          <p:sp>
            <p:nvSpPr>
              <p:cNvPr id="18" name="Rectangle 17"/>
              <p:cNvSpPr/>
              <p:nvPr/>
            </p:nvSpPr>
            <p:spPr bwMode="auto">
              <a:xfrm>
                <a:off x="167948" y="1175657"/>
                <a:ext cx="3694923" cy="5533053"/>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ESP</a:t>
                </a:r>
              </a:p>
            </p:txBody>
          </p:sp>
          <p:sp>
            <p:nvSpPr>
              <p:cNvPr id="3" name="TextBox 2"/>
              <p:cNvSpPr txBox="1"/>
              <p:nvPr/>
            </p:nvSpPr>
            <p:spPr>
              <a:xfrm>
                <a:off x="231379" y="1251761"/>
                <a:ext cx="1405962"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Cloud Fabric</a:t>
                </a:r>
                <a:endParaRPr lang="en-US" sz="2000" dirty="0"/>
              </a:p>
            </p:txBody>
          </p:sp>
          <p:sp>
            <p:nvSpPr>
              <p:cNvPr id="25" name="Rectangle 24"/>
              <p:cNvSpPr/>
              <p:nvPr/>
            </p:nvSpPr>
            <p:spPr bwMode="auto">
              <a:xfrm>
                <a:off x="268685" y="1670180"/>
                <a:ext cx="3314267" cy="4917232"/>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2">
                      <a:lumMod val="50000"/>
                    </a:schemeClr>
                  </a:solidFill>
                </a:endParaRPr>
              </a:p>
            </p:txBody>
          </p:sp>
          <p:sp>
            <p:nvSpPr>
              <p:cNvPr id="26" name="TextBox 25"/>
              <p:cNvSpPr txBox="1"/>
              <p:nvPr/>
            </p:nvSpPr>
            <p:spPr>
              <a:xfrm>
                <a:off x="328862" y="1842701"/>
                <a:ext cx="1285608"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Application</a:t>
                </a:r>
                <a:endParaRPr lang="en-US" sz="2000" dirty="0"/>
              </a:p>
            </p:txBody>
          </p:sp>
          <p:sp>
            <p:nvSpPr>
              <p:cNvPr id="28" name="Rectangle 27"/>
              <p:cNvSpPr/>
              <p:nvPr/>
            </p:nvSpPr>
            <p:spPr bwMode="auto">
              <a:xfrm>
                <a:off x="505090" y="2258007"/>
                <a:ext cx="2804180" cy="4133461"/>
              </a:xfrm>
              <a:prstGeom prst="rect">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ysClr val="windowText" lastClr="000000"/>
                  </a:solidFill>
                </a:endParaRPr>
              </a:p>
            </p:txBody>
          </p:sp>
          <p:sp>
            <p:nvSpPr>
              <p:cNvPr id="29" name="TextBox 28"/>
              <p:cNvSpPr txBox="1"/>
              <p:nvPr/>
            </p:nvSpPr>
            <p:spPr>
              <a:xfrm>
                <a:off x="660106" y="2416605"/>
                <a:ext cx="919162" cy="293604"/>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solidFill>
                      <a:schemeClr val="bg1"/>
                    </a:solidFill>
                  </a:rPr>
                  <a:t>Services</a:t>
                </a:r>
                <a:endParaRPr lang="en-US" sz="2000" dirty="0">
                  <a:solidFill>
                    <a:schemeClr val="bg1"/>
                  </a:solidFill>
                </a:endParaRPr>
              </a:p>
            </p:txBody>
          </p:sp>
          <p:sp>
            <p:nvSpPr>
              <p:cNvPr id="21" name="TextBox 20"/>
              <p:cNvSpPr txBox="1"/>
              <p:nvPr/>
            </p:nvSpPr>
            <p:spPr>
              <a:xfrm>
                <a:off x="173306" y="611059"/>
                <a:ext cx="1344535"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Data Center</a:t>
                </a:r>
                <a:endParaRPr lang="en-US" sz="2000" dirty="0"/>
              </a:p>
            </p:txBody>
          </p:sp>
        </p:grpSp>
        <p:grpSp>
          <p:nvGrpSpPr>
            <p:cNvPr id="13" name="Group 12"/>
            <p:cNvGrpSpPr/>
            <p:nvPr/>
          </p:nvGrpSpPr>
          <p:grpSpPr>
            <a:xfrm>
              <a:off x="781941" y="3738257"/>
              <a:ext cx="2280788" cy="2642127"/>
              <a:chOff x="4758124" y="3503745"/>
              <a:chExt cx="2280788" cy="2747088"/>
            </a:xfrm>
          </p:grpSpPr>
          <p:sp>
            <p:nvSpPr>
              <p:cNvPr id="12" name="Rectangle 11"/>
              <p:cNvSpPr/>
              <p:nvPr/>
            </p:nvSpPr>
            <p:spPr bwMode="auto">
              <a:xfrm>
                <a:off x="4758127" y="3503745"/>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ysClr val="windowText" lastClr="000000"/>
                    </a:solidFill>
                  </a:rPr>
                  <a:t>Your Services</a:t>
                </a:r>
              </a:p>
            </p:txBody>
          </p:sp>
          <p:sp>
            <p:nvSpPr>
              <p:cNvPr id="54" name="Rectangle 53"/>
              <p:cNvSpPr/>
              <p:nvPr/>
            </p:nvSpPr>
            <p:spPr bwMode="auto">
              <a:xfrm>
                <a:off x="4758126" y="4446718"/>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ysClr val="windowText" lastClr="000000"/>
                    </a:solidFill>
                  </a:rPr>
                  <a:t>Platform Services</a:t>
                </a:r>
              </a:p>
            </p:txBody>
          </p:sp>
          <p:sp>
            <p:nvSpPr>
              <p:cNvPr id="55" name="Rectangle 54"/>
              <p:cNvSpPr/>
              <p:nvPr/>
            </p:nvSpPr>
            <p:spPr bwMode="auto">
              <a:xfrm>
                <a:off x="4758124" y="5379587"/>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ysClr val="windowText" lastClr="000000"/>
                    </a:solidFill>
                  </a:rPr>
                  <a:t>3</a:t>
                </a:r>
                <a:r>
                  <a:rPr lang="en-US" sz="2200" baseline="30000" dirty="0" smtClean="0">
                    <a:solidFill>
                      <a:sysClr val="windowText" lastClr="000000"/>
                    </a:solidFill>
                  </a:rPr>
                  <a:t>rd</a:t>
                </a:r>
                <a:r>
                  <a:rPr lang="en-US" sz="2200" dirty="0" smtClean="0">
                    <a:solidFill>
                      <a:sysClr val="windowText" lastClr="000000"/>
                    </a:solidFill>
                  </a:rPr>
                  <a:t> Party </a:t>
                </a:r>
                <a:br>
                  <a:rPr lang="en-US" sz="2200" dirty="0" smtClean="0">
                    <a:solidFill>
                      <a:sysClr val="windowText" lastClr="000000"/>
                    </a:solidFill>
                  </a:rPr>
                </a:br>
                <a:r>
                  <a:rPr lang="en-US" sz="2200" dirty="0" smtClean="0">
                    <a:solidFill>
                      <a:sysClr val="windowText" lastClr="000000"/>
                    </a:solidFill>
                  </a:rPr>
                  <a:t>Services</a:t>
                </a:r>
              </a:p>
            </p:txBody>
          </p:sp>
        </p:grpSp>
      </p:grpSp>
      <p:sp>
        <p:nvSpPr>
          <p:cNvPr id="2" name="Title 1"/>
          <p:cNvSpPr>
            <a:spLocks noGrp="1"/>
          </p:cNvSpPr>
          <p:nvPr>
            <p:ph type="title"/>
          </p:nvPr>
        </p:nvSpPr>
        <p:spPr/>
        <p:txBody>
          <a:bodyPr/>
          <a:lstStyle/>
          <a:p>
            <a:r>
              <a:rPr lang="en-US" dirty="0" smtClean="0"/>
              <a:t>Traffic Management</a:t>
            </a:r>
            <a:br>
              <a:rPr lang="en-US" dirty="0" smtClean="0"/>
            </a:br>
            <a:endParaRPr lang="en-US" dirty="0"/>
          </a:p>
        </p:txBody>
      </p:sp>
      <p:grpSp>
        <p:nvGrpSpPr>
          <p:cNvPr id="6" name="Group 5"/>
          <p:cNvGrpSpPr/>
          <p:nvPr/>
        </p:nvGrpSpPr>
        <p:grpSpPr>
          <a:xfrm>
            <a:off x="8281706" y="847143"/>
            <a:ext cx="3816220" cy="5936464"/>
            <a:chOff x="8280869" y="621336"/>
            <a:chExt cx="3907957" cy="6038171"/>
          </a:xfrm>
        </p:grpSpPr>
        <p:grpSp>
          <p:nvGrpSpPr>
            <p:cNvPr id="64" name="Group 63"/>
            <p:cNvGrpSpPr/>
            <p:nvPr/>
          </p:nvGrpSpPr>
          <p:grpSpPr>
            <a:xfrm>
              <a:off x="8280869" y="621336"/>
              <a:ext cx="3907957" cy="6038171"/>
              <a:chOff x="76212" y="505312"/>
              <a:chExt cx="3907957" cy="6278043"/>
            </a:xfrm>
          </p:grpSpPr>
          <p:sp>
            <p:nvSpPr>
              <p:cNvPr id="65" name="Rectangle 64"/>
              <p:cNvSpPr/>
              <p:nvPr/>
            </p:nvSpPr>
            <p:spPr bwMode="auto">
              <a:xfrm>
                <a:off x="76212" y="505312"/>
                <a:ext cx="3907957" cy="627804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Strategy</a:t>
                </a:r>
              </a:p>
            </p:txBody>
          </p:sp>
          <p:sp>
            <p:nvSpPr>
              <p:cNvPr id="66" name="Rectangle 65"/>
              <p:cNvSpPr/>
              <p:nvPr/>
            </p:nvSpPr>
            <p:spPr bwMode="auto">
              <a:xfrm>
                <a:off x="167948" y="1175657"/>
                <a:ext cx="3694923" cy="5533053"/>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ESP</a:t>
                </a:r>
              </a:p>
            </p:txBody>
          </p:sp>
          <p:sp>
            <p:nvSpPr>
              <p:cNvPr id="67" name="TextBox 66"/>
              <p:cNvSpPr txBox="1"/>
              <p:nvPr/>
            </p:nvSpPr>
            <p:spPr>
              <a:xfrm>
                <a:off x="231379" y="1251761"/>
                <a:ext cx="1405962"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Cloud Fabric</a:t>
                </a:r>
                <a:endParaRPr lang="en-US" sz="2000" dirty="0"/>
              </a:p>
            </p:txBody>
          </p:sp>
          <p:sp>
            <p:nvSpPr>
              <p:cNvPr id="68" name="Rectangle 67"/>
              <p:cNvSpPr/>
              <p:nvPr/>
            </p:nvSpPr>
            <p:spPr bwMode="auto">
              <a:xfrm>
                <a:off x="268685" y="1670180"/>
                <a:ext cx="3314267" cy="4917232"/>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2">
                      <a:lumMod val="50000"/>
                    </a:schemeClr>
                  </a:solidFill>
                </a:endParaRPr>
              </a:p>
            </p:txBody>
          </p:sp>
          <p:sp>
            <p:nvSpPr>
              <p:cNvPr id="69" name="TextBox 68"/>
              <p:cNvSpPr txBox="1"/>
              <p:nvPr/>
            </p:nvSpPr>
            <p:spPr>
              <a:xfrm>
                <a:off x="328862" y="1842701"/>
                <a:ext cx="1285608"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Application</a:t>
                </a:r>
                <a:endParaRPr lang="en-US" sz="2000" dirty="0"/>
              </a:p>
            </p:txBody>
          </p:sp>
          <p:sp>
            <p:nvSpPr>
              <p:cNvPr id="70" name="Rectangle 69"/>
              <p:cNvSpPr/>
              <p:nvPr/>
            </p:nvSpPr>
            <p:spPr bwMode="auto">
              <a:xfrm>
                <a:off x="505090" y="2258007"/>
                <a:ext cx="2804180" cy="4133461"/>
              </a:xfrm>
              <a:prstGeom prst="rect">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71" name="TextBox 70"/>
              <p:cNvSpPr txBox="1"/>
              <p:nvPr/>
            </p:nvSpPr>
            <p:spPr>
              <a:xfrm>
                <a:off x="660106" y="2416605"/>
                <a:ext cx="941257" cy="292937"/>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solidFill>
                      <a:schemeClr val="bg1"/>
                    </a:solidFill>
                  </a:rPr>
                  <a:t>Services</a:t>
                </a:r>
                <a:endParaRPr lang="en-US" sz="2000" dirty="0">
                  <a:solidFill>
                    <a:schemeClr val="bg1"/>
                  </a:solidFill>
                </a:endParaRPr>
              </a:p>
            </p:txBody>
          </p:sp>
          <p:sp>
            <p:nvSpPr>
              <p:cNvPr id="72" name="TextBox 71"/>
              <p:cNvSpPr txBox="1"/>
              <p:nvPr/>
            </p:nvSpPr>
            <p:spPr>
              <a:xfrm>
                <a:off x="173306" y="611059"/>
                <a:ext cx="1344535"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Data Center</a:t>
                </a:r>
                <a:endParaRPr lang="en-US" sz="2000" dirty="0"/>
              </a:p>
            </p:txBody>
          </p:sp>
        </p:grpSp>
        <p:grpSp>
          <p:nvGrpSpPr>
            <p:cNvPr id="73" name="Group 72"/>
            <p:cNvGrpSpPr/>
            <p:nvPr/>
          </p:nvGrpSpPr>
          <p:grpSpPr>
            <a:xfrm>
              <a:off x="8876238" y="3574923"/>
              <a:ext cx="2280788" cy="2642127"/>
              <a:chOff x="4758124" y="3148304"/>
              <a:chExt cx="2280788" cy="2747088"/>
            </a:xfrm>
          </p:grpSpPr>
          <p:sp>
            <p:nvSpPr>
              <p:cNvPr id="74" name="Rectangle 73"/>
              <p:cNvSpPr/>
              <p:nvPr/>
            </p:nvSpPr>
            <p:spPr bwMode="auto">
              <a:xfrm>
                <a:off x="4758127" y="3148304"/>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chemeClr val="bg1"/>
                    </a:solidFill>
                  </a:rPr>
                  <a:t>Your Services</a:t>
                </a:r>
              </a:p>
            </p:txBody>
          </p:sp>
          <p:sp>
            <p:nvSpPr>
              <p:cNvPr id="75" name="Rectangle 74"/>
              <p:cNvSpPr/>
              <p:nvPr/>
            </p:nvSpPr>
            <p:spPr bwMode="auto">
              <a:xfrm>
                <a:off x="4758126" y="4091279"/>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chemeClr val="bg1"/>
                    </a:solidFill>
                  </a:rPr>
                  <a:t>Platform Services</a:t>
                </a:r>
              </a:p>
            </p:txBody>
          </p:sp>
          <p:sp>
            <p:nvSpPr>
              <p:cNvPr id="76" name="Rectangle 75"/>
              <p:cNvSpPr/>
              <p:nvPr/>
            </p:nvSpPr>
            <p:spPr bwMode="auto">
              <a:xfrm>
                <a:off x="4758124" y="5024146"/>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chemeClr val="bg1"/>
                    </a:solidFill>
                  </a:rPr>
                  <a:t>3</a:t>
                </a:r>
                <a:r>
                  <a:rPr lang="en-US" sz="2200" baseline="30000" dirty="0" smtClean="0">
                    <a:solidFill>
                      <a:schemeClr val="bg1"/>
                    </a:solidFill>
                  </a:rPr>
                  <a:t>rd</a:t>
                </a:r>
                <a:r>
                  <a:rPr lang="en-US" sz="2200" dirty="0" smtClean="0">
                    <a:solidFill>
                      <a:schemeClr val="bg1"/>
                    </a:solidFill>
                  </a:rPr>
                  <a:t> Party </a:t>
                </a:r>
                <a:br>
                  <a:rPr lang="en-US" sz="2200" dirty="0" smtClean="0">
                    <a:solidFill>
                      <a:schemeClr val="bg1"/>
                    </a:solidFill>
                  </a:rPr>
                </a:br>
                <a:r>
                  <a:rPr lang="en-US" sz="2200" dirty="0" smtClean="0">
                    <a:solidFill>
                      <a:schemeClr val="bg1"/>
                    </a:solidFill>
                  </a:rPr>
                  <a:t>Services</a:t>
                </a:r>
              </a:p>
            </p:txBody>
          </p:sp>
        </p:grpSp>
      </p:grpSp>
      <p:grpSp>
        <p:nvGrpSpPr>
          <p:cNvPr id="128" name="Group 127"/>
          <p:cNvGrpSpPr/>
          <p:nvPr/>
        </p:nvGrpSpPr>
        <p:grpSpPr>
          <a:xfrm>
            <a:off x="4295885" y="840885"/>
            <a:ext cx="3816220" cy="5936464"/>
            <a:chOff x="8280868" y="621336"/>
            <a:chExt cx="3907957" cy="6038171"/>
          </a:xfrm>
        </p:grpSpPr>
        <p:grpSp>
          <p:nvGrpSpPr>
            <p:cNvPr id="129" name="Group 128"/>
            <p:cNvGrpSpPr/>
            <p:nvPr/>
          </p:nvGrpSpPr>
          <p:grpSpPr>
            <a:xfrm>
              <a:off x="8280868" y="621336"/>
              <a:ext cx="3907957" cy="6038171"/>
              <a:chOff x="76211" y="505312"/>
              <a:chExt cx="3907957" cy="6278043"/>
            </a:xfrm>
          </p:grpSpPr>
          <p:sp>
            <p:nvSpPr>
              <p:cNvPr id="134" name="Rectangle 133"/>
              <p:cNvSpPr/>
              <p:nvPr/>
            </p:nvSpPr>
            <p:spPr bwMode="auto">
              <a:xfrm>
                <a:off x="76211" y="505312"/>
                <a:ext cx="3907957" cy="627804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Strategy</a:t>
                </a:r>
              </a:p>
            </p:txBody>
          </p:sp>
          <p:sp>
            <p:nvSpPr>
              <p:cNvPr id="135" name="Rectangle 134"/>
              <p:cNvSpPr/>
              <p:nvPr/>
            </p:nvSpPr>
            <p:spPr bwMode="auto">
              <a:xfrm>
                <a:off x="167948" y="1175657"/>
                <a:ext cx="3694923" cy="5533053"/>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ESP</a:t>
                </a:r>
              </a:p>
            </p:txBody>
          </p:sp>
          <p:sp>
            <p:nvSpPr>
              <p:cNvPr id="136" name="TextBox 135"/>
              <p:cNvSpPr txBox="1"/>
              <p:nvPr/>
            </p:nvSpPr>
            <p:spPr>
              <a:xfrm>
                <a:off x="231379" y="1251761"/>
                <a:ext cx="1405962"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Cloud Fabric</a:t>
                </a:r>
                <a:endParaRPr lang="en-US" sz="2000" dirty="0"/>
              </a:p>
            </p:txBody>
          </p:sp>
          <p:sp>
            <p:nvSpPr>
              <p:cNvPr id="137" name="Rectangle 136"/>
              <p:cNvSpPr/>
              <p:nvPr/>
            </p:nvSpPr>
            <p:spPr bwMode="auto">
              <a:xfrm>
                <a:off x="268685" y="1670180"/>
                <a:ext cx="3314267" cy="4917232"/>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2">
                      <a:lumMod val="50000"/>
                    </a:schemeClr>
                  </a:solidFill>
                </a:endParaRPr>
              </a:p>
            </p:txBody>
          </p:sp>
          <p:sp>
            <p:nvSpPr>
              <p:cNvPr id="138" name="TextBox 137"/>
              <p:cNvSpPr txBox="1"/>
              <p:nvPr/>
            </p:nvSpPr>
            <p:spPr>
              <a:xfrm>
                <a:off x="328862" y="1842701"/>
                <a:ext cx="1285608"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Application</a:t>
                </a:r>
                <a:endParaRPr lang="en-US" sz="2000" dirty="0"/>
              </a:p>
            </p:txBody>
          </p:sp>
          <p:sp>
            <p:nvSpPr>
              <p:cNvPr id="139" name="Rectangle 138"/>
              <p:cNvSpPr/>
              <p:nvPr/>
            </p:nvSpPr>
            <p:spPr bwMode="auto">
              <a:xfrm>
                <a:off x="505090" y="2258007"/>
                <a:ext cx="2804180" cy="4133461"/>
              </a:xfrm>
              <a:prstGeom prst="rect">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140" name="TextBox 139"/>
              <p:cNvSpPr txBox="1"/>
              <p:nvPr/>
            </p:nvSpPr>
            <p:spPr>
              <a:xfrm>
                <a:off x="660106" y="2416605"/>
                <a:ext cx="941257" cy="292937"/>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solidFill>
                      <a:schemeClr val="bg1"/>
                    </a:solidFill>
                  </a:rPr>
                  <a:t>Services</a:t>
                </a:r>
                <a:endParaRPr lang="en-US" sz="2000" dirty="0">
                  <a:solidFill>
                    <a:schemeClr val="bg1"/>
                  </a:solidFill>
                </a:endParaRPr>
              </a:p>
            </p:txBody>
          </p:sp>
          <p:sp>
            <p:nvSpPr>
              <p:cNvPr id="141" name="TextBox 140"/>
              <p:cNvSpPr txBox="1"/>
              <p:nvPr/>
            </p:nvSpPr>
            <p:spPr>
              <a:xfrm>
                <a:off x="173306" y="611059"/>
                <a:ext cx="1344535" cy="276999"/>
              </a:xfrm>
              <a:prstGeom prst="rect">
                <a:avLst/>
              </a:prstGeom>
              <a:noFill/>
            </p:spPr>
            <p:txBody>
              <a:bodyPr wrap="none" lIns="0" tIns="0" rIns="0" bIns="0" rtlCol="0">
                <a:spAutoFit/>
              </a:bodyPr>
              <a:lstStyle/>
              <a:p>
                <a:pPr>
                  <a:lnSpc>
                    <a:spcPct val="90000"/>
                  </a:lnSpc>
                  <a:spcBef>
                    <a:spcPct val="20000"/>
                  </a:spcBef>
                  <a:buSzPct val="80000"/>
                </a:pPr>
                <a:r>
                  <a:rPr lang="en-US" sz="2000" dirty="0" smtClean="0"/>
                  <a:t>Data Center</a:t>
                </a:r>
                <a:endParaRPr lang="en-US" sz="2000" dirty="0"/>
              </a:p>
            </p:txBody>
          </p:sp>
        </p:grpSp>
        <p:grpSp>
          <p:nvGrpSpPr>
            <p:cNvPr id="130" name="Group 129"/>
            <p:cNvGrpSpPr/>
            <p:nvPr/>
          </p:nvGrpSpPr>
          <p:grpSpPr>
            <a:xfrm>
              <a:off x="8876238" y="3574923"/>
              <a:ext cx="2280788" cy="2642127"/>
              <a:chOff x="4758124" y="3148304"/>
              <a:chExt cx="2280788" cy="2747088"/>
            </a:xfrm>
          </p:grpSpPr>
          <p:sp>
            <p:nvSpPr>
              <p:cNvPr id="131" name="Rectangle 130"/>
              <p:cNvSpPr/>
              <p:nvPr/>
            </p:nvSpPr>
            <p:spPr bwMode="auto">
              <a:xfrm>
                <a:off x="4758127" y="3148304"/>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chemeClr val="bg1"/>
                    </a:solidFill>
                  </a:rPr>
                  <a:t>Your Services</a:t>
                </a:r>
              </a:p>
            </p:txBody>
          </p:sp>
          <p:sp>
            <p:nvSpPr>
              <p:cNvPr id="132" name="Rectangle 131"/>
              <p:cNvSpPr/>
              <p:nvPr/>
            </p:nvSpPr>
            <p:spPr bwMode="auto">
              <a:xfrm>
                <a:off x="4758126" y="4091279"/>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chemeClr val="bg1"/>
                    </a:solidFill>
                  </a:rPr>
                  <a:t>Platform Services</a:t>
                </a:r>
              </a:p>
            </p:txBody>
          </p:sp>
          <p:sp>
            <p:nvSpPr>
              <p:cNvPr id="133" name="Rectangle 132"/>
              <p:cNvSpPr/>
              <p:nvPr/>
            </p:nvSpPr>
            <p:spPr bwMode="auto">
              <a:xfrm>
                <a:off x="4758124" y="5024146"/>
                <a:ext cx="2280785" cy="87124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chemeClr val="bg1"/>
                    </a:solidFill>
                  </a:rPr>
                  <a:t>3</a:t>
                </a:r>
                <a:r>
                  <a:rPr lang="en-US" sz="2200" baseline="30000" dirty="0" smtClean="0">
                    <a:solidFill>
                      <a:schemeClr val="bg1"/>
                    </a:solidFill>
                  </a:rPr>
                  <a:t>rd</a:t>
                </a:r>
                <a:r>
                  <a:rPr lang="en-US" sz="2200" dirty="0" smtClean="0">
                    <a:solidFill>
                      <a:schemeClr val="bg1"/>
                    </a:solidFill>
                  </a:rPr>
                  <a:t> Party </a:t>
                </a:r>
                <a:br>
                  <a:rPr lang="en-US" sz="2200" dirty="0" smtClean="0">
                    <a:solidFill>
                      <a:schemeClr val="bg1"/>
                    </a:solidFill>
                  </a:rPr>
                </a:br>
                <a:r>
                  <a:rPr lang="en-US" sz="2200" dirty="0" smtClean="0">
                    <a:solidFill>
                      <a:schemeClr val="bg1"/>
                    </a:solidFill>
                  </a:rPr>
                  <a:t>Services</a:t>
                </a:r>
              </a:p>
            </p:txBody>
          </p:sp>
        </p:grpSp>
      </p:grpSp>
    </p:spTree>
    <p:extLst>
      <p:ext uri="{BB962C8B-B14F-4D97-AF65-F5344CB8AC3E}">
        <p14:creationId xmlns:p14="http://schemas.microsoft.com/office/powerpoint/2010/main" val="415647153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FMEA</a:t>
            </a:r>
            <a:endParaRPr lang="en-US" dirty="0"/>
          </a:p>
        </p:txBody>
      </p:sp>
      <p:sp>
        <p:nvSpPr>
          <p:cNvPr id="3" name="Content Placeholder 2"/>
          <p:cNvSpPr>
            <a:spLocks noGrp="1"/>
          </p:cNvSpPr>
          <p:nvPr>
            <p:ph idx="1"/>
          </p:nvPr>
        </p:nvSpPr>
        <p:spPr/>
        <p:txBody>
          <a:bodyPr/>
          <a:lstStyle/>
          <a:p>
            <a:r>
              <a:rPr lang="en-US" smtClean="0"/>
              <a:t>Failure point: design element subject to outage</a:t>
            </a:r>
          </a:p>
          <a:p>
            <a:endParaRPr lang="en-US" smtClean="0"/>
          </a:p>
          <a:p>
            <a:r>
              <a:rPr lang="en-US" smtClean="0"/>
              <a:t>Design elements subject to external change</a:t>
            </a:r>
          </a:p>
          <a:p>
            <a:endParaRPr lang="en-US" smtClean="0"/>
          </a:p>
          <a:p>
            <a:r>
              <a:rPr lang="en-US" smtClean="0"/>
              <a:t>Common failure points</a:t>
            </a:r>
            <a:endParaRPr lang="en-US" dirty="0" smtClean="0"/>
          </a:p>
        </p:txBody>
      </p:sp>
      <p:sp>
        <p:nvSpPr>
          <p:cNvPr id="4" name="Slide Number Placeholder 3"/>
          <p:cNvSpPr>
            <a:spLocks noGrp="1"/>
          </p:cNvSpPr>
          <p:nvPr>
            <p:ph type="sldNum" sz="quarter" idx="4294967295"/>
          </p:nvPr>
        </p:nvSpPr>
        <p:spPr>
          <a:xfrm>
            <a:off x="9059863" y="6492875"/>
            <a:ext cx="3128962" cy="365125"/>
          </a:xfrm>
          <a:prstGeom prst="rect">
            <a:avLst/>
          </a:prstGeom>
        </p:spPr>
        <p:txBody>
          <a:bodyPr/>
          <a:lstStyle/>
          <a:p>
            <a:fld id="{40E23B03-6AFE-40A9-BC2C-E89E0B2C5091}"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122329303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Failure mode example</a:t>
            </a:r>
            <a:endParaRPr lang="en-US" dirty="0"/>
          </a:p>
        </p:txBody>
      </p:sp>
      <p:sp>
        <p:nvSpPr>
          <p:cNvPr id="9" name="Text Placeholder 8"/>
          <p:cNvSpPr>
            <a:spLocks noGrp="1"/>
          </p:cNvSpPr>
          <p:nvPr>
            <p:ph type="body" sz="quarter" idx="10"/>
          </p:nvPr>
        </p:nvSpPr>
        <p:spPr>
          <a:xfrm>
            <a:off x="519114" y="1905000"/>
            <a:ext cx="11149012" cy="4395049"/>
          </a:xfrm>
        </p:spPr>
        <p:txBody>
          <a:bodyPr/>
          <a:lstStyle/>
          <a:p>
            <a:pPr lvl="0" defTabSz="914400">
              <a:defRPr/>
            </a:pPr>
            <a:r>
              <a:rPr lang="en-US" sz="2400" dirty="0">
                <a:solidFill>
                  <a:schemeClr val="tx1"/>
                </a:solidFill>
              </a:rPr>
              <a:t>public </a:t>
            </a:r>
            <a:r>
              <a:rPr lang="en-US" sz="2400" dirty="0" err="1">
                <a:solidFill>
                  <a:schemeClr val="tx1"/>
                </a:solidFill>
              </a:rPr>
              <a:t>int</a:t>
            </a:r>
            <a:r>
              <a:rPr lang="en-US" sz="2400" dirty="0">
                <a:solidFill>
                  <a:schemeClr val="tx1"/>
                </a:solidFill>
              </a:rPr>
              <a:t> </a:t>
            </a:r>
            <a:r>
              <a:rPr lang="en-US" sz="2400" dirty="0" err="1">
                <a:solidFill>
                  <a:schemeClr val="tx1"/>
                </a:solidFill>
              </a:rPr>
              <a:t>GetBusinessData</a:t>
            </a:r>
            <a:r>
              <a:rPr lang="en-US" sz="2400" dirty="0">
                <a:solidFill>
                  <a:schemeClr val="tx1"/>
                </a:solidFill>
              </a:rPr>
              <a:t>(string[] parameters</a:t>
            </a:r>
            <a:r>
              <a:rPr lang="en-US" sz="2400" dirty="0" smtClean="0">
                <a:solidFill>
                  <a:schemeClr val="tx1"/>
                </a:solidFill>
              </a:rPr>
              <a:t>) {</a:t>
            </a:r>
            <a:endParaRPr lang="en-US" sz="2400" dirty="0">
              <a:solidFill>
                <a:schemeClr val="tx1"/>
              </a:solidFill>
            </a:endParaRPr>
          </a:p>
          <a:p>
            <a:pPr lvl="0" defTabSz="914400">
              <a:defRPr/>
            </a:pPr>
            <a:r>
              <a:rPr lang="en-US" sz="2400" dirty="0">
                <a:solidFill>
                  <a:schemeClr val="tx1"/>
                </a:solidFill>
              </a:rPr>
              <a:t>    try </a:t>
            </a:r>
            <a:r>
              <a:rPr lang="en-US" sz="2400" dirty="0" smtClean="0">
                <a:solidFill>
                  <a:schemeClr val="tx1"/>
                </a:solidFill>
              </a:rPr>
              <a:t>{</a:t>
            </a:r>
            <a:endParaRPr lang="en-US" sz="2400" dirty="0">
              <a:solidFill>
                <a:schemeClr val="tx1"/>
              </a:solidFill>
            </a:endParaRPr>
          </a:p>
          <a:p>
            <a:pPr lvl="0" defTabSz="914400">
              <a:defRPr/>
            </a:pPr>
            <a:r>
              <a:rPr lang="en-US" sz="2400" dirty="0">
                <a:solidFill>
                  <a:schemeClr val="tx1"/>
                </a:solidFill>
              </a:rPr>
              <a:t>	</a:t>
            </a:r>
            <a:r>
              <a:rPr lang="en-US" sz="2400" dirty="0" err="1">
                <a:solidFill>
                  <a:schemeClr val="tx1"/>
                </a:solidFill>
              </a:rPr>
              <a:t>var</a:t>
            </a:r>
            <a:r>
              <a:rPr lang="en-US" sz="2400" dirty="0">
                <a:solidFill>
                  <a:schemeClr val="tx1"/>
                </a:solidFill>
              </a:rPr>
              <a:t> </a:t>
            </a:r>
            <a:r>
              <a:rPr lang="en-US" sz="2400" dirty="0" err="1">
                <a:solidFill>
                  <a:schemeClr val="tx1"/>
                </a:solidFill>
              </a:rPr>
              <a:t>config</a:t>
            </a:r>
            <a:r>
              <a:rPr lang="en-US" sz="2400" dirty="0">
                <a:solidFill>
                  <a:schemeClr val="tx1"/>
                </a:solidFill>
              </a:rPr>
              <a:t> = </a:t>
            </a:r>
            <a:r>
              <a:rPr lang="en-US" sz="2400" dirty="0" err="1">
                <a:solidFill>
                  <a:schemeClr val="tx1"/>
                </a:solidFill>
              </a:rPr>
              <a:t>Config.Open</a:t>
            </a:r>
            <a:r>
              <a:rPr lang="en-US" sz="2400" dirty="0">
                <a:solidFill>
                  <a:schemeClr val="tx1"/>
                </a:solidFill>
              </a:rPr>
              <a:t>(_</a:t>
            </a:r>
            <a:r>
              <a:rPr lang="en-US" sz="2400" dirty="0" err="1">
                <a:solidFill>
                  <a:schemeClr val="tx1"/>
                </a:solidFill>
              </a:rPr>
              <a:t>configPath</a:t>
            </a:r>
            <a:r>
              <a:rPr lang="en-US" sz="2400" dirty="0">
                <a:solidFill>
                  <a:schemeClr val="tx1"/>
                </a:solidFill>
              </a:rPr>
              <a:t>);</a:t>
            </a:r>
          </a:p>
          <a:p>
            <a:pPr lvl="0" defTabSz="914400">
              <a:defRPr/>
            </a:pPr>
            <a:r>
              <a:rPr lang="en-US" sz="2400" dirty="0">
                <a:solidFill>
                  <a:schemeClr val="tx1"/>
                </a:solidFill>
              </a:rPr>
              <a:t>	</a:t>
            </a:r>
            <a:r>
              <a:rPr lang="en-US" sz="2400" dirty="0" err="1">
                <a:solidFill>
                  <a:schemeClr val="tx1"/>
                </a:solidFill>
              </a:rPr>
              <a:t>var</a:t>
            </a:r>
            <a:r>
              <a:rPr lang="en-US" sz="2400" dirty="0">
                <a:solidFill>
                  <a:schemeClr val="tx1"/>
                </a:solidFill>
              </a:rPr>
              <a:t> conn = </a:t>
            </a:r>
            <a:r>
              <a:rPr lang="en-US" sz="2400" dirty="0" err="1">
                <a:solidFill>
                  <a:schemeClr val="tx1"/>
                </a:solidFill>
              </a:rPr>
              <a:t>ConnectToDB</a:t>
            </a:r>
            <a:r>
              <a:rPr lang="en-US" sz="2400" dirty="0">
                <a:solidFill>
                  <a:schemeClr val="tx1"/>
                </a:solidFill>
              </a:rPr>
              <a:t>(</a:t>
            </a:r>
            <a:r>
              <a:rPr lang="en-US" sz="2400" dirty="0" err="1">
                <a:solidFill>
                  <a:schemeClr val="tx1"/>
                </a:solidFill>
              </a:rPr>
              <a:t>config.ConnectString</a:t>
            </a:r>
            <a:r>
              <a:rPr lang="en-US" sz="2400" dirty="0">
                <a:solidFill>
                  <a:schemeClr val="tx1"/>
                </a:solidFill>
              </a:rPr>
              <a:t>);</a:t>
            </a:r>
          </a:p>
          <a:p>
            <a:pPr lvl="0" defTabSz="914400">
              <a:defRPr/>
            </a:pPr>
            <a:r>
              <a:rPr lang="en-US" sz="2400" dirty="0">
                <a:solidFill>
                  <a:schemeClr val="tx1"/>
                </a:solidFill>
              </a:rPr>
              <a:t>	</a:t>
            </a:r>
            <a:r>
              <a:rPr lang="en-US" sz="2400" dirty="0" err="1">
                <a:solidFill>
                  <a:schemeClr val="tx1"/>
                </a:solidFill>
              </a:rPr>
              <a:t>var</a:t>
            </a:r>
            <a:r>
              <a:rPr lang="en-US" sz="2400" dirty="0">
                <a:solidFill>
                  <a:schemeClr val="tx1"/>
                </a:solidFill>
              </a:rPr>
              <a:t> data = </a:t>
            </a:r>
            <a:r>
              <a:rPr lang="en-US" sz="2400" dirty="0" err="1">
                <a:solidFill>
                  <a:schemeClr val="tx1"/>
                </a:solidFill>
              </a:rPr>
              <a:t>conn.GetData</a:t>
            </a:r>
            <a:r>
              <a:rPr lang="en-US" sz="2400" dirty="0">
                <a:solidFill>
                  <a:schemeClr val="tx1"/>
                </a:solidFill>
              </a:rPr>
              <a:t>(_</a:t>
            </a:r>
            <a:r>
              <a:rPr lang="en-US" sz="2400" dirty="0" err="1">
                <a:solidFill>
                  <a:schemeClr val="tx1"/>
                </a:solidFill>
              </a:rPr>
              <a:t>sproc</a:t>
            </a:r>
            <a:r>
              <a:rPr lang="en-US" sz="2400" dirty="0">
                <a:solidFill>
                  <a:schemeClr val="tx1"/>
                </a:solidFill>
              </a:rPr>
              <a:t>, parameters);</a:t>
            </a:r>
          </a:p>
          <a:p>
            <a:pPr lvl="0" defTabSz="914400">
              <a:defRPr/>
            </a:pPr>
            <a:r>
              <a:rPr lang="en-US" sz="2400" dirty="0">
                <a:solidFill>
                  <a:schemeClr val="tx1"/>
                </a:solidFill>
              </a:rPr>
              <a:t>	return data;</a:t>
            </a:r>
          </a:p>
          <a:p>
            <a:pPr lvl="0" defTabSz="914400">
              <a:defRPr/>
            </a:pPr>
            <a:r>
              <a:rPr lang="en-US" sz="2400" dirty="0">
                <a:solidFill>
                  <a:schemeClr val="tx1"/>
                </a:solidFill>
              </a:rPr>
              <a:t>    </a:t>
            </a:r>
            <a:r>
              <a:rPr lang="en-US" sz="2400" dirty="0" smtClean="0">
                <a:solidFill>
                  <a:schemeClr val="tx1"/>
                </a:solidFill>
              </a:rPr>
              <a:t>} catch </a:t>
            </a:r>
            <a:r>
              <a:rPr lang="en-US" sz="2400" dirty="0">
                <a:solidFill>
                  <a:schemeClr val="tx1"/>
                </a:solidFill>
              </a:rPr>
              <a:t>(Exception e</a:t>
            </a:r>
            <a:r>
              <a:rPr lang="en-US" sz="2400" dirty="0" smtClean="0">
                <a:solidFill>
                  <a:schemeClr val="tx1"/>
                </a:solidFill>
              </a:rPr>
              <a:t>) </a:t>
            </a:r>
            <a:r>
              <a:rPr lang="en-US" sz="2400" dirty="0">
                <a:solidFill>
                  <a:schemeClr val="tx1"/>
                </a:solidFill>
              </a:rPr>
              <a:t>{</a:t>
            </a:r>
          </a:p>
          <a:p>
            <a:pPr lvl="0" defTabSz="914400">
              <a:defRPr/>
            </a:pPr>
            <a:r>
              <a:rPr lang="en-US" sz="2400" dirty="0">
                <a:solidFill>
                  <a:schemeClr val="tx1"/>
                </a:solidFill>
              </a:rPr>
              <a:t>	</a:t>
            </a:r>
            <a:r>
              <a:rPr lang="en-US" sz="2400" dirty="0" err="1">
                <a:solidFill>
                  <a:schemeClr val="tx1"/>
                </a:solidFill>
              </a:rPr>
              <a:t>WriteEventLogEvent</a:t>
            </a:r>
            <a:r>
              <a:rPr lang="en-US" sz="2400" dirty="0">
                <a:solidFill>
                  <a:schemeClr val="tx1"/>
                </a:solidFill>
              </a:rPr>
              <a:t>(100, </a:t>
            </a:r>
            <a:r>
              <a:rPr lang="en-US" sz="2400" dirty="0" err="1">
                <a:solidFill>
                  <a:schemeClr val="tx1"/>
                </a:solidFill>
              </a:rPr>
              <a:t>E_ExceptionInDal</a:t>
            </a:r>
            <a:r>
              <a:rPr lang="en-US" sz="2400" dirty="0">
                <a:solidFill>
                  <a:schemeClr val="tx1"/>
                </a:solidFill>
              </a:rPr>
              <a:t>);</a:t>
            </a:r>
          </a:p>
          <a:p>
            <a:pPr lvl="0" defTabSz="914400">
              <a:defRPr/>
            </a:pPr>
            <a:r>
              <a:rPr lang="en-US" sz="2400" dirty="0">
                <a:solidFill>
                  <a:schemeClr val="tx1"/>
                </a:solidFill>
              </a:rPr>
              <a:t>	throw;</a:t>
            </a:r>
          </a:p>
          <a:p>
            <a:pPr lvl="0" defTabSz="914400">
              <a:defRPr/>
            </a:pPr>
            <a:r>
              <a:rPr lang="en-US" sz="2400" dirty="0">
                <a:solidFill>
                  <a:schemeClr val="tx1"/>
                </a:solidFill>
              </a:rPr>
              <a:t>    }</a:t>
            </a:r>
          </a:p>
          <a:p>
            <a:pPr lvl="0" defTabSz="914400">
              <a:defRPr/>
            </a:pPr>
            <a:r>
              <a:rPr lang="en-US" sz="2400" dirty="0" smtClean="0">
                <a:solidFill>
                  <a:schemeClr val="tx1"/>
                </a:solidFill>
              </a:rPr>
              <a:t>}</a:t>
            </a:r>
            <a:endParaRPr lang="en-US" sz="2400" dirty="0">
              <a:solidFill>
                <a:schemeClr val="tx1"/>
              </a:solidFill>
            </a:endParaRPr>
          </a:p>
        </p:txBody>
      </p:sp>
      <p:sp>
        <p:nvSpPr>
          <p:cNvPr id="4" name="Slide Number Placeholder 3"/>
          <p:cNvSpPr>
            <a:spLocks noGrp="1"/>
          </p:cNvSpPr>
          <p:nvPr>
            <p:ph type="sldNum" sz="quarter" idx="4294967295"/>
          </p:nvPr>
        </p:nvSpPr>
        <p:spPr>
          <a:xfrm>
            <a:off x="9059863" y="6492875"/>
            <a:ext cx="3128962" cy="365125"/>
          </a:xfrm>
          <a:prstGeom prst="rect">
            <a:avLst/>
          </a:prstGeom>
        </p:spPr>
        <p:txBody>
          <a:bodyPr/>
          <a:lstStyle/>
          <a:p>
            <a:fld id="{40E23B03-6AFE-40A9-BC2C-E89E0B2C5091}"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422148085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214764" y="1777848"/>
            <a:ext cx="5833872" cy="385876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Multiple form factors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Title 12"/>
          <p:cNvSpPr>
            <a:spLocks noGrp="1"/>
          </p:cNvSpPr>
          <p:nvPr>
            <p:ph type="title"/>
          </p:nvPr>
        </p:nvSpPr>
        <p:spPr>
          <a:xfrm>
            <a:off x="519112" y="228600"/>
            <a:ext cx="11149013" cy="747897"/>
          </a:xfrm>
        </p:spPr>
        <p:txBody>
          <a:bodyPr/>
          <a:lstStyle/>
          <a:p>
            <a:r>
              <a:rPr lang="en-US" sz="5400" dirty="0" smtClean="0">
                <a:latin typeface="Segoe UI Light" pitchFamily="34" charset="0"/>
                <a:ea typeface="Segoe UI" pitchFamily="34" charset="0"/>
                <a:cs typeface="Segoe UI" pitchFamily="34" charset="0"/>
              </a:rPr>
              <a:t>Understanding modern apps</a:t>
            </a:r>
            <a:endParaRPr lang="en-US" sz="5400" dirty="0">
              <a:latin typeface="Segoe UI Light" pitchFamily="34" charset="0"/>
              <a:ea typeface="Segoe UI" pitchFamily="34" charset="0"/>
              <a:cs typeface="Segoe UI" pitchFamily="34" charset="0"/>
            </a:endParaRPr>
          </a:p>
        </p:txBody>
      </p:sp>
      <p:sp>
        <p:nvSpPr>
          <p:cNvPr id="28" name="Rectangle 27"/>
          <p:cNvSpPr/>
          <p:nvPr/>
        </p:nvSpPr>
        <p:spPr bwMode="auto">
          <a:xfrm>
            <a:off x="9133612" y="3759481"/>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Social</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7153761" y="3759481"/>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Identity</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9133612" y="1774199"/>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Choice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0" name="Rectangle 29"/>
          <p:cNvSpPr/>
          <p:nvPr/>
        </p:nvSpPr>
        <p:spPr bwMode="auto">
          <a:xfrm>
            <a:off x="7153761" y="1774199"/>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Anytime access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Freeform 154"/>
          <p:cNvSpPr>
            <a:spLocks noEditPoints="1"/>
          </p:cNvSpPr>
          <p:nvPr/>
        </p:nvSpPr>
        <p:spPr bwMode="black">
          <a:xfrm>
            <a:off x="7522188" y="4018881"/>
            <a:ext cx="1163023" cy="1162719"/>
          </a:xfrm>
          <a:custGeom>
            <a:avLst/>
            <a:gdLst>
              <a:gd name="T0" fmla="*/ 235 w 433"/>
              <a:gd name="T1" fmla="*/ 433 h 433"/>
              <a:gd name="T2" fmla="*/ 0 w 433"/>
              <a:gd name="T3" fmla="*/ 198 h 433"/>
              <a:gd name="T4" fmla="*/ 0 w 433"/>
              <a:gd name="T5" fmla="*/ 101 h 433"/>
              <a:gd name="T6" fmla="*/ 99 w 433"/>
              <a:gd name="T7" fmla="*/ 2 h 433"/>
              <a:gd name="T8" fmla="*/ 198 w 433"/>
              <a:gd name="T9" fmla="*/ 0 h 433"/>
              <a:gd name="T10" fmla="*/ 433 w 433"/>
              <a:gd name="T11" fmla="*/ 235 h 433"/>
              <a:gd name="T12" fmla="*/ 235 w 433"/>
              <a:gd name="T13" fmla="*/ 433 h 433"/>
              <a:gd name="T14" fmla="*/ 96 w 433"/>
              <a:gd name="T15" fmla="*/ 72 h 433"/>
              <a:gd name="T16" fmla="*/ 71 w 433"/>
              <a:gd name="T17" fmla="*/ 72 h 433"/>
              <a:gd name="T18" fmla="*/ 71 w 433"/>
              <a:gd name="T19" fmla="*/ 97 h 433"/>
              <a:gd name="T20" fmla="*/ 96 w 433"/>
              <a:gd name="T21" fmla="*/ 97 h 433"/>
              <a:gd name="T22" fmla="*/ 96 w 433"/>
              <a:gd name="T23" fmla="*/ 72 h 433"/>
              <a:gd name="T24" fmla="*/ 250 w 433"/>
              <a:gd name="T25" fmla="*/ 138 h 433"/>
              <a:gd name="T26" fmla="*/ 231 w 433"/>
              <a:gd name="T27" fmla="*/ 138 h 433"/>
              <a:gd name="T28" fmla="*/ 231 w 433"/>
              <a:gd name="T29" fmla="*/ 158 h 433"/>
              <a:gd name="T30" fmla="*/ 264 w 433"/>
              <a:gd name="T31" fmla="*/ 191 h 433"/>
              <a:gd name="T32" fmla="*/ 254 w 433"/>
              <a:gd name="T33" fmla="*/ 193 h 433"/>
              <a:gd name="T34" fmla="*/ 176 w 433"/>
              <a:gd name="T35" fmla="*/ 115 h 433"/>
              <a:gd name="T36" fmla="*/ 158 w 433"/>
              <a:gd name="T37" fmla="*/ 115 h 433"/>
              <a:gd name="T38" fmla="*/ 159 w 433"/>
              <a:gd name="T39" fmla="*/ 133 h 433"/>
              <a:gd name="T40" fmla="*/ 212 w 433"/>
              <a:gd name="T41" fmla="*/ 186 h 433"/>
              <a:gd name="T42" fmla="*/ 208 w 433"/>
              <a:gd name="T43" fmla="*/ 192 h 433"/>
              <a:gd name="T44" fmla="*/ 145 w 433"/>
              <a:gd name="T45" fmla="*/ 130 h 433"/>
              <a:gd name="T46" fmla="*/ 128 w 433"/>
              <a:gd name="T47" fmla="*/ 130 h 433"/>
              <a:gd name="T48" fmla="*/ 128 w 433"/>
              <a:gd name="T49" fmla="*/ 147 h 433"/>
              <a:gd name="T50" fmla="*/ 194 w 433"/>
              <a:gd name="T51" fmla="*/ 214 h 433"/>
              <a:gd name="T52" fmla="*/ 191 w 433"/>
              <a:gd name="T53" fmla="*/ 220 h 433"/>
              <a:gd name="T54" fmla="*/ 134 w 433"/>
              <a:gd name="T55" fmla="*/ 163 h 433"/>
              <a:gd name="T56" fmla="*/ 116 w 433"/>
              <a:gd name="T57" fmla="*/ 164 h 433"/>
              <a:gd name="T58" fmla="*/ 116 w 433"/>
              <a:gd name="T59" fmla="*/ 181 h 433"/>
              <a:gd name="T60" fmla="*/ 177 w 433"/>
              <a:gd name="T61" fmla="*/ 242 h 433"/>
              <a:gd name="T62" fmla="*/ 173 w 433"/>
              <a:gd name="T63" fmla="*/ 248 h 433"/>
              <a:gd name="T64" fmla="*/ 122 w 433"/>
              <a:gd name="T65" fmla="*/ 197 h 433"/>
              <a:gd name="T66" fmla="*/ 104 w 433"/>
              <a:gd name="T67" fmla="*/ 197 h 433"/>
              <a:gd name="T68" fmla="*/ 105 w 433"/>
              <a:gd name="T69" fmla="*/ 215 h 433"/>
              <a:gd name="T70" fmla="*/ 195 w 433"/>
              <a:gd name="T71" fmla="*/ 305 h 433"/>
              <a:gd name="T72" fmla="*/ 286 w 433"/>
              <a:gd name="T73" fmla="*/ 314 h 433"/>
              <a:gd name="T74" fmla="*/ 309 w 433"/>
              <a:gd name="T75" fmla="*/ 290 h 433"/>
              <a:gd name="T76" fmla="*/ 306 w 433"/>
              <a:gd name="T77" fmla="*/ 194 h 433"/>
              <a:gd name="T78" fmla="*/ 250 w 433"/>
              <a:gd name="T79" fmla="*/ 13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 h="433">
                <a:moveTo>
                  <a:pt x="235" y="433"/>
                </a:moveTo>
                <a:cubicBezTo>
                  <a:pt x="0" y="198"/>
                  <a:pt x="0" y="198"/>
                  <a:pt x="0" y="198"/>
                </a:cubicBezTo>
                <a:cubicBezTo>
                  <a:pt x="0" y="101"/>
                  <a:pt x="0" y="101"/>
                  <a:pt x="0" y="101"/>
                </a:cubicBezTo>
                <a:cubicBezTo>
                  <a:pt x="99" y="2"/>
                  <a:pt x="99" y="2"/>
                  <a:pt x="99" y="2"/>
                </a:cubicBezTo>
                <a:cubicBezTo>
                  <a:pt x="198" y="0"/>
                  <a:pt x="198" y="0"/>
                  <a:pt x="198" y="0"/>
                </a:cubicBezTo>
                <a:cubicBezTo>
                  <a:pt x="433" y="235"/>
                  <a:pt x="433" y="235"/>
                  <a:pt x="433" y="235"/>
                </a:cubicBezTo>
                <a:lnTo>
                  <a:pt x="235" y="433"/>
                </a:lnTo>
                <a:close/>
                <a:moveTo>
                  <a:pt x="96" y="72"/>
                </a:moveTo>
                <a:cubicBezTo>
                  <a:pt x="89" y="65"/>
                  <a:pt x="78" y="65"/>
                  <a:pt x="71" y="72"/>
                </a:cubicBezTo>
                <a:cubicBezTo>
                  <a:pt x="64" y="79"/>
                  <a:pt x="64" y="90"/>
                  <a:pt x="71" y="97"/>
                </a:cubicBezTo>
                <a:cubicBezTo>
                  <a:pt x="78" y="104"/>
                  <a:pt x="89" y="104"/>
                  <a:pt x="96" y="97"/>
                </a:cubicBezTo>
                <a:cubicBezTo>
                  <a:pt x="103" y="90"/>
                  <a:pt x="103" y="79"/>
                  <a:pt x="96" y="72"/>
                </a:cubicBezTo>
                <a:close/>
                <a:moveTo>
                  <a:pt x="250" y="138"/>
                </a:moveTo>
                <a:cubicBezTo>
                  <a:pt x="245" y="133"/>
                  <a:pt x="236" y="133"/>
                  <a:pt x="231" y="138"/>
                </a:cubicBezTo>
                <a:cubicBezTo>
                  <a:pt x="225" y="144"/>
                  <a:pt x="225" y="153"/>
                  <a:pt x="231" y="158"/>
                </a:cubicBezTo>
                <a:cubicBezTo>
                  <a:pt x="264" y="191"/>
                  <a:pt x="264" y="191"/>
                  <a:pt x="264" y="191"/>
                </a:cubicBezTo>
                <a:cubicBezTo>
                  <a:pt x="254" y="193"/>
                  <a:pt x="254" y="193"/>
                  <a:pt x="254" y="193"/>
                </a:cubicBezTo>
                <a:cubicBezTo>
                  <a:pt x="176" y="115"/>
                  <a:pt x="176" y="115"/>
                  <a:pt x="176" y="115"/>
                </a:cubicBezTo>
                <a:cubicBezTo>
                  <a:pt x="171" y="110"/>
                  <a:pt x="163" y="110"/>
                  <a:pt x="158" y="115"/>
                </a:cubicBezTo>
                <a:cubicBezTo>
                  <a:pt x="153" y="120"/>
                  <a:pt x="154" y="128"/>
                  <a:pt x="159" y="133"/>
                </a:cubicBezTo>
                <a:cubicBezTo>
                  <a:pt x="212" y="186"/>
                  <a:pt x="212" y="186"/>
                  <a:pt x="212" y="186"/>
                </a:cubicBezTo>
                <a:cubicBezTo>
                  <a:pt x="208" y="192"/>
                  <a:pt x="208" y="192"/>
                  <a:pt x="208" y="192"/>
                </a:cubicBezTo>
                <a:cubicBezTo>
                  <a:pt x="145" y="130"/>
                  <a:pt x="145" y="130"/>
                  <a:pt x="145" y="130"/>
                </a:cubicBezTo>
                <a:cubicBezTo>
                  <a:pt x="140" y="125"/>
                  <a:pt x="132" y="125"/>
                  <a:pt x="128" y="130"/>
                </a:cubicBezTo>
                <a:cubicBezTo>
                  <a:pt x="123" y="135"/>
                  <a:pt x="123" y="143"/>
                  <a:pt x="128" y="147"/>
                </a:cubicBezTo>
                <a:cubicBezTo>
                  <a:pt x="194" y="214"/>
                  <a:pt x="194" y="214"/>
                  <a:pt x="194" y="214"/>
                </a:cubicBezTo>
                <a:cubicBezTo>
                  <a:pt x="191" y="220"/>
                  <a:pt x="191" y="220"/>
                  <a:pt x="191" y="220"/>
                </a:cubicBezTo>
                <a:cubicBezTo>
                  <a:pt x="134" y="163"/>
                  <a:pt x="134" y="163"/>
                  <a:pt x="134" y="163"/>
                </a:cubicBezTo>
                <a:cubicBezTo>
                  <a:pt x="129" y="159"/>
                  <a:pt x="121" y="159"/>
                  <a:pt x="116" y="164"/>
                </a:cubicBezTo>
                <a:cubicBezTo>
                  <a:pt x="111" y="168"/>
                  <a:pt x="111" y="176"/>
                  <a:pt x="116" y="181"/>
                </a:cubicBezTo>
                <a:cubicBezTo>
                  <a:pt x="177" y="242"/>
                  <a:pt x="177" y="242"/>
                  <a:pt x="177" y="242"/>
                </a:cubicBezTo>
                <a:cubicBezTo>
                  <a:pt x="173" y="248"/>
                  <a:pt x="173" y="248"/>
                  <a:pt x="173" y="248"/>
                </a:cubicBezTo>
                <a:cubicBezTo>
                  <a:pt x="122" y="197"/>
                  <a:pt x="122" y="197"/>
                  <a:pt x="122" y="197"/>
                </a:cubicBezTo>
                <a:cubicBezTo>
                  <a:pt x="117" y="192"/>
                  <a:pt x="109" y="192"/>
                  <a:pt x="104" y="197"/>
                </a:cubicBezTo>
                <a:cubicBezTo>
                  <a:pt x="99" y="202"/>
                  <a:pt x="100" y="210"/>
                  <a:pt x="105" y="215"/>
                </a:cubicBezTo>
                <a:cubicBezTo>
                  <a:pt x="195" y="305"/>
                  <a:pt x="195" y="305"/>
                  <a:pt x="195" y="305"/>
                </a:cubicBezTo>
                <a:cubicBezTo>
                  <a:pt x="228" y="338"/>
                  <a:pt x="268" y="332"/>
                  <a:pt x="286" y="314"/>
                </a:cubicBezTo>
                <a:cubicBezTo>
                  <a:pt x="287" y="312"/>
                  <a:pt x="305" y="294"/>
                  <a:pt x="309" y="290"/>
                </a:cubicBezTo>
                <a:cubicBezTo>
                  <a:pt x="333" y="266"/>
                  <a:pt x="333" y="221"/>
                  <a:pt x="306" y="194"/>
                </a:cubicBezTo>
                <a:lnTo>
                  <a:pt x="25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pic>
        <p:nvPicPr>
          <p:cNvPr id="18" name="Picture 39" descr="C:\Users\sakuu\Documents\Ballmer WPC\PNGS\Tim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694612" y="1946273"/>
            <a:ext cx="782024" cy="117792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522412" y="2803086"/>
            <a:ext cx="5305403" cy="1768914"/>
            <a:chOff x="2396675" y="2712766"/>
            <a:chExt cx="1208329" cy="402878"/>
          </a:xfrm>
        </p:grpSpPr>
        <p:grpSp>
          <p:nvGrpSpPr>
            <p:cNvPr id="25" name="Group 24"/>
            <p:cNvGrpSpPr/>
            <p:nvPr/>
          </p:nvGrpSpPr>
          <p:grpSpPr bwMode="black">
            <a:xfrm>
              <a:off x="2396675" y="2712766"/>
              <a:ext cx="408356" cy="402878"/>
              <a:chOff x="2916435" y="3914152"/>
              <a:chExt cx="930763" cy="918513"/>
            </a:xfrm>
          </p:grpSpPr>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31"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sp>
          <p:nvSpPr>
            <p:cNvPr id="32" name="Freeform 20"/>
            <p:cNvSpPr>
              <a:spLocks noEditPoints="1"/>
            </p:cNvSpPr>
            <p:nvPr/>
          </p:nvSpPr>
          <p:spPr bwMode="black">
            <a:xfrm>
              <a:off x="2862843" y="2719324"/>
              <a:ext cx="508115" cy="35326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pic>
          <p:nvPicPr>
            <p:cNvPr id="34" name="Picture 3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3421089" y="2719323"/>
              <a:ext cx="183915" cy="353259"/>
            </a:xfrm>
            <a:prstGeom prst="rect">
              <a:avLst/>
            </a:prstGeom>
          </p:spPr>
        </p:pic>
      </p:grpSp>
      <p:pic>
        <p:nvPicPr>
          <p:cNvPr id="35" name="Picture 50" descr="C:\Users\sakuu\Documents\Ballmer MGX 2011\Tile Icons\Road For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black">
          <a:xfrm>
            <a:off x="9610681" y="2144924"/>
            <a:ext cx="979531" cy="979276"/>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14"/>
          <p:cNvSpPr>
            <a:spLocks noEditPoints="1"/>
          </p:cNvSpPr>
          <p:nvPr/>
        </p:nvSpPr>
        <p:spPr bwMode="black">
          <a:xfrm>
            <a:off x="9599612" y="4012269"/>
            <a:ext cx="888918" cy="940731"/>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Tree>
    <p:extLst>
      <p:ext uri="{BB962C8B-B14F-4D97-AF65-F5344CB8AC3E}">
        <p14:creationId xmlns:p14="http://schemas.microsoft.com/office/powerpoint/2010/main" val="2610581653"/>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Dealing with failure modes</a:t>
            </a:r>
            <a:endParaRPr lang="en-US" dirty="0"/>
          </a:p>
        </p:txBody>
      </p:sp>
      <p:sp>
        <p:nvSpPr>
          <p:cNvPr id="3" name="Content Placeholder 2"/>
          <p:cNvSpPr>
            <a:spLocks noGrp="1"/>
          </p:cNvSpPr>
          <p:nvPr>
            <p:ph idx="1"/>
          </p:nvPr>
        </p:nvSpPr>
        <p:spPr/>
        <p:txBody>
          <a:bodyPr/>
          <a:lstStyle/>
          <a:p>
            <a:r>
              <a:rPr lang="en-AU" smtClean="0"/>
              <a:t>Likelihood of failure, practicality of resiliency</a:t>
            </a:r>
          </a:p>
          <a:p>
            <a:endParaRPr lang="en-AU" smtClean="0"/>
          </a:p>
          <a:p>
            <a:r>
              <a:rPr lang="en-AU" smtClean="0"/>
              <a:t>Appropriate action when failure occurs</a:t>
            </a:r>
          </a:p>
          <a:p>
            <a:endParaRPr lang="en-AU" smtClean="0"/>
          </a:p>
          <a:p>
            <a:r>
              <a:rPr lang="en-AU" smtClean="0"/>
              <a:t>Use/simulate failures and test thoroughly</a:t>
            </a:r>
            <a:endParaRPr lang="en-AU" dirty="0" smtClean="0"/>
          </a:p>
        </p:txBody>
      </p:sp>
      <p:sp>
        <p:nvSpPr>
          <p:cNvPr id="4" name="Slide Number Placeholder 3"/>
          <p:cNvSpPr>
            <a:spLocks noGrp="1"/>
          </p:cNvSpPr>
          <p:nvPr>
            <p:ph type="sldNum" sz="quarter" idx="4294967295"/>
          </p:nvPr>
        </p:nvSpPr>
        <p:spPr>
          <a:xfrm>
            <a:off x="9059863" y="6492875"/>
            <a:ext cx="3128962" cy="365125"/>
          </a:xfrm>
          <a:prstGeom prst="rect">
            <a:avLst/>
          </a:prstGeom>
        </p:spPr>
        <p:txBody>
          <a:bodyPr/>
          <a:lstStyle/>
          <a:p>
            <a:fld id="{40E23B03-6AFE-40A9-BC2C-E89E0B2C5091}"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330015251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Fault and upgrade domains</a:t>
            </a:r>
            <a:endParaRPr lang="en-AU"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99518670"/>
              </p:ext>
            </p:extLst>
          </p:nvPr>
        </p:nvGraphicFramePr>
        <p:xfrm>
          <a:off x="519113" y="1447800"/>
          <a:ext cx="1114901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493883"/>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health and performance</a:t>
            </a:r>
            <a:endParaRPr lang="en-US" dirty="0"/>
          </a:p>
        </p:txBody>
      </p:sp>
      <p:sp>
        <p:nvSpPr>
          <p:cNvPr id="5" name="Rectangle 4"/>
          <p:cNvSpPr/>
          <p:nvPr/>
        </p:nvSpPr>
        <p:spPr bwMode="auto">
          <a:xfrm>
            <a:off x="1937437"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6" name="Rectangle 5"/>
          <p:cNvSpPr/>
          <p:nvPr/>
        </p:nvSpPr>
        <p:spPr bwMode="auto">
          <a:xfrm>
            <a:off x="4758664"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7" name="Rectangle 6"/>
          <p:cNvSpPr/>
          <p:nvPr/>
        </p:nvSpPr>
        <p:spPr bwMode="auto">
          <a:xfrm>
            <a:off x="7579891" y="243187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1" name="Freeform 14"/>
          <p:cNvSpPr>
            <a:spLocks noEditPoints="1"/>
          </p:cNvSpPr>
          <p:nvPr/>
        </p:nvSpPr>
        <p:spPr bwMode="black">
          <a:xfrm>
            <a:off x="2344465" y="2911752"/>
            <a:ext cx="1857439" cy="1649730"/>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2" name="Freeform 35"/>
          <p:cNvSpPr>
            <a:spLocks/>
          </p:cNvSpPr>
          <p:nvPr/>
        </p:nvSpPr>
        <p:spPr bwMode="black">
          <a:xfrm>
            <a:off x="5180011" y="2821019"/>
            <a:ext cx="1828801" cy="1880907"/>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4" name="Freeform 20"/>
          <p:cNvSpPr>
            <a:spLocks noEditPoints="1"/>
          </p:cNvSpPr>
          <p:nvPr/>
        </p:nvSpPr>
        <p:spPr bwMode="black">
          <a:xfrm>
            <a:off x="8009764" y="2951219"/>
            <a:ext cx="1811747" cy="1570796"/>
          </a:xfrm>
          <a:custGeom>
            <a:avLst/>
            <a:gdLst>
              <a:gd name="T0" fmla="*/ 243 w 708"/>
              <a:gd name="T1" fmla="*/ 484 h 614"/>
              <a:gd name="T2" fmla="*/ 243 w 708"/>
              <a:gd name="T3" fmla="*/ 614 h 614"/>
              <a:gd name="T4" fmla="*/ 0 w 708"/>
              <a:gd name="T5" fmla="*/ 614 h 614"/>
              <a:gd name="T6" fmla="*/ 104 w 708"/>
              <a:gd name="T7" fmla="*/ 437 h 614"/>
              <a:gd name="T8" fmla="*/ 174 w 708"/>
              <a:gd name="T9" fmla="*/ 437 h 614"/>
              <a:gd name="T10" fmla="*/ 134 w 708"/>
              <a:gd name="T11" fmla="*/ 484 h 614"/>
              <a:gd name="T12" fmla="*/ 243 w 708"/>
              <a:gd name="T13" fmla="*/ 484 h 614"/>
              <a:gd name="T14" fmla="*/ 574 w 708"/>
              <a:gd name="T15" fmla="*/ 484 h 614"/>
              <a:gd name="T16" fmla="*/ 465 w 708"/>
              <a:gd name="T17" fmla="*/ 484 h 614"/>
              <a:gd name="T18" fmla="*/ 465 w 708"/>
              <a:gd name="T19" fmla="*/ 614 h 614"/>
              <a:gd name="T20" fmla="*/ 465 w 708"/>
              <a:gd name="T21" fmla="*/ 614 h 614"/>
              <a:gd name="T22" fmla="*/ 708 w 708"/>
              <a:gd name="T23" fmla="*/ 614 h 614"/>
              <a:gd name="T24" fmla="*/ 604 w 708"/>
              <a:gd name="T25" fmla="*/ 437 h 614"/>
              <a:gd name="T26" fmla="*/ 533 w 708"/>
              <a:gd name="T27" fmla="*/ 437 h 614"/>
              <a:gd name="T28" fmla="*/ 574 w 708"/>
              <a:gd name="T29" fmla="*/ 484 h 614"/>
              <a:gd name="T30" fmla="*/ 354 w 708"/>
              <a:gd name="T31" fmla="*/ 229 h 614"/>
              <a:gd name="T32" fmla="*/ 507 w 708"/>
              <a:gd name="T33" fmla="*/ 408 h 614"/>
              <a:gd name="T34" fmla="*/ 590 w 708"/>
              <a:gd name="T35" fmla="*/ 408 h 614"/>
              <a:gd name="T36" fmla="*/ 486 w 708"/>
              <a:gd name="T37" fmla="*/ 229 h 614"/>
              <a:gd name="T38" fmla="*/ 222 w 708"/>
              <a:gd name="T39" fmla="*/ 229 h 614"/>
              <a:gd name="T40" fmla="*/ 118 w 708"/>
              <a:gd name="T41" fmla="*/ 408 h 614"/>
              <a:gd name="T42" fmla="*/ 200 w 708"/>
              <a:gd name="T43" fmla="*/ 408 h 614"/>
              <a:gd name="T44" fmla="*/ 354 w 708"/>
              <a:gd name="T45" fmla="*/ 229 h 614"/>
              <a:gd name="T46" fmla="*/ 354 w 708"/>
              <a:gd name="T47" fmla="*/ 0 h 614"/>
              <a:gd name="T48" fmla="*/ 238 w 708"/>
              <a:gd name="T49" fmla="*/ 200 h 614"/>
              <a:gd name="T50" fmla="*/ 470 w 708"/>
              <a:gd name="T51" fmla="*/ 200 h 614"/>
              <a:gd name="T52" fmla="*/ 354 w 708"/>
              <a:gd name="T53" fmla="*/ 0 h 614"/>
              <a:gd name="T54" fmla="*/ 354 w 708"/>
              <a:gd name="T55" fmla="*/ 274 h 614"/>
              <a:gd name="T56" fmla="*/ 196 w 708"/>
              <a:gd name="T57" fmla="*/ 463 h 614"/>
              <a:gd name="T58" fmla="*/ 278 w 708"/>
              <a:gd name="T59" fmla="*/ 463 h 614"/>
              <a:gd name="T60" fmla="*/ 278 w 708"/>
              <a:gd name="T61" fmla="*/ 614 h 614"/>
              <a:gd name="T62" fmla="*/ 430 w 708"/>
              <a:gd name="T63" fmla="*/ 614 h 614"/>
              <a:gd name="T64" fmla="*/ 430 w 708"/>
              <a:gd name="T65" fmla="*/ 463 h 614"/>
              <a:gd name="T66" fmla="*/ 515 w 708"/>
              <a:gd name="T67" fmla="*/ 463 h 614"/>
              <a:gd name="T68" fmla="*/ 354 w 708"/>
              <a:gd name="T69" fmla="*/ 2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614">
                <a:moveTo>
                  <a:pt x="243" y="484"/>
                </a:moveTo>
                <a:lnTo>
                  <a:pt x="243" y="614"/>
                </a:lnTo>
                <a:lnTo>
                  <a:pt x="0" y="614"/>
                </a:lnTo>
                <a:lnTo>
                  <a:pt x="104" y="437"/>
                </a:lnTo>
                <a:lnTo>
                  <a:pt x="174" y="437"/>
                </a:lnTo>
                <a:lnTo>
                  <a:pt x="134" y="484"/>
                </a:lnTo>
                <a:lnTo>
                  <a:pt x="243" y="484"/>
                </a:lnTo>
                <a:close/>
                <a:moveTo>
                  <a:pt x="574" y="484"/>
                </a:moveTo>
                <a:lnTo>
                  <a:pt x="465" y="484"/>
                </a:lnTo>
                <a:lnTo>
                  <a:pt x="465" y="614"/>
                </a:lnTo>
                <a:lnTo>
                  <a:pt x="465" y="614"/>
                </a:lnTo>
                <a:lnTo>
                  <a:pt x="708" y="614"/>
                </a:lnTo>
                <a:lnTo>
                  <a:pt x="604" y="437"/>
                </a:lnTo>
                <a:lnTo>
                  <a:pt x="533" y="437"/>
                </a:lnTo>
                <a:lnTo>
                  <a:pt x="574" y="484"/>
                </a:lnTo>
                <a:close/>
                <a:moveTo>
                  <a:pt x="354" y="229"/>
                </a:moveTo>
                <a:lnTo>
                  <a:pt x="507" y="408"/>
                </a:lnTo>
                <a:lnTo>
                  <a:pt x="590" y="408"/>
                </a:lnTo>
                <a:lnTo>
                  <a:pt x="486" y="229"/>
                </a:lnTo>
                <a:lnTo>
                  <a:pt x="222" y="229"/>
                </a:lnTo>
                <a:lnTo>
                  <a:pt x="118" y="408"/>
                </a:lnTo>
                <a:lnTo>
                  <a:pt x="200" y="408"/>
                </a:lnTo>
                <a:lnTo>
                  <a:pt x="354" y="229"/>
                </a:lnTo>
                <a:close/>
                <a:moveTo>
                  <a:pt x="354" y="0"/>
                </a:moveTo>
                <a:lnTo>
                  <a:pt x="238" y="200"/>
                </a:lnTo>
                <a:lnTo>
                  <a:pt x="470" y="200"/>
                </a:lnTo>
                <a:lnTo>
                  <a:pt x="354" y="0"/>
                </a:lnTo>
                <a:close/>
                <a:moveTo>
                  <a:pt x="354" y="274"/>
                </a:moveTo>
                <a:lnTo>
                  <a:pt x="196" y="463"/>
                </a:lnTo>
                <a:lnTo>
                  <a:pt x="278" y="463"/>
                </a:lnTo>
                <a:lnTo>
                  <a:pt x="278" y="614"/>
                </a:lnTo>
                <a:lnTo>
                  <a:pt x="430" y="614"/>
                </a:lnTo>
                <a:lnTo>
                  <a:pt x="430" y="463"/>
                </a:lnTo>
                <a:lnTo>
                  <a:pt x="515" y="463"/>
                </a:lnTo>
                <a:lnTo>
                  <a:pt x="35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210615352"/>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applications</a:t>
            </a:r>
            <a:endParaRPr lang="en-US" dirty="0"/>
          </a:p>
        </p:txBody>
      </p:sp>
      <p:sp>
        <p:nvSpPr>
          <p:cNvPr id="5" name="Rectangle 4"/>
          <p:cNvSpPr/>
          <p:nvPr/>
        </p:nvSpPr>
        <p:spPr bwMode="auto">
          <a:xfrm>
            <a:off x="1937437"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People ready</a:t>
            </a:r>
          </a:p>
        </p:txBody>
      </p:sp>
      <p:sp>
        <p:nvSpPr>
          <p:cNvPr id="6" name="Rectangle 5"/>
          <p:cNvSpPr/>
          <p:nvPr/>
        </p:nvSpPr>
        <p:spPr bwMode="auto">
          <a:xfrm>
            <a:off x="4758664"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Design</a:t>
            </a:r>
          </a:p>
        </p:txBody>
      </p:sp>
      <p:sp>
        <p:nvSpPr>
          <p:cNvPr id="7" name="Rectangle 6"/>
          <p:cNvSpPr/>
          <p:nvPr/>
        </p:nvSpPr>
        <p:spPr bwMode="auto">
          <a:xfrm>
            <a:off x="7579891" y="243187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Experience</a:t>
            </a:r>
          </a:p>
        </p:txBody>
      </p:sp>
      <p:grpSp>
        <p:nvGrpSpPr>
          <p:cNvPr id="9" name="Group 8"/>
          <p:cNvGrpSpPr/>
          <p:nvPr/>
        </p:nvGrpSpPr>
        <p:grpSpPr bwMode="black">
          <a:xfrm>
            <a:off x="2970212" y="2819400"/>
            <a:ext cx="838200" cy="1617130"/>
            <a:chOff x="3360738" y="989012"/>
            <a:chExt cx="746125" cy="1439864"/>
          </a:xfrm>
        </p:grpSpPr>
        <p:sp>
          <p:nvSpPr>
            <p:cNvPr id="10"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17" name="Group 16"/>
          <p:cNvGrpSpPr/>
          <p:nvPr/>
        </p:nvGrpSpPr>
        <p:grpSpPr bwMode="black">
          <a:xfrm>
            <a:off x="5002850" y="2989955"/>
            <a:ext cx="1929762" cy="1331289"/>
            <a:chOff x="5687773" y="4282519"/>
            <a:chExt cx="610739" cy="421442"/>
          </a:xfrm>
        </p:grpSpPr>
        <p:sp>
          <p:nvSpPr>
            <p:cNvPr id="18" name="Freeform 119"/>
            <p:cNvSpPr>
              <a:spLocks/>
            </p:cNvSpPr>
            <p:nvPr/>
          </p:nvSpPr>
          <p:spPr bwMode="black">
            <a:xfrm>
              <a:off x="6110772" y="4282519"/>
              <a:ext cx="187740" cy="253956"/>
            </a:xfrm>
            <a:custGeom>
              <a:avLst/>
              <a:gdLst>
                <a:gd name="T0" fmla="*/ 102 w 102"/>
                <a:gd name="T1" fmla="*/ 138 h 138"/>
                <a:gd name="T2" fmla="*/ 102 w 102"/>
                <a:gd name="T3" fmla="*/ 123 h 138"/>
                <a:gd name="T4" fmla="*/ 102 w 102"/>
                <a:gd name="T5" fmla="*/ 123 h 138"/>
                <a:gd name="T6" fmla="*/ 102 w 102"/>
                <a:gd name="T7" fmla="*/ 115 h 138"/>
                <a:gd name="T8" fmla="*/ 84 w 102"/>
                <a:gd name="T9" fmla="*/ 94 h 138"/>
                <a:gd name="T10" fmla="*/ 68 w 102"/>
                <a:gd name="T11" fmla="*/ 58 h 138"/>
                <a:gd name="T12" fmla="*/ 68 w 102"/>
                <a:gd name="T13" fmla="*/ 58 h 138"/>
                <a:gd name="T14" fmla="*/ 68 w 102"/>
                <a:gd name="T15" fmla="*/ 22 h 138"/>
                <a:gd name="T16" fmla="*/ 68 w 102"/>
                <a:gd name="T17" fmla="*/ 7 h 138"/>
                <a:gd name="T18" fmla="*/ 50 w 102"/>
                <a:gd name="T19" fmla="*/ 0 h 138"/>
                <a:gd name="T20" fmla="*/ 32 w 102"/>
                <a:gd name="T21" fmla="*/ 7 h 138"/>
                <a:gd name="T22" fmla="*/ 32 w 102"/>
                <a:gd name="T23" fmla="*/ 22 h 138"/>
                <a:gd name="T24" fmla="*/ 32 w 102"/>
                <a:gd name="T25" fmla="*/ 58 h 138"/>
                <a:gd name="T26" fmla="*/ 32 w 102"/>
                <a:gd name="T27" fmla="*/ 58 h 138"/>
                <a:gd name="T28" fmla="*/ 15 w 102"/>
                <a:gd name="T29" fmla="*/ 94 h 138"/>
                <a:gd name="T30" fmla="*/ 0 w 102"/>
                <a:gd name="T31" fmla="*/ 112 h 138"/>
                <a:gd name="T32" fmla="*/ 0 w 102"/>
                <a:gd name="T33" fmla="*/ 138 h 138"/>
                <a:gd name="T34" fmla="*/ 102 w 102"/>
                <a:gd name="T3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38">
                  <a:moveTo>
                    <a:pt x="102" y="138"/>
                  </a:moveTo>
                  <a:cubicBezTo>
                    <a:pt x="102" y="123"/>
                    <a:pt x="102" y="123"/>
                    <a:pt x="102" y="123"/>
                  </a:cubicBezTo>
                  <a:cubicBezTo>
                    <a:pt x="102" y="123"/>
                    <a:pt x="102" y="123"/>
                    <a:pt x="102" y="123"/>
                  </a:cubicBezTo>
                  <a:cubicBezTo>
                    <a:pt x="102" y="115"/>
                    <a:pt x="102" y="115"/>
                    <a:pt x="102" y="115"/>
                  </a:cubicBezTo>
                  <a:cubicBezTo>
                    <a:pt x="102" y="103"/>
                    <a:pt x="97" y="94"/>
                    <a:pt x="84" y="94"/>
                  </a:cubicBezTo>
                  <a:cubicBezTo>
                    <a:pt x="68" y="94"/>
                    <a:pt x="68" y="79"/>
                    <a:pt x="68" y="58"/>
                  </a:cubicBezTo>
                  <a:cubicBezTo>
                    <a:pt x="68" y="58"/>
                    <a:pt x="68" y="58"/>
                    <a:pt x="68" y="58"/>
                  </a:cubicBezTo>
                  <a:cubicBezTo>
                    <a:pt x="68" y="22"/>
                    <a:pt x="68" y="22"/>
                    <a:pt x="68" y="22"/>
                  </a:cubicBezTo>
                  <a:cubicBezTo>
                    <a:pt x="68" y="7"/>
                    <a:pt x="68" y="7"/>
                    <a:pt x="68" y="7"/>
                  </a:cubicBezTo>
                  <a:cubicBezTo>
                    <a:pt x="68" y="3"/>
                    <a:pt x="60" y="0"/>
                    <a:pt x="50" y="0"/>
                  </a:cubicBezTo>
                  <a:cubicBezTo>
                    <a:pt x="40" y="0"/>
                    <a:pt x="32" y="3"/>
                    <a:pt x="32" y="7"/>
                  </a:cubicBezTo>
                  <a:cubicBezTo>
                    <a:pt x="32" y="22"/>
                    <a:pt x="32" y="22"/>
                    <a:pt x="32" y="22"/>
                  </a:cubicBezTo>
                  <a:cubicBezTo>
                    <a:pt x="32" y="58"/>
                    <a:pt x="32" y="58"/>
                    <a:pt x="32" y="58"/>
                  </a:cubicBezTo>
                  <a:cubicBezTo>
                    <a:pt x="32" y="58"/>
                    <a:pt x="32" y="58"/>
                    <a:pt x="32" y="58"/>
                  </a:cubicBezTo>
                  <a:cubicBezTo>
                    <a:pt x="32" y="83"/>
                    <a:pt x="34" y="94"/>
                    <a:pt x="15" y="94"/>
                  </a:cubicBezTo>
                  <a:cubicBezTo>
                    <a:pt x="5" y="94"/>
                    <a:pt x="0" y="102"/>
                    <a:pt x="0" y="112"/>
                  </a:cubicBezTo>
                  <a:cubicBezTo>
                    <a:pt x="0" y="113"/>
                    <a:pt x="0" y="138"/>
                    <a:pt x="0" y="138"/>
                  </a:cubicBezTo>
                  <a:lnTo>
                    <a:pt x="102" y="13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9" name="Freeform 120"/>
            <p:cNvSpPr>
              <a:spLocks/>
            </p:cNvSpPr>
            <p:nvPr/>
          </p:nvSpPr>
          <p:spPr bwMode="black">
            <a:xfrm>
              <a:off x="6110772" y="4553613"/>
              <a:ext cx="187740" cy="147232"/>
            </a:xfrm>
            <a:custGeom>
              <a:avLst/>
              <a:gdLst>
                <a:gd name="T0" fmla="*/ 102 w 102"/>
                <a:gd name="T1" fmla="*/ 0 h 80"/>
                <a:gd name="T2" fmla="*/ 0 w 102"/>
                <a:gd name="T3" fmla="*/ 0 h 80"/>
                <a:gd name="T4" fmla="*/ 0 w 102"/>
                <a:gd name="T5" fmla="*/ 77 h 80"/>
                <a:gd name="T6" fmla="*/ 4 w 102"/>
                <a:gd name="T7" fmla="*/ 80 h 80"/>
                <a:gd name="T8" fmla="*/ 7 w 102"/>
                <a:gd name="T9" fmla="*/ 78 h 80"/>
                <a:gd name="T10" fmla="*/ 10 w 102"/>
                <a:gd name="T11" fmla="*/ 80 h 80"/>
                <a:gd name="T12" fmla="*/ 13 w 102"/>
                <a:gd name="T13" fmla="*/ 77 h 80"/>
                <a:gd name="T14" fmla="*/ 17 w 102"/>
                <a:gd name="T15" fmla="*/ 80 h 80"/>
                <a:gd name="T16" fmla="*/ 20 w 102"/>
                <a:gd name="T17" fmla="*/ 78 h 80"/>
                <a:gd name="T18" fmla="*/ 23 w 102"/>
                <a:gd name="T19" fmla="*/ 80 h 80"/>
                <a:gd name="T20" fmla="*/ 26 w 102"/>
                <a:gd name="T21" fmla="*/ 78 h 80"/>
                <a:gd name="T22" fmla="*/ 29 w 102"/>
                <a:gd name="T23" fmla="*/ 80 h 80"/>
                <a:gd name="T24" fmla="*/ 32 w 102"/>
                <a:gd name="T25" fmla="*/ 78 h 80"/>
                <a:gd name="T26" fmla="*/ 35 w 102"/>
                <a:gd name="T27" fmla="*/ 80 h 80"/>
                <a:gd name="T28" fmla="*/ 38 w 102"/>
                <a:gd name="T29" fmla="*/ 77 h 80"/>
                <a:gd name="T30" fmla="*/ 42 w 102"/>
                <a:gd name="T31" fmla="*/ 80 h 80"/>
                <a:gd name="T32" fmla="*/ 45 w 102"/>
                <a:gd name="T33" fmla="*/ 78 h 80"/>
                <a:gd name="T34" fmla="*/ 48 w 102"/>
                <a:gd name="T35" fmla="*/ 80 h 80"/>
                <a:gd name="T36" fmla="*/ 51 w 102"/>
                <a:gd name="T37" fmla="*/ 78 h 80"/>
                <a:gd name="T38" fmla="*/ 54 w 102"/>
                <a:gd name="T39" fmla="*/ 80 h 80"/>
                <a:gd name="T40" fmla="*/ 57 w 102"/>
                <a:gd name="T41" fmla="*/ 78 h 80"/>
                <a:gd name="T42" fmla="*/ 60 w 102"/>
                <a:gd name="T43" fmla="*/ 80 h 80"/>
                <a:gd name="T44" fmla="*/ 64 w 102"/>
                <a:gd name="T45" fmla="*/ 77 h 80"/>
                <a:gd name="T46" fmla="*/ 67 w 102"/>
                <a:gd name="T47" fmla="*/ 80 h 80"/>
                <a:gd name="T48" fmla="*/ 70 w 102"/>
                <a:gd name="T49" fmla="*/ 78 h 80"/>
                <a:gd name="T50" fmla="*/ 73 w 102"/>
                <a:gd name="T51" fmla="*/ 80 h 80"/>
                <a:gd name="T52" fmla="*/ 76 w 102"/>
                <a:gd name="T53" fmla="*/ 78 h 80"/>
                <a:gd name="T54" fmla="*/ 79 w 102"/>
                <a:gd name="T55" fmla="*/ 80 h 80"/>
                <a:gd name="T56" fmla="*/ 82 w 102"/>
                <a:gd name="T57" fmla="*/ 78 h 80"/>
                <a:gd name="T58" fmla="*/ 85 w 102"/>
                <a:gd name="T59" fmla="*/ 80 h 80"/>
                <a:gd name="T60" fmla="*/ 89 w 102"/>
                <a:gd name="T61" fmla="*/ 77 h 80"/>
                <a:gd name="T62" fmla="*/ 92 w 102"/>
                <a:gd name="T63" fmla="*/ 80 h 80"/>
                <a:gd name="T64" fmla="*/ 95 w 102"/>
                <a:gd name="T65" fmla="*/ 78 h 80"/>
                <a:gd name="T66" fmla="*/ 98 w 102"/>
                <a:gd name="T67" fmla="*/ 80 h 80"/>
                <a:gd name="T68" fmla="*/ 102 w 102"/>
                <a:gd name="T69" fmla="*/ 77 h 80"/>
                <a:gd name="T70" fmla="*/ 102 w 102"/>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0">
                  <a:moveTo>
                    <a:pt x="102" y="0"/>
                  </a:moveTo>
                  <a:cubicBezTo>
                    <a:pt x="0" y="0"/>
                    <a:pt x="0" y="0"/>
                    <a:pt x="0" y="0"/>
                  </a:cubicBezTo>
                  <a:cubicBezTo>
                    <a:pt x="0" y="77"/>
                    <a:pt x="0" y="77"/>
                    <a:pt x="0" y="77"/>
                  </a:cubicBezTo>
                  <a:cubicBezTo>
                    <a:pt x="0" y="79"/>
                    <a:pt x="2" y="80"/>
                    <a:pt x="4" y="80"/>
                  </a:cubicBezTo>
                  <a:cubicBezTo>
                    <a:pt x="5" y="80"/>
                    <a:pt x="6" y="79"/>
                    <a:pt x="7" y="78"/>
                  </a:cubicBezTo>
                  <a:cubicBezTo>
                    <a:pt x="7" y="79"/>
                    <a:pt x="8" y="80"/>
                    <a:pt x="10" y="80"/>
                  </a:cubicBezTo>
                  <a:cubicBezTo>
                    <a:pt x="12" y="80"/>
                    <a:pt x="13" y="79"/>
                    <a:pt x="13" y="77"/>
                  </a:cubicBezTo>
                  <a:cubicBezTo>
                    <a:pt x="13" y="79"/>
                    <a:pt x="15" y="80"/>
                    <a:pt x="17" y="80"/>
                  </a:cubicBezTo>
                  <a:cubicBezTo>
                    <a:pt x="18" y="80"/>
                    <a:pt x="19" y="79"/>
                    <a:pt x="20" y="78"/>
                  </a:cubicBezTo>
                  <a:cubicBezTo>
                    <a:pt x="20" y="79"/>
                    <a:pt x="21" y="80"/>
                    <a:pt x="23" y="80"/>
                  </a:cubicBezTo>
                  <a:cubicBezTo>
                    <a:pt x="24" y="80"/>
                    <a:pt x="25" y="79"/>
                    <a:pt x="26" y="78"/>
                  </a:cubicBezTo>
                  <a:cubicBezTo>
                    <a:pt x="26" y="79"/>
                    <a:pt x="27" y="80"/>
                    <a:pt x="29" y="80"/>
                  </a:cubicBezTo>
                  <a:cubicBezTo>
                    <a:pt x="30" y="80"/>
                    <a:pt x="31" y="79"/>
                    <a:pt x="32" y="78"/>
                  </a:cubicBezTo>
                  <a:cubicBezTo>
                    <a:pt x="32" y="79"/>
                    <a:pt x="33" y="80"/>
                    <a:pt x="35" y="80"/>
                  </a:cubicBezTo>
                  <a:cubicBezTo>
                    <a:pt x="37" y="80"/>
                    <a:pt x="38" y="79"/>
                    <a:pt x="38" y="77"/>
                  </a:cubicBezTo>
                  <a:cubicBezTo>
                    <a:pt x="38" y="79"/>
                    <a:pt x="40" y="80"/>
                    <a:pt x="42" y="80"/>
                  </a:cubicBezTo>
                  <a:cubicBezTo>
                    <a:pt x="43" y="80"/>
                    <a:pt x="44" y="79"/>
                    <a:pt x="45" y="78"/>
                  </a:cubicBezTo>
                  <a:cubicBezTo>
                    <a:pt x="45" y="79"/>
                    <a:pt x="46" y="80"/>
                    <a:pt x="48" y="80"/>
                  </a:cubicBezTo>
                  <a:cubicBezTo>
                    <a:pt x="49" y="80"/>
                    <a:pt x="51" y="79"/>
                    <a:pt x="51" y="78"/>
                  </a:cubicBezTo>
                  <a:cubicBezTo>
                    <a:pt x="51" y="79"/>
                    <a:pt x="53" y="80"/>
                    <a:pt x="54" y="80"/>
                  </a:cubicBezTo>
                  <a:cubicBezTo>
                    <a:pt x="56" y="80"/>
                    <a:pt x="57" y="79"/>
                    <a:pt x="57" y="78"/>
                  </a:cubicBezTo>
                  <a:cubicBezTo>
                    <a:pt x="58" y="79"/>
                    <a:pt x="59" y="80"/>
                    <a:pt x="60" y="80"/>
                  </a:cubicBezTo>
                  <a:cubicBezTo>
                    <a:pt x="62" y="80"/>
                    <a:pt x="64" y="79"/>
                    <a:pt x="64" y="77"/>
                  </a:cubicBezTo>
                  <a:cubicBezTo>
                    <a:pt x="64" y="79"/>
                    <a:pt x="65" y="80"/>
                    <a:pt x="67" y="80"/>
                  </a:cubicBezTo>
                  <a:cubicBezTo>
                    <a:pt x="69" y="80"/>
                    <a:pt x="70" y="79"/>
                    <a:pt x="70" y="78"/>
                  </a:cubicBezTo>
                  <a:cubicBezTo>
                    <a:pt x="71" y="79"/>
                    <a:pt x="72" y="80"/>
                    <a:pt x="73" y="80"/>
                  </a:cubicBezTo>
                  <a:cubicBezTo>
                    <a:pt x="75" y="80"/>
                    <a:pt x="76" y="79"/>
                    <a:pt x="76" y="78"/>
                  </a:cubicBezTo>
                  <a:cubicBezTo>
                    <a:pt x="77" y="79"/>
                    <a:pt x="78" y="80"/>
                    <a:pt x="79" y="80"/>
                  </a:cubicBezTo>
                  <a:cubicBezTo>
                    <a:pt x="81" y="80"/>
                    <a:pt x="82" y="79"/>
                    <a:pt x="82" y="78"/>
                  </a:cubicBezTo>
                  <a:cubicBezTo>
                    <a:pt x="83" y="79"/>
                    <a:pt x="84" y="80"/>
                    <a:pt x="85" y="80"/>
                  </a:cubicBezTo>
                  <a:cubicBezTo>
                    <a:pt x="87" y="80"/>
                    <a:pt x="89" y="79"/>
                    <a:pt x="89" y="77"/>
                  </a:cubicBezTo>
                  <a:cubicBezTo>
                    <a:pt x="89" y="79"/>
                    <a:pt x="90" y="80"/>
                    <a:pt x="92" y="80"/>
                  </a:cubicBezTo>
                  <a:cubicBezTo>
                    <a:pt x="94" y="80"/>
                    <a:pt x="95" y="79"/>
                    <a:pt x="95" y="78"/>
                  </a:cubicBezTo>
                  <a:cubicBezTo>
                    <a:pt x="96" y="79"/>
                    <a:pt x="97" y="80"/>
                    <a:pt x="98" y="80"/>
                  </a:cubicBezTo>
                  <a:cubicBezTo>
                    <a:pt x="100" y="80"/>
                    <a:pt x="102" y="79"/>
                    <a:pt x="102" y="77"/>
                  </a:cubicBezTo>
                  <a:lnTo>
                    <a:pt x="102"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20" name="Freeform 121"/>
            <p:cNvSpPr>
              <a:spLocks noEditPoints="1"/>
            </p:cNvSpPr>
            <p:nvPr/>
          </p:nvSpPr>
          <p:spPr bwMode="black">
            <a:xfrm>
              <a:off x="5687773" y="4437541"/>
              <a:ext cx="406640" cy="266420"/>
            </a:xfrm>
            <a:custGeom>
              <a:avLst/>
              <a:gdLst>
                <a:gd name="T0" fmla="*/ 200 w 221"/>
                <a:gd name="T1" fmla="*/ 0 h 145"/>
                <a:gd name="T2" fmla="*/ 79 w 221"/>
                <a:gd name="T3" fmla="*/ 0 h 145"/>
                <a:gd name="T4" fmla="*/ 57 w 221"/>
                <a:gd name="T5" fmla="*/ 10 h 145"/>
                <a:gd name="T6" fmla="*/ 57 w 221"/>
                <a:gd name="T7" fmla="*/ 29 h 145"/>
                <a:gd name="T8" fmla="*/ 4 w 221"/>
                <a:gd name="T9" fmla="*/ 76 h 145"/>
                <a:gd name="T10" fmla="*/ 57 w 221"/>
                <a:gd name="T11" fmla="*/ 67 h 145"/>
                <a:gd name="T12" fmla="*/ 57 w 221"/>
                <a:gd name="T13" fmla="*/ 127 h 145"/>
                <a:gd name="T14" fmla="*/ 79 w 221"/>
                <a:gd name="T15" fmla="*/ 145 h 145"/>
                <a:gd name="T16" fmla="*/ 200 w 221"/>
                <a:gd name="T17" fmla="*/ 145 h 145"/>
                <a:gd name="T18" fmla="*/ 221 w 221"/>
                <a:gd name="T19" fmla="*/ 127 h 145"/>
                <a:gd name="T20" fmla="*/ 221 w 221"/>
                <a:gd name="T21" fmla="*/ 10 h 145"/>
                <a:gd name="T22" fmla="*/ 200 w 221"/>
                <a:gd name="T23" fmla="*/ 0 h 145"/>
                <a:gd name="T24" fmla="*/ 18 w 221"/>
                <a:gd name="T25" fmla="*/ 67 h 145"/>
                <a:gd name="T26" fmla="*/ 57 w 221"/>
                <a:gd name="T27" fmla="*/ 34 h 145"/>
                <a:gd name="T28" fmla="*/ 57 w 221"/>
                <a:gd name="T29" fmla="*/ 57 h 145"/>
                <a:gd name="T30" fmla="*/ 18 w 221"/>
                <a:gd name="T31"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145">
                  <a:moveTo>
                    <a:pt x="200" y="0"/>
                  </a:moveTo>
                  <a:cubicBezTo>
                    <a:pt x="79" y="0"/>
                    <a:pt x="79" y="0"/>
                    <a:pt x="79" y="0"/>
                  </a:cubicBezTo>
                  <a:cubicBezTo>
                    <a:pt x="67" y="0"/>
                    <a:pt x="57" y="0"/>
                    <a:pt x="57" y="10"/>
                  </a:cubicBezTo>
                  <a:cubicBezTo>
                    <a:pt x="57" y="29"/>
                    <a:pt x="57" y="29"/>
                    <a:pt x="57" y="29"/>
                  </a:cubicBezTo>
                  <a:cubicBezTo>
                    <a:pt x="22" y="49"/>
                    <a:pt x="0" y="68"/>
                    <a:pt x="4" y="76"/>
                  </a:cubicBezTo>
                  <a:cubicBezTo>
                    <a:pt x="8" y="83"/>
                    <a:pt x="24" y="81"/>
                    <a:pt x="57" y="67"/>
                  </a:cubicBezTo>
                  <a:cubicBezTo>
                    <a:pt x="57" y="127"/>
                    <a:pt x="57" y="127"/>
                    <a:pt x="57" y="127"/>
                  </a:cubicBezTo>
                  <a:cubicBezTo>
                    <a:pt x="57" y="137"/>
                    <a:pt x="67" y="145"/>
                    <a:pt x="79" y="145"/>
                  </a:cubicBezTo>
                  <a:cubicBezTo>
                    <a:pt x="200" y="145"/>
                    <a:pt x="200" y="145"/>
                    <a:pt x="200" y="145"/>
                  </a:cubicBezTo>
                  <a:cubicBezTo>
                    <a:pt x="212" y="145"/>
                    <a:pt x="221" y="137"/>
                    <a:pt x="221" y="127"/>
                  </a:cubicBezTo>
                  <a:cubicBezTo>
                    <a:pt x="221" y="10"/>
                    <a:pt x="221" y="10"/>
                    <a:pt x="221" y="10"/>
                  </a:cubicBezTo>
                  <a:cubicBezTo>
                    <a:pt x="221" y="0"/>
                    <a:pt x="212" y="0"/>
                    <a:pt x="200" y="0"/>
                  </a:cubicBezTo>
                  <a:close/>
                  <a:moveTo>
                    <a:pt x="18" y="67"/>
                  </a:moveTo>
                  <a:cubicBezTo>
                    <a:pt x="15" y="62"/>
                    <a:pt x="31" y="49"/>
                    <a:pt x="57" y="34"/>
                  </a:cubicBezTo>
                  <a:cubicBezTo>
                    <a:pt x="57" y="57"/>
                    <a:pt x="57" y="57"/>
                    <a:pt x="57" y="57"/>
                  </a:cubicBezTo>
                  <a:cubicBezTo>
                    <a:pt x="32" y="68"/>
                    <a:pt x="20" y="71"/>
                    <a:pt x="18" y="6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21" name="Freeform 122"/>
            <p:cNvSpPr>
              <a:spLocks/>
            </p:cNvSpPr>
            <p:nvPr/>
          </p:nvSpPr>
          <p:spPr bwMode="black">
            <a:xfrm>
              <a:off x="5792938" y="4389243"/>
              <a:ext cx="301475" cy="33497"/>
            </a:xfrm>
            <a:custGeom>
              <a:avLst/>
              <a:gdLst>
                <a:gd name="T0" fmla="*/ 143 w 164"/>
                <a:gd name="T1" fmla="*/ 0 h 18"/>
                <a:gd name="T2" fmla="*/ 22 w 164"/>
                <a:gd name="T3" fmla="*/ 0 h 18"/>
                <a:gd name="T4" fmla="*/ 0 w 164"/>
                <a:gd name="T5" fmla="*/ 1 h 18"/>
                <a:gd name="T6" fmla="*/ 0 w 164"/>
                <a:gd name="T7" fmla="*/ 16 h 18"/>
                <a:gd name="T8" fmla="*/ 22 w 164"/>
                <a:gd name="T9" fmla="*/ 18 h 18"/>
                <a:gd name="T10" fmla="*/ 143 w 164"/>
                <a:gd name="T11" fmla="*/ 18 h 18"/>
                <a:gd name="T12" fmla="*/ 164 w 164"/>
                <a:gd name="T13" fmla="*/ 16 h 18"/>
                <a:gd name="T14" fmla="*/ 164 w 164"/>
                <a:gd name="T15" fmla="*/ 1 h 18"/>
                <a:gd name="T16" fmla="*/ 143 w 16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8">
                  <a:moveTo>
                    <a:pt x="143" y="0"/>
                  </a:moveTo>
                  <a:cubicBezTo>
                    <a:pt x="22" y="0"/>
                    <a:pt x="22" y="0"/>
                    <a:pt x="22" y="0"/>
                  </a:cubicBezTo>
                  <a:cubicBezTo>
                    <a:pt x="10" y="0"/>
                    <a:pt x="0" y="0"/>
                    <a:pt x="0" y="1"/>
                  </a:cubicBezTo>
                  <a:cubicBezTo>
                    <a:pt x="0" y="16"/>
                    <a:pt x="0" y="16"/>
                    <a:pt x="0" y="16"/>
                  </a:cubicBezTo>
                  <a:cubicBezTo>
                    <a:pt x="0" y="17"/>
                    <a:pt x="10" y="18"/>
                    <a:pt x="22" y="18"/>
                  </a:cubicBezTo>
                  <a:cubicBezTo>
                    <a:pt x="143" y="18"/>
                    <a:pt x="143" y="18"/>
                    <a:pt x="143" y="18"/>
                  </a:cubicBezTo>
                  <a:cubicBezTo>
                    <a:pt x="155" y="18"/>
                    <a:pt x="164" y="17"/>
                    <a:pt x="164" y="16"/>
                  </a:cubicBezTo>
                  <a:cubicBezTo>
                    <a:pt x="164" y="1"/>
                    <a:pt x="164" y="1"/>
                    <a:pt x="164" y="1"/>
                  </a:cubicBezTo>
                  <a:cubicBezTo>
                    <a:pt x="164" y="0"/>
                    <a:pt x="155" y="0"/>
                    <a:pt x="143"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sp>
        <p:nvSpPr>
          <p:cNvPr id="22" name="Freeform 24"/>
          <p:cNvSpPr>
            <a:spLocks noEditPoints="1"/>
          </p:cNvSpPr>
          <p:nvPr/>
        </p:nvSpPr>
        <p:spPr bwMode="black">
          <a:xfrm>
            <a:off x="8191739" y="2868408"/>
            <a:ext cx="1447800" cy="1679577"/>
          </a:xfrm>
          <a:custGeom>
            <a:avLst/>
            <a:gdLst>
              <a:gd name="T0" fmla="*/ 126 w 259"/>
              <a:gd name="T1" fmla="*/ 53 h 300"/>
              <a:gd name="T2" fmla="*/ 120 w 259"/>
              <a:gd name="T3" fmla="*/ 38 h 300"/>
              <a:gd name="T4" fmla="*/ 77 w 259"/>
              <a:gd name="T5" fmla="*/ 43 h 300"/>
              <a:gd name="T6" fmla="*/ 105 w 259"/>
              <a:gd name="T7" fmla="*/ 53 h 300"/>
              <a:gd name="T8" fmla="*/ 105 w 259"/>
              <a:gd name="T9" fmla="*/ 53 h 300"/>
              <a:gd name="T10" fmla="*/ 84 w 259"/>
              <a:gd name="T11" fmla="*/ 136 h 300"/>
              <a:gd name="T12" fmla="*/ 79 w 259"/>
              <a:gd name="T13" fmla="*/ 124 h 300"/>
              <a:gd name="T14" fmla="*/ 45 w 259"/>
              <a:gd name="T15" fmla="*/ 128 h 300"/>
              <a:gd name="T16" fmla="*/ 67 w 259"/>
              <a:gd name="T17" fmla="*/ 136 h 300"/>
              <a:gd name="T18" fmla="*/ 67 w 259"/>
              <a:gd name="T19" fmla="*/ 136 h 300"/>
              <a:gd name="T20" fmla="*/ 35 w 259"/>
              <a:gd name="T21" fmla="*/ 69 h 300"/>
              <a:gd name="T22" fmla="*/ 32 w 259"/>
              <a:gd name="T23" fmla="*/ 63 h 300"/>
              <a:gd name="T24" fmla="*/ 15 w 259"/>
              <a:gd name="T25" fmla="*/ 65 h 300"/>
              <a:gd name="T26" fmla="*/ 26 w 259"/>
              <a:gd name="T27" fmla="*/ 69 h 300"/>
              <a:gd name="T28" fmla="*/ 26 w 259"/>
              <a:gd name="T29" fmla="*/ 69 h 300"/>
              <a:gd name="T30" fmla="*/ 233 w 259"/>
              <a:gd name="T31" fmla="*/ 19 h 300"/>
              <a:gd name="T32" fmla="*/ 231 w 259"/>
              <a:gd name="T33" fmla="*/ 13 h 300"/>
              <a:gd name="T34" fmla="*/ 214 w 259"/>
              <a:gd name="T35" fmla="*/ 15 h 300"/>
              <a:gd name="T36" fmla="*/ 225 w 259"/>
              <a:gd name="T37" fmla="*/ 19 h 300"/>
              <a:gd name="T38" fmla="*/ 225 w 259"/>
              <a:gd name="T39" fmla="*/ 19 h 300"/>
              <a:gd name="T40" fmla="*/ 248 w 259"/>
              <a:gd name="T41" fmla="*/ 141 h 300"/>
              <a:gd name="T42" fmla="*/ 246 w 259"/>
              <a:gd name="T43" fmla="*/ 135 h 300"/>
              <a:gd name="T44" fmla="*/ 229 w 259"/>
              <a:gd name="T45" fmla="*/ 136 h 300"/>
              <a:gd name="T46" fmla="*/ 240 w 259"/>
              <a:gd name="T47" fmla="*/ 141 h 300"/>
              <a:gd name="T48" fmla="*/ 240 w 259"/>
              <a:gd name="T49" fmla="*/ 141 h 300"/>
              <a:gd name="T50" fmla="*/ 20 w 259"/>
              <a:gd name="T51" fmla="*/ 162 h 300"/>
              <a:gd name="T52" fmla="*/ 17 w 259"/>
              <a:gd name="T53" fmla="*/ 156 h 300"/>
              <a:gd name="T54" fmla="*/ 0 w 259"/>
              <a:gd name="T55" fmla="*/ 158 h 300"/>
              <a:gd name="T56" fmla="*/ 11 w 259"/>
              <a:gd name="T57" fmla="*/ 162 h 300"/>
              <a:gd name="T58" fmla="*/ 11 w 259"/>
              <a:gd name="T59" fmla="*/ 162 h 300"/>
              <a:gd name="T60" fmla="*/ 226 w 259"/>
              <a:gd name="T61" fmla="*/ 100 h 300"/>
              <a:gd name="T62" fmla="*/ 219 w 259"/>
              <a:gd name="T63" fmla="*/ 82 h 300"/>
              <a:gd name="T64" fmla="*/ 168 w 259"/>
              <a:gd name="T65" fmla="*/ 88 h 300"/>
              <a:gd name="T66" fmla="*/ 201 w 259"/>
              <a:gd name="T67" fmla="*/ 100 h 300"/>
              <a:gd name="T68" fmla="*/ 201 w 259"/>
              <a:gd name="T69" fmla="*/ 100 h 300"/>
              <a:gd name="T70" fmla="*/ 223 w 259"/>
              <a:gd name="T71" fmla="*/ 146 h 300"/>
              <a:gd name="T72" fmla="*/ 156 w 259"/>
              <a:gd name="T73" fmla="*/ 178 h 300"/>
              <a:gd name="T74" fmla="*/ 150 w 259"/>
              <a:gd name="T75" fmla="*/ 178 h 300"/>
              <a:gd name="T76" fmla="*/ 206 w 259"/>
              <a:gd name="T77" fmla="*/ 17 h 300"/>
              <a:gd name="T78" fmla="*/ 120 w 259"/>
              <a:gd name="T79" fmla="*/ 69 h 300"/>
              <a:gd name="T80" fmla="*/ 54 w 259"/>
              <a:gd name="T81" fmla="*/ 62 h 300"/>
              <a:gd name="T82" fmla="*/ 103 w 259"/>
              <a:gd name="T83" fmla="*/ 178 h 300"/>
              <a:gd name="T84" fmla="*/ 97 w 259"/>
              <a:gd name="T85" fmla="*/ 178 h 300"/>
              <a:gd name="T86" fmla="*/ 36 w 259"/>
              <a:gd name="T87" fmla="*/ 160 h 300"/>
              <a:gd name="T88" fmla="*/ 22 w 259"/>
              <a:gd name="T89" fmla="*/ 236 h 300"/>
              <a:gd name="T90" fmla="*/ 60 w 259"/>
              <a:gd name="T91" fmla="*/ 294 h 300"/>
              <a:gd name="T92" fmla="*/ 212 w 259"/>
              <a:gd name="T93" fmla="*/ 195 h 300"/>
              <a:gd name="T94" fmla="*/ 250 w 259"/>
              <a:gd name="T95" fmla="*/ 231 h 300"/>
              <a:gd name="T96" fmla="*/ 113 w 259"/>
              <a:gd name="T97" fmla="*/ 21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300">
                <a:moveTo>
                  <a:pt x="115" y="81"/>
                </a:moveTo>
                <a:cubicBezTo>
                  <a:pt x="115" y="81"/>
                  <a:pt x="115" y="52"/>
                  <a:pt x="120" y="47"/>
                </a:cubicBezTo>
                <a:cubicBezTo>
                  <a:pt x="125" y="42"/>
                  <a:pt x="153" y="43"/>
                  <a:pt x="153" y="43"/>
                </a:cubicBezTo>
                <a:cubicBezTo>
                  <a:pt x="153" y="43"/>
                  <a:pt x="131" y="48"/>
                  <a:pt x="126" y="53"/>
                </a:cubicBezTo>
                <a:cubicBezTo>
                  <a:pt x="120" y="58"/>
                  <a:pt x="115" y="81"/>
                  <a:pt x="115" y="81"/>
                </a:cubicBezTo>
                <a:close/>
                <a:moveTo>
                  <a:pt x="126" y="32"/>
                </a:moveTo>
                <a:cubicBezTo>
                  <a:pt x="120" y="27"/>
                  <a:pt x="115" y="5"/>
                  <a:pt x="115" y="5"/>
                </a:cubicBezTo>
                <a:cubicBezTo>
                  <a:pt x="115" y="5"/>
                  <a:pt x="115" y="33"/>
                  <a:pt x="120" y="38"/>
                </a:cubicBezTo>
                <a:cubicBezTo>
                  <a:pt x="125" y="43"/>
                  <a:pt x="153" y="43"/>
                  <a:pt x="153" y="43"/>
                </a:cubicBezTo>
                <a:cubicBezTo>
                  <a:pt x="153" y="43"/>
                  <a:pt x="131" y="38"/>
                  <a:pt x="126" y="32"/>
                </a:cubicBezTo>
                <a:close/>
                <a:moveTo>
                  <a:pt x="105" y="32"/>
                </a:moveTo>
                <a:cubicBezTo>
                  <a:pt x="100" y="38"/>
                  <a:pt x="77" y="43"/>
                  <a:pt x="77" y="43"/>
                </a:cubicBezTo>
                <a:cubicBezTo>
                  <a:pt x="77" y="43"/>
                  <a:pt x="105" y="43"/>
                  <a:pt x="111" y="38"/>
                </a:cubicBezTo>
                <a:cubicBezTo>
                  <a:pt x="116" y="33"/>
                  <a:pt x="115" y="5"/>
                  <a:pt x="115" y="5"/>
                </a:cubicBezTo>
                <a:cubicBezTo>
                  <a:pt x="115" y="5"/>
                  <a:pt x="110" y="27"/>
                  <a:pt x="105" y="32"/>
                </a:cubicBezTo>
                <a:close/>
                <a:moveTo>
                  <a:pt x="105" y="53"/>
                </a:moveTo>
                <a:cubicBezTo>
                  <a:pt x="110" y="58"/>
                  <a:pt x="115" y="81"/>
                  <a:pt x="115" y="81"/>
                </a:cubicBezTo>
                <a:cubicBezTo>
                  <a:pt x="115" y="81"/>
                  <a:pt x="116" y="52"/>
                  <a:pt x="111" y="47"/>
                </a:cubicBezTo>
                <a:cubicBezTo>
                  <a:pt x="105" y="42"/>
                  <a:pt x="77" y="43"/>
                  <a:pt x="77" y="43"/>
                </a:cubicBezTo>
                <a:cubicBezTo>
                  <a:pt x="77" y="43"/>
                  <a:pt x="100" y="48"/>
                  <a:pt x="105" y="53"/>
                </a:cubicBezTo>
                <a:close/>
                <a:moveTo>
                  <a:pt x="75" y="158"/>
                </a:moveTo>
                <a:cubicBezTo>
                  <a:pt x="75" y="158"/>
                  <a:pt x="75" y="136"/>
                  <a:pt x="79" y="131"/>
                </a:cubicBezTo>
                <a:cubicBezTo>
                  <a:pt x="83" y="127"/>
                  <a:pt x="106" y="128"/>
                  <a:pt x="106" y="128"/>
                </a:cubicBezTo>
                <a:cubicBezTo>
                  <a:pt x="106" y="128"/>
                  <a:pt x="88" y="132"/>
                  <a:pt x="84" y="136"/>
                </a:cubicBezTo>
                <a:cubicBezTo>
                  <a:pt x="79" y="140"/>
                  <a:pt x="75" y="158"/>
                  <a:pt x="75" y="158"/>
                </a:cubicBezTo>
                <a:close/>
                <a:moveTo>
                  <a:pt x="84" y="119"/>
                </a:moveTo>
                <a:cubicBezTo>
                  <a:pt x="79" y="115"/>
                  <a:pt x="75" y="97"/>
                  <a:pt x="75" y="97"/>
                </a:cubicBezTo>
                <a:cubicBezTo>
                  <a:pt x="75" y="97"/>
                  <a:pt x="75" y="120"/>
                  <a:pt x="79" y="124"/>
                </a:cubicBezTo>
                <a:cubicBezTo>
                  <a:pt x="83" y="128"/>
                  <a:pt x="106" y="128"/>
                  <a:pt x="106" y="128"/>
                </a:cubicBezTo>
                <a:cubicBezTo>
                  <a:pt x="106" y="128"/>
                  <a:pt x="88" y="124"/>
                  <a:pt x="84" y="119"/>
                </a:cubicBezTo>
                <a:close/>
                <a:moveTo>
                  <a:pt x="67" y="119"/>
                </a:moveTo>
                <a:cubicBezTo>
                  <a:pt x="63" y="124"/>
                  <a:pt x="45" y="128"/>
                  <a:pt x="45" y="128"/>
                </a:cubicBezTo>
                <a:cubicBezTo>
                  <a:pt x="45" y="128"/>
                  <a:pt x="68" y="128"/>
                  <a:pt x="72" y="124"/>
                </a:cubicBezTo>
                <a:cubicBezTo>
                  <a:pt x="76" y="120"/>
                  <a:pt x="75" y="97"/>
                  <a:pt x="75" y="97"/>
                </a:cubicBezTo>
                <a:cubicBezTo>
                  <a:pt x="75" y="97"/>
                  <a:pt x="71" y="115"/>
                  <a:pt x="67" y="119"/>
                </a:cubicBezTo>
                <a:close/>
                <a:moveTo>
                  <a:pt x="67" y="136"/>
                </a:moveTo>
                <a:cubicBezTo>
                  <a:pt x="71" y="140"/>
                  <a:pt x="75" y="158"/>
                  <a:pt x="75" y="158"/>
                </a:cubicBezTo>
                <a:cubicBezTo>
                  <a:pt x="75" y="158"/>
                  <a:pt x="76" y="136"/>
                  <a:pt x="72" y="131"/>
                </a:cubicBezTo>
                <a:cubicBezTo>
                  <a:pt x="68" y="127"/>
                  <a:pt x="45" y="128"/>
                  <a:pt x="45" y="128"/>
                </a:cubicBezTo>
                <a:cubicBezTo>
                  <a:pt x="45" y="128"/>
                  <a:pt x="63" y="132"/>
                  <a:pt x="67" y="136"/>
                </a:cubicBezTo>
                <a:close/>
                <a:moveTo>
                  <a:pt x="31" y="80"/>
                </a:moveTo>
                <a:cubicBezTo>
                  <a:pt x="31" y="80"/>
                  <a:pt x="30" y="69"/>
                  <a:pt x="32" y="67"/>
                </a:cubicBezTo>
                <a:cubicBezTo>
                  <a:pt x="35" y="65"/>
                  <a:pt x="46" y="65"/>
                  <a:pt x="46" y="65"/>
                </a:cubicBezTo>
                <a:cubicBezTo>
                  <a:pt x="46" y="65"/>
                  <a:pt x="37" y="67"/>
                  <a:pt x="35" y="69"/>
                </a:cubicBezTo>
                <a:cubicBezTo>
                  <a:pt x="33" y="71"/>
                  <a:pt x="31" y="80"/>
                  <a:pt x="31" y="80"/>
                </a:cubicBezTo>
                <a:close/>
                <a:moveTo>
                  <a:pt x="35" y="61"/>
                </a:moveTo>
                <a:cubicBezTo>
                  <a:pt x="33" y="59"/>
                  <a:pt x="31" y="50"/>
                  <a:pt x="31" y="50"/>
                </a:cubicBezTo>
                <a:cubicBezTo>
                  <a:pt x="31" y="50"/>
                  <a:pt x="30" y="61"/>
                  <a:pt x="32" y="63"/>
                </a:cubicBezTo>
                <a:cubicBezTo>
                  <a:pt x="35" y="65"/>
                  <a:pt x="46" y="65"/>
                  <a:pt x="46" y="65"/>
                </a:cubicBezTo>
                <a:cubicBezTo>
                  <a:pt x="46" y="65"/>
                  <a:pt x="37" y="63"/>
                  <a:pt x="35" y="61"/>
                </a:cubicBezTo>
                <a:close/>
                <a:moveTo>
                  <a:pt x="26" y="61"/>
                </a:moveTo>
                <a:cubicBezTo>
                  <a:pt x="24" y="63"/>
                  <a:pt x="15" y="65"/>
                  <a:pt x="15" y="65"/>
                </a:cubicBezTo>
                <a:cubicBezTo>
                  <a:pt x="15" y="65"/>
                  <a:pt x="27" y="65"/>
                  <a:pt x="29" y="63"/>
                </a:cubicBezTo>
                <a:cubicBezTo>
                  <a:pt x="31" y="61"/>
                  <a:pt x="31" y="50"/>
                  <a:pt x="31" y="50"/>
                </a:cubicBezTo>
                <a:cubicBezTo>
                  <a:pt x="31" y="50"/>
                  <a:pt x="29" y="59"/>
                  <a:pt x="26" y="61"/>
                </a:cubicBezTo>
                <a:close/>
                <a:moveTo>
                  <a:pt x="26" y="69"/>
                </a:moveTo>
                <a:cubicBezTo>
                  <a:pt x="29" y="71"/>
                  <a:pt x="31" y="80"/>
                  <a:pt x="31" y="80"/>
                </a:cubicBezTo>
                <a:cubicBezTo>
                  <a:pt x="31" y="80"/>
                  <a:pt x="31" y="69"/>
                  <a:pt x="29" y="67"/>
                </a:cubicBezTo>
                <a:cubicBezTo>
                  <a:pt x="27" y="65"/>
                  <a:pt x="15" y="65"/>
                  <a:pt x="15" y="65"/>
                </a:cubicBezTo>
                <a:cubicBezTo>
                  <a:pt x="15" y="65"/>
                  <a:pt x="24" y="67"/>
                  <a:pt x="26" y="69"/>
                </a:cubicBezTo>
                <a:close/>
                <a:moveTo>
                  <a:pt x="229" y="30"/>
                </a:moveTo>
                <a:cubicBezTo>
                  <a:pt x="229" y="30"/>
                  <a:pt x="229" y="19"/>
                  <a:pt x="231" y="17"/>
                </a:cubicBezTo>
                <a:cubicBezTo>
                  <a:pt x="233" y="15"/>
                  <a:pt x="244" y="15"/>
                  <a:pt x="244" y="15"/>
                </a:cubicBezTo>
                <a:cubicBezTo>
                  <a:pt x="244" y="15"/>
                  <a:pt x="235" y="17"/>
                  <a:pt x="233" y="19"/>
                </a:cubicBezTo>
                <a:cubicBezTo>
                  <a:pt x="231" y="21"/>
                  <a:pt x="229" y="30"/>
                  <a:pt x="229" y="30"/>
                </a:cubicBezTo>
                <a:close/>
                <a:moveTo>
                  <a:pt x="233" y="11"/>
                </a:moveTo>
                <a:cubicBezTo>
                  <a:pt x="231" y="9"/>
                  <a:pt x="229" y="0"/>
                  <a:pt x="229" y="0"/>
                </a:cubicBezTo>
                <a:cubicBezTo>
                  <a:pt x="229" y="0"/>
                  <a:pt x="229" y="11"/>
                  <a:pt x="231" y="13"/>
                </a:cubicBezTo>
                <a:cubicBezTo>
                  <a:pt x="233" y="15"/>
                  <a:pt x="244" y="15"/>
                  <a:pt x="244" y="15"/>
                </a:cubicBezTo>
                <a:cubicBezTo>
                  <a:pt x="244" y="15"/>
                  <a:pt x="235" y="13"/>
                  <a:pt x="233" y="11"/>
                </a:cubicBezTo>
                <a:close/>
                <a:moveTo>
                  <a:pt x="225" y="11"/>
                </a:moveTo>
                <a:cubicBezTo>
                  <a:pt x="223" y="13"/>
                  <a:pt x="214" y="15"/>
                  <a:pt x="214" y="15"/>
                </a:cubicBezTo>
                <a:cubicBezTo>
                  <a:pt x="214" y="15"/>
                  <a:pt x="225" y="15"/>
                  <a:pt x="227" y="13"/>
                </a:cubicBezTo>
                <a:cubicBezTo>
                  <a:pt x="229" y="11"/>
                  <a:pt x="229" y="0"/>
                  <a:pt x="229" y="0"/>
                </a:cubicBezTo>
                <a:cubicBezTo>
                  <a:pt x="229" y="0"/>
                  <a:pt x="227" y="9"/>
                  <a:pt x="225" y="11"/>
                </a:cubicBezTo>
                <a:close/>
                <a:moveTo>
                  <a:pt x="225" y="19"/>
                </a:moveTo>
                <a:cubicBezTo>
                  <a:pt x="227" y="21"/>
                  <a:pt x="229" y="30"/>
                  <a:pt x="229" y="30"/>
                </a:cubicBezTo>
                <a:cubicBezTo>
                  <a:pt x="229" y="30"/>
                  <a:pt x="229" y="19"/>
                  <a:pt x="227" y="17"/>
                </a:cubicBezTo>
                <a:cubicBezTo>
                  <a:pt x="225" y="15"/>
                  <a:pt x="214" y="15"/>
                  <a:pt x="214" y="15"/>
                </a:cubicBezTo>
                <a:cubicBezTo>
                  <a:pt x="214" y="15"/>
                  <a:pt x="223" y="17"/>
                  <a:pt x="225" y="19"/>
                </a:cubicBezTo>
                <a:close/>
                <a:moveTo>
                  <a:pt x="244" y="152"/>
                </a:moveTo>
                <a:cubicBezTo>
                  <a:pt x="244" y="152"/>
                  <a:pt x="244" y="140"/>
                  <a:pt x="246" y="138"/>
                </a:cubicBezTo>
                <a:cubicBezTo>
                  <a:pt x="248" y="136"/>
                  <a:pt x="259" y="136"/>
                  <a:pt x="259" y="136"/>
                </a:cubicBezTo>
                <a:cubicBezTo>
                  <a:pt x="259" y="136"/>
                  <a:pt x="250" y="138"/>
                  <a:pt x="248" y="141"/>
                </a:cubicBezTo>
                <a:cubicBezTo>
                  <a:pt x="246" y="143"/>
                  <a:pt x="244" y="152"/>
                  <a:pt x="244" y="152"/>
                </a:cubicBezTo>
                <a:close/>
                <a:moveTo>
                  <a:pt x="248" y="132"/>
                </a:moveTo>
                <a:cubicBezTo>
                  <a:pt x="246" y="130"/>
                  <a:pt x="244" y="121"/>
                  <a:pt x="244" y="121"/>
                </a:cubicBezTo>
                <a:cubicBezTo>
                  <a:pt x="244" y="121"/>
                  <a:pt x="244" y="133"/>
                  <a:pt x="246" y="135"/>
                </a:cubicBezTo>
                <a:cubicBezTo>
                  <a:pt x="248" y="137"/>
                  <a:pt x="259" y="136"/>
                  <a:pt x="259" y="136"/>
                </a:cubicBezTo>
                <a:cubicBezTo>
                  <a:pt x="259" y="136"/>
                  <a:pt x="250" y="134"/>
                  <a:pt x="248" y="132"/>
                </a:cubicBezTo>
                <a:close/>
                <a:moveTo>
                  <a:pt x="240" y="132"/>
                </a:moveTo>
                <a:cubicBezTo>
                  <a:pt x="238" y="134"/>
                  <a:pt x="229" y="136"/>
                  <a:pt x="229" y="136"/>
                </a:cubicBezTo>
                <a:cubicBezTo>
                  <a:pt x="229" y="136"/>
                  <a:pt x="240" y="137"/>
                  <a:pt x="242" y="135"/>
                </a:cubicBezTo>
                <a:cubicBezTo>
                  <a:pt x="244" y="133"/>
                  <a:pt x="244" y="121"/>
                  <a:pt x="244" y="121"/>
                </a:cubicBezTo>
                <a:cubicBezTo>
                  <a:pt x="244" y="121"/>
                  <a:pt x="242" y="130"/>
                  <a:pt x="240" y="132"/>
                </a:cubicBezTo>
                <a:close/>
                <a:moveTo>
                  <a:pt x="240" y="141"/>
                </a:moveTo>
                <a:cubicBezTo>
                  <a:pt x="242" y="143"/>
                  <a:pt x="244" y="152"/>
                  <a:pt x="244" y="152"/>
                </a:cubicBezTo>
                <a:cubicBezTo>
                  <a:pt x="244" y="152"/>
                  <a:pt x="244" y="140"/>
                  <a:pt x="242" y="138"/>
                </a:cubicBezTo>
                <a:cubicBezTo>
                  <a:pt x="240" y="136"/>
                  <a:pt x="229" y="136"/>
                  <a:pt x="229" y="136"/>
                </a:cubicBezTo>
                <a:cubicBezTo>
                  <a:pt x="229" y="136"/>
                  <a:pt x="238" y="138"/>
                  <a:pt x="240" y="141"/>
                </a:cubicBezTo>
                <a:close/>
                <a:moveTo>
                  <a:pt x="15" y="173"/>
                </a:moveTo>
                <a:cubicBezTo>
                  <a:pt x="15" y="173"/>
                  <a:pt x="15" y="162"/>
                  <a:pt x="17" y="160"/>
                </a:cubicBezTo>
                <a:cubicBezTo>
                  <a:pt x="19" y="158"/>
                  <a:pt x="31" y="158"/>
                  <a:pt x="31" y="158"/>
                </a:cubicBezTo>
                <a:cubicBezTo>
                  <a:pt x="31" y="158"/>
                  <a:pt x="22" y="160"/>
                  <a:pt x="20" y="162"/>
                </a:cubicBezTo>
                <a:cubicBezTo>
                  <a:pt x="17" y="164"/>
                  <a:pt x="15" y="173"/>
                  <a:pt x="15" y="173"/>
                </a:cubicBezTo>
                <a:close/>
                <a:moveTo>
                  <a:pt x="20" y="154"/>
                </a:moveTo>
                <a:cubicBezTo>
                  <a:pt x="17" y="152"/>
                  <a:pt x="15" y="143"/>
                  <a:pt x="15" y="143"/>
                </a:cubicBezTo>
                <a:cubicBezTo>
                  <a:pt x="15" y="143"/>
                  <a:pt x="15" y="154"/>
                  <a:pt x="17" y="156"/>
                </a:cubicBezTo>
                <a:cubicBezTo>
                  <a:pt x="19" y="158"/>
                  <a:pt x="31" y="158"/>
                  <a:pt x="31" y="158"/>
                </a:cubicBezTo>
                <a:cubicBezTo>
                  <a:pt x="31" y="158"/>
                  <a:pt x="22" y="156"/>
                  <a:pt x="20" y="154"/>
                </a:cubicBezTo>
                <a:close/>
                <a:moveTo>
                  <a:pt x="11" y="154"/>
                </a:moveTo>
                <a:cubicBezTo>
                  <a:pt x="9" y="156"/>
                  <a:pt x="0" y="158"/>
                  <a:pt x="0" y="158"/>
                </a:cubicBezTo>
                <a:cubicBezTo>
                  <a:pt x="0" y="158"/>
                  <a:pt x="11" y="158"/>
                  <a:pt x="14" y="156"/>
                </a:cubicBezTo>
                <a:cubicBezTo>
                  <a:pt x="16" y="154"/>
                  <a:pt x="15" y="143"/>
                  <a:pt x="15" y="143"/>
                </a:cubicBezTo>
                <a:cubicBezTo>
                  <a:pt x="15" y="143"/>
                  <a:pt x="13" y="152"/>
                  <a:pt x="11" y="154"/>
                </a:cubicBezTo>
                <a:close/>
                <a:moveTo>
                  <a:pt x="11" y="162"/>
                </a:moveTo>
                <a:cubicBezTo>
                  <a:pt x="13" y="164"/>
                  <a:pt x="15" y="173"/>
                  <a:pt x="15" y="173"/>
                </a:cubicBezTo>
                <a:cubicBezTo>
                  <a:pt x="15" y="173"/>
                  <a:pt x="16" y="162"/>
                  <a:pt x="14" y="160"/>
                </a:cubicBezTo>
                <a:cubicBezTo>
                  <a:pt x="11" y="158"/>
                  <a:pt x="0" y="158"/>
                  <a:pt x="0" y="158"/>
                </a:cubicBezTo>
                <a:cubicBezTo>
                  <a:pt x="0" y="158"/>
                  <a:pt x="9" y="160"/>
                  <a:pt x="11" y="162"/>
                </a:cubicBezTo>
                <a:close/>
                <a:moveTo>
                  <a:pt x="214" y="133"/>
                </a:moveTo>
                <a:cubicBezTo>
                  <a:pt x="214" y="133"/>
                  <a:pt x="213" y="99"/>
                  <a:pt x="219" y="93"/>
                </a:cubicBezTo>
                <a:cubicBezTo>
                  <a:pt x="226" y="87"/>
                  <a:pt x="259" y="88"/>
                  <a:pt x="259" y="88"/>
                </a:cubicBezTo>
                <a:cubicBezTo>
                  <a:pt x="259" y="88"/>
                  <a:pt x="232" y="94"/>
                  <a:pt x="226" y="100"/>
                </a:cubicBezTo>
                <a:cubicBezTo>
                  <a:pt x="220" y="106"/>
                  <a:pt x="214" y="133"/>
                  <a:pt x="214" y="133"/>
                </a:cubicBezTo>
                <a:close/>
                <a:moveTo>
                  <a:pt x="226" y="75"/>
                </a:moveTo>
                <a:cubicBezTo>
                  <a:pt x="220" y="69"/>
                  <a:pt x="214" y="42"/>
                  <a:pt x="214" y="42"/>
                </a:cubicBezTo>
                <a:cubicBezTo>
                  <a:pt x="214" y="42"/>
                  <a:pt x="213" y="76"/>
                  <a:pt x="219" y="82"/>
                </a:cubicBezTo>
                <a:cubicBezTo>
                  <a:pt x="226" y="88"/>
                  <a:pt x="259" y="88"/>
                  <a:pt x="259" y="88"/>
                </a:cubicBezTo>
                <a:cubicBezTo>
                  <a:pt x="259" y="88"/>
                  <a:pt x="232" y="81"/>
                  <a:pt x="226" y="75"/>
                </a:cubicBezTo>
                <a:close/>
                <a:moveTo>
                  <a:pt x="201" y="75"/>
                </a:moveTo>
                <a:cubicBezTo>
                  <a:pt x="195" y="81"/>
                  <a:pt x="168" y="88"/>
                  <a:pt x="168" y="88"/>
                </a:cubicBezTo>
                <a:cubicBezTo>
                  <a:pt x="168" y="88"/>
                  <a:pt x="202" y="88"/>
                  <a:pt x="208" y="82"/>
                </a:cubicBezTo>
                <a:cubicBezTo>
                  <a:pt x="215" y="76"/>
                  <a:pt x="214" y="42"/>
                  <a:pt x="214" y="42"/>
                </a:cubicBezTo>
                <a:cubicBezTo>
                  <a:pt x="214" y="42"/>
                  <a:pt x="208" y="69"/>
                  <a:pt x="201" y="75"/>
                </a:cubicBezTo>
                <a:close/>
                <a:moveTo>
                  <a:pt x="201" y="100"/>
                </a:moveTo>
                <a:cubicBezTo>
                  <a:pt x="208" y="106"/>
                  <a:pt x="214" y="133"/>
                  <a:pt x="214" y="133"/>
                </a:cubicBezTo>
                <a:cubicBezTo>
                  <a:pt x="214" y="133"/>
                  <a:pt x="215" y="99"/>
                  <a:pt x="208" y="93"/>
                </a:cubicBezTo>
                <a:cubicBezTo>
                  <a:pt x="202" y="87"/>
                  <a:pt x="168" y="88"/>
                  <a:pt x="168" y="88"/>
                </a:cubicBezTo>
                <a:cubicBezTo>
                  <a:pt x="168" y="88"/>
                  <a:pt x="195" y="94"/>
                  <a:pt x="201" y="100"/>
                </a:cubicBezTo>
                <a:close/>
                <a:moveTo>
                  <a:pt x="250" y="231"/>
                </a:moveTo>
                <a:cubicBezTo>
                  <a:pt x="212" y="178"/>
                  <a:pt x="212" y="178"/>
                  <a:pt x="212" y="178"/>
                </a:cubicBezTo>
                <a:cubicBezTo>
                  <a:pt x="189" y="178"/>
                  <a:pt x="189" y="178"/>
                  <a:pt x="189" y="178"/>
                </a:cubicBezTo>
                <a:cubicBezTo>
                  <a:pt x="193" y="160"/>
                  <a:pt x="207" y="146"/>
                  <a:pt x="223" y="146"/>
                </a:cubicBezTo>
                <a:cubicBezTo>
                  <a:pt x="224" y="146"/>
                  <a:pt x="226" y="144"/>
                  <a:pt x="226" y="143"/>
                </a:cubicBezTo>
                <a:cubicBezTo>
                  <a:pt x="226" y="141"/>
                  <a:pt x="224" y="140"/>
                  <a:pt x="223" y="140"/>
                </a:cubicBezTo>
                <a:cubicBezTo>
                  <a:pt x="203" y="140"/>
                  <a:pt x="187" y="156"/>
                  <a:pt x="183" y="178"/>
                </a:cubicBezTo>
                <a:cubicBezTo>
                  <a:pt x="156" y="178"/>
                  <a:pt x="156" y="178"/>
                  <a:pt x="156" y="178"/>
                </a:cubicBezTo>
                <a:cubicBezTo>
                  <a:pt x="158" y="140"/>
                  <a:pt x="173" y="110"/>
                  <a:pt x="190" y="110"/>
                </a:cubicBezTo>
                <a:cubicBezTo>
                  <a:pt x="191" y="110"/>
                  <a:pt x="193" y="109"/>
                  <a:pt x="193" y="107"/>
                </a:cubicBezTo>
                <a:cubicBezTo>
                  <a:pt x="193" y="105"/>
                  <a:pt x="191" y="104"/>
                  <a:pt x="190" y="104"/>
                </a:cubicBezTo>
                <a:cubicBezTo>
                  <a:pt x="169" y="104"/>
                  <a:pt x="152" y="136"/>
                  <a:pt x="150" y="178"/>
                </a:cubicBezTo>
                <a:cubicBezTo>
                  <a:pt x="139" y="178"/>
                  <a:pt x="139" y="178"/>
                  <a:pt x="139" y="178"/>
                </a:cubicBezTo>
                <a:cubicBezTo>
                  <a:pt x="141" y="92"/>
                  <a:pt x="170" y="23"/>
                  <a:pt x="206" y="23"/>
                </a:cubicBezTo>
                <a:cubicBezTo>
                  <a:pt x="208" y="23"/>
                  <a:pt x="210" y="21"/>
                  <a:pt x="210" y="20"/>
                </a:cubicBezTo>
                <a:cubicBezTo>
                  <a:pt x="210" y="18"/>
                  <a:pt x="208" y="17"/>
                  <a:pt x="206" y="17"/>
                </a:cubicBezTo>
                <a:cubicBezTo>
                  <a:pt x="166" y="17"/>
                  <a:pt x="135" y="87"/>
                  <a:pt x="133" y="178"/>
                </a:cubicBezTo>
                <a:cubicBezTo>
                  <a:pt x="129" y="178"/>
                  <a:pt x="129" y="178"/>
                  <a:pt x="129" y="178"/>
                </a:cubicBezTo>
                <a:cubicBezTo>
                  <a:pt x="129" y="66"/>
                  <a:pt x="127" y="66"/>
                  <a:pt x="124" y="66"/>
                </a:cubicBezTo>
                <a:cubicBezTo>
                  <a:pt x="122" y="66"/>
                  <a:pt x="120" y="68"/>
                  <a:pt x="120" y="69"/>
                </a:cubicBezTo>
                <a:cubicBezTo>
                  <a:pt x="120" y="70"/>
                  <a:pt x="121" y="70"/>
                  <a:pt x="121" y="71"/>
                </a:cubicBezTo>
                <a:cubicBezTo>
                  <a:pt x="122" y="76"/>
                  <a:pt x="123" y="118"/>
                  <a:pt x="123" y="178"/>
                </a:cubicBezTo>
                <a:cubicBezTo>
                  <a:pt x="120" y="178"/>
                  <a:pt x="120" y="178"/>
                  <a:pt x="120" y="178"/>
                </a:cubicBezTo>
                <a:cubicBezTo>
                  <a:pt x="118" y="114"/>
                  <a:pt x="89" y="62"/>
                  <a:pt x="54" y="62"/>
                </a:cubicBezTo>
                <a:cubicBezTo>
                  <a:pt x="52" y="62"/>
                  <a:pt x="51" y="63"/>
                  <a:pt x="51" y="65"/>
                </a:cubicBezTo>
                <a:cubicBezTo>
                  <a:pt x="51" y="67"/>
                  <a:pt x="52" y="68"/>
                  <a:pt x="54" y="68"/>
                </a:cubicBezTo>
                <a:cubicBezTo>
                  <a:pt x="86" y="68"/>
                  <a:pt x="112" y="117"/>
                  <a:pt x="113" y="178"/>
                </a:cubicBezTo>
                <a:cubicBezTo>
                  <a:pt x="103" y="178"/>
                  <a:pt x="103" y="178"/>
                  <a:pt x="103" y="178"/>
                </a:cubicBezTo>
                <a:cubicBezTo>
                  <a:pt x="103" y="161"/>
                  <a:pt x="98" y="144"/>
                  <a:pt x="89" y="144"/>
                </a:cubicBezTo>
                <a:cubicBezTo>
                  <a:pt x="87" y="144"/>
                  <a:pt x="86" y="145"/>
                  <a:pt x="86" y="147"/>
                </a:cubicBezTo>
                <a:cubicBezTo>
                  <a:pt x="86" y="149"/>
                  <a:pt x="87" y="150"/>
                  <a:pt x="89" y="150"/>
                </a:cubicBezTo>
                <a:cubicBezTo>
                  <a:pt x="91" y="150"/>
                  <a:pt x="97" y="161"/>
                  <a:pt x="97" y="178"/>
                </a:cubicBezTo>
                <a:cubicBezTo>
                  <a:pt x="86" y="178"/>
                  <a:pt x="86" y="178"/>
                  <a:pt x="86" y="178"/>
                </a:cubicBezTo>
                <a:cubicBezTo>
                  <a:pt x="79" y="164"/>
                  <a:pt x="59" y="154"/>
                  <a:pt x="36" y="154"/>
                </a:cubicBezTo>
                <a:cubicBezTo>
                  <a:pt x="34" y="154"/>
                  <a:pt x="33" y="156"/>
                  <a:pt x="33" y="157"/>
                </a:cubicBezTo>
                <a:cubicBezTo>
                  <a:pt x="33" y="159"/>
                  <a:pt x="34" y="160"/>
                  <a:pt x="36" y="160"/>
                </a:cubicBezTo>
                <a:cubicBezTo>
                  <a:pt x="55" y="160"/>
                  <a:pt x="72" y="168"/>
                  <a:pt x="79" y="178"/>
                </a:cubicBezTo>
                <a:cubicBezTo>
                  <a:pt x="60" y="178"/>
                  <a:pt x="60" y="178"/>
                  <a:pt x="60" y="178"/>
                </a:cubicBezTo>
                <a:cubicBezTo>
                  <a:pt x="22" y="231"/>
                  <a:pt x="22" y="231"/>
                  <a:pt x="22" y="231"/>
                </a:cubicBezTo>
                <a:cubicBezTo>
                  <a:pt x="21" y="233"/>
                  <a:pt x="21" y="235"/>
                  <a:pt x="22" y="236"/>
                </a:cubicBezTo>
                <a:cubicBezTo>
                  <a:pt x="27" y="238"/>
                  <a:pt x="27" y="238"/>
                  <a:pt x="27" y="238"/>
                </a:cubicBezTo>
                <a:cubicBezTo>
                  <a:pt x="28" y="239"/>
                  <a:pt x="30" y="239"/>
                  <a:pt x="31" y="238"/>
                </a:cubicBezTo>
                <a:cubicBezTo>
                  <a:pt x="60" y="195"/>
                  <a:pt x="60" y="195"/>
                  <a:pt x="60" y="195"/>
                </a:cubicBezTo>
                <a:cubicBezTo>
                  <a:pt x="60" y="294"/>
                  <a:pt x="60" y="294"/>
                  <a:pt x="60" y="294"/>
                </a:cubicBezTo>
                <a:cubicBezTo>
                  <a:pt x="60" y="297"/>
                  <a:pt x="63" y="300"/>
                  <a:pt x="66" y="300"/>
                </a:cubicBezTo>
                <a:cubicBezTo>
                  <a:pt x="206" y="300"/>
                  <a:pt x="206" y="300"/>
                  <a:pt x="206" y="300"/>
                </a:cubicBezTo>
                <a:cubicBezTo>
                  <a:pt x="209" y="300"/>
                  <a:pt x="212" y="297"/>
                  <a:pt x="212" y="294"/>
                </a:cubicBezTo>
                <a:cubicBezTo>
                  <a:pt x="212" y="195"/>
                  <a:pt x="212" y="195"/>
                  <a:pt x="212" y="195"/>
                </a:cubicBezTo>
                <a:cubicBezTo>
                  <a:pt x="242" y="238"/>
                  <a:pt x="242" y="238"/>
                  <a:pt x="242" y="238"/>
                </a:cubicBezTo>
                <a:cubicBezTo>
                  <a:pt x="243" y="239"/>
                  <a:pt x="244" y="239"/>
                  <a:pt x="246" y="238"/>
                </a:cubicBezTo>
                <a:cubicBezTo>
                  <a:pt x="250" y="236"/>
                  <a:pt x="250" y="236"/>
                  <a:pt x="250" y="236"/>
                </a:cubicBezTo>
                <a:cubicBezTo>
                  <a:pt x="251" y="235"/>
                  <a:pt x="251" y="233"/>
                  <a:pt x="250" y="231"/>
                </a:cubicBezTo>
                <a:close/>
                <a:moveTo>
                  <a:pt x="159" y="226"/>
                </a:moveTo>
                <a:cubicBezTo>
                  <a:pt x="113" y="226"/>
                  <a:pt x="113" y="226"/>
                  <a:pt x="113" y="226"/>
                </a:cubicBezTo>
                <a:cubicBezTo>
                  <a:pt x="110" y="226"/>
                  <a:pt x="107" y="223"/>
                  <a:pt x="107" y="220"/>
                </a:cubicBezTo>
                <a:cubicBezTo>
                  <a:pt x="107" y="216"/>
                  <a:pt x="110" y="214"/>
                  <a:pt x="113" y="214"/>
                </a:cubicBezTo>
                <a:cubicBezTo>
                  <a:pt x="159" y="214"/>
                  <a:pt x="159" y="214"/>
                  <a:pt x="159" y="214"/>
                </a:cubicBezTo>
                <a:cubicBezTo>
                  <a:pt x="162" y="214"/>
                  <a:pt x="165" y="216"/>
                  <a:pt x="165" y="220"/>
                </a:cubicBezTo>
                <a:cubicBezTo>
                  <a:pt x="165" y="223"/>
                  <a:pt x="162" y="226"/>
                  <a:pt x="159" y="226"/>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213794462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835" y="-1"/>
            <a:ext cx="5743577" cy="685800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341" r="4676" b="6472"/>
          <a:stretch/>
        </p:blipFill>
        <p:spPr>
          <a:xfrm>
            <a:off x="-1589" y="-1"/>
            <a:ext cx="6448423" cy="6858001"/>
          </a:xfrm>
          <a:prstGeom prst="rect">
            <a:avLst/>
          </a:prstGeom>
        </p:spPr>
      </p:pic>
    </p:spTree>
    <p:extLst>
      <p:ext uri="{BB962C8B-B14F-4D97-AF65-F5344CB8AC3E}">
        <p14:creationId xmlns:p14="http://schemas.microsoft.com/office/powerpoint/2010/main" val="3211495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0" y="2"/>
            <a:ext cx="1219795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05793"/>
      </p:ext>
    </p:extLst>
  </p:cSld>
  <p:clrMapOvr>
    <a:masterClrMapping/>
  </p:clrMapOvr>
  <p:transition spd="slow" advClick="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6136082" y="1771683"/>
            <a:ext cx="3864965" cy="386496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Adaptive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Rectangle 13"/>
          <p:cNvSpPr/>
          <p:nvPr/>
        </p:nvSpPr>
        <p:spPr bwMode="auto">
          <a:xfrm>
            <a:off x="2187778" y="1771685"/>
            <a:ext cx="3864965" cy="386496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Insightful</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Title 12"/>
          <p:cNvSpPr>
            <a:spLocks noGrp="1"/>
          </p:cNvSpPr>
          <p:nvPr>
            <p:ph type="title"/>
          </p:nvPr>
        </p:nvSpPr>
        <p:spPr/>
        <p:txBody>
          <a:bodyPr/>
          <a:lstStyle/>
          <a:p>
            <a:r>
              <a:rPr lang="en-US" dirty="0" smtClean="0"/>
              <a:t>Modern applications</a:t>
            </a:r>
            <a:endParaRPr lang="en-US" dirty="0">
              <a:gradFill flip="none" rotWithShape="1">
                <a:gsLst>
                  <a:gs pos="0">
                    <a:schemeClr val="accent2"/>
                  </a:gs>
                  <a:gs pos="100000">
                    <a:schemeClr val="accent2"/>
                  </a:gs>
                </a:gsLst>
                <a:lin ang="5400000" scaled="0"/>
                <a:tileRect/>
              </a:gradFill>
            </a:endParaRPr>
          </a:p>
        </p:txBody>
      </p:sp>
      <p:sp>
        <p:nvSpPr>
          <p:cNvPr id="30" name="Freeform 11"/>
          <p:cNvSpPr>
            <a:spLocks noEditPoints="1"/>
          </p:cNvSpPr>
          <p:nvPr/>
        </p:nvSpPr>
        <p:spPr bwMode="black">
          <a:xfrm>
            <a:off x="3053460" y="2646979"/>
            <a:ext cx="2133600" cy="2114375"/>
          </a:xfrm>
          <a:custGeom>
            <a:avLst/>
            <a:gdLst>
              <a:gd name="T0" fmla="*/ 65 w 300"/>
              <a:gd name="T1" fmla="*/ 2 h 297"/>
              <a:gd name="T2" fmla="*/ 113 w 300"/>
              <a:gd name="T3" fmla="*/ 0 h 297"/>
              <a:gd name="T4" fmla="*/ 115 w 300"/>
              <a:gd name="T5" fmla="*/ 12 h 297"/>
              <a:gd name="T6" fmla="*/ 235 w 300"/>
              <a:gd name="T7" fmla="*/ 12 h 297"/>
              <a:gd name="T8" fmla="*/ 232 w 300"/>
              <a:gd name="T9" fmla="*/ 0 h 297"/>
              <a:gd name="T10" fmla="*/ 185 w 300"/>
              <a:gd name="T11" fmla="*/ 2 h 297"/>
              <a:gd name="T12" fmla="*/ 235 w 300"/>
              <a:gd name="T13" fmla="*/ 12 h 297"/>
              <a:gd name="T14" fmla="*/ 98 w 300"/>
              <a:gd name="T15" fmla="*/ 273 h 297"/>
              <a:gd name="T16" fmla="*/ 0 w 300"/>
              <a:gd name="T17" fmla="*/ 295 h 297"/>
              <a:gd name="T18" fmla="*/ 95 w 300"/>
              <a:gd name="T19" fmla="*/ 297 h 297"/>
              <a:gd name="T20" fmla="*/ 205 w 300"/>
              <a:gd name="T21" fmla="*/ 297 h 297"/>
              <a:gd name="T22" fmla="*/ 300 w 300"/>
              <a:gd name="T23" fmla="*/ 295 h 297"/>
              <a:gd name="T24" fmla="*/ 202 w 300"/>
              <a:gd name="T25" fmla="*/ 273 h 297"/>
              <a:gd name="T26" fmla="*/ 205 w 300"/>
              <a:gd name="T27" fmla="*/ 297 h 297"/>
              <a:gd name="T28" fmla="*/ 271 w 300"/>
              <a:gd name="T29" fmla="*/ 83 h 297"/>
              <a:gd name="T30" fmla="*/ 299 w 300"/>
              <a:gd name="T31" fmla="*/ 268 h 297"/>
              <a:gd name="T32" fmla="*/ 227 w 300"/>
              <a:gd name="T33" fmla="*/ 169 h 297"/>
              <a:gd name="T34" fmla="*/ 182 w 300"/>
              <a:gd name="T35" fmla="*/ 166 h 297"/>
              <a:gd name="T36" fmla="*/ 155 w 300"/>
              <a:gd name="T37" fmla="*/ 152 h 297"/>
              <a:gd name="T38" fmla="*/ 154 w 300"/>
              <a:gd name="T39" fmla="*/ 159 h 297"/>
              <a:gd name="T40" fmla="*/ 145 w 300"/>
              <a:gd name="T41" fmla="*/ 158 h 297"/>
              <a:gd name="T42" fmla="*/ 119 w 300"/>
              <a:gd name="T43" fmla="*/ 152 h 297"/>
              <a:gd name="T44" fmla="*/ 115 w 300"/>
              <a:gd name="T45" fmla="*/ 169 h 297"/>
              <a:gd name="T46" fmla="*/ 96 w 300"/>
              <a:gd name="T47" fmla="*/ 268 h 297"/>
              <a:gd name="T48" fmla="*/ 25 w 300"/>
              <a:gd name="T49" fmla="*/ 169 h 297"/>
              <a:gd name="T50" fmla="*/ 42 w 300"/>
              <a:gd name="T51" fmla="*/ 76 h 297"/>
              <a:gd name="T52" fmla="*/ 73 w 300"/>
              <a:gd name="T53" fmla="*/ 59 h 297"/>
              <a:gd name="T54" fmla="*/ 61 w 300"/>
              <a:gd name="T55" fmla="*/ 57 h 297"/>
              <a:gd name="T56" fmla="*/ 120 w 300"/>
              <a:gd name="T57" fmla="*/ 15 h 297"/>
              <a:gd name="T58" fmla="*/ 118 w 300"/>
              <a:gd name="T59" fmla="*/ 59 h 297"/>
              <a:gd name="T60" fmla="*/ 108 w 300"/>
              <a:gd name="T61" fmla="*/ 68 h 297"/>
              <a:gd name="T62" fmla="*/ 145 w 300"/>
              <a:gd name="T63" fmla="*/ 62 h 297"/>
              <a:gd name="T64" fmla="*/ 140 w 300"/>
              <a:gd name="T65" fmla="*/ 61 h 297"/>
              <a:gd name="T66" fmla="*/ 142 w 300"/>
              <a:gd name="T67" fmla="*/ 55 h 297"/>
              <a:gd name="T68" fmla="*/ 160 w 300"/>
              <a:gd name="T69" fmla="*/ 56 h 297"/>
              <a:gd name="T70" fmla="*/ 158 w 300"/>
              <a:gd name="T71" fmla="*/ 62 h 297"/>
              <a:gd name="T72" fmla="*/ 155 w 300"/>
              <a:gd name="T73" fmla="*/ 68 h 297"/>
              <a:gd name="T74" fmla="*/ 192 w 300"/>
              <a:gd name="T75" fmla="*/ 59 h 297"/>
              <a:gd name="T76" fmla="*/ 180 w 300"/>
              <a:gd name="T77" fmla="*/ 57 h 297"/>
              <a:gd name="T78" fmla="*/ 239 w 300"/>
              <a:gd name="T79" fmla="*/ 15 h 297"/>
              <a:gd name="T80" fmla="*/ 237 w 300"/>
              <a:gd name="T81" fmla="*/ 59 h 297"/>
              <a:gd name="T82" fmla="*/ 227 w 300"/>
              <a:gd name="T83" fmla="*/ 76 h 297"/>
              <a:gd name="T84" fmla="*/ 122 w 300"/>
              <a:gd name="T85" fmla="*/ 83 h 297"/>
              <a:gd name="T86" fmla="*/ 145 w 300"/>
              <a:gd name="T87" fmla="*/ 72 h 297"/>
              <a:gd name="T88" fmla="*/ 108 w 300"/>
              <a:gd name="T89" fmla="*/ 76 h 297"/>
              <a:gd name="T90" fmla="*/ 123 w 300"/>
              <a:gd name="T91" fmla="*/ 78 h 297"/>
              <a:gd name="T92" fmla="*/ 180 w 300"/>
              <a:gd name="T93" fmla="*/ 76 h 297"/>
              <a:gd name="T94" fmla="*/ 192 w 300"/>
              <a:gd name="T95" fmla="*/ 72 h 297"/>
              <a:gd name="T96" fmla="*/ 155 w 300"/>
              <a:gd name="T97" fmla="*/ 83 h 297"/>
              <a:gd name="T98" fmla="*/ 178 w 300"/>
              <a:gd name="T99" fmla="*/ 78 h 297"/>
              <a:gd name="T100" fmla="*/ 158 w 300"/>
              <a:gd name="T101" fmla="*/ 101 h 297"/>
              <a:gd name="T102" fmla="*/ 142 w 300"/>
              <a:gd name="T103" fmla="*/ 118 h 297"/>
              <a:gd name="T104" fmla="*/ 158 w 300"/>
              <a:gd name="T105" fmla="*/ 101 h 297"/>
              <a:gd name="T106" fmla="*/ 129 w 300"/>
              <a:gd name="T107" fmla="*/ 91 h 297"/>
              <a:gd name="T108" fmla="*/ 133 w 300"/>
              <a:gd name="T109" fmla="*/ 141 h 297"/>
              <a:gd name="T110" fmla="*/ 171 w 300"/>
              <a:gd name="T111" fmla="*/ 91 h 297"/>
              <a:gd name="T112" fmla="*/ 167 w 300"/>
              <a:gd name="T113" fmla="*/ 141 h 297"/>
              <a:gd name="T114" fmla="*/ 171 w 300"/>
              <a:gd name="T115" fmla="*/ 9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297">
                <a:moveTo>
                  <a:pt x="65" y="12"/>
                </a:moveTo>
                <a:cubicBezTo>
                  <a:pt x="65" y="2"/>
                  <a:pt x="65" y="2"/>
                  <a:pt x="65" y="2"/>
                </a:cubicBezTo>
                <a:cubicBezTo>
                  <a:pt x="65" y="1"/>
                  <a:pt x="67" y="0"/>
                  <a:pt x="68" y="0"/>
                </a:cubicBezTo>
                <a:cubicBezTo>
                  <a:pt x="113" y="0"/>
                  <a:pt x="113" y="0"/>
                  <a:pt x="113" y="0"/>
                </a:cubicBezTo>
                <a:cubicBezTo>
                  <a:pt x="114" y="0"/>
                  <a:pt x="115" y="1"/>
                  <a:pt x="115" y="2"/>
                </a:cubicBezTo>
                <a:cubicBezTo>
                  <a:pt x="115" y="12"/>
                  <a:pt x="115" y="12"/>
                  <a:pt x="115" y="12"/>
                </a:cubicBezTo>
                <a:lnTo>
                  <a:pt x="65" y="12"/>
                </a:lnTo>
                <a:close/>
                <a:moveTo>
                  <a:pt x="235" y="12"/>
                </a:moveTo>
                <a:cubicBezTo>
                  <a:pt x="235" y="2"/>
                  <a:pt x="235" y="2"/>
                  <a:pt x="235" y="2"/>
                </a:cubicBezTo>
                <a:cubicBezTo>
                  <a:pt x="235" y="1"/>
                  <a:pt x="233" y="0"/>
                  <a:pt x="232" y="0"/>
                </a:cubicBezTo>
                <a:cubicBezTo>
                  <a:pt x="187" y="0"/>
                  <a:pt x="187" y="0"/>
                  <a:pt x="187" y="0"/>
                </a:cubicBezTo>
                <a:cubicBezTo>
                  <a:pt x="186" y="0"/>
                  <a:pt x="185" y="1"/>
                  <a:pt x="185" y="2"/>
                </a:cubicBezTo>
                <a:cubicBezTo>
                  <a:pt x="185" y="12"/>
                  <a:pt x="185" y="12"/>
                  <a:pt x="185" y="12"/>
                </a:cubicBezTo>
                <a:lnTo>
                  <a:pt x="235" y="12"/>
                </a:lnTo>
                <a:close/>
                <a:moveTo>
                  <a:pt x="98" y="295"/>
                </a:moveTo>
                <a:cubicBezTo>
                  <a:pt x="98" y="273"/>
                  <a:pt x="98" y="273"/>
                  <a:pt x="98" y="273"/>
                </a:cubicBezTo>
                <a:cubicBezTo>
                  <a:pt x="0" y="273"/>
                  <a:pt x="0" y="273"/>
                  <a:pt x="0" y="273"/>
                </a:cubicBezTo>
                <a:cubicBezTo>
                  <a:pt x="0" y="295"/>
                  <a:pt x="0" y="295"/>
                  <a:pt x="0" y="295"/>
                </a:cubicBezTo>
                <a:cubicBezTo>
                  <a:pt x="0" y="296"/>
                  <a:pt x="1" y="297"/>
                  <a:pt x="2" y="297"/>
                </a:cubicBezTo>
                <a:cubicBezTo>
                  <a:pt x="95" y="297"/>
                  <a:pt x="95" y="297"/>
                  <a:pt x="95" y="297"/>
                </a:cubicBezTo>
                <a:cubicBezTo>
                  <a:pt x="97" y="297"/>
                  <a:pt x="98" y="296"/>
                  <a:pt x="98" y="295"/>
                </a:cubicBezTo>
                <a:close/>
                <a:moveTo>
                  <a:pt x="205" y="297"/>
                </a:moveTo>
                <a:cubicBezTo>
                  <a:pt x="298" y="297"/>
                  <a:pt x="298" y="297"/>
                  <a:pt x="298" y="297"/>
                </a:cubicBezTo>
                <a:cubicBezTo>
                  <a:pt x="299" y="297"/>
                  <a:pt x="300" y="296"/>
                  <a:pt x="300" y="295"/>
                </a:cubicBezTo>
                <a:cubicBezTo>
                  <a:pt x="300" y="273"/>
                  <a:pt x="300" y="273"/>
                  <a:pt x="300" y="273"/>
                </a:cubicBezTo>
                <a:cubicBezTo>
                  <a:pt x="202" y="273"/>
                  <a:pt x="202" y="273"/>
                  <a:pt x="202" y="273"/>
                </a:cubicBezTo>
                <a:cubicBezTo>
                  <a:pt x="202" y="295"/>
                  <a:pt x="202" y="295"/>
                  <a:pt x="202" y="295"/>
                </a:cubicBezTo>
                <a:cubicBezTo>
                  <a:pt x="202" y="296"/>
                  <a:pt x="203" y="297"/>
                  <a:pt x="205" y="297"/>
                </a:cubicBezTo>
                <a:close/>
                <a:moveTo>
                  <a:pt x="263" y="76"/>
                </a:moveTo>
                <a:cubicBezTo>
                  <a:pt x="267" y="76"/>
                  <a:pt x="270" y="79"/>
                  <a:pt x="271" y="83"/>
                </a:cubicBezTo>
                <a:cubicBezTo>
                  <a:pt x="275" y="169"/>
                  <a:pt x="275" y="169"/>
                  <a:pt x="275" y="169"/>
                </a:cubicBezTo>
                <a:cubicBezTo>
                  <a:pt x="299" y="268"/>
                  <a:pt x="299" y="268"/>
                  <a:pt x="299" y="268"/>
                </a:cubicBezTo>
                <a:cubicBezTo>
                  <a:pt x="204" y="268"/>
                  <a:pt x="204" y="268"/>
                  <a:pt x="204" y="268"/>
                </a:cubicBezTo>
                <a:cubicBezTo>
                  <a:pt x="227" y="169"/>
                  <a:pt x="227" y="169"/>
                  <a:pt x="227" y="169"/>
                </a:cubicBezTo>
                <a:cubicBezTo>
                  <a:pt x="185" y="169"/>
                  <a:pt x="185" y="169"/>
                  <a:pt x="185" y="169"/>
                </a:cubicBezTo>
                <a:cubicBezTo>
                  <a:pt x="183" y="169"/>
                  <a:pt x="182" y="168"/>
                  <a:pt x="182" y="166"/>
                </a:cubicBezTo>
                <a:cubicBezTo>
                  <a:pt x="181" y="152"/>
                  <a:pt x="181" y="152"/>
                  <a:pt x="181" y="152"/>
                </a:cubicBezTo>
                <a:cubicBezTo>
                  <a:pt x="155" y="152"/>
                  <a:pt x="155" y="152"/>
                  <a:pt x="155" y="152"/>
                </a:cubicBezTo>
                <a:cubicBezTo>
                  <a:pt x="155" y="158"/>
                  <a:pt x="155" y="158"/>
                  <a:pt x="155" y="158"/>
                </a:cubicBezTo>
                <a:cubicBezTo>
                  <a:pt x="155" y="159"/>
                  <a:pt x="154" y="159"/>
                  <a:pt x="154" y="159"/>
                </a:cubicBezTo>
                <a:cubicBezTo>
                  <a:pt x="146" y="159"/>
                  <a:pt x="146" y="159"/>
                  <a:pt x="146" y="159"/>
                </a:cubicBezTo>
                <a:cubicBezTo>
                  <a:pt x="146" y="159"/>
                  <a:pt x="145" y="159"/>
                  <a:pt x="145" y="158"/>
                </a:cubicBezTo>
                <a:cubicBezTo>
                  <a:pt x="145" y="152"/>
                  <a:pt x="145" y="152"/>
                  <a:pt x="145" y="152"/>
                </a:cubicBezTo>
                <a:cubicBezTo>
                  <a:pt x="119" y="152"/>
                  <a:pt x="119" y="152"/>
                  <a:pt x="119" y="152"/>
                </a:cubicBezTo>
                <a:cubicBezTo>
                  <a:pt x="118" y="166"/>
                  <a:pt x="118" y="166"/>
                  <a:pt x="118" y="166"/>
                </a:cubicBezTo>
                <a:cubicBezTo>
                  <a:pt x="118" y="168"/>
                  <a:pt x="117" y="169"/>
                  <a:pt x="115" y="169"/>
                </a:cubicBezTo>
                <a:cubicBezTo>
                  <a:pt x="73" y="169"/>
                  <a:pt x="73" y="169"/>
                  <a:pt x="73" y="169"/>
                </a:cubicBezTo>
                <a:cubicBezTo>
                  <a:pt x="96" y="268"/>
                  <a:pt x="96" y="268"/>
                  <a:pt x="96" y="268"/>
                </a:cubicBezTo>
                <a:cubicBezTo>
                  <a:pt x="1" y="268"/>
                  <a:pt x="1" y="268"/>
                  <a:pt x="1" y="268"/>
                </a:cubicBezTo>
                <a:cubicBezTo>
                  <a:pt x="25" y="169"/>
                  <a:pt x="25" y="169"/>
                  <a:pt x="25" y="169"/>
                </a:cubicBezTo>
                <a:cubicBezTo>
                  <a:pt x="34" y="83"/>
                  <a:pt x="34" y="83"/>
                  <a:pt x="34" y="83"/>
                </a:cubicBezTo>
                <a:cubicBezTo>
                  <a:pt x="34" y="79"/>
                  <a:pt x="38" y="76"/>
                  <a:pt x="42" y="76"/>
                </a:cubicBezTo>
                <a:cubicBezTo>
                  <a:pt x="73" y="76"/>
                  <a:pt x="73" y="76"/>
                  <a:pt x="73" y="76"/>
                </a:cubicBezTo>
                <a:cubicBezTo>
                  <a:pt x="73" y="59"/>
                  <a:pt x="73" y="59"/>
                  <a:pt x="73" y="59"/>
                </a:cubicBezTo>
                <a:cubicBezTo>
                  <a:pt x="63" y="59"/>
                  <a:pt x="63" y="59"/>
                  <a:pt x="63" y="59"/>
                </a:cubicBezTo>
                <a:cubicBezTo>
                  <a:pt x="62" y="59"/>
                  <a:pt x="61" y="58"/>
                  <a:pt x="61" y="57"/>
                </a:cubicBezTo>
                <a:cubicBezTo>
                  <a:pt x="61" y="15"/>
                  <a:pt x="61" y="15"/>
                  <a:pt x="61" y="15"/>
                </a:cubicBezTo>
                <a:cubicBezTo>
                  <a:pt x="120" y="15"/>
                  <a:pt x="120" y="15"/>
                  <a:pt x="120" y="15"/>
                </a:cubicBezTo>
                <a:cubicBezTo>
                  <a:pt x="120" y="57"/>
                  <a:pt x="120" y="57"/>
                  <a:pt x="120" y="57"/>
                </a:cubicBezTo>
                <a:cubicBezTo>
                  <a:pt x="120" y="58"/>
                  <a:pt x="119" y="59"/>
                  <a:pt x="118" y="59"/>
                </a:cubicBezTo>
                <a:cubicBezTo>
                  <a:pt x="108" y="59"/>
                  <a:pt x="108" y="59"/>
                  <a:pt x="108" y="59"/>
                </a:cubicBezTo>
                <a:cubicBezTo>
                  <a:pt x="108" y="68"/>
                  <a:pt x="108" y="68"/>
                  <a:pt x="108" y="68"/>
                </a:cubicBezTo>
                <a:cubicBezTo>
                  <a:pt x="145" y="68"/>
                  <a:pt x="145" y="68"/>
                  <a:pt x="145" y="68"/>
                </a:cubicBezTo>
                <a:cubicBezTo>
                  <a:pt x="145" y="62"/>
                  <a:pt x="145" y="62"/>
                  <a:pt x="145" y="62"/>
                </a:cubicBezTo>
                <a:cubicBezTo>
                  <a:pt x="142" y="62"/>
                  <a:pt x="142" y="62"/>
                  <a:pt x="142" y="62"/>
                </a:cubicBezTo>
                <a:cubicBezTo>
                  <a:pt x="141" y="62"/>
                  <a:pt x="140" y="61"/>
                  <a:pt x="140" y="61"/>
                </a:cubicBezTo>
                <a:cubicBezTo>
                  <a:pt x="140" y="56"/>
                  <a:pt x="140" y="56"/>
                  <a:pt x="140" y="56"/>
                </a:cubicBezTo>
                <a:cubicBezTo>
                  <a:pt x="140" y="55"/>
                  <a:pt x="141" y="55"/>
                  <a:pt x="142" y="55"/>
                </a:cubicBezTo>
                <a:cubicBezTo>
                  <a:pt x="158" y="55"/>
                  <a:pt x="158" y="55"/>
                  <a:pt x="158" y="55"/>
                </a:cubicBezTo>
                <a:cubicBezTo>
                  <a:pt x="159" y="55"/>
                  <a:pt x="160" y="55"/>
                  <a:pt x="160" y="56"/>
                </a:cubicBezTo>
                <a:cubicBezTo>
                  <a:pt x="160" y="61"/>
                  <a:pt x="160" y="61"/>
                  <a:pt x="160" y="61"/>
                </a:cubicBezTo>
                <a:cubicBezTo>
                  <a:pt x="160" y="61"/>
                  <a:pt x="159" y="62"/>
                  <a:pt x="158" y="62"/>
                </a:cubicBezTo>
                <a:cubicBezTo>
                  <a:pt x="155" y="62"/>
                  <a:pt x="155" y="62"/>
                  <a:pt x="155" y="62"/>
                </a:cubicBezTo>
                <a:cubicBezTo>
                  <a:pt x="155" y="68"/>
                  <a:pt x="155" y="68"/>
                  <a:pt x="155" y="68"/>
                </a:cubicBezTo>
                <a:cubicBezTo>
                  <a:pt x="192" y="68"/>
                  <a:pt x="192" y="68"/>
                  <a:pt x="192" y="68"/>
                </a:cubicBezTo>
                <a:cubicBezTo>
                  <a:pt x="192" y="59"/>
                  <a:pt x="192" y="59"/>
                  <a:pt x="192" y="59"/>
                </a:cubicBezTo>
                <a:cubicBezTo>
                  <a:pt x="182" y="59"/>
                  <a:pt x="182" y="59"/>
                  <a:pt x="182" y="59"/>
                </a:cubicBezTo>
                <a:cubicBezTo>
                  <a:pt x="181" y="59"/>
                  <a:pt x="180" y="58"/>
                  <a:pt x="180" y="57"/>
                </a:cubicBezTo>
                <a:cubicBezTo>
                  <a:pt x="180" y="15"/>
                  <a:pt x="180" y="15"/>
                  <a:pt x="180" y="15"/>
                </a:cubicBezTo>
                <a:cubicBezTo>
                  <a:pt x="239" y="15"/>
                  <a:pt x="239" y="15"/>
                  <a:pt x="239" y="15"/>
                </a:cubicBezTo>
                <a:cubicBezTo>
                  <a:pt x="239" y="57"/>
                  <a:pt x="239" y="57"/>
                  <a:pt x="239" y="57"/>
                </a:cubicBezTo>
                <a:cubicBezTo>
                  <a:pt x="239" y="58"/>
                  <a:pt x="238" y="59"/>
                  <a:pt x="237" y="59"/>
                </a:cubicBezTo>
                <a:cubicBezTo>
                  <a:pt x="227" y="59"/>
                  <a:pt x="227" y="59"/>
                  <a:pt x="227" y="59"/>
                </a:cubicBezTo>
                <a:cubicBezTo>
                  <a:pt x="227" y="76"/>
                  <a:pt x="227" y="76"/>
                  <a:pt x="227" y="76"/>
                </a:cubicBezTo>
                <a:lnTo>
                  <a:pt x="263" y="76"/>
                </a:lnTo>
                <a:close/>
                <a:moveTo>
                  <a:pt x="122" y="83"/>
                </a:moveTo>
                <a:cubicBezTo>
                  <a:pt x="145" y="83"/>
                  <a:pt x="145" y="83"/>
                  <a:pt x="145" y="83"/>
                </a:cubicBezTo>
                <a:cubicBezTo>
                  <a:pt x="145" y="72"/>
                  <a:pt x="145" y="72"/>
                  <a:pt x="145" y="72"/>
                </a:cubicBezTo>
                <a:cubicBezTo>
                  <a:pt x="108" y="72"/>
                  <a:pt x="108" y="72"/>
                  <a:pt x="108" y="72"/>
                </a:cubicBezTo>
                <a:cubicBezTo>
                  <a:pt x="108" y="76"/>
                  <a:pt x="108" y="76"/>
                  <a:pt x="108" y="76"/>
                </a:cubicBezTo>
                <a:cubicBezTo>
                  <a:pt x="120" y="76"/>
                  <a:pt x="120" y="76"/>
                  <a:pt x="120" y="76"/>
                </a:cubicBezTo>
                <a:cubicBezTo>
                  <a:pt x="122" y="76"/>
                  <a:pt x="123" y="77"/>
                  <a:pt x="123" y="78"/>
                </a:cubicBezTo>
                <a:lnTo>
                  <a:pt x="122" y="83"/>
                </a:lnTo>
                <a:close/>
                <a:moveTo>
                  <a:pt x="180" y="76"/>
                </a:moveTo>
                <a:cubicBezTo>
                  <a:pt x="192" y="76"/>
                  <a:pt x="192" y="76"/>
                  <a:pt x="192" y="76"/>
                </a:cubicBezTo>
                <a:cubicBezTo>
                  <a:pt x="192" y="72"/>
                  <a:pt x="192" y="72"/>
                  <a:pt x="192" y="72"/>
                </a:cubicBezTo>
                <a:cubicBezTo>
                  <a:pt x="155" y="72"/>
                  <a:pt x="155" y="72"/>
                  <a:pt x="155" y="72"/>
                </a:cubicBezTo>
                <a:cubicBezTo>
                  <a:pt x="155" y="83"/>
                  <a:pt x="155" y="83"/>
                  <a:pt x="155" y="83"/>
                </a:cubicBezTo>
                <a:cubicBezTo>
                  <a:pt x="178" y="83"/>
                  <a:pt x="178" y="83"/>
                  <a:pt x="178" y="83"/>
                </a:cubicBezTo>
                <a:cubicBezTo>
                  <a:pt x="178" y="78"/>
                  <a:pt x="178" y="78"/>
                  <a:pt x="178" y="78"/>
                </a:cubicBezTo>
                <a:cubicBezTo>
                  <a:pt x="177" y="77"/>
                  <a:pt x="178" y="76"/>
                  <a:pt x="180" y="76"/>
                </a:cubicBezTo>
                <a:close/>
                <a:moveTo>
                  <a:pt x="158" y="101"/>
                </a:moveTo>
                <a:cubicBezTo>
                  <a:pt x="142" y="101"/>
                  <a:pt x="142" y="101"/>
                  <a:pt x="142" y="101"/>
                </a:cubicBezTo>
                <a:cubicBezTo>
                  <a:pt x="142" y="118"/>
                  <a:pt x="142" y="118"/>
                  <a:pt x="142" y="118"/>
                </a:cubicBezTo>
                <a:cubicBezTo>
                  <a:pt x="158" y="118"/>
                  <a:pt x="158" y="118"/>
                  <a:pt x="158" y="118"/>
                </a:cubicBezTo>
                <a:lnTo>
                  <a:pt x="158" y="101"/>
                </a:lnTo>
                <a:close/>
                <a:moveTo>
                  <a:pt x="133" y="91"/>
                </a:moveTo>
                <a:cubicBezTo>
                  <a:pt x="129" y="91"/>
                  <a:pt x="129" y="91"/>
                  <a:pt x="129" y="91"/>
                </a:cubicBezTo>
                <a:cubicBezTo>
                  <a:pt x="129" y="141"/>
                  <a:pt x="129" y="141"/>
                  <a:pt x="129" y="141"/>
                </a:cubicBezTo>
                <a:cubicBezTo>
                  <a:pt x="133" y="141"/>
                  <a:pt x="133" y="141"/>
                  <a:pt x="133" y="141"/>
                </a:cubicBezTo>
                <a:lnTo>
                  <a:pt x="133" y="91"/>
                </a:lnTo>
                <a:close/>
                <a:moveTo>
                  <a:pt x="171" y="91"/>
                </a:moveTo>
                <a:cubicBezTo>
                  <a:pt x="167" y="91"/>
                  <a:pt x="167" y="91"/>
                  <a:pt x="167" y="91"/>
                </a:cubicBezTo>
                <a:cubicBezTo>
                  <a:pt x="167" y="141"/>
                  <a:pt x="167" y="141"/>
                  <a:pt x="167" y="141"/>
                </a:cubicBezTo>
                <a:cubicBezTo>
                  <a:pt x="171" y="141"/>
                  <a:pt x="171" y="141"/>
                  <a:pt x="171" y="141"/>
                </a:cubicBezTo>
                <a:lnTo>
                  <a:pt x="171" y="91"/>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31" name="Group 30"/>
          <p:cNvGrpSpPr/>
          <p:nvPr/>
        </p:nvGrpSpPr>
        <p:grpSpPr bwMode="black">
          <a:xfrm>
            <a:off x="6963375" y="2598420"/>
            <a:ext cx="2210378" cy="2209800"/>
            <a:chOff x="446088" y="3778250"/>
            <a:chExt cx="920750" cy="920750"/>
          </a:xfrm>
          <a:solidFill>
            <a:srgbClr val="FFFFFF"/>
          </a:solidFill>
        </p:grpSpPr>
        <p:sp>
          <p:nvSpPr>
            <p:cNvPr id="32" name="Freeform 29"/>
            <p:cNvSpPr>
              <a:spLocks noEditPoints="1"/>
            </p:cNvSpPr>
            <p:nvPr/>
          </p:nvSpPr>
          <p:spPr bwMode="black">
            <a:xfrm>
              <a:off x="446088" y="3778250"/>
              <a:ext cx="920750" cy="920750"/>
            </a:xfrm>
            <a:custGeom>
              <a:avLst/>
              <a:gdLst>
                <a:gd name="T0" fmla="*/ 494 w 518"/>
                <a:gd name="T1" fmla="*/ 216 h 518"/>
                <a:gd name="T2" fmla="*/ 302 w 518"/>
                <a:gd name="T3" fmla="*/ 24 h 518"/>
                <a:gd name="T4" fmla="*/ 216 w 518"/>
                <a:gd name="T5" fmla="*/ 24 h 518"/>
                <a:gd name="T6" fmla="*/ 24 w 518"/>
                <a:gd name="T7" fmla="*/ 216 h 518"/>
                <a:gd name="T8" fmla="*/ 24 w 518"/>
                <a:gd name="T9" fmla="*/ 302 h 518"/>
                <a:gd name="T10" fmla="*/ 216 w 518"/>
                <a:gd name="T11" fmla="*/ 494 h 518"/>
                <a:gd name="T12" fmla="*/ 302 w 518"/>
                <a:gd name="T13" fmla="*/ 494 h 518"/>
                <a:gd name="T14" fmla="*/ 494 w 518"/>
                <a:gd name="T15" fmla="*/ 302 h 518"/>
                <a:gd name="T16" fmla="*/ 494 w 518"/>
                <a:gd name="T17" fmla="*/ 216 h 518"/>
                <a:gd name="T18" fmla="*/ 482 w 518"/>
                <a:gd name="T19" fmla="*/ 289 h 518"/>
                <a:gd name="T20" fmla="*/ 289 w 518"/>
                <a:gd name="T21" fmla="*/ 482 h 518"/>
                <a:gd name="T22" fmla="*/ 228 w 518"/>
                <a:gd name="T23" fmla="*/ 482 h 518"/>
                <a:gd name="T24" fmla="*/ 36 w 518"/>
                <a:gd name="T25" fmla="*/ 289 h 518"/>
                <a:gd name="T26" fmla="*/ 36 w 518"/>
                <a:gd name="T27" fmla="*/ 228 h 518"/>
                <a:gd name="T28" fmla="*/ 228 w 518"/>
                <a:gd name="T29" fmla="*/ 36 h 518"/>
                <a:gd name="T30" fmla="*/ 290 w 518"/>
                <a:gd name="T31" fmla="*/ 36 h 518"/>
                <a:gd name="T32" fmla="*/ 482 w 518"/>
                <a:gd name="T33" fmla="*/ 228 h 518"/>
                <a:gd name="T34" fmla="*/ 482 w 518"/>
                <a:gd name="T35" fmla="*/ 28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8" h="518">
                  <a:moveTo>
                    <a:pt x="494" y="216"/>
                  </a:moveTo>
                  <a:cubicBezTo>
                    <a:pt x="302" y="24"/>
                    <a:pt x="302" y="24"/>
                    <a:pt x="302" y="24"/>
                  </a:cubicBezTo>
                  <a:cubicBezTo>
                    <a:pt x="278" y="0"/>
                    <a:pt x="240" y="0"/>
                    <a:pt x="216" y="24"/>
                  </a:cubicBezTo>
                  <a:cubicBezTo>
                    <a:pt x="24" y="216"/>
                    <a:pt x="24" y="216"/>
                    <a:pt x="24" y="216"/>
                  </a:cubicBezTo>
                  <a:cubicBezTo>
                    <a:pt x="0" y="240"/>
                    <a:pt x="0" y="278"/>
                    <a:pt x="24" y="302"/>
                  </a:cubicBezTo>
                  <a:cubicBezTo>
                    <a:pt x="216" y="494"/>
                    <a:pt x="216" y="494"/>
                    <a:pt x="216" y="494"/>
                  </a:cubicBezTo>
                  <a:cubicBezTo>
                    <a:pt x="240" y="518"/>
                    <a:pt x="278" y="518"/>
                    <a:pt x="302" y="494"/>
                  </a:cubicBezTo>
                  <a:cubicBezTo>
                    <a:pt x="494" y="302"/>
                    <a:pt x="494" y="302"/>
                    <a:pt x="494" y="302"/>
                  </a:cubicBezTo>
                  <a:cubicBezTo>
                    <a:pt x="518" y="278"/>
                    <a:pt x="518" y="240"/>
                    <a:pt x="494" y="216"/>
                  </a:cubicBezTo>
                  <a:close/>
                  <a:moveTo>
                    <a:pt x="482" y="289"/>
                  </a:moveTo>
                  <a:cubicBezTo>
                    <a:pt x="289" y="482"/>
                    <a:pt x="289" y="482"/>
                    <a:pt x="289" y="482"/>
                  </a:cubicBezTo>
                  <a:cubicBezTo>
                    <a:pt x="273" y="499"/>
                    <a:pt x="245" y="499"/>
                    <a:pt x="228" y="482"/>
                  </a:cubicBezTo>
                  <a:cubicBezTo>
                    <a:pt x="36" y="289"/>
                    <a:pt x="36" y="289"/>
                    <a:pt x="36" y="289"/>
                  </a:cubicBezTo>
                  <a:cubicBezTo>
                    <a:pt x="19" y="273"/>
                    <a:pt x="19" y="245"/>
                    <a:pt x="36" y="228"/>
                  </a:cubicBezTo>
                  <a:cubicBezTo>
                    <a:pt x="228" y="36"/>
                    <a:pt x="228" y="36"/>
                    <a:pt x="228" y="36"/>
                  </a:cubicBezTo>
                  <a:cubicBezTo>
                    <a:pt x="245" y="19"/>
                    <a:pt x="273" y="19"/>
                    <a:pt x="290" y="36"/>
                  </a:cubicBezTo>
                  <a:cubicBezTo>
                    <a:pt x="482" y="228"/>
                    <a:pt x="482" y="228"/>
                    <a:pt x="482" y="228"/>
                  </a:cubicBezTo>
                  <a:cubicBezTo>
                    <a:pt x="499" y="245"/>
                    <a:pt x="499" y="273"/>
                    <a:pt x="482" y="28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33" name="Freeform 30"/>
            <p:cNvSpPr>
              <a:spLocks noEditPoints="1"/>
            </p:cNvSpPr>
            <p:nvPr/>
          </p:nvSpPr>
          <p:spPr bwMode="black">
            <a:xfrm>
              <a:off x="514350" y="3844925"/>
              <a:ext cx="785813" cy="785813"/>
            </a:xfrm>
            <a:custGeom>
              <a:avLst/>
              <a:gdLst>
                <a:gd name="T0" fmla="*/ 432 w 442"/>
                <a:gd name="T1" fmla="*/ 203 h 442"/>
                <a:gd name="T2" fmla="*/ 239 w 442"/>
                <a:gd name="T3" fmla="*/ 10 h 442"/>
                <a:gd name="T4" fmla="*/ 203 w 442"/>
                <a:gd name="T5" fmla="*/ 10 h 442"/>
                <a:gd name="T6" fmla="*/ 10 w 442"/>
                <a:gd name="T7" fmla="*/ 203 h 442"/>
                <a:gd name="T8" fmla="*/ 10 w 442"/>
                <a:gd name="T9" fmla="*/ 239 h 442"/>
                <a:gd name="T10" fmla="*/ 203 w 442"/>
                <a:gd name="T11" fmla="*/ 432 h 442"/>
                <a:gd name="T12" fmla="*/ 239 w 442"/>
                <a:gd name="T13" fmla="*/ 432 h 442"/>
                <a:gd name="T14" fmla="*/ 432 w 442"/>
                <a:gd name="T15" fmla="*/ 239 h 442"/>
                <a:gd name="T16" fmla="*/ 432 w 442"/>
                <a:gd name="T17" fmla="*/ 203 h 442"/>
                <a:gd name="T18" fmla="*/ 279 w 442"/>
                <a:gd name="T19" fmla="*/ 255 h 442"/>
                <a:gd name="T20" fmla="*/ 207 w 442"/>
                <a:gd name="T21" fmla="*/ 277 h 442"/>
                <a:gd name="T22" fmla="*/ 184 w 442"/>
                <a:gd name="T23" fmla="*/ 294 h 442"/>
                <a:gd name="T24" fmla="*/ 199 w 442"/>
                <a:gd name="T25" fmla="*/ 311 h 442"/>
                <a:gd name="T26" fmla="*/ 221 w 442"/>
                <a:gd name="T27" fmla="*/ 325 h 442"/>
                <a:gd name="T28" fmla="*/ 241 w 442"/>
                <a:gd name="T29" fmla="*/ 367 h 442"/>
                <a:gd name="T30" fmla="*/ 241 w 442"/>
                <a:gd name="T31" fmla="*/ 371 h 442"/>
                <a:gd name="T32" fmla="*/ 241 w 442"/>
                <a:gd name="T33" fmla="*/ 381 h 442"/>
                <a:gd name="T34" fmla="*/ 199 w 442"/>
                <a:gd name="T35" fmla="*/ 381 h 442"/>
                <a:gd name="T36" fmla="*/ 199 w 442"/>
                <a:gd name="T37" fmla="*/ 369 h 442"/>
                <a:gd name="T38" fmla="*/ 199 w 442"/>
                <a:gd name="T39" fmla="*/ 367 h 442"/>
                <a:gd name="T40" fmla="*/ 200 w 442"/>
                <a:gd name="T41" fmla="*/ 367 h 442"/>
                <a:gd name="T42" fmla="*/ 194 w 442"/>
                <a:gd name="T43" fmla="*/ 358 h 442"/>
                <a:gd name="T44" fmla="*/ 184 w 442"/>
                <a:gd name="T45" fmla="*/ 351 h 442"/>
                <a:gd name="T46" fmla="*/ 156 w 442"/>
                <a:gd name="T47" fmla="*/ 333 h 442"/>
                <a:gd name="T48" fmla="*/ 140 w 442"/>
                <a:gd name="T49" fmla="*/ 296 h 442"/>
                <a:gd name="T50" fmla="*/ 140 w 442"/>
                <a:gd name="T51" fmla="*/ 292 h 442"/>
                <a:gd name="T52" fmla="*/ 156 w 442"/>
                <a:gd name="T53" fmla="*/ 258 h 442"/>
                <a:gd name="T54" fmla="*/ 186 w 442"/>
                <a:gd name="T55" fmla="*/ 242 h 442"/>
                <a:gd name="T56" fmla="*/ 188 w 442"/>
                <a:gd name="T57" fmla="*/ 241 h 442"/>
                <a:gd name="T58" fmla="*/ 231 w 442"/>
                <a:gd name="T59" fmla="*/ 233 h 442"/>
                <a:gd name="T60" fmla="*/ 249 w 442"/>
                <a:gd name="T61" fmla="*/ 221 h 442"/>
                <a:gd name="T62" fmla="*/ 218 w 442"/>
                <a:gd name="T63" fmla="*/ 194 h 442"/>
                <a:gd name="T64" fmla="*/ 198 w 442"/>
                <a:gd name="T65" fmla="*/ 152 h 442"/>
                <a:gd name="T66" fmla="*/ 199 w 442"/>
                <a:gd name="T67" fmla="*/ 145 h 442"/>
                <a:gd name="T68" fmla="*/ 160 w 442"/>
                <a:gd name="T69" fmla="*/ 145 h 442"/>
                <a:gd name="T70" fmla="*/ 160 w 442"/>
                <a:gd name="T71" fmla="*/ 145 h 442"/>
                <a:gd name="T72" fmla="*/ 152 w 442"/>
                <a:gd name="T73" fmla="*/ 138 h 442"/>
                <a:gd name="T74" fmla="*/ 153 w 442"/>
                <a:gd name="T75" fmla="*/ 134 h 442"/>
                <a:gd name="T76" fmla="*/ 221 w 442"/>
                <a:gd name="T77" fmla="*/ 42 h 442"/>
                <a:gd name="T78" fmla="*/ 292 w 442"/>
                <a:gd name="T79" fmla="*/ 133 h 442"/>
                <a:gd name="T80" fmla="*/ 292 w 442"/>
                <a:gd name="T81" fmla="*/ 133 h 442"/>
                <a:gd name="T82" fmla="*/ 294 w 442"/>
                <a:gd name="T83" fmla="*/ 138 h 442"/>
                <a:gd name="T84" fmla="*/ 286 w 442"/>
                <a:gd name="T85" fmla="*/ 145 h 442"/>
                <a:gd name="T86" fmla="*/ 286 w 442"/>
                <a:gd name="T87" fmla="*/ 145 h 442"/>
                <a:gd name="T88" fmla="*/ 241 w 442"/>
                <a:gd name="T89" fmla="*/ 145 h 442"/>
                <a:gd name="T90" fmla="*/ 240 w 442"/>
                <a:gd name="T91" fmla="*/ 152 h 442"/>
                <a:gd name="T92" fmla="*/ 243 w 442"/>
                <a:gd name="T93" fmla="*/ 160 h 442"/>
                <a:gd name="T94" fmla="*/ 248 w 442"/>
                <a:gd name="T95" fmla="*/ 163 h 442"/>
                <a:gd name="T96" fmla="*/ 249 w 442"/>
                <a:gd name="T97" fmla="*/ 163 h 442"/>
                <a:gd name="T98" fmla="*/ 251 w 442"/>
                <a:gd name="T99" fmla="*/ 164 h 442"/>
                <a:gd name="T100" fmla="*/ 278 w 442"/>
                <a:gd name="T101" fmla="*/ 179 h 442"/>
                <a:gd name="T102" fmla="*/ 295 w 442"/>
                <a:gd name="T103" fmla="*/ 211 h 442"/>
                <a:gd name="T104" fmla="*/ 296 w 442"/>
                <a:gd name="T105" fmla="*/ 220 h 442"/>
                <a:gd name="T106" fmla="*/ 279 w 442"/>
                <a:gd name="T107" fmla="*/ 25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2" h="442">
                  <a:moveTo>
                    <a:pt x="432" y="203"/>
                  </a:moveTo>
                  <a:cubicBezTo>
                    <a:pt x="239" y="10"/>
                    <a:pt x="239" y="10"/>
                    <a:pt x="239" y="10"/>
                  </a:cubicBezTo>
                  <a:cubicBezTo>
                    <a:pt x="229" y="0"/>
                    <a:pt x="213" y="0"/>
                    <a:pt x="203" y="10"/>
                  </a:cubicBezTo>
                  <a:cubicBezTo>
                    <a:pt x="10" y="203"/>
                    <a:pt x="10" y="203"/>
                    <a:pt x="10" y="203"/>
                  </a:cubicBezTo>
                  <a:cubicBezTo>
                    <a:pt x="0" y="213"/>
                    <a:pt x="0" y="229"/>
                    <a:pt x="10" y="239"/>
                  </a:cubicBezTo>
                  <a:cubicBezTo>
                    <a:pt x="203" y="432"/>
                    <a:pt x="203" y="432"/>
                    <a:pt x="203" y="432"/>
                  </a:cubicBezTo>
                  <a:cubicBezTo>
                    <a:pt x="213" y="442"/>
                    <a:pt x="229" y="442"/>
                    <a:pt x="239" y="432"/>
                  </a:cubicBezTo>
                  <a:cubicBezTo>
                    <a:pt x="432" y="239"/>
                    <a:pt x="432" y="239"/>
                    <a:pt x="432" y="239"/>
                  </a:cubicBezTo>
                  <a:cubicBezTo>
                    <a:pt x="442" y="229"/>
                    <a:pt x="442" y="213"/>
                    <a:pt x="432" y="203"/>
                  </a:cubicBezTo>
                  <a:close/>
                  <a:moveTo>
                    <a:pt x="279" y="255"/>
                  </a:moveTo>
                  <a:cubicBezTo>
                    <a:pt x="257" y="276"/>
                    <a:pt x="207" y="277"/>
                    <a:pt x="207" y="277"/>
                  </a:cubicBezTo>
                  <a:cubicBezTo>
                    <a:pt x="207" y="277"/>
                    <a:pt x="185" y="277"/>
                    <a:pt x="184" y="294"/>
                  </a:cubicBezTo>
                  <a:cubicBezTo>
                    <a:pt x="183" y="303"/>
                    <a:pt x="193" y="308"/>
                    <a:pt x="199" y="311"/>
                  </a:cubicBezTo>
                  <a:cubicBezTo>
                    <a:pt x="199" y="311"/>
                    <a:pt x="212" y="317"/>
                    <a:pt x="221" y="325"/>
                  </a:cubicBezTo>
                  <a:cubicBezTo>
                    <a:pt x="229" y="333"/>
                    <a:pt x="241" y="346"/>
                    <a:pt x="241" y="367"/>
                  </a:cubicBezTo>
                  <a:cubicBezTo>
                    <a:pt x="241" y="368"/>
                    <a:pt x="241" y="370"/>
                    <a:pt x="241" y="371"/>
                  </a:cubicBezTo>
                  <a:cubicBezTo>
                    <a:pt x="241" y="381"/>
                    <a:pt x="241" y="381"/>
                    <a:pt x="241" y="381"/>
                  </a:cubicBezTo>
                  <a:cubicBezTo>
                    <a:pt x="199" y="381"/>
                    <a:pt x="199" y="381"/>
                    <a:pt x="199" y="381"/>
                  </a:cubicBezTo>
                  <a:cubicBezTo>
                    <a:pt x="199" y="369"/>
                    <a:pt x="199" y="369"/>
                    <a:pt x="199" y="369"/>
                  </a:cubicBezTo>
                  <a:cubicBezTo>
                    <a:pt x="199" y="367"/>
                    <a:pt x="199" y="367"/>
                    <a:pt x="199" y="367"/>
                  </a:cubicBezTo>
                  <a:cubicBezTo>
                    <a:pt x="199" y="367"/>
                    <a:pt x="200" y="367"/>
                    <a:pt x="200" y="367"/>
                  </a:cubicBezTo>
                  <a:cubicBezTo>
                    <a:pt x="200" y="366"/>
                    <a:pt x="198" y="362"/>
                    <a:pt x="194" y="358"/>
                  </a:cubicBezTo>
                  <a:cubicBezTo>
                    <a:pt x="190" y="354"/>
                    <a:pt x="186" y="352"/>
                    <a:pt x="184" y="351"/>
                  </a:cubicBezTo>
                  <a:cubicBezTo>
                    <a:pt x="174" y="347"/>
                    <a:pt x="165" y="341"/>
                    <a:pt x="156" y="333"/>
                  </a:cubicBezTo>
                  <a:cubicBezTo>
                    <a:pt x="147" y="324"/>
                    <a:pt x="140" y="311"/>
                    <a:pt x="140" y="296"/>
                  </a:cubicBezTo>
                  <a:cubicBezTo>
                    <a:pt x="140" y="294"/>
                    <a:pt x="140" y="293"/>
                    <a:pt x="140" y="292"/>
                  </a:cubicBezTo>
                  <a:cubicBezTo>
                    <a:pt x="141" y="279"/>
                    <a:pt x="147" y="266"/>
                    <a:pt x="156" y="258"/>
                  </a:cubicBezTo>
                  <a:cubicBezTo>
                    <a:pt x="165" y="250"/>
                    <a:pt x="176" y="245"/>
                    <a:pt x="186" y="242"/>
                  </a:cubicBezTo>
                  <a:cubicBezTo>
                    <a:pt x="188" y="241"/>
                    <a:pt x="188" y="241"/>
                    <a:pt x="188" y="241"/>
                  </a:cubicBezTo>
                  <a:cubicBezTo>
                    <a:pt x="231" y="233"/>
                    <a:pt x="231" y="233"/>
                    <a:pt x="231" y="233"/>
                  </a:cubicBezTo>
                  <a:cubicBezTo>
                    <a:pt x="231" y="233"/>
                    <a:pt x="245" y="231"/>
                    <a:pt x="249" y="221"/>
                  </a:cubicBezTo>
                  <a:cubicBezTo>
                    <a:pt x="254" y="206"/>
                    <a:pt x="225" y="200"/>
                    <a:pt x="218" y="194"/>
                  </a:cubicBezTo>
                  <a:cubicBezTo>
                    <a:pt x="208" y="187"/>
                    <a:pt x="198" y="171"/>
                    <a:pt x="198" y="152"/>
                  </a:cubicBezTo>
                  <a:cubicBezTo>
                    <a:pt x="198" y="150"/>
                    <a:pt x="198" y="147"/>
                    <a:pt x="199" y="145"/>
                  </a:cubicBezTo>
                  <a:cubicBezTo>
                    <a:pt x="160" y="145"/>
                    <a:pt x="160" y="145"/>
                    <a:pt x="160" y="145"/>
                  </a:cubicBezTo>
                  <a:cubicBezTo>
                    <a:pt x="160" y="145"/>
                    <a:pt x="160" y="145"/>
                    <a:pt x="160" y="145"/>
                  </a:cubicBezTo>
                  <a:cubicBezTo>
                    <a:pt x="156" y="145"/>
                    <a:pt x="152" y="142"/>
                    <a:pt x="152" y="138"/>
                  </a:cubicBezTo>
                  <a:cubicBezTo>
                    <a:pt x="152" y="136"/>
                    <a:pt x="153" y="135"/>
                    <a:pt x="153" y="134"/>
                  </a:cubicBezTo>
                  <a:cubicBezTo>
                    <a:pt x="221" y="42"/>
                    <a:pt x="221" y="42"/>
                    <a:pt x="221" y="42"/>
                  </a:cubicBezTo>
                  <a:cubicBezTo>
                    <a:pt x="292" y="133"/>
                    <a:pt x="292" y="133"/>
                    <a:pt x="292" y="133"/>
                  </a:cubicBezTo>
                  <a:cubicBezTo>
                    <a:pt x="292" y="133"/>
                    <a:pt x="292" y="133"/>
                    <a:pt x="292" y="133"/>
                  </a:cubicBezTo>
                  <a:cubicBezTo>
                    <a:pt x="293" y="134"/>
                    <a:pt x="294" y="136"/>
                    <a:pt x="294" y="138"/>
                  </a:cubicBezTo>
                  <a:cubicBezTo>
                    <a:pt x="294" y="142"/>
                    <a:pt x="290" y="145"/>
                    <a:pt x="286" y="145"/>
                  </a:cubicBezTo>
                  <a:cubicBezTo>
                    <a:pt x="286" y="145"/>
                    <a:pt x="286" y="145"/>
                    <a:pt x="286" y="145"/>
                  </a:cubicBezTo>
                  <a:cubicBezTo>
                    <a:pt x="241" y="145"/>
                    <a:pt x="241" y="145"/>
                    <a:pt x="241" y="145"/>
                  </a:cubicBezTo>
                  <a:cubicBezTo>
                    <a:pt x="240" y="148"/>
                    <a:pt x="240" y="150"/>
                    <a:pt x="240" y="152"/>
                  </a:cubicBezTo>
                  <a:cubicBezTo>
                    <a:pt x="240" y="158"/>
                    <a:pt x="242" y="159"/>
                    <a:pt x="243" y="160"/>
                  </a:cubicBezTo>
                  <a:cubicBezTo>
                    <a:pt x="245" y="162"/>
                    <a:pt x="247" y="163"/>
                    <a:pt x="248" y="163"/>
                  </a:cubicBezTo>
                  <a:cubicBezTo>
                    <a:pt x="249" y="163"/>
                    <a:pt x="249" y="163"/>
                    <a:pt x="249" y="163"/>
                  </a:cubicBezTo>
                  <a:cubicBezTo>
                    <a:pt x="251" y="164"/>
                    <a:pt x="251" y="164"/>
                    <a:pt x="251" y="164"/>
                  </a:cubicBezTo>
                  <a:cubicBezTo>
                    <a:pt x="260" y="168"/>
                    <a:pt x="269" y="171"/>
                    <a:pt x="278" y="179"/>
                  </a:cubicBezTo>
                  <a:cubicBezTo>
                    <a:pt x="286" y="187"/>
                    <a:pt x="293" y="198"/>
                    <a:pt x="295" y="211"/>
                  </a:cubicBezTo>
                  <a:cubicBezTo>
                    <a:pt x="296" y="214"/>
                    <a:pt x="296" y="217"/>
                    <a:pt x="296" y="220"/>
                  </a:cubicBezTo>
                  <a:cubicBezTo>
                    <a:pt x="296" y="236"/>
                    <a:pt x="288" y="247"/>
                    <a:pt x="279" y="2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3155172696"/>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9143894" y="1770480"/>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Unified management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6" name="Rectangle 35"/>
          <p:cNvSpPr/>
          <p:nvPr/>
        </p:nvSpPr>
        <p:spPr bwMode="auto">
          <a:xfrm>
            <a:off x="1212923" y="3760808"/>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Personalized devices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Rectangle 36"/>
          <p:cNvSpPr/>
          <p:nvPr/>
        </p:nvSpPr>
        <p:spPr bwMode="auto">
          <a:xfrm>
            <a:off x="1212923" y="177294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Anywhere connection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Title 12"/>
          <p:cNvSpPr>
            <a:spLocks noGrp="1"/>
          </p:cNvSpPr>
          <p:nvPr>
            <p:ph type="title"/>
          </p:nvPr>
        </p:nvSpPr>
        <p:spPr/>
        <p:txBody>
          <a:bodyPr/>
          <a:lstStyle/>
          <a:p>
            <a:r>
              <a:rPr lang="en-US" dirty="0" smtClean="0"/>
              <a:t>Flexible </a:t>
            </a:r>
            <a:r>
              <a:rPr lang="en-US" dirty="0" err="1" smtClean="0"/>
              <a:t>workstyle</a:t>
            </a:r>
            <a:r>
              <a:rPr lang="en-US" dirty="0" smtClean="0"/>
              <a:t> solutions</a:t>
            </a:r>
            <a:endParaRPr lang="en-US" dirty="0">
              <a:gradFill flip="none" rotWithShape="1">
                <a:gsLst>
                  <a:gs pos="0">
                    <a:schemeClr val="accent2"/>
                  </a:gs>
                  <a:gs pos="100000">
                    <a:schemeClr val="accent2"/>
                  </a:gs>
                </a:gsLst>
                <a:lin ang="5400000" scaled="0"/>
                <a:tileRect/>
              </a:gradFill>
            </a:endParaRPr>
          </a:p>
        </p:txBody>
      </p:sp>
      <p:sp>
        <p:nvSpPr>
          <p:cNvPr id="6" name="Rectangle 5"/>
          <p:cNvSpPr/>
          <p:nvPr/>
        </p:nvSpPr>
        <p:spPr bwMode="auto">
          <a:xfrm>
            <a:off x="9143894" y="3758277"/>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VDI optimized</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7162738" y="1771686"/>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Cloud management</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162738" y="3758278"/>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On your phone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Rectangle 17"/>
          <p:cNvSpPr/>
          <p:nvPr/>
        </p:nvSpPr>
        <p:spPr bwMode="auto">
          <a:xfrm>
            <a:off x="3193531" y="1773125"/>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Personalized experience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Rectangle 18"/>
          <p:cNvSpPr/>
          <p:nvPr/>
        </p:nvSpPr>
        <p:spPr bwMode="auto">
          <a:xfrm>
            <a:off x="5181864" y="177048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Intelligent infrastructure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Rectangle 19"/>
          <p:cNvSpPr/>
          <p:nvPr/>
        </p:nvSpPr>
        <p:spPr bwMode="auto">
          <a:xfrm>
            <a:off x="3193530" y="3761272"/>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On the road</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181864" y="3757071"/>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On your device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0" name="Picture 2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7854718" y="3969026"/>
            <a:ext cx="555402" cy="1066800"/>
          </a:xfrm>
          <a:prstGeom prst="rect">
            <a:avLst/>
          </a:prstGeom>
        </p:spPr>
      </p:pic>
      <p:pic>
        <p:nvPicPr>
          <p:cNvPr id="35" name="Pictur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4500" y="3969517"/>
            <a:ext cx="857112" cy="1059683"/>
          </a:xfrm>
          <a:prstGeom prst="rect">
            <a:avLst/>
          </a:prstGeom>
        </p:spPr>
      </p:pic>
      <p:pic>
        <p:nvPicPr>
          <p:cNvPr id="40" name="Picture 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5442" y="3912700"/>
            <a:ext cx="1454539" cy="964100"/>
          </a:xfrm>
          <a:prstGeom prst="rect">
            <a:avLst/>
          </a:prstGeom>
        </p:spPr>
      </p:pic>
      <p:sp>
        <p:nvSpPr>
          <p:cNvPr id="41" name="Freeform 74"/>
          <p:cNvSpPr>
            <a:spLocks noEditPoints="1"/>
          </p:cNvSpPr>
          <p:nvPr/>
        </p:nvSpPr>
        <p:spPr bwMode="black">
          <a:xfrm>
            <a:off x="7542212" y="1981200"/>
            <a:ext cx="1068983" cy="914400"/>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45" name="Group 44"/>
          <p:cNvGrpSpPr/>
          <p:nvPr/>
        </p:nvGrpSpPr>
        <p:grpSpPr bwMode="black">
          <a:xfrm>
            <a:off x="9400048" y="4051630"/>
            <a:ext cx="1266364" cy="977570"/>
            <a:chOff x="7010400" y="2133600"/>
            <a:chExt cx="1379538" cy="1065213"/>
          </a:xfrm>
        </p:grpSpPr>
        <p:sp>
          <p:nvSpPr>
            <p:cNvPr id="46"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5"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6"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7"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8"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9"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0"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1"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2"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3"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4"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5"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6"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7"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8"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9"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0"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1"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2"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3"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4"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5"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6"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7"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8"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9"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0"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1"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2"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3"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4"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5"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6"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7"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8"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9"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0"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1"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2"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93" name="Freeform 78"/>
          <p:cNvSpPr>
            <a:spLocks noEditPoints="1"/>
          </p:cNvSpPr>
          <p:nvPr/>
        </p:nvSpPr>
        <p:spPr bwMode="black">
          <a:xfrm>
            <a:off x="5619028" y="1946474"/>
            <a:ext cx="1005250" cy="962039"/>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94" name="Freeform 89"/>
          <p:cNvSpPr>
            <a:spLocks noEditPoints="1"/>
          </p:cNvSpPr>
          <p:nvPr/>
        </p:nvSpPr>
        <p:spPr bwMode="black">
          <a:xfrm>
            <a:off x="1425441" y="1933221"/>
            <a:ext cx="1451803" cy="934563"/>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95" name="Group 94"/>
          <p:cNvGrpSpPr/>
          <p:nvPr/>
        </p:nvGrpSpPr>
        <p:grpSpPr bwMode="black">
          <a:xfrm>
            <a:off x="9523412" y="1981199"/>
            <a:ext cx="1107971" cy="961935"/>
            <a:chOff x="2462213" y="1598613"/>
            <a:chExt cx="4222750" cy="3667125"/>
          </a:xfrm>
        </p:grpSpPr>
        <p:sp>
          <p:nvSpPr>
            <p:cNvPr id="96"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7"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8"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9"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0"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1"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2"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4"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5"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6"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7"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8"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9"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0"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1"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2"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3"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4"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5"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6"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7"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8"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9"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0"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1"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pic>
        <p:nvPicPr>
          <p:cNvPr id="124" name="Picture 1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27412" y="3928899"/>
            <a:ext cx="1283281" cy="1006661"/>
          </a:xfrm>
          <a:prstGeom prst="rect">
            <a:avLst/>
          </a:prstGeom>
        </p:spPr>
      </p:pic>
      <p:sp>
        <p:nvSpPr>
          <p:cNvPr id="125" name="Freeform 164"/>
          <p:cNvSpPr>
            <a:spLocks noEditPoints="1"/>
          </p:cNvSpPr>
          <p:nvPr/>
        </p:nvSpPr>
        <p:spPr bwMode="black">
          <a:xfrm>
            <a:off x="3688052" y="1934570"/>
            <a:ext cx="762000" cy="1056441"/>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4118475732"/>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 Seconds - Things That Happen On Internet Every Sixty Sec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818"/>
            <a:ext cx="12188825" cy="68878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02657" y="6596612"/>
            <a:ext cx="3482669" cy="307771"/>
          </a:xfrm>
          <a:prstGeom prst="rect">
            <a:avLst/>
          </a:prstGeom>
        </p:spPr>
        <p:txBody>
          <a:bodyPr wrap="none" lIns="91432" tIns="45717" rIns="91432" bIns="45717">
            <a:spAutoFit/>
          </a:bodyPr>
          <a:lstStyle/>
          <a:p>
            <a:r>
              <a:rPr lang="en-US" sz="1400" dirty="0"/>
              <a:t>http://www.go-gulf.com/blog/60-seconds</a:t>
            </a:r>
          </a:p>
        </p:txBody>
      </p:sp>
    </p:spTree>
    <p:extLst>
      <p:ext uri="{BB962C8B-B14F-4D97-AF65-F5344CB8AC3E}">
        <p14:creationId xmlns:p14="http://schemas.microsoft.com/office/powerpoint/2010/main" val="4208738992"/>
      </p:ext>
    </p:extLst>
  </p:cSld>
  <p:clrMapOvr>
    <a:masterClrMapping/>
  </p:clrMapOvr>
  <p:transition spd="slow" advClick="0">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n-NO" smtClean="0"/>
              <a:t>Adaptive insightful experience</a:t>
            </a:r>
            <a:endParaRPr lang="en-US" dirty="0"/>
          </a:p>
        </p:txBody>
      </p:sp>
      <p:sp>
        <p:nvSpPr>
          <p:cNvPr id="12" name="Rectangle 11"/>
          <p:cNvSpPr/>
          <p:nvPr>
            <p:custDataLst>
              <p:tags r:id="rId1"/>
            </p:custDataLst>
          </p:nvPr>
        </p:nvSpPr>
        <p:spPr bwMode="auto">
          <a:xfrm>
            <a:off x="1141412" y="1676400"/>
            <a:ext cx="2971800" cy="411480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r>
              <a:rPr lang="en-US" sz="2000" dirty="0" smtClean="0">
                <a:solidFill>
                  <a:srgbClr val="FFFFFF">
                    <a:alpha val="98824"/>
                  </a:srgbClr>
                </a:solidFill>
                <a:latin typeface="Segoe UI" pitchFamily="34" charset="0"/>
                <a:ea typeface="Segoe UI" pitchFamily="34" charset="0"/>
                <a:cs typeface="Segoe UI" pitchFamily="34" charset="0"/>
              </a:rPr>
              <a:t>Generation &lt;&lt;ME&gt;&gt;</a:t>
            </a:r>
          </a:p>
        </p:txBody>
      </p:sp>
      <p:sp>
        <p:nvSpPr>
          <p:cNvPr id="18" name="Rectangle 17"/>
          <p:cNvSpPr/>
          <p:nvPr>
            <p:custDataLst>
              <p:tags r:id="rId2"/>
            </p:custDataLst>
          </p:nvPr>
        </p:nvSpPr>
        <p:spPr bwMode="auto">
          <a:xfrm>
            <a:off x="4334781" y="1678577"/>
            <a:ext cx="2057400" cy="198120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2710" tIns="62230" rIns="92710" bIns="62230" numCol="1" rtlCol="0" anchor="b" anchorCtr="0" compatLnSpc="1">
            <a:prstTxWarp prst="textNoShape">
              <a:avLst/>
            </a:prstTxWarp>
          </a:bodyPr>
          <a:lstStyle/>
          <a:p>
            <a:pPr defTabSz="914099"/>
            <a:r>
              <a:rPr lang="en-US" sz="2000" dirty="0" smtClean="0">
                <a:solidFill>
                  <a:srgbClr val="FFFFFF">
                    <a:alpha val="98824"/>
                  </a:srgbClr>
                </a:solidFill>
                <a:latin typeface="Segoe UI" pitchFamily="34" charset="0"/>
                <a:ea typeface="Segoe UI" pitchFamily="34" charset="0"/>
                <a:cs typeface="Segoe UI" pitchFamily="34" charset="0"/>
              </a:rPr>
              <a:t>Social group </a:t>
            </a:r>
            <a:r>
              <a:rPr lang="en-US" sz="2000" dirty="0">
                <a:solidFill>
                  <a:srgbClr val="FFFFFF">
                    <a:alpha val="98824"/>
                  </a:srgbClr>
                </a:solidFill>
                <a:latin typeface="Segoe UI" pitchFamily="34" charset="0"/>
                <a:ea typeface="Segoe UI" pitchFamily="34" charset="0"/>
                <a:cs typeface="Segoe UI" pitchFamily="34" charset="0"/>
              </a:rPr>
              <a:t>b</a:t>
            </a:r>
            <a:r>
              <a:rPr lang="en-US" sz="2000" dirty="0" smtClean="0">
                <a:solidFill>
                  <a:srgbClr val="FFFFFF">
                    <a:alpha val="98824"/>
                  </a:srgbClr>
                </a:solidFill>
                <a:latin typeface="Segoe UI" pitchFamily="34" charset="0"/>
                <a:ea typeface="Segoe UI" pitchFamily="34" charset="0"/>
                <a:cs typeface="Segoe UI" pitchFamily="34" charset="0"/>
              </a:rPr>
              <a:t>ehavior</a:t>
            </a:r>
          </a:p>
        </p:txBody>
      </p:sp>
      <p:sp>
        <p:nvSpPr>
          <p:cNvPr id="19" name="Rectangle 18"/>
          <p:cNvSpPr/>
          <p:nvPr>
            <p:custDataLst>
              <p:tags r:id="rId3"/>
            </p:custDataLst>
          </p:nvPr>
        </p:nvSpPr>
        <p:spPr bwMode="auto">
          <a:xfrm>
            <a:off x="4321308" y="3845923"/>
            <a:ext cx="2057400" cy="1914797"/>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2710" tIns="62230" rIns="92710" bIns="62230" numCol="1" rtlCol="0" anchor="b" anchorCtr="0" compatLnSpc="1">
            <a:prstTxWarp prst="textNoShape">
              <a:avLst/>
            </a:prstTxWarp>
          </a:bodyPr>
          <a:lstStyle/>
          <a:p>
            <a:pPr defTabSz="914099"/>
            <a:r>
              <a:rPr lang="en-US" sz="2000" dirty="0" smtClean="0">
                <a:solidFill>
                  <a:srgbClr val="FFFFFF">
                    <a:alpha val="98824"/>
                  </a:srgbClr>
                </a:solidFill>
                <a:latin typeface="Segoe UI" pitchFamily="34" charset="0"/>
                <a:ea typeface="Segoe UI" pitchFamily="34" charset="0"/>
                <a:cs typeface="Segoe UI" pitchFamily="34" charset="0"/>
              </a:rPr>
              <a:t>User preferences</a:t>
            </a:r>
          </a:p>
        </p:txBody>
      </p:sp>
      <p:sp>
        <p:nvSpPr>
          <p:cNvPr id="20" name="Rectangle 19"/>
          <p:cNvSpPr/>
          <p:nvPr>
            <p:custDataLst>
              <p:tags r:id="rId4"/>
            </p:custDataLst>
          </p:nvPr>
        </p:nvSpPr>
        <p:spPr bwMode="auto">
          <a:xfrm>
            <a:off x="6593425" y="1678577"/>
            <a:ext cx="2057400" cy="198120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2710" tIns="62230" rIns="92710" bIns="62230" numCol="1" rtlCol="0" anchor="b" anchorCtr="0" compatLnSpc="1">
            <a:prstTxWarp prst="textNoShape">
              <a:avLst/>
            </a:prstTxWarp>
          </a:bodyPr>
          <a:lstStyle/>
          <a:p>
            <a:pPr defTabSz="914099"/>
            <a:r>
              <a:rPr lang="en-US" sz="2000" dirty="0" smtClean="0">
                <a:solidFill>
                  <a:srgbClr val="FFFFFF">
                    <a:alpha val="98824"/>
                  </a:srgbClr>
                </a:solidFill>
                <a:latin typeface="Segoe UI" pitchFamily="34" charset="0"/>
                <a:ea typeface="Segoe UI" pitchFamily="34" charset="0"/>
                <a:cs typeface="Segoe UI" pitchFamily="34" charset="0"/>
              </a:rPr>
              <a:t>Right information at the right time</a:t>
            </a:r>
          </a:p>
        </p:txBody>
      </p:sp>
      <p:sp>
        <p:nvSpPr>
          <p:cNvPr id="21" name="Rectangle 20"/>
          <p:cNvSpPr/>
          <p:nvPr>
            <p:custDataLst>
              <p:tags r:id="rId5"/>
            </p:custDataLst>
          </p:nvPr>
        </p:nvSpPr>
        <p:spPr bwMode="auto">
          <a:xfrm>
            <a:off x="6599367" y="3845922"/>
            <a:ext cx="2057400" cy="1914797"/>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2710" tIns="62230" rIns="92710" bIns="62230" numCol="1" rtlCol="0" anchor="b" anchorCtr="0" compatLnSpc="1">
            <a:prstTxWarp prst="textNoShape">
              <a:avLst/>
            </a:prstTxWarp>
          </a:bodyPr>
          <a:lstStyle/>
          <a:p>
            <a:pPr defTabSz="914099"/>
            <a:r>
              <a:rPr lang="en-US" sz="2000" dirty="0" smtClean="0">
                <a:solidFill>
                  <a:srgbClr val="FFFFFF">
                    <a:alpha val="98824"/>
                  </a:srgbClr>
                </a:solidFill>
                <a:latin typeface="Segoe UI" pitchFamily="34" charset="0"/>
                <a:ea typeface="Segoe UI" pitchFamily="34" charset="0"/>
                <a:cs typeface="Segoe UI" pitchFamily="34" charset="0"/>
              </a:rPr>
              <a:t>User behavior</a:t>
            </a:r>
          </a:p>
        </p:txBody>
      </p:sp>
      <p:sp>
        <p:nvSpPr>
          <p:cNvPr id="23" name="Rectangle 22"/>
          <p:cNvSpPr/>
          <p:nvPr>
            <p:custDataLst>
              <p:tags r:id="rId6"/>
            </p:custDataLst>
          </p:nvPr>
        </p:nvSpPr>
        <p:spPr bwMode="auto">
          <a:xfrm>
            <a:off x="8809167" y="1676400"/>
            <a:ext cx="2057400" cy="1983377"/>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2710" tIns="62230" rIns="92710" bIns="62230" numCol="1" rtlCol="0" anchor="b" anchorCtr="0" compatLnSpc="1">
            <a:prstTxWarp prst="textNoShape">
              <a:avLst/>
            </a:prstTxWarp>
          </a:bodyPr>
          <a:lstStyle/>
          <a:p>
            <a:pPr defTabSz="914099"/>
            <a:r>
              <a:rPr lang="en-US" sz="2000" dirty="0" smtClean="0">
                <a:solidFill>
                  <a:srgbClr val="FFFFFF">
                    <a:alpha val="98824"/>
                  </a:srgbClr>
                </a:solidFill>
                <a:latin typeface="Segoe UI" pitchFamily="34" charset="0"/>
                <a:ea typeface="Segoe UI" pitchFamily="34" charset="0"/>
                <a:cs typeface="Segoe UI" pitchFamily="34" charset="0"/>
              </a:rPr>
              <a:t>User intent</a:t>
            </a:r>
          </a:p>
        </p:txBody>
      </p:sp>
    </p:spTree>
    <p:extLst>
      <p:ext uri="{BB962C8B-B14F-4D97-AF65-F5344CB8AC3E}">
        <p14:creationId xmlns:p14="http://schemas.microsoft.com/office/powerpoint/2010/main" val="23652125"/>
      </p:ext>
    </p:extLst>
  </p:cSld>
  <p:clrMapOvr>
    <a:masterClrMapping/>
  </p:clrMapOvr>
  <p:transition spd="slow" advClick="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modern application – another view</a:t>
            </a:r>
            <a:endParaRPr lang="en-US" dirty="0"/>
          </a:p>
        </p:txBody>
      </p:sp>
      <p:sp>
        <p:nvSpPr>
          <p:cNvPr id="3" name="Content Placeholder 2"/>
          <p:cNvSpPr>
            <a:spLocks noGrp="1"/>
          </p:cNvSpPr>
          <p:nvPr>
            <p:ph type="body" sz="quarter" idx="10"/>
          </p:nvPr>
        </p:nvSpPr>
        <p:spPr>
          <a:xfrm>
            <a:off x="519112" y="1447799"/>
            <a:ext cx="11149013" cy="4776692"/>
          </a:xfrm>
        </p:spPr>
        <p:txBody>
          <a:bodyPr/>
          <a:lstStyle/>
          <a:p>
            <a:pPr marL="0" lvl="0" indent="0">
              <a:buNone/>
            </a:pPr>
            <a:r>
              <a:rPr lang="en-US" dirty="0" smtClean="0">
                <a:solidFill>
                  <a:schemeClr val="tx2"/>
                </a:solidFill>
              </a:rPr>
              <a:t>Each Application</a:t>
            </a:r>
          </a:p>
          <a:p>
            <a:pPr marL="0" lvl="1" indent="0">
              <a:buNone/>
            </a:pPr>
            <a:r>
              <a:rPr lang="en-US" dirty="0" smtClean="0"/>
              <a:t>Hardware/Software Install/Configure</a:t>
            </a:r>
          </a:p>
          <a:p>
            <a:pPr marL="0" lvl="1" indent="0">
              <a:buNone/>
            </a:pPr>
            <a:r>
              <a:rPr lang="en-US" dirty="0" smtClean="0"/>
              <a:t>Dedicated resources</a:t>
            </a:r>
          </a:p>
          <a:p>
            <a:pPr marL="0" lvl="1" indent="0">
              <a:buNone/>
            </a:pPr>
            <a:r>
              <a:rPr lang="en-US" dirty="0" smtClean="0"/>
              <a:t>Scaled for worst case</a:t>
            </a:r>
          </a:p>
          <a:p>
            <a:pPr marL="0" lvl="1" indent="0">
              <a:buNone/>
            </a:pPr>
            <a:r>
              <a:rPr lang="en-US" dirty="0" smtClean="0"/>
              <a:t>Always on</a:t>
            </a:r>
          </a:p>
          <a:p>
            <a:pPr marL="0" lvl="1" indent="0">
              <a:buNone/>
            </a:pPr>
            <a:r>
              <a:rPr lang="en-US" dirty="0" smtClean="0"/>
              <a:t>Multiple Environments</a:t>
            </a:r>
          </a:p>
          <a:p>
            <a:pPr marL="0" lvl="1" indent="0">
              <a:buNone/>
            </a:pPr>
            <a:endParaRPr lang="en-US" dirty="0" smtClean="0"/>
          </a:p>
          <a:p>
            <a:pPr marL="0" indent="0">
              <a:buNone/>
            </a:pPr>
            <a:r>
              <a:rPr lang="en-US" dirty="0" smtClean="0">
                <a:solidFill>
                  <a:schemeClr val="tx2"/>
                </a:solidFill>
              </a:rPr>
              <a:t>The Outcome</a:t>
            </a:r>
            <a:endParaRPr lang="en-US" dirty="0">
              <a:solidFill>
                <a:schemeClr val="tx2"/>
              </a:solidFill>
            </a:endParaRPr>
          </a:p>
          <a:p>
            <a:pPr marL="0" lvl="1" indent="0">
              <a:buNone/>
            </a:pPr>
            <a:r>
              <a:rPr lang="en-US" dirty="0" smtClean="0"/>
              <a:t>Expensive, Inflexible, Underutilized,</a:t>
            </a:r>
          </a:p>
          <a:p>
            <a:pPr marL="0" lvl="1" indent="0">
              <a:buNone/>
            </a:pPr>
            <a:r>
              <a:rPr lang="en-US" dirty="0" smtClean="0"/>
              <a:t>Brittle, Takes Too Long</a:t>
            </a:r>
          </a:p>
        </p:txBody>
      </p:sp>
      <p:sp>
        <p:nvSpPr>
          <p:cNvPr id="9" name="Rectangle 8"/>
          <p:cNvSpPr/>
          <p:nvPr/>
        </p:nvSpPr>
        <p:spPr bwMode="auto">
          <a:xfrm>
            <a:off x="9474221" y="3760808"/>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Hardware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7491792" y="3760808"/>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9474221" y="177294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Middleware</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tangle 11"/>
          <p:cNvSpPr/>
          <p:nvPr/>
        </p:nvSpPr>
        <p:spPr bwMode="auto">
          <a:xfrm>
            <a:off x="7491792" y="177294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Freeform 83"/>
          <p:cNvSpPr>
            <a:spLocks noEditPoints="1"/>
          </p:cNvSpPr>
          <p:nvPr/>
        </p:nvSpPr>
        <p:spPr bwMode="black">
          <a:xfrm>
            <a:off x="9884428" y="1981200"/>
            <a:ext cx="1010584" cy="1066800"/>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13" name="Group 12"/>
          <p:cNvGrpSpPr/>
          <p:nvPr/>
        </p:nvGrpSpPr>
        <p:grpSpPr bwMode="black">
          <a:xfrm>
            <a:off x="9904412" y="3962400"/>
            <a:ext cx="1037260" cy="1067852"/>
            <a:chOff x="3422650" y="3467100"/>
            <a:chExt cx="533400" cy="549275"/>
          </a:xfrm>
          <a:solidFill>
            <a:srgbClr val="FFFFFF"/>
          </a:solidFill>
        </p:grpSpPr>
        <p:sp>
          <p:nvSpPr>
            <p:cNvPr id="14"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5"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grpSp>
        <p:nvGrpSpPr>
          <p:cNvPr id="16" name="Group 15"/>
          <p:cNvGrpSpPr/>
          <p:nvPr/>
        </p:nvGrpSpPr>
        <p:grpSpPr bwMode="black">
          <a:xfrm>
            <a:off x="7734098" y="3998688"/>
            <a:ext cx="1360359" cy="1106712"/>
            <a:chOff x="5184775" y="225425"/>
            <a:chExt cx="1500188" cy="1220788"/>
          </a:xfrm>
          <a:solidFill>
            <a:srgbClr val="FFFFFF"/>
          </a:solidFill>
        </p:grpSpPr>
        <p:sp>
          <p:nvSpPr>
            <p:cNvPr id="1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20" name="Freeform 24"/>
          <p:cNvSpPr>
            <a:spLocks noEditPoints="1"/>
          </p:cNvSpPr>
          <p:nvPr/>
        </p:nvSpPr>
        <p:spPr bwMode="black">
          <a:xfrm>
            <a:off x="7999412" y="2049926"/>
            <a:ext cx="860343" cy="998074"/>
          </a:xfrm>
          <a:custGeom>
            <a:avLst/>
            <a:gdLst>
              <a:gd name="T0" fmla="*/ 126 w 259"/>
              <a:gd name="T1" fmla="*/ 53 h 300"/>
              <a:gd name="T2" fmla="*/ 120 w 259"/>
              <a:gd name="T3" fmla="*/ 38 h 300"/>
              <a:gd name="T4" fmla="*/ 77 w 259"/>
              <a:gd name="T5" fmla="*/ 43 h 300"/>
              <a:gd name="T6" fmla="*/ 105 w 259"/>
              <a:gd name="T7" fmla="*/ 53 h 300"/>
              <a:gd name="T8" fmla="*/ 105 w 259"/>
              <a:gd name="T9" fmla="*/ 53 h 300"/>
              <a:gd name="T10" fmla="*/ 84 w 259"/>
              <a:gd name="T11" fmla="*/ 136 h 300"/>
              <a:gd name="T12" fmla="*/ 79 w 259"/>
              <a:gd name="T13" fmla="*/ 124 h 300"/>
              <a:gd name="T14" fmla="*/ 45 w 259"/>
              <a:gd name="T15" fmla="*/ 128 h 300"/>
              <a:gd name="T16" fmla="*/ 67 w 259"/>
              <a:gd name="T17" fmla="*/ 136 h 300"/>
              <a:gd name="T18" fmla="*/ 67 w 259"/>
              <a:gd name="T19" fmla="*/ 136 h 300"/>
              <a:gd name="T20" fmla="*/ 35 w 259"/>
              <a:gd name="T21" fmla="*/ 69 h 300"/>
              <a:gd name="T22" fmla="*/ 32 w 259"/>
              <a:gd name="T23" fmla="*/ 63 h 300"/>
              <a:gd name="T24" fmla="*/ 15 w 259"/>
              <a:gd name="T25" fmla="*/ 65 h 300"/>
              <a:gd name="T26" fmla="*/ 26 w 259"/>
              <a:gd name="T27" fmla="*/ 69 h 300"/>
              <a:gd name="T28" fmla="*/ 26 w 259"/>
              <a:gd name="T29" fmla="*/ 69 h 300"/>
              <a:gd name="T30" fmla="*/ 233 w 259"/>
              <a:gd name="T31" fmla="*/ 19 h 300"/>
              <a:gd name="T32" fmla="*/ 231 w 259"/>
              <a:gd name="T33" fmla="*/ 13 h 300"/>
              <a:gd name="T34" fmla="*/ 214 w 259"/>
              <a:gd name="T35" fmla="*/ 15 h 300"/>
              <a:gd name="T36" fmla="*/ 225 w 259"/>
              <a:gd name="T37" fmla="*/ 19 h 300"/>
              <a:gd name="T38" fmla="*/ 225 w 259"/>
              <a:gd name="T39" fmla="*/ 19 h 300"/>
              <a:gd name="T40" fmla="*/ 248 w 259"/>
              <a:gd name="T41" fmla="*/ 141 h 300"/>
              <a:gd name="T42" fmla="*/ 246 w 259"/>
              <a:gd name="T43" fmla="*/ 135 h 300"/>
              <a:gd name="T44" fmla="*/ 229 w 259"/>
              <a:gd name="T45" fmla="*/ 136 h 300"/>
              <a:gd name="T46" fmla="*/ 240 w 259"/>
              <a:gd name="T47" fmla="*/ 141 h 300"/>
              <a:gd name="T48" fmla="*/ 240 w 259"/>
              <a:gd name="T49" fmla="*/ 141 h 300"/>
              <a:gd name="T50" fmla="*/ 20 w 259"/>
              <a:gd name="T51" fmla="*/ 162 h 300"/>
              <a:gd name="T52" fmla="*/ 17 w 259"/>
              <a:gd name="T53" fmla="*/ 156 h 300"/>
              <a:gd name="T54" fmla="*/ 0 w 259"/>
              <a:gd name="T55" fmla="*/ 158 h 300"/>
              <a:gd name="T56" fmla="*/ 11 w 259"/>
              <a:gd name="T57" fmla="*/ 162 h 300"/>
              <a:gd name="T58" fmla="*/ 11 w 259"/>
              <a:gd name="T59" fmla="*/ 162 h 300"/>
              <a:gd name="T60" fmla="*/ 226 w 259"/>
              <a:gd name="T61" fmla="*/ 100 h 300"/>
              <a:gd name="T62" fmla="*/ 219 w 259"/>
              <a:gd name="T63" fmla="*/ 82 h 300"/>
              <a:gd name="T64" fmla="*/ 168 w 259"/>
              <a:gd name="T65" fmla="*/ 88 h 300"/>
              <a:gd name="T66" fmla="*/ 201 w 259"/>
              <a:gd name="T67" fmla="*/ 100 h 300"/>
              <a:gd name="T68" fmla="*/ 201 w 259"/>
              <a:gd name="T69" fmla="*/ 100 h 300"/>
              <a:gd name="T70" fmla="*/ 223 w 259"/>
              <a:gd name="T71" fmla="*/ 146 h 300"/>
              <a:gd name="T72" fmla="*/ 156 w 259"/>
              <a:gd name="T73" fmla="*/ 178 h 300"/>
              <a:gd name="T74" fmla="*/ 150 w 259"/>
              <a:gd name="T75" fmla="*/ 178 h 300"/>
              <a:gd name="T76" fmla="*/ 206 w 259"/>
              <a:gd name="T77" fmla="*/ 17 h 300"/>
              <a:gd name="T78" fmla="*/ 120 w 259"/>
              <a:gd name="T79" fmla="*/ 69 h 300"/>
              <a:gd name="T80" fmla="*/ 54 w 259"/>
              <a:gd name="T81" fmla="*/ 62 h 300"/>
              <a:gd name="T82" fmla="*/ 103 w 259"/>
              <a:gd name="T83" fmla="*/ 178 h 300"/>
              <a:gd name="T84" fmla="*/ 97 w 259"/>
              <a:gd name="T85" fmla="*/ 178 h 300"/>
              <a:gd name="T86" fmla="*/ 36 w 259"/>
              <a:gd name="T87" fmla="*/ 160 h 300"/>
              <a:gd name="T88" fmla="*/ 22 w 259"/>
              <a:gd name="T89" fmla="*/ 236 h 300"/>
              <a:gd name="T90" fmla="*/ 60 w 259"/>
              <a:gd name="T91" fmla="*/ 294 h 300"/>
              <a:gd name="T92" fmla="*/ 212 w 259"/>
              <a:gd name="T93" fmla="*/ 195 h 300"/>
              <a:gd name="T94" fmla="*/ 250 w 259"/>
              <a:gd name="T95" fmla="*/ 231 h 300"/>
              <a:gd name="T96" fmla="*/ 113 w 259"/>
              <a:gd name="T97" fmla="*/ 21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300">
                <a:moveTo>
                  <a:pt x="115" y="81"/>
                </a:moveTo>
                <a:cubicBezTo>
                  <a:pt x="115" y="81"/>
                  <a:pt x="115" y="52"/>
                  <a:pt x="120" y="47"/>
                </a:cubicBezTo>
                <a:cubicBezTo>
                  <a:pt x="125" y="42"/>
                  <a:pt x="153" y="43"/>
                  <a:pt x="153" y="43"/>
                </a:cubicBezTo>
                <a:cubicBezTo>
                  <a:pt x="153" y="43"/>
                  <a:pt x="131" y="48"/>
                  <a:pt x="126" y="53"/>
                </a:cubicBezTo>
                <a:cubicBezTo>
                  <a:pt x="120" y="58"/>
                  <a:pt x="115" y="81"/>
                  <a:pt x="115" y="81"/>
                </a:cubicBezTo>
                <a:close/>
                <a:moveTo>
                  <a:pt x="126" y="32"/>
                </a:moveTo>
                <a:cubicBezTo>
                  <a:pt x="120" y="27"/>
                  <a:pt x="115" y="5"/>
                  <a:pt x="115" y="5"/>
                </a:cubicBezTo>
                <a:cubicBezTo>
                  <a:pt x="115" y="5"/>
                  <a:pt x="115" y="33"/>
                  <a:pt x="120" y="38"/>
                </a:cubicBezTo>
                <a:cubicBezTo>
                  <a:pt x="125" y="43"/>
                  <a:pt x="153" y="43"/>
                  <a:pt x="153" y="43"/>
                </a:cubicBezTo>
                <a:cubicBezTo>
                  <a:pt x="153" y="43"/>
                  <a:pt x="131" y="38"/>
                  <a:pt x="126" y="32"/>
                </a:cubicBezTo>
                <a:close/>
                <a:moveTo>
                  <a:pt x="105" y="32"/>
                </a:moveTo>
                <a:cubicBezTo>
                  <a:pt x="100" y="38"/>
                  <a:pt x="77" y="43"/>
                  <a:pt x="77" y="43"/>
                </a:cubicBezTo>
                <a:cubicBezTo>
                  <a:pt x="77" y="43"/>
                  <a:pt x="105" y="43"/>
                  <a:pt x="111" y="38"/>
                </a:cubicBezTo>
                <a:cubicBezTo>
                  <a:pt x="116" y="33"/>
                  <a:pt x="115" y="5"/>
                  <a:pt x="115" y="5"/>
                </a:cubicBezTo>
                <a:cubicBezTo>
                  <a:pt x="115" y="5"/>
                  <a:pt x="110" y="27"/>
                  <a:pt x="105" y="32"/>
                </a:cubicBezTo>
                <a:close/>
                <a:moveTo>
                  <a:pt x="105" y="53"/>
                </a:moveTo>
                <a:cubicBezTo>
                  <a:pt x="110" y="58"/>
                  <a:pt x="115" y="81"/>
                  <a:pt x="115" y="81"/>
                </a:cubicBezTo>
                <a:cubicBezTo>
                  <a:pt x="115" y="81"/>
                  <a:pt x="116" y="52"/>
                  <a:pt x="111" y="47"/>
                </a:cubicBezTo>
                <a:cubicBezTo>
                  <a:pt x="105" y="42"/>
                  <a:pt x="77" y="43"/>
                  <a:pt x="77" y="43"/>
                </a:cubicBezTo>
                <a:cubicBezTo>
                  <a:pt x="77" y="43"/>
                  <a:pt x="100" y="48"/>
                  <a:pt x="105" y="53"/>
                </a:cubicBezTo>
                <a:close/>
                <a:moveTo>
                  <a:pt x="75" y="158"/>
                </a:moveTo>
                <a:cubicBezTo>
                  <a:pt x="75" y="158"/>
                  <a:pt x="75" y="136"/>
                  <a:pt x="79" y="131"/>
                </a:cubicBezTo>
                <a:cubicBezTo>
                  <a:pt x="83" y="127"/>
                  <a:pt x="106" y="128"/>
                  <a:pt x="106" y="128"/>
                </a:cubicBezTo>
                <a:cubicBezTo>
                  <a:pt x="106" y="128"/>
                  <a:pt x="88" y="132"/>
                  <a:pt x="84" y="136"/>
                </a:cubicBezTo>
                <a:cubicBezTo>
                  <a:pt x="79" y="140"/>
                  <a:pt x="75" y="158"/>
                  <a:pt x="75" y="158"/>
                </a:cubicBezTo>
                <a:close/>
                <a:moveTo>
                  <a:pt x="84" y="119"/>
                </a:moveTo>
                <a:cubicBezTo>
                  <a:pt x="79" y="115"/>
                  <a:pt x="75" y="97"/>
                  <a:pt x="75" y="97"/>
                </a:cubicBezTo>
                <a:cubicBezTo>
                  <a:pt x="75" y="97"/>
                  <a:pt x="75" y="120"/>
                  <a:pt x="79" y="124"/>
                </a:cubicBezTo>
                <a:cubicBezTo>
                  <a:pt x="83" y="128"/>
                  <a:pt x="106" y="128"/>
                  <a:pt x="106" y="128"/>
                </a:cubicBezTo>
                <a:cubicBezTo>
                  <a:pt x="106" y="128"/>
                  <a:pt x="88" y="124"/>
                  <a:pt x="84" y="119"/>
                </a:cubicBezTo>
                <a:close/>
                <a:moveTo>
                  <a:pt x="67" y="119"/>
                </a:moveTo>
                <a:cubicBezTo>
                  <a:pt x="63" y="124"/>
                  <a:pt x="45" y="128"/>
                  <a:pt x="45" y="128"/>
                </a:cubicBezTo>
                <a:cubicBezTo>
                  <a:pt x="45" y="128"/>
                  <a:pt x="68" y="128"/>
                  <a:pt x="72" y="124"/>
                </a:cubicBezTo>
                <a:cubicBezTo>
                  <a:pt x="76" y="120"/>
                  <a:pt x="75" y="97"/>
                  <a:pt x="75" y="97"/>
                </a:cubicBezTo>
                <a:cubicBezTo>
                  <a:pt x="75" y="97"/>
                  <a:pt x="71" y="115"/>
                  <a:pt x="67" y="119"/>
                </a:cubicBezTo>
                <a:close/>
                <a:moveTo>
                  <a:pt x="67" y="136"/>
                </a:moveTo>
                <a:cubicBezTo>
                  <a:pt x="71" y="140"/>
                  <a:pt x="75" y="158"/>
                  <a:pt x="75" y="158"/>
                </a:cubicBezTo>
                <a:cubicBezTo>
                  <a:pt x="75" y="158"/>
                  <a:pt x="76" y="136"/>
                  <a:pt x="72" y="131"/>
                </a:cubicBezTo>
                <a:cubicBezTo>
                  <a:pt x="68" y="127"/>
                  <a:pt x="45" y="128"/>
                  <a:pt x="45" y="128"/>
                </a:cubicBezTo>
                <a:cubicBezTo>
                  <a:pt x="45" y="128"/>
                  <a:pt x="63" y="132"/>
                  <a:pt x="67" y="136"/>
                </a:cubicBezTo>
                <a:close/>
                <a:moveTo>
                  <a:pt x="31" y="80"/>
                </a:moveTo>
                <a:cubicBezTo>
                  <a:pt x="31" y="80"/>
                  <a:pt x="30" y="69"/>
                  <a:pt x="32" y="67"/>
                </a:cubicBezTo>
                <a:cubicBezTo>
                  <a:pt x="35" y="65"/>
                  <a:pt x="46" y="65"/>
                  <a:pt x="46" y="65"/>
                </a:cubicBezTo>
                <a:cubicBezTo>
                  <a:pt x="46" y="65"/>
                  <a:pt x="37" y="67"/>
                  <a:pt x="35" y="69"/>
                </a:cubicBezTo>
                <a:cubicBezTo>
                  <a:pt x="33" y="71"/>
                  <a:pt x="31" y="80"/>
                  <a:pt x="31" y="80"/>
                </a:cubicBezTo>
                <a:close/>
                <a:moveTo>
                  <a:pt x="35" y="61"/>
                </a:moveTo>
                <a:cubicBezTo>
                  <a:pt x="33" y="59"/>
                  <a:pt x="31" y="50"/>
                  <a:pt x="31" y="50"/>
                </a:cubicBezTo>
                <a:cubicBezTo>
                  <a:pt x="31" y="50"/>
                  <a:pt x="30" y="61"/>
                  <a:pt x="32" y="63"/>
                </a:cubicBezTo>
                <a:cubicBezTo>
                  <a:pt x="35" y="65"/>
                  <a:pt x="46" y="65"/>
                  <a:pt x="46" y="65"/>
                </a:cubicBezTo>
                <a:cubicBezTo>
                  <a:pt x="46" y="65"/>
                  <a:pt x="37" y="63"/>
                  <a:pt x="35" y="61"/>
                </a:cubicBezTo>
                <a:close/>
                <a:moveTo>
                  <a:pt x="26" y="61"/>
                </a:moveTo>
                <a:cubicBezTo>
                  <a:pt x="24" y="63"/>
                  <a:pt x="15" y="65"/>
                  <a:pt x="15" y="65"/>
                </a:cubicBezTo>
                <a:cubicBezTo>
                  <a:pt x="15" y="65"/>
                  <a:pt x="27" y="65"/>
                  <a:pt x="29" y="63"/>
                </a:cubicBezTo>
                <a:cubicBezTo>
                  <a:pt x="31" y="61"/>
                  <a:pt x="31" y="50"/>
                  <a:pt x="31" y="50"/>
                </a:cubicBezTo>
                <a:cubicBezTo>
                  <a:pt x="31" y="50"/>
                  <a:pt x="29" y="59"/>
                  <a:pt x="26" y="61"/>
                </a:cubicBezTo>
                <a:close/>
                <a:moveTo>
                  <a:pt x="26" y="69"/>
                </a:moveTo>
                <a:cubicBezTo>
                  <a:pt x="29" y="71"/>
                  <a:pt x="31" y="80"/>
                  <a:pt x="31" y="80"/>
                </a:cubicBezTo>
                <a:cubicBezTo>
                  <a:pt x="31" y="80"/>
                  <a:pt x="31" y="69"/>
                  <a:pt x="29" y="67"/>
                </a:cubicBezTo>
                <a:cubicBezTo>
                  <a:pt x="27" y="65"/>
                  <a:pt x="15" y="65"/>
                  <a:pt x="15" y="65"/>
                </a:cubicBezTo>
                <a:cubicBezTo>
                  <a:pt x="15" y="65"/>
                  <a:pt x="24" y="67"/>
                  <a:pt x="26" y="69"/>
                </a:cubicBezTo>
                <a:close/>
                <a:moveTo>
                  <a:pt x="229" y="30"/>
                </a:moveTo>
                <a:cubicBezTo>
                  <a:pt x="229" y="30"/>
                  <a:pt x="229" y="19"/>
                  <a:pt x="231" y="17"/>
                </a:cubicBezTo>
                <a:cubicBezTo>
                  <a:pt x="233" y="15"/>
                  <a:pt x="244" y="15"/>
                  <a:pt x="244" y="15"/>
                </a:cubicBezTo>
                <a:cubicBezTo>
                  <a:pt x="244" y="15"/>
                  <a:pt x="235" y="17"/>
                  <a:pt x="233" y="19"/>
                </a:cubicBezTo>
                <a:cubicBezTo>
                  <a:pt x="231" y="21"/>
                  <a:pt x="229" y="30"/>
                  <a:pt x="229" y="30"/>
                </a:cubicBezTo>
                <a:close/>
                <a:moveTo>
                  <a:pt x="233" y="11"/>
                </a:moveTo>
                <a:cubicBezTo>
                  <a:pt x="231" y="9"/>
                  <a:pt x="229" y="0"/>
                  <a:pt x="229" y="0"/>
                </a:cubicBezTo>
                <a:cubicBezTo>
                  <a:pt x="229" y="0"/>
                  <a:pt x="229" y="11"/>
                  <a:pt x="231" y="13"/>
                </a:cubicBezTo>
                <a:cubicBezTo>
                  <a:pt x="233" y="15"/>
                  <a:pt x="244" y="15"/>
                  <a:pt x="244" y="15"/>
                </a:cubicBezTo>
                <a:cubicBezTo>
                  <a:pt x="244" y="15"/>
                  <a:pt x="235" y="13"/>
                  <a:pt x="233" y="11"/>
                </a:cubicBezTo>
                <a:close/>
                <a:moveTo>
                  <a:pt x="225" y="11"/>
                </a:moveTo>
                <a:cubicBezTo>
                  <a:pt x="223" y="13"/>
                  <a:pt x="214" y="15"/>
                  <a:pt x="214" y="15"/>
                </a:cubicBezTo>
                <a:cubicBezTo>
                  <a:pt x="214" y="15"/>
                  <a:pt x="225" y="15"/>
                  <a:pt x="227" y="13"/>
                </a:cubicBezTo>
                <a:cubicBezTo>
                  <a:pt x="229" y="11"/>
                  <a:pt x="229" y="0"/>
                  <a:pt x="229" y="0"/>
                </a:cubicBezTo>
                <a:cubicBezTo>
                  <a:pt x="229" y="0"/>
                  <a:pt x="227" y="9"/>
                  <a:pt x="225" y="11"/>
                </a:cubicBezTo>
                <a:close/>
                <a:moveTo>
                  <a:pt x="225" y="19"/>
                </a:moveTo>
                <a:cubicBezTo>
                  <a:pt x="227" y="21"/>
                  <a:pt x="229" y="30"/>
                  <a:pt x="229" y="30"/>
                </a:cubicBezTo>
                <a:cubicBezTo>
                  <a:pt x="229" y="30"/>
                  <a:pt x="229" y="19"/>
                  <a:pt x="227" y="17"/>
                </a:cubicBezTo>
                <a:cubicBezTo>
                  <a:pt x="225" y="15"/>
                  <a:pt x="214" y="15"/>
                  <a:pt x="214" y="15"/>
                </a:cubicBezTo>
                <a:cubicBezTo>
                  <a:pt x="214" y="15"/>
                  <a:pt x="223" y="17"/>
                  <a:pt x="225" y="19"/>
                </a:cubicBezTo>
                <a:close/>
                <a:moveTo>
                  <a:pt x="244" y="152"/>
                </a:moveTo>
                <a:cubicBezTo>
                  <a:pt x="244" y="152"/>
                  <a:pt x="244" y="140"/>
                  <a:pt x="246" y="138"/>
                </a:cubicBezTo>
                <a:cubicBezTo>
                  <a:pt x="248" y="136"/>
                  <a:pt x="259" y="136"/>
                  <a:pt x="259" y="136"/>
                </a:cubicBezTo>
                <a:cubicBezTo>
                  <a:pt x="259" y="136"/>
                  <a:pt x="250" y="138"/>
                  <a:pt x="248" y="141"/>
                </a:cubicBezTo>
                <a:cubicBezTo>
                  <a:pt x="246" y="143"/>
                  <a:pt x="244" y="152"/>
                  <a:pt x="244" y="152"/>
                </a:cubicBezTo>
                <a:close/>
                <a:moveTo>
                  <a:pt x="248" y="132"/>
                </a:moveTo>
                <a:cubicBezTo>
                  <a:pt x="246" y="130"/>
                  <a:pt x="244" y="121"/>
                  <a:pt x="244" y="121"/>
                </a:cubicBezTo>
                <a:cubicBezTo>
                  <a:pt x="244" y="121"/>
                  <a:pt x="244" y="133"/>
                  <a:pt x="246" y="135"/>
                </a:cubicBezTo>
                <a:cubicBezTo>
                  <a:pt x="248" y="137"/>
                  <a:pt x="259" y="136"/>
                  <a:pt x="259" y="136"/>
                </a:cubicBezTo>
                <a:cubicBezTo>
                  <a:pt x="259" y="136"/>
                  <a:pt x="250" y="134"/>
                  <a:pt x="248" y="132"/>
                </a:cubicBezTo>
                <a:close/>
                <a:moveTo>
                  <a:pt x="240" y="132"/>
                </a:moveTo>
                <a:cubicBezTo>
                  <a:pt x="238" y="134"/>
                  <a:pt x="229" y="136"/>
                  <a:pt x="229" y="136"/>
                </a:cubicBezTo>
                <a:cubicBezTo>
                  <a:pt x="229" y="136"/>
                  <a:pt x="240" y="137"/>
                  <a:pt x="242" y="135"/>
                </a:cubicBezTo>
                <a:cubicBezTo>
                  <a:pt x="244" y="133"/>
                  <a:pt x="244" y="121"/>
                  <a:pt x="244" y="121"/>
                </a:cubicBezTo>
                <a:cubicBezTo>
                  <a:pt x="244" y="121"/>
                  <a:pt x="242" y="130"/>
                  <a:pt x="240" y="132"/>
                </a:cubicBezTo>
                <a:close/>
                <a:moveTo>
                  <a:pt x="240" y="141"/>
                </a:moveTo>
                <a:cubicBezTo>
                  <a:pt x="242" y="143"/>
                  <a:pt x="244" y="152"/>
                  <a:pt x="244" y="152"/>
                </a:cubicBezTo>
                <a:cubicBezTo>
                  <a:pt x="244" y="152"/>
                  <a:pt x="244" y="140"/>
                  <a:pt x="242" y="138"/>
                </a:cubicBezTo>
                <a:cubicBezTo>
                  <a:pt x="240" y="136"/>
                  <a:pt x="229" y="136"/>
                  <a:pt x="229" y="136"/>
                </a:cubicBezTo>
                <a:cubicBezTo>
                  <a:pt x="229" y="136"/>
                  <a:pt x="238" y="138"/>
                  <a:pt x="240" y="141"/>
                </a:cubicBezTo>
                <a:close/>
                <a:moveTo>
                  <a:pt x="15" y="173"/>
                </a:moveTo>
                <a:cubicBezTo>
                  <a:pt x="15" y="173"/>
                  <a:pt x="15" y="162"/>
                  <a:pt x="17" y="160"/>
                </a:cubicBezTo>
                <a:cubicBezTo>
                  <a:pt x="19" y="158"/>
                  <a:pt x="31" y="158"/>
                  <a:pt x="31" y="158"/>
                </a:cubicBezTo>
                <a:cubicBezTo>
                  <a:pt x="31" y="158"/>
                  <a:pt x="22" y="160"/>
                  <a:pt x="20" y="162"/>
                </a:cubicBezTo>
                <a:cubicBezTo>
                  <a:pt x="17" y="164"/>
                  <a:pt x="15" y="173"/>
                  <a:pt x="15" y="173"/>
                </a:cubicBezTo>
                <a:close/>
                <a:moveTo>
                  <a:pt x="20" y="154"/>
                </a:moveTo>
                <a:cubicBezTo>
                  <a:pt x="17" y="152"/>
                  <a:pt x="15" y="143"/>
                  <a:pt x="15" y="143"/>
                </a:cubicBezTo>
                <a:cubicBezTo>
                  <a:pt x="15" y="143"/>
                  <a:pt x="15" y="154"/>
                  <a:pt x="17" y="156"/>
                </a:cubicBezTo>
                <a:cubicBezTo>
                  <a:pt x="19" y="158"/>
                  <a:pt x="31" y="158"/>
                  <a:pt x="31" y="158"/>
                </a:cubicBezTo>
                <a:cubicBezTo>
                  <a:pt x="31" y="158"/>
                  <a:pt x="22" y="156"/>
                  <a:pt x="20" y="154"/>
                </a:cubicBezTo>
                <a:close/>
                <a:moveTo>
                  <a:pt x="11" y="154"/>
                </a:moveTo>
                <a:cubicBezTo>
                  <a:pt x="9" y="156"/>
                  <a:pt x="0" y="158"/>
                  <a:pt x="0" y="158"/>
                </a:cubicBezTo>
                <a:cubicBezTo>
                  <a:pt x="0" y="158"/>
                  <a:pt x="11" y="158"/>
                  <a:pt x="14" y="156"/>
                </a:cubicBezTo>
                <a:cubicBezTo>
                  <a:pt x="16" y="154"/>
                  <a:pt x="15" y="143"/>
                  <a:pt x="15" y="143"/>
                </a:cubicBezTo>
                <a:cubicBezTo>
                  <a:pt x="15" y="143"/>
                  <a:pt x="13" y="152"/>
                  <a:pt x="11" y="154"/>
                </a:cubicBezTo>
                <a:close/>
                <a:moveTo>
                  <a:pt x="11" y="162"/>
                </a:moveTo>
                <a:cubicBezTo>
                  <a:pt x="13" y="164"/>
                  <a:pt x="15" y="173"/>
                  <a:pt x="15" y="173"/>
                </a:cubicBezTo>
                <a:cubicBezTo>
                  <a:pt x="15" y="173"/>
                  <a:pt x="16" y="162"/>
                  <a:pt x="14" y="160"/>
                </a:cubicBezTo>
                <a:cubicBezTo>
                  <a:pt x="11" y="158"/>
                  <a:pt x="0" y="158"/>
                  <a:pt x="0" y="158"/>
                </a:cubicBezTo>
                <a:cubicBezTo>
                  <a:pt x="0" y="158"/>
                  <a:pt x="9" y="160"/>
                  <a:pt x="11" y="162"/>
                </a:cubicBezTo>
                <a:close/>
                <a:moveTo>
                  <a:pt x="214" y="133"/>
                </a:moveTo>
                <a:cubicBezTo>
                  <a:pt x="214" y="133"/>
                  <a:pt x="213" y="99"/>
                  <a:pt x="219" y="93"/>
                </a:cubicBezTo>
                <a:cubicBezTo>
                  <a:pt x="226" y="87"/>
                  <a:pt x="259" y="88"/>
                  <a:pt x="259" y="88"/>
                </a:cubicBezTo>
                <a:cubicBezTo>
                  <a:pt x="259" y="88"/>
                  <a:pt x="232" y="94"/>
                  <a:pt x="226" y="100"/>
                </a:cubicBezTo>
                <a:cubicBezTo>
                  <a:pt x="220" y="106"/>
                  <a:pt x="214" y="133"/>
                  <a:pt x="214" y="133"/>
                </a:cubicBezTo>
                <a:close/>
                <a:moveTo>
                  <a:pt x="226" y="75"/>
                </a:moveTo>
                <a:cubicBezTo>
                  <a:pt x="220" y="69"/>
                  <a:pt x="214" y="42"/>
                  <a:pt x="214" y="42"/>
                </a:cubicBezTo>
                <a:cubicBezTo>
                  <a:pt x="214" y="42"/>
                  <a:pt x="213" y="76"/>
                  <a:pt x="219" y="82"/>
                </a:cubicBezTo>
                <a:cubicBezTo>
                  <a:pt x="226" y="88"/>
                  <a:pt x="259" y="88"/>
                  <a:pt x="259" y="88"/>
                </a:cubicBezTo>
                <a:cubicBezTo>
                  <a:pt x="259" y="88"/>
                  <a:pt x="232" y="81"/>
                  <a:pt x="226" y="75"/>
                </a:cubicBezTo>
                <a:close/>
                <a:moveTo>
                  <a:pt x="201" y="75"/>
                </a:moveTo>
                <a:cubicBezTo>
                  <a:pt x="195" y="81"/>
                  <a:pt x="168" y="88"/>
                  <a:pt x="168" y="88"/>
                </a:cubicBezTo>
                <a:cubicBezTo>
                  <a:pt x="168" y="88"/>
                  <a:pt x="202" y="88"/>
                  <a:pt x="208" y="82"/>
                </a:cubicBezTo>
                <a:cubicBezTo>
                  <a:pt x="215" y="76"/>
                  <a:pt x="214" y="42"/>
                  <a:pt x="214" y="42"/>
                </a:cubicBezTo>
                <a:cubicBezTo>
                  <a:pt x="214" y="42"/>
                  <a:pt x="208" y="69"/>
                  <a:pt x="201" y="75"/>
                </a:cubicBezTo>
                <a:close/>
                <a:moveTo>
                  <a:pt x="201" y="100"/>
                </a:moveTo>
                <a:cubicBezTo>
                  <a:pt x="208" y="106"/>
                  <a:pt x="214" y="133"/>
                  <a:pt x="214" y="133"/>
                </a:cubicBezTo>
                <a:cubicBezTo>
                  <a:pt x="214" y="133"/>
                  <a:pt x="215" y="99"/>
                  <a:pt x="208" y="93"/>
                </a:cubicBezTo>
                <a:cubicBezTo>
                  <a:pt x="202" y="87"/>
                  <a:pt x="168" y="88"/>
                  <a:pt x="168" y="88"/>
                </a:cubicBezTo>
                <a:cubicBezTo>
                  <a:pt x="168" y="88"/>
                  <a:pt x="195" y="94"/>
                  <a:pt x="201" y="100"/>
                </a:cubicBezTo>
                <a:close/>
                <a:moveTo>
                  <a:pt x="250" y="231"/>
                </a:moveTo>
                <a:cubicBezTo>
                  <a:pt x="212" y="178"/>
                  <a:pt x="212" y="178"/>
                  <a:pt x="212" y="178"/>
                </a:cubicBezTo>
                <a:cubicBezTo>
                  <a:pt x="189" y="178"/>
                  <a:pt x="189" y="178"/>
                  <a:pt x="189" y="178"/>
                </a:cubicBezTo>
                <a:cubicBezTo>
                  <a:pt x="193" y="160"/>
                  <a:pt x="207" y="146"/>
                  <a:pt x="223" y="146"/>
                </a:cubicBezTo>
                <a:cubicBezTo>
                  <a:pt x="224" y="146"/>
                  <a:pt x="226" y="144"/>
                  <a:pt x="226" y="143"/>
                </a:cubicBezTo>
                <a:cubicBezTo>
                  <a:pt x="226" y="141"/>
                  <a:pt x="224" y="140"/>
                  <a:pt x="223" y="140"/>
                </a:cubicBezTo>
                <a:cubicBezTo>
                  <a:pt x="203" y="140"/>
                  <a:pt x="187" y="156"/>
                  <a:pt x="183" y="178"/>
                </a:cubicBezTo>
                <a:cubicBezTo>
                  <a:pt x="156" y="178"/>
                  <a:pt x="156" y="178"/>
                  <a:pt x="156" y="178"/>
                </a:cubicBezTo>
                <a:cubicBezTo>
                  <a:pt x="158" y="140"/>
                  <a:pt x="173" y="110"/>
                  <a:pt x="190" y="110"/>
                </a:cubicBezTo>
                <a:cubicBezTo>
                  <a:pt x="191" y="110"/>
                  <a:pt x="193" y="109"/>
                  <a:pt x="193" y="107"/>
                </a:cubicBezTo>
                <a:cubicBezTo>
                  <a:pt x="193" y="105"/>
                  <a:pt x="191" y="104"/>
                  <a:pt x="190" y="104"/>
                </a:cubicBezTo>
                <a:cubicBezTo>
                  <a:pt x="169" y="104"/>
                  <a:pt x="152" y="136"/>
                  <a:pt x="150" y="178"/>
                </a:cubicBezTo>
                <a:cubicBezTo>
                  <a:pt x="139" y="178"/>
                  <a:pt x="139" y="178"/>
                  <a:pt x="139" y="178"/>
                </a:cubicBezTo>
                <a:cubicBezTo>
                  <a:pt x="141" y="92"/>
                  <a:pt x="170" y="23"/>
                  <a:pt x="206" y="23"/>
                </a:cubicBezTo>
                <a:cubicBezTo>
                  <a:pt x="208" y="23"/>
                  <a:pt x="210" y="21"/>
                  <a:pt x="210" y="20"/>
                </a:cubicBezTo>
                <a:cubicBezTo>
                  <a:pt x="210" y="18"/>
                  <a:pt x="208" y="17"/>
                  <a:pt x="206" y="17"/>
                </a:cubicBezTo>
                <a:cubicBezTo>
                  <a:pt x="166" y="17"/>
                  <a:pt x="135" y="87"/>
                  <a:pt x="133" y="178"/>
                </a:cubicBezTo>
                <a:cubicBezTo>
                  <a:pt x="129" y="178"/>
                  <a:pt x="129" y="178"/>
                  <a:pt x="129" y="178"/>
                </a:cubicBezTo>
                <a:cubicBezTo>
                  <a:pt x="129" y="66"/>
                  <a:pt x="127" y="66"/>
                  <a:pt x="124" y="66"/>
                </a:cubicBezTo>
                <a:cubicBezTo>
                  <a:pt x="122" y="66"/>
                  <a:pt x="120" y="68"/>
                  <a:pt x="120" y="69"/>
                </a:cubicBezTo>
                <a:cubicBezTo>
                  <a:pt x="120" y="70"/>
                  <a:pt x="121" y="70"/>
                  <a:pt x="121" y="71"/>
                </a:cubicBezTo>
                <a:cubicBezTo>
                  <a:pt x="122" y="76"/>
                  <a:pt x="123" y="118"/>
                  <a:pt x="123" y="178"/>
                </a:cubicBezTo>
                <a:cubicBezTo>
                  <a:pt x="120" y="178"/>
                  <a:pt x="120" y="178"/>
                  <a:pt x="120" y="178"/>
                </a:cubicBezTo>
                <a:cubicBezTo>
                  <a:pt x="118" y="114"/>
                  <a:pt x="89" y="62"/>
                  <a:pt x="54" y="62"/>
                </a:cubicBezTo>
                <a:cubicBezTo>
                  <a:pt x="52" y="62"/>
                  <a:pt x="51" y="63"/>
                  <a:pt x="51" y="65"/>
                </a:cubicBezTo>
                <a:cubicBezTo>
                  <a:pt x="51" y="67"/>
                  <a:pt x="52" y="68"/>
                  <a:pt x="54" y="68"/>
                </a:cubicBezTo>
                <a:cubicBezTo>
                  <a:pt x="86" y="68"/>
                  <a:pt x="112" y="117"/>
                  <a:pt x="113" y="178"/>
                </a:cubicBezTo>
                <a:cubicBezTo>
                  <a:pt x="103" y="178"/>
                  <a:pt x="103" y="178"/>
                  <a:pt x="103" y="178"/>
                </a:cubicBezTo>
                <a:cubicBezTo>
                  <a:pt x="103" y="161"/>
                  <a:pt x="98" y="144"/>
                  <a:pt x="89" y="144"/>
                </a:cubicBezTo>
                <a:cubicBezTo>
                  <a:pt x="87" y="144"/>
                  <a:pt x="86" y="145"/>
                  <a:pt x="86" y="147"/>
                </a:cubicBezTo>
                <a:cubicBezTo>
                  <a:pt x="86" y="149"/>
                  <a:pt x="87" y="150"/>
                  <a:pt x="89" y="150"/>
                </a:cubicBezTo>
                <a:cubicBezTo>
                  <a:pt x="91" y="150"/>
                  <a:pt x="97" y="161"/>
                  <a:pt x="97" y="178"/>
                </a:cubicBezTo>
                <a:cubicBezTo>
                  <a:pt x="86" y="178"/>
                  <a:pt x="86" y="178"/>
                  <a:pt x="86" y="178"/>
                </a:cubicBezTo>
                <a:cubicBezTo>
                  <a:pt x="79" y="164"/>
                  <a:pt x="59" y="154"/>
                  <a:pt x="36" y="154"/>
                </a:cubicBezTo>
                <a:cubicBezTo>
                  <a:pt x="34" y="154"/>
                  <a:pt x="33" y="156"/>
                  <a:pt x="33" y="157"/>
                </a:cubicBezTo>
                <a:cubicBezTo>
                  <a:pt x="33" y="159"/>
                  <a:pt x="34" y="160"/>
                  <a:pt x="36" y="160"/>
                </a:cubicBezTo>
                <a:cubicBezTo>
                  <a:pt x="55" y="160"/>
                  <a:pt x="72" y="168"/>
                  <a:pt x="79" y="178"/>
                </a:cubicBezTo>
                <a:cubicBezTo>
                  <a:pt x="60" y="178"/>
                  <a:pt x="60" y="178"/>
                  <a:pt x="60" y="178"/>
                </a:cubicBezTo>
                <a:cubicBezTo>
                  <a:pt x="22" y="231"/>
                  <a:pt x="22" y="231"/>
                  <a:pt x="22" y="231"/>
                </a:cubicBezTo>
                <a:cubicBezTo>
                  <a:pt x="21" y="233"/>
                  <a:pt x="21" y="235"/>
                  <a:pt x="22" y="236"/>
                </a:cubicBezTo>
                <a:cubicBezTo>
                  <a:pt x="27" y="238"/>
                  <a:pt x="27" y="238"/>
                  <a:pt x="27" y="238"/>
                </a:cubicBezTo>
                <a:cubicBezTo>
                  <a:pt x="28" y="239"/>
                  <a:pt x="30" y="239"/>
                  <a:pt x="31" y="238"/>
                </a:cubicBezTo>
                <a:cubicBezTo>
                  <a:pt x="60" y="195"/>
                  <a:pt x="60" y="195"/>
                  <a:pt x="60" y="195"/>
                </a:cubicBezTo>
                <a:cubicBezTo>
                  <a:pt x="60" y="294"/>
                  <a:pt x="60" y="294"/>
                  <a:pt x="60" y="294"/>
                </a:cubicBezTo>
                <a:cubicBezTo>
                  <a:pt x="60" y="297"/>
                  <a:pt x="63" y="300"/>
                  <a:pt x="66" y="300"/>
                </a:cubicBezTo>
                <a:cubicBezTo>
                  <a:pt x="206" y="300"/>
                  <a:pt x="206" y="300"/>
                  <a:pt x="206" y="300"/>
                </a:cubicBezTo>
                <a:cubicBezTo>
                  <a:pt x="209" y="300"/>
                  <a:pt x="212" y="297"/>
                  <a:pt x="212" y="294"/>
                </a:cubicBezTo>
                <a:cubicBezTo>
                  <a:pt x="212" y="195"/>
                  <a:pt x="212" y="195"/>
                  <a:pt x="212" y="195"/>
                </a:cubicBezTo>
                <a:cubicBezTo>
                  <a:pt x="242" y="238"/>
                  <a:pt x="242" y="238"/>
                  <a:pt x="242" y="238"/>
                </a:cubicBezTo>
                <a:cubicBezTo>
                  <a:pt x="243" y="239"/>
                  <a:pt x="244" y="239"/>
                  <a:pt x="246" y="238"/>
                </a:cubicBezTo>
                <a:cubicBezTo>
                  <a:pt x="250" y="236"/>
                  <a:pt x="250" y="236"/>
                  <a:pt x="250" y="236"/>
                </a:cubicBezTo>
                <a:cubicBezTo>
                  <a:pt x="251" y="235"/>
                  <a:pt x="251" y="233"/>
                  <a:pt x="250" y="231"/>
                </a:cubicBezTo>
                <a:close/>
                <a:moveTo>
                  <a:pt x="159" y="226"/>
                </a:moveTo>
                <a:cubicBezTo>
                  <a:pt x="113" y="226"/>
                  <a:pt x="113" y="226"/>
                  <a:pt x="113" y="226"/>
                </a:cubicBezTo>
                <a:cubicBezTo>
                  <a:pt x="110" y="226"/>
                  <a:pt x="107" y="223"/>
                  <a:pt x="107" y="220"/>
                </a:cubicBezTo>
                <a:cubicBezTo>
                  <a:pt x="107" y="216"/>
                  <a:pt x="110" y="214"/>
                  <a:pt x="113" y="214"/>
                </a:cubicBezTo>
                <a:cubicBezTo>
                  <a:pt x="159" y="214"/>
                  <a:pt x="159" y="214"/>
                  <a:pt x="159" y="214"/>
                </a:cubicBezTo>
                <a:cubicBezTo>
                  <a:pt x="162" y="214"/>
                  <a:pt x="165" y="216"/>
                  <a:pt x="165" y="220"/>
                </a:cubicBezTo>
                <a:cubicBezTo>
                  <a:pt x="165" y="223"/>
                  <a:pt x="162" y="226"/>
                  <a:pt x="159" y="226"/>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1071884856"/>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5173650" y="3757071"/>
            <a:ext cx="5848618"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Analysis processing</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1789505"/>
            <a:ext cx="3863223" cy="3847146"/>
          </a:xfrm>
          <a:prstGeom prst="rect">
            <a:avLst/>
          </a:prstGeom>
          <a:ln>
            <a:noFill/>
          </a:ln>
          <a:effectLst>
            <a:outerShdw blurRad="152400" dist="38100" dir="2700000" algn="tl" rotWithShape="0">
              <a:prstClr val="black">
                <a:alpha val="30000"/>
              </a:prstClr>
            </a:outerShdw>
          </a:effectLst>
        </p:spPr>
      </p:pic>
      <p:sp>
        <p:nvSpPr>
          <p:cNvPr id="13" name="Title 12"/>
          <p:cNvSpPr>
            <a:spLocks noGrp="1"/>
          </p:cNvSpPr>
          <p:nvPr>
            <p:ph type="title"/>
          </p:nvPr>
        </p:nvSpPr>
        <p:spPr/>
        <p:txBody>
          <a:bodyPr/>
          <a:lstStyle/>
          <a:p>
            <a:r>
              <a:rPr lang="en-US" dirty="0" smtClean="0"/>
              <a:t>Instrumentation and analysis</a:t>
            </a:r>
            <a:endParaRPr lang="en-US" dirty="0">
              <a:gradFill flip="none" rotWithShape="1">
                <a:gsLst>
                  <a:gs pos="0">
                    <a:schemeClr val="accent2"/>
                  </a:gs>
                  <a:gs pos="100000">
                    <a:schemeClr val="accent2"/>
                  </a:gs>
                </a:gsLst>
                <a:lin ang="5400000" scaled="0"/>
                <a:tileRect/>
              </a:gradFill>
            </a:endParaRPr>
          </a:p>
        </p:txBody>
      </p:sp>
      <p:sp>
        <p:nvSpPr>
          <p:cNvPr id="7" name="Rectangle 6"/>
          <p:cNvSpPr/>
          <p:nvPr/>
        </p:nvSpPr>
        <p:spPr bwMode="auto">
          <a:xfrm>
            <a:off x="7162738" y="1771686"/>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Click-through boosting</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Rectangle 16"/>
          <p:cNvSpPr/>
          <p:nvPr/>
        </p:nvSpPr>
        <p:spPr bwMode="auto">
          <a:xfrm>
            <a:off x="1212923" y="4876334"/>
            <a:ext cx="3867912" cy="764518"/>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 instrumentation</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Rectangle 17"/>
          <p:cNvSpPr/>
          <p:nvPr/>
        </p:nvSpPr>
        <p:spPr bwMode="auto">
          <a:xfrm>
            <a:off x="5182129" y="177048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Usage counts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Rectangle 19"/>
          <p:cNvSpPr/>
          <p:nvPr/>
        </p:nvSpPr>
        <p:spPr bwMode="auto">
          <a:xfrm>
            <a:off x="9142689" y="1772940"/>
            <a:ext cx="1879579" cy="1879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Item relationships (recs)</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4" name="Freeform 111"/>
          <p:cNvSpPr>
            <a:spLocks noEditPoints="1"/>
          </p:cNvSpPr>
          <p:nvPr/>
        </p:nvSpPr>
        <p:spPr bwMode="black">
          <a:xfrm>
            <a:off x="5818519" y="2055968"/>
            <a:ext cx="606798" cy="839632"/>
          </a:xfrm>
          <a:custGeom>
            <a:avLst/>
            <a:gdLst>
              <a:gd name="T0" fmla="*/ 42 w 52"/>
              <a:gd name="T1" fmla="*/ 37 h 72"/>
              <a:gd name="T2" fmla="*/ 35 w 52"/>
              <a:gd name="T3" fmla="*/ 32 h 72"/>
              <a:gd name="T4" fmla="*/ 40 w 52"/>
              <a:gd name="T5" fmla="*/ 27 h 72"/>
              <a:gd name="T6" fmla="*/ 47 w 52"/>
              <a:gd name="T7" fmla="*/ 32 h 72"/>
              <a:gd name="T8" fmla="*/ 42 w 52"/>
              <a:gd name="T9" fmla="*/ 52 h 72"/>
              <a:gd name="T10" fmla="*/ 35 w 52"/>
              <a:gd name="T11" fmla="*/ 47 h 72"/>
              <a:gd name="T12" fmla="*/ 40 w 52"/>
              <a:gd name="T13" fmla="*/ 42 h 72"/>
              <a:gd name="T14" fmla="*/ 47 w 52"/>
              <a:gd name="T15" fmla="*/ 46 h 72"/>
              <a:gd name="T16" fmla="*/ 47 w 52"/>
              <a:gd name="T17" fmla="*/ 61 h 72"/>
              <a:gd name="T18" fmla="*/ 40 w 52"/>
              <a:gd name="T19" fmla="*/ 66 h 72"/>
              <a:gd name="T20" fmla="*/ 35 w 52"/>
              <a:gd name="T21" fmla="*/ 61 h 72"/>
              <a:gd name="T22" fmla="*/ 42 w 52"/>
              <a:gd name="T23" fmla="*/ 56 h 72"/>
              <a:gd name="T24" fmla="*/ 32 w 52"/>
              <a:gd name="T25" fmla="*/ 32 h 72"/>
              <a:gd name="T26" fmla="*/ 25 w 52"/>
              <a:gd name="T27" fmla="*/ 37 h 72"/>
              <a:gd name="T28" fmla="*/ 20 w 52"/>
              <a:gd name="T29" fmla="*/ 32 h 72"/>
              <a:gd name="T30" fmla="*/ 27 w 52"/>
              <a:gd name="T31" fmla="*/ 27 h 72"/>
              <a:gd name="T32" fmla="*/ 32 w 52"/>
              <a:gd name="T33" fmla="*/ 47 h 72"/>
              <a:gd name="T34" fmla="*/ 25 w 52"/>
              <a:gd name="T35" fmla="*/ 52 h 72"/>
              <a:gd name="T36" fmla="*/ 20 w 52"/>
              <a:gd name="T37" fmla="*/ 46 h 72"/>
              <a:gd name="T38" fmla="*/ 27 w 52"/>
              <a:gd name="T39" fmla="*/ 42 h 72"/>
              <a:gd name="T40" fmla="*/ 32 w 52"/>
              <a:gd name="T41" fmla="*/ 47 h 72"/>
              <a:gd name="T42" fmla="*/ 27 w 52"/>
              <a:gd name="T43" fmla="*/ 66 h 72"/>
              <a:gd name="T44" fmla="*/ 20 w 52"/>
              <a:gd name="T45" fmla="*/ 61 h 72"/>
              <a:gd name="T46" fmla="*/ 25 w 52"/>
              <a:gd name="T47" fmla="*/ 56 h 72"/>
              <a:gd name="T48" fmla="*/ 32 w 52"/>
              <a:gd name="T49" fmla="*/ 61 h 72"/>
              <a:gd name="T50" fmla="*/ 12 w 52"/>
              <a:gd name="T51" fmla="*/ 37 h 72"/>
              <a:gd name="T52" fmla="*/ 5 w 52"/>
              <a:gd name="T53" fmla="*/ 32 h 72"/>
              <a:gd name="T54" fmla="*/ 10 w 52"/>
              <a:gd name="T55" fmla="*/ 27 h 72"/>
              <a:gd name="T56" fmla="*/ 17 w 52"/>
              <a:gd name="T57" fmla="*/ 32 h 72"/>
              <a:gd name="T58" fmla="*/ 12 w 52"/>
              <a:gd name="T59" fmla="*/ 52 h 72"/>
              <a:gd name="T60" fmla="*/ 5 w 52"/>
              <a:gd name="T61" fmla="*/ 47 h 72"/>
              <a:gd name="T62" fmla="*/ 10 w 52"/>
              <a:gd name="T63" fmla="*/ 42 h 72"/>
              <a:gd name="T64" fmla="*/ 17 w 52"/>
              <a:gd name="T65" fmla="*/ 46 h 72"/>
              <a:gd name="T66" fmla="*/ 17 w 52"/>
              <a:gd name="T67" fmla="*/ 61 h 72"/>
              <a:gd name="T68" fmla="*/ 10 w 52"/>
              <a:gd name="T69" fmla="*/ 66 h 72"/>
              <a:gd name="T70" fmla="*/ 5 w 52"/>
              <a:gd name="T71" fmla="*/ 61 h 72"/>
              <a:gd name="T72" fmla="*/ 12 w 52"/>
              <a:gd name="T73" fmla="*/ 56 h 72"/>
              <a:gd name="T74" fmla="*/ 6 w 52"/>
              <a:gd name="T75" fmla="*/ 11 h 72"/>
              <a:gd name="T76" fmla="*/ 42 w 52"/>
              <a:gd name="T77" fmla="*/ 7 h 72"/>
              <a:gd name="T78" fmla="*/ 46 w 52"/>
              <a:gd name="T79" fmla="*/ 16 h 72"/>
              <a:gd name="T80" fmla="*/ 10 w 52"/>
              <a:gd name="T81" fmla="*/ 20 h 72"/>
              <a:gd name="T82" fmla="*/ 6 w 52"/>
              <a:gd name="T83" fmla="*/ 11 h 72"/>
              <a:gd name="T84" fmla="*/ 0 w 52"/>
              <a:gd name="T85" fmla="*/ 5 h 72"/>
              <a:gd name="T86" fmla="*/ 5 w 52"/>
              <a:gd name="T87" fmla="*/ 72 h 72"/>
              <a:gd name="T88" fmla="*/ 52 w 52"/>
              <a:gd name="T89" fmla="*/ 67 h 72"/>
              <a:gd name="T90" fmla="*/ 47 w 52"/>
              <a:gd name="T9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2">
                <a:moveTo>
                  <a:pt x="47" y="32"/>
                </a:moveTo>
                <a:cubicBezTo>
                  <a:pt x="47" y="35"/>
                  <a:pt x="45" y="37"/>
                  <a:pt x="42" y="37"/>
                </a:cubicBezTo>
                <a:cubicBezTo>
                  <a:pt x="40" y="37"/>
                  <a:pt x="40" y="37"/>
                  <a:pt x="40" y="37"/>
                </a:cubicBezTo>
                <a:cubicBezTo>
                  <a:pt x="38" y="37"/>
                  <a:pt x="35" y="35"/>
                  <a:pt x="35" y="32"/>
                </a:cubicBezTo>
                <a:cubicBezTo>
                  <a:pt x="35" y="32"/>
                  <a:pt x="35" y="32"/>
                  <a:pt x="35" y="32"/>
                </a:cubicBezTo>
                <a:cubicBezTo>
                  <a:pt x="35" y="29"/>
                  <a:pt x="38" y="27"/>
                  <a:pt x="40" y="27"/>
                </a:cubicBezTo>
                <a:cubicBezTo>
                  <a:pt x="42" y="27"/>
                  <a:pt x="42" y="27"/>
                  <a:pt x="42" y="27"/>
                </a:cubicBezTo>
                <a:cubicBezTo>
                  <a:pt x="45" y="27"/>
                  <a:pt x="47" y="29"/>
                  <a:pt x="47" y="32"/>
                </a:cubicBezTo>
                <a:close/>
                <a:moveTo>
                  <a:pt x="47" y="47"/>
                </a:moveTo>
                <a:cubicBezTo>
                  <a:pt x="47" y="49"/>
                  <a:pt x="45" y="52"/>
                  <a:pt x="42" y="52"/>
                </a:cubicBezTo>
                <a:cubicBezTo>
                  <a:pt x="40" y="52"/>
                  <a:pt x="40" y="52"/>
                  <a:pt x="40" y="52"/>
                </a:cubicBezTo>
                <a:cubicBezTo>
                  <a:pt x="38" y="52"/>
                  <a:pt x="35" y="49"/>
                  <a:pt x="35" y="47"/>
                </a:cubicBezTo>
                <a:cubicBezTo>
                  <a:pt x="35" y="46"/>
                  <a:pt x="35" y="46"/>
                  <a:pt x="35" y="46"/>
                </a:cubicBezTo>
                <a:cubicBezTo>
                  <a:pt x="35" y="44"/>
                  <a:pt x="38" y="42"/>
                  <a:pt x="40" y="42"/>
                </a:cubicBezTo>
                <a:cubicBezTo>
                  <a:pt x="42" y="42"/>
                  <a:pt x="42" y="42"/>
                  <a:pt x="42" y="42"/>
                </a:cubicBezTo>
                <a:cubicBezTo>
                  <a:pt x="45" y="42"/>
                  <a:pt x="47" y="44"/>
                  <a:pt x="47" y="46"/>
                </a:cubicBezTo>
                <a:lnTo>
                  <a:pt x="47" y="47"/>
                </a:lnTo>
                <a:close/>
                <a:moveTo>
                  <a:pt x="47" y="61"/>
                </a:moveTo>
                <a:cubicBezTo>
                  <a:pt x="47" y="64"/>
                  <a:pt x="45" y="66"/>
                  <a:pt x="42" y="66"/>
                </a:cubicBezTo>
                <a:cubicBezTo>
                  <a:pt x="40" y="66"/>
                  <a:pt x="40" y="66"/>
                  <a:pt x="40" y="66"/>
                </a:cubicBezTo>
                <a:cubicBezTo>
                  <a:pt x="38" y="66"/>
                  <a:pt x="35" y="64"/>
                  <a:pt x="35" y="61"/>
                </a:cubicBezTo>
                <a:cubicBezTo>
                  <a:pt x="35" y="61"/>
                  <a:pt x="35" y="61"/>
                  <a:pt x="35" y="61"/>
                </a:cubicBezTo>
                <a:cubicBezTo>
                  <a:pt x="35" y="58"/>
                  <a:pt x="38" y="56"/>
                  <a:pt x="40" y="56"/>
                </a:cubicBezTo>
                <a:cubicBezTo>
                  <a:pt x="42" y="56"/>
                  <a:pt x="42" y="56"/>
                  <a:pt x="42" y="56"/>
                </a:cubicBezTo>
                <a:cubicBezTo>
                  <a:pt x="45" y="56"/>
                  <a:pt x="47" y="58"/>
                  <a:pt x="47" y="61"/>
                </a:cubicBezTo>
                <a:close/>
                <a:moveTo>
                  <a:pt x="32" y="32"/>
                </a:moveTo>
                <a:cubicBezTo>
                  <a:pt x="32" y="35"/>
                  <a:pt x="30" y="37"/>
                  <a:pt x="27" y="37"/>
                </a:cubicBezTo>
                <a:cubicBezTo>
                  <a:pt x="25" y="37"/>
                  <a:pt x="25" y="37"/>
                  <a:pt x="25" y="37"/>
                </a:cubicBezTo>
                <a:cubicBezTo>
                  <a:pt x="23" y="37"/>
                  <a:pt x="20" y="35"/>
                  <a:pt x="20" y="32"/>
                </a:cubicBezTo>
                <a:cubicBezTo>
                  <a:pt x="20" y="32"/>
                  <a:pt x="20" y="32"/>
                  <a:pt x="20" y="32"/>
                </a:cubicBezTo>
                <a:cubicBezTo>
                  <a:pt x="20" y="29"/>
                  <a:pt x="23" y="27"/>
                  <a:pt x="25" y="27"/>
                </a:cubicBezTo>
                <a:cubicBezTo>
                  <a:pt x="27" y="27"/>
                  <a:pt x="27" y="27"/>
                  <a:pt x="27" y="27"/>
                </a:cubicBezTo>
                <a:cubicBezTo>
                  <a:pt x="30" y="27"/>
                  <a:pt x="32" y="29"/>
                  <a:pt x="32" y="32"/>
                </a:cubicBezTo>
                <a:close/>
                <a:moveTo>
                  <a:pt x="32" y="47"/>
                </a:moveTo>
                <a:cubicBezTo>
                  <a:pt x="32" y="49"/>
                  <a:pt x="30" y="52"/>
                  <a:pt x="27" y="52"/>
                </a:cubicBezTo>
                <a:cubicBezTo>
                  <a:pt x="25" y="52"/>
                  <a:pt x="25" y="52"/>
                  <a:pt x="25" y="52"/>
                </a:cubicBezTo>
                <a:cubicBezTo>
                  <a:pt x="23" y="52"/>
                  <a:pt x="20" y="49"/>
                  <a:pt x="20" y="47"/>
                </a:cubicBezTo>
                <a:cubicBezTo>
                  <a:pt x="20" y="46"/>
                  <a:pt x="20" y="46"/>
                  <a:pt x="20" y="46"/>
                </a:cubicBezTo>
                <a:cubicBezTo>
                  <a:pt x="20" y="44"/>
                  <a:pt x="23" y="42"/>
                  <a:pt x="25" y="42"/>
                </a:cubicBezTo>
                <a:cubicBezTo>
                  <a:pt x="27" y="42"/>
                  <a:pt x="27" y="42"/>
                  <a:pt x="27" y="42"/>
                </a:cubicBezTo>
                <a:cubicBezTo>
                  <a:pt x="30" y="42"/>
                  <a:pt x="32" y="44"/>
                  <a:pt x="32" y="46"/>
                </a:cubicBezTo>
                <a:lnTo>
                  <a:pt x="32" y="47"/>
                </a:lnTo>
                <a:close/>
                <a:moveTo>
                  <a:pt x="32" y="61"/>
                </a:moveTo>
                <a:cubicBezTo>
                  <a:pt x="32" y="64"/>
                  <a:pt x="30" y="66"/>
                  <a:pt x="27" y="66"/>
                </a:cubicBezTo>
                <a:cubicBezTo>
                  <a:pt x="25" y="66"/>
                  <a:pt x="25" y="66"/>
                  <a:pt x="25" y="66"/>
                </a:cubicBezTo>
                <a:cubicBezTo>
                  <a:pt x="23" y="66"/>
                  <a:pt x="20" y="64"/>
                  <a:pt x="20" y="61"/>
                </a:cubicBezTo>
                <a:cubicBezTo>
                  <a:pt x="20" y="61"/>
                  <a:pt x="20" y="61"/>
                  <a:pt x="20" y="61"/>
                </a:cubicBezTo>
                <a:cubicBezTo>
                  <a:pt x="20" y="58"/>
                  <a:pt x="23" y="56"/>
                  <a:pt x="25" y="56"/>
                </a:cubicBezTo>
                <a:cubicBezTo>
                  <a:pt x="27" y="56"/>
                  <a:pt x="27" y="56"/>
                  <a:pt x="27" y="56"/>
                </a:cubicBezTo>
                <a:cubicBezTo>
                  <a:pt x="30" y="56"/>
                  <a:pt x="32" y="58"/>
                  <a:pt x="32" y="61"/>
                </a:cubicBezTo>
                <a:close/>
                <a:moveTo>
                  <a:pt x="17" y="32"/>
                </a:moveTo>
                <a:cubicBezTo>
                  <a:pt x="17" y="35"/>
                  <a:pt x="15" y="37"/>
                  <a:pt x="12" y="37"/>
                </a:cubicBezTo>
                <a:cubicBezTo>
                  <a:pt x="10" y="37"/>
                  <a:pt x="10" y="37"/>
                  <a:pt x="10" y="37"/>
                </a:cubicBezTo>
                <a:cubicBezTo>
                  <a:pt x="7" y="37"/>
                  <a:pt x="5" y="35"/>
                  <a:pt x="5" y="32"/>
                </a:cubicBezTo>
                <a:cubicBezTo>
                  <a:pt x="5" y="32"/>
                  <a:pt x="5" y="32"/>
                  <a:pt x="5" y="32"/>
                </a:cubicBezTo>
                <a:cubicBezTo>
                  <a:pt x="5" y="29"/>
                  <a:pt x="7" y="27"/>
                  <a:pt x="10" y="27"/>
                </a:cubicBezTo>
                <a:cubicBezTo>
                  <a:pt x="12" y="27"/>
                  <a:pt x="12" y="27"/>
                  <a:pt x="12" y="27"/>
                </a:cubicBezTo>
                <a:cubicBezTo>
                  <a:pt x="15" y="27"/>
                  <a:pt x="17" y="29"/>
                  <a:pt x="17" y="32"/>
                </a:cubicBezTo>
                <a:close/>
                <a:moveTo>
                  <a:pt x="17" y="47"/>
                </a:moveTo>
                <a:cubicBezTo>
                  <a:pt x="17" y="49"/>
                  <a:pt x="15" y="52"/>
                  <a:pt x="12" y="52"/>
                </a:cubicBezTo>
                <a:cubicBezTo>
                  <a:pt x="10" y="52"/>
                  <a:pt x="10" y="52"/>
                  <a:pt x="10" y="52"/>
                </a:cubicBezTo>
                <a:cubicBezTo>
                  <a:pt x="7" y="52"/>
                  <a:pt x="5" y="49"/>
                  <a:pt x="5" y="47"/>
                </a:cubicBezTo>
                <a:cubicBezTo>
                  <a:pt x="5" y="46"/>
                  <a:pt x="5" y="46"/>
                  <a:pt x="5" y="46"/>
                </a:cubicBezTo>
                <a:cubicBezTo>
                  <a:pt x="5" y="44"/>
                  <a:pt x="7" y="42"/>
                  <a:pt x="10" y="42"/>
                </a:cubicBezTo>
                <a:cubicBezTo>
                  <a:pt x="12" y="42"/>
                  <a:pt x="12" y="42"/>
                  <a:pt x="12" y="42"/>
                </a:cubicBezTo>
                <a:cubicBezTo>
                  <a:pt x="15" y="42"/>
                  <a:pt x="17" y="44"/>
                  <a:pt x="17" y="46"/>
                </a:cubicBezTo>
                <a:lnTo>
                  <a:pt x="17" y="47"/>
                </a:lnTo>
                <a:close/>
                <a:moveTo>
                  <a:pt x="17" y="61"/>
                </a:moveTo>
                <a:cubicBezTo>
                  <a:pt x="17" y="64"/>
                  <a:pt x="15" y="66"/>
                  <a:pt x="12" y="66"/>
                </a:cubicBezTo>
                <a:cubicBezTo>
                  <a:pt x="10" y="66"/>
                  <a:pt x="10" y="66"/>
                  <a:pt x="10" y="66"/>
                </a:cubicBezTo>
                <a:cubicBezTo>
                  <a:pt x="7" y="66"/>
                  <a:pt x="5" y="64"/>
                  <a:pt x="5" y="61"/>
                </a:cubicBezTo>
                <a:cubicBezTo>
                  <a:pt x="5" y="61"/>
                  <a:pt x="5" y="61"/>
                  <a:pt x="5" y="61"/>
                </a:cubicBezTo>
                <a:cubicBezTo>
                  <a:pt x="5" y="58"/>
                  <a:pt x="7" y="56"/>
                  <a:pt x="10" y="56"/>
                </a:cubicBezTo>
                <a:cubicBezTo>
                  <a:pt x="12" y="56"/>
                  <a:pt x="12" y="56"/>
                  <a:pt x="12" y="56"/>
                </a:cubicBezTo>
                <a:cubicBezTo>
                  <a:pt x="15" y="56"/>
                  <a:pt x="17" y="58"/>
                  <a:pt x="17" y="61"/>
                </a:cubicBezTo>
                <a:close/>
                <a:moveTo>
                  <a:pt x="6" y="11"/>
                </a:moveTo>
                <a:cubicBezTo>
                  <a:pt x="6" y="9"/>
                  <a:pt x="8" y="7"/>
                  <a:pt x="10" y="7"/>
                </a:cubicBezTo>
                <a:cubicBezTo>
                  <a:pt x="42" y="7"/>
                  <a:pt x="42" y="7"/>
                  <a:pt x="42" y="7"/>
                </a:cubicBezTo>
                <a:cubicBezTo>
                  <a:pt x="44" y="7"/>
                  <a:pt x="46" y="9"/>
                  <a:pt x="46" y="11"/>
                </a:cubicBezTo>
                <a:cubicBezTo>
                  <a:pt x="46" y="16"/>
                  <a:pt x="46" y="16"/>
                  <a:pt x="46" y="16"/>
                </a:cubicBezTo>
                <a:cubicBezTo>
                  <a:pt x="46" y="18"/>
                  <a:pt x="44" y="20"/>
                  <a:pt x="42" y="20"/>
                </a:cubicBezTo>
                <a:cubicBezTo>
                  <a:pt x="10" y="20"/>
                  <a:pt x="10" y="20"/>
                  <a:pt x="10" y="20"/>
                </a:cubicBezTo>
                <a:cubicBezTo>
                  <a:pt x="8" y="20"/>
                  <a:pt x="6" y="18"/>
                  <a:pt x="6" y="16"/>
                </a:cubicBezTo>
                <a:lnTo>
                  <a:pt x="6" y="11"/>
                </a:lnTo>
                <a:close/>
                <a:moveTo>
                  <a:pt x="5" y="0"/>
                </a:moveTo>
                <a:cubicBezTo>
                  <a:pt x="2" y="0"/>
                  <a:pt x="0" y="2"/>
                  <a:pt x="0" y="5"/>
                </a:cubicBezTo>
                <a:cubicBezTo>
                  <a:pt x="0" y="67"/>
                  <a:pt x="0" y="67"/>
                  <a:pt x="0" y="67"/>
                </a:cubicBezTo>
                <a:cubicBezTo>
                  <a:pt x="0" y="70"/>
                  <a:pt x="2" y="72"/>
                  <a:pt x="5" y="72"/>
                </a:cubicBezTo>
                <a:cubicBezTo>
                  <a:pt x="47" y="72"/>
                  <a:pt x="47" y="72"/>
                  <a:pt x="47" y="72"/>
                </a:cubicBezTo>
                <a:cubicBezTo>
                  <a:pt x="50" y="72"/>
                  <a:pt x="52" y="70"/>
                  <a:pt x="52" y="67"/>
                </a:cubicBezTo>
                <a:cubicBezTo>
                  <a:pt x="52" y="5"/>
                  <a:pt x="52" y="5"/>
                  <a:pt x="52" y="5"/>
                </a:cubicBezTo>
                <a:cubicBezTo>
                  <a:pt x="52" y="2"/>
                  <a:pt x="50" y="0"/>
                  <a:pt x="47" y="0"/>
                </a:cubicBezTo>
                <a:lnTo>
                  <a:pt x="5" y="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black">
          <a:xfrm>
            <a:off x="7526459" y="3961082"/>
            <a:ext cx="1143000" cy="1144318"/>
          </a:xfrm>
          <a:custGeom>
            <a:avLst/>
            <a:gdLst>
              <a:gd name="T0" fmla="*/ 52 w 300"/>
              <a:gd name="T1" fmla="*/ 268 h 300"/>
              <a:gd name="T2" fmla="*/ 62 w 300"/>
              <a:gd name="T3" fmla="*/ 255 h 300"/>
              <a:gd name="T4" fmla="*/ 77 w 300"/>
              <a:gd name="T5" fmla="*/ 230 h 300"/>
              <a:gd name="T6" fmla="*/ 46 w 300"/>
              <a:gd name="T7" fmla="*/ 204 h 300"/>
              <a:gd name="T8" fmla="*/ 15 w 300"/>
              <a:gd name="T9" fmla="*/ 233 h 300"/>
              <a:gd name="T10" fmla="*/ 33 w 300"/>
              <a:gd name="T11" fmla="*/ 219 h 300"/>
              <a:gd name="T12" fmla="*/ 60 w 300"/>
              <a:gd name="T13" fmla="*/ 219 h 300"/>
              <a:gd name="T14" fmla="*/ 63 w 300"/>
              <a:gd name="T15" fmla="*/ 238 h 300"/>
              <a:gd name="T16" fmla="*/ 46 w 300"/>
              <a:gd name="T17" fmla="*/ 255 h 300"/>
              <a:gd name="T18" fmla="*/ 39 w 300"/>
              <a:gd name="T19" fmla="*/ 275 h 300"/>
              <a:gd name="T20" fmla="*/ 51 w 300"/>
              <a:gd name="T21" fmla="*/ 279 h 300"/>
              <a:gd name="T22" fmla="*/ 51 w 300"/>
              <a:gd name="T23" fmla="*/ 288 h 300"/>
              <a:gd name="T24" fmla="*/ 39 w 300"/>
              <a:gd name="T25" fmla="*/ 300 h 300"/>
              <a:gd name="T26" fmla="*/ 300 w 300"/>
              <a:gd name="T27" fmla="*/ 216 h 300"/>
              <a:gd name="T28" fmla="*/ 218 w 300"/>
              <a:gd name="T29" fmla="*/ 300 h 300"/>
              <a:gd name="T30" fmla="*/ 220 w 300"/>
              <a:gd name="T31" fmla="*/ 263 h 300"/>
              <a:gd name="T32" fmla="*/ 277 w 300"/>
              <a:gd name="T33" fmla="*/ 216 h 300"/>
              <a:gd name="T34" fmla="*/ 149 w 300"/>
              <a:gd name="T35" fmla="*/ 228 h 300"/>
              <a:gd name="T36" fmla="*/ 119 w 300"/>
              <a:gd name="T37" fmla="*/ 242 h 300"/>
              <a:gd name="T38" fmla="*/ 149 w 300"/>
              <a:gd name="T39" fmla="*/ 262 h 300"/>
              <a:gd name="T40" fmla="*/ 177 w 300"/>
              <a:gd name="T41" fmla="*/ 252 h 300"/>
              <a:gd name="T42" fmla="*/ 255 w 300"/>
              <a:gd name="T43" fmla="*/ 75 h 300"/>
              <a:gd name="T44" fmla="*/ 259 w 300"/>
              <a:gd name="T45" fmla="*/ 59 h 300"/>
              <a:gd name="T46" fmla="*/ 278 w 300"/>
              <a:gd name="T47" fmla="*/ 38 h 300"/>
              <a:gd name="T48" fmla="*/ 272 w 300"/>
              <a:gd name="T49" fmla="*/ 8 h 300"/>
              <a:gd name="T50" fmla="*/ 228 w 300"/>
              <a:gd name="T51" fmla="*/ 7 h 300"/>
              <a:gd name="T52" fmla="*/ 231 w 300"/>
              <a:gd name="T53" fmla="*/ 29 h 300"/>
              <a:gd name="T54" fmla="*/ 250 w 300"/>
              <a:gd name="T55" fmla="*/ 10 h 300"/>
              <a:gd name="T56" fmla="*/ 269 w 300"/>
              <a:gd name="T57" fmla="*/ 26 h 300"/>
              <a:gd name="T58" fmla="*/ 259 w 300"/>
              <a:gd name="T59" fmla="*/ 43 h 300"/>
              <a:gd name="T60" fmla="*/ 245 w 300"/>
              <a:gd name="T61" fmla="*/ 59 h 300"/>
              <a:gd name="T62" fmla="*/ 243 w 300"/>
              <a:gd name="T63" fmla="*/ 75 h 300"/>
              <a:gd name="T64" fmla="*/ 255 w 300"/>
              <a:gd name="T65" fmla="*/ 96 h 300"/>
              <a:gd name="T66" fmla="*/ 243 w 300"/>
              <a:gd name="T67" fmla="*/ 84 h 300"/>
              <a:gd name="T68" fmla="*/ 255 w 300"/>
              <a:gd name="T69" fmla="*/ 96 h 300"/>
              <a:gd name="T70" fmla="*/ 49 w 300"/>
              <a:gd name="T71" fmla="*/ 84 h 300"/>
              <a:gd name="T72" fmla="*/ 0 w 300"/>
              <a:gd name="T73" fmla="*/ 47 h 300"/>
              <a:gd name="T74" fmla="*/ 35 w 300"/>
              <a:gd name="T75" fmla="*/ 68 h 300"/>
              <a:gd name="T76" fmla="*/ 102 w 300"/>
              <a:gd name="T77" fmla="*/ 0 h 300"/>
              <a:gd name="T78" fmla="*/ 147 w 300"/>
              <a:gd name="T79" fmla="*/ 58 h 300"/>
              <a:gd name="T80" fmla="*/ 177 w 300"/>
              <a:gd name="T81" fmla="*/ 38 h 300"/>
              <a:gd name="T82" fmla="*/ 147 w 300"/>
              <a:gd name="T83" fmla="*/ 24 h 300"/>
              <a:gd name="T84" fmla="*/ 147 w 300"/>
              <a:gd name="T85" fmla="*/ 72 h 300"/>
              <a:gd name="T86" fmla="*/ 56 w 300"/>
              <a:gd name="T87" fmla="*/ 151 h 300"/>
              <a:gd name="T88" fmla="*/ 36 w 300"/>
              <a:gd name="T89" fmla="*/ 121 h 300"/>
              <a:gd name="T90" fmla="*/ 22 w 300"/>
              <a:gd name="T91" fmla="*/ 151 h 300"/>
              <a:gd name="T92" fmla="*/ 70 w 300"/>
              <a:gd name="T93" fmla="*/ 151 h 300"/>
              <a:gd name="T94" fmla="*/ 240 w 300"/>
              <a:gd name="T95" fmla="*/ 149 h 300"/>
              <a:gd name="T96" fmla="*/ 260 w 300"/>
              <a:gd name="T97" fmla="*/ 179 h 300"/>
              <a:gd name="T98" fmla="*/ 274 w 300"/>
              <a:gd name="T99" fmla="*/ 149 h 300"/>
              <a:gd name="T100" fmla="*/ 226 w 300"/>
              <a:gd name="T101"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6" name="Freeform 14"/>
          <p:cNvSpPr>
            <a:spLocks noEditPoints="1"/>
          </p:cNvSpPr>
          <p:nvPr/>
        </p:nvSpPr>
        <p:spPr bwMode="black">
          <a:xfrm>
            <a:off x="9650427" y="1981200"/>
            <a:ext cx="864101" cy="863875"/>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7" name="Freeform 22"/>
          <p:cNvSpPr>
            <a:spLocks noEditPoints="1"/>
          </p:cNvSpPr>
          <p:nvPr/>
        </p:nvSpPr>
        <p:spPr bwMode="black">
          <a:xfrm>
            <a:off x="7641595" y="1981504"/>
            <a:ext cx="920659" cy="920418"/>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317787073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604169" y="690546"/>
            <a:ext cx="8980487" cy="5476908"/>
          </a:xfrm>
          <a:prstGeom prst="rect">
            <a:avLst/>
          </a:prstGeom>
          <a:noFill/>
        </p:spPr>
      </p:pic>
    </p:spTree>
    <p:extLst>
      <p:ext uri="{BB962C8B-B14F-4D97-AF65-F5344CB8AC3E}">
        <p14:creationId xmlns:p14="http://schemas.microsoft.com/office/powerpoint/2010/main" val="2114462257"/>
      </p:ext>
    </p:extLst>
  </p:cSld>
  <p:clrMapOvr>
    <a:masterClrMapping/>
  </p:clrMapOvr>
  <p:transition spd="slow" advClick="0">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259426605"/>
              </p:ext>
            </p:extLst>
          </p:nvPr>
        </p:nvGraphicFramePr>
        <p:xfrm>
          <a:off x="227012" y="1066800"/>
          <a:ext cx="11886221" cy="3502146"/>
        </p:xfrm>
        <a:graphic>
          <a:graphicData uri="http://schemas.openxmlformats.org/presentationml/2006/ole">
            <mc:AlternateContent xmlns:mc="http://schemas.openxmlformats.org/markup-compatibility/2006">
              <mc:Choice xmlns:v="urn:schemas-microsoft-com:vml" Requires="v">
                <p:oleObj spid="_x0000_s1122" name="Visio" r:id="rId4" imgW="8940680" imgH="2600837" progId="Visio.Drawing.11">
                  <p:embed/>
                </p:oleObj>
              </mc:Choice>
              <mc:Fallback>
                <p:oleObj name="Visio" r:id="rId4" imgW="8940680" imgH="2600837" progId="Visio.Drawing.11">
                  <p:embed/>
                  <p:pic>
                    <p:nvPicPr>
                      <p:cNvPr id="0" name=""/>
                      <p:cNvPicPr/>
                      <p:nvPr/>
                    </p:nvPicPr>
                    <p:blipFill>
                      <a:blip r:embed="rId5"/>
                      <a:stretch>
                        <a:fillRect/>
                      </a:stretch>
                    </p:blipFill>
                    <p:spPr>
                      <a:xfrm>
                        <a:off x="227012" y="1066800"/>
                        <a:ext cx="11886221" cy="350214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Real-time insight architecture and topology</a:t>
            </a:r>
            <a:endParaRPr lang="en-US" dirty="0"/>
          </a:p>
        </p:txBody>
      </p:sp>
      <p:sp>
        <p:nvSpPr>
          <p:cNvPr id="6" name="Content Placeholder 5"/>
          <p:cNvSpPr>
            <a:spLocks noGrp="1"/>
          </p:cNvSpPr>
          <p:nvPr>
            <p:ph sz="half" idx="1"/>
          </p:nvPr>
        </p:nvSpPr>
        <p:spPr>
          <a:xfrm>
            <a:off x="519113" y="1447800"/>
            <a:ext cx="5486400" cy="465358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Targeted content</a:t>
            </a:r>
          </a:p>
          <a:p>
            <a:endParaRPr lang="en-US" dirty="0" smtClean="0"/>
          </a:p>
          <a:p>
            <a:r>
              <a:rPr lang="en-US" dirty="0" smtClean="0"/>
              <a:t>Collection service</a:t>
            </a:r>
          </a:p>
        </p:txBody>
      </p:sp>
      <p:sp>
        <p:nvSpPr>
          <p:cNvPr id="7" name="Content Placeholder 6"/>
          <p:cNvSpPr>
            <a:spLocks noGrp="1"/>
          </p:cNvSpPr>
          <p:nvPr>
            <p:ph sz="half" idx="2"/>
          </p:nvPr>
        </p:nvSpPr>
        <p:spPr>
          <a:xfrm>
            <a:off x="6181725" y="1447800"/>
            <a:ext cx="5486400" cy="465358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err="1" smtClean="0"/>
              <a:t>StreamInsight</a:t>
            </a:r>
            <a:r>
              <a:rPr lang="en-US" dirty="0" smtClean="0"/>
              <a:t> service</a:t>
            </a:r>
          </a:p>
          <a:p>
            <a:endParaRPr lang="en-US" dirty="0" smtClean="0"/>
          </a:p>
          <a:p>
            <a:r>
              <a:rPr lang="en-US" dirty="0" smtClean="0"/>
              <a:t>Real-time event analysis</a:t>
            </a:r>
            <a:endParaRPr lang="en-US" dirty="0"/>
          </a:p>
        </p:txBody>
      </p:sp>
    </p:spTree>
    <p:extLst>
      <p:ext uri="{BB962C8B-B14F-4D97-AF65-F5344CB8AC3E}">
        <p14:creationId xmlns:p14="http://schemas.microsoft.com/office/powerpoint/2010/main" val="1002394677"/>
      </p:ext>
    </p:extLst>
  </p:cSld>
  <p:clrMapOvr>
    <a:masterClrMapping/>
  </p:clrMapOvr>
  <p:transition spd="slow" advClick="0">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3"/>
                </a:rPr>
                <a:t>http</a:t>
              </a:r>
              <a:r>
                <a:rPr lang="en-US" dirty="0" smtClean="0">
                  <a:solidFill>
                    <a:srgbClr val="FFFFFF"/>
                  </a:solidFill>
                  <a:hlinkClick r:id="rId3"/>
                </a:rPr>
                <a:t>://europe.msteched.com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6"/>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7"/>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0"/>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42" name="TechEd Logo"/>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2484124" y="1363277"/>
            <a:ext cx="2067006" cy="10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276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300" fill="hold"/>
                                        <p:tgtEl>
                                          <p:spTgt spid="6"/>
                                        </p:tgtEl>
                                        <p:attrNameLst>
                                          <p:attrName>ppt_x</p:attrName>
                                        </p:attrNameLst>
                                      </p:cBhvr>
                                      <p:tavLst>
                                        <p:tav tm="0">
                                          <p:val>
                                            <p:strVal val="#ppt_x"/>
                                          </p:val>
                                        </p:tav>
                                        <p:tav tm="100000">
                                          <p:val>
                                            <p:strVal val="#ppt_x"/>
                                          </p:val>
                                        </p:tav>
                                      </p:tavLst>
                                    </p:anim>
                                    <p:anim calcmode="lin" valueType="num">
                                      <p:cBhvr additive="base">
                                        <p:cTn id="10" dur="13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600" fill="hold"/>
                                        <p:tgtEl>
                                          <p:spTgt spid="10"/>
                                        </p:tgtEl>
                                        <p:attrNameLst>
                                          <p:attrName>ppt_x</p:attrName>
                                        </p:attrNameLst>
                                      </p:cBhvr>
                                      <p:tavLst>
                                        <p:tav tm="0">
                                          <p:val>
                                            <p:strVal val="#ppt_x"/>
                                          </p:val>
                                        </p:tav>
                                        <p:tav tm="100000">
                                          <p:val>
                                            <p:strVal val="#ppt_x"/>
                                          </p:val>
                                        </p:tav>
                                      </p:tavLst>
                                    </p:anim>
                                    <p:anim calcmode="lin" valueType="num">
                                      <p:cBhvr additive="base">
                                        <p:cTn id="14" dur="16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300" fill="hold"/>
                                        <p:tgtEl>
                                          <p:spTgt spid="16"/>
                                        </p:tgtEl>
                                        <p:attrNameLst>
                                          <p:attrName>ppt_x</p:attrName>
                                        </p:attrNameLst>
                                      </p:cBhvr>
                                      <p:tavLst>
                                        <p:tav tm="0">
                                          <p:val>
                                            <p:strVal val="#ppt_x"/>
                                          </p:val>
                                        </p:tav>
                                        <p:tav tm="100000">
                                          <p:val>
                                            <p:strVal val="#ppt_x"/>
                                          </p:val>
                                        </p:tav>
                                      </p:tavLst>
                                    </p:anim>
                                    <p:anim calcmode="lin" valueType="num">
                                      <p:cBhvr additive="base">
                                        <p:cTn id="18" dur="13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600" fill="hold"/>
                                        <p:tgtEl>
                                          <p:spTgt spid="21"/>
                                        </p:tgtEl>
                                        <p:attrNameLst>
                                          <p:attrName>ppt_x</p:attrName>
                                        </p:attrNameLst>
                                      </p:cBhvr>
                                      <p:tavLst>
                                        <p:tav tm="0">
                                          <p:val>
                                            <p:strVal val="#ppt_x"/>
                                          </p:val>
                                        </p:tav>
                                        <p:tav tm="100000">
                                          <p:val>
                                            <p:strVal val="#ppt_x"/>
                                          </p:val>
                                        </p:tav>
                                      </p:tavLst>
                                    </p:anim>
                                    <p:anim calcmode="lin" valueType="num">
                                      <p:cBhvr additive="base">
                                        <p:cTn id="22" dur="16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7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300" fill="hold"/>
                                        <p:tgtEl>
                                          <p:spTgt spid="27"/>
                                        </p:tgtEl>
                                        <p:attrNameLst>
                                          <p:attrName>ppt_x</p:attrName>
                                        </p:attrNameLst>
                                      </p:cBhvr>
                                      <p:tavLst>
                                        <p:tav tm="0">
                                          <p:val>
                                            <p:strVal val="#ppt_x"/>
                                          </p:val>
                                        </p:tav>
                                        <p:tav tm="100000">
                                          <p:val>
                                            <p:strVal val="#ppt_x"/>
                                          </p:val>
                                        </p:tav>
                                      </p:tavLst>
                                    </p:anim>
                                    <p:anim calcmode="lin" valueType="num">
                                      <p:cBhvr additive="base">
                                        <p:cTn id="26" dur="13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32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600" fill="hold"/>
                                        <p:tgtEl>
                                          <p:spTgt spid="31"/>
                                        </p:tgtEl>
                                        <p:attrNameLst>
                                          <p:attrName>ppt_x</p:attrName>
                                        </p:attrNameLst>
                                      </p:cBhvr>
                                      <p:tavLst>
                                        <p:tav tm="0">
                                          <p:val>
                                            <p:strVal val="#ppt_x"/>
                                          </p:val>
                                        </p:tav>
                                        <p:tav tm="100000">
                                          <p:val>
                                            <p:strVal val="#ppt_x"/>
                                          </p:val>
                                        </p:tav>
                                      </p:tavLst>
                                    </p:anim>
                                    <p:anim calcmode="lin" valueType="num">
                                      <p:cBhvr additive="base">
                                        <p:cTn id="30" dur="16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40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1300" fill="hold"/>
                                        <p:tgtEl>
                                          <p:spTgt spid="34"/>
                                        </p:tgtEl>
                                        <p:attrNameLst>
                                          <p:attrName>ppt_x</p:attrName>
                                        </p:attrNameLst>
                                      </p:cBhvr>
                                      <p:tavLst>
                                        <p:tav tm="0">
                                          <p:val>
                                            <p:strVal val="#ppt_x"/>
                                          </p:val>
                                        </p:tav>
                                        <p:tav tm="100000">
                                          <p:val>
                                            <p:strVal val="#ppt_x"/>
                                          </p:val>
                                        </p:tav>
                                      </p:tavLst>
                                    </p:anim>
                                    <p:anim calcmode="lin" valueType="num">
                                      <p:cBhvr additive="base">
                                        <p:cTn id="34" dur="1300" fill="hold"/>
                                        <p:tgtEl>
                                          <p:spTgt spid="34"/>
                                        </p:tgtEl>
                                        <p:attrNameLst>
                                          <p:attrName>ppt_y</p:attrName>
                                        </p:attrNameLst>
                                      </p:cBhvr>
                                      <p:tavLst>
                                        <p:tav tm="0">
                                          <p:val>
                                            <p:strVal val="1+#ppt_h/2"/>
                                          </p:val>
                                        </p:tav>
                                        <p:tav tm="100000">
                                          <p:val>
                                            <p:strVal val="#ppt_y"/>
                                          </p:val>
                                        </p:tav>
                                      </p:tavLst>
                                    </p:anim>
                                  </p:childTnLst>
                                </p:cTn>
                              </p:par>
                            </p:childTnLst>
                          </p:cTn>
                        </p:par>
                        <p:par>
                          <p:cTn id="35" fill="hold">
                            <p:stCondLst>
                              <p:cond delay="5300"/>
                            </p:stCondLst>
                            <p:childTnLst>
                              <p:par>
                                <p:cTn id="36" presetID="1" presetClass="exit" presetSubtype="0" fill="hold" grpId="1" nodeType="afterEffect">
                                  <p:stCondLst>
                                    <p:cond delay="0"/>
                                  </p:stCondLst>
                                  <p:childTnLst>
                                    <p:set>
                                      <p:cBhvr>
                                        <p:cTn id="3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Evaluations</a:t>
            </a:r>
            <a:endParaRPr lang="en-US" dirty="0"/>
          </a:p>
        </p:txBody>
      </p:sp>
      <p:sp>
        <p:nvSpPr>
          <p:cNvPr id="3" name="Subtitle 2"/>
          <p:cNvSpPr>
            <a:spLocks noGrp="1"/>
          </p:cNvSpPr>
          <p:nvPr>
            <p:ph type="subTitle" idx="1"/>
          </p:nvPr>
        </p:nvSpPr>
        <p:spPr>
          <a:xfrm>
            <a:off x="4179053" y="4800600"/>
            <a:ext cx="7020760" cy="842665"/>
          </a:xfrm>
        </p:spPr>
        <p:txBody>
          <a:bodyPr/>
          <a:lstStyle/>
          <a:p>
            <a:r>
              <a:rPr lang="en-GB" sz="2800" dirty="0" smtClean="0">
                <a:hlinkClick r:id="rId3"/>
              </a:rPr>
              <a:t>http://europe.msteched.com/sessions</a:t>
            </a:r>
            <a:endParaRPr lang="en-GB" sz="2800" dirty="0" smtClean="0"/>
          </a:p>
        </p:txBody>
      </p:sp>
      <p:sp>
        <p:nvSpPr>
          <p:cNvPr id="2" name="Title 1"/>
          <p:cNvSpPr>
            <a:spLocks noGrp="1"/>
          </p:cNvSpPr>
          <p:nvPr>
            <p:ph type="ctrTitle"/>
          </p:nvPr>
        </p:nvSpPr>
        <p:spPr/>
        <p:txBody>
          <a:bodyPr/>
          <a:lstStyle/>
          <a:p>
            <a:r>
              <a:rPr lang="en-GB" dirty="0"/>
              <a:t>Submit your evals </a:t>
            </a:r>
            <a:r>
              <a:rPr lang="en-GB" dirty="0" smtClean="0"/>
              <a:t>online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2556885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7" name="Rectangle 2726"/>
          <p:cNvSpPr/>
          <p:nvPr/>
        </p:nvSpPr>
        <p:spPr>
          <a:xfrm>
            <a:off x="1" y="0"/>
            <a:ext cx="12188824" cy="6858000"/>
          </a:xfrm>
          <a:prstGeom prst="rect">
            <a:avLst/>
          </a:prstGeom>
          <a:solidFill>
            <a:srgbClr val="79DCFF"/>
          </a:solidFill>
          <a:ln w="9525" cap="flat" cmpd="sng" algn="ctr">
            <a:noFill/>
            <a:prstDash val="solid"/>
          </a:ln>
          <a:effectLst/>
        </p:spPr>
        <p:txBody>
          <a:bodyPr lIns="217368" tIns="108685" rIns="217368" bIns="217368" rtlCol="0" anchor="b" anchorCtr="0"/>
          <a:lstStyle/>
          <a:p>
            <a:pPr algn="r" defTabSz="1448823"/>
            <a:endParaRPr lang="en-US" sz="2400">
              <a:solidFill>
                <a:prstClr val="white">
                  <a:alpha val="99000"/>
                </a:prstClr>
              </a:solidFill>
              <a:ea typeface="Segoe UI" pitchFamily="34" charset="0"/>
              <a:cs typeface="Segoe UI" pitchFamily="34" charset="0"/>
            </a:endParaRPr>
          </a:p>
        </p:txBody>
      </p:sp>
      <p:sp>
        <p:nvSpPr>
          <p:cNvPr id="4" name="Rectangle 3"/>
          <p:cNvSpPr/>
          <p:nvPr/>
        </p:nvSpPr>
        <p:spPr>
          <a:xfrm>
            <a:off x="955586" y="3169441"/>
            <a:ext cx="10360501" cy="8141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85" tIns="54341" rIns="108685" bIns="54341" rtlCol="0" anchor="ctr"/>
          <a:lstStyle/>
          <a:p>
            <a:pPr algn="ctr" defTabSz="913073"/>
            <a:endParaRPr lang="en-US" sz="1700">
              <a:solidFill>
                <a:prstClr val="white"/>
              </a:solidFill>
              <a:ea typeface="Segoe UI" pitchFamily="34" charset="0"/>
              <a:cs typeface="Segoe UI" pitchFamily="34" charset="0"/>
            </a:endParaRPr>
          </a:p>
        </p:txBody>
      </p:sp>
      <p:sp>
        <p:nvSpPr>
          <p:cNvPr id="16" name="Rectangle 15"/>
          <p:cNvSpPr/>
          <p:nvPr/>
        </p:nvSpPr>
        <p:spPr>
          <a:xfrm>
            <a:off x="955586" y="4086324"/>
            <a:ext cx="10360501" cy="2423988"/>
          </a:xfrm>
          <a:prstGeom prst="rect">
            <a:avLst/>
          </a:prstGeom>
          <a:solidFill>
            <a:srgbClr val="00B0F0"/>
          </a:solidFill>
          <a:ln w="9525" cap="flat" cmpd="sng" algn="ctr">
            <a:noFill/>
            <a:prstDash val="solid"/>
          </a:ln>
          <a:effectLst/>
        </p:spPr>
        <p:txBody>
          <a:bodyPr lIns="217368" tIns="108685" rIns="217368" bIns="217368" rtlCol="0" anchor="b" anchorCtr="0"/>
          <a:lstStyle/>
          <a:p>
            <a:pPr algn="r" defTabSz="1448823"/>
            <a:r>
              <a:rPr lang="en-US" sz="2400" dirty="0">
                <a:solidFill>
                  <a:prstClr val="white">
                    <a:alpha val="99000"/>
                  </a:prstClr>
                </a:solidFill>
                <a:ea typeface="Segoe UI" pitchFamily="34" charset="0"/>
                <a:cs typeface="Segoe UI" pitchFamily="34" charset="0"/>
              </a:rPr>
              <a:t>Global Physical Infrastructure</a:t>
            </a:r>
          </a:p>
          <a:p>
            <a:pPr algn="r" defTabSz="1448823"/>
            <a:r>
              <a:rPr lang="en-US" sz="1700" i="1" dirty="0">
                <a:solidFill>
                  <a:prstClr val="white">
                    <a:alpha val="99000"/>
                  </a:prstClr>
                </a:solidFill>
                <a:ea typeface="Segoe UI" pitchFamily="34" charset="0"/>
                <a:cs typeface="Segoe UI" pitchFamily="34" charset="0"/>
              </a:rPr>
              <a:t>servers/network/datacenters</a:t>
            </a:r>
          </a:p>
        </p:txBody>
      </p:sp>
      <p:sp>
        <p:nvSpPr>
          <p:cNvPr id="18" name="Rectangle 17"/>
          <p:cNvSpPr/>
          <p:nvPr/>
        </p:nvSpPr>
        <p:spPr>
          <a:xfrm>
            <a:off x="1090029" y="3279294"/>
            <a:ext cx="1950212" cy="581798"/>
          </a:xfrm>
          <a:prstGeom prst="rect">
            <a:avLst/>
          </a:prstGeom>
          <a:solidFill>
            <a:srgbClr val="00B0F0"/>
          </a:solidFill>
          <a:ln w="9525" cap="flat" cmpd="sng" algn="ctr">
            <a:solidFill>
              <a:schemeClr val="bg1"/>
            </a:solidFill>
            <a:prstDash val="solid"/>
          </a:ln>
          <a:effectLst/>
        </p:spPr>
        <p:txBody>
          <a:bodyPr lIns="152165" tIns="38034" rIns="76082" bIns="76082" rtlCol="0" anchor="b" anchorCtr="0"/>
          <a:lstStyle/>
          <a:p>
            <a:pPr algn="r" defTabSz="1448823"/>
            <a:r>
              <a:rPr lang="en-US" sz="1700" dirty="0">
                <a:solidFill>
                  <a:prstClr val="white">
                    <a:alpha val="99000"/>
                  </a:prstClr>
                </a:solidFill>
                <a:ea typeface="Segoe UI" pitchFamily="34" charset="0"/>
                <a:cs typeface="Segoe UI" pitchFamily="34" charset="0"/>
              </a:rPr>
              <a:t>compute</a:t>
            </a:r>
          </a:p>
        </p:txBody>
      </p:sp>
      <p:grpSp>
        <p:nvGrpSpPr>
          <p:cNvPr id="23" name="Group 22"/>
          <p:cNvGrpSpPr/>
          <p:nvPr/>
        </p:nvGrpSpPr>
        <p:grpSpPr>
          <a:xfrm>
            <a:off x="3124877" y="3279294"/>
            <a:ext cx="1950212" cy="581798"/>
            <a:chOff x="2343672" y="3720255"/>
            <a:chExt cx="1463040" cy="581797"/>
          </a:xfrm>
        </p:grpSpPr>
        <p:sp>
          <p:nvSpPr>
            <p:cNvPr id="24" name="Rectangle 23"/>
            <p:cNvSpPr/>
            <p:nvPr/>
          </p:nvSpPr>
          <p:spPr>
            <a:xfrm>
              <a:off x="2343672" y="3720255"/>
              <a:ext cx="1463040" cy="581797"/>
            </a:xfrm>
            <a:prstGeom prst="rect">
              <a:avLst/>
            </a:prstGeom>
            <a:solidFill>
              <a:srgbClr val="00B0F0"/>
            </a:solidFill>
            <a:ln w="9525" cap="flat" cmpd="sng" algn="ctr">
              <a:solidFill>
                <a:schemeClr val="bg1"/>
              </a:solidFill>
              <a:prstDash val="solid"/>
            </a:ln>
            <a:effectLst/>
          </p:spPr>
          <p:txBody>
            <a:bodyPr lIns="182880" bIns="91440" rtlCol="0" anchor="b" anchorCtr="0"/>
            <a:lstStyle/>
            <a:p>
              <a:pPr algn="r" defTabSz="1448823"/>
              <a:r>
                <a:rPr lang="en-US" sz="1700" dirty="0">
                  <a:solidFill>
                    <a:prstClr val="white">
                      <a:alpha val="99000"/>
                    </a:prstClr>
                  </a:solidFill>
                  <a:ea typeface="Segoe UI" pitchFamily="34" charset="0"/>
                  <a:cs typeface="Segoe UI" pitchFamily="34" charset="0"/>
                </a:rPr>
                <a:t>storage</a:t>
              </a:r>
            </a:p>
          </p:txBody>
        </p:sp>
        <p:sp>
          <p:nvSpPr>
            <p:cNvPr id="25" name="Freeform 79"/>
            <p:cNvSpPr>
              <a:spLocks noEditPoints="1"/>
            </p:cNvSpPr>
            <p:nvPr/>
          </p:nvSpPr>
          <p:spPr bwMode="black">
            <a:xfrm>
              <a:off x="2447551" y="3782259"/>
              <a:ext cx="246068" cy="45778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3073"/>
              <a:endParaRPr lang="en-US" sz="1700" dirty="0">
                <a:solidFill>
                  <a:prstClr val="black"/>
                </a:solidFill>
                <a:ea typeface="Segoe UI" pitchFamily="34" charset="0"/>
                <a:cs typeface="Segoe UI" pitchFamily="34" charset="0"/>
              </a:endParaRPr>
            </a:p>
          </p:txBody>
        </p:sp>
      </p:grpSp>
      <p:sp>
        <p:nvSpPr>
          <p:cNvPr id="27" name="Rectangle 26"/>
          <p:cNvSpPr/>
          <p:nvPr/>
        </p:nvSpPr>
        <p:spPr>
          <a:xfrm>
            <a:off x="5159724" y="3279294"/>
            <a:ext cx="1950212" cy="581798"/>
          </a:xfrm>
          <a:prstGeom prst="rect">
            <a:avLst/>
          </a:prstGeom>
          <a:solidFill>
            <a:srgbClr val="00B0F0"/>
          </a:solidFill>
          <a:ln w="9525" cap="flat" cmpd="sng" algn="ctr">
            <a:solidFill>
              <a:schemeClr val="bg1"/>
            </a:solidFill>
            <a:prstDash val="solid"/>
          </a:ln>
          <a:effectLst/>
        </p:spPr>
        <p:txBody>
          <a:bodyPr lIns="217368" tIns="54341" rIns="108685" bIns="108685" rtlCol="0" anchor="b" anchorCtr="0"/>
          <a:lstStyle/>
          <a:p>
            <a:pPr algn="r" defTabSz="1448823"/>
            <a:r>
              <a:rPr lang="en-US" sz="1700" dirty="0">
                <a:solidFill>
                  <a:prstClr val="white">
                    <a:alpha val="99000"/>
                  </a:prstClr>
                </a:solidFill>
                <a:ea typeface="Segoe UI" pitchFamily="34" charset="0"/>
                <a:cs typeface="Segoe UI" pitchFamily="34" charset="0"/>
              </a:rPr>
              <a:t>networking</a:t>
            </a:r>
          </a:p>
        </p:txBody>
      </p:sp>
      <p:grpSp>
        <p:nvGrpSpPr>
          <p:cNvPr id="29" name="Group 28"/>
          <p:cNvGrpSpPr/>
          <p:nvPr/>
        </p:nvGrpSpPr>
        <p:grpSpPr>
          <a:xfrm>
            <a:off x="9229418" y="3279294"/>
            <a:ext cx="1950212" cy="581798"/>
            <a:chOff x="6923270" y="3863097"/>
            <a:chExt cx="1463040" cy="581797"/>
          </a:xfrm>
        </p:grpSpPr>
        <p:sp>
          <p:nvSpPr>
            <p:cNvPr id="30" name="Rectangle 29"/>
            <p:cNvSpPr/>
            <p:nvPr/>
          </p:nvSpPr>
          <p:spPr>
            <a:xfrm>
              <a:off x="6923270" y="3863097"/>
              <a:ext cx="1463040" cy="581797"/>
            </a:xfrm>
            <a:prstGeom prst="rect">
              <a:avLst/>
            </a:prstGeom>
            <a:solidFill>
              <a:srgbClr val="00B0F0"/>
            </a:solidFill>
            <a:ln w="9525" cap="flat" cmpd="sng" algn="ctr">
              <a:solidFill>
                <a:schemeClr val="bg1"/>
              </a:solidFill>
              <a:prstDash val="solid"/>
            </a:ln>
            <a:effectLst/>
          </p:spPr>
          <p:txBody>
            <a:bodyPr lIns="182880" bIns="91440" rtlCol="0" anchor="b" anchorCtr="0"/>
            <a:lstStyle/>
            <a:p>
              <a:pPr algn="r" defTabSz="1448823"/>
              <a:r>
                <a:rPr lang="en-US" sz="1700" dirty="0">
                  <a:solidFill>
                    <a:prstClr val="white">
                      <a:alpha val="99000"/>
                    </a:prstClr>
                  </a:solidFill>
                  <a:ea typeface="Segoe UI" pitchFamily="34" charset="0"/>
                  <a:cs typeface="Segoe UI" pitchFamily="34" charset="0"/>
                </a:rPr>
                <a:t>commerce</a:t>
              </a:r>
            </a:p>
          </p:txBody>
        </p:sp>
        <p:sp>
          <p:nvSpPr>
            <p:cNvPr id="31" name="Freeform 159"/>
            <p:cNvSpPr>
              <a:spLocks noEditPoints="1"/>
            </p:cNvSpPr>
            <p:nvPr/>
          </p:nvSpPr>
          <p:spPr bwMode="black">
            <a:xfrm>
              <a:off x="7037816" y="3928873"/>
              <a:ext cx="234082" cy="450244"/>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pPr defTabSz="913073"/>
              <a:endParaRPr lang="en-US">
                <a:solidFill>
                  <a:prstClr val="black"/>
                </a:solidFill>
                <a:ea typeface="Segoe UI" pitchFamily="34" charset="0"/>
                <a:cs typeface="Segoe UI" pitchFamily="34" charset="0"/>
              </a:endParaRPr>
            </a:p>
          </p:txBody>
        </p:sp>
      </p:grpSp>
      <p:grpSp>
        <p:nvGrpSpPr>
          <p:cNvPr id="32" name="Group 31"/>
          <p:cNvGrpSpPr/>
          <p:nvPr/>
        </p:nvGrpSpPr>
        <p:grpSpPr>
          <a:xfrm>
            <a:off x="7194571" y="3279294"/>
            <a:ext cx="1950212" cy="581798"/>
            <a:chOff x="5396738" y="3863097"/>
            <a:chExt cx="1463040" cy="581797"/>
          </a:xfrm>
        </p:grpSpPr>
        <p:sp>
          <p:nvSpPr>
            <p:cNvPr id="33" name="Rectangle 32"/>
            <p:cNvSpPr/>
            <p:nvPr/>
          </p:nvSpPr>
          <p:spPr>
            <a:xfrm>
              <a:off x="5396738" y="3863097"/>
              <a:ext cx="1463040" cy="581797"/>
            </a:xfrm>
            <a:prstGeom prst="rect">
              <a:avLst/>
            </a:prstGeom>
            <a:solidFill>
              <a:srgbClr val="00B0F0"/>
            </a:solidFill>
            <a:ln w="9525" cap="flat" cmpd="sng" algn="ctr">
              <a:solidFill>
                <a:schemeClr val="bg1"/>
              </a:solidFill>
              <a:prstDash val="solid"/>
            </a:ln>
            <a:effectLst/>
          </p:spPr>
          <p:txBody>
            <a:bodyPr lIns="182880" bIns="91440" rtlCol="0" anchor="b" anchorCtr="0"/>
            <a:lstStyle/>
            <a:p>
              <a:pPr algn="r" defTabSz="1448823"/>
              <a:r>
                <a:rPr lang="en-US" sz="1700" dirty="0">
                  <a:solidFill>
                    <a:prstClr val="white">
                      <a:alpha val="99000"/>
                    </a:prstClr>
                  </a:solidFill>
                  <a:ea typeface="Segoe UI" pitchFamily="34" charset="0"/>
                  <a:cs typeface="Segoe UI" pitchFamily="34" charset="0"/>
                </a:rPr>
                <a:t>identity</a:t>
              </a:r>
            </a:p>
          </p:txBody>
        </p:sp>
        <p:sp>
          <p:nvSpPr>
            <p:cNvPr id="34" name="Freeform 164"/>
            <p:cNvSpPr>
              <a:spLocks noEditPoints="1"/>
            </p:cNvSpPr>
            <p:nvPr/>
          </p:nvSpPr>
          <p:spPr bwMode="black">
            <a:xfrm>
              <a:off x="5557638" y="3958709"/>
              <a:ext cx="200728" cy="390572"/>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pPr defTabSz="913073"/>
              <a:endParaRPr lang="en-US">
                <a:solidFill>
                  <a:prstClr val="black"/>
                </a:solidFill>
                <a:ea typeface="Segoe UI" pitchFamily="34" charset="0"/>
                <a:cs typeface="Segoe UI" pitchFamily="34" charset="0"/>
              </a:endParaRPr>
            </a:p>
          </p:txBody>
        </p:sp>
      </p:grpSp>
      <p:sp>
        <p:nvSpPr>
          <p:cNvPr id="69" name="TextBox 33"/>
          <p:cNvSpPr txBox="1">
            <a:spLocks noChangeArrowheads="1"/>
          </p:cNvSpPr>
          <p:nvPr/>
        </p:nvSpPr>
        <p:spPr bwMode="auto">
          <a:xfrm>
            <a:off x="1158897" y="6497253"/>
            <a:ext cx="9614227" cy="294580"/>
          </a:xfrm>
          <a:prstGeom prst="rect">
            <a:avLst/>
          </a:prstGeom>
          <a:noFill/>
          <a:ln w="9525">
            <a:noFill/>
            <a:miter lim="800000"/>
            <a:headEnd/>
            <a:tailEnd/>
          </a:ln>
        </p:spPr>
        <p:txBody>
          <a:bodyPr wrap="square" lIns="108685" tIns="54341" rIns="108685" bIns="54341">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380081"/>
            <a:r>
              <a:rPr lang="en-US" sz="1200" b="1" i="1" dirty="0">
                <a:solidFill>
                  <a:prstClr val="white"/>
                </a:solidFill>
                <a:latin typeface="Arial"/>
                <a:ea typeface="Verdana" pitchFamily="34" charset="0"/>
                <a:cs typeface="Arial"/>
              </a:rPr>
              <a:t>North Central  US, S. Central US, N. Europe, W. Europe, E. Asia, S.E. Asia  + 24 Edge CDN Locations</a:t>
            </a:r>
          </a:p>
        </p:txBody>
      </p:sp>
      <p:sp>
        <p:nvSpPr>
          <p:cNvPr id="107" name="Rectangle 106"/>
          <p:cNvSpPr/>
          <p:nvPr/>
        </p:nvSpPr>
        <p:spPr bwMode="auto">
          <a:xfrm>
            <a:off x="946228" y="777907"/>
            <a:ext cx="10369859" cy="1127182"/>
          </a:xfrm>
          <a:prstGeom prst="rect">
            <a:avLst/>
          </a:prstGeom>
          <a:solidFill>
            <a:srgbClr val="00A1DA"/>
          </a:solidFill>
          <a:ln w="9525" cap="flat" cmpd="sng" algn="ctr">
            <a:noFill/>
            <a:prstDash val="solid"/>
          </a:ln>
          <a:effectLst/>
        </p:spPr>
        <p:txBody>
          <a:bodyPr lIns="217368" tIns="108685" rIns="217368" bIns="217368" rtlCol="0" anchor="b" anchorCtr="0"/>
          <a:lstStyle/>
          <a:p>
            <a:pPr algn="r" defTabSz="1448823"/>
            <a:endParaRPr lang="en-US" sz="2400" dirty="0">
              <a:solidFill>
                <a:prstClr val="white">
                  <a:alpha val="99000"/>
                </a:prstClr>
              </a:solidFill>
              <a:ea typeface="Segoe UI" pitchFamily="34" charset="0"/>
              <a:cs typeface="Segoe UI" pitchFamily="34" charset="0"/>
            </a:endParaRPr>
          </a:p>
        </p:txBody>
      </p:sp>
      <p:grpSp>
        <p:nvGrpSpPr>
          <p:cNvPr id="112" name="Group 111"/>
          <p:cNvGrpSpPr/>
          <p:nvPr/>
        </p:nvGrpSpPr>
        <p:grpSpPr>
          <a:xfrm rot="20004020">
            <a:off x="5226875" y="3461971"/>
            <a:ext cx="530060" cy="163104"/>
            <a:chOff x="6084114" y="4865670"/>
            <a:chExt cx="665520" cy="205424"/>
          </a:xfrm>
        </p:grpSpPr>
        <p:sp>
          <p:nvSpPr>
            <p:cNvPr id="113" name="Freeform 131"/>
            <p:cNvSpPr>
              <a:spLocks/>
            </p:cNvSpPr>
            <p:nvPr/>
          </p:nvSpPr>
          <p:spPr bwMode="black">
            <a:xfrm>
              <a:off x="6450185" y="4869175"/>
              <a:ext cx="299449" cy="192102"/>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3073"/>
              <a:endParaRPr lang="en-US">
                <a:solidFill>
                  <a:prstClr val="black"/>
                </a:solidFill>
                <a:ea typeface="Segoe UI" pitchFamily="34" charset="0"/>
                <a:cs typeface="Segoe UI" pitchFamily="34" charset="0"/>
              </a:endParaRPr>
            </a:p>
          </p:txBody>
        </p:sp>
        <p:sp>
          <p:nvSpPr>
            <p:cNvPr id="114" name="Freeform 132"/>
            <p:cNvSpPr>
              <a:spLocks/>
            </p:cNvSpPr>
            <p:nvPr/>
          </p:nvSpPr>
          <p:spPr bwMode="black">
            <a:xfrm>
              <a:off x="6084114" y="4865670"/>
              <a:ext cx="307865" cy="205424"/>
            </a:xfrm>
            <a:custGeom>
              <a:avLst/>
              <a:gdLst>
                <a:gd name="T0" fmla="*/ 156 w 439"/>
                <a:gd name="T1" fmla="*/ 0 h 293"/>
                <a:gd name="T2" fmla="*/ 113 w 439"/>
                <a:gd name="T3" fmla="*/ 57 h 293"/>
                <a:gd name="T4" fmla="*/ 111 w 439"/>
                <a:gd name="T5" fmla="*/ 57 h 293"/>
                <a:gd name="T6" fmla="*/ 111 w 439"/>
                <a:gd name="T7" fmla="*/ 59 h 293"/>
                <a:gd name="T8" fmla="*/ 111 w 439"/>
                <a:gd name="T9" fmla="*/ 61 h 293"/>
                <a:gd name="T10" fmla="*/ 111 w 439"/>
                <a:gd name="T11" fmla="*/ 61 h 293"/>
                <a:gd name="T12" fmla="*/ 111 w 439"/>
                <a:gd name="T13" fmla="*/ 123 h 293"/>
                <a:gd name="T14" fmla="*/ 0 w 439"/>
                <a:gd name="T15" fmla="*/ 123 h 293"/>
                <a:gd name="T16" fmla="*/ 0 w 439"/>
                <a:gd name="T17" fmla="*/ 161 h 293"/>
                <a:gd name="T18" fmla="*/ 111 w 439"/>
                <a:gd name="T19" fmla="*/ 161 h 293"/>
                <a:gd name="T20" fmla="*/ 111 w 439"/>
                <a:gd name="T21" fmla="*/ 234 h 293"/>
                <a:gd name="T22" fmla="*/ 111 w 439"/>
                <a:gd name="T23" fmla="*/ 234 h 293"/>
                <a:gd name="T24" fmla="*/ 111 w 439"/>
                <a:gd name="T25" fmla="*/ 234 h 293"/>
                <a:gd name="T26" fmla="*/ 111 w 439"/>
                <a:gd name="T27" fmla="*/ 239 h 293"/>
                <a:gd name="T28" fmla="*/ 115 w 439"/>
                <a:gd name="T29" fmla="*/ 239 h 293"/>
                <a:gd name="T30" fmla="*/ 156 w 439"/>
                <a:gd name="T31" fmla="*/ 293 h 293"/>
                <a:gd name="T32" fmla="*/ 439 w 439"/>
                <a:gd name="T33" fmla="*/ 293 h 293"/>
                <a:gd name="T34" fmla="*/ 437 w 439"/>
                <a:gd name="T35" fmla="*/ 239 h 293"/>
                <a:gd name="T36" fmla="*/ 437 w 439"/>
                <a:gd name="T37" fmla="*/ 239 h 293"/>
                <a:gd name="T38" fmla="*/ 437 w 439"/>
                <a:gd name="T39" fmla="*/ 57 h 293"/>
                <a:gd name="T40" fmla="*/ 437 w 439"/>
                <a:gd name="T41" fmla="*/ 57 h 293"/>
                <a:gd name="T42" fmla="*/ 439 w 439"/>
                <a:gd name="T43" fmla="*/ 0 h 293"/>
                <a:gd name="T44" fmla="*/ 156 w 439"/>
                <a:gd name="T4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93">
                  <a:moveTo>
                    <a:pt x="156" y="0"/>
                  </a:moveTo>
                  <a:lnTo>
                    <a:pt x="113" y="57"/>
                  </a:lnTo>
                  <a:lnTo>
                    <a:pt x="111" y="57"/>
                  </a:lnTo>
                  <a:lnTo>
                    <a:pt x="111" y="59"/>
                  </a:lnTo>
                  <a:lnTo>
                    <a:pt x="111" y="61"/>
                  </a:lnTo>
                  <a:lnTo>
                    <a:pt x="111" y="61"/>
                  </a:lnTo>
                  <a:lnTo>
                    <a:pt x="111" y="123"/>
                  </a:lnTo>
                  <a:lnTo>
                    <a:pt x="0" y="123"/>
                  </a:lnTo>
                  <a:lnTo>
                    <a:pt x="0" y="161"/>
                  </a:lnTo>
                  <a:lnTo>
                    <a:pt x="111" y="161"/>
                  </a:lnTo>
                  <a:lnTo>
                    <a:pt x="111" y="234"/>
                  </a:lnTo>
                  <a:lnTo>
                    <a:pt x="111" y="234"/>
                  </a:lnTo>
                  <a:lnTo>
                    <a:pt x="111" y="234"/>
                  </a:lnTo>
                  <a:lnTo>
                    <a:pt x="111" y="239"/>
                  </a:lnTo>
                  <a:lnTo>
                    <a:pt x="115" y="239"/>
                  </a:lnTo>
                  <a:lnTo>
                    <a:pt x="156" y="293"/>
                  </a:lnTo>
                  <a:lnTo>
                    <a:pt x="439" y="293"/>
                  </a:lnTo>
                  <a:lnTo>
                    <a:pt x="437" y="239"/>
                  </a:lnTo>
                  <a:lnTo>
                    <a:pt x="437" y="239"/>
                  </a:lnTo>
                  <a:lnTo>
                    <a:pt x="437" y="57"/>
                  </a:lnTo>
                  <a:lnTo>
                    <a:pt x="437" y="57"/>
                  </a:lnTo>
                  <a:lnTo>
                    <a:pt x="439" y="0"/>
                  </a:lnTo>
                  <a:lnTo>
                    <a:pt x="156"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3073"/>
              <a:endParaRPr lang="en-US">
                <a:solidFill>
                  <a:prstClr val="black"/>
                </a:solidFill>
                <a:ea typeface="Segoe UI" pitchFamily="34" charset="0"/>
                <a:cs typeface="Segoe UI" pitchFamily="34" charset="0"/>
              </a:endParaRPr>
            </a:p>
          </p:txBody>
        </p:sp>
      </p:grpSp>
      <p:grpSp>
        <p:nvGrpSpPr>
          <p:cNvPr id="2750" name="Group 2749"/>
          <p:cNvGrpSpPr/>
          <p:nvPr/>
        </p:nvGrpSpPr>
        <p:grpSpPr>
          <a:xfrm>
            <a:off x="7480820" y="2033107"/>
            <a:ext cx="1218883" cy="1030800"/>
            <a:chOff x="5486400" y="1941000"/>
            <a:chExt cx="914400" cy="1030800"/>
          </a:xfrm>
        </p:grpSpPr>
        <p:sp>
          <p:nvSpPr>
            <p:cNvPr id="104" name="Rectangle 103"/>
            <p:cNvSpPr/>
            <p:nvPr/>
          </p:nvSpPr>
          <p:spPr>
            <a:xfrm>
              <a:off x="5486400" y="1941000"/>
              <a:ext cx="914400" cy="1030800"/>
            </a:xfrm>
            <a:prstGeom prst="rect">
              <a:avLst/>
            </a:prstGeom>
            <a:solidFill>
              <a:srgbClr val="00B0F0"/>
            </a:solidFill>
            <a:ln w="9525" cap="flat" cmpd="sng" algn="ctr">
              <a:noFill/>
              <a:prstDash val="solid"/>
            </a:ln>
            <a:effectLst/>
          </p:spPr>
          <p:txBody>
            <a:bodyPr lIns="0" tIns="91440" rIns="91440" bIns="91440" rtlCol="0" anchor="b" anchorCtr="0"/>
            <a:lstStyle/>
            <a:p>
              <a:pPr algn="r" defTabSz="1448823"/>
              <a:r>
                <a:rPr lang="en-US" sz="1700" dirty="0">
                  <a:solidFill>
                    <a:prstClr val="white">
                      <a:alpha val="99000"/>
                    </a:prstClr>
                  </a:solidFill>
                  <a:ea typeface="Segoe UI" pitchFamily="34" charset="0"/>
                  <a:cs typeface="Segoe UI" pitchFamily="34" charset="0"/>
                </a:rPr>
                <a:t>VMs</a:t>
              </a:r>
            </a:p>
          </p:txBody>
        </p:sp>
        <p:grpSp>
          <p:nvGrpSpPr>
            <p:cNvPr id="115" name="Group 114"/>
            <p:cNvGrpSpPr/>
            <p:nvPr/>
          </p:nvGrpSpPr>
          <p:grpSpPr bwMode="black">
            <a:xfrm>
              <a:off x="5722110" y="2051660"/>
              <a:ext cx="450090" cy="463263"/>
              <a:chOff x="7010400" y="2133600"/>
              <a:chExt cx="1379538" cy="1065213"/>
            </a:xfrm>
          </p:grpSpPr>
          <p:sp>
            <p:nvSpPr>
              <p:cNvPr id="116"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17"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18"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19"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0"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1"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2"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3"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4"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5"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6"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7"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8"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29"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0"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1"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2"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3"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4"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5"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6"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7"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8"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39"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0"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1"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2"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3"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4"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5"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6"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7"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8"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49"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0"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1"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2"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3"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4"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5"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6"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7"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8"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59"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60"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61"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sp>
            <p:nvSpPr>
              <p:cNvPr id="162" name="Freeform 207"/>
              <p:cNvSpPr>
                <a:spLocks noEditPoints="1"/>
              </p:cNvSpPr>
              <p:nvPr/>
            </p:nvSpPr>
            <p:spPr bwMode="black">
              <a:xfrm>
                <a:off x="7108827" y="2208212"/>
                <a:ext cx="1198564"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300" dirty="0">
                  <a:solidFill>
                    <a:prstClr val="black"/>
                  </a:solidFill>
                </a:endParaRPr>
              </a:p>
            </p:txBody>
          </p:sp>
        </p:grpSp>
      </p:grpSp>
      <p:sp>
        <p:nvSpPr>
          <p:cNvPr id="102" name="Rectangle 101"/>
          <p:cNvSpPr/>
          <p:nvPr/>
        </p:nvSpPr>
        <p:spPr>
          <a:xfrm>
            <a:off x="4032639" y="2033107"/>
            <a:ext cx="1607690" cy="1030800"/>
          </a:xfrm>
          <a:prstGeom prst="rect">
            <a:avLst/>
          </a:prstGeom>
          <a:solidFill>
            <a:srgbClr val="00B0F0"/>
          </a:solidFill>
          <a:ln w="9525" cap="flat" cmpd="sng" algn="ctr">
            <a:noFill/>
            <a:prstDash val="solid"/>
          </a:ln>
          <a:effectLst/>
        </p:spPr>
        <p:txBody>
          <a:bodyPr lIns="0" tIns="76082" rIns="76082" bIns="76082" rtlCol="0" anchor="b" anchorCtr="0"/>
          <a:lstStyle/>
          <a:p>
            <a:pPr algn="r" defTabSz="1448823"/>
            <a:r>
              <a:rPr lang="en-US" sz="1700">
                <a:solidFill>
                  <a:prstClr val="white">
                    <a:alpha val="99000"/>
                  </a:prstClr>
                </a:solidFill>
                <a:ea typeface="Segoe UI" pitchFamily="34" charset="0"/>
                <a:cs typeface="Segoe UI" pitchFamily="34" charset="0"/>
              </a:rPr>
              <a:t>messaging</a:t>
            </a:r>
            <a:endParaRPr lang="en-US" sz="1700" dirty="0">
              <a:solidFill>
                <a:prstClr val="white">
                  <a:alpha val="99000"/>
                </a:prstClr>
              </a:solidFill>
              <a:ea typeface="Segoe UI" pitchFamily="34" charset="0"/>
              <a:cs typeface="Segoe UI" pitchFamily="34" charset="0"/>
            </a:endParaRPr>
          </a:p>
        </p:txBody>
      </p:sp>
      <p:grpSp>
        <p:nvGrpSpPr>
          <p:cNvPr id="2726" name="Group 2725"/>
          <p:cNvGrpSpPr/>
          <p:nvPr/>
        </p:nvGrpSpPr>
        <p:grpSpPr>
          <a:xfrm>
            <a:off x="1625613" y="4534122"/>
            <a:ext cx="3346723" cy="1635002"/>
            <a:chOff x="440002" y="1799066"/>
            <a:chExt cx="7071528" cy="3915933"/>
          </a:xfrm>
        </p:grpSpPr>
        <p:grpSp>
          <p:nvGrpSpPr>
            <p:cNvPr id="1467" name="Group 1466"/>
            <p:cNvGrpSpPr/>
            <p:nvPr/>
          </p:nvGrpSpPr>
          <p:grpSpPr>
            <a:xfrm>
              <a:off x="440002" y="1799066"/>
              <a:ext cx="7071528" cy="3915933"/>
              <a:chOff x="395371" y="1139688"/>
              <a:chExt cx="8399866" cy="4651514"/>
            </a:xfrm>
            <a:solidFill>
              <a:schemeClr val="bg1"/>
            </a:solidFill>
          </p:grpSpPr>
          <p:sp>
            <p:nvSpPr>
              <p:cNvPr id="1468"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69"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0"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1"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2"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3"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4"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5"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6"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7"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8"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79"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0"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1"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2"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3"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4"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5"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6"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7"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8"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89"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0"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1"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2"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3"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4"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5"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6"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7"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8"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499"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0"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1"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2"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3"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4"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5"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6"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7"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8"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09"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0"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1"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2"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3"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4"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5"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6"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7"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8"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19"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0"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1"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2"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3"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4"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5"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6"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7"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8"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29"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0"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1"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2"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3"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4"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5"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6"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7"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8"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39"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0"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1"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2"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3"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4"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5"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6"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7"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8"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49"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0"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1"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2"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3"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4"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5"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6"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7"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8"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59"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0"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1"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2"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3"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4"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5"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6"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7"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8"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69"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0"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1"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2"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3"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4"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5"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6"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7"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8"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79"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0"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1"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2"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3"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4"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5"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6"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7"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8"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89"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0"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1"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2"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3"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4"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5"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6"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7"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8"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599"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0"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1"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2"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3"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4"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5"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6"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7"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8"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09"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0"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1"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2"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3"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4"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5"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6"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7"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8"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19"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0"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1"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2"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3"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4"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5"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6"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7"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8"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29"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0"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1"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2"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3"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4"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5"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6"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7"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8"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39"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0"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1"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2"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3"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4"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5"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6"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7"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8"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49"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0"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1"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2"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3"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4"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5"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6"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7"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8"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59"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0"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1"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2"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3"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4"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5"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6"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7"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8"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69"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0"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1"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2"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3"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4"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5"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6"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7"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8"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79"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0"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1"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2"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3"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4"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5"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6"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7"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8"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89"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0"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1"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2"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3"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4"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5"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6"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7"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8"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699"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0"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1"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2"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3"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4"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5"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6"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7"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8"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09"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0"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1"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2"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3"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4"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5"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6"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7"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8"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19"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0"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1"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2"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3"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4"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5"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6"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7"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8"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29"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0"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1"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2"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3"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4"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5"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6"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7"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8"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39"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0"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1"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2"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3"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4"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5"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6"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7"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8"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49"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0"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1"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2"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3"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4"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5"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6"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7"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8"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59"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0"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1"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2"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3"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4"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5"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6"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7"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8"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69"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0"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1"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2"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3"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4"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5"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6"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7"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8"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79"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0"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1"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2"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3"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4"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5"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6"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7"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8"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89"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0"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1"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2"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3"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4"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5"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6"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7"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8"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799"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0"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1"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2"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3"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4"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5"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6"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7"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8"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09"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0"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1"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2"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3"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4"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5"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6"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7"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18"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defTabSz="913073"/>
                <a:endParaRPr lang="en-US" sz="1700" dirty="0">
                  <a:solidFill>
                    <a:prstClr val="black"/>
                  </a:solidFill>
                </a:endParaRPr>
              </a:p>
            </p:txBody>
          </p:sp>
          <p:sp>
            <p:nvSpPr>
              <p:cNvPr id="1819"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0"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1"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2"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defTabSz="913073"/>
                <a:endParaRPr lang="en-US" sz="1700">
                  <a:solidFill>
                    <a:prstClr val="black"/>
                  </a:solidFill>
                </a:endParaRPr>
              </a:p>
            </p:txBody>
          </p:sp>
          <p:sp>
            <p:nvSpPr>
              <p:cNvPr id="1823"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4"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5"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6"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7"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8"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29"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0"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1"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2"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3"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4"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5"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6"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7"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8"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39"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0"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1"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2"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3"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4"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5"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6"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7"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8"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49"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0"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1"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2"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3"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4"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5"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6"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7"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8"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59"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0"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1"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2"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3"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4"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5"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6"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7"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defTabSz="913073"/>
                <a:endParaRPr lang="en-US" sz="1700" dirty="0">
                  <a:solidFill>
                    <a:prstClr val="black"/>
                  </a:solidFill>
                </a:endParaRPr>
              </a:p>
            </p:txBody>
          </p:sp>
          <p:sp>
            <p:nvSpPr>
              <p:cNvPr id="1868"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69"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0"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1"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2"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3"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4"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5"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6"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7"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8"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79"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0"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1"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2"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3"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4"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5"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6"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7"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8"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89"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0"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1"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2"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3"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4"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5"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6"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7"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8"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899"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0"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1"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2"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3"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4"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5"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6"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7"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8"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09"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0"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1"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2"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3"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4"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5"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6"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7"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8"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19"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0"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1"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2"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3"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4"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5"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6"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7"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8"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29"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0"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1"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2"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3"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4"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5"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6"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7"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8"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39"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0"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1"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2"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3"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4"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5"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6"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7"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8"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49"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0"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1"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2"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3"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4"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5"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6"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7"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8"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59"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0"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1"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2"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3"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4"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5"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6"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7"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68"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defTabSz="913073"/>
                <a:endParaRPr lang="en-US" sz="1700">
                  <a:solidFill>
                    <a:prstClr val="black"/>
                  </a:solidFill>
                </a:endParaRPr>
              </a:p>
            </p:txBody>
          </p:sp>
          <p:sp>
            <p:nvSpPr>
              <p:cNvPr id="1969"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0"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1"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2"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3"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4"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5"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6"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7"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8"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79"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0"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1"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2"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3"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4"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5"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6"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7"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8"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89"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0"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1"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2"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3"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4"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5"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6"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7"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8"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1999"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0"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1"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2"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3"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4"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5"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6"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7"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8"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09"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0"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1"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defTabSz="913073"/>
                <a:endParaRPr lang="en-US" sz="1700">
                  <a:solidFill>
                    <a:prstClr val="black"/>
                  </a:solidFill>
                </a:endParaRPr>
              </a:p>
            </p:txBody>
          </p:sp>
          <p:sp>
            <p:nvSpPr>
              <p:cNvPr id="2012"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3"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4"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5"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6"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7"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8"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19"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0"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1"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2"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3"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4"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5"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6"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7"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8"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29"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0"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1"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2"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3"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4"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5"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6"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7"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8"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39"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0"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1"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2"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3"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4"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5"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6"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7"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8"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49"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0"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1"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2"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3"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4"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5"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6"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7"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8"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59"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0"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1"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2"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defTabSz="913073"/>
                <a:endParaRPr lang="en-US" sz="1700">
                  <a:solidFill>
                    <a:prstClr val="black"/>
                  </a:solidFill>
                </a:endParaRPr>
              </a:p>
            </p:txBody>
          </p:sp>
          <p:sp>
            <p:nvSpPr>
              <p:cNvPr id="2063"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4"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5"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6"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7"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8"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69"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0"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1"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2"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3"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4"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5"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6"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7"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8"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79"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0"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1"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2"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3"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4"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5"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6"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7"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8"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89"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defTabSz="913073"/>
                <a:endParaRPr lang="en-US" sz="1700">
                  <a:solidFill>
                    <a:prstClr val="black"/>
                  </a:solidFill>
                </a:endParaRPr>
              </a:p>
            </p:txBody>
          </p:sp>
          <p:sp>
            <p:nvSpPr>
              <p:cNvPr id="2090"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1"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2"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3"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4"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5"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6"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7"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8"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099"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0"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1"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2"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3"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4"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5"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6"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7"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8"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09"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0"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1"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2"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3"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4"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5"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6"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7"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8"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19"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0"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1"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2"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3"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4"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5"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6"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7"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8"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29"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0"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1"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2"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3"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4"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5"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6"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7"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8"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39"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0"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1"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2"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3"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4"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5"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6"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7"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8"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49"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0"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1"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2"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3"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4"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5"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6"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7"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8"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59"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0"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1"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2"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3"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4"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5"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6"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7"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8"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69"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0"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1"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2"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3"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4"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5"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6"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7"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8"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79"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0"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1"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2"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3"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4"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5"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6"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defTabSz="913073"/>
                <a:endParaRPr lang="en-US" sz="1700">
                  <a:solidFill>
                    <a:prstClr val="black"/>
                  </a:solidFill>
                </a:endParaRPr>
              </a:p>
            </p:txBody>
          </p:sp>
          <p:sp>
            <p:nvSpPr>
              <p:cNvPr id="2187"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8"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89"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0"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1"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2"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3"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4"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5"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6"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7"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8"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199"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0"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1"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2"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3"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4"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5"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defTabSz="913073"/>
                <a:endParaRPr lang="en-US" sz="1700">
                  <a:solidFill>
                    <a:prstClr val="black"/>
                  </a:solidFill>
                </a:endParaRPr>
              </a:p>
            </p:txBody>
          </p:sp>
          <p:sp>
            <p:nvSpPr>
              <p:cNvPr id="2206"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7"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8"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09"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0"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1"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2"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3"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4"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5"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6"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7"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8"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19"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0"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1"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2"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3"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4"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5"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6"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7"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8"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29"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0"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1"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2"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3"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4"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5"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6"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7"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8"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39"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0"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1"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2"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3"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4"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5"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6"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7"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8"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49"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0"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1"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2"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3"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4"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5"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6"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7"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8"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59"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0"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1"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2"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3"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4"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5"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6"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7"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8"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69"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0"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1"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2"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3"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4"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5"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6"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7"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8"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79"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0"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1"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2"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3"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4"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5"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6"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7"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8"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89"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0"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1"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2"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3"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4"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5"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6"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7"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8"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299"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0"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1"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2"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3"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4"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5"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6"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7"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8"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09"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0"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1"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2"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3"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4"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5"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6"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7"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8"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19"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0"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1"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2"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3"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4"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5"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6"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7"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8"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29"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0"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1"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2"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3"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4"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5"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6"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7"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8"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39"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0"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1"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2"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3"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4"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5"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6"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7"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8"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49"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0"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1"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2"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3"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4"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5"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6"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7"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8"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59"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0"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1"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2"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3"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4"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5"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6"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7"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8"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69"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0"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1"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2"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3"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4"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5"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6"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7"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8"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79"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0"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1"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2"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3"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4"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5"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6"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7"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8"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89"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0"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1"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defTabSz="913073"/>
                <a:endParaRPr lang="en-US" sz="1700">
                  <a:solidFill>
                    <a:prstClr val="black"/>
                  </a:solidFill>
                </a:endParaRPr>
              </a:p>
            </p:txBody>
          </p:sp>
          <p:sp>
            <p:nvSpPr>
              <p:cNvPr id="2392"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3"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4"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5"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6"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7"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8"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399"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0"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1"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2"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3"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4"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5"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6"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7"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8"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09"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0"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1"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2"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3"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4"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5"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6"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7"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8"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19"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0"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1"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2"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3"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4"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5"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6"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7"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8"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29"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0"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1"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2"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3"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4"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5"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6"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7"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8"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39"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0"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1"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2"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3"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4"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5"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6"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7"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8"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49"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0"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1"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2"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3"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4"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5"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6"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7"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8"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59"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0"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1"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2"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3"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4"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5"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6"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7"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8"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69"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0"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1"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defTabSz="913073"/>
                <a:endParaRPr lang="en-US" sz="1700">
                  <a:solidFill>
                    <a:prstClr val="black"/>
                  </a:solidFill>
                </a:endParaRPr>
              </a:p>
            </p:txBody>
          </p:sp>
          <p:sp>
            <p:nvSpPr>
              <p:cNvPr id="2472"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3"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4"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5"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6"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7"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8"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79"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0"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1"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2"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3"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4"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5"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6"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7"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8"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89"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0"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1"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2"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3"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4"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5"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6"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7"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8"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499"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0"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1"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2"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3"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4"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5"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6"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7"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8"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09"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0"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1"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2"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3"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4"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5"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6"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7"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8"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19"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0"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1"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2"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3"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4"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5"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6"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7"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8"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29"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0"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defTabSz="913073"/>
                <a:endParaRPr lang="en-US" sz="1700">
                  <a:solidFill>
                    <a:prstClr val="black"/>
                  </a:solidFill>
                </a:endParaRPr>
              </a:p>
            </p:txBody>
          </p:sp>
          <p:sp>
            <p:nvSpPr>
              <p:cNvPr id="2531"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2"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3"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4"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5"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6"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7"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8"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39"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0"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1"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2"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3"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4"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5"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6"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7"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8"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49"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0"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1"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2"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3"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4"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5"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6"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7"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8"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59"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0"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1"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2"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3"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4"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5"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6"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7"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8"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69"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0"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1"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2"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3"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4"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5"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6"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7"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8"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79"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0"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1"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2"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3"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4"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5"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6"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7"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8"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89"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0"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1"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2"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3"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4"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5"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6"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7"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8"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599"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0"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1"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2"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3"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4"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5"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6"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7"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8"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09"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0"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1"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2"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3"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4"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5"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6"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7"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8"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19"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0"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1"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2"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3"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4"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5"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6"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7"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8"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29"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0"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1"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2"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3"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4"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5"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6"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7"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8"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39"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defTabSz="913073"/>
                <a:endParaRPr lang="en-US" sz="1700">
                  <a:solidFill>
                    <a:prstClr val="black"/>
                  </a:solidFill>
                </a:endParaRPr>
              </a:p>
            </p:txBody>
          </p:sp>
          <p:sp>
            <p:nvSpPr>
              <p:cNvPr id="2640"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1"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2"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3"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4"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5"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6"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7"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8"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49"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0"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1"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2"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3"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4"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5"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6"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7"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8"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59"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0"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1"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2"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3"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4"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5"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6"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7"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8"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69"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0"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1"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2"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3"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4"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5"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6"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7"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8"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79"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80"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81"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82"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grpSp>
        <p:grpSp>
          <p:nvGrpSpPr>
            <p:cNvPr id="2683" name="Group 2682"/>
            <p:cNvGrpSpPr/>
            <p:nvPr/>
          </p:nvGrpSpPr>
          <p:grpSpPr>
            <a:xfrm>
              <a:off x="1289909" y="2585506"/>
              <a:ext cx="5558467" cy="2430797"/>
              <a:chOff x="1442864" y="2738461"/>
              <a:chExt cx="5558467" cy="2430797"/>
            </a:xfrm>
          </p:grpSpPr>
          <p:sp>
            <p:nvSpPr>
              <p:cNvPr id="2684" name="Oval 359"/>
              <p:cNvSpPr>
                <a:spLocks noChangeAspect="1" noChangeArrowheads="1"/>
              </p:cNvSpPr>
              <p:nvPr/>
            </p:nvSpPr>
            <p:spPr bwMode="auto">
              <a:xfrm>
                <a:off x="4185921" y="2738461"/>
                <a:ext cx="72352" cy="72352"/>
              </a:xfrm>
              <a:prstGeom prst="ellipse">
                <a:avLst/>
              </a:prstGeom>
              <a:solidFill>
                <a:srgbClr val="00B0F0"/>
              </a:solidFill>
              <a:ln>
                <a:noFill/>
              </a:ln>
              <a:effectLst/>
            </p:spPr>
            <p:txBody>
              <a:bodyPr wrap="none" anchor="ctr"/>
              <a:lstStyle/>
              <a:p>
                <a:pPr defTabSz="913073"/>
                <a:endParaRPr lang="en-US" sz="1700" dirty="0">
                  <a:solidFill>
                    <a:prstClr val="black"/>
                  </a:solidFill>
                </a:endParaRPr>
              </a:p>
            </p:txBody>
          </p:sp>
          <p:sp>
            <p:nvSpPr>
              <p:cNvPr id="2685" name="Oval 363"/>
              <p:cNvSpPr>
                <a:spLocks noChangeAspect="1" noChangeArrowheads="1"/>
              </p:cNvSpPr>
              <p:nvPr/>
            </p:nvSpPr>
            <p:spPr bwMode="auto">
              <a:xfrm>
                <a:off x="4659387" y="2738461"/>
                <a:ext cx="72353" cy="72352"/>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686" name="Oval 408"/>
              <p:cNvSpPr>
                <a:spLocks noChangeAspect="1" noChangeArrowheads="1"/>
              </p:cNvSpPr>
              <p:nvPr/>
            </p:nvSpPr>
            <p:spPr bwMode="auto">
              <a:xfrm>
                <a:off x="3807657" y="2826045"/>
                <a:ext cx="72352" cy="72353"/>
              </a:xfrm>
              <a:prstGeom prst="ellipse">
                <a:avLst/>
              </a:prstGeom>
              <a:solidFill>
                <a:srgbClr val="00B0F0"/>
              </a:solidFill>
              <a:ln>
                <a:noFill/>
              </a:ln>
              <a:effectLst/>
            </p:spPr>
            <p:txBody>
              <a:bodyPr wrap="none" anchor="ctr"/>
              <a:lstStyle/>
              <a:p>
                <a:pPr defTabSz="913073"/>
                <a:endParaRPr lang="en-US" sz="1700" dirty="0">
                  <a:solidFill>
                    <a:prstClr val="black"/>
                  </a:solidFill>
                </a:endParaRPr>
              </a:p>
            </p:txBody>
          </p:sp>
          <p:sp>
            <p:nvSpPr>
              <p:cNvPr id="2687" name="Oval 494"/>
              <p:cNvSpPr>
                <a:spLocks noChangeAspect="1" noChangeArrowheads="1"/>
              </p:cNvSpPr>
              <p:nvPr/>
            </p:nvSpPr>
            <p:spPr bwMode="auto">
              <a:xfrm>
                <a:off x="2105463" y="2999946"/>
                <a:ext cx="72353" cy="72352"/>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88" name="Oval 509"/>
              <p:cNvSpPr>
                <a:spLocks noChangeAspect="1" noChangeArrowheads="1"/>
              </p:cNvSpPr>
              <p:nvPr/>
            </p:nvSpPr>
            <p:spPr bwMode="auto">
              <a:xfrm>
                <a:off x="4375054" y="2999946"/>
                <a:ext cx="72353" cy="72352"/>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689" name="Oval 536"/>
              <p:cNvSpPr>
                <a:spLocks noChangeAspect="1" noChangeArrowheads="1"/>
              </p:cNvSpPr>
              <p:nvPr/>
            </p:nvSpPr>
            <p:spPr bwMode="auto">
              <a:xfrm>
                <a:off x="1442864" y="3087530"/>
                <a:ext cx="72353" cy="72353"/>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90" name="Oval 552"/>
              <p:cNvSpPr>
                <a:spLocks noChangeAspect="1" noChangeArrowheads="1"/>
              </p:cNvSpPr>
              <p:nvPr/>
            </p:nvSpPr>
            <p:spPr bwMode="auto">
              <a:xfrm>
                <a:off x="3902857" y="3087530"/>
                <a:ext cx="72353" cy="72353"/>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691" name="Oval 596"/>
              <p:cNvSpPr>
                <a:spLocks noChangeAspect="1" noChangeArrowheads="1"/>
              </p:cNvSpPr>
              <p:nvPr/>
            </p:nvSpPr>
            <p:spPr bwMode="auto">
              <a:xfrm>
                <a:off x="2577659" y="3175116"/>
                <a:ext cx="72353" cy="72352"/>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92" name="Oval 603"/>
              <p:cNvSpPr>
                <a:spLocks noChangeAspect="1" noChangeArrowheads="1"/>
              </p:cNvSpPr>
              <p:nvPr/>
            </p:nvSpPr>
            <p:spPr bwMode="auto">
              <a:xfrm>
                <a:off x="4281122" y="3175116"/>
                <a:ext cx="72353" cy="72352"/>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693" name="Oval 630"/>
              <p:cNvSpPr>
                <a:spLocks noChangeAspect="1" noChangeArrowheads="1"/>
              </p:cNvSpPr>
              <p:nvPr/>
            </p:nvSpPr>
            <p:spPr bwMode="auto">
              <a:xfrm>
                <a:off x="6835046" y="3175116"/>
                <a:ext cx="72353" cy="72352"/>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694" name="Oval 642"/>
              <p:cNvSpPr>
                <a:spLocks noChangeAspect="1" noChangeArrowheads="1"/>
              </p:cNvSpPr>
              <p:nvPr/>
            </p:nvSpPr>
            <p:spPr bwMode="auto">
              <a:xfrm>
                <a:off x="2483727" y="3262701"/>
                <a:ext cx="72353" cy="72353"/>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95" name="Oval 711"/>
              <p:cNvSpPr>
                <a:spLocks noChangeAspect="1" noChangeArrowheads="1"/>
              </p:cNvSpPr>
              <p:nvPr/>
            </p:nvSpPr>
            <p:spPr bwMode="auto">
              <a:xfrm>
                <a:off x="1442864" y="3436602"/>
                <a:ext cx="72353" cy="72352"/>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96" name="Oval 727"/>
              <p:cNvSpPr>
                <a:spLocks noChangeAspect="1" noChangeArrowheads="1"/>
              </p:cNvSpPr>
              <p:nvPr/>
            </p:nvSpPr>
            <p:spPr bwMode="auto">
              <a:xfrm>
                <a:off x="4564187" y="3436602"/>
                <a:ext cx="72352" cy="72352"/>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697" name="Oval 746"/>
              <p:cNvSpPr>
                <a:spLocks noChangeAspect="1" noChangeArrowheads="1"/>
              </p:cNvSpPr>
              <p:nvPr/>
            </p:nvSpPr>
            <p:spPr bwMode="auto">
              <a:xfrm>
                <a:off x="6645914" y="3436602"/>
                <a:ext cx="72352" cy="72352"/>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698" name="Oval 819"/>
              <p:cNvSpPr>
                <a:spLocks noChangeAspect="1" noChangeArrowheads="1"/>
              </p:cNvSpPr>
              <p:nvPr/>
            </p:nvSpPr>
            <p:spPr bwMode="auto">
              <a:xfrm>
                <a:off x="2294596" y="3699355"/>
                <a:ext cx="72352" cy="72353"/>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699" name="Oval 932"/>
              <p:cNvSpPr>
                <a:spLocks noChangeAspect="1" noChangeArrowheads="1"/>
              </p:cNvSpPr>
              <p:nvPr/>
            </p:nvSpPr>
            <p:spPr bwMode="auto">
              <a:xfrm>
                <a:off x="6361580" y="3960841"/>
                <a:ext cx="72352" cy="72353"/>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700" name="Oval 1012"/>
              <p:cNvSpPr>
                <a:spLocks noChangeAspect="1" noChangeArrowheads="1"/>
              </p:cNvSpPr>
              <p:nvPr/>
            </p:nvSpPr>
            <p:spPr bwMode="auto">
              <a:xfrm>
                <a:off x="6172448" y="4309911"/>
                <a:ext cx="72353" cy="72352"/>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701" name="Oval 1071"/>
              <p:cNvSpPr>
                <a:spLocks noChangeAspect="1" noChangeArrowheads="1"/>
              </p:cNvSpPr>
              <p:nvPr/>
            </p:nvSpPr>
            <p:spPr bwMode="auto">
              <a:xfrm>
                <a:off x="6739846" y="4572666"/>
                <a:ext cx="72352" cy="72353"/>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sp>
            <p:nvSpPr>
              <p:cNvPr id="2702" name="Oval 1109"/>
              <p:cNvSpPr>
                <a:spLocks noChangeAspect="1" noChangeArrowheads="1"/>
              </p:cNvSpPr>
              <p:nvPr/>
            </p:nvSpPr>
            <p:spPr bwMode="auto">
              <a:xfrm>
                <a:off x="2957194" y="4834151"/>
                <a:ext cx="72352" cy="72353"/>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073"/>
                <a:endParaRPr lang="en-US" sz="1700">
                  <a:solidFill>
                    <a:prstClr val="black"/>
                  </a:solidFill>
                </a:endParaRPr>
              </a:p>
            </p:txBody>
          </p:sp>
          <p:sp>
            <p:nvSpPr>
              <p:cNvPr id="2703" name="Oval 1180"/>
              <p:cNvSpPr>
                <a:spLocks noChangeAspect="1" noChangeArrowheads="1"/>
              </p:cNvSpPr>
              <p:nvPr/>
            </p:nvSpPr>
            <p:spPr bwMode="auto">
              <a:xfrm>
                <a:off x="6928978" y="5096906"/>
                <a:ext cx="72353" cy="72352"/>
              </a:xfrm>
              <a:prstGeom prst="ellipse">
                <a:avLst/>
              </a:prstGeom>
              <a:solidFill>
                <a:srgbClr val="00B0F0"/>
              </a:solidFill>
              <a:ln>
                <a:noFill/>
              </a:ln>
              <a:effectLst/>
            </p:spPr>
            <p:txBody>
              <a:bodyPr wrap="none" anchor="ctr"/>
              <a:lstStyle/>
              <a:p>
                <a:pPr defTabSz="913073"/>
                <a:endParaRPr lang="en-US" sz="1700">
                  <a:solidFill>
                    <a:prstClr val="black"/>
                  </a:solidFill>
                </a:endParaRPr>
              </a:p>
            </p:txBody>
          </p:sp>
        </p:grpSp>
        <p:grpSp>
          <p:nvGrpSpPr>
            <p:cNvPr id="2704" name="Group 2703"/>
            <p:cNvGrpSpPr/>
            <p:nvPr/>
          </p:nvGrpSpPr>
          <p:grpSpPr>
            <a:xfrm>
              <a:off x="1188221" y="2485206"/>
              <a:ext cx="5765571" cy="2631042"/>
              <a:chOff x="1188221" y="2485206"/>
              <a:chExt cx="5765571" cy="2631042"/>
            </a:xfrm>
          </p:grpSpPr>
          <p:sp>
            <p:nvSpPr>
              <p:cNvPr id="2705" name="Oval 2704"/>
              <p:cNvSpPr/>
              <p:nvPr/>
            </p:nvSpPr>
            <p:spPr bwMode="auto">
              <a:xfrm>
                <a:off x="6106886" y="3703320"/>
                <a:ext cx="274320" cy="274320"/>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06" name="Oval 2705"/>
              <p:cNvSpPr/>
              <p:nvPr/>
            </p:nvSpPr>
            <p:spPr bwMode="auto">
              <a:xfrm>
                <a:off x="6389414" y="3184070"/>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07" name="Oval 2706"/>
              <p:cNvSpPr/>
              <p:nvPr/>
            </p:nvSpPr>
            <p:spPr bwMode="auto">
              <a:xfrm>
                <a:off x="6581006" y="2921728"/>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08" name="Oval 2707"/>
              <p:cNvSpPr/>
              <p:nvPr/>
            </p:nvSpPr>
            <p:spPr bwMode="auto">
              <a:xfrm>
                <a:off x="6483034" y="4312922"/>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09" name="Oval 2708"/>
              <p:cNvSpPr/>
              <p:nvPr/>
            </p:nvSpPr>
            <p:spPr bwMode="auto">
              <a:xfrm>
                <a:off x="5918066" y="4058198"/>
                <a:ext cx="274320" cy="274320"/>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0" name="Oval 2709"/>
              <p:cNvSpPr/>
              <p:nvPr/>
            </p:nvSpPr>
            <p:spPr bwMode="auto">
              <a:xfrm>
                <a:off x="4309155" y="3184070"/>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1" name="Oval 2710"/>
              <p:cNvSpPr/>
              <p:nvPr/>
            </p:nvSpPr>
            <p:spPr bwMode="auto">
              <a:xfrm>
                <a:off x="4028305" y="2918462"/>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2" name="Oval 2711"/>
              <p:cNvSpPr/>
              <p:nvPr/>
            </p:nvSpPr>
            <p:spPr bwMode="auto">
              <a:xfrm>
                <a:off x="4123010" y="2742748"/>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3" name="Oval 2712"/>
              <p:cNvSpPr/>
              <p:nvPr/>
            </p:nvSpPr>
            <p:spPr bwMode="auto">
              <a:xfrm>
                <a:off x="4404948" y="2485206"/>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4" name="Oval 2713"/>
              <p:cNvSpPr/>
              <p:nvPr/>
            </p:nvSpPr>
            <p:spPr bwMode="auto">
              <a:xfrm>
                <a:off x="3931419" y="2485206"/>
                <a:ext cx="274320" cy="274320"/>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5" name="Oval 2714"/>
              <p:cNvSpPr/>
              <p:nvPr/>
            </p:nvSpPr>
            <p:spPr bwMode="auto">
              <a:xfrm>
                <a:off x="3552597" y="2573380"/>
                <a:ext cx="274320" cy="274320"/>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6" name="Oval 2715"/>
              <p:cNvSpPr/>
              <p:nvPr/>
            </p:nvSpPr>
            <p:spPr bwMode="auto">
              <a:xfrm>
                <a:off x="3647301" y="2837904"/>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7" name="Oval 2716"/>
              <p:cNvSpPr/>
              <p:nvPr/>
            </p:nvSpPr>
            <p:spPr bwMode="auto">
              <a:xfrm>
                <a:off x="1188221" y="2834636"/>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8" name="Oval 2717"/>
              <p:cNvSpPr/>
              <p:nvPr/>
            </p:nvSpPr>
            <p:spPr bwMode="auto">
              <a:xfrm>
                <a:off x="1188221" y="3184070"/>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19" name="Oval 2718"/>
              <p:cNvSpPr/>
              <p:nvPr/>
            </p:nvSpPr>
            <p:spPr bwMode="auto">
              <a:xfrm>
                <a:off x="1658484" y="3357153"/>
                <a:ext cx="274320" cy="274320"/>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20" name="Oval 2719"/>
              <p:cNvSpPr/>
              <p:nvPr/>
            </p:nvSpPr>
            <p:spPr bwMode="auto">
              <a:xfrm>
                <a:off x="2040573" y="3445330"/>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21" name="Oval 2720"/>
              <p:cNvSpPr/>
              <p:nvPr/>
            </p:nvSpPr>
            <p:spPr bwMode="auto">
              <a:xfrm>
                <a:off x="2229984" y="3010536"/>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22" name="Oval 2721"/>
              <p:cNvSpPr/>
              <p:nvPr/>
            </p:nvSpPr>
            <p:spPr bwMode="auto">
              <a:xfrm>
                <a:off x="2314893" y="2921728"/>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23" name="Oval 2722"/>
              <p:cNvSpPr/>
              <p:nvPr/>
            </p:nvSpPr>
            <p:spPr bwMode="auto">
              <a:xfrm>
                <a:off x="1851162" y="2745560"/>
                <a:ext cx="274320" cy="274320"/>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24" name="Oval 2723"/>
              <p:cNvSpPr/>
              <p:nvPr/>
            </p:nvSpPr>
            <p:spPr bwMode="auto">
              <a:xfrm>
                <a:off x="2705449" y="4581043"/>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sp>
            <p:nvSpPr>
              <p:cNvPr id="2725" name="Oval 2724"/>
              <p:cNvSpPr/>
              <p:nvPr/>
            </p:nvSpPr>
            <p:spPr bwMode="auto">
              <a:xfrm>
                <a:off x="6679472" y="4841928"/>
                <a:ext cx="274320" cy="274320"/>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86497" fontAlgn="base">
                  <a:spcBef>
                    <a:spcPct val="0"/>
                  </a:spcBef>
                  <a:spcAft>
                    <a:spcPct val="0"/>
                  </a:spcAft>
                </a:pPr>
                <a:endParaRPr lang="en-US" sz="2500" dirty="0">
                  <a:gradFill>
                    <a:gsLst>
                      <a:gs pos="0">
                        <a:srgbClr val="FFFFFF"/>
                      </a:gs>
                      <a:gs pos="100000">
                        <a:srgbClr val="FFFFFF"/>
                      </a:gs>
                    </a:gsLst>
                    <a:lin ang="5400000" scaled="0"/>
                  </a:gradFill>
                </a:endParaRPr>
              </a:p>
            </p:txBody>
          </p:sp>
        </p:grpSp>
      </p:grpSp>
      <p:grpSp>
        <p:nvGrpSpPr>
          <p:cNvPr id="2746" name="Group 2745"/>
          <p:cNvGrpSpPr/>
          <p:nvPr/>
        </p:nvGrpSpPr>
        <p:grpSpPr>
          <a:xfrm>
            <a:off x="955361" y="2033107"/>
            <a:ext cx="1279258" cy="1030800"/>
            <a:chOff x="716706" y="1941000"/>
            <a:chExt cx="959694" cy="1030800"/>
          </a:xfrm>
        </p:grpSpPr>
        <p:sp>
          <p:nvSpPr>
            <p:cNvPr id="2728" name="Rectangle 2727"/>
            <p:cNvSpPr/>
            <p:nvPr/>
          </p:nvSpPr>
          <p:spPr>
            <a:xfrm>
              <a:off x="716706" y="1941000"/>
              <a:ext cx="959694" cy="1030800"/>
            </a:xfrm>
            <a:prstGeom prst="rect">
              <a:avLst/>
            </a:prstGeom>
            <a:solidFill>
              <a:srgbClr val="00B0F0"/>
            </a:solidFill>
            <a:ln w="9525" cap="flat" cmpd="sng" algn="ctr">
              <a:noFill/>
              <a:prstDash val="solid"/>
            </a:ln>
            <a:effectLst/>
          </p:spPr>
          <p:txBody>
            <a:bodyPr lIns="0" tIns="91440" rIns="91440" bIns="91440" rtlCol="0" anchor="b" anchorCtr="0"/>
            <a:lstStyle/>
            <a:p>
              <a:pPr algn="r" defTabSz="1448823"/>
              <a:r>
                <a:rPr lang="en-US" sz="1700" dirty="0">
                  <a:solidFill>
                    <a:prstClr val="white">
                      <a:alpha val="99000"/>
                    </a:prstClr>
                  </a:solidFill>
                  <a:ea typeface="Segoe UI" pitchFamily="34" charset="0"/>
                  <a:cs typeface="Segoe UI" pitchFamily="34" charset="0"/>
                </a:rPr>
                <a:t>CDN</a:t>
              </a:r>
            </a:p>
          </p:txBody>
        </p:sp>
        <p:pic>
          <p:nvPicPr>
            <p:cNvPr id="2729" name="Picture 5"/>
            <p:cNvPicPr>
              <a:picLocks noChangeAspect="1" noChangeArrowheads="1"/>
            </p:cNvPicPr>
            <p:nvPr/>
          </p:nvPicPr>
          <p:blipFill>
            <a:blip r:embed="rId3">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1004076" y="2128212"/>
              <a:ext cx="396413" cy="31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47" name="Group 2746"/>
          <p:cNvGrpSpPr/>
          <p:nvPr/>
        </p:nvGrpSpPr>
        <p:grpSpPr>
          <a:xfrm>
            <a:off x="2473398" y="2033107"/>
            <a:ext cx="1320456" cy="1030800"/>
            <a:chOff x="1752600" y="1941000"/>
            <a:chExt cx="990600" cy="1030800"/>
          </a:xfrm>
        </p:grpSpPr>
        <p:sp>
          <p:nvSpPr>
            <p:cNvPr id="7" name="Rectangle 6"/>
            <p:cNvSpPr/>
            <p:nvPr/>
          </p:nvSpPr>
          <p:spPr>
            <a:xfrm>
              <a:off x="1752600" y="1941000"/>
              <a:ext cx="990600" cy="1030800"/>
            </a:xfrm>
            <a:prstGeom prst="rect">
              <a:avLst/>
            </a:prstGeom>
            <a:solidFill>
              <a:srgbClr val="00B0F0"/>
            </a:solidFill>
            <a:ln w="9525" cap="flat" cmpd="sng" algn="ctr">
              <a:noFill/>
              <a:prstDash val="solid"/>
            </a:ln>
            <a:effectLst/>
          </p:spPr>
          <p:txBody>
            <a:bodyPr lIns="0" tIns="91440" rIns="91440" bIns="91440" rtlCol="0" anchor="b" anchorCtr="0"/>
            <a:lstStyle/>
            <a:p>
              <a:pPr algn="r" defTabSz="1448823"/>
              <a:r>
                <a:rPr lang="en-US" sz="1700" dirty="0">
                  <a:solidFill>
                    <a:prstClr val="white">
                      <a:alpha val="99000"/>
                    </a:prstClr>
                  </a:solidFill>
                  <a:ea typeface="Segoe UI" pitchFamily="34" charset="0"/>
                  <a:cs typeface="Segoe UI" pitchFamily="34" charset="0"/>
                </a:rPr>
                <a:t>caching</a:t>
              </a:r>
            </a:p>
          </p:txBody>
        </p:sp>
        <p:pic>
          <p:nvPicPr>
            <p:cNvPr id="2730" name="Picture 4"/>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2064244" y="2030237"/>
              <a:ext cx="404573" cy="50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49" name="Group 2748"/>
          <p:cNvGrpSpPr/>
          <p:nvPr/>
        </p:nvGrpSpPr>
        <p:grpSpPr>
          <a:xfrm>
            <a:off x="5879110" y="2033107"/>
            <a:ext cx="1362923" cy="1030800"/>
            <a:chOff x="4385462" y="1941000"/>
            <a:chExt cx="1022459" cy="1030800"/>
          </a:xfrm>
        </p:grpSpPr>
        <p:sp>
          <p:nvSpPr>
            <p:cNvPr id="103" name="Rectangle 102"/>
            <p:cNvSpPr/>
            <p:nvPr/>
          </p:nvSpPr>
          <p:spPr>
            <a:xfrm>
              <a:off x="4385462" y="1941000"/>
              <a:ext cx="1022459" cy="1030800"/>
            </a:xfrm>
            <a:prstGeom prst="rect">
              <a:avLst/>
            </a:prstGeom>
            <a:solidFill>
              <a:srgbClr val="00B0F0"/>
            </a:solidFill>
            <a:ln w="9525" cap="flat" cmpd="sng" algn="ctr">
              <a:noFill/>
              <a:prstDash val="solid"/>
            </a:ln>
            <a:effectLst/>
          </p:spPr>
          <p:txBody>
            <a:bodyPr lIns="0" tIns="91440" rIns="91440" bIns="91440" rtlCol="0" anchor="b" anchorCtr="0"/>
            <a:lstStyle/>
            <a:p>
              <a:pPr algn="r" defTabSz="1448823"/>
              <a:r>
                <a:rPr lang="en-US" sz="1700" dirty="0">
                  <a:solidFill>
                    <a:prstClr val="white">
                      <a:alpha val="99000"/>
                    </a:prstClr>
                  </a:solidFill>
                  <a:ea typeface="Segoe UI" pitchFamily="34" charset="0"/>
                  <a:cs typeface="Segoe UI" pitchFamily="34" charset="0"/>
                </a:rPr>
                <a:t>database</a:t>
              </a:r>
            </a:p>
          </p:txBody>
        </p:sp>
        <p:pic>
          <p:nvPicPr>
            <p:cNvPr id="2734" name="Picture 2"/>
            <p:cNvPicPr>
              <a:picLocks noChangeAspect="1" noChangeArrowheads="1"/>
            </p:cNvPicPr>
            <p:nvPr/>
          </p:nvPicPr>
          <p:blipFill>
            <a:blip r:embed="rId5">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4753368" y="2081569"/>
              <a:ext cx="377674" cy="4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51" name="Group 2750"/>
          <p:cNvGrpSpPr/>
          <p:nvPr/>
        </p:nvGrpSpPr>
        <p:grpSpPr>
          <a:xfrm>
            <a:off x="8938471" y="2033107"/>
            <a:ext cx="2377614" cy="1030800"/>
            <a:chOff x="6705599" y="1941000"/>
            <a:chExt cx="1783675" cy="1030800"/>
          </a:xfrm>
        </p:grpSpPr>
        <p:sp>
          <p:nvSpPr>
            <p:cNvPr id="105" name="Rectangle 104"/>
            <p:cNvSpPr/>
            <p:nvPr/>
          </p:nvSpPr>
          <p:spPr>
            <a:xfrm>
              <a:off x="6705599" y="1941000"/>
              <a:ext cx="1783675" cy="1030800"/>
            </a:xfrm>
            <a:prstGeom prst="rect">
              <a:avLst/>
            </a:prstGeom>
            <a:solidFill>
              <a:srgbClr val="00B0F0"/>
            </a:solidFill>
            <a:ln w="9525" cap="flat" cmpd="sng" algn="ctr">
              <a:noFill/>
              <a:prstDash val="solid"/>
            </a:ln>
            <a:effectLst/>
          </p:spPr>
          <p:txBody>
            <a:bodyPr lIns="0" tIns="91440" rIns="91440" bIns="91440" rtlCol="0" anchor="b" anchorCtr="0"/>
            <a:lstStyle/>
            <a:p>
              <a:pPr algn="r" defTabSz="1448823"/>
              <a:r>
                <a:rPr lang="en-US" sz="1700" dirty="0">
                  <a:solidFill>
                    <a:prstClr val="white">
                      <a:alpha val="99000"/>
                    </a:prstClr>
                  </a:solidFill>
                  <a:ea typeface="Segoe UI" pitchFamily="34" charset="0"/>
                  <a:cs typeface="Segoe UI" pitchFamily="34" charset="0"/>
                </a:rPr>
                <a:t>business analytics</a:t>
              </a:r>
            </a:p>
          </p:txBody>
        </p:sp>
        <p:sp>
          <p:nvSpPr>
            <p:cNvPr id="2740" name="Freeform 21"/>
            <p:cNvSpPr>
              <a:spLocks noEditPoints="1"/>
            </p:cNvSpPr>
            <p:nvPr/>
          </p:nvSpPr>
          <p:spPr bwMode="black">
            <a:xfrm>
              <a:off x="7499505" y="2090774"/>
              <a:ext cx="331929" cy="385034"/>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pPr defTabSz="913073"/>
              <a:endParaRPr lang="en-US">
                <a:solidFill>
                  <a:prstClr val="black"/>
                </a:solidFill>
              </a:endParaRPr>
            </a:p>
          </p:txBody>
        </p:sp>
      </p:grpSp>
      <p:sp>
        <p:nvSpPr>
          <p:cNvPr id="1358" name="Rectangle 1357"/>
          <p:cNvSpPr/>
          <p:nvPr/>
        </p:nvSpPr>
        <p:spPr>
          <a:xfrm>
            <a:off x="5458837" y="4198269"/>
            <a:ext cx="2340774" cy="581798"/>
          </a:xfrm>
          <a:prstGeom prst="rect">
            <a:avLst/>
          </a:prstGeom>
          <a:solidFill>
            <a:srgbClr val="00B0F0"/>
          </a:solidFill>
          <a:ln w="9525" cap="flat" cmpd="sng" algn="ctr">
            <a:solidFill>
              <a:schemeClr val="bg1"/>
            </a:solidFill>
            <a:prstDash val="solid"/>
          </a:ln>
          <a:effectLst/>
        </p:spPr>
        <p:txBody>
          <a:bodyPr lIns="217368" tIns="54341" rIns="108685" bIns="108685" rtlCol="0" anchor="b" anchorCtr="0"/>
          <a:lstStyle/>
          <a:p>
            <a:pPr algn="r" defTabSz="1448823"/>
            <a:r>
              <a:rPr lang="en-US" sz="1700" dirty="0">
                <a:solidFill>
                  <a:prstClr val="white">
                    <a:alpha val="99000"/>
                  </a:prstClr>
                </a:solidFill>
                <a:ea typeface="Segoe UI" pitchFamily="34" charset="0"/>
                <a:cs typeface="Segoe UI" pitchFamily="34" charset="0"/>
              </a:rPr>
              <a:t>automated</a:t>
            </a:r>
          </a:p>
        </p:txBody>
      </p:sp>
      <p:sp>
        <p:nvSpPr>
          <p:cNvPr id="1359" name="Rectangle 1358"/>
          <p:cNvSpPr/>
          <p:nvPr/>
        </p:nvSpPr>
        <p:spPr>
          <a:xfrm>
            <a:off x="5458837" y="4952160"/>
            <a:ext cx="2340774" cy="581798"/>
          </a:xfrm>
          <a:prstGeom prst="rect">
            <a:avLst/>
          </a:prstGeom>
          <a:solidFill>
            <a:srgbClr val="00B0F0"/>
          </a:solidFill>
          <a:ln w="9525" cap="flat" cmpd="sng" algn="ctr">
            <a:solidFill>
              <a:schemeClr val="bg1"/>
            </a:solidFill>
            <a:prstDash val="solid"/>
          </a:ln>
          <a:effectLst/>
        </p:spPr>
        <p:txBody>
          <a:bodyPr lIns="217368" tIns="54341" rIns="108685" bIns="108685" rtlCol="0" anchor="b" anchorCtr="0"/>
          <a:lstStyle/>
          <a:p>
            <a:pPr algn="r" defTabSz="1448823"/>
            <a:r>
              <a:rPr lang="en-US" sz="1700" dirty="0">
                <a:solidFill>
                  <a:prstClr val="white">
                    <a:alpha val="99000"/>
                  </a:prstClr>
                </a:solidFill>
                <a:ea typeface="Segoe UI" pitchFamily="34" charset="0"/>
                <a:cs typeface="Segoe UI" pitchFamily="34" charset="0"/>
              </a:rPr>
              <a:t>elastic</a:t>
            </a:r>
          </a:p>
        </p:txBody>
      </p:sp>
      <p:sp>
        <p:nvSpPr>
          <p:cNvPr id="1360" name="Rectangle 1359"/>
          <p:cNvSpPr/>
          <p:nvPr/>
        </p:nvSpPr>
        <p:spPr>
          <a:xfrm>
            <a:off x="7901737" y="4198269"/>
            <a:ext cx="3277893" cy="581798"/>
          </a:xfrm>
          <a:prstGeom prst="rect">
            <a:avLst/>
          </a:prstGeom>
          <a:solidFill>
            <a:srgbClr val="00B0F0"/>
          </a:solidFill>
          <a:ln w="9525" cap="flat" cmpd="sng" algn="ctr">
            <a:solidFill>
              <a:schemeClr val="bg1"/>
            </a:solidFill>
            <a:prstDash val="solid"/>
          </a:ln>
          <a:effectLst/>
        </p:spPr>
        <p:txBody>
          <a:bodyPr lIns="217368" tIns="54341" rIns="108685" bIns="108685" rtlCol="0" anchor="b" anchorCtr="0"/>
          <a:lstStyle/>
          <a:p>
            <a:pPr algn="r" defTabSz="1448823"/>
            <a:r>
              <a:rPr lang="en-US" sz="1700">
                <a:solidFill>
                  <a:prstClr val="white">
                    <a:alpha val="99000"/>
                  </a:prstClr>
                </a:solidFill>
                <a:ea typeface="Segoe UI" pitchFamily="34" charset="0"/>
                <a:cs typeface="Segoe UI" pitchFamily="34" charset="0"/>
              </a:rPr>
              <a:t>managed </a:t>
            </a:r>
            <a:r>
              <a:rPr lang="en-US" sz="1700" dirty="0">
                <a:solidFill>
                  <a:prstClr val="white">
                    <a:alpha val="99000"/>
                  </a:prstClr>
                </a:solidFill>
                <a:ea typeface="Segoe UI" pitchFamily="34" charset="0"/>
                <a:cs typeface="Segoe UI" pitchFamily="34" charset="0"/>
              </a:rPr>
              <a:t>resources</a:t>
            </a:r>
          </a:p>
        </p:txBody>
      </p:sp>
      <p:sp>
        <p:nvSpPr>
          <p:cNvPr id="1361" name="Rectangle 1360"/>
          <p:cNvSpPr/>
          <p:nvPr/>
        </p:nvSpPr>
        <p:spPr>
          <a:xfrm>
            <a:off x="7895198" y="4952160"/>
            <a:ext cx="3277893" cy="581798"/>
          </a:xfrm>
          <a:prstGeom prst="rect">
            <a:avLst/>
          </a:prstGeom>
          <a:solidFill>
            <a:srgbClr val="00B0F0"/>
          </a:solidFill>
          <a:ln w="9525" cap="flat" cmpd="sng" algn="ctr">
            <a:solidFill>
              <a:schemeClr val="bg1"/>
            </a:solidFill>
            <a:prstDash val="solid"/>
          </a:ln>
          <a:effectLst/>
        </p:spPr>
        <p:txBody>
          <a:bodyPr lIns="217368" tIns="54341" rIns="108685" bIns="108685" rtlCol="0" anchor="b" anchorCtr="0"/>
          <a:lstStyle/>
          <a:p>
            <a:pPr algn="r" defTabSz="1448823"/>
            <a:r>
              <a:rPr lang="en-US" sz="1700" dirty="0">
                <a:solidFill>
                  <a:prstClr val="white">
                    <a:alpha val="99000"/>
                  </a:prstClr>
                </a:solidFill>
                <a:ea typeface="Segoe UI" pitchFamily="34" charset="0"/>
                <a:cs typeface="Segoe UI" pitchFamily="34" charset="0"/>
              </a:rPr>
              <a:t>usage based</a:t>
            </a:r>
          </a:p>
        </p:txBody>
      </p:sp>
      <p:sp>
        <p:nvSpPr>
          <p:cNvPr id="95" name="Freeform 123"/>
          <p:cNvSpPr>
            <a:spLocks noEditPoints="1"/>
          </p:cNvSpPr>
          <p:nvPr/>
        </p:nvSpPr>
        <p:spPr bwMode="black">
          <a:xfrm>
            <a:off x="5862863" y="4299528"/>
            <a:ext cx="373858" cy="363912"/>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FFFFFF"/>
          </a:solidFill>
          <a:ln>
            <a:noFill/>
          </a:ln>
          <a:extLst/>
        </p:spPr>
        <p:txBody>
          <a:bodyPr vert="horz" wrap="square" lIns="108685" tIns="54341" rIns="108685" bIns="54341" numCol="1" anchor="t" anchorCtr="0" compatLnSpc="1">
            <a:prstTxWarp prst="textNoShape">
              <a:avLst/>
            </a:prstTxWarp>
          </a:bodyPr>
          <a:lstStyle/>
          <a:p>
            <a:pPr defTabSz="913073"/>
            <a:endParaRPr lang="en-US" sz="1700">
              <a:solidFill>
                <a:prstClr val="black"/>
              </a:solidFill>
            </a:endParaRPr>
          </a:p>
        </p:txBody>
      </p:sp>
      <p:pic>
        <p:nvPicPr>
          <p:cNvPr id="1362" name="Picture 1361"/>
          <p:cNvPicPr>
            <a:picLocks noChangeAspect="1"/>
          </p:cNvPicPr>
          <p:nvPr/>
        </p:nvPicPr>
        <p:blipFill rotWithShape="1">
          <a:blip r:embed="rId6" cstate="print">
            <a:clrChange>
              <a:clrFrom>
                <a:srgbClr val="4EB1E4"/>
              </a:clrFrom>
              <a:clrTo>
                <a:srgbClr val="4EB1E4">
                  <a:alpha val="0"/>
                </a:srgbClr>
              </a:clrTo>
            </a:clrChange>
            <a:extLst>
              <a:ext uri="{28A0092B-C50C-407E-A947-70E740481C1C}">
                <a14:useLocalDpi xmlns:a14="http://schemas.microsoft.com/office/drawing/2010/main"/>
              </a:ext>
            </a:extLst>
          </a:blip>
          <a:srcRect/>
          <a:stretch/>
        </p:blipFill>
        <p:spPr>
          <a:xfrm>
            <a:off x="8086514" y="4266371"/>
            <a:ext cx="443991" cy="535524"/>
          </a:xfrm>
          <a:prstGeom prst="rect">
            <a:avLst/>
          </a:prstGeom>
        </p:spPr>
      </p:pic>
      <p:pic>
        <p:nvPicPr>
          <p:cNvPr id="1364" name="Picture 1363"/>
          <p:cNvPicPr>
            <a:picLocks noChangeAspect="1"/>
          </p:cNvPicPr>
          <p:nvPr/>
        </p:nvPicPr>
        <p:blipFill rotWithShape="1">
          <a:blip r:embed="rId7">
            <a:clrChange>
              <a:clrFrom>
                <a:srgbClr val="4EB1E4"/>
              </a:clrFrom>
              <a:clrTo>
                <a:srgbClr val="4EB1E4">
                  <a:alpha val="0"/>
                </a:srgbClr>
              </a:clrTo>
            </a:clrChange>
            <a:extLst>
              <a:ext uri="{28A0092B-C50C-407E-A947-70E740481C1C}">
                <a14:useLocalDpi xmlns:a14="http://schemas.microsoft.com/office/drawing/2010/main" val="0"/>
              </a:ext>
            </a:extLst>
          </a:blip>
          <a:srcRect/>
          <a:stretch/>
        </p:blipFill>
        <p:spPr>
          <a:xfrm>
            <a:off x="5682201" y="5005775"/>
            <a:ext cx="830801" cy="479788"/>
          </a:xfrm>
          <a:prstGeom prst="rect">
            <a:avLst/>
          </a:prstGeom>
        </p:spPr>
      </p:pic>
      <p:pic>
        <p:nvPicPr>
          <p:cNvPr id="1365" name="Picture 1364"/>
          <p:cNvPicPr>
            <a:picLocks noChangeAspect="1"/>
          </p:cNvPicPr>
          <p:nvPr/>
        </p:nvPicPr>
        <p:blipFill rotWithShape="1">
          <a:blip r:embed="rId8" cstate="print">
            <a:clrChange>
              <a:clrFrom>
                <a:srgbClr val="4EB1E4"/>
              </a:clrFrom>
              <a:clrTo>
                <a:srgbClr val="4EB1E4">
                  <a:alpha val="0"/>
                </a:srgbClr>
              </a:clrTo>
            </a:clrChange>
            <a:extLst>
              <a:ext uri="{28A0092B-C50C-407E-A947-70E740481C1C}">
                <a14:useLocalDpi xmlns:a14="http://schemas.microsoft.com/office/drawing/2010/main"/>
              </a:ext>
            </a:extLst>
          </a:blip>
          <a:srcRect/>
          <a:stretch/>
        </p:blipFill>
        <p:spPr>
          <a:xfrm>
            <a:off x="7922737" y="4869396"/>
            <a:ext cx="716595" cy="683678"/>
          </a:xfrm>
          <a:prstGeom prst="rect">
            <a:avLst/>
          </a:prstGeom>
        </p:spPr>
      </p:pic>
      <p:pic>
        <p:nvPicPr>
          <p:cNvPr id="1366" name="Picture 3"/>
          <p:cNvPicPr>
            <a:picLocks noChangeAspect="1" noChangeArrowheads="1"/>
          </p:cNvPicPr>
          <p:nvPr/>
        </p:nvPicPr>
        <p:blipFill>
          <a:blip r:embed="rId9"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4682251" y="2169394"/>
            <a:ext cx="477493" cy="45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341150" y="3429482"/>
            <a:ext cx="389590" cy="325887"/>
            <a:chOff x="1569605" y="4004849"/>
            <a:chExt cx="467630" cy="391064"/>
          </a:xfrm>
        </p:grpSpPr>
        <p:sp>
          <p:nvSpPr>
            <p:cNvPr id="1367" name="Freeform 86"/>
            <p:cNvSpPr>
              <a:spLocks noEditPoints="1"/>
            </p:cNvSpPr>
            <p:nvPr/>
          </p:nvSpPr>
          <p:spPr bwMode="black">
            <a:xfrm>
              <a:off x="1569605" y="4042989"/>
              <a:ext cx="341444" cy="352924"/>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200" dirty="0">
                <a:solidFill>
                  <a:prstClr val="black"/>
                </a:solidFill>
                <a:ea typeface="Segoe UI" pitchFamily="34" charset="0"/>
                <a:cs typeface="Segoe UI" pitchFamily="34" charset="0"/>
              </a:endParaRPr>
            </a:p>
          </p:txBody>
        </p:sp>
        <p:sp>
          <p:nvSpPr>
            <p:cNvPr id="1368" name="Oval 87"/>
            <p:cNvSpPr>
              <a:spLocks noChangeArrowheads="1"/>
            </p:cNvSpPr>
            <p:nvPr/>
          </p:nvSpPr>
          <p:spPr bwMode="black">
            <a:xfrm>
              <a:off x="1708656" y="4193007"/>
              <a:ext cx="63340" cy="6509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200" dirty="0">
                <a:solidFill>
                  <a:prstClr val="black"/>
                </a:solidFill>
                <a:ea typeface="Segoe UI" pitchFamily="34" charset="0"/>
                <a:cs typeface="Segoe UI" pitchFamily="34" charset="0"/>
              </a:endParaRPr>
            </a:p>
          </p:txBody>
        </p:sp>
        <p:sp>
          <p:nvSpPr>
            <p:cNvPr id="1369" name="Freeform 88"/>
            <p:cNvSpPr>
              <a:spLocks noEditPoints="1"/>
            </p:cNvSpPr>
            <p:nvPr/>
          </p:nvSpPr>
          <p:spPr bwMode="black">
            <a:xfrm>
              <a:off x="1864039" y="4004849"/>
              <a:ext cx="173196" cy="19171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73"/>
              <a:endParaRPr lang="en-US" sz="1200" dirty="0">
                <a:solidFill>
                  <a:prstClr val="black"/>
                </a:solidFill>
                <a:ea typeface="Segoe UI" pitchFamily="34" charset="0"/>
                <a:cs typeface="Segoe UI" pitchFamily="34" charset="0"/>
              </a:endParaRPr>
            </a:p>
          </p:txBody>
        </p:sp>
      </p:grpSp>
      <p:pic>
        <p:nvPicPr>
          <p:cNvPr id="1370" name="Picture 2" descr="https://mediabank.partners.extranet.microsoft.com/Assets/Active/M-Q/Microsoft_.NET/Microsoft_NET_ADO_.NET/Logos+Logotypes/NET-ADO_bL.png"/>
          <p:cNvPicPr>
            <a:picLocks noChangeAspect="1" noChangeArrowheads="1"/>
          </p:cNvPicPr>
          <p:nvPr/>
        </p:nvPicPr>
        <p:blipFill>
          <a:blip r:embed="rId10" cstate="print">
            <a:lum bright="100000" contrast="100000"/>
            <a:alphaModFix/>
          </a:blip>
          <a:srcRect r="31488"/>
          <a:stretch>
            <a:fillRect/>
          </a:stretch>
        </p:blipFill>
        <p:spPr bwMode="auto">
          <a:xfrm>
            <a:off x="1866840" y="1038654"/>
            <a:ext cx="1927022" cy="742583"/>
          </a:xfrm>
          <a:prstGeom prst="rect">
            <a:avLst/>
          </a:prstGeom>
          <a:noFill/>
        </p:spPr>
      </p:pic>
      <p:pic>
        <p:nvPicPr>
          <p:cNvPr id="1371" name="Picture 4" descr="http://www.jbase.com/new/products/images/java.png"/>
          <p:cNvPicPr>
            <a:picLocks noChangeAspect="1" noChangeArrowheads="1"/>
          </p:cNvPicPr>
          <p:nvPr/>
        </p:nvPicPr>
        <p:blipFill>
          <a:blip r:embed="rId11" cstate="print">
            <a:lum bright="100000" contrast="100000"/>
          </a:blip>
          <a:srcRect/>
          <a:stretch>
            <a:fillRect/>
          </a:stretch>
        </p:blipFill>
        <p:spPr bwMode="auto">
          <a:xfrm>
            <a:off x="4777582" y="816548"/>
            <a:ext cx="412194" cy="1025432"/>
          </a:xfrm>
          <a:prstGeom prst="rect">
            <a:avLst/>
          </a:prstGeom>
          <a:noFill/>
        </p:spPr>
      </p:pic>
      <p:pic>
        <p:nvPicPr>
          <p:cNvPr id="1372" name="Picture 1371" descr="PHP.png"/>
          <p:cNvPicPr>
            <a:picLocks noChangeAspect="1"/>
          </p:cNvPicPr>
          <p:nvPr/>
        </p:nvPicPr>
        <p:blipFill>
          <a:blip r:embed="rId12" cstate="print"/>
          <a:stretch>
            <a:fillRect/>
          </a:stretch>
        </p:blipFill>
        <p:spPr>
          <a:xfrm>
            <a:off x="6163727" y="1087629"/>
            <a:ext cx="861094" cy="603843"/>
          </a:xfrm>
          <a:prstGeom prst="rect">
            <a:avLst/>
          </a:prstGeom>
          <a:noFill/>
        </p:spPr>
      </p:pic>
      <p:pic>
        <p:nvPicPr>
          <p:cNvPr id="1373" name="Picture 1372"/>
          <p:cNvPicPr>
            <a:picLocks noChangeAspect="1"/>
          </p:cNvPicPr>
          <p:nvPr/>
        </p:nvPicPr>
        <p:blipFill>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10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067538" y="1076278"/>
            <a:ext cx="1739299" cy="613055"/>
          </a:xfrm>
          <a:prstGeom prst="rect">
            <a:avLst/>
          </a:prstGeom>
        </p:spPr>
      </p:pic>
      <p:pic>
        <p:nvPicPr>
          <p:cNvPr id="1363" name="Picture 1362" descr="D:\AA - Microsoft\Events DVD 35\DVD_ART35\Logos\Azure Services Platform\Windows Azure\Windows Azure logo bl.png"/>
          <p:cNvPicPr>
            <a:picLocks noChangeAspect="1" noChangeArrowheads="1"/>
          </p:cNvPicPr>
          <p:nvPr/>
        </p:nvPicPr>
        <p:blipFill>
          <a:blip r:embed="rId15" cstate="screen">
            <a:extLst>
              <a:ext uri="{28A0092B-C50C-407E-A947-70E740481C1C}">
                <a14:useLocalDpi xmlns:a14="http://schemas.microsoft.com/office/drawing/2010/main"/>
              </a:ext>
            </a:extLst>
          </a:blip>
          <a:stretch>
            <a:fillRect/>
          </a:stretch>
        </p:blipFill>
        <p:spPr bwMode="auto">
          <a:xfrm>
            <a:off x="3924352" y="76201"/>
            <a:ext cx="3909510" cy="625304"/>
          </a:xfrm>
          <a:prstGeom prst="rect">
            <a:avLst/>
          </a:prstGeom>
          <a:noFill/>
          <a:ln>
            <a:noFill/>
          </a:ln>
        </p:spPr>
      </p:pic>
    </p:spTree>
    <p:extLst>
      <p:ext uri="{BB962C8B-B14F-4D97-AF65-F5344CB8AC3E}">
        <p14:creationId xmlns:p14="http://schemas.microsoft.com/office/powerpoint/2010/main" val="1519081607"/>
      </p:ext>
    </p:extLst>
  </p:cSld>
  <p:clrMapOvr>
    <a:masterClrMapping/>
  </p:clrMapOvr>
  <p:transition spd="slow" advTm="64525">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patterns</a:t>
            </a:r>
            <a:endParaRPr lang="en-US" dirty="0"/>
          </a:p>
        </p:txBody>
      </p:sp>
      <p:sp>
        <p:nvSpPr>
          <p:cNvPr id="5" name="Rectangle 4"/>
          <p:cNvSpPr/>
          <p:nvPr/>
        </p:nvSpPr>
        <p:spPr bwMode="auto">
          <a:xfrm>
            <a:off x="523649"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Predictable bursting</a:t>
            </a:r>
          </a:p>
        </p:txBody>
      </p:sp>
      <p:sp>
        <p:nvSpPr>
          <p:cNvPr id="6" name="Rectangle 5"/>
          <p:cNvSpPr/>
          <p:nvPr/>
        </p:nvSpPr>
        <p:spPr bwMode="auto">
          <a:xfrm>
            <a:off x="3344876"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Growing fast</a:t>
            </a:r>
          </a:p>
        </p:txBody>
      </p:sp>
      <p:sp>
        <p:nvSpPr>
          <p:cNvPr id="7" name="Rectangle 6"/>
          <p:cNvSpPr/>
          <p:nvPr/>
        </p:nvSpPr>
        <p:spPr bwMode="auto">
          <a:xfrm>
            <a:off x="6166103" y="243187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On and off</a:t>
            </a:r>
          </a:p>
        </p:txBody>
      </p:sp>
      <p:sp>
        <p:nvSpPr>
          <p:cNvPr id="8" name="Rectangle 7"/>
          <p:cNvSpPr/>
          <p:nvPr/>
        </p:nvSpPr>
        <p:spPr bwMode="auto">
          <a:xfrm>
            <a:off x="8987331" y="243187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Unpredictable bursting</a:t>
            </a:r>
          </a:p>
        </p:txBody>
      </p:sp>
      <p:grpSp>
        <p:nvGrpSpPr>
          <p:cNvPr id="3" name="Group 2"/>
          <p:cNvGrpSpPr/>
          <p:nvPr/>
        </p:nvGrpSpPr>
        <p:grpSpPr>
          <a:xfrm>
            <a:off x="654493" y="3100142"/>
            <a:ext cx="2468119" cy="939159"/>
            <a:chOff x="974958" y="3366215"/>
            <a:chExt cx="1768877" cy="673086"/>
          </a:xfrm>
          <a:effectLst/>
        </p:grpSpPr>
        <p:cxnSp>
          <p:nvCxnSpPr>
            <p:cNvPr id="22" name="Straight Arrow Connector 21"/>
            <p:cNvCxnSpPr/>
            <p:nvPr/>
          </p:nvCxnSpPr>
          <p:spPr bwMode="auto">
            <a:xfrm rot="16200000" flipV="1">
              <a:off x="639231" y="3701942"/>
              <a:ext cx="671455" cy="2"/>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bwMode="auto">
            <a:xfrm>
              <a:off x="974958" y="4038600"/>
              <a:ext cx="1768877" cy="701"/>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grpSp>
          <p:nvGrpSpPr>
            <p:cNvPr id="24" name="Group 52"/>
            <p:cNvGrpSpPr/>
            <p:nvPr/>
          </p:nvGrpSpPr>
          <p:grpSpPr>
            <a:xfrm>
              <a:off x="988446" y="3417187"/>
              <a:ext cx="1700132" cy="437264"/>
              <a:chOff x="3460618" y="6566490"/>
              <a:chExt cx="2273432" cy="583019"/>
            </a:xfrm>
          </p:grpSpPr>
          <p:cxnSp>
            <p:nvCxnSpPr>
              <p:cNvPr id="25" name="Straight Arrow Connector 24"/>
              <p:cNvCxnSpPr/>
              <p:nvPr/>
            </p:nvCxnSpPr>
            <p:spPr bwMode="auto">
              <a:xfrm rot="5400000" flipH="1" flipV="1">
                <a:off x="5621611" y="6745562"/>
                <a:ext cx="123825" cy="101053"/>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sp>
            <p:nvSpPr>
              <p:cNvPr id="26" name="Freeform 25"/>
              <p:cNvSpPr/>
              <p:nvPr/>
            </p:nvSpPr>
            <p:spPr>
              <a:xfrm>
                <a:off x="3460618" y="6566490"/>
                <a:ext cx="2190307" cy="583019"/>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4" name="Group 3"/>
          <p:cNvGrpSpPr/>
          <p:nvPr/>
        </p:nvGrpSpPr>
        <p:grpSpPr>
          <a:xfrm>
            <a:off x="3351212" y="3100143"/>
            <a:ext cx="2592069" cy="939158"/>
            <a:chOff x="3769737" y="3241323"/>
            <a:chExt cx="1857712" cy="673086"/>
          </a:xfrm>
        </p:grpSpPr>
        <p:cxnSp>
          <p:nvCxnSpPr>
            <p:cNvPr id="27" name="Straight Arrow Connector 26"/>
            <p:cNvCxnSpPr/>
            <p:nvPr/>
          </p:nvCxnSpPr>
          <p:spPr bwMode="auto">
            <a:xfrm rot="16200000" flipV="1">
              <a:off x="3513666" y="3577050"/>
              <a:ext cx="671455" cy="2"/>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cxnSp>
          <p:nvCxnSpPr>
            <p:cNvPr id="28" name="Straight Arrow Connector 27"/>
            <p:cNvCxnSpPr/>
            <p:nvPr/>
          </p:nvCxnSpPr>
          <p:spPr bwMode="auto">
            <a:xfrm>
              <a:off x="3849393" y="3913708"/>
              <a:ext cx="1778056" cy="701"/>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sp>
          <p:nvSpPr>
            <p:cNvPr id="29" name="Freeform 28"/>
            <p:cNvSpPr/>
            <p:nvPr/>
          </p:nvSpPr>
          <p:spPr>
            <a:xfrm>
              <a:off x="3769737" y="3245843"/>
              <a:ext cx="1821773" cy="645484"/>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noFill/>
            <a:ln w="19050" cap="flat" cmpd="sng" algn="ctr">
              <a:solidFill>
                <a:schemeClr val="tx1"/>
              </a:solidFill>
              <a:prstDash val="solid"/>
              <a:round/>
              <a:headEnd type="none" w="med" len="med"/>
              <a:tailEnd type="arrow"/>
            </a:ln>
            <a:effectLst/>
            <a:scene3d>
              <a:camera prst="perspectiveLeft"/>
              <a:lightRig rig="threePt" dir="t"/>
            </a:scene3d>
          </p:spPr>
          <p:txBody>
            <a:bodyPr rtlCol="0" anchor="ctr"/>
            <a:lstStyle/>
            <a:p>
              <a:pPr algn="ctr"/>
              <a:endParaRPr lang="en-US" dirty="0"/>
            </a:p>
          </p:txBody>
        </p:sp>
      </p:grpSp>
      <p:grpSp>
        <p:nvGrpSpPr>
          <p:cNvPr id="13" name="Group 12"/>
          <p:cNvGrpSpPr/>
          <p:nvPr/>
        </p:nvGrpSpPr>
        <p:grpSpPr>
          <a:xfrm>
            <a:off x="6246812" y="3100143"/>
            <a:ext cx="2486743" cy="998337"/>
            <a:chOff x="6399212" y="3388340"/>
            <a:chExt cx="1768877" cy="710140"/>
          </a:xfrm>
        </p:grpSpPr>
        <p:cxnSp>
          <p:nvCxnSpPr>
            <p:cNvPr id="30" name="Straight Arrow Connector 29"/>
            <p:cNvCxnSpPr/>
            <p:nvPr/>
          </p:nvCxnSpPr>
          <p:spPr bwMode="auto">
            <a:xfrm rot="16200000" flipV="1">
              <a:off x="6045186" y="3742366"/>
              <a:ext cx="708053" cy="2"/>
            </a:xfrm>
            <a:prstGeom prst="straightConnector1">
              <a:avLst/>
            </a:prstGeom>
            <a:ln w="2540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bwMode="auto">
            <a:xfrm>
              <a:off x="6399212" y="4097372"/>
              <a:ext cx="1768877" cy="739"/>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cxnSp>
          <p:nvCxnSpPr>
            <p:cNvPr id="32" name="Straight Arrow Connector 31"/>
            <p:cNvCxnSpPr/>
            <p:nvPr/>
          </p:nvCxnSpPr>
          <p:spPr bwMode="auto">
            <a:xfrm flipV="1">
              <a:off x="6399212" y="3833483"/>
              <a:ext cx="571512" cy="51697"/>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cxnSp>
          <p:nvCxnSpPr>
            <p:cNvPr id="33" name="Straight Arrow Connector 32"/>
            <p:cNvCxnSpPr/>
            <p:nvPr/>
          </p:nvCxnSpPr>
          <p:spPr bwMode="auto">
            <a:xfrm flipV="1">
              <a:off x="7535082" y="3816891"/>
              <a:ext cx="598779" cy="68289"/>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bwMode="auto">
            <a:xfrm rot="5400000" flipH="1" flipV="1">
              <a:off x="7198581" y="3760715"/>
              <a:ext cx="674653" cy="878"/>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cxnSp>
          <p:nvCxnSpPr>
            <p:cNvPr id="35" name="Straight Connector 34"/>
            <p:cNvCxnSpPr/>
            <p:nvPr/>
          </p:nvCxnSpPr>
          <p:spPr bwMode="auto">
            <a:xfrm rot="5400000" flipH="1" flipV="1">
              <a:off x="6645386" y="3760715"/>
              <a:ext cx="674653" cy="878"/>
            </a:xfrm>
            <a:prstGeom prst="line">
              <a:avLst/>
            </a:prstGeom>
            <a:ln w="19050">
              <a:solidFill>
                <a:schemeClr val="tx1"/>
              </a:solidFill>
              <a:prstDash val="sysDot"/>
              <a:headEnd type="none" w="med" len="med"/>
              <a:tailEnd type="none" w="med" len="med"/>
            </a:ln>
            <a:effectLst/>
          </p:spPr>
          <p:style>
            <a:lnRef idx="3">
              <a:schemeClr val="accent3"/>
            </a:lnRef>
            <a:fillRef idx="0">
              <a:schemeClr val="accent3"/>
            </a:fillRef>
            <a:effectRef idx="2">
              <a:schemeClr val="accent3"/>
            </a:effectRef>
            <a:fontRef idx="minor">
              <a:schemeClr val="tx1"/>
            </a:fontRef>
          </p:style>
        </p:cxnSp>
      </p:grpSp>
      <p:grpSp>
        <p:nvGrpSpPr>
          <p:cNvPr id="14" name="Group 13"/>
          <p:cNvGrpSpPr/>
          <p:nvPr/>
        </p:nvGrpSpPr>
        <p:grpSpPr>
          <a:xfrm>
            <a:off x="9087176" y="3171263"/>
            <a:ext cx="2530135" cy="957784"/>
            <a:chOff x="9116994" y="3455963"/>
            <a:chExt cx="1778056" cy="673084"/>
          </a:xfrm>
        </p:grpSpPr>
        <p:cxnSp>
          <p:nvCxnSpPr>
            <p:cNvPr id="36" name="Straight Arrow Connector 35"/>
            <p:cNvCxnSpPr/>
            <p:nvPr/>
          </p:nvCxnSpPr>
          <p:spPr bwMode="auto">
            <a:xfrm rot="16200000" flipV="1">
              <a:off x="8781268" y="3791690"/>
              <a:ext cx="671455" cy="2"/>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p:nvPr/>
          </p:nvCxnSpPr>
          <p:spPr bwMode="auto">
            <a:xfrm>
              <a:off x="9116994" y="4128346"/>
              <a:ext cx="1778056" cy="701"/>
            </a:xfrm>
            <a:prstGeom prst="straightConnector1">
              <a:avLst/>
            </a:prstGeom>
            <a:ln w="19050">
              <a:solidFill>
                <a:schemeClr val="tx1"/>
              </a:solidFill>
              <a:headEnd type="none" w="med" len="med"/>
              <a:tailEnd type="arrow"/>
            </a:ln>
            <a:effectLst/>
          </p:spPr>
          <p:style>
            <a:lnRef idx="3">
              <a:schemeClr val="accent3"/>
            </a:lnRef>
            <a:fillRef idx="0">
              <a:schemeClr val="accent3"/>
            </a:fillRef>
            <a:effectRef idx="2">
              <a:schemeClr val="accent3"/>
            </a:effectRef>
            <a:fontRef idx="minor">
              <a:schemeClr val="tx1"/>
            </a:fontRef>
          </p:style>
        </p:cxnSp>
        <p:grpSp>
          <p:nvGrpSpPr>
            <p:cNvPr id="38" name="Group 28"/>
            <p:cNvGrpSpPr/>
            <p:nvPr/>
          </p:nvGrpSpPr>
          <p:grpSpPr>
            <a:xfrm>
              <a:off x="9142412" y="3541297"/>
              <a:ext cx="1748864" cy="369283"/>
              <a:chOff x="5574420" y="5257417"/>
              <a:chExt cx="3253688" cy="721360"/>
            </a:xfrm>
            <a:effectLst/>
          </p:grpSpPr>
          <p:cxnSp>
            <p:nvCxnSpPr>
              <p:cNvPr id="39" name="Straight Arrow Connector 38"/>
              <p:cNvCxnSpPr/>
              <p:nvPr/>
            </p:nvCxnSpPr>
            <p:spPr bwMode="auto">
              <a:xfrm>
                <a:off x="7600265" y="5975286"/>
                <a:ext cx="1227843" cy="2508"/>
              </a:xfrm>
              <a:prstGeom prst="straightConnector1">
                <a:avLst/>
              </a:prstGeom>
              <a:noFill/>
              <a:ln w="19050" cap="flat" cmpd="sng" algn="ctr">
                <a:solidFill>
                  <a:schemeClr val="tx1"/>
                </a:solidFill>
                <a:prstDash val="solid"/>
                <a:round/>
                <a:headEnd type="none" w="med" len="med"/>
                <a:tailEnd type="arrow"/>
              </a:ln>
              <a:effectLst/>
            </p:spPr>
          </p:cxnSp>
          <p:cxnSp>
            <p:nvCxnSpPr>
              <p:cNvPr id="40" name="Straight Connector 39"/>
              <p:cNvCxnSpPr>
                <a:endCxn id="41" idx="0"/>
              </p:cNvCxnSpPr>
              <p:nvPr/>
            </p:nvCxnSpPr>
            <p:spPr bwMode="auto">
              <a:xfrm flipV="1">
                <a:off x="5574420" y="5967876"/>
                <a:ext cx="1219909" cy="740"/>
              </a:xfrm>
              <a:prstGeom prst="line">
                <a:avLst/>
              </a:prstGeom>
              <a:noFill/>
              <a:ln w="19050" cap="flat" cmpd="sng" algn="ctr">
                <a:solidFill>
                  <a:schemeClr val="tx1"/>
                </a:solidFill>
                <a:prstDash val="solid"/>
                <a:round/>
                <a:headEnd type="none" w="med" len="med"/>
                <a:tailEnd type="none"/>
              </a:ln>
              <a:effectLst/>
            </p:spPr>
          </p:cxnSp>
          <p:sp>
            <p:nvSpPr>
              <p:cNvPr id="41" name="Freeform 40"/>
              <p:cNvSpPr/>
              <p:nvPr/>
            </p:nvSpPr>
            <p:spPr>
              <a:xfrm>
                <a:off x="6794329" y="5257417"/>
                <a:ext cx="795191"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noFill/>
              <a:ln w="19050" cap="flat" cmpd="sng" algn="ctr">
                <a:solidFill>
                  <a:schemeClr val="tx1"/>
                </a:solidFill>
                <a:prstDash val="solid"/>
                <a:round/>
                <a:headEnd type="none" w="med" len="med"/>
                <a:tailEnd type="none"/>
              </a:ln>
              <a:effectLst/>
            </p:spPr>
            <p:txBody>
              <a:bodyPr rtlCol="0" anchor="ctr"/>
              <a:lstStyle/>
              <a:p>
                <a:pPr algn="ctr"/>
                <a:endParaRPr lang="en-US" dirty="0"/>
              </a:p>
            </p:txBody>
          </p:sp>
        </p:grpSp>
      </p:grpSp>
    </p:spTree>
    <p:extLst>
      <p:ext uri="{BB962C8B-B14F-4D97-AF65-F5344CB8AC3E}">
        <p14:creationId xmlns:p14="http://schemas.microsoft.com/office/powerpoint/2010/main" val="271794988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Shifts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3062150"/>
              </p:ext>
            </p:extLst>
          </p:nvPr>
        </p:nvGraphicFramePr>
        <p:xfrm>
          <a:off x="1" y="990600"/>
          <a:ext cx="11885612"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14292" y="5806190"/>
            <a:ext cx="922304" cy="369333"/>
          </a:xfrm>
          <a:prstGeom prst="rect">
            <a:avLst/>
          </a:prstGeom>
          <a:noFill/>
        </p:spPr>
        <p:txBody>
          <a:bodyPr wrap="square" rtlCol="0" anchor="ctr">
            <a:spAutoFit/>
          </a:bodyPr>
          <a:lstStyle/>
          <a:p>
            <a:pPr algn="ctr" defTabSz="914363"/>
            <a:r>
              <a:rPr lang="en-US" dirty="0">
                <a:solidFill>
                  <a:srgbClr val="FFFFFF"/>
                </a:solidFill>
              </a:rPr>
              <a:t>0</a:t>
            </a:r>
          </a:p>
        </p:txBody>
      </p:sp>
      <p:sp>
        <p:nvSpPr>
          <p:cNvPr id="6" name="TextBox 5"/>
          <p:cNvSpPr txBox="1"/>
          <p:nvPr/>
        </p:nvSpPr>
        <p:spPr>
          <a:xfrm>
            <a:off x="1045981" y="5791200"/>
            <a:ext cx="1095970" cy="369333"/>
          </a:xfrm>
          <a:prstGeom prst="rect">
            <a:avLst/>
          </a:prstGeom>
          <a:noFill/>
        </p:spPr>
        <p:txBody>
          <a:bodyPr wrap="square" rtlCol="0" anchor="ctr">
            <a:spAutoFit/>
          </a:bodyPr>
          <a:lstStyle/>
          <a:p>
            <a:pPr algn="ctr" defTabSz="914363"/>
            <a:r>
              <a:rPr lang="en-US" dirty="0">
                <a:solidFill>
                  <a:srgbClr val="FFFFFF"/>
                </a:solidFill>
              </a:rPr>
              <a:t>m</a:t>
            </a:r>
            <a:r>
              <a:rPr lang="en-US" dirty="0" smtClean="0">
                <a:solidFill>
                  <a:srgbClr val="FFFFFF"/>
                </a:solidFill>
              </a:rPr>
              <a:t>icro-</a:t>
            </a:r>
          </a:p>
        </p:txBody>
      </p:sp>
      <p:sp>
        <p:nvSpPr>
          <p:cNvPr id="7" name="TextBox 6"/>
          <p:cNvSpPr txBox="1"/>
          <p:nvPr/>
        </p:nvSpPr>
        <p:spPr>
          <a:xfrm>
            <a:off x="2476568" y="5791200"/>
            <a:ext cx="1095970" cy="369333"/>
          </a:xfrm>
          <a:prstGeom prst="rect">
            <a:avLst/>
          </a:prstGeom>
          <a:noFill/>
        </p:spPr>
        <p:txBody>
          <a:bodyPr wrap="square" rtlCol="0" anchor="ctr">
            <a:spAutoFit/>
          </a:bodyPr>
          <a:lstStyle/>
          <a:p>
            <a:pPr algn="ctr" defTabSz="914363"/>
            <a:r>
              <a:rPr lang="en-US" dirty="0" err="1">
                <a:solidFill>
                  <a:srgbClr val="FFFFFF"/>
                </a:solidFill>
              </a:rPr>
              <a:t>milli</a:t>
            </a:r>
            <a:r>
              <a:rPr lang="en-US" dirty="0">
                <a:solidFill>
                  <a:srgbClr val="FFFFFF"/>
                </a:solidFill>
              </a:rPr>
              <a:t>-</a:t>
            </a:r>
          </a:p>
        </p:txBody>
      </p:sp>
      <p:sp>
        <p:nvSpPr>
          <p:cNvPr id="8" name="TextBox 7"/>
          <p:cNvSpPr txBox="1"/>
          <p:nvPr/>
        </p:nvSpPr>
        <p:spPr>
          <a:xfrm>
            <a:off x="3970751" y="5791200"/>
            <a:ext cx="1095970" cy="369333"/>
          </a:xfrm>
          <a:prstGeom prst="rect">
            <a:avLst/>
          </a:prstGeom>
          <a:noFill/>
        </p:spPr>
        <p:txBody>
          <a:bodyPr wrap="square" rtlCol="0" anchor="ctr">
            <a:spAutoFit/>
          </a:bodyPr>
          <a:lstStyle/>
          <a:p>
            <a:pPr algn="ctr" defTabSz="914363"/>
            <a:r>
              <a:rPr lang="en-US" dirty="0">
                <a:solidFill>
                  <a:srgbClr val="FFFFFF"/>
                </a:solidFill>
              </a:rPr>
              <a:t>second</a:t>
            </a:r>
          </a:p>
        </p:txBody>
      </p:sp>
      <p:sp>
        <p:nvSpPr>
          <p:cNvPr id="9" name="TextBox 8"/>
          <p:cNvSpPr txBox="1"/>
          <p:nvPr/>
        </p:nvSpPr>
        <p:spPr>
          <a:xfrm>
            <a:off x="5378795" y="5791200"/>
            <a:ext cx="1095970" cy="369333"/>
          </a:xfrm>
          <a:prstGeom prst="rect">
            <a:avLst/>
          </a:prstGeom>
          <a:noFill/>
        </p:spPr>
        <p:txBody>
          <a:bodyPr wrap="square" rtlCol="0" anchor="ctr">
            <a:spAutoFit/>
          </a:bodyPr>
          <a:lstStyle/>
          <a:p>
            <a:pPr algn="ctr" defTabSz="914363"/>
            <a:r>
              <a:rPr lang="en-US" dirty="0">
                <a:solidFill>
                  <a:srgbClr val="FFFFFF"/>
                </a:solidFill>
              </a:rPr>
              <a:t>minute</a:t>
            </a:r>
          </a:p>
        </p:txBody>
      </p:sp>
      <p:sp>
        <p:nvSpPr>
          <p:cNvPr id="10" name="TextBox 9"/>
          <p:cNvSpPr txBox="1"/>
          <p:nvPr/>
        </p:nvSpPr>
        <p:spPr>
          <a:xfrm>
            <a:off x="6826595" y="5791200"/>
            <a:ext cx="1095970" cy="369333"/>
          </a:xfrm>
          <a:prstGeom prst="rect">
            <a:avLst/>
          </a:prstGeom>
          <a:noFill/>
        </p:spPr>
        <p:txBody>
          <a:bodyPr wrap="square" rtlCol="0" anchor="ctr">
            <a:spAutoFit/>
          </a:bodyPr>
          <a:lstStyle/>
          <a:p>
            <a:pPr algn="ctr" defTabSz="914363"/>
            <a:r>
              <a:rPr lang="en-US" dirty="0">
                <a:solidFill>
                  <a:srgbClr val="FFFFFF"/>
                </a:solidFill>
              </a:rPr>
              <a:t>hour</a:t>
            </a:r>
          </a:p>
        </p:txBody>
      </p:sp>
      <p:sp>
        <p:nvSpPr>
          <p:cNvPr id="11" name="TextBox 10"/>
          <p:cNvSpPr txBox="1"/>
          <p:nvPr/>
        </p:nvSpPr>
        <p:spPr>
          <a:xfrm>
            <a:off x="8284334" y="5791200"/>
            <a:ext cx="1095970" cy="369333"/>
          </a:xfrm>
          <a:prstGeom prst="rect">
            <a:avLst/>
          </a:prstGeom>
          <a:noFill/>
        </p:spPr>
        <p:txBody>
          <a:bodyPr wrap="square" rtlCol="0" anchor="ctr">
            <a:spAutoFit/>
          </a:bodyPr>
          <a:lstStyle/>
          <a:p>
            <a:pPr algn="ctr" defTabSz="914363"/>
            <a:r>
              <a:rPr lang="en-US" dirty="0">
                <a:solidFill>
                  <a:srgbClr val="FFFFFF"/>
                </a:solidFill>
              </a:rPr>
              <a:t>day</a:t>
            </a:r>
          </a:p>
        </p:txBody>
      </p:sp>
      <p:sp>
        <p:nvSpPr>
          <p:cNvPr id="12" name="TextBox 11"/>
          <p:cNvSpPr txBox="1"/>
          <p:nvPr/>
        </p:nvSpPr>
        <p:spPr>
          <a:xfrm>
            <a:off x="9705629" y="5791200"/>
            <a:ext cx="1095970" cy="369333"/>
          </a:xfrm>
          <a:prstGeom prst="rect">
            <a:avLst/>
          </a:prstGeom>
          <a:noFill/>
        </p:spPr>
        <p:txBody>
          <a:bodyPr wrap="square" rtlCol="0" anchor="ctr">
            <a:spAutoFit/>
          </a:bodyPr>
          <a:lstStyle/>
          <a:p>
            <a:pPr algn="ctr" defTabSz="914363"/>
            <a:r>
              <a:rPr lang="en-US" dirty="0">
                <a:solidFill>
                  <a:srgbClr val="FFFFFF"/>
                </a:solidFill>
              </a:rPr>
              <a:t>week</a:t>
            </a:r>
          </a:p>
        </p:txBody>
      </p:sp>
      <p:sp>
        <p:nvSpPr>
          <p:cNvPr id="13" name="TextBox 12"/>
          <p:cNvSpPr txBox="1"/>
          <p:nvPr/>
        </p:nvSpPr>
        <p:spPr>
          <a:xfrm>
            <a:off x="11150764" y="5791200"/>
            <a:ext cx="1095970" cy="369333"/>
          </a:xfrm>
          <a:prstGeom prst="rect">
            <a:avLst/>
          </a:prstGeom>
          <a:noFill/>
        </p:spPr>
        <p:txBody>
          <a:bodyPr wrap="square" rtlCol="0" anchor="ctr">
            <a:spAutoFit/>
          </a:bodyPr>
          <a:lstStyle/>
          <a:p>
            <a:pPr algn="ctr" defTabSz="914363"/>
            <a:r>
              <a:rPr lang="en-US" dirty="0">
                <a:solidFill>
                  <a:srgbClr val="FFFFFF"/>
                </a:solidFill>
              </a:rPr>
              <a:t>month</a:t>
            </a:r>
          </a:p>
        </p:txBody>
      </p:sp>
    </p:spTree>
    <p:extLst>
      <p:ext uri="{BB962C8B-B14F-4D97-AF65-F5344CB8AC3E}">
        <p14:creationId xmlns:p14="http://schemas.microsoft.com/office/powerpoint/2010/main" val="191575241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shifts</a:t>
            </a:r>
            <a:endParaRPr lang="en-US" dirty="0"/>
          </a:p>
        </p:txBody>
      </p:sp>
      <p:sp>
        <p:nvSpPr>
          <p:cNvPr id="5" name="Rectangle 4"/>
          <p:cNvSpPr/>
          <p:nvPr/>
        </p:nvSpPr>
        <p:spPr bwMode="auto">
          <a:xfrm>
            <a:off x="1937437"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6" name="Rectangle 5"/>
          <p:cNvSpPr/>
          <p:nvPr/>
        </p:nvSpPr>
        <p:spPr bwMode="auto">
          <a:xfrm>
            <a:off x="4758664"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7" name="Rectangle 6"/>
          <p:cNvSpPr/>
          <p:nvPr/>
        </p:nvSpPr>
        <p:spPr bwMode="auto">
          <a:xfrm>
            <a:off x="7579891" y="243187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grpSp>
        <p:nvGrpSpPr>
          <p:cNvPr id="43" name="Group 42"/>
          <p:cNvGrpSpPr/>
          <p:nvPr/>
        </p:nvGrpSpPr>
        <p:grpSpPr bwMode="black">
          <a:xfrm>
            <a:off x="2472646" y="2877016"/>
            <a:ext cx="1792966" cy="1768914"/>
            <a:chOff x="2916435" y="3914152"/>
            <a:chExt cx="930763" cy="918513"/>
          </a:xfrm>
        </p:grpSpPr>
        <p:pic>
          <p:nvPicPr>
            <p:cNvPr id="46" name="Picture 4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47"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sp>
        <p:nvSpPr>
          <p:cNvPr id="48" name="Freeform 81"/>
          <p:cNvSpPr>
            <a:spLocks noEditPoints="1"/>
          </p:cNvSpPr>
          <p:nvPr/>
        </p:nvSpPr>
        <p:spPr bwMode="black">
          <a:xfrm>
            <a:off x="5103812" y="3124200"/>
            <a:ext cx="2006519" cy="122483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pic>
        <p:nvPicPr>
          <p:cNvPr id="49" name="Picture 2" descr="C:\Users\chrisw\Desktop\Cloud Services 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7880926" y="2953483"/>
            <a:ext cx="2069425" cy="142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07766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a service call</a:t>
            </a:r>
            <a:endParaRPr lang="en-US" dirty="0"/>
          </a:p>
        </p:txBody>
      </p:sp>
      <p:sp>
        <p:nvSpPr>
          <p:cNvPr id="2054" name="Rectangle 2053"/>
          <p:cNvSpPr/>
          <p:nvPr>
            <p:custDataLst>
              <p:tags r:id="rId1"/>
            </p:custDataLst>
          </p:nvPr>
        </p:nvSpPr>
        <p:spPr bwMode="auto">
          <a:xfrm>
            <a:off x="8497290" y="1435916"/>
            <a:ext cx="3489370" cy="4100531"/>
          </a:xfrm>
          <a:prstGeom prst="rect">
            <a:avLst/>
          </a:prstGeom>
          <a:solidFill>
            <a:srgbClr val="FF8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endParaRPr lang="en-US" sz="1500" dirty="0" smtClean="0">
              <a:solidFill>
                <a:srgbClr val="000000">
                  <a:alpha val="98824"/>
                </a:srgbClr>
              </a:solidFill>
              <a:latin typeface="Segoe UI" pitchFamily="34" charset="0"/>
              <a:ea typeface="Segoe UI" pitchFamily="34" charset="0"/>
              <a:cs typeface="Segoe UI" pitchFamily="34" charset="0"/>
            </a:endParaRPr>
          </a:p>
        </p:txBody>
      </p:sp>
      <p:sp>
        <p:nvSpPr>
          <p:cNvPr id="86" name="Rectangle 85"/>
          <p:cNvSpPr/>
          <p:nvPr>
            <p:custDataLst>
              <p:tags r:id="rId2"/>
            </p:custDataLst>
          </p:nvPr>
        </p:nvSpPr>
        <p:spPr bwMode="auto">
          <a:xfrm>
            <a:off x="8589985" y="3313946"/>
            <a:ext cx="1524000" cy="995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r>
              <a:rPr lang="en-US" sz="1500" dirty="0" smtClean="0">
                <a:solidFill>
                  <a:schemeClr val="tx1">
                    <a:alpha val="98824"/>
                  </a:schemeClr>
                </a:solidFill>
                <a:latin typeface="Segoe UI" pitchFamily="34" charset="0"/>
                <a:ea typeface="Segoe UI" pitchFamily="34" charset="0"/>
                <a:cs typeface="Segoe UI" pitchFamily="34" charset="0"/>
              </a:rPr>
              <a:t>Event processing Alert Generation</a:t>
            </a:r>
          </a:p>
        </p:txBody>
      </p:sp>
      <p:sp>
        <p:nvSpPr>
          <p:cNvPr id="87" name="Rectangle 86"/>
          <p:cNvSpPr/>
          <p:nvPr>
            <p:custDataLst>
              <p:tags r:id="rId3"/>
            </p:custDataLst>
          </p:nvPr>
        </p:nvSpPr>
        <p:spPr bwMode="auto">
          <a:xfrm>
            <a:off x="8609012" y="4402999"/>
            <a:ext cx="1524000" cy="106007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r>
              <a:rPr lang="en-US" sz="1500" dirty="0" smtClean="0">
                <a:solidFill>
                  <a:schemeClr val="tx1">
                    <a:alpha val="98824"/>
                  </a:schemeClr>
                </a:solidFill>
                <a:latin typeface="Segoe UI" pitchFamily="34" charset="0"/>
                <a:ea typeface="Segoe UI" pitchFamily="34" charset="0"/>
                <a:cs typeface="Segoe UI" pitchFamily="34" charset="0"/>
              </a:rPr>
              <a:t>Analysis: Near real-time + historic processing</a:t>
            </a:r>
          </a:p>
        </p:txBody>
      </p:sp>
      <p:sp>
        <p:nvSpPr>
          <p:cNvPr id="88" name="Rectangle 87"/>
          <p:cNvSpPr/>
          <p:nvPr>
            <p:custDataLst>
              <p:tags r:id="rId4"/>
            </p:custDataLst>
          </p:nvPr>
        </p:nvSpPr>
        <p:spPr bwMode="auto">
          <a:xfrm>
            <a:off x="8589985" y="2209388"/>
            <a:ext cx="1524000" cy="103075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r>
              <a:rPr lang="en-US" sz="1500" dirty="0" smtClean="0">
                <a:solidFill>
                  <a:schemeClr val="tx1">
                    <a:alpha val="98824"/>
                  </a:schemeClr>
                </a:solidFill>
                <a:latin typeface="Segoe UI" pitchFamily="34" charset="0"/>
                <a:ea typeface="Segoe UI" pitchFamily="34" charset="0"/>
                <a:cs typeface="Segoe UI" pitchFamily="34" charset="0"/>
              </a:rPr>
              <a:t>Fleet scheduling</a:t>
            </a:r>
          </a:p>
        </p:txBody>
      </p:sp>
      <p:sp>
        <p:nvSpPr>
          <p:cNvPr id="96" name="Rectangle 95"/>
          <p:cNvSpPr/>
          <p:nvPr>
            <p:custDataLst>
              <p:tags r:id="rId5"/>
            </p:custDataLst>
          </p:nvPr>
        </p:nvSpPr>
        <p:spPr bwMode="auto">
          <a:xfrm>
            <a:off x="4037012" y="1435916"/>
            <a:ext cx="2603466" cy="4100531"/>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endParaRPr lang="en-US" sz="1500" dirty="0" smtClean="0">
              <a:solidFill>
                <a:srgbClr val="FFFFFF">
                  <a:alpha val="98824"/>
                </a:srgbClr>
              </a:solidFill>
              <a:latin typeface="Segoe UI" pitchFamily="34" charset="0"/>
              <a:ea typeface="Segoe UI" pitchFamily="34" charset="0"/>
              <a:cs typeface="Segoe UI" pitchFamily="34" charset="0"/>
            </a:endParaRPr>
          </a:p>
        </p:txBody>
      </p:sp>
      <p:sp>
        <p:nvSpPr>
          <p:cNvPr id="2058" name="Rectangle 2057"/>
          <p:cNvSpPr/>
          <p:nvPr>
            <p:custDataLst>
              <p:tags r:id="rId6"/>
            </p:custDataLst>
          </p:nvPr>
        </p:nvSpPr>
        <p:spPr bwMode="auto">
          <a:xfrm>
            <a:off x="262889" y="1435916"/>
            <a:ext cx="1990549" cy="4100531"/>
          </a:xfrm>
          <a:prstGeom prst="rect">
            <a:avLst/>
          </a:prstGeom>
          <a:solidFill>
            <a:srgbClr val="00BCF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endParaRPr lang="en-US" sz="1500" dirty="0" smtClean="0">
              <a:solidFill>
                <a:srgbClr val="000000">
                  <a:alpha val="98824"/>
                </a:srgbClr>
              </a:solidFill>
              <a:latin typeface="Segoe UI" pitchFamily="34" charset="0"/>
              <a:ea typeface="Segoe UI" pitchFamily="34" charset="0"/>
              <a:cs typeface="Segoe UI" pitchFamily="34" charset="0"/>
            </a:endParaRPr>
          </a:p>
        </p:txBody>
      </p:sp>
      <p:pic>
        <p:nvPicPr>
          <p:cNvPr id="2084" name="Picture 36" descr="C:\Users\v-jtobey.REDMOND\AppData\Local\MetroStyleAddIn\Icons\Passion.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9" y="4682714"/>
            <a:ext cx="431390" cy="823564"/>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998936" y="4843063"/>
            <a:ext cx="1179459"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Happy customers</a:t>
            </a:r>
          </a:p>
        </p:txBody>
      </p:sp>
      <p:sp>
        <p:nvSpPr>
          <p:cNvPr id="126" name="Freeform 87"/>
          <p:cNvSpPr>
            <a:spLocks noEditPoints="1"/>
          </p:cNvSpPr>
          <p:nvPr/>
        </p:nvSpPr>
        <p:spPr bwMode="auto">
          <a:xfrm rot="10800000">
            <a:off x="2284413" y="3505200"/>
            <a:ext cx="1647011" cy="298313"/>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67" name="TextBox 2066"/>
          <p:cNvSpPr txBox="1"/>
          <p:nvPr/>
        </p:nvSpPr>
        <p:spPr>
          <a:xfrm>
            <a:off x="2436812" y="3778249"/>
            <a:ext cx="1667271"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t>6. Notification</a:t>
            </a:r>
          </a:p>
        </p:txBody>
      </p:sp>
      <p:sp>
        <p:nvSpPr>
          <p:cNvPr id="135" name="Freeform 87"/>
          <p:cNvSpPr>
            <a:spLocks noEditPoints="1"/>
          </p:cNvSpPr>
          <p:nvPr/>
        </p:nvSpPr>
        <p:spPr bwMode="auto">
          <a:xfrm>
            <a:off x="2313801" y="1981200"/>
            <a:ext cx="1647011" cy="298313"/>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73" name="TextBox 2072"/>
          <p:cNvSpPr txBox="1"/>
          <p:nvPr/>
        </p:nvSpPr>
        <p:spPr>
          <a:xfrm>
            <a:off x="2173161" y="2228779"/>
            <a:ext cx="2092451" cy="406265"/>
          </a:xfrm>
          <a:prstGeom prst="rect">
            <a:avLst/>
          </a:prstGeom>
          <a:noFill/>
          <a:ln>
            <a:noFill/>
          </a:ln>
        </p:spPr>
        <p:txBody>
          <a:bodyPr wrap="square" lIns="91440" tIns="91440" rIns="91440" bIns="91440" rtlCol="0">
            <a:spAutoFit/>
          </a:bodyPr>
          <a:lstStyle/>
          <a:p>
            <a:pPr>
              <a:lnSpc>
                <a:spcPct val="90000"/>
              </a:lnSpc>
              <a:spcBef>
                <a:spcPct val="20000"/>
              </a:spcBef>
              <a:buSzPct val="90000"/>
            </a:pPr>
            <a:r>
              <a:rPr lang="en-US" sz="1600" dirty="0" smtClean="0"/>
              <a:t>1. Schedule service</a:t>
            </a:r>
          </a:p>
        </p:txBody>
      </p:sp>
      <p:sp>
        <p:nvSpPr>
          <p:cNvPr id="134" name="Freeform 87"/>
          <p:cNvSpPr>
            <a:spLocks noEditPoints="1"/>
          </p:cNvSpPr>
          <p:nvPr/>
        </p:nvSpPr>
        <p:spPr bwMode="auto">
          <a:xfrm>
            <a:off x="6627812" y="1679579"/>
            <a:ext cx="1869478" cy="298313"/>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75" name="TextBox 2074"/>
          <p:cNvSpPr txBox="1"/>
          <p:nvPr/>
        </p:nvSpPr>
        <p:spPr>
          <a:xfrm>
            <a:off x="6809601" y="1955935"/>
            <a:ext cx="1590488"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t>2. Service call</a:t>
            </a:r>
          </a:p>
        </p:txBody>
      </p:sp>
      <p:sp>
        <p:nvSpPr>
          <p:cNvPr id="125" name="Freeform 87"/>
          <p:cNvSpPr>
            <a:spLocks noEditPoints="1"/>
          </p:cNvSpPr>
          <p:nvPr/>
        </p:nvSpPr>
        <p:spPr bwMode="auto">
          <a:xfrm rot="10800000">
            <a:off x="6640478" y="2835266"/>
            <a:ext cx="1856811" cy="298313"/>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71" name="TextBox 2070"/>
          <p:cNvSpPr txBox="1"/>
          <p:nvPr/>
        </p:nvSpPr>
        <p:spPr>
          <a:xfrm>
            <a:off x="6581429" y="3098935"/>
            <a:ext cx="2001544"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t>3. Dynamic dispatch</a:t>
            </a:r>
          </a:p>
        </p:txBody>
      </p:sp>
      <p:sp>
        <p:nvSpPr>
          <p:cNvPr id="124" name="Freeform 87"/>
          <p:cNvSpPr>
            <a:spLocks noEditPoints="1"/>
          </p:cNvSpPr>
          <p:nvPr/>
        </p:nvSpPr>
        <p:spPr bwMode="auto">
          <a:xfrm>
            <a:off x="6640478" y="3589689"/>
            <a:ext cx="1856811" cy="298313"/>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77" name="TextBox 2076"/>
          <p:cNvSpPr txBox="1"/>
          <p:nvPr/>
        </p:nvSpPr>
        <p:spPr>
          <a:xfrm>
            <a:off x="6733401" y="3860935"/>
            <a:ext cx="1799411"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t>4. GPS Telemetry</a:t>
            </a:r>
          </a:p>
        </p:txBody>
      </p:sp>
      <p:sp>
        <p:nvSpPr>
          <p:cNvPr id="123" name="Freeform 87"/>
          <p:cNvSpPr>
            <a:spLocks noEditPoints="1"/>
          </p:cNvSpPr>
          <p:nvPr/>
        </p:nvSpPr>
        <p:spPr bwMode="auto">
          <a:xfrm rot="10800000">
            <a:off x="6640475" y="4755709"/>
            <a:ext cx="1856813" cy="298313"/>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79" name="TextBox 2078"/>
          <p:cNvSpPr txBox="1"/>
          <p:nvPr/>
        </p:nvSpPr>
        <p:spPr>
          <a:xfrm>
            <a:off x="6555336" y="5003935"/>
            <a:ext cx="1941954"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t>5. Notification</a:t>
            </a:r>
          </a:p>
        </p:txBody>
      </p:sp>
      <p:grpSp>
        <p:nvGrpSpPr>
          <p:cNvPr id="44" name="Group 43"/>
          <p:cNvGrpSpPr>
            <a:grpSpLocks noChangeAspect="1"/>
          </p:cNvGrpSpPr>
          <p:nvPr/>
        </p:nvGrpSpPr>
        <p:grpSpPr bwMode="black">
          <a:xfrm>
            <a:off x="608012" y="1676400"/>
            <a:ext cx="1278330" cy="769808"/>
            <a:chOff x="8843608" y="828600"/>
            <a:chExt cx="925448" cy="557448"/>
          </a:xfrm>
        </p:grpSpPr>
        <p:sp>
          <p:nvSpPr>
            <p:cNvPr id="45" name="Rectangle 44"/>
            <p:cNvSpPr/>
            <p:nvPr/>
          </p:nvSpPr>
          <p:spPr bwMode="black">
            <a:xfrm>
              <a:off x="8857595" y="835151"/>
              <a:ext cx="623646" cy="459637"/>
            </a:xfrm>
            <a:prstGeom prst="rect">
              <a:avLst/>
            </a:prstGeom>
            <a:solidFill>
              <a:srgbClr val="0087FF"/>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781" fontAlgn="base">
                <a:spcBef>
                  <a:spcPct val="0"/>
                </a:spcBef>
                <a:spcAft>
                  <a:spcPct val="0"/>
                </a:spcAft>
              </a:pPr>
              <a:endParaRPr lang="en-US" sz="1200" dirty="0">
                <a:gradFill>
                  <a:gsLst>
                    <a:gs pos="0">
                      <a:srgbClr val="FFFFFF"/>
                    </a:gs>
                    <a:gs pos="100000">
                      <a:srgbClr val="FFFFFF"/>
                    </a:gs>
                  </a:gsLst>
                  <a:lin ang="5400000" scaled="0"/>
                </a:gradFill>
              </a:endParaRPr>
            </a:p>
          </p:txBody>
        </p:sp>
        <p:grpSp>
          <p:nvGrpSpPr>
            <p:cNvPr id="46" name="Group 45"/>
            <p:cNvGrpSpPr/>
            <p:nvPr/>
          </p:nvGrpSpPr>
          <p:grpSpPr bwMode="black">
            <a:xfrm>
              <a:off x="8843608" y="828600"/>
              <a:ext cx="925448" cy="557448"/>
              <a:chOff x="863600" y="2393157"/>
              <a:chExt cx="876300" cy="527844"/>
            </a:xfrm>
            <a:solidFill>
              <a:schemeClr val="tx1"/>
            </a:solidFill>
          </p:grpSpPr>
          <p:sp>
            <p:nvSpPr>
              <p:cNvPr id="47" name="Freeform 46"/>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48"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pic>
        <p:nvPicPr>
          <p:cNvPr id="49" name="Picture 48"/>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903379" y="3205322"/>
            <a:ext cx="542833" cy="1042660"/>
          </a:xfrm>
          <a:prstGeom prst="rect">
            <a:avLst/>
          </a:prstGeom>
        </p:spPr>
      </p:pic>
      <p:grpSp>
        <p:nvGrpSpPr>
          <p:cNvPr id="50" name="Group 49"/>
          <p:cNvGrpSpPr/>
          <p:nvPr/>
        </p:nvGrpSpPr>
        <p:grpSpPr bwMode="black">
          <a:xfrm>
            <a:off x="5484813" y="2833711"/>
            <a:ext cx="1066800" cy="1052489"/>
            <a:chOff x="2916435" y="3914152"/>
            <a:chExt cx="930763" cy="918513"/>
          </a:xfrm>
        </p:grpSpPr>
        <p:pic>
          <p:nvPicPr>
            <p:cNvPr id="51" name="Picture 50"/>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52"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pic>
        <p:nvPicPr>
          <p:cNvPr id="53" name="Picture 2" descr="C:\Users\chrisw\Desktop\Cloud Services 3.png"/>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4581743" y="1447800"/>
            <a:ext cx="1512669" cy="104301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6" descr="C:\Users\sakuu\Documents\Ballmer WPC\AI\work.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1174876" y="2074556"/>
            <a:ext cx="657145" cy="10494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chrisw\Desktop\Cloud Services 3.png"/>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0678019" y="3313946"/>
            <a:ext cx="1181005" cy="814322"/>
          </a:xfrm>
          <a:prstGeom prst="rect">
            <a:avLst/>
          </a:prstGeom>
          <a:noFill/>
          <a:extLst>
            <a:ext uri="{909E8E84-426E-40DD-AFC4-6F175D3DCCD1}">
              <a14:hiddenFill xmlns:a14="http://schemas.microsoft.com/office/drawing/2010/main">
                <a:solidFill>
                  <a:srgbClr val="FFFFFF"/>
                </a:solidFill>
              </a14:hiddenFill>
            </a:ext>
          </a:extLst>
        </p:spPr>
      </p:pic>
      <p:sp>
        <p:nvSpPr>
          <p:cNvPr id="56" name="Freeform 84"/>
          <p:cNvSpPr>
            <a:spLocks noEditPoints="1"/>
          </p:cNvSpPr>
          <p:nvPr/>
        </p:nvSpPr>
        <p:spPr bwMode="black">
          <a:xfrm>
            <a:off x="11003068" y="4368681"/>
            <a:ext cx="763253" cy="912405"/>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3700524854"/>
      </p:ext>
    </p:extLst>
  </p:cSld>
  <p:clrMapOvr>
    <a:masterClrMapping/>
  </p:clrMapOvr>
  <p:transition spd="slow" advClick="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external factors</a:t>
            </a:r>
            <a:endParaRPr lang="en-US" dirty="0"/>
          </a:p>
        </p:txBody>
      </p:sp>
      <p:sp>
        <p:nvSpPr>
          <p:cNvPr id="5" name="Rectangle 4"/>
          <p:cNvSpPr/>
          <p:nvPr/>
        </p:nvSpPr>
        <p:spPr bwMode="auto">
          <a:xfrm>
            <a:off x="523649"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3</a:t>
            </a:r>
            <a:r>
              <a:rPr lang="en-US" baseline="30000" dirty="0" smtClean="0">
                <a:gradFill>
                  <a:gsLst>
                    <a:gs pos="0">
                      <a:srgbClr val="FFFFFF"/>
                    </a:gs>
                    <a:gs pos="100000">
                      <a:srgbClr val="FFFFFF"/>
                    </a:gs>
                  </a:gsLst>
                  <a:lin ang="5400000" scaled="0"/>
                </a:gradFill>
              </a:rPr>
              <a:t>rd</a:t>
            </a:r>
            <a:r>
              <a:rPr lang="en-US" dirty="0" smtClean="0">
                <a:gradFill>
                  <a:gsLst>
                    <a:gs pos="0">
                      <a:srgbClr val="FFFFFF"/>
                    </a:gs>
                    <a:gs pos="100000">
                      <a:srgbClr val="FFFFFF"/>
                    </a:gs>
                  </a:gsLst>
                  <a:lin ang="5400000" scaled="0"/>
                </a:gradFill>
              </a:rPr>
              <a:t> Data discontinuity</a:t>
            </a:r>
          </a:p>
        </p:txBody>
      </p:sp>
      <p:sp>
        <p:nvSpPr>
          <p:cNvPr id="6" name="Rectangle 5"/>
          <p:cNvSpPr/>
          <p:nvPr/>
        </p:nvSpPr>
        <p:spPr bwMode="auto">
          <a:xfrm>
            <a:off x="3344876" y="242572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Supply and value chains</a:t>
            </a:r>
          </a:p>
        </p:txBody>
      </p:sp>
      <p:sp>
        <p:nvSpPr>
          <p:cNvPr id="7" name="Rectangle 6"/>
          <p:cNvSpPr/>
          <p:nvPr/>
        </p:nvSpPr>
        <p:spPr bwMode="auto">
          <a:xfrm>
            <a:off x="6166103" y="243187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Apps across platforms</a:t>
            </a:r>
          </a:p>
        </p:txBody>
      </p:sp>
      <p:sp>
        <p:nvSpPr>
          <p:cNvPr id="8" name="Rectangle 7"/>
          <p:cNvSpPr/>
          <p:nvPr/>
        </p:nvSpPr>
        <p:spPr bwMode="auto">
          <a:xfrm>
            <a:off x="8987331" y="2431875"/>
            <a:ext cx="2671496" cy="2671496"/>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rPr>
              <a:t>New architecture</a:t>
            </a:r>
          </a:p>
        </p:txBody>
      </p:sp>
      <p:sp>
        <p:nvSpPr>
          <p:cNvPr id="42" name="Freeform 81"/>
          <p:cNvSpPr>
            <a:spLocks noEditPoints="1"/>
          </p:cNvSpPr>
          <p:nvPr/>
        </p:nvSpPr>
        <p:spPr bwMode="black">
          <a:xfrm>
            <a:off x="836612" y="3048000"/>
            <a:ext cx="1997288" cy="1219200"/>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44" name="Freeform 73"/>
          <p:cNvSpPr>
            <a:spLocks noEditPoints="1"/>
          </p:cNvSpPr>
          <p:nvPr/>
        </p:nvSpPr>
        <p:spPr bwMode="black">
          <a:xfrm>
            <a:off x="3884612" y="2786560"/>
            <a:ext cx="1533759" cy="1480639"/>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nvGrpSpPr>
          <p:cNvPr id="45" name="Group 44"/>
          <p:cNvGrpSpPr/>
          <p:nvPr/>
        </p:nvGrpSpPr>
        <p:grpSpPr>
          <a:xfrm>
            <a:off x="6323012" y="3276600"/>
            <a:ext cx="2393632" cy="798079"/>
            <a:chOff x="2396675" y="2712766"/>
            <a:chExt cx="1208329" cy="402878"/>
          </a:xfrm>
        </p:grpSpPr>
        <p:grpSp>
          <p:nvGrpSpPr>
            <p:cNvPr id="46" name="Group 45"/>
            <p:cNvGrpSpPr/>
            <p:nvPr/>
          </p:nvGrpSpPr>
          <p:grpSpPr bwMode="black">
            <a:xfrm>
              <a:off x="2396675" y="2712766"/>
              <a:ext cx="408356" cy="402878"/>
              <a:chOff x="2916435" y="3914152"/>
              <a:chExt cx="930763" cy="918513"/>
            </a:xfrm>
          </p:grpSpPr>
          <p:pic>
            <p:nvPicPr>
              <p:cNvPr id="49" name="Picture 4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5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sp>
          <p:nvSpPr>
            <p:cNvPr id="47" name="Freeform 20"/>
            <p:cNvSpPr>
              <a:spLocks noEditPoints="1"/>
            </p:cNvSpPr>
            <p:nvPr/>
          </p:nvSpPr>
          <p:spPr bwMode="black">
            <a:xfrm>
              <a:off x="2862843" y="2719324"/>
              <a:ext cx="508115" cy="35326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pic>
          <p:nvPicPr>
            <p:cNvPr id="48" name="Picture 4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3421089" y="2719323"/>
              <a:ext cx="183915" cy="353259"/>
            </a:xfrm>
            <a:prstGeom prst="rect">
              <a:avLst/>
            </a:prstGeom>
          </p:spPr>
        </p:pic>
      </p:grpSp>
      <p:grpSp>
        <p:nvGrpSpPr>
          <p:cNvPr id="51" name="Group 50"/>
          <p:cNvGrpSpPr/>
          <p:nvPr/>
        </p:nvGrpSpPr>
        <p:grpSpPr bwMode="black">
          <a:xfrm>
            <a:off x="9447212" y="2946565"/>
            <a:ext cx="1696663" cy="1473035"/>
            <a:chOff x="2462213" y="1598613"/>
            <a:chExt cx="4222750" cy="3667125"/>
          </a:xfrm>
        </p:grpSpPr>
        <p:sp>
          <p:nvSpPr>
            <p:cNvPr id="52"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5"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6"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7"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8"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9"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0"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1"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2"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3"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4"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5"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6"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7"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8"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9"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0"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1"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2"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3"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4"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5"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6"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7"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3054532786"/>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TIMING" val="|0|1.7|1.3|1"/>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TechEd_2012_Template_16x9</Template>
  <TotalTime>0</TotalTime>
  <Words>1372</Words>
  <Application>Microsoft Office PowerPoint</Application>
  <PresentationFormat>Custom</PresentationFormat>
  <Paragraphs>320</Paragraphs>
  <Slides>36</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TechEd_2012_Template_16x9</vt:lpstr>
      <vt:lpstr>White with Consolas font for code slides</vt:lpstr>
      <vt:lpstr>Visio</vt:lpstr>
      <vt:lpstr>What is a “modern” application?</vt:lpstr>
      <vt:lpstr>Understanding modern apps</vt:lpstr>
      <vt:lpstr>A modern application – another view</vt:lpstr>
      <vt:lpstr>PowerPoint Presentation</vt:lpstr>
      <vt:lpstr>Lifecycle patterns</vt:lpstr>
      <vt:lpstr>Latency Shifts</vt:lpstr>
      <vt:lpstr>Latency shifts</vt:lpstr>
      <vt:lpstr>Scheduling a service call</vt:lpstr>
      <vt:lpstr>Major external factors</vt:lpstr>
      <vt:lpstr>Key concepts</vt:lpstr>
      <vt:lpstr>High scale application archetype</vt:lpstr>
      <vt:lpstr>Application models</vt:lpstr>
      <vt:lpstr>ASAP asynchronicity</vt:lpstr>
      <vt:lpstr>Start small, grow in growth units</vt:lpstr>
      <vt:lpstr>PowerPoint Presentation</vt:lpstr>
      <vt:lpstr>The good old days</vt:lpstr>
      <vt:lpstr>Traffic Management </vt:lpstr>
      <vt:lpstr>FMEA</vt:lpstr>
      <vt:lpstr>Failure mode example</vt:lpstr>
      <vt:lpstr>Dealing with failure modes</vt:lpstr>
      <vt:lpstr>Fault and upgrade domains</vt:lpstr>
      <vt:lpstr>Monitoring health and performance</vt:lpstr>
      <vt:lpstr>Modern applications</vt:lpstr>
      <vt:lpstr>PowerPoint Presentation</vt:lpstr>
      <vt:lpstr>PowerPoint Presentation</vt:lpstr>
      <vt:lpstr>Modern applications</vt:lpstr>
      <vt:lpstr>Flexible workstyle solutions</vt:lpstr>
      <vt:lpstr>PowerPoint Presentation</vt:lpstr>
      <vt:lpstr>Adaptive insightful experience</vt:lpstr>
      <vt:lpstr>Instrumentation and analysis</vt:lpstr>
      <vt:lpstr>PowerPoint Presentation</vt:lpstr>
      <vt:lpstr>Real-time insight architecture and topology</vt:lpstr>
      <vt:lpstr>Resources</vt:lpstr>
      <vt:lpstr>Submit your evals online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“modern” application?</dc:title>
  <dc:subject>TechEd 2012</dc:subject>
  <dc:creator/>
  <cp:lastModifiedBy/>
  <cp:revision>1</cp:revision>
  <dcterms:created xsi:type="dcterms:W3CDTF">2012-06-25T18:13:56Z</dcterms:created>
  <dcterms:modified xsi:type="dcterms:W3CDTF">2012-06-27T01:59:20Z</dcterms:modified>
</cp:coreProperties>
</file>