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3"/>
  </p:notesMasterIdLst>
  <p:handoutMasterIdLst>
    <p:handoutMasterId r:id="rId34"/>
  </p:handoutMasterIdLst>
  <p:sldIdLst>
    <p:sldId id="257" r:id="rId3"/>
    <p:sldId id="344" r:id="rId4"/>
    <p:sldId id="322" r:id="rId5"/>
    <p:sldId id="332" r:id="rId6"/>
    <p:sldId id="342" r:id="rId7"/>
    <p:sldId id="323" r:id="rId8"/>
    <p:sldId id="340" r:id="rId9"/>
    <p:sldId id="325" r:id="rId10"/>
    <p:sldId id="345" r:id="rId11"/>
    <p:sldId id="324" r:id="rId12"/>
    <p:sldId id="341" r:id="rId13"/>
    <p:sldId id="331" r:id="rId14"/>
    <p:sldId id="326" r:id="rId15"/>
    <p:sldId id="334" r:id="rId16"/>
    <p:sldId id="335" r:id="rId17"/>
    <p:sldId id="333" r:id="rId18"/>
    <p:sldId id="336" r:id="rId19"/>
    <p:sldId id="328" r:id="rId20"/>
    <p:sldId id="329" r:id="rId21"/>
    <p:sldId id="327" r:id="rId22"/>
    <p:sldId id="330" r:id="rId23"/>
    <p:sldId id="350" r:id="rId24"/>
    <p:sldId id="349" r:id="rId25"/>
    <p:sldId id="347" r:id="rId26"/>
    <p:sldId id="348" r:id="rId27"/>
    <p:sldId id="351" r:id="rId28"/>
    <p:sldId id="352" r:id="rId29"/>
    <p:sldId id="353" r:id="rId30"/>
    <p:sldId id="271" r:id="rId31"/>
    <p:sldId id="256"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6679" autoAdjust="0"/>
  </p:normalViewPr>
  <p:slideViewPr>
    <p:cSldViewPr>
      <p:cViewPr varScale="1">
        <p:scale>
          <a:sx n="50" d="100"/>
          <a:sy n="50" d="100"/>
        </p:scale>
        <p:origin x="-90" y="-103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35862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extLst>
      <p:ext uri="{BB962C8B-B14F-4D97-AF65-F5344CB8AC3E}">
        <p14:creationId xmlns:p14="http://schemas.microsoft.com/office/powerpoint/2010/main" val="29723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extLst>
      <p:ext uri="{BB962C8B-B14F-4D97-AF65-F5344CB8AC3E}">
        <p14:creationId xmlns:p14="http://schemas.microsoft.com/office/powerpoint/2010/main" val="209350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1032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402205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8865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99933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99933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24</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25</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jpeg"/><Relationship Id="rId7" Type="http://schemas.openxmlformats.org/officeDocument/2006/relationships/hyperlink" Target="http://www.microsoft.com/sqlserverlab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hyperlink" Target="http://microsoft.com/msdn" TargetMode="External"/><Relationship Id="rId4" Type="http://schemas.openxmlformats.org/officeDocument/2006/relationships/image" Target="../media/image21.emf"/><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Azure </a:t>
            </a:r>
            <a:br>
              <a:rPr lang="en-US" dirty="0" smtClean="0"/>
            </a:br>
            <a:r>
              <a:rPr lang="en-US" dirty="0" smtClean="0"/>
              <a:t>SQL Reporting</a:t>
            </a:r>
            <a:endParaRPr lang="en-US" dirty="0"/>
          </a:p>
        </p:txBody>
      </p:sp>
      <p:sp>
        <p:nvSpPr>
          <p:cNvPr id="3" name="Subtitle 2"/>
          <p:cNvSpPr>
            <a:spLocks noGrp="1"/>
          </p:cNvSpPr>
          <p:nvPr>
            <p:ph type="subTitle" idx="1"/>
          </p:nvPr>
        </p:nvSpPr>
        <p:spPr>
          <a:xfrm>
            <a:off x="4181452" y="5029200"/>
            <a:ext cx="2065360" cy="463255"/>
          </a:xfrm>
        </p:spPr>
        <p:txBody>
          <a:bodyPr/>
          <a:lstStyle/>
          <a:p>
            <a:r>
              <a:rPr lang="en-US" dirty="0" smtClean="0"/>
              <a:t>Dany  Hoter</a:t>
            </a:r>
          </a:p>
          <a:p>
            <a:r>
              <a:rPr lang="en-US" dirty="0" smtClean="0"/>
              <a:t>Senior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6792787" y="5023145"/>
            <a:ext cx="206536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Ola Lavi</a:t>
            </a:r>
          </a:p>
          <a:p>
            <a:r>
              <a:rPr lang="en-US" dirty="0" smtClean="0"/>
              <a:t>Software Development Engineer</a:t>
            </a:r>
          </a:p>
          <a:p>
            <a:r>
              <a:rPr lang="en-US" dirty="0"/>
              <a:t>Microsoft Corporation</a:t>
            </a:r>
          </a:p>
          <a:p>
            <a:endParaRPr lang="en-US" dirty="0" smtClean="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Reporting in Windows Azure?</a:t>
            </a:r>
            <a:endParaRPr lang="en-US" sz="3600" dirty="0"/>
          </a:p>
        </p:txBody>
      </p:sp>
      <p:sp>
        <p:nvSpPr>
          <p:cNvPr id="3" name="Content Placeholder 2"/>
          <p:cNvSpPr>
            <a:spLocks noGrp="1"/>
          </p:cNvSpPr>
          <p:nvPr>
            <p:ph idx="1"/>
          </p:nvPr>
        </p:nvSpPr>
        <p:spPr>
          <a:xfrm>
            <a:off x="519112" y="1447799"/>
            <a:ext cx="11149013" cy="4598182"/>
          </a:xfrm>
        </p:spPr>
        <p:txBody>
          <a:bodyPr/>
          <a:lstStyle/>
          <a:p>
            <a:pPr>
              <a:lnSpc>
                <a:spcPct val="150000"/>
              </a:lnSpc>
            </a:pPr>
            <a:r>
              <a:rPr lang="en-US" dirty="0"/>
              <a:t>Q</a:t>
            </a:r>
            <a:r>
              <a:rPr lang="en-US" dirty="0" smtClean="0"/>
              <a:t>uick and simple</a:t>
            </a:r>
            <a:r>
              <a:rPr lang="en-US" dirty="0"/>
              <a:t>:</a:t>
            </a:r>
            <a:endParaRPr lang="en-US" dirty="0" smtClean="0"/>
          </a:p>
          <a:p>
            <a:pPr lvl="1">
              <a:lnSpc>
                <a:spcPct val="150000"/>
              </a:lnSpc>
            </a:pPr>
            <a:r>
              <a:rPr lang="en-US" dirty="0" smtClean="0"/>
              <a:t>Up and running in no time</a:t>
            </a:r>
          </a:p>
          <a:p>
            <a:pPr lvl="1">
              <a:lnSpc>
                <a:spcPct val="150000"/>
              </a:lnSpc>
            </a:pPr>
            <a:r>
              <a:rPr lang="en-US" dirty="0" smtClean="0"/>
              <a:t>No </a:t>
            </a:r>
            <a:r>
              <a:rPr lang="en-US" dirty="0"/>
              <a:t>hardware </a:t>
            </a:r>
            <a:r>
              <a:rPr lang="en-US" dirty="0" smtClean="0"/>
              <a:t>planning</a:t>
            </a:r>
          </a:p>
          <a:p>
            <a:pPr lvl="1">
              <a:lnSpc>
                <a:spcPct val="150000"/>
              </a:lnSpc>
            </a:pPr>
            <a:r>
              <a:rPr lang="en-US" dirty="0" smtClean="0"/>
              <a:t>Using the tools you already know</a:t>
            </a:r>
          </a:p>
          <a:p>
            <a:pPr lvl="2">
              <a:lnSpc>
                <a:spcPct val="150000"/>
              </a:lnSpc>
            </a:pPr>
            <a:r>
              <a:rPr lang="en-US" dirty="0" smtClean="0"/>
              <a:t>SQL Server Data Tools</a:t>
            </a:r>
          </a:p>
          <a:p>
            <a:pPr lvl="2">
              <a:lnSpc>
                <a:spcPct val="150000"/>
              </a:lnSpc>
            </a:pPr>
            <a:r>
              <a:rPr lang="en-US" dirty="0" smtClean="0"/>
              <a:t>Report Builder V3 and above</a:t>
            </a:r>
          </a:p>
          <a:p>
            <a:pPr marL="855663" lvl="2" indent="0">
              <a:buNone/>
            </a:pPr>
            <a:endParaRPr lang="en-US" dirty="0" smtClean="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923212" y="3581400"/>
            <a:ext cx="3540604" cy="2514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384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Reporting in Windows Azure?</a:t>
            </a:r>
            <a:endParaRPr lang="en-US" sz="3600" dirty="0"/>
          </a:p>
        </p:txBody>
      </p:sp>
      <p:sp>
        <p:nvSpPr>
          <p:cNvPr id="3" name="Content Placeholder 2"/>
          <p:cNvSpPr>
            <a:spLocks noGrp="1"/>
          </p:cNvSpPr>
          <p:nvPr>
            <p:ph idx="1"/>
          </p:nvPr>
        </p:nvSpPr>
        <p:spPr>
          <a:xfrm>
            <a:off x="519112" y="1447799"/>
            <a:ext cx="11149013" cy="4653582"/>
          </a:xfrm>
        </p:spPr>
        <p:txBody>
          <a:bodyPr/>
          <a:lstStyle/>
          <a:p>
            <a:pPr lvl="1">
              <a:lnSpc>
                <a:spcPct val="200000"/>
              </a:lnSpc>
            </a:pPr>
            <a:r>
              <a:rPr lang="en-US" dirty="0" smtClean="0"/>
              <a:t>Secure, automatically patched, monitored 24x7</a:t>
            </a:r>
          </a:p>
          <a:p>
            <a:pPr lvl="1">
              <a:lnSpc>
                <a:spcPct val="200000"/>
              </a:lnSpc>
            </a:pPr>
            <a:r>
              <a:rPr lang="en-US" dirty="0" smtClean="0"/>
              <a:t>99.9% SLA tracked externally on distributed geographies</a:t>
            </a:r>
          </a:p>
          <a:p>
            <a:pPr lvl="1">
              <a:lnSpc>
                <a:spcPct val="200000"/>
              </a:lnSpc>
            </a:pPr>
            <a:r>
              <a:rPr lang="en-US" dirty="0" smtClean="0"/>
              <a:t>Scales automatically, grows as needed, no provisioning required</a:t>
            </a:r>
          </a:p>
          <a:p>
            <a:pPr lvl="1">
              <a:lnSpc>
                <a:spcPct val="200000"/>
              </a:lnSpc>
            </a:pPr>
            <a:r>
              <a:rPr lang="en-US" dirty="0" smtClean="0"/>
              <a:t>Easily distributed </a:t>
            </a:r>
            <a:r>
              <a:rPr lang="en-US" dirty="0"/>
              <a:t>around </a:t>
            </a:r>
            <a:r>
              <a:rPr lang="en-US" dirty="0" smtClean="0"/>
              <a:t>the globe </a:t>
            </a:r>
          </a:p>
          <a:p>
            <a:pPr lvl="1">
              <a:lnSpc>
                <a:spcPct val="200000"/>
              </a:lnSpc>
            </a:pPr>
            <a:r>
              <a:rPr lang="en-US" dirty="0" smtClean="0"/>
              <a:t>Automatically backed up in Windows </a:t>
            </a:r>
            <a:r>
              <a:rPr lang="en-US" smtClean="0"/>
              <a:t>Azure data centers</a:t>
            </a:r>
            <a:endParaRPr lang="en-US" dirty="0"/>
          </a:p>
        </p:txBody>
      </p:sp>
    </p:spTree>
    <p:extLst>
      <p:ext uri="{BB962C8B-B14F-4D97-AF65-F5344CB8AC3E}">
        <p14:creationId xmlns:p14="http://schemas.microsoft.com/office/powerpoint/2010/main" val="7498521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dirty="0" smtClean="0"/>
              <a:t>Windows Azure SQL Reporting management experience</a:t>
            </a:r>
            <a:endParaRPr lang="en-US" dirty="0"/>
          </a:p>
        </p:txBody>
      </p:sp>
      <p:sp>
        <p:nvSpPr>
          <p:cNvPr id="4" name="Title 3"/>
          <p:cNvSpPr>
            <a:spLocks noGrp="1"/>
          </p:cNvSpPr>
          <p:nvPr>
            <p:ph type="ctrTitle"/>
          </p:nvPr>
        </p:nvSpPr>
        <p:spPr/>
        <p:txBody>
          <a:bodyPr/>
          <a:lstStyle/>
          <a:p>
            <a:r>
              <a:rPr lang="en-US" dirty="0" smtClean="0"/>
              <a:t>Windows Azure Portal</a:t>
            </a:r>
            <a:endParaRPr lang="en-US" dirty="0"/>
          </a:p>
        </p:txBody>
      </p:sp>
    </p:spTree>
    <p:extLst>
      <p:ext uri="{BB962C8B-B14F-4D97-AF65-F5344CB8AC3E}">
        <p14:creationId xmlns:p14="http://schemas.microsoft.com/office/powerpoint/2010/main" val="11226359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Programmability Interface</a:t>
            </a:r>
            <a:endParaRPr lang="en-US" dirty="0"/>
          </a:p>
        </p:txBody>
      </p:sp>
      <p:sp>
        <p:nvSpPr>
          <p:cNvPr id="3" name="Content Placeholder 2"/>
          <p:cNvSpPr>
            <a:spLocks noGrp="1"/>
          </p:cNvSpPr>
          <p:nvPr>
            <p:ph idx="1"/>
          </p:nvPr>
        </p:nvSpPr>
        <p:spPr>
          <a:xfrm>
            <a:off x="519112" y="1447799"/>
            <a:ext cx="11149013" cy="5287601"/>
          </a:xfrm>
        </p:spPr>
        <p:txBody>
          <a:bodyPr/>
          <a:lstStyle/>
          <a:p>
            <a:r>
              <a:rPr lang="en-US" dirty="0" smtClean="0"/>
              <a:t>The API from SSRS is available in SQL Reporting.</a:t>
            </a:r>
          </a:p>
          <a:p>
            <a:r>
              <a:rPr lang="en-US" dirty="0" smtClean="0"/>
              <a:t>It allows you to develop your own features to extend SQL Reporting.</a:t>
            </a:r>
          </a:p>
          <a:p>
            <a:pPr lvl="1">
              <a:lnSpc>
                <a:spcPct val="200000"/>
              </a:lnSpc>
            </a:pPr>
            <a:r>
              <a:rPr lang="en-US" dirty="0" smtClean="0"/>
              <a:t>Upload reports</a:t>
            </a:r>
          </a:p>
          <a:p>
            <a:pPr lvl="1">
              <a:lnSpc>
                <a:spcPct val="200000"/>
              </a:lnSpc>
            </a:pPr>
            <a:r>
              <a:rPr lang="en-US" dirty="0" smtClean="0"/>
              <a:t>Export reports</a:t>
            </a:r>
          </a:p>
          <a:p>
            <a:pPr lvl="1">
              <a:lnSpc>
                <a:spcPct val="200000"/>
              </a:lnSpc>
            </a:pPr>
            <a:r>
              <a:rPr lang="en-US" dirty="0" smtClean="0"/>
              <a:t>Set configuration</a:t>
            </a:r>
          </a:p>
          <a:p>
            <a:pPr lvl="1"/>
            <a:endParaRPr lang="en-US" dirty="0" smtClean="0"/>
          </a:p>
          <a:p>
            <a:endParaRPr lang="en-US" dirty="0"/>
          </a:p>
        </p:txBody>
      </p:sp>
    </p:spTree>
    <p:extLst>
      <p:ext uri="{BB962C8B-B14F-4D97-AF65-F5344CB8AC3E}">
        <p14:creationId xmlns:p14="http://schemas.microsoft.com/office/powerpoint/2010/main" val="37238947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Render report using SOAP API</a:t>
            </a:r>
            <a:endParaRPr lang="en-US" dirty="0"/>
          </a:p>
        </p:txBody>
      </p:sp>
      <p:sp>
        <p:nvSpPr>
          <p:cNvPr id="6" name="Text Placeholder 5"/>
          <p:cNvSpPr>
            <a:spLocks noGrp="1"/>
          </p:cNvSpPr>
          <p:nvPr>
            <p:ph type="body" sz="quarter" idx="10"/>
          </p:nvPr>
        </p:nvSpPr>
        <p:spPr>
          <a:xfrm>
            <a:off x="962833" y="1447800"/>
            <a:ext cx="11225992" cy="3545586"/>
          </a:xfrm>
        </p:spPr>
        <p:txBody>
          <a:bodyPr/>
          <a:lstStyle/>
          <a:p>
            <a:r>
              <a:rPr lang="en-US" sz="1800" dirty="0" err="1">
                <a:solidFill>
                  <a:srgbClr val="000000"/>
                </a:solidFill>
                <a:latin typeface="Consolas"/>
              </a:rPr>
              <a:t>rsExecutionContext</a:t>
            </a:r>
            <a:r>
              <a:rPr lang="en-US" sz="1800" dirty="0">
                <a:solidFill>
                  <a:srgbClr val="000000"/>
                </a:solidFill>
                <a:latin typeface="Consolas"/>
              </a:rPr>
              <a:t> = </a:t>
            </a:r>
            <a:r>
              <a:rPr lang="en-US" sz="1800" dirty="0">
                <a:solidFill>
                  <a:srgbClr val="0000FF"/>
                </a:solidFill>
                <a:latin typeface="Consolas"/>
              </a:rPr>
              <a:t>new</a:t>
            </a:r>
            <a:r>
              <a:rPr lang="en-US" sz="1800" dirty="0">
                <a:solidFill>
                  <a:srgbClr val="000000"/>
                </a:solidFill>
                <a:latin typeface="Consolas"/>
              </a:rPr>
              <a:t> </a:t>
            </a:r>
            <a:r>
              <a:rPr lang="en-US" sz="1800" dirty="0" err="1">
                <a:solidFill>
                  <a:srgbClr val="2B91AF"/>
                </a:solidFill>
                <a:latin typeface="Consolas"/>
              </a:rPr>
              <a:t>ReportExecutionService</a:t>
            </a:r>
            <a:r>
              <a:rPr lang="en-US" sz="1800" dirty="0">
                <a:solidFill>
                  <a:srgbClr val="000000"/>
                </a:solidFill>
                <a:latin typeface="Consolas"/>
              </a:rPr>
              <a:t>();</a:t>
            </a:r>
            <a:endParaRPr lang="en-US" sz="1800" dirty="0"/>
          </a:p>
          <a:p>
            <a:endParaRPr lang="en-US" sz="1800" dirty="0" smtClean="0">
              <a:solidFill>
                <a:srgbClr val="000000"/>
              </a:solidFill>
              <a:latin typeface="Consolas"/>
            </a:endParaRPr>
          </a:p>
          <a:p>
            <a:r>
              <a:rPr lang="en-US" sz="1800" dirty="0" err="1" smtClean="0">
                <a:solidFill>
                  <a:srgbClr val="000000"/>
                </a:solidFill>
                <a:latin typeface="Consolas"/>
              </a:rPr>
              <a:t>rsExecutionContext.LoadReport</a:t>
            </a:r>
            <a:r>
              <a:rPr lang="en-US" sz="1800" dirty="0" smtClean="0">
                <a:solidFill>
                  <a:srgbClr val="000000"/>
                </a:solidFill>
                <a:latin typeface="Consolas"/>
              </a:rPr>
              <a:t>(</a:t>
            </a:r>
            <a:r>
              <a:rPr lang="en-US" sz="1800" dirty="0" smtClean="0">
                <a:solidFill>
                  <a:srgbClr val="A31515"/>
                </a:solidFill>
                <a:latin typeface="Consolas"/>
              </a:rPr>
              <a:t>"/Folder/</a:t>
            </a:r>
            <a:r>
              <a:rPr lang="en-US" sz="1800" dirty="0" err="1" smtClean="0">
                <a:solidFill>
                  <a:srgbClr val="A31515"/>
                </a:solidFill>
                <a:latin typeface="Consolas"/>
              </a:rPr>
              <a:t>ReportName</a:t>
            </a:r>
            <a:r>
              <a:rPr lang="en-US" sz="1800" dirty="0" smtClean="0">
                <a:solidFill>
                  <a:srgbClr val="A31515"/>
                </a:solidFill>
                <a:latin typeface="Consolas"/>
              </a:rPr>
              <a:t>"</a:t>
            </a:r>
            <a:r>
              <a:rPr lang="en-US" sz="1800" dirty="0" smtClean="0">
                <a:solidFill>
                  <a:srgbClr val="000000"/>
                </a:solidFill>
                <a:latin typeface="Consolas"/>
              </a:rPr>
              <a:t>,</a:t>
            </a:r>
            <a:r>
              <a:rPr lang="en-US" sz="1800" dirty="0">
                <a:solidFill>
                  <a:srgbClr val="000000"/>
                </a:solidFill>
                <a:latin typeface="Consolas"/>
              </a:rPr>
              <a:t> </a:t>
            </a:r>
            <a:r>
              <a:rPr lang="en-US" sz="1800" dirty="0">
                <a:solidFill>
                  <a:srgbClr val="0000FF"/>
                </a:solidFill>
                <a:latin typeface="Consolas"/>
              </a:rPr>
              <a:t>null</a:t>
            </a:r>
            <a:r>
              <a:rPr lang="en-US" sz="1800" dirty="0">
                <a:solidFill>
                  <a:srgbClr val="000000"/>
                </a:solidFill>
                <a:latin typeface="Consolas"/>
              </a:rPr>
              <a:t>);</a:t>
            </a:r>
            <a:r>
              <a:rPr lang="en-US" sz="1800" dirty="0">
                <a:solidFill>
                  <a:srgbClr val="000000"/>
                </a:solidFill>
                <a:latin typeface="Segoe UI"/>
              </a:rPr>
              <a:t> </a:t>
            </a:r>
            <a:endParaRPr lang="en-US" sz="1800" dirty="0" smtClean="0">
              <a:solidFill>
                <a:srgbClr val="000000"/>
              </a:solidFill>
              <a:latin typeface="Segoe UI"/>
            </a:endParaRPr>
          </a:p>
          <a:p>
            <a:endParaRPr lang="en-US" sz="1800" dirty="0" smtClean="0">
              <a:solidFill>
                <a:srgbClr val="008000"/>
              </a:solidFill>
              <a:latin typeface="Consolas"/>
            </a:endParaRPr>
          </a:p>
          <a:p>
            <a:r>
              <a:rPr lang="en-US" sz="1800" dirty="0" smtClean="0">
                <a:solidFill>
                  <a:srgbClr val="008000"/>
                </a:solidFill>
                <a:latin typeface="Consolas"/>
              </a:rPr>
              <a:t>//</a:t>
            </a:r>
            <a:r>
              <a:rPr lang="en-US" sz="1800" dirty="0">
                <a:solidFill>
                  <a:srgbClr val="008000"/>
                </a:solidFill>
                <a:latin typeface="Consolas"/>
              </a:rPr>
              <a:t>render report to required format</a:t>
            </a:r>
            <a:r>
              <a:rPr lang="en-US" sz="1800" dirty="0">
                <a:solidFill>
                  <a:srgbClr val="000000"/>
                </a:solidFill>
                <a:latin typeface="Segoe UI"/>
              </a:rPr>
              <a:t> </a:t>
            </a:r>
            <a:br>
              <a:rPr lang="en-US" sz="1800" dirty="0">
                <a:solidFill>
                  <a:srgbClr val="000000"/>
                </a:solidFill>
                <a:latin typeface="Segoe UI"/>
              </a:rPr>
            </a:br>
            <a:r>
              <a:rPr lang="en-US" sz="1800" dirty="0">
                <a:solidFill>
                  <a:srgbClr val="0000FF"/>
                </a:solidFill>
                <a:latin typeface="Consolas"/>
              </a:rPr>
              <a:t>byte</a:t>
            </a:r>
            <a:r>
              <a:rPr lang="en-US" sz="1800" dirty="0">
                <a:solidFill>
                  <a:srgbClr val="000000"/>
                </a:solidFill>
                <a:latin typeface="Consolas"/>
              </a:rPr>
              <a:t>[] result = </a:t>
            </a:r>
            <a:r>
              <a:rPr lang="en-US" sz="1800" dirty="0" err="1">
                <a:solidFill>
                  <a:srgbClr val="000000"/>
                </a:solidFill>
                <a:latin typeface="Consolas"/>
              </a:rPr>
              <a:t>rsExecutionContext.Render</a:t>
            </a:r>
            <a:r>
              <a:rPr lang="en-US" sz="1800" dirty="0">
                <a:solidFill>
                  <a:srgbClr val="000000"/>
                </a:solidFill>
                <a:latin typeface="Consolas"/>
              </a:rPr>
              <a:t>(</a:t>
            </a:r>
            <a:r>
              <a:rPr lang="en-US" sz="1800" dirty="0" err="1">
                <a:solidFill>
                  <a:srgbClr val="000000"/>
                </a:solidFill>
                <a:latin typeface="Consolas"/>
              </a:rPr>
              <a:t>reportFormat</a:t>
            </a:r>
            <a:r>
              <a:rPr lang="en-US" sz="1800" dirty="0">
                <a:solidFill>
                  <a:srgbClr val="000000"/>
                </a:solidFill>
                <a:latin typeface="Consolas"/>
              </a:rPr>
              <a:t>, </a:t>
            </a:r>
            <a:endParaRPr lang="en-US" sz="1800" dirty="0" smtClean="0">
              <a:solidFill>
                <a:srgbClr val="000000"/>
              </a:solidFill>
              <a:latin typeface="Consolas"/>
            </a:endParaRPr>
          </a:p>
          <a:p>
            <a:r>
              <a:rPr lang="en-US" sz="1800" dirty="0">
                <a:solidFill>
                  <a:srgbClr val="000000"/>
                </a:solidFill>
                <a:latin typeface="Consolas"/>
              </a:rPr>
              <a:t>	</a:t>
            </a:r>
            <a:r>
              <a:rPr lang="en-US" sz="1800" dirty="0" smtClean="0">
                <a:solidFill>
                  <a:srgbClr val="000000"/>
                </a:solidFill>
                <a:latin typeface="Consolas"/>
              </a:rPr>
              <a:t>					</a:t>
            </a:r>
            <a:r>
              <a:rPr lang="en-US" sz="1800" dirty="0" smtClean="0">
                <a:solidFill>
                  <a:srgbClr val="0000FF"/>
                </a:solidFill>
                <a:latin typeface="Consolas"/>
              </a:rPr>
              <a:t>null</a:t>
            </a:r>
            <a:r>
              <a:rPr lang="en-US" sz="1800" dirty="0">
                <a:solidFill>
                  <a:srgbClr val="000000"/>
                </a:solidFill>
                <a:latin typeface="Consolas"/>
              </a:rPr>
              <a:t>,</a:t>
            </a:r>
            <a:r>
              <a:rPr lang="en-US" sz="1800" dirty="0">
                <a:solidFill>
                  <a:srgbClr val="000000"/>
                </a:solidFill>
                <a:latin typeface="Segoe UI"/>
              </a:rPr>
              <a:t> </a:t>
            </a:r>
            <a:endParaRPr lang="en-US" sz="1800" dirty="0" smtClean="0">
              <a:solidFill>
                <a:srgbClr val="000000"/>
              </a:solidFill>
              <a:latin typeface="Segoe UI"/>
            </a:endParaRPr>
          </a:p>
          <a:p>
            <a:r>
              <a:rPr lang="en-US" sz="1800" dirty="0" smtClean="0">
                <a:solidFill>
                  <a:srgbClr val="0000FF"/>
                </a:solidFill>
                <a:latin typeface="Consolas"/>
              </a:rPr>
              <a:t>						out</a:t>
            </a:r>
            <a:r>
              <a:rPr lang="en-US" sz="1800" dirty="0">
                <a:solidFill>
                  <a:srgbClr val="000000"/>
                </a:solidFill>
                <a:latin typeface="Consolas"/>
              </a:rPr>
              <a:t> extension, </a:t>
            </a:r>
            <a:endParaRPr lang="en-US" sz="1800" dirty="0" smtClean="0">
              <a:solidFill>
                <a:srgbClr val="000000"/>
              </a:solidFill>
              <a:latin typeface="Consolas"/>
            </a:endParaRPr>
          </a:p>
          <a:p>
            <a:r>
              <a:rPr lang="en-US" sz="1800" dirty="0" smtClean="0">
                <a:solidFill>
                  <a:srgbClr val="0000FF"/>
                </a:solidFill>
                <a:latin typeface="Consolas"/>
              </a:rPr>
              <a:t>						out</a:t>
            </a:r>
            <a:r>
              <a:rPr lang="en-US" sz="1800" dirty="0">
                <a:solidFill>
                  <a:srgbClr val="000000"/>
                </a:solidFill>
                <a:latin typeface="Consolas"/>
              </a:rPr>
              <a:t> encoding, </a:t>
            </a:r>
            <a:endParaRPr lang="en-US" sz="1800" dirty="0" smtClean="0">
              <a:solidFill>
                <a:srgbClr val="000000"/>
              </a:solidFill>
              <a:latin typeface="Consolas"/>
            </a:endParaRPr>
          </a:p>
          <a:p>
            <a:r>
              <a:rPr lang="en-US" sz="1800" dirty="0" smtClean="0">
                <a:solidFill>
                  <a:srgbClr val="0000FF"/>
                </a:solidFill>
                <a:latin typeface="Consolas"/>
              </a:rPr>
              <a:t>						out</a:t>
            </a:r>
            <a:r>
              <a:rPr lang="en-US" sz="1800" dirty="0">
                <a:solidFill>
                  <a:srgbClr val="000000"/>
                </a:solidFill>
                <a:latin typeface="Consolas"/>
              </a:rPr>
              <a:t> </a:t>
            </a:r>
            <a:r>
              <a:rPr lang="en-US" sz="1800" dirty="0" err="1">
                <a:solidFill>
                  <a:srgbClr val="000000"/>
                </a:solidFill>
                <a:latin typeface="Consolas"/>
              </a:rPr>
              <a:t>mimeType</a:t>
            </a:r>
            <a:r>
              <a:rPr lang="en-US" sz="1800" dirty="0">
                <a:solidFill>
                  <a:srgbClr val="000000"/>
                </a:solidFill>
                <a:latin typeface="Consolas"/>
              </a:rPr>
              <a:t>, </a:t>
            </a:r>
            <a:endParaRPr lang="en-US" sz="1800" dirty="0" smtClean="0">
              <a:solidFill>
                <a:srgbClr val="000000"/>
              </a:solidFill>
              <a:latin typeface="Consolas"/>
            </a:endParaRPr>
          </a:p>
          <a:p>
            <a:r>
              <a:rPr lang="en-US" sz="1800" dirty="0" smtClean="0">
                <a:solidFill>
                  <a:srgbClr val="0000FF"/>
                </a:solidFill>
                <a:latin typeface="Consolas"/>
              </a:rPr>
              <a:t>						out</a:t>
            </a:r>
            <a:r>
              <a:rPr lang="en-US" sz="1800" dirty="0">
                <a:solidFill>
                  <a:srgbClr val="000000"/>
                </a:solidFill>
                <a:latin typeface="Consolas"/>
              </a:rPr>
              <a:t> warnings, </a:t>
            </a:r>
            <a:endParaRPr lang="en-US" sz="1800" dirty="0" smtClean="0">
              <a:solidFill>
                <a:srgbClr val="000000"/>
              </a:solidFill>
              <a:latin typeface="Consolas"/>
            </a:endParaRPr>
          </a:p>
          <a:p>
            <a:r>
              <a:rPr lang="en-US" sz="1800" dirty="0" smtClean="0">
                <a:solidFill>
                  <a:srgbClr val="0000FF"/>
                </a:solidFill>
                <a:latin typeface="Consolas"/>
              </a:rPr>
              <a:t>						out</a:t>
            </a:r>
            <a:r>
              <a:rPr lang="en-US" sz="1800" dirty="0">
                <a:solidFill>
                  <a:srgbClr val="000000"/>
                </a:solidFill>
                <a:latin typeface="Consolas"/>
              </a:rPr>
              <a:t> </a:t>
            </a:r>
            <a:r>
              <a:rPr lang="en-US" sz="1800" dirty="0" err="1">
                <a:solidFill>
                  <a:srgbClr val="000000"/>
                </a:solidFill>
                <a:latin typeface="Consolas"/>
              </a:rPr>
              <a:t>streamIDs</a:t>
            </a:r>
            <a:r>
              <a:rPr lang="en-US" sz="1800" dirty="0">
                <a:solidFill>
                  <a:srgbClr val="000000"/>
                </a:solidFill>
                <a:latin typeface="Consolas"/>
              </a:rPr>
              <a:t>);</a:t>
            </a:r>
            <a:r>
              <a:rPr lang="en-US" sz="1800" dirty="0">
                <a:solidFill>
                  <a:srgbClr val="000000"/>
                </a:solidFill>
                <a:latin typeface="Segoe UI"/>
              </a:rPr>
              <a:t> </a:t>
            </a:r>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8000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Using SOAP API to execute and schedule reports</a:t>
            </a:r>
            <a:endParaRPr lang="en-US" dirty="0"/>
          </a:p>
        </p:txBody>
      </p:sp>
    </p:spTree>
    <p:extLst>
      <p:ext uri="{BB962C8B-B14F-4D97-AF65-F5344CB8AC3E}">
        <p14:creationId xmlns:p14="http://schemas.microsoft.com/office/powerpoint/2010/main" val="41383554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in the cloud!</a:t>
            </a:r>
            <a:endParaRPr lang="en-US" dirty="0"/>
          </a:p>
        </p:txBody>
      </p:sp>
      <p:sp>
        <p:nvSpPr>
          <p:cNvPr id="3" name="Content Placeholder 2"/>
          <p:cNvSpPr>
            <a:spLocks noGrp="1"/>
          </p:cNvSpPr>
          <p:nvPr>
            <p:ph idx="1"/>
          </p:nvPr>
        </p:nvSpPr>
        <p:spPr>
          <a:xfrm>
            <a:off x="519112" y="1447799"/>
            <a:ext cx="11149013" cy="5219891"/>
          </a:xfrm>
        </p:spPr>
        <p:txBody>
          <a:bodyPr/>
          <a:lstStyle/>
          <a:p>
            <a:r>
              <a:rPr lang="en-US" dirty="0" smtClean="0"/>
              <a:t>Leverage Windows Azure SQL Reporting in the cloud to address access scenarios:</a:t>
            </a:r>
            <a:endParaRPr lang="en-US" dirty="0"/>
          </a:p>
          <a:p>
            <a:pPr lvl="1">
              <a:lnSpc>
                <a:spcPct val="200000"/>
              </a:lnSpc>
            </a:pPr>
            <a:r>
              <a:rPr lang="en-US" dirty="0" smtClean="0"/>
              <a:t>Mobile / Tablet </a:t>
            </a:r>
          </a:p>
          <a:p>
            <a:pPr lvl="1">
              <a:lnSpc>
                <a:spcPct val="200000"/>
              </a:lnSpc>
            </a:pPr>
            <a:r>
              <a:rPr lang="en-US" dirty="0" smtClean="0"/>
              <a:t>Report sharing between companies</a:t>
            </a:r>
          </a:p>
          <a:p>
            <a:pPr lvl="1">
              <a:lnSpc>
                <a:spcPct val="200000"/>
              </a:lnSpc>
            </a:pPr>
            <a:r>
              <a:rPr lang="en-US" dirty="0" smtClean="0"/>
              <a:t>Public websites</a:t>
            </a:r>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2198775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Windows 8 tablet </a:t>
            </a:r>
            <a:endParaRPr lang="en-US" dirty="0"/>
          </a:p>
        </p:txBody>
      </p:sp>
    </p:spTree>
    <p:extLst>
      <p:ext uri="{BB962C8B-B14F-4D97-AF65-F5344CB8AC3E}">
        <p14:creationId xmlns:p14="http://schemas.microsoft.com/office/powerpoint/2010/main" val="10863216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Rounded Rectangle 4"/>
          <p:cNvSpPr/>
          <p:nvPr/>
        </p:nvSpPr>
        <p:spPr bwMode="auto">
          <a:xfrm>
            <a:off x="730250" y="4419600"/>
            <a:ext cx="10591800" cy="9144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Windows Azure</a:t>
            </a:r>
          </a:p>
        </p:txBody>
      </p:sp>
      <p:sp>
        <p:nvSpPr>
          <p:cNvPr id="7" name="Rounded Rectangle 6"/>
          <p:cNvSpPr/>
          <p:nvPr/>
        </p:nvSpPr>
        <p:spPr bwMode="auto">
          <a:xfrm>
            <a:off x="882650" y="3810000"/>
            <a:ext cx="4571999" cy="59055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Worker Roles</a:t>
            </a:r>
          </a:p>
        </p:txBody>
      </p:sp>
      <p:sp>
        <p:nvSpPr>
          <p:cNvPr id="8" name="Rounded Rectangle 7"/>
          <p:cNvSpPr/>
          <p:nvPr/>
        </p:nvSpPr>
        <p:spPr bwMode="auto">
          <a:xfrm>
            <a:off x="5492220" y="3810000"/>
            <a:ext cx="1895475" cy="59055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Azure Portal</a:t>
            </a:r>
          </a:p>
        </p:txBody>
      </p:sp>
      <p:sp>
        <p:nvSpPr>
          <p:cNvPr id="9" name="Rounded Rectangle 8"/>
          <p:cNvSpPr/>
          <p:nvPr/>
        </p:nvSpPr>
        <p:spPr bwMode="auto">
          <a:xfrm>
            <a:off x="7425266" y="3810000"/>
            <a:ext cx="1828800" cy="59055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val="FFFFFF">
                    <a:alpha val="98824"/>
                  </a:srgbClr>
                </a:solidFill>
                <a:latin typeface="Segoe UI" pitchFamily="34" charset="0"/>
                <a:ea typeface="Segoe UI" pitchFamily="34" charset="0"/>
                <a:cs typeface="Segoe UI" pitchFamily="34" charset="0"/>
              </a:rPr>
              <a:t>SQL </a:t>
            </a:r>
            <a:r>
              <a:rPr lang="en-US" sz="2000" dirty="0" smtClean="0">
                <a:solidFill>
                  <a:srgbClr val="FFFFFF">
                    <a:alpha val="98824"/>
                  </a:srgbClr>
                </a:solidFill>
                <a:latin typeface="Segoe UI" pitchFamily="34" charset="0"/>
                <a:ea typeface="Segoe UI" pitchFamily="34" charset="0"/>
                <a:cs typeface="Segoe UI" pitchFamily="34" charset="0"/>
              </a:rPr>
              <a:t>Database</a:t>
            </a:r>
            <a:endParaRPr lang="en-US" sz="2000" dirty="0">
              <a:solidFill>
                <a:srgbClr val="FFFFFF">
                  <a:alpha val="98824"/>
                </a:srgbClr>
              </a:solidFill>
              <a:latin typeface="Segoe UI" pitchFamily="34" charset="0"/>
              <a:ea typeface="Segoe UI" pitchFamily="34" charset="0"/>
              <a:cs typeface="Segoe UI" pitchFamily="34" charset="0"/>
            </a:endParaRPr>
          </a:p>
        </p:txBody>
      </p:sp>
      <p:sp>
        <p:nvSpPr>
          <p:cNvPr id="11" name="Rounded Rectangle 10"/>
          <p:cNvSpPr/>
          <p:nvPr/>
        </p:nvSpPr>
        <p:spPr bwMode="auto">
          <a:xfrm>
            <a:off x="9371013" y="1581148"/>
            <a:ext cx="1981199" cy="400051"/>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alpha val="99000"/>
                  </a:schemeClr>
                </a:solidFill>
                <a:latin typeface="Segoe UI" pitchFamily="34" charset="0"/>
                <a:ea typeface="Segoe UI" pitchFamily="34" charset="0"/>
                <a:cs typeface="Segoe UI" pitchFamily="34" charset="0"/>
              </a:rPr>
              <a:t>SLA Monitor</a:t>
            </a:r>
          </a:p>
        </p:txBody>
      </p:sp>
      <p:sp>
        <p:nvSpPr>
          <p:cNvPr id="6" name="Rounded Rectangle 5"/>
          <p:cNvSpPr/>
          <p:nvPr/>
        </p:nvSpPr>
        <p:spPr bwMode="auto">
          <a:xfrm>
            <a:off x="1119210" y="2971800"/>
            <a:ext cx="1606550" cy="81915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latin typeface="Segoe UI" pitchFamily="34" charset="0"/>
                <a:ea typeface="Segoe UI" pitchFamily="34" charset="0"/>
                <a:cs typeface="Segoe UI" pitchFamily="34" charset="0"/>
              </a:rPr>
              <a:t>SQL Server Reporting </a:t>
            </a:r>
            <a:r>
              <a:rPr lang="en-US" sz="1600" dirty="0" smtClean="0">
                <a:solidFill>
                  <a:schemeClr val="tx1">
                    <a:alpha val="99000"/>
                  </a:schemeClr>
                </a:solidFill>
                <a:latin typeface="Segoe UI" pitchFamily="34" charset="0"/>
                <a:ea typeface="Segoe UI" pitchFamily="34" charset="0"/>
                <a:cs typeface="Segoe UI" pitchFamily="34" charset="0"/>
              </a:rPr>
              <a:t>Services </a:t>
            </a:r>
            <a:endParaRPr lang="en-US" sz="1600" dirty="0">
              <a:solidFill>
                <a:schemeClr val="tx1">
                  <a:alpha val="99000"/>
                </a:schemeClr>
              </a:solidFill>
              <a:latin typeface="Segoe UI" pitchFamily="34" charset="0"/>
              <a:ea typeface="Segoe UI" pitchFamily="34" charset="0"/>
              <a:cs typeface="Segoe UI" pitchFamily="34" charset="0"/>
            </a:endParaRPr>
          </a:p>
        </p:txBody>
      </p:sp>
      <p:sp>
        <p:nvSpPr>
          <p:cNvPr id="13" name="Rounded Rectangle 12"/>
          <p:cNvSpPr/>
          <p:nvPr/>
        </p:nvSpPr>
        <p:spPr bwMode="auto">
          <a:xfrm>
            <a:off x="2747985" y="2971800"/>
            <a:ext cx="1295400" cy="81915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latin typeface="Segoe UI" pitchFamily="34" charset="0"/>
                <a:ea typeface="Segoe UI" pitchFamily="34" charset="0"/>
                <a:cs typeface="Segoe UI" pitchFamily="34" charset="0"/>
              </a:rPr>
              <a:t>SQL Reporting Infra</a:t>
            </a:r>
          </a:p>
        </p:txBody>
      </p:sp>
      <p:sp>
        <p:nvSpPr>
          <p:cNvPr id="14" name="Rounded Rectangle 13"/>
          <p:cNvSpPr/>
          <p:nvPr/>
        </p:nvSpPr>
        <p:spPr bwMode="auto">
          <a:xfrm>
            <a:off x="5657850" y="2962275"/>
            <a:ext cx="1606550" cy="81915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latin typeface="Segoe UI" pitchFamily="34" charset="0"/>
                <a:ea typeface="Segoe UI" pitchFamily="34" charset="0"/>
                <a:cs typeface="Segoe UI" pitchFamily="34" charset="0"/>
              </a:rPr>
              <a:t>SQL Server Management Portal</a:t>
            </a:r>
          </a:p>
        </p:txBody>
      </p:sp>
      <p:sp>
        <p:nvSpPr>
          <p:cNvPr id="15" name="Rounded Rectangle 14"/>
          <p:cNvSpPr/>
          <p:nvPr/>
        </p:nvSpPr>
        <p:spPr bwMode="auto">
          <a:xfrm>
            <a:off x="4075134" y="2971800"/>
            <a:ext cx="1273175" cy="81915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solidFill>
                  <a:schemeClr val="tx1">
                    <a:alpha val="99000"/>
                  </a:schemeClr>
                </a:solidFill>
                <a:latin typeface="Segoe UI" pitchFamily="34" charset="0"/>
                <a:ea typeface="Segoe UI" pitchFamily="34" charset="0"/>
                <a:cs typeface="Segoe UI" pitchFamily="34" charset="0"/>
              </a:rPr>
              <a:t>SQL Reporting Gateway</a:t>
            </a:r>
          </a:p>
        </p:txBody>
      </p:sp>
      <p:sp>
        <p:nvSpPr>
          <p:cNvPr id="24" name="Rounded Rectangle 23"/>
          <p:cNvSpPr/>
          <p:nvPr/>
        </p:nvSpPr>
        <p:spPr bwMode="auto">
          <a:xfrm>
            <a:off x="9291637" y="3810000"/>
            <a:ext cx="1828800" cy="59055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solidFill>
                  <a:srgbClr val="FFFFFF">
                    <a:alpha val="98824"/>
                  </a:srgbClr>
                </a:solidFill>
                <a:latin typeface="Segoe UI" pitchFamily="34" charset="0"/>
                <a:ea typeface="Segoe UI" pitchFamily="34" charset="0"/>
                <a:cs typeface="Segoe UI" pitchFamily="34" charset="0"/>
              </a:rPr>
              <a:t>Load Balancer</a:t>
            </a:r>
          </a:p>
        </p:txBody>
      </p:sp>
      <p:sp>
        <p:nvSpPr>
          <p:cNvPr id="16" name="Flowchart: Magnetic Disk 15"/>
          <p:cNvSpPr/>
          <p:nvPr/>
        </p:nvSpPr>
        <p:spPr bwMode="auto">
          <a:xfrm>
            <a:off x="7359650" y="3114675"/>
            <a:ext cx="649288" cy="695325"/>
          </a:xfrm>
          <a:prstGeom prst="flowChartMagneticDisk">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chemeClr val="tx1">
                    <a:alpha val="99000"/>
                  </a:schemeClr>
                </a:solidFill>
                <a:latin typeface="Segoe UI" pitchFamily="34" charset="0"/>
                <a:ea typeface="Segoe UI" pitchFamily="34" charset="0"/>
                <a:cs typeface="Segoe UI" pitchFamily="34" charset="0"/>
              </a:rPr>
              <a:t>Data Source</a:t>
            </a:r>
          </a:p>
        </p:txBody>
      </p:sp>
      <p:sp>
        <p:nvSpPr>
          <p:cNvPr id="31" name="Flowchart: Magnetic Disk 30"/>
          <p:cNvSpPr/>
          <p:nvPr/>
        </p:nvSpPr>
        <p:spPr bwMode="auto">
          <a:xfrm>
            <a:off x="8035130" y="3128962"/>
            <a:ext cx="649288" cy="695325"/>
          </a:xfrm>
          <a:prstGeom prst="flowChartMagneticDisk">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a:solidFill>
                  <a:schemeClr val="tx1">
                    <a:alpha val="99000"/>
                  </a:schemeClr>
                </a:solidFill>
                <a:latin typeface="Segoe UI" pitchFamily="34" charset="0"/>
                <a:ea typeface="Segoe UI" pitchFamily="34" charset="0"/>
                <a:cs typeface="Segoe UI" pitchFamily="34" charset="0"/>
              </a:rPr>
              <a:t>Catalog DB</a:t>
            </a:r>
          </a:p>
        </p:txBody>
      </p:sp>
      <p:sp>
        <p:nvSpPr>
          <p:cNvPr id="32" name="Flowchart: Magnetic Disk 31"/>
          <p:cNvSpPr/>
          <p:nvPr/>
        </p:nvSpPr>
        <p:spPr bwMode="auto">
          <a:xfrm>
            <a:off x="8721725" y="3114675"/>
            <a:ext cx="649288" cy="695325"/>
          </a:xfrm>
          <a:prstGeom prst="flowChartMagneticDisk">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chemeClr val="tx1">
                    <a:alpha val="99000"/>
                  </a:schemeClr>
                </a:solidFill>
                <a:latin typeface="Segoe UI" pitchFamily="34" charset="0"/>
                <a:ea typeface="Segoe UI" pitchFamily="34" charset="0"/>
                <a:cs typeface="Segoe UI" pitchFamily="34" charset="0"/>
              </a:rPr>
              <a:t>Temp DB</a:t>
            </a:r>
          </a:p>
        </p:txBody>
      </p:sp>
    </p:spTree>
    <p:extLst>
      <p:ext uri="{BB962C8B-B14F-4D97-AF65-F5344CB8AC3E}">
        <p14:creationId xmlns:p14="http://schemas.microsoft.com/office/powerpoint/2010/main" val="133904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6" grpId="0" animBg="1"/>
      <p:bldP spid="13" grpId="0" animBg="1"/>
      <p:bldP spid="14" grpId="0" animBg="1"/>
      <p:bldP spid="15" grpId="0" animBg="1"/>
      <p:bldP spid="24" grpId="0" animBg="1"/>
      <p:bldP spid="16"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lvl="0"/>
            <a:r>
              <a:rPr lang="en-US" dirty="0"/>
              <a:t>How do we </a:t>
            </a:r>
            <a:r>
              <a:rPr lang="en-US" dirty="0" smtClean="0"/>
              <a:t>track SLA?</a:t>
            </a:r>
            <a:endParaRPr lang="en-US" dirty="0"/>
          </a:p>
        </p:txBody>
      </p:sp>
      <p:sp>
        <p:nvSpPr>
          <p:cNvPr id="4" name="Cloud 3"/>
          <p:cNvSpPr/>
          <p:nvPr/>
        </p:nvSpPr>
        <p:spPr bwMode="auto">
          <a:xfrm>
            <a:off x="4570412" y="1524000"/>
            <a:ext cx="3429000" cy="175260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000000">
                    <a:alpha val="98824"/>
                  </a:srgbClr>
                </a:solidFill>
                <a:latin typeface="Segoe UI" pitchFamily="34" charset="0"/>
                <a:ea typeface="Segoe UI" pitchFamily="34" charset="0"/>
                <a:cs typeface="Segoe UI" pitchFamily="34" charset="0"/>
              </a:rPr>
              <a:t>Windows Azure SQL Reporting</a:t>
            </a:r>
          </a:p>
        </p:txBody>
      </p:sp>
      <p:sp>
        <p:nvSpPr>
          <p:cNvPr id="5" name="Rounded Rectangle 4"/>
          <p:cNvSpPr/>
          <p:nvPr/>
        </p:nvSpPr>
        <p:spPr bwMode="auto">
          <a:xfrm>
            <a:off x="1217612" y="3505199"/>
            <a:ext cx="2133600" cy="1951805"/>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SLA Monitor</a:t>
            </a:r>
          </a:p>
        </p:txBody>
      </p:sp>
      <p:sp>
        <p:nvSpPr>
          <p:cNvPr id="6" name="Rounded Rectangle 5"/>
          <p:cNvSpPr/>
          <p:nvPr/>
        </p:nvSpPr>
        <p:spPr bwMode="auto">
          <a:xfrm>
            <a:off x="9066212" y="3495674"/>
            <a:ext cx="2133600" cy="2143125"/>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SLA Monitor</a:t>
            </a:r>
          </a:p>
        </p:txBody>
      </p:sp>
      <p:cxnSp>
        <p:nvCxnSpPr>
          <p:cNvPr id="8" name="Curved Connector 7"/>
          <p:cNvCxnSpPr>
            <a:stCxn id="5" idx="3"/>
            <a:endCxn id="4" idx="2"/>
          </p:cNvCxnSpPr>
          <p:nvPr/>
        </p:nvCxnSpPr>
        <p:spPr>
          <a:xfrm flipV="1">
            <a:off x="3351212" y="2400300"/>
            <a:ext cx="1229836" cy="2080802"/>
          </a:xfrm>
          <a:prstGeom prst="curvedConnector3">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0" name="Curved Connector 9"/>
          <p:cNvCxnSpPr>
            <a:stCxn id="6" idx="0"/>
          </p:cNvCxnSpPr>
          <p:nvPr/>
        </p:nvCxnSpPr>
        <p:spPr>
          <a:xfrm rot="16200000" flipV="1">
            <a:off x="8556628" y="1919290"/>
            <a:ext cx="1095372" cy="2057396"/>
          </a:xfrm>
          <a:prstGeom prst="curved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9" name="Freeform 78"/>
          <p:cNvSpPr>
            <a:spLocks noEditPoints="1"/>
          </p:cNvSpPr>
          <p:nvPr/>
        </p:nvSpPr>
        <p:spPr bwMode="auto">
          <a:xfrm>
            <a:off x="2589212" y="4800600"/>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8"/>
          <p:cNvSpPr>
            <a:spLocks noEditPoints="1"/>
          </p:cNvSpPr>
          <p:nvPr/>
        </p:nvSpPr>
        <p:spPr bwMode="auto">
          <a:xfrm>
            <a:off x="10530711" y="4910919"/>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Down Arrow 2"/>
          <p:cNvSpPr/>
          <p:nvPr/>
        </p:nvSpPr>
        <p:spPr bwMode="auto">
          <a:xfrm>
            <a:off x="5648134" y="3731439"/>
            <a:ext cx="1447800" cy="1342204"/>
          </a:xfrm>
          <a:prstGeom prst="down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a:off x="5334442" y="5302506"/>
            <a:ext cx="2075183"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99.9% SLA</a:t>
            </a:r>
          </a:p>
        </p:txBody>
      </p:sp>
    </p:spTree>
    <p:extLst>
      <p:ext uri="{BB962C8B-B14F-4D97-AF65-F5344CB8AC3E}">
        <p14:creationId xmlns:p14="http://schemas.microsoft.com/office/powerpoint/2010/main" val="10134443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447799"/>
            <a:ext cx="11149013" cy="4776692"/>
          </a:xfrm>
        </p:spPr>
        <p:txBody>
          <a:bodyPr/>
          <a:lstStyle/>
          <a:p>
            <a:r>
              <a:rPr lang="en-US" dirty="0" smtClean="0"/>
              <a:t>SSRS </a:t>
            </a:r>
            <a:r>
              <a:rPr lang="en-US" dirty="0" smtClean="0">
                <a:sym typeface="Wingdings" pitchFamily="2" charset="2"/>
              </a:rPr>
              <a:t> Windows Azure SQL Reporting</a:t>
            </a:r>
          </a:p>
          <a:p>
            <a:r>
              <a:rPr lang="en-US" dirty="0" smtClean="0">
                <a:sym typeface="Wingdings" pitchFamily="2" charset="2"/>
              </a:rPr>
              <a:t>Who can use it?</a:t>
            </a:r>
          </a:p>
          <a:p>
            <a:r>
              <a:rPr lang="en-US" dirty="0" smtClean="0">
                <a:sym typeface="Wingdings" pitchFamily="2" charset="2"/>
              </a:rPr>
              <a:t>How to use it?</a:t>
            </a:r>
          </a:p>
          <a:p>
            <a:r>
              <a:rPr lang="en-US" dirty="0" smtClean="0">
                <a:sym typeface="Wingdings" pitchFamily="2" charset="2"/>
              </a:rPr>
              <a:t>Architecture</a:t>
            </a:r>
          </a:p>
          <a:p>
            <a:r>
              <a:rPr lang="en-US" dirty="0" smtClean="0">
                <a:sym typeface="Wingdings" pitchFamily="2" charset="2"/>
              </a:rPr>
              <a:t>Pricing and SLA</a:t>
            </a:r>
          </a:p>
          <a:p>
            <a:r>
              <a:rPr lang="en-US" dirty="0" smtClean="0">
                <a:sym typeface="Wingdings" pitchFamily="2" charset="2"/>
              </a:rPr>
              <a:t>Future directions</a:t>
            </a:r>
            <a:endParaRPr lang="en-US" dirty="0">
              <a:sym typeface="Wingdings" pitchFamily="2" charset="2"/>
            </a:endParaRPr>
          </a:p>
          <a:p>
            <a:endParaRPr lang="en-US" dirty="0">
              <a:sym typeface="Wingdings" pitchFamily="2" charset="2"/>
            </a:endParaRPr>
          </a:p>
          <a:p>
            <a:pPr marL="0" indent="0">
              <a:buNone/>
            </a:pPr>
            <a:r>
              <a:rPr lang="en-US" dirty="0" smtClean="0">
                <a:sym typeface="Wingdings" pitchFamily="2" charset="2"/>
              </a:rPr>
              <a:t>And lots of demos…</a:t>
            </a:r>
          </a:p>
          <a:p>
            <a:endParaRPr lang="en-US" dirty="0"/>
          </a:p>
        </p:txBody>
      </p:sp>
    </p:spTree>
    <p:extLst>
      <p:ext uri="{BB962C8B-B14F-4D97-AF65-F5344CB8AC3E}">
        <p14:creationId xmlns:p14="http://schemas.microsoft.com/office/powerpoint/2010/main" val="24226974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sp>
        <p:nvSpPr>
          <p:cNvPr id="3" name="Content Placeholder 2"/>
          <p:cNvSpPr>
            <a:spLocks noGrp="1"/>
          </p:cNvSpPr>
          <p:nvPr>
            <p:ph idx="1"/>
          </p:nvPr>
        </p:nvSpPr>
        <p:spPr>
          <a:xfrm>
            <a:off x="519112" y="1447799"/>
            <a:ext cx="11149013" cy="4425827"/>
          </a:xfrm>
        </p:spPr>
        <p:txBody>
          <a:bodyPr/>
          <a:lstStyle/>
          <a:p>
            <a:r>
              <a:rPr lang="en-US" dirty="0" smtClean="0"/>
              <a:t>The </a:t>
            </a:r>
            <a:r>
              <a:rPr lang="en-CA" dirty="0"/>
              <a:t>price is </a:t>
            </a:r>
            <a:r>
              <a:rPr lang="en-CA" dirty="0" smtClean="0"/>
              <a:t>correlated </a:t>
            </a:r>
            <a:r>
              <a:rPr lang="en-US" dirty="0" smtClean="0"/>
              <a:t>to usage:</a:t>
            </a:r>
          </a:p>
          <a:p>
            <a:pPr lvl="1">
              <a:lnSpc>
                <a:spcPct val="150000"/>
              </a:lnSpc>
            </a:pPr>
            <a:r>
              <a:rPr lang="en-US" dirty="0" smtClean="0"/>
              <a:t>No servers </a:t>
            </a:r>
            <a:r>
              <a:rPr lang="en-US" dirty="0" smtClean="0">
                <a:sym typeface="Wingdings" pitchFamily="2" charset="2"/>
              </a:rPr>
              <a:t> No Charge</a:t>
            </a:r>
          </a:p>
          <a:p>
            <a:pPr lvl="1">
              <a:lnSpc>
                <a:spcPct val="150000"/>
              </a:lnSpc>
            </a:pPr>
            <a:r>
              <a:rPr lang="en-US" dirty="0" smtClean="0">
                <a:sym typeface="Wingdings" pitchFamily="2" charset="2"/>
              </a:rPr>
              <a:t>Servers are charged by the hour</a:t>
            </a:r>
          </a:p>
          <a:p>
            <a:pPr lvl="1">
              <a:lnSpc>
                <a:spcPct val="150000"/>
              </a:lnSpc>
            </a:pPr>
            <a:r>
              <a:rPr lang="en-US" dirty="0" smtClean="0">
                <a:sym typeface="Wingdings" pitchFamily="2" charset="2"/>
              </a:rPr>
              <a:t>Every hour a server may render up to 200 reports for $0.88/hour</a:t>
            </a:r>
          </a:p>
          <a:p>
            <a:pPr lvl="1">
              <a:lnSpc>
                <a:spcPct val="150000"/>
              </a:lnSpc>
            </a:pPr>
            <a:r>
              <a:rPr lang="en-US" dirty="0" smtClean="0">
                <a:sym typeface="Wingdings" pitchFamily="2" charset="2"/>
              </a:rPr>
              <a:t>SQL Reporting scales automatically: additional instances of 200 reports will cost $0.88/hour</a:t>
            </a:r>
          </a:p>
          <a:p>
            <a:pPr lvl="2"/>
            <a:endParaRPr lang="en-US" dirty="0" smtClean="0">
              <a:sym typeface="Wingdings" pitchFamily="2" charset="2"/>
            </a:endParaRPr>
          </a:p>
        </p:txBody>
      </p:sp>
    </p:spTree>
    <p:extLst>
      <p:ext uri="{BB962C8B-B14F-4D97-AF65-F5344CB8AC3E}">
        <p14:creationId xmlns:p14="http://schemas.microsoft.com/office/powerpoint/2010/main" val="15579011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Some Restrictions apply</a:t>
            </a:r>
            <a:endParaRPr lang="en-US" dirty="0"/>
          </a:p>
        </p:txBody>
      </p:sp>
      <p:sp>
        <p:nvSpPr>
          <p:cNvPr id="3" name="Content Placeholder 2"/>
          <p:cNvSpPr>
            <a:spLocks noGrp="1"/>
          </p:cNvSpPr>
          <p:nvPr>
            <p:ph idx="1"/>
          </p:nvPr>
        </p:nvSpPr>
        <p:spPr>
          <a:xfrm>
            <a:off x="519112" y="1447799"/>
            <a:ext cx="11149013" cy="4222694"/>
          </a:xfrm>
        </p:spPr>
        <p:txBody>
          <a:bodyPr/>
          <a:lstStyle/>
          <a:p>
            <a:pPr>
              <a:lnSpc>
                <a:spcPct val="150000"/>
              </a:lnSpc>
            </a:pPr>
            <a:r>
              <a:rPr lang="en-US" sz="2800" dirty="0" smtClean="0"/>
              <a:t>No support for  Custom assemblies, Custom extensions, Custom report items, Code elements </a:t>
            </a:r>
          </a:p>
          <a:p>
            <a:pPr>
              <a:lnSpc>
                <a:spcPct val="150000"/>
              </a:lnSpc>
            </a:pPr>
            <a:r>
              <a:rPr lang="en-US" sz="2800" dirty="0" smtClean="0"/>
              <a:t>Only one data source – Windows Azure SQL server</a:t>
            </a:r>
          </a:p>
          <a:p>
            <a:pPr>
              <a:lnSpc>
                <a:spcPct val="150000"/>
              </a:lnSpc>
            </a:pPr>
            <a:r>
              <a:rPr lang="en-US" sz="2800" dirty="0" smtClean="0"/>
              <a:t>Basic security model</a:t>
            </a:r>
          </a:p>
          <a:p>
            <a:pPr>
              <a:lnSpc>
                <a:spcPct val="150000"/>
              </a:lnSpc>
            </a:pPr>
            <a:r>
              <a:rPr lang="en-US" sz="2800" dirty="0" smtClean="0"/>
              <a:t>Scheduling, subscriptions and alerting are not supported</a:t>
            </a:r>
          </a:p>
          <a:p>
            <a:pPr>
              <a:lnSpc>
                <a:spcPct val="150000"/>
              </a:lnSpc>
            </a:pPr>
            <a:r>
              <a:rPr lang="en-US" sz="2800" dirty="0" smtClean="0"/>
              <a:t>Limited Report Builder support</a:t>
            </a:r>
          </a:p>
        </p:txBody>
      </p:sp>
    </p:spTree>
    <p:extLst>
      <p:ext uri="{BB962C8B-B14F-4D97-AF65-F5344CB8AC3E}">
        <p14:creationId xmlns:p14="http://schemas.microsoft.com/office/powerpoint/2010/main" val="11729488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Future Directions</a:t>
            </a:r>
            <a:endParaRPr lang="en-US" dirty="0"/>
          </a:p>
        </p:txBody>
      </p:sp>
      <p:sp>
        <p:nvSpPr>
          <p:cNvPr id="3" name="Content Placeholder 2"/>
          <p:cNvSpPr>
            <a:spLocks noGrp="1"/>
          </p:cNvSpPr>
          <p:nvPr>
            <p:ph idx="1"/>
          </p:nvPr>
        </p:nvSpPr>
        <p:spPr>
          <a:xfrm>
            <a:off x="519112" y="1447799"/>
            <a:ext cx="11149013" cy="4308872"/>
          </a:xfrm>
        </p:spPr>
        <p:txBody>
          <a:bodyPr/>
          <a:lstStyle/>
          <a:p>
            <a:pPr>
              <a:lnSpc>
                <a:spcPct val="150000"/>
              </a:lnSpc>
            </a:pPr>
            <a:r>
              <a:rPr lang="en-US" sz="2800" dirty="0" smtClean="0"/>
              <a:t>Extensibility – code segments</a:t>
            </a:r>
          </a:p>
          <a:p>
            <a:pPr>
              <a:lnSpc>
                <a:spcPct val="150000"/>
              </a:lnSpc>
            </a:pPr>
            <a:r>
              <a:rPr lang="en-US" sz="2800" dirty="0" smtClean="0"/>
              <a:t>Upgrade reporting engine to SQL Server 2012</a:t>
            </a:r>
          </a:p>
          <a:p>
            <a:pPr>
              <a:lnSpc>
                <a:spcPct val="150000"/>
              </a:lnSpc>
            </a:pPr>
            <a:r>
              <a:rPr lang="en-US" sz="2800" dirty="0" smtClean="0"/>
              <a:t>Additional data centers</a:t>
            </a:r>
          </a:p>
          <a:p>
            <a:pPr>
              <a:lnSpc>
                <a:spcPct val="150000"/>
              </a:lnSpc>
            </a:pPr>
            <a:r>
              <a:rPr lang="en-US" sz="2800" dirty="0" smtClean="0"/>
              <a:t>Additional data sources</a:t>
            </a:r>
          </a:p>
          <a:p>
            <a:pPr>
              <a:lnSpc>
                <a:spcPct val="150000"/>
              </a:lnSpc>
            </a:pPr>
            <a:r>
              <a:rPr lang="en-US" sz="2800" dirty="0" smtClean="0"/>
              <a:t>Identity federation and delegation</a:t>
            </a:r>
          </a:p>
          <a:p>
            <a:pPr>
              <a:lnSpc>
                <a:spcPct val="150000"/>
              </a:lnSpc>
            </a:pPr>
            <a:r>
              <a:rPr lang="en-US" sz="2800" dirty="0" smtClean="0"/>
              <a:t>Scheduling and Alerting</a:t>
            </a:r>
          </a:p>
        </p:txBody>
      </p:sp>
    </p:spTree>
    <p:extLst>
      <p:ext uri="{BB962C8B-B14F-4D97-AF65-F5344CB8AC3E}">
        <p14:creationId xmlns:p14="http://schemas.microsoft.com/office/powerpoint/2010/main" val="40961764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519112" y="1447799"/>
            <a:ext cx="11149013" cy="4979825"/>
          </a:xfrm>
        </p:spPr>
        <p:txBody>
          <a:bodyPr/>
          <a:lstStyle/>
          <a:p>
            <a:r>
              <a:rPr lang="en-US" dirty="0" smtClean="0">
                <a:sym typeface="Wingdings" pitchFamily="2" charset="2"/>
              </a:rPr>
              <a:t>Windows Azure SQL Reporting is Globally Available</a:t>
            </a:r>
          </a:p>
          <a:p>
            <a:r>
              <a:rPr lang="en-US" dirty="0" smtClean="0">
                <a:sym typeface="Wingdings" pitchFamily="2" charset="2"/>
              </a:rPr>
              <a:t>Management experience:</a:t>
            </a:r>
          </a:p>
          <a:p>
            <a:pPr lvl="1"/>
            <a:r>
              <a:rPr lang="en-US" dirty="0" smtClean="0">
                <a:sym typeface="Wingdings" pitchFamily="2" charset="2"/>
              </a:rPr>
              <a:t>Windows Azure portal</a:t>
            </a:r>
          </a:p>
          <a:p>
            <a:pPr lvl="1"/>
            <a:r>
              <a:rPr lang="en-US" dirty="0" smtClean="0">
                <a:sym typeface="Wingdings" pitchFamily="2" charset="2"/>
              </a:rPr>
              <a:t>SQL Server Data Tools</a:t>
            </a:r>
          </a:p>
          <a:p>
            <a:r>
              <a:rPr lang="en-US" dirty="0" smtClean="0">
                <a:sym typeface="Wingdings" pitchFamily="2" charset="2"/>
              </a:rPr>
              <a:t>Demos</a:t>
            </a:r>
          </a:p>
          <a:p>
            <a:pPr lvl="1"/>
            <a:r>
              <a:rPr lang="en-US" dirty="0" smtClean="0">
                <a:sym typeface="Wingdings" pitchFamily="2" charset="2"/>
              </a:rPr>
              <a:t>Report URL access</a:t>
            </a:r>
          </a:p>
          <a:p>
            <a:pPr lvl="1"/>
            <a:r>
              <a:rPr lang="en-US" dirty="0" smtClean="0">
                <a:sym typeface="Wingdings" pitchFamily="2" charset="2"/>
              </a:rPr>
              <a:t>SOAP API</a:t>
            </a:r>
          </a:p>
          <a:p>
            <a:pPr lvl="1"/>
            <a:r>
              <a:rPr lang="en-US" dirty="0" smtClean="0">
                <a:sym typeface="Wingdings" pitchFamily="2" charset="2"/>
              </a:rPr>
              <a:t>Win 8 tablet</a:t>
            </a:r>
          </a:p>
          <a:p>
            <a:endParaRPr lang="en-US" dirty="0">
              <a:sym typeface="Wingdings" pitchFamily="2" charset="2"/>
            </a:endParaRPr>
          </a:p>
          <a:p>
            <a:endParaRPr lang="en-US" dirty="0"/>
          </a:p>
        </p:txBody>
      </p:sp>
    </p:spTree>
    <p:extLst>
      <p:ext uri="{BB962C8B-B14F-4D97-AF65-F5344CB8AC3E}">
        <p14:creationId xmlns:p14="http://schemas.microsoft.com/office/powerpoint/2010/main" val="11798687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Program Manager</a:t>
            </a:r>
            <a:endParaRPr lang="en-US" dirty="0"/>
          </a:p>
        </p:txBody>
      </p:sp>
      <p:sp>
        <p:nvSpPr>
          <p:cNvPr id="49" name="Rectangle 48"/>
          <p:cNvSpPr/>
          <p:nvPr/>
        </p:nvSpPr>
        <p:spPr bwMode="auto">
          <a:xfrm>
            <a:off x="6227901" y="3710756"/>
            <a:ext cx="1923911" cy="97000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Dany</a:t>
            </a:r>
          </a:p>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Hoter</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223209" y="2107951"/>
            <a:ext cx="1928603" cy="153521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danyh@microsoft.com</a:t>
            </a:r>
          </a:p>
        </p:txBody>
      </p:sp>
      <p:grpSp>
        <p:nvGrpSpPr>
          <p:cNvPr id="53" name="Group 52"/>
          <p:cNvGrpSpPr/>
          <p:nvPr/>
        </p:nvGrpSpPr>
        <p:grpSpPr>
          <a:xfrm>
            <a:off x="6685410" y="2374346"/>
            <a:ext cx="1004199" cy="749854"/>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852" y="2107951"/>
            <a:ext cx="1985832" cy="2576921"/>
          </a:xfrm>
          <a:prstGeom prst="rect">
            <a:avLst/>
          </a:prstGeom>
        </p:spPr>
      </p:pic>
    </p:spTree>
    <p:extLst>
      <p:ext uri="{BB962C8B-B14F-4D97-AF65-F5344CB8AC3E}">
        <p14:creationId xmlns:p14="http://schemas.microsoft.com/office/powerpoint/2010/main" val="83194992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Engineer</a:t>
            </a:r>
            <a:endParaRPr lang="en-US" dirty="0"/>
          </a:p>
        </p:txBody>
      </p:sp>
      <p:sp>
        <p:nvSpPr>
          <p:cNvPr id="49" name="Rectangle 48"/>
          <p:cNvSpPr/>
          <p:nvPr/>
        </p:nvSpPr>
        <p:spPr bwMode="auto">
          <a:xfrm>
            <a:off x="6227901" y="3710756"/>
            <a:ext cx="1923911" cy="97000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chemeClr val="tx1"/>
                </a:solidFill>
                <a:latin typeface="Segoe UI" pitchFamily="34" charset="0"/>
                <a:ea typeface="Segoe UI" pitchFamily="34" charset="0"/>
                <a:cs typeface="Segoe UI" pitchFamily="34" charset="0"/>
              </a:rPr>
              <a:t>Ola Lavi</a:t>
            </a:r>
            <a:endParaRPr lang="en-US" sz="2800" dirty="0">
              <a:solidFill>
                <a:schemeClr val="tx1"/>
              </a:solidFill>
              <a:latin typeface="Segoe UI" pitchFamily="34" charset="0"/>
              <a:ea typeface="Segoe UI" pitchFamily="34" charset="0"/>
              <a:cs typeface="Segoe UI" pitchFamily="34" charset="0"/>
            </a:endParaRPr>
          </a:p>
        </p:txBody>
      </p:sp>
      <p:sp>
        <p:nvSpPr>
          <p:cNvPr id="47" name="Rectangle 46">
            <a:hlinkClick r:id="rId3"/>
          </p:cNvPr>
          <p:cNvSpPr/>
          <p:nvPr/>
        </p:nvSpPr>
        <p:spPr bwMode="auto">
          <a:xfrm>
            <a:off x="6223209" y="2107951"/>
            <a:ext cx="1928603" cy="153521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chemeClr val="tx1"/>
                </a:solidFill>
                <a:latin typeface="Segoe UI" pitchFamily="34" charset="0"/>
                <a:ea typeface="Segoe UI" pitchFamily="34" charset="0"/>
                <a:cs typeface="Segoe UI" pitchFamily="34" charset="0"/>
              </a:rPr>
              <a:t>olavi@microsoft.com</a:t>
            </a:r>
          </a:p>
        </p:txBody>
      </p:sp>
      <p:grpSp>
        <p:nvGrpSpPr>
          <p:cNvPr id="53" name="Group 52"/>
          <p:cNvGrpSpPr/>
          <p:nvPr/>
        </p:nvGrpSpPr>
        <p:grpSpPr>
          <a:xfrm>
            <a:off x="6685410" y="2374346"/>
            <a:ext cx="1004199" cy="749854"/>
            <a:chOff x="6490667" y="1905000"/>
            <a:chExt cx="1360852" cy="907878"/>
          </a:xfrm>
        </p:grpSpPr>
        <p:sp>
          <p:nvSpPr>
            <p:cNvPr id="54" name="Freeform 11"/>
            <p:cNvSpPr>
              <a:spLocks/>
            </p:cNvSpPr>
            <p:nvPr/>
          </p:nvSpPr>
          <p:spPr bwMode="black">
            <a:xfrm>
              <a:off x="6620669" y="2087055"/>
              <a:ext cx="1196262" cy="609644"/>
            </a:xfrm>
            <a:custGeom>
              <a:avLst/>
              <a:gdLst>
                <a:gd name="T0" fmla="*/ 363 w 422"/>
                <a:gd name="T1" fmla="*/ 1 h 213"/>
                <a:gd name="T2" fmla="*/ 346 w 422"/>
                <a:gd name="T3" fmla="*/ 0 h 213"/>
                <a:gd name="T4" fmla="*/ 346 w 422"/>
                <a:gd name="T5" fmla="*/ 0 h 213"/>
                <a:gd name="T6" fmla="*/ 346 w 422"/>
                <a:gd name="T7" fmla="*/ 0 h 213"/>
                <a:gd name="T8" fmla="*/ 346 w 422"/>
                <a:gd name="T9" fmla="*/ 0 h 213"/>
                <a:gd name="T10" fmla="*/ 185 w 422"/>
                <a:gd name="T11" fmla="*/ 98 h 213"/>
                <a:gd name="T12" fmla="*/ 164 w 422"/>
                <a:gd name="T13" fmla="*/ 105 h 213"/>
                <a:gd name="T14" fmla="*/ 141 w 422"/>
                <a:gd name="T15" fmla="*/ 96 h 213"/>
                <a:gd name="T16" fmla="*/ 14 w 422"/>
                <a:gd name="T17" fmla="*/ 2 h 213"/>
                <a:gd name="T18" fmla="*/ 14 w 422"/>
                <a:gd name="T19" fmla="*/ 2 h 213"/>
                <a:gd name="T20" fmla="*/ 0 w 422"/>
                <a:gd name="T21" fmla="*/ 1 h 213"/>
                <a:gd name="T22" fmla="*/ 1 w 422"/>
                <a:gd name="T23" fmla="*/ 100 h 213"/>
                <a:gd name="T24" fmla="*/ 40 w 422"/>
                <a:gd name="T25" fmla="*/ 98 h 213"/>
                <a:gd name="T26" fmla="*/ 181 w 422"/>
                <a:gd name="T27" fmla="*/ 149 h 213"/>
                <a:gd name="T28" fmla="*/ 335 w 422"/>
                <a:gd name="T29" fmla="*/ 211 h 213"/>
                <a:gd name="T30" fmla="*/ 362 w 422"/>
                <a:gd name="T31" fmla="*/ 213 h 213"/>
                <a:gd name="T32" fmla="*/ 362 w 422"/>
                <a:gd name="T33" fmla="*/ 169 h 213"/>
                <a:gd name="T34" fmla="*/ 421 w 422"/>
                <a:gd name="T35" fmla="*/ 114 h 213"/>
                <a:gd name="T36" fmla="*/ 420 w 422"/>
                <a:gd name="T37" fmla="*/ 111 h 213"/>
                <a:gd name="T38" fmla="*/ 418 w 422"/>
                <a:gd name="T39" fmla="*/ 115 h 213"/>
                <a:gd name="T40" fmla="*/ 362 w 422"/>
                <a:gd name="T41" fmla="*/ 155 h 213"/>
                <a:gd name="T42" fmla="*/ 363 w 422"/>
                <a:gd name="T43"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213">
                  <a:moveTo>
                    <a:pt x="363" y="1"/>
                  </a:moveTo>
                  <a:cubicBezTo>
                    <a:pt x="363" y="1"/>
                    <a:pt x="346" y="0"/>
                    <a:pt x="346" y="0"/>
                  </a:cubicBezTo>
                  <a:cubicBezTo>
                    <a:pt x="346" y="0"/>
                    <a:pt x="346" y="0"/>
                    <a:pt x="346" y="0"/>
                  </a:cubicBezTo>
                  <a:cubicBezTo>
                    <a:pt x="346" y="0"/>
                    <a:pt x="346" y="0"/>
                    <a:pt x="346" y="0"/>
                  </a:cubicBezTo>
                  <a:cubicBezTo>
                    <a:pt x="346" y="0"/>
                    <a:pt x="346" y="0"/>
                    <a:pt x="346" y="0"/>
                  </a:cubicBezTo>
                  <a:cubicBezTo>
                    <a:pt x="299" y="29"/>
                    <a:pt x="203" y="87"/>
                    <a:pt x="185" y="98"/>
                  </a:cubicBezTo>
                  <a:cubicBezTo>
                    <a:pt x="182" y="100"/>
                    <a:pt x="173" y="105"/>
                    <a:pt x="164" y="105"/>
                  </a:cubicBezTo>
                  <a:cubicBezTo>
                    <a:pt x="154" y="105"/>
                    <a:pt x="147" y="101"/>
                    <a:pt x="141" y="96"/>
                  </a:cubicBezTo>
                  <a:cubicBezTo>
                    <a:pt x="126" y="86"/>
                    <a:pt x="59" y="35"/>
                    <a:pt x="14" y="2"/>
                  </a:cubicBezTo>
                  <a:cubicBezTo>
                    <a:pt x="14" y="2"/>
                    <a:pt x="14" y="2"/>
                    <a:pt x="14" y="2"/>
                  </a:cubicBezTo>
                  <a:cubicBezTo>
                    <a:pt x="14" y="2"/>
                    <a:pt x="0" y="1"/>
                    <a:pt x="0" y="1"/>
                  </a:cubicBezTo>
                  <a:cubicBezTo>
                    <a:pt x="0" y="28"/>
                    <a:pt x="0" y="65"/>
                    <a:pt x="1" y="100"/>
                  </a:cubicBezTo>
                  <a:cubicBezTo>
                    <a:pt x="12" y="98"/>
                    <a:pt x="26" y="97"/>
                    <a:pt x="40" y="98"/>
                  </a:cubicBezTo>
                  <a:cubicBezTo>
                    <a:pt x="91" y="101"/>
                    <a:pt x="139" y="125"/>
                    <a:pt x="181" y="149"/>
                  </a:cubicBezTo>
                  <a:cubicBezTo>
                    <a:pt x="222" y="172"/>
                    <a:pt x="273" y="200"/>
                    <a:pt x="335" y="211"/>
                  </a:cubicBezTo>
                  <a:cubicBezTo>
                    <a:pt x="344" y="212"/>
                    <a:pt x="353" y="213"/>
                    <a:pt x="362" y="213"/>
                  </a:cubicBezTo>
                  <a:cubicBezTo>
                    <a:pt x="362" y="169"/>
                    <a:pt x="362" y="169"/>
                    <a:pt x="362" y="169"/>
                  </a:cubicBezTo>
                  <a:cubicBezTo>
                    <a:pt x="412" y="159"/>
                    <a:pt x="419" y="127"/>
                    <a:pt x="421" y="114"/>
                  </a:cubicBezTo>
                  <a:cubicBezTo>
                    <a:pt x="421" y="113"/>
                    <a:pt x="422" y="111"/>
                    <a:pt x="420" y="111"/>
                  </a:cubicBezTo>
                  <a:cubicBezTo>
                    <a:pt x="418" y="111"/>
                    <a:pt x="418" y="114"/>
                    <a:pt x="418" y="115"/>
                  </a:cubicBezTo>
                  <a:cubicBezTo>
                    <a:pt x="416" y="122"/>
                    <a:pt x="411" y="148"/>
                    <a:pt x="362" y="155"/>
                  </a:cubicBezTo>
                  <a:lnTo>
                    <a:pt x="363" y="1"/>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5" name="Freeform 12"/>
            <p:cNvSpPr>
              <a:spLocks noEditPoints="1"/>
            </p:cNvSpPr>
            <p:nvPr/>
          </p:nvSpPr>
          <p:spPr bwMode="black">
            <a:xfrm>
              <a:off x="6490667" y="2404452"/>
              <a:ext cx="1360852" cy="408426"/>
            </a:xfrm>
            <a:custGeom>
              <a:avLst/>
              <a:gdLst>
                <a:gd name="T0" fmla="*/ 480 w 480"/>
                <a:gd name="T1" fmla="*/ 81 h 143"/>
                <a:gd name="T2" fmla="*/ 478 w 480"/>
                <a:gd name="T3" fmla="*/ 81 h 143"/>
                <a:gd name="T4" fmla="*/ 430 w 480"/>
                <a:gd name="T5" fmla="*/ 106 h 143"/>
                <a:gd name="T6" fmla="*/ 390 w 480"/>
                <a:gd name="T7" fmla="*/ 107 h 143"/>
                <a:gd name="T8" fmla="*/ 242 w 480"/>
                <a:gd name="T9" fmla="*/ 62 h 143"/>
                <a:gd name="T10" fmla="*/ 74 w 480"/>
                <a:gd name="T11" fmla="*/ 1 h 143"/>
                <a:gd name="T12" fmla="*/ 11 w 480"/>
                <a:gd name="T13" fmla="*/ 19 h 143"/>
                <a:gd name="T14" fmla="*/ 0 w 480"/>
                <a:gd name="T15" fmla="*/ 53 h 143"/>
                <a:gd name="T16" fmla="*/ 34 w 480"/>
                <a:gd name="T17" fmla="*/ 89 h 143"/>
                <a:gd name="T18" fmla="*/ 47 w 480"/>
                <a:gd name="T19" fmla="*/ 90 h 143"/>
                <a:gd name="T20" fmla="*/ 47 w 480"/>
                <a:gd name="T21" fmla="*/ 102 h 143"/>
                <a:gd name="T22" fmla="*/ 59 w 480"/>
                <a:gd name="T23" fmla="*/ 117 h 143"/>
                <a:gd name="T24" fmla="*/ 375 w 480"/>
                <a:gd name="T25" fmla="*/ 143 h 143"/>
                <a:gd name="T26" fmla="*/ 396 w 480"/>
                <a:gd name="T27" fmla="*/ 139 h 143"/>
                <a:gd name="T28" fmla="*/ 408 w 480"/>
                <a:gd name="T29" fmla="*/ 123 h 143"/>
                <a:gd name="T30" fmla="*/ 408 w 480"/>
                <a:gd name="T31" fmla="*/ 115 h 143"/>
                <a:gd name="T32" fmla="*/ 454 w 480"/>
                <a:gd name="T33" fmla="*/ 105 h 143"/>
                <a:gd name="T34" fmla="*/ 480 w 480"/>
                <a:gd name="T35" fmla="*/ 82 h 143"/>
                <a:gd name="T36" fmla="*/ 480 w 480"/>
                <a:gd name="T37" fmla="*/ 81 h 143"/>
                <a:gd name="T38" fmla="*/ 47 w 480"/>
                <a:gd name="T39" fmla="*/ 73 h 143"/>
                <a:gd name="T40" fmla="*/ 11 w 480"/>
                <a:gd name="T41" fmla="*/ 51 h 143"/>
                <a:gd name="T42" fmla="*/ 21 w 480"/>
                <a:gd name="T43" fmla="*/ 26 h 143"/>
                <a:gd name="T44" fmla="*/ 47 w 480"/>
                <a:gd name="T45" fmla="*/ 18 h 143"/>
                <a:gd name="T46" fmla="*/ 47 w 480"/>
                <a:gd name="T47"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143">
                  <a:moveTo>
                    <a:pt x="480" y="81"/>
                  </a:moveTo>
                  <a:cubicBezTo>
                    <a:pt x="479" y="80"/>
                    <a:pt x="478" y="81"/>
                    <a:pt x="478" y="81"/>
                  </a:cubicBezTo>
                  <a:cubicBezTo>
                    <a:pt x="463" y="97"/>
                    <a:pt x="443" y="103"/>
                    <a:pt x="430" y="106"/>
                  </a:cubicBezTo>
                  <a:cubicBezTo>
                    <a:pt x="420" y="108"/>
                    <a:pt x="408" y="108"/>
                    <a:pt x="390" y="107"/>
                  </a:cubicBezTo>
                  <a:cubicBezTo>
                    <a:pt x="350" y="103"/>
                    <a:pt x="301" y="91"/>
                    <a:pt x="242" y="62"/>
                  </a:cubicBezTo>
                  <a:cubicBezTo>
                    <a:pt x="169" y="25"/>
                    <a:pt x="119" y="3"/>
                    <a:pt x="74" y="1"/>
                  </a:cubicBezTo>
                  <a:cubicBezTo>
                    <a:pt x="54" y="0"/>
                    <a:pt x="26" y="1"/>
                    <a:pt x="11" y="19"/>
                  </a:cubicBezTo>
                  <a:cubicBezTo>
                    <a:pt x="3" y="27"/>
                    <a:pt x="0" y="40"/>
                    <a:pt x="0" y="53"/>
                  </a:cubicBezTo>
                  <a:cubicBezTo>
                    <a:pt x="1" y="80"/>
                    <a:pt x="23" y="88"/>
                    <a:pt x="34" y="89"/>
                  </a:cubicBezTo>
                  <a:cubicBezTo>
                    <a:pt x="38" y="90"/>
                    <a:pt x="43" y="91"/>
                    <a:pt x="47" y="90"/>
                  </a:cubicBezTo>
                  <a:cubicBezTo>
                    <a:pt x="47" y="97"/>
                    <a:pt x="47" y="101"/>
                    <a:pt x="47" y="102"/>
                  </a:cubicBezTo>
                  <a:cubicBezTo>
                    <a:pt x="47" y="112"/>
                    <a:pt x="50" y="116"/>
                    <a:pt x="59" y="117"/>
                  </a:cubicBezTo>
                  <a:cubicBezTo>
                    <a:pt x="68" y="117"/>
                    <a:pt x="371" y="143"/>
                    <a:pt x="375" y="143"/>
                  </a:cubicBezTo>
                  <a:cubicBezTo>
                    <a:pt x="380" y="143"/>
                    <a:pt x="391" y="142"/>
                    <a:pt x="396" y="139"/>
                  </a:cubicBezTo>
                  <a:cubicBezTo>
                    <a:pt x="401" y="136"/>
                    <a:pt x="408" y="133"/>
                    <a:pt x="408" y="123"/>
                  </a:cubicBezTo>
                  <a:cubicBezTo>
                    <a:pt x="408" y="115"/>
                    <a:pt x="408" y="115"/>
                    <a:pt x="408" y="115"/>
                  </a:cubicBezTo>
                  <a:cubicBezTo>
                    <a:pt x="425" y="115"/>
                    <a:pt x="441" y="111"/>
                    <a:pt x="454" y="105"/>
                  </a:cubicBezTo>
                  <a:cubicBezTo>
                    <a:pt x="464" y="100"/>
                    <a:pt x="473" y="92"/>
                    <a:pt x="480" y="82"/>
                  </a:cubicBezTo>
                  <a:cubicBezTo>
                    <a:pt x="480" y="82"/>
                    <a:pt x="480" y="81"/>
                    <a:pt x="480" y="81"/>
                  </a:cubicBezTo>
                  <a:close/>
                  <a:moveTo>
                    <a:pt x="47" y="73"/>
                  </a:moveTo>
                  <a:cubicBezTo>
                    <a:pt x="31" y="73"/>
                    <a:pt x="12" y="69"/>
                    <a:pt x="11" y="51"/>
                  </a:cubicBezTo>
                  <a:cubicBezTo>
                    <a:pt x="10" y="41"/>
                    <a:pt x="13" y="33"/>
                    <a:pt x="21" y="26"/>
                  </a:cubicBezTo>
                  <a:cubicBezTo>
                    <a:pt x="29" y="20"/>
                    <a:pt x="37" y="19"/>
                    <a:pt x="47" y="18"/>
                  </a:cubicBezTo>
                  <a:cubicBezTo>
                    <a:pt x="47" y="39"/>
                    <a:pt x="47" y="58"/>
                    <a:pt x="47" y="73"/>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56" name="Freeform 13"/>
            <p:cNvSpPr>
              <a:spLocks/>
            </p:cNvSpPr>
            <p:nvPr/>
          </p:nvSpPr>
          <p:spPr bwMode="black">
            <a:xfrm>
              <a:off x="6620669" y="1905000"/>
              <a:ext cx="1029286" cy="422798"/>
            </a:xfrm>
            <a:custGeom>
              <a:avLst/>
              <a:gdLst>
                <a:gd name="T0" fmla="*/ 137 w 363"/>
                <a:gd name="T1" fmla="*/ 138 h 148"/>
                <a:gd name="T2" fmla="*/ 163 w 363"/>
                <a:gd name="T3" fmla="*/ 148 h 148"/>
                <a:gd name="T4" fmla="*/ 189 w 363"/>
                <a:gd name="T5" fmla="*/ 140 h 148"/>
                <a:gd name="T6" fmla="*/ 363 w 363"/>
                <a:gd name="T7" fmla="*/ 32 h 148"/>
                <a:gd name="T8" fmla="*/ 363 w 363"/>
                <a:gd name="T9" fmla="*/ 19 h 148"/>
                <a:gd name="T10" fmla="*/ 348 w 363"/>
                <a:gd name="T11" fmla="*/ 3 h 148"/>
                <a:gd name="T12" fmla="*/ 335 w 363"/>
                <a:gd name="T13" fmla="*/ 0 h 148"/>
                <a:gd name="T14" fmla="*/ 330 w 363"/>
                <a:gd name="T15" fmla="*/ 0 h 148"/>
                <a:gd name="T16" fmla="*/ 13 w 363"/>
                <a:gd name="T17" fmla="*/ 14 h 148"/>
                <a:gd name="T18" fmla="*/ 0 w 363"/>
                <a:gd name="T19" fmla="*/ 27 h 148"/>
                <a:gd name="T20" fmla="*/ 0 w 363"/>
                <a:gd name="T21" fmla="*/ 38 h 148"/>
                <a:gd name="T22" fmla="*/ 137 w 363"/>
                <a:gd name="T23"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 h="148">
                  <a:moveTo>
                    <a:pt x="137" y="138"/>
                  </a:moveTo>
                  <a:cubicBezTo>
                    <a:pt x="146" y="145"/>
                    <a:pt x="154" y="148"/>
                    <a:pt x="163" y="148"/>
                  </a:cubicBezTo>
                  <a:cubicBezTo>
                    <a:pt x="172" y="148"/>
                    <a:pt x="181" y="145"/>
                    <a:pt x="189" y="140"/>
                  </a:cubicBezTo>
                  <a:cubicBezTo>
                    <a:pt x="202" y="132"/>
                    <a:pt x="312" y="64"/>
                    <a:pt x="363" y="32"/>
                  </a:cubicBezTo>
                  <a:cubicBezTo>
                    <a:pt x="363" y="19"/>
                    <a:pt x="363" y="19"/>
                    <a:pt x="363" y="19"/>
                  </a:cubicBezTo>
                  <a:cubicBezTo>
                    <a:pt x="363" y="9"/>
                    <a:pt x="355" y="5"/>
                    <a:pt x="348" y="3"/>
                  </a:cubicBezTo>
                  <a:cubicBezTo>
                    <a:pt x="344" y="1"/>
                    <a:pt x="339" y="1"/>
                    <a:pt x="335" y="0"/>
                  </a:cubicBezTo>
                  <a:cubicBezTo>
                    <a:pt x="334" y="0"/>
                    <a:pt x="332" y="0"/>
                    <a:pt x="330" y="0"/>
                  </a:cubicBezTo>
                  <a:cubicBezTo>
                    <a:pt x="328" y="0"/>
                    <a:pt x="22" y="14"/>
                    <a:pt x="13" y="14"/>
                  </a:cubicBezTo>
                  <a:cubicBezTo>
                    <a:pt x="4" y="14"/>
                    <a:pt x="0" y="18"/>
                    <a:pt x="0" y="27"/>
                  </a:cubicBezTo>
                  <a:cubicBezTo>
                    <a:pt x="0" y="28"/>
                    <a:pt x="0" y="30"/>
                    <a:pt x="0" y="38"/>
                  </a:cubicBezTo>
                  <a:cubicBezTo>
                    <a:pt x="40" y="66"/>
                    <a:pt x="126" y="130"/>
                    <a:pt x="137" y="138"/>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091" y="2107951"/>
            <a:ext cx="2267115" cy="2587556"/>
          </a:xfrm>
          <a:prstGeom prst="rect">
            <a:avLst/>
          </a:prstGeom>
        </p:spPr>
      </p:pic>
    </p:spTree>
    <p:extLst>
      <p:ext uri="{BB962C8B-B14F-4D97-AF65-F5344CB8AC3E}">
        <p14:creationId xmlns:p14="http://schemas.microsoft.com/office/powerpoint/2010/main" val="351226605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@sqlserver</a:t>
              </a: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TechEd_NA</a:t>
              </a:r>
              <a:endParaRPr lang="en-US" sz="1600" dirty="0" smtClean="0">
                <a:solidFill>
                  <a:srgbClr val="FFFFFF"/>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a:t>
              </a:r>
              <a:r>
                <a:rPr lang="en-US" sz="1600" dirty="0" err="1" smtClean="0">
                  <a:solidFill>
                    <a:srgbClr val="FFFFFF"/>
                  </a:solidFill>
                  <a:ea typeface="Segoe UI" pitchFamily="34" charset="0"/>
                  <a:cs typeface="Segoe UI" pitchFamily="34" charset="0"/>
                </a:rPr>
                <a:t>msTechEd</a:t>
              </a:r>
              <a:endParaRPr lang="en-US" sz="1400" dirty="0">
                <a:solidFill>
                  <a:srgbClr val="FFFFFF"/>
                </a:soli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solidFill>
                  <a:srgbClr val="FFFFFF"/>
                </a:soli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solidFill>
                      <a:srgbClr val="FFFFFF">
                        <a:alpha val="99000"/>
                      </a:srgbClr>
                    </a:solidFill>
                    <a:latin typeface="Segoe UI Semibold" pitchFamily="34" charset="0"/>
                    <a:hlinkClick r:id="rId4"/>
                  </a:rPr>
                  <a:t>m</a:t>
                </a:r>
                <a:r>
                  <a:rPr lang="en-US" sz="7000" dirty="0">
                    <a:solidFill>
                      <a:srgbClr val="FFFFFF">
                        <a:alpha val="99000"/>
                      </a:srgbClr>
                    </a:solidFill>
                    <a:latin typeface="Segoe UI Semibold" pitchFamily="34" charset="0"/>
                    <a:hlinkClick r:id="rId4"/>
                  </a:rPr>
                  <a:t>v</a:t>
                </a:r>
                <a:r>
                  <a:rPr lang="en-US" sz="7000" dirty="0" smtClean="0">
                    <a:solidFill>
                      <a:srgbClr val="FFFFFF">
                        <a:alpha val="99000"/>
                      </a:srgbClr>
                    </a:solidFill>
                    <a:latin typeface="Segoe UI Semibold" pitchFamily="34" charset="0"/>
                    <a:hlinkClick r:id="rId4"/>
                  </a:rPr>
                  <a:t>a</a:t>
                </a:r>
                <a:endParaRPr lang="en-US" sz="7000" dirty="0" smtClean="0">
                  <a:solidFill>
                    <a:srgbClr val="FFFFFF">
                      <a:alpha val="99000"/>
                    </a:srgbClr>
                  </a:soli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solidFill>
                      <a:srgbClr val="1D4C7C">
                        <a:alpha val="99000"/>
                      </a:srgbClr>
                    </a:soli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solidFill>
                  <a:srgbClr val="072B60"/>
                </a:solidFill>
                <a:ea typeface="Segoe UI" pitchFamily="34" charset="0"/>
                <a:cs typeface="Segoe UI" pitchFamily="34" charset="0"/>
              </a:endParaRPr>
            </a:p>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solidFill>
                    <a:srgbClr val="FFFFFF"/>
                  </a:soli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383"/>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337881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73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4415508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9"/>
          <p:cNvSpPr>
            <a:spLocks noEditPoints="1"/>
          </p:cNvSpPr>
          <p:nvPr/>
        </p:nvSpPr>
        <p:spPr bwMode="auto">
          <a:xfrm rot="3412494">
            <a:off x="3001366" y="2233484"/>
            <a:ext cx="2374553" cy="136032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SSRS </a:t>
            </a:r>
            <a:r>
              <a:rPr lang="en-US" dirty="0" smtClean="0">
                <a:sym typeface="Wingdings" pitchFamily="2" charset="2"/>
              </a:rPr>
              <a:t> Windows Azure SQL Reporting</a:t>
            </a:r>
            <a:endParaRPr lang="en-US" dirty="0"/>
          </a:p>
        </p:txBody>
      </p:sp>
      <p:grpSp>
        <p:nvGrpSpPr>
          <p:cNvPr id="3" name="Group 2"/>
          <p:cNvGrpSpPr/>
          <p:nvPr/>
        </p:nvGrpSpPr>
        <p:grpSpPr>
          <a:xfrm>
            <a:off x="379412" y="1439452"/>
            <a:ext cx="2436756" cy="1828800"/>
            <a:chOff x="762056" y="4191000"/>
            <a:chExt cx="2436756" cy="1828800"/>
          </a:xfrm>
        </p:grpSpPr>
        <p:sp>
          <p:nvSpPr>
            <p:cNvPr id="4" name="Rounded Rectangle 3"/>
            <p:cNvSpPr/>
            <p:nvPr/>
          </p:nvSpPr>
          <p:spPr bwMode="auto">
            <a:xfrm>
              <a:off x="762056" y="4191000"/>
              <a:ext cx="2436756" cy="1828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000000">
                    <a:alpha val="98824"/>
                  </a:srgbClr>
                </a:solidFill>
                <a:latin typeface="Segoe UI" pitchFamily="34" charset="0"/>
                <a:ea typeface="Segoe UI" pitchFamily="34" charset="0"/>
                <a:cs typeface="Segoe UI" pitchFamily="34" charset="0"/>
              </a:endParaRPr>
            </a:p>
            <a:p>
              <a:pPr algn="ctr" defTabSz="914099"/>
              <a:endParaRPr lang="en-US" dirty="0">
                <a:solidFill>
                  <a:srgbClr val="000000">
                    <a:alpha val="98824"/>
                  </a:srgbClr>
                </a:solidFill>
                <a:latin typeface="Segoe UI" pitchFamily="34" charset="0"/>
                <a:ea typeface="Segoe UI" pitchFamily="34" charset="0"/>
                <a:cs typeface="Segoe UI" pitchFamily="34" charset="0"/>
              </a:endParaRPr>
            </a:p>
            <a:p>
              <a:pPr algn="ctr" defTabSz="914099"/>
              <a:endParaRPr lang="en-US" dirty="0" smtClean="0">
                <a:solidFill>
                  <a:srgbClr val="000000">
                    <a:alpha val="98824"/>
                  </a:srgbClr>
                </a:solidFill>
                <a:latin typeface="Segoe UI" pitchFamily="34" charset="0"/>
                <a:ea typeface="Segoe UI" pitchFamily="34" charset="0"/>
                <a:cs typeface="Segoe UI" pitchFamily="34" charset="0"/>
              </a:endParaRPr>
            </a:p>
            <a:p>
              <a:pPr algn="ctr" defTabSz="914099"/>
              <a:endParaRPr lang="en-US" dirty="0">
                <a:solidFill>
                  <a:srgbClr val="000000">
                    <a:alpha val="98824"/>
                  </a:srgbClr>
                </a:solidFill>
                <a:latin typeface="Segoe UI" pitchFamily="34" charset="0"/>
                <a:ea typeface="Segoe UI" pitchFamily="34" charset="0"/>
                <a:cs typeface="Segoe UI" pitchFamily="34" charset="0"/>
              </a:endParaRPr>
            </a:p>
            <a:p>
              <a:pPr algn="ctr" defTabSz="914099"/>
              <a:r>
                <a:rPr lang="en-US" dirty="0" smtClean="0">
                  <a:solidFill>
                    <a:srgbClr val="000000">
                      <a:alpha val="98824"/>
                    </a:srgbClr>
                  </a:solidFill>
                  <a:latin typeface="Segoe UI" pitchFamily="34" charset="0"/>
                  <a:ea typeface="Segoe UI" pitchFamily="34" charset="0"/>
                  <a:cs typeface="Segoe UI" pitchFamily="34" charset="0"/>
                </a:rPr>
                <a:t>Reporting Services</a:t>
              </a:r>
            </a:p>
          </p:txBody>
        </p:sp>
        <p:pic>
          <p:nvPicPr>
            <p:cNvPr id="1026" name="Picture 2" descr="http://www.bradleyschacht.com/wp-content/uploads/2011/12/SQL-Server-2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066" y="4429125"/>
              <a:ext cx="1193685" cy="98107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Freeform 77"/>
          <p:cNvSpPr>
            <a:spLocks noEditPoints="1"/>
          </p:cNvSpPr>
          <p:nvPr/>
        </p:nvSpPr>
        <p:spPr bwMode="auto">
          <a:xfrm>
            <a:off x="5103812" y="3242635"/>
            <a:ext cx="1983071" cy="991613"/>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3" name="Content Placeholder 2"/>
          <p:cNvSpPr>
            <a:spLocks noGrp="1"/>
          </p:cNvSpPr>
          <p:nvPr>
            <p:ph idx="1"/>
          </p:nvPr>
        </p:nvSpPr>
        <p:spPr>
          <a:xfrm>
            <a:off x="4734342" y="4337713"/>
            <a:ext cx="2766188" cy="332399"/>
          </a:xfrm>
        </p:spPr>
        <p:txBody>
          <a:bodyPr/>
          <a:lstStyle/>
          <a:p>
            <a:pPr marL="0" indent="0">
              <a:buNone/>
            </a:pPr>
            <a:r>
              <a:rPr lang="en-US" sz="2400" dirty="0" smtClean="0"/>
              <a:t>Azure infrastructure</a:t>
            </a:r>
            <a:endParaRPr lang="en-US" sz="2400" dirty="0"/>
          </a:p>
        </p:txBody>
      </p:sp>
      <p:sp>
        <p:nvSpPr>
          <p:cNvPr id="24" name="Content Placeholder 2"/>
          <p:cNvSpPr txBox="1">
            <a:spLocks/>
          </p:cNvSpPr>
          <p:nvPr/>
        </p:nvSpPr>
        <p:spPr>
          <a:xfrm>
            <a:off x="8075612" y="3401493"/>
            <a:ext cx="3147188"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t>Windows Azure SQL Database connectivity</a:t>
            </a:r>
            <a:endParaRPr lang="en-US" sz="2400" dirty="0"/>
          </a:p>
        </p:txBody>
      </p:sp>
      <p:sp>
        <p:nvSpPr>
          <p:cNvPr id="26" name="Content Placeholder 2"/>
          <p:cNvSpPr txBox="1">
            <a:spLocks/>
          </p:cNvSpPr>
          <p:nvPr/>
        </p:nvSpPr>
        <p:spPr>
          <a:xfrm>
            <a:off x="364878" y="6180160"/>
            <a:ext cx="31471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t>Windows Azure portal</a:t>
            </a:r>
            <a:endParaRPr lang="en-US" sz="2400" dirty="0"/>
          </a:p>
        </p:txBody>
      </p:sp>
      <p:sp>
        <p:nvSpPr>
          <p:cNvPr id="27" name="Content Placeholder 2"/>
          <p:cNvSpPr txBox="1">
            <a:spLocks/>
          </p:cNvSpPr>
          <p:nvPr/>
        </p:nvSpPr>
        <p:spPr>
          <a:xfrm>
            <a:off x="8322794" y="5930722"/>
            <a:ext cx="31471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dirty="0" smtClean="0"/>
              <a:t>Datacenters worldwide</a:t>
            </a:r>
            <a:endParaRPr lang="en-US" sz="2400" dirty="0"/>
          </a:p>
        </p:txBody>
      </p:sp>
      <p:sp>
        <p:nvSpPr>
          <p:cNvPr id="10" name="Flowchart: Magnetic Disk 9"/>
          <p:cNvSpPr/>
          <p:nvPr/>
        </p:nvSpPr>
        <p:spPr bwMode="auto">
          <a:xfrm>
            <a:off x="9039606" y="1760072"/>
            <a:ext cx="1219200" cy="1576299"/>
          </a:xfrm>
          <a:prstGeom prst="flowChartMagneticDisk">
            <a:avLst/>
          </a:prstGeom>
          <a:gradFill flip="none" rotWithShape="1">
            <a:gsLst>
              <a:gs pos="0">
                <a:schemeClr val="accent1">
                  <a:tint val="50000"/>
                  <a:satMod val="300000"/>
                </a:schemeClr>
              </a:gs>
              <a:gs pos="74000">
                <a:schemeClr val="tx1"/>
              </a:gs>
              <a:gs pos="100000">
                <a:schemeClr val="bg2">
                  <a:lumMod val="40000"/>
                  <a:lumOff val="60000"/>
                </a:schemeClr>
              </a:gs>
            </a:gsLst>
            <a:lin ang="10800000" scaled="1"/>
            <a:tileRect/>
          </a:gradFill>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2" y="4343400"/>
            <a:ext cx="2786024" cy="175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reeform 89"/>
          <p:cNvSpPr>
            <a:spLocks noEditPoints="1"/>
          </p:cNvSpPr>
          <p:nvPr/>
        </p:nvSpPr>
        <p:spPr bwMode="auto">
          <a:xfrm rot="12675340">
            <a:off x="3685088" y="4376673"/>
            <a:ext cx="1187276" cy="1747731"/>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9"/>
          <p:cNvSpPr>
            <a:spLocks noEditPoints="1"/>
          </p:cNvSpPr>
          <p:nvPr/>
        </p:nvSpPr>
        <p:spPr bwMode="auto">
          <a:xfrm rot="1713307">
            <a:off x="6882480" y="2341008"/>
            <a:ext cx="1776665" cy="1517672"/>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a:noFill/>
          </a:ln>
          <a:scene3d>
            <a:camera prst="orthographicFront">
              <a:rot lat="590794" lon="20990927" rev="20894763"/>
            </a:camera>
            <a:lightRig rig="threePt" dir="t"/>
          </a:scene3d>
        </p:spPr>
        <p:txBody>
          <a:bodyPr vert="horz" wrap="square" lIns="91440" tIns="45720" rIns="91440" bIns="45720" numCol="1" anchor="t" anchorCtr="0" compatLnSpc="1">
            <a:prstTxWarp prst="textNoShape">
              <a:avLst/>
            </a:prstTxWarp>
          </a:bodyPr>
          <a:lstStyle/>
          <a:p>
            <a:endParaRPr lang="en-US"/>
          </a:p>
        </p:txBody>
      </p:sp>
      <p:pic>
        <p:nvPicPr>
          <p:cNvPr id="1028" name="Picture 4" descr="Physical server racks in a data ce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0105" y="4233882"/>
            <a:ext cx="1512566" cy="16445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7">
            <a:clrChange>
              <a:clrFrom>
                <a:srgbClr val="1D4C7C"/>
              </a:clrFrom>
              <a:clrTo>
                <a:srgbClr val="1D4C7C">
                  <a:alpha val="0"/>
                </a:srgbClr>
              </a:clrTo>
            </a:clrChange>
            <a:extLst>
              <a:ext uri="{28A0092B-C50C-407E-A947-70E740481C1C}">
                <a14:useLocalDpi xmlns:a14="http://schemas.microsoft.com/office/drawing/2010/main" val="0"/>
              </a:ext>
            </a:extLst>
          </a:blip>
          <a:srcRect/>
          <a:stretch>
            <a:fillRect/>
          </a:stretch>
        </p:blipFill>
        <p:spPr bwMode="auto">
          <a:xfrm>
            <a:off x="6594379" y="4739433"/>
            <a:ext cx="1981200" cy="128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3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23" grpId="0" build="p"/>
      <p:bldP spid="24" grpId="0"/>
      <p:bldP spid="26" grpId="0"/>
      <p:bldP spid="27" grpId="0"/>
      <p:bldP spid="10" grpId="0" animBg="1"/>
      <p:bldP spid="30"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
            </a:r>
            <a:r>
              <a:rPr lang="en-US" dirty="0" smtClean="0"/>
              <a:t>emo</a:t>
            </a:r>
            <a:endParaRPr lang="en-US" dirty="0"/>
          </a:p>
        </p:txBody>
      </p:sp>
      <p:sp>
        <p:nvSpPr>
          <p:cNvPr id="4" name="Title 3"/>
          <p:cNvSpPr>
            <a:spLocks noGrp="1"/>
          </p:cNvSpPr>
          <p:nvPr>
            <p:ph type="ctrTitle"/>
          </p:nvPr>
        </p:nvSpPr>
        <p:spPr/>
        <p:txBody>
          <a:bodyPr/>
          <a:lstStyle/>
          <a:p>
            <a:r>
              <a:rPr lang="en-US" dirty="0" smtClean="0"/>
              <a:t>Let’s see it</a:t>
            </a:r>
            <a:endParaRPr lang="en-US" dirty="0"/>
          </a:p>
        </p:txBody>
      </p:sp>
    </p:spTree>
    <p:extLst>
      <p:ext uri="{BB962C8B-B14F-4D97-AF65-F5344CB8AC3E}">
        <p14:creationId xmlns:p14="http://schemas.microsoft.com/office/powerpoint/2010/main" val="27405189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189412" y="3352800"/>
            <a:ext cx="6934200" cy="1523494"/>
          </a:xfrm>
        </p:spPr>
        <p:txBody>
          <a:bodyPr/>
          <a:lstStyle/>
          <a:p>
            <a:r>
              <a:rPr sz="3600" dirty="0" smtClean="0"/>
              <a:t>Windows Azure SQL Reporting </a:t>
            </a:r>
            <a:br>
              <a:rPr sz="3600" dirty="0" smtClean="0"/>
            </a:br>
            <a:r>
              <a:rPr sz="3600" dirty="0" smtClean="0"/>
              <a:t>is Globally Available</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547974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use it?</a:t>
            </a:r>
            <a:endParaRPr lang="en-US" dirty="0"/>
          </a:p>
        </p:txBody>
      </p:sp>
      <p:sp>
        <p:nvSpPr>
          <p:cNvPr id="3" name="Content Placeholder 2"/>
          <p:cNvSpPr>
            <a:spLocks noGrp="1"/>
          </p:cNvSpPr>
          <p:nvPr>
            <p:ph idx="1"/>
          </p:nvPr>
        </p:nvSpPr>
        <p:spPr>
          <a:xfrm>
            <a:off x="519112" y="1447799"/>
            <a:ext cx="11149013" cy="2511457"/>
          </a:xfrm>
        </p:spPr>
        <p:txBody>
          <a:bodyPr/>
          <a:lstStyle/>
          <a:p>
            <a:pPr marL="0" indent="0">
              <a:buNone/>
            </a:pPr>
            <a:r>
              <a:rPr lang="en-US" dirty="0" smtClean="0"/>
              <a:t>Anybody with a Windows Azure subscription can create and manage reporting servers.</a:t>
            </a:r>
          </a:p>
          <a:p>
            <a:pPr marL="0" indent="0">
              <a:buNone/>
            </a:pPr>
            <a:endParaRPr lang="en-US" dirty="0"/>
          </a:p>
          <a:p>
            <a:pPr marL="0" indent="0">
              <a:buNone/>
            </a:pPr>
            <a:r>
              <a:rPr lang="en-US" dirty="0" smtClean="0"/>
              <a:t>Trial is available at windowsazure.com</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4038600"/>
            <a:ext cx="4181766"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8943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use it?</a:t>
            </a:r>
            <a:endParaRPr lang="en-US" dirty="0"/>
          </a:p>
        </p:txBody>
      </p:sp>
      <p:sp>
        <p:nvSpPr>
          <p:cNvPr id="3" name="Content Placeholder 2"/>
          <p:cNvSpPr>
            <a:spLocks noGrp="1"/>
          </p:cNvSpPr>
          <p:nvPr>
            <p:ph idx="1"/>
          </p:nvPr>
        </p:nvSpPr>
        <p:spPr>
          <a:xfrm>
            <a:off x="519112" y="1447799"/>
            <a:ext cx="11149013" cy="984885"/>
          </a:xfrm>
        </p:spPr>
        <p:txBody>
          <a:bodyPr/>
          <a:lstStyle/>
          <a:p>
            <a:pPr marL="0" indent="0">
              <a:buNone/>
            </a:pPr>
            <a:r>
              <a:rPr lang="en-US" dirty="0" smtClean="0"/>
              <a:t>Any authorized user can view a report</a:t>
            </a:r>
          </a:p>
          <a:p>
            <a:pPr marL="0" indent="0">
              <a:buNone/>
            </a:pPr>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2" y="2438399"/>
            <a:ext cx="5224939" cy="3924837"/>
          </a:xfrm>
          <a:prstGeom prst="roundRect">
            <a:avLst>
              <a:gd name="adj" fmla="val 224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622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4026673"/>
            <a:ext cx="3430729"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to use it?</a:t>
            </a:r>
            <a:endParaRPr lang="en-US" dirty="0"/>
          </a:p>
        </p:txBody>
      </p:sp>
      <p:sp>
        <p:nvSpPr>
          <p:cNvPr id="3" name="Content Placeholder 2"/>
          <p:cNvSpPr>
            <a:spLocks noGrp="1"/>
          </p:cNvSpPr>
          <p:nvPr>
            <p:ph idx="1"/>
          </p:nvPr>
        </p:nvSpPr>
        <p:spPr>
          <a:xfrm>
            <a:off x="74612" y="1219200"/>
            <a:ext cx="11149013" cy="2800767"/>
          </a:xfrm>
        </p:spPr>
        <p:txBody>
          <a:bodyPr/>
          <a:lstStyle/>
          <a:p>
            <a:pPr lvl="1"/>
            <a:r>
              <a:rPr lang="en-US" sz="3600" dirty="0"/>
              <a:t>Direct URL </a:t>
            </a:r>
            <a:r>
              <a:rPr lang="en-US" sz="3600" dirty="0" smtClean="0"/>
              <a:t>Access</a:t>
            </a:r>
          </a:p>
          <a:p>
            <a:pPr lvl="2"/>
            <a:r>
              <a:rPr lang="en-US" sz="3200" dirty="0"/>
              <a:t>Send a URL in an email</a:t>
            </a:r>
          </a:p>
          <a:p>
            <a:pPr lvl="2"/>
            <a:r>
              <a:rPr lang="en-US" sz="3200" dirty="0" smtClean="0"/>
              <a:t>Embed in a website</a:t>
            </a:r>
          </a:p>
          <a:p>
            <a:pPr lvl="2"/>
            <a:r>
              <a:rPr lang="en-US" sz="3200" dirty="0" smtClean="0"/>
              <a:t>Embed in SharePoint / SharePoint Online</a:t>
            </a:r>
          </a:p>
          <a:p>
            <a:endParaRPr lang="en-US" sz="4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4191000"/>
            <a:ext cx="386302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391" y="3429000"/>
            <a:ext cx="3374870" cy="2390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1591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t>
            </a:r>
            <a:r>
              <a:rPr lang="en-US" dirty="0" smtClean="0"/>
              <a:t>emo</a:t>
            </a:r>
            <a:endParaRPr lang="en-US" dirty="0"/>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SharePoint Online</a:t>
            </a:r>
            <a:endParaRPr lang="en-US" dirty="0"/>
          </a:p>
        </p:txBody>
      </p:sp>
    </p:spTree>
    <p:extLst>
      <p:ext uri="{BB962C8B-B14F-4D97-AF65-F5344CB8AC3E}">
        <p14:creationId xmlns:p14="http://schemas.microsoft.com/office/powerpoint/2010/main" val="25828135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1162</Words>
  <Application>Microsoft Office PowerPoint</Application>
  <PresentationFormat>Custom</PresentationFormat>
  <Paragraphs>195</Paragraphs>
  <Slides>30</Slides>
  <Notes>13</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TechEd_2012_Template_16x9</vt:lpstr>
      <vt:lpstr>White with Consolas font for code slides</vt:lpstr>
      <vt:lpstr>Windows Azure  SQL Reporting</vt:lpstr>
      <vt:lpstr>Agenda</vt:lpstr>
      <vt:lpstr>SSRS  Windows Azure SQL Reporting</vt:lpstr>
      <vt:lpstr>Let’s see it</vt:lpstr>
      <vt:lpstr>Windows Azure SQL Reporting  is Globally Available</vt:lpstr>
      <vt:lpstr>Who can use it?</vt:lpstr>
      <vt:lpstr>Who can use it?</vt:lpstr>
      <vt:lpstr>How to use it?</vt:lpstr>
      <vt:lpstr>SharePoint Online</vt:lpstr>
      <vt:lpstr>Why Reporting in Windows Azure?</vt:lpstr>
      <vt:lpstr>Why Reporting in Windows Azure?</vt:lpstr>
      <vt:lpstr>Windows Azure Portal</vt:lpstr>
      <vt:lpstr>Programmability Interface</vt:lpstr>
      <vt:lpstr>Render report using SOAP API</vt:lpstr>
      <vt:lpstr>Using SOAP API to execute and schedule reports</vt:lpstr>
      <vt:lpstr>It’s in the cloud!</vt:lpstr>
      <vt:lpstr>Windows 8 tablet </vt:lpstr>
      <vt:lpstr>Architecture</vt:lpstr>
      <vt:lpstr>How do we track SLA?</vt:lpstr>
      <vt:lpstr>Pricing</vt:lpstr>
      <vt:lpstr>Some Restrictions apply</vt:lpstr>
      <vt:lpstr>Future Directions</vt:lpstr>
      <vt:lpstr>Recap</vt:lpstr>
      <vt:lpstr>Senior Program Manager</vt:lpstr>
      <vt:lpstr>Software Development Engineer</vt:lpstr>
      <vt:lpstr>Track Resources</vt:lpstr>
      <vt:lpstr>Resources</vt:lpstr>
      <vt:lpstr>Submit your evals online </vt:lpstr>
      <vt:lpstr>PowerPoint Presentation</vt:lpstr>
      <vt:lpstr>PowerPoint Presentation</vt:lpstr>
    </vt:vector>
  </TitlesOfParts>
  <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SQL Reporting</dc:title>
  <dc:subject>TechEd 2012</dc:subject>
  <dc:creator/>
  <cp:keywords/>
  <dc:description/>
  <cp:lastModifiedBy/>
  <cp:revision>1</cp:revision>
  <dcterms:created xsi:type="dcterms:W3CDTF">2012-06-25T18:18:31Z</dcterms:created>
  <dcterms:modified xsi:type="dcterms:W3CDTF">2012-06-27T02:05:20Z</dcterms:modified>
</cp:coreProperties>
</file>