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51"/>
  </p:notesMasterIdLst>
  <p:handoutMasterIdLst>
    <p:handoutMasterId r:id="rId52"/>
  </p:handoutMasterIdLst>
  <p:sldIdLst>
    <p:sldId id="257" r:id="rId3"/>
    <p:sldId id="317" r:id="rId4"/>
    <p:sldId id="318" r:id="rId5"/>
    <p:sldId id="373" r:id="rId6"/>
    <p:sldId id="408" r:id="rId7"/>
    <p:sldId id="366" r:id="rId8"/>
    <p:sldId id="379" r:id="rId9"/>
    <p:sldId id="380" r:id="rId10"/>
    <p:sldId id="383" r:id="rId11"/>
    <p:sldId id="384" r:id="rId12"/>
    <p:sldId id="385" r:id="rId13"/>
    <p:sldId id="386" r:id="rId14"/>
    <p:sldId id="387" r:id="rId15"/>
    <p:sldId id="391" r:id="rId16"/>
    <p:sldId id="409" r:id="rId17"/>
    <p:sldId id="324" r:id="rId18"/>
    <p:sldId id="374" r:id="rId19"/>
    <p:sldId id="326" r:id="rId20"/>
    <p:sldId id="327" r:id="rId21"/>
    <p:sldId id="328" r:id="rId22"/>
    <p:sldId id="329" r:id="rId23"/>
    <p:sldId id="351" r:id="rId24"/>
    <p:sldId id="330" r:id="rId25"/>
    <p:sldId id="352" r:id="rId26"/>
    <p:sldId id="331" r:id="rId27"/>
    <p:sldId id="332" r:id="rId28"/>
    <p:sldId id="353" r:id="rId29"/>
    <p:sldId id="333" r:id="rId30"/>
    <p:sldId id="369" r:id="rId31"/>
    <p:sldId id="370" r:id="rId32"/>
    <p:sldId id="334" r:id="rId33"/>
    <p:sldId id="335" r:id="rId34"/>
    <p:sldId id="375" r:id="rId35"/>
    <p:sldId id="336" r:id="rId36"/>
    <p:sldId id="337" r:id="rId37"/>
    <p:sldId id="338" r:id="rId38"/>
    <p:sldId id="376" r:id="rId39"/>
    <p:sldId id="402" r:id="rId40"/>
    <p:sldId id="404" r:id="rId41"/>
    <p:sldId id="405" r:id="rId42"/>
    <p:sldId id="406" r:id="rId43"/>
    <p:sldId id="346" r:id="rId44"/>
    <p:sldId id="347" r:id="rId45"/>
    <p:sldId id="348" r:id="rId46"/>
    <p:sldId id="349" r:id="rId47"/>
    <p:sldId id="411" r:id="rId48"/>
    <p:sldId id="412" r:id="rId49"/>
    <p:sldId id="271" r:id="rId50"/>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9784" autoAdjust="0"/>
  </p:normalViewPr>
  <p:slideViewPr>
    <p:cSldViewPr>
      <p:cViewPr varScale="1">
        <p:scale>
          <a:sx n="52" d="100"/>
          <a:sy n="52" d="100"/>
        </p:scale>
        <p:origin x="-96" y="-106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chemeClr val="tx1">
                    <a:alpha val="99000"/>
                  </a:schemeClr>
                </a:solidFill>
                <a:latin typeface="Segoe UI" pitchFamily="34" charset="0"/>
              </a:rPr>
            </a:br>
            <a:r>
              <a:rPr lang="en-US" sz="500" dirty="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55393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53114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53114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78202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14</a:t>
            </a:fld>
            <a:endParaRPr lang="en-CA" dirty="0"/>
          </a:p>
        </p:txBody>
      </p:sp>
    </p:spTree>
    <p:extLst>
      <p:ext uri="{BB962C8B-B14F-4D97-AF65-F5344CB8AC3E}">
        <p14:creationId xmlns:p14="http://schemas.microsoft.com/office/powerpoint/2010/main" val="413116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86484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9803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71205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615907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7293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6/26/2012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7270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73421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6642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978781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59795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29</a:t>
            </a:fld>
            <a:endParaRPr lang="en-US" dirty="0"/>
          </a:p>
        </p:txBody>
      </p:sp>
    </p:spTree>
    <p:extLst>
      <p:ext uri="{BB962C8B-B14F-4D97-AF65-F5344CB8AC3E}">
        <p14:creationId xmlns:p14="http://schemas.microsoft.com/office/powerpoint/2010/main" val="35804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4270245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30</a:t>
            </a:fld>
            <a:endParaRPr lang="en-CA" dirty="0"/>
          </a:p>
        </p:txBody>
      </p:sp>
    </p:spTree>
    <p:extLst>
      <p:ext uri="{BB962C8B-B14F-4D97-AF65-F5344CB8AC3E}">
        <p14:creationId xmlns:p14="http://schemas.microsoft.com/office/powerpoint/2010/main" val="315435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81390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825113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597956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883082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65306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409289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275643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042580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3309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839410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082535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896930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1915978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055017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1061618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6/26/2012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45</a:t>
            </a:fld>
            <a:endParaRPr lang="en-US" dirty="0"/>
          </a:p>
        </p:txBody>
      </p:sp>
      <p:sp>
        <p:nvSpPr>
          <p:cNvPr id="11" name="Header Placeholder 10"/>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24638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71205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61166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82799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55393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0783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ocial.technet.microsoft.com/wiki/contents/articles/sql-server-columnstore-performance-tuning.aspx"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hyperlink" Target="http://social.technet.microsoft.com/wiki/contents/articles/sql-server-columnstore-index-faq.aspx"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hyperlink" Target="http://microsoft.com/msdn" TargetMode="External"/><Relationship Id="rId4" Type="http://schemas.openxmlformats.org/officeDocument/2006/relationships/image" Target="../media/image13.emf"/><Relationship Id="rId9"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0196" y="3573016"/>
            <a:ext cx="6984776" cy="1232464"/>
          </a:xfrm>
        </p:spPr>
        <p:txBody>
          <a:bodyPr/>
          <a:lstStyle/>
          <a:p>
            <a:pPr lvl="0"/>
            <a:r>
              <a:rPr lang="en-US" dirty="0"/>
              <a:t>SQL Server </a:t>
            </a:r>
            <a:r>
              <a:rPr lang="en-US" dirty="0" err="1" smtClean="0"/>
              <a:t>xVelocity</a:t>
            </a:r>
            <a:r>
              <a:rPr lang="en-US" dirty="0" smtClean="0"/>
              <a:t> memory optimized </a:t>
            </a:r>
            <a:r>
              <a:rPr lang="en-US" dirty="0" err="1" smtClean="0"/>
              <a:t>Columnstore</a:t>
            </a:r>
            <a:r>
              <a:rPr lang="en-US" dirty="0" smtClean="0"/>
              <a:t> Index </a:t>
            </a:r>
            <a:r>
              <a:rPr lang="en-US" dirty="0"/>
              <a:t>Performance Tuning</a:t>
            </a:r>
          </a:p>
        </p:txBody>
      </p:sp>
      <p:sp>
        <p:nvSpPr>
          <p:cNvPr id="3" name="Subtitle 2"/>
          <p:cNvSpPr>
            <a:spLocks noGrp="1"/>
          </p:cNvSpPr>
          <p:nvPr>
            <p:ph type="subTitle" idx="1"/>
          </p:nvPr>
        </p:nvSpPr>
        <p:spPr>
          <a:xfrm>
            <a:off x="4150196" y="5301208"/>
            <a:ext cx="6870702" cy="463255"/>
          </a:xfrm>
        </p:spPr>
        <p:txBody>
          <a:bodyPr/>
          <a:lstStyle/>
          <a:p>
            <a:r>
              <a:rPr lang="en-US" dirty="0" smtClean="0"/>
              <a:t>Rapinder Jawanda</a:t>
            </a:r>
          </a:p>
          <a:p>
            <a:r>
              <a:rPr lang="en-US" dirty="0" smtClean="0"/>
              <a:t>Sr.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19112" y="228600"/>
            <a:ext cx="11149013" cy="31271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DBI409</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Horizontally Partition (Row </a:t>
            </a:r>
            <a:r>
              <a:rPr lang="en-US" dirty="0"/>
              <a:t>G</a:t>
            </a:r>
            <a:r>
              <a:rPr lang="en-US" dirty="0" smtClean="0"/>
              <a:t>roups)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272459"/>
              </p:ext>
            </p:extLst>
          </p:nvPr>
        </p:nvGraphicFramePr>
        <p:xfrm>
          <a:off x="609441" y="1198880"/>
          <a:ext cx="10285571" cy="2595880"/>
        </p:xfrm>
        <a:graphic>
          <a:graphicData uri="http://schemas.openxmlformats.org/drawingml/2006/table">
            <a:tbl>
              <a:tblPr firstRow="1" bandRow="1">
                <a:tableStyleId>{21E4AEA4-8DFA-4A89-87EB-49C32662AFE0}</a:tableStyleId>
              </a:tblPr>
              <a:tblGrid>
                <a:gridCol w="2018663"/>
                <a:gridCol w="1533327"/>
                <a:gridCol w="1533327"/>
                <a:gridCol w="1533327"/>
                <a:gridCol w="1533327"/>
                <a:gridCol w="2133600"/>
              </a:tblGrid>
              <a:tr h="370840">
                <a:tc>
                  <a:txBody>
                    <a:bodyPr/>
                    <a:lstStyle/>
                    <a:p>
                      <a:r>
                        <a:rPr lang="en-US" sz="1800" dirty="0" err="1" smtClean="0"/>
                        <a:t>OrderDateKey</a:t>
                      </a:r>
                      <a:endParaRPr lang="en-US" sz="1800" dirty="0"/>
                    </a:p>
                  </a:txBody>
                  <a:tcPr marL="121888" marR="121888"/>
                </a:tc>
                <a:tc>
                  <a:txBody>
                    <a:bodyPr/>
                    <a:lstStyle/>
                    <a:p>
                      <a:r>
                        <a:rPr lang="en-US" sz="1800" dirty="0" err="1" smtClean="0"/>
                        <a:t>ProductKey</a:t>
                      </a:r>
                      <a:endParaRPr lang="en-US" sz="1800" dirty="0"/>
                    </a:p>
                  </a:txBody>
                  <a:tcPr marL="121888" marR="121888"/>
                </a:tc>
                <a:tc>
                  <a:txBody>
                    <a:bodyPr/>
                    <a:lstStyle/>
                    <a:p>
                      <a:r>
                        <a:rPr lang="en-US" sz="1800" dirty="0" err="1" smtClean="0"/>
                        <a:t>StoreKey</a:t>
                      </a:r>
                      <a:endParaRPr lang="en-US" sz="1800" dirty="0"/>
                    </a:p>
                  </a:txBody>
                  <a:tcPr marL="121888" marR="121888"/>
                </a:tc>
                <a:tc>
                  <a:txBody>
                    <a:bodyPr/>
                    <a:lstStyle/>
                    <a:p>
                      <a:r>
                        <a:rPr lang="en-US" sz="1800" dirty="0" err="1" smtClean="0"/>
                        <a:t>RegionKey</a:t>
                      </a:r>
                      <a:endParaRPr lang="en-US" sz="1800" dirty="0"/>
                    </a:p>
                  </a:txBody>
                  <a:tcPr marL="121888" marR="121888"/>
                </a:tc>
                <a:tc>
                  <a:txBody>
                    <a:bodyPr/>
                    <a:lstStyle/>
                    <a:p>
                      <a:r>
                        <a:rPr lang="en-US" sz="1800" dirty="0" smtClean="0"/>
                        <a:t>Quantity</a:t>
                      </a:r>
                      <a:endParaRPr lang="en-US" sz="1800" dirty="0"/>
                    </a:p>
                  </a:txBody>
                  <a:tcPr marL="121888" marR="121888"/>
                </a:tc>
                <a:tc>
                  <a:txBody>
                    <a:bodyPr/>
                    <a:lstStyle/>
                    <a:p>
                      <a:r>
                        <a:rPr lang="en-US" sz="1800" dirty="0" err="1" smtClean="0"/>
                        <a:t>SalesAmount</a:t>
                      </a:r>
                      <a:endParaRPr lang="en-US" sz="1800"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6</a:t>
                      </a:r>
                      <a:endParaRPr lang="en-US" dirty="0"/>
                    </a:p>
                  </a:txBody>
                  <a:tcPr marL="121888" marR="121888"/>
                </a:tc>
                <a:tc>
                  <a:txBody>
                    <a:bodyPr/>
                    <a:lstStyle/>
                    <a:p>
                      <a:r>
                        <a:rPr lang="en-US" dirty="0" smtClean="0"/>
                        <a:t>30.00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103</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17.00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109</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20.00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103</a:t>
                      </a:r>
                    </a:p>
                  </a:txBody>
                  <a:tcPr marL="121888" marR="121888"/>
                </a:tc>
                <a:tc>
                  <a:txBody>
                    <a:bodyPr/>
                    <a:lstStyle/>
                    <a:p>
                      <a:r>
                        <a:rPr lang="en-US" dirty="0" smtClean="0"/>
                        <a:t>03</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17.00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05</a:t>
                      </a:r>
                      <a:endParaRPr lang="en-US" dirty="0"/>
                    </a:p>
                  </a:txBody>
                  <a:tcPr marL="121888" marR="121888"/>
                </a:tc>
                <a:tc>
                  <a:txBody>
                    <a:bodyPr/>
                    <a:lstStyle/>
                    <a:p>
                      <a:r>
                        <a:rPr lang="en-US" dirty="0" smtClean="0"/>
                        <a:t>3</a:t>
                      </a:r>
                      <a:endParaRPr lang="en-US" dirty="0"/>
                    </a:p>
                  </a:txBody>
                  <a:tcPr marL="121888" marR="121888"/>
                </a:tc>
                <a:tc>
                  <a:txBody>
                    <a:bodyPr/>
                    <a:lstStyle/>
                    <a:p>
                      <a:r>
                        <a:rPr lang="en-US" dirty="0" smtClean="0"/>
                        <a:t>4</a:t>
                      </a:r>
                      <a:endParaRPr lang="en-US" dirty="0"/>
                    </a:p>
                  </a:txBody>
                  <a:tcPr marL="121888" marR="121888"/>
                </a:tc>
                <a:tc>
                  <a:txBody>
                    <a:bodyPr/>
                    <a:lstStyle/>
                    <a:p>
                      <a:r>
                        <a:rPr lang="en-US" dirty="0" smtClean="0"/>
                        <a:t>20.00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5</a:t>
                      </a:r>
                      <a:endParaRPr lang="en-US" dirty="0"/>
                    </a:p>
                  </a:txBody>
                  <a:tcPr marL="121888" marR="121888"/>
                </a:tc>
                <a:tc>
                  <a:txBody>
                    <a:bodyPr/>
                    <a:lstStyle/>
                    <a:p>
                      <a:r>
                        <a:rPr lang="en-US" dirty="0" smtClean="0"/>
                        <a:t>25.00</a:t>
                      </a:r>
                      <a:endParaRPr lang="en-US" dirty="0"/>
                    </a:p>
                  </a:txBody>
                  <a:tcPr marL="121888" marR="121888"/>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929312909"/>
              </p:ext>
            </p:extLst>
          </p:nvPr>
        </p:nvGraphicFramePr>
        <p:xfrm>
          <a:off x="608012" y="3886200"/>
          <a:ext cx="10285571" cy="2595880"/>
        </p:xfrm>
        <a:graphic>
          <a:graphicData uri="http://schemas.openxmlformats.org/drawingml/2006/table">
            <a:tbl>
              <a:tblPr firstRow="1" bandRow="1">
                <a:tableStyleId>{21E4AEA4-8DFA-4A89-87EB-49C32662AFE0}</a:tableStyleId>
              </a:tblPr>
              <a:tblGrid>
                <a:gridCol w="2018663"/>
                <a:gridCol w="1533327"/>
                <a:gridCol w="1533327"/>
                <a:gridCol w="1533327"/>
                <a:gridCol w="1533327"/>
                <a:gridCol w="2133600"/>
              </a:tblGrid>
              <a:tr h="370840">
                <a:tc>
                  <a:txBody>
                    <a:bodyPr/>
                    <a:lstStyle/>
                    <a:p>
                      <a:r>
                        <a:rPr lang="en-US" sz="1800" dirty="0" err="1" smtClean="0"/>
                        <a:t>OrderDateKey</a:t>
                      </a:r>
                      <a:endParaRPr lang="en-US" sz="1800" dirty="0"/>
                    </a:p>
                  </a:txBody>
                  <a:tcPr marL="121888" marR="121888"/>
                </a:tc>
                <a:tc>
                  <a:txBody>
                    <a:bodyPr/>
                    <a:lstStyle/>
                    <a:p>
                      <a:r>
                        <a:rPr lang="en-US" sz="1800" dirty="0" err="1" smtClean="0"/>
                        <a:t>ProductKey</a:t>
                      </a:r>
                      <a:endParaRPr lang="en-US" sz="1800" dirty="0"/>
                    </a:p>
                  </a:txBody>
                  <a:tcPr marL="121888" marR="121888"/>
                </a:tc>
                <a:tc>
                  <a:txBody>
                    <a:bodyPr/>
                    <a:lstStyle/>
                    <a:p>
                      <a:r>
                        <a:rPr lang="en-US" sz="1800" dirty="0" err="1" smtClean="0"/>
                        <a:t>StoreKey</a:t>
                      </a:r>
                      <a:endParaRPr lang="en-US" sz="1800" dirty="0"/>
                    </a:p>
                  </a:txBody>
                  <a:tcPr marL="121888" marR="121888"/>
                </a:tc>
                <a:tc>
                  <a:txBody>
                    <a:bodyPr/>
                    <a:lstStyle/>
                    <a:p>
                      <a:r>
                        <a:rPr lang="en-US" sz="1800" dirty="0" err="1" smtClean="0"/>
                        <a:t>RegionKey</a:t>
                      </a:r>
                      <a:endParaRPr lang="en-US" sz="1800" dirty="0"/>
                    </a:p>
                  </a:txBody>
                  <a:tcPr marL="121888" marR="121888"/>
                </a:tc>
                <a:tc>
                  <a:txBody>
                    <a:bodyPr/>
                    <a:lstStyle/>
                    <a:p>
                      <a:r>
                        <a:rPr lang="en-US" sz="1800" dirty="0" smtClean="0"/>
                        <a:t>Quantity</a:t>
                      </a:r>
                      <a:endParaRPr lang="en-US" sz="1800" dirty="0"/>
                    </a:p>
                  </a:txBody>
                  <a:tcPr marL="121888" marR="121888"/>
                </a:tc>
                <a:tc>
                  <a:txBody>
                    <a:bodyPr/>
                    <a:lstStyle/>
                    <a:p>
                      <a:r>
                        <a:rPr lang="en-US" sz="1800" dirty="0" err="1" smtClean="0"/>
                        <a:t>SalesAmount</a:t>
                      </a:r>
                      <a:endParaRPr lang="en-US" sz="1800" dirty="0"/>
                    </a:p>
                  </a:txBody>
                  <a:tcPr marL="121888" marR="121888"/>
                </a:tc>
              </a:tr>
              <a:tr h="370840">
                <a:tc>
                  <a:txBody>
                    <a:bodyPr/>
                    <a:lstStyle/>
                    <a:p>
                      <a:r>
                        <a:rPr lang="en-US" dirty="0" smtClean="0"/>
                        <a:t>20101108</a:t>
                      </a:r>
                      <a:endParaRPr lang="en-US" dirty="0"/>
                    </a:p>
                  </a:txBody>
                  <a:tcPr marL="121888" marR="121888"/>
                </a:tc>
                <a:tc>
                  <a:txBody>
                    <a:bodyPr/>
                    <a:lstStyle/>
                    <a:p>
                      <a:r>
                        <a:rPr lang="en-US" dirty="0" smtClean="0"/>
                        <a:t>102</a:t>
                      </a:r>
                      <a:endParaRPr lang="en-US" dirty="0"/>
                    </a:p>
                  </a:txBody>
                  <a:tcPr marL="121888" marR="121888"/>
                </a:tc>
                <a:tc>
                  <a:txBody>
                    <a:bodyPr/>
                    <a:lstStyle/>
                    <a:p>
                      <a:r>
                        <a:rPr lang="en-US" dirty="0" smtClean="0"/>
                        <a:t>02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14.00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106</a:t>
                      </a:r>
                    </a:p>
                  </a:txBody>
                  <a:tcPr marL="121888" marR="121888"/>
                </a:tc>
                <a:tc>
                  <a:txBody>
                    <a:bodyPr/>
                    <a:lstStyle/>
                    <a:p>
                      <a:r>
                        <a:rPr lang="en-US" dirty="0" smtClean="0"/>
                        <a:t>03</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5</a:t>
                      </a:r>
                      <a:endParaRPr lang="en-US" dirty="0"/>
                    </a:p>
                  </a:txBody>
                  <a:tcPr marL="121888" marR="121888"/>
                </a:tc>
                <a:tc>
                  <a:txBody>
                    <a:bodyPr/>
                    <a:lstStyle/>
                    <a:p>
                      <a:r>
                        <a:rPr lang="en-US" dirty="0" smtClean="0"/>
                        <a:t>25.00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109</a:t>
                      </a:r>
                    </a:p>
                  </a:txBody>
                  <a:tcPr marL="121888" marR="121888"/>
                </a:tc>
                <a:tc>
                  <a:txBody>
                    <a:bodyPr/>
                    <a:lstStyle/>
                    <a:p>
                      <a:r>
                        <a:rPr lang="en-US" dirty="0" smtClean="0"/>
                        <a:t>01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10.00</a:t>
                      </a:r>
                      <a:endParaRPr lang="en-US" dirty="0"/>
                    </a:p>
                  </a:txBody>
                  <a:tcPr marL="121888" marR="121888"/>
                </a:tc>
              </a:tr>
              <a:tr h="370840">
                <a:tc>
                  <a:txBody>
                    <a:bodyPr/>
                    <a:lstStyle/>
                    <a:p>
                      <a:r>
                        <a:rPr lang="en-US" dirty="0" smtClean="0"/>
                        <a:t>20101109</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4</a:t>
                      </a:r>
                      <a:endParaRPr lang="en-US" dirty="0"/>
                    </a:p>
                  </a:txBody>
                  <a:tcPr marL="121888" marR="121888"/>
                </a:tc>
                <a:tc>
                  <a:txBody>
                    <a:bodyPr/>
                    <a:lstStyle/>
                    <a:p>
                      <a:r>
                        <a:rPr lang="en-US" dirty="0" smtClean="0"/>
                        <a:t>20.00</a:t>
                      </a:r>
                      <a:endParaRPr lang="en-US" dirty="0"/>
                    </a:p>
                  </a:txBody>
                  <a:tcPr marL="121888" marR="121888"/>
                </a:tc>
              </a:tr>
              <a:tr h="370840">
                <a:tc>
                  <a:txBody>
                    <a:bodyPr/>
                    <a:lstStyle/>
                    <a:p>
                      <a:r>
                        <a:rPr lang="en-US" dirty="0" smtClean="0"/>
                        <a:t>20101109</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5</a:t>
                      </a:r>
                      <a:endParaRPr lang="en-US" dirty="0"/>
                    </a:p>
                  </a:txBody>
                  <a:tcPr marL="121888" marR="121888"/>
                </a:tc>
                <a:tc>
                  <a:txBody>
                    <a:bodyPr/>
                    <a:lstStyle/>
                    <a:p>
                      <a:r>
                        <a:rPr lang="en-US" dirty="0" smtClean="0"/>
                        <a:t>25.00</a:t>
                      </a:r>
                      <a:endParaRPr lang="en-US" dirty="0"/>
                    </a:p>
                  </a:txBody>
                  <a:tcPr marL="121888" marR="121888"/>
                </a:tc>
              </a:tr>
              <a:tr h="370840">
                <a:tc>
                  <a:txBody>
                    <a:bodyPr/>
                    <a:lstStyle/>
                    <a:p>
                      <a:r>
                        <a:rPr lang="en-US" dirty="0" smtClean="0"/>
                        <a:t>20101109</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103</a:t>
                      </a:r>
                    </a:p>
                  </a:txBody>
                  <a:tcPr marL="121888" marR="121888"/>
                </a:tc>
                <a:tc>
                  <a:txBody>
                    <a:bodyPr/>
                    <a:lstStyle/>
                    <a:p>
                      <a:r>
                        <a:rPr lang="en-US" dirty="0" smtClean="0"/>
                        <a:t>01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17.00</a:t>
                      </a:r>
                      <a:endParaRPr lang="en-US" dirty="0"/>
                    </a:p>
                  </a:txBody>
                  <a:tcPr marL="121888" marR="121888"/>
                </a:tc>
              </a:tr>
            </a:tbl>
          </a:graphicData>
        </a:graphic>
      </p:graphicFrame>
    </p:spTree>
    <p:extLst>
      <p:ext uri="{BB962C8B-B14F-4D97-AF65-F5344CB8AC3E}">
        <p14:creationId xmlns:p14="http://schemas.microsoft.com/office/powerpoint/2010/main" val="8563431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Vertically Partition (Segments)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55138955"/>
              </p:ext>
            </p:extLst>
          </p:nvPr>
        </p:nvGraphicFramePr>
        <p:xfrm>
          <a:off x="379412" y="1371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err="1" smtClean="0"/>
                        <a:t>OrderDateKey</a:t>
                      </a:r>
                      <a:endParaRPr lang="en-US" sz="1800" dirty="0" smtClean="0"/>
                    </a:p>
                  </a:txBody>
                  <a:tcPr/>
                </a:tc>
              </a:tr>
              <a:tr h="370840">
                <a:tc>
                  <a:txBody>
                    <a:bodyPr/>
                    <a:lstStyle/>
                    <a:p>
                      <a:r>
                        <a:rPr lang="en-US" dirty="0" smtClean="0"/>
                        <a:t>20101107</a:t>
                      </a:r>
                      <a:endParaRPr lang="en-US" dirty="0"/>
                    </a:p>
                  </a:txBody>
                  <a:tcPr marL="121888" marR="121888"/>
                </a:tc>
              </a:tr>
              <a:tr h="370840">
                <a:tc>
                  <a:txBody>
                    <a:bodyPr/>
                    <a:lstStyle/>
                    <a:p>
                      <a:r>
                        <a:rPr lang="en-US" dirty="0" smtClean="0"/>
                        <a:t>20101107</a:t>
                      </a:r>
                      <a:endParaRPr lang="en-US" dirty="0"/>
                    </a:p>
                  </a:txBody>
                  <a:tcPr marL="121888" marR="121888"/>
                </a:tc>
              </a:tr>
              <a:tr h="370840">
                <a:tc>
                  <a:txBody>
                    <a:bodyPr/>
                    <a:lstStyle/>
                    <a:p>
                      <a:r>
                        <a:rPr lang="en-US" dirty="0" smtClean="0"/>
                        <a:t>20101107</a:t>
                      </a:r>
                      <a:endParaRPr lang="en-US" dirty="0"/>
                    </a:p>
                  </a:txBody>
                  <a:tcPr marL="121888" marR="121888"/>
                </a:tc>
              </a:tr>
              <a:tr h="370840">
                <a:tc>
                  <a:txBody>
                    <a:bodyPr/>
                    <a:lstStyle/>
                    <a:p>
                      <a:r>
                        <a:rPr lang="en-US" dirty="0" smtClean="0"/>
                        <a:t>20101107</a:t>
                      </a:r>
                      <a:endParaRPr lang="en-US" dirty="0"/>
                    </a:p>
                  </a:txBody>
                  <a:tcPr marL="121888" marR="121888"/>
                </a:tc>
              </a:tr>
              <a:tr h="370840">
                <a:tc>
                  <a:txBody>
                    <a:bodyPr/>
                    <a:lstStyle/>
                    <a:p>
                      <a:r>
                        <a:rPr lang="en-US" dirty="0" smtClean="0"/>
                        <a:t>20101107</a:t>
                      </a:r>
                      <a:endParaRPr lang="en-US" dirty="0"/>
                    </a:p>
                  </a:txBody>
                  <a:tcPr marL="121888" marR="121888"/>
                </a:tc>
              </a:tr>
              <a:tr h="370840">
                <a:tc>
                  <a:txBody>
                    <a:bodyPr/>
                    <a:lstStyle/>
                    <a:p>
                      <a:r>
                        <a:rPr lang="en-US" dirty="0" smtClean="0"/>
                        <a:t>20101108</a:t>
                      </a:r>
                      <a:endParaRPr lang="en-US" dirty="0"/>
                    </a:p>
                  </a:txBody>
                  <a:tcPr marL="121888" marR="121888"/>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31087305"/>
              </p:ext>
            </p:extLst>
          </p:nvPr>
        </p:nvGraphicFramePr>
        <p:xfrm>
          <a:off x="2284412" y="1371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r>
                        <a:rPr lang="en-US" sz="1800" dirty="0" err="1" smtClean="0"/>
                        <a:t>ProductKey</a:t>
                      </a:r>
                      <a:endParaRPr lang="en-US" sz="1800" dirty="0"/>
                    </a:p>
                  </a:txBody>
                  <a:tcPr marL="121888" marR="121888"/>
                </a:tc>
              </a:tr>
              <a:tr h="370840">
                <a:tc>
                  <a:txBody>
                    <a:bodyPr/>
                    <a:lstStyle/>
                    <a:p>
                      <a:r>
                        <a:rPr lang="en-US" dirty="0" smtClean="0"/>
                        <a:t>106</a:t>
                      </a:r>
                      <a:endParaRPr lang="en-US" dirty="0"/>
                    </a:p>
                  </a:txBody>
                  <a:tcPr marL="121888" marR="121888"/>
                </a:tc>
              </a:tr>
              <a:tr h="370840">
                <a:tc>
                  <a:txBody>
                    <a:bodyPr/>
                    <a:lstStyle/>
                    <a:p>
                      <a:r>
                        <a:rPr lang="en-US" dirty="0" smtClean="0"/>
                        <a:t>103</a:t>
                      </a:r>
                      <a:endParaRPr lang="en-US" dirty="0"/>
                    </a:p>
                  </a:txBody>
                  <a:tcPr marL="121888" marR="121888"/>
                </a:tc>
              </a:tr>
              <a:tr h="370840">
                <a:tc>
                  <a:txBody>
                    <a:bodyPr/>
                    <a:lstStyle/>
                    <a:p>
                      <a:r>
                        <a:rPr lang="en-US" dirty="0" smtClean="0"/>
                        <a:t>109</a:t>
                      </a:r>
                      <a:endParaRPr lang="en-US" dirty="0"/>
                    </a:p>
                  </a:txBody>
                  <a:tcPr marL="121888" marR="12188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103</a:t>
                      </a:r>
                    </a:p>
                  </a:txBody>
                  <a:tcPr marL="121888" marR="121888"/>
                </a:tc>
              </a:tr>
              <a:tr h="370840">
                <a:tc>
                  <a:txBody>
                    <a:bodyPr/>
                    <a:lstStyle/>
                    <a:p>
                      <a:r>
                        <a:rPr lang="en-US" dirty="0" smtClean="0"/>
                        <a:t>106</a:t>
                      </a:r>
                      <a:endParaRPr lang="en-US" dirty="0"/>
                    </a:p>
                  </a:txBody>
                  <a:tcPr marL="121888" marR="121888"/>
                </a:tc>
              </a:tr>
              <a:tr h="370840">
                <a:tc>
                  <a:txBody>
                    <a:bodyPr/>
                    <a:lstStyle/>
                    <a:p>
                      <a:r>
                        <a:rPr lang="en-US" dirty="0" smtClean="0"/>
                        <a:t>106</a:t>
                      </a:r>
                      <a:endParaRPr lang="en-US" dirty="0"/>
                    </a:p>
                  </a:txBody>
                  <a:tcPr marL="121888" marR="121888"/>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6466141"/>
              </p:ext>
            </p:extLst>
          </p:nvPr>
        </p:nvGraphicFramePr>
        <p:xfrm>
          <a:off x="4189412" y="1371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r>
                        <a:rPr lang="en-US" sz="1800" dirty="0" err="1" smtClean="0"/>
                        <a:t>StoreKey</a:t>
                      </a:r>
                      <a:endParaRPr lang="en-US" sz="1800" dirty="0"/>
                    </a:p>
                  </a:txBody>
                  <a:tcPr marL="121888" marR="121888"/>
                </a:tc>
              </a:tr>
              <a:tr h="370840">
                <a:tc>
                  <a:txBody>
                    <a:bodyPr/>
                    <a:lstStyle/>
                    <a:p>
                      <a:r>
                        <a:rPr lang="en-US" dirty="0" smtClean="0"/>
                        <a:t>01</a:t>
                      </a:r>
                      <a:endParaRPr lang="en-US" dirty="0"/>
                    </a:p>
                  </a:txBody>
                  <a:tcPr marL="121888" marR="121888"/>
                </a:tc>
              </a:tr>
              <a:tr h="370840">
                <a:tc>
                  <a:txBody>
                    <a:bodyPr/>
                    <a:lstStyle/>
                    <a:p>
                      <a:r>
                        <a:rPr lang="en-US" dirty="0" smtClean="0"/>
                        <a:t>04</a:t>
                      </a:r>
                      <a:endParaRPr lang="en-US" dirty="0"/>
                    </a:p>
                  </a:txBody>
                  <a:tcPr marL="121888" marR="121888"/>
                </a:tc>
              </a:tr>
              <a:tr h="370840">
                <a:tc>
                  <a:txBody>
                    <a:bodyPr/>
                    <a:lstStyle/>
                    <a:p>
                      <a:r>
                        <a:rPr lang="en-US" dirty="0" smtClean="0"/>
                        <a:t>04</a:t>
                      </a:r>
                      <a:endParaRPr lang="en-US" dirty="0"/>
                    </a:p>
                  </a:txBody>
                  <a:tcPr marL="121888" marR="121888"/>
                </a:tc>
              </a:tr>
              <a:tr h="370840">
                <a:tc>
                  <a:txBody>
                    <a:bodyPr/>
                    <a:lstStyle/>
                    <a:p>
                      <a:r>
                        <a:rPr lang="en-US" dirty="0" smtClean="0"/>
                        <a:t>03</a:t>
                      </a:r>
                      <a:endParaRPr lang="en-US" dirty="0"/>
                    </a:p>
                  </a:txBody>
                  <a:tcPr marL="121888" marR="121888"/>
                </a:tc>
              </a:tr>
              <a:tr h="370840">
                <a:tc>
                  <a:txBody>
                    <a:bodyPr/>
                    <a:lstStyle/>
                    <a:p>
                      <a:r>
                        <a:rPr lang="en-US" dirty="0" smtClean="0"/>
                        <a:t>05</a:t>
                      </a:r>
                      <a:endParaRPr lang="en-US" dirty="0"/>
                    </a:p>
                  </a:txBody>
                  <a:tcPr marL="121888" marR="121888"/>
                </a:tc>
              </a:tr>
              <a:tr h="370840">
                <a:tc>
                  <a:txBody>
                    <a:bodyPr/>
                    <a:lstStyle/>
                    <a:p>
                      <a:r>
                        <a:rPr lang="en-US" dirty="0" smtClean="0"/>
                        <a:t>02</a:t>
                      </a:r>
                      <a:endParaRPr lang="en-US" dirty="0"/>
                    </a:p>
                  </a:txBody>
                  <a:tcPr marL="121888" marR="121888"/>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15804396"/>
              </p:ext>
            </p:extLst>
          </p:nvPr>
        </p:nvGraphicFramePr>
        <p:xfrm>
          <a:off x="6094412" y="1371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r>
                        <a:rPr lang="en-US" sz="1800" dirty="0" err="1" smtClean="0"/>
                        <a:t>RegionKey</a:t>
                      </a:r>
                      <a:endParaRPr lang="en-US" sz="1600"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3</a:t>
                      </a:r>
                      <a:endParaRPr lang="en-US" dirty="0"/>
                    </a:p>
                  </a:txBody>
                  <a:tcPr marL="121888" marR="121888"/>
                </a:tc>
              </a:tr>
              <a:tr h="370840">
                <a:tc>
                  <a:txBody>
                    <a:bodyPr/>
                    <a:lstStyle/>
                    <a:p>
                      <a:r>
                        <a:rPr lang="en-US" dirty="0" smtClean="0"/>
                        <a:t>1</a:t>
                      </a:r>
                      <a:endParaRPr lang="en-US" dirty="0"/>
                    </a:p>
                  </a:txBody>
                  <a:tcPr marL="121888" marR="121888"/>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17246322"/>
              </p:ext>
            </p:extLst>
          </p:nvPr>
        </p:nvGraphicFramePr>
        <p:xfrm>
          <a:off x="7999412" y="1371600"/>
          <a:ext cx="1752600" cy="2590800"/>
        </p:xfrm>
        <a:graphic>
          <a:graphicData uri="http://schemas.openxmlformats.org/drawingml/2006/table">
            <a:tbl>
              <a:tblPr firstRow="1" bandRow="1">
                <a:tableStyleId>{21E4AEA4-8DFA-4A89-87EB-49C32662AFE0}</a:tableStyleId>
              </a:tblPr>
              <a:tblGrid>
                <a:gridCol w="1752600"/>
              </a:tblGrid>
              <a:tr h="264160">
                <a:tc>
                  <a:txBody>
                    <a:bodyPr/>
                    <a:lstStyle/>
                    <a:p>
                      <a:r>
                        <a:rPr lang="en-US" sz="1800" dirty="0" smtClean="0"/>
                        <a:t>Quantity</a:t>
                      </a:r>
                      <a:endParaRPr lang="en-US" sz="1600" dirty="0"/>
                    </a:p>
                  </a:txBody>
                  <a:tcPr marL="121888" marR="121888"/>
                </a:tc>
              </a:tr>
              <a:tr h="370840">
                <a:tc>
                  <a:txBody>
                    <a:bodyPr/>
                    <a:lstStyle/>
                    <a:p>
                      <a:r>
                        <a:rPr lang="en-US" dirty="0" smtClean="0"/>
                        <a:t>6</a:t>
                      </a:r>
                      <a:endParaRPr lang="en-US"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4</a:t>
                      </a:r>
                      <a:endParaRPr lang="en-US" dirty="0"/>
                    </a:p>
                  </a:txBody>
                  <a:tcPr marL="121888" marR="121888"/>
                </a:tc>
              </a:tr>
              <a:tr h="370840">
                <a:tc>
                  <a:txBody>
                    <a:bodyPr/>
                    <a:lstStyle/>
                    <a:p>
                      <a:r>
                        <a:rPr lang="en-US" dirty="0" smtClean="0"/>
                        <a:t>5</a:t>
                      </a:r>
                      <a:endParaRPr lang="en-US" dirty="0"/>
                    </a:p>
                  </a:txBody>
                  <a:tcPr marL="121888" marR="121888"/>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61567460"/>
              </p:ext>
            </p:extLst>
          </p:nvPr>
        </p:nvGraphicFramePr>
        <p:xfrm>
          <a:off x="9904412" y="1371600"/>
          <a:ext cx="1752600" cy="2590800"/>
        </p:xfrm>
        <a:graphic>
          <a:graphicData uri="http://schemas.openxmlformats.org/drawingml/2006/table">
            <a:tbl>
              <a:tblPr firstRow="1" bandRow="1">
                <a:tableStyleId>{21E4AEA4-8DFA-4A89-87EB-49C32662AFE0}</a:tableStyleId>
              </a:tblPr>
              <a:tblGrid>
                <a:gridCol w="1752600"/>
              </a:tblGrid>
              <a:tr h="304800">
                <a:tc>
                  <a:txBody>
                    <a:bodyPr/>
                    <a:lstStyle/>
                    <a:p>
                      <a:r>
                        <a:rPr lang="en-US" sz="1800" dirty="0" err="1" smtClean="0"/>
                        <a:t>SalesAmount</a:t>
                      </a:r>
                      <a:endParaRPr lang="en-US" sz="1600" dirty="0"/>
                    </a:p>
                  </a:txBody>
                  <a:tcPr marL="121888" marR="121888"/>
                </a:tc>
              </a:tr>
              <a:tr h="370840">
                <a:tc>
                  <a:txBody>
                    <a:bodyPr/>
                    <a:lstStyle/>
                    <a:p>
                      <a:r>
                        <a:rPr lang="en-US" dirty="0" smtClean="0"/>
                        <a:t>30.00</a:t>
                      </a:r>
                      <a:endParaRPr lang="en-US" dirty="0"/>
                    </a:p>
                  </a:txBody>
                  <a:tcPr marL="121888" marR="121888"/>
                </a:tc>
              </a:tr>
              <a:tr h="370840">
                <a:tc>
                  <a:txBody>
                    <a:bodyPr/>
                    <a:lstStyle/>
                    <a:p>
                      <a:r>
                        <a:rPr lang="en-US" dirty="0" smtClean="0"/>
                        <a:t>17.00</a:t>
                      </a:r>
                      <a:endParaRPr lang="en-US" dirty="0"/>
                    </a:p>
                  </a:txBody>
                  <a:tcPr marL="121888" marR="121888"/>
                </a:tc>
              </a:tr>
              <a:tr h="370840">
                <a:tc>
                  <a:txBody>
                    <a:bodyPr/>
                    <a:lstStyle/>
                    <a:p>
                      <a:r>
                        <a:rPr lang="en-US" dirty="0" smtClean="0"/>
                        <a:t>20.00</a:t>
                      </a:r>
                      <a:endParaRPr lang="en-US" dirty="0"/>
                    </a:p>
                  </a:txBody>
                  <a:tcPr marL="121888" marR="121888"/>
                </a:tc>
              </a:tr>
              <a:tr h="370840">
                <a:tc>
                  <a:txBody>
                    <a:bodyPr/>
                    <a:lstStyle/>
                    <a:p>
                      <a:r>
                        <a:rPr lang="en-US" dirty="0" smtClean="0"/>
                        <a:t>17.00</a:t>
                      </a:r>
                      <a:endParaRPr lang="en-US" dirty="0"/>
                    </a:p>
                  </a:txBody>
                  <a:tcPr marL="121888" marR="121888"/>
                </a:tc>
              </a:tr>
              <a:tr h="370840">
                <a:tc>
                  <a:txBody>
                    <a:bodyPr/>
                    <a:lstStyle/>
                    <a:p>
                      <a:r>
                        <a:rPr lang="en-US" dirty="0" smtClean="0"/>
                        <a:t>20.00</a:t>
                      </a:r>
                      <a:endParaRPr lang="en-US" dirty="0"/>
                    </a:p>
                  </a:txBody>
                  <a:tcPr marL="121888" marR="121888"/>
                </a:tc>
              </a:tr>
              <a:tr h="370840">
                <a:tc>
                  <a:txBody>
                    <a:bodyPr/>
                    <a:lstStyle/>
                    <a:p>
                      <a:r>
                        <a:rPr lang="en-US" dirty="0" smtClean="0"/>
                        <a:t>25.00</a:t>
                      </a:r>
                      <a:endParaRPr lang="en-US" dirty="0"/>
                    </a:p>
                  </a:txBody>
                  <a:tcPr marL="121888" marR="121888"/>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59827458"/>
              </p:ext>
            </p:extLst>
          </p:nvPr>
        </p:nvGraphicFramePr>
        <p:xfrm>
          <a:off x="379412" y="4038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err="1" smtClean="0"/>
                        <a:t>OrderDateKey</a:t>
                      </a:r>
                      <a:endParaRPr lang="en-US" sz="1800" dirty="0" smtClean="0"/>
                    </a:p>
                  </a:txBody>
                  <a:tcPr/>
                </a:tc>
              </a:tr>
              <a:tr h="370840">
                <a:tc>
                  <a:txBody>
                    <a:bodyPr/>
                    <a:lstStyle/>
                    <a:p>
                      <a:r>
                        <a:rPr lang="en-US" dirty="0" smtClean="0"/>
                        <a:t>20101108</a:t>
                      </a:r>
                      <a:endParaRPr lang="en-US" dirty="0"/>
                    </a:p>
                  </a:txBody>
                  <a:tcPr marL="121888" marR="121888"/>
                </a:tc>
              </a:tr>
              <a:tr h="370840">
                <a:tc>
                  <a:txBody>
                    <a:bodyPr/>
                    <a:lstStyle/>
                    <a:p>
                      <a:r>
                        <a:rPr lang="en-US" dirty="0" smtClean="0"/>
                        <a:t>20101108</a:t>
                      </a:r>
                      <a:endParaRPr lang="en-US" dirty="0"/>
                    </a:p>
                  </a:txBody>
                  <a:tcPr marL="121888" marR="121888"/>
                </a:tc>
              </a:tr>
              <a:tr h="370840">
                <a:tc>
                  <a:txBody>
                    <a:bodyPr/>
                    <a:lstStyle/>
                    <a:p>
                      <a:r>
                        <a:rPr lang="en-US" dirty="0" smtClean="0"/>
                        <a:t>20101108</a:t>
                      </a:r>
                      <a:endParaRPr lang="en-US" dirty="0"/>
                    </a:p>
                  </a:txBody>
                  <a:tcPr marL="121888" marR="121888"/>
                </a:tc>
              </a:tr>
              <a:tr h="370840">
                <a:tc>
                  <a:txBody>
                    <a:bodyPr/>
                    <a:lstStyle/>
                    <a:p>
                      <a:r>
                        <a:rPr lang="en-US" dirty="0" smtClean="0"/>
                        <a:t>20101109</a:t>
                      </a:r>
                      <a:endParaRPr lang="en-US" dirty="0"/>
                    </a:p>
                  </a:txBody>
                  <a:tcPr marL="121888" marR="121888"/>
                </a:tc>
              </a:tr>
              <a:tr h="370840">
                <a:tc>
                  <a:txBody>
                    <a:bodyPr/>
                    <a:lstStyle/>
                    <a:p>
                      <a:r>
                        <a:rPr lang="en-US" dirty="0" smtClean="0"/>
                        <a:t>20101109</a:t>
                      </a:r>
                      <a:endParaRPr lang="en-US" dirty="0"/>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20101109</a:t>
                      </a:r>
                    </a:p>
                  </a:txBody>
                  <a:tcPr marL="121888" marR="121888"/>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87691827"/>
              </p:ext>
            </p:extLst>
          </p:nvPr>
        </p:nvGraphicFramePr>
        <p:xfrm>
          <a:off x="2284412" y="4038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r>
                        <a:rPr lang="en-US" sz="1800" dirty="0" err="1" smtClean="0"/>
                        <a:t>ProductKey</a:t>
                      </a:r>
                      <a:endParaRPr lang="en-US" sz="1800" dirty="0"/>
                    </a:p>
                  </a:txBody>
                  <a:tcPr marL="121888" marR="121888"/>
                </a:tc>
              </a:tr>
              <a:tr h="370840">
                <a:tc>
                  <a:txBody>
                    <a:bodyPr/>
                    <a:lstStyle/>
                    <a:p>
                      <a:r>
                        <a:rPr lang="en-US" dirty="0" smtClean="0"/>
                        <a:t>102</a:t>
                      </a:r>
                      <a:endParaRPr lang="en-US" dirty="0"/>
                    </a:p>
                  </a:txBody>
                  <a:tcPr marL="121888" marR="12188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106</a:t>
                      </a:r>
                    </a:p>
                  </a:txBody>
                  <a:tcPr marL="121888" marR="12188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109</a:t>
                      </a:r>
                    </a:p>
                  </a:txBody>
                  <a:tcPr marL="121888" marR="121888"/>
                </a:tc>
              </a:tr>
              <a:tr h="370840">
                <a:tc>
                  <a:txBody>
                    <a:bodyPr/>
                    <a:lstStyle/>
                    <a:p>
                      <a:r>
                        <a:rPr lang="en-US" dirty="0" smtClean="0"/>
                        <a:t>106</a:t>
                      </a:r>
                      <a:endParaRPr lang="en-US" dirty="0"/>
                    </a:p>
                  </a:txBody>
                  <a:tcPr marL="121888" marR="121888"/>
                </a:tc>
              </a:tr>
              <a:tr h="370840">
                <a:tc>
                  <a:txBody>
                    <a:bodyPr/>
                    <a:lstStyle/>
                    <a:p>
                      <a:r>
                        <a:rPr lang="en-US" dirty="0" smtClean="0"/>
                        <a:t>106</a:t>
                      </a:r>
                      <a:endParaRPr lang="en-US" dirty="0"/>
                    </a:p>
                  </a:txBody>
                  <a:tcPr marL="121888" marR="121888"/>
                </a:tc>
              </a:tr>
              <a:tr h="370840">
                <a:tc>
                  <a:txBody>
                    <a:bodyPr/>
                    <a:lstStyle/>
                    <a:p>
                      <a:r>
                        <a:rPr lang="en-US" dirty="0" smtClean="0"/>
                        <a:t>103</a:t>
                      </a:r>
                      <a:endParaRPr lang="en-US" dirty="0"/>
                    </a:p>
                  </a:txBody>
                  <a:tcPr marL="121888" marR="121888"/>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08733455"/>
              </p:ext>
            </p:extLst>
          </p:nvPr>
        </p:nvGraphicFramePr>
        <p:xfrm>
          <a:off x="4189412" y="4038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r>
                        <a:rPr lang="en-US" sz="1800" dirty="0" err="1" smtClean="0"/>
                        <a:t>StoreKey</a:t>
                      </a:r>
                      <a:endParaRPr lang="en-US" sz="1800" dirty="0"/>
                    </a:p>
                  </a:txBody>
                  <a:tcPr marL="121888" marR="121888"/>
                </a:tc>
              </a:tr>
              <a:tr h="370840">
                <a:tc>
                  <a:txBody>
                    <a:bodyPr/>
                    <a:lstStyle/>
                    <a:p>
                      <a:r>
                        <a:rPr lang="en-US" dirty="0" smtClean="0"/>
                        <a:t>02</a:t>
                      </a:r>
                      <a:endParaRPr lang="en-US" dirty="0"/>
                    </a:p>
                  </a:txBody>
                  <a:tcPr marL="121888" marR="121888"/>
                </a:tc>
              </a:tr>
              <a:tr h="370840">
                <a:tc>
                  <a:txBody>
                    <a:bodyPr/>
                    <a:lstStyle/>
                    <a:p>
                      <a:r>
                        <a:rPr lang="en-US" dirty="0" smtClean="0"/>
                        <a:t>03</a:t>
                      </a:r>
                      <a:endParaRPr lang="en-US" dirty="0"/>
                    </a:p>
                  </a:txBody>
                  <a:tcPr marL="121888" marR="121888"/>
                </a:tc>
              </a:tr>
              <a:tr h="370840">
                <a:tc>
                  <a:txBody>
                    <a:bodyPr/>
                    <a:lstStyle/>
                    <a:p>
                      <a:r>
                        <a:rPr lang="en-US" dirty="0" smtClean="0"/>
                        <a:t>01</a:t>
                      </a:r>
                      <a:endParaRPr lang="en-US" dirty="0"/>
                    </a:p>
                  </a:txBody>
                  <a:tcPr marL="121888" marR="121888"/>
                </a:tc>
              </a:tr>
              <a:tr h="370840">
                <a:tc>
                  <a:txBody>
                    <a:bodyPr/>
                    <a:lstStyle/>
                    <a:p>
                      <a:r>
                        <a:rPr lang="en-US" dirty="0" smtClean="0"/>
                        <a:t>04</a:t>
                      </a:r>
                      <a:endParaRPr lang="en-US" dirty="0"/>
                    </a:p>
                  </a:txBody>
                  <a:tcPr marL="121888" marR="121888"/>
                </a:tc>
              </a:tr>
              <a:tr h="370840">
                <a:tc>
                  <a:txBody>
                    <a:bodyPr/>
                    <a:lstStyle/>
                    <a:p>
                      <a:r>
                        <a:rPr lang="en-US" dirty="0" smtClean="0"/>
                        <a:t>04</a:t>
                      </a:r>
                      <a:endParaRPr lang="en-US" dirty="0"/>
                    </a:p>
                  </a:txBody>
                  <a:tcPr marL="121888" marR="121888"/>
                </a:tc>
              </a:tr>
              <a:tr h="370840">
                <a:tc>
                  <a:txBody>
                    <a:bodyPr/>
                    <a:lstStyle/>
                    <a:p>
                      <a:r>
                        <a:rPr lang="en-US" dirty="0" smtClean="0"/>
                        <a:t>01</a:t>
                      </a:r>
                      <a:endParaRPr lang="en-US" dirty="0"/>
                    </a:p>
                  </a:txBody>
                  <a:tcPr marL="121888" marR="121888"/>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55746299"/>
              </p:ext>
            </p:extLst>
          </p:nvPr>
        </p:nvGraphicFramePr>
        <p:xfrm>
          <a:off x="6094412" y="4038600"/>
          <a:ext cx="1752600" cy="2595880"/>
        </p:xfrm>
        <a:graphic>
          <a:graphicData uri="http://schemas.openxmlformats.org/drawingml/2006/table">
            <a:tbl>
              <a:tblPr firstRow="1" bandRow="1">
                <a:tableStyleId>{21E4AEA4-8DFA-4A89-87EB-49C32662AFE0}</a:tableStyleId>
              </a:tblPr>
              <a:tblGrid>
                <a:gridCol w="1752600"/>
              </a:tblGrid>
              <a:tr h="370840">
                <a:tc>
                  <a:txBody>
                    <a:bodyPr/>
                    <a:lstStyle/>
                    <a:p>
                      <a:r>
                        <a:rPr lang="en-US" sz="1800" dirty="0" err="1" smtClean="0"/>
                        <a:t>RegionKey</a:t>
                      </a:r>
                      <a:endParaRPr lang="en-US" sz="1600"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2</a:t>
                      </a:r>
                      <a:endParaRPr lang="en-US" dirty="0"/>
                    </a:p>
                  </a:txBody>
                  <a:tcPr marL="121888" marR="121888"/>
                </a:tc>
              </a:tr>
              <a:tr h="370840">
                <a:tc>
                  <a:txBody>
                    <a:bodyPr/>
                    <a:lstStyle/>
                    <a:p>
                      <a:r>
                        <a:rPr lang="en-US" dirty="0" smtClean="0"/>
                        <a:t>1</a:t>
                      </a:r>
                      <a:endParaRPr lang="en-US" dirty="0"/>
                    </a:p>
                  </a:txBody>
                  <a:tcPr marL="121888" marR="121888"/>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830280454"/>
              </p:ext>
            </p:extLst>
          </p:nvPr>
        </p:nvGraphicFramePr>
        <p:xfrm>
          <a:off x="7999412" y="4038600"/>
          <a:ext cx="1752600" cy="2590800"/>
        </p:xfrm>
        <a:graphic>
          <a:graphicData uri="http://schemas.openxmlformats.org/drawingml/2006/table">
            <a:tbl>
              <a:tblPr firstRow="1" bandRow="1">
                <a:tableStyleId>{21E4AEA4-8DFA-4A89-87EB-49C32662AFE0}</a:tableStyleId>
              </a:tblPr>
              <a:tblGrid>
                <a:gridCol w="1752600"/>
              </a:tblGrid>
              <a:tr h="264160">
                <a:tc>
                  <a:txBody>
                    <a:bodyPr/>
                    <a:lstStyle/>
                    <a:p>
                      <a:r>
                        <a:rPr lang="en-US" sz="1800" dirty="0" smtClean="0"/>
                        <a:t>Quantity</a:t>
                      </a:r>
                      <a:endParaRPr lang="en-US" sz="1600"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5</a:t>
                      </a:r>
                      <a:endParaRPr lang="en-US" dirty="0"/>
                    </a:p>
                  </a:txBody>
                  <a:tcPr marL="121888" marR="121888"/>
                </a:tc>
              </a:tr>
              <a:tr h="370840">
                <a:tc>
                  <a:txBody>
                    <a:bodyPr/>
                    <a:lstStyle/>
                    <a:p>
                      <a:r>
                        <a:rPr lang="en-US" dirty="0" smtClean="0"/>
                        <a:t>1</a:t>
                      </a:r>
                      <a:endParaRPr lang="en-US" dirty="0"/>
                    </a:p>
                  </a:txBody>
                  <a:tcPr marL="121888" marR="121888"/>
                </a:tc>
              </a:tr>
              <a:tr h="370840">
                <a:tc>
                  <a:txBody>
                    <a:bodyPr/>
                    <a:lstStyle/>
                    <a:p>
                      <a:r>
                        <a:rPr lang="en-US" dirty="0" smtClean="0"/>
                        <a:t>4</a:t>
                      </a:r>
                      <a:endParaRPr lang="en-US" dirty="0"/>
                    </a:p>
                  </a:txBody>
                  <a:tcPr marL="121888" marR="121888"/>
                </a:tc>
              </a:tr>
              <a:tr h="370840">
                <a:tc>
                  <a:txBody>
                    <a:bodyPr/>
                    <a:lstStyle/>
                    <a:p>
                      <a:r>
                        <a:rPr lang="en-US" dirty="0" smtClean="0"/>
                        <a:t>5</a:t>
                      </a:r>
                      <a:endParaRPr lang="en-US" dirty="0"/>
                    </a:p>
                  </a:txBody>
                  <a:tcPr marL="121888" marR="121888"/>
                </a:tc>
              </a:tr>
              <a:tr h="370840">
                <a:tc>
                  <a:txBody>
                    <a:bodyPr/>
                    <a:lstStyle/>
                    <a:p>
                      <a:r>
                        <a:rPr lang="en-US" dirty="0" smtClean="0"/>
                        <a:t>1</a:t>
                      </a:r>
                      <a:endParaRPr lang="en-US" dirty="0"/>
                    </a:p>
                  </a:txBody>
                  <a:tcPr marL="121888" marR="121888"/>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46394110"/>
              </p:ext>
            </p:extLst>
          </p:nvPr>
        </p:nvGraphicFramePr>
        <p:xfrm>
          <a:off x="9904412" y="4038600"/>
          <a:ext cx="1752600" cy="2590800"/>
        </p:xfrm>
        <a:graphic>
          <a:graphicData uri="http://schemas.openxmlformats.org/drawingml/2006/table">
            <a:tbl>
              <a:tblPr firstRow="1" bandRow="1">
                <a:tableStyleId>{21E4AEA4-8DFA-4A89-87EB-49C32662AFE0}</a:tableStyleId>
              </a:tblPr>
              <a:tblGrid>
                <a:gridCol w="1752600"/>
              </a:tblGrid>
              <a:tr h="304800">
                <a:tc>
                  <a:txBody>
                    <a:bodyPr/>
                    <a:lstStyle/>
                    <a:p>
                      <a:r>
                        <a:rPr lang="en-US" sz="1800" dirty="0" err="1" smtClean="0"/>
                        <a:t>SalesAmount</a:t>
                      </a:r>
                      <a:endParaRPr lang="en-US" sz="1600" dirty="0"/>
                    </a:p>
                  </a:txBody>
                  <a:tcPr marL="121888" marR="121888"/>
                </a:tc>
              </a:tr>
              <a:tr h="370840">
                <a:tc>
                  <a:txBody>
                    <a:bodyPr/>
                    <a:lstStyle/>
                    <a:p>
                      <a:r>
                        <a:rPr lang="en-US" dirty="0" smtClean="0"/>
                        <a:t>14.00</a:t>
                      </a:r>
                      <a:endParaRPr lang="en-US" dirty="0"/>
                    </a:p>
                  </a:txBody>
                  <a:tcPr marL="121888" marR="121888"/>
                </a:tc>
              </a:tr>
              <a:tr h="370840">
                <a:tc>
                  <a:txBody>
                    <a:bodyPr/>
                    <a:lstStyle/>
                    <a:p>
                      <a:r>
                        <a:rPr lang="en-US" dirty="0" smtClean="0"/>
                        <a:t>25.00</a:t>
                      </a:r>
                      <a:endParaRPr lang="en-US" dirty="0"/>
                    </a:p>
                  </a:txBody>
                  <a:tcPr marL="121888" marR="121888"/>
                </a:tc>
              </a:tr>
              <a:tr h="370840">
                <a:tc>
                  <a:txBody>
                    <a:bodyPr/>
                    <a:lstStyle/>
                    <a:p>
                      <a:r>
                        <a:rPr lang="en-US" dirty="0" smtClean="0"/>
                        <a:t>10.00</a:t>
                      </a:r>
                      <a:endParaRPr lang="en-US" dirty="0"/>
                    </a:p>
                  </a:txBody>
                  <a:tcPr marL="121888" marR="121888"/>
                </a:tc>
              </a:tr>
              <a:tr h="370840">
                <a:tc>
                  <a:txBody>
                    <a:bodyPr/>
                    <a:lstStyle/>
                    <a:p>
                      <a:r>
                        <a:rPr lang="en-US" dirty="0" smtClean="0"/>
                        <a:t>20.00</a:t>
                      </a:r>
                      <a:endParaRPr lang="en-US" dirty="0"/>
                    </a:p>
                  </a:txBody>
                  <a:tcPr marL="121888" marR="121888"/>
                </a:tc>
              </a:tr>
              <a:tr h="370840">
                <a:tc>
                  <a:txBody>
                    <a:bodyPr/>
                    <a:lstStyle/>
                    <a:p>
                      <a:r>
                        <a:rPr lang="en-US" dirty="0" smtClean="0"/>
                        <a:t>25.00</a:t>
                      </a:r>
                      <a:endParaRPr lang="en-US" dirty="0"/>
                    </a:p>
                  </a:txBody>
                  <a:tcPr marL="121888" marR="121888"/>
                </a:tc>
              </a:tr>
              <a:tr h="370840">
                <a:tc>
                  <a:txBody>
                    <a:bodyPr/>
                    <a:lstStyle/>
                    <a:p>
                      <a:r>
                        <a:rPr lang="en-US" dirty="0" smtClean="0"/>
                        <a:t>17.00</a:t>
                      </a:r>
                      <a:endParaRPr lang="en-US" dirty="0"/>
                    </a:p>
                  </a:txBody>
                  <a:tcPr marL="121888" marR="121888"/>
                </a:tc>
              </a:tr>
            </a:tbl>
          </a:graphicData>
        </a:graphic>
      </p:graphicFrame>
    </p:spTree>
    <p:extLst>
      <p:ext uri="{BB962C8B-B14F-4D97-AF65-F5344CB8AC3E}">
        <p14:creationId xmlns:p14="http://schemas.microsoft.com/office/powerpoint/2010/main" val="28354881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 Each Segment*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73442435"/>
              </p:ext>
            </p:extLst>
          </p:nvPr>
        </p:nvGraphicFramePr>
        <p:xfrm>
          <a:off x="531812" y="1371600"/>
          <a:ext cx="1676400" cy="1310640"/>
        </p:xfrm>
        <a:graphic>
          <a:graphicData uri="http://schemas.openxmlformats.org/drawingml/2006/table">
            <a:tbl>
              <a:tblPr firstRow="1" bandRow="1">
                <a:tableStyleId>{21E4AEA4-8DFA-4A89-87EB-49C32662AFE0}</a:tableStyleId>
              </a:tblPr>
              <a:tblGrid>
                <a:gridCol w="1676400"/>
              </a:tblGrid>
              <a:tr h="14179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20101108</a:t>
                      </a:r>
                      <a:endParaRPr lang="en-US" sz="600" dirty="0"/>
                    </a:p>
                  </a:txBody>
                  <a:tcPr marL="121888" marR="121888"/>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34398481"/>
              </p:ext>
            </p:extLst>
          </p:nvPr>
        </p:nvGraphicFramePr>
        <p:xfrm>
          <a:off x="2436812" y="1371600"/>
          <a:ext cx="1676400" cy="1493520"/>
        </p:xfrm>
        <a:graphic>
          <a:graphicData uri="http://schemas.openxmlformats.org/drawingml/2006/table">
            <a:tbl>
              <a:tblPr firstRow="1" bandRow="1">
                <a:tableStyleId>{21E4AEA4-8DFA-4A89-87EB-49C32662AFE0}</a:tableStyleId>
              </a:tblPr>
              <a:tblGrid>
                <a:gridCol w="1676400"/>
              </a:tblGrid>
              <a:tr h="0">
                <a:tc>
                  <a:txBody>
                    <a:bodyPr/>
                    <a:lstStyle/>
                    <a:p>
                      <a:r>
                        <a:rPr lang="en-US" sz="800" dirty="0" err="1" smtClean="0"/>
                        <a:t>ProductKey</a:t>
                      </a:r>
                      <a:endParaRPr lang="en-US" sz="800" dirty="0"/>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103</a:t>
                      </a:r>
                      <a:endParaRPr lang="en-US" sz="800" dirty="0"/>
                    </a:p>
                  </a:txBody>
                  <a:tcPr marL="121888" marR="121888"/>
                </a:tc>
              </a:tr>
              <a:tr h="0">
                <a:tc>
                  <a:txBody>
                    <a:bodyPr/>
                    <a:lstStyle/>
                    <a:p>
                      <a:r>
                        <a:rPr lang="en-US" sz="800" dirty="0" smtClean="0"/>
                        <a:t>109</a:t>
                      </a:r>
                      <a:endParaRPr lang="en-US" sz="800" dirty="0"/>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103</a:t>
                      </a:r>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106</a:t>
                      </a:r>
                      <a:endParaRPr lang="en-US" sz="800" dirty="0"/>
                    </a:p>
                  </a:txBody>
                  <a:tcPr marL="121888" marR="121888"/>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12898065"/>
              </p:ext>
            </p:extLst>
          </p:nvPr>
        </p:nvGraphicFramePr>
        <p:xfrm>
          <a:off x="4265612" y="1371600"/>
          <a:ext cx="1676400" cy="1584960"/>
        </p:xfrm>
        <a:graphic>
          <a:graphicData uri="http://schemas.openxmlformats.org/drawingml/2006/table">
            <a:tbl>
              <a:tblPr firstRow="1" bandRow="1">
                <a:tableStyleId>{21E4AEA4-8DFA-4A89-87EB-49C32662AFE0}</a:tableStyleId>
              </a:tblPr>
              <a:tblGrid>
                <a:gridCol w="1676400"/>
              </a:tblGrid>
              <a:tr h="181466">
                <a:tc>
                  <a:txBody>
                    <a:bodyPr/>
                    <a:lstStyle/>
                    <a:p>
                      <a:r>
                        <a:rPr lang="en-US" sz="800" dirty="0" err="1" smtClean="0"/>
                        <a:t>StoreKey</a:t>
                      </a:r>
                      <a:endParaRPr lang="en-US" sz="800" dirty="0"/>
                    </a:p>
                  </a:txBody>
                  <a:tcPr marL="121888" marR="121888"/>
                </a:tc>
              </a:tr>
              <a:tr h="194428">
                <a:tc>
                  <a:txBody>
                    <a:bodyPr/>
                    <a:lstStyle/>
                    <a:p>
                      <a:r>
                        <a:rPr lang="en-US" sz="900" dirty="0" smtClean="0"/>
                        <a:t>01</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03</a:t>
                      </a:r>
                      <a:endParaRPr lang="en-US" sz="900" dirty="0"/>
                    </a:p>
                  </a:txBody>
                  <a:tcPr marL="121888" marR="121888"/>
                </a:tc>
              </a:tr>
              <a:tr h="194428">
                <a:tc>
                  <a:txBody>
                    <a:bodyPr/>
                    <a:lstStyle/>
                    <a:p>
                      <a:r>
                        <a:rPr lang="en-US" sz="900" dirty="0" smtClean="0"/>
                        <a:t>05</a:t>
                      </a:r>
                      <a:endParaRPr lang="en-US" sz="900" dirty="0"/>
                    </a:p>
                  </a:txBody>
                  <a:tcPr marL="121888" marR="121888"/>
                </a:tc>
              </a:tr>
              <a:tr h="194428">
                <a:tc>
                  <a:txBody>
                    <a:bodyPr/>
                    <a:lstStyle/>
                    <a:p>
                      <a:r>
                        <a:rPr lang="en-US" sz="900" dirty="0" smtClean="0"/>
                        <a:t>02</a:t>
                      </a:r>
                      <a:endParaRPr lang="en-US" sz="900" dirty="0"/>
                    </a:p>
                  </a:txBody>
                  <a:tcPr marL="121888" marR="121888"/>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503320"/>
              </p:ext>
            </p:extLst>
          </p:nvPr>
        </p:nvGraphicFramePr>
        <p:xfrm>
          <a:off x="6094412" y="1371600"/>
          <a:ext cx="1676400" cy="1402080"/>
        </p:xfrm>
        <a:graphic>
          <a:graphicData uri="http://schemas.openxmlformats.org/drawingml/2006/table">
            <a:tbl>
              <a:tblPr firstRow="1" bandRow="1">
                <a:tableStyleId>{21E4AEA4-8DFA-4A89-87EB-49C32662AFE0}</a:tableStyleId>
              </a:tblPr>
              <a:tblGrid>
                <a:gridCol w="1676400"/>
              </a:tblGrid>
              <a:tr h="181708">
                <a:tc>
                  <a:txBody>
                    <a:bodyPr/>
                    <a:lstStyle/>
                    <a:p>
                      <a:r>
                        <a:rPr lang="en-US" sz="800" dirty="0" err="1" smtClean="0"/>
                        <a:t>RegionKey</a:t>
                      </a:r>
                      <a:endParaRPr lang="en-US" sz="800" dirty="0"/>
                    </a:p>
                  </a:txBody>
                  <a:tcPr marL="121888" marR="121888"/>
                </a:tc>
              </a:tr>
              <a:tr h="181708">
                <a:tc>
                  <a:txBody>
                    <a:bodyPr/>
                    <a:lstStyle/>
                    <a:p>
                      <a:r>
                        <a:rPr lang="en-US" sz="700" dirty="0" smtClean="0"/>
                        <a:t>1</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3</a:t>
                      </a:r>
                      <a:endParaRPr lang="en-US" sz="700" dirty="0"/>
                    </a:p>
                  </a:txBody>
                  <a:tcPr marL="121888" marR="121888"/>
                </a:tc>
              </a:tr>
              <a:tr h="181708">
                <a:tc>
                  <a:txBody>
                    <a:bodyPr/>
                    <a:lstStyle/>
                    <a:p>
                      <a:r>
                        <a:rPr lang="en-US" sz="700" dirty="0" smtClean="0"/>
                        <a:t>1</a:t>
                      </a:r>
                      <a:endParaRPr lang="en-US" sz="700" dirty="0"/>
                    </a:p>
                  </a:txBody>
                  <a:tcPr marL="121888" marR="121888"/>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58976273"/>
              </p:ext>
            </p:extLst>
          </p:nvPr>
        </p:nvGraphicFramePr>
        <p:xfrm>
          <a:off x="7923212" y="1371600"/>
          <a:ext cx="1676400" cy="1493520"/>
        </p:xfrm>
        <a:graphic>
          <a:graphicData uri="http://schemas.openxmlformats.org/drawingml/2006/table">
            <a:tbl>
              <a:tblPr firstRow="1" bandRow="1">
                <a:tableStyleId>{21E4AEA4-8DFA-4A89-87EB-49C32662AFE0}</a:tableStyleId>
              </a:tblPr>
              <a:tblGrid>
                <a:gridCol w="1676400"/>
              </a:tblGrid>
              <a:tr h="121534">
                <a:tc>
                  <a:txBody>
                    <a:bodyPr/>
                    <a:lstStyle/>
                    <a:p>
                      <a:r>
                        <a:rPr lang="en-US" sz="800" dirty="0" smtClean="0"/>
                        <a:t>Quantity</a:t>
                      </a:r>
                      <a:endParaRPr lang="en-US" sz="800" dirty="0"/>
                    </a:p>
                  </a:txBody>
                  <a:tcPr marL="121888" marR="121888"/>
                </a:tc>
              </a:tr>
              <a:tr h="123222">
                <a:tc>
                  <a:txBody>
                    <a:bodyPr/>
                    <a:lstStyle/>
                    <a:p>
                      <a:r>
                        <a:rPr lang="en-US" sz="800" dirty="0" smtClean="0"/>
                        <a:t>6</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2</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4</a:t>
                      </a:r>
                      <a:endParaRPr lang="en-US" sz="800" dirty="0"/>
                    </a:p>
                  </a:txBody>
                  <a:tcPr marL="121888" marR="121888"/>
                </a:tc>
              </a:tr>
              <a:tr h="123222">
                <a:tc>
                  <a:txBody>
                    <a:bodyPr/>
                    <a:lstStyle/>
                    <a:p>
                      <a:r>
                        <a:rPr lang="en-US" sz="800" dirty="0" smtClean="0"/>
                        <a:t>5</a:t>
                      </a:r>
                      <a:endParaRPr lang="en-US" sz="800" dirty="0"/>
                    </a:p>
                  </a:txBody>
                  <a:tcPr marL="121888" marR="121888"/>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21937405"/>
              </p:ext>
            </p:extLst>
          </p:nvPr>
        </p:nvGraphicFramePr>
        <p:xfrm>
          <a:off x="9752012" y="1371600"/>
          <a:ext cx="1676400" cy="1676400"/>
        </p:xfrm>
        <a:graphic>
          <a:graphicData uri="http://schemas.openxmlformats.org/drawingml/2006/table">
            <a:tbl>
              <a:tblPr firstRow="1" bandRow="1">
                <a:tableStyleId>{21E4AEA4-8DFA-4A89-87EB-49C32662AFE0}</a:tableStyleId>
              </a:tblPr>
              <a:tblGrid>
                <a:gridCol w="1676400"/>
              </a:tblGrid>
              <a:tr h="193964">
                <a:tc>
                  <a:txBody>
                    <a:bodyPr/>
                    <a:lstStyle/>
                    <a:p>
                      <a:r>
                        <a:rPr lang="en-US" sz="800" dirty="0" err="1" smtClean="0"/>
                        <a:t>SalesAmount</a:t>
                      </a:r>
                      <a:endParaRPr lang="en-US" sz="800" dirty="0"/>
                    </a:p>
                  </a:txBody>
                  <a:tcPr marL="121888" marR="121888"/>
                </a:tc>
              </a:tr>
              <a:tr h="221673">
                <a:tc>
                  <a:txBody>
                    <a:bodyPr/>
                    <a:lstStyle/>
                    <a:p>
                      <a:r>
                        <a:rPr lang="en-US" sz="1000" dirty="0" smtClean="0"/>
                        <a:t>30.00</a:t>
                      </a:r>
                      <a:endParaRPr lang="en-US" sz="1000" dirty="0"/>
                    </a:p>
                  </a:txBody>
                  <a:tcPr marL="121888" marR="121888"/>
                </a:tc>
              </a:tr>
              <a:tr h="221673">
                <a:tc>
                  <a:txBody>
                    <a:bodyPr/>
                    <a:lstStyle/>
                    <a:p>
                      <a:r>
                        <a:rPr lang="en-US" sz="1000" dirty="0" smtClean="0"/>
                        <a:t>17.00</a:t>
                      </a:r>
                      <a:endParaRPr lang="en-US" sz="1000" dirty="0"/>
                    </a:p>
                  </a:txBody>
                  <a:tcPr marL="121888" marR="121888"/>
                </a:tc>
              </a:tr>
              <a:tr h="221673">
                <a:tc>
                  <a:txBody>
                    <a:bodyPr/>
                    <a:lstStyle/>
                    <a:p>
                      <a:r>
                        <a:rPr lang="en-US" sz="1000" dirty="0" smtClean="0"/>
                        <a:t>20.00</a:t>
                      </a:r>
                      <a:endParaRPr lang="en-US" sz="1000" dirty="0"/>
                    </a:p>
                  </a:txBody>
                  <a:tcPr marL="121888" marR="121888"/>
                </a:tc>
              </a:tr>
              <a:tr h="221673">
                <a:tc>
                  <a:txBody>
                    <a:bodyPr/>
                    <a:lstStyle/>
                    <a:p>
                      <a:r>
                        <a:rPr lang="en-US" sz="1000" dirty="0" smtClean="0"/>
                        <a:t>17.00</a:t>
                      </a:r>
                      <a:endParaRPr lang="en-US" sz="1000" dirty="0"/>
                    </a:p>
                  </a:txBody>
                  <a:tcPr marL="121888" marR="121888"/>
                </a:tc>
              </a:tr>
              <a:tr h="221673">
                <a:tc>
                  <a:txBody>
                    <a:bodyPr/>
                    <a:lstStyle/>
                    <a:p>
                      <a:r>
                        <a:rPr lang="en-US" sz="1000" dirty="0" smtClean="0"/>
                        <a:t>20.00</a:t>
                      </a:r>
                      <a:endParaRPr lang="en-US" sz="1000" dirty="0"/>
                    </a:p>
                  </a:txBody>
                  <a:tcPr marL="121888" marR="121888"/>
                </a:tc>
              </a:tr>
              <a:tr h="221673">
                <a:tc>
                  <a:txBody>
                    <a:bodyPr/>
                    <a:lstStyle/>
                    <a:p>
                      <a:r>
                        <a:rPr lang="en-US" sz="1000" dirty="0" smtClean="0"/>
                        <a:t>25.00</a:t>
                      </a:r>
                      <a:endParaRPr lang="en-US" sz="1000" dirty="0"/>
                    </a:p>
                  </a:txBody>
                  <a:tcPr marL="121888" marR="121888"/>
                </a:tc>
              </a:tr>
            </a:tbl>
          </a:graphicData>
        </a:graphic>
      </p:graphicFrame>
      <p:sp>
        <p:nvSpPr>
          <p:cNvPr id="8" name="TextBox 7"/>
          <p:cNvSpPr txBox="1"/>
          <p:nvPr/>
        </p:nvSpPr>
        <p:spPr>
          <a:xfrm>
            <a:off x="912812" y="5070157"/>
            <a:ext cx="99060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Some segments will compress more than others</a:t>
            </a:r>
          </a:p>
        </p:txBody>
      </p:sp>
      <p:graphicFrame>
        <p:nvGraphicFramePr>
          <p:cNvPr id="10" name="Table 9"/>
          <p:cNvGraphicFramePr>
            <a:graphicFrameLocks noGrp="1"/>
          </p:cNvGraphicFramePr>
          <p:nvPr>
            <p:extLst>
              <p:ext uri="{D42A27DB-BD31-4B8C-83A1-F6EECF244321}">
                <p14:modId xmlns:p14="http://schemas.microsoft.com/office/powerpoint/2010/main" val="1688878752"/>
              </p:ext>
            </p:extLst>
          </p:nvPr>
        </p:nvGraphicFramePr>
        <p:xfrm>
          <a:off x="531812" y="2819400"/>
          <a:ext cx="1676400" cy="1402080"/>
        </p:xfrm>
        <a:graphic>
          <a:graphicData uri="http://schemas.openxmlformats.org/drawingml/2006/table">
            <a:tbl>
              <a:tblPr firstRow="1" bandRow="1">
                <a:tableStyleId>{21E4AEA4-8DFA-4A89-87EB-49C32662AFE0}</a:tableStyleId>
              </a:tblPr>
              <a:tblGrid>
                <a:gridCol w="1676400"/>
              </a:tblGrid>
              <a:tr h="12755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a:tc>
              </a:tr>
              <a:tr h="118441">
                <a:tc>
                  <a:txBody>
                    <a:bodyPr/>
                    <a:lstStyle/>
                    <a:p>
                      <a:r>
                        <a:rPr lang="en-US" sz="700" dirty="0" smtClean="0"/>
                        <a:t>20101108</a:t>
                      </a:r>
                      <a:endParaRPr lang="en-US" sz="700" dirty="0"/>
                    </a:p>
                  </a:txBody>
                  <a:tcPr marL="121888" marR="121888"/>
                </a:tc>
              </a:tr>
              <a:tr h="118441">
                <a:tc>
                  <a:txBody>
                    <a:bodyPr/>
                    <a:lstStyle/>
                    <a:p>
                      <a:r>
                        <a:rPr lang="en-US" sz="700" dirty="0" smtClean="0"/>
                        <a:t>20101108</a:t>
                      </a:r>
                      <a:endParaRPr lang="en-US" sz="700" dirty="0"/>
                    </a:p>
                  </a:txBody>
                  <a:tcPr marL="121888" marR="121888"/>
                </a:tc>
              </a:tr>
              <a:tr h="118441">
                <a:tc>
                  <a:txBody>
                    <a:bodyPr/>
                    <a:lstStyle/>
                    <a:p>
                      <a:r>
                        <a:rPr lang="en-US" sz="700" dirty="0" smtClean="0"/>
                        <a:t>20101108</a:t>
                      </a:r>
                      <a:endParaRPr lang="en-US" sz="700" dirty="0"/>
                    </a:p>
                  </a:txBody>
                  <a:tcPr marL="121888" marR="121888"/>
                </a:tc>
              </a:tr>
              <a:tr h="118441">
                <a:tc>
                  <a:txBody>
                    <a:bodyPr/>
                    <a:lstStyle/>
                    <a:p>
                      <a:r>
                        <a:rPr lang="en-US" sz="700" dirty="0" smtClean="0"/>
                        <a:t>20101109</a:t>
                      </a:r>
                      <a:endParaRPr lang="en-US" sz="700" dirty="0"/>
                    </a:p>
                  </a:txBody>
                  <a:tcPr marL="121888" marR="121888"/>
                </a:tc>
              </a:tr>
              <a:tr h="118441">
                <a:tc>
                  <a:txBody>
                    <a:bodyPr/>
                    <a:lstStyle/>
                    <a:p>
                      <a:r>
                        <a:rPr lang="en-US" sz="700" dirty="0" smtClean="0"/>
                        <a:t>20101109</a:t>
                      </a:r>
                      <a:endParaRPr lang="en-US" sz="700" dirty="0"/>
                    </a:p>
                  </a:txBody>
                  <a:tcPr marL="121888" marR="121888"/>
                </a:tc>
              </a:tr>
              <a:tr h="11844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700" dirty="0" smtClean="0"/>
                        <a:t>20101109</a:t>
                      </a:r>
                    </a:p>
                  </a:txBody>
                  <a:tcPr marL="121888" marR="121888"/>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99399470"/>
              </p:ext>
            </p:extLst>
          </p:nvPr>
        </p:nvGraphicFramePr>
        <p:xfrm>
          <a:off x="2436812" y="3002280"/>
          <a:ext cx="1676400" cy="1493520"/>
        </p:xfrm>
        <a:graphic>
          <a:graphicData uri="http://schemas.openxmlformats.org/drawingml/2006/table">
            <a:tbl>
              <a:tblPr firstRow="1" bandRow="1">
                <a:tableStyleId>{21E4AEA4-8DFA-4A89-87EB-49C32662AFE0}</a:tableStyleId>
              </a:tblPr>
              <a:tblGrid>
                <a:gridCol w="1676400"/>
              </a:tblGrid>
              <a:tr h="0">
                <a:tc>
                  <a:txBody>
                    <a:bodyPr/>
                    <a:lstStyle/>
                    <a:p>
                      <a:r>
                        <a:rPr lang="en-US" sz="800" dirty="0" err="1" smtClean="0"/>
                        <a:t>ProductKey</a:t>
                      </a:r>
                      <a:endParaRPr lang="en-US" sz="800" dirty="0"/>
                    </a:p>
                  </a:txBody>
                  <a:tcPr marL="121888" marR="121888"/>
                </a:tc>
              </a:tr>
              <a:tr h="0">
                <a:tc>
                  <a:txBody>
                    <a:bodyPr/>
                    <a:lstStyle/>
                    <a:p>
                      <a:r>
                        <a:rPr lang="en-US" sz="800" dirty="0" smtClean="0"/>
                        <a:t>102</a:t>
                      </a:r>
                      <a:endParaRPr lang="en-US" sz="800" dirty="0"/>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106</a:t>
                      </a:r>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109</a:t>
                      </a:r>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103</a:t>
                      </a:r>
                      <a:endParaRPr lang="en-US" sz="800" dirty="0"/>
                    </a:p>
                  </a:txBody>
                  <a:tcPr marL="121888" marR="121888"/>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76647471"/>
              </p:ext>
            </p:extLst>
          </p:nvPr>
        </p:nvGraphicFramePr>
        <p:xfrm>
          <a:off x="4265612" y="3063240"/>
          <a:ext cx="1676400" cy="1584960"/>
        </p:xfrm>
        <a:graphic>
          <a:graphicData uri="http://schemas.openxmlformats.org/drawingml/2006/table">
            <a:tbl>
              <a:tblPr firstRow="1" bandRow="1">
                <a:tableStyleId>{21E4AEA4-8DFA-4A89-87EB-49C32662AFE0}</a:tableStyleId>
              </a:tblPr>
              <a:tblGrid>
                <a:gridCol w="1676400"/>
              </a:tblGrid>
              <a:tr h="181466">
                <a:tc>
                  <a:txBody>
                    <a:bodyPr/>
                    <a:lstStyle/>
                    <a:p>
                      <a:r>
                        <a:rPr lang="en-US" sz="800" dirty="0" err="1" smtClean="0"/>
                        <a:t>StoreKey</a:t>
                      </a:r>
                      <a:endParaRPr lang="en-US" sz="800" dirty="0"/>
                    </a:p>
                  </a:txBody>
                  <a:tcPr marL="121888" marR="121888"/>
                </a:tc>
              </a:tr>
              <a:tr h="194428">
                <a:tc>
                  <a:txBody>
                    <a:bodyPr/>
                    <a:lstStyle/>
                    <a:p>
                      <a:r>
                        <a:rPr lang="en-US" sz="900" dirty="0" smtClean="0"/>
                        <a:t>02</a:t>
                      </a:r>
                      <a:endParaRPr lang="en-US" sz="900" dirty="0"/>
                    </a:p>
                  </a:txBody>
                  <a:tcPr marL="121888" marR="121888"/>
                </a:tc>
              </a:tr>
              <a:tr h="194428">
                <a:tc>
                  <a:txBody>
                    <a:bodyPr/>
                    <a:lstStyle/>
                    <a:p>
                      <a:r>
                        <a:rPr lang="en-US" sz="900" dirty="0" smtClean="0"/>
                        <a:t>03</a:t>
                      </a:r>
                      <a:endParaRPr lang="en-US" sz="900" dirty="0"/>
                    </a:p>
                  </a:txBody>
                  <a:tcPr marL="121888" marR="121888"/>
                </a:tc>
              </a:tr>
              <a:tr h="194428">
                <a:tc>
                  <a:txBody>
                    <a:bodyPr/>
                    <a:lstStyle/>
                    <a:p>
                      <a:r>
                        <a:rPr lang="en-US" sz="900" dirty="0" smtClean="0"/>
                        <a:t>01</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01</a:t>
                      </a:r>
                      <a:endParaRPr lang="en-US" sz="900" dirty="0"/>
                    </a:p>
                  </a:txBody>
                  <a:tcPr marL="121888" marR="121888"/>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24979801"/>
              </p:ext>
            </p:extLst>
          </p:nvPr>
        </p:nvGraphicFramePr>
        <p:xfrm>
          <a:off x="6094412" y="2895600"/>
          <a:ext cx="1676400" cy="1402080"/>
        </p:xfrm>
        <a:graphic>
          <a:graphicData uri="http://schemas.openxmlformats.org/drawingml/2006/table">
            <a:tbl>
              <a:tblPr firstRow="1" bandRow="1">
                <a:tableStyleId>{21E4AEA4-8DFA-4A89-87EB-49C32662AFE0}</a:tableStyleId>
              </a:tblPr>
              <a:tblGrid>
                <a:gridCol w="1676400"/>
              </a:tblGrid>
              <a:tr h="181708">
                <a:tc>
                  <a:txBody>
                    <a:bodyPr/>
                    <a:lstStyle/>
                    <a:p>
                      <a:r>
                        <a:rPr lang="en-US" sz="800" dirty="0" err="1" smtClean="0"/>
                        <a:t>RegionKey</a:t>
                      </a:r>
                      <a:endParaRPr lang="en-US" sz="800" dirty="0"/>
                    </a:p>
                  </a:txBody>
                  <a:tcPr marL="121888" marR="121888"/>
                </a:tc>
              </a:tr>
              <a:tr h="181708">
                <a:tc>
                  <a:txBody>
                    <a:bodyPr/>
                    <a:lstStyle/>
                    <a:p>
                      <a:r>
                        <a:rPr lang="en-US" sz="700" dirty="0" smtClean="0"/>
                        <a:t>1</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1</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1</a:t>
                      </a:r>
                      <a:endParaRPr lang="en-US" sz="700" dirty="0"/>
                    </a:p>
                  </a:txBody>
                  <a:tcPr marL="121888" marR="121888"/>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37250619"/>
              </p:ext>
            </p:extLst>
          </p:nvPr>
        </p:nvGraphicFramePr>
        <p:xfrm>
          <a:off x="7923212" y="2971800"/>
          <a:ext cx="1676400" cy="1493520"/>
        </p:xfrm>
        <a:graphic>
          <a:graphicData uri="http://schemas.openxmlformats.org/drawingml/2006/table">
            <a:tbl>
              <a:tblPr firstRow="1" bandRow="1">
                <a:tableStyleId>{21E4AEA4-8DFA-4A89-87EB-49C32662AFE0}</a:tableStyleId>
              </a:tblPr>
              <a:tblGrid>
                <a:gridCol w="1676400"/>
              </a:tblGrid>
              <a:tr h="121534">
                <a:tc>
                  <a:txBody>
                    <a:bodyPr/>
                    <a:lstStyle/>
                    <a:p>
                      <a:r>
                        <a:rPr lang="en-US" sz="800" dirty="0" smtClean="0"/>
                        <a:t>Quantity</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5</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4</a:t>
                      </a:r>
                      <a:endParaRPr lang="en-US" sz="800" dirty="0"/>
                    </a:p>
                  </a:txBody>
                  <a:tcPr marL="121888" marR="121888"/>
                </a:tc>
              </a:tr>
              <a:tr h="123222">
                <a:tc>
                  <a:txBody>
                    <a:bodyPr/>
                    <a:lstStyle/>
                    <a:p>
                      <a:r>
                        <a:rPr lang="en-US" sz="800" dirty="0" smtClean="0"/>
                        <a:t>5</a:t>
                      </a:r>
                      <a:endParaRPr lang="en-US" sz="800" dirty="0"/>
                    </a:p>
                  </a:txBody>
                  <a:tcPr marL="121888" marR="121888"/>
                </a:tc>
              </a:tr>
              <a:tr h="123222">
                <a:tc>
                  <a:txBody>
                    <a:bodyPr/>
                    <a:lstStyle/>
                    <a:p>
                      <a:r>
                        <a:rPr lang="en-US" sz="800" dirty="0" smtClean="0"/>
                        <a:t>1</a:t>
                      </a:r>
                      <a:endParaRPr lang="en-US" sz="800" dirty="0"/>
                    </a:p>
                  </a:txBody>
                  <a:tcPr marL="121888" marR="121888"/>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82863734"/>
              </p:ext>
            </p:extLst>
          </p:nvPr>
        </p:nvGraphicFramePr>
        <p:xfrm>
          <a:off x="9752012" y="3200400"/>
          <a:ext cx="1676400" cy="1676400"/>
        </p:xfrm>
        <a:graphic>
          <a:graphicData uri="http://schemas.openxmlformats.org/drawingml/2006/table">
            <a:tbl>
              <a:tblPr firstRow="1" bandRow="1">
                <a:tableStyleId>{21E4AEA4-8DFA-4A89-87EB-49C32662AFE0}</a:tableStyleId>
              </a:tblPr>
              <a:tblGrid>
                <a:gridCol w="1676400"/>
              </a:tblGrid>
              <a:tr h="156258">
                <a:tc>
                  <a:txBody>
                    <a:bodyPr/>
                    <a:lstStyle/>
                    <a:p>
                      <a:r>
                        <a:rPr lang="en-US" sz="800" dirty="0" err="1" smtClean="0"/>
                        <a:t>SalesAmount</a:t>
                      </a:r>
                      <a:endParaRPr lang="en-US" sz="800" dirty="0"/>
                    </a:p>
                  </a:txBody>
                  <a:tcPr marL="121888" marR="121888"/>
                </a:tc>
              </a:tr>
              <a:tr h="158428">
                <a:tc>
                  <a:txBody>
                    <a:bodyPr/>
                    <a:lstStyle/>
                    <a:p>
                      <a:r>
                        <a:rPr lang="en-US" sz="1000" dirty="0" smtClean="0"/>
                        <a:t>14.00</a:t>
                      </a:r>
                      <a:endParaRPr lang="en-US" sz="1000" dirty="0"/>
                    </a:p>
                  </a:txBody>
                  <a:tcPr marL="121888" marR="121888"/>
                </a:tc>
              </a:tr>
              <a:tr h="158428">
                <a:tc>
                  <a:txBody>
                    <a:bodyPr/>
                    <a:lstStyle/>
                    <a:p>
                      <a:r>
                        <a:rPr lang="en-US" sz="1000" dirty="0" smtClean="0"/>
                        <a:t>25.00</a:t>
                      </a:r>
                      <a:endParaRPr lang="en-US" sz="1000" dirty="0"/>
                    </a:p>
                  </a:txBody>
                  <a:tcPr marL="121888" marR="121888"/>
                </a:tc>
              </a:tr>
              <a:tr h="158428">
                <a:tc>
                  <a:txBody>
                    <a:bodyPr/>
                    <a:lstStyle/>
                    <a:p>
                      <a:r>
                        <a:rPr lang="en-US" sz="1000" dirty="0" smtClean="0"/>
                        <a:t>10.00</a:t>
                      </a:r>
                      <a:endParaRPr lang="en-US" sz="1000" dirty="0"/>
                    </a:p>
                  </a:txBody>
                  <a:tcPr marL="121888" marR="121888"/>
                </a:tc>
              </a:tr>
              <a:tr h="158428">
                <a:tc>
                  <a:txBody>
                    <a:bodyPr/>
                    <a:lstStyle/>
                    <a:p>
                      <a:r>
                        <a:rPr lang="en-US" sz="1000" dirty="0" smtClean="0"/>
                        <a:t>20.00</a:t>
                      </a:r>
                      <a:endParaRPr lang="en-US" sz="1000" dirty="0"/>
                    </a:p>
                  </a:txBody>
                  <a:tcPr marL="121888" marR="121888"/>
                </a:tc>
              </a:tr>
              <a:tr h="158428">
                <a:tc>
                  <a:txBody>
                    <a:bodyPr/>
                    <a:lstStyle/>
                    <a:p>
                      <a:r>
                        <a:rPr lang="en-US" sz="1000" dirty="0" smtClean="0"/>
                        <a:t>25.00</a:t>
                      </a:r>
                      <a:endParaRPr lang="en-US" sz="1000" dirty="0"/>
                    </a:p>
                  </a:txBody>
                  <a:tcPr marL="121888" marR="121888"/>
                </a:tc>
              </a:tr>
              <a:tr h="158428">
                <a:tc>
                  <a:txBody>
                    <a:bodyPr/>
                    <a:lstStyle/>
                    <a:p>
                      <a:r>
                        <a:rPr lang="en-US" sz="1000" dirty="0" smtClean="0"/>
                        <a:t>17.00</a:t>
                      </a:r>
                      <a:endParaRPr lang="en-US" sz="1000" dirty="0"/>
                    </a:p>
                  </a:txBody>
                  <a:tcPr marL="121888" marR="121888"/>
                </a:tc>
              </a:tr>
            </a:tbl>
          </a:graphicData>
        </a:graphic>
      </p:graphicFrame>
      <p:sp>
        <p:nvSpPr>
          <p:cNvPr id="16" name="TextBox 15"/>
          <p:cNvSpPr txBox="1"/>
          <p:nvPr/>
        </p:nvSpPr>
        <p:spPr>
          <a:xfrm>
            <a:off x="651451" y="5944601"/>
            <a:ext cx="6629400"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*Encoding and reordering not shown</a:t>
            </a:r>
          </a:p>
        </p:txBody>
      </p:sp>
    </p:spTree>
    <p:extLst>
      <p:ext uri="{BB962C8B-B14F-4D97-AF65-F5344CB8AC3E}">
        <p14:creationId xmlns:p14="http://schemas.microsoft.com/office/powerpoint/2010/main" val="6503694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Fetch Only </a:t>
            </a:r>
            <a:r>
              <a:rPr lang="en-US" dirty="0"/>
              <a:t>N</a:t>
            </a:r>
            <a:r>
              <a:rPr lang="en-US" dirty="0" smtClean="0"/>
              <a:t>eeded </a:t>
            </a:r>
            <a:r>
              <a:rPr lang="en-US" dirty="0"/>
              <a:t>C</a:t>
            </a:r>
            <a:r>
              <a:rPr lang="en-US" dirty="0" smtClean="0"/>
              <a:t>olumns</a:t>
            </a:r>
            <a:endParaRPr lang="en-US" dirty="0"/>
          </a:p>
        </p:txBody>
      </p:sp>
      <p:sp>
        <p:nvSpPr>
          <p:cNvPr id="8" name="TextBox 7"/>
          <p:cNvSpPr txBox="1"/>
          <p:nvPr/>
        </p:nvSpPr>
        <p:spPr>
          <a:xfrm>
            <a:off x="989012" y="1069538"/>
            <a:ext cx="7391400"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SELECT </a:t>
            </a:r>
            <a:r>
              <a:rPr lang="en-US" sz="2800" dirty="0" err="1" smtClean="0">
                <a:solidFill>
                  <a:schemeClr val="accent3"/>
                </a:solidFill>
              </a:rPr>
              <a:t>ProductKey</a:t>
            </a:r>
            <a:r>
              <a:rPr lang="en-US" sz="2800" dirty="0" smtClean="0">
                <a:gradFill>
                  <a:gsLst>
                    <a:gs pos="0">
                      <a:schemeClr val="tx1"/>
                    </a:gs>
                    <a:gs pos="86000">
                      <a:schemeClr val="tx1"/>
                    </a:gs>
                  </a:gsLst>
                  <a:lin ang="5400000" scaled="0"/>
                </a:gradFill>
              </a:rPr>
              <a:t>, SUM (</a:t>
            </a:r>
            <a:r>
              <a:rPr lang="en-US" sz="2800" dirty="0" err="1" smtClean="0">
                <a:solidFill>
                  <a:schemeClr val="accent3"/>
                </a:solidFill>
              </a:rPr>
              <a:t>SalesAmount</a:t>
            </a:r>
            <a:r>
              <a:rPr lang="en-US" sz="2800" dirty="0" smtClean="0">
                <a:gradFill>
                  <a:gsLst>
                    <a:gs pos="0">
                      <a:schemeClr val="tx1"/>
                    </a:gs>
                    <a:gs pos="86000">
                      <a:schemeClr val="tx1"/>
                    </a:gs>
                  </a:gsLst>
                  <a:lin ang="5400000" scaled="0"/>
                </a:gradFill>
              </a:rPr>
              <a:t>) </a:t>
            </a:r>
          </a:p>
          <a:p>
            <a:r>
              <a:rPr lang="en-US" sz="2800" dirty="0" smtClean="0">
                <a:gradFill>
                  <a:gsLst>
                    <a:gs pos="0">
                      <a:schemeClr val="tx1"/>
                    </a:gs>
                    <a:gs pos="86000">
                      <a:schemeClr val="tx1"/>
                    </a:gs>
                  </a:gsLst>
                  <a:lin ang="5400000" scaled="0"/>
                </a:gradFill>
              </a:rPr>
              <a:t>FROM </a:t>
            </a:r>
            <a:r>
              <a:rPr lang="en-US" sz="2800" dirty="0" err="1" smtClean="0">
                <a:gradFill>
                  <a:gsLst>
                    <a:gs pos="0">
                      <a:schemeClr val="tx1"/>
                    </a:gs>
                    <a:gs pos="86000">
                      <a:schemeClr val="tx1"/>
                    </a:gs>
                  </a:gsLst>
                  <a:lin ang="5400000" scaled="0"/>
                </a:gradFill>
              </a:rPr>
              <a:t>SalesTable</a:t>
            </a:r>
            <a:r>
              <a:rPr lang="en-US" sz="2800" dirty="0" smtClean="0">
                <a:gradFill>
                  <a:gsLst>
                    <a:gs pos="0">
                      <a:schemeClr val="tx1"/>
                    </a:gs>
                    <a:gs pos="86000">
                      <a:schemeClr val="tx1"/>
                    </a:gs>
                  </a:gsLst>
                  <a:lin ang="5400000" scaled="0"/>
                </a:gradFill>
              </a:rPr>
              <a:t> </a:t>
            </a:r>
          </a:p>
          <a:p>
            <a:r>
              <a:rPr lang="en-US" sz="2800" dirty="0" smtClean="0">
                <a:gradFill>
                  <a:gsLst>
                    <a:gs pos="0">
                      <a:schemeClr val="tx1"/>
                    </a:gs>
                    <a:gs pos="86000">
                      <a:schemeClr val="tx1"/>
                    </a:gs>
                  </a:gsLst>
                  <a:lin ang="5400000" scaled="0"/>
                </a:gradFill>
              </a:rPr>
              <a:t>WHERE </a:t>
            </a:r>
            <a:r>
              <a:rPr lang="en-US" sz="2800" dirty="0" err="1" smtClean="0">
                <a:solidFill>
                  <a:schemeClr val="accent3"/>
                </a:solidFill>
              </a:rPr>
              <a:t>OrderDateKey</a:t>
            </a:r>
            <a:r>
              <a:rPr lang="en-US" sz="2800" dirty="0" smtClean="0">
                <a:gradFill>
                  <a:gsLst>
                    <a:gs pos="0">
                      <a:schemeClr val="tx1"/>
                    </a:gs>
                    <a:gs pos="86000">
                      <a:schemeClr val="tx1"/>
                    </a:gs>
                  </a:gsLst>
                  <a:lin ang="5400000" scaled="0"/>
                </a:gradFill>
              </a:rPr>
              <a:t> &lt; 20101108</a:t>
            </a:r>
          </a:p>
        </p:txBody>
      </p:sp>
      <p:graphicFrame>
        <p:nvGraphicFramePr>
          <p:cNvPr id="16" name="Table 15"/>
          <p:cNvGraphicFramePr>
            <a:graphicFrameLocks noGrp="1"/>
          </p:cNvGraphicFramePr>
          <p:nvPr>
            <p:extLst>
              <p:ext uri="{D42A27DB-BD31-4B8C-83A1-F6EECF244321}">
                <p14:modId xmlns:p14="http://schemas.microsoft.com/office/powerpoint/2010/main" val="1082374355"/>
              </p:ext>
            </p:extLst>
          </p:nvPr>
        </p:nvGraphicFramePr>
        <p:xfrm>
          <a:off x="760412" y="2819400"/>
          <a:ext cx="1524000" cy="1584960"/>
        </p:xfrm>
        <a:graphic>
          <a:graphicData uri="http://schemas.openxmlformats.org/drawingml/2006/table">
            <a:tbl>
              <a:tblPr firstRow="1" bandRow="1">
                <a:tableStyleId>{21E4AEA4-8DFA-4A89-87EB-49C32662AFE0}</a:tableStyleId>
              </a:tblPr>
              <a:tblGrid>
                <a:gridCol w="1524000"/>
              </a:tblGrid>
              <a:tr h="181466">
                <a:tc>
                  <a:txBody>
                    <a:bodyPr/>
                    <a:lstStyle/>
                    <a:p>
                      <a:r>
                        <a:rPr lang="en-US" sz="800" dirty="0" err="1" smtClean="0"/>
                        <a:t>StoreKey</a:t>
                      </a:r>
                      <a:endParaRPr lang="en-US" sz="800" dirty="0"/>
                    </a:p>
                  </a:txBody>
                  <a:tcPr marL="121888" marR="121888"/>
                </a:tc>
              </a:tr>
              <a:tr h="194428">
                <a:tc>
                  <a:txBody>
                    <a:bodyPr/>
                    <a:lstStyle/>
                    <a:p>
                      <a:r>
                        <a:rPr lang="en-US" sz="900" dirty="0" smtClean="0"/>
                        <a:t>01</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03</a:t>
                      </a:r>
                      <a:endParaRPr lang="en-US" sz="900" dirty="0"/>
                    </a:p>
                  </a:txBody>
                  <a:tcPr marL="121888" marR="121888"/>
                </a:tc>
              </a:tr>
              <a:tr h="194428">
                <a:tc>
                  <a:txBody>
                    <a:bodyPr/>
                    <a:lstStyle/>
                    <a:p>
                      <a:r>
                        <a:rPr lang="en-US" sz="900" dirty="0" smtClean="0"/>
                        <a:t>05</a:t>
                      </a:r>
                      <a:endParaRPr lang="en-US" sz="900" dirty="0"/>
                    </a:p>
                  </a:txBody>
                  <a:tcPr marL="121888" marR="121888"/>
                </a:tc>
              </a:tr>
              <a:tr h="194428">
                <a:tc>
                  <a:txBody>
                    <a:bodyPr/>
                    <a:lstStyle/>
                    <a:p>
                      <a:r>
                        <a:rPr lang="en-US" sz="900" dirty="0" smtClean="0"/>
                        <a:t>02</a:t>
                      </a:r>
                      <a:endParaRPr lang="en-US" sz="900" dirty="0"/>
                    </a:p>
                  </a:txBody>
                  <a:tcPr marL="121888" marR="121888"/>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98798901"/>
              </p:ext>
            </p:extLst>
          </p:nvPr>
        </p:nvGraphicFramePr>
        <p:xfrm>
          <a:off x="760412" y="4511040"/>
          <a:ext cx="1524000" cy="1584960"/>
        </p:xfrm>
        <a:graphic>
          <a:graphicData uri="http://schemas.openxmlformats.org/drawingml/2006/table">
            <a:tbl>
              <a:tblPr firstRow="1" bandRow="1">
                <a:tableStyleId>{21E4AEA4-8DFA-4A89-87EB-49C32662AFE0}</a:tableStyleId>
              </a:tblPr>
              <a:tblGrid>
                <a:gridCol w="1524000"/>
              </a:tblGrid>
              <a:tr h="181466">
                <a:tc>
                  <a:txBody>
                    <a:bodyPr/>
                    <a:lstStyle/>
                    <a:p>
                      <a:r>
                        <a:rPr lang="en-US" sz="800" dirty="0" err="1" smtClean="0"/>
                        <a:t>StoreKey</a:t>
                      </a:r>
                      <a:endParaRPr lang="en-US" sz="800" dirty="0"/>
                    </a:p>
                  </a:txBody>
                  <a:tcPr marL="121888" marR="121888"/>
                </a:tc>
              </a:tr>
              <a:tr h="194428">
                <a:tc>
                  <a:txBody>
                    <a:bodyPr/>
                    <a:lstStyle/>
                    <a:p>
                      <a:r>
                        <a:rPr lang="en-US" sz="900" dirty="0" smtClean="0"/>
                        <a:t>02</a:t>
                      </a:r>
                      <a:endParaRPr lang="en-US" sz="900" dirty="0"/>
                    </a:p>
                  </a:txBody>
                  <a:tcPr marL="121888" marR="121888"/>
                </a:tc>
              </a:tr>
              <a:tr h="194428">
                <a:tc>
                  <a:txBody>
                    <a:bodyPr/>
                    <a:lstStyle/>
                    <a:p>
                      <a:r>
                        <a:rPr lang="en-US" sz="900" dirty="0" smtClean="0"/>
                        <a:t>03</a:t>
                      </a:r>
                      <a:endParaRPr lang="en-US" sz="900" dirty="0"/>
                    </a:p>
                  </a:txBody>
                  <a:tcPr marL="121888" marR="121888"/>
                </a:tc>
              </a:tr>
              <a:tr h="194428">
                <a:tc>
                  <a:txBody>
                    <a:bodyPr/>
                    <a:lstStyle/>
                    <a:p>
                      <a:r>
                        <a:rPr lang="en-US" sz="900" dirty="0" smtClean="0"/>
                        <a:t>01</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04</a:t>
                      </a:r>
                      <a:endParaRPr lang="en-US" sz="900" dirty="0"/>
                    </a:p>
                  </a:txBody>
                  <a:tcPr marL="121888" marR="121888"/>
                </a:tc>
              </a:tr>
              <a:tr h="194428">
                <a:tc>
                  <a:txBody>
                    <a:bodyPr/>
                    <a:lstStyle/>
                    <a:p>
                      <a:r>
                        <a:rPr lang="en-US" sz="900" dirty="0" smtClean="0"/>
                        <a:t>01</a:t>
                      </a:r>
                      <a:endParaRPr lang="en-US" sz="900" dirty="0"/>
                    </a:p>
                  </a:txBody>
                  <a:tcPr marL="121888" marR="121888"/>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24859213"/>
              </p:ext>
            </p:extLst>
          </p:nvPr>
        </p:nvGraphicFramePr>
        <p:xfrm>
          <a:off x="2513012" y="2819400"/>
          <a:ext cx="1524000" cy="1402080"/>
        </p:xfrm>
        <a:graphic>
          <a:graphicData uri="http://schemas.openxmlformats.org/drawingml/2006/table">
            <a:tbl>
              <a:tblPr firstRow="1" bandRow="1">
                <a:tableStyleId>{21E4AEA4-8DFA-4A89-87EB-49C32662AFE0}</a:tableStyleId>
              </a:tblPr>
              <a:tblGrid>
                <a:gridCol w="1524000"/>
              </a:tblGrid>
              <a:tr h="181708">
                <a:tc>
                  <a:txBody>
                    <a:bodyPr/>
                    <a:lstStyle/>
                    <a:p>
                      <a:r>
                        <a:rPr lang="en-US" sz="800" dirty="0" err="1" smtClean="0"/>
                        <a:t>RegionKey</a:t>
                      </a:r>
                      <a:endParaRPr lang="en-US" sz="800" dirty="0"/>
                    </a:p>
                  </a:txBody>
                  <a:tcPr marL="121888" marR="121888"/>
                </a:tc>
              </a:tr>
              <a:tr h="181708">
                <a:tc>
                  <a:txBody>
                    <a:bodyPr/>
                    <a:lstStyle/>
                    <a:p>
                      <a:r>
                        <a:rPr lang="en-US" sz="700" dirty="0" smtClean="0"/>
                        <a:t>1</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3</a:t>
                      </a:r>
                      <a:endParaRPr lang="en-US" sz="700" dirty="0"/>
                    </a:p>
                  </a:txBody>
                  <a:tcPr marL="121888" marR="121888"/>
                </a:tc>
              </a:tr>
              <a:tr h="181708">
                <a:tc>
                  <a:txBody>
                    <a:bodyPr/>
                    <a:lstStyle/>
                    <a:p>
                      <a:r>
                        <a:rPr lang="en-US" sz="700" dirty="0" smtClean="0"/>
                        <a:t>1</a:t>
                      </a:r>
                      <a:endParaRPr lang="en-US" sz="700" dirty="0"/>
                    </a:p>
                  </a:txBody>
                  <a:tcPr marL="121888" marR="121888"/>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86741384"/>
              </p:ext>
            </p:extLst>
          </p:nvPr>
        </p:nvGraphicFramePr>
        <p:xfrm>
          <a:off x="2513012" y="4343400"/>
          <a:ext cx="1524000" cy="1402080"/>
        </p:xfrm>
        <a:graphic>
          <a:graphicData uri="http://schemas.openxmlformats.org/drawingml/2006/table">
            <a:tbl>
              <a:tblPr firstRow="1" bandRow="1">
                <a:tableStyleId>{21E4AEA4-8DFA-4A89-87EB-49C32662AFE0}</a:tableStyleId>
              </a:tblPr>
              <a:tblGrid>
                <a:gridCol w="1524000"/>
              </a:tblGrid>
              <a:tr h="181708">
                <a:tc>
                  <a:txBody>
                    <a:bodyPr/>
                    <a:lstStyle/>
                    <a:p>
                      <a:r>
                        <a:rPr lang="en-US" sz="800" dirty="0" err="1" smtClean="0"/>
                        <a:t>RegionKey</a:t>
                      </a:r>
                      <a:endParaRPr lang="en-US" sz="800" dirty="0"/>
                    </a:p>
                  </a:txBody>
                  <a:tcPr marL="121888" marR="121888"/>
                </a:tc>
              </a:tr>
              <a:tr h="181708">
                <a:tc>
                  <a:txBody>
                    <a:bodyPr/>
                    <a:lstStyle/>
                    <a:p>
                      <a:r>
                        <a:rPr lang="en-US" sz="700" dirty="0" smtClean="0"/>
                        <a:t>1</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1</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2</a:t>
                      </a:r>
                      <a:endParaRPr lang="en-US" sz="700" dirty="0"/>
                    </a:p>
                  </a:txBody>
                  <a:tcPr marL="121888" marR="121888"/>
                </a:tc>
              </a:tr>
              <a:tr h="181708">
                <a:tc>
                  <a:txBody>
                    <a:bodyPr/>
                    <a:lstStyle/>
                    <a:p>
                      <a:r>
                        <a:rPr lang="en-US" sz="700" dirty="0" smtClean="0"/>
                        <a:t>1</a:t>
                      </a:r>
                      <a:endParaRPr lang="en-US" sz="700" dirty="0"/>
                    </a:p>
                  </a:txBody>
                  <a:tcPr marL="121888" marR="121888"/>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92708439"/>
              </p:ext>
            </p:extLst>
          </p:nvPr>
        </p:nvGraphicFramePr>
        <p:xfrm>
          <a:off x="4265612" y="2819400"/>
          <a:ext cx="1524000" cy="1493520"/>
        </p:xfrm>
        <a:graphic>
          <a:graphicData uri="http://schemas.openxmlformats.org/drawingml/2006/table">
            <a:tbl>
              <a:tblPr firstRow="1" bandRow="1">
                <a:tableStyleId>{21E4AEA4-8DFA-4A89-87EB-49C32662AFE0}</a:tableStyleId>
              </a:tblPr>
              <a:tblGrid>
                <a:gridCol w="1524000"/>
              </a:tblGrid>
              <a:tr h="121534">
                <a:tc>
                  <a:txBody>
                    <a:bodyPr/>
                    <a:lstStyle/>
                    <a:p>
                      <a:r>
                        <a:rPr lang="en-US" sz="800" dirty="0" smtClean="0"/>
                        <a:t>Quantity</a:t>
                      </a:r>
                      <a:endParaRPr lang="en-US" sz="800" dirty="0"/>
                    </a:p>
                  </a:txBody>
                  <a:tcPr marL="121888" marR="121888"/>
                </a:tc>
              </a:tr>
              <a:tr h="123222">
                <a:tc>
                  <a:txBody>
                    <a:bodyPr/>
                    <a:lstStyle/>
                    <a:p>
                      <a:r>
                        <a:rPr lang="en-US" sz="800" dirty="0" smtClean="0"/>
                        <a:t>6</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2</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4</a:t>
                      </a:r>
                      <a:endParaRPr lang="en-US" sz="800" dirty="0"/>
                    </a:p>
                  </a:txBody>
                  <a:tcPr marL="121888" marR="121888"/>
                </a:tc>
              </a:tr>
              <a:tr h="123222">
                <a:tc>
                  <a:txBody>
                    <a:bodyPr/>
                    <a:lstStyle/>
                    <a:p>
                      <a:r>
                        <a:rPr lang="en-US" sz="800" dirty="0" smtClean="0"/>
                        <a:t>5</a:t>
                      </a:r>
                      <a:endParaRPr lang="en-US" sz="800" dirty="0"/>
                    </a:p>
                  </a:txBody>
                  <a:tcPr marL="121888" marR="121888"/>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405243078"/>
              </p:ext>
            </p:extLst>
          </p:nvPr>
        </p:nvGraphicFramePr>
        <p:xfrm>
          <a:off x="4265612" y="4419600"/>
          <a:ext cx="1524000" cy="1493520"/>
        </p:xfrm>
        <a:graphic>
          <a:graphicData uri="http://schemas.openxmlformats.org/drawingml/2006/table">
            <a:tbl>
              <a:tblPr firstRow="1" bandRow="1">
                <a:tableStyleId>{21E4AEA4-8DFA-4A89-87EB-49C32662AFE0}</a:tableStyleId>
              </a:tblPr>
              <a:tblGrid>
                <a:gridCol w="1524000"/>
              </a:tblGrid>
              <a:tr h="121534">
                <a:tc>
                  <a:txBody>
                    <a:bodyPr/>
                    <a:lstStyle/>
                    <a:p>
                      <a:r>
                        <a:rPr lang="en-US" sz="800" dirty="0" smtClean="0"/>
                        <a:t>Quantity</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5</a:t>
                      </a:r>
                      <a:endParaRPr lang="en-US" sz="800" dirty="0"/>
                    </a:p>
                  </a:txBody>
                  <a:tcPr marL="121888" marR="121888"/>
                </a:tc>
              </a:tr>
              <a:tr h="123222">
                <a:tc>
                  <a:txBody>
                    <a:bodyPr/>
                    <a:lstStyle/>
                    <a:p>
                      <a:r>
                        <a:rPr lang="en-US" sz="800" dirty="0" smtClean="0"/>
                        <a:t>1</a:t>
                      </a:r>
                      <a:endParaRPr lang="en-US" sz="800" dirty="0"/>
                    </a:p>
                  </a:txBody>
                  <a:tcPr marL="121888" marR="121888"/>
                </a:tc>
              </a:tr>
              <a:tr h="123222">
                <a:tc>
                  <a:txBody>
                    <a:bodyPr/>
                    <a:lstStyle/>
                    <a:p>
                      <a:r>
                        <a:rPr lang="en-US" sz="800" dirty="0" smtClean="0"/>
                        <a:t>4</a:t>
                      </a:r>
                      <a:endParaRPr lang="en-US" sz="800" dirty="0"/>
                    </a:p>
                  </a:txBody>
                  <a:tcPr marL="121888" marR="121888"/>
                </a:tc>
              </a:tr>
              <a:tr h="123222">
                <a:tc>
                  <a:txBody>
                    <a:bodyPr/>
                    <a:lstStyle/>
                    <a:p>
                      <a:r>
                        <a:rPr lang="en-US" sz="800" dirty="0" smtClean="0"/>
                        <a:t>5</a:t>
                      </a:r>
                      <a:endParaRPr lang="en-US" sz="800" dirty="0"/>
                    </a:p>
                  </a:txBody>
                  <a:tcPr marL="121888" marR="121888"/>
                </a:tc>
              </a:tr>
              <a:tr h="123222">
                <a:tc>
                  <a:txBody>
                    <a:bodyPr/>
                    <a:lstStyle/>
                    <a:p>
                      <a:r>
                        <a:rPr lang="en-US" sz="800" dirty="0" smtClean="0"/>
                        <a:t>1</a:t>
                      </a:r>
                      <a:endParaRPr lang="en-US" sz="800" dirty="0"/>
                    </a:p>
                  </a:txBody>
                  <a:tcPr marL="121888" marR="121888"/>
                </a:tc>
              </a:tr>
            </a:tbl>
          </a:graphicData>
        </a:graphic>
      </p:graphicFrame>
      <p:cxnSp>
        <p:nvCxnSpPr>
          <p:cNvPr id="12" name="Straight Connector 11"/>
          <p:cNvCxnSpPr/>
          <p:nvPr/>
        </p:nvCxnSpPr>
        <p:spPr>
          <a:xfrm>
            <a:off x="531812" y="2590800"/>
            <a:ext cx="5181600" cy="3581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1812" y="2590800"/>
            <a:ext cx="5181600" cy="358140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4142571448"/>
              </p:ext>
            </p:extLst>
          </p:nvPr>
        </p:nvGraphicFramePr>
        <p:xfrm>
          <a:off x="6551612" y="2362200"/>
          <a:ext cx="1676400" cy="1310640"/>
        </p:xfrm>
        <a:graphic>
          <a:graphicData uri="http://schemas.openxmlformats.org/drawingml/2006/table">
            <a:tbl>
              <a:tblPr firstRow="1" bandRow="1">
                <a:tableStyleId>{21E4AEA4-8DFA-4A89-87EB-49C32662AFE0}</a:tableStyleId>
              </a:tblPr>
              <a:tblGrid>
                <a:gridCol w="1676400"/>
              </a:tblGrid>
              <a:tr h="14179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20101107</a:t>
                      </a:r>
                      <a:endParaRPr lang="en-US" sz="600" dirty="0"/>
                    </a:p>
                  </a:txBody>
                  <a:tcPr marL="121888" marR="121888"/>
                </a:tc>
              </a:tr>
              <a:tr h="121534">
                <a:tc>
                  <a:txBody>
                    <a:bodyPr/>
                    <a:lstStyle/>
                    <a:p>
                      <a:r>
                        <a:rPr lang="en-US" sz="600" dirty="0" smtClean="0"/>
                        <a:t>20101108</a:t>
                      </a:r>
                      <a:endParaRPr lang="en-US" sz="600" dirty="0"/>
                    </a:p>
                  </a:txBody>
                  <a:tcPr marL="121888" marR="121888"/>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73060461"/>
              </p:ext>
            </p:extLst>
          </p:nvPr>
        </p:nvGraphicFramePr>
        <p:xfrm>
          <a:off x="6551612" y="3810000"/>
          <a:ext cx="1676400" cy="1402080"/>
        </p:xfrm>
        <a:graphic>
          <a:graphicData uri="http://schemas.openxmlformats.org/drawingml/2006/table">
            <a:tbl>
              <a:tblPr firstRow="1" bandRow="1">
                <a:tableStyleId>{21E4AEA4-8DFA-4A89-87EB-49C32662AFE0}</a:tableStyleId>
              </a:tblPr>
              <a:tblGrid>
                <a:gridCol w="1676400"/>
              </a:tblGrid>
              <a:tr h="12755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a:tc>
              </a:tr>
              <a:tr h="118441">
                <a:tc>
                  <a:txBody>
                    <a:bodyPr/>
                    <a:lstStyle/>
                    <a:p>
                      <a:r>
                        <a:rPr lang="en-US" sz="700" dirty="0" smtClean="0"/>
                        <a:t>20101108</a:t>
                      </a:r>
                      <a:endParaRPr lang="en-US" sz="700" dirty="0"/>
                    </a:p>
                  </a:txBody>
                  <a:tcPr marL="121888" marR="121888"/>
                </a:tc>
              </a:tr>
              <a:tr h="118441">
                <a:tc>
                  <a:txBody>
                    <a:bodyPr/>
                    <a:lstStyle/>
                    <a:p>
                      <a:r>
                        <a:rPr lang="en-US" sz="700" dirty="0" smtClean="0"/>
                        <a:t>20101108</a:t>
                      </a:r>
                      <a:endParaRPr lang="en-US" sz="700" dirty="0"/>
                    </a:p>
                  </a:txBody>
                  <a:tcPr marL="121888" marR="121888"/>
                </a:tc>
              </a:tr>
              <a:tr h="118441">
                <a:tc>
                  <a:txBody>
                    <a:bodyPr/>
                    <a:lstStyle/>
                    <a:p>
                      <a:r>
                        <a:rPr lang="en-US" sz="700" dirty="0" smtClean="0"/>
                        <a:t>20101108</a:t>
                      </a:r>
                      <a:endParaRPr lang="en-US" sz="700" dirty="0"/>
                    </a:p>
                  </a:txBody>
                  <a:tcPr marL="121888" marR="121888"/>
                </a:tc>
              </a:tr>
              <a:tr h="118441">
                <a:tc>
                  <a:txBody>
                    <a:bodyPr/>
                    <a:lstStyle/>
                    <a:p>
                      <a:r>
                        <a:rPr lang="en-US" sz="700" dirty="0" smtClean="0"/>
                        <a:t>20101109</a:t>
                      </a:r>
                      <a:endParaRPr lang="en-US" sz="700" dirty="0"/>
                    </a:p>
                  </a:txBody>
                  <a:tcPr marL="121888" marR="121888"/>
                </a:tc>
              </a:tr>
              <a:tr h="118441">
                <a:tc>
                  <a:txBody>
                    <a:bodyPr/>
                    <a:lstStyle/>
                    <a:p>
                      <a:r>
                        <a:rPr lang="en-US" sz="700" dirty="0" smtClean="0"/>
                        <a:t>20101109</a:t>
                      </a:r>
                      <a:endParaRPr lang="en-US" sz="700" dirty="0"/>
                    </a:p>
                  </a:txBody>
                  <a:tcPr marL="121888" marR="121888"/>
                </a:tc>
              </a:tr>
              <a:tr h="11844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700" dirty="0" smtClean="0"/>
                        <a:t>20101109</a:t>
                      </a:r>
                    </a:p>
                  </a:txBody>
                  <a:tcPr marL="121888" marR="121888"/>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675261954"/>
              </p:ext>
            </p:extLst>
          </p:nvPr>
        </p:nvGraphicFramePr>
        <p:xfrm>
          <a:off x="8380412" y="2362200"/>
          <a:ext cx="1676400" cy="1493520"/>
        </p:xfrm>
        <a:graphic>
          <a:graphicData uri="http://schemas.openxmlformats.org/drawingml/2006/table">
            <a:tbl>
              <a:tblPr firstRow="1" bandRow="1">
                <a:tableStyleId>{21E4AEA4-8DFA-4A89-87EB-49C32662AFE0}</a:tableStyleId>
              </a:tblPr>
              <a:tblGrid>
                <a:gridCol w="1676400"/>
              </a:tblGrid>
              <a:tr h="0">
                <a:tc>
                  <a:txBody>
                    <a:bodyPr/>
                    <a:lstStyle/>
                    <a:p>
                      <a:r>
                        <a:rPr lang="en-US" sz="800" dirty="0" err="1" smtClean="0"/>
                        <a:t>ProductKey</a:t>
                      </a:r>
                      <a:endParaRPr lang="en-US" sz="800" dirty="0"/>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103</a:t>
                      </a:r>
                      <a:endParaRPr lang="en-US" sz="800" dirty="0"/>
                    </a:p>
                  </a:txBody>
                  <a:tcPr marL="121888" marR="121888"/>
                </a:tc>
              </a:tr>
              <a:tr h="0">
                <a:tc>
                  <a:txBody>
                    <a:bodyPr/>
                    <a:lstStyle/>
                    <a:p>
                      <a:r>
                        <a:rPr lang="en-US" sz="800" dirty="0" smtClean="0"/>
                        <a:t>109</a:t>
                      </a:r>
                      <a:endParaRPr lang="en-US" sz="800" dirty="0"/>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103</a:t>
                      </a:r>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106</a:t>
                      </a:r>
                      <a:endParaRPr lang="en-US" sz="800" dirty="0"/>
                    </a:p>
                  </a:txBody>
                  <a:tcPr marL="121888" marR="121888"/>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633738855"/>
              </p:ext>
            </p:extLst>
          </p:nvPr>
        </p:nvGraphicFramePr>
        <p:xfrm>
          <a:off x="8380412" y="4038600"/>
          <a:ext cx="1676400" cy="1493520"/>
        </p:xfrm>
        <a:graphic>
          <a:graphicData uri="http://schemas.openxmlformats.org/drawingml/2006/table">
            <a:tbl>
              <a:tblPr firstRow="1" bandRow="1">
                <a:tableStyleId>{21E4AEA4-8DFA-4A89-87EB-49C32662AFE0}</a:tableStyleId>
              </a:tblPr>
              <a:tblGrid>
                <a:gridCol w="1676400"/>
              </a:tblGrid>
              <a:tr h="0">
                <a:tc>
                  <a:txBody>
                    <a:bodyPr/>
                    <a:lstStyle/>
                    <a:p>
                      <a:r>
                        <a:rPr lang="en-US" sz="800" dirty="0" err="1" smtClean="0"/>
                        <a:t>ProductKey</a:t>
                      </a:r>
                      <a:endParaRPr lang="en-US" sz="800" dirty="0"/>
                    </a:p>
                  </a:txBody>
                  <a:tcPr marL="121888" marR="121888"/>
                </a:tc>
              </a:tr>
              <a:tr h="0">
                <a:tc>
                  <a:txBody>
                    <a:bodyPr/>
                    <a:lstStyle/>
                    <a:p>
                      <a:r>
                        <a:rPr lang="en-US" sz="800" dirty="0" smtClean="0"/>
                        <a:t>102</a:t>
                      </a:r>
                      <a:endParaRPr lang="en-US" sz="800" dirty="0"/>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106</a:t>
                      </a:r>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109</a:t>
                      </a:r>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106</a:t>
                      </a:r>
                      <a:endParaRPr lang="en-US" sz="800" dirty="0"/>
                    </a:p>
                  </a:txBody>
                  <a:tcPr marL="121888" marR="121888"/>
                </a:tc>
              </a:tr>
              <a:tr h="0">
                <a:tc>
                  <a:txBody>
                    <a:bodyPr/>
                    <a:lstStyle/>
                    <a:p>
                      <a:r>
                        <a:rPr lang="en-US" sz="800" dirty="0" smtClean="0"/>
                        <a:t>103</a:t>
                      </a:r>
                      <a:endParaRPr lang="en-US" sz="800" dirty="0"/>
                    </a:p>
                  </a:txBody>
                  <a:tcPr marL="121888" marR="121888"/>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037659295"/>
              </p:ext>
            </p:extLst>
          </p:nvPr>
        </p:nvGraphicFramePr>
        <p:xfrm>
          <a:off x="10209212" y="2362200"/>
          <a:ext cx="1676400" cy="1676400"/>
        </p:xfrm>
        <a:graphic>
          <a:graphicData uri="http://schemas.openxmlformats.org/drawingml/2006/table">
            <a:tbl>
              <a:tblPr firstRow="1" bandRow="1">
                <a:tableStyleId>{21E4AEA4-8DFA-4A89-87EB-49C32662AFE0}</a:tableStyleId>
              </a:tblPr>
              <a:tblGrid>
                <a:gridCol w="1676400"/>
              </a:tblGrid>
              <a:tr h="193964">
                <a:tc>
                  <a:txBody>
                    <a:bodyPr/>
                    <a:lstStyle/>
                    <a:p>
                      <a:r>
                        <a:rPr lang="en-US" sz="800" dirty="0" err="1" smtClean="0"/>
                        <a:t>SalesAmount</a:t>
                      </a:r>
                      <a:endParaRPr lang="en-US" sz="800" dirty="0"/>
                    </a:p>
                  </a:txBody>
                  <a:tcPr marL="121888" marR="121888"/>
                </a:tc>
              </a:tr>
              <a:tr h="221673">
                <a:tc>
                  <a:txBody>
                    <a:bodyPr/>
                    <a:lstStyle/>
                    <a:p>
                      <a:r>
                        <a:rPr lang="en-US" sz="1000" dirty="0" smtClean="0"/>
                        <a:t>30.00</a:t>
                      </a:r>
                      <a:endParaRPr lang="en-US" sz="1000" dirty="0"/>
                    </a:p>
                  </a:txBody>
                  <a:tcPr marL="121888" marR="121888"/>
                </a:tc>
              </a:tr>
              <a:tr h="221673">
                <a:tc>
                  <a:txBody>
                    <a:bodyPr/>
                    <a:lstStyle/>
                    <a:p>
                      <a:r>
                        <a:rPr lang="en-US" sz="1000" dirty="0" smtClean="0"/>
                        <a:t>17.00</a:t>
                      </a:r>
                      <a:endParaRPr lang="en-US" sz="1000" dirty="0"/>
                    </a:p>
                  </a:txBody>
                  <a:tcPr marL="121888" marR="121888"/>
                </a:tc>
              </a:tr>
              <a:tr h="221673">
                <a:tc>
                  <a:txBody>
                    <a:bodyPr/>
                    <a:lstStyle/>
                    <a:p>
                      <a:r>
                        <a:rPr lang="en-US" sz="1000" dirty="0" smtClean="0"/>
                        <a:t>20.00</a:t>
                      </a:r>
                      <a:endParaRPr lang="en-US" sz="1000" dirty="0"/>
                    </a:p>
                  </a:txBody>
                  <a:tcPr marL="121888" marR="121888"/>
                </a:tc>
              </a:tr>
              <a:tr h="221673">
                <a:tc>
                  <a:txBody>
                    <a:bodyPr/>
                    <a:lstStyle/>
                    <a:p>
                      <a:r>
                        <a:rPr lang="en-US" sz="1000" dirty="0" smtClean="0"/>
                        <a:t>17.00</a:t>
                      </a:r>
                      <a:endParaRPr lang="en-US" sz="1000" dirty="0"/>
                    </a:p>
                  </a:txBody>
                  <a:tcPr marL="121888" marR="121888"/>
                </a:tc>
              </a:tr>
              <a:tr h="221673">
                <a:tc>
                  <a:txBody>
                    <a:bodyPr/>
                    <a:lstStyle/>
                    <a:p>
                      <a:r>
                        <a:rPr lang="en-US" sz="1000" dirty="0" smtClean="0"/>
                        <a:t>20.00</a:t>
                      </a:r>
                      <a:endParaRPr lang="en-US" sz="1000" dirty="0"/>
                    </a:p>
                  </a:txBody>
                  <a:tcPr marL="121888" marR="121888"/>
                </a:tc>
              </a:tr>
              <a:tr h="221673">
                <a:tc>
                  <a:txBody>
                    <a:bodyPr/>
                    <a:lstStyle/>
                    <a:p>
                      <a:r>
                        <a:rPr lang="en-US" sz="1000" dirty="0" smtClean="0"/>
                        <a:t>25.00</a:t>
                      </a:r>
                      <a:endParaRPr lang="en-US" sz="1000" dirty="0"/>
                    </a:p>
                  </a:txBody>
                  <a:tcPr marL="121888" marR="121888"/>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187772248"/>
              </p:ext>
            </p:extLst>
          </p:nvPr>
        </p:nvGraphicFramePr>
        <p:xfrm>
          <a:off x="10209212" y="4191000"/>
          <a:ext cx="1676400" cy="1676400"/>
        </p:xfrm>
        <a:graphic>
          <a:graphicData uri="http://schemas.openxmlformats.org/drawingml/2006/table">
            <a:tbl>
              <a:tblPr firstRow="1" bandRow="1">
                <a:tableStyleId>{21E4AEA4-8DFA-4A89-87EB-49C32662AFE0}</a:tableStyleId>
              </a:tblPr>
              <a:tblGrid>
                <a:gridCol w="1676400"/>
              </a:tblGrid>
              <a:tr h="156258">
                <a:tc>
                  <a:txBody>
                    <a:bodyPr/>
                    <a:lstStyle/>
                    <a:p>
                      <a:r>
                        <a:rPr lang="en-US" sz="800" dirty="0" err="1" smtClean="0"/>
                        <a:t>SalesAmount</a:t>
                      </a:r>
                      <a:endParaRPr lang="en-US" sz="800" dirty="0"/>
                    </a:p>
                  </a:txBody>
                  <a:tcPr marL="121888" marR="121888"/>
                </a:tc>
              </a:tr>
              <a:tr h="158428">
                <a:tc>
                  <a:txBody>
                    <a:bodyPr/>
                    <a:lstStyle/>
                    <a:p>
                      <a:r>
                        <a:rPr lang="en-US" sz="1000" dirty="0" smtClean="0"/>
                        <a:t>14.00</a:t>
                      </a:r>
                      <a:endParaRPr lang="en-US" sz="1000" dirty="0"/>
                    </a:p>
                  </a:txBody>
                  <a:tcPr marL="121888" marR="121888"/>
                </a:tc>
              </a:tr>
              <a:tr h="158428">
                <a:tc>
                  <a:txBody>
                    <a:bodyPr/>
                    <a:lstStyle/>
                    <a:p>
                      <a:r>
                        <a:rPr lang="en-US" sz="1000" dirty="0" smtClean="0"/>
                        <a:t>25.00</a:t>
                      </a:r>
                      <a:endParaRPr lang="en-US" sz="1000" dirty="0"/>
                    </a:p>
                  </a:txBody>
                  <a:tcPr marL="121888" marR="121888"/>
                </a:tc>
              </a:tr>
              <a:tr h="158428">
                <a:tc>
                  <a:txBody>
                    <a:bodyPr/>
                    <a:lstStyle/>
                    <a:p>
                      <a:r>
                        <a:rPr lang="en-US" sz="1000" dirty="0" smtClean="0"/>
                        <a:t>10.00</a:t>
                      </a:r>
                      <a:endParaRPr lang="en-US" sz="1000" dirty="0"/>
                    </a:p>
                  </a:txBody>
                  <a:tcPr marL="121888" marR="121888"/>
                </a:tc>
              </a:tr>
              <a:tr h="158428">
                <a:tc>
                  <a:txBody>
                    <a:bodyPr/>
                    <a:lstStyle/>
                    <a:p>
                      <a:r>
                        <a:rPr lang="en-US" sz="1000" dirty="0" smtClean="0"/>
                        <a:t>20.00</a:t>
                      </a:r>
                      <a:endParaRPr lang="en-US" sz="1000" dirty="0"/>
                    </a:p>
                  </a:txBody>
                  <a:tcPr marL="121888" marR="121888"/>
                </a:tc>
              </a:tr>
              <a:tr h="158428">
                <a:tc>
                  <a:txBody>
                    <a:bodyPr/>
                    <a:lstStyle/>
                    <a:p>
                      <a:r>
                        <a:rPr lang="en-US" sz="1000" dirty="0" smtClean="0"/>
                        <a:t>25.00</a:t>
                      </a:r>
                      <a:endParaRPr lang="en-US" sz="1000" dirty="0"/>
                    </a:p>
                  </a:txBody>
                  <a:tcPr marL="121888" marR="121888"/>
                </a:tc>
              </a:tr>
              <a:tr h="158428">
                <a:tc>
                  <a:txBody>
                    <a:bodyPr/>
                    <a:lstStyle/>
                    <a:p>
                      <a:r>
                        <a:rPr lang="en-US" sz="1000" dirty="0" smtClean="0"/>
                        <a:t>17.00</a:t>
                      </a:r>
                      <a:endParaRPr lang="en-US" sz="1000" dirty="0"/>
                    </a:p>
                  </a:txBody>
                  <a:tcPr marL="121888" marR="121888"/>
                </a:tc>
              </a:tr>
            </a:tbl>
          </a:graphicData>
        </a:graphic>
      </p:graphicFrame>
    </p:spTree>
    <p:extLst>
      <p:ext uri="{BB962C8B-B14F-4D97-AF65-F5344CB8AC3E}">
        <p14:creationId xmlns:p14="http://schemas.microsoft.com/office/powerpoint/2010/main" val="37140509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a:t>
            </a:r>
            <a:r>
              <a:rPr lang="en-US" sz="3600" dirty="0" smtClean="0"/>
              <a:t>Does Batch Mode Speed Up Queries?</a:t>
            </a:r>
            <a:endParaRPr lang="en-US" sz="4400" dirty="0"/>
          </a:p>
        </p:txBody>
      </p:sp>
      <p:sp>
        <p:nvSpPr>
          <p:cNvPr id="5" name="Content Placeholder 4"/>
          <p:cNvSpPr>
            <a:spLocks noGrp="1"/>
          </p:cNvSpPr>
          <p:nvPr>
            <p:ph sz="half" idx="1"/>
          </p:nvPr>
        </p:nvSpPr>
        <p:spPr>
          <a:xfrm>
            <a:off x="3212014" y="980728"/>
            <a:ext cx="8860938" cy="3571665"/>
          </a:xfrm>
        </p:spPr>
        <p:txBody>
          <a:bodyPr>
            <a:noAutofit/>
          </a:bodyPr>
          <a:lstStyle/>
          <a:p>
            <a:pPr marL="109728" indent="0">
              <a:buNone/>
            </a:pPr>
            <a:r>
              <a:rPr lang="en-US" sz="3600" dirty="0" smtClean="0"/>
              <a:t>Biggest advancement in SQL Server query processing in years…</a:t>
            </a:r>
          </a:p>
          <a:p>
            <a:pPr>
              <a:buFont typeface="Arial" pitchFamily="34" charset="0"/>
              <a:buChar char="•"/>
            </a:pPr>
            <a:r>
              <a:rPr lang="en-US" sz="3200" dirty="0" smtClean="0"/>
              <a:t>Data moves as a batch through query plan operators</a:t>
            </a:r>
            <a:endParaRPr lang="en-US" sz="3200" dirty="0"/>
          </a:p>
          <a:p>
            <a:pPr lvl="1">
              <a:buFont typeface="Arial" pitchFamily="34" charset="0"/>
              <a:buChar char="•"/>
            </a:pPr>
            <a:r>
              <a:rPr lang="en-US" dirty="0" smtClean="0"/>
              <a:t>Minimizes instructions per row</a:t>
            </a:r>
            <a:endParaRPr lang="en-US" dirty="0"/>
          </a:p>
          <a:p>
            <a:pPr lvl="1">
              <a:buFont typeface="Arial" pitchFamily="34" charset="0"/>
              <a:buChar char="•"/>
            </a:pPr>
            <a:r>
              <a:rPr lang="en-US" dirty="0" smtClean="0"/>
              <a:t>Takes advantage of cache structures</a:t>
            </a:r>
          </a:p>
          <a:p>
            <a:pPr>
              <a:buFont typeface="Arial" pitchFamily="34" charset="0"/>
              <a:buChar char="•"/>
            </a:pPr>
            <a:r>
              <a:rPr lang="en-US" sz="3200" dirty="0" smtClean="0"/>
              <a:t>Highly </a:t>
            </a:r>
            <a:r>
              <a:rPr lang="en-US" sz="3200" dirty="0"/>
              <a:t>efficient </a:t>
            </a:r>
            <a:r>
              <a:rPr lang="en-US" sz="3200" dirty="0" smtClean="0"/>
              <a:t>algorithms</a:t>
            </a:r>
          </a:p>
          <a:p>
            <a:pPr>
              <a:buFont typeface="Arial" pitchFamily="34" charset="0"/>
              <a:buChar char="•"/>
            </a:pPr>
            <a:r>
              <a:rPr lang="en-US" sz="3200" dirty="0" smtClean="0"/>
              <a:t>Better parallelism</a:t>
            </a:r>
            <a:endParaRPr lang="en-US" sz="3600" dirty="0"/>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28" y="1196752"/>
            <a:ext cx="1571183" cy="175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susanpr\AppData\Local\Microsoft\Windows\Temporary Internet Files\Content.IE5\EBG9A189\MP9004424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64" y="3495622"/>
            <a:ext cx="2950250" cy="147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493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mode processing</a:t>
            </a:r>
            <a:endParaRPr lang="en-US" dirty="0"/>
          </a:p>
        </p:txBody>
      </p:sp>
      <p:sp>
        <p:nvSpPr>
          <p:cNvPr id="3" name="Content Placeholder 2"/>
          <p:cNvSpPr>
            <a:spLocks noGrp="1"/>
          </p:cNvSpPr>
          <p:nvPr>
            <p:ph idx="1"/>
          </p:nvPr>
        </p:nvSpPr>
        <p:spPr>
          <a:xfrm>
            <a:off x="4494212" y="2362201"/>
            <a:ext cx="7263738" cy="3200400"/>
          </a:xfrm>
        </p:spPr>
        <p:txBody>
          <a:bodyPr>
            <a:normAutofit/>
          </a:bodyPr>
          <a:lstStyle/>
          <a:p>
            <a:r>
              <a:rPr lang="en-US" dirty="0" smtClean="0"/>
              <a:t>Process ~1000 rows at a time</a:t>
            </a:r>
          </a:p>
          <a:p>
            <a:pPr lvl="1"/>
            <a:r>
              <a:rPr lang="en-US" dirty="0" smtClean="0"/>
              <a:t>Batch stored in vector form</a:t>
            </a:r>
          </a:p>
          <a:p>
            <a:pPr lvl="1"/>
            <a:r>
              <a:rPr lang="en-US" dirty="0" smtClean="0"/>
              <a:t>Optimized to fit in L1 cache. </a:t>
            </a:r>
          </a:p>
          <a:p>
            <a:r>
              <a:rPr lang="en-US" dirty="0" smtClean="0"/>
              <a:t>Vector operators implemented</a:t>
            </a:r>
          </a:p>
          <a:p>
            <a:pPr lvl="1"/>
            <a:r>
              <a:rPr lang="en-US" dirty="0" smtClean="0"/>
              <a:t>Filter, hash join, hash aggregation</a:t>
            </a:r>
          </a:p>
          <a:p>
            <a:r>
              <a:rPr lang="en-US" dirty="0" smtClean="0"/>
              <a:t>Greatly reduced CPU time (7 to 40X)</a:t>
            </a:r>
          </a:p>
          <a:p>
            <a:pPr marL="0" indent="0">
              <a:buNone/>
            </a:pPr>
            <a:endParaRPr lang="en-US" dirty="0"/>
          </a:p>
        </p:txBody>
      </p:sp>
      <p:sp>
        <p:nvSpPr>
          <p:cNvPr id="7" name="Slide Number Placeholder 6"/>
          <p:cNvSpPr>
            <a:spLocks noGrp="1"/>
          </p:cNvSpPr>
          <p:nvPr>
            <p:ph type="sldNum" sz="quarter" idx="4294967295"/>
          </p:nvPr>
        </p:nvSpPr>
        <p:spPr>
          <a:xfrm>
            <a:off x="11274663" y="6501447"/>
            <a:ext cx="711015" cy="244476"/>
          </a:xfrm>
          <a:prstGeom prst="rect">
            <a:avLst/>
          </a:prstGeom>
        </p:spPr>
        <p:txBody>
          <a:bodyPr>
            <a:normAutofit fontScale="62500" lnSpcReduction="20000"/>
          </a:bodyPr>
          <a:lstStyle/>
          <a:p>
            <a:fld id="{B6F15528-21DE-4FAA-801E-634DDDAF4B2B}" type="slidenum">
              <a:rPr lang="en-US" smtClean="0"/>
              <a:pPr/>
              <a:t>15</a:t>
            </a:fld>
            <a:endParaRPr lang="en-US"/>
          </a:p>
        </p:txBody>
      </p:sp>
      <p:sp>
        <p:nvSpPr>
          <p:cNvPr id="111" name="Rectangle 110"/>
          <p:cNvSpPr/>
          <p:nvPr/>
        </p:nvSpPr>
        <p:spPr>
          <a:xfrm>
            <a:off x="556995" y="2130688"/>
            <a:ext cx="3175217" cy="2971800"/>
          </a:xfrm>
          <a:prstGeom prst="rect">
            <a:avLst/>
          </a:prstGeom>
          <a:solidFill>
            <a:schemeClr val="accent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740864" y="2664088"/>
            <a:ext cx="234177" cy="2289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solidFill>
                  <a:schemeClr val="tx1"/>
                </a:solidFill>
              </a:rPr>
              <a:t>bitmap of qualifying rows</a:t>
            </a:r>
            <a:endParaRPr lang="en-US" sz="1400" dirty="0">
              <a:solidFill>
                <a:schemeClr val="tx1"/>
              </a:solidFill>
            </a:endParaRPr>
          </a:p>
        </p:txBody>
      </p:sp>
      <p:grpSp>
        <p:nvGrpSpPr>
          <p:cNvPr id="112" name="Group 111"/>
          <p:cNvGrpSpPr/>
          <p:nvPr/>
        </p:nvGrpSpPr>
        <p:grpSpPr>
          <a:xfrm>
            <a:off x="1131159" y="2664088"/>
            <a:ext cx="658504" cy="2286000"/>
            <a:chOff x="953244" y="2133600"/>
            <a:chExt cx="615581" cy="2286000"/>
          </a:xfrm>
        </p:grpSpPr>
        <p:grpSp>
          <p:nvGrpSpPr>
            <p:cNvPr id="157" name="Group 156"/>
            <p:cNvGrpSpPr/>
            <p:nvPr/>
          </p:nvGrpSpPr>
          <p:grpSpPr>
            <a:xfrm>
              <a:off x="953244" y="2133600"/>
              <a:ext cx="606946" cy="762000"/>
              <a:chOff x="2057400" y="1981200"/>
              <a:chExt cx="685800" cy="762000"/>
            </a:xfrm>
            <a:noFill/>
          </p:grpSpPr>
          <p:sp>
            <p:nvSpPr>
              <p:cNvPr id="171" name="Rectangle 170"/>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953244" y="2895600"/>
              <a:ext cx="606946" cy="762000"/>
              <a:chOff x="2057400" y="1981200"/>
              <a:chExt cx="685800" cy="762000"/>
            </a:xfrm>
            <a:noFill/>
          </p:grpSpPr>
          <p:sp>
            <p:nvSpPr>
              <p:cNvPr id="166" name="Rectangle 165"/>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953244" y="3657600"/>
              <a:ext cx="606946" cy="762000"/>
              <a:chOff x="2057400" y="1981200"/>
              <a:chExt cx="685800" cy="762000"/>
            </a:xfrm>
            <a:noFill/>
          </p:grpSpPr>
          <p:sp>
            <p:nvSpPr>
              <p:cNvPr id="161" name="Rectangle 160"/>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961879" y="2133600"/>
              <a:ext cx="606946"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6" name="TextBox 115"/>
          <p:cNvSpPr txBox="1"/>
          <p:nvPr/>
        </p:nvSpPr>
        <p:spPr>
          <a:xfrm>
            <a:off x="1262598" y="2287005"/>
            <a:ext cx="1766894" cy="369332"/>
          </a:xfrm>
          <a:prstGeom prst="rect">
            <a:avLst/>
          </a:prstGeom>
          <a:noFill/>
          <a:ln>
            <a:solidFill>
              <a:schemeClr val="tx1"/>
            </a:solidFill>
          </a:ln>
        </p:spPr>
        <p:txBody>
          <a:bodyPr wrap="none" rtlCol="0">
            <a:spAutoFit/>
          </a:bodyPr>
          <a:lstStyle/>
          <a:p>
            <a:r>
              <a:rPr lang="en-US" dirty="0" smtClean="0"/>
              <a:t>Column vectors</a:t>
            </a:r>
            <a:endParaRPr lang="en-US" dirty="0"/>
          </a:p>
        </p:txBody>
      </p:sp>
      <p:grpSp>
        <p:nvGrpSpPr>
          <p:cNvPr id="117" name="Group 116"/>
          <p:cNvGrpSpPr/>
          <p:nvPr/>
        </p:nvGrpSpPr>
        <p:grpSpPr>
          <a:xfrm>
            <a:off x="1999805" y="2668063"/>
            <a:ext cx="702532" cy="2286000"/>
            <a:chOff x="953244" y="2133600"/>
            <a:chExt cx="615581" cy="2286000"/>
          </a:xfrm>
        </p:grpSpPr>
        <p:grpSp>
          <p:nvGrpSpPr>
            <p:cNvPr id="138" name="Group 137"/>
            <p:cNvGrpSpPr/>
            <p:nvPr/>
          </p:nvGrpSpPr>
          <p:grpSpPr>
            <a:xfrm>
              <a:off x="953244" y="2133600"/>
              <a:ext cx="606946" cy="762000"/>
              <a:chOff x="2057400" y="1981200"/>
              <a:chExt cx="685800" cy="762000"/>
            </a:xfrm>
            <a:noFill/>
          </p:grpSpPr>
          <p:sp>
            <p:nvSpPr>
              <p:cNvPr id="152" name="Rectangle 151"/>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953244" y="2895600"/>
              <a:ext cx="606946" cy="762000"/>
              <a:chOff x="2057400" y="1981200"/>
              <a:chExt cx="685800" cy="762000"/>
            </a:xfrm>
            <a:noFill/>
          </p:grpSpPr>
          <p:sp>
            <p:nvSpPr>
              <p:cNvPr id="147" name="Rectangle 146"/>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953244" y="3657600"/>
              <a:ext cx="606946" cy="762000"/>
              <a:chOff x="2057400" y="1981200"/>
              <a:chExt cx="685800" cy="762000"/>
            </a:xfrm>
            <a:noFill/>
          </p:grpSpPr>
          <p:sp>
            <p:nvSpPr>
              <p:cNvPr id="142" name="Rectangle 141"/>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a:off x="961879" y="2133600"/>
              <a:ext cx="606946"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2858454" y="2664088"/>
            <a:ext cx="682591" cy="2286000"/>
            <a:chOff x="953244" y="2133600"/>
            <a:chExt cx="615581" cy="2286000"/>
          </a:xfrm>
        </p:grpSpPr>
        <p:grpSp>
          <p:nvGrpSpPr>
            <p:cNvPr id="119" name="Group 118"/>
            <p:cNvGrpSpPr/>
            <p:nvPr/>
          </p:nvGrpSpPr>
          <p:grpSpPr>
            <a:xfrm>
              <a:off x="953244" y="2133600"/>
              <a:ext cx="606946" cy="762000"/>
              <a:chOff x="2057400" y="1981200"/>
              <a:chExt cx="685800" cy="762000"/>
            </a:xfrm>
            <a:noFill/>
          </p:grpSpPr>
          <p:sp>
            <p:nvSpPr>
              <p:cNvPr id="133" name="Rectangle 132"/>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953244" y="2895600"/>
              <a:ext cx="606946" cy="762000"/>
              <a:chOff x="2057400" y="1981200"/>
              <a:chExt cx="685800" cy="762000"/>
            </a:xfrm>
            <a:noFill/>
          </p:grpSpPr>
          <p:sp>
            <p:nvSpPr>
              <p:cNvPr id="128" name="Rectangle 127"/>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953244" y="3657600"/>
              <a:ext cx="606946" cy="762000"/>
              <a:chOff x="2057400" y="1981200"/>
              <a:chExt cx="685800" cy="762000"/>
            </a:xfrm>
            <a:noFill/>
          </p:grpSpPr>
          <p:sp>
            <p:nvSpPr>
              <p:cNvPr id="123" name="Rectangle 122"/>
              <p:cNvSpPr/>
              <p:nvPr/>
            </p:nvSpPr>
            <p:spPr>
              <a:xfrm>
                <a:off x="2057400" y="19812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057400" y="21336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057400" y="22860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057400" y="24384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057400" y="2590800"/>
                <a:ext cx="6858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ectangle 121"/>
            <p:cNvSpPr/>
            <p:nvPr/>
          </p:nvSpPr>
          <p:spPr>
            <a:xfrm>
              <a:off x="961879" y="2133600"/>
              <a:ext cx="606946"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1131157" y="1752600"/>
            <a:ext cx="2010076" cy="369332"/>
          </a:xfrm>
          <a:prstGeom prst="rect">
            <a:avLst/>
          </a:prstGeom>
          <a:noFill/>
        </p:spPr>
        <p:txBody>
          <a:bodyPr wrap="square" rtlCol="0">
            <a:spAutoFit/>
          </a:bodyPr>
          <a:lstStyle/>
          <a:p>
            <a:r>
              <a:rPr lang="en-US" dirty="0" smtClean="0"/>
              <a:t>Batch object</a:t>
            </a:r>
            <a:endParaRPr lang="en-US" dirty="0"/>
          </a:p>
        </p:txBody>
      </p:sp>
    </p:spTree>
    <p:extLst>
      <p:ext uri="{BB962C8B-B14F-4D97-AF65-F5344CB8AC3E}">
        <p14:creationId xmlns:p14="http://schemas.microsoft.com/office/powerpoint/2010/main" val="59554168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Takeaway!</a:t>
            </a:r>
            <a:endParaRPr lang="en-US" dirty="0"/>
          </a:p>
        </p:txBody>
      </p:sp>
      <p:sp>
        <p:nvSpPr>
          <p:cNvPr id="3" name="Content Placeholder 2"/>
          <p:cNvSpPr>
            <a:spLocks noGrp="1"/>
          </p:cNvSpPr>
          <p:nvPr>
            <p:ph idx="1"/>
          </p:nvPr>
        </p:nvSpPr>
        <p:spPr>
          <a:xfrm>
            <a:off x="608013" y="2438400"/>
            <a:ext cx="10363200" cy="1495794"/>
          </a:xfrm>
        </p:spPr>
        <p:txBody>
          <a:bodyPr/>
          <a:lstStyle/>
          <a:p>
            <a:pPr marL="0" indent="0">
              <a:buNone/>
            </a:pPr>
            <a:r>
              <a:rPr lang="en-US" sz="5400" dirty="0" smtClean="0">
                <a:latin typeface="Times New Roman" pitchFamily="18" charset="0"/>
                <a:cs typeface="Times New Roman" pitchFamily="18" charset="0"/>
              </a:rPr>
              <a:t>Make sure most of the work of the query happens in batch mode.</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8446357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 </a:t>
            </a:r>
            <a:r>
              <a:rPr lang="en-US" dirty="0" err="1" smtClean="0"/>
              <a:t>Arounds</a:t>
            </a:r>
            <a:endParaRPr lang="en-US" dirty="0"/>
          </a:p>
        </p:txBody>
      </p:sp>
    </p:spTree>
    <p:extLst>
      <p:ext uri="{BB962C8B-B14F-4D97-AF65-F5344CB8AC3E}">
        <p14:creationId xmlns:p14="http://schemas.microsoft.com/office/powerpoint/2010/main" val="7822556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519112" y="1447799"/>
            <a:ext cx="11149013" cy="2068259"/>
          </a:xfrm>
        </p:spPr>
        <p:txBody>
          <a:bodyPr/>
          <a:lstStyle/>
          <a:p>
            <a:r>
              <a:rPr lang="en-US" dirty="0" smtClean="0"/>
              <a:t>Use star schema</a:t>
            </a:r>
          </a:p>
          <a:p>
            <a:r>
              <a:rPr lang="en-US" dirty="0" smtClean="0"/>
              <a:t>Put columnstores on large tables only</a:t>
            </a:r>
          </a:p>
          <a:p>
            <a:r>
              <a:rPr lang="en-US" dirty="0" smtClean="0"/>
              <a:t>Include every column of table in columnstore index</a:t>
            </a:r>
          </a:p>
          <a:p>
            <a:r>
              <a:rPr lang="en-US" dirty="0" smtClean="0"/>
              <a:t>Use integer surrogate keys for joins</a:t>
            </a:r>
          </a:p>
        </p:txBody>
      </p:sp>
    </p:spTree>
    <p:extLst>
      <p:ext uri="{BB962C8B-B14F-4D97-AF65-F5344CB8AC3E}">
        <p14:creationId xmlns:p14="http://schemas.microsoft.com/office/powerpoint/2010/main" val="11608307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dirty="0" smtClean="0"/>
              <a:t>Things to Avoid</a:t>
            </a:r>
            <a:endParaRPr lang="en-US" dirty="0"/>
          </a:p>
        </p:txBody>
      </p:sp>
      <p:sp>
        <p:nvSpPr>
          <p:cNvPr id="3" name="Content Placeholder 2"/>
          <p:cNvSpPr>
            <a:spLocks noGrp="1"/>
          </p:cNvSpPr>
          <p:nvPr>
            <p:ph idx="1"/>
          </p:nvPr>
        </p:nvSpPr>
        <p:spPr>
          <a:xfrm>
            <a:off x="519112" y="1447799"/>
            <a:ext cx="11149013" cy="3053144"/>
          </a:xfrm>
        </p:spPr>
        <p:txBody>
          <a:bodyPr/>
          <a:lstStyle/>
          <a:p>
            <a:r>
              <a:rPr lang="en-US" dirty="0" smtClean="0"/>
              <a:t>Join/filter on string columns</a:t>
            </a:r>
          </a:p>
          <a:p>
            <a:r>
              <a:rPr lang="en-US" dirty="0" smtClean="0"/>
              <a:t>Join pairs of very large tables if you don’t have to</a:t>
            </a:r>
          </a:p>
          <a:p>
            <a:r>
              <a:rPr lang="en-US" dirty="0" smtClean="0"/>
              <a:t>NOT IN &lt;</a:t>
            </a:r>
            <a:r>
              <a:rPr lang="en-US" dirty="0" err="1" smtClean="0"/>
              <a:t>subquery</a:t>
            </a:r>
            <a:r>
              <a:rPr lang="en-US" dirty="0" smtClean="0"/>
              <a:t>&gt; on </a:t>
            </a:r>
            <a:r>
              <a:rPr lang="en-US" dirty="0" err="1" smtClean="0"/>
              <a:t>columnstore</a:t>
            </a:r>
            <a:r>
              <a:rPr lang="en-US" dirty="0" smtClean="0"/>
              <a:t> table</a:t>
            </a:r>
          </a:p>
          <a:p>
            <a:r>
              <a:rPr lang="en-US" dirty="0" smtClean="0"/>
              <a:t>OUTER JOIN on </a:t>
            </a:r>
            <a:r>
              <a:rPr lang="en-US" dirty="0" err="1" smtClean="0"/>
              <a:t>columnstore</a:t>
            </a:r>
            <a:r>
              <a:rPr lang="en-US" dirty="0" smtClean="0"/>
              <a:t> table</a:t>
            </a:r>
          </a:p>
          <a:p>
            <a:r>
              <a:rPr lang="en-US" dirty="0" smtClean="0"/>
              <a:t>UNION ALL to combine columnstore tables with other tables</a:t>
            </a:r>
            <a:endParaRPr lang="en-US" dirty="0"/>
          </a:p>
        </p:txBody>
      </p:sp>
    </p:spTree>
    <p:extLst>
      <p:ext uri="{BB962C8B-B14F-4D97-AF65-F5344CB8AC3E}">
        <p14:creationId xmlns:p14="http://schemas.microsoft.com/office/powerpoint/2010/main" val="19730190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10"/>
          </p:nvPr>
        </p:nvSpPr>
        <p:spPr>
          <a:xfrm>
            <a:off x="519112" y="1447799"/>
            <a:ext cx="11149013" cy="2474524"/>
          </a:xfrm>
        </p:spPr>
        <p:txBody>
          <a:bodyPr/>
          <a:lstStyle/>
          <a:p>
            <a:r>
              <a:rPr lang="en-US" dirty="0"/>
              <a:t>Session Objective(s</a:t>
            </a:r>
            <a:r>
              <a:rPr lang="en-US" dirty="0" smtClean="0"/>
              <a:t>): </a:t>
            </a:r>
            <a:endParaRPr lang="en-US" dirty="0"/>
          </a:p>
          <a:p>
            <a:pPr lvl="1"/>
            <a:r>
              <a:rPr lang="en-US" dirty="0" smtClean="0"/>
              <a:t>Learn to make query performance go from good to outstanding</a:t>
            </a:r>
            <a:endParaRPr lang="en-US" dirty="0"/>
          </a:p>
          <a:p>
            <a:pPr lvl="1"/>
            <a:r>
              <a:rPr lang="en-US" dirty="0" smtClean="0"/>
              <a:t>Learn how </a:t>
            </a:r>
            <a:r>
              <a:rPr lang="en-US" dirty="0"/>
              <a:t>to load </a:t>
            </a:r>
            <a:r>
              <a:rPr lang="en-US" dirty="0" err="1" smtClean="0"/>
              <a:t>columnstore</a:t>
            </a:r>
            <a:r>
              <a:rPr lang="en-US" dirty="0" smtClean="0"/>
              <a:t> tables effectively</a:t>
            </a:r>
            <a:endParaRPr lang="en-US" dirty="0"/>
          </a:p>
          <a:p>
            <a:r>
              <a:rPr lang="en-US" dirty="0" smtClean="0"/>
              <a:t>Batch mode is crucial to speedups</a:t>
            </a:r>
            <a:endParaRPr lang="en-US" dirty="0"/>
          </a:p>
          <a:p>
            <a:r>
              <a:rPr lang="en-US" dirty="0" smtClean="0"/>
              <a:t>Good application design can work around limits</a:t>
            </a:r>
            <a:endParaRPr lang="en-US" dirty="0"/>
          </a:p>
        </p:txBody>
      </p:sp>
    </p:spTree>
    <p:extLst>
      <p:ext uri="{BB962C8B-B14F-4D97-AF65-F5344CB8AC3E}">
        <p14:creationId xmlns:p14="http://schemas.microsoft.com/office/powerpoint/2010/main" val="31234696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Outer Join Workaround</a:t>
            </a:r>
            <a:endParaRPr lang="en-US" dirty="0"/>
          </a:p>
        </p:txBody>
      </p:sp>
      <p:sp>
        <p:nvSpPr>
          <p:cNvPr id="3" name="Content Placeholder 2"/>
          <p:cNvSpPr>
            <a:spLocks noGrp="1"/>
          </p:cNvSpPr>
          <p:nvPr>
            <p:ph idx="1"/>
          </p:nvPr>
        </p:nvSpPr>
        <p:spPr>
          <a:xfrm>
            <a:off x="519112" y="1447799"/>
            <a:ext cx="11149013" cy="1526572"/>
          </a:xfrm>
        </p:spPr>
        <p:txBody>
          <a:bodyPr/>
          <a:lstStyle/>
          <a:p>
            <a:r>
              <a:rPr lang="en-US" dirty="0" smtClean="0"/>
              <a:t>Outer join prevents batch processing</a:t>
            </a:r>
          </a:p>
          <a:p>
            <a:r>
              <a:rPr lang="en-US" dirty="0" smtClean="0"/>
              <a:t>Rewrite query to do most work in batch mode</a:t>
            </a:r>
          </a:p>
          <a:p>
            <a:pPr marL="0" indent="0">
              <a:buNone/>
            </a:pPr>
            <a:r>
              <a:rPr lang="en-US" dirty="0" smtClean="0">
                <a:sym typeface="Wingdings" pitchFamily="2" charset="2"/>
              </a:rPr>
              <a:t> DEMO</a:t>
            </a:r>
            <a:endParaRPr lang="en-US" dirty="0"/>
          </a:p>
        </p:txBody>
      </p:sp>
    </p:spTree>
    <p:extLst>
      <p:ext uri="{BB962C8B-B14F-4D97-AF65-F5344CB8AC3E}">
        <p14:creationId xmlns:p14="http://schemas.microsoft.com/office/powerpoint/2010/main" val="56795444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and EXISTs Issue &amp; Workaround</a:t>
            </a:r>
            <a:endParaRPr lang="en-US" dirty="0"/>
          </a:p>
        </p:txBody>
      </p:sp>
      <p:sp>
        <p:nvSpPr>
          <p:cNvPr id="3" name="Content Placeholder 2"/>
          <p:cNvSpPr>
            <a:spLocks noGrp="1"/>
          </p:cNvSpPr>
          <p:nvPr>
            <p:ph idx="1"/>
          </p:nvPr>
        </p:nvSpPr>
        <p:spPr>
          <a:xfrm>
            <a:off x="519112" y="1447799"/>
            <a:ext cx="11149013" cy="1969770"/>
          </a:xfrm>
        </p:spPr>
        <p:txBody>
          <a:bodyPr/>
          <a:lstStyle/>
          <a:p>
            <a:r>
              <a:rPr lang="en-US" dirty="0" smtClean="0"/>
              <a:t>Using IN and EXISTS with </a:t>
            </a:r>
            <a:r>
              <a:rPr lang="en-US" dirty="0" err="1" smtClean="0"/>
              <a:t>subqueries</a:t>
            </a:r>
            <a:r>
              <a:rPr lang="en-US" dirty="0" smtClean="0"/>
              <a:t> can prevent batch mode execution</a:t>
            </a:r>
          </a:p>
          <a:p>
            <a:r>
              <a:rPr lang="en-US" dirty="0" smtClean="0"/>
              <a:t>IN ( &lt;list of constants&gt; ) typically works fine</a:t>
            </a:r>
            <a:endParaRPr lang="en-US" dirty="0"/>
          </a:p>
          <a:p>
            <a:r>
              <a:rPr lang="en-US" dirty="0">
                <a:sym typeface="Wingdings" pitchFamily="2" charset="2"/>
              </a:rPr>
              <a:t> </a:t>
            </a:r>
            <a:r>
              <a:rPr lang="en-US" dirty="0" smtClean="0">
                <a:sym typeface="Wingdings" pitchFamily="2" charset="2"/>
              </a:rPr>
              <a:t>DEMO</a:t>
            </a:r>
            <a:endParaRPr lang="en-US" dirty="0"/>
          </a:p>
        </p:txBody>
      </p:sp>
    </p:spTree>
    <p:extLst>
      <p:ext uri="{BB962C8B-B14F-4D97-AF65-F5344CB8AC3E}">
        <p14:creationId xmlns:p14="http://schemas.microsoft.com/office/powerpoint/2010/main" val="24299733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In and Exists Issue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032191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All Issue &amp; Workaround</a:t>
            </a:r>
            <a:endParaRPr lang="en-US" dirty="0"/>
          </a:p>
        </p:txBody>
      </p:sp>
      <p:sp>
        <p:nvSpPr>
          <p:cNvPr id="3" name="Content Placeholder 2"/>
          <p:cNvSpPr>
            <a:spLocks noGrp="1"/>
          </p:cNvSpPr>
          <p:nvPr>
            <p:ph idx="1"/>
          </p:nvPr>
        </p:nvSpPr>
        <p:spPr>
          <a:xfrm>
            <a:off x="519112" y="1447799"/>
            <a:ext cx="11149013" cy="3422475"/>
          </a:xfrm>
        </p:spPr>
        <p:txBody>
          <a:bodyPr/>
          <a:lstStyle/>
          <a:p>
            <a:r>
              <a:rPr lang="en-US" dirty="0" smtClean="0"/>
              <a:t>UNION ALL often prevents batch mode</a:t>
            </a:r>
          </a:p>
          <a:p>
            <a:r>
              <a:rPr lang="en-US" dirty="0" smtClean="0"/>
              <a:t>Workaround</a:t>
            </a:r>
          </a:p>
          <a:p>
            <a:pPr lvl="1"/>
            <a:r>
              <a:rPr lang="en-US" dirty="0" smtClean="0"/>
              <a:t>Push GROUP BY and aggregation over UNION ALL</a:t>
            </a:r>
          </a:p>
          <a:p>
            <a:pPr lvl="1"/>
            <a:r>
              <a:rPr lang="en-US" dirty="0" smtClean="0"/>
              <a:t>Do final GROUP BY and aggregation of results</a:t>
            </a:r>
          </a:p>
          <a:p>
            <a:pPr lvl="1"/>
            <a:r>
              <a:rPr lang="en-US" dirty="0" smtClean="0"/>
              <a:t>Called “local-global aggregation”</a:t>
            </a:r>
            <a:endParaRPr lang="en-US" dirty="0"/>
          </a:p>
          <a:p>
            <a:pPr lvl="1"/>
            <a:endParaRPr lang="en-US" dirty="0"/>
          </a:p>
          <a:p>
            <a:r>
              <a:rPr lang="en-US" dirty="0" smtClean="0">
                <a:sym typeface="Wingdings" pitchFamily="2" charset="2"/>
              </a:rPr>
              <a:t> DEMO</a:t>
            </a:r>
            <a:endParaRPr lang="en-US" dirty="0" smtClean="0"/>
          </a:p>
        </p:txBody>
      </p:sp>
    </p:spTree>
    <p:extLst>
      <p:ext uri="{BB962C8B-B14F-4D97-AF65-F5344CB8AC3E}">
        <p14:creationId xmlns:p14="http://schemas.microsoft.com/office/powerpoint/2010/main" val="6753735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Union All Issue.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60706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a:t>Scalar Aggregates Issue &amp; Workaround</a:t>
            </a:r>
          </a:p>
        </p:txBody>
      </p:sp>
      <p:sp>
        <p:nvSpPr>
          <p:cNvPr id="6" name="Text Placeholder 5"/>
          <p:cNvSpPr>
            <a:spLocks noGrp="1"/>
          </p:cNvSpPr>
          <p:nvPr>
            <p:ph type="body" sz="quarter" idx="10"/>
          </p:nvPr>
        </p:nvSpPr>
        <p:spPr>
          <a:xfrm>
            <a:off x="962833" y="1905000"/>
            <a:ext cx="10718125" cy="4542782"/>
          </a:xfrm>
        </p:spPr>
        <p:txBody>
          <a:bodyPr/>
          <a:lstStyle/>
          <a:p>
            <a:r>
              <a:rPr lang="en-US" sz="2400" dirty="0"/>
              <a:t>Aggregate without group by doesn’t get batch processing</a:t>
            </a:r>
          </a:p>
          <a:p>
            <a:r>
              <a:rPr lang="en-US" sz="2400" dirty="0">
                <a:latin typeface="Courier New" pitchFamily="49" charset="0"/>
                <a:cs typeface="Courier New" pitchFamily="49" charset="0"/>
              </a:rPr>
              <a:t>select count(*)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from </a:t>
            </a:r>
            <a:r>
              <a:rPr lang="en-US" sz="2400" dirty="0" err="1">
                <a:latin typeface="Courier New" pitchFamily="49" charset="0"/>
                <a:cs typeface="Courier New" pitchFamily="49" charset="0"/>
              </a:rPr>
              <a:t>dbo.Purchase</a:t>
            </a:r>
            <a:r>
              <a:rPr lang="en-US" sz="2400" dirty="0">
                <a:latin typeface="Courier New" pitchFamily="49" charset="0"/>
                <a:cs typeface="Courier New" pitchFamily="49" charset="0"/>
              </a:rPr>
              <a:t> 			</a:t>
            </a:r>
            <a:r>
              <a:rPr lang="en-US" sz="2400" dirty="0">
                <a:latin typeface="+mn-lt"/>
                <a:cs typeface="Courier New" pitchFamily="49" charset="0"/>
              </a:rPr>
              <a:t>1.2 seconds</a:t>
            </a:r>
          </a:p>
          <a:p>
            <a:r>
              <a:rPr lang="en-US" sz="2400" dirty="0"/>
              <a:t>Workaround</a:t>
            </a:r>
          </a:p>
          <a:p>
            <a:r>
              <a:rPr lang="en-US" sz="2400" dirty="0">
                <a:latin typeface="Courier New" pitchFamily="49" charset="0"/>
                <a:cs typeface="Courier New" pitchFamily="49" charset="0"/>
              </a:rPr>
              <a:t>with </a:t>
            </a:r>
            <a:r>
              <a:rPr lang="en-US" sz="2400" dirty="0" err="1">
                <a:latin typeface="Courier New" pitchFamily="49" charset="0"/>
                <a:cs typeface="Courier New" pitchFamily="49" charset="0"/>
              </a:rPr>
              <a:t>CountByDate</a:t>
            </a:r>
            <a:r>
              <a:rPr lang="en-US" sz="2400" dirty="0">
                <a:latin typeface="Courier New" pitchFamily="49" charset="0"/>
                <a:cs typeface="Courier New" pitchFamily="49" charset="0"/>
              </a:rPr>
              <a:t> (Date, c) 	</a:t>
            </a:r>
            <a:r>
              <a:rPr lang="en-US" sz="2400" dirty="0">
                <a:latin typeface="+mn-lt"/>
                <a:cs typeface="Courier New" pitchFamily="49" charset="0"/>
              </a:rPr>
              <a:t>0.093 seconds</a:t>
            </a:r>
            <a:r>
              <a:rPr lang="en-US" sz="2400" dirty="0">
                <a:latin typeface="Courier New" pitchFamily="49" charset="0"/>
                <a:cs typeface="Courier New" pitchFamily="49" charset="0"/>
              </a:rPr>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as (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select Date, count(*)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from </a:t>
            </a:r>
            <a:r>
              <a:rPr lang="en-US" sz="2400" dirty="0" err="1">
                <a:latin typeface="Courier New" pitchFamily="49" charset="0"/>
                <a:cs typeface="Courier New" pitchFamily="49" charset="0"/>
              </a:rPr>
              <a:t>dbo.Purchase</a:t>
            </a:r>
            <a:r>
              <a:rPr lang="en-US" sz="2400" dirty="0">
                <a:latin typeface="Courier New" pitchFamily="49" charset="0"/>
                <a:cs typeface="Courier New" pitchFamily="49" charset="0"/>
              </a:rPr>
              <a: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group by Date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select sum(c)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from </a:t>
            </a:r>
            <a:r>
              <a:rPr lang="en-US" sz="2400" dirty="0" err="1">
                <a:latin typeface="Courier New" pitchFamily="49" charset="0"/>
                <a:cs typeface="Courier New" pitchFamily="49" charset="0"/>
              </a:rPr>
              <a:t>CountByDate</a:t>
            </a:r>
            <a:r>
              <a:rPr lang="en-US" sz="2400" dirty="0">
                <a:latin typeface="Courier New" pitchFamily="49" charset="0"/>
                <a:cs typeface="Courier New" pitchFamily="49" charset="0"/>
              </a:rPr>
              <a:t>; </a:t>
            </a:r>
            <a:r>
              <a:rPr lang="en-US" sz="2400" dirty="0"/>
              <a:t/>
            </a:r>
            <a:br>
              <a:rPr lang="en-US" sz="2400" dirty="0"/>
            </a:br>
            <a:endParaRPr lang="en-US" sz="2400" dirty="0"/>
          </a:p>
        </p:txBody>
      </p:sp>
    </p:spTree>
    <p:extLst>
      <p:ext uri="{BB962C8B-B14F-4D97-AF65-F5344CB8AC3E}">
        <p14:creationId xmlns:p14="http://schemas.microsoft.com/office/powerpoint/2010/main" val="42054094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Multiple DISTINCT aggregates issue &amp; workaround</a:t>
            </a:r>
            <a:endParaRPr lang="en-US" sz="4000" dirty="0"/>
          </a:p>
        </p:txBody>
      </p:sp>
      <p:sp>
        <p:nvSpPr>
          <p:cNvPr id="3" name="Text Placeholder 2"/>
          <p:cNvSpPr>
            <a:spLocks noGrp="1"/>
          </p:cNvSpPr>
          <p:nvPr>
            <p:ph type="body" sz="quarter" idx="10"/>
          </p:nvPr>
        </p:nvSpPr>
        <p:spPr>
          <a:xfrm>
            <a:off x="519113" y="1447800"/>
            <a:ext cx="11149012" cy="3016210"/>
          </a:xfrm>
        </p:spPr>
        <p:txBody>
          <a:bodyPr/>
          <a:lstStyle/>
          <a:p>
            <a:r>
              <a:rPr lang="en-US" dirty="0" smtClean="0"/>
              <a:t>Generate a table spool.</a:t>
            </a:r>
          </a:p>
          <a:p>
            <a:r>
              <a:rPr lang="en-US" dirty="0" smtClean="0"/>
              <a:t>Spool write/read is single threaded</a:t>
            </a:r>
          </a:p>
          <a:p>
            <a:r>
              <a:rPr lang="en-US" dirty="0" smtClean="0"/>
              <a:t>Workaround: </a:t>
            </a:r>
          </a:p>
          <a:p>
            <a:pPr lvl="1"/>
            <a:r>
              <a:rPr lang="en-US" dirty="0" smtClean="0"/>
              <a:t>form each DISTINCT </a:t>
            </a:r>
            <a:r>
              <a:rPr lang="en-US" dirty="0" err="1" smtClean="0"/>
              <a:t>agg</a:t>
            </a:r>
            <a:r>
              <a:rPr lang="en-US" dirty="0" smtClean="0"/>
              <a:t> in separate </a:t>
            </a:r>
            <a:r>
              <a:rPr lang="en-US" dirty="0" err="1" smtClean="0"/>
              <a:t>subquery</a:t>
            </a:r>
            <a:endParaRPr lang="en-US" dirty="0" smtClean="0"/>
          </a:p>
          <a:p>
            <a:pPr lvl="1"/>
            <a:r>
              <a:rPr lang="en-US" dirty="0" smtClean="0"/>
              <a:t>Join results on grouping keys</a:t>
            </a:r>
          </a:p>
          <a:p>
            <a:r>
              <a:rPr lang="en-US" dirty="0" smtClean="0">
                <a:sym typeface="Wingdings" pitchFamily="2" charset="2"/>
              </a:rPr>
              <a:t> DEMO</a:t>
            </a:r>
            <a:endParaRPr lang="en-US" dirty="0"/>
          </a:p>
        </p:txBody>
      </p:sp>
      <p:grpSp>
        <p:nvGrpSpPr>
          <p:cNvPr id="5" name="Group 4"/>
          <p:cNvGrpSpPr/>
          <p:nvPr/>
        </p:nvGrpSpPr>
        <p:grpSpPr>
          <a:xfrm>
            <a:off x="8380412" y="5029200"/>
            <a:ext cx="3337226" cy="1552575"/>
            <a:chOff x="8380412" y="5029200"/>
            <a:chExt cx="3337226" cy="1552575"/>
          </a:xfrm>
        </p:grpSpPr>
        <p:pic>
          <p:nvPicPr>
            <p:cNvPr id="1026" name="Picture 2" descr="C:\Users\ehans\AppData\Local\Microsoft\Windows\Temporary Internet Files\Content.IE5\GHNERCE9\MC90043820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5029200"/>
              <a:ext cx="1549880"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09212" y="5029200"/>
              <a:ext cx="1508426" cy="1508105"/>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SQL Server 2012</a:t>
              </a:r>
            </a:p>
            <a:p>
              <a:r>
                <a:rPr lang="en-US" sz="1400" dirty="0" smtClean="0">
                  <a:gradFill>
                    <a:gsLst>
                      <a:gs pos="0">
                        <a:schemeClr val="tx1"/>
                      </a:gs>
                      <a:gs pos="86000">
                        <a:schemeClr val="tx1"/>
                      </a:gs>
                    </a:gsLst>
                    <a:lin ang="5400000" scaled="0"/>
                  </a:gradFill>
                </a:rPr>
                <a:t>runs queries with </a:t>
              </a:r>
            </a:p>
            <a:p>
              <a:r>
                <a:rPr lang="en-US" sz="1400" dirty="0" smtClean="0">
                  <a:gradFill>
                    <a:gsLst>
                      <a:gs pos="0">
                        <a:schemeClr val="tx1"/>
                      </a:gs>
                      <a:gs pos="86000">
                        <a:schemeClr val="tx1"/>
                      </a:gs>
                    </a:gsLst>
                    <a:lin ang="5400000" scaled="0"/>
                  </a:gradFill>
                </a:rPr>
                <a:t>1 DISTINCT </a:t>
              </a:r>
              <a:r>
                <a:rPr lang="en-US" sz="1400" dirty="0" err="1" smtClean="0">
                  <a:gradFill>
                    <a:gsLst>
                      <a:gs pos="0">
                        <a:schemeClr val="tx1"/>
                      </a:gs>
                      <a:gs pos="86000">
                        <a:schemeClr val="tx1"/>
                      </a:gs>
                    </a:gsLst>
                    <a:lin ang="5400000" scaled="0"/>
                  </a:gradFill>
                </a:rPr>
                <a:t>agg</a:t>
              </a:r>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and 1 or more </a:t>
              </a:r>
            </a:p>
            <a:p>
              <a:r>
                <a:rPr lang="en-US" sz="1400" dirty="0" smtClean="0">
                  <a:gradFill>
                    <a:gsLst>
                      <a:gs pos="0">
                        <a:schemeClr val="tx1"/>
                      </a:gs>
                      <a:gs pos="86000">
                        <a:schemeClr val="tx1"/>
                      </a:gs>
                    </a:gsLst>
                    <a:lin ang="5400000" scaled="0"/>
                  </a:gradFill>
                </a:rPr>
                <a:t>non-distinct </a:t>
              </a:r>
              <a:r>
                <a:rPr lang="en-US" sz="1400" dirty="0" err="1" smtClean="0">
                  <a:gradFill>
                    <a:gsLst>
                      <a:gs pos="0">
                        <a:schemeClr val="tx1"/>
                      </a:gs>
                      <a:gs pos="86000">
                        <a:schemeClr val="tx1"/>
                      </a:gs>
                    </a:gsLst>
                    <a:lin ang="5400000" scaled="0"/>
                  </a:gradFill>
                </a:rPr>
                <a:t>aggs</a:t>
              </a:r>
              <a:r>
                <a:rPr lang="en-US" sz="1400" dirty="0" smtClean="0">
                  <a:gradFill>
                    <a:gsLst>
                      <a:gs pos="0">
                        <a:schemeClr val="tx1"/>
                      </a:gs>
                      <a:gs pos="86000">
                        <a:schemeClr val="tx1"/>
                      </a:gs>
                    </a:gsLst>
                    <a:lin ang="5400000" scaled="0"/>
                  </a:gradFill>
                </a:rPr>
                <a:t> </a:t>
              </a:r>
            </a:p>
            <a:p>
              <a:r>
                <a:rPr lang="en-US" sz="1400" dirty="0" smtClean="0">
                  <a:gradFill>
                    <a:gsLst>
                      <a:gs pos="0">
                        <a:schemeClr val="tx1"/>
                      </a:gs>
                      <a:gs pos="86000">
                        <a:schemeClr val="tx1"/>
                      </a:gs>
                    </a:gsLst>
                    <a:lin ang="5400000" scaled="0"/>
                  </a:gradFill>
                </a:rPr>
                <a:t>in batch mode </a:t>
              </a:r>
            </a:p>
            <a:p>
              <a:r>
                <a:rPr lang="en-US" sz="1400" dirty="0" smtClean="0">
                  <a:gradFill>
                    <a:gsLst>
                      <a:gs pos="0">
                        <a:schemeClr val="tx1"/>
                      </a:gs>
                      <a:gs pos="86000">
                        <a:schemeClr val="tx1"/>
                      </a:gs>
                    </a:gsLst>
                    <a:lin ang="5400000" scaled="0"/>
                  </a:gradFill>
                </a:rPr>
                <a:t>without any spool!</a:t>
              </a:r>
            </a:p>
          </p:txBody>
        </p:sp>
      </p:grpSp>
    </p:spTree>
    <p:extLst>
      <p:ext uri="{BB962C8B-B14F-4D97-AF65-F5344CB8AC3E}">
        <p14:creationId xmlns:p14="http://schemas.microsoft.com/office/powerpoint/2010/main" val="115157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Multiple distinct aggregates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360253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Load </a:t>
            </a:r>
            <a:r>
              <a:rPr lang="en-US" dirty="0" err="1" smtClean="0"/>
              <a:t>Columnstore</a:t>
            </a:r>
            <a:r>
              <a:rPr lang="en-US" dirty="0" smtClean="0"/>
              <a:t> Effectively</a:t>
            </a:r>
            <a:endParaRPr lang="en-US" dirty="0"/>
          </a:p>
        </p:txBody>
      </p:sp>
    </p:spTree>
    <p:extLst>
      <p:ext uri="{BB962C8B-B14F-4D97-AF65-F5344CB8AC3E}">
        <p14:creationId xmlns:p14="http://schemas.microsoft.com/office/powerpoint/2010/main" val="13913480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Loading new data into a columnstore index</a:t>
            </a:r>
            <a:endParaRPr lang="en-US" dirty="0"/>
          </a:p>
        </p:txBody>
      </p:sp>
      <p:sp>
        <p:nvSpPr>
          <p:cNvPr id="3" name="Content Placeholder 2"/>
          <p:cNvSpPr>
            <a:spLocks noGrp="1"/>
          </p:cNvSpPr>
          <p:nvPr>
            <p:ph type="body" sz="quarter" idx="10"/>
          </p:nvPr>
        </p:nvSpPr>
        <p:spPr>
          <a:xfrm>
            <a:off x="519112" y="1447799"/>
            <a:ext cx="11149013" cy="2893100"/>
          </a:xfrm>
        </p:spPr>
        <p:txBody>
          <a:bodyPr/>
          <a:lstStyle/>
          <a:p>
            <a:pPr lvl="1"/>
            <a:r>
              <a:rPr lang="en-US" dirty="0" smtClean="0"/>
              <a:t>Table can be read, not updated</a:t>
            </a:r>
          </a:p>
          <a:p>
            <a:pPr lvl="2"/>
            <a:r>
              <a:rPr lang="en-US" dirty="0" smtClean="0"/>
              <a:t>Partition switching allowed</a:t>
            </a:r>
          </a:p>
          <a:p>
            <a:pPr lvl="2"/>
            <a:r>
              <a:rPr lang="en-US" dirty="0" smtClean="0"/>
              <a:t>INSERT, UPDATE, DELETE, and MERGE not allowed</a:t>
            </a:r>
          </a:p>
          <a:p>
            <a:pPr lvl="1"/>
            <a:r>
              <a:rPr lang="en-US" dirty="0" smtClean="0"/>
              <a:t>Recommended methods for loading data</a:t>
            </a:r>
          </a:p>
          <a:p>
            <a:pPr lvl="2"/>
            <a:r>
              <a:rPr lang="en-US" dirty="0" smtClean="0"/>
              <a:t>Disable, update, rebuild</a:t>
            </a:r>
          </a:p>
          <a:p>
            <a:pPr lvl="2"/>
            <a:r>
              <a:rPr lang="en-US" dirty="0" smtClean="0"/>
              <a:t>Partition switching</a:t>
            </a:r>
          </a:p>
          <a:p>
            <a:pPr lvl="2"/>
            <a:r>
              <a:rPr lang="en-US" dirty="0" smtClean="0"/>
              <a:t>UNION ALL</a:t>
            </a:r>
          </a:p>
        </p:txBody>
      </p:sp>
    </p:spTree>
    <p:extLst>
      <p:ext uri="{BB962C8B-B14F-4D97-AF65-F5344CB8AC3E}">
        <p14:creationId xmlns:p14="http://schemas.microsoft.com/office/powerpoint/2010/main" val="27493404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pay attention?</a:t>
            </a:r>
            <a:endParaRPr lang="en-US" dirty="0"/>
          </a:p>
        </p:txBody>
      </p:sp>
      <p:pic>
        <p:nvPicPr>
          <p:cNvPr id="1026" name="Picture 2" descr="C:\Users\ehans.REDMOND\AppData\Local\Microsoft\Windows\Temporary Internet Files\Content.IE5\YZEM2ZWH\MC90014019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2" y="3352800"/>
            <a:ext cx="363795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hans.REDMOND\AppData\Local\Microsoft\Windows\Temporary Internet Files\Content.IE5\YZEM2ZWH\MC900239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2974985"/>
            <a:ext cx="3429000" cy="3273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50743" y="1411294"/>
            <a:ext cx="4020148" cy="1107996"/>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Your customer with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well-tuned </a:t>
            </a:r>
            <a:r>
              <a:rPr lang="en-US" sz="2400" dirty="0" err="1" smtClean="0">
                <a:gradFill>
                  <a:gsLst>
                    <a:gs pos="0">
                      <a:schemeClr val="tx1"/>
                    </a:gs>
                    <a:gs pos="86000">
                      <a:schemeClr val="tx1"/>
                    </a:gs>
                  </a:gsLst>
                  <a:lin ang="5400000" scaled="0"/>
                </a:gradFill>
              </a:rPr>
              <a:t>columnstore</a:t>
            </a:r>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application</a:t>
            </a:r>
          </a:p>
        </p:txBody>
      </p:sp>
      <p:sp>
        <p:nvSpPr>
          <p:cNvPr id="7" name="TextBox 6"/>
          <p:cNvSpPr txBox="1"/>
          <p:nvPr/>
        </p:nvSpPr>
        <p:spPr>
          <a:xfrm>
            <a:off x="1446212" y="1447800"/>
            <a:ext cx="4020148" cy="1107996"/>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Your customer with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poorly-tuned </a:t>
            </a:r>
            <a:r>
              <a:rPr lang="en-US" sz="2400" dirty="0" err="1" smtClean="0">
                <a:gradFill>
                  <a:gsLst>
                    <a:gs pos="0">
                      <a:schemeClr val="tx1"/>
                    </a:gs>
                    <a:gs pos="86000">
                      <a:schemeClr val="tx1"/>
                    </a:gs>
                  </a:gsLst>
                  <a:lin ang="5400000" scaled="0"/>
                </a:gradFill>
              </a:rPr>
              <a:t>columnstore</a:t>
            </a:r>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application</a:t>
            </a:r>
          </a:p>
        </p:txBody>
      </p:sp>
    </p:spTree>
    <p:extLst>
      <p:ext uri="{BB962C8B-B14F-4D97-AF65-F5344CB8AC3E}">
        <p14:creationId xmlns:p14="http://schemas.microsoft.com/office/powerpoint/2010/main" val="268882527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Adding Data </a:t>
            </a:r>
            <a:r>
              <a:rPr lang="en-US" dirty="0"/>
              <a:t>U</a:t>
            </a:r>
            <a:r>
              <a:rPr lang="en-US" dirty="0" smtClean="0"/>
              <a:t>sing </a:t>
            </a:r>
            <a:r>
              <a:rPr lang="en-US" dirty="0"/>
              <a:t>D</a:t>
            </a:r>
            <a:r>
              <a:rPr lang="en-US" dirty="0" smtClean="0"/>
              <a:t>isable, Update, Rebuild</a:t>
            </a:r>
            <a:endParaRPr lang="en-US" dirty="0"/>
          </a:p>
        </p:txBody>
      </p:sp>
      <p:sp>
        <p:nvSpPr>
          <p:cNvPr id="3" name="Content Placeholder 2"/>
          <p:cNvSpPr>
            <a:spLocks noGrp="1"/>
          </p:cNvSpPr>
          <p:nvPr>
            <p:ph idx="1"/>
          </p:nvPr>
        </p:nvSpPr>
        <p:spPr>
          <a:xfrm>
            <a:off x="519112" y="1905000"/>
            <a:ext cx="11149013" cy="3016210"/>
          </a:xfrm>
        </p:spPr>
        <p:txBody>
          <a:bodyPr/>
          <a:lstStyle/>
          <a:p>
            <a:r>
              <a:rPr lang="en-US" dirty="0" smtClean="0"/>
              <a:t>Disable the </a:t>
            </a:r>
            <a:r>
              <a:rPr lang="en-US" dirty="0" err="1" smtClean="0"/>
              <a:t>columnstore</a:t>
            </a:r>
            <a:r>
              <a:rPr lang="en-US" dirty="0" smtClean="0"/>
              <a:t> index</a:t>
            </a:r>
          </a:p>
          <a:p>
            <a:r>
              <a:rPr lang="en-US" dirty="0" smtClean="0"/>
              <a:t>Disable (or drop) the index</a:t>
            </a:r>
          </a:p>
          <a:p>
            <a:pPr lvl="1"/>
            <a:r>
              <a:rPr lang="en-US" dirty="0" smtClean="0"/>
              <a:t>ALTER INDEX </a:t>
            </a:r>
            <a:r>
              <a:rPr lang="en-US" dirty="0" err="1" smtClean="0"/>
              <a:t>my_index</a:t>
            </a:r>
            <a:r>
              <a:rPr lang="en-US" dirty="0" smtClean="0"/>
              <a:t> ON </a:t>
            </a:r>
            <a:r>
              <a:rPr lang="en-US" dirty="0" err="1" smtClean="0"/>
              <a:t>MyTable</a:t>
            </a:r>
            <a:r>
              <a:rPr lang="en-US" dirty="0" smtClean="0"/>
              <a:t> DISABLE</a:t>
            </a:r>
          </a:p>
          <a:p>
            <a:r>
              <a:rPr lang="en-US" dirty="0" smtClean="0"/>
              <a:t>Update the table</a:t>
            </a:r>
          </a:p>
          <a:p>
            <a:r>
              <a:rPr lang="en-US" dirty="0" smtClean="0"/>
              <a:t>Rebuild the </a:t>
            </a:r>
            <a:r>
              <a:rPr lang="en-US" dirty="0" err="1" smtClean="0"/>
              <a:t>columnstore</a:t>
            </a:r>
            <a:r>
              <a:rPr lang="en-US" dirty="0" smtClean="0"/>
              <a:t> index</a:t>
            </a:r>
          </a:p>
          <a:p>
            <a:pPr lvl="1"/>
            <a:r>
              <a:rPr lang="en-US" dirty="0" smtClean="0"/>
              <a:t>ALTER INDEX </a:t>
            </a:r>
            <a:r>
              <a:rPr lang="en-US" dirty="0" err="1" smtClean="0"/>
              <a:t>my_index</a:t>
            </a:r>
            <a:r>
              <a:rPr lang="en-US" dirty="0" smtClean="0"/>
              <a:t> ON </a:t>
            </a:r>
            <a:r>
              <a:rPr lang="en-US" dirty="0" err="1" smtClean="0"/>
              <a:t>MyTable</a:t>
            </a:r>
            <a:r>
              <a:rPr lang="en-US" dirty="0" smtClean="0"/>
              <a:t> REBUILD</a:t>
            </a:r>
            <a:endParaRPr lang="en-US" dirty="0"/>
          </a:p>
        </p:txBody>
      </p:sp>
    </p:spTree>
    <p:extLst>
      <p:ext uri="{BB962C8B-B14F-4D97-AF65-F5344CB8AC3E}">
        <p14:creationId xmlns:p14="http://schemas.microsoft.com/office/powerpoint/2010/main" val="244837310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 Using Partition Switching</a:t>
            </a:r>
            <a:endParaRPr lang="en-US" dirty="0"/>
          </a:p>
        </p:txBody>
      </p:sp>
      <p:sp>
        <p:nvSpPr>
          <p:cNvPr id="3" name="Text Placeholder 2"/>
          <p:cNvSpPr>
            <a:spLocks noGrp="1"/>
          </p:cNvSpPr>
          <p:nvPr>
            <p:ph type="body" sz="quarter" idx="10"/>
          </p:nvPr>
        </p:nvSpPr>
        <p:spPr>
          <a:xfrm>
            <a:off x="519113" y="1447800"/>
            <a:ext cx="11149012" cy="4302716"/>
          </a:xfrm>
        </p:spPr>
        <p:txBody>
          <a:bodyPr/>
          <a:lstStyle/>
          <a:p>
            <a:r>
              <a:rPr lang="en-US" dirty="0" smtClean="0"/>
              <a:t>Columnstores must be partition-aligned </a:t>
            </a:r>
          </a:p>
          <a:p>
            <a:r>
              <a:rPr lang="en-US" dirty="0" smtClean="0"/>
              <a:t>Partition switching fully supported</a:t>
            </a:r>
          </a:p>
          <a:p>
            <a:r>
              <a:rPr lang="en-US" dirty="0" smtClean="0"/>
              <a:t>To add data daily</a:t>
            </a:r>
          </a:p>
          <a:p>
            <a:pPr lvl="1"/>
            <a:r>
              <a:rPr lang="en-US" dirty="0" smtClean="0"/>
              <a:t>Partition by day</a:t>
            </a:r>
          </a:p>
          <a:p>
            <a:pPr lvl="1"/>
            <a:r>
              <a:rPr lang="en-US" dirty="0" smtClean="0"/>
              <a:t>Every day</a:t>
            </a:r>
          </a:p>
          <a:p>
            <a:pPr lvl="2"/>
            <a:r>
              <a:rPr lang="en-US" dirty="0" smtClean="0"/>
              <a:t>Split last partition</a:t>
            </a:r>
          </a:p>
          <a:p>
            <a:pPr lvl="2"/>
            <a:r>
              <a:rPr lang="en-US" dirty="0" smtClean="0"/>
              <a:t>Create staging table and columnstore index it</a:t>
            </a:r>
          </a:p>
          <a:p>
            <a:pPr lvl="2"/>
            <a:r>
              <a:rPr lang="en-US" dirty="0" smtClean="0"/>
              <a:t>Switch it in</a:t>
            </a:r>
          </a:p>
          <a:p>
            <a:r>
              <a:rPr lang="en-US" dirty="0" smtClean="0"/>
              <a:t>Avoids costly drop/rebuild</a:t>
            </a:r>
            <a:endParaRPr lang="en-US" dirty="0"/>
          </a:p>
        </p:txBody>
      </p:sp>
    </p:spTree>
    <p:extLst>
      <p:ext uri="{BB962C8B-B14F-4D97-AF65-F5344CB8AC3E}">
        <p14:creationId xmlns:p14="http://schemas.microsoft.com/office/powerpoint/2010/main" val="22942064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 Using UNION ALL (trickle load)</a:t>
            </a:r>
            <a:endParaRPr lang="en-US" dirty="0"/>
          </a:p>
        </p:txBody>
      </p:sp>
      <p:sp>
        <p:nvSpPr>
          <p:cNvPr id="3" name="Text Placeholder 2"/>
          <p:cNvSpPr>
            <a:spLocks noGrp="1"/>
          </p:cNvSpPr>
          <p:nvPr>
            <p:ph type="body" sz="quarter" idx="10"/>
          </p:nvPr>
        </p:nvSpPr>
        <p:spPr>
          <a:xfrm>
            <a:off x="519113" y="1447800"/>
            <a:ext cx="11149012" cy="2511457"/>
          </a:xfrm>
        </p:spPr>
        <p:txBody>
          <a:bodyPr/>
          <a:lstStyle/>
          <a:p>
            <a:r>
              <a:rPr lang="en-US" dirty="0" smtClean="0"/>
              <a:t>Master table (columnstore)</a:t>
            </a:r>
          </a:p>
          <a:p>
            <a:r>
              <a:rPr lang="en-US" dirty="0" smtClean="0"/>
              <a:t>Delta table (rowstore)</a:t>
            </a:r>
          </a:p>
          <a:p>
            <a:r>
              <a:rPr lang="en-US" dirty="0" smtClean="0"/>
              <a:t>Query using UNION ALL local-global aggregation workaround</a:t>
            </a:r>
          </a:p>
          <a:p>
            <a:r>
              <a:rPr lang="en-US" dirty="0" smtClean="0"/>
              <a:t>Add Delta to Master nightly</a:t>
            </a:r>
          </a:p>
        </p:txBody>
      </p:sp>
    </p:spTree>
    <p:extLst>
      <p:ext uri="{BB962C8B-B14F-4D97-AF65-F5344CB8AC3E}">
        <p14:creationId xmlns:p14="http://schemas.microsoft.com/office/powerpoint/2010/main" val="19865830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Optimizing index management and </a:t>
            </a:r>
            <a:r>
              <a:rPr lang="en-US" dirty="0" err="1" smtClean="0"/>
              <a:t>db</a:t>
            </a:r>
            <a:r>
              <a:rPr lang="en-US" dirty="0" smtClean="0"/>
              <a:t> design</a:t>
            </a:r>
            <a:endParaRPr lang="en-US" dirty="0"/>
          </a:p>
        </p:txBody>
      </p:sp>
    </p:spTree>
    <p:extLst>
      <p:ext uri="{BB962C8B-B14F-4D97-AF65-F5344CB8AC3E}">
        <p14:creationId xmlns:p14="http://schemas.microsoft.com/office/powerpoint/2010/main" val="7535222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Nonclustered B-trees</a:t>
            </a:r>
            <a:endParaRPr lang="en-US" dirty="0"/>
          </a:p>
        </p:txBody>
      </p:sp>
      <p:sp>
        <p:nvSpPr>
          <p:cNvPr id="3" name="Text Placeholder 2"/>
          <p:cNvSpPr>
            <a:spLocks noGrp="1"/>
          </p:cNvSpPr>
          <p:nvPr>
            <p:ph type="body" sz="quarter" idx="10"/>
          </p:nvPr>
        </p:nvSpPr>
        <p:spPr>
          <a:xfrm>
            <a:off x="519113" y="1447800"/>
            <a:ext cx="11149012" cy="2068259"/>
          </a:xfrm>
        </p:spPr>
        <p:txBody>
          <a:bodyPr/>
          <a:lstStyle/>
          <a:p>
            <a:r>
              <a:rPr lang="en-US" dirty="0" smtClean="0"/>
              <a:t>Covering B-trees no longer needed</a:t>
            </a:r>
          </a:p>
          <a:p>
            <a:r>
              <a:rPr lang="en-US" dirty="0" smtClean="0"/>
              <a:t>Extra B-trees can cause optimizer to choose poor plan</a:t>
            </a:r>
          </a:p>
          <a:p>
            <a:r>
              <a:rPr lang="en-US" dirty="0" smtClean="0"/>
              <a:t>Save space</a:t>
            </a:r>
          </a:p>
          <a:p>
            <a:r>
              <a:rPr lang="en-US" dirty="0" smtClean="0"/>
              <a:t>Reduce ETL time</a:t>
            </a:r>
            <a:endParaRPr lang="en-US" dirty="0"/>
          </a:p>
        </p:txBody>
      </p:sp>
    </p:spTree>
    <p:extLst>
      <p:ext uri="{BB962C8B-B14F-4D97-AF65-F5344CB8AC3E}">
        <p14:creationId xmlns:p14="http://schemas.microsoft.com/office/powerpoint/2010/main" val="322342662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Eliminating Unsupported Data Types</a:t>
            </a:r>
            <a:endParaRPr lang="en-US" dirty="0"/>
          </a:p>
        </p:txBody>
      </p:sp>
      <p:sp>
        <p:nvSpPr>
          <p:cNvPr id="3" name="Text Placeholder 2"/>
          <p:cNvSpPr>
            <a:spLocks noGrp="1"/>
          </p:cNvSpPr>
          <p:nvPr>
            <p:ph type="body" sz="quarter" idx="10"/>
          </p:nvPr>
        </p:nvSpPr>
        <p:spPr>
          <a:xfrm>
            <a:off x="519113" y="980728"/>
            <a:ext cx="11149012" cy="7485126"/>
          </a:xfrm>
        </p:spPr>
        <p:txBody>
          <a:bodyPr/>
          <a:lstStyle/>
          <a:p>
            <a:r>
              <a:rPr lang="en-US" dirty="0"/>
              <a:t>Current unsupported types:</a:t>
            </a:r>
          </a:p>
          <a:p>
            <a:pPr lvl="2"/>
            <a:r>
              <a:rPr lang="en-US" dirty="0"/>
              <a:t>decimal &gt; 18 digits</a:t>
            </a:r>
          </a:p>
          <a:p>
            <a:pPr lvl="2"/>
            <a:r>
              <a:rPr lang="en-US" dirty="0"/>
              <a:t>Binary</a:t>
            </a:r>
          </a:p>
          <a:p>
            <a:pPr lvl="2"/>
            <a:r>
              <a:rPr lang="en-US" dirty="0"/>
              <a:t>BLOB</a:t>
            </a:r>
          </a:p>
          <a:p>
            <a:pPr lvl="2"/>
            <a:r>
              <a:rPr lang="en-US" dirty="0"/>
              <a:t>(n)</a:t>
            </a:r>
            <a:r>
              <a:rPr lang="en-US" dirty="0" err="1"/>
              <a:t>varchar</a:t>
            </a:r>
            <a:r>
              <a:rPr lang="en-US" dirty="0"/>
              <a:t>(max)</a:t>
            </a:r>
          </a:p>
          <a:p>
            <a:pPr lvl="2"/>
            <a:r>
              <a:rPr lang="en-US" dirty="0" err="1"/>
              <a:t>Uniqueidentifier</a:t>
            </a:r>
            <a:endParaRPr lang="en-US" dirty="0"/>
          </a:p>
          <a:p>
            <a:pPr lvl="2"/>
            <a:r>
              <a:rPr lang="en-US" dirty="0"/>
              <a:t>Date/time types &gt; 8 </a:t>
            </a:r>
            <a:r>
              <a:rPr lang="en-US" dirty="0" smtClean="0"/>
              <a:t>bytes and CLR</a:t>
            </a:r>
            <a:endParaRPr lang="en-US" dirty="0"/>
          </a:p>
          <a:p>
            <a:r>
              <a:rPr lang="en-US" dirty="0" smtClean="0"/>
              <a:t>Omit column, or</a:t>
            </a:r>
          </a:p>
          <a:p>
            <a:r>
              <a:rPr lang="en-US" dirty="0" smtClean="0"/>
              <a:t>Modify column type to supported type</a:t>
            </a:r>
          </a:p>
          <a:p>
            <a:pPr lvl="1"/>
            <a:r>
              <a:rPr lang="en-US" sz="2400" dirty="0" smtClean="0"/>
              <a:t>Reduce precision of </a:t>
            </a:r>
            <a:r>
              <a:rPr lang="en-US" sz="2400" dirty="0" err="1" smtClean="0"/>
              <a:t>numerics</a:t>
            </a:r>
            <a:r>
              <a:rPr lang="en-US" sz="2400" dirty="0" smtClean="0"/>
              <a:t> to 18 digits or less</a:t>
            </a:r>
          </a:p>
          <a:p>
            <a:pPr lvl="1"/>
            <a:r>
              <a:rPr lang="en-US" sz="2400" dirty="0" smtClean="0"/>
              <a:t>Convert </a:t>
            </a:r>
            <a:r>
              <a:rPr lang="en-US" sz="2400" dirty="0" err="1" smtClean="0"/>
              <a:t>guid’s</a:t>
            </a:r>
            <a:r>
              <a:rPr lang="en-US" sz="2400" dirty="0" smtClean="0"/>
              <a:t> to </a:t>
            </a:r>
            <a:r>
              <a:rPr lang="en-US" sz="2400" dirty="0" err="1" smtClean="0"/>
              <a:t>ints</a:t>
            </a:r>
            <a:endParaRPr lang="en-US" sz="2400" dirty="0" smtClean="0"/>
          </a:p>
          <a:p>
            <a:pPr lvl="1"/>
            <a:r>
              <a:rPr lang="en-US" sz="2400" dirty="0" smtClean="0"/>
              <a:t>Reduce precision of </a:t>
            </a:r>
            <a:r>
              <a:rPr lang="en-US" sz="2400" dirty="0" err="1" smtClean="0"/>
              <a:t>datetimeoffset</a:t>
            </a:r>
            <a:r>
              <a:rPr lang="en-US" sz="2400" dirty="0" smtClean="0"/>
              <a:t> to 2 or less</a:t>
            </a:r>
          </a:p>
          <a:p>
            <a:pPr lvl="1"/>
            <a:r>
              <a:rPr lang="en-US" sz="2400" dirty="0" smtClean="0"/>
              <a:t>Convert </a:t>
            </a:r>
            <a:r>
              <a:rPr lang="en-US" sz="2400" dirty="0" err="1" smtClean="0"/>
              <a:t>hierarchyid</a:t>
            </a:r>
            <a:r>
              <a:rPr lang="en-US" sz="2400" dirty="0" smtClean="0"/>
              <a:t> to int or string</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50055687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Fast Columnstore Index Builds</a:t>
            </a:r>
            <a:endParaRPr lang="en-US" dirty="0"/>
          </a:p>
        </p:txBody>
      </p:sp>
      <p:sp>
        <p:nvSpPr>
          <p:cNvPr id="3" name="Text Placeholder 2"/>
          <p:cNvSpPr>
            <a:spLocks noGrp="1"/>
          </p:cNvSpPr>
          <p:nvPr>
            <p:ph type="body" sz="quarter" idx="10"/>
          </p:nvPr>
        </p:nvSpPr>
        <p:spPr>
          <a:xfrm>
            <a:off x="549796" y="980728"/>
            <a:ext cx="11149012" cy="5355312"/>
          </a:xfrm>
        </p:spPr>
        <p:txBody>
          <a:bodyPr/>
          <a:lstStyle/>
          <a:p>
            <a:r>
              <a:rPr lang="en-US" dirty="0" smtClean="0"/>
              <a:t>Memory intensive</a:t>
            </a:r>
          </a:p>
          <a:p>
            <a:r>
              <a:rPr lang="en-US" dirty="0" smtClean="0"/>
              <a:t>Index build is parallel only if table has &gt; 1 </a:t>
            </a:r>
            <a:r>
              <a:rPr lang="en-US" dirty="0" err="1" smtClean="0"/>
              <a:t>milion</a:t>
            </a:r>
            <a:r>
              <a:rPr lang="en-US" dirty="0" smtClean="0"/>
              <a:t> rows.</a:t>
            </a:r>
          </a:p>
          <a:p>
            <a:r>
              <a:rPr lang="en-US" dirty="0" smtClean="0"/>
              <a:t>One thread per segment</a:t>
            </a:r>
          </a:p>
          <a:p>
            <a:r>
              <a:rPr lang="en-US" dirty="0" smtClean="0"/>
              <a:t>Low memory throttles parallelism</a:t>
            </a:r>
          </a:p>
          <a:p>
            <a:r>
              <a:rPr lang="en-US" dirty="0" smtClean="0"/>
              <a:t>Consider</a:t>
            </a:r>
          </a:p>
          <a:p>
            <a:pPr lvl="1"/>
            <a:r>
              <a:rPr lang="en-US" sz="1800" dirty="0"/>
              <a:t>high </a:t>
            </a:r>
            <a:r>
              <a:rPr lang="en-US" sz="1800" b="1" dirty="0"/>
              <a:t>min server memory</a:t>
            </a:r>
            <a:r>
              <a:rPr lang="en-US" sz="1800" dirty="0"/>
              <a:t> setting </a:t>
            </a:r>
            <a:endParaRPr lang="en-US" sz="1800" dirty="0" smtClean="0"/>
          </a:p>
          <a:p>
            <a:pPr lvl="1"/>
            <a:r>
              <a:rPr lang="en-US" sz="1800" dirty="0" smtClean="0"/>
              <a:t>Set REQUEST_MAX_MEMORY_GRANT_PERCENT to 50</a:t>
            </a:r>
          </a:p>
          <a:p>
            <a:pPr lvl="1"/>
            <a:r>
              <a:rPr lang="en-US" sz="1800" dirty="0" smtClean="0"/>
              <a:t>Add memory</a:t>
            </a:r>
          </a:p>
          <a:p>
            <a:pPr lvl="1"/>
            <a:r>
              <a:rPr lang="en-US" sz="1800" dirty="0" smtClean="0"/>
              <a:t>Omit columns</a:t>
            </a:r>
          </a:p>
          <a:p>
            <a:r>
              <a:rPr lang="en-US" dirty="0" err="1" smtClean="0"/>
              <a:t>sys.dm_exec_query_memory_grants</a:t>
            </a:r>
            <a:r>
              <a:rPr lang="en-US" dirty="0" smtClean="0"/>
              <a:t> shows DOP</a:t>
            </a:r>
            <a:r>
              <a:rPr lang="en-US" dirty="0"/>
              <a:t/>
            </a:r>
            <a:br>
              <a:rPr lang="en-US" dirty="0"/>
            </a:br>
            <a:endParaRPr lang="en-US" dirty="0" smtClean="0"/>
          </a:p>
          <a:p>
            <a:endParaRPr lang="en-US" dirty="0"/>
          </a:p>
        </p:txBody>
      </p:sp>
    </p:spTree>
    <p:extLst>
      <p:ext uri="{BB962C8B-B14F-4D97-AF65-F5344CB8AC3E}">
        <p14:creationId xmlns:p14="http://schemas.microsoft.com/office/powerpoint/2010/main" val="11539952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Memory issues: Troubleshooting</a:t>
            </a:r>
            <a:endParaRPr lang="en-US" sz="4000" dirty="0"/>
          </a:p>
        </p:txBody>
      </p:sp>
      <p:sp>
        <p:nvSpPr>
          <p:cNvPr id="3" name="Text Placeholder 2"/>
          <p:cNvSpPr>
            <a:spLocks noGrp="1"/>
          </p:cNvSpPr>
          <p:nvPr>
            <p:ph type="body" sz="quarter" idx="10"/>
          </p:nvPr>
        </p:nvSpPr>
        <p:spPr>
          <a:xfrm>
            <a:off x="405780" y="836712"/>
            <a:ext cx="11149012" cy="4727448"/>
          </a:xfrm>
        </p:spPr>
        <p:txBody>
          <a:bodyPr/>
          <a:lstStyle/>
          <a:p>
            <a:r>
              <a:rPr lang="en-US" dirty="0" smtClean="0"/>
              <a:t>Memory requirement related to # of columns, data, DOP</a:t>
            </a:r>
          </a:p>
          <a:p>
            <a:r>
              <a:rPr lang="en-US" dirty="0" smtClean="0"/>
              <a:t>By default, query is restricted to 25% even when RG not enabled.</a:t>
            </a:r>
          </a:p>
          <a:p>
            <a:r>
              <a:rPr lang="en-US" dirty="0" smtClean="0"/>
              <a:t>Run </a:t>
            </a:r>
            <a:r>
              <a:rPr lang="en-US" dirty="0"/>
              <a:t>out of memory </a:t>
            </a:r>
            <a:endParaRPr lang="en-US" dirty="0" smtClean="0"/>
          </a:p>
          <a:p>
            <a:pPr lvl="1"/>
            <a:r>
              <a:rPr lang="en-US" dirty="0" smtClean="0"/>
              <a:t>Error </a:t>
            </a:r>
            <a:r>
              <a:rPr lang="en-US" dirty="0"/>
              <a:t>701 or </a:t>
            </a:r>
            <a:r>
              <a:rPr lang="en-US" dirty="0" smtClean="0"/>
              <a:t>802</a:t>
            </a:r>
            <a:endParaRPr lang="en-US" dirty="0"/>
          </a:p>
          <a:p>
            <a:pPr lvl="1"/>
            <a:r>
              <a:rPr lang="en-US" dirty="0"/>
              <a:t>Workaround: reduce DOP explicitly, e.g.</a:t>
            </a:r>
          </a:p>
          <a:p>
            <a:pPr lvl="1"/>
            <a:r>
              <a:rPr lang="en-US" dirty="0"/>
              <a:t>create </a:t>
            </a:r>
            <a:r>
              <a:rPr lang="en-US" dirty="0" err="1"/>
              <a:t>columnstore</a:t>
            </a:r>
            <a:r>
              <a:rPr lang="en-US" dirty="0"/>
              <a:t> index &lt;name&gt; on &lt;table&gt;(&lt;columns&gt;) with(</a:t>
            </a:r>
            <a:r>
              <a:rPr lang="en-US" dirty="0" err="1"/>
              <a:t>maxdop</a:t>
            </a:r>
            <a:r>
              <a:rPr lang="en-US" dirty="0"/>
              <a:t> = 1);</a:t>
            </a:r>
          </a:p>
          <a:p>
            <a:endParaRPr lang="en-US" dirty="0" smtClean="0"/>
          </a:p>
          <a:p>
            <a:pPr marL="855663" lvl="2" indent="0">
              <a:buNone/>
            </a:pPr>
            <a:endParaRPr lang="en-US" dirty="0" smtClean="0"/>
          </a:p>
        </p:txBody>
      </p:sp>
    </p:spTree>
    <p:extLst>
      <p:ext uri="{BB962C8B-B14F-4D97-AF65-F5344CB8AC3E}">
        <p14:creationId xmlns:p14="http://schemas.microsoft.com/office/powerpoint/2010/main" val="206899317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Maximizing the Benefits </a:t>
            </a:r>
            <a:br>
              <a:rPr lang="en-US" dirty="0" smtClean="0"/>
            </a:br>
            <a:r>
              <a:rPr lang="en-US" dirty="0" smtClean="0"/>
              <a:t>of Segment Elimination</a:t>
            </a:r>
            <a:endParaRPr lang="en-US" dirty="0"/>
          </a:p>
        </p:txBody>
      </p:sp>
    </p:spTree>
    <p:extLst>
      <p:ext uri="{BB962C8B-B14F-4D97-AF65-F5344CB8AC3E}">
        <p14:creationId xmlns:p14="http://schemas.microsoft.com/office/powerpoint/2010/main" val="326149721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14309" y="1072277"/>
            <a:ext cx="4158665" cy="2585323"/>
          </a:xfrm>
          <a:prstGeom prst="rect">
            <a:avLst/>
          </a:prstGeom>
          <a:ln>
            <a:noFill/>
          </a:ln>
        </p:spPr>
        <p:txBody>
          <a:bodyPr wrap="square">
            <a:spAutoFit/>
          </a:bodyPr>
          <a:lstStyle/>
          <a:p>
            <a:r>
              <a:rPr lang="en-US" b="1" dirty="0">
                <a:solidFill>
                  <a:schemeClr val="accent3"/>
                </a:solidFill>
                <a:latin typeface="Arial" pitchFamily="34" charset="0"/>
                <a:cs typeface="Arial" pitchFamily="34" charset="0"/>
              </a:rPr>
              <a:t>Min:  </a:t>
            </a:r>
            <a:r>
              <a:rPr lang="en-US" dirty="0" smtClean="0">
                <a:solidFill>
                  <a:schemeClr val="accent3"/>
                </a:solidFill>
                <a:latin typeface="Arial" pitchFamily="34" charset="0"/>
                <a:cs typeface="Arial" pitchFamily="34" charset="0"/>
              </a:rPr>
              <a:t>20101107    103    17.00</a:t>
            </a:r>
            <a:endParaRPr lang="en-US" b="1" dirty="0">
              <a:solidFill>
                <a:schemeClr val="accent3"/>
              </a:solidFill>
              <a:latin typeface="Arial" pitchFamily="34" charset="0"/>
              <a:cs typeface="Arial" pitchFamily="34" charset="0"/>
            </a:endParaRPr>
          </a:p>
          <a:p>
            <a:r>
              <a:rPr lang="en-US" b="1" dirty="0">
                <a:solidFill>
                  <a:schemeClr val="accent3"/>
                </a:solidFill>
                <a:latin typeface="Arial" pitchFamily="34" charset="0"/>
                <a:cs typeface="Arial" pitchFamily="34" charset="0"/>
              </a:rPr>
              <a:t>Max: </a:t>
            </a:r>
            <a:r>
              <a:rPr lang="en-US" b="1" dirty="0" smtClean="0">
                <a:solidFill>
                  <a:schemeClr val="accent3"/>
                </a:solidFill>
                <a:latin typeface="Arial" pitchFamily="34" charset="0"/>
                <a:cs typeface="Arial" pitchFamily="34" charset="0"/>
              </a:rPr>
              <a:t>2</a:t>
            </a:r>
            <a:r>
              <a:rPr lang="en-US" dirty="0" smtClean="0">
                <a:solidFill>
                  <a:schemeClr val="accent3"/>
                </a:solidFill>
                <a:latin typeface="Arial" pitchFamily="34" charset="0"/>
                <a:cs typeface="Arial" pitchFamily="34" charset="0"/>
              </a:rPr>
              <a:t>0101108    </a:t>
            </a:r>
            <a:r>
              <a:rPr lang="en-US" dirty="0">
                <a:solidFill>
                  <a:schemeClr val="accent3"/>
                </a:solidFill>
                <a:latin typeface="Arial" pitchFamily="34" charset="0"/>
                <a:cs typeface="Arial" pitchFamily="34" charset="0"/>
              </a:rPr>
              <a:t>109    </a:t>
            </a:r>
            <a:r>
              <a:rPr lang="en-US" dirty="0" smtClean="0">
                <a:solidFill>
                  <a:schemeClr val="accent3"/>
                </a:solidFill>
                <a:latin typeface="Arial" pitchFamily="34" charset="0"/>
                <a:cs typeface="Arial" pitchFamily="34" charset="0"/>
              </a:rPr>
              <a:t>30.00</a:t>
            </a:r>
            <a:endParaRPr lang="en-US" b="1" dirty="0">
              <a:solidFill>
                <a:schemeClr val="accent3"/>
              </a:solidFill>
              <a:latin typeface="Arial" pitchFamily="34" charset="0"/>
              <a:cs typeface="Arial" pitchFamily="34" charset="0"/>
            </a:endParaRPr>
          </a:p>
          <a:p>
            <a:r>
              <a:rPr lang="en-US" b="1" dirty="0" smtClean="0">
                <a:solidFill>
                  <a:schemeClr val="accent3">
                    <a:lumMod val="75000"/>
                  </a:schemeClr>
                </a:solidFill>
                <a:latin typeface="Arial" pitchFamily="34" charset="0"/>
                <a:cs typeface="Arial" pitchFamily="34" charset="0"/>
              </a:rPr>
              <a:t>------------------------------------------</a:t>
            </a:r>
            <a:endParaRPr lang="en-US" b="1" dirty="0">
              <a:solidFill>
                <a:schemeClr val="accent3">
                  <a:lumMod val="75000"/>
                </a:schemeClr>
              </a:solidFill>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20101107    106     30.00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20101107    103     17.00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a:t>
            </a:r>
            <a:r>
              <a:rPr lang="en-US" dirty="0">
                <a:latin typeface="Arial" pitchFamily="34" charset="0"/>
                <a:cs typeface="Arial" pitchFamily="34" charset="0"/>
              </a:rPr>
              <a:t>109     </a:t>
            </a:r>
            <a:r>
              <a:rPr lang="en-US" dirty="0" smtClean="0">
                <a:latin typeface="Arial" pitchFamily="34" charset="0"/>
                <a:cs typeface="Arial" pitchFamily="34" charset="0"/>
              </a:rPr>
              <a:t>20.00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20101107    103     17.00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a:t>
            </a:r>
            <a:r>
              <a:rPr lang="en-US" dirty="0">
                <a:latin typeface="Arial" pitchFamily="34" charset="0"/>
                <a:cs typeface="Arial" pitchFamily="34" charset="0"/>
              </a:rPr>
              <a:t>106     </a:t>
            </a:r>
            <a:r>
              <a:rPr lang="en-US" dirty="0" smtClean="0">
                <a:latin typeface="Arial" pitchFamily="34" charset="0"/>
                <a:cs typeface="Arial" pitchFamily="34" charset="0"/>
              </a:rPr>
              <a:t>20.00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20101108    106     25.00</a:t>
            </a:r>
            <a:endParaRPr lang="en-US" dirty="0">
              <a:latin typeface="Arial" pitchFamily="34" charset="0"/>
              <a:cs typeface="Arial" pitchFamily="34" charset="0"/>
            </a:endParaRPr>
          </a:p>
        </p:txBody>
      </p:sp>
      <p:sp>
        <p:nvSpPr>
          <p:cNvPr id="2" name="Title 1"/>
          <p:cNvSpPr>
            <a:spLocks noGrp="1"/>
          </p:cNvSpPr>
          <p:nvPr>
            <p:ph type="title"/>
          </p:nvPr>
        </p:nvSpPr>
        <p:spPr>
          <a:xfrm>
            <a:off x="333772" y="188640"/>
            <a:ext cx="10729192" cy="1384995"/>
          </a:xfrm>
        </p:spPr>
        <p:txBody>
          <a:bodyPr/>
          <a:lstStyle/>
          <a:p>
            <a:pPr marL="457200" indent="-457200"/>
            <a:r>
              <a:rPr lang="en-US" dirty="0" smtClean="0"/>
              <a:t>Segment Elimination</a:t>
            </a:r>
            <a:br>
              <a:rPr lang="en-US" dirty="0" smtClean="0"/>
            </a:br>
            <a:r>
              <a:rPr lang="en-US" sz="2800" dirty="0">
                <a:gradFill>
                  <a:gsLst>
                    <a:gs pos="0">
                      <a:schemeClr val="tx1"/>
                    </a:gs>
                    <a:gs pos="86000">
                      <a:schemeClr val="tx1"/>
                    </a:gs>
                  </a:gsLst>
                  <a:lin ang="5400000" scaled="0"/>
                </a:gradFill>
              </a:rPr>
              <a:t/>
            </a:r>
            <a:br>
              <a:rPr lang="en-US" sz="2800" dirty="0">
                <a:gradFill>
                  <a:gsLst>
                    <a:gs pos="0">
                      <a:schemeClr val="tx1"/>
                    </a:gs>
                    <a:gs pos="86000">
                      <a:schemeClr val="tx1"/>
                    </a:gs>
                  </a:gsLst>
                  <a:lin ang="5400000" scaled="0"/>
                </a:gradFill>
              </a:rPr>
            </a:br>
            <a:endParaRPr lang="en-US" sz="2800" dirty="0"/>
          </a:p>
        </p:txBody>
      </p:sp>
      <p:sp>
        <p:nvSpPr>
          <p:cNvPr id="7" name="Rectangle 6"/>
          <p:cNvSpPr/>
          <p:nvPr/>
        </p:nvSpPr>
        <p:spPr>
          <a:xfrm>
            <a:off x="7414309" y="3907810"/>
            <a:ext cx="4158663" cy="2492990"/>
          </a:xfrm>
          <a:prstGeom prst="rect">
            <a:avLst/>
          </a:prstGeom>
          <a:ln>
            <a:noFill/>
          </a:ln>
        </p:spPr>
        <p:txBody>
          <a:bodyPr wrap="square">
            <a:spAutoFit/>
          </a:bodyPr>
          <a:lstStyle/>
          <a:p>
            <a:r>
              <a:rPr lang="en-US" b="1" dirty="0" smtClean="0">
                <a:solidFill>
                  <a:schemeClr val="accent3"/>
                </a:solidFill>
                <a:latin typeface="Arial" pitchFamily="34" charset="0"/>
                <a:cs typeface="Arial" pitchFamily="34" charset="0"/>
              </a:rPr>
              <a:t>Min:  </a:t>
            </a:r>
            <a:r>
              <a:rPr lang="en-US" dirty="0" smtClean="0">
                <a:solidFill>
                  <a:schemeClr val="accent3"/>
                </a:solidFill>
                <a:latin typeface="Arial" pitchFamily="34" charset="0"/>
                <a:cs typeface="Arial" pitchFamily="34" charset="0"/>
              </a:rPr>
              <a:t>20101108    102    10.00</a:t>
            </a:r>
            <a:endParaRPr lang="en-US" b="1" dirty="0" smtClean="0">
              <a:solidFill>
                <a:schemeClr val="accent3"/>
              </a:solidFill>
              <a:latin typeface="Arial" pitchFamily="34" charset="0"/>
              <a:cs typeface="Arial" pitchFamily="34" charset="0"/>
            </a:endParaRPr>
          </a:p>
          <a:p>
            <a:r>
              <a:rPr lang="en-US" b="1" dirty="0" smtClean="0">
                <a:solidFill>
                  <a:schemeClr val="accent3"/>
                </a:solidFill>
                <a:latin typeface="Arial" pitchFamily="34" charset="0"/>
                <a:cs typeface="Arial" pitchFamily="34" charset="0"/>
              </a:rPr>
              <a:t>Max</a:t>
            </a:r>
            <a:r>
              <a:rPr lang="en-US" b="1" dirty="0">
                <a:solidFill>
                  <a:schemeClr val="accent3"/>
                </a:solidFill>
                <a:latin typeface="Arial" pitchFamily="34" charset="0"/>
                <a:cs typeface="Arial" pitchFamily="34" charset="0"/>
              </a:rPr>
              <a:t>: </a:t>
            </a:r>
            <a:r>
              <a:rPr lang="en-US" b="1" dirty="0" smtClean="0">
                <a:solidFill>
                  <a:schemeClr val="accent3"/>
                </a:solidFill>
                <a:latin typeface="Arial" pitchFamily="34" charset="0"/>
                <a:cs typeface="Arial" pitchFamily="34" charset="0"/>
              </a:rPr>
              <a:t>2</a:t>
            </a:r>
            <a:r>
              <a:rPr lang="en-US" dirty="0" smtClean="0">
                <a:solidFill>
                  <a:schemeClr val="accent3"/>
                </a:solidFill>
                <a:latin typeface="Arial" pitchFamily="34" charset="0"/>
                <a:cs typeface="Arial" pitchFamily="34" charset="0"/>
              </a:rPr>
              <a:t>0101109    109    25.00</a:t>
            </a:r>
            <a:endParaRPr lang="en-US" b="1" dirty="0">
              <a:solidFill>
                <a:schemeClr val="accent3"/>
              </a:solidFill>
              <a:latin typeface="Arial" pitchFamily="34" charset="0"/>
              <a:cs typeface="Arial" pitchFamily="34" charset="0"/>
            </a:endParaRPr>
          </a:p>
          <a:p>
            <a:r>
              <a:rPr lang="en-US" sz="1200" b="1" dirty="0" smtClean="0">
                <a:solidFill>
                  <a:schemeClr val="accent3">
                    <a:lumMod val="75000"/>
                  </a:schemeClr>
                </a:solidFill>
                <a:latin typeface="Arial" pitchFamily="34" charset="0"/>
                <a:cs typeface="Arial" pitchFamily="34" charset="0"/>
              </a:rPr>
              <a:t>-------------------------------------------------------------</a:t>
            </a:r>
          </a:p>
          <a:p>
            <a:r>
              <a:rPr lang="en-US" b="1" dirty="0" smtClean="0">
                <a:latin typeface="Arial" pitchFamily="34" charset="0"/>
                <a:cs typeface="Arial" pitchFamily="34" charset="0"/>
              </a:rPr>
              <a:t>         </a:t>
            </a:r>
            <a:r>
              <a:rPr lang="en-US" dirty="0" smtClean="0">
                <a:latin typeface="Arial" pitchFamily="34" charset="0"/>
                <a:cs typeface="Arial" pitchFamily="34" charset="0"/>
              </a:rPr>
              <a:t>20101108    102     14.00</a:t>
            </a:r>
          </a:p>
          <a:p>
            <a:r>
              <a:rPr lang="en-US" b="1" dirty="0" smtClean="0">
                <a:latin typeface="Arial" pitchFamily="34" charset="0"/>
                <a:cs typeface="Arial" pitchFamily="34" charset="0"/>
              </a:rPr>
              <a:t>         </a:t>
            </a:r>
            <a:r>
              <a:rPr lang="en-US" dirty="0" smtClean="0">
                <a:latin typeface="Arial" pitchFamily="34" charset="0"/>
                <a:cs typeface="Arial" pitchFamily="34" charset="0"/>
              </a:rPr>
              <a:t>20101108    106     25.00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20101108    109     10.00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20101109    106     20.00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20101109    106     25.00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20101109    103     17.00</a:t>
            </a:r>
            <a:endParaRPr lang="en-US" dirty="0">
              <a:latin typeface="Arial" pitchFamily="34" charset="0"/>
              <a:cs typeface="Arial" pitchFamily="34" charset="0"/>
            </a:endParaRPr>
          </a:p>
        </p:txBody>
      </p:sp>
      <p:sp>
        <p:nvSpPr>
          <p:cNvPr id="26" name="Right Bracket 25"/>
          <p:cNvSpPr/>
          <p:nvPr/>
        </p:nvSpPr>
        <p:spPr>
          <a:xfrm>
            <a:off x="5322328" y="1931204"/>
            <a:ext cx="45719" cy="1953721"/>
          </a:xfrm>
          <a:prstGeom prst="rightBracket">
            <a:avLst/>
          </a:prstGeom>
          <a:ln w="3175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9" name="Right Bracket 28"/>
          <p:cNvSpPr/>
          <p:nvPr/>
        </p:nvSpPr>
        <p:spPr>
          <a:xfrm>
            <a:off x="5322328" y="4113526"/>
            <a:ext cx="45719" cy="2058674"/>
          </a:xfrm>
          <a:prstGeom prst="rightBracket">
            <a:avLst/>
          </a:prstGeom>
          <a:ln w="3175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32" name="Straight Arrow Connector 31"/>
          <p:cNvCxnSpPr/>
          <p:nvPr/>
        </p:nvCxnSpPr>
        <p:spPr>
          <a:xfrm flipV="1">
            <a:off x="5448693" y="2514600"/>
            <a:ext cx="1965616" cy="538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48693" y="5017099"/>
            <a:ext cx="1939781" cy="2515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1315325758"/>
              </p:ext>
            </p:extLst>
          </p:nvPr>
        </p:nvGraphicFramePr>
        <p:xfrm>
          <a:off x="455612" y="1828800"/>
          <a:ext cx="1447800" cy="2133600"/>
        </p:xfrm>
        <a:graphic>
          <a:graphicData uri="http://schemas.openxmlformats.org/drawingml/2006/table">
            <a:tbl>
              <a:tblPr firstRow="1" bandRow="1">
                <a:tableStyleId>{21E4AEA4-8DFA-4A89-87EB-49C32662AFE0}</a:tableStyleId>
              </a:tblPr>
              <a:tblGrid>
                <a:gridCol w="1447800"/>
              </a:tblGrid>
              <a:tr h="14179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err="1" smtClean="0"/>
                        <a:t>OrderDateKey</a:t>
                      </a:r>
                      <a:endParaRPr lang="en-US" sz="1400" dirty="0" smtClean="0"/>
                    </a:p>
                  </a:txBody>
                  <a:tcPr/>
                </a:tc>
              </a:tr>
              <a:tr h="121534">
                <a:tc>
                  <a:txBody>
                    <a:bodyPr/>
                    <a:lstStyle/>
                    <a:p>
                      <a:r>
                        <a:rPr lang="en-US" sz="1400" dirty="0" smtClean="0"/>
                        <a:t>20101107</a:t>
                      </a:r>
                      <a:endParaRPr lang="en-US" sz="1400" dirty="0"/>
                    </a:p>
                  </a:txBody>
                  <a:tcPr marL="121888" marR="121888"/>
                </a:tc>
              </a:tr>
              <a:tr h="121534">
                <a:tc>
                  <a:txBody>
                    <a:bodyPr/>
                    <a:lstStyle/>
                    <a:p>
                      <a:r>
                        <a:rPr lang="en-US" sz="1400" dirty="0" smtClean="0"/>
                        <a:t>20101107</a:t>
                      </a:r>
                      <a:endParaRPr lang="en-US" sz="1400" dirty="0"/>
                    </a:p>
                  </a:txBody>
                  <a:tcPr marL="121888" marR="121888"/>
                </a:tc>
              </a:tr>
              <a:tr h="121534">
                <a:tc>
                  <a:txBody>
                    <a:bodyPr/>
                    <a:lstStyle/>
                    <a:p>
                      <a:r>
                        <a:rPr lang="en-US" sz="1400" dirty="0" smtClean="0"/>
                        <a:t>20101107</a:t>
                      </a:r>
                      <a:endParaRPr lang="en-US" sz="1400" dirty="0"/>
                    </a:p>
                  </a:txBody>
                  <a:tcPr marL="121888" marR="121888"/>
                </a:tc>
              </a:tr>
              <a:tr h="121534">
                <a:tc>
                  <a:txBody>
                    <a:bodyPr/>
                    <a:lstStyle/>
                    <a:p>
                      <a:r>
                        <a:rPr lang="en-US" sz="1400" dirty="0" smtClean="0"/>
                        <a:t>20101107</a:t>
                      </a:r>
                      <a:endParaRPr lang="en-US" sz="1400" dirty="0"/>
                    </a:p>
                  </a:txBody>
                  <a:tcPr marL="121888" marR="121888"/>
                </a:tc>
              </a:tr>
              <a:tr h="121534">
                <a:tc>
                  <a:txBody>
                    <a:bodyPr/>
                    <a:lstStyle/>
                    <a:p>
                      <a:r>
                        <a:rPr lang="en-US" sz="1400" dirty="0" smtClean="0"/>
                        <a:t>20101107</a:t>
                      </a:r>
                      <a:endParaRPr lang="en-US" sz="1400" dirty="0"/>
                    </a:p>
                  </a:txBody>
                  <a:tcPr marL="121888" marR="121888"/>
                </a:tc>
              </a:tr>
              <a:tr h="121534">
                <a:tc>
                  <a:txBody>
                    <a:bodyPr/>
                    <a:lstStyle/>
                    <a:p>
                      <a:r>
                        <a:rPr lang="en-US" sz="1400" dirty="0" smtClean="0"/>
                        <a:t>20101108</a:t>
                      </a:r>
                      <a:endParaRPr lang="en-US" sz="1400" dirty="0"/>
                    </a:p>
                  </a:txBody>
                  <a:tcPr marL="121888" marR="121888"/>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531621766"/>
              </p:ext>
            </p:extLst>
          </p:nvPr>
        </p:nvGraphicFramePr>
        <p:xfrm>
          <a:off x="2055812" y="1828800"/>
          <a:ext cx="1447800" cy="2133600"/>
        </p:xfrm>
        <a:graphic>
          <a:graphicData uri="http://schemas.openxmlformats.org/drawingml/2006/table">
            <a:tbl>
              <a:tblPr firstRow="1" bandRow="1">
                <a:tableStyleId>{21E4AEA4-8DFA-4A89-87EB-49C32662AFE0}</a:tableStyleId>
              </a:tblPr>
              <a:tblGrid>
                <a:gridCol w="1447800"/>
              </a:tblGrid>
              <a:tr h="0">
                <a:tc>
                  <a:txBody>
                    <a:bodyPr/>
                    <a:lstStyle/>
                    <a:p>
                      <a:r>
                        <a:rPr lang="en-US" sz="1400" dirty="0" err="1" smtClean="0"/>
                        <a:t>ProductKey</a:t>
                      </a:r>
                      <a:endParaRPr lang="en-US" sz="1400" dirty="0"/>
                    </a:p>
                  </a:txBody>
                  <a:tcPr marL="121888" marR="121888"/>
                </a:tc>
              </a:tr>
              <a:tr h="0">
                <a:tc>
                  <a:txBody>
                    <a:bodyPr/>
                    <a:lstStyle/>
                    <a:p>
                      <a:r>
                        <a:rPr lang="en-US" sz="1400" dirty="0" smtClean="0"/>
                        <a:t>106</a:t>
                      </a:r>
                      <a:endParaRPr lang="en-US" sz="1400" dirty="0"/>
                    </a:p>
                  </a:txBody>
                  <a:tcPr marL="121888" marR="121888"/>
                </a:tc>
              </a:tr>
              <a:tr h="0">
                <a:tc>
                  <a:txBody>
                    <a:bodyPr/>
                    <a:lstStyle/>
                    <a:p>
                      <a:r>
                        <a:rPr lang="en-US" sz="1400" dirty="0" smtClean="0"/>
                        <a:t>103</a:t>
                      </a:r>
                      <a:endParaRPr lang="en-US" sz="1400" dirty="0"/>
                    </a:p>
                  </a:txBody>
                  <a:tcPr marL="121888" marR="121888"/>
                </a:tc>
              </a:tr>
              <a:tr h="0">
                <a:tc>
                  <a:txBody>
                    <a:bodyPr/>
                    <a:lstStyle/>
                    <a:p>
                      <a:r>
                        <a:rPr lang="en-US" sz="1400" dirty="0" smtClean="0"/>
                        <a:t>109</a:t>
                      </a:r>
                      <a:endParaRPr lang="en-US" sz="1400" dirty="0"/>
                    </a:p>
                  </a:txBody>
                  <a:tcPr marL="121888" marR="121888"/>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103</a:t>
                      </a:r>
                    </a:p>
                  </a:txBody>
                  <a:tcPr marL="121888" marR="121888"/>
                </a:tc>
              </a:tr>
              <a:tr h="0">
                <a:tc>
                  <a:txBody>
                    <a:bodyPr/>
                    <a:lstStyle/>
                    <a:p>
                      <a:r>
                        <a:rPr lang="en-US" sz="1400" dirty="0" smtClean="0"/>
                        <a:t>106</a:t>
                      </a:r>
                      <a:endParaRPr lang="en-US" sz="1400" dirty="0"/>
                    </a:p>
                  </a:txBody>
                  <a:tcPr marL="121888" marR="121888"/>
                </a:tc>
              </a:tr>
              <a:tr h="0">
                <a:tc>
                  <a:txBody>
                    <a:bodyPr/>
                    <a:lstStyle/>
                    <a:p>
                      <a:r>
                        <a:rPr lang="en-US" sz="1400" dirty="0" smtClean="0"/>
                        <a:t>106</a:t>
                      </a:r>
                      <a:endParaRPr lang="en-US" sz="1400" dirty="0"/>
                    </a:p>
                  </a:txBody>
                  <a:tcPr marL="121888" marR="121888"/>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739391406"/>
              </p:ext>
            </p:extLst>
          </p:nvPr>
        </p:nvGraphicFramePr>
        <p:xfrm>
          <a:off x="3668787" y="1828800"/>
          <a:ext cx="1435025" cy="2133600"/>
        </p:xfrm>
        <a:graphic>
          <a:graphicData uri="http://schemas.openxmlformats.org/drawingml/2006/table">
            <a:tbl>
              <a:tblPr firstRow="1" bandRow="1">
                <a:tableStyleId>{21E4AEA4-8DFA-4A89-87EB-49C32662AFE0}</a:tableStyleId>
              </a:tblPr>
              <a:tblGrid>
                <a:gridCol w="1435025"/>
              </a:tblGrid>
              <a:tr h="193964">
                <a:tc>
                  <a:txBody>
                    <a:bodyPr/>
                    <a:lstStyle/>
                    <a:p>
                      <a:r>
                        <a:rPr lang="en-US" sz="1400" dirty="0" err="1" smtClean="0"/>
                        <a:t>SalesAmount</a:t>
                      </a:r>
                      <a:endParaRPr lang="en-US" sz="1400" dirty="0"/>
                    </a:p>
                  </a:txBody>
                  <a:tcPr marL="121888" marR="121888"/>
                </a:tc>
              </a:tr>
              <a:tr h="221673">
                <a:tc>
                  <a:txBody>
                    <a:bodyPr/>
                    <a:lstStyle/>
                    <a:p>
                      <a:r>
                        <a:rPr lang="en-US" sz="1400" dirty="0" smtClean="0"/>
                        <a:t>30.00</a:t>
                      </a:r>
                      <a:endParaRPr lang="en-US" sz="1400" dirty="0"/>
                    </a:p>
                  </a:txBody>
                  <a:tcPr marL="121888" marR="121888"/>
                </a:tc>
              </a:tr>
              <a:tr h="221673">
                <a:tc>
                  <a:txBody>
                    <a:bodyPr/>
                    <a:lstStyle/>
                    <a:p>
                      <a:r>
                        <a:rPr lang="en-US" sz="1400" dirty="0" smtClean="0"/>
                        <a:t>17.00</a:t>
                      </a:r>
                      <a:endParaRPr lang="en-US" sz="1400" dirty="0"/>
                    </a:p>
                  </a:txBody>
                  <a:tcPr marL="121888" marR="121888"/>
                </a:tc>
              </a:tr>
              <a:tr h="221673">
                <a:tc>
                  <a:txBody>
                    <a:bodyPr/>
                    <a:lstStyle/>
                    <a:p>
                      <a:r>
                        <a:rPr lang="en-US" sz="1400" dirty="0" smtClean="0"/>
                        <a:t>20.00</a:t>
                      </a:r>
                      <a:endParaRPr lang="en-US" sz="1400" dirty="0"/>
                    </a:p>
                  </a:txBody>
                  <a:tcPr marL="121888" marR="121888"/>
                </a:tc>
              </a:tr>
              <a:tr h="221673">
                <a:tc>
                  <a:txBody>
                    <a:bodyPr/>
                    <a:lstStyle/>
                    <a:p>
                      <a:r>
                        <a:rPr lang="en-US" sz="1400" dirty="0" smtClean="0"/>
                        <a:t>17.00</a:t>
                      </a:r>
                      <a:endParaRPr lang="en-US" sz="1400" dirty="0"/>
                    </a:p>
                  </a:txBody>
                  <a:tcPr marL="121888" marR="121888"/>
                </a:tc>
              </a:tr>
              <a:tr h="221673">
                <a:tc>
                  <a:txBody>
                    <a:bodyPr/>
                    <a:lstStyle/>
                    <a:p>
                      <a:r>
                        <a:rPr lang="en-US" sz="1400" dirty="0" smtClean="0"/>
                        <a:t>20.00</a:t>
                      </a:r>
                      <a:endParaRPr lang="en-US" sz="1400" dirty="0"/>
                    </a:p>
                  </a:txBody>
                  <a:tcPr marL="121888" marR="121888"/>
                </a:tc>
              </a:tr>
              <a:tr h="221673">
                <a:tc>
                  <a:txBody>
                    <a:bodyPr/>
                    <a:lstStyle/>
                    <a:p>
                      <a:r>
                        <a:rPr lang="en-US" sz="1400" dirty="0" smtClean="0"/>
                        <a:t>25.00</a:t>
                      </a:r>
                      <a:endParaRPr lang="en-US" sz="1400" dirty="0"/>
                    </a:p>
                  </a:txBody>
                  <a:tcPr marL="121888" marR="121888"/>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147852664"/>
              </p:ext>
            </p:extLst>
          </p:nvPr>
        </p:nvGraphicFramePr>
        <p:xfrm>
          <a:off x="531812" y="4114800"/>
          <a:ext cx="1371600" cy="2133600"/>
        </p:xfrm>
        <a:graphic>
          <a:graphicData uri="http://schemas.openxmlformats.org/drawingml/2006/table">
            <a:tbl>
              <a:tblPr firstRow="1" bandRow="1">
                <a:tableStyleId>{21E4AEA4-8DFA-4A89-87EB-49C32662AFE0}</a:tableStyleId>
              </a:tblPr>
              <a:tblGrid>
                <a:gridCol w="1371600"/>
              </a:tblGrid>
              <a:tr h="13716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err="1" smtClean="0"/>
                        <a:t>OrderDateKey</a:t>
                      </a:r>
                      <a:endParaRPr lang="en-US" sz="1400" dirty="0" smtClean="0"/>
                    </a:p>
                  </a:txBody>
                  <a:tcPr/>
                </a:tc>
              </a:tr>
              <a:tr h="118441">
                <a:tc>
                  <a:txBody>
                    <a:bodyPr/>
                    <a:lstStyle/>
                    <a:p>
                      <a:r>
                        <a:rPr lang="en-US" sz="1400" dirty="0" smtClean="0"/>
                        <a:t>20101108</a:t>
                      </a:r>
                      <a:endParaRPr lang="en-US" sz="1400" dirty="0"/>
                    </a:p>
                  </a:txBody>
                  <a:tcPr marL="121888" marR="121888"/>
                </a:tc>
              </a:tr>
              <a:tr h="118441">
                <a:tc>
                  <a:txBody>
                    <a:bodyPr/>
                    <a:lstStyle/>
                    <a:p>
                      <a:r>
                        <a:rPr lang="en-US" sz="1400" dirty="0" smtClean="0"/>
                        <a:t>20101108</a:t>
                      </a:r>
                      <a:endParaRPr lang="en-US" sz="1400" dirty="0"/>
                    </a:p>
                  </a:txBody>
                  <a:tcPr marL="121888" marR="121888"/>
                </a:tc>
              </a:tr>
              <a:tr h="118441">
                <a:tc>
                  <a:txBody>
                    <a:bodyPr/>
                    <a:lstStyle/>
                    <a:p>
                      <a:r>
                        <a:rPr lang="en-US" sz="1400" dirty="0" smtClean="0"/>
                        <a:t>20101108</a:t>
                      </a:r>
                      <a:endParaRPr lang="en-US" sz="1400" dirty="0"/>
                    </a:p>
                  </a:txBody>
                  <a:tcPr marL="121888" marR="121888"/>
                </a:tc>
              </a:tr>
              <a:tr h="118441">
                <a:tc>
                  <a:txBody>
                    <a:bodyPr/>
                    <a:lstStyle/>
                    <a:p>
                      <a:r>
                        <a:rPr lang="en-US" sz="1400" dirty="0" smtClean="0"/>
                        <a:t>20101109</a:t>
                      </a:r>
                      <a:endParaRPr lang="en-US" sz="1400" dirty="0"/>
                    </a:p>
                  </a:txBody>
                  <a:tcPr marL="121888" marR="121888"/>
                </a:tc>
              </a:tr>
              <a:tr h="118441">
                <a:tc>
                  <a:txBody>
                    <a:bodyPr/>
                    <a:lstStyle/>
                    <a:p>
                      <a:r>
                        <a:rPr lang="en-US" sz="1400" dirty="0" smtClean="0"/>
                        <a:t>20101109</a:t>
                      </a:r>
                      <a:endParaRPr lang="en-US" sz="1400" dirty="0"/>
                    </a:p>
                  </a:txBody>
                  <a:tcPr marL="121888" marR="121888"/>
                </a:tc>
              </a:tr>
              <a:tr h="11844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20101109</a:t>
                      </a:r>
                    </a:p>
                  </a:txBody>
                  <a:tcPr marL="121888" marR="121888"/>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582650837"/>
              </p:ext>
            </p:extLst>
          </p:nvPr>
        </p:nvGraphicFramePr>
        <p:xfrm>
          <a:off x="2132012" y="4114800"/>
          <a:ext cx="1371600" cy="2133600"/>
        </p:xfrm>
        <a:graphic>
          <a:graphicData uri="http://schemas.openxmlformats.org/drawingml/2006/table">
            <a:tbl>
              <a:tblPr firstRow="1" bandRow="1">
                <a:tableStyleId>{21E4AEA4-8DFA-4A89-87EB-49C32662AFE0}</a:tableStyleId>
              </a:tblPr>
              <a:tblGrid>
                <a:gridCol w="1371600"/>
              </a:tblGrid>
              <a:tr h="205717">
                <a:tc>
                  <a:txBody>
                    <a:bodyPr/>
                    <a:lstStyle/>
                    <a:p>
                      <a:r>
                        <a:rPr lang="en-US" sz="1400" dirty="0" err="1" smtClean="0"/>
                        <a:t>ProductKey</a:t>
                      </a:r>
                      <a:endParaRPr lang="en-US" sz="1400" dirty="0"/>
                    </a:p>
                  </a:txBody>
                  <a:tcPr marL="121888" marR="121888"/>
                </a:tc>
              </a:tr>
              <a:tr h="205717">
                <a:tc>
                  <a:txBody>
                    <a:bodyPr/>
                    <a:lstStyle/>
                    <a:p>
                      <a:r>
                        <a:rPr lang="en-US" sz="1400" dirty="0" smtClean="0"/>
                        <a:t>102</a:t>
                      </a:r>
                      <a:endParaRPr lang="en-US" sz="1400" dirty="0"/>
                    </a:p>
                  </a:txBody>
                  <a:tcPr marL="121888" marR="121888"/>
                </a:tc>
              </a:tr>
              <a:tr h="205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106</a:t>
                      </a:r>
                    </a:p>
                  </a:txBody>
                  <a:tcPr marL="121888" marR="121888"/>
                </a:tc>
              </a:tr>
              <a:tr h="205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109</a:t>
                      </a:r>
                    </a:p>
                  </a:txBody>
                  <a:tcPr marL="121888" marR="121888"/>
                </a:tc>
              </a:tr>
              <a:tr h="205717">
                <a:tc>
                  <a:txBody>
                    <a:bodyPr/>
                    <a:lstStyle/>
                    <a:p>
                      <a:r>
                        <a:rPr lang="en-US" sz="1400" dirty="0" smtClean="0"/>
                        <a:t>106</a:t>
                      </a:r>
                      <a:endParaRPr lang="en-US" sz="1400" dirty="0"/>
                    </a:p>
                  </a:txBody>
                  <a:tcPr marL="121888" marR="121888"/>
                </a:tc>
              </a:tr>
              <a:tr h="205717">
                <a:tc>
                  <a:txBody>
                    <a:bodyPr/>
                    <a:lstStyle/>
                    <a:p>
                      <a:r>
                        <a:rPr lang="en-US" sz="1400" dirty="0" smtClean="0"/>
                        <a:t>106</a:t>
                      </a:r>
                      <a:endParaRPr lang="en-US" sz="1400" dirty="0"/>
                    </a:p>
                  </a:txBody>
                  <a:tcPr marL="121888" marR="121888"/>
                </a:tc>
              </a:tr>
              <a:tr h="205717">
                <a:tc>
                  <a:txBody>
                    <a:bodyPr/>
                    <a:lstStyle/>
                    <a:p>
                      <a:r>
                        <a:rPr lang="en-US" sz="1400" dirty="0" smtClean="0"/>
                        <a:t>103</a:t>
                      </a:r>
                      <a:endParaRPr lang="en-US" sz="1400" dirty="0"/>
                    </a:p>
                  </a:txBody>
                  <a:tcPr marL="121888" marR="121888"/>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4090108005"/>
              </p:ext>
            </p:extLst>
          </p:nvPr>
        </p:nvGraphicFramePr>
        <p:xfrm>
          <a:off x="3656012" y="4114800"/>
          <a:ext cx="1476657" cy="2133600"/>
        </p:xfrm>
        <a:graphic>
          <a:graphicData uri="http://schemas.openxmlformats.org/drawingml/2006/table">
            <a:tbl>
              <a:tblPr firstRow="1" bandRow="1">
                <a:tableStyleId>{21E4AEA4-8DFA-4A89-87EB-49C32662AFE0}</a:tableStyleId>
              </a:tblPr>
              <a:tblGrid>
                <a:gridCol w="1476657"/>
              </a:tblGrid>
              <a:tr h="0">
                <a:tc>
                  <a:txBody>
                    <a:bodyPr/>
                    <a:lstStyle/>
                    <a:p>
                      <a:r>
                        <a:rPr lang="en-US" sz="1400" dirty="0" err="1" smtClean="0"/>
                        <a:t>SalesAmount</a:t>
                      </a:r>
                      <a:endParaRPr lang="en-US" sz="1400" dirty="0"/>
                    </a:p>
                  </a:txBody>
                  <a:tcPr marL="121888" marR="121888"/>
                </a:tc>
              </a:tr>
              <a:tr h="158428">
                <a:tc>
                  <a:txBody>
                    <a:bodyPr/>
                    <a:lstStyle/>
                    <a:p>
                      <a:r>
                        <a:rPr lang="en-US" sz="1400" dirty="0" smtClean="0"/>
                        <a:t>14.00</a:t>
                      </a:r>
                      <a:endParaRPr lang="en-US" sz="1400" dirty="0"/>
                    </a:p>
                  </a:txBody>
                  <a:tcPr marL="121888" marR="121888"/>
                </a:tc>
              </a:tr>
              <a:tr h="158428">
                <a:tc>
                  <a:txBody>
                    <a:bodyPr/>
                    <a:lstStyle/>
                    <a:p>
                      <a:r>
                        <a:rPr lang="en-US" sz="1400" dirty="0" smtClean="0"/>
                        <a:t>25.00</a:t>
                      </a:r>
                      <a:endParaRPr lang="en-US" sz="1400" dirty="0"/>
                    </a:p>
                  </a:txBody>
                  <a:tcPr marL="121888" marR="121888"/>
                </a:tc>
              </a:tr>
              <a:tr h="158428">
                <a:tc>
                  <a:txBody>
                    <a:bodyPr/>
                    <a:lstStyle/>
                    <a:p>
                      <a:r>
                        <a:rPr lang="en-US" sz="1400" dirty="0" smtClean="0"/>
                        <a:t>10.00</a:t>
                      </a:r>
                      <a:endParaRPr lang="en-US" sz="1400" dirty="0"/>
                    </a:p>
                  </a:txBody>
                  <a:tcPr marL="121888" marR="121888"/>
                </a:tc>
              </a:tr>
              <a:tr h="158428">
                <a:tc>
                  <a:txBody>
                    <a:bodyPr/>
                    <a:lstStyle/>
                    <a:p>
                      <a:r>
                        <a:rPr lang="en-US" sz="1400" dirty="0" smtClean="0"/>
                        <a:t>20.00</a:t>
                      </a:r>
                      <a:endParaRPr lang="en-US" sz="1400" dirty="0"/>
                    </a:p>
                  </a:txBody>
                  <a:tcPr marL="121888" marR="121888"/>
                </a:tc>
              </a:tr>
              <a:tr h="158428">
                <a:tc>
                  <a:txBody>
                    <a:bodyPr/>
                    <a:lstStyle/>
                    <a:p>
                      <a:r>
                        <a:rPr lang="en-US" sz="1400" dirty="0" smtClean="0"/>
                        <a:t>25.00</a:t>
                      </a:r>
                      <a:endParaRPr lang="en-US" sz="1400" dirty="0"/>
                    </a:p>
                  </a:txBody>
                  <a:tcPr marL="121888" marR="121888"/>
                </a:tc>
              </a:tr>
              <a:tr h="158428">
                <a:tc>
                  <a:txBody>
                    <a:bodyPr/>
                    <a:lstStyle/>
                    <a:p>
                      <a:r>
                        <a:rPr lang="en-US" sz="1400" dirty="0" smtClean="0"/>
                        <a:t>17.00</a:t>
                      </a:r>
                      <a:endParaRPr lang="en-US" sz="1400" dirty="0"/>
                    </a:p>
                  </a:txBody>
                  <a:tcPr marL="121888" marR="121888"/>
                </a:tc>
              </a:tr>
            </a:tbl>
          </a:graphicData>
        </a:graphic>
      </p:graphicFrame>
    </p:spTree>
    <p:extLst>
      <p:ext uri="{BB962C8B-B14F-4D97-AF65-F5344CB8AC3E}">
        <p14:creationId xmlns:p14="http://schemas.microsoft.com/office/powerpoint/2010/main" val="37191975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117748" y="1447800"/>
            <a:ext cx="11809311" cy="2609945"/>
          </a:xfrm>
        </p:spPr>
        <p:txBody>
          <a:bodyPr/>
          <a:lstStyle/>
          <a:p>
            <a:r>
              <a:rPr lang="en-US" dirty="0" smtClean="0"/>
              <a:t>Overview </a:t>
            </a:r>
          </a:p>
          <a:p>
            <a:r>
              <a:rPr lang="en-US" dirty="0" smtClean="0"/>
              <a:t>Work </a:t>
            </a:r>
            <a:r>
              <a:rPr lang="en-US" dirty="0" err="1" smtClean="0"/>
              <a:t>Arounds</a:t>
            </a:r>
            <a:r>
              <a:rPr lang="en-US" dirty="0" smtClean="0"/>
              <a:t> </a:t>
            </a:r>
          </a:p>
          <a:p>
            <a:r>
              <a:rPr lang="en-US" dirty="0" smtClean="0"/>
              <a:t>Loading</a:t>
            </a:r>
          </a:p>
          <a:p>
            <a:r>
              <a:rPr lang="en-US" dirty="0" smtClean="0"/>
              <a:t>Optimizing DB Design </a:t>
            </a:r>
          </a:p>
          <a:p>
            <a:r>
              <a:rPr lang="en-US" dirty="0" smtClean="0"/>
              <a:t>Segment Elimination</a:t>
            </a:r>
          </a:p>
        </p:txBody>
      </p:sp>
    </p:spTree>
    <p:extLst>
      <p:ext uri="{BB962C8B-B14F-4D97-AF65-F5344CB8AC3E}">
        <p14:creationId xmlns:p14="http://schemas.microsoft.com/office/powerpoint/2010/main" val="11106100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14309" y="1141550"/>
            <a:ext cx="4158665" cy="2585323"/>
          </a:xfrm>
          <a:prstGeom prst="rect">
            <a:avLst/>
          </a:prstGeom>
          <a:ln>
            <a:noFill/>
          </a:ln>
        </p:spPr>
        <p:txBody>
          <a:bodyPr wrap="square">
            <a:spAutoFit/>
          </a:bodyPr>
          <a:lstStyle/>
          <a:p>
            <a:r>
              <a:rPr lang="en-US" b="1" dirty="0">
                <a:solidFill>
                  <a:schemeClr val="accent3"/>
                </a:solidFill>
                <a:latin typeface="Arial" pitchFamily="34" charset="0"/>
                <a:cs typeface="Arial" pitchFamily="34" charset="0"/>
              </a:rPr>
              <a:t>Min:  </a:t>
            </a:r>
            <a:r>
              <a:rPr lang="en-US" dirty="0" smtClean="0">
                <a:solidFill>
                  <a:schemeClr val="accent3"/>
                </a:solidFill>
                <a:latin typeface="Arial" pitchFamily="34" charset="0"/>
                <a:cs typeface="Arial" pitchFamily="34" charset="0"/>
              </a:rPr>
              <a:t>20101107    103    17.00</a:t>
            </a:r>
            <a:endParaRPr lang="en-US" b="1" dirty="0">
              <a:solidFill>
                <a:schemeClr val="accent3"/>
              </a:solidFill>
              <a:latin typeface="Arial" pitchFamily="34" charset="0"/>
              <a:cs typeface="Arial" pitchFamily="34" charset="0"/>
            </a:endParaRPr>
          </a:p>
          <a:p>
            <a:r>
              <a:rPr lang="en-US" b="1" dirty="0">
                <a:solidFill>
                  <a:schemeClr val="accent3"/>
                </a:solidFill>
                <a:latin typeface="Arial" pitchFamily="34" charset="0"/>
                <a:cs typeface="Arial" pitchFamily="34" charset="0"/>
              </a:rPr>
              <a:t>Max: </a:t>
            </a:r>
            <a:r>
              <a:rPr lang="en-US" b="1" dirty="0" smtClean="0">
                <a:solidFill>
                  <a:schemeClr val="accent3"/>
                </a:solidFill>
                <a:latin typeface="Arial" pitchFamily="34" charset="0"/>
                <a:cs typeface="Arial" pitchFamily="34" charset="0"/>
              </a:rPr>
              <a:t>2</a:t>
            </a:r>
            <a:r>
              <a:rPr lang="en-US" dirty="0" smtClean="0">
                <a:solidFill>
                  <a:schemeClr val="accent3"/>
                </a:solidFill>
                <a:latin typeface="Arial" pitchFamily="34" charset="0"/>
                <a:cs typeface="Arial" pitchFamily="34" charset="0"/>
              </a:rPr>
              <a:t>0101108    </a:t>
            </a:r>
            <a:r>
              <a:rPr lang="en-US" dirty="0">
                <a:solidFill>
                  <a:schemeClr val="accent3"/>
                </a:solidFill>
                <a:latin typeface="Arial" pitchFamily="34" charset="0"/>
                <a:cs typeface="Arial" pitchFamily="34" charset="0"/>
              </a:rPr>
              <a:t>109    </a:t>
            </a:r>
            <a:r>
              <a:rPr lang="en-US" dirty="0" smtClean="0">
                <a:solidFill>
                  <a:schemeClr val="accent3"/>
                </a:solidFill>
                <a:latin typeface="Arial" pitchFamily="34" charset="0"/>
                <a:cs typeface="Arial" pitchFamily="34" charset="0"/>
              </a:rPr>
              <a:t>30.00</a:t>
            </a:r>
            <a:endParaRPr lang="en-US" b="1" dirty="0">
              <a:solidFill>
                <a:schemeClr val="accent3"/>
              </a:solidFill>
              <a:latin typeface="Arial" pitchFamily="34" charset="0"/>
              <a:cs typeface="Arial" pitchFamily="34" charset="0"/>
            </a:endParaRPr>
          </a:p>
          <a:p>
            <a:r>
              <a:rPr lang="en-US" b="1" dirty="0" smtClean="0">
                <a:solidFill>
                  <a:schemeClr val="accent3">
                    <a:lumMod val="75000"/>
                  </a:schemeClr>
                </a:solidFill>
                <a:latin typeface="Arial" pitchFamily="34" charset="0"/>
                <a:cs typeface="Arial" pitchFamily="34" charset="0"/>
              </a:rPr>
              <a:t>------------------------------------------</a:t>
            </a:r>
            <a:endParaRPr lang="en-US" b="1" dirty="0">
              <a:solidFill>
                <a:schemeClr val="accent3">
                  <a:lumMod val="75000"/>
                </a:schemeClr>
              </a:solidFill>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20101107    106     30.00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20101107    103     17.00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a:t>
            </a:r>
            <a:r>
              <a:rPr lang="en-US" dirty="0">
                <a:latin typeface="Arial" pitchFamily="34" charset="0"/>
                <a:cs typeface="Arial" pitchFamily="34" charset="0"/>
              </a:rPr>
              <a:t>109     </a:t>
            </a:r>
            <a:r>
              <a:rPr lang="en-US" dirty="0" smtClean="0">
                <a:latin typeface="Arial" pitchFamily="34" charset="0"/>
                <a:cs typeface="Arial" pitchFamily="34" charset="0"/>
              </a:rPr>
              <a:t>20.00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20101107    103     17.00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20101107    </a:t>
            </a:r>
            <a:r>
              <a:rPr lang="en-US" dirty="0">
                <a:latin typeface="Arial" pitchFamily="34" charset="0"/>
                <a:cs typeface="Arial" pitchFamily="34" charset="0"/>
              </a:rPr>
              <a:t>106     </a:t>
            </a:r>
            <a:r>
              <a:rPr lang="en-US" dirty="0" smtClean="0">
                <a:latin typeface="Arial" pitchFamily="34" charset="0"/>
                <a:cs typeface="Arial" pitchFamily="34" charset="0"/>
              </a:rPr>
              <a:t>20.00</a:t>
            </a:r>
            <a:endParaRPr lang="en-US" dirty="0">
              <a:latin typeface="Arial" pitchFamily="34" charset="0"/>
              <a:cs typeface="Arial" pitchFamily="34" charset="0"/>
            </a:endParaRPr>
          </a:p>
          <a:p>
            <a:r>
              <a:rPr lang="en-US" b="1" dirty="0">
                <a:latin typeface="Arial" pitchFamily="34" charset="0"/>
                <a:cs typeface="Arial" pitchFamily="34" charset="0"/>
              </a:rPr>
              <a:t>         </a:t>
            </a:r>
            <a:r>
              <a:rPr lang="en-US" dirty="0" smtClean="0">
                <a:latin typeface="Arial" pitchFamily="34" charset="0"/>
                <a:cs typeface="Arial" pitchFamily="34" charset="0"/>
              </a:rPr>
              <a:t>20101108    106     25.00</a:t>
            </a:r>
            <a:endParaRPr lang="en-US" dirty="0">
              <a:latin typeface="Arial" pitchFamily="34" charset="0"/>
              <a:cs typeface="Arial" pitchFamily="34" charset="0"/>
            </a:endParaRPr>
          </a:p>
        </p:txBody>
      </p:sp>
      <p:sp>
        <p:nvSpPr>
          <p:cNvPr id="2" name="Title 1"/>
          <p:cNvSpPr>
            <a:spLocks noGrp="1"/>
          </p:cNvSpPr>
          <p:nvPr>
            <p:ph type="title"/>
          </p:nvPr>
        </p:nvSpPr>
        <p:spPr>
          <a:xfrm>
            <a:off x="360759" y="661720"/>
            <a:ext cx="6587364" cy="609398"/>
          </a:xfrm>
        </p:spPr>
        <p:txBody>
          <a:bodyPr/>
          <a:lstStyle/>
          <a:p>
            <a:r>
              <a:rPr lang="en-US" dirty="0" smtClean="0"/>
              <a:t>Segment Elimination</a:t>
            </a:r>
            <a:endParaRPr lang="en-US" dirty="0"/>
          </a:p>
        </p:txBody>
      </p:sp>
      <p:sp>
        <p:nvSpPr>
          <p:cNvPr id="7" name="Rectangle 6"/>
          <p:cNvSpPr/>
          <p:nvPr/>
        </p:nvSpPr>
        <p:spPr>
          <a:xfrm>
            <a:off x="7414309" y="3907810"/>
            <a:ext cx="4158663" cy="2492990"/>
          </a:xfrm>
          <a:prstGeom prst="rect">
            <a:avLst/>
          </a:prstGeom>
          <a:ln>
            <a:noFill/>
          </a:ln>
        </p:spPr>
        <p:txBody>
          <a:bodyPr wrap="square">
            <a:spAutoFit/>
          </a:bodyPr>
          <a:lstStyle/>
          <a:p>
            <a:r>
              <a:rPr lang="en-US" b="1" dirty="0" smtClean="0">
                <a:solidFill>
                  <a:schemeClr val="accent3"/>
                </a:solidFill>
                <a:latin typeface="Arial" pitchFamily="34" charset="0"/>
                <a:cs typeface="Arial" pitchFamily="34" charset="0"/>
              </a:rPr>
              <a:t>Min:  </a:t>
            </a:r>
            <a:r>
              <a:rPr lang="en-US" dirty="0" smtClean="0">
                <a:solidFill>
                  <a:schemeClr val="accent3"/>
                </a:solidFill>
                <a:latin typeface="Arial" pitchFamily="34" charset="0"/>
                <a:cs typeface="Arial" pitchFamily="34" charset="0"/>
              </a:rPr>
              <a:t>20101108    102    10.00</a:t>
            </a:r>
            <a:endParaRPr lang="en-US" b="1" dirty="0" smtClean="0">
              <a:solidFill>
                <a:schemeClr val="accent3"/>
              </a:solidFill>
              <a:latin typeface="Arial" pitchFamily="34" charset="0"/>
              <a:cs typeface="Arial" pitchFamily="34" charset="0"/>
            </a:endParaRPr>
          </a:p>
          <a:p>
            <a:r>
              <a:rPr lang="en-US" b="1" dirty="0" smtClean="0">
                <a:solidFill>
                  <a:schemeClr val="accent3"/>
                </a:solidFill>
                <a:latin typeface="Arial" pitchFamily="34" charset="0"/>
                <a:cs typeface="Arial" pitchFamily="34" charset="0"/>
              </a:rPr>
              <a:t>Max</a:t>
            </a:r>
            <a:r>
              <a:rPr lang="en-US" b="1" dirty="0">
                <a:solidFill>
                  <a:schemeClr val="accent3"/>
                </a:solidFill>
                <a:latin typeface="Arial" pitchFamily="34" charset="0"/>
                <a:cs typeface="Arial" pitchFamily="34" charset="0"/>
              </a:rPr>
              <a:t>: </a:t>
            </a:r>
            <a:r>
              <a:rPr lang="en-US" b="1" dirty="0" smtClean="0">
                <a:solidFill>
                  <a:schemeClr val="accent3"/>
                </a:solidFill>
                <a:latin typeface="Arial" pitchFamily="34" charset="0"/>
                <a:cs typeface="Arial" pitchFamily="34" charset="0"/>
              </a:rPr>
              <a:t>2</a:t>
            </a:r>
            <a:r>
              <a:rPr lang="en-US" dirty="0" smtClean="0">
                <a:solidFill>
                  <a:schemeClr val="accent3"/>
                </a:solidFill>
                <a:latin typeface="Arial" pitchFamily="34" charset="0"/>
                <a:cs typeface="Arial" pitchFamily="34" charset="0"/>
              </a:rPr>
              <a:t>0101109    109    25.00</a:t>
            </a:r>
            <a:endParaRPr lang="en-US" b="1" dirty="0">
              <a:solidFill>
                <a:schemeClr val="accent3"/>
              </a:solidFill>
              <a:latin typeface="Arial" pitchFamily="34" charset="0"/>
              <a:cs typeface="Arial" pitchFamily="34" charset="0"/>
            </a:endParaRPr>
          </a:p>
          <a:p>
            <a:r>
              <a:rPr lang="en-US" sz="1200" b="1" dirty="0" smtClean="0">
                <a:solidFill>
                  <a:schemeClr val="accent3">
                    <a:lumMod val="75000"/>
                  </a:schemeClr>
                </a:solidFill>
                <a:latin typeface="Arial" pitchFamily="34" charset="0"/>
                <a:cs typeface="Arial" pitchFamily="34" charset="0"/>
              </a:rPr>
              <a:t>-------------------------------------------------------------</a:t>
            </a:r>
          </a:p>
          <a:p>
            <a:r>
              <a:rPr lang="en-US" b="1" dirty="0" smtClean="0">
                <a:latin typeface="Arial" pitchFamily="34" charset="0"/>
                <a:cs typeface="Arial" pitchFamily="34" charset="0"/>
              </a:rPr>
              <a:t>         </a:t>
            </a:r>
            <a:r>
              <a:rPr lang="en-US" dirty="0" smtClean="0">
                <a:latin typeface="Arial" pitchFamily="34" charset="0"/>
                <a:cs typeface="Arial" pitchFamily="34" charset="0"/>
              </a:rPr>
              <a:t>20101108    102     14.00</a:t>
            </a:r>
          </a:p>
          <a:p>
            <a:r>
              <a:rPr lang="en-US" b="1" dirty="0" smtClean="0">
                <a:latin typeface="Arial" pitchFamily="34" charset="0"/>
                <a:cs typeface="Arial" pitchFamily="34" charset="0"/>
              </a:rPr>
              <a:t>         </a:t>
            </a:r>
            <a:r>
              <a:rPr lang="en-US" dirty="0" smtClean="0">
                <a:latin typeface="Arial" pitchFamily="34" charset="0"/>
                <a:cs typeface="Arial" pitchFamily="34" charset="0"/>
              </a:rPr>
              <a:t>20101108    106     25.00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20101108    109     10.00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20101109    106     20.00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20101109    106     25.00</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20101109    103     17.00</a:t>
            </a:r>
            <a:endParaRPr lang="en-US" dirty="0">
              <a:latin typeface="Arial" pitchFamily="34" charset="0"/>
              <a:cs typeface="Arial" pitchFamily="34" charset="0"/>
            </a:endParaRPr>
          </a:p>
        </p:txBody>
      </p:sp>
      <p:sp>
        <p:nvSpPr>
          <p:cNvPr id="4" name="TextBox 3"/>
          <p:cNvSpPr txBox="1"/>
          <p:nvPr/>
        </p:nvSpPr>
        <p:spPr>
          <a:xfrm>
            <a:off x="303211" y="2364938"/>
            <a:ext cx="8382001"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Consolas" pitchFamily="49" charset="0"/>
                <a:cs typeface="Consolas" pitchFamily="49" charset="0"/>
              </a:rPr>
              <a:t>SELECT </a:t>
            </a:r>
            <a:r>
              <a:rPr lang="en-US" sz="2800" dirty="0" err="1" smtClean="0">
                <a:gradFill>
                  <a:gsLst>
                    <a:gs pos="0">
                      <a:schemeClr val="tx1"/>
                    </a:gs>
                    <a:gs pos="86000">
                      <a:schemeClr val="tx1"/>
                    </a:gs>
                  </a:gsLst>
                  <a:lin ang="5400000" scaled="0"/>
                </a:gradFill>
                <a:latin typeface="Consolas" pitchFamily="49" charset="0"/>
                <a:cs typeface="Consolas" pitchFamily="49" charset="0"/>
              </a:rPr>
              <a:t>ProductKey</a:t>
            </a:r>
            <a:r>
              <a:rPr lang="en-US" sz="2800" dirty="0" smtClean="0">
                <a:gradFill>
                  <a:gsLst>
                    <a:gs pos="0">
                      <a:schemeClr val="tx1"/>
                    </a:gs>
                    <a:gs pos="86000">
                      <a:schemeClr val="tx1"/>
                    </a:gs>
                  </a:gsLst>
                  <a:lin ang="5400000" scaled="0"/>
                </a:gradFill>
                <a:latin typeface="Consolas" pitchFamily="49" charset="0"/>
                <a:cs typeface="Consolas" pitchFamily="49" charset="0"/>
              </a:rPr>
              <a:t>, SUM (</a:t>
            </a:r>
            <a:r>
              <a:rPr lang="en-US" sz="2800" dirty="0" err="1" smtClean="0">
                <a:gradFill>
                  <a:gsLst>
                    <a:gs pos="0">
                      <a:schemeClr val="tx1"/>
                    </a:gs>
                    <a:gs pos="86000">
                      <a:schemeClr val="tx1"/>
                    </a:gs>
                  </a:gsLst>
                  <a:lin ang="5400000" scaled="0"/>
                </a:gradFill>
                <a:latin typeface="Consolas" pitchFamily="49" charset="0"/>
                <a:cs typeface="Consolas" pitchFamily="49" charset="0"/>
              </a:rPr>
              <a:t>SalesAmount</a:t>
            </a:r>
            <a:r>
              <a:rPr lang="en-US" sz="2800" dirty="0" smtClean="0">
                <a:gradFill>
                  <a:gsLst>
                    <a:gs pos="0">
                      <a:schemeClr val="tx1"/>
                    </a:gs>
                    <a:gs pos="86000">
                      <a:schemeClr val="tx1"/>
                    </a:gs>
                  </a:gsLst>
                  <a:lin ang="5400000" scaled="0"/>
                </a:gradFill>
                <a:latin typeface="Consolas" pitchFamily="49" charset="0"/>
                <a:cs typeface="Consolas" pitchFamily="49" charset="0"/>
              </a:rPr>
              <a:t>)</a:t>
            </a:r>
          </a:p>
          <a:p>
            <a:r>
              <a:rPr lang="en-US" sz="2800" dirty="0" smtClean="0">
                <a:gradFill>
                  <a:gsLst>
                    <a:gs pos="0">
                      <a:schemeClr val="tx1"/>
                    </a:gs>
                    <a:gs pos="86000">
                      <a:schemeClr val="tx1"/>
                    </a:gs>
                  </a:gsLst>
                  <a:lin ang="5400000" scaled="0"/>
                </a:gradFill>
                <a:latin typeface="Consolas" pitchFamily="49" charset="0"/>
                <a:cs typeface="Consolas" pitchFamily="49" charset="0"/>
              </a:rPr>
              <a:t>FROM T</a:t>
            </a:r>
          </a:p>
          <a:p>
            <a:r>
              <a:rPr lang="en-US" sz="2800" dirty="0" smtClean="0">
                <a:gradFill>
                  <a:gsLst>
                    <a:gs pos="0">
                      <a:schemeClr val="tx1"/>
                    </a:gs>
                    <a:gs pos="86000">
                      <a:schemeClr val="tx1"/>
                    </a:gs>
                  </a:gsLst>
                  <a:lin ang="5400000" scaled="0"/>
                </a:gradFill>
                <a:latin typeface="Consolas" pitchFamily="49" charset="0"/>
                <a:cs typeface="Consolas" pitchFamily="49" charset="0"/>
              </a:rPr>
              <a:t>WHERE </a:t>
            </a:r>
            <a:r>
              <a:rPr lang="en-US" sz="2800" dirty="0" err="1" smtClean="0">
                <a:gradFill>
                  <a:gsLst>
                    <a:gs pos="0">
                      <a:schemeClr val="tx1"/>
                    </a:gs>
                    <a:gs pos="86000">
                      <a:schemeClr val="tx1"/>
                    </a:gs>
                  </a:gsLst>
                  <a:lin ang="5400000" scaled="0"/>
                </a:gradFill>
                <a:latin typeface="Consolas" pitchFamily="49" charset="0"/>
                <a:cs typeface="Consolas" pitchFamily="49" charset="0"/>
              </a:rPr>
              <a:t>OrderDateKey</a:t>
            </a:r>
            <a:r>
              <a:rPr lang="en-US" sz="2800" dirty="0" smtClean="0">
                <a:gradFill>
                  <a:gsLst>
                    <a:gs pos="0">
                      <a:schemeClr val="tx1"/>
                    </a:gs>
                    <a:gs pos="86000">
                      <a:schemeClr val="tx1"/>
                    </a:gs>
                  </a:gsLst>
                  <a:lin ang="5400000" scaled="0"/>
                </a:gradFill>
                <a:latin typeface="Consolas" pitchFamily="49" charset="0"/>
                <a:cs typeface="Consolas" pitchFamily="49" charset="0"/>
              </a:rPr>
              <a:t> &gt; 20101108</a:t>
            </a:r>
          </a:p>
        </p:txBody>
      </p:sp>
      <p:cxnSp>
        <p:nvCxnSpPr>
          <p:cNvPr id="17" name="Straight Connector 16"/>
          <p:cNvCxnSpPr/>
          <p:nvPr/>
        </p:nvCxnSpPr>
        <p:spPr>
          <a:xfrm>
            <a:off x="7466012" y="990600"/>
            <a:ext cx="3352800" cy="26843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14309" y="990600"/>
            <a:ext cx="3200400" cy="268431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19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Segment Elimination</a:t>
            </a:r>
            <a:endParaRPr lang="en-US" dirty="0"/>
          </a:p>
        </p:txBody>
      </p:sp>
      <p:sp>
        <p:nvSpPr>
          <p:cNvPr id="3" name="Text Placeholder 2"/>
          <p:cNvSpPr>
            <a:spLocks noGrp="1"/>
          </p:cNvSpPr>
          <p:nvPr>
            <p:ph type="body" sz="quarter" idx="10"/>
          </p:nvPr>
        </p:nvSpPr>
        <p:spPr>
          <a:xfrm>
            <a:off x="519113" y="1447800"/>
            <a:ext cx="11149012" cy="1674305"/>
          </a:xfrm>
        </p:spPr>
        <p:txBody>
          <a:bodyPr/>
          <a:lstStyle/>
          <a:p>
            <a:pPr lvl="1"/>
            <a:r>
              <a:rPr lang="en-US" dirty="0" err="1" smtClean="0"/>
              <a:t>Xevent</a:t>
            </a:r>
            <a:r>
              <a:rPr lang="en-US" dirty="0" smtClean="0"/>
              <a:t> </a:t>
            </a:r>
            <a:r>
              <a:rPr lang="en-US" dirty="0" err="1"/>
              <a:t>sqlserver.column_store_segment_eliminate</a:t>
            </a:r>
            <a:r>
              <a:rPr lang="en-US" dirty="0"/>
              <a:t> </a:t>
            </a:r>
            <a:endParaRPr lang="en-US" dirty="0" smtClean="0"/>
          </a:p>
          <a:p>
            <a:pPr lvl="1"/>
            <a:r>
              <a:rPr lang="en-US" dirty="0" smtClean="0"/>
              <a:t>Text output messages </a:t>
            </a:r>
          </a:p>
          <a:p>
            <a:pPr lvl="2"/>
            <a:r>
              <a:rPr lang="en-US" dirty="0" smtClean="0"/>
              <a:t>Trace flag 646 outputs segment elimination messages</a:t>
            </a:r>
          </a:p>
          <a:p>
            <a:pPr lvl="2"/>
            <a:r>
              <a:rPr lang="en-US" dirty="0" smtClean="0"/>
              <a:t>Trace flag 3605 directs messages to error log file</a:t>
            </a:r>
          </a:p>
        </p:txBody>
      </p:sp>
    </p:spTree>
    <p:extLst>
      <p:ext uri="{BB962C8B-B14F-4D97-AF65-F5344CB8AC3E}">
        <p14:creationId xmlns:p14="http://schemas.microsoft.com/office/powerpoint/2010/main" val="118235550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performance issues</a:t>
            </a:r>
            <a:endParaRPr lang="en-US" dirty="0"/>
          </a:p>
        </p:txBody>
      </p:sp>
      <p:sp>
        <p:nvSpPr>
          <p:cNvPr id="3" name="Text Placeholder 2"/>
          <p:cNvSpPr>
            <a:spLocks noGrp="1"/>
          </p:cNvSpPr>
          <p:nvPr>
            <p:ph type="body" sz="quarter" idx="10"/>
          </p:nvPr>
        </p:nvSpPr>
        <p:spPr>
          <a:xfrm>
            <a:off x="455612" y="990600"/>
            <a:ext cx="11149012" cy="2148280"/>
          </a:xfrm>
        </p:spPr>
        <p:txBody>
          <a:bodyPr/>
          <a:lstStyle/>
          <a:p>
            <a:r>
              <a:rPr lang="en-US" sz="2800" dirty="0" smtClean="0"/>
              <a:t>String filters don’t get pushed to storage engine</a:t>
            </a:r>
          </a:p>
          <a:p>
            <a:pPr lvl="1"/>
            <a:r>
              <a:rPr lang="en-US" sz="2400" dirty="0" smtClean="0"/>
              <a:t>more batches to process</a:t>
            </a:r>
          </a:p>
          <a:p>
            <a:pPr lvl="1"/>
            <a:r>
              <a:rPr lang="en-US" sz="2400" dirty="0" smtClean="0"/>
              <a:t>defeats segment elimination</a:t>
            </a:r>
          </a:p>
          <a:p>
            <a:r>
              <a:rPr lang="en-US" sz="2800" dirty="0" smtClean="0"/>
              <a:t>Joining on string columns is slow</a:t>
            </a:r>
          </a:p>
          <a:p>
            <a:r>
              <a:rPr lang="en-US" sz="2800" dirty="0" smtClean="0"/>
              <a:t>Factor strings out to dimensions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927879475"/>
              </p:ext>
            </p:extLst>
          </p:nvPr>
        </p:nvGraphicFramePr>
        <p:xfrm>
          <a:off x="760412" y="3886200"/>
          <a:ext cx="4343400" cy="1600200"/>
        </p:xfrm>
        <a:graphic>
          <a:graphicData uri="http://schemas.openxmlformats.org/drawingml/2006/table">
            <a:tbl>
              <a:tblPr firstRow="1" bandRow="1">
                <a:tableStyleId>{5C22544A-7EE6-4342-B048-85BDC9FD1C3A}</a:tableStyleId>
              </a:tblPr>
              <a:tblGrid>
                <a:gridCol w="1447800"/>
                <a:gridCol w="1676400"/>
                <a:gridCol w="1219200"/>
              </a:tblGrid>
              <a:tr h="533400">
                <a:tc>
                  <a:txBody>
                    <a:bodyPr/>
                    <a:lstStyle/>
                    <a:p>
                      <a:r>
                        <a:rPr lang="en-US" dirty="0" smtClean="0"/>
                        <a:t>Date</a:t>
                      </a:r>
                      <a:endParaRPr lang="en-US" dirty="0"/>
                    </a:p>
                  </a:txBody>
                  <a:tcPr/>
                </a:tc>
                <a:tc>
                  <a:txBody>
                    <a:bodyPr/>
                    <a:lstStyle/>
                    <a:p>
                      <a:r>
                        <a:rPr lang="en-US" dirty="0" err="1" smtClean="0"/>
                        <a:t>LicenseNum</a:t>
                      </a:r>
                      <a:endParaRPr lang="en-US" dirty="0"/>
                    </a:p>
                  </a:txBody>
                  <a:tcPr/>
                </a:tc>
                <a:tc>
                  <a:txBody>
                    <a:bodyPr/>
                    <a:lstStyle/>
                    <a:p>
                      <a:r>
                        <a:rPr lang="en-US" dirty="0" smtClean="0"/>
                        <a:t>Measure</a:t>
                      </a:r>
                      <a:endParaRPr lang="en-US" dirty="0"/>
                    </a:p>
                  </a:txBody>
                  <a:tcPr/>
                </a:tc>
              </a:tr>
              <a:tr h="533400">
                <a:tc>
                  <a:txBody>
                    <a:bodyPr/>
                    <a:lstStyle/>
                    <a:p>
                      <a:r>
                        <a:rPr lang="en-US" dirty="0" smtClean="0"/>
                        <a:t>20120301</a:t>
                      </a:r>
                      <a:endParaRPr lang="en-US" dirty="0"/>
                    </a:p>
                  </a:txBody>
                  <a:tcPr/>
                </a:tc>
                <a:tc>
                  <a:txBody>
                    <a:bodyPr/>
                    <a:lstStyle/>
                    <a:p>
                      <a:r>
                        <a:rPr lang="en-US" dirty="0" smtClean="0"/>
                        <a:t>XYZ123</a:t>
                      </a:r>
                      <a:endParaRPr lang="en-US" dirty="0"/>
                    </a:p>
                  </a:txBody>
                  <a:tcPr/>
                </a:tc>
                <a:tc>
                  <a:txBody>
                    <a:bodyPr/>
                    <a:lstStyle/>
                    <a:p>
                      <a:r>
                        <a:rPr lang="en-US" dirty="0" smtClean="0"/>
                        <a:t>100</a:t>
                      </a:r>
                      <a:endParaRPr lang="en-US" dirty="0"/>
                    </a:p>
                  </a:txBody>
                  <a:tcPr/>
                </a:tc>
              </a:tr>
              <a:tr h="533400">
                <a:tc>
                  <a:txBody>
                    <a:bodyPr/>
                    <a:lstStyle/>
                    <a:p>
                      <a:r>
                        <a:rPr lang="en-US" dirty="0" smtClean="0"/>
                        <a:t>20120302</a:t>
                      </a:r>
                      <a:endParaRPr lang="en-US" dirty="0"/>
                    </a:p>
                  </a:txBody>
                  <a:tcPr/>
                </a:tc>
                <a:tc>
                  <a:txBody>
                    <a:bodyPr/>
                    <a:lstStyle/>
                    <a:p>
                      <a:r>
                        <a:rPr lang="en-US" dirty="0" smtClean="0"/>
                        <a:t>ABC777</a:t>
                      </a:r>
                      <a:endParaRPr lang="en-US" dirty="0"/>
                    </a:p>
                  </a:txBody>
                  <a:tcPr/>
                </a:tc>
                <a:tc>
                  <a:txBody>
                    <a:bodyPr/>
                    <a:lstStyle/>
                    <a:p>
                      <a:r>
                        <a:rPr lang="en-US" dirty="0" smtClean="0"/>
                        <a:t>200</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85746646"/>
              </p:ext>
            </p:extLst>
          </p:nvPr>
        </p:nvGraphicFramePr>
        <p:xfrm>
          <a:off x="6780212" y="3474720"/>
          <a:ext cx="4343400" cy="1097280"/>
        </p:xfrm>
        <a:graphic>
          <a:graphicData uri="http://schemas.openxmlformats.org/drawingml/2006/table">
            <a:tbl>
              <a:tblPr firstRow="1" bandRow="1">
                <a:tableStyleId>{5C22544A-7EE6-4342-B048-85BDC9FD1C3A}</a:tableStyleId>
              </a:tblPr>
              <a:tblGrid>
                <a:gridCol w="1447800"/>
                <a:gridCol w="1447800"/>
                <a:gridCol w="1447800"/>
              </a:tblGrid>
              <a:tr h="355600">
                <a:tc>
                  <a:txBody>
                    <a:bodyPr/>
                    <a:lstStyle/>
                    <a:p>
                      <a:r>
                        <a:rPr lang="en-US" dirty="0" smtClean="0"/>
                        <a:t>Date</a:t>
                      </a:r>
                      <a:endParaRPr lang="en-US" dirty="0"/>
                    </a:p>
                  </a:txBody>
                  <a:tcPr/>
                </a:tc>
                <a:tc>
                  <a:txBody>
                    <a:bodyPr/>
                    <a:lstStyle/>
                    <a:p>
                      <a:r>
                        <a:rPr lang="en-US" dirty="0" err="1" smtClean="0"/>
                        <a:t>LicenseId</a:t>
                      </a:r>
                      <a:endParaRPr lang="en-US" dirty="0"/>
                    </a:p>
                  </a:txBody>
                  <a:tcPr/>
                </a:tc>
                <a:tc>
                  <a:txBody>
                    <a:bodyPr/>
                    <a:lstStyle/>
                    <a:p>
                      <a:r>
                        <a:rPr lang="en-US" dirty="0" smtClean="0"/>
                        <a:t>Measure</a:t>
                      </a:r>
                      <a:endParaRPr lang="en-US" dirty="0"/>
                    </a:p>
                  </a:txBody>
                  <a:tcPr/>
                </a:tc>
              </a:tr>
              <a:tr h="355600">
                <a:tc>
                  <a:txBody>
                    <a:bodyPr/>
                    <a:lstStyle/>
                    <a:p>
                      <a:r>
                        <a:rPr lang="en-US" dirty="0" smtClean="0"/>
                        <a:t>20120301</a:t>
                      </a:r>
                      <a:endParaRPr lang="en-US" dirty="0"/>
                    </a:p>
                  </a:txBody>
                  <a:tcPr/>
                </a:tc>
                <a:tc>
                  <a:txBody>
                    <a:bodyPr/>
                    <a:lstStyle/>
                    <a:p>
                      <a:r>
                        <a:rPr lang="en-US" dirty="0" smtClean="0"/>
                        <a:t>1</a:t>
                      </a:r>
                      <a:endParaRPr lang="en-US" dirty="0"/>
                    </a:p>
                  </a:txBody>
                  <a:tcPr/>
                </a:tc>
                <a:tc>
                  <a:txBody>
                    <a:bodyPr/>
                    <a:lstStyle/>
                    <a:p>
                      <a:r>
                        <a:rPr lang="en-US" dirty="0" smtClean="0"/>
                        <a:t>100</a:t>
                      </a:r>
                      <a:endParaRPr lang="en-US" dirty="0"/>
                    </a:p>
                  </a:txBody>
                  <a:tcPr/>
                </a:tc>
              </a:tr>
              <a:tr h="355600">
                <a:tc>
                  <a:txBody>
                    <a:bodyPr/>
                    <a:lstStyle/>
                    <a:p>
                      <a:r>
                        <a:rPr lang="en-US" dirty="0" smtClean="0"/>
                        <a:t>20120302</a:t>
                      </a:r>
                      <a:endParaRPr lang="en-US" dirty="0"/>
                    </a:p>
                  </a:txBody>
                  <a:tcPr/>
                </a:tc>
                <a:tc>
                  <a:txBody>
                    <a:bodyPr/>
                    <a:lstStyle/>
                    <a:p>
                      <a:r>
                        <a:rPr lang="en-US" dirty="0" smtClean="0"/>
                        <a:t>2</a:t>
                      </a:r>
                      <a:endParaRPr lang="en-US" dirty="0"/>
                    </a:p>
                  </a:txBody>
                  <a:tcPr/>
                </a:tc>
                <a:tc>
                  <a:txBody>
                    <a:bodyPr/>
                    <a:lstStyle/>
                    <a:p>
                      <a:r>
                        <a:rPr lang="en-US" dirty="0" smtClean="0"/>
                        <a:t>200</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29467670"/>
              </p:ext>
            </p:extLst>
          </p:nvPr>
        </p:nvGraphicFramePr>
        <p:xfrm>
          <a:off x="7694612" y="5013960"/>
          <a:ext cx="3276600" cy="1127760"/>
        </p:xfrm>
        <a:graphic>
          <a:graphicData uri="http://schemas.openxmlformats.org/drawingml/2006/table">
            <a:tbl>
              <a:tblPr firstRow="1" bandRow="1">
                <a:tableStyleId>{5C22544A-7EE6-4342-B048-85BDC9FD1C3A}</a:tableStyleId>
              </a:tblPr>
              <a:tblGrid>
                <a:gridCol w="1638300"/>
                <a:gridCol w="1638300"/>
              </a:tblGrid>
              <a:tr h="396240">
                <a:tc>
                  <a:txBody>
                    <a:bodyPr/>
                    <a:lstStyle/>
                    <a:p>
                      <a:r>
                        <a:rPr lang="en-US" dirty="0" err="1" smtClean="0"/>
                        <a:t>LicenseId</a:t>
                      </a:r>
                      <a:endParaRPr lang="en-US" dirty="0"/>
                    </a:p>
                  </a:txBody>
                  <a:tcPr/>
                </a:tc>
                <a:tc>
                  <a:txBody>
                    <a:bodyPr/>
                    <a:lstStyle/>
                    <a:p>
                      <a:r>
                        <a:rPr lang="en-US" dirty="0" err="1" smtClean="0"/>
                        <a:t>LicenseNum</a:t>
                      </a:r>
                      <a:endParaRPr lang="en-US" dirty="0"/>
                    </a:p>
                  </a:txBody>
                  <a:tcPr/>
                </a:tc>
              </a:tr>
              <a:tr h="268224">
                <a:tc>
                  <a:txBody>
                    <a:bodyPr/>
                    <a:lstStyle/>
                    <a:p>
                      <a:r>
                        <a:rPr lang="en-US" dirty="0" smtClean="0"/>
                        <a:t>1</a:t>
                      </a:r>
                      <a:endParaRPr lang="en-US" dirty="0"/>
                    </a:p>
                  </a:txBody>
                  <a:tcPr/>
                </a:tc>
                <a:tc>
                  <a:txBody>
                    <a:bodyPr/>
                    <a:lstStyle/>
                    <a:p>
                      <a:r>
                        <a:rPr lang="en-US" dirty="0" smtClean="0"/>
                        <a:t>XYZ123</a:t>
                      </a:r>
                      <a:endParaRPr lang="en-US" dirty="0"/>
                    </a:p>
                  </a:txBody>
                  <a:tcPr/>
                </a:tc>
              </a:tr>
              <a:tr h="268224">
                <a:tc>
                  <a:txBody>
                    <a:bodyPr/>
                    <a:lstStyle/>
                    <a:p>
                      <a:r>
                        <a:rPr lang="en-US" dirty="0" smtClean="0"/>
                        <a:t>2</a:t>
                      </a:r>
                      <a:endParaRPr lang="en-US" dirty="0"/>
                    </a:p>
                  </a:txBody>
                  <a:tcPr/>
                </a:tc>
                <a:tc>
                  <a:txBody>
                    <a:bodyPr/>
                    <a:lstStyle/>
                    <a:p>
                      <a:r>
                        <a:rPr lang="en-US" dirty="0" smtClean="0"/>
                        <a:t>ABC777</a:t>
                      </a:r>
                      <a:endParaRPr lang="en-US" dirty="0"/>
                    </a:p>
                  </a:txBody>
                  <a:tcPr/>
                </a:tc>
              </a:tr>
            </a:tbl>
          </a:graphicData>
        </a:graphic>
      </p:graphicFrame>
      <p:sp>
        <p:nvSpPr>
          <p:cNvPr id="7" name="Right Arrow 6"/>
          <p:cNvSpPr/>
          <p:nvPr/>
        </p:nvSpPr>
        <p:spPr bwMode="auto">
          <a:xfrm>
            <a:off x="5484812" y="4648200"/>
            <a:ext cx="838200" cy="457200"/>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9" name="Straight Connector 8"/>
          <p:cNvCxnSpPr>
            <a:endCxn id="5" idx="2"/>
          </p:cNvCxnSpPr>
          <p:nvPr/>
        </p:nvCxnSpPr>
        <p:spPr>
          <a:xfrm flipV="1">
            <a:off x="8380412" y="4572000"/>
            <a:ext cx="571500" cy="4572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607758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Forcing use or non-use of Columnstores</a:t>
            </a:r>
            <a:endParaRPr lang="en-US" dirty="0"/>
          </a:p>
        </p:txBody>
      </p:sp>
      <p:sp>
        <p:nvSpPr>
          <p:cNvPr id="3" name="Text Placeholder 2"/>
          <p:cNvSpPr>
            <a:spLocks noGrp="1"/>
          </p:cNvSpPr>
          <p:nvPr>
            <p:ph type="body" sz="quarter" idx="10"/>
          </p:nvPr>
        </p:nvSpPr>
        <p:spPr>
          <a:xfrm>
            <a:off x="519113" y="1447800"/>
            <a:ext cx="11149012" cy="2406813"/>
          </a:xfrm>
        </p:spPr>
        <p:txBody>
          <a:bodyPr/>
          <a:lstStyle/>
          <a:p>
            <a:r>
              <a:rPr lang="en-US" dirty="0" smtClean="0"/>
              <a:t>Query hint</a:t>
            </a:r>
          </a:p>
          <a:p>
            <a:pPr lvl="1"/>
            <a:r>
              <a:rPr lang="en-US" dirty="0" smtClean="0"/>
              <a:t>OPTION(IGNORE_NONCLUSTERED_COLUMNSTORE_INDEX)</a:t>
            </a:r>
          </a:p>
          <a:p>
            <a:r>
              <a:rPr lang="en-US" dirty="0" smtClean="0"/>
              <a:t>Index hint</a:t>
            </a:r>
          </a:p>
          <a:p>
            <a:pPr lvl="1"/>
            <a:r>
              <a:rPr lang="en-US" dirty="0" smtClean="0"/>
              <a:t>… FROM F WITH(index=</a:t>
            </a:r>
            <a:r>
              <a:rPr lang="en-US" dirty="0" err="1" smtClean="0"/>
              <a:t>MyColumnStore</a:t>
            </a:r>
            <a:r>
              <a:rPr lang="en-US" dirty="0" smtClean="0"/>
              <a:t>) …</a:t>
            </a:r>
          </a:p>
          <a:p>
            <a:pPr lvl="1"/>
            <a:r>
              <a:rPr lang="en-US" dirty="0" smtClean="0"/>
              <a:t>… FROM F WITH(index=</a:t>
            </a:r>
            <a:r>
              <a:rPr lang="en-US" dirty="0" err="1" smtClean="0"/>
              <a:t>MyClusteredBtree</a:t>
            </a:r>
            <a:r>
              <a:rPr lang="en-US" dirty="0" smtClean="0"/>
              <a:t>) …</a:t>
            </a:r>
          </a:p>
        </p:txBody>
      </p:sp>
    </p:spTree>
    <p:extLst>
      <p:ext uri="{BB962C8B-B14F-4D97-AF65-F5344CB8AC3E}">
        <p14:creationId xmlns:p14="http://schemas.microsoft.com/office/powerpoint/2010/main" val="38302909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3" y="1447800"/>
            <a:ext cx="11149012" cy="3896451"/>
          </a:xfrm>
        </p:spPr>
        <p:txBody>
          <a:bodyPr/>
          <a:lstStyle/>
          <a:p>
            <a:r>
              <a:rPr lang="en-US" dirty="0" smtClean="0"/>
              <a:t>Keys to fast processing</a:t>
            </a:r>
          </a:p>
          <a:p>
            <a:pPr lvl="1"/>
            <a:r>
              <a:rPr lang="en-US" dirty="0" err="1" smtClean="0"/>
              <a:t>Columnstore</a:t>
            </a:r>
            <a:r>
              <a:rPr lang="en-US" dirty="0" smtClean="0"/>
              <a:t> Index + Batch mode = amazing performance</a:t>
            </a:r>
          </a:p>
          <a:p>
            <a:pPr lvl="1"/>
            <a:r>
              <a:rPr lang="en-US" dirty="0" smtClean="0"/>
              <a:t>Segment elimination great way to reduce data</a:t>
            </a:r>
          </a:p>
          <a:p>
            <a:r>
              <a:rPr lang="en-US" dirty="0" smtClean="0"/>
              <a:t>Work around read-only property of </a:t>
            </a:r>
            <a:r>
              <a:rPr lang="en-US" dirty="0" err="1" smtClean="0"/>
              <a:t>Columnstore</a:t>
            </a:r>
            <a:r>
              <a:rPr lang="en-US" dirty="0" smtClean="0"/>
              <a:t> tables:</a:t>
            </a:r>
          </a:p>
          <a:p>
            <a:pPr lvl="1"/>
            <a:r>
              <a:rPr lang="en-US" dirty="0" smtClean="0"/>
              <a:t>Drop, Update, Rebuild</a:t>
            </a:r>
          </a:p>
          <a:p>
            <a:pPr lvl="1"/>
            <a:r>
              <a:rPr lang="en-US" dirty="0" smtClean="0"/>
              <a:t>Partition Switching</a:t>
            </a:r>
          </a:p>
          <a:p>
            <a:pPr lvl="1"/>
            <a:r>
              <a:rPr lang="en-US" dirty="0" smtClean="0"/>
              <a:t>UNION ALL method.</a:t>
            </a:r>
          </a:p>
          <a:p>
            <a:r>
              <a:rPr lang="en-US" dirty="0" smtClean="0"/>
              <a:t>Future work will reduce need for tuning</a:t>
            </a:r>
            <a:endParaRPr lang="en-US" dirty="0"/>
          </a:p>
        </p:txBody>
      </p:sp>
    </p:spTree>
    <p:extLst>
      <p:ext uri="{BB962C8B-B14F-4D97-AF65-F5344CB8AC3E}">
        <p14:creationId xmlns:p14="http://schemas.microsoft.com/office/powerpoint/2010/main" val="247718719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r>
              <a:rPr lang="en-US" dirty="0" smtClean="0"/>
              <a:t>More Information</a:t>
            </a:r>
            <a:endParaRPr lang="en-US" dirty="0"/>
          </a:p>
        </p:txBody>
      </p:sp>
      <p:sp>
        <p:nvSpPr>
          <p:cNvPr id="6" name="Text Placeholder 5"/>
          <p:cNvSpPr>
            <a:spLocks noGrp="1"/>
          </p:cNvSpPr>
          <p:nvPr>
            <p:ph type="body" sz="quarter" idx="10"/>
          </p:nvPr>
        </p:nvSpPr>
        <p:spPr>
          <a:xfrm>
            <a:off x="531812" y="1524000"/>
            <a:ext cx="11149013" cy="1969770"/>
          </a:xfrm>
        </p:spPr>
        <p:txBody>
          <a:bodyPr/>
          <a:lstStyle/>
          <a:p>
            <a:pPr marL="287338" indent="-287338"/>
            <a:r>
              <a:rPr lang="en-US" sz="2400" dirty="0" err="1"/>
              <a:t>Columnstore</a:t>
            </a:r>
            <a:r>
              <a:rPr lang="en-US" sz="2400" dirty="0"/>
              <a:t> Tuning </a:t>
            </a:r>
            <a:r>
              <a:rPr lang="en-US" sz="2400" dirty="0" smtClean="0"/>
              <a:t>Guide </a:t>
            </a:r>
          </a:p>
          <a:p>
            <a:pPr marL="682626" lvl="1" indent="-287338"/>
            <a:r>
              <a:rPr lang="en-US" sz="2000" dirty="0" smtClean="0">
                <a:hlinkClick r:id="rId3"/>
              </a:rPr>
              <a:t>http</a:t>
            </a:r>
            <a:r>
              <a:rPr lang="en-US" sz="2000" dirty="0">
                <a:hlinkClick r:id="rId3"/>
              </a:rPr>
              <a:t>://social.technet.microsoft.com/wiki/contents/articles/sql-server-columnstore-performance-tuning.aspx</a:t>
            </a:r>
            <a:r>
              <a:rPr lang="en-US" sz="2000" dirty="0"/>
              <a:t> </a:t>
            </a:r>
          </a:p>
          <a:p>
            <a:pPr marL="287338" indent="-287338"/>
            <a:r>
              <a:rPr lang="en-US" sz="2400" dirty="0" err="1" smtClean="0"/>
              <a:t>Columnstore</a:t>
            </a:r>
            <a:r>
              <a:rPr lang="en-US" sz="2400" dirty="0" smtClean="0"/>
              <a:t> FAQ and links to Customer Case Studies</a:t>
            </a:r>
          </a:p>
          <a:p>
            <a:pPr marL="682626" lvl="1" indent="-287338"/>
            <a:r>
              <a:rPr lang="en-US" sz="2000" dirty="0">
                <a:hlinkClick r:id="rId4"/>
              </a:rPr>
              <a:t>http://</a:t>
            </a:r>
            <a:r>
              <a:rPr lang="en-US" sz="2000" dirty="0" smtClean="0">
                <a:hlinkClick r:id="rId4"/>
              </a:rPr>
              <a:t>social.technet.microsoft.com/wiki/contents/articles/sql-server-columnstore-index-faq.aspx</a:t>
            </a:r>
            <a:r>
              <a:rPr lang="en-US" sz="2000" dirty="0" smtClean="0"/>
              <a:t> </a:t>
            </a:r>
          </a:p>
        </p:txBody>
      </p:sp>
    </p:spTree>
    <p:extLst>
      <p:ext uri="{BB962C8B-B14F-4D97-AF65-F5344CB8AC3E}">
        <p14:creationId xmlns:p14="http://schemas.microsoft.com/office/powerpoint/2010/main" val="152917654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6"/>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2484124" y="1363277"/>
            <a:ext cx="2067006" cy="1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054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4179053" y="4800600"/>
            <a:ext cx="7020760" cy="842665"/>
          </a:xfrm>
        </p:spPr>
        <p:txBody>
          <a:bodyPr/>
          <a:lstStyle/>
          <a:p>
            <a:r>
              <a:rPr lang="en-GB" sz="2800" dirty="0" smtClean="0">
                <a:hlinkClick r:id="rId3"/>
              </a:rPr>
              <a:t>http://europe.msteched.com/sessions</a:t>
            </a:r>
            <a:endParaRPr lang="en-GB" sz="2800" dirty="0" smtClean="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22856041"/>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 Inner join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11612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0196" y="3429000"/>
            <a:ext cx="6840760" cy="1232464"/>
          </a:xfrm>
        </p:spPr>
        <p:txBody>
          <a:bodyPr/>
          <a:lstStyle/>
          <a:p>
            <a:r>
              <a:rPr lang="en-US" dirty="0" smtClean="0"/>
              <a:t>Overview of </a:t>
            </a:r>
            <a:r>
              <a:rPr lang="en-US" dirty="0" err="1" smtClean="0"/>
              <a:t>Columnstore</a:t>
            </a:r>
            <a:r>
              <a:rPr lang="en-US" dirty="0" smtClean="0"/>
              <a:t> Index</a:t>
            </a:r>
            <a:endParaRPr lang="en-US" dirty="0"/>
          </a:p>
        </p:txBody>
      </p:sp>
    </p:spTree>
    <p:extLst>
      <p:ext uri="{BB962C8B-B14F-4D97-AF65-F5344CB8AC3E}">
        <p14:creationId xmlns:p14="http://schemas.microsoft.com/office/powerpoint/2010/main" val="25299289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04" y="838200"/>
            <a:ext cx="11274664" cy="825723"/>
          </a:xfrm>
        </p:spPr>
        <p:txBody>
          <a:bodyPr>
            <a:normAutofit/>
          </a:bodyPr>
          <a:lstStyle/>
          <a:p>
            <a:r>
              <a:rPr lang="en-US" sz="3600" dirty="0"/>
              <a:t>How </a:t>
            </a:r>
            <a:r>
              <a:rPr lang="en-US" sz="3600" dirty="0" smtClean="0"/>
              <a:t>Do </a:t>
            </a:r>
            <a:r>
              <a:rPr lang="en-US" sz="3600" dirty="0" err="1" smtClean="0"/>
              <a:t>ColumnStore</a:t>
            </a:r>
            <a:r>
              <a:rPr lang="en-US" sz="3600" dirty="0" smtClean="0"/>
              <a:t> Indexes </a:t>
            </a:r>
            <a:r>
              <a:rPr lang="en-US" sz="3600" dirty="0"/>
              <a:t>S</a:t>
            </a:r>
            <a:r>
              <a:rPr lang="en-US" sz="3600" dirty="0" smtClean="0"/>
              <a:t>peed </a:t>
            </a:r>
            <a:r>
              <a:rPr lang="en-US" sz="3600" dirty="0"/>
              <a:t>U</a:t>
            </a:r>
            <a:r>
              <a:rPr lang="en-US" sz="3600" dirty="0" smtClean="0"/>
              <a:t>p </a:t>
            </a:r>
            <a:r>
              <a:rPr lang="en-US" sz="3600" dirty="0"/>
              <a:t>Q</a:t>
            </a:r>
            <a:r>
              <a:rPr lang="en-US" sz="3600" dirty="0" smtClean="0"/>
              <a:t>ueries?</a:t>
            </a:r>
            <a:endParaRPr lang="en-US" sz="3600" dirty="0"/>
          </a:p>
        </p:txBody>
      </p:sp>
      <p:grpSp>
        <p:nvGrpSpPr>
          <p:cNvPr id="5" name="Group 4"/>
          <p:cNvGrpSpPr/>
          <p:nvPr/>
        </p:nvGrpSpPr>
        <p:grpSpPr>
          <a:xfrm>
            <a:off x="609441" y="1642471"/>
            <a:ext cx="5180251" cy="1219200"/>
            <a:chOff x="4267200" y="1524000"/>
            <a:chExt cx="3886200" cy="1219200"/>
          </a:xfrm>
        </p:grpSpPr>
        <p:sp>
          <p:nvSpPr>
            <p:cNvPr id="6" name="TextBox 5"/>
            <p:cNvSpPr txBox="1"/>
            <p:nvPr/>
          </p:nvSpPr>
          <p:spPr>
            <a:xfrm>
              <a:off x="6617448" y="1937759"/>
              <a:ext cx="316752" cy="369332"/>
            </a:xfrm>
            <a:prstGeom prst="rect">
              <a:avLst/>
            </a:prstGeom>
            <a:noFill/>
            <a:ln w="19050">
              <a:solidFill>
                <a:schemeClr val="tx2"/>
              </a:solidFill>
            </a:ln>
          </p:spPr>
          <p:txBody>
            <a:bodyPr wrap="square" rtlCol="0">
              <a:spAutoFit/>
            </a:bodyPr>
            <a:lstStyle/>
            <a:p>
              <a:r>
                <a:rPr lang="en-US" dirty="0" smtClean="0"/>
                <a:t>…</a:t>
              </a:r>
              <a:endParaRPr lang="en-US" dirty="0"/>
            </a:p>
          </p:txBody>
        </p:sp>
        <p:grpSp>
          <p:nvGrpSpPr>
            <p:cNvPr id="7" name="Group 6"/>
            <p:cNvGrpSpPr/>
            <p:nvPr/>
          </p:nvGrpSpPr>
          <p:grpSpPr>
            <a:xfrm>
              <a:off x="4267200" y="1524000"/>
              <a:ext cx="1013791" cy="1219200"/>
              <a:chOff x="4267200" y="1524000"/>
              <a:chExt cx="1013791" cy="1219200"/>
            </a:xfrm>
          </p:grpSpPr>
          <p:sp>
            <p:nvSpPr>
              <p:cNvPr id="24" name="Rectangle 23"/>
              <p:cNvSpPr/>
              <p:nvPr/>
            </p:nvSpPr>
            <p:spPr>
              <a:xfrm>
                <a:off x="4267200" y="1524000"/>
                <a:ext cx="1013791" cy="1219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4379843" y="17526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79843" y="19050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79843" y="20574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79843" y="22098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79843" y="23622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79843" y="25146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93635" y="1524000"/>
              <a:ext cx="1013791" cy="1219200"/>
              <a:chOff x="5393635" y="1524000"/>
              <a:chExt cx="1013791" cy="1219200"/>
            </a:xfrm>
          </p:grpSpPr>
          <p:sp>
            <p:nvSpPr>
              <p:cNvPr id="17" name="Rectangle 16"/>
              <p:cNvSpPr/>
              <p:nvPr/>
            </p:nvSpPr>
            <p:spPr>
              <a:xfrm>
                <a:off x="5393635" y="1524000"/>
                <a:ext cx="1013791" cy="1219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5506278" y="17526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06278" y="19050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06278" y="20574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06278" y="22098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6278" y="23622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06278" y="25146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139609" y="1524000"/>
              <a:ext cx="1013791" cy="1219200"/>
              <a:chOff x="7139609" y="1524000"/>
              <a:chExt cx="1013791" cy="1219200"/>
            </a:xfrm>
          </p:grpSpPr>
          <p:sp>
            <p:nvSpPr>
              <p:cNvPr id="10" name="Rectangle 9"/>
              <p:cNvSpPr/>
              <p:nvPr/>
            </p:nvSpPr>
            <p:spPr>
              <a:xfrm>
                <a:off x="7139609" y="1524000"/>
                <a:ext cx="1013791" cy="1219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7252252" y="17526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52252" y="19050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52252" y="20574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52252" y="22098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52252" y="23622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52252" y="2514600"/>
                <a:ext cx="788504" cy="158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p:cNvGrpSpPr/>
          <p:nvPr/>
        </p:nvGrpSpPr>
        <p:grpSpPr>
          <a:xfrm>
            <a:off x="617298" y="2886113"/>
            <a:ext cx="3547217" cy="3700446"/>
            <a:chOff x="5594998" y="2861630"/>
            <a:chExt cx="2661106" cy="3700446"/>
          </a:xfrm>
        </p:grpSpPr>
        <p:grpSp>
          <p:nvGrpSpPr>
            <p:cNvPr id="31" name="Group 30"/>
            <p:cNvGrpSpPr/>
            <p:nvPr/>
          </p:nvGrpSpPr>
          <p:grpSpPr>
            <a:xfrm>
              <a:off x="5594998" y="2861630"/>
              <a:ext cx="2661106" cy="3694694"/>
              <a:chOff x="5594998" y="2861630"/>
              <a:chExt cx="2661106" cy="3694694"/>
            </a:xfrm>
          </p:grpSpPr>
          <p:grpSp>
            <p:nvGrpSpPr>
              <p:cNvPr id="32" name="Group 31"/>
              <p:cNvGrpSpPr/>
              <p:nvPr/>
            </p:nvGrpSpPr>
            <p:grpSpPr>
              <a:xfrm>
                <a:off x="5594998" y="2861630"/>
                <a:ext cx="358128" cy="3657600"/>
                <a:chOff x="5594998" y="2861630"/>
                <a:chExt cx="358128" cy="3657600"/>
              </a:xfrm>
            </p:grpSpPr>
            <p:sp>
              <p:nvSpPr>
                <p:cNvPr id="68" name="Rectangle 67"/>
                <p:cNvSpPr/>
                <p:nvPr/>
              </p:nvSpPr>
              <p:spPr>
                <a:xfrm>
                  <a:off x="5677080" y="3088160"/>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5686380" y="4275838"/>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5688492"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5594998" y="2861630"/>
                  <a:ext cx="259995" cy="261610"/>
                </a:xfrm>
                <a:prstGeom prst="rect">
                  <a:avLst/>
                </a:prstGeom>
                <a:noFill/>
                <a:ln>
                  <a:noFill/>
                </a:ln>
              </p:spPr>
              <p:txBody>
                <a:bodyPr wrap="none" rtlCol="0">
                  <a:spAutoFit/>
                </a:bodyPr>
                <a:lstStyle/>
                <a:p>
                  <a:r>
                    <a:rPr lang="en-US" sz="1100" dirty="0" smtClean="0"/>
                    <a:t>C1</a:t>
                  </a:r>
                  <a:endParaRPr lang="en-US" sz="1100" dirty="0"/>
                </a:p>
              </p:txBody>
            </p:sp>
            <p:sp>
              <p:nvSpPr>
                <p:cNvPr id="72" name="Rectangle 71"/>
                <p:cNvSpPr/>
                <p:nvPr/>
              </p:nvSpPr>
              <p:spPr>
                <a:xfrm>
                  <a:off x="5608218" y="3056336"/>
                  <a:ext cx="344907"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608218" y="4238744"/>
                  <a:ext cx="344908"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6041918" y="2866393"/>
                <a:ext cx="368606" cy="3652837"/>
                <a:chOff x="6041918" y="2866393"/>
                <a:chExt cx="368606" cy="3652837"/>
              </a:xfrm>
            </p:grpSpPr>
            <p:sp>
              <p:nvSpPr>
                <p:cNvPr id="62" name="Rectangle 61"/>
                <p:cNvSpPr/>
                <p:nvPr/>
              </p:nvSpPr>
              <p:spPr>
                <a:xfrm>
                  <a:off x="6108762" y="3093431"/>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114826" y="4275838"/>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6113525"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6047154" y="2866393"/>
                  <a:ext cx="363370" cy="261610"/>
                </a:xfrm>
                <a:prstGeom prst="rect">
                  <a:avLst/>
                </a:prstGeom>
                <a:noFill/>
                <a:ln>
                  <a:noFill/>
                </a:ln>
              </p:spPr>
              <p:txBody>
                <a:bodyPr wrap="square" rtlCol="0">
                  <a:spAutoFit/>
                </a:bodyPr>
                <a:lstStyle/>
                <a:p>
                  <a:r>
                    <a:rPr lang="en-US" sz="1100" dirty="0" smtClean="0"/>
                    <a:t>C2</a:t>
                  </a:r>
                  <a:endParaRPr lang="en-US" sz="1100" dirty="0"/>
                </a:p>
              </p:txBody>
            </p:sp>
            <p:sp>
              <p:nvSpPr>
                <p:cNvPr id="66" name="Rectangle 65"/>
                <p:cNvSpPr/>
                <p:nvPr/>
              </p:nvSpPr>
              <p:spPr>
                <a:xfrm>
                  <a:off x="6047129" y="3056337"/>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041918" y="4238745"/>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470044" y="2861671"/>
                <a:ext cx="396194" cy="3657559"/>
                <a:chOff x="6470044" y="2861671"/>
                <a:chExt cx="396194" cy="3657559"/>
              </a:xfrm>
            </p:grpSpPr>
            <p:sp>
              <p:nvSpPr>
                <p:cNvPr id="56" name="Rectangle 55"/>
                <p:cNvSpPr/>
                <p:nvPr/>
              </p:nvSpPr>
              <p:spPr>
                <a:xfrm>
                  <a:off x="6544187" y="3092923"/>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6557664" y="4271572"/>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6560659"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6470044" y="2861671"/>
                  <a:ext cx="396194" cy="261610"/>
                </a:xfrm>
                <a:prstGeom prst="rect">
                  <a:avLst/>
                </a:prstGeom>
                <a:noFill/>
                <a:ln>
                  <a:noFill/>
                </a:ln>
              </p:spPr>
              <p:txBody>
                <a:bodyPr wrap="square" rtlCol="0">
                  <a:spAutoFit/>
                </a:bodyPr>
                <a:lstStyle/>
                <a:p>
                  <a:r>
                    <a:rPr lang="en-US" sz="1100" dirty="0" smtClean="0"/>
                    <a:t>C3</a:t>
                  </a:r>
                  <a:endParaRPr lang="en-US" sz="1100" dirty="0"/>
                </a:p>
              </p:txBody>
            </p:sp>
            <p:sp>
              <p:nvSpPr>
                <p:cNvPr id="60" name="Rectangle 59"/>
                <p:cNvSpPr/>
                <p:nvPr/>
              </p:nvSpPr>
              <p:spPr>
                <a:xfrm>
                  <a:off x="6477343" y="3055829"/>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485981" y="4238745"/>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7325647" y="2861630"/>
                <a:ext cx="423562" cy="3657600"/>
                <a:chOff x="7325647" y="2861630"/>
                <a:chExt cx="423562" cy="3657600"/>
              </a:xfrm>
            </p:grpSpPr>
            <p:sp>
              <p:nvSpPr>
                <p:cNvPr id="50" name="Rectangle 49"/>
                <p:cNvSpPr/>
                <p:nvPr/>
              </p:nvSpPr>
              <p:spPr>
                <a:xfrm>
                  <a:off x="7392491" y="3092923"/>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7401617" y="4275838"/>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7415906"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7327071" y="2861630"/>
                  <a:ext cx="422138" cy="261610"/>
                </a:xfrm>
                <a:prstGeom prst="rect">
                  <a:avLst/>
                </a:prstGeom>
                <a:noFill/>
                <a:ln>
                  <a:noFill/>
                </a:ln>
              </p:spPr>
              <p:txBody>
                <a:bodyPr wrap="square" rtlCol="0">
                  <a:spAutoFit/>
                </a:bodyPr>
                <a:lstStyle/>
                <a:p>
                  <a:r>
                    <a:rPr lang="en-US" sz="1100" dirty="0" smtClean="0"/>
                    <a:t>C5</a:t>
                  </a:r>
                  <a:endParaRPr lang="en-US" sz="1100" dirty="0"/>
                </a:p>
              </p:txBody>
            </p:sp>
            <p:sp>
              <p:nvSpPr>
                <p:cNvPr id="54" name="Rectangle 53"/>
                <p:cNvSpPr/>
                <p:nvPr/>
              </p:nvSpPr>
              <p:spPr>
                <a:xfrm>
                  <a:off x="7325647" y="3056337"/>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336597" y="4238744"/>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7752775" y="2861630"/>
                <a:ext cx="503329" cy="3657600"/>
                <a:chOff x="7752775" y="2861630"/>
                <a:chExt cx="503329" cy="3657600"/>
              </a:xfrm>
            </p:grpSpPr>
            <p:sp>
              <p:nvSpPr>
                <p:cNvPr id="44" name="Rectangle 43"/>
                <p:cNvSpPr/>
                <p:nvPr/>
              </p:nvSpPr>
              <p:spPr>
                <a:xfrm>
                  <a:off x="7819619" y="3088160"/>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7835260" y="4271572"/>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7848441"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7753372" y="2861630"/>
                  <a:ext cx="502732" cy="261610"/>
                </a:xfrm>
                <a:prstGeom prst="rect">
                  <a:avLst/>
                </a:prstGeom>
                <a:noFill/>
                <a:ln>
                  <a:noFill/>
                </a:ln>
              </p:spPr>
              <p:txBody>
                <a:bodyPr wrap="square" rtlCol="0">
                  <a:spAutoFit/>
                </a:bodyPr>
                <a:lstStyle/>
                <a:p>
                  <a:r>
                    <a:rPr lang="en-US" sz="1100" dirty="0" smtClean="0"/>
                    <a:t>C6</a:t>
                  </a:r>
                  <a:endParaRPr lang="en-US" sz="1100" dirty="0"/>
                </a:p>
              </p:txBody>
            </p:sp>
            <p:sp>
              <p:nvSpPr>
                <p:cNvPr id="48" name="Rectangle 47"/>
                <p:cNvSpPr/>
                <p:nvPr/>
              </p:nvSpPr>
              <p:spPr>
                <a:xfrm>
                  <a:off x="7752775" y="3051066"/>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7763653" y="4238745"/>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6909785" y="2861630"/>
                <a:ext cx="415862" cy="3694694"/>
                <a:chOff x="6909785" y="2861630"/>
                <a:chExt cx="415862" cy="3694694"/>
              </a:xfrm>
            </p:grpSpPr>
            <p:sp>
              <p:nvSpPr>
                <p:cNvPr id="38" name="Rectangle 37"/>
                <p:cNvSpPr/>
                <p:nvPr/>
              </p:nvSpPr>
              <p:spPr>
                <a:xfrm>
                  <a:off x="6978607" y="3092923"/>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985699" y="4278903"/>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909785" y="2861630"/>
                  <a:ext cx="415862" cy="261610"/>
                </a:xfrm>
                <a:prstGeom prst="rect">
                  <a:avLst/>
                </a:prstGeom>
                <a:noFill/>
                <a:ln>
                  <a:noFill/>
                </a:ln>
              </p:spPr>
              <p:txBody>
                <a:bodyPr wrap="square" rtlCol="0">
                  <a:spAutoFit/>
                </a:bodyPr>
                <a:lstStyle/>
                <a:p>
                  <a:r>
                    <a:rPr lang="en-US" sz="1100" dirty="0" smtClean="0"/>
                    <a:t>C4</a:t>
                  </a:r>
                  <a:endParaRPr lang="en-US" sz="1100" dirty="0"/>
                </a:p>
              </p:txBody>
            </p:sp>
            <p:sp>
              <p:nvSpPr>
                <p:cNvPr id="41" name="Rectangle 40"/>
                <p:cNvSpPr/>
                <p:nvPr/>
              </p:nvSpPr>
              <p:spPr>
                <a:xfrm>
                  <a:off x="6911763" y="3056337"/>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918920" y="4238745"/>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44643" y="542642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4" name="Rectangle 73"/>
            <p:cNvSpPr/>
            <p:nvPr/>
          </p:nvSpPr>
          <p:spPr>
            <a:xfrm>
              <a:off x="7007185"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7334662" y="542642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7777942" y="542234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6490536" y="5432174"/>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6041918" y="542642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5608218" y="5426422"/>
              <a:ext cx="344907"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4294967295"/>
          </p:nvPr>
        </p:nvSpPr>
        <p:spPr>
          <a:xfrm>
            <a:off x="10896810" y="2272"/>
            <a:ext cx="1015735" cy="365760"/>
          </a:xfrm>
          <a:prstGeom prst="rect">
            <a:avLst/>
          </a:prstGeom>
        </p:spPr>
        <p:txBody>
          <a:bodyPr/>
          <a:lstStyle/>
          <a:p>
            <a:fld id="{380B2A65-0A7D-4417-84AC-6CCE5129E38C}" type="slidenum">
              <a:rPr lang="en-US" smtClean="0"/>
              <a:t>7</a:t>
            </a:fld>
            <a:endParaRPr lang="en-US"/>
          </a:p>
        </p:txBody>
      </p:sp>
      <p:sp>
        <p:nvSpPr>
          <p:cNvPr id="81" name="Text Placeholder 2"/>
          <p:cNvSpPr txBox="1">
            <a:spLocks/>
          </p:cNvSpPr>
          <p:nvPr/>
        </p:nvSpPr>
        <p:spPr>
          <a:xfrm>
            <a:off x="4438323" y="3016918"/>
            <a:ext cx="7539254" cy="338388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smtClean="0"/>
              <a:t>ColumnStore</a:t>
            </a:r>
            <a:r>
              <a:rPr lang="en-US" sz="2800" dirty="0" smtClean="0"/>
              <a:t> indexes store data column-wise</a:t>
            </a:r>
          </a:p>
          <a:p>
            <a:pPr lvl="1"/>
            <a:r>
              <a:rPr lang="en-US" sz="2400" dirty="0" smtClean="0"/>
              <a:t>Each page stores data from a single column</a:t>
            </a:r>
          </a:p>
          <a:p>
            <a:pPr marL="0" indent="0">
              <a:buNone/>
            </a:pPr>
            <a:r>
              <a:rPr lang="en-US" sz="2800" dirty="0" smtClean="0"/>
              <a:t>Highly compressed</a:t>
            </a:r>
          </a:p>
          <a:p>
            <a:pPr lvl="1"/>
            <a:r>
              <a:rPr lang="en-US" sz="2400" dirty="0"/>
              <a:t>About 2x better than PAGE compression</a:t>
            </a:r>
          </a:p>
          <a:p>
            <a:pPr lvl="1"/>
            <a:r>
              <a:rPr lang="en-US" sz="2400" dirty="0"/>
              <a:t>More data fits in </a:t>
            </a:r>
            <a:r>
              <a:rPr lang="en-US" sz="2400" dirty="0" smtClean="0"/>
              <a:t>memory</a:t>
            </a:r>
            <a:endParaRPr lang="en-US" sz="2800" dirty="0" smtClean="0"/>
          </a:p>
          <a:p>
            <a:pPr marL="0" indent="0">
              <a:buNone/>
            </a:pPr>
            <a:r>
              <a:rPr lang="en-US" sz="2800" dirty="0" smtClean="0"/>
              <a:t>Each column can be accessed independently</a:t>
            </a:r>
          </a:p>
          <a:p>
            <a:pPr lvl="1"/>
            <a:r>
              <a:rPr lang="en-US" sz="2400" dirty="0" smtClean="0"/>
              <a:t>Fetch only columns needed</a:t>
            </a:r>
          </a:p>
          <a:p>
            <a:pPr lvl="1"/>
            <a:r>
              <a:rPr lang="en-US" sz="2400" dirty="0" smtClean="0"/>
              <a:t>Can dramatically decrease IO</a:t>
            </a:r>
            <a:endParaRPr lang="en-US" sz="2400" dirty="0"/>
          </a:p>
        </p:txBody>
      </p:sp>
      <p:sp>
        <p:nvSpPr>
          <p:cNvPr id="82" name="Text Placeholder 2"/>
          <p:cNvSpPr txBox="1">
            <a:spLocks/>
          </p:cNvSpPr>
          <p:nvPr/>
        </p:nvSpPr>
        <p:spPr>
          <a:xfrm>
            <a:off x="6246811" y="1955860"/>
            <a:ext cx="5867401" cy="44319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Heaps, B-trees store data row-wise</a:t>
            </a:r>
          </a:p>
        </p:txBody>
      </p:sp>
    </p:spTree>
    <p:extLst>
      <p:ext uri="{BB962C8B-B14F-4D97-AF65-F5344CB8AC3E}">
        <p14:creationId xmlns:p14="http://schemas.microsoft.com/office/powerpoint/2010/main" val="42815103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Columnstore</a:t>
            </a:r>
            <a:r>
              <a:rPr lang="en-US" dirty="0" smtClean="0"/>
              <a:t> Index Structure</a:t>
            </a:r>
            <a:endParaRPr lang="en-US" dirty="0"/>
          </a:p>
        </p:txBody>
      </p:sp>
      <p:sp>
        <p:nvSpPr>
          <p:cNvPr id="55" name="Content Placeholder 54"/>
          <p:cNvSpPr>
            <a:spLocks noGrp="1"/>
          </p:cNvSpPr>
          <p:nvPr>
            <p:ph sz="half" idx="1"/>
          </p:nvPr>
        </p:nvSpPr>
        <p:spPr>
          <a:xfrm>
            <a:off x="5224126" y="1676400"/>
            <a:ext cx="6404825" cy="4364272"/>
          </a:xfrm>
        </p:spPr>
        <p:txBody>
          <a:bodyPr/>
          <a:lstStyle/>
          <a:p>
            <a:pPr marL="0" indent="0">
              <a:buNone/>
            </a:pPr>
            <a:r>
              <a:rPr lang="en-US" sz="3200" dirty="0" smtClean="0"/>
              <a:t>Column Segment</a:t>
            </a:r>
          </a:p>
          <a:p>
            <a:r>
              <a:rPr lang="en-US" b="1" dirty="0" smtClean="0"/>
              <a:t>Segment</a:t>
            </a:r>
            <a:r>
              <a:rPr lang="en-US" dirty="0" smtClean="0"/>
              <a:t> contains values from one column for a set of rows</a:t>
            </a:r>
          </a:p>
          <a:p>
            <a:r>
              <a:rPr lang="en-US" dirty="0" smtClean="0"/>
              <a:t>Segments for the same set of rows comprise a </a:t>
            </a:r>
            <a:r>
              <a:rPr lang="en-US" b="1" dirty="0" smtClean="0"/>
              <a:t>row group</a:t>
            </a:r>
          </a:p>
          <a:p>
            <a:r>
              <a:rPr lang="en-US" dirty="0" smtClean="0"/>
              <a:t>Segments are compressed</a:t>
            </a:r>
          </a:p>
          <a:p>
            <a:r>
              <a:rPr lang="en-US" dirty="0" smtClean="0"/>
              <a:t>Each segment stored in a separate LOB</a:t>
            </a:r>
          </a:p>
          <a:p>
            <a:r>
              <a:rPr lang="en-US" dirty="0" smtClean="0"/>
              <a:t>Segment is unit of transfer between disk and memory</a:t>
            </a:r>
            <a:endParaRPr lang="en-US" dirty="0"/>
          </a:p>
        </p:txBody>
      </p:sp>
      <p:grpSp>
        <p:nvGrpSpPr>
          <p:cNvPr id="4" name="Group 3"/>
          <p:cNvGrpSpPr/>
          <p:nvPr/>
        </p:nvGrpSpPr>
        <p:grpSpPr>
          <a:xfrm>
            <a:off x="617298" y="2416904"/>
            <a:ext cx="3547217" cy="3700446"/>
            <a:chOff x="5594998" y="2861630"/>
            <a:chExt cx="2661106" cy="3700446"/>
          </a:xfrm>
        </p:grpSpPr>
        <p:grpSp>
          <p:nvGrpSpPr>
            <p:cNvPr id="5" name="Group 4"/>
            <p:cNvGrpSpPr/>
            <p:nvPr/>
          </p:nvGrpSpPr>
          <p:grpSpPr>
            <a:xfrm>
              <a:off x="5594998" y="2861630"/>
              <a:ext cx="2661106" cy="3694694"/>
              <a:chOff x="5594998" y="2861630"/>
              <a:chExt cx="2661106" cy="3694694"/>
            </a:xfrm>
          </p:grpSpPr>
          <p:grpSp>
            <p:nvGrpSpPr>
              <p:cNvPr id="12" name="Group 11"/>
              <p:cNvGrpSpPr/>
              <p:nvPr/>
            </p:nvGrpSpPr>
            <p:grpSpPr>
              <a:xfrm>
                <a:off x="5594998" y="2861630"/>
                <a:ext cx="358128" cy="3657600"/>
                <a:chOff x="5594998" y="2861630"/>
                <a:chExt cx="358128" cy="3657600"/>
              </a:xfrm>
            </p:grpSpPr>
            <p:sp>
              <p:nvSpPr>
                <p:cNvPr id="48" name="Rectangle 47"/>
                <p:cNvSpPr/>
                <p:nvPr/>
              </p:nvSpPr>
              <p:spPr>
                <a:xfrm>
                  <a:off x="5677080" y="3088160"/>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686380" y="4275838"/>
                  <a:ext cx="199448" cy="10557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688492"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594998" y="2861630"/>
                  <a:ext cx="259995" cy="261610"/>
                </a:xfrm>
                <a:prstGeom prst="rect">
                  <a:avLst/>
                </a:prstGeom>
                <a:noFill/>
                <a:ln>
                  <a:noFill/>
                </a:ln>
              </p:spPr>
              <p:txBody>
                <a:bodyPr wrap="none" rtlCol="0">
                  <a:spAutoFit/>
                </a:bodyPr>
                <a:lstStyle/>
                <a:p>
                  <a:r>
                    <a:rPr lang="en-US" sz="1100" dirty="0" smtClean="0"/>
                    <a:t>C1</a:t>
                  </a:r>
                  <a:endParaRPr lang="en-US" sz="1100" dirty="0"/>
                </a:p>
              </p:txBody>
            </p:sp>
            <p:sp>
              <p:nvSpPr>
                <p:cNvPr id="52" name="Rectangle 51"/>
                <p:cNvSpPr/>
                <p:nvPr/>
              </p:nvSpPr>
              <p:spPr>
                <a:xfrm>
                  <a:off x="5608218" y="3056336"/>
                  <a:ext cx="344907"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5608218" y="4238744"/>
                  <a:ext cx="344908" cy="112990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041918" y="2866393"/>
                <a:ext cx="368606" cy="3652837"/>
                <a:chOff x="6041918" y="2866393"/>
                <a:chExt cx="368606" cy="3652837"/>
              </a:xfrm>
            </p:grpSpPr>
            <p:sp>
              <p:nvSpPr>
                <p:cNvPr id="42" name="Rectangle 41"/>
                <p:cNvSpPr/>
                <p:nvPr/>
              </p:nvSpPr>
              <p:spPr>
                <a:xfrm>
                  <a:off x="6108762" y="3093431"/>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114826" y="4275838"/>
                  <a:ext cx="199448" cy="10557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113525"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6047154" y="2866393"/>
                  <a:ext cx="363370" cy="261610"/>
                </a:xfrm>
                <a:prstGeom prst="rect">
                  <a:avLst/>
                </a:prstGeom>
                <a:noFill/>
                <a:ln>
                  <a:noFill/>
                </a:ln>
              </p:spPr>
              <p:txBody>
                <a:bodyPr wrap="square" rtlCol="0">
                  <a:spAutoFit/>
                </a:bodyPr>
                <a:lstStyle/>
                <a:p>
                  <a:r>
                    <a:rPr lang="en-US" sz="1100" dirty="0" smtClean="0"/>
                    <a:t>C2</a:t>
                  </a:r>
                  <a:endParaRPr lang="en-US" sz="1100" dirty="0"/>
                </a:p>
              </p:txBody>
            </p:sp>
            <p:sp>
              <p:nvSpPr>
                <p:cNvPr id="46" name="Rectangle 45"/>
                <p:cNvSpPr/>
                <p:nvPr/>
              </p:nvSpPr>
              <p:spPr>
                <a:xfrm>
                  <a:off x="6047129" y="3056337"/>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041918" y="4238745"/>
                  <a:ext cx="333136" cy="112990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470044" y="2861671"/>
                <a:ext cx="396194" cy="3657559"/>
                <a:chOff x="6470044" y="2861671"/>
                <a:chExt cx="396194" cy="3657559"/>
              </a:xfrm>
            </p:grpSpPr>
            <p:sp>
              <p:nvSpPr>
                <p:cNvPr id="36" name="Rectangle 35"/>
                <p:cNvSpPr/>
                <p:nvPr/>
              </p:nvSpPr>
              <p:spPr>
                <a:xfrm>
                  <a:off x="6544187" y="3092923"/>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557664" y="4271572"/>
                  <a:ext cx="199448" cy="10557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560659"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6470044" y="2861671"/>
                  <a:ext cx="396194" cy="261610"/>
                </a:xfrm>
                <a:prstGeom prst="rect">
                  <a:avLst/>
                </a:prstGeom>
                <a:noFill/>
                <a:ln>
                  <a:noFill/>
                </a:ln>
              </p:spPr>
              <p:txBody>
                <a:bodyPr wrap="square" rtlCol="0">
                  <a:spAutoFit/>
                </a:bodyPr>
                <a:lstStyle/>
                <a:p>
                  <a:r>
                    <a:rPr lang="en-US" sz="1100" dirty="0" smtClean="0"/>
                    <a:t>C3</a:t>
                  </a:r>
                  <a:endParaRPr lang="en-US" sz="1100" dirty="0"/>
                </a:p>
              </p:txBody>
            </p:sp>
            <p:sp>
              <p:nvSpPr>
                <p:cNvPr id="40" name="Rectangle 39"/>
                <p:cNvSpPr/>
                <p:nvPr/>
              </p:nvSpPr>
              <p:spPr>
                <a:xfrm>
                  <a:off x="6477343" y="3055829"/>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6485981" y="4238745"/>
                  <a:ext cx="333136" cy="112990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7325647" y="2861630"/>
                <a:ext cx="423562" cy="3657600"/>
                <a:chOff x="7325647" y="2861630"/>
                <a:chExt cx="423562" cy="3657600"/>
              </a:xfrm>
            </p:grpSpPr>
            <p:sp>
              <p:nvSpPr>
                <p:cNvPr id="30" name="Rectangle 29"/>
                <p:cNvSpPr/>
                <p:nvPr/>
              </p:nvSpPr>
              <p:spPr>
                <a:xfrm>
                  <a:off x="7392491" y="3092923"/>
                  <a:ext cx="199448" cy="105571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7401617" y="4275838"/>
                  <a:ext cx="199448" cy="10557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7415906"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7327071" y="2861630"/>
                  <a:ext cx="422138" cy="261610"/>
                </a:xfrm>
                <a:prstGeom prst="rect">
                  <a:avLst/>
                </a:prstGeom>
                <a:noFill/>
                <a:ln>
                  <a:noFill/>
                </a:ln>
              </p:spPr>
              <p:txBody>
                <a:bodyPr wrap="square" rtlCol="0">
                  <a:spAutoFit/>
                </a:bodyPr>
                <a:lstStyle/>
                <a:p>
                  <a:r>
                    <a:rPr lang="en-US" sz="1100" dirty="0" smtClean="0"/>
                    <a:t>C5</a:t>
                  </a:r>
                  <a:endParaRPr lang="en-US" sz="1100" dirty="0"/>
                </a:p>
              </p:txBody>
            </p:sp>
            <p:sp>
              <p:nvSpPr>
                <p:cNvPr id="34" name="Rectangle 33"/>
                <p:cNvSpPr/>
                <p:nvPr/>
              </p:nvSpPr>
              <p:spPr>
                <a:xfrm>
                  <a:off x="7325647" y="3056337"/>
                  <a:ext cx="333136" cy="112990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7336597" y="4238744"/>
                  <a:ext cx="333136" cy="112990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7752775" y="2861630"/>
                <a:ext cx="503329" cy="3657600"/>
                <a:chOff x="7752775" y="2861630"/>
                <a:chExt cx="503329" cy="3657600"/>
              </a:xfrm>
            </p:grpSpPr>
            <p:sp>
              <p:nvSpPr>
                <p:cNvPr id="24" name="Rectangle 23"/>
                <p:cNvSpPr/>
                <p:nvPr/>
              </p:nvSpPr>
              <p:spPr>
                <a:xfrm>
                  <a:off x="7819619" y="3088160"/>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835260" y="4271572"/>
                  <a:ext cx="199448" cy="10557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848441"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753372" y="2861630"/>
                  <a:ext cx="502732" cy="261610"/>
                </a:xfrm>
                <a:prstGeom prst="rect">
                  <a:avLst/>
                </a:prstGeom>
                <a:noFill/>
                <a:ln>
                  <a:noFill/>
                </a:ln>
              </p:spPr>
              <p:txBody>
                <a:bodyPr wrap="square" rtlCol="0">
                  <a:spAutoFit/>
                </a:bodyPr>
                <a:lstStyle/>
                <a:p>
                  <a:r>
                    <a:rPr lang="en-US" sz="1100" dirty="0" smtClean="0"/>
                    <a:t>C6</a:t>
                  </a:r>
                  <a:endParaRPr lang="en-US" sz="1100" dirty="0"/>
                </a:p>
              </p:txBody>
            </p:sp>
            <p:sp>
              <p:nvSpPr>
                <p:cNvPr id="28" name="Rectangle 27"/>
                <p:cNvSpPr/>
                <p:nvPr/>
              </p:nvSpPr>
              <p:spPr>
                <a:xfrm>
                  <a:off x="7752775" y="3051066"/>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763653" y="4238745"/>
                  <a:ext cx="333136" cy="112990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6909785" y="2861630"/>
                <a:ext cx="415862" cy="3694694"/>
                <a:chOff x="6909785" y="2861630"/>
                <a:chExt cx="415862" cy="3694694"/>
              </a:xfrm>
            </p:grpSpPr>
            <p:sp>
              <p:nvSpPr>
                <p:cNvPr id="18" name="Rectangle 17"/>
                <p:cNvSpPr/>
                <p:nvPr/>
              </p:nvSpPr>
              <p:spPr>
                <a:xfrm>
                  <a:off x="6978607" y="3092923"/>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985699" y="4278903"/>
                  <a:ext cx="199448" cy="10557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6909785" y="2861630"/>
                  <a:ext cx="415862" cy="261610"/>
                </a:xfrm>
                <a:prstGeom prst="rect">
                  <a:avLst/>
                </a:prstGeom>
                <a:noFill/>
                <a:ln>
                  <a:noFill/>
                </a:ln>
              </p:spPr>
              <p:txBody>
                <a:bodyPr wrap="square" rtlCol="0">
                  <a:spAutoFit/>
                </a:bodyPr>
                <a:lstStyle/>
                <a:p>
                  <a:r>
                    <a:rPr lang="en-US" sz="1100" dirty="0" smtClean="0"/>
                    <a:t>C4</a:t>
                  </a:r>
                  <a:endParaRPr lang="en-US" sz="1100" dirty="0"/>
                </a:p>
              </p:txBody>
            </p:sp>
            <p:sp>
              <p:nvSpPr>
                <p:cNvPr id="21" name="Rectangle 20"/>
                <p:cNvSpPr/>
                <p:nvPr/>
              </p:nvSpPr>
              <p:spPr>
                <a:xfrm>
                  <a:off x="6911763" y="3056337"/>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918920" y="4238745"/>
                  <a:ext cx="333136" cy="112990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944643" y="542642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Rectangle 5"/>
            <p:cNvSpPr/>
            <p:nvPr/>
          </p:nvSpPr>
          <p:spPr>
            <a:xfrm>
              <a:off x="7007185" y="5463516"/>
              <a:ext cx="199448" cy="10557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334662" y="542642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777942" y="542234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90536" y="5432174"/>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41918" y="5426422"/>
              <a:ext cx="333136"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08218" y="5426422"/>
              <a:ext cx="344907" cy="1129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ight Brace 55"/>
          <p:cNvSpPr/>
          <p:nvPr/>
        </p:nvSpPr>
        <p:spPr>
          <a:xfrm>
            <a:off x="3886968" y="3765395"/>
            <a:ext cx="406294" cy="1161401"/>
          </a:xfrm>
          <a:prstGeom prst="rightBrace">
            <a:avLst/>
          </a:prstGeom>
          <a:ln w="222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267716" y="3988479"/>
            <a:ext cx="1570731" cy="400110"/>
          </a:xfrm>
          <a:prstGeom prst="rect">
            <a:avLst/>
          </a:prstGeom>
          <a:noFill/>
        </p:spPr>
        <p:txBody>
          <a:bodyPr wrap="square" rtlCol="0">
            <a:spAutoFit/>
          </a:bodyPr>
          <a:lstStyle/>
          <a:p>
            <a:r>
              <a:rPr lang="en-US" sz="2000" dirty="0" smtClean="0">
                <a:solidFill>
                  <a:schemeClr val="accent2">
                    <a:lumMod val="75000"/>
                  </a:schemeClr>
                </a:solidFill>
              </a:rPr>
              <a:t>Row group</a:t>
            </a:r>
            <a:endParaRPr lang="en-US" sz="2000" dirty="0">
              <a:solidFill>
                <a:schemeClr val="accent2">
                  <a:lumMod val="75000"/>
                </a:schemeClr>
              </a:solidFill>
            </a:endParaRPr>
          </a:p>
        </p:txBody>
      </p:sp>
      <p:sp>
        <p:nvSpPr>
          <p:cNvPr id="59" name="TextBox 58"/>
          <p:cNvSpPr txBox="1"/>
          <p:nvPr/>
        </p:nvSpPr>
        <p:spPr>
          <a:xfrm>
            <a:off x="2530821" y="1915145"/>
            <a:ext cx="2031471" cy="400110"/>
          </a:xfrm>
          <a:prstGeom prst="rect">
            <a:avLst/>
          </a:prstGeom>
          <a:noFill/>
        </p:spPr>
        <p:txBody>
          <a:bodyPr wrap="square" rtlCol="0">
            <a:spAutoFit/>
          </a:bodyPr>
          <a:lstStyle/>
          <a:p>
            <a:r>
              <a:rPr lang="en-US" sz="2000" dirty="0" smtClean="0">
                <a:solidFill>
                  <a:schemeClr val="tx2">
                    <a:lumMod val="75000"/>
                  </a:schemeClr>
                </a:solidFill>
              </a:rPr>
              <a:t>Segment</a:t>
            </a:r>
            <a:endParaRPr lang="en-US" sz="2000" dirty="0">
              <a:solidFill>
                <a:schemeClr val="tx2">
                  <a:lumMod val="75000"/>
                </a:schemeClr>
              </a:solidFill>
            </a:endParaRPr>
          </a:p>
        </p:txBody>
      </p:sp>
      <p:cxnSp>
        <p:nvCxnSpPr>
          <p:cNvPr id="61" name="Straight Arrow Connector 60"/>
          <p:cNvCxnSpPr/>
          <p:nvPr/>
        </p:nvCxnSpPr>
        <p:spPr>
          <a:xfrm>
            <a:off x="3207479" y="2240275"/>
            <a:ext cx="0" cy="2286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294967295"/>
          </p:nvPr>
        </p:nvSpPr>
        <p:spPr>
          <a:xfrm>
            <a:off x="10896810" y="2272"/>
            <a:ext cx="1015735" cy="365760"/>
          </a:xfrm>
          <a:prstGeom prst="rect">
            <a:avLst/>
          </a:prstGeom>
        </p:spPr>
        <p:txBody>
          <a:bodyPr/>
          <a:lstStyle/>
          <a:p>
            <a:fld id="{380B2A65-0A7D-4417-84AC-6CCE5129E38C}" type="slidenum">
              <a:rPr lang="en-US" smtClean="0"/>
              <a:t>8</a:t>
            </a:fld>
            <a:endParaRPr lang="en-US"/>
          </a:p>
        </p:txBody>
      </p:sp>
      <p:sp>
        <p:nvSpPr>
          <p:cNvPr id="66" name="Right Brace 65"/>
          <p:cNvSpPr/>
          <p:nvPr/>
        </p:nvSpPr>
        <p:spPr>
          <a:xfrm>
            <a:off x="3944622" y="3765394"/>
            <a:ext cx="304800" cy="1161401"/>
          </a:xfrm>
          <a:prstGeom prst="rightBrace">
            <a:avLst/>
          </a:prstGeom>
          <a:ln w="222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a:off x="4230257" y="3988479"/>
            <a:ext cx="1178355" cy="707886"/>
          </a:xfrm>
          <a:prstGeom prst="rect">
            <a:avLst/>
          </a:prstGeom>
          <a:noFill/>
        </p:spPr>
        <p:txBody>
          <a:bodyPr wrap="square" rtlCol="0">
            <a:spAutoFit/>
          </a:bodyPr>
          <a:lstStyle/>
          <a:p>
            <a:r>
              <a:rPr lang="en-US" sz="2000" dirty="0" smtClean="0">
                <a:solidFill>
                  <a:schemeClr val="accent2">
                    <a:lumMod val="40000"/>
                    <a:lumOff val="60000"/>
                  </a:schemeClr>
                </a:solidFill>
              </a:rPr>
              <a:t>Row group</a:t>
            </a:r>
            <a:endParaRPr lang="en-US" sz="2000" dirty="0">
              <a:solidFill>
                <a:schemeClr val="accent2">
                  <a:lumMod val="40000"/>
                  <a:lumOff val="60000"/>
                </a:schemeClr>
              </a:solidFill>
            </a:endParaRPr>
          </a:p>
        </p:txBody>
      </p:sp>
    </p:spTree>
    <p:extLst>
      <p:ext uri="{BB962C8B-B14F-4D97-AF65-F5344CB8AC3E}">
        <p14:creationId xmlns:p14="http://schemas.microsoft.com/office/powerpoint/2010/main" val="39235215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Columnstore</a:t>
            </a:r>
            <a:r>
              <a:rPr lang="en-US" dirty="0" smtClean="0"/>
              <a:t> Index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7097936"/>
              </p:ext>
            </p:extLst>
          </p:nvPr>
        </p:nvGraphicFramePr>
        <p:xfrm>
          <a:off x="609441" y="1198880"/>
          <a:ext cx="10285571" cy="4820920"/>
        </p:xfrm>
        <a:graphic>
          <a:graphicData uri="http://schemas.openxmlformats.org/drawingml/2006/table">
            <a:tbl>
              <a:tblPr firstRow="1" bandRow="1">
                <a:tableStyleId>{21E4AEA4-8DFA-4A89-87EB-49C32662AFE0}</a:tableStyleId>
              </a:tblPr>
              <a:tblGrid>
                <a:gridCol w="2018663"/>
                <a:gridCol w="1533327"/>
                <a:gridCol w="1533327"/>
                <a:gridCol w="1533327"/>
                <a:gridCol w="1533327"/>
                <a:gridCol w="2133600"/>
              </a:tblGrid>
              <a:tr h="370840">
                <a:tc>
                  <a:txBody>
                    <a:bodyPr/>
                    <a:lstStyle/>
                    <a:p>
                      <a:r>
                        <a:rPr lang="en-US" sz="1800" dirty="0" err="1" smtClean="0"/>
                        <a:t>OrderDateKey</a:t>
                      </a:r>
                      <a:endParaRPr lang="en-US" sz="1800" dirty="0"/>
                    </a:p>
                  </a:txBody>
                  <a:tcPr marL="121888" marR="121888"/>
                </a:tc>
                <a:tc>
                  <a:txBody>
                    <a:bodyPr/>
                    <a:lstStyle/>
                    <a:p>
                      <a:r>
                        <a:rPr lang="en-US" sz="1800" dirty="0" err="1" smtClean="0"/>
                        <a:t>ProductKey</a:t>
                      </a:r>
                      <a:endParaRPr lang="en-US" sz="1800" dirty="0"/>
                    </a:p>
                  </a:txBody>
                  <a:tcPr marL="121888" marR="121888"/>
                </a:tc>
                <a:tc>
                  <a:txBody>
                    <a:bodyPr/>
                    <a:lstStyle/>
                    <a:p>
                      <a:r>
                        <a:rPr lang="en-US" sz="1800" dirty="0" err="1" smtClean="0"/>
                        <a:t>StoreKey</a:t>
                      </a:r>
                      <a:endParaRPr lang="en-US" sz="1800" dirty="0"/>
                    </a:p>
                  </a:txBody>
                  <a:tcPr marL="121888" marR="121888"/>
                </a:tc>
                <a:tc>
                  <a:txBody>
                    <a:bodyPr/>
                    <a:lstStyle/>
                    <a:p>
                      <a:r>
                        <a:rPr lang="en-US" sz="1800" dirty="0" err="1" smtClean="0"/>
                        <a:t>RegionKey</a:t>
                      </a:r>
                      <a:endParaRPr lang="en-US" sz="1800" dirty="0"/>
                    </a:p>
                  </a:txBody>
                  <a:tcPr marL="121888" marR="121888"/>
                </a:tc>
                <a:tc>
                  <a:txBody>
                    <a:bodyPr/>
                    <a:lstStyle/>
                    <a:p>
                      <a:r>
                        <a:rPr lang="en-US" sz="1800" dirty="0" smtClean="0"/>
                        <a:t>Quantity</a:t>
                      </a:r>
                      <a:endParaRPr lang="en-US" sz="1800" dirty="0"/>
                    </a:p>
                  </a:txBody>
                  <a:tcPr marL="121888" marR="121888"/>
                </a:tc>
                <a:tc>
                  <a:txBody>
                    <a:bodyPr/>
                    <a:lstStyle/>
                    <a:p>
                      <a:r>
                        <a:rPr lang="en-US" sz="1800" dirty="0" err="1" smtClean="0"/>
                        <a:t>SalesAmount</a:t>
                      </a:r>
                      <a:endParaRPr lang="en-US" sz="1800"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6</a:t>
                      </a:r>
                      <a:endParaRPr lang="en-US" dirty="0"/>
                    </a:p>
                  </a:txBody>
                  <a:tcPr marL="121888" marR="121888"/>
                </a:tc>
                <a:tc>
                  <a:txBody>
                    <a:bodyPr/>
                    <a:lstStyle/>
                    <a:p>
                      <a:r>
                        <a:rPr lang="en-US" dirty="0" smtClean="0"/>
                        <a:t>30.00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103</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17.00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109</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20.00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103</a:t>
                      </a:r>
                    </a:p>
                  </a:txBody>
                  <a:tcPr marL="121888" marR="121888"/>
                </a:tc>
                <a:tc>
                  <a:txBody>
                    <a:bodyPr/>
                    <a:lstStyle/>
                    <a:p>
                      <a:r>
                        <a:rPr lang="en-US" dirty="0" smtClean="0"/>
                        <a:t>03</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17.00</a:t>
                      </a:r>
                      <a:endParaRPr lang="en-US" dirty="0"/>
                    </a:p>
                  </a:txBody>
                  <a:tcPr marL="121888" marR="121888"/>
                </a:tc>
              </a:tr>
              <a:tr h="370840">
                <a:tc>
                  <a:txBody>
                    <a:bodyPr/>
                    <a:lstStyle/>
                    <a:p>
                      <a:r>
                        <a:rPr lang="en-US" dirty="0" smtClean="0"/>
                        <a:t>20101107</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05</a:t>
                      </a:r>
                      <a:endParaRPr lang="en-US" dirty="0"/>
                    </a:p>
                  </a:txBody>
                  <a:tcPr marL="121888" marR="121888"/>
                </a:tc>
                <a:tc>
                  <a:txBody>
                    <a:bodyPr/>
                    <a:lstStyle/>
                    <a:p>
                      <a:r>
                        <a:rPr lang="en-US" dirty="0" smtClean="0"/>
                        <a:t>3</a:t>
                      </a:r>
                      <a:endParaRPr lang="en-US" dirty="0"/>
                    </a:p>
                  </a:txBody>
                  <a:tcPr marL="121888" marR="121888"/>
                </a:tc>
                <a:tc>
                  <a:txBody>
                    <a:bodyPr/>
                    <a:lstStyle/>
                    <a:p>
                      <a:r>
                        <a:rPr lang="en-US" dirty="0" smtClean="0"/>
                        <a:t>4</a:t>
                      </a:r>
                      <a:endParaRPr lang="en-US" dirty="0"/>
                    </a:p>
                  </a:txBody>
                  <a:tcPr marL="121888" marR="121888"/>
                </a:tc>
                <a:tc>
                  <a:txBody>
                    <a:bodyPr/>
                    <a:lstStyle/>
                    <a:p>
                      <a:r>
                        <a:rPr lang="en-US" dirty="0" smtClean="0"/>
                        <a:t>20.00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5</a:t>
                      </a:r>
                      <a:endParaRPr lang="en-US" dirty="0"/>
                    </a:p>
                  </a:txBody>
                  <a:tcPr marL="121888" marR="121888"/>
                </a:tc>
                <a:tc>
                  <a:txBody>
                    <a:bodyPr/>
                    <a:lstStyle/>
                    <a:p>
                      <a:r>
                        <a:rPr lang="en-US" dirty="0" smtClean="0"/>
                        <a:t>25.00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r>
                        <a:rPr lang="en-US" dirty="0" smtClean="0"/>
                        <a:t>102</a:t>
                      </a:r>
                      <a:endParaRPr lang="en-US" dirty="0"/>
                    </a:p>
                  </a:txBody>
                  <a:tcPr marL="121888" marR="121888"/>
                </a:tc>
                <a:tc>
                  <a:txBody>
                    <a:bodyPr/>
                    <a:lstStyle/>
                    <a:p>
                      <a:r>
                        <a:rPr lang="en-US" dirty="0" smtClean="0"/>
                        <a:t>02</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14.00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106</a:t>
                      </a:r>
                    </a:p>
                  </a:txBody>
                  <a:tcPr marL="121888" marR="121888"/>
                </a:tc>
                <a:tc>
                  <a:txBody>
                    <a:bodyPr/>
                    <a:lstStyle/>
                    <a:p>
                      <a:r>
                        <a:rPr lang="en-US" dirty="0" smtClean="0"/>
                        <a:t>03</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5</a:t>
                      </a:r>
                      <a:endParaRPr lang="en-US" dirty="0"/>
                    </a:p>
                  </a:txBody>
                  <a:tcPr marL="121888" marR="121888"/>
                </a:tc>
                <a:tc>
                  <a:txBody>
                    <a:bodyPr/>
                    <a:lstStyle/>
                    <a:p>
                      <a:r>
                        <a:rPr lang="en-US" dirty="0" smtClean="0"/>
                        <a:t>25.00</a:t>
                      </a:r>
                      <a:endParaRPr lang="en-US" dirty="0"/>
                    </a:p>
                  </a:txBody>
                  <a:tcPr marL="121888" marR="121888"/>
                </a:tc>
              </a:tr>
              <a:tr h="370840">
                <a:tc>
                  <a:txBody>
                    <a:bodyPr/>
                    <a:lstStyle/>
                    <a:p>
                      <a:r>
                        <a:rPr lang="en-US" dirty="0" smtClean="0"/>
                        <a:t>20101108</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109</a:t>
                      </a:r>
                    </a:p>
                  </a:txBody>
                  <a:tcPr marL="121888" marR="121888"/>
                </a:tc>
                <a:tc>
                  <a:txBody>
                    <a:bodyPr/>
                    <a:lstStyle/>
                    <a:p>
                      <a:r>
                        <a:rPr lang="en-US" dirty="0" smtClean="0"/>
                        <a:t>01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10.00</a:t>
                      </a:r>
                      <a:endParaRPr lang="en-US" dirty="0"/>
                    </a:p>
                  </a:txBody>
                  <a:tcPr marL="121888" marR="121888"/>
                </a:tc>
              </a:tr>
              <a:tr h="370840">
                <a:tc>
                  <a:txBody>
                    <a:bodyPr/>
                    <a:lstStyle/>
                    <a:p>
                      <a:r>
                        <a:rPr lang="en-US" dirty="0" smtClean="0"/>
                        <a:t>20101109</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4</a:t>
                      </a:r>
                      <a:endParaRPr lang="en-US" dirty="0"/>
                    </a:p>
                  </a:txBody>
                  <a:tcPr marL="121888" marR="121888"/>
                </a:tc>
                <a:tc>
                  <a:txBody>
                    <a:bodyPr/>
                    <a:lstStyle/>
                    <a:p>
                      <a:r>
                        <a:rPr lang="en-US" dirty="0" smtClean="0"/>
                        <a:t>20.00</a:t>
                      </a:r>
                      <a:endParaRPr lang="en-US" dirty="0"/>
                    </a:p>
                  </a:txBody>
                  <a:tcPr marL="121888" marR="121888"/>
                </a:tc>
              </a:tr>
              <a:tr h="370840">
                <a:tc>
                  <a:txBody>
                    <a:bodyPr/>
                    <a:lstStyle/>
                    <a:p>
                      <a:r>
                        <a:rPr lang="en-US" dirty="0" smtClean="0"/>
                        <a:t>20101109</a:t>
                      </a:r>
                      <a:endParaRPr lang="en-US" dirty="0"/>
                    </a:p>
                  </a:txBody>
                  <a:tcPr marL="121888" marR="121888"/>
                </a:tc>
                <a:tc>
                  <a:txBody>
                    <a:bodyPr/>
                    <a:lstStyle/>
                    <a:p>
                      <a:r>
                        <a:rPr lang="en-US" dirty="0" smtClean="0"/>
                        <a:t>106</a:t>
                      </a:r>
                      <a:endParaRPr lang="en-US" dirty="0"/>
                    </a:p>
                  </a:txBody>
                  <a:tcPr marL="121888" marR="121888"/>
                </a:tc>
                <a:tc>
                  <a:txBody>
                    <a:bodyPr/>
                    <a:lstStyle/>
                    <a:p>
                      <a:r>
                        <a:rPr lang="en-US" dirty="0" smtClean="0"/>
                        <a:t>04</a:t>
                      </a:r>
                      <a:endParaRPr lang="en-US" dirty="0"/>
                    </a:p>
                  </a:txBody>
                  <a:tcPr marL="121888" marR="121888"/>
                </a:tc>
                <a:tc>
                  <a:txBody>
                    <a:bodyPr/>
                    <a:lstStyle/>
                    <a:p>
                      <a:r>
                        <a:rPr lang="en-US" dirty="0" smtClean="0"/>
                        <a:t>2</a:t>
                      </a:r>
                      <a:endParaRPr lang="en-US" dirty="0"/>
                    </a:p>
                  </a:txBody>
                  <a:tcPr marL="121888" marR="121888"/>
                </a:tc>
                <a:tc>
                  <a:txBody>
                    <a:bodyPr/>
                    <a:lstStyle/>
                    <a:p>
                      <a:r>
                        <a:rPr lang="en-US" dirty="0" smtClean="0"/>
                        <a:t>5</a:t>
                      </a:r>
                      <a:endParaRPr lang="en-US" dirty="0"/>
                    </a:p>
                  </a:txBody>
                  <a:tcPr marL="121888" marR="121888"/>
                </a:tc>
                <a:tc>
                  <a:txBody>
                    <a:bodyPr/>
                    <a:lstStyle/>
                    <a:p>
                      <a:r>
                        <a:rPr lang="en-US" dirty="0" smtClean="0"/>
                        <a:t>25.00</a:t>
                      </a:r>
                      <a:endParaRPr lang="en-US" dirty="0"/>
                    </a:p>
                  </a:txBody>
                  <a:tcPr marL="121888" marR="121888"/>
                </a:tc>
              </a:tr>
              <a:tr h="370840">
                <a:tc>
                  <a:txBody>
                    <a:bodyPr/>
                    <a:lstStyle/>
                    <a:p>
                      <a:r>
                        <a:rPr lang="en-US" dirty="0" smtClean="0"/>
                        <a:t>20101109</a:t>
                      </a:r>
                      <a:endParaRPr lang="en-US"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103</a:t>
                      </a:r>
                    </a:p>
                  </a:txBody>
                  <a:tcPr marL="121888" marR="121888"/>
                </a:tc>
                <a:tc>
                  <a:txBody>
                    <a:bodyPr/>
                    <a:lstStyle/>
                    <a:p>
                      <a:r>
                        <a:rPr lang="en-US" dirty="0" smtClean="0"/>
                        <a:t>01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a:t>
                      </a:r>
                      <a:endParaRPr lang="en-US" dirty="0"/>
                    </a:p>
                  </a:txBody>
                  <a:tcPr marL="121888" marR="121888"/>
                </a:tc>
                <a:tc>
                  <a:txBody>
                    <a:bodyPr/>
                    <a:lstStyle/>
                    <a:p>
                      <a:r>
                        <a:rPr lang="en-US" dirty="0" smtClean="0"/>
                        <a:t>17.00</a:t>
                      </a:r>
                      <a:endParaRPr lang="en-US" dirty="0"/>
                    </a:p>
                  </a:txBody>
                  <a:tcPr marL="121888" marR="121888"/>
                </a:tc>
              </a:tr>
            </a:tbl>
          </a:graphicData>
        </a:graphic>
      </p:graphicFrame>
    </p:spTree>
    <p:extLst>
      <p:ext uri="{BB962C8B-B14F-4D97-AF65-F5344CB8AC3E}">
        <p14:creationId xmlns:p14="http://schemas.microsoft.com/office/powerpoint/2010/main" val="40857342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 (4)</Template>
  <TotalTime>0</TotalTime>
  <Words>2906</Words>
  <Application>Microsoft Office PowerPoint</Application>
  <PresentationFormat>Custom</PresentationFormat>
  <Paragraphs>861</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TechEd_2012_Template_16x9 (4)</vt:lpstr>
      <vt:lpstr>White with Consolas font for code slides</vt:lpstr>
      <vt:lpstr>SQL Server xVelocity memory optimized Columnstore Index Performance Tuning</vt:lpstr>
      <vt:lpstr>Session Objectives and Takeaways</vt:lpstr>
      <vt:lpstr>Why pay attention?</vt:lpstr>
      <vt:lpstr>Agenda</vt:lpstr>
      <vt:lpstr> Inner join</vt:lpstr>
      <vt:lpstr>Overview of Columnstore Index</vt:lpstr>
      <vt:lpstr>How Do ColumnStore Indexes Speed Up Queries?</vt:lpstr>
      <vt:lpstr>Columnstore Index Structure</vt:lpstr>
      <vt:lpstr>Columnstore Index Example</vt:lpstr>
      <vt:lpstr>Horizontally Partition (Row Groups)</vt:lpstr>
      <vt:lpstr>Vertically Partition (Segments)</vt:lpstr>
      <vt:lpstr>Compress Each Segment*</vt:lpstr>
      <vt:lpstr>Fetch Only Needed Columns</vt:lpstr>
      <vt:lpstr>How Does Batch Mode Speed Up Queries?</vt:lpstr>
      <vt:lpstr>Batch mode processing</vt:lpstr>
      <vt:lpstr>#1 Takeaway!</vt:lpstr>
      <vt:lpstr>Work Arounds</vt:lpstr>
      <vt:lpstr>Best Practices</vt:lpstr>
      <vt:lpstr>Things to Avoid</vt:lpstr>
      <vt:lpstr>Outer Join Workaround</vt:lpstr>
      <vt:lpstr>IN and EXISTs Issue &amp; Workaround</vt:lpstr>
      <vt:lpstr>In and Exists Issue</vt:lpstr>
      <vt:lpstr>Union All Issue &amp; Workaround</vt:lpstr>
      <vt:lpstr>Union All Issue.</vt:lpstr>
      <vt:lpstr>Scalar Aggregates Issue &amp; Workaround</vt:lpstr>
      <vt:lpstr>Multiple DISTINCT aggregates issue &amp; workaround</vt:lpstr>
      <vt:lpstr>Multiple distinct aggregates</vt:lpstr>
      <vt:lpstr>How to Load Columnstore Effectively</vt:lpstr>
      <vt:lpstr>Loading new data into a columnstore index</vt:lpstr>
      <vt:lpstr>Adding Data Using Disable, Update, Rebuild</vt:lpstr>
      <vt:lpstr>Adding Data Using Partition Switching</vt:lpstr>
      <vt:lpstr>Adding Data Using UNION ALL (trickle load)</vt:lpstr>
      <vt:lpstr>Optimizing index management and db design</vt:lpstr>
      <vt:lpstr>Reduce Nonclustered B-trees</vt:lpstr>
      <vt:lpstr>Eliminating Unsupported Data Types</vt:lpstr>
      <vt:lpstr>Achieving Fast Columnstore Index Builds</vt:lpstr>
      <vt:lpstr>Memory issues: Troubleshooting</vt:lpstr>
      <vt:lpstr>Maximizing the Benefits  of Segment Elimination</vt:lpstr>
      <vt:lpstr>Segment Elimination  </vt:lpstr>
      <vt:lpstr>Segment Elimination</vt:lpstr>
      <vt:lpstr>Verifying Segment Elimination</vt:lpstr>
      <vt:lpstr>String performance issues</vt:lpstr>
      <vt:lpstr>Forcing use or non-use of Columnstores</vt:lpstr>
      <vt:lpstr>Summary</vt:lpstr>
      <vt:lpstr>More Information</vt:lpstr>
      <vt:lpstr>Resources</vt:lpstr>
      <vt:lpstr>Submit your evals online </vt:lpstr>
      <vt:lpstr>PowerPoint Presentation</vt:lpstr>
    </vt:vector>
  </TitlesOfParts>
  <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xVelocity memory optimized Columnstore Index Performance Tuning</dc:title>
  <dc:subject>TechEd 2012</dc:subject>
  <dc:creator/>
  <cp:keywords/>
  <dc:description/>
  <cp:lastModifiedBy/>
  <cp:revision>1</cp:revision>
  <dcterms:created xsi:type="dcterms:W3CDTF">2012-06-26T03:38:56Z</dcterms:created>
  <dcterms:modified xsi:type="dcterms:W3CDTF">2012-06-27T02:04:10Z</dcterms:modified>
</cp:coreProperties>
</file>