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18" r:id="rId2"/>
  </p:sldMasterIdLst>
  <p:notesMasterIdLst>
    <p:notesMasterId r:id="rId24"/>
  </p:notesMasterIdLst>
  <p:handoutMasterIdLst>
    <p:handoutMasterId r:id="rId25"/>
  </p:handoutMasterIdLst>
  <p:sldIdLst>
    <p:sldId id="257" r:id="rId3"/>
    <p:sldId id="319" r:id="rId4"/>
    <p:sldId id="339" r:id="rId5"/>
    <p:sldId id="321" r:id="rId6"/>
    <p:sldId id="338" r:id="rId7"/>
    <p:sldId id="323" r:id="rId8"/>
    <p:sldId id="335" r:id="rId9"/>
    <p:sldId id="336" r:id="rId10"/>
    <p:sldId id="325" r:id="rId11"/>
    <p:sldId id="322" r:id="rId12"/>
    <p:sldId id="328" r:id="rId13"/>
    <p:sldId id="337" r:id="rId14"/>
    <p:sldId id="330" r:id="rId15"/>
    <p:sldId id="332" r:id="rId16"/>
    <p:sldId id="331" r:id="rId17"/>
    <p:sldId id="340" r:id="rId18"/>
    <p:sldId id="346" r:id="rId19"/>
    <p:sldId id="347" r:id="rId20"/>
    <p:sldId id="348" r:id="rId21"/>
    <p:sldId id="345" r:id="rId22"/>
    <p:sldId id="256" r:id="rId23"/>
  </p:sldIdLst>
  <p:sldSz cx="12188825" cy="6858000"/>
  <p:notesSz cx="6881813" cy="92964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D34E5EE-B375-4120-8E3A-46833CB520A1}">
          <p14:sldIdLst>
            <p14:sldId id="257"/>
            <p14:sldId id="319"/>
            <p14:sldId id="339"/>
            <p14:sldId id="321"/>
            <p14:sldId id="338"/>
            <p14:sldId id="323"/>
            <p14:sldId id="335"/>
            <p14:sldId id="336"/>
            <p14:sldId id="325"/>
            <p14:sldId id="322"/>
            <p14:sldId id="328"/>
            <p14:sldId id="337"/>
            <p14:sldId id="330"/>
            <p14:sldId id="332"/>
            <p14:sldId id="331"/>
            <p14:sldId id="340"/>
            <p14:sldId id="346"/>
            <p14:sldId id="347"/>
            <p14:sldId id="348"/>
            <p14:sldId id="345"/>
            <p14:sldId id="256"/>
          </p14:sldIdLst>
        </p14:section>
      </p14:sectionLst>
    </p:ext>
    <p:ext uri="{EFAFB233-063F-42B5-8137-9DF3F51BA10A}">
      <p15:sldGuideLst xmlns:p15="http://schemas.microsoft.com/office/powerpoint/2012/main" xmlns="">
        <p15:guide id="1" orient="horz" pos="144">
          <p15:clr>
            <a:srgbClr val="A4A3A4"/>
          </p15:clr>
        </p15:guide>
        <p15:guide id="2" orient="horz" pos="1200">
          <p15:clr>
            <a:srgbClr val="A4A3A4"/>
          </p15:clr>
        </p15:guide>
        <p15:guide id="3" orient="horz" pos="2736">
          <p15:clr>
            <a:srgbClr val="A4A3A4"/>
          </p15:clr>
        </p15:guide>
        <p15:guide id="4" orient="horz" pos="4176">
          <p15:clr>
            <a:srgbClr val="A4A3A4"/>
          </p15:clr>
        </p15:guide>
        <p15:guide id="5" orient="horz" pos="1488">
          <p15:clr>
            <a:srgbClr val="A4A3A4"/>
          </p15:clr>
        </p15:guide>
        <p15:guide id="6" orient="horz" pos="912">
          <p15:clr>
            <a:srgbClr val="A4A3A4"/>
          </p15:clr>
        </p15:guide>
        <p15:guide id="7" pos="3839">
          <p15:clr>
            <a:srgbClr val="A4A3A4"/>
          </p15:clr>
        </p15:guide>
        <p15:guide id="8" pos="327">
          <p15:clr>
            <a:srgbClr val="A4A3A4"/>
          </p15:clr>
        </p15:guide>
        <p15:guide id="9" pos="1190">
          <p15:clr>
            <a:srgbClr val="A4A3A4"/>
          </p15:clr>
        </p15:guide>
        <p15:guide id="10" pos="7350">
          <p15:clr>
            <a:srgbClr val="A4A3A4"/>
          </p15:clr>
        </p15:guide>
        <p15:guide id="11" pos="7063">
          <p15:clr>
            <a:srgbClr val="A4A3A4"/>
          </p15:clr>
        </p15:guide>
        <p15:guide id="12" pos="6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AE1E"/>
    <a:srgbClr val="000000"/>
    <a:srgbClr val="429A16"/>
    <a:srgbClr val="F8F57B"/>
    <a:srgbClr val="59D01E"/>
    <a:srgbClr val="ACE58F"/>
    <a:srgbClr val="292929"/>
    <a:srgbClr val="333333"/>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6" autoAdjust="0"/>
    <p:restoredTop sz="90957" autoAdjust="0"/>
  </p:normalViewPr>
  <p:slideViewPr>
    <p:cSldViewPr>
      <p:cViewPr varScale="1">
        <p:scale>
          <a:sx n="52" d="100"/>
          <a:sy n="52" d="100"/>
        </p:scale>
        <p:origin x="-84" y="-1098"/>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1" d="100"/>
          <a:sy n="81" d="100"/>
        </p:scale>
        <p:origin x="-3156" y="-78"/>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r>
              <a:rPr lang="en-US" dirty="0" err="1" smtClean="0">
                <a:solidFill>
                  <a:schemeClr val="tx1">
                    <a:alpha val="99000"/>
                  </a:schemeClr>
                </a:solidFill>
                <a:latin typeface="Segoe UI" pitchFamily="34" charset="0"/>
              </a:rPr>
              <a:t>TechEd</a:t>
            </a:r>
            <a:r>
              <a:rPr lang="en-US" dirty="0" smtClean="0">
                <a:solidFill>
                  <a:schemeClr val="tx1">
                    <a:alpha val="99000"/>
                  </a:schemeClr>
                </a:solidFill>
                <a:latin typeface="Segoe UI" pitchFamily="34" charset="0"/>
              </a:rPr>
              <a:t> 2012</a:t>
            </a:r>
            <a:endParaRPr lang="en-US" dirty="0">
              <a:solidFill>
                <a:schemeClr val="tx1">
                  <a:alpha val="99000"/>
                </a:schemeClr>
              </a:solidFill>
              <a:latin typeface="Segoe UI" pitchFamily="34" charset="0"/>
            </a:endParaRPr>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1C3F5198-D814-4F07-A84F-942E63C84983}" type="datetimeFigureOut">
              <a:rPr lang="en-US" smtClean="0">
                <a:solidFill>
                  <a:schemeClr val="tx1">
                    <a:alpha val="99000"/>
                  </a:schemeClr>
                </a:solidFill>
                <a:latin typeface="Segoe UI" pitchFamily="34" charset="0"/>
              </a:rPr>
              <a:pPr/>
              <a:t>6/26/2012</a:t>
            </a:fld>
            <a:endParaRPr lang="en-US" dirty="0">
              <a:solidFill>
                <a:schemeClr val="tx1">
                  <a:alpha val="99000"/>
                </a:schemeClr>
              </a:solidFill>
              <a:latin typeface="Segoe UI" pitchFamily="34" charset="0"/>
            </a:endParaRPr>
          </a:p>
        </p:txBody>
      </p:sp>
      <p:sp>
        <p:nvSpPr>
          <p:cNvPr id="4" name="Footer Placeholder 3"/>
          <p:cNvSpPr>
            <a:spLocks noGrp="1"/>
          </p:cNvSpPr>
          <p:nvPr>
            <p:ph type="ftr" sz="quarter" idx="2"/>
          </p:nvPr>
        </p:nvSpPr>
        <p:spPr>
          <a:xfrm>
            <a:off x="0" y="8829967"/>
            <a:ext cx="6270096" cy="464820"/>
          </a:xfrm>
          <a:prstGeom prst="rect">
            <a:avLst/>
          </a:prstGeom>
        </p:spPr>
        <p:txBody>
          <a:bodyPr vert="horz" lIns="92446" tIns="46223" rIns="92446" bIns="46223" rtlCol="0" anchor="b"/>
          <a:lstStyle>
            <a:lvl1pPr algn="l">
              <a:defRPr sz="1200"/>
            </a:lvl1pPr>
          </a:lstStyle>
          <a:p>
            <a:r>
              <a:rPr lang="en-US" sz="500" dirty="0">
                <a:solidFill>
                  <a:schemeClr val="tx1">
                    <a:alpha val="99000"/>
                  </a:schemeClr>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a:solidFill>
                  <a:schemeClr val="tx1">
                    <a:alpha val="99000"/>
                  </a:schemeClr>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chemeClr val="tx1">
                    <a:alpha val="99000"/>
                  </a:schemeClr>
                </a:solidFill>
                <a:latin typeface="Segoe UI" pitchFamily="34" charset="0"/>
              </a:rPr>
            </a:br>
            <a:r>
              <a:rPr lang="en-US" sz="500" dirty="0">
                <a:solidFill>
                  <a:schemeClr val="tx1">
                    <a:alpha val="99000"/>
                  </a:schemeClr>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70096" y="8829967"/>
            <a:ext cx="610124" cy="464820"/>
          </a:xfrm>
          <a:prstGeom prst="rect">
            <a:avLst/>
          </a:prstGeom>
        </p:spPr>
        <p:txBody>
          <a:bodyPr vert="horz" lIns="92446" tIns="46223" rIns="92446" bIns="46223" rtlCol="0" anchor="b"/>
          <a:lstStyle>
            <a:lvl1pPr algn="r">
              <a:defRPr sz="1200"/>
            </a:lvl1pPr>
          </a:lstStyle>
          <a:p>
            <a:fld id="{8980CB99-47E3-46F4-AAEB-3919FBEFC014}" type="slidenum">
              <a:rPr lang="en-US" smtClean="0">
                <a:solidFill>
                  <a:schemeClr val="tx1">
                    <a:alpha val="99000"/>
                  </a:schemeClr>
                </a:solidFill>
                <a:latin typeface="Segoe UI" pitchFamily="34" charset="0"/>
              </a:rPr>
              <a:pPr/>
              <a:t>‹#›</a:t>
            </a:fld>
            <a:endParaRPr lang="en-US" dirty="0">
              <a:solidFill>
                <a:schemeClr val="tx1">
                  <a:alpha val="99000"/>
                </a:schemeClr>
              </a:solidFill>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solidFill>
                  <a:schemeClr val="tx1">
                    <a:alpha val="99000"/>
                  </a:schemeClr>
                </a:solidFill>
                <a:latin typeface="Segoe UI" pitchFamily="34" charset="0"/>
              </a:defRPr>
            </a:lvl1pPr>
          </a:lstStyle>
          <a:p>
            <a:r>
              <a:rPr lang="en-US" smtClean="0"/>
              <a:t>TechEd 2012</a:t>
            </a:r>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solidFill>
                  <a:schemeClr val="tx1">
                    <a:alpha val="99000"/>
                  </a:schemeClr>
                </a:solidFill>
                <a:latin typeface="Segoe UI" pitchFamily="34" charset="0"/>
              </a:defRPr>
            </a:lvl1pPr>
          </a:lstStyle>
          <a:p>
            <a:fld id="{7C3FBCD4-166E-446F-AF18-7D4A0CF9AEF6}" type="datetimeFigureOut">
              <a:rPr lang="en-US" smtClean="0"/>
              <a:pPr/>
              <a:t>6/26/2012</a:t>
            </a:fld>
            <a:endParaRPr lang="en-US" dirty="0"/>
          </a:p>
        </p:txBody>
      </p:sp>
      <p:sp>
        <p:nvSpPr>
          <p:cNvPr id="4" name="Slide Image Placeholder 3"/>
          <p:cNvSpPr>
            <a:spLocks noGrp="1" noRot="1" noChangeAspect="1"/>
          </p:cNvSpPr>
          <p:nvPr>
            <p:ph type="sldImg" idx="2"/>
          </p:nvPr>
        </p:nvSpPr>
        <p:spPr>
          <a:xfrm>
            <a:off x="344488" y="696913"/>
            <a:ext cx="6192837"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6193632" cy="464820"/>
          </a:xfrm>
          <a:prstGeom prst="rect">
            <a:avLst/>
          </a:prstGeom>
        </p:spPr>
        <p:txBody>
          <a:bodyPr vert="horz" lIns="92446" tIns="46223" rIns="92446" bIns="46223" rtlCol="0" anchor="b"/>
          <a:lstStyle>
            <a:lvl1pPr algn="l">
              <a:defRPr sz="500">
                <a:solidFill>
                  <a:schemeClr val="tx1">
                    <a:alpha val="99000"/>
                  </a:schemeClr>
                </a:solidFill>
                <a:latin typeface="Segoe" pitchFamily="34" charset="0"/>
              </a:defRPr>
            </a:lvl1pPr>
          </a:lstStyle>
          <a:p>
            <a:r>
              <a:rPr lang="en-US" dirty="0" smtClean="0">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latin typeface="Segoe UI" pitchFamily="34" charset="0"/>
              </a:rPr>
            </a:br>
            <a:r>
              <a:rPr lang="en-US" dirty="0" smtClean="0">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93631" y="8829967"/>
            <a:ext cx="686589" cy="464820"/>
          </a:xfrm>
          <a:prstGeom prst="rect">
            <a:avLst/>
          </a:prstGeom>
        </p:spPr>
        <p:txBody>
          <a:bodyPr vert="horz" lIns="92446" tIns="46223" rIns="92446" bIns="46223" rtlCol="0" anchor="b"/>
          <a:lstStyle>
            <a:lvl1pPr algn="r">
              <a:defRPr sz="1200">
                <a:solidFill>
                  <a:schemeClr val="tx1">
                    <a:alpha val="99000"/>
                  </a:schemeClr>
                </a:solidFill>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alpha val="99000"/>
          </a:schemeClr>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4488" y="696913"/>
            <a:ext cx="6192837" cy="34861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6/26/2012 7:06 PM</a:t>
            </a:fld>
            <a:endParaRPr lang="en-US" dirty="0"/>
          </a:p>
        </p:txBody>
      </p:sp>
      <p:sp>
        <p:nvSpPr>
          <p:cNvPr id="6" name="Footer Placeholder 5"/>
          <p:cNvSpPr>
            <a:spLocks noGrp="1"/>
          </p:cNvSpPr>
          <p:nvPr>
            <p:ph type="ftr" sz="quarter" idx="12"/>
          </p:nvPr>
        </p:nvSpPr>
        <p:spPr>
          <a:xfrm>
            <a:off x="0" y="8829967"/>
            <a:ext cx="6193632" cy="464820"/>
          </a:xfrm>
        </p:spPr>
        <p:txBody>
          <a:bodyPr/>
          <a:lstStyle/>
          <a:p>
            <a:r>
              <a:rPr lang="en-US" dirty="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solidFill>
                  <a:srgbClr val="000000"/>
                </a:solidFill>
                <a:latin typeface="Segoe UI" pitchFamily="34" charset="0"/>
              </a:rPr>
            </a:br>
            <a:r>
              <a:rPr lang="en-US" dirty="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a:xfrm>
            <a:off x="6193631" y="8829967"/>
            <a:ext cx="686589" cy="464820"/>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674946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959669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850709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3917" y="697230"/>
            <a:ext cx="6113981" cy="34861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6/26/2012 7:06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3917" y="697230"/>
            <a:ext cx="6113981" cy="34861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6/26/2012 7:06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4488" y="696913"/>
            <a:ext cx="6192837" cy="34861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6/26/2012 7:06 PM</a:t>
            </a:fld>
            <a:endParaRPr lang="en-US" dirty="0"/>
          </a:p>
        </p:txBody>
      </p:sp>
      <p:sp>
        <p:nvSpPr>
          <p:cNvPr id="6" name="Footer Placeholder 5"/>
          <p:cNvSpPr>
            <a:spLocks noGrp="1"/>
          </p:cNvSpPr>
          <p:nvPr>
            <p:ph type="ftr" sz="quarter" idx="12"/>
          </p:nvPr>
        </p:nvSpPr>
        <p:spPr>
          <a:xfrm>
            <a:off x="0" y="8829967"/>
            <a:ext cx="6193632" cy="464820"/>
          </a:xfrm>
        </p:spPr>
        <p:txBody>
          <a:bodyPr/>
          <a:lstStyle/>
          <a:p>
            <a:r>
              <a:rPr lang="en-US" dirty="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solidFill>
                  <a:srgbClr val="000000"/>
                </a:solidFill>
                <a:latin typeface="Segoe UI" pitchFamily="34" charset="0"/>
              </a:rPr>
            </a:br>
            <a:r>
              <a:rPr lang="en-US" dirty="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a:xfrm>
            <a:off x="6193631" y="8829967"/>
            <a:ext cx="686589" cy="464820"/>
          </a:xfrm>
        </p:spPr>
        <p:txBody>
          <a:bodyPr/>
          <a:lstStyle/>
          <a:p>
            <a:fld id="{EC87E0CF-87F6-4B58-B8B8-DCAB2DAAF3CA}" type="slidenum">
              <a:rPr lang="en-US" smtClean="0"/>
              <a:pPr/>
              <a:t>21</a:t>
            </a:fld>
            <a:endParaRPr lang="en-US" dirty="0"/>
          </a:p>
        </p:txBody>
      </p:sp>
    </p:spTree>
    <p:extLst>
      <p:ext uri="{BB962C8B-B14F-4D97-AF65-F5344CB8AC3E}">
        <p14:creationId xmlns:p14="http://schemas.microsoft.com/office/powerpoint/2010/main" val="888371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7"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30"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Fuschia Tile"/>
          <p:cNvGrpSpPr/>
          <p:nvPr userDrawn="1"/>
        </p:nvGrpSpPr>
        <p:grpSpPr>
          <a:xfrm>
            <a:off x="1016507" y="3185266"/>
            <a:ext cx="1325880" cy="1325880"/>
            <a:chOff x="1071620" y="3044261"/>
            <a:chExt cx="1325880" cy="1325880"/>
          </a:xfrm>
        </p:grpSpPr>
        <p:sp>
          <p:nvSpPr>
            <p:cNvPr id="32" name="Rectangle 31"/>
            <p:cNvSpPr/>
            <p:nvPr/>
          </p:nvSpPr>
          <p:spPr bwMode="auto">
            <a:xfrm>
              <a:off x="1071620" y="3044261"/>
              <a:ext cx="1325880" cy="132588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Orange Tile"/>
          <p:cNvGrpSpPr/>
          <p:nvPr userDrawn="1"/>
        </p:nvGrpSpPr>
        <p:grpSpPr>
          <a:xfrm>
            <a:off x="2514069" y="3185266"/>
            <a:ext cx="1325880" cy="1325880"/>
            <a:chOff x="2487267" y="3044261"/>
            <a:chExt cx="1325880" cy="1325880"/>
          </a:xfrm>
        </p:grpSpPr>
        <p:sp>
          <p:nvSpPr>
            <p:cNvPr id="35" name="Rectangle 34"/>
            <p:cNvSpPr/>
            <p:nvPr/>
          </p:nvSpPr>
          <p:spPr bwMode="auto">
            <a:xfrm>
              <a:off x="2487267" y="3044261"/>
              <a:ext cx="1325880" cy="13258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Freeform 30"/>
            <p:cNvSpPr>
              <a:spLocks noEditPoints="1"/>
            </p:cNvSpPr>
            <p:nvPr/>
          </p:nvSpPr>
          <p:spPr bwMode="auto">
            <a:xfrm>
              <a:off x="2774763" y="3284926"/>
              <a:ext cx="750888" cy="844550"/>
            </a:xfrm>
            <a:custGeom>
              <a:avLst/>
              <a:gdLst>
                <a:gd name="T0" fmla="*/ 15 w 200"/>
                <a:gd name="T1" fmla="*/ 0 h 225"/>
                <a:gd name="T2" fmla="*/ 11 w 200"/>
                <a:gd name="T3" fmla="*/ 17 h 225"/>
                <a:gd name="T4" fmla="*/ 11 w 200"/>
                <a:gd name="T5" fmla="*/ 35 h 225"/>
                <a:gd name="T6" fmla="*/ 0 w 200"/>
                <a:gd name="T7" fmla="*/ 55 h 225"/>
                <a:gd name="T8" fmla="*/ 11 w 200"/>
                <a:gd name="T9" fmla="*/ 75 h 225"/>
                <a:gd name="T10" fmla="*/ 11 w 200"/>
                <a:gd name="T11" fmla="*/ 94 h 225"/>
                <a:gd name="T12" fmla="*/ 0 w 200"/>
                <a:gd name="T13" fmla="*/ 114 h 225"/>
                <a:gd name="T14" fmla="*/ 11 w 200"/>
                <a:gd name="T15" fmla="*/ 134 h 225"/>
                <a:gd name="T16" fmla="*/ 11 w 200"/>
                <a:gd name="T17" fmla="*/ 153 h 225"/>
                <a:gd name="T18" fmla="*/ 0 w 200"/>
                <a:gd name="T19" fmla="*/ 173 h 225"/>
                <a:gd name="T20" fmla="*/ 11 w 200"/>
                <a:gd name="T21" fmla="*/ 193 h 225"/>
                <a:gd name="T22" fmla="*/ 11 w 200"/>
                <a:gd name="T23" fmla="*/ 211 h 225"/>
                <a:gd name="T24" fmla="*/ 15 w 200"/>
                <a:gd name="T25" fmla="*/ 225 h 225"/>
                <a:gd name="T26" fmla="*/ 200 w 200"/>
                <a:gd name="T27" fmla="*/ 185 h 225"/>
                <a:gd name="T28" fmla="*/ 160 w 200"/>
                <a:gd name="T29" fmla="*/ 0 h 225"/>
                <a:gd name="T30" fmla="*/ 11 w 200"/>
                <a:gd name="T31" fmla="*/ 25 h 225"/>
                <a:gd name="T32" fmla="*/ 8 w 200"/>
                <a:gd name="T33" fmla="*/ 26 h 225"/>
                <a:gd name="T34" fmla="*/ 11 w 200"/>
                <a:gd name="T35" fmla="*/ 54 h 225"/>
                <a:gd name="T36" fmla="*/ 8 w 200"/>
                <a:gd name="T37" fmla="*/ 55 h 225"/>
                <a:gd name="T38" fmla="*/ 11 w 200"/>
                <a:gd name="T39" fmla="*/ 83 h 225"/>
                <a:gd name="T40" fmla="*/ 8 w 200"/>
                <a:gd name="T41" fmla="*/ 85 h 225"/>
                <a:gd name="T42" fmla="*/ 11 w 200"/>
                <a:gd name="T43" fmla="*/ 113 h 225"/>
                <a:gd name="T44" fmla="*/ 8 w 200"/>
                <a:gd name="T45" fmla="*/ 114 h 225"/>
                <a:gd name="T46" fmla="*/ 11 w 200"/>
                <a:gd name="T47" fmla="*/ 142 h 225"/>
                <a:gd name="T48" fmla="*/ 8 w 200"/>
                <a:gd name="T49" fmla="*/ 143 h 225"/>
                <a:gd name="T50" fmla="*/ 11 w 200"/>
                <a:gd name="T51" fmla="*/ 171 h 225"/>
                <a:gd name="T52" fmla="*/ 8 w 200"/>
                <a:gd name="T53" fmla="*/ 173 h 225"/>
                <a:gd name="T54" fmla="*/ 11 w 200"/>
                <a:gd name="T55" fmla="*/ 201 h 225"/>
                <a:gd name="T56" fmla="*/ 8 w 200"/>
                <a:gd name="T57" fmla="*/ 202 h 225"/>
                <a:gd name="T58" fmla="*/ 160 w 200"/>
                <a:gd name="T59" fmla="*/ 217 h 225"/>
                <a:gd name="T60" fmla="*/ 19 w 200"/>
                <a:gd name="T61" fmla="*/ 201 h 225"/>
                <a:gd name="T62" fmla="*/ 21 w 200"/>
                <a:gd name="T63" fmla="*/ 205 h 225"/>
                <a:gd name="T64" fmla="*/ 27 w 200"/>
                <a:gd name="T65" fmla="*/ 198 h 225"/>
                <a:gd name="T66" fmla="*/ 19 w 200"/>
                <a:gd name="T67" fmla="*/ 172 h 225"/>
                <a:gd name="T68" fmla="*/ 21 w 200"/>
                <a:gd name="T69" fmla="*/ 175 h 225"/>
                <a:gd name="T70" fmla="*/ 27 w 200"/>
                <a:gd name="T71" fmla="*/ 168 h 225"/>
                <a:gd name="T72" fmla="*/ 19 w 200"/>
                <a:gd name="T73" fmla="*/ 142 h 225"/>
                <a:gd name="T74" fmla="*/ 21 w 200"/>
                <a:gd name="T75" fmla="*/ 146 h 225"/>
                <a:gd name="T76" fmla="*/ 27 w 200"/>
                <a:gd name="T77" fmla="*/ 139 h 225"/>
                <a:gd name="T78" fmla="*/ 19 w 200"/>
                <a:gd name="T79" fmla="*/ 113 h 225"/>
                <a:gd name="T80" fmla="*/ 21 w 200"/>
                <a:gd name="T81" fmla="*/ 117 h 225"/>
                <a:gd name="T82" fmla="*/ 27 w 200"/>
                <a:gd name="T83" fmla="*/ 110 h 225"/>
                <a:gd name="T84" fmla="*/ 19 w 200"/>
                <a:gd name="T85" fmla="*/ 83 h 225"/>
                <a:gd name="T86" fmla="*/ 21 w 200"/>
                <a:gd name="T87" fmla="*/ 87 h 225"/>
                <a:gd name="T88" fmla="*/ 27 w 200"/>
                <a:gd name="T89" fmla="*/ 80 h 225"/>
                <a:gd name="T90" fmla="*/ 19 w 200"/>
                <a:gd name="T91" fmla="*/ 54 h 225"/>
                <a:gd name="T92" fmla="*/ 21 w 200"/>
                <a:gd name="T93" fmla="*/ 58 h 225"/>
                <a:gd name="T94" fmla="*/ 27 w 200"/>
                <a:gd name="T95" fmla="*/ 51 h 225"/>
                <a:gd name="T96" fmla="*/ 19 w 200"/>
                <a:gd name="T97" fmla="*/ 25 h 225"/>
                <a:gd name="T98" fmla="*/ 21 w 200"/>
                <a:gd name="T99" fmla="*/ 29 h 225"/>
                <a:gd name="T100" fmla="*/ 27 w 200"/>
                <a:gd name="T101" fmla="*/ 22 h 225"/>
                <a:gd name="T102" fmla="*/ 19 w 200"/>
                <a:gd name="T103" fmla="*/ 8 h 225"/>
                <a:gd name="T104" fmla="*/ 192 w 200"/>
                <a:gd name="T105" fmla="*/ 4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225">
                  <a:moveTo>
                    <a:pt x="160" y="0"/>
                  </a:moveTo>
                  <a:cubicBezTo>
                    <a:pt x="15" y="0"/>
                    <a:pt x="15" y="0"/>
                    <a:pt x="15" y="0"/>
                  </a:cubicBezTo>
                  <a:cubicBezTo>
                    <a:pt x="12" y="0"/>
                    <a:pt x="11" y="2"/>
                    <a:pt x="11" y="4"/>
                  </a:cubicBezTo>
                  <a:cubicBezTo>
                    <a:pt x="11" y="17"/>
                    <a:pt x="11" y="17"/>
                    <a:pt x="11" y="17"/>
                  </a:cubicBezTo>
                  <a:cubicBezTo>
                    <a:pt x="4" y="18"/>
                    <a:pt x="0" y="21"/>
                    <a:pt x="0" y="26"/>
                  </a:cubicBezTo>
                  <a:cubicBezTo>
                    <a:pt x="0" y="30"/>
                    <a:pt x="4" y="34"/>
                    <a:pt x="11" y="35"/>
                  </a:cubicBezTo>
                  <a:cubicBezTo>
                    <a:pt x="11" y="46"/>
                    <a:pt x="11" y="46"/>
                    <a:pt x="11" y="46"/>
                  </a:cubicBezTo>
                  <a:cubicBezTo>
                    <a:pt x="4" y="47"/>
                    <a:pt x="0" y="51"/>
                    <a:pt x="0" y="55"/>
                  </a:cubicBezTo>
                  <a:cubicBezTo>
                    <a:pt x="0" y="60"/>
                    <a:pt x="4" y="63"/>
                    <a:pt x="11" y="65"/>
                  </a:cubicBezTo>
                  <a:cubicBezTo>
                    <a:pt x="11" y="75"/>
                    <a:pt x="11" y="75"/>
                    <a:pt x="11" y="75"/>
                  </a:cubicBezTo>
                  <a:cubicBezTo>
                    <a:pt x="4" y="76"/>
                    <a:pt x="0" y="80"/>
                    <a:pt x="0" y="85"/>
                  </a:cubicBezTo>
                  <a:cubicBezTo>
                    <a:pt x="0" y="89"/>
                    <a:pt x="4" y="93"/>
                    <a:pt x="11" y="94"/>
                  </a:cubicBezTo>
                  <a:cubicBezTo>
                    <a:pt x="11" y="105"/>
                    <a:pt x="11" y="105"/>
                    <a:pt x="11" y="105"/>
                  </a:cubicBezTo>
                  <a:cubicBezTo>
                    <a:pt x="4" y="106"/>
                    <a:pt x="0" y="109"/>
                    <a:pt x="0" y="114"/>
                  </a:cubicBezTo>
                  <a:cubicBezTo>
                    <a:pt x="0" y="119"/>
                    <a:pt x="4" y="122"/>
                    <a:pt x="11" y="123"/>
                  </a:cubicBezTo>
                  <a:cubicBezTo>
                    <a:pt x="11" y="134"/>
                    <a:pt x="11" y="134"/>
                    <a:pt x="11" y="134"/>
                  </a:cubicBezTo>
                  <a:cubicBezTo>
                    <a:pt x="4" y="135"/>
                    <a:pt x="0" y="139"/>
                    <a:pt x="0" y="143"/>
                  </a:cubicBezTo>
                  <a:cubicBezTo>
                    <a:pt x="0" y="148"/>
                    <a:pt x="4" y="152"/>
                    <a:pt x="11" y="153"/>
                  </a:cubicBezTo>
                  <a:cubicBezTo>
                    <a:pt x="11" y="163"/>
                    <a:pt x="11" y="163"/>
                    <a:pt x="11" y="163"/>
                  </a:cubicBezTo>
                  <a:cubicBezTo>
                    <a:pt x="4" y="164"/>
                    <a:pt x="0" y="168"/>
                    <a:pt x="0" y="173"/>
                  </a:cubicBezTo>
                  <a:cubicBezTo>
                    <a:pt x="0" y="177"/>
                    <a:pt x="4" y="181"/>
                    <a:pt x="11" y="182"/>
                  </a:cubicBezTo>
                  <a:cubicBezTo>
                    <a:pt x="11" y="193"/>
                    <a:pt x="11" y="193"/>
                    <a:pt x="11" y="193"/>
                  </a:cubicBezTo>
                  <a:cubicBezTo>
                    <a:pt x="4" y="194"/>
                    <a:pt x="0" y="197"/>
                    <a:pt x="0" y="202"/>
                  </a:cubicBezTo>
                  <a:cubicBezTo>
                    <a:pt x="0" y="207"/>
                    <a:pt x="4" y="210"/>
                    <a:pt x="11" y="211"/>
                  </a:cubicBezTo>
                  <a:cubicBezTo>
                    <a:pt x="11" y="221"/>
                    <a:pt x="11" y="221"/>
                    <a:pt x="11" y="221"/>
                  </a:cubicBezTo>
                  <a:cubicBezTo>
                    <a:pt x="11" y="223"/>
                    <a:pt x="12" y="225"/>
                    <a:pt x="15" y="225"/>
                  </a:cubicBezTo>
                  <a:cubicBezTo>
                    <a:pt x="160" y="225"/>
                    <a:pt x="160" y="225"/>
                    <a:pt x="160" y="225"/>
                  </a:cubicBezTo>
                  <a:cubicBezTo>
                    <a:pt x="182" y="225"/>
                    <a:pt x="200" y="207"/>
                    <a:pt x="200" y="185"/>
                  </a:cubicBezTo>
                  <a:cubicBezTo>
                    <a:pt x="200" y="40"/>
                    <a:pt x="200" y="40"/>
                    <a:pt x="200" y="40"/>
                  </a:cubicBezTo>
                  <a:cubicBezTo>
                    <a:pt x="200" y="18"/>
                    <a:pt x="182" y="0"/>
                    <a:pt x="160" y="0"/>
                  </a:cubicBezTo>
                  <a:close/>
                  <a:moveTo>
                    <a:pt x="8" y="26"/>
                  </a:moveTo>
                  <a:cubicBezTo>
                    <a:pt x="9" y="26"/>
                    <a:pt x="9" y="25"/>
                    <a:pt x="11" y="25"/>
                  </a:cubicBezTo>
                  <a:cubicBezTo>
                    <a:pt x="11" y="27"/>
                    <a:pt x="11" y="27"/>
                    <a:pt x="11" y="27"/>
                  </a:cubicBezTo>
                  <a:cubicBezTo>
                    <a:pt x="9" y="27"/>
                    <a:pt x="9" y="26"/>
                    <a:pt x="8" y="26"/>
                  </a:cubicBezTo>
                  <a:close/>
                  <a:moveTo>
                    <a:pt x="8" y="55"/>
                  </a:moveTo>
                  <a:cubicBezTo>
                    <a:pt x="9" y="55"/>
                    <a:pt x="9" y="54"/>
                    <a:pt x="11" y="54"/>
                  </a:cubicBezTo>
                  <a:cubicBezTo>
                    <a:pt x="11" y="56"/>
                    <a:pt x="11" y="56"/>
                    <a:pt x="11" y="56"/>
                  </a:cubicBezTo>
                  <a:cubicBezTo>
                    <a:pt x="9" y="56"/>
                    <a:pt x="9" y="56"/>
                    <a:pt x="8" y="55"/>
                  </a:cubicBezTo>
                  <a:close/>
                  <a:moveTo>
                    <a:pt x="8" y="85"/>
                  </a:moveTo>
                  <a:cubicBezTo>
                    <a:pt x="9" y="84"/>
                    <a:pt x="9" y="84"/>
                    <a:pt x="11" y="83"/>
                  </a:cubicBezTo>
                  <a:cubicBezTo>
                    <a:pt x="11" y="86"/>
                    <a:pt x="11" y="86"/>
                    <a:pt x="11" y="86"/>
                  </a:cubicBezTo>
                  <a:cubicBezTo>
                    <a:pt x="9" y="85"/>
                    <a:pt x="9" y="85"/>
                    <a:pt x="8" y="85"/>
                  </a:cubicBezTo>
                  <a:close/>
                  <a:moveTo>
                    <a:pt x="8" y="114"/>
                  </a:moveTo>
                  <a:cubicBezTo>
                    <a:pt x="9" y="114"/>
                    <a:pt x="9" y="113"/>
                    <a:pt x="11" y="113"/>
                  </a:cubicBezTo>
                  <a:cubicBezTo>
                    <a:pt x="11" y="115"/>
                    <a:pt x="11" y="115"/>
                    <a:pt x="11" y="115"/>
                  </a:cubicBezTo>
                  <a:cubicBezTo>
                    <a:pt x="9" y="115"/>
                    <a:pt x="9" y="114"/>
                    <a:pt x="8" y="114"/>
                  </a:cubicBezTo>
                  <a:close/>
                  <a:moveTo>
                    <a:pt x="8" y="143"/>
                  </a:moveTo>
                  <a:cubicBezTo>
                    <a:pt x="9" y="143"/>
                    <a:pt x="9" y="142"/>
                    <a:pt x="11" y="142"/>
                  </a:cubicBezTo>
                  <a:cubicBezTo>
                    <a:pt x="11" y="144"/>
                    <a:pt x="11" y="144"/>
                    <a:pt x="11" y="144"/>
                  </a:cubicBezTo>
                  <a:cubicBezTo>
                    <a:pt x="9" y="144"/>
                    <a:pt x="9" y="144"/>
                    <a:pt x="8" y="143"/>
                  </a:cubicBezTo>
                  <a:close/>
                  <a:moveTo>
                    <a:pt x="8" y="173"/>
                  </a:moveTo>
                  <a:cubicBezTo>
                    <a:pt x="9" y="172"/>
                    <a:pt x="9" y="172"/>
                    <a:pt x="11" y="171"/>
                  </a:cubicBezTo>
                  <a:cubicBezTo>
                    <a:pt x="11" y="174"/>
                    <a:pt x="11" y="174"/>
                    <a:pt x="11" y="174"/>
                  </a:cubicBezTo>
                  <a:cubicBezTo>
                    <a:pt x="9" y="173"/>
                    <a:pt x="9" y="173"/>
                    <a:pt x="8" y="173"/>
                  </a:cubicBezTo>
                  <a:close/>
                  <a:moveTo>
                    <a:pt x="8" y="202"/>
                  </a:moveTo>
                  <a:cubicBezTo>
                    <a:pt x="9" y="202"/>
                    <a:pt x="9" y="201"/>
                    <a:pt x="11" y="201"/>
                  </a:cubicBezTo>
                  <a:cubicBezTo>
                    <a:pt x="11" y="203"/>
                    <a:pt x="11" y="203"/>
                    <a:pt x="11" y="203"/>
                  </a:cubicBezTo>
                  <a:cubicBezTo>
                    <a:pt x="9" y="203"/>
                    <a:pt x="9" y="202"/>
                    <a:pt x="8" y="202"/>
                  </a:cubicBezTo>
                  <a:close/>
                  <a:moveTo>
                    <a:pt x="192" y="185"/>
                  </a:moveTo>
                  <a:cubicBezTo>
                    <a:pt x="192" y="202"/>
                    <a:pt x="177" y="217"/>
                    <a:pt x="160" y="217"/>
                  </a:cubicBezTo>
                  <a:cubicBezTo>
                    <a:pt x="19" y="217"/>
                    <a:pt x="19" y="217"/>
                    <a:pt x="19" y="217"/>
                  </a:cubicBezTo>
                  <a:cubicBezTo>
                    <a:pt x="19" y="201"/>
                    <a:pt x="19" y="201"/>
                    <a:pt x="19" y="201"/>
                  </a:cubicBezTo>
                  <a:cubicBezTo>
                    <a:pt x="20" y="201"/>
                    <a:pt x="20" y="202"/>
                    <a:pt x="21" y="202"/>
                  </a:cubicBezTo>
                  <a:cubicBezTo>
                    <a:pt x="21" y="203"/>
                    <a:pt x="22" y="203"/>
                    <a:pt x="21" y="205"/>
                  </a:cubicBezTo>
                  <a:cubicBezTo>
                    <a:pt x="29" y="207"/>
                    <a:pt x="29" y="207"/>
                    <a:pt x="29" y="207"/>
                  </a:cubicBezTo>
                  <a:cubicBezTo>
                    <a:pt x="30" y="203"/>
                    <a:pt x="29" y="200"/>
                    <a:pt x="27" y="198"/>
                  </a:cubicBezTo>
                  <a:cubicBezTo>
                    <a:pt x="26" y="195"/>
                    <a:pt x="22" y="193"/>
                    <a:pt x="19" y="193"/>
                  </a:cubicBezTo>
                  <a:cubicBezTo>
                    <a:pt x="19" y="172"/>
                    <a:pt x="19" y="172"/>
                    <a:pt x="19" y="172"/>
                  </a:cubicBezTo>
                  <a:cubicBezTo>
                    <a:pt x="20" y="172"/>
                    <a:pt x="20" y="172"/>
                    <a:pt x="21" y="173"/>
                  </a:cubicBezTo>
                  <a:cubicBezTo>
                    <a:pt x="21" y="173"/>
                    <a:pt x="22" y="174"/>
                    <a:pt x="21" y="175"/>
                  </a:cubicBezTo>
                  <a:cubicBezTo>
                    <a:pt x="29" y="178"/>
                    <a:pt x="29" y="178"/>
                    <a:pt x="29" y="178"/>
                  </a:cubicBezTo>
                  <a:cubicBezTo>
                    <a:pt x="30" y="173"/>
                    <a:pt x="29" y="170"/>
                    <a:pt x="27" y="168"/>
                  </a:cubicBezTo>
                  <a:cubicBezTo>
                    <a:pt x="26" y="166"/>
                    <a:pt x="22" y="164"/>
                    <a:pt x="19" y="163"/>
                  </a:cubicBezTo>
                  <a:cubicBezTo>
                    <a:pt x="19" y="142"/>
                    <a:pt x="19" y="142"/>
                    <a:pt x="19" y="142"/>
                  </a:cubicBezTo>
                  <a:cubicBezTo>
                    <a:pt x="20" y="143"/>
                    <a:pt x="20" y="143"/>
                    <a:pt x="21" y="144"/>
                  </a:cubicBezTo>
                  <a:cubicBezTo>
                    <a:pt x="21" y="144"/>
                    <a:pt x="22" y="145"/>
                    <a:pt x="21" y="146"/>
                  </a:cubicBezTo>
                  <a:cubicBezTo>
                    <a:pt x="29" y="148"/>
                    <a:pt x="29" y="148"/>
                    <a:pt x="29" y="148"/>
                  </a:cubicBezTo>
                  <a:cubicBezTo>
                    <a:pt x="30" y="144"/>
                    <a:pt x="29" y="141"/>
                    <a:pt x="27" y="139"/>
                  </a:cubicBezTo>
                  <a:cubicBezTo>
                    <a:pt x="26" y="136"/>
                    <a:pt x="22" y="135"/>
                    <a:pt x="19" y="134"/>
                  </a:cubicBezTo>
                  <a:cubicBezTo>
                    <a:pt x="19" y="113"/>
                    <a:pt x="19" y="113"/>
                    <a:pt x="19" y="113"/>
                  </a:cubicBezTo>
                  <a:cubicBezTo>
                    <a:pt x="20" y="113"/>
                    <a:pt x="20" y="114"/>
                    <a:pt x="21" y="114"/>
                  </a:cubicBezTo>
                  <a:cubicBezTo>
                    <a:pt x="21" y="115"/>
                    <a:pt x="22" y="115"/>
                    <a:pt x="21" y="117"/>
                  </a:cubicBezTo>
                  <a:cubicBezTo>
                    <a:pt x="29" y="119"/>
                    <a:pt x="29" y="119"/>
                    <a:pt x="29" y="119"/>
                  </a:cubicBezTo>
                  <a:cubicBezTo>
                    <a:pt x="30" y="115"/>
                    <a:pt x="29" y="111"/>
                    <a:pt x="27" y="110"/>
                  </a:cubicBezTo>
                  <a:cubicBezTo>
                    <a:pt x="26" y="107"/>
                    <a:pt x="22" y="105"/>
                    <a:pt x="19" y="105"/>
                  </a:cubicBezTo>
                  <a:cubicBezTo>
                    <a:pt x="19" y="83"/>
                    <a:pt x="19" y="83"/>
                    <a:pt x="19" y="83"/>
                  </a:cubicBezTo>
                  <a:cubicBezTo>
                    <a:pt x="20" y="84"/>
                    <a:pt x="20" y="84"/>
                    <a:pt x="21" y="85"/>
                  </a:cubicBezTo>
                  <a:cubicBezTo>
                    <a:pt x="21" y="85"/>
                    <a:pt x="22" y="86"/>
                    <a:pt x="21" y="87"/>
                  </a:cubicBezTo>
                  <a:cubicBezTo>
                    <a:pt x="29" y="90"/>
                    <a:pt x="29" y="90"/>
                    <a:pt x="29" y="90"/>
                  </a:cubicBezTo>
                  <a:cubicBezTo>
                    <a:pt x="30" y="85"/>
                    <a:pt x="29" y="82"/>
                    <a:pt x="27" y="80"/>
                  </a:cubicBezTo>
                  <a:cubicBezTo>
                    <a:pt x="26" y="78"/>
                    <a:pt x="22" y="76"/>
                    <a:pt x="19" y="75"/>
                  </a:cubicBezTo>
                  <a:cubicBezTo>
                    <a:pt x="19" y="54"/>
                    <a:pt x="19" y="54"/>
                    <a:pt x="19" y="54"/>
                  </a:cubicBezTo>
                  <a:cubicBezTo>
                    <a:pt x="20" y="54"/>
                    <a:pt x="20" y="55"/>
                    <a:pt x="21" y="56"/>
                  </a:cubicBezTo>
                  <a:cubicBezTo>
                    <a:pt x="21" y="56"/>
                    <a:pt x="22" y="56"/>
                    <a:pt x="21" y="58"/>
                  </a:cubicBezTo>
                  <a:cubicBezTo>
                    <a:pt x="29" y="60"/>
                    <a:pt x="29" y="60"/>
                    <a:pt x="29" y="60"/>
                  </a:cubicBezTo>
                  <a:cubicBezTo>
                    <a:pt x="30" y="56"/>
                    <a:pt x="29" y="53"/>
                    <a:pt x="27" y="51"/>
                  </a:cubicBezTo>
                  <a:cubicBezTo>
                    <a:pt x="26" y="48"/>
                    <a:pt x="22" y="47"/>
                    <a:pt x="19" y="46"/>
                  </a:cubicBezTo>
                  <a:cubicBezTo>
                    <a:pt x="19" y="25"/>
                    <a:pt x="19" y="25"/>
                    <a:pt x="19" y="25"/>
                  </a:cubicBezTo>
                  <a:cubicBezTo>
                    <a:pt x="20" y="25"/>
                    <a:pt x="20" y="26"/>
                    <a:pt x="21" y="26"/>
                  </a:cubicBezTo>
                  <a:cubicBezTo>
                    <a:pt x="21" y="26"/>
                    <a:pt x="22" y="27"/>
                    <a:pt x="21" y="29"/>
                  </a:cubicBezTo>
                  <a:cubicBezTo>
                    <a:pt x="29" y="31"/>
                    <a:pt x="29" y="31"/>
                    <a:pt x="29" y="31"/>
                  </a:cubicBezTo>
                  <a:cubicBezTo>
                    <a:pt x="30" y="27"/>
                    <a:pt x="29" y="23"/>
                    <a:pt x="27" y="22"/>
                  </a:cubicBezTo>
                  <a:cubicBezTo>
                    <a:pt x="26" y="19"/>
                    <a:pt x="22" y="17"/>
                    <a:pt x="19" y="16"/>
                  </a:cubicBezTo>
                  <a:cubicBezTo>
                    <a:pt x="19" y="8"/>
                    <a:pt x="19" y="8"/>
                    <a:pt x="19" y="8"/>
                  </a:cubicBezTo>
                  <a:cubicBezTo>
                    <a:pt x="160" y="8"/>
                    <a:pt x="160" y="8"/>
                    <a:pt x="160" y="8"/>
                  </a:cubicBezTo>
                  <a:cubicBezTo>
                    <a:pt x="177" y="8"/>
                    <a:pt x="192" y="22"/>
                    <a:pt x="192" y="40"/>
                  </a:cubicBezTo>
                  <a:lnTo>
                    <a:pt x="192"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Teal Tile"/>
          <p:cNvGrpSpPr/>
          <p:nvPr userDrawn="1"/>
        </p:nvGrpSpPr>
        <p:grpSpPr>
          <a:xfrm>
            <a:off x="1016507" y="4682828"/>
            <a:ext cx="1325880" cy="1325880"/>
            <a:chOff x="1020317" y="4686638"/>
            <a:chExt cx="1325880" cy="1325880"/>
          </a:xfrm>
        </p:grpSpPr>
        <p:sp>
          <p:nvSpPr>
            <p:cNvPr id="38" name="Rectangle 37"/>
            <p:cNvSpPr/>
            <p:nvPr/>
          </p:nvSpPr>
          <p:spPr bwMode="auto">
            <a:xfrm>
              <a:off x="1020317" y="4686638"/>
              <a:ext cx="1325880" cy="13258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9" name="Freeform 13"/>
            <p:cNvSpPr>
              <a:spLocks noEditPoints="1"/>
            </p:cNvSpPr>
            <p:nvPr/>
          </p:nvSpPr>
          <p:spPr bwMode="auto">
            <a:xfrm>
              <a:off x="1455948" y="4930478"/>
              <a:ext cx="454618" cy="838200"/>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een Tile"/>
          <p:cNvGrpSpPr/>
          <p:nvPr userDrawn="1"/>
        </p:nvGrpSpPr>
        <p:grpSpPr>
          <a:xfrm>
            <a:off x="2514069" y="4682828"/>
            <a:ext cx="1325880" cy="1325880"/>
            <a:chOff x="2514069" y="4682828"/>
            <a:chExt cx="1325880" cy="1325880"/>
          </a:xfrm>
        </p:grpSpPr>
        <p:sp>
          <p:nvSpPr>
            <p:cNvPr id="41" name="Rectangle 40"/>
            <p:cNvSpPr/>
            <p:nvPr/>
          </p:nvSpPr>
          <p:spPr bwMode="auto">
            <a:xfrm>
              <a:off x="2514069" y="4682828"/>
              <a:ext cx="1325880" cy="13258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46" name="Freeform 73"/>
            <p:cNvSpPr>
              <a:spLocks noEditPoints="1"/>
            </p:cNvSpPr>
            <p:nvPr userDrawn="1"/>
          </p:nvSpPr>
          <p:spPr bwMode="auto">
            <a:xfrm>
              <a:off x="2757463" y="5062311"/>
              <a:ext cx="839092" cy="702557"/>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grpSp>
      <p:sp useBgFill="1">
        <p:nvSpPr>
          <p:cNvPr id="4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4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81452" y="3231974"/>
            <a:ext cx="6718301" cy="1232464"/>
          </a:xfrm>
        </p:spPr>
        <p:txBody>
          <a:bodyPr anchor="ctr">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181452" y="5029200"/>
            <a:ext cx="6870702" cy="46325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useBgFill="1">
        <p:nvSpPr>
          <p:cNvPr id="45" name="Bottom Mask"/>
          <p:cNvSpPr/>
          <p:nvPr userDrawn="1"/>
        </p:nvSpPr>
        <p:spPr bwMode="auto">
          <a:xfrm>
            <a:off x="0" y="6010275"/>
            <a:ext cx="12188826"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05768"/>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05768"/>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MS_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72694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em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Demo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6" name="Demo Tile"/>
          <p:cNvGrpSpPr/>
          <p:nvPr userDrawn="1"/>
        </p:nvGrpSpPr>
        <p:grpSpPr>
          <a:xfrm>
            <a:off x="1017613" y="3187884"/>
            <a:ext cx="2827252" cy="2827252"/>
            <a:chOff x="1022073" y="-1135906"/>
            <a:chExt cx="2827252" cy="2827252"/>
          </a:xfrm>
        </p:grpSpPr>
        <p:sp>
          <p:nvSpPr>
            <p:cNvPr id="17" name="Rectangle 16"/>
            <p:cNvSpPr/>
            <p:nvPr/>
          </p:nvSpPr>
          <p:spPr bwMode="auto">
            <a:xfrm>
              <a:off x="1022073" y="-1135906"/>
              <a:ext cx="2827252" cy="282725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Light bulb Icon"/>
            <p:cNvSpPr>
              <a:spLocks noEditPoints="1"/>
            </p:cNvSpPr>
            <p:nvPr/>
          </p:nvSpPr>
          <p:spPr bwMode="auto">
            <a:xfrm>
              <a:off x="1945077" y="-620805"/>
              <a:ext cx="979488" cy="1797050"/>
            </a:xfrm>
            <a:custGeom>
              <a:avLst/>
              <a:gdLst>
                <a:gd name="T0" fmla="*/ 18 w 122"/>
                <a:gd name="T1" fmla="*/ 137 h 224"/>
                <a:gd name="T2" fmla="*/ 105 w 122"/>
                <a:gd name="T3" fmla="*/ 22 h 224"/>
                <a:gd name="T4" fmla="*/ 119 w 122"/>
                <a:gd name="T5" fmla="*/ 29 h 224"/>
                <a:gd name="T6" fmla="*/ 119 w 122"/>
                <a:gd name="T7" fmla="*/ 41 h 224"/>
                <a:gd name="T8" fmla="*/ 17 w 122"/>
                <a:gd name="T9" fmla="*/ 75 h 224"/>
                <a:gd name="T10" fmla="*/ 14 w 122"/>
                <a:gd name="T11" fmla="*/ 76 h 224"/>
                <a:gd name="T12" fmla="*/ 2 w 122"/>
                <a:gd name="T13" fmla="*/ 64 h 224"/>
                <a:gd name="T14" fmla="*/ 10 w 122"/>
                <a:gd name="T15" fmla="*/ 50 h 224"/>
                <a:gd name="T16" fmla="*/ 8 w 122"/>
                <a:gd name="T17" fmla="*/ 58 h 224"/>
                <a:gd name="T18" fmla="*/ 9 w 122"/>
                <a:gd name="T19" fmla="*/ 66 h 224"/>
                <a:gd name="T20" fmla="*/ 14 w 122"/>
                <a:gd name="T21" fmla="*/ 70 h 224"/>
                <a:gd name="T22" fmla="*/ 111 w 122"/>
                <a:gd name="T23" fmla="*/ 41 h 224"/>
                <a:gd name="T24" fmla="*/ 115 w 122"/>
                <a:gd name="T25" fmla="*/ 35 h 224"/>
                <a:gd name="T26" fmla="*/ 108 w 122"/>
                <a:gd name="T27" fmla="*/ 27 h 224"/>
                <a:gd name="T28" fmla="*/ 12 w 122"/>
                <a:gd name="T29" fmla="*/ 56 h 224"/>
                <a:gd name="T30" fmla="*/ 10 w 122"/>
                <a:gd name="T31" fmla="*/ 16 h 224"/>
                <a:gd name="T32" fmla="*/ 73 w 122"/>
                <a:gd name="T33" fmla="*/ 9 h 224"/>
                <a:gd name="T34" fmla="*/ 67 w 122"/>
                <a:gd name="T35" fmla="*/ 27 h 224"/>
                <a:gd name="T36" fmla="*/ 14 w 122"/>
                <a:gd name="T37" fmla="*/ 42 h 224"/>
                <a:gd name="T38" fmla="*/ 2 w 122"/>
                <a:gd name="T39" fmla="*/ 31 h 224"/>
                <a:gd name="T40" fmla="*/ 9 w 122"/>
                <a:gd name="T41" fmla="*/ 32 h 224"/>
                <a:gd name="T42" fmla="*/ 16 w 122"/>
                <a:gd name="T43" fmla="*/ 36 h 224"/>
                <a:gd name="T44" fmla="*/ 69 w 122"/>
                <a:gd name="T45" fmla="*/ 14 h 224"/>
                <a:gd name="T46" fmla="*/ 63 w 122"/>
                <a:gd name="T47" fmla="*/ 7 h 224"/>
                <a:gd name="T48" fmla="*/ 12 w 122"/>
                <a:gd name="T49" fmla="*/ 22 h 224"/>
                <a:gd name="T50" fmla="*/ 113 w 122"/>
                <a:gd name="T51" fmla="*/ 114 h 224"/>
                <a:gd name="T52" fmla="*/ 99 w 122"/>
                <a:gd name="T53" fmla="*/ 124 h 224"/>
                <a:gd name="T54" fmla="*/ 110 w 122"/>
                <a:gd name="T55" fmla="*/ 137 h 224"/>
                <a:gd name="T56" fmla="*/ 87 w 122"/>
                <a:gd name="T57" fmla="*/ 208 h 224"/>
                <a:gd name="T58" fmla="*/ 74 w 122"/>
                <a:gd name="T59" fmla="*/ 224 h 224"/>
                <a:gd name="T60" fmla="*/ 41 w 122"/>
                <a:gd name="T61" fmla="*/ 213 h 224"/>
                <a:gd name="T62" fmla="*/ 18 w 122"/>
                <a:gd name="T63" fmla="*/ 187 h 224"/>
                <a:gd name="T64" fmla="*/ 29 w 122"/>
                <a:gd name="T65" fmla="*/ 137 h 224"/>
                <a:gd name="T66" fmla="*/ 23 w 122"/>
                <a:gd name="T67" fmla="*/ 113 h 224"/>
                <a:gd name="T68" fmla="*/ 10 w 122"/>
                <a:gd name="T69" fmla="*/ 109 h 224"/>
                <a:gd name="T70" fmla="*/ 2 w 122"/>
                <a:gd name="T71" fmla="*/ 98 h 224"/>
                <a:gd name="T72" fmla="*/ 3 w 122"/>
                <a:gd name="T73" fmla="*/ 89 h 224"/>
                <a:gd name="T74" fmla="*/ 105 w 122"/>
                <a:gd name="T75" fmla="*/ 55 h 224"/>
                <a:gd name="T76" fmla="*/ 120 w 122"/>
                <a:gd name="T77" fmla="*/ 66 h 224"/>
                <a:gd name="T78" fmla="*/ 113 w 122"/>
                <a:gd name="T79" fmla="*/ 81 h 224"/>
                <a:gd name="T80" fmla="*/ 56 w 122"/>
                <a:gd name="T81" fmla="*/ 105 h 224"/>
                <a:gd name="T82" fmla="*/ 72 w 122"/>
                <a:gd name="T83" fmla="*/ 137 h 224"/>
                <a:gd name="T84" fmla="*/ 82 w 122"/>
                <a:gd name="T85" fmla="*/ 95 h 224"/>
                <a:gd name="T86" fmla="*/ 119 w 122"/>
                <a:gd name="T87" fmla="*/ 96 h 224"/>
                <a:gd name="T88" fmla="*/ 113 w 122"/>
                <a:gd name="T89" fmla="*/ 114 h 224"/>
                <a:gd name="T90" fmla="*/ 111 w 122"/>
                <a:gd name="T91" fmla="*/ 75 h 224"/>
                <a:gd name="T92" fmla="*/ 115 w 122"/>
                <a:gd name="T93" fmla="*/ 68 h 224"/>
                <a:gd name="T94" fmla="*/ 108 w 122"/>
                <a:gd name="T95" fmla="*/ 61 h 224"/>
                <a:gd name="T96" fmla="*/ 25 w 122"/>
                <a:gd name="T97" fmla="*/ 86 h 224"/>
                <a:gd name="T98" fmla="*/ 12 w 122"/>
                <a:gd name="T99" fmla="*/ 89 h 224"/>
                <a:gd name="T100" fmla="*/ 8 w 122"/>
                <a:gd name="T101" fmla="*/ 92 h 224"/>
                <a:gd name="T102" fmla="*/ 8 w 122"/>
                <a:gd name="T103" fmla="*/ 96 h 224"/>
                <a:gd name="T104" fmla="*/ 12 w 122"/>
                <a:gd name="T105" fmla="*/ 103 h 224"/>
                <a:gd name="T106" fmla="*/ 25 w 122"/>
                <a:gd name="T107" fmla="*/ 107 h 224"/>
                <a:gd name="T108" fmla="*/ 35 w 122"/>
                <a:gd name="T109" fmla="*/ 120 h 224"/>
                <a:gd name="T110" fmla="*/ 50 w 122"/>
                <a:gd name="T111" fmla="*/ 137 h 224"/>
                <a:gd name="T112" fmla="*/ 48 w 122"/>
                <a:gd name="T113" fmla="*/ 100 h 224"/>
                <a:gd name="T114" fmla="*/ 49 w 122"/>
                <a:gd name="T115" fmla="*/ 93 h 224"/>
                <a:gd name="T116" fmla="*/ 113 w 122"/>
                <a:gd name="T117" fmla="*/ 98 h 224"/>
                <a:gd name="T118" fmla="*/ 84 w 122"/>
                <a:gd name="T119" fmla="*/ 101 h 224"/>
                <a:gd name="T120" fmla="*/ 78 w 122"/>
                <a:gd name="T121" fmla="*/ 137 h 224"/>
                <a:gd name="T122" fmla="*/ 93 w 122"/>
                <a:gd name="T123" fmla="*/ 124 h 224"/>
                <a:gd name="T124" fmla="*/ 111 w 122"/>
                <a:gd name="T125" fmla="*/ 1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 h="224">
                  <a:moveTo>
                    <a:pt x="18" y="137"/>
                  </a:moveTo>
                  <a:cubicBezTo>
                    <a:pt x="18" y="137"/>
                    <a:pt x="18" y="137"/>
                    <a:pt x="18" y="137"/>
                  </a:cubicBezTo>
                  <a:moveTo>
                    <a:pt x="10" y="50"/>
                  </a:moveTo>
                  <a:cubicBezTo>
                    <a:pt x="105" y="22"/>
                    <a:pt x="105" y="22"/>
                    <a:pt x="105" y="22"/>
                  </a:cubicBezTo>
                  <a:cubicBezTo>
                    <a:pt x="106" y="21"/>
                    <a:pt x="107" y="21"/>
                    <a:pt x="108" y="21"/>
                  </a:cubicBezTo>
                  <a:cubicBezTo>
                    <a:pt x="113" y="21"/>
                    <a:pt x="118" y="24"/>
                    <a:pt x="119" y="29"/>
                  </a:cubicBezTo>
                  <a:cubicBezTo>
                    <a:pt x="120" y="33"/>
                    <a:pt x="120" y="33"/>
                    <a:pt x="120" y="33"/>
                  </a:cubicBezTo>
                  <a:cubicBezTo>
                    <a:pt x="121" y="36"/>
                    <a:pt x="121" y="39"/>
                    <a:pt x="119" y="41"/>
                  </a:cubicBezTo>
                  <a:cubicBezTo>
                    <a:pt x="118" y="44"/>
                    <a:pt x="116" y="46"/>
                    <a:pt x="113" y="47"/>
                  </a:cubicBezTo>
                  <a:cubicBezTo>
                    <a:pt x="17" y="75"/>
                    <a:pt x="17" y="75"/>
                    <a:pt x="17" y="75"/>
                  </a:cubicBezTo>
                  <a:cubicBezTo>
                    <a:pt x="16" y="76"/>
                    <a:pt x="15" y="76"/>
                    <a:pt x="14" y="76"/>
                  </a:cubicBezTo>
                  <a:cubicBezTo>
                    <a:pt x="14" y="76"/>
                    <a:pt x="14" y="76"/>
                    <a:pt x="14" y="76"/>
                  </a:cubicBezTo>
                  <a:cubicBezTo>
                    <a:pt x="9" y="76"/>
                    <a:pt x="5" y="73"/>
                    <a:pt x="3" y="68"/>
                  </a:cubicBezTo>
                  <a:cubicBezTo>
                    <a:pt x="2" y="64"/>
                    <a:pt x="2" y="64"/>
                    <a:pt x="2" y="64"/>
                  </a:cubicBezTo>
                  <a:cubicBezTo>
                    <a:pt x="1" y="61"/>
                    <a:pt x="2" y="58"/>
                    <a:pt x="3" y="56"/>
                  </a:cubicBezTo>
                  <a:cubicBezTo>
                    <a:pt x="5" y="53"/>
                    <a:pt x="7" y="51"/>
                    <a:pt x="10" y="50"/>
                  </a:cubicBezTo>
                  <a:close/>
                  <a:moveTo>
                    <a:pt x="12" y="56"/>
                  </a:moveTo>
                  <a:cubicBezTo>
                    <a:pt x="10" y="56"/>
                    <a:pt x="9" y="57"/>
                    <a:pt x="8" y="58"/>
                  </a:cubicBezTo>
                  <a:cubicBezTo>
                    <a:pt x="8" y="60"/>
                    <a:pt x="8" y="61"/>
                    <a:pt x="8" y="62"/>
                  </a:cubicBezTo>
                  <a:cubicBezTo>
                    <a:pt x="9" y="66"/>
                    <a:pt x="9" y="66"/>
                    <a:pt x="9" y="66"/>
                  </a:cubicBezTo>
                  <a:cubicBezTo>
                    <a:pt x="10" y="68"/>
                    <a:pt x="12" y="70"/>
                    <a:pt x="14" y="70"/>
                  </a:cubicBezTo>
                  <a:cubicBezTo>
                    <a:pt x="14" y="70"/>
                    <a:pt x="14" y="70"/>
                    <a:pt x="14" y="70"/>
                  </a:cubicBezTo>
                  <a:cubicBezTo>
                    <a:pt x="15" y="70"/>
                    <a:pt x="15" y="70"/>
                    <a:pt x="16" y="70"/>
                  </a:cubicBezTo>
                  <a:cubicBezTo>
                    <a:pt x="111" y="41"/>
                    <a:pt x="111" y="41"/>
                    <a:pt x="111" y="41"/>
                  </a:cubicBezTo>
                  <a:cubicBezTo>
                    <a:pt x="112" y="41"/>
                    <a:pt x="113" y="40"/>
                    <a:pt x="114" y="39"/>
                  </a:cubicBezTo>
                  <a:cubicBezTo>
                    <a:pt x="115" y="37"/>
                    <a:pt x="115" y="36"/>
                    <a:pt x="115" y="35"/>
                  </a:cubicBezTo>
                  <a:cubicBezTo>
                    <a:pt x="113" y="31"/>
                    <a:pt x="113" y="31"/>
                    <a:pt x="113" y="31"/>
                  </a:cubicBezTo>
                  <a:cubicBezTo>
                    <a:pt x="113" y="29"/>
                    <a:pt x="111" y="27"/>
                    <a:pt x="108" y="27"/>
                  </a:cubicBezTo>
                  <a:cubicBezTo>
                    <a:pt x="108" y="27"/>
                    <a:pt x="107" y="27"/>
                    <a:pt x="107" y="27"/>
                  </a:cubicBezTo>
                  <a:lnTo>
                    <a:pt x="12" y="56"/>
                  </a:lnTo>
                  <a:close/>
                  <a:moveTo>
                    <a:pt x="2" y="31"/>
                  </a:moveTo>
                  <a:cubicBezTo>
                    <a:pt x="0" y="25"/>
                    <a:pt x="4" y="18"/>
                    <a:pt x="10" y="16"/>
                  </a:cubicBezTo>
                  <a:cubicBezTo>
                    <a:pt x="59" y="1"/>
                    <a:pt x="59" y="1"/>
                    <a:pt x="59" y="1"/>
                  </a:cubicBezTo>
                  <a:cubicBezTo>
                    <a:pt x="65" y="0"/>
                    <a:pt x="72" y="3"/>
                    <a:pt x="73" y="9"/>
                  </a:cubicBezTo>
                  <a:cubicBezTo>
                    <a:pt x="75" y="12"/>
                    <a:pt x="75" y="12"/>
                    <a:pt x="75" y="12"/>
                  </a:cubicBezTo>
                  <a:cubicBezTo>
                    <a:pt x="76" y="18"/>
                    <a:pt x="73" y="25"/>
                    <a:pt x="67" y="27"/>
                  </a:cubicBezTo>
                  <a:cubicBezTo>
                    <a:pt x="18" y="42"/>
                    <a:pt x="18" y="42"/>
                    <a:pt x="18" y="42"/>
                  </a:cubicBezTo>
                  <a:cubicBezTo>
                    <a:pt x="16" y="42"/>
                    <a:pt x="15" y="42"/>
                    <a:pt x="14" y="42"/>
                  </a:cubicBezTo>
                  <a:cubicBezTo>
                    <a:pt x="9" y="42"/>
                    <a:pt x="5" y="39"/>
                    <a:pt x="3" y="34"/>
                  </a:cubicBezTo>
                  <a:lnTo>
                    <a:pt x="2" y="31"/>
                  </a:lnTo>
                  <a:close/>
                  <a:moveTo>
                    <a:pt x="8" y="29"/>
                  </a:moveTo>
                  <a:cubicBezTo>
                    <a:pt x="9" y="32"/>
                    <a:pt x="9" y="32"/>
                    <a:pt x="9" y="32"/>
                  </a:cubicBezTo>
                  <a:cubicBezTo>
                    <a:pt x="10" y="35"/>
                    <a:pt x="12" y="36"/>
                    <a:pt x="14" y="36"/>
                  </a:cubicBezTo>
                  <a:cubicBezTo>
                    <a:pt x="15" y="36"/>
                    <a:pt x="15" y="36"/>
                    <a:pt x="16" y="36"/>
                  </a:cubicBezTo>
                  <a:cubicBezTo>
                    <a:pt x="65" y="21"/>
                    <a:pt x="65" y="21"/>
                    <a:pt x="65" y="21"/>
                  </a:cubicBezTo>
                  <a:cubicBezTo>
                    <a:pt x="68" y="20"/>
                    <a:pt x="70" y="17"/>
                    <a:pt x="69" y="14"/>
                  </a:cubicBezTo>
                  <a:cubicBezTo>
                    <a:pt x="68" y="11"/>
                    <a:pt x="68" y="11"/>
                    <a:pt x="68" y="11"/>
                  </a:cubicBezTo>
                  <a:cubicBezTo>
                    <a:pt x="67" y="8"/>
                    <a:pt x="65" y="7"/>
                    <a:pt x="63" y="7"/>
                  </a:cubicBezTo>
                  <a:cubicBezTo>
                    <a:pt x="62" y="7"/>
                    <a:pt x="62" y="7"/>
                    <a:pt x="61" y="7"/>
                  </a:cubicBezTo>
                  <a:cubicBezTo>
                    <a:pt x="12" y="22"/>
                    <a:pt x="12" y="22"/>
                    <a:pt x="12" y="22"/>
                  </a:cubicBezTo>
                  <a:cubicBezTo>
                    <a:pt x="9" y="23"/>
                    <a:pt x="7" y="26"/>
                    <a:pt x="8" y="29"/>
                  </a:cubicBezTo>
                  <a:close/>
                  <a:moveTo>
                    <a:pt x="113" y="114"/>
                  </a:moveTo>
                  <a:cubicBezTo>
                    <a:pt x="105" y="116"/>
                    <a:pt x="105" y="116"/>
                    <a:pt x="105" y="116"/>
                  </a:cubicBezTo>
                  <a:cubicBezTo>
                    <a:pt x="102" y="117"/>
                    <a:pt x="99" y="121"/>
                    <a:pt x="99" y="124"/>
                  </a:cubicBezTo>
                  <a:cubicBezTo>
                    <a:pt x="99" y="137"/>
                    <a:pt x="99" y="137"/>
                    <a:pt x="99" y="137"/>
                  </a:cubicBezTo>
                  <a:cubicBezTo>
                    <a:pt x="110" y="137"/>
                    <a:pt x="110" y="137"/>
                    <a:pt x="110" y="137"/>
                  </a:cubicBezTo>
                  <a:cubicBezTo>
                    <a:pt x="110" y="187"/>
                    <a:pt x="110" y="187"/>
                    <a:pt x="110" y="187"/>
                  </a:cubicBezTo>
                  <a:cubicBezTo>
                    <a:pt x="110" y="198"/>
                    <a:pt x="100" y="207"/>
                    <a:pt x="87" y="208"/>
                  </a:cubicBezTo>
                  <a:cubicBezTo>
                    <a:pt x="87" y="213"/>
                    <a:pt x="87" y="213"/>
                    <a:pt x="87" y="213"/>
                  </a:cubicBezTo>
                  <a:cubicBezTo>
                    <a:pt x="87" y="219"/>
                    <a:pt x="81" y="224"/>
                    <a:pt x="74" y="224"/>
                  </a:cubicBezTo>
                  <a:cubicBezTo>
                    <a:pt x="54" y="224"/>
                    <a:pt x="54" y="224"/>
                    <a:pt x="54" y="224"/>
                  </a:cubicBezTo>
                  <a:cubicBezTo>
                    <a:pt x="47" y="224"/>
                    <a:pt x="41" y="219"/>
                    <a:pt x="41" y="213"/>
                  </a:cubicBezTo>
                  <a:cubicBezTo>
                    <a:pt x="41" y="208"/>
                    <a:pt x="41" y="208"/>
                    <a:pt x="41" y="208"/>
                  </a:cubicBezTo>
                  <a:cubicBezTo>
                    <a:pt x="28" y="207"/>
                    <a:pt x="18" y="198"/>
                    <a:pt x="18" y="187"/>
                  </a:cubicBezTo>
                  <a:cubicBezTo>
                    <a:pt x="18" y="137"/>
                    <a:pt x="18" y="137"/>
                    <a:pt x="18" y="137"/>
                  </a:cubicBezTo>
                  <a:cubicBezTo>
                    <a:pt x="29" y="137"/>
                    <a:pt x="29" y="137"/>
                    <a:pt x="29" y="137"/>
                  </a:cubicBezTo>
                  <a:cubicBezTo>
                    <a:pt x="29" y="120"/>
                    <a:pt x="29" y="120"/>
                    <a:pt x="29" y="120"/>
                  </a:cubicBezTo>
                  <a:cubicBezTo>
                    <a:pt x="29" y="117"/>
                    <a:pt x="26" y="113"/>
                    <a:pt x="23" y="113"/>
                  </a:cubicBezTo>
                  <a:cubicBezTo>
                    <a:pt x="12" y="109"/>
                    <a:pt x="12" y="109"/>
                    <a:pt x="12" y="109"/>
                  </a:cubicBezTo>
                  <a:cubicBezTo>
                    <a:pt x="10" y="109"/>
                    <a:pt x="10" y="109"/>
                    <a:pt x="10" y="109"/>
                  </a:cubicBezTo>
                  <a:cubicBezTo>
                    <a:pt x="7" y="108"/>
                    <a:pt x="4" y="105"/>
                    <a:pt x="3" y="102"/>
                  </a:cubicBezTo>
                  <a:cubicBezTo>
                    <a:pt x="2" y="98"/>
                    <a:pt x="2" y="98"/>
                    <a:pt x="2" y="98"/>
                  </a:cubicBezTo>
                  <a:cubicBezTo>
                    <a:pt x="2" y="97"/>
                    <a:pt x="2" y="97"/>
                    <a:pt x="2" y="96"/>
                  </a:cubicBezTo>
                  <a:cubicBezTo>
                    <a:pt x="2" y="94"/>
                    <a:pt x="2" y="91"/>
                    <a:pt x="3" y="89"/>
                  </a:cubicBezTo>
                  <a:cubicBezTo>
                    <a:pt x="5" y="87"/>
                    <a:pt x="7" y="85"/>
                    <a:pt x="10" y="84"/>
                  </a:cubicBezTo>
                  <a:cubicBezTo>
                    <a:pt x="105" y="55"/>
                    <a:pt x="105" y="55"/>
                    <a:pt x="105" y="55"/>
                  </a:cubicBezTo>
                  <a:cubicBezTo>
                    <a:pt x="111" y="54"/>
                    <a:pt x="118" y="57"/>
                    <a:pt x="119" y="63"/>
                  </a:cubicBezTo>
                  <a:cubicBezTo>
                    <a:pt x="120" y="66"/>
                    <a:pt x="120" y="66"/>
                    <a:pt x="120" y="66"/>
                  </a:cubicBezTo>
                  <a:cubicBezTo>
                    <a:pt x="121" y="69"/>
                    <a:pt x="121" y="72"/>
                    <a:pt x="119" y="75"/>
                  </a:cubicBezTo>
                  <a:cubicBezTo>
                    <a:pt x="118" y="78"/>
                    <a:pt x="116" y="80"/>
                    <a:pt x="113" y="81"/>
                  </a:cubicBezTo>
                  <a:cubicBezTo>
                    <a:pt x="54" y="98"/>
                    <a:pt x="54" y="98"/>
                    <a:pt x="54" y="98"/>
                  </a:cubicBezTo>
                  <a:cubicBezTo>
                    <a:pt x="55" y="100"/>
                    <a:pt x="56" y="103"/>
                    <a:pt x="56" y="105"/>
                  </a:cubicBezTo>
                  <a:cubicBezTo>
                    <a:pt x="56" y="137"/>
                    <a:pt x="56" y="137"/>
                    <a:pt x="56" y="137"/>
                  </a:cubicBezTo>
                  <a:cubicBezTo>
                    <a:pt x="72" y="137"/>
                    <a:pt x="72" y="137"/>
                    <a:pt x="72" y="137"/>
                  </a:cubicBezTo>
                  <a:cubicBezTo>
                    <a:pt x="72" y="109"/>
                    <a:pt x="72" y="109"/>
                    <a:pt x="72" y="109"/>
                  </a:cubicBezTo>
                  <a:cubicBezTo>
                    <a:pt x="72" y="103"/>
                    <a:pt x="77" y="97"/>
                    <a:pt x="82" y="95"/>
                  </a:cubicBezTo>
                  <a:cubicBezTo>
                    <a:pt x="105" y="89"/>
                    <a:pt x="105" y="89"/>
                    <a:pt x="105" y="89"/>
                  </a:cubicBezTo>
                  <a:cubicBezTo>
                    <a:pt x="111" y="87"/>
                    <a:pt x="118" y="91"/>
                    <a:pt x="119" y="96"/>
                  </a:cubicBezTo>
                  <a:cubicBezTo>
                    <a:pt x="120" y="100"/>
                    <a:pt x="120" y="100"/>
                    <a:pt x="120" y="100"/>
                  </a:cubicBezTo>
                  <a:cubicBezTo>
                    <a:pt x="122" y="106"/>
                    <a:pt x="119" y="112"/>
                    <a:pt x="113" y="114"/>
                  </a:cubicBezTo>
                  <a:close/>
                  <a:moveTo>
                    <a:pt x="49" y="93"/>
                  </a:moveTo>
                  <a:cubicBezTo>
                    <a:pt x="111" y="75"/>
                    <a:pt x="111" y="75"/>
                    <a:pt x="111" y="75"/>
                  </a:cubicBezTo>
                  <a:cubicBezTo>
                    <a:pt x="112" y="74"/>
                    <a:pt x="113" y="74"/>
                    <a:pt x="114" y="72"/>
                  </a:cubicBezTo>
                  <a:cubicBezTo>
                    <a:pt x="115" y="71"/>
                    <a:pt x="115" y="70"/>
                    <a:pt x="115" y="68"/>
                  </a:cubicBezTo>
                  <a:cubicBezTo>
                    <a:pt x="113" y="65"/>
                    <a:pt x="113" y="65"/>
                    <a:pt x="113" y="65"/>
                  </a:cubicBezTo>
                  <a:cubicBezTo>
                    <a:pt x="113" y="62"/>
                    <a:pt x="111" y="61"/>
                    <a:pt x="108" y="61"/>
                  </a:cubicBezTo>
                  <a:cubicBezTo>
                    <a:pt x="108" y="61"/>
                    <a:pt x="107" y="61"/>
                    <a:pt x="107" y="61"/>
                  </a:cubicBezTo>
                  <a:cubicBezTo>
                    <a:pt x="25" y="86"/>
                    <a:pt x="25" y="86"/>
                    <a:pt x="25" y="86"/>
                  </a:cubicBezTo>
                  <a:cubicBezTo>
                    <a:pt x="13" y="89"/>
                    <a:pt x="13" y="89"/>
                    <a:pt x="13" y="89"/>
                  </a:cubicBezTo>
                  <a:cubicBezTo>
                    <a:pt x="12" y="89"/>
                    <a:pt x="12" y="89"/>
                    <a:pt x="12" y="89"/>
                  </a:cubicBezTo>
                  <a:cubicBezTo>
                    <a:pt x="12" y="90"/>
                    <a:pt x="12" y="90"/>
                    <a:pt x="12" y="90"/>
                  </a:cubicBezTo>
                  <a:cubicBezTo>
                    <a:pt x="10" y="90"/>
                    <a:pt x="9" y="91"/>
                    <a:pt x="8" y="92"/>
                  </a:cubicBezTo>
                  <a:cubicBezTo>
                    <a:pt x="8" y="93"/>
                    <a:pt x="8" y="95"/>
                    <a:pt x="8" y="96"/>
                  </a:cubicBezTo>
                  <a:cubicBezTo>
                    <a:pt x="8" y="96"/>
                    <a:pt x="8" y="96"/>
                    <a:pt x="8" y="96"/>
                  </a:cubicBezTo>
                  <a:cubicBezTo>
                    <a:pt x="9" y="100"/>
                    <a:pt x="9" y="100"/>
                    <a:pt x="9" y="100"/>
                  </a:cubicBezTo>
                  <a:cubicBezTo>
                    <a:pt x="10" y="101"/>
                    <a:pt x="11" y="103"/>
                    <a:pt x="12" y="103"/>
                  </a:cubicBezTo>
                  <a:cubicBezTo>
                    <a:pt x="13" y="103"/>
                    <a:pt x="13" y="103"/>
                    <a:pt x="13" y="103"/>
                  </a:cubicBezTo>
                  <a:cubicBezTo>
                    <a:pt x="25" y="107"/>
                    <a:pt x="25" y="107"/>
                    <a:pt x="25" y="107"/>
                  </a:cubicBezTo>
                  <a:cubicBezTo>
                    <a:pt x="25" y="107"/>
                    <a:pt x="25" y="107"/>
                    <a:pt x="25" y="107"/>
                  </a:cubicBezTo>
                  <a:cubicBezTo>
                    <a:pt x="31" y="109"/>
                    <a:pt x="35" y="115"/>
                    <a:pt x="35" y="120"/>
                  </a:cubicBezTo>
                  <a:cubicBezTo>
                    <a:pt x="35" y="137"/>
                    <a:pt x="35" y="137"/>
                    <a:pt x="35" y="137"/>
                  </a:cubicBezTo>
                  <a:cubicBezTo>
                    <a:pt x="50" y="137"/>
                    <a:pt x="50" y="137"/>
                    <a:pt x="50" y="137"/>
                  </a:cubicBezTo>
                  <a:cubicBezTo>
                    <a:pt x="50" y="105"/>
                    <a:pt x="50" y="105"/>
                    <a:pt x="50" y="105"/>
                  </a:cubicBezTo>
                  <a:cubicBezTo>
                    <a:pt x="50" y="104"/>
                    <a:pt x="49" y="102"/>
                    <a:pt x="48" y="100"/>
                  </a:cubicBezTo>
                  <a:cubicBezTo>
                    <a:pt x="47" y="99"/>
                    <a:pt x="45" y="98"/>
                    <a:pt x="44" y="97"/>
                  </a:cubicBezTo>
                  <a:cubicBezTo>
                    <a:pt x="44" y="97"/>
                    <a:pt x="40" y="96"/>
                    <a:pt x="49" y="93"/>
                  </a:cubicBezTo>
                  <a:close/>
                  <a:moveTo>
                    <a:pt x="115" y="102"/>
                  </a:moveTo>
                  <a:cubicBezTo>
                    <a:pt x="113" y="98"/>
                    <a:pt x="113" y="98"/>
                    <a:pt x="113" y="98"/>
                  </a:cubicBezTo>
                  <a:cubicBezTo>
                    <a:pt x="113" y="95"/>
                    <a:pt x="110" y="94"/>
                    <a:pt x="107" y="95"/>
                  </a:cubicBezTo>
                  <a:cubicBezTo>
                    <a:pt x="84" y="101"/>
                    <a:pt x="84" y="101"/>
                    <a:pt x="84" y="101"/>
                  </a:cubicBezTo>
                  <a:cubicBezTo>
                    <a:pt x="81" y="102"/>
                    <a:pt x="78" y="106"/>
                    <a:pt x="78" y="109"/>
                  </a:cubicBezTo>
                  <a:cubicBezTo>
                    <a:pt x="78" y="137"/>
                    <a:pt x="78" y="137"/>
                    <a:pt x="78" y="137"/>
                  </a:cubicBezTo>
                  <a:cubicBezTo>
                    <a:pt x="93" y="137"/>
                    <a:pt x="93" y="137"/>
                    <a:pt x="93" y="137"/>
                  </a:cubicBezTo>
                  <a:cubicBezTo>
                    <a:pt x="93" y="124"/>
                    <a:pt x="93" y="124"/>
                    <a:pt x="93" y="124"/>
                  </a:cubicBezTo>
                  <a:cubicBezTo>
                    <a:pt x="93" y="118"/>
                    <a:pt x="97" y="112"/>
                    <a:pt x="103" y="111"/>
                  </a:cubicBezTo>
                  <a:cubicBezTo>
                    <a:pt x="111" y="108"/>
                    <a:pt x="111" y="108"/>
                    <a:pt x="111" y="108"/>
                  </a:cubicBezTo>
                  <a:cubicBezTo>
                    <a:pt x="114" y="108"/>
                    <a:pt x="115" y="105"/>
                    <a:pt x="115" y="1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6">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Vide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Video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5">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Green Tile"/>
          <p:cNvGrpSpPr/>
          <p:nvPr userDrawn="1"/>
        </p:nvGrpSpPr>
        <p:grpSpPr>
          <a:xfrm>
            <a:off x="1015856" y="3187136"/>
            <a:ext cx="2827252" cy="2827252"/>
            <a:chOff x="-2619354" y="-790581"/>
            <a:chExt cx="2827252" cy="2827252"/>
          </a:xfrm>
        </p:grpSpPr>
        <p:sp>
          <p:nvSpPr>
            <p:cNvPr id="20" name="Rectangle 19"/>
            <p:cNvSpPr/>
            <p:nvPr/>
          </p:nvSpPr>
          <p:spPr bwMode="auto">
            <a:xfrm>
              <a:off x="-2619354" y="-790581"/>
              <a:ext cx="2827252"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Play Icon"/>
            <p:cNvSpPr>
              <a:spLocks noEditPoints="1"/>
            </p:cNvSpPr>
            <p:nvPr/>
          </p:nvSpPr>
          <p:spPr bwMode="auto">
            <a:xfrm>
              <a:off x="-2097903" y="-269875"/>
              <a:ext cx="1784350" cy="1784350"/>
            </a:xfrm>
            <a:custGeom>
              <a:avLst/>
              <a:gdLst>
                <a:gd name="T0" fmla="*/ 168 w 224"/>
                <a:gd name="T1" fmla="*/ 112 h 224"/>
                <a:gd name="T2" fmla="*/ 86 w 224"/>
                <a:gd name="T3" fmla="*/ 173 h 224"/>
                <a:gd name="T4" fmla="*/ 86 w 224"/>
                <a:gd name="T5" fmla="*/ 50 h 224"/>
                <a:gd name="T6" fmla="*/ 168 w 224"/>
                <a:gd name="T7" fmla="*/ 112 h 224"/>
                <a:gd name="T8" fmla="*/ 168 w 224"/>
                <a:gd name="T9" fmla="*/ 112 h 224"/>
                <a:gd name="T10" fmla="*/ 112 w 224"/>
                <a:gd name="T11" fmla="*/ 0 h 224"/>
                <a:gd name="T12" fmla="*/ 224 w 224"/>
                <a:gd name="T13" fmla="*/ 112 h 224"/>
                <a:gd name="T14" fmla="*/ 112 w 224"/>
                <a:gd name="T15" fmla="*/ 224 h 224"/>
                <a:gd name="T16" fmla="*/ 0 w 224"/>
                <a:gd name="T17" fmla="*/ 112 h 224"/>
                <a:gd name="T18" fmla="*/ 112 w 224"/>
                <a:gd name="T19" fmla="*/ 0 h 224"/>
                <a:gd name="T20" fmla="*/ 112 w 224"/>
                <a:gd name="T21" fmla="*/ 216 h 224"/>
                <a:gd name="T22" fmla="*/ 216 w 224"/>
                <a:gd name="T23" fmla="*/ 112 h 224"/>
                <a:gd name="T24" fmla="*/ 112 w 224"/>
                <a:gd name="T25" fmla="*/ 8 h 224"/>
                <a:gd name="T26" fmla="*/ 8 w 224"/>
                <a:gd name="T27" fmla="*/ 112 h 224"/>
                <a:gd name="T28" fmla="*/ 112 w 224"/>
                <a:gd name="T29" fmla="*/ 21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224">
                  <a:moveTo>
                    <a:pt x="168" y="112"/>
                  </a:moveTo>
                  <a:cubicBezTo>
                    <a:pt x="86" y="173"/>
                    <a:pt x="86" y="173"/>
                    <a:pt x="86" y="173"/>
                  </a:cubicBezTo>
                  <a:cubicBezTo>
                    <a:pt x="86" y="50"/>
                    <a:pt x="86" y="50"/>
                    <a:pt x="86" y="50"/>
                  </a:cubicBezTo>
                  <a:cubicBezTo>
                    <a:pt x="168" y="112"/>
                    <a:pt x="168" y="112"/>
                    <a:pt x="168" y="112"/>
                  </a:cubicBezTo>
                  <a:cubicBezTo>
                    <a:pt x="168" y="112"/>
                    <a:pt x="168" y="112"/>
                    <a:pt x="168" y="112"/>
                  </a:cubicBezTo>
                  <a:close/>
                  <a:moveTo>
                    <a:pt x="112" y="0"/>
                  </a:moveTo>
                  <a:cubicBezTo>
                    <a:pt x="174" y="0"/>
                    <a:pt x="224" y="50"/>
                    <a:pt x="224" y="112"/>
                  </a:cubicBezTo>
                  <a:cubicBezTo>
                    <a:pt x="224" y="174"/>
                    <a:pt x="174" y="224"/>
                    <a:pt x="112" y="224"/>
                  </a:cubicBezTo>
                  <a:cubicBezTo>
                    <a:pt x="51" y="224"/>
                    <a:pt x="0" y="174"/>
                    <a:pt x="0" y="112"/>
                  </a:cubicBezTo>
                  <a:cubicBezTo>
                    <a:pt x="0" y="50"/>
                    <a:pt x="51" y="0"/>
                    <a:pt x="112" y="0"/>
                  </a:cubicBezTo>
                  <a:moveTo>
                    <a:pt x="112" y="216"/>
                  </a:moveTo>
                  <a:cubicBezTo>
                    <a:pt x="170" y="216"/>
                    <a:pt x="216" y="169"/>
                    <a:pt x="216" y="112"/>
                  </a:cubicBezTo>
                  <a:cubicBezTo>
                    <a:pt x="216" y="54"/>
                    <a:pt x="170" y="8"/>
                    <a:pt x="112" y="8"/>
                  </a:cubicBezTo>
                  <a:cubicBezTo>
                    <a:pt x="55" y="8"/>
                    <a:pt x="8" y="54"/>
                    <a:pt x="8" y="112"/>
                  </a:cubicBezTo>
                  <a:cubicBezTo>
                    <a:pt x="8" y="169"/>
                    <a:pt x="55" y="216"/>
                    <a:pt x="112" y="2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8834544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artn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Partner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Blue Tile"/>
          <p:cNvGrpSpPr/>
          <p:nvPr userDrawn="1"/>
        </p:nvGrpSpPr>
        <p:grpSpPr>
          <a:xfrm>
            <a:off x="1015857" y="3189726"/>
            <a:ext cx="2827252" cy="2827252"/>
            <a:chOff x="1071620" y="3044261"/>
            <a:chExt cx="1325880" cy="1325880"/>
          </a:xfrm>
        </p:grpSpPr>
        <p:sp>
          <p:nvSpPr>
            <p:cNvPr id="18" name="Rectangle 17"/>
            <p:cNvSpPr/>
            <p:nvPr/>
          </p:nvSpPr>
          <p:spPr bwMode="auto">
            <a:xfrm>
              <a:off x="1071620" y="3044261"/>
              <a:ext cx="1325880" cy="132588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424182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ustom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Customer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2">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Purple Tile"/>
          <p:cNvGrpSpPr/>
          <p:nvPr userDrawn="1"/>
        </p:nvGrpSpPr>
        <p:grpSpPr>
          <a:xfrm>
            <a:off x="1017613" y="3187136"/>
            <a:ext cx="2827252" cy="2827252"/>
            <a:chOff x="1022073" y="-1624298"/>
            <a:chExt cx="2827252" cy="2827252"/>
          </a:xfrm>
        </p:grpSpPr>
        <p:sp>
          <p:nvSpPr>
            <p:cNvPr id="20" name="Rectangle 19"/>
            <p:cNvSpPr/>
            <p:nvPr/>
          </p:nvSpPr>
          <p:spPr bwMode="auto">
            <a:xfrm>
              <a:off x="1022073" y="-1624298"/>
              <a:ext cx="2827252" cy="282725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8"/>
            <p:cNvSpPr>
              <a:spLocks noEditPoints="1"/>
            </p:cNvSpPr>
            <p:nvPr/>
          </p:nvSpPr>
          <p:spPr bwMode="auto">
            <a:xfrm>
              <a:off x="1537798" y="-867430"/>
              <a:ext cx="1792288" cy="1501775"/>
            </a:xfrm>
            <a:custGeom>
              <a:avLst/>
              <a:gdLst>
                <a:gd name="T0" fmla="*/ 184 w 223"/>
                <a:gd name="T1" fmla="*/ 187 h 187"/>
                <a:gd name="T2" fmla="*/ 181 w 223"/>
                <a:gd name="T3" fmla="*/ 186 h 187"/>
                <a:gd name="T4" fmla="*/ 146 w 223"/>
                <a:gd name="T5" fmla="*/ 151 h 187"/>
                <a:gd name="T6" fmla="*/ 40 w 223"/>
                <a:gd name="T7" fmla="*/ 151 h 187"/>
                <a:gd name="T8" fmla="*/ 0 w 223"/>
                <a:gd name="T9" fmla="*/ 111 h 187"/>
                <a:gd name="T10" fmla="*/ 0 w 223"/>
                <a:gd name="T11" fmla="*/ 40 h 187"/>
                <a:gd name="T12" fmla="*/ 40 w 223"/>
                <a:gd name="T13" fmla="*/ 0 h 187"/>
                <a:gd name="T14" fmla="*/ 183 w 223"/>
                <a:gd name="T15" fmla="*/ 0 h 187"/>
                <a:gd name="T16" fmla="*/ 223 w 223"/>
                <a:gd name="T17" fmla="*/ 40 h 187"/>
                <a:gd name="T18" fmla="*/ 223 w 223"/>
                <a:gd name="T19" fmla="*/ 111 h 187"/>
                <a:gd name="T20" fmla="*/ 188 w 223"/>
                <a:gd name="T21" fmla="*/ 150 h 187"/>
                <a:gd name="T22" fmla="*/ 188 w 223"/>
                <a:gd name="T23" fmla="*/ 183 h 187"/>
                <a:gd name="T24" fmla="*/ 185 w 223"/>
                <a:gd name="T25" fmla="*/ 187 h 187"/>
                <a:gd name="T26" fmla="*/ 184 w 223"/>
                <a:gd name="T27" fmla="*/ 187 h 187"/>
                <a:gd name="T28" fmla="*/ 40 w 223"/>
                <a:gd name="T29" fmla="*/ 8 h 187"/>
                <a:gd name="T30" fmla="*/ 8 w 223"/>
                <a:gd name="T31" fmla="*/ 40 h 187"/>
                <a:gd name="T32" fmla="*/ 8 w 223"/>
                <a:gd name="T33" fmla="*/ 111 h 187"/>
                <a:gd name="T34" fmla="*/ 40 w 223"/>
                <a:gd name="T35" fmla="*/ 143 h 187"/>
                <a:gd name="T36" fmla="*/ 148 w 223"/>
                <a:gd name="T37" fmla="*/ 143 h 187"/>
                <a:gd name="T38" fmla="*/ 151 w 223"/>
                <a:gd name="T39" fmla="*/ 144 h 187"/>
                <a:gd name="T40" fmla="*/ 180 w 223"/>
                <a:gd name="T41" fmla="*/ 173 h 187"/>
                <a:gd name="T42" fmla="*/ 180 w 223"/>
                <a:gd name="T43" fmla="*/ 147 h 187"/>
                <a:gd name="T44" fmla="*/ 184 w 223"/>
                <a:gd name="T45" fmla="*/ 143 h 187"/>
                <a:gd name="T46" fmla="*/ 215 w 223"/>
                <a:gd name="T47" fmla="*/ 111 h 187"/>
                <a:gd name="T48" fmla="*/ 215 w 223"/>
                <a:gd name="T49" fmla="*/ 40 h 187"/>
                <a:gd name="T50" fmla="*/ 183 w 223"/>
                <a:gd name="T51" fmla="*/ 8 h 187"/>
                <a:gd name="T52" fmla="*/ 40 w 223"/>
                <a:gd name="T53"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3" h="187">
                  <a:moveTo>
                    <a:pt x="184" y="187"/>
                  </a:moveTo>
                  <a:cubicBezTo>
                    <a:pt x="183" y="187"/>
                    <a:pt x="182" y="187"/>
                    <a:pt x="181" y="186"/>
                  </a:cubicBezTo>
                  <a:cubicBezTo>
                    <a:pt x="146" y="151"/>
                    <a:pt x="146" y="151"/>
                    <a:pt x="146" y="151"/>
                  </a:cubicBezTo>
                  <a:cubicBezTo>
                    <a:pt x="40" y="151"/>
                    <a:pt x="40" y="151"/>
                    <a:pt x="40" y="151"/>
                  </a:cubicBezTo>
                  <a:cubicBezTo>
                    <a:pt x="18" y="151"/>
                    <a:pt x="0" y="133"/>
                    <a:pt x="0" y="111"/>
                  </a:cubicBezTo>
                  <a:cubicBezTo>
                    <a:pt x="0" y="40"/>
                    <a:pt x="0" y="40"/>
                    <a:pt x="0" y="40"/>
                  </a:cubicBezTo>
                  <a:cubicBezTo>
                    <a:pt x="0" y="18"/>
                    <a:pt x="18" y="0"/>
                    <a:pt x="40" y="0"/>
                  </a:cubicBezTo>
                  <a:cubicBezTo>
                    <a:pt x="183" y="0"/>
                    <a:pt x="183" y="0"/>
                    <a:pt x="183" y="0"/>
                  </a:cubicBezTo>
                  <a:cubicBezTo>
                    <a:pt x="205" y="0"/>
                    <a:pt x="223" y="18"/>
                    <a:pt x="223" y="40"/>
                  </a:cubicBezTo>
                  <a:cubicBezTo>
                    <a:pt x="223" y="111"/>
                    <a:pt x="223" y="111"/>
                    <a:pt x="223" y="111"/>
                  </a:cubicBezTo>
                  <a:cubicBezTo>
                    <a:pt x="223" y="132"/>
                    <a:pt x="208" y="148"/>
                    <a:pt x="188" y="150"/>
                  </a:cubicBezTo>
                  <a:cubicBezTo>
                    <a:pt x="188" y="183"/>
                    <a:pt x="188" y="183"/>
                    <a:pt x="188" y="183"/>
                  </a:cubicBezTo>
                  <a:cubicBezTo>
                    <a:pt x="188" y="185"/>
                    <a:pt x="187" y="186"/>
                    <a:pt x="185" y="187"/>
                  </a:cubicBezTo>
                  <a:cubicBezTo>
                    <a:pt x="185" y="187"/>
                    <a:pt x="184" y="187"/>
                    <a:pt x="184" y="187"/>
                  </a:cubicBezTo>
                  <a:moveTo>
                    <a:pt x="40" y="8"/>
                  </a:moveTo>
                  <a:cubicBezTo>
                    <a:pt x="22" y="8"/>
                    <a:pt x="8" y="23"/>
                    <a:pt x="8" y="40"/>
                  </a:cubicBezTo>
                  <a:cubicBezTo>
                    <a:pt x="8" y="111"/>
                    <a:pt x="8" y="111"/>
                    <a:pt x="8" y="111"/>
                  </a:cubicBezTo>
                  <a:cubicBezTo>
                    <a:pt x="8" y="128"/>
                    <a:pt x="22" y="143"/>
                    <a:pt x="40" y="143"/>
                  </a:cubicBezTo>
                  <a:cubicBezTo>
                    <a:pt x="148" y="143"/>
                    <a:pt x="148" y="143"/>
                    <a:pt x="148" y="143"/>
                  </a:cubicBezTo>
                  <a:cubicBezTo>
                    <a:pt x="149" y="143"/>
                    <a:pt x="150" y="143"/>
                    <a:pt x="151" y="144"/>
                  </a:cubicBezTo>
                  <a:cubicBezTo>
                    <a:pt x="180" y="173"/>
                    <a:pt x="180" y="173"/>
                    <a:pt x="180" y="173"/>
                  </a:cubicBezTo>
                  <a:cubicBezTo>
                    <a:pt x="180" y="147"/>
                    <a:pt x="180" y="147"/>
                    <a:pt x="180" y="147"/>
                  </a:cubicBezTo>
                  <a:cubicBezTo>
                    <a:pt x="180" y="144"/>
                    <a:pt x="182" y="143"/>
                    <a:pt x="184" y="143"/>
                  </a:cubicBezTo>
                  <a:cubicBezTo>
                    <a:pt x="201" y="143"/>
                    <a:pt x="215" y="129"/>
                    <a:pt x="215" y="111"/>
                  </a:cubicBezTo>
                  <a:cubicBezTo>
                    <a:pt x="215" y="40"/>
                    <a:pt x="215" y="40"/>
                    <a:pt x="215" y="40"/>
                  </a:cubicBezTo>
                  <a:cubicBezTo>
                    <a:pt x="215" y="23"/>
                    <a:pt x="200" y="8"/>
                    <a:pt x="183" y="8"/>
                  </a:cubicBezTo>
                  <a:lnTo>
                    <a:pt x="4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5742311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nnouncement,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Announcement</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3">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Orange Tile"/>
          <p:cNvGrpSpPr/>
          <p:nvPr userDrawn="1"/>
        </p:nvGrpSpPr>
        <p:grpSpPr>
          <a:xfrm>
            <a:off x="1015857" y="3187483"/>
            <a:ext cx="2827252" cy="2827252"/>
            <a:chOff x="1351800" y="-1084759"/>
            <a:chExt cx="2827252" cy="2827252"/>
          </a:xfrm>
        </p:grpSpPr>
        <p:sp>
          <p:nvSpPr>
            <p:cNvPr id="18" name="Rectangle 17"/>
            <p:cNvSpPr/>
            <p:nvPr/>
          </p:nvSpPr>
          <p:spPr bwMode="auto">
            <a:xfrm>
              <a:off x="1351800" y="-1084759"/>
              <a:ext cx="2827252" cy="282725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21"/>
            <p:cNvSpPr>
              <a:spLocks noEditPoints="1"/>
            </p:cNvSpPr>
            <p:nvPr/>
          </p:nvSpPr>
          <p:spPr bwMode="auto">
            <a:xfrm>
              <a:off x="2005011" y="-436308"/>
              <a:ext cx="1522413" cy="1530350"/>
            </a:xfrm>
            <a:custGeom>
              <a:avLst/>
              <a:gdLst>
                <a:gd name="T0" fmla="*/ 6 w 187"/>
                <a:gd name="T1" fmla="*/ 188 h 188"/>
                <a:gd name="T2" fmla="*/ 129 w 187"/>
                <a:gd name="T3" fmla="*/ 64 h 188"/>
                <a:gd name="T4" fmla="*/ 180 w 187"/>
                <a:gd name="T5" fmla="*/ 115 h 188"/>
                <a:gd name="T6" fmla="*/ 185 w 187"/>
                <a:gd name="T7" fmla="*/ 116 h 188"/>
                <a:gd name="T8" fmla="*/ 187 w 187"/>
                <a:gd name="T9" fmla="*/ 112 h 188"/>
                <a:gd name="T10" fmla="*/ 187 w 187"/>
                <a:gd name="T11" fmla="*/ 4 h 188"/>
                <a:gd name="T12" fmla="*/ 183 w 187"/>
                <a:gd name="T13" fmla="*/ 0 h 188"/>
                <a:gd name="T14" fmla="*/ 75 w 187"/>
                <a:gd name="T15" fmla="*/ 0 h 188"/>
                <a:gd name="T16" fmla="*/ 71 w 187"/>
                <a:gd name="T17" fmla="*/ 3 h 188"/>
                <a:gd name="T18" fmla="*/ 71 w 187"/>
                <a:gd name="T19" fmla="*/ 4 h 188"/>
                <a:gd name="T20" fmla="*/ 72 w 187"/>
                <a:gd name="T21" fmla="*/ 7 h 188"/>
                <a:gd name="T22" fmla="*/ 123 w 187"/>
                <a:gd name="T23" fmla="*/ 58 h 188"/>
                <a:gd name="T24" fmla="*/ 0 w 187"/>
                <a:gd name="T25" fmla="*/ 182 h 188"/>
                <a:gd name="T26" fmla="*/ 6 w 187"/>
                <a:gd name="T27" fmla="*/ 188 h 188"/>
                <a:gd name="T28" fmla="*/ 179 w 187"/>
                <a:gd name="T29" fmla="*/ 8 h 188"/>
                <a:gd name="T30" fmla="*/ 179 w 187"/>
                <a:gd name="T31" fmla="*/ 103 h 188"/>
                <a:gd name="T32" fmla="*/ 85 w 187"/>
                <a:gd name="T33" fmla="*/ 8 h 188"/>
                <a:gd name="T34" fmla="*/ 179 w 187"/>
                <a:gd name="T35" fmla="*/ 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188">
                  <a:moveTo>
                    <a:pt x="6" y="188"/>
                  </a:moveTo>
                  <a:cubicBezTo>
                    <a:pt x="129" y="64"/>
                    <a:pt x="129" y="64"/>
                    <a:pt x="129" y="64"/>
                  </a:cubicBezTo>
                  <a:cubicBezTo>
                    <a:pt x="180" y="115"/>
                    <a:pt x="180" y="115"/>
                    <a:pt x="180" y="115"/>
                  </a:cubicBezTo>
                  <a:cubicBezTo>
                    <a:pt x="181" y="116"/>
                    <a:pt x="183" y="117"/>
                    <a:pt x="185" y="116"/>
                  </a:cubicBezTo>
                  <a:cubicBezTo>
                    <a:pt x="186" y="116"/>
                    <a:pt x="187" y="114"/>
                    <a:pt x="187" y="112"/>
                  </a:cubicBezTo>
                  <a:cubicBezTo>
                    <a:pt x="187" y="4"/>
                    <a:pt x="187" y="4"/>
                    <a:pt x="187" y="4"/>
                  </a:cubicBezTo>
                  <a:cubicBezTo>
                    <a:pt x="187" y="2"/>
                    <a:pt x="185" y="0"/>
                    <a:pt x="183" y="0"/>
                  </a:cubicBezTo>
                  <a:cubicBezTo>
                    <a:pt x="75" y="0"/>
                    <a:pt x="75" y="0"/>
                    <a:pt x="75" y="0"/>
                  </a:cubicBezTo>
                  <a:cubicBezTo>
                    <a:pt x="73" y="0"/>
                    <a:pt x="72" y="1"/>
                    <a:pt x="71" y="3"/>
                  </a:cubicBezTo>
                  <a:cubicBezTo>
                    <a:pt x="71" y="3"/>
                    <a:pt x="71" y="4"/>
                    <a:pt x="71" y="4"/>
                  </a:cubicBezTo>
                  <a:cubicBezTo>
                    <a:pt x="71" y="6"/>
                    <a:pt x="71" y="7"/>
                    <a:pt x="72" y="7"/>
                  </a:cubicBezTo>
                  <a:cubicBezTo>
                    <a:pt x="123" y="58"/>
                    <a:pt x="123" y="58"/>
                    <a:pt x="123" y="58"/>
                  </a:cubicBezTo>
                  <a:cubicBezTo>
                    <a:pt x="0" y="182"/>
                    <a:pt x="0" y="182"/>
                    <a:pt x="0" y="182"/>
                  </a:cubicBezTo>
                  <a:lnTo>
                    <a:pt x="6" y="188"/>
                  </a:lnTo>
                  <a:close/>
                  <a:moveTo>
                    <a:pt x="179" y="8"/>
                  </a:moveTo>
                  <a:cubicBezTo>
                    <a:pt x="179" y="103"/>
                    <a:pt x="179" y="103"/>
                    <a:pt x="179" y="103"/>
                  </a:cubicBezTo>
                  <a:cubicBezTo>
                    <a:pt x="85" y="8"/>
                    <a:pt x="85" y="8"/>
                    <a:pt x="85" y="8"/>
                  </a:cubicBezTo>
                  <a:lnTo>
                    <a:pt x="179" y="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46340796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Title</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4">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Teal Tile"/>
          <p:cNvGrpSpPr/>
          <p:nvPr userDrawn="1"/>
        </p:nvGrpSpPr>
        <p:grpSpPr>
          <a:xfrm>
            <a:off x="1015856" y="3187136"/>
            <a:ext cx="2827252" cy="2827252"/>
            <a:chOff x="823093" y="-1413626"/>
            <a:chExt cx="2827252" cy="2827252"/>
          </a:xfrm>
        </p:grpSpPr>
        <p:sp>
          <p:nvSpPr>
            <p:cNvPr id="20" name="Rectangle 19"/>
            <p:cNvSpPr/>
            <p:nvPr/>
          </p:nvSpPr>
          <p:spPr bwMode="auto">
            <a:xfrm>
              <a:off x="823093" y="-1413626"/>
              <a:ext cx="2827252" cy="2827252"/>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20"/>
            <p:cNvSpPr>
              <a:spLocks noEditPoints="1"/>
            </p:cNvSpPr>
            <p:nvPr/>
          </p:nvSpPr>
          <p:spPr bwMode="auto">
            <a:xfrm>
              <a:off x="1397725" y="-232569"/>
              <a:ext cx="1677988" cy="465138"/>
            </a:xfrm>
            <a:custGeom>
              <a:avLst/>
              <a:gdLst>
                <a:gd name="T0" fmla="*/ 0 w 209"/>
                <a:gd name="T1" fmla="*/ 25 h 58"/>
                <a:gd name="T2" fmla="*/ 20 w 209"/>
                <a:gd name="T3" fmla="*/ 25 h 58"/>
                <a:gd name="T4" fmla="*/ 20 w 209"/>
                <a:gd name="T5" fmla="*/ 33 h 58"/>
                <a:gd name="T6" fmla="*/ 0 w 209"/>
                <a:gd name="T7" fmla="*/ 33 h 58"/>
                <a:gd name="T8" fmla="*/ 0 w 209"/>
                <a:gd name="T9" fmla="*/ 25 h 58"/>
                <a:gd name="T10" fmla="*/ 40 w 209"/>
                <a:gd name="T11" fmla="*/ 33 h 58"/>
                <a:gd name="T12" fmla="*/ 60 w 209"/>
                <a:gd name="T13" fmla="*/ 33 h 58"/>
                <a:gd name="T14" fmla="*/ 60 w 209"/>
                <a:gd name="T15" fmla="*/ 25 h 58"/>
                <a:gd name="T16" fmla="*/ 40 w 209"/>
                <a:gd name="T17" fmla="*/ 25 h 58"/>
                <a:gd name="T18" fmla="*/ 40 w 209"/>
                <a:gd name="T19" fmla="*/ 33 h 58"/>
                <a:gd name="T20" fmla="*/ 120 w 209"/>
                <a:gd name="T21" fmla="*/ 33 h 58"/>
                <a:gd name="T22" fmla="*/ 140 w 209"/>
                <a:gd name="T23" fmla="*/ 33 h 58"/>
                <a:gd name="T24" fmla="*/ 140 w 209"/>
                <a:gd name="T25" fmla="*/ 25 h 58"/>
                <a:gd name="T26" fmla="*/ 120 w 209"/>
                <a:gd name="T27" fmla="*/ 25 h 58"/>
                <a:gd name="T28" fmla="*/ 120 w 209"/>
                <a:gd name="T29" fmla="*/ 33 h 58"/>
                <a:gd name="T30" fmla="*/ 80 w 209"/>
                <a:gd name="T31" fmla="*/ 33 h 58"/>
                <a:gd name="T32" fmla="*/ 100 w 209"/>
                <a:gd name="T33" fmla="*/ 33 h 58"/>
                <a:gd name="T34" fmla="*/ 100 w 209"/>
                <a:gd name="T35" fmla="*/ 25 h 58"/>
                <a:gd name="T36" fmla="*/ 80 w 209"/>
                <a:gd name="T37" fmla="*/ 25 h 58"/>
                <a:gd name="T38" fmla="*/ 80 w 209"/>
                <a:gd name="T39" fmla="*/ 33 h 58"/>
                <a:gd name="T40" fmla="*/ 207 w 209"/>
                <a:gd name="T41" fmla="*/ 26 h 58"/>
                <a:gd name="T42" fmla="*/ 181 w 209"/>
                <a:gd name="T43" fmla="*/ 0 h 58"/>
                <a:gd name="T44" fmla="*/ 175 w 209"/>
                <a:gd name="T45" fmla="*/ 6 h 58"/>
                <a:gd name="T46" fmla="*/ 195 w 209"/>
                <a:gd name="T47" fmla="*/ 25 h 58"/>
                <a:gd name="T48" fmla="*/ 160 w 209"/>
                <a:gd name="T49" fmla="*/ 25 h 58"/>
                <a:gd name="T50" fmla="*/ 160 w 209"/>
                <a:gd name="T51" fmla="*/ 33 h 58"/>
                <a:gd name="T52" fmla="*/ 195 w 209"/>
                <a:gd name="T53" fmla="*/ 33 h 58"/>
                <a:gd name="T54" fmla="*/ 175 w 209"/>
                <a:gd name="T55" fmla="*/ 52 h 58"/>
                <a:gd name="T56" fmla="*/ 181 w 209"/>
                <a:gd name="T57" fmla="*/ 58 h 58"/>
                <a:gd name="T58" fmla="*/ 207 w 209"/>
                <a:gd name="T59" fmla="*/ 32 h 58"/>
                <a:gd name="T60" fmla="*/ 207 w 209"/>
                <a:gd name="T61"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9" h="58">
                  <a:moveTo>
                    <a:pt x="0" y="25"/>
                  </a:moveTo>
                  <a:cubicBezTo>
                    <a:pt x="20" y="25"/>
                    <a:pt x="20" y="25"/>
                    <a:pt x="20" y="25"/>
                  </a:cubicBezTo>
                  <a:cubicBezTo>
                    <a:pt x="20" y="33"/>
                    <a:pt x="20" y="33"/>
                    <a:pt x="20" y="33"/>
                  </a:cubicBezTo>
                  <a:cubicBezTo>
                    <a:pt x="0" y="33"/>
                    <a:pt x="0" y="33"/>
                    <a:pt x="0" y="33"/>
                  </a:cubicBezTo>
                  <a:lnTo>
                    <a:pt x="0" y="25"/>
                  </a:lnTo>
                  <a:close/>
                  <a:moveTo>
                    <a:pt x="40" y="33"/>
                  </a:moveTo>
                  <a:cubicBezTo>
                    <a:pt x="60" y="33"/>
                    <a:pt x="60" y="33"/>
                    <a:pt x="60" y="33"/>
                  </a:cubicBezTo>
                  <a:cubicBezTo>
                    <a:pt x="60" y="25"/>
                    <a:pt x="60" y="25"/>
                    <a:pt x="60" y="25"/>
                  </a:cubicBezTo>
                  <a:cubicBezTo>
                    <a:pt x="40" y="25"/>
                    <a:pt x="40" y="25"/>
                    <a:pt x="40" y="25"/>
                  </a:cubicBezTo>
                  <a:lnTo>
                    <a:pt x="40" y="33"/>
                  </a:lnTo>
                  <a:close/>
                  <a:moveTo>
                    <a:pt x="120" y="33"/>
                  </a:moveTo>
                  <a:cubicBezTo>
                    <a:pt x="140" y="33"/>
                    <a:pt x="140" y="33"/>
                    <a:pt x="140" y="33"/>
                  </a:cubicBezTo>
                  <a:cubicBezTo>
                    <a:pt x="140" y="25"/>
                    <a:pt x="140" y="25"/>
                    <a:pt x="140" y="25"/>
                  </a:cubicBezTo>
                  <a:cubicBezTo>
                    <a:pt x="120" y="25"/>
                    <a:pt x="120" y="25"/>
                    <a:pt x="120" y="25"/>
                  </a:cubicBezTo>
                  <a:lnTo>
                    <a:pt x="120" y="33"/>
                  </a:lnTo>
                  <a:close/>
                  <a:moveTo>
                    <a:pt x="80" y="33"/>
                  </a:moveTo>
                  <a:cubicBezTo>
                    <a:pt x="100" y="33"/>
                    <a:pt x="100" y="33"/>
                    <a:pt x="100" y="33"/>
                  </a:cubicBezTo>
                  <a:cubicBezTo>
                    <a:pt x="100" y="25"/>
                    <a:pt x="100" y="25"/>
                    <a:pt x="100" y="25"/>
                  </a:cubicBezTo>
                  <a:cubicBezTo>
                    <a:pt x="80" y="25"/>
                    <a:pt x="80" y="25"/>
                    <a:pt x="80" y="25"/>
                  </a:cubicBezTo>
                  <a:lnTo>
                    <a:pt x="80" y="33"/>
                  </a:lnTo>
                  <a:close/>
                  <a:moveTo>
                    <a:pt x="207" y="26"/>
                  </a:moveTo>
                  <a:cubicBezTo>
                    <a:pt x="181" y="0"/>
                    <a:pt x="181" y="0"/>
                    <a:pt x="181" y="0"/>
                  </a:cubicBezTo>
                  <a:cubicBezTo>
                    <a:pt x="175" y="6"/>
                    <a:pt x="175" y="6"/>
                    <a:pt x="175" y="6"/>
                  </a:cubicBezTo>
                  <a:cubicBezTo>
                    <a:pt x="195" y="25"/>
                    <a:pt x="195" y="25"/>
                    <a:pt x="195" y="25"/>
                  </a:cubicBezTo>
                  <a:cubicBezTo>
                    <a:pt x="160" y="25"/>
                    <a:pt x="160" y="25"/>
                    <a:pt x="160" y="25"/>
                  </a:cubicBezTo>
                  <a:cubicBezTo>
                    <a:pt x="160" y="33"/>
                    <a:pt x="160" y="33"/>
                    <a:pt x="160" y="33"/>
                  </a:cubicBezTo>
                  <a:cubicBezTo>
                    <a:pt x="195" y="33"/>
                    <a:pt x="195" y="33"/>
                    <a:pt x="195" y="33"/>
                  </a:cubicBezTo>
                  <a:cubicBezTo>
                    <a:pt x="175" y="52"/>
                    <a:pt x="175" y="52"/>
                    <a:pt x="175" y="52"/>
                  </a:cubicBezTo>
                  <a:cubicBezTo>
                    <a:pt x="181" y="58"/>
                    <a:pt x="181" y="58"/>
                    <a:pt x="181" y="58"/>
                  </a:cubicBezTo>
                  <a:cubicBezTo>
                    <a:pt x="207" y="32"/>
                    <a:pt x="207" y="32"/>
                    <a:pt x="207" y="32"/>
                  </a:cubicBezTo>
                  <a:cubicBezTo>
                    <a:pt x="209" y="30"/>
                    <a:pt x="209" y="28"/>
                    <a:pt x="20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6403941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723" r:id="rId3"/>
    <p:sldLayoutId id="2147483724" r:id="rId4"/>
    <p:sldLayoutId id="2147483725" r:id="rId5"/>
    <p:sldLayoutId id="2147483726" r:id="rId6"/>
    <p:sldLayoutId id="2147483727" r:id="rId7"/>
    <p:sldLayoutId id="2147483696" r:id="rId8"/>
    <p:sldLayoutId id="2147483697" r:id="rId9"/>
    <p:sldLayoutId id="2147483698" r:id="rId10"/>
    <p:sldLayoutId id="2147483699" r:id="rId11"/>
    <p:sldLayoutId id="2147483700" r:id="rId12"/>
    <p:sldLayoutId id="2147483701" r:id="rId13"/>
    <p:sldLayoutId id="2147483702" r:id="rId14"/>
    <p:sldLayoutId id="2147483722" r:id="rId15"/>
    <p:sldLayoutId id="2147483703" r:id="rId16"/>
    <p:sldLayoutId id="2147483704" r:id="rId1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solidFill>
            <a:schemeClr val="tx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solidFill>
            <a:schemeClr val="tx1">
              <a:alpha val="99000"/>
            </a:schemeClr>
          </a:soli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solidFill>
            <a:schemeClr val="tx1">
              <a:alpha val="99000"/>
            </a:schemeClr>
          </a:soli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8" Type="http://schemas.openxmlformats.org/officeDocument/2006/relationships/hyperlink" Target="http://twitter.com/" TargetMode="External"/><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www.facebook.com/visualstudio" TargetMode="External"/><Relationship Id="rId5" Type="http://schemas.openxmlformats.org/officeDocument/2006/relationships/hyperlink" Target="http://blogs.msdn.com/b/jasonz/" TargetMode="External"/><Relationship Id="rId4" Type="http://schemas.openxmlformats.org/officeDocument/2006/relationships/hyperlink" Target="http://www.microsoft.com/visualstudio/en-us" TargetMode="External"/><Relationship Id="rId9" Type="http://schemas.openxmlformats.org/officeDocument/2006/relationships/hyperlink" Target="http://blogs.msdn.com/b/somasegar/"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hdphoto" Target="../media/hdphoto2.wdp"/><Relationship Id="rId3" Type="http://schemas.openxmlformats.org/officeDocument/2006/relationships/hyperlink" Target="http://europe.msteched.com/" TargetMode="External"/><Relationship Id="rId7" Type="http://schemas.openxmlformats.org/officeDocument/2006/relationships/hyperlink" Target="http://microsoft.com/technet" TargetMode="External"/><Relationship Id="rId12"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www.microsoft.com/learning" TargetMode="External"/><Relationship Id="rId11" Type="http://schemas.openxmlformats.org/officeDocument/2006/relationships/image" Target="../media/image7.png"/><Relationship Id="rId5" Type="http://schemas.openxmlformats.org/officeDocument/2006/relationships/image" Target="../media/image9.png"/><Relationship Id="rId10" Type="http://schemas.openxmlformats.org/officeDocument/2006/relationships/hyperlink" Target="http://microsoft.com/msdn" TargetMode="External"/><Relationship Id="rId4" Type="http://schemas.openxmlformats.org/officeDocument/2006/relationships/image" Target="../media/image8.emf"/><Relationship Id="rId9"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hyperlink" Target="http://europe.msteched.com/sessions"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Visual Studio Tips &amp; Tricks</a:t>
            </a:r>
            <a:endParaRPr lang="en-US" dirty="0"/>
          </a:p>
        </p:txBody>
      </p:sp>
      <p:sp>
        <p:nvSpPr>
          <p:cNvPr id="3" name="Subtitle 2"/>
          <p:cNvSpPr>
            <a:spLocks noGrp="1"/>
          </p:cNvSpPr>
          <p:nvPr>
            <p:ph type="subTitle" idx="1"/>
          </p:nvPr>
        </p:nvSpPr>
        <p:spPr>
          <a:xfrm>
            <a:off x="4181452" y="4460530"/>
            <a:ext cx="6870702" cy="1254470"/>
          </a:xfrm>
        </p:spPr>
        <p:txBody>
          <a:bodyPr/>
          <a:lstStyle/>
          <a:p>
            <a:r>
              <a:rPr lang="en-US" dirty="0" smtClean="0"/>
              <a:t>Dustin Campbell (@</a:t>
            </a:r>
            <a:r>
              <a:rPr lang="en-US" dirty="0" err="1" smtClean="0"/>
              <a:t>DCampbell</a:t>
            </a:r>
            <a:r>
              <a:rPr lang="en-US" dirty="0" smtClean="0"/>
              <a:t>)</a:t>
            </a:r>
          </a:p>
          <a:p>
            <a:r>
              <a:rPr lang="en-US" dirty="0" smtClean="0"/>
              <a:t>Microsoft Corporation</a:t>
            </a:r>
          </a:p>
          <a:p>
            <a:endParaRPr lang="en-US" dirty="0"/>
          </a:p>
          <a:p>
            <a:r>
              <a:rPr lang="en-US" dirty="0" smtClean="0"/>
              <a:t>Scott Cate (@</a:t>
            </a:r>
            <a:r>
              <a:rPr lang="en-US" dirty="0" err="1" smtClean="0"/>
              <a:t>ScottCate</a:t>
            </a:r>
            <a:r>
              <a:rPr lang="en-US" dirty="0" smtClean="0"/>
              <a:t>)</a:t>
            </a:r>
            <a:br>
              <a:rPr lang="en-US" dirty="0" smtClean="0"/>
            </a:br>
            <a:r>
              <a:rPr lang="en-US" dirty="0" smtClean="0"/>
              <a:t>EventDay.com</a:t>
            </a:r>
            <a:endParaRPr lang="en-US" dirty="0"/>
          </a:p>
        </p:txBody>
      </p:sp>
      <p:sp useBgFill="1">
        <p:nvSpPr>
          <p:cNvPr id="4" name="MASK bottom"/>
          <p:cNvSpPr/>
          <p:nvPr/>
        </p:nvSpPr>
        <p:spPr bwMode="auto">
          <a:xfrm>
            <a:off x="3884612" y="6019800"/>
            <a:ext cx="8304213" cy="83820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 name="TextBox 4"/>
          <p:cNvSpPr txBox="1"/>
          <p:nvPr/>
        </p:nvSpPr>
        <p:spPr>
          <a:xfrm>
            <a:off x="521208" y="228600"/>
            <a:ext cx="796693" cy="249299"/>
          </a:xfrm>
          <a:prstGeom prst="rect">
            <a:avLst/>
          </a:prstGeom>
          <a:noFill/>
        </p:spPr>
        <p:txBody>
          <a:bodyPr wrap="none" lIns="0" tIns="0" rIns="0" bIns="0" rtlCol="0">
            <a:spAutoFit/>
          </a:bodyPr>
          <a:lstStyle/>
          <a:p>
            <a:pPr>
              <a:lnSpc>
                <a:spcPct val="90000"/>
              </a:lnSpc>
              <a:spcBef>
                <a:spcPct val="20000"/>
              </a:spcBef>
              <a:buSzPct val="90000"/>
            </a:pPr>
            <a:r>
              <a:rPr lang="en-US" dirty="0" smtClean="0">
                <a:solidFill>
                  <a:schemeClr val="tx1">
                    <a:alpha val="99000"/>
                  </a:schemeClr>
                </a:solidFill>
              </a:rPr>
              <a:t>DEV319</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Editor Tricks</a:t>
            </a:r>
          </a:p>
        </p:txBody>
      </p:sp>
      <p:sp>
        <p:nvSpPr>
          <p:cNvPr id="3" name="Content Placeholder 2"/>
          <p:cNvSpPr>
            <a:spLocks noGrp="1"/>
          </p:cNvSpPr>
          <p:nvPr>
            <p:ph idx="1"/>
          </p:nvPr>
        </p:nvSpPr>
        <p:spPr>
          <a:xfrm>
            <a:off x="519112" y="1143000"/>
            <a:ext cx="11149013" cy="3693319"/>
          </a:xfrm>
        </p:spPr>
        <p:txBody>
          <a:bodyPr/>
          <a:lstStyle/>
          <a:p>
            <a:pPr marL="461963" lvl="1" indent="-461963"/>
            <a:r>
              <a:rPr lang="en-US" sz="3200" dirty="0" smtClean="0"/>
              <a:t>Zoom </a:t>
            </a:r>
            <a:r>
              <a:rPr lang="en-US" sz="2400" dirty="0" smtClean="0">
                <a:solidFill>
                  <a:schemeClr val="accent5"/>
                </a:solidFill>
              </a:rPr>
              <a:t>[10]</a:t>
            </a:r>
            <a:r>
              <a:rPr lang="en-US" sz="3200" dirty="0" smtClean="0"/>
              <a:t> </a:t>
            </a:r>
            <a:r>
              <a:rPr lang="en-US" sz="2400" dirty="0">
                <a:solidFill>
                  <a:srgbClr val="F6AE1E"/>
                </a:solidFill>
              </a:rPr>
              <a:t>(</a:t>
            </a:r>
            <a:r>
              <a:rPr lang="en-US" sz="2400" dirty="0" err="1">
                <a:solidFill>
                  <a:srgbClr val="F6AE1E"/>
                </a:solidFill>
              </a:rPr>
              <a:t>Ctrl+Shift</a:t>
            </a:r>
            <a:r>
              <a:rPr lang="en-US" sz="2400" dirty="0">
                <a:solidFill>
                  <a:srgbClr val="F6AE1E"/>
                </a:solidFill>
              </a:rPr>
              <a:t> + &lt;/&gt; </a:t>
            </a:r>
            <a:r>
              <a:rPr lang="en-US" sz="2400" dirty="0" smtClean="0">
                <a:solidFill>
                  <a:schemeClr val="tx1"/>
                </a:solidFill>
              </a:rPr>
              <a:t>or</a:t>
            </a:r>
            <a:r>
              <a:rPr lang="en-US" sz="2400" dirty="0" smtClean="0">
                <a:solidFill>
                  <a:srgbClr val="F6AE1E"/>
                </a:solidFill>
              </a:rPr>
              <a:t> </a:t>
            </a:r>
            <a:r>
              <a:rPr lang="en-US" sz="2400" dirty="0">
                <a:solidFill>
                  <a:srgbClr val="F6AE1E"/>
                </a:solidFill>
              </a:rPr>
              <a:t>Ctrl + Mouse Scroll</a:t>
            </a:r>
            <a:r>
              <a:rPr lang="en-US" sz="2400" dirty="0" smtClean="0">
                <a:solidFill>
                  <a:srgbClr val="F6AE1E"/>
                </a:solidFill>
              </a:rPr>
              <a:t>)</a:t>
            </a:r>
            <a:endParaRPr lang="en-US" sz="2400" dirty="0" smtClean="0"/>
          </a:p>
          <a:p>
            <a:pPr marL="461963" lvl="1" indent="-461963"/>
            <a:r>
              <a:rPr lang="en-US" sz="3200" dirty="0" smtClean="0"/>
              <a:t>Multiline Editing </a:t>
            </a:r>
            <a:r>
              <a:rPr lang="en-US" sz="2400" dirty="0" smtClean="0">
                <a:solidFill>
                  <a:schemeClr val="accent5"/>
                </a:solidFill>
              </a:rPr>
              <a:t>[10]</a:t>
            </a:r>
            <a:r>
              <a:rPr lang="en-US" sz="3200" dirty="0" smtClean="0"/>
              <a:t> </a:t>
            </a:r>
            <a:r>
              <a:rPr lang="en-US" sz="2400" dirty="0">
                <a:solidFill>
                  <a:srgbClr val="F6AE1E"/>
                </a:solidFill>
              </a:rPr>
              <a:t>(</a:t>
            </a:r>
            <a:r>
              <a:rPr lang="en-US" sz="2400" dirty="0" err="1">
                <a:solidFill>
                  <a:srgbClr val="F6AE1E"/>
                </a:solidFill>
              </a:rPr>
              <a:t>Alt+Shift</a:t>
            </a:r>
            <a:r>
              <a:rPr lang="en-US" sz="2400" dirty="0">
                <a:solidFill>
                  <a:srgbClr val="F6AE1E"/>
                </a:solidFill>
              </a:rPr>
              <a:t> + Up/Down </a:t>
            </a:r>
            <a:r>
              <a:rPr lang="en-US" sz="2400" dirty="0" smtClean="0">
                <a:solidFill>
                  <a:schemeClr val="tx1"/>
                </a:solidFill>
              </a:rPr>
              <a:t>or</a:t>
            </a:r>
            <a:r>
              <a:rPr lang="en-US" sz="2400" dirty="0" smtClean="0">
                <a:solidFill>
                  <a:srgbClr val="F6AE1E"/>
                </a:solidFill>
              </a:rPr>
              <a:t> </a:t>
            </a:r>
            <a:r>
              <a:rPr lang="en-US" sz="2400" dirty="0">
                <a:solidFill>
                  <a:srgbClr val="F6AE1E"/>
                </a:solidFill>
              </a:rPr>
              <a:t>Alt + Mouse Up/Down)</a:t>
            </a:r>
          </a:p>
          <a:p>
            <a:r>
              <a:rPr lang="en-US" dirty="0" smtClean="0"/>
              <a:t>Find </a:t>
            </a:r>
            <a:r>
              <a:rPr lang="en-US" sz="2400" dirty="0" smtClean="0">
                <a:solidFill>
                  <a:schemeClr val="accent5"/>
                </a:solidFill>
              </a:rPr>
              <a:t>[10PPT]</a:t>
            </a:r>
            <a:r>
              <a:rPr lang="en-US" dirty="0" smtClean="0"/>
              <a:t> </a:t>
            </a:r>
            <a:r>
              <a:rPr lang="en-US" sz="2400" dirty="0">
                <a:solidFill>
                  <a:srgbClr val="F6AE1E"/>
                </a:solidFill>
              </a:rPr>
              <a:t>(Ctrl + F)</a:t>
            </a:r>
            <a:endParaRPr lang="en-US" dirty="0">
              <a:solidFill>
                <a:srgbClr val="F6AE1E"/>
              </a:solidFill>
            </a:endParaRPr>
          </a:p>
          <a:p>
            <a:pPr marL="461963" lvl="1" indent="-461963"/>
            <a:r>
              <a:rPr lang="en-US" sz="3200" dirty="0" smtClean="0"/>
              <a:t>Highlight References </a:t>
            </a:r>
            <a:r>
              <a:rPr lang="en-US" sz="2400" dirty="0" smtClean="0">
                <a:solidFill>
                  <a:schemeClr val="accent5"/>
                </a:solidFill>
              </a:rPr>
              <a:t>[10]</a:t>
            </a:r>
            <a:r>
              <a:rPr lang="en-US" sz="3200" dirty="0" smtClean="0"/>
              <a:t> </a:t>
            </a:r>
            <a:r>
              <a:rPr lang="en-US" sz="2400" dirty="0">
                <a:solidFill>
                  <a:srgbClr val="F6AE1E"/>
                </a:solidFill>
              </a:rPr>
              <a:t>(</a:t>
            </a:r>
            <a:r>
              <a:rPr lang="en-US" sz="2400" dirty="0" err="1">
                <a:solidFill>
                  <a:srgbClr val="F6AE1E"/>
                </a:solidFill>
              </a:rPr>
              <a:t>Ctrl+Shift</a:t>
            </a:r>
            <a:r>
              <a:rPr lang="en-US" sz="2400" dirty="0">
                <a:solidFill>
                  <a:srgbClr val="F6AE1E"/>
                </a:solidFill>
              </a:rPr>
              <a:t> + Up/Down)</a:t>
            </a:r>
          </a:p>
          <a:p>
            <a:pPr marL="461963" lvl="1" indent="-461963"/>
            <a:r>
              <a:rPr lang="en-US" sz="3200" dirty="0"/>
              <a:t>Background </a:t>
            </a:r>
            <a:r>
              <a:rPr lang="en-US" sz="3200" dirty="0" smtClean="0"/>
              <a:t>Error </a:t>
            </a:r>
            <a:r>
              <a:rPr lang="en-US" sz="3200" u="wavy" dirty="0" smtClean="0">
                <a:uFill>
                  <a:solidFill>
                    <a:srgbClr val="FF0000"/>
                  </a:solidFill>
                </a:uFill>
              </a:rPr>
              <a:t>Squiggles </a:t>
            </a:r>
            <a:r>
              <a:rPr lang="en-US" sz="2400" u="wavy" dirty="0" smtClean="0">
                <a:solidFill>
                  <a:schemeClr val="accent5"/>
                </a:solidFill>
                <a:uFill>
                  <a:solidFill>
                    <a:srgbClr val="FF0000"/>
                  </a:solidFill>
                </a:uFill>
              </a:rPr>
              <a:t>[05.VB] [08.C#]</a:t>
            </a:r>
            <a:endParaRPr lang="en-US" sz="3200" u="wavy" dirty="0">
              <a:solidFill>
                <a:schemeClr val="accent5"/>
              </a:solidFill>
              <a:uFill>
                <a:solidFill>
                  <a:srgbClr val="FF0000"/>
                </a:solidFill>
              </a:uFill>
            </a:endParaRPr>
          </a:p>
          <a:p>
            <a:pPr marL="461963" lvl="1" indent="-461963"/>
            <a:r>
              <a:rPr lang="en-US" sz="3200" dirty="0"/>
              <a:t>Call </a:t>
            </a:r>
            <a:r>
              <a:rPr lang="en-US" sz="3200" dirty="0" smtClean="0"/>
              <a:t>Hierarchy </a:t>
            </a:r>
            <a:r>
              <a:rPr lang="en-US" sz="2400" dirty="0" smtClean="0">
                <a:solidFill>
                  <a:schemeClr val="accent5"/>
                </a:solidFill>
              </a:rPr>
              <a:t>[05.C++] [10.C#] [12.VB]</a:t>
            </a:r>
            <a:r>
              <a:rPr lang="en-US" sz="3200" dirty="0" smtClean="0"/>
              <a:t> </a:t>
            </a:r>
            <a:r>
              <a:rPr lang="en-US" sz="2400" dirty="0">
                <a:solidFill>
                  <a:srgbClr val="F6AE1E"/>
                </a:solidFill>
              </a:rPr>
              <a:t>(Ctrl + K, </a:t>
            </a:r>
            <a:r>
              <a:rPr lang="en-US" sz="2400" dirty="0" smtClean="0">
                <a:solidFill>
                  <a:srgbClr val="F6AE1E"/>
                </a:solidFill>
              </a:rPr>
              <a:t>T)</a:t>
            </a:r>
          </a:p>
          <a:p>
            <a:pPr marL="461963" lvl="1" indent="-461963"/>
            <a:r>
              <a:rPr lang="en-US" sz="3200" dirty="0" smtClean="0">
                <a:solidFill>
                  <a:schemeClr val="tx1"/>
                </a:solidFill>
              </a:rPr>
              <a:t>Clipboard Ring </a:t>
            </a:r>
            <a:r>
              <a:rPr lang="en-US" sz="2400" dirty="0" smtClean="0">
                <a:solidFill>
                  <a:schemeClr val="accent5"/>
                </a:solidFill>
              </a:rPr>
              <a:t>[05]</a:t>
            </a:r>
            <a:r>
              <a:rPr lang="en-US" dirty="0" smtClean="0">
                <a:solidFill>
                  <a:schemeClr val="tx1"/>
                </a:solidFill>
              </a:rPr>
              <a:t> </a:t>
            </a:r>
            <a:r>
              <a:rPr lang="en-US" sz="2400" dirty="0" smtClean="0">
                <a:solidFill>
                  <a:srgbClr val="F6AE1E"/>
                </a:solidFill>
              </a:rPr>
              <a:t>(</a:t>
            </a:r>
            <a:r>
              <a:rPr lang="en-US" sz="2400" dirty="0" err="1" smtClean="0">
                <a:solidFill>
                  <a:srgbClr val="F6AE1E"/>
                </a:solidFill>
              </a:rPr>
              <a:t>Ctrl+Shift</a:t>
            </a:r>
            <a:r>
              <a:rPr lang="en-US" sz="2400" dirty="0">
                <a:solidFill>
                  <a:srgbClr val="F6AE1E"/>
                </a:solidFill>
              </a:rPr>
              <a:t> </a:t>
            </a:r>
            <a:r>
              <a:rPr lang="en-US" sz="2400" dirty="0" smtClean="0">
                <a:solidFill>
                  <a:srgbClr val="F6AE1E"/>
                </a:solidFill>
              </a:rPr>
              <a:t>+ V)</a:t>
            </a:r>
            <a:endParaRPr lang="en-US" sz="2400" dirty="0">
              <a:solidFill>
                <a:srgbClr val="F6AE1E"/>
              </a:solidFill>
            </a:endParaRPr>
          </a:p>
        </p:txBody>
      </p:sp>
    </p:spTree>
    <p:extLst>
      <p:ext uri="{BB962C8B-B14F-4D97-AF65-F5344CB8AC3E}">
        <p14:creationId xmlns:p14="http://schemas.microsoft.com/office/powerpoint/2010/main" val="266597627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t>
            </a:r>
            <a:r>
              <a:rPr lang="en-US" dirty="0" smtClean="0"/>
              <a:t>Code</a:t>
            </a:r>
            <a:endParaRPr lang="en-US" dirty="0"/>
          </a:p>
        </p:txBody>
      </p:sp>
      <p:sp>
        <p:nvSpPr>
          <p:cNvPr id="3" name="Content Placeholder 2"/>
          <p:cNvSpPr>
            <a:spLocks noGrp="1"/>
          </p:cNvSpPr>
          <p:nvPr>
            <p:ph idx="1"/>
          </p:nvPr>
        </p:nvSpPr>
        <p:spPr>
          <a:xfrm>
            <a:off x="519112" y="1143000"/>
            <a:ext cx="11149013" cy="4302716"/>
          </a:xfrm>
        </p:spPr>
        <p:txBody>
          <a:bodyPr/>
          <a:lstStyle/>
          <a:p>
            <a:pPr marL="461963" lvl="1" indent="-461963"/>
            <a:r>
              <a:rPr lang="en-US" sz="3200" dirty="0" smtClean="0"/>
              <a:t>IntelliSense</a:t>
            </a:r>
          </a:p>
          <a:p>
            <a:pPr marL="865188" lvl="2" indent="-461963"/>
            <a:r>
              <a:rPr lang="en-US" sz="2800" dirty="0" smtClean="0"/>
              <a:t>Filtering </a:t>
            </a:r>
            <a:r>
              <a:rPr lang="en-US" dirty="0" smtClean="0">
                <a:solidFill>
                  <a:schemeClr val="accent5"/>
                </a:solidFill>
              </a:rPr>
              <a:t>[10]</a:t>
            </a:r>
            <a:r>
              <a:rPr lang="en-US" dirty="0" smtClean="0"/>
              <a:t> </a:t>
            </a:r>
            <a:r>
              <a:rPr lang="en-US" dirty="0">
                <a:solidFill>
                  <a:srgbClr val="F6AE1E"/>
                </a:solidFill>
              </a:rPr>
              <a:t>(Substring and Camel Case)</a:t>
            </a:r>
          </a:p>
          <a:p>
            <a:pPr marL="865188" lvl="2" indent="-461963"/>
            <a:r>
              <a:rPr lang="en-US" sz="2800" dirty="0"/>
              <a:t>Suggestion </a:t>
            </a:r>
            <a:r>
              <a:rPr lang="en-US" sz="2800" dirty="0" smtClean="0"/>
              <a:t>mode </a:t>
            </a:r>
            <a:r>
              <a:rPr lang="en-US" dirty="0" smtClean="0">
                <a:solidFill>
                  <a:schemeClr val="accent5"/>
                </a:solidFill>
              </a:rPr>
              <a:t>[10]</a:t>
            </a:r>
            <a:r>
              <a:rPr lang="en-US" dirty="0" smtClean="0"/>
              <a:t> </a:t>
            </a:r>
            <a:r>
              <a:rPr lang="en-US" dirty="0">
                <a:solidFill>
                  <a:srgbClr val="F6AE1E"/>
                </a:solidFill>
              </a:rPr>
              <a:t>(</a:t>
            </a:r>
            <a:r>
              <a:rPr lang="en-US" dirty="0" err="1">
                <a:solidFill>
                  <a:srgbClr val="F6AE1E"/>
                </a:solidFill>
              </a:rPr>
              <a:t>Ctrl+Alt</a:t>
            </a:r>
            <a:r>
              <a:rPr lang="en-US" dirty="0">
                <a:solidFill>
                  <a:srgbClr val="F6AE1E"/>
                </a:solidFill>
              </a:rPr>
              <a:t> + Space)</a:t>
            </a:r>
          </a:p>
          <a:p>
            <a:pPr marL="865188" lvl="2" indent="-461963"/>
            <a:r>
              <a:rPr lang="en-US" sz="2800" dirty="0"/>
              <a:t>Undeclared types after “new</a:t>
            </a:r>
            <a:r>
              <a:rPr lang="en-US" sz="2800" dirty="0" smtClean="0"/>
              <a:t>” </a:t>
            </a:r>
            <a:r>
              <a:rPr lang="en-US" dirty="0" smtClean="0">
                <a:solidFill>
                  <a:schemeClr val="accent5"/>
                </a:solidFill>
              </a:rPr>
              <a:t>[10]</a:t>
            </a:r>
            <a:r>
              <a:rPr lang="en-US" dirty="0" smtClean="0"/>
              <a:t> </a:t>
            </a:r>
            <a:r>
              <a:rPr lang="en-US" dirty="0">
                <a:solidFill>
                  <a:srgbClr val="F6AE1E"/>
                </a:solidFill>
              </a:rPr>
              <a:t>(</a:t>
            </a:r>
            <a:r>
              <a:rPr lang="en-US" i="1" dirty="0">
                <a:solidFill>
                  <a:srgbClr val="F6AE1E"/>
                </a:solidFill>
              </a:rPr>
              <a:t>C# only</a:t>
            </a:r>
            <a:r>
              <a:rPr lang="en-US" dirty="0" smtClean="0">
                <a:solidFill>
                  <a:srgbClr val="F6AE1E"/>
                </a:solidFill>
              </a:rPr>
              <a:t>)</a:t>
            </a:r>
            <a:endParaRPr lang="en-US" dirty="0" smtClean="0"/>
          </a:p>
          <a:p>
            <a:pPr marL="461963" lvl="1" indent="-461963"/>
            <a:r>
              <a:rPr lang="en-US" sz="3200" dirty="0"/>
              <a:t>Smart </a:t>
            </a:r>
            <a:r>
              <a:rPr lang="en-US" sz="3200" dirty="0" smtClean="0"/>
              <a:t>Tags </a:t>
            </a:r>
            <a:r>
              <a:rPr lang="en-US" sz="2400" dirty="0" smtClean="0">
                <a:solidFill>
                  <a:schemeClr val="accent5"/>
                </a:solidFill>
              </a:rPr>
              <a:t>[05]</a:t>
            </a:r>
            <a:r>
              <a:rPr lang="en-US" sz="2400" dirty="0" smtClean="0"/>
              <a:t> </a:t>
            </a:r>
            <a:r>
              <a:rPr lang="en-US" sz="2400" dirty="0">
                <a:solidFill>
                  <a:srgbClr val="F6AE1E"/>
                </a:solidFill>
              </a:rPr>
              <a:t>(Ctrl + .)</a:t>
            </a:r>
          </a:p>
          <a:p>
            <a:pPr marL="865188" lvl="2" indent="-461963"/>
            <a:r>
              <a:rPr lang="en-US" sz="2800" dirty="0" smtClean="0"/>
              <a:t>Rename </a:t>
            </a:r>
            <a:r>
              <a:rPr lang="en-US" dirty="0" smtClean="0">
                <a:solidFill>
                  <a:schemeClr val="accent5"/>
                </a:solidFill>
              </a:rPr>
              <a:t>[05]</a:t>
            </a:r>
            <a:endParaRPr lang="en-US" sz="2800" dirty="0" smtClean="0">
              <a:solidFill>
                <a:schemeClr val="accent5"/>
              </a:solidFill>
            </a:endParaRPr>
          </a:p>
          <a:p>
            <a:pPr marL="865188" lvl="2" indent="-461963"/>
            <a:r>
              <a:rPr lang="en-US" sz="2800" dirty="0" smtClean="0"/>
              <a:t>Generate </a:t>
            </a:r>
            <a:r>
              <a:rPr lang="en-US" sz="2800" dirty="0"/>
              <a:t>from </a:t>
            </a:r>
            <a:r>
              <a:rPr lang="en-US" sz="2800" dirty="0" smtClean="0"/>
              <a:t>Usage </a:t>
            </a:r>
            <a:r>
              <a:rPr lang="en-US" dirty="0" smtClean="0">
                <a:solidFill>
                  <a:schemeClr val="accent5"/>
                </a:solidFill>
              </a:rPr>
              <a:t>[10]</a:t>
            </a:r>
            <a:endParaRPr lang="en-US" sz="2800" dirty="0">
              <a:solidFill>
                <a:schemeClr val="accent5"/>
              </a:solidFill>
            </a:endParaRPr>
          </a:p>
          <a:p>
            <a:pPr marL="865188" lvl="2" indent="-461963"/>
            <a:r>
              <a:rPr lang="en-US" sz="2800" dirty="0"/>
              <a:t>Add </a:t>
            </a:r>
            <a:r>
              <a:rPr lang="en-US" sz="2800" dirty="0" smtClean="0"/>
              <a:t>Using/Import </a:t>
            </a:r>
            <a:r>
              <a:rPr lang="en-US" dirty="0" smtClean="0">
                <a:solidFill>
                  <a:schemeClr val="accent5"/>
                </a:solidFill>
              </a:rPr>
              <a:t>[05.C#] [08.VB]</a:t>
            </a:r>
            <a:endParaRPr lang="en-US" sz="2800" dirty="0">
              <a:solidFill>
                <a:schemeClr val="accent5"/>
              </a:solidFill>
            </a:endParaRPr>
          </a:p>
          <a:p>
            <a:pPr marL="865188" lvl="2" indent="-461963"/>
            <a:r>
              <a:rPr lang="en-US" sz="2800" dirty="0"/>
              <a:t>Error Corrections </a:t>
            </a:r>
            <a:r>
              <a:rPr lang="en-US" dirty="0" smtClean="0">
                <a:solidFill>
                  <a:schemeClr val="accent5"/>
                </a:solidFill>
              </a:rPr>
              <a:t>[05.VB]</a:t>
            </a:r>
            <a:endParaRPr lang="en-US" sz="2800" i="1" dirty="0">
              <a:solidFill>
                <a:schemeClr val="accent5"/>
              </a:solidFill>
            </a:endParaRPr>
          </a:p>
        </p:txBody>
      </p:sp>
    </p:spTree>
    <p:extLst>
      <p:ext uri="{BB962C8B-B14F-4D97-AF65-F5344CB8AC3E}">
        <p14:creationId xmlns:p14="http://schemas.microsoft.com/office/powerpoint/2010/main" val="94987364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t>
            </a:r>
            <a:r>
              <a:rPr lang="en-US" dirty="0" smtClean="0"/>
              <a:t>Code, part 2</a:t>
            </a:r>
            <a:endParaRPr lang="en-US" dirty="0"/>
          </a:p>
        </p:txBody>
      </p:sp>
      <p:sp>
        <p:nvSpPr>
          <p:cNvPr id="3" name="Content Placeholder 2"/>
          <p:cNvSpPr>
            <a:spLocks noGrp="1"/>
          </p:cNvSpPr>
          <p:nvPr>
            <p:ph idx="1"/>
          </p:nvPr>
        </p:nvSpPr>
        <p:spPr>
          <a:xfrm>
            <a:off x="519112" y="1143000"/>
            <a:ext cx="11149013" cy="2406813"/>
          </a:xfrm>
        </p:spPr>
        <p:txBody>
          <a:bodyPr/>
          <a:lstStyle/>
          <a:p>
            <a:pPr marL="461963" lvl="1" indent="-461963"/>
            <a:r>
              <a:rPr lang="en-US" sz="3200" dirty="0" smtClean="0"/>
              <a:t>Code Snippets </a:t>
            </a:r>
            <a:r>
              <a:rPr lang="en-US" sz="2400" dirty="0" smtClean="0">
                <a:solidFill>
                  <a:schemeClr val="accent5"/>
                </a:solidFill>
              </a:rPr>
              <a:t>[05]</a:t>
            </a:r>
            <a:endParaRPr lang="en-US" sz="3200" dirty="0" smtClean="0">
              <a:solidFill>
                <a:schemeClr val="accent5"/>
              </a:solidFill>
            </a:endParaRPr>
          </a:p>
          <a:p>
            <a:pPr marL="865188" lvl="2" indent="-461963"/>
            <a:r>
              <a:rPr lang="en-US" sz="2800" dirty="0"/>
              <a:t>IntelliSense Expansion </a:t>
            </a:r>
            <a:r>
              <a:rPr lang="en-US" dirty="0">
                <a:solidFill>
                  <a:srgbClr val="F6AE1E"/>
                </a:solidFill>
              </a:rPr>
              <a:t>(Double &lt;tab&gt;)</a:t>
            </a:r>
            <a:endParaRPr lang="en-US" sz="2800" dirty="0">
              <a:solidFill>
                <a:srgbClr val="F6AE1E"/>
              </a:solidFill>
            </a:endParaRPr>
          </a:p>
          <a:p>
            <a:pPr marL="865188" lvl="2" indent="-461963"/>
            <a:r>
              <a:rPr lang="en-US" sz="2800" dirty="0"/>
              <a:t>Insert Snippet </a:t>
            </a:r>
            <a:r>
              <a:rPr lang="en-US" dirty="0">
                <a:solidFill>
                  <a:srgbClr val="F6AE1E"/>
                </a:solidFill>
              </a:rPr>
              <a:t>(Ctrl + K, X and ?&lt;tab&gt; in VB)</a:t>
            </a:r>
            <a:endParaRPr lang="en-US" sz="2800" dirty="0">
              <a:solidFill>
                <a:srgbClr val="F6AE1E"/>
              </a:solidFill>
            </a:endParaRPr>
          </a:p>
          <a:p>
            <a:pPr marL="865188" lvl="2" indent="-461963"/>
            <a:r>
              <a:rPr lang="en-US" sz="2800" dirty="0"/>
              <a:t>Show/Hide Snippet </a:t>
            </a:r>
            <a:r>
              <a:rPr lang="en-US" sz="2800" dirty="0" smtClean="0"/>
              <a:t>Highlights </a:t>
            </a:r>
            <a:r>
              <a:rPr lang="en-US" dirty="0" smtClean="0">
                <a:solidFill>
                  <a:schemeClr val="accent5"/>
                </a:solidFill>
              </a:rPr>
              <a:t>[08.VB]</a:t>
            </a:r>
            <a:endParaRPr lang="en-US" sz="2800" dirty="0" smtClean="0">
              <a:solidFill>
                <a:schemeClr val="accent5"/>
              </a:solidFill>
            </a:endParaRPr>
          </a:p>
          <a:p>
            <a:pPr marL="461963" lvl="1" indent="-461963"/>
            <a:r>
              <a:rPr lang="en-US" sz="3200" dirty="0" smtClean="0">
                <a:solidFill>
                  <a:schemeClr val="tx1"/>
                </a:solidFill>
              </a:rPr>
              <a:t>Organize/Sort </a:t>
            </a:r>
            <a:r>
              <a:rPr lang="en-US" sz="3200" dirty="0" err="1" smtClean="0">
                <a:solidFill>
                  <a:schemeClr val="tx1"/>
                </a:solidFill>
              </a:rPr>
              <a:t>Usings</a:t>
            </a:r>
            <a:r>
              <a:rPr lang="en-US" sz="3200" dirty="0" smtClean="0">
                <a:solidFill>
                  <a:schemeClr val="tx1"/>
                </a:solidFill>
              </a:rPr>
              <a:t> </a:t>
            </a:r>
            <a:r>
              <a:rPr lang="en-US" sz="2400" dirty="0" smtClean="0">
                <a:solidFill>
                  <a:schemeClr val="accent5"/>
                </a:solidFill>
              </a:rPr>
              <a:t>[08.C#] [10PPT.VB]</a:t>
            </a:r>
            <a:endParaRPr lang="en-US" sz="3200" dirty="0">
              <a:solidFill>
                <a:schemeClr val="accent5"/>
              </a:solidFill>
            </a:endParaRPr>
          </a:p>
        </p:txBody>
      </p:sp>
    </p:spTree>
    <p:extLst>
      <p:ext uri="{BB962C8B-B14F-4D97-AF65-F5344CB8AC3E}">
        <p14:creationId xmlns:p14="http://schemas.microsoft.com/office/powerpoint/2010/main" val="308630114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Debugging</a:t>
            </a:r>
          </a:p>
        </p:txBody>
      </p:sp>
      <p:sp>
        <p:nvSpPr>
          <p:cNvPr id="3" name="Content Placeholder 2"/>
          <p:cNvSpPr>
            <a:spLocks noGrp="1"/>
          </p:cNvSpPr>
          <p:nvPr>
            <p:ph idx="1"/>
          </p:nvPr>
        </p:nvSpPr>
        <p:spPr>
          <a:xfrm>
            <a:off x="519112" y="1141643"/>
            <a:ext cx="11149013" cy="5182957"/>
          </a:xfrm>
        </p:spPr>
        <p:txBody>
          <a:bodyPr/>
          <a:lstStyle/>
          <a:p>
            <a:pPr marL="461963" lvl="1" indent="-461963"/>
            <a:r>
              <a:rPr lang="en-US" sz="3200" dirty="0" err="1"/>
              <a:t>IntelliTrace</a:t>
            </a:r>
            <a:r>
              <a:rPr lang="en-US" sz="3200" dirty="0"/>
              <a:t>™ – Back in </a:t>
            </a:r>
            <a:r>
              <a:rPr lang="en-US" sz="3200" dirty="0" smtClean="0"/>
              <a:t>Time </a:t>
            </a:r>
            <a:r>
              <a:rPr lang="en-US" sz="2400" dirty="0" smtClean="0">
                <a:solidFill>
                  <a:schemeClr val="accent5"/>
                </a:solidFill>
              </a:rPr>
              <a:t>[10]</a:t>
            </a:r>
            <a:endParaRPr lang="en-US" sz="3200" dirty="0">
              <a:solidFill>
                <a:schemeClr val="accent5"/>
              </a:solidFill>
            </a:endParaRPr>
          </a:p>
          <a:p>
            <a:pPr marL="461963" lvl="1" indent="-461963"/>
            <a:r>
              <a:rPr lang="en-US" sz="3200" dirty="0"/>
              <a:t>Breakpoint Name / Group [</a:t>
            </a:r>
            <a:r>
              <a:rPr lang="en-US" sz="3200" dirty="0" err="1"/>
              <a:t>On|Off</a:t>
            </a:r>
            <a:r>
              <a:rPr lang="en-US" sz="3200" dirty="0"/>
              <a:t>] / Export / </a:t>
            </a:r>
            <a:r>
              <a:rPr lang="en-US" sz="3200" dirty="0" smtClean="0"/>
              <a:t>Import </a:t>
            </a:r>
            <a:r>
              <a:rPr lang="en-US" sz="2400" dirty="0" smtClean="0">
                <a:solidFill>
                  <a:schemeClr val="accent5"/>
                </a:solidFill>
              </a:rPr>
              <a:t>[10]</a:t>
            </a:r>
            <a:endParaRPr lang="en-US" sz="3200" dirty="0">
              <a:solidFill>
                <a:schemeClr val="accent5"/>
              </a:solidFill>
            </a:endParaRPr>
          </a:p>
          <a:p>
            <a:pPr marL="461963" lvl="1" indent="-461963"/>
            <a:r>
              <a:rPr lang="en-US" sz="3200" dirty="0"/>
              <a:t>Trace </a:t>
            </a:r>
            <a:r>
              <a:rPr lang="en-US" sz="3200" dirty="0" smtClean="0"/>
              <a:t>Points </a:t>
            </a:r>
            <a:r>
              <a:rPr lang="en-US" sz="2400" dirty="0" smtClean="0">
                <a:solidFill>
                  <a:schemeClr val="accent5"/>
                </a:solidFill>
              </a:rPr>
              <a:t>[05]</a:t>
            </a:r>
            <a:endParaRPr lang="en-US" sz="3200" dirty="0">
              <a:solidFill>
                <a:schemeClr val="accent5"/>
              </a:solidFill>
            </a:endParaRPr>
          </a:p>
          <a:p>
            <a:pPr marL="461963" lvl="1" indent="-461963"/>
            <a:r>
              <a:rPr lang="en-US" sz="3200" dirty="0" smtClean="0"/>
              <a:t>DataTips </a:t>
            </a:r>
            <a:r>
              <a:rPr lang="en-US" sz="2400" dirty="0" smtClean="0">
                <a:solidFill>
                  <a:schemeClr val="accent5"/>
                </a:solidFill>
              </a:rPr>
              <a:t>[05]</a:t>
            </a:r>
            <a:endParaRPr lang="en-US" sz="3200" dirty="0" smtClean="0">
              <a:solidFill>
                <a:schemeClr val="accent5"/>
              </a:solidFill>
            </a:endParaRPr>
          </a:p>
          <a:p>
            <a:pPr marL="865188" lvl="2" indent="-461963"/>
            <a:r>
              <a:rPr lang="en-US" sz="2800" dirty="0" smtClean="0"/>
              <a:t>Pin </a:t>
            </a:r>
            <a:r>
              <a:rPr lang="en-US" sz="2800" dirty="0"/>
              <a:t>and Persist </a:t>
            </a:r>
            <a:r>
              <a:rPr lang="en-US" sz="2800" dirty="0" smtClean="0"/>
              <a:t>DataTips </a:t>
            </a:r>
            <a:r>
              <a:rPr lang="en-US" dirty="0" smtClean="0">
                <a:solidFill>
                  <a:schemeClr val="accent5"/>
                </a:solidFill>
              </a:rPr>
              <a:t>[10]</a:t>
            </a:r>
            <a:endParaRPr lang="en-US" sz="2800" dirty="0">
              <a:solidFill>
                <a:schemeClr val="accent5"/>
              </a:solidFill>
            </a:endParaRPr>
          </a:p>
          <a:p>
            <a:pPr marL="865188" lvl="2" indent="-461963"/>
            <a:r>
              <a:rPr lang="en-US" sz="2800" dirty="0"/>
              <a:t>Adjust DataTip </a:t>
            </a:r>
            <a:r>
              <a:rPr lang="en-US" sz="2800" dirty="0" smtClean="0"/>
              <a:t>Transparency </a:t>
            </a:r>
            <a:r>
              <a:rPr lang="en-US" dirty="0" smtClean="0">
                <a:solidFill>
                  <a:schemeClr val="accent5"/>
                </a:solidFill>
              </a:rPr>
              <a:t>[05] </a:t>
            </a:r>
            <a:r>
              <a:rPr lang="en-US" dirty="0">
                <a:solidFill>
                  <a:srgbClr val="F6AE1E"/>
                </a:solidFill>
              </a:rPr>
              <a:t>(</a:t>
            </a:r>
            <a:r>
              <a:rPr lang="en-US" dirty="0" smtClean="0">
                <a:solidFill>
                  <a:srgbClr val="F6AE1E"/>
                </a:solidFill>
              </a:rPr>
              <a:t>Ctrl)</a:t>
            </a:r>
            <a:endParaRPr lang="en-US" dirty="0">
              <a:solidFill>
                <a:schemeClr val="accent5"/>
              </a:solidFill>
            </a:endParaRPr>
          </a:p>
          <a:p>
            <a:pPr marL="461963" lvl="1" indent="-461963"/>
            <a:r>
              <a:rPr lang="en-US" sz="3200" dirty="0"/>
              <a:t>Debugger </a:t>
            </a:r>
            <a:r>
              <a:rPr lang="en-US" sz="3200" dirty="0" smtClean="0"/>
              <a:t>Visualizers </a:t>
            </a:r>
            <a:r>
              <a:rPr lang="en-US" sz="2400" dirty="0" smtClean="0">
                <a:solidFill>
                  <a:schemeClr val="accent5"/>
                </a:solidFill>
              </a:rPr>
              <a:t>[05]</a:t>
            </a:r>
            <a:endParaRPr lang="en-US" sz="3200" dirty="0">
              <a:solidFill>
                <a:schemeClr val="accent5"/>
              </a:solidFill>
            </a:endParaRPr>
          </a:p>
          <a:p>
            <a:pPr marL="461963" lvl="1" indent="-461963"/>
            <a:r>
              <a:rPr lang="en-US" sz="3200" dirty="0" smtClean="0"/>
              <a:t>Run to Cursor </a:t>
            </a:r>
            <a:r>
              <a:rPr lang="en-US" sz="2400" dirty="0" smtClean="0">
                <a:solidFill>
                  <a:schemeClr val="accent5"/>
                </a:solidFill>
              </a:rPr>
              <a:t>[05]</a:t>
            </a:r>
            <a:r>
              <a:rPr lang="en-US" sz="2400" dirty="0" smtClean="0"/>
              <a:t> </a:t>
            </a:r>
            <a:r>
              <a:rPr lang="en-US" sz="2400" dirty="0" smtClean="0">
                <a:solidFill>
                  <a:srgbClr val="F6AE1E"/>
                </a:solidFill>
              </a:rPr>
              <a:t>(Ctrl + F10)</a:t>
            </a:r>
          </a:p>
          <a:p>
            <a:pPr marL="461963" lvl="1" indent="-461963"/>
            <a:r>
              <a:rPr lang="en-US" sz="3200" dirty="0" smtClean="0"/>
              <a:t>Step </a:t>
            </a:r>
            <a:r>
              <a:rPr lang="en-US" sz="3200" dirty="0"/>
              <a:t>Into </a:t>
            </a:r>
            <a:r>
              <a:rPr lang="en-US" sz="3200" dirty="0" smtClean="0"/>
              <a:t>Specific </a:t>
            </a:r>
            <a:r>
              <a:rPr lang="en-US" sz="2400" dirty="0" smtClean="0">
                <a:solidFill>
                  <a:schemeClr val="accent5"/>
                </a:solidFill>
              </a:rPr>
              <a:t>[08]</a:t>
            </a:r>
            <a:r>
              <a:rPr lang="en-US" sz="2400" dirty="0" smtClean="0"/>
              <a:t> </a:t>
            </a:r>
            <a:r>
              <a:rPr lang="en-US" sz="2400" dirty="0">
                <a:solidFill>
                  <a:srgbClr val="F6AE1E"/>
                </a:solidFill>
              </a:rPr>
              <a:t>(</a:t>
            </a:r>
            <a:r>
              <a:rPr lang="en-US" sz="2400" dirty="0" err="1">
                <a:solidFill>
                  <a:srgbClr val="F6AE1E"/>
                </a:solidFill>
              </a:rPr>
              <a:t>Shift+Alt</a:t>
            </a:r>
            <a:r>
              <a:rPr lang="en-US" sz="2400" dirty="0">
                <a:solidFill>
                  <a:srgbClr val="F6AE1E"/>
                </a:solidFill>
              </a:rPr>
              <a:t> + F11)</a:t>
            </a:r>
          </a:p>
          <a:p>
            <a:pPr marL="461963" lvl="1" indent="-461963"/>
            <a:r>
              <a:rPr lang="en-US" sz="3200" dirty="0" smtClean="0">
                <a:solidFill>
                  <a:schemeClr val="tx1"/>
                </a:solidFill>
              </a:rPr>
              <a:t>Break when this exception type is thrown </a:t>
            </a:r>
            <a:r>
              <a:rPr lang="en-US" sz="2400" dirty="0" smtClean="0">
                <a:solidFill>
                  <a:schemeClr val="accent5"/>
                </a:solidFill>
              </a:rPr>
              <a:t>[12]</a:t>
            </a:r>
            <a:endParaRPr lang="en-US" sz="3600" dirty="0">
              <a:solidFill>
                <a:schemeClr val="accent5"/>
              </a:solidFill>
            </a:endParaRPr>
          </a:p>
        </p:txBody>
      </p:sp>
    </p:spTree>
    <p:extLst>
      <p:ext uri="{BB962C8B-B14F-4D97-AF65-F5344CB8AC3E}">
        <p14:creationId xmlns:p14="http://schemas.microsoft.com/office/powerpoint/2010/main" val="121362357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Extending Visual Studio 2010</a:t>
            </a:r>
          </a:p>
        </p:txBody>
      </p:sp>
      <p:sp>
        <p:nvSpPr>
          <p:cNvPr id="3" name="Content Placeholder 2"/>
          <p:cNvSpPr>
            <a:spLocks noGrp="1"/>
          </p:cNvSpPr>
          <p:nvPr>
            <p:ph idx="1"/>
          </p:nvPr>
        </p:nvSpPr>
        <p:spPr>
          <a:xfrm>
            <a:off x="519112" y="1143000"/>
            <a:ext cx="11149013" cy="4167295"/>
          </a:xfrm>
        </p:spPr>
        <p:txBody>
          <a:bodyPr/>
          <a:lstStyle/>
          <a:p>
            <a:pPr marL="461963" lvl="1" indent="-461963"/>
            <a:r>
              <a:rPr lang="en-US" sz="3200" dirty="0"/>
              <a:t>Extension Manager</a:t>
            </a:r>
          </a:p>
          <a:p>
            <a:pPr marL="865188" lvl="2" indent="-461963"/>
            <a:r>
              <a:rPr lang="en-US" sz="2800" dirty="0"/>
              <a:t>Online Gallery</a:t>
            </a:r>
          </a:p>
          <a:p>
            <a:pPr marL="865188" lvl="2" indent="-461963"/>
            <a:r>
              <a:rPr lang="en-US" sz="2800" dirty="0"/>
              <a:t>Easy to Enable/Disable</a:t>
            </a:r>
          </a:p>
          <a:p>
            <a:pPr marL="461963" lvl="1" indent="-461963"/>
            <a:r>
              <a:rPr lang="en-US" sz="3200" dirty="0"/>
              <a:t>Safe </a:t>
            </a:r>
            <a:r>
              <a:rPr lang="en-US" sz="3200" dirty="0" smtClean="0"/>
              <a:t>Mode (run without extensions)</a:t>
            </a:r>
            <a:endParaRPr lang="en-US" sz="3200" dirty="0"/>
          </a:p>
          <a:p>
            <a:pPr marL="865188" lvl="2" indent="-461963"/>
            <a:r>
              <a:rPr lang="en-US" sz="2800" dirty="0"/>
              <a:t>Devenv.exe /</a:t>
            </a:r>
            <a:r>
              <a:rPr lang="en-US" sz="2800" dirty="0" err="1" smtClean="0"/>
              <a:t>SafeMode</a:t>
            </a:r>
            <a:endParaRPr lang="en-US" sz="2800" dirty="0" smtClean="0"/>
          </a:p>
          <a:p>
            <a:pPr marL="461963" lvl="1" indent="-461963"/>
            <a:r>
              <a:rPr lang="en-US" sz="3200" dirty="0" smtClean="0"/>
              <a:t>Popular Extensions</a:t>
            </a:r>
          </a:p>
          <a:p>
            <a:pPr marL="865188" lvl="2" indent="-461963"/>
            <a:r>
              <a:rPr lang="en-US" dirty="0" err="1" smtClean="0"/>
              <a:t>Nuget</a:t>
            </a:r>
            <a:endParaRPr lang="en-US" dirty="0"/>
          </a:p>
          <a:p>
            <a:pPr marL="865188" lvl="2" indent="-461963"/>
            <a:r>
              <a:rPr lang="en-US" dirty="0"/>
              <a:t>Pro Power </a:t>
            </a:r>
            <a:r>
              <a:rPr lang="en-US" dirty="0" smtClean="0"/>
              <a:t>Tools</a:t>
            </a:r>
            <a:endParaRPr lang="en-US" dirty="0"/>
          </a:p>
          <a:p>
            <a:pPr marL="865188" lvl="2" indent="-461963"/>
            <a:r>
              <a:rPr lang="en-US" dirty="0" smtClean="0"/>
              <a:t>Power Commands</a:t>
            </a:r>
            <a:endParaRPr lang="en-US" dirty="0"/>
          </a:p>
        </p:txBody>
      </p:sp>
    </p:spTree>
    <p:extLst>
      <p:ext uri="{BB962C8B-B14F-4D97-AF65-F5344CB8AC3E}">
        <p14:creationId xmlns:p14="http://schemas.microsoft.com/office/powerpoint/2010/main" val="379111219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Architecture Diagrams</a:t>
            </a:r>
          </a:p>
        </p:txBody>
      </p:sp>
      <p:sp>
        <p:nvSpPr>
          <p:cNvPr id="3" name="Content Placeholder 2"/>
          <p:cNvSpPr>
            <a:spLocks noGrp="1"/>
          </p:cNvSpPr>
          <p:nvPr>
            <p:ph idx="1"/>
          </p:nvPr>
        </p:nvSpPr>
        <p:spPr>
          <a:xfrm>
            <a:off x="519112" y="1143000"/>
            <a:ext cx="11149013" cy="2068259"/>
          </a:xfrm>
        </p:spPr>
        <p:txBody>
          <a:bodyPr/>
          <a:lstStyle/>
          <a:p>
            <a:pPr marL="461963" lvl="1" indent="-461963"/>
            <a:r>
              <a:rPr lang="en-US" sz="3200" dirty="0"/>
              <a:t>New Modeling Project</a:t>
            </a:r>
          </a:p>
          <a:p>
            <a:pPr marL="461963" lvl="1" indent="-461963"/>
            <a:r>
              <a:rPr lang="en-US" sz="3200" dirty="0"/>
              <a:t>Diagrams *.</a:t>
            </a:r>
            <a:r>
              <a:rPr lang="en-US" sz="3200" dirty="0" err="1"/>
              <a:t>dgml</a:t>
            </a:r>
            <a:endParaRPr lang="en-US" sz="3200" dirty="0"/>
          </a:p>
          <a:p>
            <a:pPr marL="461963" lvl="1" indent="-461963"/>
            <a:r>
              <a:rPr lang="en-US" sz="3200" dirty="0"/>
              <a:t>Sequence Diagrams</a:t>
            </a:r>
          </a:p>
          <a:p>
            <a:pPr marL="461963" lvl="1" indent="-461963"/>
            <a:r>
              <a:rPr lang="en-US" sz="3200" dirty="0" smtClean="0"/>
              <a:t>Layer Diagrams</a:t>
            </a:r>
            <a:endParaRPr lang="en-US" sz="3200" dirty="0"/>
          </a:p>
        </p:txBody>
      </p:sp>
    </p:spTree>
    <p:extLst>
      <p:ext uri="{BB962C8B-B14F-4D97-AF65-F5344CB8AC3E}">
        <p14:creationId xmlns:p14="http://schemas.microsoft.com/office/powerpoint/2010/main" val="13071140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Scott’s Favorites</a:t>
            </a:r>
            <a:endParaRPr lang="en-US" dirty="0"/>
          </a:p>
        </p:txBody>
      </p:sp>
      <p:sp>
        <p:nvSpPr>
          <p:cNvPr id="3" name="Content Placeholder 2"/>
          <p:cNvSpPr>
            <a:spLocks noGrp="1"/>
          </p:cNvSpPr>
          <p:nvPr>
            <p:ph idx="1"/>
          </p:nvPr>
        </p:nvSpPr>
        <p:spPr>
          <a:xfrm>
            <a:off x="519112" y="1447799"/>
            <a:ext cx="11149013" cy="3083921"/>
          </a:xfrm>
        </p:spPr>
        <p:txBody>
          <a:bodyPr/>
          <a:lstStyle/>
          <a:p>
            <a:r>
              <a:rPr lang="en-US" dirty="0" smtClean="0"/>
              <a:t>Temporary Projects</a:t>
            </a:r>
          </a:p>
          <a:p>
            <a:r>
              <a:rPr lang="en-US" dirty="0" smtClean="0"/>
              <a:t>Open Containing Folder </a:t>
            </a:r>
            <a:r>
              <a:rPr lang="en-US" sz="2400" dirty="0" smtClean="0">
                <a:solidFill>
                  <a:srgbClr val="FFC000"/>
                </a:solidFill>
              </a:rPr>
              <a:t>(</a:t>
            </a:r>
            <a:r>
              <a:rPr lang="en-US" sz="2400" dirty="0" err="1" smtClean="0">
                <a:solidFill>
                  <a:srgbClr val="FFC000"/>
                </a:solidFill>
              </a:rPr>
              <a:t>File.OpenContainingFolder</a:t>
            </a:r>
            <a:r>
              <a:rPr lang="en-US" sz="2400" dirty="0" smtClean="0">
                <a:solidFill>
                  <a:srgbClr val="FFC000"/>
                </a:solidFill>
              </a:rPr>
              <a:t>)</a:t>
            </a:r>
            <a:endParaRPr lang="en-US" dirty="0" smtClean="0">
              <a:solidFill>
                <a:srgbClr val="FFC000"/>
              </a:solidFill>
            </a:endParaRPr>
          </a:p>
          <a:p>
            <a:r>
              <a:rPr lang="en-US" dirty="0" smtClean="0"/>
              <a:t>Attach to Process </a:t>
            </a:r>
            <a:r>
              <a:rPr lang="en-US" sz="2400" dirty="0" smtClean="0">
                <a:solidFill>
                  <a:srgbClr val="FFC000"/>
                </a:solidFill>
              </a:rPr>
              <a:t>(</a:t>
            </a:r>
            <a:r>
              <a:rPr lang="en-US" sz="2400" dirty="0" err="1" smtClean="0">
                <a:solidFill>
                  <a:srgbClr val="FFC000"/>
                </a:solidFill>
              </a:rPr>
              <a:t>Ctrl+Alt</a:t>
            </a:r>
            <a:r>
              <a:rPr lang="en-US" sz="2400" dirty="0" smtClean="0">
                <a:solidFill>
                  <a:srgbClr val="FFC000"/>
                </a:solidFill>
              </a:rPr>
              <a:t> + P)</a:t>
            </a:r>
            <a:endParaRPr lang="en-US" dirty="0" smtClean="0">
              <a:solidFill>
                <a:srgbClr val="FFC000"/>
              </a:solidFill>
            </a:endParaRPr>
          </a:p>
          <a:p>
            <a:r>
              <a:rPr lang="en-US" dirty="0" smtClean="0"/>
              <a:t>Go to Brace/Sibling </a:t>
            </a:r>
            <a:r>
              <a:rPr lang="en-US" sz="2400" dirty="0" smtClean="0">
                <a:solidFill>
                  <a:srgbClr val="FFC000"/>
                </a:solidFill>
              </a:rPr>
              <a:t>(Ctrl + ])</a:t>
            </a:r>
          </a:p>
          <a:p>
            <a:pPr lvl="1"/>
            <a:r>
              <a:rPr lang="en-US" dirty="0" smtClean="0"/>
              <a:t>With Select </a:t>
            </a:r>
            <a:r>
              <a:rPr lang="en-US" sz="2000" dirty="0">
                <a:solidFill>
                  <a:srgbClr val="FFC000"/>
                </a:solidFill>
              </a:rPr>
              <a:t>(Ctrl </a:t>
            </a:r>
            <a:r>
              <a:rPr lang="en-US" sz="2000" dirty="0" smtClean="0">
                <a:solidFill>
                  <a:srgbClr val="FFC000"/>
                </a:solidFill>
              </a:rPr>
              <a:t>+ Shift+ ])</a:t>
            </a:r>
          </a:p>
          <a:p>
            <a:r>
              <a:rPr lang="en-US" dirty="0" smtClean="0"/>
              <a:t>Scroll Editor </a:t>
            </a:r>
            <a:r>
              <a:rPr lang="en-US" sz="2400" dirty="0">
                <a:solidFill>
                  <a:srgbClr val="FFC000"/>
                </a:solidFill>
              </a:rPr>
              <a:t>(Ctrl + </a:t>
            </a:r>
            <a:r>
              <a:rPr lang="en-US" sz="2400" dirty="0" smtClean="0">
                <a:solidFill>
                  <a:srgbClr val="FFC000"/>
                </a:solidFill>
              </a:rPr>
              <a:t>Up/Down Arrow)</a:t>
            </a:r>
            <a:endParaRPr lang="en-US" dirty="0">
              <a:solidFill>
                <a:srgbClr val="FFC000"/>
              </a:solidFill>
            </a:endParaRPr>
          </a:p>
        </p:txBody>
      </p:sp>
    </p:spTree>
    <p:extLst>
      <p:ext uri="{BB962C8B-B14F-4D97-AF65-F5344CB8AC3E}">
        <p14:creationId xmlns:p14="http://schemas.microsoft.com/office/powerpoint/2010/main" val="271922419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DEV Track </a:t>
            </a:r>
            <a:r>
              <a:rPr lang="en-US" dirty="0" smtClean="0"/>
              <a:t>Resources</a:t>
            </a:r>
            <a:endParaRPr lang="en-US" dirty="0"/>
          </a:p>
        </p:txBody>
      </p:sp>
      <p:sp>
        <p:nvSpPr>
          <p:cNvPr id="3" name="Rectangle 2"/>
          <p:cNvSpPr/>
          <p:nvPr/>
        </p:nvSpPr>
        <p:spPr bwMode="auto">
          <a:xfrm>
            <a:off x="507868" y="1375674"/>
            <a:ext cx="11173090" cy="640080"/>
          </a:xfrm>
          <a:prstGeom prst="rect">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4" name="Rectangle 3"/>
          <p:cNvSpPr/>
          <p:nvPr/>
        </p:nvSpPr>
        <p:spPr bwMode="auto">
          <a:xfrm>
            <a:off x="507868" y="2208393"/>
            <a:ext cx="11173090" cy="64008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5" name="Rectangle 4"/>
          <p:cNvSpPr/>
          <p:nvPr/>
        </p:nvSpPr>
        <p:spPr bwMode="auto">
          <a:xfrm>
            <a:off x="507868" y="3041112"/>
            <a:ext cx="11173090" cy="640080"/>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6" name="Rectangle 5"/>
          <p:cNvSpPr/>
          <p:nvPr/>
        </p:nvSpPr>
        <p:spPr bwMode="auto">
          <a:xfrm>
            <a:off x="531812" y="3873831"/>
            <a:ext cx="11173090" cy="640080"/>
          </a:xfrm>
          <a:prstGeom prst="rect">
            <a:avLst/>
          </a:prstGeom>
          <a:solidFill>
            <a:schemeClr val="accent6"/>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7" name="Rectangle 6"/>
          <p:cNvSpPr/>
          <p:nvPr/>
        </p:nvSpPr>
        <p:spPr>
          <a:xfrm>
            <a:off x="667870" y="1483348"/>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smtClean="0">
                <a:solidFill>
                  <a:srgbClr val="FFFFFF">
                    <a:alpha val="99000"/>
                  </a:srgbClr>
                </a:solidFill>
              </a:rPr>
              <a:t>Visual Studio Home Page :: </a:t>
            </a:r>
            <a:r>
              <a:rPr lang="en-US" sz="2400" dirty="0" smtClean="0">
                <a:solidFill>
                  <a:srgbClr val="FFFFFF">
                    <a:alpha val="99000"/>
                  </a:srgbClr>
                </a:solidFill>
                <a:hlinkClick r:id="rId4"/>
              </a:rPr>
              <a:t>http</a:t>
            </a:r>
            <a:r>
              <a:rPr lang="en-US" sz="2400" dirty="0">
                <a:solidFill>
                  <a:srgbClr val="FFFFFF">
                    <a:alpha val="99000"/>
                  </a:srgbClr>
                </a:solidFill>
                <a:hlinkClick r:id="rId4"/>
              </a:rPr>
              <a:t>://www.microsoft.com/visualstudio/en-us</a:t>
            </a:r>
            <a:endParaRPr lang="en-US" sz="2400" dirty="0">
              <a:solidFill>
                <a:srgbClr val="FFFFFF">
                  <a:alpha val="99000"/>
                </a:srgbClr>
              </a:solidFill>
            </a:endParaRPr>
          </a:p>
        </p:txBody>
      </p:sp>
      <p:sp>
        <p:nvSpPr>
          <p:cNvPr id="9" name="Rectangle 8"/>
          <p:cNvSpPr/>
          <p:nvPr/>
        </p:nvSpPr>
        <p:spPr>
          <a:xfrm>
            <a:off x="667870" y="3148786"/>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smtClean="0">
                <a:solidFill>
                  <a:srgbClr val="FFFFFF">
                    <a:alpha val="99000"/>
                  </a:srgbClr>
                </a:solidFill>
              </a:rPr>
              <a:t>Jason </a:t>
            </a:r>
            <a:r>
              <a:rPr lang="en-US" sz="2400" dirty="0">
                <a:solidFill>
                  <a:srgbClr val="FFFFFF">
                    <a:alpha val="99000"/>
                  </a:srgbClr>
                </a:solidFill>
              </a:rPr>
              <a:t>Zander’s Blog :: </a:t>
            </a:r>
            <a:r>
              <a:rPr lang="en-US" sz="2400" dirty="0">
                <a:solidFill>
                  <a:srgbClr val="FFFFFF">
                    <a:alpha val="99000"/>
                  </a:srgbClr>
                </a:solidFill>
                <a:hlinkClick r:id="rId5"/>
              </a:rPr>
              <a:t>http://blogs.msdn.com/b/jasonz</a:t>
            </a:r>
            <a:r>
              <a:rPr lang="en-US" sz="2400" dirty="0" smtClean="0">
                <a:solidFill>
                  <a:srgbClr val="FFFFFF">
                    <a:alpha val="99000"/>
                  </a:srgbClr>
                </a:solidFill>
                <a:hlinkClick r:id="rId5"/>
              </a:rPr>
              <a:t>/</a:t>
            </a:r>
            <a:endParaRPr lang="en-US" sz="2400" dirty="0">
              <a:solidFill>
                <a:srgbClr val="FFFFFF">
                  <a:alpha val="99000"/>
                </a:srgbClr>
              </a:solidFill>
            </a:endParaRPr>
          </a:p>
        </p:txBody>
      </p:sp>
      <p:sp>
        <p:nvSpPr>
          <p:cNvPr id="10" name="Rectangle 9"/>
          <p:cNvSpPr/>
          <p:nvPr/>
        </p:nvSpPr>
        <p:spPr>
          <a:xfrm>
            <a:off x="667870" y="3981505"/>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a:solidFill>
                  <a:srgbClr val="FFFFFF">
                    <a:alpha val="99000"/>
                  </a:srgbClr>
                </a:solidFill>
              </a:rPr>
              <a:t>Facebook :: </a:t>
            </a:r>
            <a:r>
              <a:rPr lang="en-US" sz="2400" dirty="0">
                <a:solidFill>
                  <a:srgbClr val="FFFFFF">
                    <a:alpha val="99000"/>
                  </a:srgbClr>
                </a:solidFill>
                <a:hlinkClick r:id="rId6"/>
              </a:rPr>
              <a:t>http://www.facebook.com/visualstudio</a:t>
            </a:r>
            <a:endParaRPr lang="en-US" sz="2400" dirty="0">
              <a:solidFill>
                <a:srgbClr val="FFFFFF">
                  <a:alpha val="99000"/>
                </a:srgbClr>
              </a:solidFill>
            </a:endParaRPr>
          </a:p>
        </p:txBody>
      </p:sp>
      <p:pic>
        <p:nvPicPr>
          <p:cNvPr id="13" name="Picture 2" descr="C:\Users\Jordan\Desktop\TechEd_2012\TechEd-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bwMode="auto">
          <a:xfrm>
            <a:off x="515815" y="4648200"/>
            <a:ext cx="11173090" cy="640080"/>
          </a:xfrm>
          <a:prstGeom prst="rect">
            <a:avLst/>
          </a:prstGeom>
          <a:solidFill>
            <a:schemeClr val="accent6"/>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FFFFFF">
                  <a:alpha val="99000"/>
                </a:srgbClr>
              </a:solidFill>
              <a:ea typeface="Segoe UI" pitchFamily="34" charset="0"/>
              <a:cs typeface="Segoe UI" pitchFamily="34" charset="0"/>
            </a:endParaRPr>
          </a:p>
        </p:txBody>
      </p:sp>
      <p:sp>
        <p:nvSpPr>
          <p:cNvPr id="17" name="Rectangle 16"/>
          <p:cNvSpPr/>
          <p:nvPr/>
        </p:nvSpPr>
        <p:spPr>
          <a:xfrm>
            <a:off x="720124" y="4756868"/>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smtClean="0">
                <a:solidFill>
                  <a:srgbClr val="FFFFFF">
                    <a:alpha val="99000"/>
                  </a:srgbClr>
                </a:solidFill>
              </a:rPr>
              <a:t>Twitter :: </a:t>
            </a:r>
            <a:r>
              <a:rPr lang="en-US" sz="2400" dirty="0" smtClean="0">
                <a:solidFill>
                  <a:srgbClr val="FFFFFF">
                    <a:alpha val="99000"/>
                  </a:srgbClr>
                </a:solidFill>
                <a:hlinkClick r:id="rId8"/>
              </a:rPr>
              <a:t>http://twitter.com/#!/visualstudio</a:t>
            </a:r>
            <a:endParaRPr lang="en-US" sz="2400" dirty="0" smtClean="0">
              <a:solidFill>
                <a:srgbClr val="FFFFFF">
                  <a:alpha val="99000"/>
                </a:srgbClr>
              </a:solidFill>
            </a:endParaRPr>
          </a:p>
        </p:txBody>
      </p:sp>
      <p:sp>
        <p:nvSpPr>
          <p:cNvPr id="19" name="Rectangle 18"/>
          <p:cNvSpPr/>
          <p:nvPr/>
        </p:nvSpPr>
        <p:spPr>
          <a:xfrm>
            <a:off x="5408612" y="1027432"/>
            <a:ext cx="591829" cy="341632"/>
          </a:xfrm>
          <a:prstGeom prst="rect">
            <a:avLst/>
          </a:prstGeom>
        </p:spPr>
        <p:txBody>
          <a:bodyPr wrap="none">
            <a:spAutoFit/>
          </a:bodyPr>
          <a:lstStyle/>
          <a:p>
            <a:pPr marL="403225" indent="-403225">
              <a:lnSpc>
                <a:spcPct val="90000"/>
              </a:lnSpc>
              <a:spcBef>
                <a:spcPct val="20000"/>
              </a:spcBef>
              <a:buSzPct val="105000"/>
              <a:buFontTx/>
              <a:buBlip>
                <a:blip r:embed="rId3"/>
              </a:buBlip>
            </a:pPr>
            <a:endParaRPr lang="en-US" dirty="0">
              <a:solidFill>
                <a:srgbClr val="FFFFFF">
                  <a:alpha val="99000"/>
                </a:srgbClr>
              </a:solidFill>
            </a:endParaRPr>
          </a:p>
        </p:txBody>
      </p:sp>
      <p:sp>
        <p:nvSpPr>
          <p:cNvPr id="28" name="Rectangle 27"/>
          <p:cNvSpPr/>
          <p:nvPr/>
        </p:nvSpPr>
        <p:spPr>
          <a:xfrm>
            <a:off x="643924" y="2316067"/>
            <a:ext cx="11013088" cy="424732"/>
          </a:xfrm>
          <a:prstGeom prst="rect">
            <a:avLst/>
          </a:prstGeom>
        </p:spPr>
        <p:txBody>
          <a:bodyPr wrap="square">
            <a:spAutoFit/>
          </a:bodyPr>
          <a:lstStyle/>
          <a:p>
            <a:pPr marL="403225" indent="-403225">
              <a:lnSpc>
                <a:spcPct val="90000"/>
              </a:lnSpc>
              <a:spcBef>
                <a:spcPct val="20000"/>
              </a:spcBef>
              <a:buSzPct val="105000"/>
              <a:buFontTx/>
              <a:buBlip>
                <a:blip r:embed="rId3"/>
              </a:buBlip>
            </a:pPr>
            <a:r>
              <a:rPr lang="en-US" sz="2400" dirty="0" err="1" smtClean="0">
                <a:solidFill>
                  <a:srgbClr val="FFFFFF"/>
                </a:solidFill>
              </a:rPr>
              <a:t>Somasegar’s</a:t>
            </a:r>
            <a:r>
              <a:rPr lang="en-US" sz="2400" dirty="0" smtClean="0">
                <a:solidFill>
                  <a:srgbClr val="FFFFFF"/>
                </a:solidFill>
              </a:rPr>
              <a:t> Blog </a:t>
            </a:r>
            <a:r>
              <a:rPr lang="en-US" sz="2400" dirty="0" smtClean="0">
                <a:solidFill>
                  <a:srgbClr val="FFFFFF">
                    <a:alpha val="99000"/>
                  </a:srgbClr>
                </a:solidFill>
              </a:rPr>
              <a:t> :: </a:t>
            </a:r>
            <a:r>
              <a:rPr lang="en-US" sz="2400" dirty="0" smtClean="0">
                <a:solidFill>
                  <a:srgbClr val="FFFFFF">
                    <a:alpha val="99000"/>
                  </a:srgbClr>
                </a:solidFill>
                <a:hlinkClick r:id="rId9"/>
              </a:rPr>
              <a:t>http</a:t>
            </a:r>
            <a:r>
              <a:rPr lang="en-US" sz="2400" dirty="0">
                <a:solidFill>
                  <a:srgbClr val="FFFFFF">
                    <a:alpha val="99000"/>
                  </a:srgbClr>
                </a:solidFill>
                <a:hlinkClick r:id="rId9"/>
              </a:rPr>
              <a:t>://blogs.msdn.com/b/somasegar/</a:t>
            </a:r>
            <a:endParaRPr lang="en-US" sz="2400" dirty="0">
              <a:solidFill>
                <a:srgbClr val="FFFFFF">
                  <a:alpha val="99000"/>
                </a:srgbClr>
              </a:solidFill>
            </a:endParaRPr>
          </a:p>
        </p:txBody>
      </p:sp>
      <p:sp>
        <p:nvSpPr>
          <p:cNvPr id="11" name="Left Mask"/>
          <p:cNvSpPr/>
          <p:nvPr/>
        </p:nvSpPr>
        <p:spPr bwMode="hidden">
          <a:xfrm>
            <a:off x="0" y="0"/>
            <a:ext cx="507868"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Tree>
    <p:extLst>
      <p:ext uri="{BB962C8B-B14F-4D97-AF65-F5344CB8AC3E}">
        <p14:creationId xmlns:p14="http://schemas.microsoft.com/office/powerpoint/2010/main" val="1494065667"/>
      </p:ext>
    </p:extLst>
  </p:cSld>
  <p:clrMapOvr>
    <a:masterClrMapping/>
  </p:clrMapOvr>
  <mc:AlternateContent xmlns:mc="http://schemas.openxmlformats.org/markup-compatibility/2006" xmlns:p14="http://schemas.microsoft.com/office/powerpoint/2010/main">
    <mc:Choice Requires="p14">
      <p:transition spd="slow" p14:dur="15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 presetClass="entr" presetSubtype="8" decel="10000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1000" fill="hold"/>
                                        <p:tgtEl>
                                          <p:spTgt spid="3"/>
                                        </p:tgtEl>
                                        <p:attrNameLst>
                                          <p:attrName>ppt_x</p:attrName>
                                        </p:attrNameLst>
                                      </p:cBhvr>
                                      <p:tavLst>
                                        <p:tav tm="0">
                                          <p:val>
                                            <p:strVal val="0-#ppt_w/2"/>
                                          </p:val>
                                        </p:tav>
                                        <p:tav tm="100000">
                                          <p:val>
                                            <p:strVal val="#ppt_x"/>
                                          </p:val>
                                        </p:tav>
                                      </p:tavLst>
                                    </p:anim>
                                    <p:anim calcmode="lin" valueType="num">
                                      <p:cBhvr additive="base">
                                        <p:cTn id="10" dur="1000" fill="hold"/>
                                        <p:tgtEl>
                                          <p:spTgt spid="3"/>
                                        </p:tgtEl>
                                        <p:attrNameLst>
                                          <p:attrName>ppt_y</p:attrName>
                                        </p:attrNameLst>
                                      </p:cBhvr>
                                      <p:tavLst>
                                        <p:tav tm="0">
                                          <p:val>
                                            <p:strVal val="#ppt_y"/>
                                          </p:val>
                                        </p:tav>
                                        <p:tav tm="100000">
                                          <p:val>
                                            <p:strVal val="#ppt_y"/>
                                          </p:val>
                                        </p:tav>
                                      </p:tavLst>
                                    </p:anim>
                                  </p:childTnLst>
                                </p:cTn>
                              </p:par>
                              <p:par>
                                <p:cTn id="11" presetID="2" presetClass="entr" presetSubtype="8" decel="100000" fill="hold" grpId="0" nodeType="withEffect">
                                  <p:stCondLst>
                                    <p:cond delay="20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200"/>
                            </p:stCondLst>
                            <p:childTnLst>
                              <p:par>
                                <p:cTn id="16" presetID="2" presetClass="entr" presetSubtype="8" decel="10000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1000" fill="hold"/>
                                        <p:tgtEl>
                                          <p:spTgt spid="28"/>
                                        </p:tgtEl>
                                        <p:attrNameLst>
                                          <p:attrName>ppt_x</p:attrName>
                                        </p:attrNameLst>
                                      </p:cBhvr>
                                      <p:tavLst>
                                        <p:tav tm="0">
                                          <p:val>
                                            <p:strVal val="0-#ppt_w/2"/>
                                          </p:val>
                                        </p:tav>
                                        <p:tav tm="100000">
                                          <p:val>
                                            <p:strVal val="#ppt_x"/>
                                          </p:val>
                                        </p:tav>
                                      </p:tavLst>
                                    </p:anim>
                                    <p:anim calcmode="lin" valueType="num">
                                      <p:cBhvr additive="base">
                                        <p:cTn id="23" dur="10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200"/>
                            </p:stCondLst>
                            <p:childTnLst>
                              <p:par>
                                <p:cTn id="25" presetID="2" presetClass="entr" presetSubtype="8" decel="10000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3200"/>
                            </p:stCondLst>
                            <p:childTnLst>
                              <p:par>
                                <p:cTn id="34" presetID="2" presetClass="entr" presetSubtype="8" decel="10000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1000" fill="hold"/>
                                        <p:tgtEl>
                                          <p:spTgt spid="6"/>
                                        </p:tgtEl>
                                        <p:attrNameLst>
                                          <p:attrName>ppt_x</p:attrName>
                                        </p:attrNameLst>
                                      </p:cBhvr>
                                      <p:tavLst>
                                        <p:tav tm="0">
                                          <p:val>
                                            <p:strVal val="0-#ppt_w/2"/>
                                          </p:val>
                                        </p:tav>
                                        <p:tav tm="100000">
                                          <p:val>
                                            <p:strVal val="#ppt_x"/>
                                          </p:val>
                                        </p:tav>
                                      </p:tavLst>
                                    </p:anim>
                                    <p:anim calcmode="lin" valueType="num">
                                      <p:cBhvr additive="base">
                                        <p:cTn id="37" dur="1000" fill="hold"/>
                                        <p:tgtEl>
                                          <p:spTgt spid="6"/>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1000" fill="hold"/>
                                        <p:tgtEl>
                                          <p:spTgt spid="10"/>
                                        </p:tgtEl>
                                        <p:attrNameLst>
                                          <p:attrName>ppt_x</p:attrName>
                                        </p:attrNameLst>
                                      </p:cBhvr>
                                      <p:tavLst>
                                        <p:tav tm="0">
                                          <p:val>
                                            <p:strVal val="0-#ppt_w/2"/>
                                          </p:val>
                                        </p:tav>
                                        <p:tav tm="100000">
                                          <p:val>
                                            <p:strVal val="#ppt_x"/>
                                          </p:val>
                                        </p:tav>
                                      </p:tavLst>
                                    </p:anim>
                                    <p:anim calcmode="lin" valueType="num">
                                      <p:cBhvr additive="base">
                                        <p:cTn id="41" dur="10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2" presetClass="entr" presetSubtype="8" decel="10000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1000" fill="hold"/>
                                        <p:tgtEl>
                                          <p:spTgt spid="15"/>
                                        </p:tgtEl>
                                        <p:attrNameLst>
                                          <p:attrName>ppt_x</p:attrName>
                                        </p:attrNameLst>
                                      </p:cBhvr>
                                      <p:tavLst>
                                        <p:tav tm="0">
                                          <p:val>
                                            <p:strVal val="0-#ppt_w/2"/>
                                          </p:val>
                                        </p:tav>
                                        <p:tav tm="100000">
                                          <p:val>
                                            <p:strVal val="#ppt_x"/>
                                          </p:val>
                                        </p:tav>
                                      </p:tavLst>
                                    </p:anim>
                                    <p:anim calcmode="lin" valueType="num">
                                      <p:cBhvr additive="base">
                                        <p:cTn id="46" dur="1000" fill="hold"/>
                                        <p:tgtEl>
                                          <p:spTgt spid="15"/>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1000" fill="hold"/>
                                        <p:tgtEl>
                                          <p:spTgt spid="17"/>
                                        </p:tgtEl>
                                        <p:attrNameLst>
                                          <p:attrName>ppt_x</p:attrName>
                                        </p:attrNameLst>
                                      </p:cBhvr>
                                      <p:tavLst>
                                        <p:tav tm="0">
                                          <p:val>
                                            <p:strVal val="0-#ppt_w/2"/>
                                          </p:val>
                                        </p:tav>
                                        <p:tav tm="100000">
                                          <p:val>
                                            <p:strVal val="#ppt_x"/>
                                          </p:val>
                                        </p:tav>
                                      </p:tavLst>
                                    </p:anim>
                                    <p:anim calcmode="lin" valueType="num">
                                      <p:cBhvr additive="base">
                                        <p:cTn id="50" dur="1000" fill="hold"/>
                                        <p:tgtEl>
                                          <p:spTgt spid="17"/>
                                        </p:tgtEl>
                                        <p:attrNameLst>
                                          <p:attrName>ppt_y</p:attrName>
                                        </p:attrNameLst>
                                      </p:cBhvr>
                                      <p:tavLst>
                                        <p:tav tm="0">
                                          <p:val>
                                            <p:strVal val="#ppt_y"/>
                                          </p:val>
                                        </p:tav>
                                        <p:tav tm="100000">
                                          <p:val>
                                            <p:strVal val="#ppt_y"/>
                                          </p:val>
                                        </p:tav>
                                      </p:tavLst>
                                    </p:anim>
                                  </p:childTnLst>
                                </p:cTn>
                              </p:par>
                            </p:childTnLst>
                          </p:cTn>
                        </p:par>
                        <p:par>
                          <p:cTn id="51" fill="hold">
                            <p:stCondLst>
                              <p:cond delay="5200"/>
                            </p:stCondLst>
                            <p:childTnLst>
                              <p:par>
                                <p:cTn id="52" presetID="1" presetClass="exit" presetSubtype="0" fill="hold" grpId="1" nodeType="afterEffect">
                                  <p:stCondLst>
                                    <p:cond delay="0"/>
                                  </p:stCondLst>
                                  <p:childTnLst>
                                    <p:set>
                                      <p:cBhvr>
                                        <p:cTn id="53"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5" grpId="0" animBg="1"/>
      <p:bldP spid="17" grpId="0"/>
      <p:bldP spid="28" grpId="0"/>
      <p:bldP spid="11" grpId="0" animBg="1"/>
      <p:bldP spid="1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chEd Tile"/>
          <p:cNvSpPr/>
          <p:nvPr/>
        </p:nvSpPr>
        <p:spPr bwMode="ltGray">
          <a:xfrm>
            <a:off x="1022072" y="1168386"/>
            <a:ext cx="4991111" cy="22402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6" name="myTechEd Link"/>
          <p:cNvGrpSpPr/>
          <p:nvPr/>
        </p:nvGrpSpPr>
        <p:grpSpPr>
          <a:xfrm>
            <a:off x="1022073" y="2595282"/>
            <a:ext cx="4991110" cy="813384"/>
            <a:chOff x="1022073" y="2595282"/>
            <a:chExt cx="4991110" cy="813384"/>
          </a:xfrm>
        </p:grpSpPr>
        <p:sp>
          <p:nvSpPr>
            <p:cNvPr id="7" name="Rectangle 6"/>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8" name="Rectangle 7"/>
            <p:cNvSpPr/>
            <p:nvPr/>
          </p:nvSpPr>
          <p:spPr>
            <a:xfrm>
              <a:off x="2343011" y="2649973"/>
              <a:ext cx="2349233"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Connect. Share. Discuss.</a:t>
              </a:r>
            </a:p>
          </p:txBody>
        </p:sp>
        <p:sp>
          <p:nvSpPr>
            <p:cNvPr id="9" name="Rectangle 8"/>
            <p:cNvSpPr/>
            <p:nvPr/>
          </p:nvSpPr>
          <p:spPr bwMode="white">
            <a:xfrm>
              <a:off x="1022073" y="2961633"/>
              <a:ext cx="4991109" cy="369332"/>
            </a:xfrm>
            <a:prstGeom prst="rect">
              <a:avLst/>
            </a:prstGeom>
          </p:spPr>
          <p:txBody>
            <a:bodyPr wrap="square">
              <a:spAutoFit/>
            </a:bodyPr>
            <a:lstStyle/>
            <a:p>
              <a:pPr algn="ctr"/>
              <a:r>
                <a:rPr lang="en-US" dirty="0">
                  <a:solidFill>
                    <a:srgbClr val="FFFFFF"/>
                  </a:solidFill>
                  <a:hlinkClick r:id="rId3"/>
                </a:rPr>
                <a:t>http</a:t>
              </a:r>
              <a:r>
                <a:rPr lang="en-US" dirty="0" smtClean="0">
                  <a:solidFill>
                    <a:srgbClr val="FFFFFF"/>
                  </a:solidFill>
                  <a:hlinkClick r:id="rId3"/>
                </a:rPr>
                <a:t>://europe.msteched.com</a:t>
              </a:r>
              <a:endParaRPr lang="en-US" dirty="0">
                <a:solidFill>
                  <a:srgbClr val="FFFFFF"/>
                </a:solidFill>
              </a:endParaRPr>
            </a:p>
          </p:txBody>
        </p:sp>
      </p:grpSp>
      <p:grpSp>
        <p:nvGrpSpPr>
          <p:cNvPr id="10" name="MS Learning Tile"/>
          <p:cNvGrpSpPr/>
          <p:nvPr/>
        </p:nvGrpSpPr>
        <p:grpSpPr bwMode="gray">
          <a:xfrm>
            <a:off x="6175639" y="1168386"/>
            <a:ext cx="4992624" cy="2240280"/>
            <a:chOff x="6175639" y="1168386"/>
            <a:chExt cx="4992624" cy="2240280"/>
          </a:xfrm>
        </p:grpSpPr>
        <p:sp>
          <p:nvSpPr>
            <p:cNvPr id="11" name="Arrow Bar"/>
            <p:cNvSpPr/>
            <p:nvPr/>
          </p:nvSpPr>
          <p:spPr bwMode="gray">
            <a:xfrm>
              <a:off x="6175639" y="1168386"/>
              <a:ext cx="4992624" cy="22402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2" name="Group 11"/>
            <p:cNvGrpSpPr/>
            <p:nvPr/>
          </p:nvGrpSpPr>
          <p:grpSpPr bwMode="gray">
            <a:xfrm>
              <a:off x="6704826" y="1499400"/>
              <a:ext cx="3938809" cy="771334"/>
              <a:chOff x="6848269" y="1667385"/>
              <a:chExt cx="3938809" cy="771334"/>
            </a:xfrm>
          </p:grpSpPr>
          <p:pic>
            <p:nvPicPr>
              <p:cNvPr id="13" name="Picture 12" descr="ms_Learning_w.eps"/>
              <p:cNvPicPr>
                <a:picLocks noChangeAspect="1"/>
              </p:cNvPicPr>
              <p:nvPr/>
            </p:nvPicPr>
            <p:blipFill>
              <a:blip r:embed="rId4" cstate="screen">
                <a:extLst>
                  <a:ext uri="{28A0092B-C50C-407E-A947-70E740481C1C}">
                    <a14:useLocalDpi xmlns:a14="http://schemas.microsoft.com/office/drawing/2010/main"/>
                  </a:ext>
                </a:extLst>
              </a:blip>
              <a:srcRect l="51467" r="43859"/>
              <a:stretch>
                <a:fillRect/>
              </a:stretch>
            </p:blipFill>
            <p:spPr bwMode="gray">
              <a:xfrm>
                <a:off x="9160158" y="1667385"/>
                <a:ext cx="228700" cy="771334"/>
              </a:xfrm>
              <a:prstGeom prst="rect">
                <a:avLst/>
              </a:prstGeom>
              <a:noFill/>
              <a:ln>
                <a:noFill/>
              </a:ln>
            </p:spPr>
          </p:pic>
          <p:sp>
            <p:nvSpPr>
              <p:cNvPr id="14" name="TextBox 13"/>
              <p:cNvSpPr txBox="1"/>
              <p:nvPr/>
            </p:nvSpPr>
            <p:spPr bwMode="gray">
              <a:xfrm>
                <a:off x="9378279" y="1837609"/>
                <a:ext cx="1408799" cy="430887"/>
              </a:xfrm>
              <a:prstGeom prst="rect">
                <a:avLst/>
              </a:prstGeom>
              <a:noFill/>
            </p:spPr>
            <p:txBody>
              <a:bodyPr wrap="square" lIns="0" tIns="0" rIns="0" bIns="0" rtlCol="0">
                <a:spAutoFit/>
              </a:bodyPr>
              <a:lstStyle/>
              <a:p>
                <a:r>
                  <a:rPr lang="en-US" sz="2800" dirty="0" smtClean="0">
                    <a:solidFill>
                      <a:schemeClr val="tx1">
                        <a:alpha val="99000"/>
                      </a:schemeClr>
                    </a:solidFill>
                    <a:latin typeface="Segoe" pitchFamily="34" charset="0"/>
                  </a:rPr>
                  <a:t>Learning</a:t>
                </a:r>
              </a:p>
            </p:txBody>
          </p:sp>
          <p:pic>
            <p:nvPicPr>
              <p:cNvPr id="15" name="Picture 2" descr="Microsoft logo and tagline"/>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gray">
              <a:xfrm>
                <a:off x="6848269" y="1858638"/>
                <a:ext cx="2311890" cy="388828"/>
              </a:xfrm>
              <a:prstGeom prst="rect">
                <a:avLst/>
              </a:prstGeom>
              <a:noFill/>
              <a:ln>
                <a:noFill/>
              </a:ln>
            </p:spPr>
          </p:pic>
        </p:grpSp>
      </p:grpSp>
      <p:grpSp>
        <p:nvGrpSpPr>
          <p:cNvPr id="16" name="MS Learning Link"/>
          <p:cNvGrpSpPr/>
          <p:nvPr/>
        </p:nvGrpSpPr>
        <p:grpSpPr>
          <a:xfrm>
            <a:off x="6175640" y="2595282"/>
            <a:ext cx="4997186" cy="813384"/>
            <a:chOff x="6175640" y="2595282"/>
            <a:chExt cx="4997186" cy="813384"/>
          </a:xfrm>
        </p:grpSpPr>
        <p:sp>
          <p:nvSpPr>
            <p:cNvPr id="17" name="Rectangle 16"/>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Rectangle 17"/>
            <p:cNvSpPr/>
            <p:nvPr/>
          </p:nvSpPr>
          <p:spPr>
            <a:xfrm>
              <a:off x="6602312" y="2649973"/>
              <a:ext cx="4149919"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Microsoft Certification &amp; Training Resources</a:t>
              </a:r>
            </a:p>
          </p:txBody>
        </p:sp>
        <p:sp>
          <p:nvSpPr>
            <p:cNvPr id="19" name="Rectangle 18"/>
            <p:cNvSpPr/>
            <p:nvPr/>
          </p:nvSpPr>
          <p:spPr bwMode="white">
            <a:xfrm>
              <a:off x="6181717" y="2961633"/>
              <a:ext cx="4991109" cy="369332"/>
            </a:xfrm>
            <a:prstGeom prst="rect">
              <a:avLst/>
            </a:prstGeom>
          </p:spPr>
          <p:txBody>
            <a:bodyPr wrap="square">
              <a:spAutoFit/>
            </a:bodyPr>
            <a:lstStyle/>
            <a:p>
              <a:pPr algn="ctr"/>
              <a:r>
                <a:rPr lang="en-US" dirty="0">
                  <a:solidFill>
                    <a:srgbClr val="FFFFFF"/>
                  </a:solidFill>
                  <a:hlinkClick r:id="rId6"/>
                </a:rPr>
                <a:t>www.microsoft.com/learning </a:t>
              </a:r>
              <a:endParaRPr lang="en-US" sz="1600" dirty="0"/>
            </a:p>
          </p:txBody>
        </p:sp>
      </p:grpSp>
      <p:sp>
        <p:nvSpPr>
          <p:cNvPr id="20" name="Left Mask"/>
          <p:cNvSpPr/>
          <p:nvPr/>
        </p:nvSpPr>
        <p:spPr bwMode="hidden">
          <a:xfrm>
            <a:off x="-1" y="3408665"/>
            <a:ext cx="12188825" cy="3449333"/>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21" name="MS TechNet Tile"/>
          <p:cNvGrpSpPr/>
          <p:nvPr/>
        </p:nvGrpSpPr>
        <p:grpSpPr bwMode="gray">
          <a:xfrm>
            <a:off x="1022073" y="3595029"/>
            <a:ext cx="4991111" cy="2240280"/>
            <a:chOff x="1022073" y="3595029"/>
            <a:chExt cx="4991111" cy="2240280"/>
          </a:xfrm>
        </p:grpSpPr>
        <p:sp>
          <p:nvSpPr>
            <p:cNvPr id="22" name="TechEd Tile"/>
            <p:cNvSpPr/>
            <p:nvPr/>
          </p:nvSpPr>
          <p:spPr bwMode="gray">
            <a:xfrm>
              <a:off x="1022073" y="3595029"/>
              <a:ext cx="4991111" cy="22402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23" name="Group 22"/>
            <p:cNvGrpSpPr/>
            <p:nvPr/>
          </p:nvGrpSpPr>
          <p:grpSpPr bwMode="gray">
            <a:xfrm>
              <a:off x="1548222" y="3918312"/>
              <a:ext cx="3938809" cy="771334"/>
              <a:chOff x="6848269" y="1667385"/>
              <a:chExt cx="3938809" cy="771334"/>
            </a:xfrm>
          </p:grpSpPr>
          <p:pic>
            <p:nvPicPr>
              <p:cNvPr id="24" name="Picture 23" descr="ms_Learning_w.eps"/>
              <p:cNvPicPr>
                <a:picLocks noChangeAspect="1"/>
              </p:cNvPicPr>
              <p:nvPr/>
            </p:nvPicPr>
            <p:blipFill>
              <a:blip r:embed="rId4" cstate="screen">
                <a:extLst>
                  <a:ext uri="{28A0092B-C50C-407E-A947-70E740481C1C}">
                    <a14:useLocalDpi xmlns:a14="http://schemas.microsoft.com/office/drawing/2010/main"/>
                  </a:ext>
                </a:extLst>
              </a:blip>
              <a:srcRect l="51467" r="43859"/>
              <a:stretch>
                <a:fillRect/>
              </a:stretch>
            </p:blipFill>
            <p:spPr bwMode="gray">
              <a:xfrm>
                <a:off x="9160158" y="1667385"/>
                <a:ext cx="228700" cy="771334"/>
              </a:xfrm>
              <a:prstGeom prst="rect">
                <a:avLst/>
              </a:prstGeom>
              <a:noFill/>
              <a:ln>
                <a:noFill/>
              </a:ln>
            </p:spPr>
          </p:pic>
          <p:sp>
            <p:nvSpPr>
              <p:cNvPr id="25" name="TextBox 24"/>
              <p:cNvSpPr txBox="1"/>
              <p:nvPr/>
            </p:nvSpPr>
            <p:spPr bwMode="gray">
              <a:xfrm>
                <a:off x="9378279" y="1837609"/>
                <a:ext cx="1408799" cy="430887"/>
              </a:xfrm>
              <a:prstGeom prst="rect">
                <a:avLst/>
              </a:prstGeom>
              <a:noFill/>
            </p:spPr>
            <p:txBody>
              <a:bodyPr wrap="square" lIns="0" tIns="0" rIns="0" bIns="0" rtlCol="0">
                <a:spAutoFit/>
              </a:bodyPr>
              <a:lstStyle/>
              <a:p>
                <a:r>
                  <a:rPr lang="en-US" sz="2800" dirty="0" smtClean="0">
                    <a:solidFill>
                      <a:schemeClr val="tx1">
                        <a:alpha val="99000"/>
                      </a:schemeClr>
                    </a:solidFill>
                    <a:latin typeface="Segoe" pitchFamily="34" charset="0"/>
                  </a:rPr>
                  <a:t>TechNet</a:t>
                </a:r>
              </a:p>
            </p:txBody>
          </p:sp>
          <p:pic>
            <p:nvPicPr>
              <p:cNvPr id="26" name="Picture 2" descr="Microsoft logo and tagline"/>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gray">
              <a:xfrm>
                <a:off x="6848269" y="1858638"/>
                <a:ext cx="2311890" cy="388828"/>
              </a:xfrm>
              <a:prstGeom prst="rect">
                <a:avLst/>
              </a:prstGeom>
              <a:noFill/>
              <a:ln>
                <a:noFill/>
              </a:ln>
            </p:spPr>
          </p:pic>
        </p:grpSp>
      </p:grpSp>
      <p:grpSp>
        <p:nvGrpSpPr>
          <p:cNvPr id="27" name="MS TechNet Link"/>
          <p:cNvGrpSpPr/>
          <p:nvPr/>
        </p:nvGrpSpPr>
        <p:grpSpPr>
          <a:xfrm>
            <a:off x="1022074" y="5021924"/>
            <a:ext cx="4991110" cy="813384"/>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2093393" y="5076615"/>
              <a:ext cx="2848472"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69332"/>
            </a:xfrm>
            <a:prstGeom prst="rect">
              <a:avLst/>
            </a:prstGeom>
          </p:spPr>
          <p:txBody>
            <a:bodyPr wrap="square">
              <a:spAutoFit/>
            </a:bodyPr>
            <a:lstStyle/>
            <a:p>
              <a:pPr lvl="0" algn="ctr">
                <a:spcBef>
                  <a:spcPts val="600"/>
                </a:spcBef>
                <a:buSzPct val="120000"/>
                <a:tabLst>
                  <a:tab pos="1828800" algn="l"/>
                </a:tabLst>
                <a:defRPr/>
              </a:pPr>
              <a:r>
                <a:rPr lang="en-US" dirty="0">
                  <a:solidFill>
                    <a:srgbClr val="FFFFFF"/>
                  </a:solidFill>
                  <a:hlinkClick r:id="rId7"/>
                </a:rPr>
                <a:t>http://microsoft.com/technet  </a:t>
              </a:r>
              <a:endParaRPr lang="en-US" dirty="0">
                <a:solidFill>
                  <a:srgbClr val="FFFFFF"/>
                </a:solidFill>
              </a:endParaRPr>
            </a:p>
          </p:txBody>
        </p:sp>
      </p:grpSp>
      <p:grpSp>
        <p:nvGrpSpPr>
          <p:cNvPr id="31" name="MSDN Tile"/>
          <p:cNvGrpSpPr/>
          <p:nvPr/>
        </p:nvGrpSpPr>
        <p:grpSpPr bwMode="gray">
          <a:xfrm>
            <a:off x="6175640" y="3595029"/>
            <a:ext cx="4992624" cy="2240280"/>
            <a:chOff x="6175640" y="3595029"/>
            <a:chExt cx="4992624" cy="2240280"/>
          </a:xfrm>
        </p:grpSpPr>
        <p:sp>
          <p:nvSpPr>
            <p:cNvPr id="32" name="Title Tile"/>
            <p:cNvSpPr/>
            <p:nvPr/>
          </p:nvSpPr>
          <p:spPr bwMode="gray">
            <a:xfrm>
              <a:off x="6175640" y="3595029"/>
              <a:ext cx="4992624" cy="2240280"/>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33" name="Picture 32"/>
            <p:cNvPicPr>
              <a:picLocks noChangeAspect="1"/>
            </p:cNvPicPr>
            <p:nvPr/>
          </p:nvPicPr>
          <p:blipFill>
            <a:blip r:embed="rId8">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bwMode="gray">
            <a:xfrm>
              <a:off x="7410241" y="3918312"/>
              <a:ext cx="2525030" cy="771334"/>
            </a:xfrm>
            <a:prstGeom prst="rect">
              <a:avLst/>
            </a:prstGeom>
            <a:noFill/>
            <a:ln>
              <a:noFill/>
            </a:ln>
          </p:spPr>
        </p:pic>
      </p:grpSp>
      <p:grpSp>
        <p:nvGrpSpPr>
          <p:cNvPr id="34" name="MSDN Link"/>
          <p:cNvGrpSpPr/>
          <p:nvPr/>
        </p:nvGrpSpPr>
        <p:grpSpPr>
          <a:xfrm>
            <a:off x="6165582" y="5021924"/>
            <a:ext cx="4991110" cy="813384"/>
            <a:chOff x="6165582" y="5021924"/>
            <a:chExt cx="4991110"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7425157" y="5076615"/>
              <a:ext cx="2471959" cy="338554"/>
            </a:xfrm>
            <a:prstGeom prst="rect">
              <a:avLst/>
            </a:prstGeom>
          </p:spPr>
          <p:txBody>
            <a:bodyPr wrap="none">
              <a:spAutoFit/>
            </a:bodyPr>
            <a:lstStyle/>
            <a:p>
              <a:pPr marL="0" lvl="1" algn="ctr">
                <a:tabLst>
                  <a:tab pos="1828800" algn="l"/>
                </a:tabLst>
              </a:pPr>
              <a:r>
                <a:rPr lang="en-US" sz="1600" dirty="0">
                  <a:solidFill>
                    <a:schemeClr val="bg2">
                      <a:alpha val="99000"/>
                    </a:schemeClr>
                  </a:soli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69332"/>
            </a:xfrm>
            <a:prstGeom prst="rect">
              <a:avLst/>
            </a:prstGeom>
          </p:spPr>
          <p:txBody>
            <a:bodyPr wrap="square">
              <a:spAutoFit/>
            </a:bodyPr>
            <a:lstStyle/>
            <a:p>
              <a:pPr algn="ctr"/>
              <a:r>
                <a:rPr lang="en-US" dirty="0">
                  <a:solidFill>
                    <a:srgbClr val="FFFFFF"/>
                  </a:solidFill>
                  <a:hlinkClick r:id="rId10"/>
                </a:rPr>
                <a:t>http://microsoft.com/msdn </a:t>
              </a:r>
              <a:endParaRPr lang="en-US" dirty="0">
                <a:solidFill>
                  <a:srgbClr val="FFFFFF"/>
                </a:solidFill>
              </a:endParaRPr>
            </a:p>
          </p:txBody>
        </p:sp>
      </p:grpSp>
      <p:sp useBgFill="1">
        <p:nvSpPr>
          <p:cNvPr id="38" name="Left Mask"/>
          <p:cNvSpPr/>
          <p:nvPr/>
        </p:nvSpPr>
        <p:spPr bwMode="auto">
          <a:xfrm>
            <a:off x="0" y="5835308"/>
            <a:ext cx="12188825" cy="1022691"/>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40" name="Picture 2" descr="C:\Users\Jordan\Desktop\TechEd_2012\TechEd-logo.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pic>
        <p:nvPicPr>
          <p:cNvPr id="42" name="TechEd Logo"/>
          <p:cNvPicPr>
            <a:picLocks noChangeAspect="1" noChangeArrowheads="1"/>
          </p:cNvPicPr>
          <p:nvPr/>
        </p:nvPicPr>
        <p:blipFill rotWithShape="1">
          <a:blip r:embed="rId12">
            <a:extLst>
              <a:ext uri="{BEBA8EAE-BF5A-486C-A8C5-ECC9F3942E4B}">
                <a14:imgProps xmlns:a14="http://schemas.microsoft.com/office/drawing/2010/main">
                  <a14:imgLayer r:embed="rId13">
                    <a14:imgEffect>
                      <a14:brightnessContrast bright="100000"/>
                    </a14:imgEffect>
                  </a14:imgLayer>
                </a14:imgProps>
              </a:ext>
              <a:ext uri="{28A0092B-C50C-407E-A947-70E740481C1C}">
                <a14:useLocalDpi xmlns:a14="http://schemas.microsoft.com/office/drawing/2010/main" val="0"/>
              </a:ext>
            </a:extLst>
          </a:blip>
          <a:srcRect/>
          <a:stretch/>
        </p:blipFill>
        <p:spPr bwMode="auto">
          <a:xfrm>
            <a:off x="2484124" y="1363277"/>
            <a:ext cx="2067006" cy="1043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78763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2" presetClass="entr" presetSubtype="4" decel="100000" fill="hold" nodeType="withEffect">
                                  <p:stCondLst>
                                    <p:cond delay="500"/>
                                  </p:stCondLst>
                                  <p:childTnLst>
                                    <p:set>
                                      <p:cBhvr>
                                        <p:cTn id="8" dur="1" fill="hold">
                                          <p:stCondLst>
                                            <p:cond delay="0"/>
                                          </p:stCondLst>
                                        </p:cTn>
                                        <p:tgtEl>
                                          <p:spTgt spid="6"/>
                                        </p:tgtEl>
                                        <p:attrNameLst>
                                          <p:attrName>style.visibility</p:attrName>
                                        </p:attrNameLst>
                                      </p:cBhvr>
                                      <p:to>
                                        <p:strVal val="visible"/>
                                      </p:to>
                                    </p:set>
                                    <p:anim calcmode="lin" valueType="num">
                                      <p:cBhvr additive="base">
                                        <p:cTn id="9" dur="1300" fill="hold"/>
                                        <p:tgtEl>
                                          <p:spTgt spid="6"/>
                                        </p:tgtEl>
                                        <p:attrNameLst>
                                          <p:attrName>ppt_x</p:attrName>
                                        </p:attrNameLst>
                                      </p:cBhvr>
                                      <p:tavLst>
                                        <p:tav tm="0">
                                          <p:val>
                                            <p:strVal val="#ppt_x"/>
                                          </p:val>
                                        </p:tav>
                                        <p:tav tm="100000">
                                          <p:val>
                                            <p:strVal val="#ppt_x"/>
                                          </p:val>
                                        </p:tav>
                                      </p:tavLst>
                                    </p:anim>
                                    <p:anim calcmode="lin" valueType="num">
                                      <p:cBhvr additive="base">
                                        <p:cTn id="10" dur="1300" fill="hold"/>
                                        <p:tgtEl>
                                          <p:spTgt spid="6"/>
                                        </p:tgtEl>
                                        <p:attrNameLst>
                                          <p:attrName>ppt_y</p:attrName>
                                        </p:attrNameLst>
                                      </p:cBhvr>
                                      <p:tavLst>
                                        <p:tav tm="0">
                                          <p:val>
                                            <p:strVal val="1+#ppt_h/2"/>
                                          </p:val>
                                        </p:tav>
                                        <p:tav tm="100000">
                                          <p:val>
                                            <p:strVal val="#ppt_y"/>
                                          </p:val>
                                        </p:tav>
                                      </p:tavLst>
                                    </p:anim>
                                  </p:childTnLst>
                                </p:cTn>
                              </p:par>
                              <p:par>
                                <p:cTn id="11" presetID="2" presetClass="entr" presetSubtype="4" decel="100000" fill="hold" nodeType="withEffect">
                                  <p:stCondLst>
                                    <p:cond delay="100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600" fill="hold"/>
                                        <p:tgtEl>
                                          <p:spTgt spid="10"/>
                                        </p:tgtEl>
                                        <p:attrNameLst>
                                          <p:attrName>ppt_x</p:attrName>
                                        </p:attrNameLst>
                                      </p:cBhvr>
                                      <p:tavLst>
                                        <p:tav tm="0">
                                          <p:val>
                                            <p:strVal val="#ppt_x"/>
                                          </p:val>
                                        </p:tav>
                                        <p:tav tm="100000">
                                          <p:val>
                                            <p:strVal val="#ppt_x"/>
                                          </p:val>
                                        </p:tav>
                                      </p:tavLst>
                                    </p:anim>
                                    <p:anim calcmode="lin" valueType="num">
                                      <p:cBhvr additive="base">
                                        <p:cTn id="14" dur="16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15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1300" fill="hold"/>
                                        <p:tgtEl>
                                          <p:spTgt spid="16"/>
                                        </p:tgtEl>
                                        <p:attrNameLst>
                                          <p:attrName>ppt_x</p:attrName>
                                        </p:attrNameLst>
                                      </p:cBhvr>
                                      <p:tavLst>
                                        <p:tav tm="0">
                                          <p:val>
                                            <p:strVal val="#ppt_x"/>
                                          </p:val>
                                        </p:tav>
                                        <p:tav tm="100000">
                                          <p:val>
                                            <p:strVal val="#ppt_x"/>
                                          </p:val>
                                        </p:tav>
                                      </p:tavLst>
                                    </p:anim>
                                    <p:anim calcmode="lin" valueType="num">
                                      <p:cBhvr additive="base">
                                        <p:cTn id="18" dur="1300" fill="hold"/>
                                        <p:tgtEl>
                                          <p:spTgt spid="16"/>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200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1600" fill="hold"/>
                                        <p:tgtEl>
                                          <p:spTgt spid="21"/>
                                        </p:tgtEl>
                                        <p:attrNameLst>
                                          <p:attrName>ppt_x</p:attrName>
                                        </p:attrNameLst>
                                      </p:cBhvr>
                                      <p:tavLst>
                                        <p:tav tm="0">
                                          <p:val>
                                            <p:strVal val="#ppt_x"/>
                                          </p:val>
                                        </p:tav>
                                        <p:tav tm="100000">
                                          <p:val>
                                            <p:strVal val="#ppt_x"/>
                                          </p:val>
                                        </p:tav>
                                      </p:tavLst>
                                    </p:anim>
                                    <p:anim calcmode="lin" valueType="num">
                                      <p:cBhvr additive="base">
                                        <p:cTn id="22" dur="16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2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1300" fill="hold"/>
                                        <p:tgtEl>
                                          <p:spTgt spid="27"/>
                                        </p:tgtEl>
                                        <p:attrNameLst>
                                          <p:attrName>ppt_x</p:attrName>
                                        </p:attrNameLst>
                                      </p:cBhvr>
                                      <p:tavLst>
                                        <p:tav tm="0">
                                          <p:val>
                                            <p:strVal val="#ppt_x"/>
                                          </p:val>
                                        </p:tav>
                                        <p:tav tm="100000">
                                          <p:val>
                                            <p:strVal val="#ppt_x"/>
                                          </p:val>
                                        </p:tav>
                                      </p:tavLst>
                                    </p:anim>
                                    <p:anim calcmode="lin" valueType="num">
                                      <p:cBhvr additive="base">
                                        <p:cTn id="26" dur="13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325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1600" fill="hold"/>
                                        <p:tgtEl>
                                          <p:spTgt spid="31"/>
                                        </p:tgtEl>
                                        <p:attrNameLst>
                                          <p:attrName>ppt_x</p:attrName>
                                        </p:attrNameLst>
                                      </p:cBhvr>
                                      <p:tavLst>
                                        <p:tav tm="0">
                                          <p:val>
                                            <p:strVal val="#ppt_x"/>
                                          </p:val>
                                        </p:tav>
                                        <p:tav tm="100000">
                                          <p:val>
                                            <p:strVal val="#ppt_x"/>
                                          </p:val>
                                        </p:tav>
                                      </p:tavLst>
                                    </p:anim>
                                    <p:anim calcmode="lin" valueType="num">
                                      <p:cBhvr additive="base">
                                        <p:cTn id="30" dur="1600" fill="hold"/>
                                        <p:tgtEl>
                                          <p:spTgt spid="31"/>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400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1300" fill="hold"/>
                                        <p:tgtEl>
                                          <p:spTgt spid="34"/>
                                        </p:tgtEl>
                                        <p:attrNameLst>
                                          <p:attrName>ppt_x</p:attrName>
                                        </p:attrNameLst>
                                      </p:cBhvr>
                                      <p:tavLst>
                                        <p:tav tm="0">
                                          <p:val>
                                            <p:strVal val="#ppt_x"/>
                                          </p:val>
                                        </p:tav>
                                        <p:tav tm="100000">
                                          <p:val>
                                            <p:strVal val="#ppt_x"/>
                                          </p:val>
                                        </p:tav>
                                      </p:tavLst>
                                    </p:anim>
                                    <p:anim calcmode="lin" valueType="num">
                                      <p:cBhvr additive="base">
                                        <p:cTn id="34" dur="1300" fill="hold"/>
                                        <p:tgtEl>
                                          <p:spTgt spid="34"/>
                                        </p:tgtEl>
                                        <p:attrNameLst>
                                          <p:attrName>ppt_y</p:attrName>
                                        </p:attrNameLst>
                                      </p:cBhvr>
                                      <p:tavLst>
                                        <p:tav tm="0">
                                          <p:val>
                                            <p:strVal val="1+#ppt_h/2"/>
                                          </p:val>
                                        </p:tav>
                                        <p:tav tm="100000">
                                          <p:val>
                                            <p:strVal val="#ppt_y"/>
                                          </p:val>
                                        </p:tav>
                                      </p:tavLst>
                                    </p:anim>
                                  </p:childTnLst>
                                </p:cTn>
                              </p:par>
                            </p:childTnLst>
                          </p:cTn>
                        </p:par>
                        <p:par>
                          <p:cTn id="35" fill="hold">
                            <p:stCondLst>
                              <p:cond delay="5300"/>
                            </p:stCondLst>
                            <p:childTnLst>
                              <p:par>
                                <p:cTn id="36" presetID="1" presetClass="exit" presetSubtype="0" fill="hold" grpId="1" nodeType="afterEffect">
                                  <p:stCondLst>
                                    <p:cond delay="0"/>
                                  </p:stCondLst>
                                  <p:childTnLst>
                                    <p:set>
                                      <p:cBhvr>
                                        <p:cTn id="37" dur="1" fill="hold">
                                          <p:stCondLst>
                                            <p:cond delay="0"/>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dirty="0" smtClean="0"/>
              <a:t>Evaluations</a:t>
            </a:r>
            <a:endParaRPr lang="en-US" dirty="0"/>
          </a:p>
        </p:txBody>
      </p:sp>
      <p:sp>
        <p:nvSpPr>
          <p:cNvPr id="3" name="Subtitle 2"/>
          <p:cNvSpPr>
            <a:spLocks noGrp="1"/>
          </p:cNvSpPr>
          <p:nvPr>
            <p:ph type="subTitle" idx="1"/>
          </p:nvPr>
        </p:nvSpPr>
        <p:spPr>
          <a:xfrm>
            <a:off x="4179053" y="4800600"/>
            <a:ext cx="7020760" cy="842665"/>
          </a:xfrm>
        </p:spPr>
        <p:txBody>
          <a:bodyPr/>
          <a:lstStyle/>
          <a:p>
            <a:r>
              <a:rPr lang="en-GB" sz="2800" dirty="0" smtClean="0">
                <a:hlinkClick r:id="rId3"/>
              </a:rPr>
              <a:t>http://europe.msteched.com/sessions</a:t>
            </a:r>
            <a:endParaRPr lang="en-GB" sz="2800" dirty="0" smtClean="0"/>
          </a:p>
        </p:txBody>
      </p:sp>
      <p:sp>
        <p:nvSpPr>
          <p:cNvPr id="2" name="Title 1"/>
          <p:cNvSpPr>
            <a:spLocks noGrp="1"/>
          </p:cNvSpPr>
          <p:nvPr>
            <p:ph type="ctrTitle"/>
          </p:nvPr>
        </p:nvSpPr>
        <p:spPr/>
        <p:txBody>
          <a:bodyPr/>
          <a:lstStyle/>
          <a:p>
            <a:r>
              <a:rPr lang="en-GB" dirty="0"/>
              <a:t>Submit your evals </a:t>
            </a:r>
            <a:r>
              <a:rPr lang="en-GB" dirty="0" smtClean="0"/>
              <a:t>online </a:t>
            </a:r>
            <a:endParaRPr lang="en-US" dirty="0"/>
          </a:p>
        </p:txBody>
      </p:sp>
      <p:sp useBgFill="1">
        <p:nvSpPr>
          <p:cNvPr id="5" name="MASK bottom"/>
          <p:cNvSpPr/>
          <p:nvPr/>
        </p:nvSpPr>
        <p:spPr bwMode="auto">
          <a:xfrm>
            <a:off x="3884612" y="6019800"/>
            <a:ext cx="8304213" cy="83820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useBgFill="1">
        <p:nvSpPr>
          <p:cNvPr id="6" name="MASK top"/>
          <p:cNvSpPr/>
          <p:nvPr/>
        </p:nvSpPr>
        <p:spPr bwMode="auto">
          <a:xfrm>
            <a:off x="3884612" y="0"/>
            <a:ext cx="8304213" cy="1504664"/>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838961691"/>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19112" y="228600"/>
            <a:ext cx="11149013" cy="609398"/>
          </a:xfrm>
        </p:spPr>
        <p:txBody>
          <a:bodyPr/>
          <a:lstStyle/>
          <a:p>
            <a:r>
              <a:rPr lang="en-US" dirty="0" smtClean="0"/>
              <a:t>Why Are You Here?</a:t>
            </a:r>
            <a:endParaRPr lang="en-US" dirty="0"/>
          </a:p>
        </p:txBody>
      </p:sp>
      <p:sp>
        <p:nvSpPr>
          <p:cNvPr id="6" name="Content Placeholder 5"/>
          <p:cNvSpPr>
            <a:spLocks noGrp="1"/>
          </p:cNvSpPr>
          <p:nvPr>
            <p:ph idx="1"/>
          </p:nvPr>
        </p:nvSpPr>
        <p:spPr>
          <a:xfrm>
            <a:off x="519112" y="1143000"/>
            <a:ext cx="11149013" cy="3490186"/>
          </a:xfrm>
        </p:spPr>
        <p:txBody>
          <a:bodyPr/>
          <a:lstStyle/>
          <a:p>
            <a:r>
              <a:rPr lang="en-US" dirty="0"/>
              <a:t>Get the most out of Visual Studio 2010</a:t>
            </a:r>
          </a:p>
          <a:p>
            <a:pPr lvl="1"/>
            <a:r>
              <a:rPr lang="en-US" dirty="0"/>
              <a:t>Better / Faster / Code Tricks / Fun Facts / Bets with Friends</a:t>
            </a:r>
          </a:p>
          <a:p>
            <a:r>
              <a:rPr lang="en-US" dirty="0" smtClean="0"/>
              <a:t>Everyone </a:t>
            </a:r>
            <a:r>
              <a:rPr lang="en-US" dirty="0"/>
              <a:t>will learn something</a:t>
            </a:r>
          </a:p>
          <a:p>
            <a:endParaRPr lang="en-US" dirty="0"/>
          </a:p>
          <a:p>
            <a:r>
              <a:rPr lang="en-US" dirty="0"/>
              <a:t>If one tip saves one minute per hour</a:t>
            </a:r>
          </a:p>
          <a:p>
            <a:pPr lvl="1"/>
            <a:r>
              <a:rPr lang="en-US" dirty="0"/>
              <a:t>Do some fuzzy math and </a:t>
            </a:r>
            <a:r>
              <a:rPr lang="en-US" dirty="0" smtClean="0"/>
              <a:t>…</a:t>
            </a:r>
            <a:endParaRPr lang="en-US" dirty="0"/>
          </a:p>
          <a:p>
            <a:pPr lvl="1"/>
            <a:r>
              <a:rPr lang="en-US" dirty="0"/>
              <a:t>Every tip will save you 1 year </a:t>
            </a:r>
            <a:r>
              <a:rPr lang="en-US"/>
              <a:t>of </a:t>
            </a:r>
            <a:r>
              <a:rPr lang="en-US" smtClean="0"/>
              <a:t>coding</a:t>
            </a:r>
            <a:endParaRPr lang="en-US" dirty="0"/>
          </a:p>
        </p:txBody>
      </p:sp>
    </p:spTree>
    <p:extLst>
      <p:ext uri="{BB962C8B-B14F-4D97-AF65-F5344CB8AC3E}">
        <p14:creationId xmlns:p14="http://schemas.microsoft.com/office/powerpoint/2010/main" val="375734370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tretch/>
        </p:blipFill>
        <p:spPr bwMode="black">
          <a:xfrm>
            <a:off x="4128282" y="3099788"/>
            <a:ext cx="3932261" cy="658425"/>
          </a:xfrm>
          <a:prstGeom prst="rect">
            <a:avLst/>
          </a:prstGeom>
          <a:noFill/>
          <a:ln>
            <a:noFill/>
          </a:ln>
        </p:spPr>
      </p:pic>
      <p:sp>
        <p:nvSpPr>
          <p:cNvPr id="5" name="Text Box 3"/>
          <p:cNvSpPr txBox="1">
            <a:spLocks noChangeArrowheads="1"/>
          </p:cNvSpPr>
          <p:nvPr/>
        </p:nvSpPr>
        <p:spPr bwMode="blackWhite">
          <a:xfrm>
            <a:off x="507868" y="5893415"/>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rgbClr val="FFFFFF"/>
                    </a:gs>
                    <a:gs pos="100000">
                      <a:srgbClr val="FFFFFF"/>
                    </a:gs>
                  </a:gsLst>
                  <a:lin ang="5400000" scaled="0"/>
                </a:gradFill>
                <a:cs typeface="Arial" charset="0"/>
              </a:rPr>
              <a:t>© </a:t>
            </a:r>
            <a:r>
              <a:rPr lang="en-US" sz="700" dirty="0" smtClean="0">
                <a:gradFill>
                  <a:gsLst>
                    <a:gs pos="0">
                      <a:srgbClr val="FFFFFF"/>
                    </a:gs>
                    <a:gs pos="100000">
                      <a:srgbClr val="FFFFFF"/>
                    </a:gs>
                  </a:gsLst>
                  <a:lin ang="5400000" scaled="0"/>
                </a:gradFill>
                <a:cs typeface="Arial" charset="0"/>
              </a:rPr>
              <a:t>2012 Microsoft </a:t>
            </a:r>
            <a:r>
              <a:rPr lang="en-US" sz="700" dirty="0">
                <a:gradFill>
                  <a:gsLst>
                    <a:gs pos="0">
                      <a:srgbClr val="FFFFFF"/>
                    </a:gs>
                    <a:gs pos="100000">
                      <a:srgbClr val="FFFFFF"/>
                    </a:gs>
                  </a:gsLst>
                  <a:lin ang="5400000" scaled="0"/>
                </a:gra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rgbClr val="FFFFFF"/>
                    </a:gs>
                    <a:gs pos="100000">
                      <a:srgbClr val="FFFFFF"/>
                    </a:gs>
                  </a:gsLst>
                  <a:lin ang="5400000" scaled="0"/>
                </a:gra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700" dirty="0" smtClean="0">
                <a:gradFill>
                  <a:gsLst>
                    <a:gs pos="0">
                      <a:srgbClr val="FFFFFF"/>
                    </a:gs>
                    <a:gs pos="100000">
                      <a:srgbClr val="FFFFFF"/>
                    </a:gs>
                  </a:gsLst>
                  <a:lin ang="5400000" scaled="0"/>
                </a:gradFill>
                <a:cs typeface="Arial" charset="0"/>
              </a:rPr>
              <a:t/>
            </a:r>
            <a:br>
              <a:rPr lang="en-US" sz="700" dirty="0" smtClean="0">
                <a:gradFill>
                  <a:gsLst>
                    <a:gs pos="0">
                      <a:srgbClr val="FFFFFF"/>
                    </a:gs>
                    <a:gs pos="100000">
                      <a:srgbClr val="FFFFFF"/>
                    </a:gs>
                  </a:gsLst>
                  <a:lin ang="5400000" scaled="0"/>
                </a:gradFill>
                <a:cs typeface="Arial" charset="0"/>
              </a:rPr>
            </a:br>
            <a:r>
              <a:rPr lang="en-US" sz="700" dirty="0" smtClean="0">
                <a:gradFill>
                  <a:gsLst>
                    <a:gs pos="0">
                      <a:srgbClr val="FFFFFF"/>
                    </a:gs>
                    <a:gs pos="100000">
                      <a:srgbClr val="FFFFFF"/>
                    </a:gs>
                  </a:gsLst>
                  <a:lin ang="5400000" scaled="0"/>
                </a:gradFill>
                <a:cs typeface="Arial" charset="0"/>
              </a:rPr>
              <a:t>part </a:t>
            </a:r>
            <a:r>
              <a:rPr lang="en-US" sz="700" dirty="0">
                <a:gradFill>
                  <a:gsLst>
                    <a:gs pos="0">
                      <a:srgbClr val="FFFFFF"/>
                    </a:gs>
                    <a:gs pos="100000">
                      <a:srgbClr val="FFFFFF"/>
                    </a:gs>
                  </a:gsLst>
                  <a:lin ang="5400000" scaled="0"/>
                </a:gradFill>
                <a:cs typeface="Arial" charset="0"/>
              </a:rPr>
              <a:t>of Microsoft, and Microsoft cannot guarantee the accuracy of any information provided after the date of this presentation.  </a:t>
            </a:r>
            <a:r>
              <a:rPr lang="en-US" sz="700" dirty="0" smtClean="0">
                <a:gradFill>
                  <a:gsLst>
                    <a:gs pos="0">
                      <a:srgbClr val="FFFFFF"/>
                    </a:gs>
                    <a:gs pos="100000">
                      <a:srgbClr val="FFFFFF"/>
                    </a:gs>
                  </a:gsLst>
                  <a:lin ang="5400000" scaled="0"/>
                </a:gradFill>
                <a:cs typeface="Arial" charset="0"/>
              </a:rPr>
              <a:t>MICROSOFT </a:t>
            </a:r>
            <a:r>
              <a:rPr lang="en-US" sz="700" dirty="0">
                <a:gradFill>
                  <a:gsLst>
                    <a:gs pos="0">
                      <a:srgbClr val="FFFFFF"/>
                    </a:gs>
                    <a:gs pos="100000">
                      <a:srgbClr val="FFFFFF"/>
                    </a:gs>
                  </a:gsLst>
                  <a:lin ang="5400000" scaled="0"/>
                </a:gradFill>
                <a:cs typeface="Arial" charset="0"/>
              </a:rPr>
              <a:t>MAKES NO WARRANTIES, EXPRESS, IMPLIED OR STATUTORY, AS TO THE INFORMATION IN THIS PRESENTATION.</a:t>
            </a:r>
          </a:p>
        </p:txBody>
      </p:sp>
    </p:spTree>
    <p:extLst>
      <p:ext uri="{BB962C8B-B14F-4D97-AF65-F5344CB8AC3E}">
        <p14:creationId xmlns:p14="http://schemas.microsoft.com/office/powerpoint/2010/main" val="101346965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 of the Land</a:t>
            </a:r>
            <a:endParaRPr lang="en-US" dirty="0"/>
          </a:p>
        </p:txBody>
      </p:sp>
      <p:sp>
        <p:nvSpPr>
          <p:cNvPr id="3" name="Content Placeholder 2"/>
          <p:cNvSpPr>
            <a:spLocks noGrp="1"/>
          </p:cNvSpPr>
          <p:nvPr>
            <p:ph idx="1"/>
          </p:nvPr>
        </p:nvSpPr>
        <p:spPr>
          <a:xfrm>
            <a:off x="519112" y="1143000"/>
            <a:ext cx="11149013" cy="4505849"/>
          </a:xfrm>
        </p:spPr>
        <p:txBody>
          <a:bodyPr/>
          <a:lstStyle/>
          <a:p>
            <a:r>
              <a:rPr lang="en-US" dirty="0" smtClean="0">
                <a:solidFill>
                  <a:srgbClr val="FFFFFF"/>
                </a:solidFill>
              </a:rPr>
              <a:t>We’re </a:t>
            </a:r>
            <a:r>
              <a:rPr lang="en-US" dirty="0" err="1" smtClean="0">
                <a:solidFill>
                  <a:srgbClr val="FFFFFF"/>
                </a:solidFill>
              </a:rPr>
              <a:t>gonna</a:t>
            </a:r>
            <a:r>
              <a:rPr lang="en-US" dirty="0" smtClean="0">
                <a:solidFill>
                  <a:srgbClr val="FFFFFF"/>
                </a:solidFill>
              </a:rPr>
              <a:t> go fast, but shortcuts are in the slides</a:t>
            </a:r>
          </a:p>
          <a:p>
            <a:r>
              <a:rPr lang="en-US" dirty="0" smtClean="0">
                <a:solidFill>
                  <a:srgbClr val="FFFFFF"/>
                </a:solidFill>
              </a:rPr>
              <a:t>We’re using Visual Studio 2012 RC</a:t>
            </a:r>
          </a:p>
          <a:p>
            <a:pPr lvl="1"/>
            <a:r>
              <a:rPr lang="en-US" dirty="0" smtClean="0">
                <a:solidFill>
                  <a:srgbClr val="FFFFFF"/>
                </a:solidFill>
              </a:rPr>
              <a:t>Many tips are relevant to earlier versions of Visual Studio</a:t>
            </a:r>
          </a:p>
          <a:p>
            <a:pPr lvl="1"/>
            <a:r>
              <a:rPr lang="en-US" dirty="0" smtClean="0">
                <a:solidFill>
                  <a:srgbClr val="FFFFFF"/>
                </a:solidFill>
              </a:rPr>
              <a:t>Visual Studio version “legend”:</a:t>
            </a:r>
          </a:p>
          <a:p>
            <a:pPr lvl="2"/>
            <a:r>
              <a:rPr lang="en-US" dirty="0" smtClean="0">
                <a:solidFill>
                  <a:schemeClr val="accent5"/>
                </a:solidFill>
              </a:rPr>
              <a:t>[05]</a:t>
            </a:r>
            <a:r>
              <a:rPr lang="en-US" dirty="0" smtClean="0"/>
              <a:t> Visual Studio 2005</a:t>
            </a:r>
          </a:p>
          <a:p>
            <a:pPr lvl="2"/>
            <a:r>
              <a:rPr lang="en-US" dirty="0" smtClean="0">
                <a:solidFill>
                  <a:schemeClr val="accent5"/>
                </a:solidFill>
              </a:rPr>
              <a:t>[08]</a:t>
            </a:r>
            <a:r>
              <a:rPr lang="en-US" dirty="0" smtClean="0"/>
              <a:t> Visual Studio 2008</a:t>
            </a:r>
          </a:p>
          <a:p>
            <a:pPr lvl="2"/>
            <a:r>
              <a:rPr lang="en-US" dirty="0" smtClean="0">
                <a:solidFill>
                  <a:schemeClr val="accent5"/>
                </a:solidFill>
              </a:rPr>
              <a:t>[10]</a:t>
            </a:r>
            <a:r>
              <a:rPr lang="en-US" dirty="0" smtClean="0"/>
              <a:t> Visual Studio 2010</a:t>
            </a:r>
          </a:p>
          <a:p>
            <a:pPr lvl="2"/>
            <a:r>
              <a:rPr lang="en-US" dirty="0" smtClean="0">
                <a:solidFill>
                  <a:schemeClr val="accent5"/>
                </a:solidFill>
              </a:rPr>
              <a:t>[10PPT]</a:t>
            </a:r>
            <a:r>
              <a:rPr lang="en-US" dirty="0" smtClean="0"/>
              <a:t> Visual Studio 2010 + Pro Power Tools</a:t>
            </a:r>
          </a:p>
          <a:p>
            <a:pPr lvl="2"/>
            <a:r>
              <a:rPr lang="en-US" dirty="0" smtClean="0">
                <a:solidFill>
                  <a:schemeClr val="accent5"/>
                </a:solidFill>
              </a:rPr>
              <a:t>[12]</a:t>
            </a:r>
            <a:r>
              <a:rPr lang="en-US" dirty="0" smtClean="0"/>
              <a:t> Visual Studio 2012</a:t>
            </a:r>
          </a:p>
          <a:p>
            <a:r>
              <a:rPr lang="en-US" dirty="0" smtClean="0"/>
              <a:t>We’re using the Visual C# key bindings</a:t>
            </a:r>
            <a:endParaRPr lang="en-US" dirty="0"/>
          </a:p>
        </p:txBody>
      </p:sp>
    </p:spTree>
    <p:extLst>
      <p:ext uri="{BB962C8B-B14F-4D97-AF65-F5344CB8AC3E}">
        <p14:creationId xmlns:p14="http://schemas.microsoft.com/office/powerpoint/2010/main" val="194945429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Start Page</a:t>
            </a:r>
          </a:p>
        </p:txBody>
      </p:sp>
      <p:sp>
        <p:nvSpPr>
          <p:cNvPr id="3" name="Content Placeholder 2"/>
          <p:cNvSpPr>
            <a:spLocks noGrp="1"/>
          </p:cNvSpPr>
          <p:nvPr>
            <p:ph idx="1"/>
          </p:nvPr>
        </p:nvSpPr>
        <p:spPr>
          <a:xfrm>
            <a:off x="519112" y="1143000"/>
            <a:ext cx="11149013" cy="4979825"/>
          </a:xfrm>
        </p:spPr>
        <p:txBody>
          <a:bodyPr/>
          <a:lstStyle/>
          <a:p>
            <a:pPr marL="461963" lvl="1" indent="-461963"/>
            <a:r>
              <a:rPr lang="en-US" sz="3200" dirty="0" smtClean="0"/>
              <a:t>Show page on startup </a:t>
            </a:r>
            <a:r>
              <a:rPr lang="en-US" sz="2400" dirty="0" smtClean="0">
                <a:solidFill>
                  <a:schemeClr val="accent5"/>
                </a:solidFill>
              </a:rPr>
              <a:t>[10]</a:t>
            </a:r>
            <a:endParaRPr lang="en-US" sz="3200" dirty="0">
              <a:solidFill>
                <a:schemeClr val="accent5"/>
              </a:solidFill>
            </a:endParaRPr>
          </a:p>
          <a:p>
            <a:pPr marL="461963" lvl="1" indent="-461963"/>
            <a:r>
              <a:rPr lang="en-US" sz="3200" dirty="0"/>
              <a:t>Close </a:t>
            </a:r>
            <a:r>
              <a:rPr lang="en-US" sz="3200" dirty="0" smtClean="0"/>
              <a:t>page </a:t>
            </a:r>
            <a:r>
              <a:rPr lang="en-US" sz="3200" dirty="0"/>
              <a:t>after project </a:t>
            </a:r>
            <a:r>
              <a:rPr lang="en-US" sz="3200" dirty="0" smtClean="0"/>
              <a:t>load </a:t>
            </a:r>
            <a:r>
              <a:rPr lang="en-US" sz="2400" dirty="0" smtClean="0">
                <a:solidFill>
                  <a:schemeClr val="accent5"/>
                </a:solidFill>
              </a:rPr>
              <a:t>[10]</a:t>
            </a:r>
            <a:endParaRPr lang="en-US" sz="3200" dirty="0">
              <a:solidFill>
                <a:schemeClr val="accent5"/>
              </a:solidFill>
            </a:endParaRPr>
          </a:p>
          <a:p>
            <a:pPr marL="461963" lvl="1" indent="-461963"/>
            <a:r>
              <a:rPr lang="en-US" sz="3200" dirty="0" smtClean="0"/>
              <a:t>Pin </a:t>
            </a:r>
            <a:r>
              <a:rPr lang="en-US" sz="3200" dirty="0"/>
              <a:t>or remove items in “</a:t>
            </a:r>
            <a:r>
              <a:rPr lang="en-US" sz="3200" dirty="0" smtClean="0"/>
              <a:t>Recent” list </a:t>
            </a:r>
            <a:r>
              <a:rPr lang="en-US" sz="2400" dirty="0" smtClean="0">
                <a:solidFill>
                  <a:schemeClr val="accent5"/>
                </a:solidFill>
              </a:rPr>
              <a:t>[10]</a:t>
            </a:r>
            <a:endParaRPr lang="en-US" sz="3200" dirty="0">
              <a:solidFill>
                <a:schemeClr val="accent5"/>
              </a:solidFill>
            </a:endParaRPr>
          </a:p>
          <a:p>
            <a:pPr marL="461963" lvl="1" indent="-461963"/>
            <a:r>
              <a:rPr lang="en-US" sz="3200" dirty="0" smtClean="0"/>
              <a:t>Windows 7 and 8 Taskbar Magic</a:t>
            </a:r>
          </a:p>
          <a:p>
            <a:pPr marL="865188" lvl="2" indent="-461963"/>
            <a:r>
              <a:rPr lang="en-US" sz="2800" dirty="0" smtClean="0"/>
              <a:t>Pin recent projects </a:t>
            </a:r>
            <a:r>
              <a:rPr lang="en-US" dirty="0" smtClean="0">
                <a:solidFill>
                  <a:schemeClr val="accent5"/>
                </a:solidFill>
              </a:rPr>
              <a:t>[10]</a:t>
            </a:r>
            <a:endParaRPr lang="en-US" sz="2800" dirty="0">
              <a:solidFill>
                <a:schemeClr val="accent5"/>
              </a:solidFill>
            </a:endParaRPr>
          </a:p>
          <a:p>
            <a:pPr marL="865188" lvl="2" indent="-461963"/>
            <a:r>
              <a:rPr lang="en-US" sz="2800" dirty="0"/>
              <a:t>Show </a:t>
            </a:r>
            <a:r>
              <a:rPr lang="en-US" sz="2800" dirty="0" smtClean="0"/>
              <a:t>Jump </a:t>
            </a:r>
            <a:r>
              <a:rPr lang="en-US" sz="2800" dirty="0"/>
              <a:t>List </a:t>
            </a:r>
            <a:r>
              <a:rPr lang="en-US" dirty="0">
                <a:solidFill>
                  <a:srgbClr val="F6AE1E"/>
                </a:solidFill>
              </a:rPr>
              <a:t>(</a:t>
            </a:r>
            <a:r>
              <a:rPr lang="en-US" dirty="0" err="1" smtClean="0">
                <a:solidFill>
                  <a:srgbClr val="F6AE1E"/>
                </a:solidFill>
              </a:rPr>
              <a:t>Win+Alt</a:t>
            </a:r>
            <a:r>
              <a:rPr lang="en-US" dirty="0" smtClean="0">
                <a:solidFill>
                  <a:srgbClr val="F6AE1E"/>
                </a:solidFill>
              </a:rPr>
              <a:t> + </a:t>
            </a:r>
            <a:r>
              <a:rPr lang="en-US" i="1" dirty="0">
                <a:solidFill>
                  <a:srgbClr val="F6AE1E"/>
                </a:solidFill>
              </a:rPr>
              <a:t>n</a:t>
            </a:r>
            <a:r>
              <a:rPr lang="en-US" dirty="0">
                <a:solidFill>
                  <a:srgbClr val="F6AE1E"/>
                </a:solidFill>
              </a:rPr>
              <a:t>)</a:t>
            </a:r>
          </a:p>
          <a:p>
            <a:pPr marL="865188" lvl="2" indent="-461963"/>
            <a:r>
              <a:rPr lang="en-US" sz="2800" dirty="0"/>
              <a:t>Start </a:t>
            </a:r>
            <a:r>
              <a:rPr lang="en-US" sz="2800" dirty="0" smtClean="0"/>
              <a:t>new instance </a:t>
            </a:r>
            <a:r>
              <a:rPr lang="en-US" dirty="0">
                <a:solidFill>
                  <a:srgbClr val="F6AE1E"/>
                </a:solidFill>
              </a:rPr>
              <a:t>(</a:t>
            </a:r>
            <a:r>
              <a:rPr lang="en-US" dirty="0" err="1" smtClean="0">
                <a:solidFill>
                  <a:srgbClr val="F6AE1E"/>
                </a:solidFill>
              </a:rPr>
              <a:t>Win+Shift</a:t>
            </a:r>
            <a:r>
              <a:rPr lang="en-US" dirty="0" smtClean="0">
                <a:solidFill>
                  <a:srgbClr val="F6AE1E"/>
                </a:solidFill>
              </a:rPr>
              <a:t> + </a:t>
            </a:r>
            <a:r>
              <a:rPr lang="en-US" i="1" dirty="0" smtClean="0">
                <a:solidFill>
                  <a:srgbClr val="F6AE1E"/>
                </a:solidFill>
              </a:rPr>
              <a:t>n</a:t>
            </a:r>
            <a:r>
              <a:rPr lang="en-US" dirty="0">
                <a:solidFill>
                  <a:srgbClr val="F6AE1E"/>
                </a:solidFill>
              </a:rPr>
              <a:t>)</a:t>
            </a:r>
          </a:p>
          <a:p>
            <a:pPr marL="865188" lvl="2" indent="-461963"/>
            <a:r>
              <a:rPr lang="en-US" sz="2800" dirty="0"/>
              <a:t>Start new instance as admin </a:t>
            </a:r>
            <a:r>
              <a:rPr lang="en-US" dirty="0">
                <a:solidFill>
                  <a:srgbClr val="F6AE1E"/>
                </a:solidFill>
              </a:rPr>
              <a:t>(</a:t>
            </a:r>
            <a:r>
              <a:rPr lang="en-US" dirty="0" err="1">
                <a:solidFill>
                  <a:srgbClr val="F6AE1E"/>
                </a:solidFill>
              </a:rPr>
              <a:t>Win+Shift+Ctrl</a:t>
            </a:r>
            <a:r>
              <a:rPr lang="en-US" dirty="0">
                <a:solidFill>
                  <a:srgbClr val="F6AE1E"/>
                </a:solidFill>
              </a:rPr>
              <a:t> + </a:t>
            </a:r>
            <a:r>
              <a:rPr lang="en-US" i="1" dirty="0">
                <a:solidFill>
                  <a:srgbClr val="F6AE1E"/>
                </a:solidFill>
              </a:rPr>
              <a:t>n</a:t>
            </a:r>
            <a:r>
              <a:rPr lang="en-US" dirty="0">
                <a:solidFill>
                  <a:srgbClr val="F6AE1E"/>
                </a:solidFill>
              </a:rPr>
              <a:t>)</a:t>
            </a:r>
          </a:p>
          <a:p>
            <a:pPr marL="865188" lvl="2" indent="-461963"/>
            <a:r>
              <a:rPr lang="en-US" sz="2800" dirty="0"/>
              <a:t>Toggle instances </a:t>
            </a:r>
            <a:r>
              <a:rPr lang="en-US" dirty="0">
                <a:solidFill>
                  <a:srgbClr val="F6AE1E"/>
                </a:solidFill>
              </a:rPr>
              <a:t>(Win + </a:t>
            </a:r>
            <a:r>
              <a:rPr lang="en-US" i="1" dirty="0">
                <a:solidFill>
                  <a:srgbClr val="F6AE1E"/>
                </a:solidFill>
              </a:rPr>
              <a:t>n</a:t>
            </a:r>
            <a:r>
              <a:rPr lang="en-US" dirty="0" smtClean="0">
                <a:solidFill>
                  <a:srgbClr val="F6AE1E"/>
                </a:solidFill>
              </a:rPr>
              <a:t>)</a:t>
            </a:r>
          </a:p>
          <a:p>
            <a:pPr marL="865188" lvl="2" indent="-461963"/>
            <a:r>
              <a:rPr lang="en-US" sz="2800" dirty="0" smtClean="0"/>
              <a:t>Toggle instances </a:t>
            </a:r>
            <a:r>
              <a:rPr lang="en-US" dirty="0" smtClean="0"/>
              <a:t>(without Aero Peek)</a:t>
            </a:r>
            <a:r>
              <a:rPr lang="en-US" sz="2800" dirty="0" smtClean="0"/>
              <a:t> </a:t>
            </a:r>
            <a:r>
              <a:rPr lang="en-US" dirty="0">
                <a:solidFill>
                  <a:srgbClr val="F6AE1E"/>
                </a:solidFill>
              </a:rPr>
              <a:t>(</a:t>
            </a:r>
            <a:r>
              <a:rPr lang="en-US" dirty="0" err="1" smtClean="0">
                <a:solidFill>
                  <a:srgbClr val="F6AE1E"/>
                </a:solidFill>
              </a:rPr>
              <a:t>Win+Ctrl</a:t>
            </a:r>
            <a:r>
              <a:rPr lang="en-US" dirty="0" smtClean="0">
                <a:solidFill>
                  <a:srgbClr val="F6AE1E"/>
                </a:solidFill>
              </a:rPr>
              <a:t> </a:t>
            </a:r>
            <a:r>
              <a:rPr lang="en-US" dirty="0">
                <a:solidFill>
                  <a:srgbClr val="F6AE1E"/>
                </a:solidFill>
              </a:rPr>
              <a:t>+ </a:t>
            </a:r>
            <a:r>
              <a:rPr lang="en-US" i="1" dirty="0">
                <a:solidFill>
                  <a:srgbClr val="F6AE1E"/>
                </a:solidFill>
              </a:rPr>
              <a:t>n</a:t>
            </a:r>
            <a:r>
              <a:rPr lang="en-US" dirty="0" smtClean="0">
                <a:solidFill>
                  <a:srgbClr val="F6AE1E"/>
                </a:solidFill>
              </a:rPr>
              <a:t>)</a:t>
            </a:r>
            <a:endParaRPr lang="en-US" sz="2000" dirty="0">
              <a:solidFill>
                <a:srgbClr val="F6AE1E"/>
              </a:solidFill>
            </a:endParaRPr>
          </a:p>
        </p:txBody>
      </p:sp>
    </p:spTree>
    <p:extLst>
      <p:ext uri="{BB962C8B-B14F-4D97-AF65-F5344CB8AC3E}">
        <p14:creationId xmlns:p14="http://schemas.microsoft.com/office/powerpoint/2010/main" val="76657870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Simplification</a:t>
            </a:r>
            <a:endParaRPr lang="en-US" dirty="0"/>
          </a:p>
        </p:txBody>
      </p:sp>
      <p:sp>
        <p:nvSpPr>
          <p:cNvPr id="3" name="Content Placeholder 2"/>
          <p:cNvSpPr>
            <a:spLocks noGrp="1"/>
          </p:cNvSpPr>
          <p:nvPr>
            <p:ph idx="1"/>
          </p:nvPr>
        </p:nvSpPr>
        <p:spPr>
          <a:xfrm>
            <a:off x="519112" y="1143000"/>
            <a:ext cx="11149013" cy="1526572"/>
          </a:xfrm>
        </p:spPr>
        <p:txBody>
          <a:bodyPr/>
          <a:lstStyle/>
          <a:p>
            <a:r>
              <a:rPr lang="en-US" dirty="0" smtClean="0"/>
              <a:t>UX Refresh </a:t>
            </a:r>
            <a:r>
              <a:rPr lang="en-US" sz="2400" dirty="0" smtClean="0">
                <a:solidFill>
                  <a:schemeClr val="accent5"/>
                </a:solidFill>
              </a:rPr>
              <a:t>[12]</a:t>
            </a:r>
            <a:endParaRPr lang="en-US" dirty="0" smtClean="0">
              <a:solidFill>
                <a:schemeClr val="accent5"/>
              </a:solidFill>
            </a:endParaRPr>
          </a:p>
          <a:p>
            <a:r>
              <a:rPr lang="en-US" dirty="0"/>
              <a:t>Light/dark </a:t>
            </a:r>
            <a:r>
              <a:rPr lang="en-US" dirty="0" smtClean="0"/>
              <a:t>themes </a:t>
            </a:r>
            <a:r>
              <a:rPr lang="en-US" sz="2400" dirty="0" smtClean="0">
                <a:solidFill>
                  <a:schemeClr val="accent5"/>
                </a:solidFill>
              </a:rPr>
              <a:t>[12]</a:t>
            </a:r>
            <a:endParaRPr lang="en-US" dirty="0" smtClean="0">
              <a:solidFill>
                <a:schemeClr val="accent5"/>
              </a:solidFill>
            </a:endParaRPr>
          </a:p>
          <a:p>
            <a:r>
              <a:rPr lang="en-US" dirty="0" smtClean="0"/>
              <a:t>Toolbar simplification </a:t>
            </a:r>
            <a:r>
              <a:rPr lang="en-US" sz="2400" dirty="0" smtClean="0">
                <a:solidFill>
                  <a:schemeClr val="accent5"/>
                </a:solidFill>
              </a:rPr>
              <a:t>[12]</a:t>
            </a:r>
            <a:endParaRPr lang="en-US" dirty="0" smtClean="0">
              <a:solidFill>
                <a:schemeClr val="accent5"/>
              </a:solidFill>
            </a:endParaRPr>
          </a:p>
        </p:txBody>
      </p:sp>
    </p:spTree>
    <p:extLst>
      <p:ext uri="{BB962C8B-B14F-4D97-AF65-F5344CB8AC3E}">
        <p14:creationId xmlns:p14="http://schemas.microsoft.com/office/powerpoint/2010/main" val="203095602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 and Document Management</a:t>
            </a:r>
            <a:endParaRPr lang="en-US" dirty="0"/>
          </a:p>
        </p:txBody>
      </p:sp>
      <p:sp>
        <p:nvSpPr>
          <p:cNvPr id="3" name="Content Placeholder 2"/>
          <p:cNvSpPr>
            <a:spLocks noGrp="1"/>
          </p:cNvSpPr>
          <p:nvPr>
            <p:ph idx="1"/>
          </p:nvPr>
        </p:nvSpPr>
        <p:spPr>
          <a:xfrm>
            <a:off x="519112" y="1143000"/>
            <a:ext cx="11149013" cy="4776692"/>
          </a:xfrm>
        </p:spPr>
        <p:txBody>
          <a:bodyPr/>
          <a:lstStyle/>
          <a:p>
            <a:pPr marL="461963" lvl="1" indent="-461963"/>
            <a:r>
              <a:rPr lang="en-US" sz="3200" dirty="0" smtClean="0"/>
              <a:t>Pinned document tabs </a:t>
            </a:r>
            <a:r>
              <a:rPr lang="en-US" sz="2400" dirty="0" smtClean="0">
                <a:solidFill>
                  <a:schemeClr val="accent5"/>
                </a:solidFill>
              </a:rPr>
              <a:t>[10PPT]</a:t>
            </a:r>
            <a:endParaRPr lang="en-US" sz="3200" dirty="0" smtClean="0">
              <a:solidFill>
                <a:schemeClr val="accent5"/>
              </a:solidFill>
            </a:endParaRPr>
          </a:p>
          <a:p>
            <a:pPr marL="461963" lvl="1" indent="-461963"/>
            <a:r>
              <a:rPr lang="en-US" sz="3200" dirty="0" smtClean="0"/>
              <a:t>Move/Dock in Windows 7 and 8 </a:t>
            </a:r>
            <a:r>
              <a:rPr lang="en-US" sz="2400" dirty="0">
                <a:solidFill>
                  <a:srgbClr val="F6AE1E"/>
                </a:solidFill>
              </a:rPr>
              <a:t>(Win + &lt;arrow key&gt;)</a:t>
            </a:r>
            <a:endParaRPr lang="en-US" sz="3200" dirty="0">
              <a:solidFill>
                <a:srgbClr val="F6AE1E"/>
              </a:solidFill>
            </a:endParaRPr>
          </a:p>
          <a:p>
            <a:pPr marL="461963" lvl="1" indent="-461963"/>
            <a:r>
              <a:rPr lang="en-US" sz="3200" dirty="0" smtClean="0"/>
              <a:t>Float/Dock in Visual Studio </a:t>
            </a:r>
            <a:r>
              <a:rPr lang="en-US" sz="2400" dirty="0" smtClean="0">
                <a:solidFill>
                  <a:schemeClr val="accent5"/>
                </a:solidFill>
              </a:rPr>
              <a:t>[10PPT]</a:t>
            </a:r>
            <a:r>
              <a:rPr lang="en-US" sz="2400" dirty="0" smtClean="0"/>
              <a:t> </a:t>
            </a:r>
            <a:r>
              <a:rPr lang="en-US" sz="2400" dirty="0">
                <a:solidFill>
                  <a:srgbClr val="F6AE1E"/>
                </a:solidFill>
              </a:rPr>
              <a:t>(Ctrl + Double Click</a:t>
            </a:r>
            <a:r>
              <a:rPr lang="en-US" sz="2400" dirty="0" smtClean="0">
                <a:solidFill>
                  <a:srgbClr val="F6AE1E"/>
                </a:solidFill>
              </a:rPr>
              <a:t>)</a:t>
            </a:r>
          </a:p>
          <a:p>
            <a:pPr marL="461963" lvl="1" indent="-461963"/>
            <a:r>
              <a:rPr lang="en-US" sz="3200" dirty="0" smtClean="0"/>
              <a:t>Preview Tab </a:t>
            </a:r>
            <a:r>
              <a:rPr lang="en-US" sz="2400" dirty="0" smtClean="0">
                <a:solidFill>
                  <a:schemeClr val="accent5"/>
                </a:solidFill>
              </a:rPr>
              <a:t>[12]</a:t>
            </a:r>
            <a:endParaRPr lang="en-US" sz="3200" dirty="0" smtClean="0">
              <a:solidFill>
                <a:schemeClr val="accent5"/>
              </a:solidFill>
            </a:endParaRPr>
          </a:p>
          <a:p>
            <a:pPr marL="461963" lvl="1" indent="-461963"/>
            <a:r>
              <a:rPr lang="en-US" sz="3200" dirty="0" smtClean="0"/>
              <a:t>Split or create new window </a:t>
            </a:r>
            <a:r>
              <a:rPr lang="en-US" sz="2400" dirty="0" smtClean="0">
                <a:solidFill>
                  <a:schemeClr val="accent5"/>
                </a:solidFill>
              </a:rPr>
              <a:t>[05] [12.VB]</a:t>
            </a:r>
            <a:endParaRPr lang="en-US" sz="3200" dirty="0" smtClean="0">
              <a:solidFill>
                <a:schemeClr val="accent5"/>
              </a:solidFill>
            </a:endParaRPr>
          </a:p>
          <a:p>
            <a:pPr marL="461963" lvl="1" indent="-461963"/>
            <a:r>
              <a:rPr lang="en-US" sz="3200" dirty="0" smtClean="0"/>
              <a:t>Close All Documents </a:t>
            </a:r>
            <a:r>
              <a:rPr lang="en-US" sz="2400" dirty="0" smtClean="0">
                <a:solidFill>
                  <a:schemeClr val="accent5"/>
                </a:solidFill>
              </a:rPr>
              <a:t>[12]</a:t>
            </a:r>
            <a:endParaRPr lang="en-US" sz="3200" dirty="0" smtClean="0">
              <a:solidFill>
                <a:schemeClr val="accent5"/>
              </a:solidFill>
            </a:endParaRPr>
          </a:p>
          <a:p>
            <a:pPr marL="461963" lvl="1" indent="-461963"/>
            <a:r>
              <a:rPr lang="en-US" sz="3200" dirty="0" smtClean="0">
                <a:solidFill>
                  <a:schemeClr val="tx1"/>
                </a:solidFill>
              </a:rPr>
              <a:t>Close All Documents but Pinned </a:t>
            </a:r>
            <a:r>
              <a:rPr lang="en-US" sz="2400" dirty="0" smtClean="0">
                <a:solidFill>
                  <a:schemeClr val="accent5"/>
                </a:solidFill>
              </a:rPr>
              <a:t>[12]</a:t>
            </a:r>
            <a:endParaRPr lang="en-US" sz="3200" dirty="0" smtClean="0">
              <a:solidFill>
                <a:schemeClr val="accent5"/>
              </a:solidFill>
            </a:endParaRPr>
          </a:p>
          <a:p>
            <a:pPr marL="461963" lvl="1" indent="-461963"/>
            <a:r>
              <a:rPr lang="en-US" sz="3200" dirty="0" smtClean="0">
                <a:solidFill>
                  <a:schemeClr val="tx1"/>
                </a:solidFill>
              </a:rPr>
              <a:t>Close All Documents but This </a:t>
            </a:r>
            <a:r>
              <a:rPr lang="en-US" sz="2400" dirty="0" smtClean="0">
                <a:solidFill>
                  <a:schemeClr val="accent5"/>
                </a:solidFill>
              </a:rPr>
              <a:t>[10]</a:t>
            </a:r>
          </a:p>
          <a:p>
            <a:pPr marL="461963" lvl="1" indent="-461963"/>
            <a:r>
              <a:rPr lang="en-US" sz="3200" dirty="0">
                <a:solidFill>
                  <a:schemeClr val="tx1"/>
                </a:solidFill>
              </a:rPr>
              <a:t>Cycle Tool Windows </a:t>
            </a:r>
            <a:r>
              <a:rPr lang="en-US" sz="2400" dirty="0">
                <a:solidFill>
                  <a:schemeClr val="accent5"/>
                </a:solidFill>
              </a:rPr>
              <a:t>[05]</a:t>
            </a:r>
            <a:r>
              <a:rPr lang="en-US" sz="3200" dirty="0">
                <a:solidFill>
                  <a:schemeClr val="tx1"/>
                </a:solidFill>
              </a:rPr>
              <a:t> </a:t>
            </a:r>
            <a:r>
              <a:rPr lang="en-US" sz="2400" dirty="0">
                <a:solidFill>
                  <a:srgbClr val="F6AE1E"/>
                </a:solidFill>
              </a:rPr>
              <a:t>(ALT + F6)</a:t>
            </a:r>
          </a:p>
        </p:txBody>
      </p:sp>
    </p:spTree>
    <p:extLst>
      <p:ext uri="{BB962C8B-B14F-4D97-AF65-F5344CB8AC3E}">
        <p14:creationId xmlns:p14="http://schemas.microsoft.com/office/powerpoint/2010/main" val="200235843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5" name="Content Placeholder 4"/>
          <p:cNvSpPr>
            <a:spLocks noGrp="1"/>
          </p:cNvSpPr>
          <p:nvPr>
            <p:ph idx="1"/>
          </p:nvPr>
        </p:nvSpPr>
        <p:spPr>
          <a:xfrm>
            <a:off x="531812" y="1143000"/>
            <a:ext cx="11149013" cy="4776692"/>
          </a:xfrm>
        </p:spPr>
        <p:txBody>
          <a:bodyPr/>
          <a:lstStyle/>
          <a:p>
            <a:r>
              <a:rPr lang="en-US" dirty="0" smtClean="0"/>
              <a:t>Quick Launch </a:t>
            </a:r>
            <a:r>
              <a:rPr lang="en-US" sz="2400" dirty="0" smtClean="0">
                <a:solidFill>
                  <a:schemeClr val="accent5"/>
                </a:solidFill>
              </a:rPr>
              <a:t>[10PPT]</a:t>
            </a:r>
            <a:r>
              <a:rPr lang="en-US" sz="2400" dirty="0" smtClean="0"/>
              <a:t> </a:t>
            </a:r>
            <a:r>
              <a:rPr lang="en-US" sz="2400" dirty="0" smtClean="0">
                <a:solidFill>
                  <a:srgbClr val="F6AE1E"/>
                </a:solidFill>
              </a:rPr>
              <a:t>(Ctrl + Q)</a:t>
            </a:r>
          </a:p>
          <a:p>
            <a:pPr lvl="1"/>
            <a:r>
              <a:rPr lang="en-US" dirty="0" smtClean="0">
                <a:solidFill>
                  <a:schemeClr val="tx1"/>
                </a:solidFill>
              </a:rPr>
              <a:t>Use @ prefix to filter search (e.g. @opt)</a:t>
            </a:r>
          </a:p>
          <a:p>
            <a:r>
              <a:rPr lang="en-US" dirty="0" smtClean="0"/>
              <a:t>Visual Studio Windows</a:t>
            </a:r>
          </a:p>
          <a:p>
            <a:pPr lvl="1"/>
            <a:r>
              <a:rPr lang="en-US" dirty="0" smtClean="0"/>
              <a:t>Solution Explorer </a:t>
            </a:r>
            <a:r>
              <a:rPr lang="en-US" sz="2400" dirty="0" smtClean="0">
                <a:solidFill>
                  <a:schemeClr val="accent5"/>
                </a:solidFill>
              </a:rPr>
              <a:t>[10PPT]</a:t>
            </a:r>
            <a:r>
              <a:rPr lang="en-US" sz="2400" dirty="0" smtClean="0"/>
              <a:t> </a:t>
            </a:r>
            <a:r>
              <a:rPr lang="en-US" sz="2400" dirty="0" smtClean="0">
                <a:solidFill>
                  <a:srgbClr val="F6AE1E"/>
                </a:solidFill>
              </a:rPr>
              <a:t>(Ctrl + ;)</a:t>
            </a:r>
            <a:endParaRPr lang="en-US" dirty="0" smtClean="0">
              <a:solidFill>
                <a:srgbClr val="F6AE1E"/>
              </a:solidFill>
            </a:endParaRPr>
          </a:p>
          <a:p>
            <a:pPr lvl="1"/>
            <a:r>
              <a:rPr lang="en-US" dirty="0"/>
              <a:t>Team </a:t>
            </a:r>
            <a:r>
              <a:rPr lang="en-US" dirty="0" smtClean="0"/>
              <a:t>Explorer </a:t>
            </a:r>
            <a:r>
              <a:rPr lang="en-US" sz="2400" dirty="0" smtClean="0">
                <a:solidFill>
                  <a:schemeClr val="accent5"/>
                </a:solidFill>
              </a:rPr>
              <a:t>[12]</a:t>
            </a:r>
            <a:r>
              <a:rPr lang="en-US" sz="2400" dirty="0" smtClean="0"/>
              <a:t> </a:t>
            </a:r>
            <a:r>
              <a:rPr lang="en-US" sz="2400" dirty="0">
                <a:solidFill>
                  <a:srgbClr val="F6AE1E"/>
                </a:solidFill>
              </a:rPr>
              <a:t>(</a:t>
            </a:r>
            <a:r>
              <a:rPr lang="en-US" sz="2400" dirty="0" smtClean="0">
                <a:solidFill>
                  <a:srgbClr val="F6AE1E"/>
                </a:solidFill>
              </a:rPr>
              <a:t>Ctrl + ')</a:t>
            </a:r>
            <a:endParaRPr lang="en-US" dirty="0" smtClean="0"/>
          </a:p>
          <a:p>
            <a:pPr lvl="1"/>
            <a:r>
              <a:rPr lang="en-US" dirty="0" smtClean="0"/>
              <a:t>Error List </a:t>
            </a:r>
            <a:r>
              <a:rPr lang="en-US" sz="2400" dirty="0" smtClean="0">
                <a:solidFill>
                  <a:schemeClr val="accent5"/>
                </a:solidFill>
              </a:rPr>
              <a:t>[12]</a:t>
            </a:r>
            <a:endParaRPr lang="en-US" dirty="0" smtClean="0">
              <a:solidFill>
                <a:schemeClr val="accent5"/>
              </a:solidFill>
            </a:endParaRPr>
          </a:p>
          <a:p>
            <a:pPr lvl="1"/>
            <a:r>
              <a:rPr lang="en-US" dirty="0" smtClean="0"/>
              <a:t>Toolbox </a:t>
            </a:r>
            <a:r>
              <a:rPr lang="en-US" sz="2400" dirty="0" smtClean="0">
                <a:solidFill>
                  <a:schemeClr val="accent5"/>
                </a:solidFill>
              </a:rPr>
              <a:t>[12]</a:t>
            </a:r>
            <a:endParaRPr lang="en-US" dirty="0" smtClean="0">
              <a:solidFill>
                <a:schemeClr val="accent5"/>
              </a:solidFill>
            </a:endParaRPr>
          </a:p>
          <a:p>
            <a:pPr lvl="1"/>
            <a:r>
              <a:rPr lang="en-US" dirty="0" smtClean="0"/>
              <a:t>Reference Manager </a:t>
            </a:r>
            <a:r>
              <a:rPr lang="en-US" sz="2400" dirty="0" smtClean="0">
                <a:solidFill>
                  <a:schemeClr val="accent5"/>
                </a:solidFill>
              </a:rPr>
              <a:t>[10PPT]</a:t>
            </a:r>
            <a:r>
              <a:rPr lang="en-US" sz="2400" dirty="0" smtClean="0"/>
              <a:t> </a:t>
            </a:r>
            <a:r>
              <a:rPr lang="en-US" sz="2400" dirty="0">
                <a:solidFill>
                  <a:srgbClr val="F6AE1E"/>
                </a:solidFill>
              </a:rPr>
              <a:t>(Ctrl + E</a:t>
            </a:r>
            <a:r>
              <a:rPr lang="en-US" sz="2400" dirty="0" smtClean="0">
                <a:solidFill>
                  <a:srgbClr val="F6AE1E"/>
                </a:solidFill>
              </a:rPr>
              <a:t>)</a:t>
            </a:r>
            <a:endParaRPr lang="en-US" dirty="0" smtClean="0"/>
          </a:p>
          <a:p>
            <a:pPr lvl="1"/>
            <a:r>
              <a:rPr lang="en-US" dirty="0" smtClean="0"/>
              <a:t>New Project/File </a:t>
            </a:r>
            <a:r>
              <a:rPr lang="en-US" sz="2400" dirty="0" smtClean="0">
                <a:solidFill>
                  <a:schemeClr val="accent5"/>
                </a:solidFill>
              </a:rPr>
              <a:t>[10]</a:t>
            </a:r>
            <a:r>
              <a:rPr lang="en-US" sz="2400" dirty="0" smtClean="0"/>
              <a:t> </a:t>
            </a:r>
            <a:r>
              <a:rPr lang="en-US" sz="2400" dirty="0" smtClean="0">
                <a:solidFill>
                  <a:srgbClr val="F6AE1E"/>
                </a:solidFill>
              </a:rPr>
              <a:t>(Ctrl + E)</a:t>
            </a:r>
          </a:p>
          <a:p>
            <a:pPr lvl="1"/>
            <a:r>
              <a:rPr lang="en-US" dirty="0"/>
              <a:t>Find </a:t>
            </a:r>
            <a:r>
              <a:rPr lang="en-US" dirty="0" smtClean="0"/>
              <a:t>Results </a:t>
            </a:r>
            <a:r>
              <a:rPr lang="en-US" sz="2400" dirty="0">
                <a:solidFill>
                  <a:schemeClr val="accent5"/>
                </a:solidFill>
              </a:rPr>
              <a:t>[12]</a:t>
            </a:r>
          </a:p>
        </p:txBody>
      </p:sp>
    </p:spTree>
    <p:extLst>
      <p:ext uri="{BB962C8B-B14F-4D97-AF65-F5344CB8AC3E}">
        <p14:creationId xmlns:p14="http://schemas.microsoft.com/office/powerpoint/2010/main" val="353571759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Explorer</a:t>
            </a:r>
            <a:endParaRPr lang="en-US" dirty="0"/>
          </a:p>
        </p:txBody>
      </p:sp>
      <p:sp>
        <p:nvSpPr>
          <p:cNvPr id="5" name="Content Placeholder 4"/>
          <p:cNvSpPr>
            <a:spLocks noGrp="1"/>
          </p:cNvSpPr>
          <p:nvPr>
            <p:ph idx="1"/>
          </p:nvPr>
        </p:nvSpPr>
        <p:spPr>
          <a:xfrm>
            <a:off x="531812" y="1143000"/>
            <a:ext cx="11149013" cy="4641271"/>
          </a:xfrm>
        </p:spPr>
        <p:txBody>
          <a:bodyPr/>
          <a:lstStyle/>
          <a:p>
            <a:r>
              <a:rPr lang="en-US" dirty="0" smtClean="0"/>
              <a:t>Drill down into types and members </a:t>
            </a:r>
            <a:r>
              <a:rPr lang="en-US" sz="2400" dirty="0" smtClean="0">
                <a:solidFill>
                  <a:schemeClr val="accent5"/>
                </a:solidFill>
              </a:rPr>
              <a:t>[10PPT]</a:t>
            </a:r>
            <a:endParaRPr lang="en-US" dirty="0" smtClean="0">
              <a:solidFill>
                <a:schemeClr val="accent5"/>
              </a:solidFill>
            </a:endParaRPr>
          </a:p>
          <a:p>
            <a:r>
              <a:rPr lang="en-US" dirty="0" smtClean="0"/>
              <a:t>Multi-instancing </a:t>
            </a:r>
            <a:r>
              <a:rPr lang="en-US" sz="2400" dirty="0" smtClean="0">
                <a:solidFill>
                  <a:schemeClr val="accent5"/>
                </a:solidFill>
              </a:rPr>
              <a:t>[10PPT]</a:t>
            </a:r>
            <a:endParaRPr lang="en-US" dirty="0" smtClean="0">
              <a:solidFill>
                <a:schemeClr val="accent5"/>
              </a:solidFill>
            </a:endParaRPr>
          </a:p>
          <a:p>
            <a:r>
              <a:rPr lang="en-US" dirty="0" smtClean="0"/>
              <a:t>Pivots </a:t>
            </a:r>
            <a:r>
              <a:rPr lang="en-US" sz="2400" dirty="0" smtClean="0">
                <a:solidFill>
                  <a:schemeClr val="accent5"/>
                </a:solidFill>
              </a:rPr>
              <a:t>[10PPT]</a:t>
            </a:r>
            <a:endParaRPr lang="en-US" dirty="0" smtClean="0">
              <a:solidFill>
                <a:schemeClr val="accent5"/>
              </a:solidFill>
            </a:endParaRPr>
          </a:p>
          <a:p>
            <a:r>
              <a:rPr lang="en-US" dirty="0" smtClean="0"/>
              <a:t>Collapse projects </a:t>
            </a:r>
            <a:r>
              <a:rPr lang="en-US" sz="2400" dirty="0" smtClean="0">
                <a:solidFill>
                  <a:schemeClr val="accent5"/>
                </a:solidFill>
              </a:rPr>
              <a:t>[12]</a:t>
            </a:r>
            <a:endParaRPr lang="en-US" dirty="0" smtClean="0">
              <a:solidFill>
                <a:schemeClr val="accent5"/>
              </a:solidFill>
            </a:endParaRPr>
          </a:p>
          <a:p>
            <a:r>
              <a:rPr lang="en-US" dirty="0" smtClean="0"/>
              <a:t>Track Active Item in Solution Explorer </a:t>
            </a:r>
            <a:r>
              <a:rPr lang="en-US" sz="2400" dirty="0" smtClean="0">
                <a:solidFill>
                  <a:schemeClr val="accent5"/>
                </a:solidFill>
              </a:rPr>
              <a:t>[08]</a:t>
            </a:r>
            <a:endParaRPr lang="en-US" dirty="0" smtClean="0">
              <a:solidFill>
                <a:schemeClr val="accent5"/>
              </a:solidFill>
            </a:endParaRPr>
          </a:p>
          <a:p>
            <a:r>
              <a:rPr lang="en-US" dirty="0"/>
              <a:t>Sync to Active </a:t>
            </a:r>
            <a:r>
              <a:rPr lang="en-US" dirty="0" smtClean="0"/>
              <a:t>Document </a:t>
            </a:r>
            <a:r>
              <a:rPr lang="en-US" sz="2400" dirty="0" smtClean="0">
                <a:solidFill>
                  <a:schemeClr val="accent5"/>
                </a:solidFill>
              </a:rPr>
              <a:t>[12]</a:t>
            </a:r>
            <a:r>
              <a:rPr lang="en-US" sz="2400" dirty="0" smtClean="0"/>
              <a:t> </a:t>
            </a:r>
            <a:r>
              <a:rPr lang="en-US" sz="2400" dirty="0">
                <a:solidFill>
                  <a:srgbClr val="F6AE1E"/>
                </a:solidFill>
              </a:rPr>
              <a:t>(</a:t>
            </a:r>
            <a:r>
              <a:rPr lang="en-US" sz="2400" dirty="0" smtClean="0">
                <a:solidFill>
                  <a:srgbClr val="F6AE1E"/>
                </a:solidFill>
              </a:rPr>
              <a:t>Ctrl + [, S)</a:t>
            </a:r>
            <a:endParaRPr lang="en-US" dirty="0">
              <a:solidFill>
                <a:srgbClr val="F6AE1E"/>
              </a:solidFill>
            </a:endParaRPr>
          </a:p>
          <a:p>
            <a:r>
              <a:rPr lang="en-US" dirty="0" smtClean="0"/>
              <a:t>Filters </a:t>
            </a:r>
            <a:r>
              <a:rPr lang="en-US" sz="2400" dirty="0" smtClean="0">
                <a:solidFill>
                  <a:schemeClr val="accent5"/>
                </a:solidFill>
              </a:rPr>
              <a:t>[12]</a:t>
            </a:r>
            <a:endParaRPr lang="en-US" dirty="0" smtClean="0">
              <a:solidFill>
                <a:schemeClr val="accent5"/>
              </a:solidFill>
            </a:endParaRPr>
          </a:p>
          <a:p>
            <a:pPr lvl="1"/>
            <a:r>
              <a:rPr lang="en-US" dirty="0" smtClean="0">
                <a:solidFill>
                  <a:schemeClr val="tx1"/>
                </a:solidFill>
              </a:rPr>
              <a:t>Pending Changes </a:t>
            </a:r>
            <a:r>
              <a:rPr lang="en-US" sz="2400" dirty="0" smtClean="0">
                <a:solidFill>
                  <a:srgbClr val="FFC000"/>
                </a:solidFill>
              </a:rPr>
              <a:t>(Ctrl + [, P)</a:t>
            </a:r>
            <a:endParaRPr lang="en-US" dirty="0" smtClean="0">
              <a:solidFill>
                <a:srgbClr val="FFC000"/>
              </a:solidFill>
            </a:endParaRPr>
          </a:p>
          <a:p>
            <a:pPr lvl="1"/>
            <a:r>
              <a:rPr lang="en-US" dirty="0" smtClean="0">
                <a:solidFill>
                  <a:schemeClr val="tx1"/>
                </a:solidFill>
              </a:rPr>
              <a:t>Open </a:t>
            </a:r>
            <a:r>
              <a:rPr lang="en-US" dirty="0">
                <a:solidFill>
                  <a:schemeClr val="tx1"/>
                </a:solidFill>
              </a:rPr>
              <a:t>Files </a:t>
            </a:r>
            <a:r>
              <a:rPr lang="en-US" sz="2400" dirty="0">
                <a:solidFill>
                  <a:srgbClr val="FFC000"/>
                </a:solidFill>
              </a:rPr>
              <a:t>(Ctrl + [, </a:t>
            </a:r>
            <a:r>
              <a:rPr lang="en-US" sz="2400" dirty="0" smtClean="0">
                <a:solidFill>
                  <a:srgbClr val="FFC000"/>
                </a:solidFill>
              </a:rPr>
              <a:t>O)</a:t>
            </a:r>
            <a:endParaRPr lang="en-US" dirty="0">
              <a:solidFill>
                <a:srgbClr val="FFC000"/>
              </a:solidFill>
            </a:endParaRPr>
          </a:p>
        </p:txBody>
      </p:sp>
    </p:spTree>
    <p:extLst>
      <p:ext uri="{BB962C8B-B14F-4D97-AF65-F5344CB8AC3E}">
        <p14:creationId xmlns:p14="http://schemas.microsoft.com/office/powerpoint/2010/main" val="46622739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Navigation</a:t>
            </a:r>
          </a:p>
        </p:txBody>
      </p:sp>
      <p:sp>
        <p:nvSpPr>
          <p:cNvPr id="3" name="Content Placeholder 2"/>
          <p:cNvSpPr>
            <a:spLocks noGrp="1"/>
          </p:cNvSpPr>
          <p:nvPr>
            <p:ph idx="1"/>
          </p:nvPr>
        </p:nvSpPr>
        <p:spPr>
          <a:xfrm>
            <a:off x="519112" y="1143000"/>
            <a:ext cx="11149013" cy="4776692"/>
          </a:xfrm>
        </p:spPr>
        <p:txBody>
          <a:bodyPr/>
          <a:lstStyle/>
          <a:p>
            <a:pPr marL="461963" lvl="1" indent="-461963"/>
            <a:r>
              <a:rPr lang="en-US" sz="3200" dirty="0" smtClean="0"/>
              <a:t>Simplified Navigation </a:t>
            </a:r>
            <a:r>
              <a:rPr lang="en-US" sz="2400" dirty="0" smtClean="0">
                <a:solidFill>
                  <a:schemeClr val="accent5"/>
                </a:solidFill>
              </a:rPr>
              <a:t>[05]</a:t>
            </a:r>
            <a:r>
              <a:rPr lang="en-US" sz="2400" dirty="0" smtClean="0"/>
              <a:t> </a:t>
            </a:r>
            <a:r>
              <a:rPr lang="en-US" sz="2400" dirty="0" smtClean="0">
                <a:solidFill>
                  <a:srgbClr val="F6AE1E"/>
                </a:solidFill>
              </a:rPr>
              <a:t>(Ctrl + - </a:t>
            </a:r>
            <a:r>
              <a:rPr lang="en-US" sz="2400" dirty="0" smtClean="0">
                <a:solidFill>
                  <a:schemeClr val="tx1"/>
                </a:solidFill>
              </a:rPr>
              <a:t>and</a:t>
            </a:r>
            <a:r>
              <a:rPr lang="en-US" sz="2400" dirty="0" smtClean="0">
                <a:solidFill>
                  <a:srgbClr val="F6AE1E"/>
                </a:solidFill>
              </a:rPr>
              <a:t> </a:t>
            </a:r>
            <a:r>
              <a:rPr lang="en-US" sz="2400" dirty="0" err="1" smtClean="0">
                <a:solidFill>
                  <a:srgbClr val="F6AE1E"/>
                </a:solidFill>
              </a:rPr>
              <a:t>Ctrl+Shift</a:t>
            </a:r>
            <a:r>
              <a:rPr lang="en-US" sz="2400" dirty="0" smtClean="0">
                <a:solidFill>
                  <a:srgbClr val="F6AE1E"/>
                </a:solidFill>
              </a:rPr>
              <a:t> + -)</a:t>
            </a:r>
            <a:endParaRPr lang="en-US" sz="3200" dirty="0" smtClean="0">
              <a:solidFill>
                <a:srgbClr val="F6AE1E"/>
              </a:solidFill>
            </a:endParaRPr>
          </a:p>
          <a:p>
            <a:pPr marL="461963" lvl="1" indent="-461963"/>
            <a:r>
              <a:rPr lang="en-US" sz="3200" dirty="0" smtClean="0"/>
              <a:t>Go </a:t>
            </a:r>
            <a:r>
              <a:rPr lang="en-US" sz="3200" dirty="0"/>
              <a:t>to </a:t>
            </a:r>
            <a:r>
              <a:rPr lang="en-US" sz="3200" dirty="0" smtClean="0"/>
              <a:t>Definition </a:t>
            </a:r>
            <a:r>
              <a:rPr lang="en-US" sz="2400" dirty="0" smtClean="0">
                <a:solidFill>
                  <a:schemeClr val="accent5"/>
                </a:solidFill>
              </a:rPr>
              <a:t>[05]</a:t>
            </a:r>
            <a:r>
              <a:rPr lang="en-US" dirty="0" smtClean="0"/>
              <a:t> </a:t>
            </a:r>
            <a:r>
              <a:rPr lang="en-US" sz="2400" dirty="0">
                <a:solidFill>
                  <a:srgbClr val="F6AE1E"/>
                </a:solidFill>
              </a:rPr>
              <a:t>(F12)</a:t>
            </a:r>
            <a:endParaRPr lang="en-US" dirty="0">
              <a:solidFill>
                <a:srgbClr val="F6AE1E"/>
              </a:solidFill>
            </a:endParaRPr>
          </a:p>
          <a:p>
            <a:pPr marL="461963" lvl="1" indent="-461963"/>
            <a:r>
              <a:rPr lang="en-US" sz="3200" dirty="0"/>
              <a:t>Go to Definition </a:t>
            </a:r>
            <a:r>
              <a:rPr lang="en-US" sz="3200" dirty="0" smtClean="0"/>
              <a:t>Stack </a:t>
            </a:r>
            <a:r>
              <a:rPr lang="en-US" sz="2400" dirty="0" smtClean="0">
                <a:solidFill>
                  <a:schemeClr val="accent5"/>
                </a:solidFill>
              </a:rPr>
              <a:t>[05.C#]</a:t>
            </a:r>
            <a:r>
              <a:rPr lang="en-US" dirty="0" smtClean="0"/>
              <a:t> </a:t>
            </a:r>
            <a:r>
              <a:rPr lang="en-US" sz="2400" dirty="0">
                <a:solidFill>
                  <a:srgbClr val="F6AE1E"/>
                </a:solidFill>
              </a:rPr>
              <a:t>(</a:t>
            </a:r>
            <a:r>
              <a:rPr lang="en-US" sz="2400" dirty="0" err="1" smtClean="0">
                <a:solidFill>
                  <a:srgbClr val="F6AE1E"/>
                </a:solidFill>
              </a:rPr>
              <a:t>Ctrl+Shift</a:t>
            </a:r>
            <a:r>
              <a:rPr lang="en-US" sz="2400" dirty="0" smtClean="0">
                <a:solidFill>
                  <a:srgbClr val="F6AE1E"/>
                </a:solidFill>
              </a:rPr>
              <a:t> </a:t>
            </a:r>
            <a:r>
              <a:rPr lang="en-US" sz="2400" dirty="0">
                <a:solidFill>
                  <a:srgbClr val="F6AE1E"/>
                </a:solidFill>
              </a:rPr>
              <a:t>+ </a:t>
            </a:r>
            <a:r>
              <a:rPr lang="en-US" sz="2400" dirty="0" smtClean="0">
                <a:solidFill>
                  <a:srgbClr val="F6AE1E"/>
                </a:solidFill>
              </a:rPr>
              <a:t>7/8)</a:t>
            </a:r>
            <a:endParaRPr lang="en-US" dirty="0">
              <a:solidFill>
                <a:srgbClr val="F6AE1E"/>
              </a:solidFill>
            </a:endParaRPr>
          </a:p>
          <a:p>
            <a:pPr marL="461963" lvl="1" indent="-461963"/>
            <a:r>
              <a:rPr lang="en-US" sz="3200" dirty="0"/>
              <a:t>Find All </a:t>
            </a:r>
            <a:r>
              <a:rPr lang="en-US" sz="3200" dirty="0" smtClean="0"/>
              <a:t>References </a:t>
            </a:r>
            <a:r>
              <a:rPr lang="en-US" sz="2400" dirty="0" smtClean="0">
                <a:solidFill>
                  <a:schemeClr val="accent5"/>
                </a:solidFill>
              </a:rPr>
              <a:t>[05]</a:t>
            </a:r>
            <a:r>
              <a:rPr lang="en-US" dirty="0" smtClean="0"/>
              <a:t> </a:t>
            </a:r>
            <a:r>
              <a:rPr lang="en-US" sz="2400" dirty="0">
                <a:solidFill>
                  <a:srgbClr val="F6AE1E"/>
                </a:solidFill>
              </a:rPr>
              <a:t>(Shift + F12)</a:t>
            </a:r>
            <a:endParaRPr lang="en-US" sz="3200" dirty="0">
              <a:solidFill>
                <a:srgbClr val="F6AE1E"/>
              </a:solidFill>
            </a:endParaRPr>
          </a:p>
          <a:p>
            <a:pPr marL="461963" lvl="1" indent="-461963"/>
            <a:r>
              <a:rPr lang="en-US" sz="3200" dirty="0"/>
              <a:t>Metadata as </a:t>
            </a:r>
            <a:r>
              <a:rPr lang="en-US" sz="3200" dirty="0" smtClean="0"/>
              <a:t>Source </a:t>
            </a:r>
            <a:r>
              <a:rPr lang="en-US" sz="2400" dirty="0" smtClean="0">
                <a:solidFill>
                  <a:schemeClr val="accent5"/>
                </a:solidFill>
              </a:rPr>
              <a:t>[05]</a:t>
            </a:r>
            <a:r>
              <a:rPr lang="en-US" dirty="0" smtClean="0"/>
              <a:t> </a:t>
            </a:r>
            <a:r>
              <a:rPr lang="en-US" sz="2400" dirty="0">
                <a:solidFill>
                  <a:srgbClr val="F6AE1E"/>
                </a:solidFill>
              </a:rPr>
              <a:t>(</a:t>
            </a:r>
            <a:r>
              <a:rPr lang="en-US" sz="2400" i="1" dirty="0">
                <a:solidFill>
                  <a:srgbClr val="F6AE1E"/>
                </a:solidFill>
              </a:rPr>
              <a:t>C# only</a:t>
            </a:r>
            <a:r>
              <a:rPr lang="en-US" sz="2400" dirty="0">
                <a:solidFill>
                  <a:srgbClr val="F6AE1E"/>
                </a:solidFill>
              </a:rPr>
              <a:t>)</a:t>
            </a:r>
            <a:endParaRPr lang="en-US" sz="3200" dirty="0">
              <a:solidFill>
                <a:srgbClr val="F6AE1E"/>
              </a:solidFill>
            </a:endParaRPr>
          </a:p>
          <a:p>
            <a:pPr marL="461963" lvl="1" indent="-461963"/>
            <a:r>
              <a:rPr lang="en-US" sz="3200" dirty="0"/>
              <a:t>Code Definition </a:t>
            </a:r>
            <a:r>
              <a:rPr lang="en-US" sz="3200" dirty="0" smtClean="0"/>
              <a:t>Window </a:t>
            </a:r>
            <a:r>
              <a:rPr lang="en-US" sz="2400" dirty="0" smtClean="0">
                <a:solidFill>
                  <a:schemeClr val="accent5"/>
                </a:solidFill>
              </a:rPr>
              <a:t>[05]</a:t>
            </a:r>
            <a:r>
              <a:rPr lang="en-US" dirty="0" smtClean="0"/>
              <a:t> </a:t>
            </a:r>
            <a:r>
              <a:rPr lang="en-US" sz="2400" dirty="0">
                <a:solidFill>
                  <a:srgbClr val="F6AE1E"/>
                </a:solidFill>
              </a:rPr>
              <a:t>(</a:t>
            </a:r>
            <a:r>
              <a:rPr lang="en-US" sz="2400" i="1" dirty="0">
                <a:solidFill>
                  <a:srgbClr val="F6AE1E"/>
                </a:solidFill>
              </a:rPr>
              <a:t>C# only</a:t>
            </a:r>
            <a:r>
              <a:rPr lang="en-US" sz="2400" dirty="0">
                <a:solidFill>
                  <a:srgbClr val="F6AE1E"/>
                </a:solidFill>
              </a:rPr>
              <a:t>)</a:t>
            </a:r>
            <a:endParaRPr lang="en-US" sz="3200" dirty="0">
              <a:solidFill>
                <a:srgbClr val="F6AE1E"/>
              </a:solidFill>
            </a:endParaRPr>
          </a:p>
          <a:p>
            <a:pPr marL="461963" lvl="1" indent="-461963"/>
            <a:r>
              <a:rPr lang="en-US" sz="3200" dirty="0" smtClean="0"/>
              <a:t>Iterate </a:t>
            </a:r>
            <a:r>
              <a:rPr lang="en-US" sz="3200" dirty="0"/>
              <a:t>List Window (e.g. Find Results</a:t>
            </a:r>
            <a:r>
              <a:rPr lang="en-US" sz="3200" dirty="0" smtClean="0"/>
              <a:t>) </a:t>
            </a:r>
            <a:r>
              <a:rPr lang="en-US" sz="2400" dirty="0" smtClean="0">
                <a:solidFill>
                  <a:schemeClr val="accent5"/>
                </a:solidFill>
              </a:rPr>
              <a:t>[05]</a:t>
            </a:r>
            <a:r>
              <a:rPr lang="en-US" dirty="0" smtClean="0"/>
              <a:t> </a:t>
            </a:r>
            <a:r>
              <a:rPr lang="en-US" dirty="0">
                <a:solidFill>
                  <a:srgbClr val="F6AE1E"/>
                </a:solidFill>
              </a:rPr>
              <a:t>(F8)</a:t>
            </a:r>
          </a:p>
          <a:p>
            <a:pPr marL="461963" lvl="1" indent="-461963"/>
            <a:r>
              <a:rPr lang="en-US" sz="3200" dirty="0"/>
              <a:t>Navigate </a:t>
            </a:r>
            <a:r>
              <a:rPr lang="en-US" sz="3200" dirty="0" smtClean="0"/>
              <a:t>To </a:t>
            </a:r>
            <a:r>
              <a:rPr lang="en-US" sz="2400" dirty="0" smtClean="0">
                <a:solidFill>
                  <a:schemeClr val="accent5"/>
                </a:solidFill>
              </a:rPr>
              <a:t>[10]</a:t>
            </a:r>
            <a:r>
              <a:rPr lang="en-US" dirty="0" smtClean="0"/>
              <a:t> </a:t>
            </a:r>
            <a:r>
              <a:rPr lang="en-US" sz="2400" dirty="0">
                <a:solidFill>
                  <a:srgbClr val="F6AE1E"/>
                </a:solidFill>
              </a:rPr>
              <a:t>(Ctrl + ,)</a:t>
            </a:r>
            <a:endParaRPr lang="en-US" sz="3200" dirty="0">
              <a:solidFill>
                <a:srgbClr val="F6AE1E"/>
              </a:solidFill>
            </a:endParaRPr>
          </a:p>
          <a:p>
            <a:pPr marL="461963" lvl="1" indent="-461963"/>
            <a:r>
              <a:rPr lang="en-US" sz="3200" dirty="0"/>
              <a:t>Activate Open </a:t>
            </a:r>
            <a:r>
              <a:rPr lang="en-US" sz="3200" dirty="0" smtClean="0"/>
              <a:t>File </a:t>
            </a:r>
            <a:r>
              <a:rPr lang="en-US" sz="2400" dirty="0" smtClean="0">
                <a:solidFill>
                  <a:schemeClr val="accent5"/>
                </a:solidFill>
              </a:rPr>
              <a:t>[05]</a:t>
            </a:r>
            <a:r>
              <a:rPr lang="en-US" dirty="0" smtClean="0"/>
              <a:t> </a:t>
            </a:r>
            <a:r>
              <a:rPr lang="en-US" sz="2400" dirty="0">
                <a:solidFill>
                  <a:srgbClr val="F6AE1E"/>
                </a:solidFill>
              </a:rPr>
              <a:t>(Ctrl + Alt + Down</a:t>
            </a:r>
            <a:r>
              <a:rPr lang="en-US" sz="2400" dirty="0" smtClean="0">
                <a:solidFill>
                  <a:srgbClr val="F6AE1E"/>
                </a:solidFill>
              </a:rPr>
              <a:t>)</a:t>
            </a:r>
            <a:endParaRPr lang="en-US" sz="3200" dirty="0">
              <a:solidFill>
                <a:srgbClr val="F6AE1E"/>
              </a:solidFill>
            </a:endParaRPr>
          </a:p>
        </p:txBody>
      </p:sp>
    </p:spTree>
    <p:extLst>
      <p:ext uri="{BB962C8B-B14F-4D97-AF65-F5344CB8AC3E}">
        <p14:creationId xmlns:p14="http://schemas.microsoft.com/office/powerpoint/2010/main" val="1021936623"/>
      </p:ext>
    </p:extLst>
  </p:cSld>
  <p:clrMapOvr>
    <a:masterClrMapping/>
  </p:clrMapOvr>
  <p:transition>
    <p:fade/>
  </p:transition>
</p:sld>
</file>

<file path=ppt/theme/theme1.xml><?xml version="1.0" encoding="utf-8"?>
<a:theme xmlns:a="http://schemas.openxmlformats.org/drawingml/2006/main" name="TechEd_2012_Template_16x9">
  <a:themeElements>
    <a:clrScheme name="TechED_2012">
      <a:dk1>
        <a:srgbClr val="363535"/>
      </a:dk1>
      <a:lt1>
        <a:srgbClr val="FFFFFF"/>
      </a:lt1>
      <a:dk2>
        <a:srgbClr val="1D4C7C"/>
      </a:dk2>
      <a:lt2>
        <a:srgbClr val="3397D3"/>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rgbClr val="FFFFFF">
                <a:alpha val="98824"/>
              </a:srgbClr>
            </a:solidFill>
            <a:latin typeface="Segoe UI" pitchFamily="34" charset="0"/>
            <a:ea typeface="Segoe UI" pitchFamily="34" charset="0"/>
            <a:cs typeface="Segoe UI" pitchFamily="34" charset="0"/>
          </a:defRPr>
        </a:defPPr>
      </a:lstStyle>
      <a:style>
        <a:lnRef idx="1">
          <a:schemeClr val="accent1"/>
        </a:lnRef>
        <a:fillRef idx="3">
          <a:schemeClr val="accent1"/>
        </a:fillRef>
        <a:effectRef idx="2">
          <a:schemeClr val="accent1"/>
        </a:effectRef>
        <a:fontRef idx="minor">
          <a:schemeClr val="lt1"/>
        </a:fontRef>
      </a:style>
    </a:spDef>
    <a:txDef>
      <a:spPr>
        <a:noFill/>
      </a:spPr>
      <a:bodyPr wrap="square" lIns="91440" tIns="91440" rIns="91440" bIns="91440" rtlCol="0">
        <a:spAutoFit/>
      </a:bodyPr>
      <a:lstStyle>
        <a:defPPr>
          <a:lnSpc>
            <a:spcPct val="90000"/>
          </a:lnSpc>
          <a:spcBef>
            <a:spcPct val="20000"/>
          </a:spcBef>
          <a:buSzPct val="90000"/>
          <a:defRPr sz="3200" dirty="0" err="1" smtClean="0">
            <a:solidFill>
              <a:schemeClr val="tx1">
                <a:alpha val="99000"/>
              </a:schemeClr>
            </a:solidFill>
          </a:defRPr>
        </a:defPPr>
      </a:lstStyle>
    </a:txDef>
  </a:objectDefaults>
  <a:extraClrSchemeLst/>
</a:theme>
</file>

<file path=ppt/theme/theme2.xml><?xml version="1.0" encoding="utf-8"?>
<a:theme xmlns:a="http://schemas.openxmlformats.org/drawingml/2006/main" name="White with Consolas font for code slides">
  <a:themeElements>
    <a:clrScheme name="TechEd 2012 Light">
      <a:dk1>
        <a:srgbClr val="000000"/>
      </a:dk1>
      <a:lt1>
        <a:srgbClr val="FFFFFF"/>
      </a:lt1>
      <a:dk2>
        <a:srgbClr val="000000"/>
      </a:dk2>
      <a:lt2>
        <a:srgbClr val="FFFFFF"/>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TechEd_2012_Template_16x9</Template>
  <TotalTime>0</TotalTime>
  <Words>1523</Words>
  <Application>Microsoft Office PowerPoint</Application>
  <PresentationFormat>Custom</PresentationFormat>
  <Paragraphs>178</Paragraphs>
  <Slides>21</Slides>
  <Notes>6</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TechEd_2012_Template_16x9</vt:lpstr>
      <vt:lpstr>White with Consolas font for code slides</vt:lpstr>
      <vt:lpstr>Visual Studio Tips &amp; Tricks</vt:lpstr>
      <vt:lpstr>Why Are You Here?</vt:lpstr>
      <vt:lpstr>Lay of the Land</vt:lpstr>
      <vt:lpstr>Start Page</vt:lpstr>
      <vt:lpstr>Simplification</vt:lpstr>
      <vt:lpstr>Window and Document Management</vt:lpstr>
      <vt:lpstr>Search</vt:lpstr>
      <vt:lpstr>Solution Explorer</vt:lpstr>
      <vt:lpstr>Navigation</vt:lpstr>
      <vt:lpstr>Code Editor Tricks</vt:lpstr>
      <vt:lpstr>Writing Code</vt:lpstr>
      <vt:lpstr>Writing Code, part 2</vt:lpstr>
      <vt:lpstr>Debugging</vt:lpstr>
      <vt:lpstr>Extending Visual Studio 2010</vt:lpstr>
      <vt:lpstr>Architecture Diagrams</vt:lpstr>
      <vt:lpstr>Scott’s Favorites</vt:lpstr>
      <vt:lpstr>DEV Track Resources</vt:lpstr>
      <vt:lpstr>Resources</vt:lpstr>
      <vt:lpstr>Submit your evals online </vt:lpstr>
      <vt:lpstr>PowerPoint Presentation</vt:lpstr>
      <vt:lpstr>PowerPoint Presentation</vt:lpstr>
    </vt:vector>
  </TitlesOfParts>
  <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Studio Tips &amp; Tricks</dc:title>
  <dc:subject>TechEd 2012</dc:subject>
  <dc:creator/>
  <cp:keywords/>
  <dc:description/>
  <cp:lastModifiedBy/>
  <cp:revision>1</cp:revision>
  <dcterms:created xsi:type="dcterms:W3CDTF">2012-06-26T03:44:40Z</dcterms:created>
  <dcterms:modified xsi:type="dcterms:W3CDTF">2012-06-27T02:08:19Z</dcterms:modified>
</cp:coreProperties>
</file>