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93" r:id="rId1"/>
    <p:sldMasterId id="2147483718" r:id="rId2"/>
  </p:sldMasterIdLst>
  <p:notesMasterIdLst>
    <p:notesMasterId r:id="rId15"/>
  </p:notesMasterIdLst>
  <p:handoutMasterIdLst>
    <p:handoutMasterId r:id="rId16"/>
  </p:handoutMasterIdLst>
  <p:sldIdLst>
    <p:sldId id="256" r:id="rId3"/>
    <p:sldId id="257" r:id="rId4"/>
    <p:sldId id="258" r:id="rId5"/>
    <p:sldId id="259" r:id="rId6"/>
    <p:sldId id="260" r:id="rId7"/>
    <p:sldId id="261" r:id="rId8"/>
    <p:sldId id="262" r:id="rId9"/>
    <p:sldId id="265" r:id="rId10"/>
    <p:sldId id="266" r:id="rId11"/>
    <p:sldId id="267" r:id="rId12"/>
    <p:sldId id="263" r:id="rId13"/>
    <p:sldId id="264" r:id="rId14"/>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29A16"/>
    <a:srgbClr val="F8F57B"/>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66" autoAdjust="0"/>
    <p:restoredTop sz="94633" autoAdjust="0"/>
  </p:normalViewPr>
  <p:slideViewPr>
    <p:cSldViewPr snapToGrid="0">
      <p:cViewPr varScale="1">
        <p:scale>
          <a:sx n="53" d="100"/>
          <a:sy n="53" d="100"/>
        </p:scale>
        <p:origin x="-114" y="-116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81" d="100"/>
          <a:sy n="81" d="100"/>
        </p:scale>
        <p:origin x="-31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solidFill>
                  <a:schemeClr val="tx1">
                    <a:alpha val="99000"/>
                  </a:schemeClr>
                </a:solidFill>
                <a:latin typeface="Segoe UI" pitchFamily="34" charset="0"/>
              </a:rPr>
              <a:t>TechEd</a:t>
            </a:r>
            <a:r>
              <a:rPr lang="en-US" dirty="0" smtClean="0">
                <a:solidFill>
                  <a:schemeClr val="tx1">
                    <a:alpha val="99000"/>
                  </a:schemeClr>
                </a:solidFill>
                <a:latin typeface="Segoe UI" pitchFamily="34" charset="0"/>
              </a:rPr>
              <a:t>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6/26/2012</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1">
                    <a:alpha val="99000"/>
                  </a:schemeClr>
                </a:solidFill>
                <a:latin typeface="Segoe UI" pitchFamily="34" charset="0"/>
              </a:rPr>
            </a:br>
            <a:r>
              <a:rPr lang="en-US" sz="500" dirty="0" smtClean="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alpha val="99000"/>
                  </a:schemeClr>
                </a:solidFill>
                <a:latin typeface="Segoe UI" pitchFamily="34" charset="0"/>
              </a:defRPr>
            </a:lvl1pPr>
          </a:lstStyle>
          <a:p>
            <a:r>
              <a:rPr lang="en-US" smtClean="0"/>
              <a:t>TechEd 2012</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6/26/2012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6/26/2012 7:06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6/26/2012 7:06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6/26/2012 7:06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D27CCC-CF69-4E3B-B5BC-B344D62C97F6}" type="slidenum">
              <a:rPr lang="en-US" smtClean="0"/>
              <a:t>2</a:t>
            </a:fld>
            <a:endParaRPr lang="en-US"/>
          </a:p>
        </p:txBody>
      </p:sp>
    </p:spTree>
    <p:extLst>
      <p:ext uri="{BB962C8B-B14F-4D97-AF65-F5344CB8AC3E}">
        <p14:creationId xmlns:p14="http://schemas.microsoft.com/office/powerpoint/2010/main" val="527608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D27CCC-CF69-4E3B-B5BC-B344D62C97F6}" type="slidenum">
              <a:rPr lang="en-US" smtClean="0"/>
              <a:t>3</a:t>
            </a:fld>
            <a:endParaRPr lang="en-US"/>
          </a:p>
        </p:txBody>
      </p:sp>
    </p:spTree>
    <p:extLst>
      <p:ext uri="{BB962C8B-B14F-4D97-AF65-F5344CB8AC3E}">
        <p14:creationId xmlns:p14="http://schemas.microsoft.com/office/powerpoint/2010/main" val="776871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6/26/2012 7:06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AD27CCC-CF69-4E3B-B5BC-B344D62C97F6}" type="slidenum">
              <a:rPr lang="en-US" smtClean="0"/>
              <a:t>5</a:t>
            </a:fld>
            <a:endParaRPr lang="en-US"/>
          </a:p>
        </p:txBody>
      </p:sp>
    </p:spTree>
    <p:extLst>
      <p:ext uri="{BB962C8B-B14F-4D97-AF65-F5344CB8AC3E}">
        <p14:creationId xmlns:p14="http://schemas.microsoft.com/office/powerpoint/2010/main" val="1257342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b" latinLnBrk="0" hangingPunct="1"/>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4201246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1521144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850709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6/26/2012 7:06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Content Placeholder 5"/>
          <p:cNvSpPr>
            <a:spLocks noGrp="1"/>
          </p:cNvSpPr>
          <p:nvPr>
            <p:ph sz="quarter" idx="10" hasCustomPrompt="1"/>
          </p:nvPr>
        </p:nvSpPr>
        <p:spPr>
          <a:xfrm>
            <a:off x="518192" y="228600"/>
            <a:ext cx="1485898" cy="249299"/>
          </a:xfrm>
        </p:spPr>
        <p:txBody>
          <a:bodyPr/>
          <a:lstStyle>
            <a:lvl1pPr marL="0" indent="0">
              <a:buNone/>
              <a:defRPr sz="1800" baseline="0"/>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6273844"/>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8834544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24182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5742311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6340796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2.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724" r:id="rId4"/>
    <p:sldLayoutId id="2147483725" r:id="rId5"/>
    <p:sldLayoutId id="2147483726" r:id="rId6"/>
    <p:sldLayoutId id="2147483727" r:id="rId7"/>
    <p:sldLayoutId id="2147483696" r:id="rId8"/>
    <p:sldLayoutId id="2147483697" r:id="rId9"/>
    <p:sldLayoutId id="2147483698" r:id="rId10"/>
    <p:sldLayoutId id="2147483699" r:id="rId11"/>
    <p:sldLayoutId id="2147483700" r:id="rId12"/>
    <p:sldLayoutId id="2147483701" r:id="rId13"/>
    <p:sldLayoutId id="2147483702" r:id="rId14"/>
    <p:sldLayoutId id="2147483722" r:id="rId15"/>
    <p:sldLayoutId id="2147483703" r:id="rId16"/>
    <p:sldLayoutId id="2147483704" r:id="rId17"/>
    <p:sldLayoutId id="2147483728" r:id="rId18"/>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0"/>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0"/>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0"/>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0"/>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0"/>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tx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hyperlink" Target="http://europe.msteched.com/sessions"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13" Type="http://schemas.microsoft.com/office/2007/relationships/hdphoto" Target="../media/hdphoto2.wdp"/><Relationship Id="rId3" Type="http://schemas.openxmlformats.org/officeDocument/2006/relationships/hyperlink" Target="http://europe.msteched.com/" TargetMode="External"/><Relationship Id="rId7" Type="http://schemas.openxmlformats.org/officeDocument/2006/relationships/hyperlink" Target="http://microsoft.com/technet" TargetMode="External"/><Relationship Id="rId12"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hyperlink" Target="http://www.microsoft.com/learning" TargetMode="External"/><Relationship Id="rId11" Type="http://schemas.openxmlformats.org/officeDocument/2006/relationships/image" Target="../media/image8.png"/><Relationship Id="rId5" Type="http://schemas.openxmlformats.org/officeDocument/2006/relationships/image" Target="../media/image10.png"/><Relationship Id="rId10" Type="http://schemas.openxmlformats.org/officeDocument/2006/relationships/hyperlink" Target="http://microsoft.com/msdn" TargetMode="External"/><Relationship Id="rId4" Type="http://schemas.openxmlformats.org/officeDocument/2006/relationships/image" Target="../media/image9.emf"/><Relationship Id="rId9"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1452" y="3231974"/>
            <a:ext cx="6718301" cy="1644826"/>
          </a:xfrm>
        </p:spPr>
        <p:txBody>
          <a:bodyPr/>
          <a:lstStyle/>
          <a:p>
            <a:r>
              <a:rPr lang="en-US" dirty="0" smtClean="0"/>
              <a:t>Developer Collaboration with Team Foundation Server 2012</a:t>
            </a:r>
            <a:endParaRPr lang="en-US" dirty="0"/>
          </a:p>
        </p:txBody>
      </p:sp>
      <p:sp>
        <p:nvSpPr>
          <p:cNvPr id="3" name="Subtitle 2"/>
          <p:cNvSpPr>
            <a:spLocks noGrp="1"/>
          </p:cNvSpPr>
          <p:nvPr>
            <p:ph type="subTitle" idx="1"/>
          </p:nvPr>
        </p:nvSpPr>
        <p:spPr/>
        <p:txBody>
          <a:bodyPr/>
          <a:lstStyle/>
          <a:p>
            <a:r>
              <a:rPr lang="en-US" dirty="0" smtClean="0"/>
              <a:t>Matthew Mitrik</a:t>
            </a:r>
          </a:p>
          <a:p>
            <a:r>
              <a:rPr lang="en-US" dirty="0" smtClean="0"/>
              <a:t>Program Manager</a:t>
            </a:r>
          </a:p>
          <a:p>
            <a:r>
              <a:rPr lang="en-US" dirty="0" smtClean="0"/>
              <a:t>Microsoft Corporation</a:t>
            </a:r>
            <a:endParaRPr lang="en-US" dirty="0"/>
          </a:p>
        </p:txBody>
      </p:sp>
      <p:sp useBgFill="1">
        <p:nvSpPr>
          <p:cNvPr id="4"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TextBox 4"/>
          <p:cNvSpPr txBox="1"/>
          <p:nvPr/>
        </p:nvSpPr>
        <p:spPr>
          <a:xfrm>
            <a:off x="519113" y="228600"/>
            <a:ext cx="3822699" cy="433965"/>
          </a:xfrm>
          <a:prstGeom prst="rect">
            <a:avLst/>
          </a:prstGeom>
          <a:noFill/>
        </p:spPr>
        <p:txBody>
          <a:bodyPr wrap="square" lIns="91440" tIns="91440" rIns="91440" bIns="91440" rtlCol="0">
            <a:spAutoFit/>
          </a:bodyPr>
          <a:lstStyle/>
          <a:p>
            <a:pPr>
              <a:lnSpc>
                <a:spcPct val="90000"/>
              </a:lnSpc>
              <a:spcBef>
                <a:spcPct val="20000"/>
              </a:spcBef>
              <a:buSzPct val="90000"/>
            </a:pPr>
            <a:r>
              <a:rPr lang="en-US" dirty="0" smtClean="0">
                <a:solidFill>
                  <a:schemeClr val="tx1">
                    <a:alpha val="99000"/>
                  </a:schemeClr>
                </a:solidFill>
              </a:rPr>
              <a:t>DEV344</a:t>
            </a:r>
          </a:p>
        </p:txBody>
      </p:sp>
    </p:spTree>
    <p:extLst>
      <p:ext uri="{BB962C8B-B14F-4D97-AF65-F5344CB8AC3E}">
        <p14:creationId xmlns:p14="http://schemas.microsoft.com/office/powerpoint/2010/main" val="1591103246"/>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dirty="0" smtClean="0"/>
              <a:t>Evaluations</a:t>
            </a:r>
            <a:endParaRPr lang="en-US" dirty="0"/>
          </a:p>
        </p:txBody>
      </p:sp>
      <p:sp>
        <p:nvSpPr>
          <p:cNvPr id="3" name="Subtitle 2"/>
          <p:cNvSpPr>
            <a:spLocks noGrp="1"/>
          </p:cNvSpPr>
          <p:nvPr>
            <p:ph type="subTitle" idx="1"/>
          </p:nvPr>
        </p:nvSpPr>
        <p:spPr>
          <a:xfrm>
            <a:off x="4179053" y="4800600"/>
            <a:ext cx="7020760" cy="842665"/>
          </a:xfrm>
        </p:spPr>
        <p:txBody>
          <a:bodyPr/>
          <a:lstStyle/>
          <a:p>
            <a:r>
              <a:rPr lang="en-GB" sz="2800" dirty="0" smtClean="0">
                <a:hlinkClick r:id="rId3"/>
              </a:rPr>
              <a:t>http://europe.msteched.com/sessions</a:t>
            </a:r>
            <a:endParaRPr lang="en-GB" sz="2800" dirty="0" smtClean="0"/>
          </a:p>
        </p:txBody>
      </p:sp>
      <p:sp>
        <p:nvSpPr>
          <p:cNvPr id="2" name="Title 1"/>
          <p:cNvSpPr>
            <a:spLocks noGrp="1"/>
          </p:cNvSpPr>
          <p:nvPr>
            <p:ph type="ctrTitle"/>
          </p:nvPr>
        </p:nvSpPr>
        <p:spPr/>
        <p:txBody>
          <a:bodyPr/>
          <a:lstStyle/>
          <a:p>
            <a:r>
              <a:rPr lang="en-GB" dirty="0"/>
              <a:t>Submit your evals </a:t>
            </a:r>
            <a:r>
              <a:rPr lang="en-GB" dirty="0" smtClean="0"/>
              <a:t>online </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203300180"/>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tretch/>
        </p:blipFill>
        <p:spPr bwMode="black">
          <a:xfrm>
            <a:off x="4128282" y="3099788"/>
            <a:ext cx="3932261" cy="658425"/>
          </a:xfrm>
          <a:prstGeom prst="rect">
            <a:avLst/>
          </a:prstGeom>
          <a:noFill/>
          <a:ln>
            <a:noFill/>
          </a:ln>
        </p:spPr>
      </p:pic>
      <p:sp>
        <p:nvSpPr>
          <p:cNvPr id="5" name="Text Box 3"/>
          <p:cNvSpPr txBox="1">
            <a:spLocks noChangeArrowheads="1"/>
          </p:cNvSpPr>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2012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part </a:t>
            </a:r>
            <a:r>
              <a:rPr lang="en-US" sz="700" dirty="0">
                <a:gradFill>
                  <a:gsLst>
                    <a:gs pos="0">
                      <a:schemeClr val="tx1"/>
                    </a:gs>
                    <a:gs pos="100000">
                      <a:schemeClr val="tx1"/>
                    </a:gs>
                  </a:gsLst>
                  <a:lin ang="5400000" scaled="0"/>
                </a:gradFill>
                <a:latin typeface="Segoe UI" pitchFamily="34" charset="0"/>
                <a:cs typeface="Arial" charset="0"/>
              </a:rPr>
              <a:t>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323947651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1308364"/>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608012" y="1447800"/>
            <a:ext cx="11430000" cy="1717393"/>
          </a:xfrm>
        </p:spPr>
        <p:txBody>
          <a:bodyPr/>
          <a:lstStyle/>
          <a:p>
            <a:r>
              <a:rPr lang="en-US" sz="3600" dirty="0" smtClean="0"/>
              <a:t>Release Themes</a:t>
            </a:r>
          </a:p>
          <a:p>
            <a:r>
              <a:rPr lang="en-US" sz="3600" dirty="0" smtClean="0"/>
              <a:t>Demos</a:t>
            </a:r>
          </a:p>
          <a:p>
            <a:r>
              <a:rPr lang="en-US" sz="3600" dirty="0" smtClean="0"/>
              <a:t>A List of the things I won’t have time to demo</a:t>
            </a:r>
            <a:endParaRPr lang="en-US" sz="3600" dirty="0"/>
          </a:p>
        </p:txBody>
      </p:sp>
    </p:spTree>
    <p:extLst>
      <p:ext uri="{BB962C8B-B14F-4D97-AF65-F5344CB8AC3E}">
        <p14:creationId xmlns:p14="http://schemas.microsoft.com/office/powerpoint/2010/main" val="209143706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Themes</a:t>
            </a:r>
            <a:endParaRPr lang="en-US" dirty="0"/>
          </a:p>
        </p:txBody>
      </p:sp>
      <p:sp>
        <p:nvSpPr>
          <p:cNvPr id="3" name="Content Placeholder 2"/>
          <p:cNvSpPr>
            <a:spLocks noGrp="1"/>
          </p:cNvSpPr>
          <p:nvPr>
            <p:ph idx="1"/>
          </p:nvPr>
        </p:nvSpPr>
        <p:spPr>
          <a:xfrm>
            <a:off x="519112" y="1447800"/>
            <a:ext cx="11149013" cy="1717393"/>
          </a:xfrm>
        </p:spPr>
        <p:txBody>
          <a:bodyPr/>
          <a:lstStyle/>
          <a:p>
            <a:r>
              <a:rPr lang="en-US" sz="3600" dirty="0" smtClean="0"/>
              <a:t>Frictionless</a:t>
            </a:r>
            <a:endParaRPr lang="en-US" sz="3600" dirty="0"/>
          </a:p>
          <a:p>
            <a:r>
              <a:rPr lang="en-US" sz="3600" dirty="0" smtClean="0"/>
              <a:t>Modern</a:t>
            </a:r>
          </a:p>
          <a:p>
            <a:r>
              <a:rPr lang="en-US" sz="3600" dirty="0" smtClean="0"/>
              <a:t>Collaborative</a:t>
            </a:r>
          </a:p>
        </p:txBody>
      </p:sp>
    </p:spTree>
    <p:extLst>
      <p:ext uri="{BB962C8B-B14F-4D97-AF65-F5344CB8AC3E}">
        <p14:creationId xmlns:p14="http://schemas.microsoft.com/office/powerpoint/2010/main" val="105520127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dirty="0" smtClean="0"/>
              <a:t>Developer Collaboration</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135797262"/>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 &amp; WIT Paper Cuts</a:t>
            </a:r>
            <a:endParaRPr lang="en-US" dirty="0"/>
          </a:p>
        </p:txBody>
      </p:sp>
      <p:sp>
        <p:nvSpPr>
          <p:cNvPr id="3" name="Content Placeholder 2"/>
          <p:cNvSpPr>
            <a:spLocks noGrp="1"/>
          </p:cNvSpPr>
          <p:nvPr>
            <p:ph idx="1"/>
          </p:nvPr>
        </p:nvSpPr>
        <p:spPr>
          <a:xfrm>
            <a:off x="519112" y="1447799"/>
            <a:ext cx="11149013" cy="4795345"/>
          </a:xfrm>
        </p:spPr>
        <p:txBody>
          <a:bodyPr>
            <a:normAutofit fontScale="92500" lnSpcReduction="10000"/>
          </a:bodyPr>
          <a:lstStyle/>
          <a:p>
            <a:r>
              <a:rPr lang="en-US" sz="4000" b="1" dirty="0" smtClean="0"/>
              <a:t>Build</a:t>
            </a:r>
          </a:p>
          <a:p>
            <a:pPr lvl="2"/>
            <a:r>
              <a:rPr lang="en-US" sz="3200" dirty="0" smtClean="0"/>
              <a:t>Platform Support </a:t>
            </a:r>
            <a:r>
              <a:rPr lang="en-US" sz="3200" b="1" dirty="0" smtClean="0"/>
              <a:t>–</a:t>
            </a:r>
            <a:r>
              <a:rPr lang="en-US" sz="3200" dirty="0" smtClean="0"/>
              <a:t>Win8, Hosted TFS, more unit tests</a:t>
            </a:r>
          </a:p>
          <a:p>
            <a:pPr lvl="2"/>
            <a:r>
              <a:rPr lang="en-US" sz="3200" dirty="0" smtClean="0"/>
              <a:t>Reduced </a:t>
            </a:r>
            <a:r>
              <a:rPr lang="en-US" sz="3200" dirty="0"/>
              <a:t>“noise” in build activity </a:t>
            </a:r>
            <a:r>
              <a:rPr lang="en-US" sz="3200" dirty="0" smtClean="0"/>
              <a:t>log</a:t>
            </a:r>
          </a:p>
          <a:p>
            <a:pPr lvl="2"/>
            <a:r>
              <a:rPr lang="en-US" sz="3200" dirty="0" smtClean="0"/>
              <a:t>Build summary UX – more visibility of errors &amp; tests results</a:t>
            </a:r>
            <a:endParaRPr lang="en-US" sz="3200" dirty="0"/>
          </a:p>
          <a:p>
            <a:pPr lvl="2"/>
            <a:r>
              <a:rPr lang="en-US" sz="3200" dirty="0" smtClean="0"/>
              <a:t>Diagnostic-level build logs for every build</a:t>
            </a:r>
          </a:p>
          <a:p>
            <a:pPr lvl="2"/>
            <a:r>
              <a:rPr lang="en-US" sz="3200" dirty="0"/>
              <a:t>Re-queue build with identical </a:t>
            </a:r>
            <a:r>
              <a:rPr lang="en-US" sz="3200" dirty="0" smtClean="0"/>
              <a:t>params</a:t>
            </a:r>
            <a:endParaRPr lang="en-US" sz="3200" dirty="0"/>
          </a:p>
          <a:p>
            <a:endParaRPr lang="en-US" sz="1700" dirty="0" smtClean="0"/>
          </a:p>
          <a:p>
            <a:r>
              <a:rPr lang="en-US" sz="4000" b="1" dirty="0" smtClean="0"/>
              <a:t>WIT in VS</a:t>
            </a:r>
          </a:p>
          <a:p>
            <a:pPr lvl="2"/>
            <a:r>
              <a:rPr lang="en-US" sz="3200" dirty="0" smtClean="0"/>
              <a:t>WIT Merge</a:t>
            </a:r>
          </a:p>
          <a:p>
            <a:pPr lvl="2"/>
            <a:r>
              <a:rPr lang="en-US" sz="3200" dirty="0" smtClean="0"/>
              <a:t>Async - WIT load / query load </a:t>
            </a:r>
          </a:p>
          <a:p>
            <a:pPr lvl="2"/>
            <a:endParaRPr lang="en-US" sz="3200" dirty="0" smtClean="0"/>
          </a:p>
        </p:txBody>
      </p:sp>
    </p:spTree>
    <p:extLst>
      <p:ext uri="{BB962C8B-B14F-4D97-AF65-F5344CB8AC3E}">
        <p14:creationId xmlns:p14="http://schemas.microsoft.com/office/powerpoint/2010/main" val="148658174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Version Control Paper Cuts</a:t>
            </a:r>
            <a:endParaRPr lang="en-US" dirty="0"/>
          </a:p>
        </p:txBody>
      </p:sp>
      <p:sp>
        <p:nvSpPr>
          <p:cNvPr id="3" name="Content Placeholder 2"/>
          <p:cNvSpPr>
            <a:spLocks noGrp="1"/>
          </p:cNvSpPr>
          <p:nvPr>
            <p:ph idx="1"/>
          </p:nvPr>
        </p:nvSpPr>
        <p:spPr>
          <a:xfrm>
            <a:off x="519112" y="1447800"/>
            <a:ext cx="11149013" cy="4235006"/>
          </a:xfrm>
        </p:spPr>
        <p:txBody>
          <a:bodyPr/>
          <a:lstStyle/>
          <a:p>
            <a:r>
              <a:rPr lang="en-US" dirty="0" smtClean="0"/>
              <a:t>Preserve server mod time</a:t>
            </a:r>
          </a:p>
          <a:p>
            <a:r>
              <a:rPr lang="en-US" dirty="0"/>
              <a:t>Friendly names</a:t>
            </a:r>
          </a:p>
          <a:p>
            <a:r>
              <a:rPr lang="en-US" dirty="0" smtClean="0"/>
              <a:t>Baseless merge in the UI</a:t>
            </a:r>
            <a:endParaRPr lang="en-US" dirty="0"/>
          </a:p>
          <a:p>
            <a:r>
              <a:rPr lang="en-US" dirty="0"/>
              <a:t>Rollback in the UI</a:t>
            </a:r>
          </a:p>
          <a:p>
            <a:r>
              <a:rPr lang="en-US" dirty="0" smtClean="0"/>
              <a:t>Merge on Unshelve</a:t>
            </a:r>
          </a:p>
          <a:p>
            <a:r>
              <a:rPr lang="en-US" dirty="0" smtClean="0"/>
              <a:t>View History of Pending Changes</a:t>
            </a:r>
          </a:p>
          <a:p>
            <a:r>
              <a:rPr lang="en-US" dirty="0"/>
              <a:t>Even more modality gone (ex. </a:t>
            </a:r>
            <a:r>
              <a:rPr lang="en-US" dirty="0" err="1"/>
              <a:t>Changesets</a:t>
            </a:r>
            <a:r>
              <a:rPr lang="en-US" dirty="0"/>
              <a:t>)</a:t>
            </a:r>
          </a:p>
          <a:p>
            <a:pPr marL="0" indent="0">
              <a:buNone/>
            </a:pPr>
            <a:endParaRPr lang="en-US" dirty="0"/>
          </a:p>
        </p:txBody>
      </p:sp>
    </p:spTree>
    <p:extLst>
      <p:ext uri="{BB962C8B-B14F-4D97-AF65-F5344CB8AC3E}">
        <p14:creationId xmlns:p14="http://schemas.microsoft.com/office/powerpoint/2010/main" val="45957762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Related Content</a:t>
            </a:r>
          </a:p>
        </p:txBody>
      </p:sp>
      <p:sp>
        <p:nvSpPr>
          <p:cNvPr id="3" name="Rectangle 2"/>
          <p:cNvSpPr/>
          <p:nvPr/>
        </p:nvSpPr>
        <p:spPr bwMode="auto">
          <a:xfrm>
            <a:off x="484509" y="1375674"/>
            <a:ext cx="11173090" cy="640080"/>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p:txBody>
      </p:sp>
      <p:sp>
        <p:nvSpPr>
          <p:cNvPr id="7" name="Rectangle 6"/>
          <p:cNvSpPr/>
          <p:nvPr/>
        </p:nvSpPr>
        <p:spPr bwMode="auto">
          <a:xfrm>
            <a:off x="530809" y="5455920"/>
            <a:ext cx="11173090" cy="640080"/>
          </a:xfrm>
          <a:prstGeom prst="rect">
            <a:avLst/>
          </a:prstGeom>
          <a:solidFill>
            <a:schemeClr val="accent5"/>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8" name="Rectangle 7"/>
          <p:cNvSpPr/>
          <p:nvPr/>
        </p:nvSpPr>
        <p:spPr>
          <a:xfrm>
            <a:off x="667870" y="1483348"/>
            <a:ext cx="11013088" cy="424732"/>
          </a:xfrm>
          <a:prstGeom prst="rect">
            <a:avLst/>
          </a:prstGeom>
        </p:spPr>
        <p:txBody>
          <a:bodyPr wrap="square">
            <a:spAutoFit/>
          </a:bodyPr>
          <a:lstStyle/>
          <a:p>
            <a:pPr marL="403225" lvl="0" indent="-403225">
              <a:lnSpc>
                <a:spcPct val="90000"/>
              </a:lnSpc>
              <a:spcBef>
                <a:spcPct val="20000"/>
              </a:spcBef>
              <a:buSzPct val="105000"/>
              <a:buBlip>
                <a:blip r:embed="rId3"/>
              </a:buBlip>
            </a:pPr>
            <a:r>
              <a:rPr lang="en-US" sz="2400" dirty="0">
                <a:solidFill>
                  <a:schemeClr val="tx1">
                    <a:alpha val="99000"/>
                  </a:schemeClr>
                </a:solidFill>
              </a:rPr>
              <a:t>DEV346:  All Aboard the Team Foundation Server Express – Tuesday 2:45</a:t>
            </a:r>
          </a:p>
        </p:txBody>
      </p:sp>
      <p:sp>
        <p:nvSpPr>
          <p:cNvPr id="12" name="Rectangle 11"/>
          <p:cNvSpPr/>
          <p:nvPr/>
        </p:nvSpPr>
        <p:spPr>
          <a:xfrm>
            <a:off x="714170" y="5563594"/>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a:solidFill>
                  <a:schemeClr val="tx1">
                    <a:alpha val="99000"/>
                  </a:schemeClr>
                </a:solidFill>
              </a:rPr>
              <a:t>Find </a:t>
            </a:r>
            <a:r>
              <a:rPr lang="en-US" sz="2400" dirty="0" smtClean="0">
                <a:solidFill>
                  <a:schemeClr val="tx1">
                    <a:alpha val="99000"/>
                  </a:schemeClr>
                </a:solidFill>
              </a:rPr>
              <a:t>Me Later </a:t>
            </a:r>
            <a:r>
              <a:rPr lang="en-US" sz="2400" dirty="0">
                <a:solidFill>
                  <a:schemeClr val="tx1">
                    <a:alpha val="99000"/>
                  </a:schemeClr>
                </a:solidFill>
              </a:rPr>
              <a:t>At</a:t>
            </a:r>
            <a:r>
              <a:rPr lang="en-US" sz="2400" dirty="0" smtClean="0">
                <a:solidFill>
                  <a:schemeClr val="tx1">
                    <a:alpha val="99000"/>
                  </a:schemeClr>
                </a:solidFill>
              </a:rPr>
              <a:t>…  the Visual Studio Booth Area</a:t>
            </a:r>
            <a:endParaRPr lang="en-US" sz="2400" dirty="0">
              <a:solidFill>
                <a:schemeClr val="tx1">
                  <a:alpha val="99000"/>
                </a:schemeClr>
              </a:solidFill>
            </a:endParaRPr>
          </a:p>
        </p:txBody>
      </p:sp>
      <p:sp>
        <p:nvSpPr>
          <p:cNvPr id="13" name="Left Mask"/>
          <p:cNvSpPr/>
          <p:nvPr/>
        </p:nvSpPr>
        <p:spPr bwMode="hidden">
          <a:xfrm>
            <a:off x="0" y="0"/>
            <a:ext cx="507868"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5"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50540"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bwMode="auto">
          <a:xfrm>
            <a:off x="515815" y="2209800"/>
            <a:ext cx="11173090" cy="640080"/>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p:txBody>
      </p:sp>
      <p:sp>
        <p:nvSpPr>
          <p:cNvPr id="17" name="Rectangle 16"/>
          <p:cNvSpPr/>
          <p:nvPr/>
        </p:nvSpPr>
        <p:spPr>
          <a:xfrm>
            <a:off x="675817" y="2317474"/>
            <a:ext cx="11013088" cy="424732"/>
          </a:xfrm>
          <a:prstGeom prst="rect">
            <a:avLst/>
          </a:prstGeom>
        </p:spPr>
        <p:txBody>
          <a:bodyPr wrap="square">
            <a:spAutoFit/>
          </a:bodyPr>
          <a:lstStyle/>
          <a:p>
            <a:pPr marL="403225" lvl="0" indent="-403225">
              <a:lnSpc>
                <a:spcPct val="90000"/>
              </a:lnSpc>
              <a:spcBef>
                <a:spcPct val="20000"/>
              </a:spcBef>
              <a:buSzPct val="105000"/>
              <a:buBlip>
                <a:blip r:embed="rId3"/>
              </a:buBlip>
            </a:pPr>
            <a:r>
              <a:rPr lang="en-US" sz="2400" dirty="0">
                <a:solidFill>
                  <a:schemeClr val="tx1">
                    <a:alpha val="99000"/>
                  </a:schemeClr>
                </a:solidFill>
              </a:rPr>
              <a:t>DEV362:  From </a:t>
            </a:r>
            <a:r>
              <a:rPr lang="en-US" sz="2400" dirty="0" err="1">
                <a:solidFill>
                  <a:schemeClr val="tx1">
                    <a:alpha val="99000"/>
                  </a:schemeClr>
                </a:solidFill>
              </a:rPr>
              <a:t>Dev</a:t>
            </a:r>
            <a:r>
              <a:rPr lang="en-US" sz="2400" dirty="0">
                <a:solidFill>
                  <a:schemeClr val="tx1">
                    <a:alpha val="99000"/>
                  </a:schemeClr>
                </a:solidFill>
              </a:rPr>
              <a:t> to Production:  Continuous Delivery – </a:t>
            </a:r>
            <a:r>
              <a:rPr lang="en-US" sz="2400" dirty="0" smtClean="0">
                <a:solidFill>
                  <a:schemeClr val="tx1">
                    <a:alpha val="99000"/>
                  </a:schemeClr>
                </a:solidFill>
              </a:rPr>
              <a:t>Wednesday 12:00</a:t>
            </a:r>
            <a:endParaRPr lang="en-US" sz="2400" dirty="0">
              <a:solidFill>
                <a:schemeClr val="tx1">
                  <a:alpha val="99000"/>
                </a:schemeClr>
              </a:solidFill>
            </a:endParaRPr>
          </a:p>
        </p:txBody>
      </p:sp>
      <p:sp>
        <p:nvSpPr>
          <p:cNvPr id="22" name="Rectangle 21"/>
          <p:cNvSpPr/>
          <p:nvPr/>
        </p:nvSpPr>
        <p:spPr bwMode="auto">
          <a:xfrm>
            <a:off x="514227" y="3048000"/>
            <a:ext cx="11173090" cy="640080"/>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p:txBody>
      </p:sp>
      <p:sp>
        <p:nvSpPr>
          <p:cNvPr id="23" name="Rectangle 22"/>
          <p:cNvSpPr/>
          <p:nvPr/>
        </p:nvSpPr>
        <p:spPr>
          <a:xfrm>
            <a:off x="674229" y="3155674"/>
            <a:ext cx="11013088" cy="424732"/>
          </a:xfrm>
          <a:prstGeom prst="rect">
            <a:avLst/>
          </a:prstGeom>
        </p:spPr>
        <p:txBody>
          <a:bodyPr wrap="square">
            <a:spAutoFit/>
          </a:bodyPr>
          <a:lstStyle/>
          <a:p>
            <a:pPr marL="403225" lvl="0" indent="-403225">
              <a:lnSpc>
                <a:spcPct val="90000"/>
              </a:lnSpc>
              <a:spcBef>
                <a:spcPct val="20000"/>
              </a:spcBef>
              <a:buSzPct val="105000"/>
              <a:buBlip>
                <a:blip r:embed="rId3"/>
              </a:buBlip>
            </a:pPr>
            <a:r>
              <a:rPr lang="en-US" sz="2400" dirty="0">
                <a:solidFill>
                  <a:schemeClr val="tx1">
                    <a:alpha val="99000"/>
                  </a:schemeClr>
                </a:solidFill>
              </a:rPr>
              <a:t>DEV217:  Deep Dive into the TFS 2012 Agile Planning Tools – </a:t>
            </a:r>
            <a:r>
              <a:rPr lang="en-US" sz="2400" dirty="0" smtClean="0">
                <a:solidFill>
                  <a:schemeClr val="tx1">
                    <a:alpha val="99000"/>
                  </a:schemeClr>
                </a:solidFill>
              </a:rPr>
              <a:t>Thursday 8:30</a:t>
            </a:r>
            <a:endParaRPr lang="en-US" sz="2400" dirty="0">
              <a:solidFill>
                <a:schemeClr val="tx1">
                  <a:alpha val="99000"/>
                </a:schemeClr>
              </a:solidFill>
            </a:endParaRPr>
          </a:p>
        </p:txBody>
      </p:sp>
      <p:sp>
        <p:nvSpPr>
          <p:cNvPr id="14" name="Rectangle 13"/>
          <p:cNvSpPr/>
          <p:nvPr/>
        </p:nvSpPr>
        <p:spPr bwMode="auto">
          <a:xfrm>
            <a:off x="525397" y="3878870"/>
            <a:ext cx="11173090" cy="640080"/>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p:txBody>
      </p:sp>
      <p:sp>
        <p:nvSpPr>
          <p:cNvPr id="18" name="Rectangle 17"/>
          <p:cNvSpPr/>
          <p:nvPr/>
        </p:nvSpPr>
        <p:spPr>
          <a:xfrm>
            <a:off x="685399" y="3986544"/>
            <a:ext cx="11013088" cy="424732"/>
          </a:xfrm>
          <a:prstGeom prst="rect">
            <a:avLst/>
          </a:prstGeom>
        </p:spPr>
        <p:txBody>
          <a:bodyPr wrap="square">
            <a:spAutoFit/>
          </a:bodyPr>
          <a:lstStyle/>
          <a:p>
            <a:pPr marL="403225" lvl="0" indent="-403225">
              <a:lnSpc>
                <a:spcPct val="90000"/>
              </a:lnSpc>
              <a:spcBef>
                <a:spcPct val="20000"/>
              </a:spcBef>
              <a:buSzPct val="105000"/>
              <a:buBlip>
                <a:blip r:embed="rId3"/>
              </a:buBlip>
            </a:pPr>
            <a:r>
              <a:rPr lang="en-US" sz="2400" dirty="0">
                <a:solidFill>
                  <a:schemeClr val="tx1">
                    <a:alpha val="99000"/>
                  </a:schemeClr>
                </a:solidFill>
              </a:rPr>
              <a:t>DEV340:  Taking your ALM to the Cloud with TFS – Thursday 10:15</a:t>
            </a:r>
          </a:p>
        </p:txBody>
      </p:sp>
      <p:sp>
        <p:nvSpPr>
          <p:cNvPr id="19" name="Rectangle 18"/>
          <p:cNvSpPr/>
          <p:nvPr/>
        </p:nvSpPr>
        <p:spPr bwMode="auto">
          <a:xfrm>
            <a:off x="528632" y="4663026"/>
            <a:ext cx="11173090" cy="640080"/>
          </a:xfrm>
          <a:prstGeom prst="rect">
            <a:avLst/>
          </a:prstGeom>
          <a:solidFill>
            <a:srgbClr val="7030A0"/>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p:txBody>
      </p:sp>
      <p:sp>
        <p:nvSpPr>
          <p:cNvPr id="20" name="Rectangle 19"/>
          <p:cNvSpPr/>
          <p:nvPr/>
        </p:nvSpPr>
        <p:spPr>
          <a:xfrm>
            <a:off x="688634" y="4770700"/>
            <a:ext cx="11013088" cy="424732"/>
          </a:xfrm>
          <a:prstGeom prst="rect">
            <a:avLst/>
          </a:prstGeom>
        </p:spPr>
        <p:txBody>
          <a:bodyPr wrap="square">
            <a:spAutoFit/>
          </a:bodyPr>
          <a:lstStyle/>
          <a:p>
            <a:pPr marL="403225" lvl="0" indent="-403225">
              <a:lnSpc>
                <a:spcPct val="90000"/>
              </a:lnSpc>
              <a:spcBef>
                <a:spcPct val="20000"/>
              </a:spcBef>
              <a:buSzPct val="105000"/>
              <a:buBlip>
                <a:blip r:embed="rId3"/>
              </a:buBlip>
            </a:pPr>
            <a:r>
              <a:rPr lang="en-US" sz="2400" dirty="0" smtClean="0">
                <a:solidFill>
                  <a:schemeClr val="tx1">
                    <a:alpha val="99000"/>
                  </a:schemeClr>
                </a:solidFill>
              </a:rPr>
              <a:t>DEV19-HOL:  TFS Developer Collaboration</a:t>
            </a:r>
            <a:endParaRPr lang="en-US" sz="2400" dirty="0">
              <a:solidFill>
                <a:schemeClr val="tx1">
                  <a:alpha val="99000"/>
                </a:schemeClr>
              </a:solidFill>
            </a:endParaRPr>
          </a:p>
        </p:txBody>
      </p:sp>
    </p:spTree>
    <p:extLst>
      <p:ext uri="{BB962C8B-B14F-4D97-AF65-F5344CB8AC3E}">
        <p14:creationId xmlns:p14="http://schemas.microsoft.com/office/powerpoint/2010/main" val="31452778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000" fill="hold"/>
                                        <p:tgtEl>
                                          <p:spTgt spid="3"/>
                                        </p:tgtEl>
                                        <p:attrNameLst>
                                          <p:attrName>ppt_x</p:attrName>
                                        </p:attrNameLst>
                                      </p:cBhvr>
                                      <p:tavLst>
                                        <p:tav tm="0">
                                          <p:val>
                                            <p:strVal val="0-#ppt_w/2"/>
                                          </p:val>
                                        </p:tav>
                                        <p:tav tm="100000">
                                          <p:val>
                                            <p:strVal val="#ppt_x"/>
                                          </p:val>
                                        </p:tav>
                                      </p:tavLst>
                                    </p:anim>
                                    <p:anim calcmode="lin" valueType="num">
                                      <p:cBhvr additive="base">
                                        <p:cTn id="10" dur="1000" fill="hold"/>
                                        <p:tgtEl>
                                          <p:spTgt spid="3"/>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0-#ppt_w/2"/>
                                          </p:val>
                                        </p:tav>
                                        <p:tav tm="100000">
                                          <p:val>
                                            <p:strVal val="#ppt_x"/>
                                          </p:val>
                                        </p:tav>
                                      </p:tavLst>
                                    </p:anim>
                                    <p:anim calcmode="lin" valueType="num">
                                      <p:cBhvr additive="base">
                                        <p:cTn id="14" dur="1000" fill="hold"/>
                                        <p:tgtEl>
                                          <p:spTgt spid="8"/>
                                        </p:tgtEl>
                                        <p:attrNameLst>
                                          <p:attrName>ppt_y</p:attrName>
                                        </p:attrNameLst>
                                      </p:cBhvr>
                                      <p:tavLst>
                                        <p:tav tm="0">
                                          <p:val>
                                            <p:strVal val="#ppt_y"/>
                                          </p:val>
                                        </p:tav>
                                        <p:tav tm="100000">
                                          <p:val>
                                            <p:strVal val="#ppt_y"/>
                                          </p:val>
                                        </p:tav>
                                      </p:tavLst>
                                    </p:anim>
                                  </p:childTnLst>
                                </p:cTn>
                              </p:par>
                              <p:par>
                                <p:cTn id="15" presetID="2" presetClass="entr" presetSubtype="8" decel="100000" fill="hold" grpId="0" nodeType="withEffect">
                                  <p:stCondLst>
                                    <p:cond delay="25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1000" fill="hold"/>
                                        <p:tgtEl>
                                          <p:spTgt spid="16"/>
                                        </p:tgtEl>
                                        <p:attrNameLst>
                                          <p:attrName>ppt_x</p:attrName>
                                        </p:attrNameLst>
                                      </p:cBhvr>
                                      <p:tavLst>
                                        <p:tav tm="0">
                                          <p:val>
                                            <p:strVal val="0-#ppt_w/2"/>
                                          </p:val>
                                        </p:tav>
                                        <p:tav tm="100000">
                                          <p:val>
                                            <p:strVal val="#ppt_x"/>
                                          </p:val>
                                        </p:tav>
                                      </p:tavLst>
                                    </p:anim>
                                    <p:anim calcmode="lin" valueType="num">
                                      <p:cBhvr additive="base">
                                        <p:cTn id="18" dur="1000" fill="hold"/>
                                        <p:tgtEl>
                                          <p:spTgt spid="16"/>
                                        </p:tgtEl>
                                        <p:attrNameLst>
                                          <p:attrName>ppt_y</p:attrName>
                                        </p:attrNameLst>
                                      </p:cBhvr>
                                      <p:tavLst>
                                        <p:tav tm="0">
                                          <p:val>
                                            <p:strVal val="#ppt_y"/>
                                          </p:val>
                                        </p:tav>
                                        <p:tav tm="100000">
                                          <p:val>
                                            <p:strVal val="#ppt_y"/>
                                          </p:val>
                                        </p:tav>
                                      </p:tavLst>
                                    </p:anim>
                                  </p:childTnLst>
                                </p:cTn>
                              </p:par>
                              <p:par>
                                <p:cTn id="19" presetID="2" presetClass="entr" presetSubtype="8" decel="100000" fill="hold" grpId="0" nodeType="withEffect">
                                  <p:stCondLst>
                                    <p:cond delay="50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1000" fill="hold"/>
                                        <p:tgtEl>
                                          <p:spTgt spid="17"/>
                                        </p:tgtEl>
                                        <p:attrNameLst>
                                          <p:attrName>ppt_x</p:attrName>
                                        </p:attrNameLst>
                                      </p:cBhvr>
                                      <p:tavLst>
                                        <p:tav tm="0">
                                          <p:val>
                                            <p:strVal val="0-#ppt_w/2"/>
                                          </p:val>
                                        </p:tav>
                                        <p:tav tm="100000">
                                          <p:val>
                                            <p:strVal val="#ppt_x"/>
                                          </p:val>
                                        </p:tav>
                                      </p:tavLst>
                                    </p:anim>
                                    <p:anim calcmode="lin" valueType="num">
                                      <p:cBhvr additive="base">
                                        <p:cTn id="22" dur="1000" fill="hold"/>
                                        <p:tgtEl>
                                          <p:spTgt spid="17"/>
                                        </p:tgtEl>
                                        <p:attrNameLst>
                                          <p:attrName>ppt_y</p:attrName>
                                        </p:attrNameLst>
                                      </p:cBhvr>
                                      <p:tavLst>
                                        <p:tav tm="0">
                                          <p:val>
                                            <p:strVal val="#ppt_y"/>
                                          </p:val>
                                        </p:tav>
                                        <p:tav tm="100000">
                                          <p:val>
                                            <p:strVal val="#ppt_y"/>
                                          </p:val>
                                        </p:tav>
                                      </p:tavLst>
                                    </p:anim>
                                  </p:childTnLst>
                                </p:cTn>
                              </p:par>
                              <p:par>
                                <p:cTn id="23" presetID="2" presetClass="entr" presetSubtype="8" decel="100000" fill="hold" grpId="0" nodeType="withEffect">
                                  <p:stCondLst>
                                    <p:cond delay="50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1000" fill="hold"/>
                                        <p:tgtEl>
                                          <p:spTgt spid="22"/>
                                        </p:tgtEl>
                                        <p:attrNameLst>
                                          <p:attrName>ppt_x</p:attrName>
                                        </p:attrNameLst>
                                      </p:cBhvr>
                                      <p:tavLst>
                                        <p:tav tm="0">
                                          <p:val>
                                            <p:strVal val="0-#ppt_w/2"/>
                                          </p:val>
                                        </p:tav>
                                        <p:tav tm="100000">
                                          <p:val>
                                            <p:strVal val="#ppt_x"/>
                                          </p:val>
                                        </p:tav>
                                      </p:tavLst>
                                    </p:anim>
                                    <p:anim calcmode="lin" valueType="num">
                                      <p:cBhvr additive="base">
                                        <p:cTn id="26" dur="1000" fill="hold"/>
                                        <p:tgtEl>
                                          <p:spTgt spid="22"/>
                                        </p:tgtEl>
                                        <p:attrNameLst>
                                          <p:attrName>ppt_y</p:attrName>
                                        </p:attrNameLst>
                                      </p:cBhvr>
                                      <p:tavLst>
                                        <p:tav tm="0">
                                          <p:val>
                                            <p:strVal val="#ppt_y"/>
                                          </p:val>
                                        </p:tav>
                                        <p:tav tm="100000">
                                          <p:val>
                                            <p:strVal val="#ppt_y"/>
                                          </p:val>
                                        </p:tav>
                                      </p:tavLst>
                                    </p:anim>
                                  </p:childTnLst>
                                </p:cTn>
                              </p:par>
                              <p:par>
                                <p:cTn id="27" presetID="2" presetClass="entr" presetSubtype="8" decel="100000" fill="hold" grpId="0" nodeType="withEffect">
                                  <p:stCondLst>
                                    <p:cond delay="75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1000" fill="hold"/>
                                        <p:tgtEl>
                                          <p:spTgt spid="23"/>
                                        </p:tgtEl>
                                        <p:attrNameLst>
                                          <p:attrName>ppt_x</p:attrName>
                                        </p:attrNameLst>
                                      </p:cBhvr>
                                      <p:tavLst>
                                        <p:tav tm="0">
                                          <p:val>
                                            <p:strVal val="0-#ppt_w/2"/>
                                          </p:val>
                                        </p:tav>
                                        <p:tav tm="100000">
                                          <p:val>
                                            <p:strVal val="#ppt_x"/>
                                          </p:val>
                                        </p:tav>
                                      </p:tavLst>
                                    </p:anim>
                                    <p:anim calcmode="lin" valueType="num">
                                      <p:cBhvr additive="base">
                                        <p:cTn id="30" dur="1000" fill="hold"/>
                                        <p:tgtEl>
                                          <p:spTgt spid="23"/>
                                        </p:tgtEl>
                                        <p:attrNameLst>
                                          <p:attrName>ppt_y</p:attrName>
                                        </p:attrNameLst>
                                      </p:cBhvr>
                                      <p:tavLst>
                                        <p:tav tm="0">
                                          <p:val>
                                            <p:strVal val="#ppt_y"/>
                                          </p:val>
                                        </p:tav>
                                        <p:tav tm="100000">
                                          <p:val>
                                            <p:strVal val="#ppt_y"/>
                                          </p:val>
                                        </p:tav>
                                      </p:tavLst>
                                    </p:anim>
                                  </p:childTnLst>
                                </p:cTn>
                              </p:par>
                              <p:par>
                                <p:cTn id="31" presetID="2" presetClass="entr" presetSubtype="8" decel="100000" fill="hold" grpId="0" nodeType="withEffect">
                                  <p:stCondLst>
                                    <p:cond delay="75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1000" fill="hold"/>
                                        <p:tgtEl>
                                          <p:spTgt spid="14"/>
                                        </p:tgtEl>
                                        <p:attrNameLst>
                                          <p:attrName>ppt_x</p:attrName>
                                        </p:attrNameLst>
                                      </p:cBhvr>
                                      <p:tavLst>
                                        <p:tav tm="0">
                                          <p:val>
                                            <p:strVal val="0-#ppt_w/2"/>
                                          </p:val>
                                        </p:tav>
                                        <p:tav tm="100000">
                                          <p:val>
                                            <p:strVal val="#ppt_x"/>
                                          </p:val>
                                        </p:tav>
                                      </p:tavLst>
                                    </p:anim>
                                    <p:anim calcmode="lin" valueType="num">
                                      <p:cBhvr additive="base">
                                        <p:cTn id="34" dur="1000" fill="hold"/>
                                        <p:tgtEl>
                                          <p:spTgt spid="14"/>
                                        </p:tgtEl>
                                        <p:attrNameLst>
                                          <p:attrName>ppt_y</p:attrName>
                                        </p:attrNameLst>
                                      </p:cBhvr>
                                      <p:tavLst>
                                        <p:tav tm="0">
                                          <p:val>
                                            <p:strVal val="#ppt_y"/>
                                          </p:val>
                                        </p:tav>
                                        <p:tav tm="100000">
                                          <p:val>
                                            <p:strVal val="#ppt_y"/>
                                          </p:val>
                                        </p:tav>
                                      </p:tavLst>
                                    </p:anim>
                                  </p:childTnLst>
                                </p:cTn>
                              </p:par>
                              <p:par>
                                <p:cTn id="35" presetID="2" presetClass="entr" presetSubtype="8" decel="100000" fill="hold" grpId="0" nodeType="withEffect">
                                  <p:stCondLst>
                                    <p:cond delay="100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1000" fill="hold"/>
                                        <p:tgtEl>
                                          <p:spTgt spid="18"/>
                                        </p:tgtEl>
                                        <p:attrNameLst>
                                          <p:attrName>ppt_x</p:attrName>
                                        </p:attrNameLst>
                                      </p:cBhvr>
                                      <p:tavLst>
                                        <p:tav tm="0">
                                          <p:val>
                                            <p:strVal val="0-#ppt_w/2"/>
                                          </p:val>
                                        </p:tav>
                                        <p:tav tm="100000">
                                          <p:val>
                                            <p:strVal val="#ppt_x"/>
                                          </p:val>
                                        </p:tav>
                                      </p:tavLst>
                                    </p:anim>
                                    <p:anim calcmode="lin" valueType="num">
                                      <p:cBhvr additive="base">
                                        <p:cTn id="38" dur="10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decel="100000" fill="hold" grpId="0" nodeType="withEffect">
                                  <p:stCondLst>
                                    <p:cond delay="100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1000" fill="hold"/>
                                        <p:tgtEl>
                                          <p:spTgt spid="19"/>
                                        </p:tgtEl>
                                        <p:attrNameLst>
                                          <p:attrName>ppt_x</p:attrName>
                                        </p:attrNameLst>
                                      </p:cBhvr>
                                      <p:tavLst>
                                        <p:tav tm="0">
                                          <p:val>
                                            <p:strVal val="0-#ppt_w/2"/>
                                          </p:val>
                                        </p:tav>
                                        <p:tav tm="100000">
                                          <p:val>
                                            <p:strVal val="#ppt_x"/>
                                          </p:val>
                                        </p:tav>
                                      </p:tavLst>
                                    </p:anim>
                                    <p:anim calcmode="lin" valueType="num">
                                      <p:cBhvr additive="base">
                                        <p:cTn id="42" dur="1000" fill="hold"/>
                                        <p:tgtEl>
                                          <p:spTgt spid="19"/>
                                        </p:tgtEl>
                                        <p:attrNameLst>
                                          <p:attrName>ppt_y</p:attrName>
                                        </p:attrNameLst>
                                      </p:cBhvr>
                                      <p:tavLst>
                                        <p:tav tm="0">
                                          <p:val>
                                            <p:strVal val="#ppt_y"/>
                                          </p:val>
                                        </p:tav>
                                        <p:tav tm="100000">
                                          <p:val>
                                            <p:strVal val="#ppt_y"/>
                                          </p:val>
                                        </p:tav>
                                      </p:tavLst>
                                    </p:anim>
                                  </p:childTnLst>
                                </p:cTn>
                              </p:par>
                              <p:par>
                                <p:cTn id="43" presetID="2" presetClass="entr" presetSubtype="8" decel="100000" fill="hold" grpId="0" nodeType="withEffect">
                                  <p:stCondLst>
                                    <p:cond delay="125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1000" fill="hold"/>
                                        <p:tgtEl>
                                          <p:spTgt spid="20"/>
                                        </p:tgtEl>
                                        <p:attrNameLst>
                                          <p:attrName>ppt_x</p:attrName>
                                        </p:attrNameLst>
                                      </p:cBhvr>
                                      <p:tavLst>
                                        <p:tav tm="0">
                                          <p:val>
                                            <p:strVal val="0-#ppt_w/2"/>
                                          </p:val>
                                        </p:tav>
                                        <p:tav tm="100000">
                                          <p:val>
                                            <p:strVal val="#ppt_x"/>
                                          </p:val>
                                        </p:tav>
                                      </p:tavLst>
                                    </p:anim>
                                    <p:anim calcmode="lin" valueType="num">
                                      <p:cBhvr additive="base">
                                        <p:cTn id="46" dur="1000" fill="hold"/>
                                        <p:tgtEl>
                                          <p:spTgt spid="20"/>
                                        </p:tgtEl>
                                        <p:attrNameLst>
                                          <p:attrName>ppt_y</p:attrName>
                                        </p:attrNameLst>
                                      </p:cBhvr>
                                      <p:tavLst>
                                        <p:tav tm="0">
                                          <p:val>
                                            <p:strVal val="#ppt_y"/>
                                          </p:val>
                                        </p:tav>
                                        <p:tav tm="100000">
                                          <p:val>
                                            <p:strVal val="#ppt_y"/>
                                          </p:val>
                                        </p:tav>
                                      </p:tavLst>
                                    </p:anim>
                                  </p:childTnLst>
                                </p:cTn>
                              </p:par>
                              <p:par>
                                <p:cTn id="47" presetID="2" presetClass="entr" presetSubtype="8" decel="100000" fill="hold" grpId="0" nodeType="withEffect">
                                  <p:stCondLst>
                                    <p:cond delay="125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1000" fill="hold"/>
                                        <p:tgtEl>
                                          <p:spTgt spid="7"/>
                                        </p:tgtEl>
                                        <p:attrNameLst>
                                          <p:attrName>ppt_x</p:attrName>
                                        </p:attrNameLst>
                                      </p:cBhvr>
                                      <p:tavLst>
                                        <p:tav tm="0">
                                          <p:val>
                                            <p:strVal val="0-#ppt_w/2"/>
                                          </p:val>
                                        </p:tav>
                                        <p:tav tm="100000">
                                          <p:val>
                                            <p:strVal val="#ppt_x"/>
                                          </p:val>
                                        </p:tav>
                                      </p:tavLst>
                                    </p:anim>
                                    <p:anim calcmode="lin" valueType="num">
                                      <p:cBhvr additive="base">
                                        <p:cTn id="50" dur="1000" fill="hold"/>
                                        <p:tgtEl>
                                          <p:spTgt spid="7"/>
                                        </p:tgtEl>
                                        <p:attrNameLst>
                                          <p:attrName>ppt_y</p:attrName>
                                        </p:attrNameLst>
                                      </p:cBhvr>
                                      <p:tavLst>
                                        <p:tav tm="0">
                                          <p:val>
                                            <p:strVal val="#ppt_y"/>
                                          </p:val>
                                        </p:tav>
                                        <p:tav tm="100000">
                                          <p:val>
                                            <p:strVal val="#ppt_y"/>
                                          </p:val>
                                        </p:tav>
                                      </p:tavLst>
                                    </p:anim>
                                  </p:childTnLst>
                                </p:cTn>
                              </p:par>
                              <p:par>
                                <p:cTn id="51" presetID="2" presetClass="entr" presetSubtype="8" decel="100000" fill="hold" grpId="0" nodeType="withEffect">
                                  <p:stCondLst>
                                    <p:cond delay="150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1000" fill="hold"/>
                                        <p:tgtEl>
                                          <p:spTgt spid="12"/>
                                        </p:tgtEl>
                                        <p:attrNameLst>
                                          <p:attrName>ppt_x</p:attrName>
                                        </p:attrNameLst>
                                      </p:cBhvr>
                                      <p:tavLst>
                                        <p:tav tm="0">
                                          <p:val>
                                            <p:strVal val="0-#ppt_w/2"/>
                                          </p:val>
                                        </p:tav>
                                        <p:tav tm="100000">
                                          <p:val>
                                            <p:strVal val="#ppt_x"/>
                                          </p:val>
                                        </p:tav>
                                      </p:tavLst>
                                    </p:anim>
                                    <p:anim calcmode="lin" valueType="num">
                                      <p:cBhvr additive="base">
                                        <p:cTn id="54" dur="1000" fill="hold"/>
                                        <p:tgtEl>
                                          <p:spTgt spid="12"/>
                                        </p:tgtEl>
                                        <p:attrNameLst>
                                          <p:attrName>ppt_y</p:attrName>
                                        </p:attrNameLst>
                                      </p:cBhvr>
                                      <p:tavLst>
                                        <p:tav tm="0">
                                          <p:val>
                                            <p:strVal val="#ppt_y"/>
                                          </p:val>
                                        </p:tav>
                                        <p:tav tm="100000">
                                          <p:val>
                                            <p:strVal val="#ppt_y"/>
                                          </p:val>
                                        </p:tav>
                                      </p:tavLst>
                                    </p:anim>
                                  </p:childTnLst>
                                </p:cTn>
                              </p:par>
                            </p:childTnLst>
                          </p:cTn>
                        </p:par>
                        <p:par>
                          <p:cTn id="55" fill="hold">
                            <p:stCondLst>
                              <p:cond delay="2500"/>
                            </p:stCondLst>
                            <p:childTnLst>
                              <p:par>
                                <p:cTn id="56" presetID="1" presetClass="exit" presetSubtype="0" fill="hold" grpId="1" nodeType="afterEffect">
                                  <p:stCondLst>
                                    <p:cond delay="0"/>
                                  </p:stCondLst>
                                  <p:childTnLst>
                                    <p:set>
                                      <p:cBhvr>
                                        <p:cTn id="57"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p:bldP spid="12" grpId="0"/>
      <p:bldP spid="13" grpId="0" animBg="1"/>
      <p:bldP spid="13" grpId="1" animBg="1"/>
      <p:bldP spid="16" grpId="0" animBg="1"/>
      <p:bldP spid="17" grpId="0"/>
      <p:bldP spid="22" grpId="0" animBg="1"/>
      <p:bldP spid="23" grpId="0"/>
      <p:bldP spid="14" grpId="0" animBg="1"/>
      <p:bldP spid="18" grpId="0"/>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329595"/>
          </a:xfrm>
        </p:spPr>
        <p:txBody>
          <a:bodyPr/>
          <a:lstStyle/>
          <a:p>
            <a:r>
              <a:rPr lang="en-GB" sz="9600" dirty="0" smtClean="0"/>
              <a:t>Matthew Mitrik</a:t>
            </a:r>
            <a:endParaRPr lang="en-US" sz="9600" dirty="0"/>
          </a:p>
        </p:txBody>
      </p:sp>
      <p:sp>
        <p:nvSpPr>
          <p:cNvPr id="20" name="Text Placeholder 19"/>
          <p:cNvSpPr>
            <a:spLocks noGrp="1"/>
          </p:cNvSpPr>
          <p:nvPr>
            <p:ph type="body" sz="quarter" idx="10"/>
          </p:nvPr>
        </p:nvSpPr>
        <p:spPr>
          <a:xfrm>
            <a:off x="519112" y="2122108"/>
            <a:ext cx="11149013" cy="2708434"/>
          </a:xfrm>
        </p:spPr>
        <p:txBody>
          <a:bodyPr/>
          <a:lstStyle/>
          <a:p>
            <a:pPr marL="0" indent="0">
              <a:lnSpc>
                <a:spcPct val="100000"/>
              </a:lnSpc>
              <a:spcAft>
                <a:spcPts val="2400"/>
              </a:spcAft>
              <a:buNone/>
            </a:pPr>
            <a:r>
              <a:rPr lang="en-GB" sz="4000" b="1" dirty="0" smtClean="0"/>
              <a:t>mmitrik</a:t>
            </a:r>
            <a:r>
              <a:rPr lang="en-GB" sz="4000" dirty="0" smtClean="0"/>
              <a:t>@microsoft.com</a:t>
            </a:r>
          </a:p>
          <a:p>
            <a:pPr marL="0" indent="0">
              <a:lnSpc>
                <a:spcPct val="100000"/>
              </a:lnSpc>
              <a:spcAft>
                <a:spcPts val="2400"/>
              </a:spcAft>
              <a:buNone/>
            </a:pPr>
            <a:r>
              <a:rPr lang="en-GB" sz="4000" dirty="0" smtClean="0"/>
              <a:t>@</a:t>
            </a:r>
            <a:r>
              <a:rPr lang="en-GB" sz="4000" dirty="0" err="1" smtClean="0"/>
              <a:t>mitrik</a:t>
            </a:r>
            <a:endParaRPr lang="en-GB" sz="4000" dirty="0" smtClean="0"/>
          </a:p>
          <a:p>
            <a:pPr marL="0" indent="0">
              <a:lnSpc>
                <a:spcPct val="100000"/>
              </a:lnSpc>
              <a:spcAft>
                <a:spcPts val="2400"/>
              </a:spcAft>
              <a:buNone/>
            </a:pPr>
            <a:r>
              <a:rPr lang="en-GB" sz="3600" dirty="0"/>
              <a:t>http://</a:t>
            </a:r>
            <a:r>
              <a:rPr lang="en-GB" sz="3600" dirty="0" smtClean="0"/>
              <a:t>blogs.msdn.com/b/mitrik</a:t>
            </a:r>
            <a:endParaRPr lang="en-US" sz="3600" dirty="0"/>
          </a:p>
        </p:txBody>
      </p:sp>
      <p:sp>
        <p:nvSpPr>
          <p:cNvPr id="5" name="Rectangle 4"/>
          <p:cNvSpPr/>
          <p:nvPr/>
        </p:nvSpPr>
        <p:spPr bwMode="auto">
          <a:xfrm>
            <a:off x="9472633" y="4140220"/>
            <a:ext cx="1879579" cy="187958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6" name="Rectangle 5"/>
          <p:cNvSpPr/>
          <p:nvPr/>
        </p:nvSpPr>
        <p:spPr bwMode="auto">
          <a:xfrm>
            <a:off x="9472633" y="2152352"/>
            <a:ext cx="1879579" cy="187958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endParaRPr lang="en-US" sz="16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7" name="Rectangle 6"/>
          <p:cNvSpPr/>
          <p:nvPr/>
        </p:nvSpPr>
        <p:spPr bwMode="auto">
          <a:xfrm>
            <a:off x="7490204" y="4140220"/>
            <a:ext cx="1879579" cy="187958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8" name="Rectangle 7"/>
          <p:cNvSpPr/>
          <p:nvPr/>
        </p:nvSpPr>
        <p:spPr bwMode="auto">
          <a:xfrm>
            <a:off x="7490204" y="2152352"/>
            <a:ext cx="1879579" cy="187958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nvGrpSpPr>
          <p:cNvPr id="9" name="Group 8"/>
          <p:cNvGrpSpPr/>
          <p:nvPr/>
        </p:nvGrpSpPr>
        <p:grpSpPr bwMode="black">
          <a:xfrm>
            <a:off x="7723132" y="2620567"/>
            <a:ext cx="1413723" cy="943151"/>
            <a:chOff x="8672460" y="-1818199"/>
            <a:chExt cx="1811337" cy="1203325"/>
          </a:xfrm>
        </p:grpSpPr>
        <p:sp>
          <p:nvSpPr>
            <p:cNvPr id="10" name="Freeform 11"/>
            <p:cNvSpPr>
              <a:spLocks/>
            </p:cNvSpPr>
            <p:nvPr/>
          </p:nvSpPr>
          <p:spPr bwMode="black">
            <a:xfrm>
              <a:off x="8845497" y="-1576899"/>
              <a:ext cx="1592262" cy="808038"/>
            </a:xfrm>
            <a:custGeom>
              <a:avLst/>
              <a:gdLst>
                <a:gd name="T0" fmla="*/ 363 w 422"/>
                <a:gd name="T1" fmla="*/ 1 h 213"/>
                <a:gd name="T2" fmla="*/ 346 w 422"/>
                <a:gd name="T3" fmla="*/ 0 h 213"/>
                <a:gd name="T4" fmla="*/ 346 w 422"/>
                <a:gd name="T5" fmla="*/ 0 h 213"/>
                <a:gd name="T6" fmla="*/ 346 w 422"/>
                <a:gd name="T7" fmla="*/ 0 h 213"/>
                <a:gd name="T8" fmla="*/ 346 w 422"/>
                <a:gd name="T9" fmla="*/ 0 h 213"/>
                <a:gd name="T10" fmla="*/ 185 w 422"/>
                <a:gd name="T11" fmla="*/ 98 h 213"/>
                <a:gd name="T12" fmla="*/ 164 w 422"/>
                <a:gd name="T13" fmla="*/ 105 h 213"/>
                <a:gd name="T14" fmla="*/ 141 w 422"/>
                <a:gd name="T15" fmla="*/ 96 h 213"/>
                <a:gd name="T16" fmla="*/ 14 w 422"/>
                <a:gd name="T17" fmla="*/ 2 h 213"/>
                <a:gd name="T18" fmla="*/ 14 w 422"/>
                <a:gd name="T19" fmla="*/ 2 h 213"/>
                <a:gd name="T20" fmla="*/ 0 w 422"/>
                <a:gd name="T21" fmla="*/ 1 h 213"/>
                <a:gd name="T22" fmla="*/ 1 w 422"/>
                <a:gd name="T23" fmla="*/ 100 h 213"/>
                <a:gd name="T24" fmla="*/ 40 w 422"/>
                <a:gd name="T25" fmla="*/ 98 h 213"/>
                <a:gd name="T26" fmla="*/ 181 w 422"/>
                <a:gd name="T27" fmla="*/ 149 h 213"/>
                <a:gd name="T28" fmla="*/ 335 w 422"/>
                <a:gd name="T29" fmla="*/ 211 h 213"/>
                <a:gd name="T30" fmla="*/ 362 w 422"/>
                <a:gd name="T31" fmla="*/ 213 h 213"/>
                <a:gd name="T32" fmla="*/ 362 w 422"/>
                <a:gd name="T33" fmla="*/ 169 h 213"/>
                <a:gd name="T34" fmla="*/ 421 w 422"/>
                <a:gd name="T35" fmla="*/ 114 h 213"/>
                <a:gd name="T36" fmla="*/ 420 w 422"/>
                <a:gd name="T37" fmla="*/ 111 h 213"/>
                <a:gd name="T38" fmla="*/ 418 w 422"/>
                <a:gd name="T39" fmla="*/ 115 h 213"/>
                <a:gd name="T40" fmla="*/ 362 w 422"/>
                <a:gd name="T41" fmla="*/ 155 h 213"/>
                <a:gd name="T42" fmla="*/ 363 w 422"/>
                <a:gd name="T43" fmla="*/ 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2" h="213">
                  <a:moveTo>
                    <a:pt x="363" y="1"/>
                  </a:moveTo>
                  <a:cubicBezTo>
                    <a:pt x="363" y="1"/>
                    <a:pt x="346" y="0"/>
                    <a:pt x="346" y="0"/>
                  </a:cubicBezTo>
                  <a:cubicBezTo>
                    <a:pt x="346" y="0"/>
                    <a:pt x="346" y="0"/>
                    <a:pt x="346" y="0"/>
                  </a:cubicBezTo>
                  <a:cubicBezTo>
                    <a:pt x="346" y="0"/>
                    <a:pt x="346" y="0"/>
                    <a:pt x="346" y="0"/>
                  </a:cubicBezTo>
                  <a:cubicBezTo>
                    <a:pt x="346" y="0"/>
                    <a:pt x="346" y="0"/>
                    <a:pt x="346" y="0"/>
                  </a:cubicBezTo>
                  <a:cubicBezTo>
                    <a:pt x="299" y="29"/>
                    <a:pt x="203" y="87"/>
                    <a:pt x="185" y="98"/>
                  </a:cubicBezTo>
                  <a:cubicBezTo>
                    <a:pt x="182" y="100"/>
                    <a:pt x="173" y="105"/>
                    <a:pt x="164" y="105"/>
                  </a:cubicBezTo>
                  <a:cubicBezTo>
                    <a:pt x="154" y="105"/>
                    <a:pt x="147" y="101"/>
                    <a:pt x="141" y="96"/>
                  </a:cubicBezTo>
                  <a:cubicBezTo>
                    <a:pt x="126" y="86"/>
                    <a:pt x="59" y="35"/>
                    <a:pt x="14" y="2"/>
                  </a:cubicBezTo>
                  <a:cubicBezTo>
                    <a:pt x="14" y="2"/>
                    <a:pt x="14" y="2"/>
                    <a:pt x="14" y="2"/>
                  </a:cubicBezTo>
                  <a:cubicBezTo>
                    <a:pt x="14" y="2"/>
                    <a:pt x="0" y="1"/>
                    <a:pt x="0" y="1"/>
                  </a:cubicBezTo>
                  <a:cubicBezTo>
                    <a:pt x="0" y="28"/>
                    <a:pt x="0" y="65"/>
                    <a:pt x="1" y="100"/>
                  </a:cubicBezTo>
                  <a:cubicBezTo>
                    <a:pt x="12" y="98"/>
                    <a:pt x="26" y="97"/>
                    <a:pt x="40" y="98"/>
                  </a:cubicBezTo>
                  <a:cubicBezTo>
                    <a:pt x="91" y="101"/>
                    <a:pt x="139" y="125"/>
                    <a:pt x="181" y="149"/>
                  </a:cubicBezTo>
                  <a:cubicBezTo>
                    <a:pt x="222" y="172"/>
                    <a:pt x="273" y="200"/>
                    <a:pt x="335" y="211"/>
                  </a:cubicBezTo>
                  <a:cubicBezTo>
                    <a:pt x="344" y="212"/>
                    <a:pt x="353" y="213"/>
                    <a:pt x="362" y="213"/>
                  </a:cubicBezTo>
                  <a:cubicBezTo>
                    <a:pt x="362" y="169"/>
                    <a:pt x="362" y="169"/>
                    <a:pt x="362" y="169"/>
                  </a:cubicBezTo>
                  <a:cubicBezTo>
                    <a:pt x="412" y="159"/>
                    <a:pt x="419" y="127"/>
                    <a:pt x="421" y="114"/>
                  </a:cubicBezTo>
                  <a:cubicBezTo>
                    <a:pt x="421" y="113"/>
                    <a:pt x="422" y="111"/>
                    <a:pt x="420" y="111"/>
                  </a:cubicBezTo>
                  <a:cubicBezTo>
                    <a:pt x="418" y="111"/>
                    <a:pt x="418" y="114"/>
                    <a:pt x="418" y="115"/>
                  </a:cubicBezTo>
                  <a:cubicBezTo>
                    <a:pt x="416" y="122"/>
                    <a:pt x="411" y="148"/>
                    <a:pt x="362" y="155"/>
                  </a:cubicBezTo>
                  <a:lnTo>
                    <a:pt x="363" y="1"/>
                  </a:lnTo>
                  <a:close/>
                </a:path>
              </a:pathLst>
            </a:custGeom>
            <a:solidFill>
              <a:srgbClr val="FFFFFF"/>
            </a:solid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a:solidFill>
                  <a:schemeClr val="tx1">
                    <a:lumMod val="50000"/>
                  </a:schemeClr>
                </a:solidFill>
                <a:latin typeface="Segoe Light" pitchFamily="34" charset="0"/>
              </a:endParaRPr>
            </a:p>
          </p:txBody>
        </p:sp>
        <p:sp>
          <p:nvSpPr>
            <p:cNvPr id="11" name="Freeform 12"/>
            <p:cNvSpPr>
              <a:spLocks noEditPoints="1"/>
            </p:cNvSpPr>
            <p:nvPr/>
          </p:nvSpPr>
          <p:spPr bwMode="black">
            <a:xfrm>
              <a:off x="8672460" y="-1156212"/>
              <a:ext cx="1811337" cy="541338"/>
            </a:xfrm>
            <a:custGeom>
              <a:avLst/>
              <a:gdLst>
                <a:gd name="T0" fmla="*/ 480 w 480"/>
                <a:gd name="T1" fmla="*/ 81 h 143"/>
                <a:gd name="T2" fmla="*/ 478 w 480"/>
                <a:gd name="T3" fmla="*/ 81 h 143"/>
                <a:gd name="T4" fmla="*/ 430 w 480"/>
                <a:gd name="T5" fmla="*/ 106 h 143"/>
                <a:gd name="T6" fmla="*/ 390 w 480"/>
                <a:gd name="T7" fmla="*/ 107 h 143"/>
                <a:gd name="T8" fmla="*/ 242 w 480"/>
                <a:gd name="T9" fmla="*/ 62 h 143"/>
                <a:gd name="T10" fmla="*/ 74 w 480"/>
                <a:gd name="T11" fmla="*/ 1 h 143"/>
                <a:gd name="T12" fmla="*/ 11 w 480"/>
                <a:gd name="T13" fmla="*/ 19 h 143"/>
                <a:gd name="T14" fmla="*/ 0 w 480"/>
                <a:gd name="T15" fmla="*/ 53 h 143"/>
                <a:gd name="T16" fmla="*/ 34 w 480"/>
                <a:gd name="T17" fmla="*/ 89 h 143"/>
                <a:gd name="T18" fmla="*/ 47 w 480"/>
                <a:gd name="T19" fmla="*/ 90 h 143"/>
                <a:gd name="T20" fmla="*/ 47 w 480"/>
                <a:gd name="T21" fmla="*/ 102 h 143"/>
                <a:gd name="T22" fmla="*/ 59 w 480"/>
                <a:gd name="T23" fmla="*/ 117 h 143"/>
                <a:gd name="T24" fmla="*/ 375 w 480"/>
                <a:gd name="T25" fmla="*/ 143 h 143"/>
                <a:gd name="T26" fmla="*/ 396 w 480"/>
                <a:gd name="T27" fmla="*/ 139 h 143"/>
                <a:gd name="T28" fmla="*/ 408 w 480"/>
                <a:gd name="T29" fmla="*/ 123 h 143"/>
                <a:gd name="T30" fmla="*/ 408 w 480"/>
                <a:gd name="T31" fmla="*/ 115 h 143"/>
                <a:gd name="T32" fmla="*/ 454 w 480"/>
                <a:gd name="T33" fmla="*/ 105 h 143"/>
                <a:gd name="T34" fmla="*/ 480 w 480"/>
                <a:gd name="T35" fmla="*/ 82 h 143"/>
                <a:gd name="T36" fmla="*/ 480 w 480"/>
                <a:gd name="T37" fmla="*/ 81 h 143"/>
                <a:gd name="T38" fmla="*/ 47 w 480"/>
                <a:gd name="T39" fmla="*/ 73 h 143"/>
                <a:gd name="T40" fmla="*/ 11 w 480"/>
                <a:gd name="T41" fmla="*/ 51 h 143"/>
                <a:gd name="T42" fmla="*/ 21 w 480"/>
                <a:gd name="T43" fmla="*/ 26 h 143"/>
                <a:gd name="T44" fmla="*/ 47 w 480"/>
                <a:gd name="T45" fmla="*/ 18 h 143"/>
                <a:gd name="T46" fmla="*/ 47 w 480"/>
                <a:gd name="T47" fmla="*/ 7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0" h="143">
                  <a:moveTo>
                    <a:pt x="480" y="81"/>
                  </a:moveTo>
                  <a:cubicBezTo>
                    <a:pt x="479" y="80"/>
                    <a:pt x="478" y="81"/>
                    <a:pt x="478" y="81"/>
                  </a:cubicBezTo>
                  <a:cubicBezTo>
                    <a:pt x="463" y="97"/>
                    <a:pt x="443" y="103"/>
                    <a:pt x="430" y="106"/>
                  </a:cubicBezTo>
                  <a:cubicBezTo>
                    <a:pt x="420" y="108"/>
                    <a:pt x="408" y="108"/>
                    <a:pt x="390" y="107"/>
                  </a:cubicBezTo>
                  <a:cubicBezTo>
                    <a:pt x="350" y="103"/>
                    <a:pt x="301" y="91"/>
                    <a:pt x="242" y="62"/>
                  </a:cubicBezTo>
                  <a:cubicBezTo>
                    <a:pt x="169" y="25"/>
                    <a:pt x="119" y="3"/>
                    <a:pt x="74" y="1"/>
                  </a:cubicBezTo>
                  <a:cubicBezTo>
                    <a:pt x="54" y="0"/>
                    <a:pt x="26" y="1"/>
                    <a:pt x="11" y="19"/>
                  </a:cubicBezTo>
                  <a:cubicBezTo>
                    <a:pt x="3" y="27"/>
                    <a:pt x="0" y="40"/>
                    <a:pt x="0" y="53"/>
                  </a:cubicBezTo>
                  <a:cubicBezTo>
                    <a:pt x="1" y="80"/>
                    <a:pt x="23" y="88"/>
                    <a:pt x="34" y="89"/>
                  </a:cubicBezTo>
                  <a:cubicBezTo>
                    <a:pt x="38" y="90"/>
                    <a:pt x="43" y="91"/>
                    <a:pt x="47" y="90"/>
                  </a:cubicBezTo>
                  <a:cubicBezTo>
                    <a:pt x="47" y="97"/>
                    <a:pt x="47" y="101"/>
                    <a:pt x="47" y="102"/>
                  </a:cubicBezTo>
                  <a:cubicBezTo>
                    <a:pt x="47" y="112"/>
                    <a:pt x="50" y="116"/>
                    <a:pt x="59" y="117"/>
                  </a:cubicBezTo>
                  <a:cubicBezTo>
                    <a:pt x="68" y="117"/>
                    <a:pt x="371" y="143"/>
                    <a:pt x="375" y="143"/>
                  </a:cubicBezTo>
                  <a:cubicBezTo>
                    <a:pt x="380" y="143"/>
                    <a:pt x="391" y="142"/>
                    <a:pt x="396" y="139"/>
                  </a:cubicBezTo>
                  <a:cubicBezTo>
                    <a:pt x="401" y="136"/>
                    <a:pt x="408" y="133"/>
                    <a:pt x="408" y="123"/>
                  </a:cubicBezTo>
                  <a:cubicBezTo>
                    <a:pt x="408" y="115"/>
                    <a:pt x="408" y="115"/>
                    <a:pt x="408" y="115"/>
                  </a:cubicBezTo>
                  <a:cubicBezTo>
                    <a:pt x="425" y="115"/>
                    <a:pt x="441" y="111"/>
                    <a:pt x="454" y="105"/>
                  </a:cubicBezTo>
                  <a:cubicBezTo>
                    <a:pt x="464" y="100"/>
                    <a:pt x="473" y="92"/>
                    <a:pt x="480" y="82"/>
                  </a:cubicBezTo>
                  <a:cubicBezTo>
                    <a:pt x="480" y="82"/>
                    <a:pt x="480" y="81"/>
                    <a:pt x="480" y="81"/>
                  </a:cubicBezTo>
                  <a:close/>
                  <a:moveTo>
                    <a:pt x="47" y="73"/>
                  </a:moveTo>
                  <a:cubicBezTo>
                    <a:pt x="31" y="73"/>
                    <a:pt x="12" y="69"/>
                    <a:pt x="11" y="51"/>
                  </a:cubicBezTo>
                  <a:cubicBezTo>
                    <a:pt x="10" y="41"/>
                    <a:pt x="13" y="33"/>
                    <a:pt x="21" y="26"/>
                  </a:cubicBezTo>
                  <a:cubicBezTo>
                    <a:pt x="29" y="20"/>
                    <a:pt x="37" y="19"/>
                    <a:pt x="47" y="18"/>
                  </a:cubicBezTo>
                  <a:cubicBezTo>
                    <a:pt x="47" y="39"/>
                    <a:pt x="47" y="58"/>
                    <a:pt x="47" y="73"/>
                  </a:cubicBezTo>
                  <a:close/>
                </a:path>
              </a:pathLst>
            </a:custGeom>
            <a:solidFill>
              <a:srgbClr val="FFFFFF"/>
            </a:solid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a:solidFill>
                  <a:schemeClr val="tx1">
                    <a:lumMod val="50000"/>
                  </a:schemeClr>
                </a:solidFill>
                <a:latin typeface="Segoe Light" pitchFamily="34" charset="0"/>
              </a:endParaRPr>
            </a:p>
          </p:txBody>
        </p:sp>
        <p:sp>
          <p:nvSpPr>
            <p:cNvPr id="12" name="Freeform 13"/>
            <p:cNvSpPr>
              <a:spLocks/>
            </p:cNvSpPr>
            <p:nvPr/>
          </p:nvSpPr>
          <p:spPr bwMode="black">
            <a:xfrm>
              <a:off x="8845497" y="-1818199"/>
              <a:ext cx="1370012" cy="560388"/>
            </a:xfrm>
            <a:custGeom>
              <a:avLst/>
              <a:gdLst>
                <a:gd name="T0" fmla="*/ 137 w 363"/>
                <a:gd name="T1" fmla="*/ 138 h 148"/>
                <a:gd name="T2" fmla="*/ 163 w 363"/>
                <a:gd name="T3" fmla="*/ 148 h 148"/>
                <a:gd name="T4" fmla="*/ 189 w 363"/>
                <a:gd name="T5" fmla="*/ 140 h 148"/>
                <a:gd name="T6" fmla="*/ 363 w 363"/>
                <a:gd name="T7" fmla="*/ 32 h 148"/>
                <a:gd name="T8" fmla="*/ 363 w 363"/>
                <a:gd name="T9" fmla="*/ 19 h 148"/>
                <a:gd name="T10" fmla="*/ 348 w 363"/>
                <a:gd name="T11" fmla="*/ 3 h 148"/>
                <a:gd name="T12" fmla="*/ 335 w 363"/>
                <a:gd name="T13" fmla="*/ 0 h 148"/>
                <a:gd name="T14" fmla="*/ 330 w 363"/>
                <a:gd name="T15" fmla="*/ 0 h 148"/>
                <a:gd name="T16" fmla="*/ 13 w 363"/>
                <a:gd name="T17" fmla="*/ 14 h 148"/>
                <a:gd name="T18" fmla="*/ 0 w 363"/>
                <a:gd name="T19" fmla="*/ 27 h 148"/>
                <a:gd name="T20" fmla="*/ 0 w 363"/>
                <a:gd name="T21" fmla="*/ 38 h 148"/>
                <a:gd name="T22" fmla="*/ 137 w 363"/>
                <a:gd name="T23" fmla="*/ 13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3" h="148">
                  <a:moveTo>
                    <a:pt x="137" y="138"/>
                  </a:moveTo>
                  <a:cubicBezTo>
                    <a:pt x="146" y="145"/>
                    <a:pt x="154" y="148"/>
                    <a:pt x="163" y="148"/>
                  </a:cubicBezTo>
                  <a:cubicBezTo>
                    <a:pt x="172" y="148"/>
                    <a:pt x="181" y="145"/>
                    <a:pt x="189" y="140"/>
                  </a:cubicBezTo>
                  <a:cubicBezTo>
                    <a:pt x="202" y="132"/>
                    <a:pt x="312" y="64"/>
                    <a:pt x="363" y="32"/>
                  </a:cubicBezTo>
                  <a:cubicBezTo>
                    <a:pt x="363" y="19"/>
                    <a:pt x="363" y="19"/>
                    <a:pt x="363" y="19"/>
                  </a:cubicBezTo>
                  <a:cubicBezTo>
                    <a:pt x="363" y="9"/>
                    <a:pt x="355" y="5"/>
                    <a:pt x="348" y="3"/>
                  </a:cubicBezTo>
                  <a:cubicBezTo>
                    <a:pt x="344" y="1"/>
                    <a:pt x="339" y="1"/>
                    <a:pt x="335" y="0"/>
                  </a:cubicBezTo>
                  <a:cubicBezTo>
                    <a:pt x="334" y="0"/>
                    <a:pt x="332" y="0"/>
                    <a:pt x="330" y="0"/>
                  </a:cubicBezTo>
                  <a:cubicBezTo>
                    <a:pt x="328" y="0"/>
                    <a:pt x="22" y="14"/>
                    <a:pt x="13" y="14"/>
                  </a:cubicBezTo>
                  <a:cubicBezTo>
                    <a:pt x="4" y="14"/>
                    <a:pt x="0" y="18"/>
                    <a:pt x="0" y="27"/>
                  </a:cubicBezTo>
                  <a:cubicBezTo>
                    <a:pt x="0" y="28"/>
                    <a:pt x="0" y="30"/>
                    <a:pt x="0" y="38"/>
                  </a:cubicBezTo>
                  <a:cubicBezTo>
                    <a:pt x="40" y="66"/>
                    <a:pt x="126" y="130"/>
                    <a:pt x="137" y="138"/>
                  </a:cubicBezTo>
                  <a:close/>
                </a:path>
              </a:pathLst>
            </a:custGeom>
            <a:solidFill>
              <a:srgbClr val="FFFFFF"/>
            </a:solid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a:solidFill>
                  <a:schemeClr val="tx1">
                    <a:lumMod val="50000"/>
                  </a:schemeClr>
                </a:solidFill>
                <a:latin typeface="Segoe Light" pitchFamily="34" charset="0"/>
              </a:endParaRPr>
            </a:p>
          </p:txBody>
        </p:sp>
      </p:grpSp>
      <p:grpSp>
        <p:nvGrpSpPr>
          <p:cNvPr id="19" name="Group 18"/>
          <p:cNvGrpSpPr/>
          <p:nvPr/>
        </p:nvGrpSpPr>
        <p:grpSpPr>
          <a:xfrm>
            <a:off x="7835146" y="4519958"/>
            <a:ext cx="1189694" cy="1120104"/>
            <a:chOff x="5809238" y="4029907"/>
            <a:chExt cx="1189694" cy="1120104"/>
          </a:xfrm>
        </p:grpSpPr>
        <p:sp>
          <p:nvSpPr>
            <p:cNvPr id="15" name="Freeform 132"/>
            <p:cNvSpPr>
              <a:spLocks/>
            </p:cNvSpPr>
            <p:nvPr/>
          </p:nvSpPr>
          <p:spPr bwMode="black">
            <a:xfrm>
              <a:off x="5825026" y="4872871"/>
              <a:ext cx="288757" cy="277140"/>
            </a:xfrm>
            <a:custGeom>
              <a:avLst/>
              <a:gdLst/>
              <a:ahLst/>
              <a:cxnLst>
                <a:cxn ang="0">
                  <a:pos x="29" y="55"/>
                </a:cxn>
                <a:cxn ang="0">
                  <a:pos x="1" y="28"/>
                </a:cxn>
                <a:cxn ang="0">
                  <a:pos x="25" y="0"/>
                </a:cxn>
                <a:cxn ang="0">
                  <a:pos x="54" y="28"/>
                </a:cxn>
                <a:cxn ang="0">
                  <a:pos x="29" y="55"/>
                </a:cxn>
              </a:cxnLst>
              <a:rect l="0" t="0" r="r" b="b"/>
              <a:pathLst>
                <a:path w="55" h="55">
                  <a:moveTo>
                    <a:pt x="29" y="55"/>
                  </a:moveTo>
                  <a:cubicBezTo>
                    <a:pt x="15" y="55"/>
                    <a:pt x="2" y="43"/>
                    <a:pt x="1" y="28"/>
                  </a:cubicBezTo>
                  <a:cubicBezTo>
                    <a:pt x="0" y="13"/>
                    <a:pt x="10" y="1"/>
                    <a:pt x="25" y="0"/>
                  </a:cubicBezTo>
                  <a:cubicBezTo>
                    <a:pt x="40" y="0"/>
                    <a:pt x="53" y="12"/>
                    <a:pt x="54" y="28"/>
                  </a:cubicBezTo>
                  <a:cubicBezTo>
                    <a:pt x="55" y="43"/>
                    <a:pt x="44" y="55"/>
                    <a:pt x="29" y="55"/>
                  </a:cubicBez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a:solidFill>
                  <a:schemeClr val="tx1">
                    <a:lumMod val="50000"/>
                  </a:schemeClr>
                </a:solidFill>
                <a:latin typeface="Segoe Light" pitchFamily="34" charset="0"/>
              </a:endParaRPr>
            </a:p>
          </p:txBody>
        </p:sp>
        <p:sp>
          <p:nvSpPr>
            <p:cNvPr id="16" name="Freeform 133"/>
            <p:cNvSpPr>
              <a:spLocks/>
            </p:cNvSpPr>
            <p:nvPr/>
          </p:nvSpPr>
          <p:spPr bwMode="black">
            <a:xfrm>
              <a:off x="5809238" y="4029907"/>
              <a:ext cx="1189694" cy="1120104"/>
            </a:xfrm>
            <a:custGeom>
              <a:avLst/>
              <a:gdLst/>
              <a:ahLst/>
              <a:cxnLst>
                <a:cxn ang="0">
                  <a:pos x="234" y="213"/>
                </a:cxn>
                <a:cxn ang="0">
                  <a:pos x="123" y="26"/>
                </a:cxn>
                <a:cxn ang="0">
                  <a:pos x="5" y="2"/>
                </a:cxn>
                <a:cxn ang="0">
                  <a:pos x="2" y="6"/>
                </a:cxn>
                <a:cxn ang="0">
                  <a:pos x="0" y="34"/>
                </a:cxn>
                <a:cxn ang="0">
                  <a:pos x="4" y="38"/>
                </a:cxn>
                <a:cxn ang="0">
                  <a:pos x="104" y="63"/>
                </a:cxn>
                <a:cxn ang="0">
                  <a:pos x="196" y="217"/>
                </a:cxn>
                <a:cxn ang="0">
                  <a:pos x="200" y="222"/>
                </a:cxn>
                <a:cxn ang="0">
                  <a:pos x="230" y="219"/>
                </a:cxn>
                <a:cxn ang="0">
                  <a:pos x="234" y="213"/>
                </a:cxn>
              </a:cxnLst>
              <a:rect l="0" t="0" r="r" b="b"/>
              <a:pathLst>
                <a:path w="234" h="222">
                  <a:moveTo>
                    <a:pt x="234" y="213"/>
                  </a:moveTo>
                  <a:cubicBezTo>
                    <a:pt x="231" y="110"/>
                    <a:pt x="177" y="53"/>
                    <a:pt x="123" y="26"/>
                  </a:cubicBezTo>
                  <a:cubicBezTo>
                    <a:pt x="71" y="0"/>
                    <a:pt x="19" y="1"/>
                    <a:pt x="5" y="2"/>
                  </a:cubicBezTo>
                  <a:cubicBezTo>
                    <a:pt x="3" y="2"/>
                    <a:pt x="2" y="3"/>
                    <a:pt x="2" y="6"/>
                  </a:cubicBezTo>
                  <a:cubicBezTo>
                    <a:pt x="1" y="8"/>
                    <a:pt x="1" y="32"/>
                    <a:pt x="0" y="34"/>
                  </a:cubicBezTo>
                  <a:cubicBezTo>
                    <a:pt x="0" y="38"/>
                    <a:pt x="2" y="38"/>
                    <a:pt x="4" y="38"/>
                  </a:cubicBezTo>
                  <a:cubicBezTo>
                    <a:pt x="17" y="37"/>
                    <a:pt x="61" y="39"/>
                    <a:pt x="104" y="63"/>
                  </a:cubicBezTo>
                  <a:cubicBezTo>
                    <a:pt x="149" y="87"/>
                    <a:pt x="192" y="134"/>
                    <a:pt x="196" y="217"/>
                  </a:cubicBezTo>
                  <a:cubicBezTo>
                    <a:pt x="196" y="220"/>
                    <a:pt x="197" y="222"/>
                    <a:pt x="200" y="222"/>
                  </a:cubicBezTo>
                  <a:cubicBezTo>
                    <a:pt x="201" y="222"/>
                    <a:pt x="228" y="219"/>
                    <a:pt x="230" y="219"/>
                  </a:cubicBezTo>
                  <a:cubicBezTo>
                    <a:pt x="233" y="219"/>
                    <a:pt x="234" y="217"/>
                    <a:pt x="234" y="213"/>
                  </a:cubicBez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a:solidFill>
                  <a:schemeClr val="tx1">
                    <a:lumMod val="50000"/>
                  </a:schemeClr>
                </a:solidFill>
                <a:latin typeface="Segoe Light" pitchFamily="34" charset="0"/>
              </a:endParaRPr>
            </a:p>
          </p:txBody>
        </p:sp>
        <p:sp>
          <p:nvSpPr>
            <p:cNvPr id="17" name="Freeform 134"/>
            <p:cNvSpPr>
              <a:spLocks/>
            </p:cNvSpPr>
            <p:nvPr/>
          </p:nvSpPr>
          <p:spPr bwMode="black">
            <a:xfrm>
              <a:off x="5809238" y="4434068"/>
              <a:ext cx="762331" cy="715943"/>
            </a:xfrm>
            <a:custGeom>
              <a:avLst/>
              <a:gdLst/>
              <a:ahLst/>
              <a:cxnLst>
                <a:cxn ang="0">
                  <a:pos x="151" y="133"/>
                </a:cxn>
                <a:cxn ang="0">
                  <a:pos x="4" y="0"/>
                </a:cxn>
                <a:cxn ang="0">
                  <a:pos x="0" y="4"/>
                </a:cxn>
                <a:cxn ang="0">
                  <a:pos x="1" y="35"/>
                </a:cxn>
                <a:cxn ang="0">
                  <a:pos x="5" y="40"/>
                </a:cxn>
                <a:cxn ang="0">
                  <a:pos x="110" y="135"/>
                </a:cxn>
                <a:cxn ang="0">
                  <a:pos x="115" y="141"/>
                </a:cxn>
                <a:cxn ang="0">
                  <a:pos x="146" y="139"/>
                </a:cxn>
                <a:cxn ang="0">
                  <a:pos x="151" y="133"/>
                </a:cxn>
              </a:cxnLst>
              <a:rect l="0" t="0" r="r" b="b"/>
              <a:pathLst>
                <a:path w="151" h="141">
                  <a:moveTo>
                    <a:pt x="151" y="133"/>
                  </a:moveTo>
                  <a:cubicBezTo>
                    <a:pt x="142" y="30"/>
                    <a:pt x="54" y="0"/>
                    <a:pt x="4" y="0"/>
                  </a:cubicBezTo>
                  <a:cubicBezTo>
                    <a:pt x="1" y="0"/>
                    <a:pt x="0" y="1"/>
                    <a:pt x="0" y="4"/>
                  </a:cubicBezTo>
                  <a:cubicBezTo>
                    <a:pt x="0" y="5"/>
                    <a:pt x="0" y="33"/>
                    <a:pt x="1" y="35"/>
                  </a:cubicBezTo>
                  <a:cubicBezTo>
                    <a:pt x="1" y="38"/>
                    <a:pt x="2" y="40"/>
                    <a:pt x="5" y="40"/>
                  </a:cubicBezTo>
                  <a:cubicBezTo>
                    <a:pt x="31" y="42"/>
                    <a:pt x="100" y="55"/>
                    <a:pt x="110" y="135"/>
                  </a:cubicBezTo>
                  <a:cubicBezTo>
                    <a:pt x="111" y="139"/>
                    <a:pt x="111" y="141"/>
                    <a:pt x="115" y="141"/>
                  </a:cubicBezTo>
                  <a:cubicBezTo>
                    <a:pt x="117" y="141"/>
                    <a:pt x="145" y="139"/>
                    <a:pt x="146" y="139"/>
                  </a:cubicBezTo>
                  <a:cubicBezTo>
                    <a:pt x="150" y="139"/>
                    <a:pt x="151" y="137"/>
                    <a:pt x="151" y="133"/>
                  </a:cubicBez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a:solidFill>
                  <a:schemeClr val="tx1">
                    <a:lumMod val="50000"/>
                  </a:schemeClr>
                </a:solidFill>
                <a:latin typeface="Segoe Light" pitchFamily="34" charset="0"/>
              </a:endParaRPr>
            </a:p>
          </p:txBody>
        </p:sp>
      </p:grpSp>
      <p:sp>
        <p:nvSpPr>
          <p:cNvPr id="18" name="Freeform 61"/>
          <p:cNvSpPr>
            <a:spLocks noEditPoints="1"/>
          </p:cNvSpPr>
          <p:nvPr/>
        </p:nvSpPr>
        <p:spPr bwMode="black">
          <a:xfrm>
            <a:off x="9841778" y="4365029"/>
            <a:ext cx="1141289" cy="1429962"/>
          </a:xfrm>
          <a:custGeom>
            <a:avLst/>
            <a:gdLst>
              <a:gd name="T0" fmla="*/ 91 w 162"/>
              <a:gd name="T1" fmla="*/ 100 h 203"/>
              <a:gd name="T2" fmla="*/ 128 w 162"/>
              <a:gd name="T3" fmla="*/ 203 h 203"/>
              <a:gd name="T4" fmla="*/ 108 w 162"/>
              <a:gd name="T5" fmla="*/ 203 h 203"/>
              <a:gd name="T6" fmla="*/ 81 w 162"/>
              <a:gd name="T7" fmla="*/ 180 h 203"/>
              <a:gd name="T8" fmla="*/ 54 w 162"/>
              <a:gd name="T9" fmla="*/ 203 h 203"/>
              <a:gd name="T10" fmla="*/ 34 w 162"/>
              <a:gd name="T11" fmla="*/ 203 h 203"/>
              <a:gd name="T12" fmla="*/ 71 w 162"/>
              <a:gd name="T13" fmla="*/ 100 h 203"/>
              <a:gd name="T14" fmla="*/ 64 w 162"/>
              <a:gd name="T15" fmla="*/ 86 h 203"/>
              <a:gd name="T16" fmla="*/ 81 w 162"/>
              <a:gd name="T17" fmla="*/ 69 h 203"/>
              <a:gd name="T18" fmla="*/ 98 w 162"/>
              <a:gd name="T19" fmla="*/ 86 h 203"/>
              <a:gd name="T20" fmla="*/ 91 w 162"/>
              <a:gd name="T21" fmla="*/ 100 h 203"/>
              <a:gd name="T22" fmla="*/ 81 w 162"/>
              <a:gd name="T23" fmla="*/ 34 h 203"/>
              <a:gd name="T24" fmla="*/ 130 w 162"/>
              <a:gd name="T25" fmla="*/ 83 h 203"/>
              <a:gd name="T26" fmla="*/ 107 w 162"/>
              <a:gd name="T27" fmla="*/ 123 h 203"/>
              <a:gd name="T28" fmla="*/ 106 w 162"/>
              <a:gd name="T29" fmla="*/ 117 h 203"/>
              <a:gd name="T30" fmla="*/ 121 w 162"/>
              <a:gd name="T31" fmla="*/ 86 h 203"/>
              <a:gd name="T32" fmla="*/ 81 w 162"/>
              <a:gd name="T33" fmla="*/ 47 h 203"/>
              <a:gd name="T34" fmla="*/ 42 w 162"/>
              <a:gd name="T35" fmla="*/ 86 h 203"/>
              <a:gd name="T36" fmla="*/ 56 w 162"/>
              <a:gd name="T37" fmla="*/ 117 h 203"/>
              <a:gd name="T38" fmla="*/ 55 w 162"/>
              <a:gd name="T39" fmla="*/ 123 h 203"/>
              <a:gd name="T40" fmla="*/ 33 w 162"/>
              <a:gd name="T41" fmla="*/ 83 h 203"/>
              <a:gd name="T42" fmla="*/ 81 w 162"/>
              <a:gd name="T43" fmla="*/ 34 h 203"/>
              <a:gd name="T44" fmla="*/ 81 w 162"/>
              <a:gd name="T45" fmla="*/ 0 h 203"/>
              <a:gd name="T46" fmla="*/ 162 w 162"/>
              <a:gd name="T47" fmla="*/ 81 h 203"/>
              <a:gd name="T48" fmla="*/ 118 w 162"/>
              <a:gd name="T49" fmla="*/ 154 h 203"/>
              <a:gd name="T50" fmla="*/ 115 w 162"/>
              <a:gd name="T51" fmla="*/ 148 h 203"/>
              <a:gd name="T52" fmla="*/ 153 w 162"/>
              <a:gd name="T53" fmla="*/ 85 h 203"/>
              <a:gd name="T54" fmla="*/ 81 w 162"/>
              <a:gd name="T55" fmla="*/ 13 h 203"/>
              <a:gd name="T56" fmla="*/ 10 w 162"/>
              <a:gd name="T57" fmla="*/ 85 h 203"/>
              <a:gd name="T58" fmla="*/ 47 w 162"/>
              <a:gd name="T59" fmla="*/ 148 h 203"/>
              <a:gd name="T60" fmla="*/ 45 w 162"/>
              <a:gd name="T61" fmla="*/ 154 h 203"/>
              <a:gd name="T62" fmla="*/ 0 w 162"/>
              <a:gd name="T63" fmla="*/ 81 h 203"/>
              <a:gd name="T64" fmla="*/ 81 w 162"/>
              <a:gd name="T65" fmla="*/ 0 h 203"/>
              <a:gd name="T66" fmla="*/ 81 w 162"/>
              <a:gd name="T67" fmla="*/ 124 h 203"/>
              <a:gd name="T68" fmla="*/ 89 w 162"/>
              <a:gd name="T69" fmla="*/ 132 h 203"/>
              <a:gd name="T70" fmla="*/ 81 w 162"/>
              <a:gd name="T71" fmla="*/ 139 h 203"/>
              <a:gd name="T72" fmla="*/ 73 w 162"/>
              <a:gd name="T73" fmla="*/ 132 h 203"/>
              <a:gd name="T74" fmla="*/ 81 w 162"/>
              <a:gd name="T75" fmla="*/ 124 h 203"/>
              <a:gd name="T76" fmla="*/ 81 w 162"/>
              <a:gd name="T77" fmla="*/ 171 h 203"/>
              <a:gd name="T78" fmla="*/ 95 w 162"/>
              <a:gd name="T79" fmla="*/ 160 h 203"/>
              <a:gd name="T80" fmla="*/ 81 w 162"/>
              <a:gd name="T81" fmla="*/ 149 h 203"/>
              <a:gd name="T82" fmla="*/ 68 w 162"/>
              <a:gd name="T83" fmla="*/ 160 h 203"/>
              <a:gd name="T84" fmla="*/ 81 w 162"/>
              <a:gd name="T85" fmla="*/ 17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203">
                <a:moveTo>
                  <a:pt x="91" y="100"/>
                </a:moveTo>
                <a:cubicBezTo>
                  <a:pt x="98" y="144"/>
                  <a:pt x="114" y="181"/>
                  <a:pt x="128" y="203"/>
                </a:cubicBezTo>
                <a:cubicBezTo>
                  <a:pt x="108" y="203"/>
                  <a:pt x="108" y="203"/>
                  <a:pt x="108" y="203"/>
                </a:cubicBezTo>
                <a:cubicBezTo>
                  <a:pt x="108" y="190"/>
                  <a:pt x="100" y="180"/>
                  <a:pt x="81" y="180"/>
                </a:cubicBezTo>
                <a:cubicBezTo>
                  <a:pt x="63" y="180"/>
                  <a:pt x="55" y="190"/>
                  <a:pt x="54" y="203"/>
                </a:cubicBezTo>
                <a:cubicBezTo>
                  <a:pt x="34" y="203"/>
                  <a:pt x="34" y="203"/>
                  <a:pt x="34" y="203"/>
                </a:cubicBezTo>
                <a:cubicBezTo>
                  <a:pt x="49" y="181"/>
                  <a:pt x="64" y="144"/>
                  <a:pt x="71" y="100"/>
                </a:cubicBezTo>
                <a:cubicBezTo>
                  <a:pt x="67" y="97"/>
                  <a:pt x="64" y="92"/>
                  <a:pt x="64" y="86"/>
                </a:cubicBezTo>
                <a:cubicBezTo>
                  <a:pt x="64" y="77"/>
                  <a:pt x="72" y="69"/>
                  <a:pt x="81" y="69"/>
                </a:cubicBezTo>
                <a:cubicBezTo>
                  <a:pt x="91" y="69"/>
                  <a:pt x="98" y="77"/>
                  <a:pt x="98" y="86"/>
                </a:cubicBezTo>
                <a:cubicBezTo>
                  <a:pt x="98" y="92"/>
                  <a:pt x="96" y="97"/>
                  <a:pt x="91" y="100"/>
                </a:cubicBezTo>
                <a:close/>
                <a:moveTo>
                  <a:pt x="81" y="34"/>
                </a:moveTo>
                <a:cubicBezTo>
                  <a:pt x="108" y="34"/>
                  <a:pt x="130" y="56"/>
                  <a:pt x="130" y="83"/>
                </a:cubicBezTo>
                <a:cubicBezTo>
                  <a:pt x="130" y="100"/>
                  <a:pt x="121" y="115"/>
                  <a:pt x="107" y="123"/>
                </a:cubicBezTo>
                <a:cubicBezTo>
                  <a:pt x="107" y="121"/>
                  <a:pt x="106" y="119"/>
                  <a:pt x="106" y="117"/>
                </a:cubicBezTo>
                <a:cubicBezTo>
                  <a:pt x="115" y="110"/>
                  <a:pt x="121" y="99"/>
                  <a:pt x="121" y="86"/>
                </a:cubicBezTo>
                <a:cubicBezTo>
                  <a:pt x="121" y="64"/>
                  <a:pt x="103" y="47"/>
                  <a:pt x="81" y="47"/>
                </a:cubicBezTo>
                <a:cubicBezTo>
                  <a:pt x="59" y="47"/>
                  <a:pt x="42" y="64"/>
                  <a:pt x="42" y="86"/>
                </a:cubicBezTo>
                <a:cubicBezTo>
                  <a:pt x="42" y="99"/>
                  <a:pt x="47" y="110"/>
                  <a:pt x="56" y="117"/>
                </a:cubicBezTo>
                <a:cubicBezTo>
                  <a:pt x="56" y="119"/>
                  <a:pt x="55" y="121"/>
                  <a:pt x="55" y="123"/>
                </a:cubicBezTo>
                <a:cubicBezTo>
                  <a:pt x="42" y="115"/>
                  <a:pt x="33" y="100"/>
                  <a:pt x="33" y="83"/>
                </a:cubicBezTo>
                <a:cubicBezTo>
                  <a:pt x="33" y="56"/>
                  <a:pt x="54" y="34"/>
                  <a:pt x="81" y="34"/>
                </a:cubicBezTo>
                <a:close/>
                <a:moveTo>
                  <a:pt x="81" y="0"/>
                </a:moveTo>
                <a:cubicBezTo>
                  <a:pt x="126" y="0"/>
                  <a:pt x="162" y="37"/>
                  <a:pt x="162" y="81"/>
                </a:cubicBezTo>
                <a:cubicBezTo>
                  <a:pt x="162" y="113"/>
                  <a:pt x="144" y="141"/>
                  <a:pt x="118" y="154"/>
                </a:cubicBezTo>
                <a:cubicBezTo>
                  <a:pt x="117" y="152"/>
                  <a:pt x="116" y="150"/>
                  <a:pt x="115" y="148"/>
                </a:cubicBezTo>
                <a:cubicBezTo>
                  <a:pt x="138" y="136"/>
                  <a:pt x="153" y="112"/>
                  <a:pt x="153" y="85"/>
                </a:cubicBezTo>
                <a:cubicBezTo>
                  <a:pt x="153" y="45"/>
                  <a:pt x="121" y="13"/>
                  <a:pt x="81" y="13"/>
                </a:cubicBezTo>
                <a:cubicBezTo>
                  <a:pt x="42" y="13"/>
                  <a:pt x="10" y="45"/>
                  <a:pt x="10" y="85"/>
                </a:cubicBezTo>
                <a:cubicBezTo>
                  <a:pt x="10" y="112"/>
                  <a:pt x="25" y="136"/>
                  <a:pt x="47" y="148"/>
                </a:cubicBezTo>
                <a:cubicBezTo>
                  <a:pt x="46" y="150"/>
                  <a:pt x="46" y="152"/>
                  <a:pt x="45" y="154"/>
                </a:cubicBezTo>
                <a:cubicBezTo>
                  <a:pt x="18" y="141"/>
                  <a:pt x="0" y="113"/>
                  <a:pt x="0" y="81"/>
                </a:cubicBezTo>
                <a:cubicBezTo>
                  <a:pt x="0" y="37"/>
                  <a:pt x="36" y="0"/>
                  <a:pt x="81" y="0"/>
                </a:cubicBezTo>
                <a:close/>
                <a:moveTo>
                  <a:pt x="81" y="124"/>
                </a:moveTo>
                <a:cubicBezTo>
                  <a:pt x="87" y="124"/>
                  <a:pt x="89" y="128"/>
                  <a:pt x="89" y="132"/>
                </a:cubicBezTo>
                <a:cubicBezTo>
                  <a:pt x="89" y="135"/>
                  <a:pt x="87" y="139"/>
                  <a:pt x="81" y="139"/>
                </a:cubicBezTo>
                <a:cubicBezTo>
                  <a:pt x="75" y="139"/>
                  <a:pt x="73" y="135"/>
                  <a:pt x="73" y="132"/>
                </a:cubicBezTo>
                <a:cubicBezTo>
                  <a:pt x="73" y="128"/>
                  <a:pt x="75" y="124"/>
                  <a:pt x="81" y="124"/>
                </a:cubicBezTo>
                <a:close/>
                <a:moveTo>
                  <a:pt x="81" y="171"/>
                </a:moveTo>
                <a:cubicBezTo>
                  <a:pt x="91" y="171"/>
                  <a:pt x="95" y="166"/>
                  <a:pt x="95" y="160"/>
                </a:cubicBezTo>
                <a:cubicBezTo>
                  <a:pt x="95" y="154"/>
                  <a:pt x="91" y="149"/>
                  <a:pt x="81" y="149"/>
                </a:cubicBezTo>
                <a:cubicBezTo>
                  <a:pt x="71" y="149"/>
                  <a:pt x="68" y="154"/>
                  <a:pt x="68" y="160"/>
                </a:cubicBezTo>
                <a:cubicBezTo>
                  <a:pt x="68" y="166"/>
                  <a:pt x="71" y="171"/>
                  <a:pt x="81" y="171"/>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p>
        </p:txBody>
      </p:sp>
      <p:sp>
        <p:nvSpPr>
          <p:cNvPr id="21" name="Freeform 93"/>
          <p:cNvSpPr>
            <a:spLocks noEditPoints="1"/>
          </p:cNvSpPr>
          <p:nvPr/>
        </p:nvSpPr>
        <p:spPr bwMode="auto">
          <a:xfrm>
            <a:off x="10066878" y="2640067"/>
            <a:ext cx="691087" cy="904150"/>
          </a:xfrm>
          <a:custGeom>
            <a:avLst/>
            <a:gdLst>
              <a:gd name="T0" fmla="*/ 207 w 214"/>
              <a:gd name="T1" fmla="*/ 280 h 280"/>
              <a:gd name="T2" fmla="*/ 74 w 214"/>
              <a:gd name="T3" fmla="*/ 280 h 280"/>
              <a:gd name="T4" fmla="*/ 0 w 214"/>
              <a:gd name="T5" fmla="*/ 207 h 280"/>
              <a:gd name="T6" fmla="*/ 0 w 214"/>
              <a:gd name="T7" fmla="*/ 7 h 280"/>
              <a:gd name="T8" fmla="*/ 7 w 214"/>
              <a:gd name="T9" fmla="*/ 0 h 280"/>
              <a:gd name="T10" fmla="*/ 74 w 214"/>
              <a:gd name="T11" fmla="*/ 0 h 280"/>
              <a:gd name="T12" fmla="*/ 81 w 214"/>
              <a:gd name="T13" fmla="*/ 7 h 280"/>
              <a:gd name="T14" fmla="*/ 81 w 214"/>
              <a:gd name="T15" fmla="*/ 66 h 280"/>
              <a:gd name="T16" fmla="*/ 207 w 214"/>
              <a:gd name="T17" fmla="*/ 66 h 280"/>
              <a:gd name="T18" fmla="*/ 214 w 214"/>
              <a:gd name="T19" fmla="*/ 74 h 280"/>
              <a:gd name="T20" fmla="*/ 214 w 214"/>
              <a:gd name="T21" fmla="*/ 140 h 280"/>
              <a:gd name="T22" fmla="*/ 207 w 214"/>
              <a:gd name="T23" fmla="*/ 147 h 280"/>
              <a:gd name="T24" fmla="*/ 81 w 214"/>
              <a:gd name="T25" fmla="*/ 147 h 280"/>
              <a:gd name="T26" fmla="*/ 81 w 214"/>
              <a:gd name="T27" fmla="*/ 199 h 280"/>
              <a:gd name="T28" fmla="*/ 207 w 214"/>
              <a:gd name="T29" fmla="*/ 199 h 280"/>
              <a:gd name="T30" fmla="*/ 214 w 214"/>
              <a:gd name="T31" fmla="*/ 207 h 280"/>
              <a:gd name="T32" fmla="*/ 214 w 214"/>
              <a:gd name="T33" fmla="*/ 273 h 280"/>
              <a:gd name="T34" fmla="*/ 207 w 214"/>
              <a:gd name="T35" fmla="*/ 280 h 280"/>
              <a:gd name="T36" fmla="*/ 15 w 214"/>
              <a:gd name="T37" fmla="*/ 15 h 280"/>
              <a:gd name="T38" fmla="*/ 15 w 214"/>
              <a:gd name="T39" fmla="*/ 207 h 280"/>
              <a:gd name="T40" fmla="*/ 74 w 214"/>
              <a:gd name="T41" fmla="*/ 266 h 280"/>
              <a:gd name="T42" fmla="*/ 199 w 214"/>
              <a:gd name="T43" fmla="*/ 266 h 280"/>
              <a:gd name="T44" fmla="*/ 199 w 214"/>
              <a:gd name="T45" fmla="*/ 214 h 280"/>
              <a:gd name="T46" fmla="*/ 74 w 214"/>
              <a:gd name="T47" fmla="*/ 214 h 280"/>
              <a:gd name="T48" fmla="*/ 66 w 214"/>
              <a:gd name="T49" fmla="*/ 207 h 280"/>
              <a:gd name="T50" fmla="*/ 66 w 214"/>
              <a:gd name="T51" fmla="*/ 140 h 280"/>
              <a:gd name="T52" fmla="*/ 74 w 214"/>
              <a:gd name="T53" fmla="*/ 133 h 280"/>
              <a:gd name="T54" fmla="*/ 199 w 214"/>
              <a:gd name="T55" fmla="*/ 133 h 280"/>
              <a:gd name="T56" fmla="*/ 199 w 214"/>
              <a:gd name="T57" fmla="*/ 81 h 280"/>
              <a:gd name="T58" fmla="*/ 74 w 214"/>
              <a:gd name="T59" fmla="*/ 81 h 280"/>
              <a:gd name="T60" fmla="*/ 66 w 214"/>
              <a:gd name="T61" fmla="*/ 74 h 280"/>
              <a:gd name="T62" fmla="*/ 66 w 214"/>
              <a:gd name="T63" fmla="*/ 15 h 280"/>
              <a:gd name="T64" fmla="*/ 15 w 214"/>
              <a:gd name="T65" fmla="*/ 1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280">
                <a:moveTo>
                  <a:pt x="207" y="280"/>
                </a:moveTo>
                <a:cubicBezTo>
                  <a:pt x="74" y="280"/>
                  <a:pt x="74" y="280"/>
                  <a:pt x="74" y="280"/>
                </a:cubicBezTo>
                <a:cubicBezTo>
                  <a:pt x="33" y="280"/>
                  <a:pt x="0" y="247"/>
                  <a:pt x="0" y="207"/>
                </a:cubicBezTo>
                <a:cubicBezTo>
                  <a:pt x="0" y="7"/>
                  <a:pt x="0" y="7"/>
                  <a:pt x="0" y="7"/>
                </a:cubicBezTo>
                <a:cubicBezTo>
                  <a:pt x="0" y="3"/>
                  <a:pt x="3" y="0"/>
                  <a:pt x="7" y="0"/>
                </a:cubicBezTo>
                <a:cubicBezTo>
                  <a:pt x="74" y="0"/>
                  <a:pt x="74" y="0"/>
                  <a:pt x="74" y="0"/>
                </a:cubicBezTo>
                <a:cubicBezTo>
                  <a:pt x="78" y="0"/>
                  <a:pt x="81" y="3"/>
                  <a:pt x="81" y="7"/>
                </a:cubicBezTo>
                <a:cubicBezTo>
                  <a:pt x="81" y="66"/>
                  <a:pt x="81" y="66"/>
                  <a:pt x="81" y="66"/>
                </a:cubicBezTo>
                <a:cubicBezTo>
                  <a:pt x="207" y="66"/>
                  <a:pt x="207" y="66"/>
                  <a:pt x="207" y="66"/>
                </a:cubicBezTo>
                <a:cubicBezTo>
                  <a:pt x="211" y="66"/>
                  <a:pt x="214" y="70"/>
                  <a:pt x="214" y="74"/>
                </a:cubicBezTo>
                <a:cubicBezTo>
                  <a:pt x="214" y="140"/>
                  <a:pt x="214" y="140"/>
                  <a:pt x="214" y="140"/>
                </a:cubicBezTo>
                <a:cubicBezTo>
                  <a:pt x="214" y="144"/>
                  <a:pt x="211" y="147"/>
                  <a:pt x="207" y="147"/>
                </a:cubicBezTo>
                <a:cubicBezTo>
                  <a:pt x="81" y="147"/>
                  <a:pt x="81" y="147"/>
                  <a:pt x="81" y="147"/>
                </a:cubicBezTo>
                <a:cubicBezTo>
                  <a:pt x="81" y="199"/>
                  <a:pt x="81" y="199"/>
                  <a:pt x="81" y="199"/>
                </a:cubicBezTo>
                <a:cubicBezTo>
                  <a:pt x="207" y="199"/>
                  <a:pt x="207" y="199"/>
                  <a:pt x="207" y="199"/>
                </a:cubicBezTo>
                <a:cubicBezTo>
                  <a:pt x="211" y="199"/>
                  <a:pt x="214" y="202"/>
                  <a:pt x="214" y="207"/>
                </a:cubicBezTo>
                <a:cubicBezTo>
                  <a:pt x="214" y="273"/>
                  <a:pt x="214" y="273"/>
                  <a:pt x="214" y="273"/>
                </a:cubicBezTo>
                <a:cubicBezTo>
                  <a:pt x="214" y="277"/>
                  <a:pt x="211" y="280"/>
                  <a:pt x="207" y="280"/>
                </a:cubicBezTo>
                <a:close/>
                <a:moveTo>
                  <a:pt x="15" y="15"/>
                </a:moveTo>
                <a:cubicBezTo>
                  <a:pt x="15" y="207"/>
                  <a:pt x="15" y="207"/>
                  <a:pt x="15" y="207"/>
                </a:cubicBezTo>
                <a:cubicBezTo>
                  <a:pt x="15" y="239"/>
                  <a:pt x="41" y="266"/>
                  <a:pt x="74" y="266"/>
                </a:cubicBezTo>
                <a:cubicBezTo>
                  <a:pt x="199" y="266"/>
                  <a:pt x="199" y="266"/>
                  <a:pt x="199" y="266"/>
                </a:cubicBezTo>
                <a:cubicBezTo>
                  <a:pt x="199" y="214"/>
                  <a:pt x="199" y="214"/>
                  <a:pt x="199" y="214"/>
                </a:cubicBezTo>
                <a:cubicBezTo>
                  <a:pt x="74" y="214"/>
                  <a:pt x="74" y="214"/>
                  <a:pt x="74" y="214"/>
                </a:cubicBezTo>
                <a:cubicBezTo>
                  <a:pt x="70" y="214"/>
                  <a:pt x="66" y="211"/>
                  <a:pt x="66" y="207"/>
                </a:cubicBezTo>
                <a:cubicBezTo>
                  <a:pt x="66" y="140"/>
                  <a:pt x="66" y="140"/>
                  <a:pt x="66" y="140"/>
                </a:cubicBezTo>
                <a:cubicBezTo>
                  <a:pt x="66" y="136"/>
                  <a:pt x="70" y="133"/>
                  <a:pt x="74" y="133"/>
                </a:cubicBezTo>
                <a:cubicBezTo>
                  <a:pt x="199" y="133"/>
                  <a:pt x="199" y="133"/>
                  <a:pt x="199" y="133"/>
                </a:cubicBezTo>
                <a:cubicBezTo>
                  <a:pt x="199" y="81"/>
                  <a:pt x="199" y="81"/>
                  <a:pt x="199" y="81"/>
                </a:cubicBezTo>
                <a:cubicBezTo>
                  <a:pt x="74" y="81"/>
                  <a:pt x="74" y="81"/>
                  <a:pt x="74" y="81"/>
                </a:cubicBezTo>
                <a:cubicBezTo>
                  <a:pt x="70" y="81"/>
                  <a:pt x="66" y="78"/>
                  <a:pt x="66" y="74"/>
                </a:cubicBezTo>
                <a:cubicBezTo>
                  <a:pt x="66" y="15"/>
                  <a:pt x="66" y="15"/>
                  <a:pt x="66" y="15"/>
                </a:cubicBezTo>
                <a:lnTo>
                  <a:pt x="15"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 name="Group 2"/>
          <p:cNvGrpSpPr/>
          <p:nvPr/>
        </p:nvGrpSpPr>
        <p:grpSpPr>
          <a:xfrm>
            <a:off x="507868" y="6201629"/>
            <a:ext cx="10844344" cy="640080"/>
            <a:chOff x="507868" y="6201629"/>
            <a:chExt cx="10844344" cy="640080"/>
          </a:xfrm>
        </p:grpSpPr>
        <p:sp>
          <p:nvSpPr>
            <p:cNvPr id="23" name="Rectangle 22"/>
            <p:cNvSpPr/>
            <p:nvPr/>
          </p:nvSpPr>
          <p:spPr bwMode="auto">
            <a:xfrm>
              <a:off x="507868" y="6201629"/>
              <a:ext cx="10839568" cy="640080"/>
            </a:xfrm>
            <a:prstGeom prst="rect">
              <a:avLst/>
            </a:prstGeom>
            <a:solidFill>
              <a:schemeClr val="accent5"/>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p:txBody>
        </p:sp>
        <p:sp>
          <p:nvSpPr>
            <p:cNvPr id="24" name="Rectangle 23"/>
            <p:cNvSpPr/>
            <p:nvPr/>
          </p:nvSpPr>
          <p:spPr>
            <a:xfrm>
              <a:off x="667870" y="6309303"/>
              <a:ext cx="10684342" cy="424732"/>
            </a:xfrm>
            <a:prstGeom prst="rect">
              <a:avLst/>
            </a:prstGeom>
          </p:spPr>
          <p:txBody>
            <a:bodyPr wrap="square">
              <a:spAutoFit/>
            </a:bodyPr>
            <a:lstStyle/>
            <a:p>
              <a:pPr marL="403225" indent="-403225">
                <a:lnSpc>
                  <a:spcPct val="90000"/>
                </a:lnSpc>
                <a:spcBef>
                  <a:spcPct val="20000"/>
                </a:spcBef>
                <a:buSzPct val="105000"/>
                <a:buBlip>
                  <a:blip r:embed="rId4"/>
                </a:buBlip>
              </a:pPr>
              <a:r>
                <a:rPr lang="en-US" sz="2400" dirty="0">
                  <a:solidFill>
                    <a:schemeClr val="tx1">
                      <a:alpha val="99000"/>
                    </a:schemeClr>
                  </a:solidFill>
                </a:rPr>
                <a:t>Find Me Later </a:t>
              </a:r>
              <a:r>
                <a:rPr lang="en-US" sz="2400" smtClean="0">
                  <a:solidFill>
                    <a:schemeClr val="tx1">
                      <a:alpha val="99000"/>
                    </a:schemeClr>
                  </a:solidFill>
                </a:rPr>
                <a:t>At       </a:t>
              </a:r>
              <a:r>
                <a:rPr lang="en-US" sz="2400" b="1" smtClean="0"/>
                <a:t>DEV-TLC</a:t>
              </a:r>
              <a:r>
                <a:rPr lang="en-US" sz="2400" dirty="0" smtClean="0">
                  <a:solidFill>
                    <a:schemeClr val="tx1">
                      <a:alpha val="99000"/>
                    </a:schemeClr>
                  </a:solidFill>
                </a:rPr>
                <a:t>: Application Lifecycle Management (ALM)</a:t>
              </a:r>
              <a:endParaRPr lang="en-US" sz="2400" b="1" dirty="0">
                <a:latin typeface="Arial"/>
              </a:endParaRPr>
            </a:p>
          </p:txBody>
        </p:sp>
      </p:grpSp>
    </p:spTree>
    <p:extLst>
      <p:ext uri="{BB962C8B-B14F-4D97-AF65-F5344CB8AC3E}">
        <p14:creationId xmlns:p14="http://schemas.microsoft.com/office/powerpoint/2010/main" val="1435649535"/>
      </p:ext>
    </p:extLst>
  </p:cSld>
  <p:clrMapOvr>
    <a:masterClrMapping/>
  </p:clrMapOvr>
  <p:transition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4" name="TechEd Tile"/>
          <p:cNvSpPr/>
          <p:nvPr/>
        </p:nvSpPr>
        <p:spPr bwMode="ltGray">
          <a:xfrm>
            <a:off x="1022072" y="1168386"/>
            <a:ext cx="4991111" cy="22402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6" name="myTechEd Link"/>
          <p:cNvGrpSpPr/>
          <p:nvPr/>
        </p:nvGrpSpPr>
        <p:grpSpPr>
          <a:xfrm>
            <a:off x="1022073" y="2595282"/>
            <a:ext cx="4991110" cy="813384"/>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a:xfrm>
              <a:off x="2343011" y="2649973"/>
              <a:ext cx="2349233"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Connect. Share. Discuss.</a:t>
              </a:r>
            </a:p>
          </p:txBody>
        </p:sp>
        <p:sp>
          <p:nvSpPr>
            <p:cNvPr id="9" name="Rectangle 8"/>
            <p:cNvSpPr/>
            <p:nvPr/>
          </p:nvSpPr>
          <p:spPr bwMode="white">
            <a:xfrm>
              <a:off x="1022073" y="2961633"/>
              <a:ext cx="4991109" cy="369332"/>
            </a:xfrm>
            <a:prstGeom prst="rect">
              <a:avLst/>
            </a:prstGeom>
          </p:spPr>
          <p:txBody>
            <a:bodyPr wrap="square">
              <a:spAutoFit/>
            </a:bodyPr>
            <a:lstStyle/>
            <a:p>
              <a:pPr algn="ctr"/>
              <a:r>
                <a:rPr lang="en-US" dirty="0">
                  <a:solidFill>
                    <a:srgbClr val="FFFFFF"/>
                  </a:solidFill>
                  <a:hlinkClick r:id="rId3"/>
                </a:rPr>
                <a:t>http</a:t>
              </a:r>
              <a:r>
                <a:rPr lang="en-US" dirty="0" smtClean="0">
                  <a:solidFill>
                    <a:srgbClr val="FFFFFF"/>
                  </a:solidFill>
                  <a:hlinkClick r:id="rId3"/>
                </a:rPr>
                <a:t>://europe.msteched.com</a:t>
              </a:r>
              <a:endParaRPr lang="en-US" dirty="0">
                <a:solidFill>
                  <a:srgbClr val="FFFFFF"/>
                </a:solidFill>
              </a:endParaRPr>
            </a:p>
          </p:txBody>
        </p:sp>
      </p:grpSp>
      <p:grpSp>
        <p:nvGrpSpPr>
          <p:cNvPr id="10" name="MS Learning Tile"/>
          <p:cNvGrpSpPr/>
          <p:nvPr/>
        </p:nvGrpSpPr>
        <p:grpSpPr bwMode="gray">
          <a:xfrm>
            <a:off x="6175639" y="1168386"/>
            <a:ext cx="4992624" cy="2240280"/>
            <a:chOff x="6175639" y="1168386"/>
            <a:chExt cx="4992624" cy="2240280"/>
          </a:xfrm>
        </p:grpSpPr>
        <p:sp>
          <p:nvSpPr>
            <p:cNvPr id="11" name="Arrow Bar"/>
            <p:cNvSpPr/>
            <p:nvPr/>
          </p:nvSpPr>
          <p:spPr bwMode="gray">
            <a:xfrm>
              <a:off x="6175639" y="1168386"/>
              <a:ext cx="4992624" cy="22402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2" name="Group 11"/>
            <p:cNvGrpSpPr/>
            <p:nvPr/>
          </p:nvGrpSpPr>
          <p:grpSpPr bwMode="gray">
            <a:xfrm>
              <a:off x="6704826" y="1499400"/>
              <a:ext cx="3938809" cy="771334"/>
              <a:chOff x="6848269" y="1667385"/>
              <a:chExt cx="3938809" cy="771334"/>
            </a:xfrm>
          </p:grpSpPr>
          <p:pic>
            <p:nvPicPr>
              <p:cNvPr id="13" name="Picture 12" descr="ms_Learning_w.eps"/>
              <p:cNvPicPr>
                <a:picLocks noChangeAspect="1"/>
              </p:cNvPicPr>
              <p:nvPr/>
            </p:nvPicPr>
            <p:blipFill>
              <a:blip r:embed="rId4"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14" name="TextBox 13"/>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Learning</a:t>
                </a:r>
              </a:p>
            </p:txBody>
          </p:sp>
          <p:pic>
            <p:nvPicPr>
              <p:cNvPr id="15" name="Picture 2" descr="Microsoft logo and tagline"/>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16" name="MS Learning Link"/>
          <p:cNvGrpSpPr/>
          <p:nvPr/>
        </p:nvGrpSpPr>
        <p:grpSpPr>
          <a:xfrm>
            <a:off x="6175640" y="2595282"/>
            <a:ext cx="4997186" cy="813384"/>
            <a:chOff x="6175640" y="2595282"/>
            <a:chExt cx="4997186"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Rectangle 17"/>
            <p:cNvSpPr/>
            <p:nvPr/>
          </p:nvSpPr>
          <p:spPr>
            <a:xfrm>
              <a:off x="6602312" y="2649973"/>
              <a:ext cx="414991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Microsoft Certification &amp; Training Resources</a:t>
              </a:r>
            </a:p>
          </p:txBody>
        </p:sp>
        <p:sp>
          <p:nvSpPr>
            <p:cNvPr id="19" name="Rectangle 18"/>
            <p:cNvSpPr/>
            <p:nvPr/>
          </p:nvSpPr>
          <p:spPr bwMode="white">
            <a:xfrm>
              <a:off x="6181717" y="2961633"/>
              <a:ext cx="4991109" cy="369332"/>
            </a:xfrm>
            <a:prstGeom prst="rect">
              <a:avLst/>
            </a:prstGeom>
          </p:spPr>
          <p:txBody>
            <a:bodyPr wrap="square">
              <a:spAutoFit/>
            </a:bodyPr>
            <a:lstStyle/>
            <a:p>
              <a:pPr algn="ctr"/>
              <a:r>
                <a:rPr lang="en-US" dirty="0">
                  <a:solidFill>
                    <a:srgbClr val="FFFFFF"/>
                  </a:solidFill>
                  <a:hlinkClick r:id="rId6"/>
                </a:rPr>
                <a:t>www.microsoft.com/learning </a:t>
              </a:r>
              <a:endParaRPr lang="en-US" sz="1600" dirty="0"/>
            </a:p>
          </p:txBody>
        </p:sp>
      </p:grpSp>
      <p:sp>
        <p:nvSpPr>
          <p:cNvPr id="20" name="Left Mask"/>
          <p:cNvSpPr/>
          <p:nvPr/>
        </p:nvSpPr>
        <p:spPr bwMode="hidden">
          <a:xfrm>
            <a:off x="-1" y="3408665"/>
            <a:ext cx="12188825" cy="3449333"/>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1" name="MS TechNet Tile"/>
          <p:cNvGrpSpPr/>
          <p:nvPr/>
        </p:nvGrpSpPr>
        <p:grpSpPr bwMode="gray">
          <a:xfrm>
            <a:off x="1022073" y="3595029"/>
            <a:ext cx="4991111" cy="2240280"/>
            <a:chOff x="1022073" y="3595029"/>
            <a:chExt cx="4991111" cy="2240280"/>
          </a:xfrm>
        </p:grpSpPr>
        <p:sp>
          <p:nvSpPr>
            <p:cNvPr id="22" name="TechEd Tile"/>
            <p:cNvSpPr/>
            <p:nvPr/>
          </p:nvSpPr>
          <p:spPr bwMode="gray">
            <a:xfrm>
              <a:off x="1022073" y="3595029"/>
              <a:ext cx="4991111" cy="22402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3" name="Group 22"/>
            <p:cNvGrpSpPr/>
            <p:nvPr/>
          </p:nvGrpSpPr>
          <p:grpSpPr bwMode="gray">
            <a:xfrm>
              <a:off x="1548222" y="3918312"/>
              <a:ext cx="3938809" cy="771334"/>
              <a:chOff x="6848269" y="1667385"/>
              <a:chExt cx="3938809" cy="771334"/>
            </a:xfrm>
          </p:grpSpPr>
          <p:pic>
            <p:nvPicPr>
              <p:cNvPr id="24" name="Picture 23" descr="ms_Learning_w.eps"/>
              <p:cNvPicPr>
                <a:picLocks noChangeAspect="1"/>
              </p:cNvPicPr>
              <p:nvPr/>
            </p:nvPicPr>
            <p:blipFill>
              <a:blip r:embed="rId4"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25" name="TextBox 24"/>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TechNet</a:t>
                </a:r>
              </a:p>
            </p:txBody>
          </p:sp>
          <p:pic>
            <p:nvPicPr>
              <p:cNvPr id="26" name="Picture 2" descr="Microsoft logo and tagline"/>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27" name="MS TechNet Link"/>
          <p:cNvGrpSpPr/>
          <p:nvPr/>
        </p:nvGrpSpPr>
        <p:grpSpPr>
          <a:xfrm>
            <a:off x="1022074" y="5021924"/>
            <a:ext cx="4991110" cy="813384"/>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2093393" y="5076615"/>
              <a:ext cx="2848472"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69332"/>
            </a:xfrm>
            <a:prstGeom prst="rect">
              <a:avLst/>
            </a:prstGeom>
          </p:spPr>
          <p:txBody>
            <a:bodyPr wrap="square">
              <a:spAutoFit/>
            </a:bodyPr>
            <a:lstStyle/>
            <a:p>
              <a:pPr lvl="0" algn="ctr">
                <a:spcBef>
                  <a:spcPts val="600"/>
                </a:spcBef>
                <a:buSzPct val="120000"/>
                <a:tabLst>
                  <a:tab pos="1828800" algn="l"/>
                </a:tabLst>
                <a:defRPr/>
              </a:pPr>
              <a:r>
                <a:rPr lang="en-US" dirty="0">
                  <a:solidFill>
                    <a:srgbClr val="FFFFFF"/>
                  </a:solidFill>
                  <a:hlinkClick r:id="rId7"/>
                </a:rPr>
                <a:t>http://microsoft.com/technet  </a:t>
              </a:r>
              <a:endParaRPr lang="en-US" dirty="0">
                <a:solidFill>
                  <a:srgbClr val="FFFFFF"/>
                </a:solidFill>
              </a:endParaRPr>
            </a:p>
          </p:txBody>
        </p:sp>
      </p:grpSp>
      <p:grpSp>
        <p:nvGrpSpPr>
          <p:cNvPr id="31" name="MSDN Tile"/>
          <p:cNvGrpSpPr/>
          <p:nvPr/>
        </p:nvGrpSpPr>
        <p:grpSpPr bwMode="gray">
          <a:xfrm>
            <a:off x="6175640" y="3595029"/>
            <a:ext cx="4992624" cy="2240280"/>
            <a:chOff x="6175640" y="3595029"/>
            <a:chExt cx="4992624" cy="2240280"/>
          </a:xfrm>
        </p:grpSpPr>
        <p:sp>
          <p:nvSpPr>
            <p:cNvPr id="32" name="Title Tile"/>
            <p:cNvSpPr/>
            <p:nvPr/>
          </p:nvSpPr>
          <p:spPr bwMode="gray">
            <a:xfrm>
              <a:off x="6175640" y="3595029"/>
              <a:ext cx="4992624" cy="224028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3" name="Picture 32"/>
            <p:cNvPicPr>
              <a:picLocks noChangeAspect="1"/>
            </p:cNvPicPr>
            <p:nvPr/>
          </p:nvPicPr>
          <p:blipFill>
            <a:blip r:embed="rId8">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tretch>
              <a:fillRect/>
            </a:stretch>
          </p:blipFill>
          <p:spPr bwMode="gray">
            <a:xfrm>
              <a:off x="7410241" y="3918312"/>
              <a:ext cx="2525030" cy="771334"/>
            </a:xfrm>
            <a:prstGeom prst="rect">
              <a:avLst/>
            </a:prstGeom>
            <a:noFill/>
            <a:ln>
              <a:noFill/>
            </a:ln>
          </p:spPr>
        </p:pic>
      </p:grpSp>
      <p:grpSp>
        <p:nvGrpSpPr>
          <p:cNvPr id="34" name="MSDN Link"/>
          <p:cNvGrpSpPr/>
          <p:nvPr/>
        </p:nvGrpSpPr>
        <p:grpSpPr>
          <a:xfrm>
            <a:off x="6165582" y="5021924"/>
            <a:ext cx="4991110" cy="813384"/>
            <a:chOff x="6165582" y="5021924"/>
            <a:chExt cx="4991110"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7425157" y="5076615"/>
              <a:ext cx="247195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69332"/>
            </a:xfrm>
            <a:prstGeom prst="rect">
              <a:avLst/>
            </a:prstGeom>
          </p:spPr>
          <p:txBody>
            <a:bodyPr wrap="square">
              <a:spAutoFit/>
            </a:bodyPr>
            <a:lstStyle/>
            <a:p>
              <a:pPr algn="ctr"/>
              <a:r>
                <a:rPr lang="en-US" dirty="0">
                  <a:solidFill>
                    <a:srgbClr val="FFFFFF"/>
                  </a:solidFill>
                  <a:hlinkClick r:id="rId10"/>
                </a:rPr>
                <a:t>http://microsoft.com/msdn </a:t>
              </a:r>
              <a:endParaRPr lang="en-US" dirty="0">
                <a:solidFill>
                  <a:srgbClr val="FFFFFF"/>
                </a:solidFill>
              </a:endParaRPr>
            </a:p>
          </p:txBody>
        </p:sp>
      </p:grpSp>
      <p:sp useBgFill="1">
        <p:nvSpPr>
          <p:cNvPr id="38" name="Left Mask"/>
          <p:cNvSpPr/>
          <p:nvPr/>
        </p:nvSpPr>
        <p:spPr bwMode="auto">
          <a:xfrm>
            <a:off x="0" y="5835308"/>
            <a:ext cx="12188825" cy="102269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40" name="Picture 2" descr="C:\Users\Jordan\Desktop\TechEd_2012\TechEd-logo.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pic>
        <p:nvPicPr>
          <p:cNvPr id="42" name="TechEd Logo"/>
          <p:cNvPicPr>
            <a:picLocks noChangeAspect="1" noChangeArrowheads="1"/>
          </p:cNvPicPr>
          <p:nvPr/>
        </p:nvPicPr>
        <p:blipFill rotWithShape="1">
          <a:blip r:embed="rId12">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val="0"/>
              </a:ext>
            </a:extLst>
          </a:blip>
          <a:srcRect/>
          <a:stretch/>
        </p:blipFill>
        <p:spPr bwMode="auto">
          <a:xfrm>
            <a:off x="2484124" y="1363277"/>
            <a:ext cx="2067006" cy="1043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7210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2" presetClass="entr" presetSubtype="4" decel="100000" fill="hold" nodeType="withEffect">
                                  <p:stCondLst>
                                    <p:cond delay="500"/>
                                  </p:stCondLst>
                                  <p:childTnLst>
                                    <p:set>
                                      <p:cBhvr>
                                        <p:cTn id="8" dur="1" fill="hold">
                                          <p:stCondLst>
                                            <p:cond delay="0"/>
                                          </p:stCondLst>
                                        </p:cTn>
                                        <p:tgtEl>
                                          <p:spTgt spid="6"/>
                                        </p:tgtEl>
                                        <p:attrNameLst>
                                          <p:attrName>style.visibility</p:attrName>
                                        </p:attrNameLst>
                                      </p:cBhvr>
                                      <p:to>
                                        <p:strVal val="visible"/>
                                      </p:to>
                                    </p:set>
                                    <p:anim calcmode="lin" valueType="num">
                                      <p:cBhvr additive="base">
                                        <p:cTn id="9" dur="1300" fill="hold"/>
                                        <p:tgtEl>
                                          <p:spTgt spid="6"/>
                                        </p:tgtEl>
                                        <p:attrNameLst>
                                          <p:attrName>ppt_x</p:attrName>
                                        </p:attrNameLst>
                                      </p:cBhvr>
                                      <p:tavLst>
                                        <p:tav tm="0">
                                          <p:val>
                                            <p:strVal val="#ppt_x"/>
                                          </p:val>
                                        </p:tav>
                                        <p:tav tm="100000">
                                          <p:val>
                                            <p:strVal val="#ppt_x"/>
                                          </p:val>
                                        </p:tav>
                                      </p:tavLst>
                                    </p:anim>
                                    <p:anim calcmode="lin" valueType="num">
                                      <p:cBhvr additive="base">
                                        <p:cTn id="10" dur="1300" fill="hold"/>
                                        <p:tgtEl>
                                          <p:spTgt spid="6"/>
                                        </p:tgtEl>
                                        <p:attrNameLst>
                                          <p:attrName>ppt_y</p:attrName>
                                        </p:attrNameLst>
                                      </p:cBhvr>
                                      <p:tavLst>
                                        <p:tav tm="0">
                                          <p:val>
                                            <p:strVal val="1+#ppt_h/2"/>
                                          </p:val>
                                        </p:tav>
                                        <p:tav tm="100000">
                                          <p:val>
                                            <p:strVal val="#ppt_y"/>
                                          </p:val>
                                        </p:tav>
                                      </p:tavLst>
                                    </p:anim>
                                  </p:childTnLst>
                                </p:cTn>
                              </p:par>
                              <p:par>
                                <p:cTn id="11" presetID="2" presetClass="entr" presetSubtype="4" decel="100000" fill="hold" nodeType="withEffect">
                                  <p:stCondLst>
                                    <p:cond delay="100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600" fill="hold"/>
                                        <p:tgtEl>
                                          <p:spTgt spid="10"/>
                                        </p:tgtEl>
                                        <p:attrNameLst>
                                          <p:attrName>ppt_x</p:attrName>
                                        </p:attrNameLst>
                                      </p:cBhvr>
                                      <p:tavLst>
                                        <p:tav tm="0">
                                          <p:val>
                                            <p:strVal val="#ppt_x"/>
                                          </p:val>
                                        </p:tav>
                                        <p:tav tm="100000">
                                          <p:val>
                                            <p:strVal val="#ppt_x"/>
                                          </p:val>
                                        </p:tav>
                                      </p:tavLst>
                                    </p:anim>
                                    <p:anim calcmode="lin" valueType="num">
                                      <p:cBhvr additive="base">
                                        <p:cTn id="14" dur="16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150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1300" fill="hold"/>
                                        <p:tgtEl>
                                          <p:spTgt spid="16"/>
                                        </p:tgtEl>
                                        <p:attrNameLst>
                                          <p:attrName>ppt_x</p:attrName>
                                        </p:attrNameLst>
                                      </p:cBhvr>
                                      <p:tavLst>
                                        <p:tav tm="0">
                                          <p:val>
                                            <p:strVal val="#ppt_x"/>
                                          </p:val>
                                        </p:tav>
                                        <p:tav tm="100000">
                                          <p:val>
                                            <p:strVal val="#ppt_x"/>
                                          </p:val>
                                        </p:tav>
                                      </p:tavLst>
                                    </p:anim>
                                    <p:anim calcmode="lin" valueType="num">
                                      <p:cBhvr additive="base">
                                        <p:cTn id="18" dur="13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200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1600" fill="hold"/>
                                        <p:tgtEl>
                                          <p:spTgt spid="21"/>
                                        </p:tgtEl>
                                        <p:attrNameLst>
                                          <p:attrName>ppt_x</p:attrName>
                                        </p:attrNameLst>
                                      </p:cBhvr>
                                      <p:tavLst>
                                        <p:tav tm="0">
                                          <p:val>
                                            <p:strVal val="#ppt_x"/>
                                          </p:val>
                                        </p:tav>
                                        <p:tav tm="100000">
                                          <p:val>
                                            <p:strVal val="#ppt_x"/>
                                          </p:val>
                                        </p:tav>
                                      </p:tavLst>
                                    </p:anim>
                                    <p:anim calcmode="lin" valueType="num">
                                      <p:cBhvr additive="base">
                                        <p:cTn id="22" dur="1600" fill="hold"/>
                                        <p:tgtEl>
                                          <p:spTgt spid="21"/>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275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1300" fill="hold"/>
                                        <p:tgtEl>
                                          <p:spTgt spid="27"/>
                                        </p:tgtEl>
                                        <p:attrNameLst>
                                          <p:attrName>ppt_x</p:attrName>
                                        </p:attrNameLst>
                                      </p:cBhvr>
                                      <p:tavLst>
                                        <p:tav tm="0">
                                          <p:val>
                                            <p:strVal val="#ppt_x"/>
                                          </p:val>
                                        </p:tav>
                                        <p:tav tm="100000">
                                          <p:val>
                                            <p:strVal val="#ppt_x"/>
                                          </p:val>
                                        </p:tav>
                                      </p:tavLst>
                                    </p:anim>
                                    <p:anim calcmode="lin" valueType="num">
                                      <p:cBhvr additive="base">
                                        <p:cTn id="26" dur="1300" fill="hold"/>
                                        <p:tgtEl>
                                          <p:spTgt spid="27"/>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3250"/>
                                  </p:stCondLst>
                                  <p:childTnLst>
                                    <p:set>
                                      <p:cBhvr>
                                        <p:cTn id="28" dur="1" fill="hold">
                                          <p:stCondLst>
                                            <p:cond delay="0"/>
                                          </p:stCondLst>
                                        </p:cTn>
                                        <p:tgtEl>
                                          <p:spTgt spid="31"/>
                                        </p:tgtEl>
                                        <p:attrNameLst>
                                          <p:attrName>style.visibility</p:attrName>
                                        </p:attrNameLst>
                                      </p:cBhvr>
                                      <p:to>
                                        <p:strVal val="visible"/>
                                      </p:to>
                                    </p:set>
                                    <p:anim calcmode="lin" valueType="num">
                                      <p:cBhvr additive="base">
                                        <p:cTn id="29" dur="1600" fill="hold"/>
                                        <p:tgtEl>
                                          <p:spTgt spid="31"/>
                                        </p:tgtEl>
                                        <p:attrNameLst>
                                          <p:attrName>ppt_x</p:attrName>
                                        </p:attrNameLst>
                                      </p:cBhvr>
                                      <p:tavLst>
                                        <p:tav tm="0">
                                          <p:val>
                                            <p:strVal val="#ppt_x"/>
                                          </p:val>
                                        </p:tav>
                                        <p:tav tm="100000">
                                          <p:val>
                                            <p:strVal val="#ppt_x"/>
                                          </p:val>
                                        </p:tav>
                                      </p:tavLst>
                                    </p:anim>
                                    <p:anim calcmode="lin" valueType="num">
                                      <p:cBhvr additive="base">
                                        <p:cTn id="30" dur="1600" fill="hold"/>
                                        <p:tgtEl>
                                          <p:spTgt spid="31"/>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4000"/>
                                  </p:stCondLst>
                                  <p:childTnLst>
                                    <p:set>
                                      <p:cBhvr>
                                        <p:cTn id="32" dur="1" fill="hold">
                                          <p:stCondLst>
                                            <p:cond delay="0"/>
                                          </p:stCondLst>
                                        </p:cTn>
                                        <p:tgtEl>
                                          <p:spTgt spid="34"/>
                                        </p:tgtEl>
                                        <p:attrNameLst>
                                          <p:attrName>style.visibility</p:attrName>
                                        </p:attrNameLst>
                                      </p:cBhvr>
                                      <p:to>
                                        <p:strVal val="visible"/>
                                      </p:to>
                                    </p:set>
                                    <p:anim calcmode="lin" valueType="num">
                                      <p:cBhvr additive="base">
                                        <p:cTn id="33" dur="1300" fill="hold"/>
                                        <p:tgtEl>
                                          <p:spTgt spid="34"/>
                                        </p:tgtEl>
                                        <p:attrNameLst>
                                          <p:attrName>ppt_x</p:attrName>
                                        </p:attrNameLst>
                                      </p:cBhvr>
                                      <p:tavLst>
                                        <p:tav tm="0">
                                          <p:val>
                                            <p:strVal val="#ppt_x"/>
                                          </p:val>
                                        </p:tav>
                                        <p:tav tm="100000">
                                          <p:val>
                                            <p:strVal val="#ppt_x"/>
                                          </p:val>
                                        </p:tav>
                                      </p:tavLst>
                                    </p:anim>
                                    <p:anim calcmode="lin" valueType="num">
                                      <p:cBhvr additive="base">
                                        <p:cTn id="34" dur="1300" fill="hold"/>
                                        <p:tgtEl>
                                          <p:spTgt spid="34"/>
                                        </p:tgtEl>
                                        <p:attrNameLst>
                                          <p:attrName>ppt_y</p:attrName>
                                        </p:attrNameLst>
                                      </p:cBhvr>
                                      <p:tavLst>
                                        <p:tav tm="0">
                                          <p:val>
                                            <p:strVal val="1+#ppt_h/2"/>
                                          </p:val>
                                        </p:tav>
                                        <p:tav tm="100000">
                                          <p:val>
                                            <p:strVal val="#ppt_y"/>
                                          </p:val>
                                        </p:tav>
                                      </p:tavLst>
                                    </p:anim>
                                  </p:childTnLst>
                                </p:cTn>
                              </p:par>
                            </p:childTnLst>
                          </p:cTn>
                        </p:par>
                        <p:par>
                          <p:cTn id="35" fill="hold">
                            <p:stCondLst>
                              <p:cond delay="5300"/>
                            </p:stCondLst>
                            <p:childTnLst>
                              <p:par>
                                <p:cTn id="36" presetID="1" presetClass="exit" presetSubtype="0" fill="hold" grpId="1" nodeType="afterEffect">
                                  <p:stCondLst>
                                    <p:cond delay="0"/>
                                  </p:stCondLst>
                                  <p:childTnLst>
                                    <p:set>
                                      <p:cBhvr>
                                        <p:cTn id="37"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theme/theme1.xml><?xml version="1.0" encoding="utf-8"?>
<a:theme xmlns:a="http://schemas.openxmlformats.org/drawingml/2006/main" name="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2.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854</Words>
  <Application>Microsoft Office PowerPoint</Application>
  <PresentationFormat>Custom</PresentationFormat>
  <Paragraphs>88</Paragraphs>
  <Slides>12</Slides>
  <Notes>11</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TechEd_2012_Template_16x9</vt:lpstr>
      <vt:lpstr>White with Consolas font for code slides</vt:lpstr>
      <vt:lpstr>Developer Collaboration with Team Foundation Server 2012</vt:lpstr>
      <vt:lpstr>Agenda</vt:lpstr>
      <vt:lpstr>Themes</vt:lpstr>
      <vt:lpstr>Developer Collaboration</vt:lpstr>
      <vt:lpstr>Build &amp; WIT Paper Cuts</vt:lpstr>
      <vt:lpstr>More Version Control Paper Cuts</vt:lpstr>
      <vt:lpstr>Related Content</vt:lpstr>
      <vt:lpstr>Matthew Mitrik</vt:lpstr>
      <vt:lpstr>Resources</vt:lpstr>
      <vt:lpstr>Submit your evals online </vt:lpstr>
      <vt:lpstr>PowerPoint Presentation</vt:lpstr>
      <vt:lpstr>PowerPoint Presentation</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Developer Collaboration with Team Foundation Server 2012</dc:title>
  <dc:subject>TechEd 2012</dc:subject>
  <dc:creator/>
  <cp:keywords/>
  <dc:description/>
  <cp:lastModifiedBy/>
  <cp:revision>1</cp:revision>
  <dcterms:created xsi:type="dcterms:W3CDTF">2012-06-26T03:50:54Z</dcterms:created>
  <dcterms:modified xsi:type="dcterms:W3CDTF">2012-06-27T02:07:36Z</dcterms:modified>
</cp:coreProperties>
</file>