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7"/>
  </p:notesMasterIdLst>
  <p:handoutMasterIdLst>
    <p:handoutMasterId r:id="rId48"/>
  </p:handoutMasterIdLst>
  <p:sldIdLst>
    <p:sldId id="320" r:id="rId3"/>
    <p:sldId id="321" r:id="rId4"/>
    <p:sldId id="322" r:id="rId5"/>
    <p:sldId id="323" r:id="rId6"/>
    <p:sldId id="324" r:id="rId7"/>
    <p:sldId id="325" r:id="rId8"/>
    <p:sldId id="326" r:id="rId9"/>
    <p:sldId id="327" r:id="rId10"/>
    <p:sldId id="328" r:id="rId11"/>
    <p:sldId id="329" r:id="rId12"/>
    <p:sldId id="330" r:id="rId13"/>
    <p:sldId id="333" r:id="rId14"/>
    <p:sldId id="334" r:id="rId15"/>
    <p:sldId id="335" r:id="rId16"/>
    <p:sldId id="336" r:id="rId17"/>
    <p:sldId id="337" r:id="rId18"/>
    <p:sldId id="338" r:id="rId19"/>
    <p:sldId id="339" r:id="rId20"/>
    <p:sldId id="340" r:id="rId21"/>
    <p:sldId id="341" r:id="rId22"/>
    <p:sldId id="342" r:id="rId23"/>
    <p:sldId id="369"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8" r:id="rId42"/>
    <p:sldId id="366" r:id="rId43"/>
    <p:sldId id="367" r:id="rId44"/>
    <p:sldId id="365" r:id="rId45"/>
    <p:sldId id="319"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94633" autoAdjust="0"/>
  </p:normalViewPr>
  <p:slideViewPr>
    <p:cSldViewPr snapToGrid="0">
      <p:cViewPr varScale="1">
        <p:scale>
          <a:sx n="48" d="100"/>
          <a:sy n="48" d="100"/>
        </p:scale>
        <p:origin x="-114" y="-12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3762"/>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66A76-51E5-4BFB-ADB0-12256B5949BB}"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US"/>
        </a:p>
      </dgm:t>
    </dgm:pt>
    <dgm:pt modelId="{2A521F34-8679-4AE7-85C5-04BD1FF02F7D}">
      <dgm:prSet phldrT="[Text]">
        <dgm:style>
          <a:lnRef idx="0">
            <a:schemeClr val="accent5"/>
          </a:lnRef>
          <a:fillRef idx="3">
            <a:schemeClr val="accent5"/>
          </a:fillRef>
          <a:effectRef idx="3">
            <a:schemeClr val="accent5"/>
          </a:effectRef>
          <a:fontRef idx="minor">
            <a:schemeClr val="lt1"/>
          </a:fontRef>
        </dgm:style>
      </dgm:prSet>
      <dgm:spPr/>
      <dgm:t>
        <a:bodyPr/>
        <a:lstStyle/>
        <a:p>
          <a:pPr algn="ctr"/>
          <a:r>
            <a:rPr lang="en-US" b="1" dirty="0" smtClean="0"/>
            <a:t>Assist with Flattening of Hierarchy</a:t>
          </a:r>
          <a:endParaRPr lang="en-US" b="1" dirty="0"/>
        </a:p>
      </dgm:t>
    </dgm:pt>
    <dgm:pt modelId="{790DF72D-9986-43A4-88BB-E423166796E7}" type="parTrans" cxnId="{AD1BD5BB-EF83-480C-8C94-520CA589AD1A}">
      <dgm:prSet/>
      <dgm:spPr/>
      <dgm:t>
        <a:bodyPr/>
        <a:lstStyle/>
        <a:p>
          <a:endParaRPr lang="en-US"/>
        </a:p>
      </dgm:t>
    </dgm:pt>
    <dgm:pt modelId="{7F0B31EC-B95A-4379-A05F-157FDB9A677A}" type="sibTrans" cxnId="{AD1BD5BB-EF83-480C-8C94-520CA589AD1A}">
      <dgm:prSet/>
      <dgm:spPr/>
      <dgm:t>
        <a:bodyPr/>
        <a:lstStyle/>
        <a:p>
          <a:endParaRPr lang="en-US"/>
        </a:p>
      </dgm:t>
    </dgm:pt>
    <dgm:pt modelId="{5AF95E81-4F89-41AE-8E7E-EB602FA55853}">
      <dgm:prSet phldrT="[Text]">
        <dgm:style>
          <a:lnRef idx="0">
            <a:schemeClr val="accent3"/>
          </a:lnRef>
          <a:fillRef idx="3">
            <a:schemeClr val="accent3"/>
          </a:fillRef>
          <a:effectRef idx="3">
            <a:schemeClr val="accent3"/>
          </a:effectRef>
          <a:fontRef idx="minor">
            <a:schemeClr val="lt1"/>
          </a:fontRef>
        </dgm:style>
      </dgm:prSet>
      <dgm:spPr/>
      <dgm:t>
        <a:bodyPr/>
        <a:lstStyle/>
        <a:p>
          <a:pPr algn="ctr"/>
          <a:r>
            <a:rPr lang="en-US" b="1" dirty="0" smtClean="0"/>
            <a:t>Assist with Migration of Objects</a:t>
          </a:r>
          <a:endParaRPr lang="en-US" b="1" dirty="0"/>
        </a:p>
      </dgm:t>
    </dgm:pt>
    <dgm:pt modelId="{726B9857-2605-4811-BCEE-03FF138BE2A6}" type="parTrans" cxnId="{CF6D0046-1420-4BB0-B9EB-B0EAE45FF2B6}">
      <dgm:prSet/>
      <dgm:spPr/>
      <dgm:t>
        <a:bodyPr/>
        <a:lstStyle/>
        <a:p>
          <a:endParaRPr lang="en-US"/>
        </a:p>
      </dgm:t>
    </dgm:pt>
    <dgm:pt modelId="{9E1CE5EA-B167-49BE-8874-B41F77845640}" type="sibTrans" cxnId="{CF6D0046-1420-4BB0-B9EB-B0EAE45FF2B6}">
      <dgm:prSet/>
      <dgm:spPr/>
      <dgm:t>
        <a:bodyPr/>
        <a:lstStyle/>
        <a:p>
          <a:endParaRPr lang="en-US"/>
        </a:p>
      </dgm:t>
    </dgm:pt>
    <dgm:pt modelId="{0F09F966-88D8-4994-9D6F-7AA33B2B8BA1}">
      <dgm:prSet phldrT="[Text]">
        <dgm:style>
          <a:lnRef idx="0">
            <a:schemeClr val="accent2"/>
          </a:lnRef>
          <a:fillRef idx="3">
            <a:schemeClr val="accent2"/>
          </a:fillRef>
          <a:effectRef idx="3">
            <a:schemeClr val="accent2"/>
          </a:effectRef>
          <a:fontRef idx="minor">
            <a:schemeClr val="lt1"/>
          </a:fontRef>
        </dgm:style>
      </dgm:prSet>
      <dgm:spPr/>
      <dgm:t>
        <a:bodyPr/>
        <a:lstStyle/>
        <a:p>
          <a:pPr algn="ctr"/>
          <a:r>
            <a:rPr lang="en-US" b="1" dirty="0" smtClean="0"/>
            <a:t>Assist with Migration of Clients</a:t>
          </a:r>
          <a:endParaRPr lang="en-US" b="1" dirty="0"/>
        </a:p>
      </dgm:t>
    </dgm:pt>
    <dgm:pt modelId="{12072526-E10D-4AB0-813D-9BF7EB26F8B8}" type="parTrans" cxnId="{696E0D9C-DE05-4F9A-AD88-E0B01181F5AD}">
      <dgm:prSet/>
      <dgm:spPr/>
      <dgm:t>
        <a:bodyPr/>
        <a:lstStyle/>
        <a:p>
          <a:endParaRPr lang="en-US"/>
        </a:p>
      </dgm:t>
    </dgm:pt>
    <dgm:pt modelId="{A91B2568-208A-4CA4-BF69-CFB79E2006EC}" type="sibTrans" cxnId="{696E0D9C-DE05-4F9A-AD88-E0B01181F5AD}">
      <dgm:prSet/>
      <dgm:spPr/>
      <dgm:t>
        <a:bodyPr/>
        <a:lstStyle/>
        <a:p>
          <a:endParaRPr lang="en-US"/>
        </a:p>
      </dgm:t>
    </dgm:pt>
    <dgm:pt modelId="{36287750-06DF-40B8-B359-BA2F0EA05480}">
      <dgm:prSet phldrT="[Text]">
        <dgm:style>
          <a:lnRef idx="0">
            <a:schemeClr val="accent6"/>
          </a:lnRef>
          <a:fillRef idx="3">
            <a:schemeClr val="accent6"/>
          </a:fillRef>
          <a:effectRef idx="3">
            <a:schemeClr val="accent6"/>
          </a:effectRef>
          <a:fontRef idx="minor">
            <a:schemeClr val="lt1"/>
          </a:fontRef>
        </dgm:style>
      </dgm:prSet>
      <dgm:spPr/>
      <dgm:t>
        <a:bodyPr/>
        <a:lstStyle/>
        <a:p>
          <a:pPr algn="ctr"/>
          <a:r>
            <a:rPr lang="en-US" b="1" dirty="0" smtClean="0"/>
            <a:t>Maximize Re-usability of x64 Server Hardware</a:t>
          </a:r>
          <a:endParaRPr lang="en-US" b="1" dirty="0"/>
        </a:p>
      </dgm:t>
    </dgm:pt>
    <dgm:pt modelId="{64FD9866-7B07-4A6D-88E5-D78786730D4E}" type="parTrans" cxnId="{3648FED5-A5FF-47ED-9192-95A203C9D2A1}">
      <dgm:prSet/>
      <dgm:spPr/>
      <dgm:t>
        <a:bodyPr/>
        <a:lstStyle/>
        <a:p>
          <a:endParaRPr lang="en-US"/>
        </a:p>
      </dgm:t>
    </dgm:pt>
    <dgm:pt modelId="{C771C88E-1224-4E6E-BFDA-A62C774E75A9}" type="sibTrans" cxnId="{3648FED5-A5FF-47ED-9192-95A203C9D2A1}">
      <dgm:prSet/>
      <dgm:spPr/>
      <dgm:t>
        <a:bodyPr/>
        <a:lstStyle/>
        <a:p>
          <a:endParaRPr lang="en-US"/>
        </a:p>
      </dgm:t>
    </dgm:pt>
    <dgm:pt modelId="{F5AFF90D-1115-47C7-919A-F20E636985F9}">
      <dgm:prSet phldrT="[Text]">
        <dgm:style>
          <a:lnRef idx="0">
            <a:schemeClr val="accent1"/>
          </a:lnRef>
          <a:fillRef idx="3">
            <a:schemeClr val="accent1"/>
          </a:fillRef>
          <a:effectRef idx="3">
            <a:schemeClr val="accent1"/>
          </a:effectRef>
          <a:fontRef idx="minor">
            <a:schemeClr val="lt1"/>
          </a:fontRef>
        </dgm:style>
      </dgm:prSet>
      <dgm:spPr/>
      <dgm:t>
        <a:bodyPr/>
        <a:lstStyle/>
        <a:p>
          <a:pPr algn="ctr"/>
          <a:r>
            <a:rPr lang="en-US" b="1" smtClean="0"/>
            <a:t>Minimize WAN impact</a:t>
          </a:r>
          <a:endParaRPr lang="en-US" b="1" dirty="0"/>
        </a:p>
      </dgm:t>
    </dgm:pt>
    <dgm:pt modelId="{3617E449-D31E-4813-8F3E-5C7EBE76CB5F}" type="parTrans" cxnId="{E42F21C0-55FD-4044-A11E-AEBB7E9087BC}">
      <dgm:prSet/>
      <dgm:spPr/>
      <dgm:t>
        <a:bodyPr/>
        <a:lstStyle/>
        <a:p>
          <a:endParaRPr lang="en-US"/>
        </a:p>
      </dgm:t>
    </dgm:pt>
    <dgm:pt modelId="{954C2AF8-173B-41C3-84B2-947EC32586A3}" type="sibTrans" cxnId="{E42F21C0-55FD-4044-A11E-AEBB7E9087BC}">
      <dgm:prSet/>
      <dgm:spPr/>
      <dgm:t>
        <a:bodyPr/>
        <a:lstStyle/>
        <a:p>
          <a:endParaRPr lang="en-US"/>
        </a:p>
      </dgm:t>
    </dgm:pt>
    <dgm:pt modelId="{CBBB3D44-6ED8-4229-9DC9-453BC3F88E11}" type="pres">
      <dgm:prSet presAssocID="{96166A76-51E5-4BFB-ADB0-12256B5949BB}" presName="linear" presStyleCnt="0">
        <dgm:presLayoutVars>
          <dgm:animLvl val="lvl"/>
          <dgm:resizeHandles val="exact"/>
        </dgm:presLayoutVars>
      </dgm:prSet>
      <dgm:spPr/>
      <dgm:t>
        <a:bodyPr/>
        <a:lstStyle/>
        <a:p>
          <a:endParaRPr lang="en-US"/>
        </a:p>
      </dgm:t>
    </dgm:pt>
    <dgm:pt modelId="{6E062B91-AD8E-48BE-9C43-7D58A2FA2830}" type="pres">
      <dgm:prSet presAssocID="{5AF95E81-4F89-41AE-8E7E-EB602FA55853}" presName="parentText" presStyleLbl="node1" presStyleIdx="0" presStyleCnt="5" custLinFactNeighborY="33701">
        <dgm:presLayoutVars>
          <dgm:chMax val="0"/>
          <dgm:bulletEnabled val="1"/>
        </dgm:presLayoutVars>
      </dgm:prSet>
      <dgm:spPr/>
      <dgm:t>
        <a:bodyPr/>
        <a:lstStyle/>
        <a:p>
          <a:endParaRPr lang="en-US"/>
        </a:p>
      </dgm:t>
    </dgm:pt>
    <dgm:pt modelId="{CDAE9606-2E35-4903-AF57-E3647117D873}" type="pres">
      <dgm:prSet presAssocID="{9E1CE5EA-B167-49BE-8874-B41F77845640}" presName="spacer" presStyleCnt="0"/>
      <dgm:spPr/>
    </dgm:pt>
    <dgm:pt modelId="{D875A925-10D0-4EBB-952E-BBE28CB12C1D}" type="pres">
      <dgm:prSet presAssocID="{0F09F966-88D8-4994-9D6F-7AA33B2B8BA1}" presName="parentText" presStyleLbl="node1" presStyleIdx="1" presStyleCnt="5">
        <dgm:presLayoutVars>
          <dgm:chMax val="0"/>
          <dgm:bulletEnabled val="1"/>
        </dgm:presLayoutVars>
      </dgm:prSet>
      <dgm:spPr/>
      <dgm:t>
        <a:bodyPr/>
        <a:lstStyle/>
        <a:p>
          <a:endParaRPr lang="en-US"/>
        </a:p>
      </dgm:t>
    </dgm:pt>
    <dgm:pt modelId="{85B7AEE6-D316-452E-925A-654A831CC0B3}" type="pres">
      <dgm:prSet presAssocID="{A91B2568-208A-4CA4-BF69-CFB79E2006EC}" presName="spacer" presStyleCnt="0"/>
      <dgm:spPr/>
    </dgm:pt>
    <dgm:pt modelId="{B790BE9B-6E60-4D3A-8732-2E319A48A016}" type="pres">
      <dgm:prSet presAssocID="{F5AFF90D-1115-47C7-919A-F20E636985F9}" presName="parentText" presStyleLbl="node1" presStyleIdx="2" presStyleCnt="5">
        <dgm:presLayoutVars>
          <dgm:chMax val="0"/>
          <dgm:bulletEnabled val="1"/>
        </dgm:presLayoutVars>
      </dgm:prSet>
      <dgm:spPr/>
      <dgm:t>
        <a:bodyPr/>
        <a:lstStyle/>
        <a:p>
          <a:endParaRPr lang="en-US"/>
        </a:p>
      </dgm:t>
    </dgm:pt>
    <dgm:pt modelId="{A2A93CD2-3636-44FB-A42F-B1AAC865101F}" type="pres">
      <dgm:prSet presAssocID="{954C2AF8-173B-41C3-84B2-947EC32586A3}" presName="spacer" presStyleCnt="0"/>
      <dgm:spPr/>
    </dgm:pt>
    <dgm:pt modelId="{81C24749-D8BC-41F5-8DD4-2170E53C4539}" type="pres">
      <dgm:prSet presAssocID="{36287750-06DF-40B8-B359-BA2F0EA05480}" presName="parentText" presStyleLbl="node1" presStyleIdx="3" presStyleCnt="5">
        <dgm:presLayoutVars>
          <dgm:chMax val="0"/>
          <dgm:bulletEnabled val="1"/>
        </dgm:presLayoutVars>
      </dgm:prSet>
      <dgm:spPr/>
      <dgm:t>
        <a:bodyPr/>
        <a:lstStyle/>
        <a:p>
          <a:endParaRPr lang="en-US"/>
        </a:p>
      </dgm:t>
    </dgm:pt>
    <dgm:pt modelId="{2750D00D-AD6F-4C91-BEB1-34454A662353}" type="pres">
      <dgm:prSet presAssocID="{C771C88E-1224-4E6E-BFDA-A62C774E75A9}" presName="spacer" presStyleCnt="0"/>
      <dgm:spPr/>
    </dgm:pt>
    <dgm:pt modelId="{E122092A-3A31-4310-85D8-6510DF712B9D}" type="pres">
      <dgm:prSet presAssocID="{2A521F34-8679-4AE7-85C5-04BD1FF02F7D}" presName="parentText" presStyleLbl="node1" presStyleIdx="4" presStyleCnt="5" custLinFactNeighborY="-33701">
        <dgm:presLayoutVars>
          <dgm:chMax val="0"/>
          <dgm:bulletEnabled val="1"/>
        </dgm:presLayoutVars>
      </dgm:prSet>
      <dgm:spPr/>
      <dgm:t>
        <a:bodyPr/>
        <a:lstStyle/>
        <a:p>
          <a:endParaRPr lang="en-US"/>
        </a:p>
      </dgm:t>
    </dgm:pt>
  </dgm:ptLst>
  <dgm:cxnLst>
    <dgm:cxn modelId="{87B04C39-16DC-4935-992E-EDC7559C4479}" type="presOf" srcId="{0F09F966-88D8-4994-9D6F-7AA33B2B8BA1}" destId="{D875A925-10D0-4EBB-952E-BBE28CB12C1D}" srcOrd="0" destOrd="0" presId="urn:microsoft.com/office/officeart/2005/8/layout/vList2"/>
    <dgm:cxn modelId="{432663F8-02E5-4199-9B8E-9ED60FAE3AC6}" type="presOf" srcId="{96166A76-51E5-4BFB-ADB0-12256B5949BB}" destId="{CBBB3D44-6ED8-4229-9DC9-453BC3F88E11}" srcOrd="0" destOrd="0" presId="urn:microsoft.com/office/officeart/2005/8/layout/vList2"/>
    <dgm:cxn modelId="{CF6D0046-1420-4BB0-B9EB-B0EAE45FF2B6}" srcId="{96166A76-51E5-4BFB-ADB0-12256B5949BB}" destId="{5AF95E81-4F89-41AE-8E7E-EB602FA55853}" srcOrd="0" destOrd="0" parTransId="{726B9857-2605-4811-BCEE-03FF138BE2A6}" sibTransId="{9E1CE5EA-B167-49BE-8874-B41F77845640}"/>
    <dgm:cxn modelId="{AD99499E-D4A5-4A84-801D-C79F42DCDA2D}" type="presOf" srcId="{5AF95E81-4F89-41AE-8E7E-EB602FA55853}" destId="{6E062B91-AD8E-48BE-9C43-7D58A2FA2830}" srcOrd="0" destOrd="0" presId="urn:microsoft.com/office/officeart/2005/8/layout/vList2"/>
    <dgm:cxn modelId="{4C94AD76-CD76-4784-8A89-7526D7D08A0C}" type="presOf" srcId="{2A521F34-8679-4AE7-85C5-04BD1FF02F7D}" destId="{E122092A-3A31-4310-85D8-6510DF712B9D}" srcOrd="0" destOrd="0" presId="urn:microsoft.com/office/officeart/2005/8/layout/vList2"/>
    <dgm:cxn modelId="{A26C2915-AF5F-4385-9ED8-526F053389EA}" type="presOf" srcId="{36287750-06DF-40B8-B359-BA2F0EA05480}" destId="{81C24749-D8BC-41F5-8DD4-2170E53C4539}" srcOrd="0" destOrd="0" presId="urn:microsoft.com/office/officeart/2005/8/layout/vList2"/>
    <dgm:cxn modelId="{9D523825-3216-4263-9ACD-CECF1E5975A1}" type="presOf" srcId="{F5AFF90D-1115-47C7-919A-F20E636985F9}" destId="{B790BE9B-6E60-4D3A-8732-2E319A48A016}" srcOrd="0" destOrd="0" presId="urn:microsoft.com/office/officeart/2005/8/layout/vList2"/>
    <dgm:cxn modelId="{696E0D9C-DE05-4F9A-AD88-E0B01181F5AD}" srcId="{96166A76-51E5-4BFB-ADB0-12256B5949BB}" destId="{0F09F966-88D8-4994-9D6F-7AA33B2B8BA1}" srcOrd="1" destOrd="0" parTransId="{12072526-E10D-4AB0-813D-9BF7EB26F8B8}" sibTransId="{A91B2568-208A-4CA4-BF69-CFB79E2006EC}"/>
    <dgm:cxn modelId="{AD1BD5BB-EF83-480C-8C94-520CA589AD1A}" srcId="{96166A76-51E5-4BFB-ADB0-12256B5949BB}" destId="{2A521F34-8679-4AE7-85C5-04BD1FF02F7D}" srcOrd="4" destOrd="0" parTransId="{790DF72D-9986-43A4-88BB-E423166796E7}" sibTransId="{7F0B31EC-B95A-4379-A05F-157FDB9A677A}"/>
    <dgm:cxn modelId="{3648FED5-A5FF-47ED-9192-95A203C9D2A1}" srcId="{96166A76-51E5-4BFB-ADB0-12256B5949BB}" destId="{36287750-06DF-40B8-B359-BA2F0EA05480}" srcOrd="3" destOrd="0" parTransId="{64FD9866-7B07-4A6D-88E5-D78786730D4E}" sibTransId="{C771C88E-1224-4E6E-BFDA-A62C774E75A9}"/>
    <dgm:cxn modelId="{E42F21C0-55FD-4044-A11E-AEBB7E9087BC}" srcId="{96166A76-51E5-4BFB-ADB0-12256B5949BB}" destId="{F5AFF90D-1115-47C7-919A-F20E636985F9}" srcOrd="2" destOrd="0" parTransId="{3617E449-D31E-4813-8F3E-5C7EBE76CB5F}" sibTransId="{954C2AF8-173B-41C3-84B2-947EC32586A3}"/>
    <dgm:cxn modelId="{8FCDEE91-7363-4716-8955-F69F5E7DF267}" type="presParOf" srcId="{CBBB3D44-6ED8-4229-9DC9-453BC3F88E11}" destId="{6E062B91-AD8E-48BE-9C43-7D58A2FA2830}" srcOrd="0" destOrd="0" presId="urn:microsoft.com/office/officeart/2005/8/layout/vList2"/>
    <dgm:cxn modelId="{A7055B7D-0C09-4AC7-A6CB-F830735941DF}" type="presParOf" srcId="{CBBB3D44-6ED8-4229-9DC9-453BC3F88E11}" destId="{CDAE9606-2E35-4903-AF57-E3647117D873}" srcOrd="1" destOrd="0" presId="urn:microsoft.com/office/officeart/2005/8/layout/vList2"/>
    <dgm:cxn modelId="{5EADBEA7-9DC9-4E5D-8891-B5D1635A3D86}" type="presParOf" srcId="{CBBB3D44-6ED8-4229-9DC9-453BC3F88E11}" destId="{D875A925-10D0-4EBB-952E-BBE28CB12C1D}" srcOrd="2" destOrd="0" presId="urn:microsoft.com/office/officeart/2005/8/layout/vList2"/>
    <dgm:cxn modelId="{AB72C150-4873-49D1-88A0-C2101A3316EB}" type="presParOf" srcId="{CBBB3D44-6ED8-4229-9DC9-453BC3F88E11}" destId="{85B7AEE6-D316-452E-925A-654A831CC0B3}" srcOrd="3" destOrd="0" presId="urn:microsoft.com/office/officeart/2005/8/layout/vList2"/>
    <dgm:cxn modelId="{496481E8-E01A-409C-8075-8AE7A7C59841}" type="presParOf" srcId="{CBBB3D44-6ED8-4229-9DC9-453BC3F88E11}" destId="{B790BE9B-6E60-4D3A-8732-2E319A48A016}" srcOrd="4" destOrd="0" presId="urn:microsoft.com/office/officeart/2005/8/layout/vList2"/>
    <dgm:cxn modelId="{DF691F30-B0CE-43A5-BA58-A08AB1761B40}" type="presParOf" srcId="{CBBB3D44-6ED8-4229-9DC9-453BC3F88E11}" destId="{A2A93CD2-3636-44FB-A42F-B1AAC865101F}" srcOrd="5" destOrd="0" presId="urn:microsoft.com/office/officeart/2005/8/layout/vList2"/>
    <dgm:cxn modelId="{12A8B14F-2E50-4146-9567-A5C682FB4865}" type="presParOf" srcId="{CBBB3D44-6ED8-4229-9DC9-453BC3F88E11}" destId="{81C24749-D8BC-41F5-8DD4-2170E53C4539}" srcOrd="6" destOrd="0" presId="urn:microsoft.com/office/officeart/2005/8/layout/vList2"/>
    <dgm:cxn modelId="{5BA9277C-DA81-4DE3-9CDA-D1621FA12E82}" type="presParOf" srcId="{CBBB3D44-6ED8-4229-9DC9-453BC3F88E11}" destId="{2750D00D-AD6F-4C91-BEB1-34454A662353}" srcOrd="7" destOrd="0" presId="urn:microsoft.com/office/officeart/2005/8/layout/vList2"/>
    <dgm:cxn modelId="{B7F87A06-8878-40C4-9D29-3B6BD29C206A}" type="presParOf" srcId="{CBBB3D44-6ED8-4229-9DC9-453BC3F88E11}" destId="{E122092A-3A31-4310-85D8-6510DF712B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7:09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sz="8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3842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7989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lstStyle/>
          <a:p>
            <a:endParaRPr lang="en-US" dirty="0"/>
          </a:p>
        </p:txBody>
      </p:sp>
      <p:sp>
        <p:nvSpPr>
          <p:cNvPr id="8" name="Date Placeholder 7"/>
          <p:cNvSpPr>
            <a:spLocks noGrp="1"/>
          </p:cNvSpPr>
          <p:nvPr>
            <p:ph type="dt" idx="10"/>
          </p:nvPr>
        </p:nvSpPr>
        <p:spPr/>
        <p:txBody>
          <a:bodyPr/>
          <a:lstStyle/>
          <a:p>
            <a:fld id="{1B441FE9-052C-4110-8D61-5FDC89C7F62A}" type="datetime1">
              <a:rPr lang="en-US" smtClean="0">
                <a:solidFill>
                  <a:prstClr val="black"/>
                </a:solidFill>
              </a:rPr>
              <a:pPr/>
              <a:t>6/26/2012</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25889DFC-3D99-4347-8739-D76B8B41D991}" type="slidenum">
              <a:rPr lang="en-US" smtClean="0">
                <a:solidFill>
                  <a:prstClr val="black"/>
                </a:solidFill>
              </a:rPr>
              <a:pPr/>
              <a:t>16</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Europe 2010</a:t>
            </a:r>
            <a:endParaRPr lang="en-US" dirty="0">
              <a:solidFill>
                <a:prstClr val="black"/>
              </a:solidFill>
            </a:endParaRPr>
          </a:p>
        </p:txBody>
      </p:sp>
    </p:spTree>
    <p:extLst>
      <p:ext uri="{BB962C8B-B14F-4D97-AF65-F5344CB8AC3E}">
        <p14:creationId xmlns:p14="http://schemas.microsoft.com/office/powerpoint/2010/main" val="179826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16383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defTabSz="888651">
              <a:spcBef>
                <a:spcPct val="0"/>
              </a:spcBef>
              <a:spcAft>
                <a:spcPts val="0"/>
              </a:spcAft>
              <a:defRPr/>
            </a:pPr>
            <a:endParaRPr lang="en-US" baseline="0"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62EF4C-69EA-493E-9EC5-726499C64871}" type="slidenum">
              <a:rPr lang="en-US">
                <a:solidFill>
                  <a:srgbClr val="000000"/>
                </a:solidFill>
                <a:cs typeface="Arial" charset="0"/>
              </a:rPr>
              <a:pPr fontAlgn="base">
                <a:spcBef>
                  <a:spcPct val="0"/>
                </a:spcBef>
                <a:spcAft>
                  <a:spcPct val="0"/>
                </a:spcAft>
              </a:pPr>
              <a:t>2</a:t>
            </a:fld>
            <a:endParaRPr lang="en-US">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sz="8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3783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13884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485908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headEnd/>
            <a:tailEnd/>
          </a:ln>
        </p:spPr>
        <p:txBody>
          <a:bodyPr/>
          <a:lstStyle/>
          <a:p>
            <a:fld id="{25FF3F58-628F-4574-BEA4-FF0A81F766CF}" type="slidenum">
              <a:rPr lang="en-US" smtClean="0">
                <a:solidFill>
                  <a:prstClr val="black"/>
                </a:solidFill>
              </a:rPr>
              <a:pPr/>
              <a:t>31</a:t>
            </a:fld>
            <a:endParaRPr lang="en-US" smtClean="0">
              <a:solidFill>
                <a:prstClr val="black"/>
              </a:solidFill>
            </a:endParaRPr>
          </a:p>
        </p:txBody>
      </p:sp>
      <p:sp>
        <p:nvSpPr>
          <p:cNvPr id="32771" name="Shape 3"/>
          <p:cNvSpPr txBox="1">
            <a:spLocks noGrp="1" noChangeArrowheads="1"/>
          </p:cNvSpPr>
          <p:nvPr/>
        </p:nvSpPr>
        <p:spPr bwMode="auto">
          <a:xfrm>
            <a:off x="3884614" y="0"/>
            <a:ext cx="2971800" cy="457200"/>
          </a:xfrm>
          <a:prstGeom prst="rect">
            <a:avLst/>
          </a:prstGeom>
          <a:noFill/>
          <a:ln w="9525" algn="ctr">
            <a:noFill/>
            <a:miter lim="800000"/>
            <a:headEnd/>
            <a:tailEnd/>
          </a:ln>
        </p:spPr>
        <p:txBody>
          <a:bodyPr lIns="90569" tIns="45285" rIns="90569" bIns="45285"/>
          <a:lstStyle/>
          <a:p>
            <a:pPr algn="r"/>
            <a:fld id="{A28A694B-58E8-4C33-ABAA-CD184276A3A5}" type="datetime8">
              <a:rPr lang="en-US" sz="1200">
                <a:solidFill>
                  <a:prstClr val="black"/>
                </a:solidFill>
                <a:latin typeface="Times New Roman" pitchFamily="18" charset="0"/>
              </a:rPr>
              <a:pPr algn="r"/>
              <a:t>6/26/2012 7:10 PM</a:t>
            </a:fld>
            <a:endParaRPr lang="en-US" sz="1200">
              <a:solidFill>
                <a:prstClr val="black"/>
              </a:solidFill>
              <a:latin typeface="Times New Roman" pitchFamily="18" charset="0"/>
            </a:endParaRPr>
          </a:p>
        </p:txBody>
      </p:sp>
      <p:sp>
        <p:nvSpPr>
          <p:cNvPr id="32772" name="Shape 4"/>
          <p:cNvSpPr txBox="1">
            <a:spLocks noGrp="1" noChangeArrowheads="1"/>
          </p:cNvSpPr>
          <p:nvPr/>
        </p:nvSpPr>
        <p:spPr bwMode="auto">
          <a:xfrm>
            <a:off x="5583240" y="8685214"/>
            <a:ext cx="1273175" cy="457200"/>
          </a:xfrm>
          <a:prstGeom prst="rect">
            <a:avLst/>
          </a:prstGeom>
          <a:noFill/>
          <a:ln w="9525" algn="ctr">
            <a:noFill/>
            <a:miter lim="800000"/>
            <a:headEnd/>
            <a:tailEnd/>
          </a:ln>
        </p:spPr>
        <p:txBody>
          <a:bodyPr lIns="90569" tIns="45285" rIns="90569" bIns="45285" anchor="b"/>
          <a:lstStyle/>
          <a:p>
            <a:pPr algn="r"/>
            <a:fld id="{4BFA8544-F4D4-4486-9808-E16638661695}" type="slidenum">
              <a:rPr lang="en-US" sz="1200">
                <a:solidFill>
                  <a:prstClr val="black"/>
                </a:solidFill>
                <a:latin typeface="Times New Roman" pitchFamily="18" charset="0"/>
              </a:rPr>
              <a:pPr algn="r"/>
              <a:t>31</a:t>
            </a:fld>
            <a:endParaRPr lang="en-US" sz="1200">
              <a:solidFill>
                <a:prstClr val="black"/>
              </a:solidFill>
              <a:latin typeface="Times New Roman" pitchFamily="18" charset="0"/>
            </a:endParaRPr>
          </a:p>
        </p:txBody>
      </p:sp>
      <p:sp>
        <p:nvSpPr>
          <p:cNvPr id="32773" name="Shape 5"/>
          <p:cNvSpPr txBox="1">
            <a:spLocks noGrp="1" noChangeArrowheads="1"/>
          </p:cNvSpPr>
          <p:nvPr/>
        </p:nvSpPr>
        <p:spPr bwMode="auto">
          <a:xfrm>
            <a:off x="1" y="8791575"/>
            <a:ext cx="5667375" cy="350837"/>
          </a:xfrm>
          <a:prstGeom prst="rect">
            <a:avLst/>
          </a:prstGeom>
          <a:noFill/>
          <a:ln w="9525" algn="ctr">
            <a:noFill/>
            <a:miter lim="800000"/>
            <a:headEnd/>
            <a:tailEnd/>
          </a:ln>
        </p:spPr>
        <p:txBody>
          <a:bodyPr lIns="90569" tIns="45285" rIns="90569" bIns="45285" anchor="b"/>
          <a:lstStyle/>
          <a:p>
            <a:pPr eaLnBrk="0" hangingPunct="0"/>
            <a:r>
              <a:rPr lang="en-US" sz="800">
                <a:solidFill>
                  <a:prstClr val="black"/>
                </a:solidFill>
                <a:latin typeface="Segoe"/>
                <a:cs typeface="Arial" pitchFamily="34" charset="0"/>
              </a:rPr>
              <a:t>© 2005 Microsoft Corporation. All rights reserved.</a:t>
            </a:r>
          </a:p>
          <a:p>
            <a:pPr eaLnBrk="0" hangingPunct="0"/>
            <a:r>
              <a:rPr lang="en-US" sz="800">
                <a:solidFill>
                  <a:prstClr val="black"/>
                </a:solidFill>
                <a:latin typeface="Segoe"/>
                <a:cs typeface="Arial" pitchFamily="34" charset="0"/>
              </a:rPr>
              <a:t>This presentation is for informational purposes only. Microsoft makes no warranties, express or implied, in this summary.</a:t>
            </a:r>
          </a:p>
        </p:txBody>
      </p:sp>
      <p:sp>
        <p:nvSpPr>
          <p:cNvPr id="32774" name="Rectangle 823297"/>
          <p:cNvSpPr>
            <a:spLocks noGrp="1" noRot="1" noChangeAspect="1" noChangeArrowheads="1" noTextEdit="1"/>
          </p:cNvSpPr>
          <p:nvPr>
            <p:ph type="sldImg"/>
          </p:nvPr>
        </p:nvSpPr>
        <p:spPr>
          <a:noFill/>
          <a:ln cap="flat">
            <a:headEnd type="none" w="med" len="med"/>
            <a:tailEnd type="none" w="med" len="med"/>
          </a:ln>
        </p:spPr>
      </p:sp>
      <p:sp>
        <p:nvSpPr>
          <p:cNvPr id="32775" name="Rectangle 823298"/>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9872E856-3772-4964-9EF0-3B7BB647A823}" type="datetime1">
              <a:rPr lang="en-US" smtClean="0">
                <a:solidFill>
                  <a:prstClr val="black"/>
                </a:solidFill>
              </a:rPr>
              <a:pPr/>
              <a:t>6/26/2012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142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9872E856-3772-4964-9EF0-3B7BB647A823}" type="datetime1">
              <a:rPr lang="en-US" smtClean="0">
                <a:solidFill>
                  <a:prstClr val="black"/>
                </a:solidFill>
              </a:rPr>
              <a:pPr/>
              <a:t>6/26/2012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14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85800"/>
            <a:ext cx="4319588" cy="2432050"/>
          </a:xfrm>
        </p:spPr>
      </p:sp>
      <p:sp>
        <p:nvSpPr>
          <p:cNvPr id="3" name="Notes Placeholder 2"/>
          <p:cNvSpPr>
            <a:spLocks noGrp="1"/>
          </p:cNvSpPr>
          <p:nvPr>
            <p:ph type="body" idx="1"/>
          </p:nvPr>
        </p:nvSpPr>
        <p:spPr>
          <a:xfrm>
            <a:off x="407989" y="3305051"/>
            <a:ext cx="6042024" cy="4798414"/>
          </a:xfrm>
        </p:spPr>
        <p:txBody>
          <a:bodyPr/>
          <a:lstStyle/>
          <a:p>
            <a:endParaRPr lang="en-US" baseline="0" dirty="0" smtClean="0">
              <a:solidFill>
                <a:srgbClr val="262626"/>
              </a:solidFill>
              <a:ea typeface="Calibri"/>
              <a:cs typeface="Calibri"/>
            </a:endParaRPr>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65197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8646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7:10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7:10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7:10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sz="8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736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10859073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90410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8341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 id="2147483730"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20.emf"/><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emf"/><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20.emf"/><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4.png"/><Relationship Id="rId5" Type="http://schemas.microsoft.com/office/2007/relationships/hdphoto" Target="../media/hdphoto13.wdp"/><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gif"/><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73.wmf"/><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72.png"/><Relationship Id="rId5" Type="http://schemas.openxmlformats.org/officeDocument/2006/relationships/hyperlink" Target="http://www.microsoft.com/sqlserverlabs" TargetMode="External"/><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13" Type="http://schemas.microsoft.com/office/2007/relationships/hdphoto" Target="../media/hdphoto15.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69.png"/><Relationship Id="rId5" Type="http://schemas.openxmlformats.org/officeDocument/2006/relationships/image" Target="../media/image75.png"/><Relationship Id="rId10" Type="http://schemas.openxmlformats.org/officeDocument/2006/relationships/hyperlink" Target="http://microsoft.com/msdn" TargetMode="External"/><Relationship Id="rId4" Type="http://schemas.openxmlformats.org/officeDocument/2006/relationships/image" Target="../media/image74.emf"/><Relationship Id="rId9" Type="http://schemas.microsoft.com/office/2007/relationships/hdphoto" Target="../media/hdphoto14.wdp"/></Relationships>
</file>

<file path=ppt/slides/_rels/slide42.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24.png"/><Relationship Id="rId12" Type="http://schemas.microsoft.com/office/2007/relationships/hdphoto" Target="../media/hdphoto4.wdp"/><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20.emf"/><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28.png"/><Relationship Id="rId12" Type="http://schemas.microsoft.com/office/2007/relationships/hdphoto" Target="../media/hdphoto7.wdp"/><Relationship Id="rId2" Type="http://schemas.openxmlformats.org/officeDocument/2006/relationships/slideLayout" Target="../slideLayouts/slideLayout12.xml"/><Relationship Id="rId1" Type="http://schemas.openxmlformats.org/officeDocument/2006/relationships/tags" Target="../tags/tag1.xml"/><Relationship Id="rId6" Type="http://schemas.microsoft.com/office/2007/relationships/hdphoto" Target="../media/hdphoto5.wdp"/><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0.emf"/><Relationship Id="rId9" Type="http://schemas.microsoft.com/office/2007/relationships/hdphoto" Target="../media/hdphoto6.wdp"/><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microsoft.com/office/2007/relationships/hdphoto" Target="../media/hdphoto9.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7.png"/><Relationship Id="rId11" Type="http://schemas.microsoft.com/office/2007/relationships/hdphoto" Target="../media/hdphoto10.wdp"/><Relationship Id="rId5" Type="http://schemas.openxmlformats.org/officeDocument/2006/relationships/image" Target="../media/image36.png"/><Relationship Id="rId10" Type="http://schemas.openxmlformats.org/officeDocument/2006/relationships/image" Target="../media/image38.png"/><Relationship Id="rId4" Type="http://schemas.microsoft.com/office/2007/relationships/hdphoto" Target="../media/hdphoto8.wdp"/><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wikipedia/en/9/9f/Apple-logo.svg" TargetMode="External"/><Relationship Id="rId5" Type="http://schemas.openxmlformats.org/officeDocument/2006/relationships/image" Target="../media/image41.emf"/><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29000"/>
            <a:ext cx="6718301" cy="1232464"/>
          </a:xfrm>
        </p:spPr>
        <p:txBody>
          <a:bodyPr/>
          <a:lstStyle/>
          <a:p>
            <a:r>
              <a:rPr lang="en-US" dirty="0"/>
              <a:t>Microsoft System Center </a:t>
            </a:r>
            <a:r>
              <a:rPr lang="en-US" dirty="0" smtClean="0"/>
              <a:t>2012 Configuration </a:t>
            </a:r>
            <a:r>
              <a:rPr lang="en-US" dirty="0"/>
              <a:t>Manager </a:t>
            </a:r>
            <a:r>
              <a:rPr lang="en-US" dirty="0" smtClean="0"/>
              <a:t>Overview</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a:xfrm>
            <a:off x="8228012" y="4992756"/>
            <a:ext cx="2456635" cy="830997"/>
          </a:xfrm>
          <a:prstGeom prst="rect">
            <a:avLst/>
          </a:prstGeom>
        </p:spPr>
        <p:txBody>
          <a:bodyPr wrap="none">
            <a:spAutoFit/>
          </a:bodyPr>
          <a:lstStyle/>
          <a:p>
            <a:r>
              <a:rPr lang="en-US" sz="1600" dirty="0" smtClean="0">
                <a:solidFill>
                  <a:srgbClr val="363535"/>
                </a:solidFill>
              </a:rPr>
              <a:t>Wally Mead</a:t>
            </a:r>
          </a:p>
          <a:p>
            <a:r>
              <a:rPr lang="en-US" sz="1600" dirty="0" smtClean="0">
                <a:solidFill>
                  <a:srgbClr val="363535"/>
                </a:solidFill>
              </a:rPr>
              <a:t>Senior Program Manager</a:t>
            </a:r>
          </a:p>
          <a:p>
            <a:r>
              <a:rPr lang="en-US" sz="1600" dirty="0" smtClean="0">
                <a:solidFill>
                  <a:srgbClr val="363535"/>
                </a:solidFill>
              </a:rPr>
              <a:t>Microsoft Corporation</a:t>
            </a:r>
            <a:endParaRPr lang="en-US" sz="1600" dirty="0">
              <a:solidFill>
                <a:srgbClr val="363535"/>
              </a:solidFill>
            </a:endParaRPr>
          </a:p>
        </p:txBody>
      </p:sp>
      <p:sp>
        <p:nvSpPr>
          <p:cNvPr id="7" name="Rectangle 6"/>
          <p:cNvSpPr/>
          <p:nvPr/>
        </p:nvSpPr>
        <p:spPr>
          <a:xfrm>
            <a:off x="4186100" y="4989442"/>
            <a:ext cx="3135217" cy="830997"/>
          </a:xfrm>
          <a:prstGeom prst="rect">
            <a:avLst/>
          </a:prstGeom>
        </p:spPr>
        <p:txBody>
          <a:bodyPr wrap="none">
            <a:spAutoFit/>
          </a:bodyPr>
          <a:lstStyle/>
          <a:p>
            <a:r>
              <a:rPr lang="en-US" sz="1600" dirty="0" smtClean="0">
                <a:solidFill>
                  <a:srgbClr val="363535"/>
                </a:solidFill>
              </a:rPr>
              <a:t>Mark Florida</a:t>
            </a:r>
          </a:p>
          <a:p>
            <a:r>
              <a:rPr lang="en-US" sz="1600" dirty="0" smtClean="0">
                <a:solidFill>
                  <a:srgbClr val="363535"/>
                </a:solidFill>
              </a:rPr>
              <a:t>Principal Program Manager Lead</a:t>
            </a:r>
          </a:p>
          <a:p>
            <a:r>
              <a:rPr lang="en-US" sz="1600" dirty="0" smtClean="0">
                <a:solidFill>
                  <a:srgbClr val="363535"/>
                </a:solidFill>
              </a:rPr>
              <a:t>Microsoft Corporation</a:t>
            </a:r>
            <a:endParaRPr lang="en-US" sz="1600" dirty="0">
              <a:solidFill>
                <a:srgbClr val="363535"/>
              </a:solidFill>
            </a:endParaRPr>
          </a:p>
        </p:txBody>
      </p:sp>
      <p:sp>
        <p:nvSpPr>
          <p:cNvPr id="3" name="TextBox 2"/>
          <p:cNvSpPr txBox="1"/>
          <p:nvPr/>
        </p:nvSpPr>
        <p:spPr>
          <a:xfrm>
            <a:off x="519113" y="228600"/>
            <a:ext cx="1993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rgbClr val="FFFFFF">
                    <a:alpha val="99000"/>
                  </a:srgbClr>
                </a:solidFill>
              </a:rPr>
              <a:t>MGT309</a:t>
            </a:r>
          </a:p>
        </p:txBody>
      </p:sp>
    </p:spTree>
    <p:extLst>
      <p:ext uri="{BB962C8B-B14F-4D97-AF65-F5344CB8AC3E}">
        <p14:creationId xmlns:p14="http://schemas.microsoft.com/office/powerpoint/2010/main" val="13133735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People-Centric Software Distribution </a:t>
            </a:r>
            <a:endParaRPr lang="en-US" sz="3600"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59546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Upcoming Enhancements in SP1</a:t>
            </a:r>
            <a:endParaRPr lang="en-US" dirty="0"/>
          </a:p>
        </p:txBody>
      </p:sp>
      <p:sp>
        <p:nvSpPr>
          <p:cNvPr id="6" name="Text Placeholder 5"/>
          <p:cNvSpPr>
            <a:spLocks noGrp="1"/>
          </p:cNvSpPr>
          <p:nvPr>
            <p:ph type="body" sz="quarter" idx="10"/>
          </p:nvPr>
        </p:nvSpPr>
        <p:spPr>
          <a:xfrm>
            <a:off x="519112" y="1447799"/>
            <a:ext cx="11149013" cy="5105401"/>
          </a:xfrm>
        </p:spPr>
        <p:txBody>
          <a:bodyPr>
            <a:normAutofit/>
          </a:bodyPr>
          <a:lstStyle/>
          <a:p>
            <a:r>
              <a:rPr lang="en-US" dirty="0" smtClean="0"/>
              <a:t>Platform Support:</a:t>
            </a:r>
          </a:p>
          <a:p>
            <a:pPr lvl="1"/>
            <a:r>
              <a:rPr lang="en-US" dirty="0" smtClean="0"/>
              <a:t>Windows 8</a:t>
            </a:r>
          </a:p>
          <a:p>
            <a:pPr lvl="1"/>
            <a:r>
              <a:rPr lang="en-US" dirty="0" smtClean="0"/>
              <a:t>Windows 8 tablet (Intel </a:t>
            </a:r>
            <a:r>
              <a:rPr lang="en-US" dirty="0" err="1" smtClean="0"/>
              <a:t>SoC</a:t>
            </a:r>
            <a:r>
              <a:rPr lang="en-US" dirty="0" smtClean="0"/>
              <a:t>) support</a:t>
            </a:r>
          </a:p>
          <a:p>
            <a:pPr lvl="1"/>
            <a:r>
              <a:rPr lang="en-US" dirty="0" smtClean="0"/>
              <a:t>Mac OS X</a:t>
            </a:r>
          </a:p>
          <a:p>
            <a:pPr lvl="1"/>
            <a:r>
              <a:rPr lang="en-US" dirty="0" smtClean="0"/>
              <a:t>Linux and Unix</a:t>
            </a:r>
          </a:p>
          <a:p>
            <a:r>
              <a:rPr lang="en-US" dirty="0"/>
              <a:t>Operating System </a:t>
            </a:r>
            <a:r>
              <a:rPr lang="en-US" dirty="0" smtClean="0"/>
              <a:t>Deployment: Windows </a:t>
            </a:r>
            <a:r>
              <a:rPr lang="en-US" dirty="0"/>
              <a:t>To Go support</a:t>
            </a:r>
          </a:p>
          <a:p>
            <a:r>
              <a:rPr lang="en-US" dirty="0" smtClean="0"/>
              <a:t>Application Delivery:</a:t>
            </a:r>
          </a:p>
          <a:p>
            <a:pPr lvl="1"/>
            <a:r>
              <a:rPr lang="en-US" dirty="0" smtClean="0"/>
              <a:t>Metro style applications</a:t>
            </a:r>
          </a:p>
          <a:p>
            <a:pPr lvl="1"/>
            <a:r>
              <a:rPr lang="en-US" dirty="0" smtClean="0"/>
              <a:t>Deep link applications</a:t>
            </a:r>
          </a:p>
          <a:p>
            <a:pPr lvl="1"/>
            <a:r>
              <a:rPr lang="en-US" dirty="0" smtClean="0"/>
              <a:t>Network cost support</a:t>
            </a:r>
          </a:p>
          <a:p>
            <a:endParaRPr lang="en-US" dirty="0" smtClean="0"/>
          </a:p>
          <a:p>
            <a:endParaRPr lang="en-US" dirty="0" smtClean="0"/>
          </a:p>
          <a:p>
            <a:pPr lvl="1"/>
            <a:endParaRPr lang="en-US" dirty="0"/>
          </a:p>
        </p:txBody>
      </p:sp>
      <p:sp>
        <p:nvSpPr>
          <p:cNvPr id="4" name="Rectangle 3"/>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Empower</a:t>
            </a:r>
          </a:p>
        </p:txBody>
      </p:sp>
    </p:spTree>
    <p:extLst>
      <p:ext uri="{BB962C8B-B14F-4D97-AF65-F5344CB8AC3E}">
        <p14:creationId xmlns:p14="http://schemas.microsoft.com/office/powerpoint/2010/main" val="41446148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Metro Style Applications and MAC OS X Software Distribution</a:t>
            </a:r>
            <a:endParaRPr lang="en-US" sz="3600"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615458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9750" y="1858360"/>
            <a:ext cx="3566160" cy="4389120"/>
            <a:chOff x="4306096" y="1858360"/>
            <a:chExt cx="3566160" cy="4389120"/>
          </a:xfrm>
        </p:grpSpPr>
        <p:sp>
          <p:nvSpPr>
            <p:cNvPr id="44" name="TextBox 43"/>
            <p:cNvSpPr txBox="1"/>
            <p:nvPr/>
          </p:nvSpPr>
          <p:spPr>
            <a:xfrm>
              <a:off x="4306097" y="2120750"/>
              <a:ext cx="3566159"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Unify Infrastructure</a:t>
              </a:r>
            </a:p>
          </p:txBody>
        </p:sp>
        <p:sp>
          <p:nvSpPr>
            <p:cNvPr id="45" name="Rectangle 44"/>
            <p:cNvSpPr/>
            <p:nvPr/>
          </p:nvSpPr>
          <p:spPr>
            <a:xfrm>
              <a:off x="4306097" y="4546420"/>
              <a:ext cx="3566159"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Reduce costs by </a:t>
              </a:r>
              <a:r>
                <a:rPr lang="en-US" sz="2000" dirty="0" smtClean="0">
                  <a:solidFill>
                    <a:srgbClr val="FFFFFF"/>
                  </a:solidFill>
                  <a:latin typeface="Segoe" pitchFamily="34" charset="0"/>
                  <a:cs typeface="Arial" pitchFamily="34" charset="0"/>
                </a:rPr>
                <a:t>unifying </a:t>
              </a:r>
              <a:r>
                <a:rPr lang="en-US" sz="2000" dirty="0">
                  <a:solidFill>
                    <a:srgbClr val="FFFFFF"/>
                  </a:solidFill>
                  <a:latin typeface="Segoe" pitchFamily="34" charset="0"/>
                  <a:cs typeface="Arial" pitchFamily="34" charset="0"/>
                </a:rPr>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IT management </a:t>
              </a:r>
              <a:r>
                <a:rPr lang="en-US" sz="2000" dirty="0" smtClean="0">
                  <a:solidFill>
                    <a:srgbClr val="FFFFFF"/>
                  </a:solidFill>
                  <a:latin typeface="Segoe" pitchFamily="34" charset="0"/>
                  <a:cs typeface="Arial" pitchFamily="34" charset="0"/>
                </a:rPr>
                <a:t/>
              </a:r>
              <a:br>
                <a:rPr lang="en-US" sz="2000" dirty="0" smtClean="0">
                  <a:solidFill>
                    <a:srgbClr val="FFFFFF"/>
                  </a:solidFill>
                  <a:latin typeface="Segoe" pitchFamily="34" charset="0"/>
                  <a:cs typeface="Arial" pitchFamily="34" charset="0"/>
                </a:rPr>
              </a:br>
              <a:r>
                <a:rPr lang="en-US" sz="2000" dirty="0" smtClean="0">
                  <a:solidFill>
                    <a:srgbClr val="FFFFFF"/>
                  </a:solidFill>
                  <a:latin typeface="Segoe" pitchFamily="34" charset="0"/>
                  <a:cs typeface="Arial" pitchFamily="34" charset="0"/>
                </a:rPr>
                <a:t>infrastructure</a:t>
              </a:r>
              <a:r>
                <a:rPr lang="en-US" sz="2000" dirty="0">
                  <a:solidFill>
                    <a:srgbClr val="FFFFFF"/>
                  </a:solidFill>
                  <a:latin typeface="Segoe" pitchFamily="34" charset="0"/>
                  <a:cs typeface="Arial" pitchFamily="34" charset="0"/>
                </a:rPr>
                <a:t>.</a:t>
              </a:r>
            </a:p>
          </p:txBody>
        </p:sp>
        <p:sp>
          <p:nvSpPr>
            <p:cNvPr id="47" name="Rectangle 46"/>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363535"/>
                </a:solidFill>
                <a:latin typeface="Segoe Light"/>
                <a:ea typeface="Segoe UI" pitchFamily="34" charset="0"/>
                <a:cs typeface="Segoe UI" pitchFamily="34" charset="0"/>
              </a:endParaRPr>
            </a:p>
          </p:txBody>
        </p:sp>
        <p:pic>
          <p:nvPicPr>
            <p:cNvPr id="49" name="Picture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2" name="Straight Connector 51"/>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3" name="Straight Connector 52"/>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
        <p:nvSpPr>
          <p:cNvPr id="55" name="Rectangle 54"/>
          <p:cNvSpPr/>
          <p:nvPr/>
        </p:nvSpPr>
        <p:spPr>
          <a:xfrm>
            <a:off x="4304050" y="2138993"/>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Reduced Infrastructure </a:t>
            </a:r>
            <a:r>
              <a:rPr lang="en-US" sz="2000" dirty="0">
                <a:solidFill>
                  <a:srgbClr val="FFFFFF"/>
                </a:solidFill>
              </a:rPr>
              <a:t>Requirements</a:t>
            </a:r>
          </a:p>
        </p:txBody>
      </p:sp>
      <p:sp>
        <p:nvSpPr>
          <p:cNvPr id="56" name="Rectangle 55"/>
          <p:cNvSpPr/>
          <p:nvPr/>
        </p:nvSpPr>
        <p:spPr>
          <a:xfrm>
            <a:off x="4304050" y="2676477"/>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Unified Management of Virtual Clients</a:t>
            </a:r>
          </a:p>
        </p:txBody>
      </p:sp>
      <p:sp>
        <p:nvSpPr>
          <p:cNvPr id="57" name="Rectangle 56"/>
          <p:cNvSpPr/>
          <p:nvPr/>
        </p:nvSpPr>
        <p:spPr>
          <a:xfrm>
            <a:off x="4304050" y="3213961"/>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Endpoint Protection </a:t>
            </a:r>
            <a:endParaRPr lang="en-US" sz="2000" dirty="0">
              <a:solidFill>
                <a:srgbClr val="FFFFFF"/>
              </a:solidFill>
            </a:endParaRPr>
          </a:p>
        </p:txBody>
      </p:sp>
      <p:sp>
        <p:nvSpPr>
          <p:cNvPr id="58" name="Rectangle 57"/>
          <p:cNvSpPr/>
          <p:nvPr/>
        </p:nvSpPr>
        <p:spPr>
          <a:xfrm>
            <a:off x="4304050" y="4288929"/>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Software Update Management</a:t>
            </a:r>
          </a:p>
        </p:txBody>
      </p:sp>
      <p:sp>
        <p:nvSpPr>
          <p:cNvPr id="59" name="Rectangle 58"/>
          <p:cNvSpPr/>
          <p:nvPr/>
        </p:nvSpPr>
        <p:spPr>
          <a:xfrm>
            <a:off x="4304050" y="3751445"/>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Compliance &amp; Settings Management</a:t>
            </a:r>
          </a:p>
        </p:txBody>
      </p:sp>
      <p:sp>
        <p:nvSpPr>
          <p:cNvPr id="60" name="Rectangle 59"/>
          <p:cNvSpPr/>
          <p:nvPr/>
        </p:nvSpPr>
        <p:spPr>
          <a:xfrm>
            <a:off x="4304050" y="4826413"/>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Power Management</a:t>
            </a:r>
          </a:p>
        </p:txBody>
      </p:sp>
      <p:sp>
        <p:nvSpPr>
          <p:cNvPr id="61" name="Rectangle 60"/>
          <p:cNvSpPr/>
          <p:nvPr/>
        </p:nvSpPr>
        <p:spPr>
          <a:xfrm>
            <a:off x="4304050" y="5363900"/>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Internet-based Client Management</a:t>
            </a:r>
          </a:p>
        </p:txBody>
      </p:sp>
    </p:spTree>
    <p:extLst>
      <p:ext uri="{BB962C8B-B14F-4D97-AF65-F5344CB8AC3E}">
        <p14:creationId xmlns:p14="http://schemas.microsoft.com/office/powerpoint/2010/main" val="9406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000" fill="hold"/>
                                        <p:tgtEl>
                                          <p:spTgt spid="56"/>
                                        </p:tgtEl>
                                        <p:attrNameLst>
                                          <p:attrName>ppt_x</p:attrName>
                                        </p:attrNameLst>
                                      </p:cBhvr>
                                      <p:tavLst>
                                        <p:tav tm="0">
                                          <p:val>
                                            <p:strVal val="1+#ppt_w/2"/>
                                          </p:val>
                                        </p:tav>
                                        <p:tav tm="100000">
                                          <p:val>
                                            <p:strVal val="#ppt_x"/>
                                          </p:val>
                                        </p:tav>
                                      </p:tavLst>
                                    </p:anim>
                                    <p:anim calcmode="lin" valueType="num">
                                      <p:cBhvr additive="base">
                                        <p:cTn id="12" dur="10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1+#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000" fill="hold"/>
                                        <p:tgtEl>
                                          <p:spTgt spid="58"/>
                                        </p:tgtEl>
                                        <p:attrNameLst>
                                          <p:attrName>ppt_x</p:attrName>
                                        </p:attrNameLst>
                                      </p:cBhvr>
                                      <p:tavLst>
                                        <p:tav tm="0">
                                          <p:val>
                                            <p:strVal val="1+#ppt_w/2"/>
                                          </p:val>
                                        </p:tav>
                                        <p:tav tm="100000">
                                          <p:val>
                                            <p:strVal val="#ppt_x"/>
                                          </p:val>
                                        </p:tav>
                                      </p:tavLst>
                                    </p:anim>
                                    <p:anim calcmode="lin" valueType="num">
                                      <p:cBhvr additive="base">
                                        <p:cTn id="20" dur="10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5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1000" fill="hold"/>
                                        <p:tgtEl>
                                          <p:spTgt spid="59"/>
                                        </p:tgtEl>
                                        <p:attrNameLst>
                                          <p:attrName>ppt_x</p:attrName>
                                        </p:attrNameLst>
                                      </p:cBhvr>
                                      <p:tavLst>
                                        <p:tav tm="0">
                                          <p:val>
                                            <p:strVal val="1+#ppt_w/2"/>
                                          </p:val>
                                        </p:tav>
                                        <p:tav tm="100000">
                                          <p:val>
                                            <p:strVal val="#ppt_x"/>
                                          </p:val>
                                        </p:tav>
                                      </p:tavLst>
                                    </p:anim>
                                    <p:anim calcmode="lin" valueType="num">
                                      <p:cBhvr additive="base">
                                        <p:cTn id="24" dur="10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5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1000" fill="hold"/>
                                        <p:tgtEl>
                                          <p:spTgt spid="60"/>
                                        </p:tgtEl>
                                        <p:attrNameLst>
                                          <p:attrName>ppt_x</p:attrName>
                                        </p:attrNameLst>
                                      </p:cBhvr>
                                      <p:tavLst>
                                        <p:tav tm="0">
                                          <p:val>
                                            <p:strVal val="1+#ppt_w/2"/>
                                          </p:val>
                                        </p:tav>
                                        <p:tav tm="100000">
                                          <p:val>
                                            <p:strVal val="#ppt_x"/>
                                          </p:val>
                                        </p:tav>
                                      </p:tavLst>
                                    </p:anim>
                                    <p:anim calcmode="lin" valueType="num">
                                      <p:cBhvr additive="base">
                                        <p:cTn id="28" dur="10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1000" fill="hold"/>
                                        <p:tgtEl>
                                          <p:spTgt spid="61"/>
                                        </p:tgtEl>
                                        <p:attrNameLst>
                                          <p:attrName>ppt_x</p:attrName>
                                        </p:attrNameLst>
                                      </p:cBhvr>
                                      <p:tavLst>
                                        <p:tav tm="0">
                                          <p:val>
                                            <p:strVal val="1+#ppt_w/2"/>
                                          </p:val>
                                        </p:tav>
                                        <p:tav tm="100000">
                                          <p:val>
                                            <p:strVal val="#ppt_x"/>
                                          </p:val>
                                        </p:tav>
                                      </p:tavLst>
                                    </p:anim>
                                    <p:anim calcmode="lin" valueType="num">
                                      <p:cBhvr additive="base">
                                        <p:cTn id="32"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Reduced Infrastructure Requirements</a:t>
            </a:r>
            <a:endParaRPr lang="en-US" dirty="0">
              <a:solidFill>
                <a:schemeClr val="tx1"/>
              </a:solidFill>
            </a:endParaRPr>
          </a:p>
        </p:txBody>
      </p:sp>
      <p:sp>
        <p:nvSpPr>
          <p:cNvPr id="10" name="Rectangle 9"/>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grpSp>
        <p:nvGrpSpPr>
          <p:cNvPr id="6" name="Group 5"/>
          <p:cNvGrpSpPr/>
          <p:nvPr/>
        </p:nvGrpSpPr>
        <p:grpSpPr>
          <a:xfrm>
            <a:off x="747570" y="1517938"/>
            <a:ext cx="3487420" cy="1214183"/>
            <a:chOff x="539750" y="1517938"/>
            <a:chExt cx="3487420" cy="1214183"/>
          </a:xfrm>
        </p:grpSpPr>
        <p:sp>
          <p:nvSpPr>
            <p:cNvPr id="11" name="Rectangle 10"/>
            <p:cNvSpPr/>
            <p:nvPr/>
          </p:nvSpPr>
          <p:spPr>
            <a:xfrm>
              <a:off x="552450" y="1517938"/>
              <a:ext cx="347472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Central Administration Site</a:t>
              </a:r>
            </a:p>
          </p:txBody>
        </p:sp>
        <p:sp>
          <p:nvSpPr>
            <p:cNvPr id="13" name="Rectangle 12"/>
            <p:cNvSpPr/>
            <p:nvPr/>
          </p:nvSpPr>
          <p:spPr>
            <a:xfrm flipH="1">
              <a:off x="539750"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Central primary site administration </a:t>
              </a:r>
            </a:p>
            <a:p>
              <a:pPr marL="173038" indent="-173038">
                <a:buFont typeface="Arial" pitchFamily="34" charset="0"/>
                <a:buChar char="•"/>
              </a:pPr>
              <a:r>
                <a:rPr lang="en-US" sz="1400" dirty="0" smtClean="0">
                  <a:solidFill>
                    <a:srgbClr val="FFFFFF"/>
                  </a:solidFill>
                  <a:ea typeface="Segoe UI" pitchFamily="34" charset="0"/>
                  <a:cs typeface="Segoe UI" pitchFamily="34" charset="0"/>
                </a:rPr>
                <a:t>Reporting</a:t>
              </a:r>
              <a:endParaRPr lang="en-US" sz="1400" dirty="0">
                <a:solidFill>
                  <a:srgbClr val="FFFFFF"/>
                </a:solidFill>
                <a:ea typeface="Segoe UI" pitchFamily="34" charset="0"/>
                <a:cs typeface="Segoe UI" pitchFamily="34" charset="0"/>
              </a:endParaRPr>
            </a:p>
          </p:txBody>
        </p:sp>
      </p:grpSp>
      <p:grpSp>
        <p:nvGrpSpPr>
          <p:cNvPr id="5" name="Group 4"/>
          <p:cNvGrpSpPr/>
          <p:nvPr/>
        </p:nvGrpSpPr>
        <p:grpSpPr>
          <a:xfrm>
            <a:off x="4420568" y="1517938"/>
            <a:ext cx="3487420" cy="1214183"/>
            <a:chOff x="4601137" y="1517938"/>
            <a:chExt cx="3487420" cy="1214183"/>
          </a:xfrm>
        </p:grpSpPr>
        <p:sp>
          <p:nvSpPr>
            <p:cNvPr id="14" name="Rectangle 13"/>
            <p:cNvSpPr/>
            <p:nvPr/>
          </p:nvSpPr>
          <p:spPr>
            <a:xfrm>
              <a:off x="4613837" y="1517938"/>
              <a:ext cx="347472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Primary Sites</a:t>
              </a:r>
            </a:p>
          </p:txBody>
        </p:sp>
        <p:sp>
          <p:nvSpPr>
            <p:cNvPr id="15" name="Rectangle 14"/>
            <p:cNvSpPr/>
            <p:nvPr/>
          </p:nvSpPr>
          <p:spPr>
            <a:xfrm flipH="1">
              <a:off x="4601137"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Client management </a:t>
              </a:r>
              <a:r>
                <a:rPr lang="en-US" sz="1400" dirty="0" smtClean="0">
                  <a:solidFill>
                    <a:srgbClr val="FFFFFF"/>
                  </a:solidFill>
                  <a:ea typeface="Segoe UI" pitchFamily="34" charset="0"/>
                  <a:cs typeface="Segoe UI" pitchFamily="34" charset="0"/>
                </a:rPr>
                <a:t>and </a:t>
              </a:r>
              <a:r>
                <a:rPr lang="en-US" sz="1400" dirty="0">
                  <a:solidFill>
                    <a:srgbClr val="FFFFFF"/>
                  </a:solidFill>
                  <a:ea typeface="Segoe UI" pitchFamily="34" charset="0"/>
                  <a:cs typeface="Segoe UI" pitchFamily="34" charset="0"/>
                </a:rPr>
                <a:t>settings </a:t>
              </a:r>
            </a:p>
            <a:p>
              <a:pPr marL="173038" indent="-173038">
                <a:buFont typeface="Arial" pitchFamily="34" charset="0"/>
                <a:buChar char="•"/>
              </a:pPr>
              <a:r>
                <a:rPr lang="en-US" sz="1400" dirty="0">
                  <a:solidFill>
                    <a:srgbClr val="FFFFFF"/>
                  </a:solidFill>
                  <a:ea typeface="Segoe UI" pitchFamily="34" charset="0"/>
                  <a:cs typeface="Segoe UI" pitchFamily="34" charset="0"/>
                </a:rPr>
                <a:t>Delegated a</a:t>
              </a:r>
              <a:r>
                <a:rPr lang="en-US" sz="1400" dirty="0" smtClean="0">
                  <a:solidFill>
                    <a:srgbClr val="FFFFFF"/>
                  </a:solidFill>
                  <a:ea typeface="Segoe UI" pitchFamily="34" charset="0"/>
                  <a:cs typeface="Segoe UI" pitchFamily="34" charset="0"/>
                </a:rPr>
                <a:t>dministration</a:t>
              </a: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grpSp>
      <p:grpSp>
        <p:nvGrpSpPr>
          <p:cNvPr id="4" name="Group 3"/>
          <p:cNvGrpSpPr/>
          <p:nvPr/>
        </p:nvGrpSpPr>
        <p:grpSpPr>
          <a:xfrm>
            <a:off x="8093567" y="1517938"/>
            <a:ext cx="3487420" cy="1214183"/>
            <a:chOff x="8256905" y="1517938"/>
            <a:chExt cx="3487420" cy="1214183"/>
          </a:xfrm>
        </p:grpSpPr>
        <p:sp>
          <p:nvSpPr>
            <p:cNvPr id="16" name="Rectangle 15"/>
            <p:cNvSpPr/>
            <p:nvPr/>
          </p:nvSpPr>
          <p:spPr>
            <a:xfrm>
              <a:off x="8269605" y="1517938"/>
              <a:ext cx="3474720" cy="344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Secondary Sites</a:t>
              </a:r>
            </a:p>
          </p:txBody>
        </p:sp>
        <p:sp>
          <p:nvSpPr>
            <p:cNvPr id="17" name="Rectangle 16"/>
            <p:cNvSpPr/>
            <p:nvPr/>
          </p:nvSpPr>
          <p:spPr>
            <a:xfrm flipH="1">
              <a:off x="8256905"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Content routing</a:t>
              </a:r>
            </a:p>
            <a:p>
              <a:pPr marL="173038" indent="-173038">
                <a:buFont typeface="Arial" pitchFamily="34" charset="0"/>
                <a:buChar char="•"/>
              </a:pPr>
              <a:r>
                <a:rPr lang="en-US" sz="1400" dirty="0">
                  <a:solidFill>
                    <a:srgbClr val="FFFFFF"/>
                  </a:solidFill>
                  <a:ea typeface="Segoe UI" pitchFamily="34" charset="0"/>
                  <a:cs typeface="Segoe UI" pitchFamily="34" charset="0"/>
                </a:rPr>
                <a:t>Distributions points </a:t>
              </a: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grpSp>
      <p:pic>
        <p:nvPicPr>
          <p:cNvPr id="19"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5591491" y="2850834"/>
            <a:ext cx="1097280" cy="875517"/>
          </a:xfrm>
          <a:prstGeom prst="rect">
            <a:avLst/>
          </a:prstGeom>
          <a:noFill/>
        </p:spPr>
      </p:pic>
      <p:sp>
        <p:nvSpPr>
          <p:cNvPr id="37" name="TextBox 36"/>
          <p:cNvSpPr txBox="1"/>
          <p:nvPr/>
        </p:nvSpPr>
        <p:spPr>
          <a:xfrm>
            <a:off x="5213349" y="3708284"/>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51" name="Group 50"/>
          <p:cNvGrpSpPr/>
          <p:nvPr/>
        </p:nvGrpSpPr>
        <p:grpSpPr>
          <a:xfrm>
            <a:off x="2870024" y="4095963"/>
            <a:ext cx="1293256" cy="953564"/>
            <a:chOff x="3251999" y="4362188"/>
            <a:chExt cx="1293256" cy="953564"/>
          </a:xfrm>
        </p:grpSpPr>
        <p:pic>
          <p:nvPicPr>
            <p:cNvPr id="20"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38" name="TextBox 37"/>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52" name="Group 51"/>
          <p:cNvGrpSpPr/>
          <p:nvPr/>
        </p:nvGrpSpPr>
        <p:grpSpPr>
          <a:xfrm>
            <a:off x="8113991" y="4095963"/>
            <a:ext cx="1337109" cy="953564"/>
            <a:chOff x="7641162" y="4362188"/>
            <a:chExt cx="1337109" cy="953564"/>
          </a:xfrm>
        </p:grpSpPr>
        <p:pic>
          <p:nvPicPr>
            <p:cNvPr id="2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39" name="TextBox 38"/>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18" name="Group 17"/>
          <p:cNvGrpSpPr/>
          <p:nvPr/>
        </p:nvGrpSpPr>
        <p:grpSpPr>
          <a:xfrm>
            <a:off x="1475474" y="5676480"/>
            <a:ext cx="4270713" cy="842072"/>
            <a:chOff x="1718549" y="5873255"/>
            <a:chExt cx="4270713" cy="842072"/>
          </a:xfrm>
        </p:grpSpPr>
        <p:pic>
          <p:nvPicPr>
            <p:cNvPr id="32" name="Picture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38589" y="5873255"/>
              <a:ext cx="731520" cy="470980"/>
            </a:xfrm>
            <a:prstGeom prst="rect">
              <a:avLst/>
            </a:prstGeom>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8145" y="5873255"/>
              <a:ext cx="731520" cy="470980"/>
            </a:xfrm>
            <a:prstGeom prst="rect">
              <a:avLst/>
            </a:prstGeom>
            <a:effectLst/>
          </p:spPr>
        </p:pic>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7702" y="5873255"/>
              <a:ext cx="731520" cy="470980"/>
            </a:xfrm>
            <a:prstGeom prst="rect">
              <a:avLst/>
            </a:prstGeom>
            <a:effectLst/>
          </p:spPr>
        </p:pic>
        <p:sp>
          <p:nvSpPr>
            <p:cNvPr id="41" name="TextBox 40"/>
            <p:cNvSpPr txBox="1"/>
            <p:nvPr/>
          </p:nvSpPr>
          <p:spPr>
            <a:xfrm>
              <a:off x="1718549"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sp>
          <p:nvSpPr>
            <p:cNvPr id="42" name="TextBox 41"/>
            <p:cNvSpPr txBox="1"/>
            <p:nvPr/>
          </p:nvSpPr>
          <p:spPr>
            <a:xfrm>
              <a:off x="3168105"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sp>
          <p:nvSpPr>
            <p:cNvPr id="44" name="TextBox 43"/>
            <p:cNvSpPr txBox="1"/>
            <p:nvPr/>
          </p:nvSpPr>
          <p:spPr>
            <a:xfrm>
              <a:off x="4617662"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grpSp>
        <p:nvGrpSpPr>
          <p:cNvPr id="30" name="Group 29"/>
          <p:cNvGrpSpPr/>
          <p:nvPr/>
        </p:nvGrpSpPr>
        <p:grpSpPr>
          <a:xfrm>
            <a:off x="6596341" y="5676480"/>
            <a:ext cx="4270713" cy="842072"/>
            <a:chOff x="6839416" y="5873255"/>
            <a:chExt cx="4270713" cy="842072"/>
          </a:xfrm>
        </p:grpSpPr>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59456" y="5873255"/>
              <a:ext cx="731520" cy="470980"/>
            </a:xfrm>
            <a:prstGeom prst="rect">
              <a:avLst/>
            </a:prstGeom>
            <a:effectLst/>
          </p:spPr>
        </p:pic>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09012" y="5873255"/>
              <a:ext cx="731520" cy="470980"/>
            </a:xfrm>
            <a:prstGeom prst="rect">
              <a:avLst/>
            </a:prstGeom>
            <a:effectLst/>
          </p:spPr>
        </p:pic>
        <p:pic>
          <p:nvPicPr>
            <p:cNvPr id="47" name="Picture 4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58569" y="5873255"/>
              <a:ext cx="731520" cy="470980"/>
            </a:xfrm>
            <a:prstGeom prst="rect">
              <a:avLst/>
            </a:prstGeom>
            <a:effectLst/>
          </p:spPr>
        </p:pic>
        <p:sp>
          <p:nvSpPr>
            <p:cNvPr id="48" name="TextBox 47"/>
            <p:cNvSpPr txBox="1"/>
            <p:nvPr/>
          </p:nvSpPr>
          <p:spPr>
            <a:xfrm>
              <a:off x="6839416"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sp>
          <p:nvSpPr>
            <p:cNvPr id="49" name="TextBox 48"/>
            <p:cNvSpPr txBox="1"/>
            <p:nvPr/>
          </p:nvSpPr>
          <p:spPr>
            <a:xfrm>
              <a:off x="8288972"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sp>
          <p:nvSpPr>
            <p:cNvPr id="50" name="TextBox 49"/>
            <p:cNvSpPr txBox="1"/>
            <p:nvPr/>
          </p:nvSpPr>
          <p:spPr>
            <a:xfrm>
              <a:off x="9738529"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grpSp>
      <p:cxnSp>
        <p:nvCxnSpPr>
          <p:cNvPr id="53" name="Straight Arrow Connector 52"/>
          <p:cNvCxnSpPr/>
          <p:nvPr/>
        </p:nvCxnSpPr>
        <p:spPr>
          <a:xfrm flipH="1">
            <a:off x="3865944" y="3512149"/>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16591" y="3512149"/>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140759"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59625"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517633" y="5175250"/>
            <a:ext cx="0" cy="3552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418746"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837612"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795620" y="5175250"/>
            <a:ext cx="0" cy="3552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69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right)">
                                      <p:cBhvr>
                                        <p:cTn id="22" dur="500"/>
                                        <p:tgtEl>
                                          <p:spTgt spid="53"/>
                                        </p:tgtEl>
                                      </p:cBhvr>
                                    </p:animEffect>
                                  </p:childTnLst>
                                </p:cTn>
                              </p:par>
                              <p:par>
                                <p:cTn id="23" presetID="22" presetClass="entr" presetSubtype="8"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500"/>
                                        <p:tgtEl>
                                          <p:spTgt spid="56"/>
                                        </p:tgtEl>
                                      </p:cBhvr>
                                    </p:animEffect>
                                  </p:childTnLst>
                                </p:cTn>
                              </p:par>
                              <p:par>
                                <p:cTn id="42" presetID="22" presetClass="entr" presetSubtype="1"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par>
                                <p:cTn id="45" presetID="2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par>
                                <p:cTn id="48" presetID="22" presetClass="entr" presetSubtype="1"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par>
                                <p:cTn id="51" presetID="22" presetClass="entr" presetSubtype="1"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par>
                                <p:cTn id="54" presetID="22" presetClass="entr" presetSubtype="1"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flipH="1">
            <a:off x="6143669" y="1862139"/>
            <a:ext cx="5600655" cy="4091852"/>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400" dirty="0">
              <a:solidFill>
                <a:srgbClr val="FFFFFF"/>
              </a:solidFill>
              <a:ea typeface="Segoe UI" pitchFamily="34" charset="0"/>
              <a:cs typeface="Segoe UI" pitchFamily="34" charset="0"/>
            </a:endParaRPr>
          </a:p>
        </p:txBody>
      </p:sp>
      <p:sp>
        <p:nvSpPr>
          <p:cNvPr id="50" name="TextBox 49"/>
          <p:cNvSpPr txBox="1"/>
          <p:nvPr/>
        </p:nvSpPr>
        <p:spPr>
          <a:xfrm>
            <a:off x="9659518" y="3232758"/>
            <a:ext cx="2094793" cy="307777"/>
          </a:xfrm>
          <a:prstGeom prst="rect">
            <a:avLst/>
          </a:prstGeom>
          <a:noFill/>
        </p:spPr>
        <p:txBody>
          <a:bodyPr wrap="square" rtlCol="0">
            <a:spAutoFit/>
          </a:bodyPr>
          <a:lstStyle/>
          <a:p>
            <a:r>
              <a:rPr lang="en-US" sz="1400" dirty="0" smtClean="0">
                <a:solidFill>
                  <a:srgbClr val="FFFFFF"/>
                </a:solidFill>
              </a:rPr>
              <a:t>CONNECTION BROKER</a:t>
            </a:r>
            <a:endParaRPr lang="en-US" sz="1400" dirty="0">
              <a:solidFill>
                <a:srgbClr val="FFFFFF"/>
              </a:solidFill>
            </a:endParaRPr>
          </a:p>
        </p:txBody>
      </p:sp>
      <p:sp>
        <p:nvSpPr>
          <p:cNvPr id="2" name="Title 1"/>
          <p:cNvSpPr>
            <a:spLocks noGrp="1"/>
          </p:cNvSpPr>
          <p:nvPr>
            <p:ph type="title"/>
          </p:nvPr>
        </p:nvSpPr>
        <p:spPr/>
        <p:txBody>
          <a:bodyPr/>
          <a:lstStyle/>
          <a:p>
            <a:r>
              <a:rPr lang="en-US" dirty="0" smtClean="0">
                <a:solidFill>
                  <a:schemeClr val="tx1"/>
                </a:solidFill>
              </a:rPr>
              <a:t>Unified Management of Virtual Clients</a:t>
            </a:r>
            <a:endParaRPr lang="en-US" dirty="0">
              <a:solidFill>
                <a:schemeClr val="tx1"/>
              </a:solidFill>
            </a:endParaRPr>
          </a:p>
        </p:txBody>
      </p:sp>
      <p:grpSp>
        <p:nvGrpSpPr>
          <p:cNvPr id="5" name="Group 4"/>
          <p:cNvGrpSpPr/>
          <p:nvPr/>
        </p:nvGrpSpPr>
        <p:grpSpPr>
          <a:xfrm>
            <a:off x="465449" y="3517434"/>
            <a:ext cx="1097280" cy="1097280"/>
            <a:chOff x="1054202" y="3210484"/>
            <a:chExt cx="1097280" cy="1097280"/>
          </a:xfrm>
        </p:grpSpPr>
        <p:sp>
          <p:nvSpPr>
            <p:cNvPr id="21" name="Oval 20"/>
            <p:cNvSpPr/>
            <p:nvPr/>
          </p:nvSpPr>
          <p:spPr>
            <a:xfrm>
              <a:off x="1054202" y="3210484"/>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1234992" y="3432521"/>
              <a:ext cx="750082" cy="640080"/>
              <a:chOff x="-802512" y="1100501"/>
              <a:chExt cx="1851829" cy="1714273"/>
            </a:xfrm>
          </p:grpSpPr>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100501"/>
                <a:ext cx="954912" cy="874595"/>
              </a:xfrm>
              <a:prstGeom prst="rect">
                <a:avLst/>
              </a:prstGeom>
            </p:spPr>
          </p:pic>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100501"/>
                <a:ext cx="954912" cy="874595"/>
              </a:xfrm>
              <a:prstGeom prst="rect">
                <a:avLst/>
              </a:prstGeom>
            </p:spPr>
          </p:pic>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940179"/>
                <a:ext cx="954912" cy="874595"/>
              </a:xfrm>
              <a:prstGeom prst="rect">
                <a:avLst/>
              </a:prstGeom>
            </p:spPr>
          </p:pic>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940178"/>
                <a:ext cx="954912" cy="874595"/>
              </a:xfrm>
              <a:prstGeom prst="rect">
                <a:avLst/>
              </a:prstGeom>
            </p:spPr>
          </p:pic>
        </p:grpSp>
      </p:grpSp>
      <p:grpSp>
        <p:nvGrpSpPr>
          <p:cNvPr id="4" name="Group 3"/>
          <p:cNvGrpSpPr/>
          <p:nvPr/>
        </p:nvGrpSpPr>
        <p:grpSpPr>
          <a:xfrm>
            <a:off x="465449" y="2110667"/>
            <a:ext cx="1097280" cy="1097280"/>
            <a:chOff x="1054202" y="1803717"/>
            <a:chExt cx="1097280" cy="1097280"/>
          </a:xfrm>
        </p:grpSpPr>
        <p:sp>
          <p:nvSpPr>
            <p:cNvPr id="31" name="Oval 30"/>
            <p:cNvSpPr/>
            <p:nvPr/>
          </p:nvSpPr>
          <p:spPr>
            <a:xfrm>
              <a:off x="1054202" y="1803717"/>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 name="Picture 2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59192" y="2092064"/>
              <a:ext cx="701682" cy="507460"/>
            </a:xfrm>
            <a:prstGeom prst="rect">
              <a:avLst/>
            </a:prstGeom>
          </p:spPr>
        </p:pic>
      </p:grpSp>
      <p:sp>
        <p:nvSpPr>
          <p:cNvPr id="33" name="TextBox 32"/>
          <p:cNvSpPr txBox="1"/>
          <p:nvPr/>
        </p:nvSpPr>
        <p:spPr>
          <a:xfrm>
            <a:off x="1696721" y="2366920"/>
            <a:ext cx="3863533" cy="584775"/>
          </a:xfrm>
          <a:prstGeom prst="rect">
            <a:avLst/>
          </a:prstGeom>
          <a:noFill/>
        </p:spPr>
        <p:txBody>
          <a:bodyPr wrap="square" rtlCol="0">
            <a:spAutoFit/>
          </a:bodyPr>
          <a:lstStyle/>
          <a:p>
            <a:r>
              <a:rPr lang="en-US" sz="1600" dirty="0" smtClean="0">
                <a:solidFill>
                  <a:srgbClr val="FFFFFF"/>
                </a:solidFill>
              </a:rPr>
              <a:t>User-centric application </a:t>
            </a:r>
            <a:r>
              <a:rPr lang="en-US" sz="1600" dirty="0">
                <a:solidFill>
                  <a:srgbClr val="FFFFFF"/>
                </a:solidFill>
              </a:rPr>
              <a:t>d</a:t>
            </a:r>
            <a:r>
              <a:rPr lang="en-US" sz="1600" dirty="0" smtClean="0">
                <a:solidFill>
                  <a:srgbClr val="FFFFFF"/>
                </a:solidFill>
              </a:rPr>
              <a:t>elivery through App-V or Citrix </a:t>
            </a:r>
            <a:r>
              <a:rPr lang="en-US" sz="1600" dirty="0" err="1" smtClean="0">
                <a:solidFill>
                  <a:srgbClr val="FFFFFF"/>
                </a:solidFill>
              </a:rPr>
              <a:t>XenApp</a:t>
            </a:r>
            <a:r>
              <a:rPr lang="en-US" sz="1600" dirty="0" smtClean="0">
                <a:solidFill>
                  <a:srgbClr val="FFFFFF"/>
                </a:solidFill>
              </a:rPr>
              <a:t>.  </a:t>
            </a:r>
          </a:p>
        </p:txBody>
      </p:sp>
      <p:sp>
        <p:nvSpPr>
          <p:cNvPr id="34" name="TextBox 33"/>
          <p:cNvSpPr txBox="1"/>
          <p:nvPr/>
        </p:nvSpPr>
        <p:spPr>
          <a:xfrm>
            <a:off x="1696721" y="3498994"/>
            <a:ext cx="4289210" cy="1261884"/>
          </a:xfrm>
          <a:prstGeom prst="rect">
            <a:avLst/>
          </a:prstGeom>
          <a:noFill/>
        </p:spPr>
        <p:txBody>
          <a:bodyPr wrap="square" rtlCol="0">
            <a:spAutoFit/>
          </a:bodyPr>
          <a:lstStyle/>
          <a:p>
            <a:r>
              <a:rPr lang="en-US" sz="1600" dirty="0" smtClean="0">
                <a:solidFill>
                  <a:srgbClr val="FFFFFF"/>
                </a:solidFill>
              </a:rPr>
              <a:t>Single admin experience for managing physical and virtual desktops.  Integrates with RDS and </a:t>
            </a:r>
            <a:r>
              <a:rPr lang="en-US" sz="1600" dirty="0" err="1" smtClean="0">
                <a:solidFill>
                  <a:srgbClr val="FFFFFF"/>
                </a:solidFill>
              </a:rPr>
              <a:t>XenDesktop</a:t>
            </a:r>
            <a:r>
              <a:rPr lang="en-US" sz="1600" dirty="0">
                <a:solidFill>
                  <a:srgbClr val="FFFFFF"/>
                </a:solidFill>
              </a:rPr>
              <a:t>.</a:t>
            </a:r>
            <a:r>
              <a:rPr lang="en-US" sz="1600" dirty="0" smtClean="0">
                <a:solidFill>
                  <a:srgbClr val="FFFFFF"/>
                </a:solidFill>
              </a:rPr>
              <a:t>  </a:t>
            </a:r>
          </a:p>
          <a:p>
            <a:pPr marL="171450" indent="-171450">
              <a:buFont typeface="Arial" pitchFamily="34" charset="0"/>
              <a:buChar char="•"/>
            </a:pPr>
            <a:r>
              <a:rPr lang="en-US" sz="1400" dirty="0" smtClean="0">
                <a:solidFill>
                  <a:srgbClr val="FFFFFF"/>
                </a:solidFill>
              </a:rPr>
              <a:t>Recognizes </a:t>
            </a:r>
            <a:r>
              <a:rPr lang="en-US" sz="1400" dirty="0">
                <a:solidFill>
                  <a:srgbClr val="FFFFFF"/>
                </a:solidFill>
              </a:rPr>
              <a:t>pooled and personal virtual desktops </a:t>
            </a:r>
          </a:p>
          <a:p>
            <a:pPr marL="171450" indent="-171450">
              <a:buFont typeface="Arial" pitchFamily="34" charset="0"/>
              <a:buChar char="•"/>
            </a:pPr>
            <a:r>
              <a:rPr lang="en-US" sz="1400" dirty="0" smtClean="0">
                <a:solidFill>
                  <a:srgbClr val="FFFFFF"/>
                </a:solidFill>
              </a:rPr>
              <a:t>Randomizes tasks</a:t>
            </a:r>
            <a:endParaRPr lang="en-US" dirty="0" smtClean="0">
              <a:solidFill>
                <a:srgbClr val="FFFFFF"/>
              </a:solidFill>
            </a:endParaRPr>
          </a:p>
        </p:txBody>
      </p:sp>
      <p:sp>
        <p:nvSpPr>
          <p:cNvPr id="29" name="Rectangle 28"/>
          <p:cNvSpPr/>
          <p:nvPr/>
        </p:nvSpPr>
        <p:spPr>
          <a:xfrm>
            <a:off x="8716515" y="3658083"/>
            <a:ext cx="1934407" cy="6531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97312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88168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101884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92740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4" name="Straight Connector 43"/>
          <p:cNvCxnSpPr/>
          <p:nvPr/>
        </p:nvCxnSpPr>
        <p:spPr>
          <a:xfrm>
            <a:off x="9622092" y="3173937"/>
            <a:ext cx="4883" cy="48414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pic>
        <p:nvPicPr>
          <p:cNvPr id="53" name="Picture 5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17958" y="4428873"/>
            <a:ext cx="731520" cy="470980"/>
          </a:xfrm>
          <a:prstGeom prst="rect">
            <a:avLst/>
          </a:prstGeom>
          <a:effectLst/>
        </p:spPr>
      </p:pic>
      <p:grpSp>
        <p:nvGrpSpPr>
          <p:cNvPr id="7" name="Group 6"/>
          <p:cNvGrpSpPr/>
          <p:nvPr/>
        </p:nvGrpSpPr>
        <p:grpSpPr>
          <a:xfrm>
            <a:off x="8859895" y="2504577"/>
            <a:ext cx="1555071" cy="452426"/>
            <a:chOff x="8029301" y="2887871"/>
            <a:chExt cx="1555071" cy="452426"/>
          </a:xfrm>
        </p:grpSpPr>
        <p:pic>
          <p:nvPicPr>
            <p:cNvPr id="54" name="Picture 5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029301" y="2887871"/>
              <a:ext cx="365760" cy="452426"/>
            </a:xfrm>
            <a:prstGeom prst="rect">
              <a:avLst/>
            </a:prstGeom>
          </p:spPr>
        </p:pic>
        <p:pic>
          <p:nvPicPr>
            <p:cNvPr id="55" name="Picture 5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425738" y="2887871"/>
              <a:ext cx="365760" cy="452426"/>
            </a:xfrm>
            <a:prstGeom prst="rect">
              <a:avLst/>
            </a:prstGeom>
          </p:spPr>
        </p:pic>
        <p:pic>
          <p:nvPicPr>
            <p:cNvPr id="56" name="Picture 5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822175" y="2887871"/>
              <a:ext cx="365760" cy="452426"/>
            </a:xfrm>
            <a:prstGeom prst="rect">
              <a:avLst/>
            </a:prstGeom>
          </p:spPr>
        </p:pic>
        <p:pic>
          <p:nvPicPr>
            <p:cNvPr id="57" name="Picture 5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218612" y="2887871"/>
              <a:ext cx="365760" cy="452426"/>
            </a:xfrm>
            <a:prstGeom prst="rect">
              <a:avLst/>
            </a:prstGeom>
          </p:spPr>
        </p:pic>
      </p:grpSp>
      <p:sp>
        <p:nvSpPr>
          <p:cNvPr id="58" name="TextBox 57"/>
          <p:cNvSpPr txBox="1"/>
          <p:nvPr/>
        </p:nvSpPr>
        <p:spPr>
          <a:xfrm>
            <a:off x="9039215" y="4981123"/>
            <a:ext cx="1289007" cy="307777"/>
          </a:xfrm>
          <a:prstGeom prst="rect">
            <a:avLst/>
          </a:prstGeom>
          <a:noFill/>
        </p:spPr>
        <p:txBody>
          <a:bodyPr wrap="square" rtlCol="0">
            <a:spAutoFit/>
          </a:bodyPr>
          <a:lstStyle/>
          <a:p>
            <a:pPr algn="ctr"/>
            <a:r>
              <a:rPr lang="en-US" sz="1400" dirty="0" smtClean="0">
                <a:solidFill>
                  <a:srgbClr val="FFFFFF"/>
                </a:solidFill>
              </a:rPr>
              <a:t>HYPER-V</a:t>
            </a:r>
            <a:endParaRPr lang="en-US" sz="1400" dirty="0">
              <a:solidFill>
                <a:srgbClr val="FFFFFF"/>
              </a:solidFill>
            </a:endParaRPr>
          </a:p>
        </p:txBody>
      </p:sp>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7681405" y="3651269"/>
            <a:ext cx="429709" cy="658930"/>
          </a:xfrm>
          <a:prstGeom prst="rect">
            <a:avLst/>
          </a:prstGeom>
          <a:noFill/>
          <a:effectLst/>
        </p:spPr>
      </p:pic>
      <p:sp>
        <p:nvSpPr>
          <p:cNvPr id="41" name="TextBox 40"/>
          <p:cNvSpPr txBox="1"/>
          <p:nvPr/>
        </p:nvSpPr>
        <p:spPr>
          <a:xfrm>
            <a:off x="6843895" y="4431188"/>
            <a:ext cx="2094793" cy="523220"/>
          </a:xfrm>
          <a:prstGeom prst="rect">
            <a:avLst/>
          </a:prstGeom>
          <a:noFill/>
        </p:spPr>
        <p:txBody>
          <a:bodyPr wrap="square" rtlCol="0">
            <a:spAutoFit/>
          </a:bodyPr>
          <a:lstStyle/>
          <a:p>
            <a:pPr algn="ctr"/>
            <a:r>
              <a:rPr lang="en-US" sz="1400" dirty="0" smtClean="0">
                <a:solidFill>
                  <a:srgbClr val="FFFFFF"/>
                </a:solidFill>
              </a:rPr>
              <a:t>CONFIGMGR</a:t>
            </a:r>
          </a:p>
          <a:p>
            <a:pPr algn="ctr"/>
            <a:r>
              <a:rPr lang="en-US" sz="1400" dirty="0" smtClean="0">
                <a:solidFill>
                  <a:srgbClr val="FFFFFF"/>
                </a:solidFill>
              </a:rPr>
              <a:t>DP/MP</a:t>
            </a:r>
            <a:endParaRPr lang="en-US" sz="1400" dirty="0">
              <a:solidFill>
                <a:srgbClr val="FFFFFF"/>
              </a:solidFill>
            </a:endParaRPr>
          </a:p>
        </p:txBody>
      </p:sp>
      <p:cxnSp>
        <p:nvCxnSpPr>
          <p:cNvPr id="49" name="Straight Arrow Connector 48"/>
          <p:cNvCxnSpPr/>
          <p:nvPr/>
        </p:nvCxnSpPr>
        <p:spPr>
          <a:xfrm flipV="1">
            <a:off x="7947403" y="3980734"/>
            <a:ext cx="640080" cy="4776"/>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966463" y="3173937"/>
            <a:ext cx="1450382" cy="818100"/>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6663863" y="3651269"/>
            <a:ext cx="429709" cy="658930"/>
          </a:xfrm>
          <a:prstGeom prst="rect">
            <a:avLst/>
          </a:prstGeom>
          <a:noFill/>
          <a:effectLst/>
        </p:spPr>
      </p:pic>
      <p:sp>
        <p:nvSpPr>
          <p:cNvPr id="52" name="TextBox 51"/>
          <p:cNvSpPr txBox="1"/>
          <p:nvPr/>
        </p:nvSpPr>
        <p:spPr>
          <a:xfrm>
            <a:off x="5807104" y="4431188"/>
            <a:ext cx="2094793" cy="523220"/>
          </a:xfrm>
          <a:prstGeom prst="rect">
            <a:avLst/>
          </a:prstGeom>
          <a:noFill/>
        </p:spPr>
        <p:txBody>
          <a:bodyPr wrap="square" rtlCol="0">
            <a:spAutoFit/>
          </a:bodyPr>
          <a:lstStyle/>
          <a:p>
            <a:pPr algn="ctr"/>
            <a:r>
              <a:rPr lang="en-US" sz="1400" dirty="0" smtClean="0">
                <a:solidFill>
                  <a:srgbClr val="FFFFFF"/>
                </a:solidFill>
              </a:rPr>
              <a:t>APP-V</a:t>
            </a:r>
            <a:br>
              <a:rPr lang="en-US" sz="1400" dirty="0" smtClean="0">
                <a:solidFill>
                  <a:srgbClr val="FFFFFF"/>
                </a:solidFill>
              </a:rPr>
            </a:br>
            <a:r>
              <a:rPr lang="en-US" sz="1400" dirty="0" smtClean="0">
                <a:solidFill>
                  <a:srgbClr val="FFFFFF"/>
                </a:solidFill>
              </a:rPr>
              <a:t>SEQUENCER</a:t>
            </a:r>
            <a:endParaRPr lang="en-US" sz="1400" dirty="0">
              <a:solidFill>
                <a:srgbClr val="FFFFFF"/>
              </a:solidFill>
            </a:endParaRPr>
          </a:p>
        </p:txBody>
      </p:sp>
      <p:cxnSp>
        <p:nvCxnSpPr>
          <p:cNvPr id="18" name="Straight Arrow Connector 17"/>
          <p:cNvCxnSpPr/>
          <p:nvPr/>
        </p:nvCxnSpPr>
        <p:spPr>
          <a:xfrm>
            <a:off x="7100946" y="3980734"/>
            <a:ext cx="548640" cy="0"/>
          </a:xfrm>
          <a:prstGeom prst="straightConnector1">
            <a:avLst/>
          </a:prstGeom>
          <a:ln w="25400" cap="rnd">
            <a:solidFill>
              <a:schemeClr val="tx1"/>
            </a:solidFill>
            <a:prstDash val="sysDot"/>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02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519112" y="228600"/>
            <a:ext cx="11149013" cy="1661993"/>
          </a:xfrm>
        </p:spPr>
        <p:txBody>
          <a:bodyPr/>
          <a:lstStyle/>
          <a:p>
            <a:pPr lvl="0"/>
            <a:r>
              <a:rPr lang="en-US" dirty="0" smtClean="0">
                <a:solidFill>
                  <a:schemeClr val="tx1"/>
                </a:solidFill>
              </a:rPr>
              <a:t>Security and Compliance</a:t>
            </a:r>
            <a:br>
              <a:rPr lang="en-US" dirty="0" smtClean="0">
                <a:solidFill>
                  <a:schemeClr val="tx1"/>
                </a:solidFill>
              </a:rPr>
            </a:br>
            <a:r>
              <a:rPr lang="en-US" sz="3200" dirty="0" smtClean="0">
                <a:solidFill>
                  <a:schemeClr val="tx1"/>
                </a:solidFill>
              </a:rPr>
              <a:t>Endpoint Protection </a:t>
            </a:r>
            <a:r>
              <a:rPr lang="en-US" dirty="0" smtClean="0">
                <a:solidFill>
                  <a:schemeClr val="tx1"/>
                </a:solidFill>
              </a:rPr>
              <a:t/>
            </a:r>
            <a:br>
              <a:rPr lang="en-US" dirty="0" smtClean="0">
                <a:solidFill>
                  <a:schemeClr val="tx1"/>
                </a:solidFill>
              </a:rPr>
            </a:br>
            <a:endParaRPr lang="en-US" dirty="0">
              <a:solidFill>
                <a:schemeClr val="tx1"/>
              </a:solidFill>
            </a:endParaRPr>
          </a:p>
        </p:txBody>
      </p:sp>
      <p:grpSp>
        <p:nvGrpSpPr>
          <p:cNvPr id="4" name="Group 3"/>
          <p:cNvGrpSpPr/>
          <p:nvPr/>
        </p:nvGrpSpPr>
        <p:grpSpPr>
          <a:xfrm>
            <a:off x="466730" y="1909161"/>
            <a:ext cx="3502139" cy="1854261"/>
            <a:chOff x="567090" y="1909161"/>
            <a:chExt cx="3395980" cy="1854261"/>
          </a:xfrm>
        </p:grpSpPr>
        <p:sp>
          <p:nvSpPr>
            <p:cNvPr id="13" name="Rectangle 12"/>
            <p:cNvSpPr/>
            <p:nvPr/>
          </p:nvSpPr>
          <p:spPr>
            <a:xfrm>
              <a:off x="579790" y="1909161"/>
              <a:ext cx="33832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Unified Infrastructure</a:t>
              </a:r>
            </a:p>
          </p:txBody>
        </p:sp>
        <p:sp>
          <p:nvSpPr>
            <p:cNvPr id="14" name="Rectangle 13"/>
            <p:cNvSpPr/>
            <p:nvPr/>
          </p:nvSpPr>
          <p:spPr>
            <a:xfrm flipH="1">
              <a:off x="567090" y="2300382"/>
              <a:ext cx="3383280" cy="146304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600" dirty="0" smtClean="0">
                  <a:solidFill>
                    <a:srgbClr val="FFFFFF"/>
                  </a:solidFill>
                  <a:ea typeface="Segoe UI" pitchFamily="34" charset="0"/>
                  <a:cs typeface="Segoe UI" pitchFamily="34" charset="0"/>
                </a:rPr>
                <a:t>Simplified </a:t>
              </a:r>
              <a:r>
                <a:rPr lang="en-US" sz="1600" dirty="0">
                  <a:solidFill>
                    <a:srgbClr val="FFFFFF"/>
                  </a:solidFill>
                  <a:ea typeface="Segoe UI" pitchFamily="34" charset="0"/>
                  <a:cs typeface="Segoe UI" pitchFamily="34" charset="0"/>
                </a:rPr>
                <a:t>s</a:t>
              </a:r>
              <a:r>
                <a:rPr lang="en-US" sz="1600" dirty="0" smtClean="0">
                  <a:solidFill>
                    <a:srgbClr val="FFFFFF"/>
                  </a:solidFill>
                  <a:ea typeface="Segoe UI" pitchFamily="34" charset="0"/>
                  <a:cs typeface="Segoe UI" pitchFamily="34" charset="0"/>
                </a:rPr>
                <a:t>erver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and </a:t>
              </a:r>
              <a:r>
                <a:rPr lang="en-US" sz="1600" dirty="0">
                  <a:solidFill>
                    <a:srgbClr val="FFFFFF"/>
                  </a:solidFill>
                  <a:ea typeface="Segoe UI" pitchFamily="34" charset="0"/>
                  <a:cs typeface="Segoe UI" pitchFamily="34" charset="0"/>
                </a:rPr>
                <a:t>c</a:t>
              </a:r>
              <a:r>
                <a:rPr lang="en-US" sz="1600" dirty="0" smtClean="0">
                  <a:solidFill>
                    <a:srgbClr val="FFFFFF"/>
                  </a:solidFill>
                  <a:ea typeface="Segoe UI" pitchFamily="34" charset="0"/>
                  <a:cs typeface="Segoe UI" pitchFamily="34" charset="0"/>
                </a:rPr>
                <a:t>lient deployment</a:t>
              </a:r>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smtClean="0">
                  <a:solidFill>
                    <a:srgbClr val="FFFFFF"/>
                  </a:solidFill>
                  <a:ea typeface="Segoe UI" pitchFamily="34" charset="0"/>
                  <a:cs typeface="Segoe UI" pitchFamily="34" charset="0"/>
                </a:rPr>
                <a:t>Streamlined </a:t>
              </a:r>
              <a:r>
                <a:rPr lang="en-US" sz="1600" dirty="0">
                  <a:solidFill>
                    <a:srgbClr val="FFFFFF"/>
                  </a:solidFill>
                  <a:ea typeface="Segoe UI" pitchFamily="34" charset="0"/>
                  <a:cs typeface="Segoe UI" pitchFamily="34" charset="0"/>
                </a:rPr>
                <a:t>u</a:t>
              </a:r>
              <a:r>
                <a:rPr lang="en-US" sz="1600" dirty="0" smtClean="0">
                  <a:solidFill>
                    <a:srgbClr val="FFFFFF"/>
                  </a:solidFill>
                  <a:ea typeface="Segoe UI" pitchFamily="34" charset="0"/>
                  <a:cs typeface="Segoe UI" pitchFamily="34" charset="0"/>
                </a:rPr>
                <a:t>pdates</a:t>
              </a:r>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smtClean="0">
                  <a:solidFill>
                    <a:srgbClr val="FFFFFF"/>
                  </a:solidFill>
                  <a:ea typeface="Segoe UI" pitchFamily="34" charset="0"/>
                  <a:cs typeface="Segoe UI" pitchFamily="34" charset="0"/>
                </a:rPr>
                <a:t>Consolidated </a:t>
              </a:r>
              <a:r>
                <a:rPr lang="en-US" sz="1600" dirty="0">
                  <a:solidFill>
                    <a:srgbClr val="FFFFFF"/>
                  </a:solidFill>
                  <a:ea typeface="Segoe UI" pitchFamily="34" charset="0"/>
                  <a:cs typeface="Segoe UI" pitchFamily="34" charset="0"/>
                </a:rPr>
                <a:t>reporting</a:t>
              </a:r>
            </a:p>
          </p:txBody>
        </p:sp>
      </p:grpSp>
      <p:grpSp>
        <p:nvGrpSpPr>
          <p:cNvPr id="7" name="Group 6"/>
          <p:cNvGrpSpPr/>
          <p:nvPr/>
        </p:nvGrpSpPr>
        <p:grpSpPr>
          <a:xfrm>
            <a:off x="466730" y="3912907"/>
            <a:ext cx="3502139" cy="2128583"/>
            <a:chOff x="567090" y="3838072"/>
            <a:chExt cx="3395980" cy="2128583"/>
          </a:xfrm>
        </p:grpSpPr>
        <p:sp>
          <p:nvSpPr>
            <p:cNvPr id="15" name="Rectangle 14"/>
            <p:cNvSpPr/>
            <p:nvPr/>
          </p:nvSpPr>
          <p:spPr>
            <a:xfrm>
              <a:off x="579790" y="3838072"/>
              <a:ext cx="33832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Comprehensive Protection Stack</a:t>
              </a:r>
            </a:p>
          </p:txBody>
        </p:sp>
        <p:sp>
          <p:nvSpPr>
            <p:cNvPr id="16" name="Rectangle 15"/>
            <p:cNvSpPr/>
            <p:nvPr/>
          </p:nvSpPr>
          <p:spPr>
            <a:xfrm flipH="1">
              <a:off x="567090" y="4229295"/>
              <a:ext cx="3383280" cy="17373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600" dirty="0" smtClean="0">
                  <a:solidFill>
                    <a:srgbClr val="FFFFFF"/>
                  </a:solidFill>
                  <a:ea typeface="Segoe UI" pitchFamily="34" charset="0"/>
                  <a:cs typeface="Segoe UI" pitchFamily="34" charset="0"/>
                </a:rPr>
                <a:t>Behavior </a:t>
              </a:r>
              <a:r>
                <a:rPr lang="en-US" sz="1600" dirty="0">
                  <a:solidFill>
                    <a:srgbClr val="FFFFFF"/>
                  </a:solidFill>
                  <a:ea typeface="Segoe UI" pitchFamily="34" charset="0"/>
                  <a:cs typeface="Segoe UI" pitchFamily="34" charset="0"/>
                </a:rPr>
                <a:t>m</a:t>
              </a:r>
              <a:r>
                <a:rPr lang="en-US" sz="1600" dirty="0" smtClean="0">
                  <a:solidFill>
                    <a:srgbClr val="FFFFFF"/>
                  </a:solidFill>
                  <a:ea typeface="Segoe UI" pitchFamily="34" charset="0"/>
                  <a:cs typeface="Segoe UI" pitchFamily="34" charset="0"/>
                </a:rPr>
                <a:t>onitoring</a:t>
              </a:r>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smtClean="0">
                  <a:solidFill>
                    <a:srgbClr val="FFFFFF"/>
                  </a:solidFill>
                  <a:ea typeface="Segoe UI" pitchFamily="34" charset="0"/>
                  <a:cs typeface="Segoe UI" pitchFamily="34" charset="0"/>
                </a:rPr>
                <a:t>Antimalware</a:t>
              </a:r>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smtClean="0">
                  <a:solidFill>
                    <a:srgbClr val="FFFFFF"/>
                  </a:solidFill>
                  <a:ea typeface="Segoe UI" pitchFamily="34" charset="0"/>
                  <a:cs typeface="Segoe UI" pitchFamily="34" charset="0"/>
                </a:rPr>
                <a:t>Dynamic Translation</a:t>
              </a:r>
            </a:p>
            <a:p>
              <a:pPr marL="173038" indent="-173038">
                <a:buFont typeface="Arial" pitchFamily="34" charset="0"/>
                <a:buChar char="•"/>
              </a:pPr>
              <a:r>
                <a:rPr lang="en-US" sz="1600" dirty="0" smtClean="0">
                  <a:solidFill>
                    <a:srgbClr val="FFFFFF"/>
                  </a:solidFill>
                  <a:ea typeface="Segoe UI" pitchFamily="34" charset="0"/>
                  <a:cs typeface="Segoe UI" pitchFamily="34" charset="0"/>
                </a:rPr>
                <a:t>Windows and </a:t>
              </a:r>
              <a:r>
                <a:rPr lang="en-US" sz="1600" dirty="0">
                  <a:solidFill>
                    <a:srgbClr val="FFFFFF"/>
                  </a:solidFill>
                  <a:ea typeface="Segoe UI" pitchFamily="34" charset="0"/>
                  <a:cs typeface="Segoe UI" pitchFamily="34" charset="0"/>
                </a:rPr>
                <a:t>Firewall Management</a:t>
              </a: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012" y="1909161"/>
            <a:ext cx="7764321" cy="411480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587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solidFill>
                  <a:schemeClr val="tx1"/>
                </a:solidFill>
              </a:rPr>
              <a:t>Security and Compliance</a:t>
            </a:r>
            <a:br>
              <a:rPr lang="en-US" dirty="0" smtClean="0">
                <a:solidFill>
                  <a:schemeClr val="tx1"/>
                </a:solidFill>
              </a:rPr>
            </a:br>
            <a:r>
              <a:rPr lang="en-US" sz="3200" dirty="0" smtClean="0">
                <a:solidFill>
                  <a:schemeClr val="tx1"/>
                </a:solidFill>
              </a:rPr>
              <a:t>Software Update</a:t>
            </a:r>
            <a:endParaRPr lang="en-US" sz="3200" dirty="0">
              <a:solidFill>
                <a:schemeClr val="tx1"/>
              </a:solidFill>
            </a:endParaRPr>
          </a:p>
        </p:txBody>
      </p:sp>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3676065" y="2515546"/>
            <a:ext cx="548640" cy="841302"/>
          </a:xfrm>
          <a:prstGeom prst="rect">
            <a:avLst/>
          </a:prstGeom>
          <a:noFill/>
          <a:effectLst/>
        </p:spPr>
      </p:pic>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2519608" y="3707726"/>
            <a:ext cx="548640" cy="841302"/>
          </a:xfrm>
          <a:prstGeom prst="rect">
            <a:avLst/>
          </a:prstGeom>
          <a:noFill/>
          <a:effectLst/>
        </p:spPr>
      </p:pic>
      <p:grpSp>
        <p:nvGrpSpPr>
          <p:cNvPr id="24" name="Group 23"/>
          <p:cNvGrpSpPr>
            <a:grpSpLocks noChangeAspect="1"/>
          </p:cNvGrpSpPr>
          <p:nvPr/>
        </p:nvGrpSpPr>
        <p:grpSpPr>
          <a:xfrm>
            <a:off x="3538905" y="6054572"/>
            <a:ext cx="822960" cy="572254"/>
            <a:chOff x="1919150" y="3044496"/>
            <a:chExt cx="666391" cy="475141"/>
          </a:xfrm>
          <a:solidFill>
            <a:schemeClr val="tx1"/>
          </a:solidFill>
        </p:grpSpPr>
        <p:sp>
          <p:nvSpPr>
            <p:cNvPr id="29"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1" name="Rectangle 3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pic>
        <p:nvPicPr>
          <p:cNvPr id="32" name="Picture 31"/>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4893224" y="3705407"/>
            <a:ext cx="548640" cy="841302"/>
          </a:xfrm>
          <a:prstGeom prst="rect">
            <a:avLst/>
          </a:prstGeom>
          <a:noFill/>
          <a:effectLst/>
        </p:spPr>
      </p:pic>
      <p:sp>
        <p:nvSpPr>
          <p:cNvPr id="7" name="TextBox 6"/>
          <p:cNvSpPr txBox="1"/>
          <p:nvPr/>
        </p:nvSpPr>
        <p:spPr>
          <a:xfrm>
            <a:off x="3489579" y="3349311"/>
            <a:ext cx="921612" cy="338554"/>
          </a:xfrm>
          <a:prstGeom prst="rect">
            <a:avLst/>
          </a:prstGeom>
          <a:noFill/>
        </p:spPr>
        <p:txBody>
          <a:bodyPr wrap="square" rtlCol="0">
            <a:spAutoFit/>
          </a:bodyPr>
          <a:lstStyle/>
          <a:p>
            <a:pPr algn="ctr"/>
            <a:r>
              <a:rPr lang="en-US" sz="1600" dirty="0" smtClean="0">
                <a:solidFill>
                  <a:srgbClr val="FFFFFF"/>
                </a:solidFill>
              </a:rPr>
              <a:t>CAS</a:t>
            </a:r>
            <a:endParaRPr lang="en-US" sz="1600" dirty="0">
              <a:solidFill>
                <a:srgbClr val="FFFFFF"/>
              </a:solidFill>
            </a:endParaRPr>
          </a:p>
        </p:txBody>
      </p:sp>
      <p:sp>
        <p:nvSpPr>
          <p:cNvPr id="33" name="TextBox 32"/>
          <p:cNvSpPr txBox="1"/>
          <p:nvPr/>
        </p:nvSpPr>
        <p:spPr>
          <a:xfrm>
            <a:off x="4458738" y="4569159"/>
            <a:ext cx="1473883" cy="553998"/>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400" i="1" dirty="0" smtClean="0">
                <a:solidFill>
                  <a:srgbClr val="FFFFFF"/>
                </a:solidFill>
              </a:rPr>
              <a:t>MP Role</a:t>
            </a:r>
            <a:endParaRPr lang="en-US" sz="1400" dirty="0">
              <a:solidFill>
                <a:srgbClr val="FFFFFF"/>
              </a:solidFill>
            </a:endParaRPr>
          </a:p>
        </p:txBody>
      </p:sp>
      <p:sp>
        <p:nvSpPr>
          <p:cNvPr id="34" name="TextBox 33"/>
          <p:cNvSpPr txBox="1"/>
          <p:nvPr/>
        </p:nvSpPr>
        <p:spPr>
          <a:xfrm>
            <a:off x="2037282" y="4569159"/>
            <a:ext cx="1497170" cy="553998"/>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400" i="1" dirty="0" smtClean="0">
                <a:solidFill>
                  <a:srgbClr val="FFFFFF"/>
                </a:solidFill>
              </a:rPr>
              <a:t>DP Role</a:t>
            </a:r>
            <a:endParaRPr lang="en-US" sz="1400" dirty="0">
              <a:solidFill>
                <a:srgbClr val="FFFFFF"/>
              </a:solidFill>
            </a:endParaRPr>
          </a:p>
        </p:txBody>
      </p:sp>
      <p:sp>
        <p:nvSpPr>
          <p:cNvPr id="11" name="TextBox 10"/>
          <p:cNvSpPr txBox="1"/>
          <p:nvPr/>
        </p:nvSpPr>
        <p:spPr>
          <a:xfrm>
            <a:off x="5035960" y="5137560"/>
            <a:ext cx="2744557" cy="73866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t" anchorCtr="0">
            <a:spAutoFit/>
          </a:bodyPr>
          <a:lstStyle>
            <a:defPPr>
              <a:defRPr lang="en-US"/>
            </a:defPPr>
            <a:lvl1pPr>
              <a:defRPr sz="1400">
                <a:solidFill>
                  <a:schemeClr val="bg1"/>
                </a:solidFill>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r>
              <a:rPr lang="en-US" dirty="0">
                <a:solidFill>
                  <a:srgbClr val="FFFFFF"/>
                </a:solidFill>
              </a:rPr>
              <a:t>Assigns policy to scan for update status or to deploy </a:t>
            </a:r>
            <a:r>
              <a:rPr lang="en-US" dirty="0" smtClean="0">
                <a:solidFill>
                  <a:srgbClr val="FFFFFF"/>
                </a:solidFill>
              </a:rPr>
              <a:t>update</a:t>
            </a:r>
            <a:endParaRPr lang="en-US" dirty="0">
              <a:solidFill>
                <a:srgbClr val="FFFFFF"/>
              </a:solidFill>
            </a:endParaRPr>
          </a:p>
        </p:txBody>
      </p:sp>
      <p:sp>
        <p:nvSpPr>
          <p:cNvPr id="35" name="TextBox 34"/>
          <p:cNvSpPr txBox="1"/>
          <p:nvPr/>
        </p:nvSpPr>
        <p:spPr>
          <a:xfrm>
            <a:off x="1068344" y="5161310"/>
            <a:ext cx="1794451"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t" anchorCtr="0">
            <a:spAutoFit/>
          </a:bodyPr>
          <a:lstStyle>
            <a:defPPr>
              <a:defRPr lang="en-US"/>
            </a:defPPr>
            <a:lvl1pPr algn="ctr">
              <a:defRPr sz="1400">
                <a:solidFill>
                  <a:schemeClr val="bg1"/>
                </a:solidFill>
                <a:latin typeface="+mn-lt"/>
                <a:ea typeface="Segoe UI" pitchFamily="34" charset="0"/>
                <a:cs typeface="+mn-cs"/>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r>
              <a:rPr lang="en-US" dirty="0">
                <a:solidFill>
                  <a:srgbClr val="FFFFFF"/>
                </a:solidFill>
              </a:rPr>
              <a:t>Distributes updates</a:t>
            </a:r>
          </a:p>
        </p:txBody>
      </p:sp>
      <p:cxnSp>
        <p:nvCxnSpPr>
          <p:cNvPr id="36" name="Straight Arrow Connector 35"/>
          <p:cNvCxnSpPr/>
          <p:nvPr/>
        </p:nvCxnSpPr>
        <p:spPr>
          <a:xfrm flipH="1">
            <a:off x="4477023" y="5153934"/>
            <a:ext cx="416201" cy="955737"/>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401745" y="5398810"/>
            <a:ext cx="1097280" cy="52322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t" anchorCtr="0">
            <a:spAutoFit/>
          </a:bodyPr>
          <a:lstStyle>
            <a:defPPr>
              <a:defRPr lang="en-US"/>
            </a:defPPr>
            <a:lvl1pPr>
              <a:defRPr sz="1400">
                <a:solidFill>
                  <a:schemeClr val="bg1"/>
                </a:solidFill>
                <a:latin typeface="+mn-lt"/>
                <a:ea typeface="Segoe UI" pitchFamily="34" charset="0"/>
                <a:cs typeface="+mn-cs"/>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algn="ctr"/>
            <a:r>
              <a:rPr lang="en-US" dirty="0">
                <a:solidFill>
                  <a:srgbClr val="FFFFFF"/>
                </a:solidFill>
              </a:rPr>
              <a:t>Reports </a:t>
            </a:r>
            <a:br>
              <a:rPr lang="en-US" dirty="0">
                <a:solidFill>
                  <a:srgbClr val="FFFFFF"/>
                </a:solidFill>
              </a:rPr>
            </a:br>
            <a:r>
              <a:rPr lang="en-US" dirty="0">
                <a:solidFill>
                  <a:srgbClr val="FFFFFF"/>
                </a:solidFill>
              </a:rPr>
              <a:t>compliance</a:t>
            </a:r>
          </a:p>
        </p:txBody>
      </p:sp>
      <p:sp>
        <p:nvSpPr>
          <p:cNvPr id="46" name="Freeform 45"/>
          <p:cNvSpPr>
            <a:spLocks/>
          </p:cNvSpPr>
          <p:nvPr/>
        </p:nvSpPr>
        <p:spPr bwMode="auto">
          <a:xfrm>
            <a:off x="779411" y="1581662"/>
            <a:ext cx="2467993" cy="1270774"/>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31750" cap="flat" cmpd="sng" algn="ctr">
            <a:solidFill>
              <a:schemeClr val="tx1"/>
            </a:solidFill>
            <a:prstDash val="solid"/>
            <a:headEnd type="none" w="med" len="med"/>
            <a:tailEnd type="none" w="med" len="med"/>
          </a:ln>
          <a:effectLst/>
          <a:extLst/>
        </p:spPr>
        <p:txBody>
          <a:bodyPr vert="horz" wrap="square" lIns="109833" tIns="0" rIns="109833" bIns="54916"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098016" fontAlgn="base">
              <a:spcBef>
                <a:spcPct val="0"/>
              </a:spcBef>
              <a:spcAft>
                <a:spcPct val="0"/>
              </a:spcAft>
            </a:pPr>
            <a:endParaRPr lang="en-US" sz="1900" b="1" kern="0" dirty="0">
              <a:solidFill>
                <a:srgbClr val="FFFFFF"/>
              </a:solidFill>
              <a:latin typeface="Segoe" pitchFamily="34" charset="0"/>
            </a:endParaRPr>
          </a:p>
        </p:txBody>
      </p:sp>
      <p:sp>
        <p:nvSpPr>
          <p:cNvPr id="47" name="TextBox 46"/>
          <p:cNvSpPr txBox="1"/>
          <p:nvPr/>
        </p:nvSpPr>
        <p:spPr>
          <a:xfrm>
            <a:off x="983253" y="2259372"/>
            <a:ext cx="1989538" cy="338554"/>
          </a:xfrm>
          <a:prstGeom prst="rect">
            <a:avLst/>
          </a:prstGeom>
          <a:noFill/>
        </p:spPr>
        <p:txBody>
          <a:bodyPr wrap="square" rtlCol="0">
            <a:spAutoFit/>
          </a:bodyPr>
          <a:lstStyle/>
          <a:p>
            <a:pPr algn="ctr"/>
            <a:r>
              <a:rPr lang="en-US" sz="1600" dirty="0" smtClean="0">
                <a:solidFill>
                  <a:srgbClr val="FFFFFF"/>
                </a:solidFill>
              </a:rPr>
              <a:t>Microsoft Update</a:t>
            </a:r>
            <a:endParaRPr lang="en-US" sz="1600" dirty="0">
              <a:solidFill>
                <a:srgbClr val="FFFFFF"/>
              </a:solidFill>
            </a:endParaRPr>
          </a:p>
        </p:txBody>
      </p:sp>
      <p:cxnSp>
        <p:nvCxnSpPr>
          <p:cNvPr id="49" name="Straight Arrow Connector 48"/>
          <p:cNvCxnSpPr/>
          <p:nvPr/>
        </p:nvCxnSpPr>
        <p:spPr>
          <a:xfrm>
            <a:off x="1010493" y="2806507"/>
            <a:ext cx="0" cy="365760"/>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1010494" y="3238745"/>
            <a:ext cx="548640" cy="841302"/>
          </a:xfrm>
          <a:prstGeom prst="rect">
            <a:avLst/>
          </a:prstGeom>
          <a:noFill/>
          <a:effectLst/>
        </p:spPr>
      </p:pic>
      <p:sp>
        <p:nvSpPr>
          <p:cNvPr id="26" name="TextBox 25"/>
          <p:cNvSpPr txBox="1"/>
          <p:nvPr/>
        </p:nvSpPr>
        <p:spPr>
          <a:xfrm>
            <a:off x="322579" y="4080186"/>
            <a:ext cx="1952786" cy="553998"/>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400" i="1" dirty="0" smtClean="0">
                <a:solidFill>
                  <a:srgbClr val="FFFFFF"/>
                </a:solidFill>
              </a:rPr>
              <a:t>SUP Role/WSUS</a:t>
            </a:r>
            <a:endParaRPr lang="en-US" sz="1600" dirty="0">
              <a:solidFill>
                <a:srgbClr val="FFFFFF"/>
              </a:solidFill>
            </a:endParaRPr>
          </a:p>
        </p:txBody>
      </p:sp>
      <p:cxnSp>
        <p:nvCxnSpPr>
          <p:cNvPr id="14" name="Straight Arrow Connector 13"/>
          <p:cNvCxnSpPr/>
          <p:nvPr/>
        </p:nvCxnSpPr>
        <p:spPr>
          <a:xfrm flipV="1">
            <a:off x="1573105" y="3947477"/>
            <a:ext cx="1097280" cy="7210"/>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972791" y="2997486"/>
            <a:ext cx="883403" cy="710240"/>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097726" y="3066476"/>
            <a:ext cx="1097954" cy="659610"/>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
        <p:nvSpPr>
          <p:cNvPr id="44" name="Rectangle 43"/>
          <p:cNvSpPr/>
          <p:nvPr/>
        </p:nvSpPr>
        <p:spPr>
          <a:xfrm flipH="1">
            <a:off x="4443889" y="2572179"/>
            <a:ext cx="2604955" cy="52322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t" anchorCtr="0">
            <a:spAutoFit/>
          </a:bodyPr>
          <a:lstStyle/>
          <a:p>
            <a:r>
              <a:rPr lang="en-US" sz="1400" dirty="0">
                <a:solidFill>
                  <a:srgbClr val="FFFFFF"/>
                </a:solidFill>
                <a:ea typeface="Segoe UI" pitchFamily="34" charset="0"/>
                <a:cs typeface="Segoe UI" pitchFamily="34" charset="0"/>
              </a:rPr>
              <a:t>Identifies who needs updates and reports on c</a:t>
            </a:r>
            <a:r>
              <a:rPr lang="en-US" sz="1400" dirty="0" smtClean="0">
                <a:solidFill>
                  <a:srgbClr val="FFFFFF"/>
                </a:solidFill>
                <a:ea typeface="Segoe UI" pitchFamily="34" charset="0"/>
                <a:cs typeface="Segoe UI" pitchFamily="34" charset="0"/>
              </a:rPr>
              <a:t>ompliance</a:t>
            </a:r>
            <a:endParaRPr lang="en-US" sz="1400" dirty="0">
              <a:solidFill>
                <a:srgbClr val="FFFFFF"/>
              </a:solidFill>
              <a:ea typeface="Segoe UI" pitchFamily="34" charset="0"/>
              <a:cs typeface="Segoe UI" pitchFamily="34" charset="0"/>
            </a:endParaRPr>
          </a:p>
        </p:txBody>
      </p:sp>
      <p:cxnSp>
        <p:nvCxnSpPr>
          <p:cNvPr id="45" name="Straight Arrow Connector 44"/>
          <p:cNvCxnSpPr/>
          <p:nvPr/>
        </p:nvCxnSpPr>
        <p:spPr>
          <a:xfrm>
            <a:off x="2987995" y="5153934"/>
            <a:ext cx="416201" cy="955737"/>
          </a:xfrm>
          <a:prstGeom prst="straightConnector1">
            <a:avLst/>
          </a:prstGeom>
          <a:ln w="25400" cap="rnd">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flipH="1">
            <a:off x="1559134" y="2949986"/>
            <a:ext cx="1780959"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t" anchorCtr="0">
            <a:spAutoFit/>
          </a:bodyPr>
          <a:lstStyle/>
          <a:p>
            <a:r>
              <a:rPr lang="en-US" sz="1400" dirty="0" smtClean="0">
                <a:solidFill>
                  <a:srgbClr val="FFFFFF"/>
                </a:solidFill>
                <a:ea typeface="Segoe UI" pitchFamily="34" charset="0"/>
                <a:cs typeface="Segoe UI" pitchFamily="34" charset="0"/>
              </a:rPr>
              <a:t>Downloads updates</a:t>
            </a:r>
            <a:endParaRPr lang="en-US" sz="1400" dirty="0">
              <a:solidFill>
                <a:srgbClr val="FFFFFF"/>
              </a:solidFill>
              <a:ea typeface="Segoe UI" pitchFamily="34" charset="0"/>
              <a:cs typeface="Segoe UI" pitchFamily="34" charset="0"/>
            </a:endParaRPr>
          </a:p>
        </p:txBody>
      </p:sp>
      <p:sp>
        <p:nvSpPr>
          <p:cNvPr id="48" name="Rectangle 47"/>
          <p:cNvSpPr/>
          <p:nvPr/>
        </p:nvSpPr>
        <p:spPr>
          <a:xfrm flipH="1">
            <a:off x="8091367" y="2328863"/>
            <a:ext cx="3657600" cy="382633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r>
              <a:rPr lang="en-US" sz="1600" dirty="0">
                <a:solidFill>
                  <a:srgbClr val="FFFFFF"/>
                </a:solidFill>
                <a:latin typeface="Segoe Semibold" pitchFamily="34" charset="0"/>
                <a:ea typeface="Segoe UI" pitchFamily="34" charset="0"/>
                <a:cs typeface="Segoe UI" pitchFamily="34" charset="0"/>
              </a:rPr>
              <a:t>Auto Deployment</a:t>
            </a:r>
          </a:p>
          <a:p>
            <a:pPr marL="173038" indent="-173038">
              <a:buFont typeface="Arial" pitchFamily="34" charset="0"/>
              <a:buChar char="•"/>
            </a:pPr>
            <a:r>
              <a:rPr lang="en-US" sz="1400" dirty="0">
                <a:solidFill>
                  <a:srgbClr val="FFFFFF"/>
                </a:solidFill>
                <a:ea typeface="Segoe UI" pitchFamily="34" charset="0"/>
                <a:cs typeface="Segoe UI" pitchFamily="34" charset="0"/>
              </a:rPr>
              <a:t>Faster deployment through search</a:t>
            </a:r>
          </a:p>
          <a:p>
            <a:pPr marL="173038" indent="-173038">
              <a:buFont typeface="Arial" pitchFamily="34" charset="0"/>
              <a:buChar char="•"/>
            </a:pPr>
            <a:r>
              <a:rPr lang="en-US" sz="1400" dirty="0">
                <a:solidFill>
                  <a:srgbClr val="FFFFFF"/>
                </a:solidFill>
                <a:ea typeface="Segoe UI" pitchFamily="34" charset="0"/>
                <a:cs typeface="Segoe UI" pitchFamily="34" charset="0"/>
              </a:rPr>
              <a:t>Schedule content download and deployment to avoid reboot </a:t>
            </a:r>
            <a:r>
              <a:rPr lang="en-US" sz="1400" dirty="0" smtClean="0">
                <a:solidFill>
                  <a:srgbClr val="FFFFFF"/>
                </a:solidFill>
                <a:ea typeface="Segoe UI" pitchFamily="34" charset="0"/>
                <a:cs typeface="Segoe UI" pitchFamily="34" charset="0"/>
              </a:rPr>
              <a:t>during </a:t>
            </a:r>
            <a:r>
              <a:rPr lang="en-US" sz="1400" dirty="0">
                <a:solidFill>
                  <a:srgbClr val="FFFFFF"/>
                </a:solidFill>
                <a:ea typeface="Segoe UI" pitchFamily="34" charset="0"/>
                <a:cs typeface="Segoe UI" pitchFamily="34" charset="0"/>
              </a:rPr>
              <a:t>work hours </a:t>
            </a:r>
          </a:p>
          <a:p>
            <a:endParaRPr lang="en-US" sz="1600" dirty="0" smtClean="0">
              <a:solidFill>
                <a:srgbClr val="FFFFFF"/>
              </a:solidFill>
              <a:ea typeface="Segoe UI" pitchFamily="34" charset="0"/>
              <a:cs typeface="Segoe UI" pitchFamily="34" charset="0"/>
            </a:endParaRPr>
          </a:p>
          <a:p>
            <a:r>
              <a:rPr lang="en-US" sz="1600" dirty="0">
                <a:solidFill>
                  <a:srgbClr val="FFFFFF"/>
                </a:solidFill>
                <a:latin typeface="Segoe Semibold" pitchFamily="34" charset="0"/>
                <a:ea typeface="Segoe UI" pitchFamily="34" charset="0"/>
                <a:cs typeface="Segoe UI" pitchFamily="34" charset="0"/>
              </a:rPr>
              <a:t>State-based Updates</a:t>
            </a:r>
          </a:p>
          <a:p>
            <a:pPr marL="173038" indent="-173038">
              <a:buFont typeface="Arial" pitchFamily="34" charset="0"/>
              <a:buChar char="•"/>
            </a:pPr>
            <a:r>
              <a:rPr lang="en-US" sz="1400" dirty="0">
                <a:solidFill>
                  <a:srgbClr val="FFFFFF"/>
                </a:solidFill>
                <a:ea typeface="Segoe UI" pitchFamily="34" charset="0"/>
                <a:cs typeface="Segoe UI" pitchFamily="34" charset="0"/>
              </a:rPr>
              <a:t>Allows individual </a:t>
            </a:r>
            <a:r>
              <a:rPr lang="en-US" sz="1400" dirty="0" smtClean="0">
                <a:solidFill>
                  <a:srgbClr val="FFFFFF"/>
                </a:solidFill>
                <a:ea typeface="Segoe UI" pitchFamily="34" charset="0"/>
                <a:cs typeface="Segoe UI" pitchFamily="34" charset="0"/>
              </a:rPr>
              <a:t/>
            </a:r>
            <a:br>
              <a:rPr lang="en-US" sz="1400" dirty="0" smtClean="0">
                <a:solidFill>
                  <a:srgbClr val="FFFFFF"/>
                </a:solidFill>
                <a:ea typeface="Segoe UI" pitchFamily="34" charset="0"/>
                <a:cs typeface="Segoe UI" pitchFamily="34" charset="0"/>
              </a:rPr>
            </a:br>
            <a:r>
              <a:rPr lang="en-US" sz="1400" dirty="0" smtClean="0">
                <a:solidFill>
                  <a:srgbClr val="FFFFFF"/>
                </a:solidFill>
                <a:ea typeface="Segoe UI" pitchFamily="34" charset="0"/>
                <a:cs typeface="Segoe UI" pitchFamily="34" charset="0"/>
              </a:rPr>
              <a:t>or </a:t>
            </a:r>
            <a:r>
              <a:rPr lang="en-US" sz="1400" dirty="0">
                <a:solidFill>
                  <a:srgbClr val="FFFFFF"/>
                </a:solidFill>
                <a:ea typeface="Segoe UI" pitchFamily="34" charset="0"/>
                <a:cs typeface="Segoe UI" pitchFamily="34" charset="0"/>
              </a:rPr>
              <a:t>group deployment</a:t>
            </a:r>
          </a:p>
          <a:p>
            <a:pPr marL="173038" indent="-173038">
              <a:buFont typeface="Arial" pitchFamily="34" charset="0"/>
              <a:buChar char="•"/>
            </a:pPr>
            <a:r>
              <a:rPr lang="en-US" sz="1400" dirty="0">
                <a:solidFill>
                  <a:srgbClr val="FFFFFF"/>
                </a:solidFill>
                <a:ea typeface="Segoe UI" pitchFamily="34" charset="0"/>
                <a:cs typeface="Segoe UI" pitchFamily="34" charset="0"/>
              </a:rPr>
              <a:t>Updates added to groups auto deploy to targeted collections </a:t>
            </a:r>
          </a:p>
          <a:p>
            <a:endParaRPr lang="en-US" sz="1600" dirty="0" smtClean="0">
              <a:solidFill>
                <a:srgbClr val="FFFFFF"/>
              </a:solidFill>
              <a:ea typeface="Segoe UI" pitchFamily="34" charset="0"/>
              <a:cs typeface="Segoe UI" pitchFamily="34" charset="0"/>
            </a:endParaRPr>
          </a:p>
          <a:p>
            <a:r>
              <a:rPr lang="en-US" sz="1600" dirty="0">
                <a:solidFill>
                  <a:srgbClr val="FFFFFF"/>
                </a:solidFill>
                <a:latin typeface="Segoe Semibold" pitchFamily="34" charset="0"/>
                <a:ea typeface="Segoe UI" pitchFamily="34" charset="0"/>
                <a:cs typeface="Segoe UI" pitchFamily="34" charset="0"/>
              </a:rPr>
              <a:t>Optimized for New Content Model</a:t>
            </a:r>
          </a:p>
          <a:p>
            <a:pPr marL="173038" indent="-173038">
              <a:buFont typeface="Arial" pitchFamily="34" charset="0"/>
              <a:buChar char="•"/>
            </a:pPr>
            <a:r>
              <a:rPr lang="en-US" sz="1400" dirty="0">
                <a:solidFill>
                  <a:srgbClr val="FFFFFF"/>
                </a:solidFill>
                <a:ea typeface="Segoe UI" pitchFamily="34" charset="0"/>
                <a:cs typeface="Segoe UI" pitchFamily="34" charset="0"/>
              </a:rPr>
              <a:t>Reduce replication and storage</a:t>
            </a:r>
          </a:p>
          <a:p>
            <a:pPr marL="173038" indent="-173038">
              <a:buFont typeface="Arial" pitchFamily="34" charset="0"/>
              <a:buChar char="•"/>
            </a:pPr>
            <a:r>
              <a:rPr lang="en-US" sz="1400" dirty="0">
                <a:solidFill>
                  <a:srgbClr val="FFFFFF"/>
                </a:solidFill>
                <a:ea typeface="Segoe UI" pitchFamily="34" charset="0"/>
                <a:cs typeface="Segoe UI" pitchFamily="34" charset="0"/>
              </a:rPr>
              <a:t>Expired updates and content deleted</a:t>
            </a:r>
          </a:p>
        </p:txBody>
      </p:sp>
    </p:spTree>
    <p:extLst>
      <p:ext uri="{BB962C8B-B14F-4D97-AF65-F5344CB8AC3E}">
        <p14:creationId xmlns:p14="http://schemas.microsoft.com/office/powerpoint/2010/main" val="6028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flipH="1">
            <a:off x="9254438" y="2302855"/>
            <a:ext cx="584506" cy="479580"/>
          </a:xfrm>
          <a:prstGeom prst="rect">
            <a:avLst/>
          </a:prstGeom>
          <a:solidFill>
            <a:schemeClr val="accent2"/>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ea typeface="Segoe UI" pitchFamily="34" charset="0"/>
              <a:cs typeface="Segoe UI" pitchFamily="34" charset="0"/>
            </a:endParaRPr>
          </a:p>
        </p:txBody>
      </p:sp>
      <p:sp>
        <p:nvSpPr>
          <p:cNvPr id="54" name="Rectangle 53"/>
          <p:cNvSpPr/>
          <p:nvPr/>
        </p:nvSpPr>
        <p:spPr>
          <a:xfrm flipH="1">
            <a:off x="9254438" y="2819400"/>
            <a:ext cx="584506" cy="479580"/>
          </a:xfrm>
          <a:prstGeom prst="rect">
            <a:avLst/>
          </a:prstGeom>
          <a:solidFill>
            <a:schemeClr val="accent2"/>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ea typeface="Segoe UI" pitchFamily="34" charset="0"/>
              <a:cs typeface="Segoe UI" pitchFamily="34" charset="0"/>
            </a:endParaRPr>
          </a:p>
        </p:txBody>
      </p:sp>
      <p:sp>
        <p:nvSpPr>
          <p:cNvPr id="11" name="Rectangle 10"/>
          <p:cNvSpPr/>
          <p:nvPr/>
        </p:nvSpPr>
        <p:spPr>
          <a:xfrm>
            <a:off x="331200" y="1943408"/>
            <a:ext cx="1847921" cy="33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dirty="0" err="1" smtClean="0">
                <a:solidFill>
                  <a:srgbClr val="FFFFFF"/>
                </a:solidFill>
              </a:rPr>
              <a:t>ConfigMgr</a:t>
            </a:r>
            <a:r>
              <a:rPr lang="en-US" sz="1600" dirty="0">
                <a:solidFill>
                  <a:srgbClr val="FFFFFF"/>
                </a:solidFill>
              </a:rPr>
              <a:t> </a:t>
            </a:r>
            <a:r>
              <a:rPr lang="en-US" sz="1600" dirty="0" smtClean="0">
                <a:solidFill>
                  <a:srgbClr val="FFFFFF"/>
                </a:solidFill>
              </a:rPr>
              <a:t>MP </a:t>
            </a:r>
            <a:endParaRPr lang="en-US" sz="1600" dirty="0">
              <a:solidFill>
                <a:srgbClr val="FFFFFF"/>
              </a:solidFill>
            </a:endParaRPr>
          </a:p>
        </p:txBody>
      </p:sp>
      <p:sp>
        <p:nvSpPr>
          <p:cNvPr id="2" name="Title 1"/>
          <p:cNvSpPr>
            <a:spLocks noGrp="1"/>
          </p:cNvSpPr>
          <p:nvPr>
            <p:ph type="title"/>
          </p:nvPr>
        </p:nvSpPr>
        <p:spPr>
          <a:xfrm>
            <a:off x="519112" y="228600"/>
            <a:ext cx="11149013" cy="1052596"/>
          </a:xfrm>
        </p:spPr>
        <p:txBody>
          <a:bodyPr/>
          <a:lstStyle/>
          <a:p>
            <a:r>
              <a:rPr lang="en-US" dirty="0" smtClean="0">
                <a:solidFill>
                  <a:schemeClr val="tx1"/>
                </a:solidFill>
              </a:rPr>
              <a:t>Security and Compliance</a:t>
            </a:r>
            <a:br>
              <a:rPr lang="en-US" dirty="0" smtClean="0">
                <a:solidFill>
                  <a:schemeClr val="tx1"/>
                </a:solidFill>
              </a:rPr>
            </a:br>
            <a:r>
              <a:rPr lang="en-US" sz="3200" dirty="0" smtClean="0">
                <a:solidFill>
                  <a:schemeClr val="tx1"/>
                </a:solidFill>
              </a:rPr>
              <a:t>Settings Management</a:t>
            </a:r>
            <a:endParaRPr lang="en-US" dirty="0">
              <a:solidFill>
                <a:schemeClr val="tx1"/>
              </a:solidFill>
            </a:endParaRPr>
          </a:p>
        </p:txBody>
      </p:sp>
      <p:sp>
        <p:nvSpPr>
          <p:cNvPr id="15" name="TextBox 14"/>
          <p:cNvSpPr txBox="1"/>
          <p:nvPr/>
        </p:nvSpPr>
        <p:spPr>
          <a:xfrm>
            <a:off x="2167166" y="1943408"/>
            <a:ext cx="1163425" cy="27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600" dirty="0">
                <a:solidFill>
                  <a:srgbClr val="FFFFFF"/>
                </a:solidFill>
              </a:rPr>
              <a:t>Baseline</a:t>
            </a:r>
          </a:p>
        </p:txBody>
      </p:sp>
      <p:sp>
        <p:nvSpPr>
          <p:cNvPr id="74" name="TextBox 73"/>
          <p:cNvSpPr txBox="1"/>
          <p:nvPr/>
        </p:nvSpPr>
        <p:spPr>
          <a:xfrm>
            <a:off x="5326526" y="1943408"/>
            <a:ext cx="182832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600" dirty="0">
                <a:solidFill>
                  <a:srgbClr val="FFFFFF"/>
                </a:solidFill>
              </a:rPr>
              <a:t>ConfigMgr Agent</a:t>
            </a:r>
          </a:p>
        </p:txBody>
      </p:sp>
      <p:grpSp>
        <p:nvGrpSpPr>
          <p:cNvPr id="3" name="Group 2"/>
          <p:cNvGrpSpPr/>
          <p:nvPr/>
        </p:nvGrpSpPr>
        <p:grpSpPr>
          <a:xfrm>
            <a:off x="782918" y="3500537"/>
            <a:ext cx="3931920" cy="1051560"/>
            <a:chOff x="3180734" y="4426533"/>
            <a:chExt cx="4366764" cy="1051560"/>
          </a:xfrm>
        </p:grpSpPr>
        <p:sp>
          <p:nvSpPr>
            <p:cNvPr id="52" name="Rectangle 51"/>
            <p:cNvSpPr/>
            <p:nvPr/>
          </p:nvSpPr>
          <p:spPr>
            <a:xfrm>
              <a:off x="3180734" y="4426533"/>
              <a:ext cx="4366764" cy="10515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sp>
          <p:nvSpPr>
            <p:cNvPr id="62" name="AutoShape 23"/>
            <p:cNvSpPr>
              <a:spLocks noChangeArrowheads="1"/>
            </p:cNvSpPr>
            <p:nvPr/>
          </p:nvSpPr>
          <p:spPr bwMode="auto">
            <a:xfrm>
              <a:off x="4945064"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WMI</a:t>
              </a:r>
            </a:p>
          </p:txBody>
        </p:sp>
        <p:sp>
          <p:nvSpPr>
            <p:cNvPr id="63" name="AutoShape 24"/>
            <p:cNvSpPr>
              <a:spLocks noChangeArrowheads="1"/>
            </p:cNvSpPr>
            <p:nvPr/>
          </p:nvSpPr>
          <p:spPr bwMode="auto">
            <a:xfrm>
              <a:off x="5793258"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XML</a:t>
              </a:r>
            </a:p>
          </p:txBody>
        </p:sp>
        <p:sp>
          <p:nvSpPr>
            <p:cNvPr id="64" name="AutoShape 25"/>
            <p:cNvSpPr>
              <a:spLocks noChangeArrowheads="1"/>
            </p:cNvSpPr>
            <p:nvPr/>
          </p:nvSpPr>
          <p:spPr bwMode="auto">
            <a:xfrm>
              <a:off x="4945064"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Registry</a:t>
              </a:r>
            </a:p>
          </p:txBody>
        </p:sp>
        <p:sp>
          <p:nvSpPr>
            <p:cNvPr id="65" name="AutoShape 26"/>
            <p:cNvSpPr>
              <a:spLocks noChangeArrowheads="1"/>
            </p:cNvSpPr>
            <p:nvPr/>
          </p:nvSpPr>
          <p:spPr bwMode="auto">
            <a:xfrm>
              <a:off x="6641453"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IIS</a:t>
              </a:r>
            </a:p>
          </p:txBody>
        </p:sp>
        <p:sp>
          <p:nvSpPr>
            <p:cNvPr id="66" name="AutoShape 27"/>
            <p:cNvSpPr>
              <a:spLocks noChangeArrowheads="1"/>
            </p:cNvSpPr>
            <p:nvPr/>
          </p:nvSpPr>
          <p:spPr bwMode="auto">
            <a:xfrm>
              <a:off x="5793258"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MSI</a:t>
              </a:r>
            </a:p>
          </p:txBody>
        </p:sp>
        <p:sp>
          <p:nvSpPr>
            <p:cNvPr id="69" name="AutoShape 27"/>
            <p:cNvSpPr>
              <a:spLocks noChangeArrowheads="1"/>
            </p:cNvSpPr>
            <p:nvPr/>
          </p:nvSpPr>
          <p:spPr bwMode="auto">
            <a:xfrm>
              <a:off x="4096871"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Script</a:t>
              </a:r>
            </a:p>
          </p:txBody>
        </p:sp>
        <p:sp>
          <p:nvSpPr>
            <p:cNvPr id="70" name="AutoShape 27"/>
            <p:cNvSpPr>
              <a:spLocks noChangeArrowheads="1"/>
            </p:cNvSpPr>
            <p:nvPr/>
          </p:nvSpPr>
          <p:spPr bwMode="auto">
            <a:xfrm>
              <a:off x="6641453"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SQL</a:t>
              </a:r>
            </a:p>
          </p:txBody>
        </p:sp>
        <p:sp>
          <p:nvSpPr>
            <p:cNvPr id="71" name="AutoShape 27"/>
            <p:cNvSpPr>
              <a:spLocks noChangeArrowheads="1"/>
            </p:cNvSpPr>
            <p:nvPr/>
          </p:nvSpPr>
          <p:spPr bwMode="auto">
            <a:xfrm>
              <a:off x="4096871"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Software</a:t>
              </a:r>
            </a:p>
            <a:p>
              <a:pPr algn="ctr"/>
              <a:r>
                <a:rPr lang="en-US" sz="1000" dirty="0">
                  <a:solidFill>
                    <a:srgbClr val="FFFFFF"/>
                  </a:solidFill>
                  <a:ea typeface="Segoe UI" pitchFamily="34" charset="0"/>
                  <a:cs typeface="Segoe UI" pitchFamily="34" charset="0"/>
                </a:rPr>
                <a:t>Updates</a:t>
              </a:r>
            </a:p>
          </p:txBody>
        </p:sp>
        <p:sp>
          <p:nvSpPr>
            <p:cNvPr id="72" name="AutoShape 27"/>
            <p:cNvSpPr>
              <a:spLocks noChangeArrowheads="1"/>
            </p:cNvSpPr>
            <p:nvPr/>
          </p:nvSpPr>
          <p:spPr bwMode="auto">
            <a:xfrm>
              <a:off x="3248678"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File</a:t>
              </a:r>
            </a:p>
          </p:txBody>
        </p:sp>
        <p:sp>
          <p:nvSpPr>
            <p:cNvPr id="73" name="AutoShape 27"/>
            <p:cNvSpPr>
              <a:spLocks noChangeArrowheads="1"/>
            </p:cNvSpPr>
            <p:nvPr/>
          </p:nvSpPr>
          <p:spPr bwMode="auto">
            <a:xfrm>
              <a:off x="3248678"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ea typeface="Segoe UI" pitchFamily="34" charset="0"/>
                  <a:cs typeface="Segoe UI" pitchFamily="34" charset="0"/>
                </a:rPr>
                <a:t>Active</a:t>
              </a:r>
            </a:p>
            <a:p>
              <a:pPr algn="ctr"/>
              <a:r>
                <a:rPr lang="en-US" sz="1000" dirty="0">
                  <a:solidFill>
                    <a:srgbClr val="FFFFFF"/>
                  </a:solidFill>
                  <a:ea typeface="Segoe UI" pitchFamily="34" charset="0"/>
                  <a:cs typeface="Segoe UI" pitchFamily="34" charset="0"/>
                </a:rPr>
                <a:t>Directory</a:t>
              </a:r>
            </a:p>
          </p:txBody>
        </p:sp>
        <p:sp>
          <p:nvSpPr>
            <p:cNvPr id="5" name="TextBox 4"/>
            <p:cNvSpPr txBox="1"/>
            <p:nvPr/>
          </p:nvSpPr>
          <p:spPr>
            <a:xfrm>
              <a:off x="3464410" y="4472257"/>
              <a:ext cx="3799413"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200" dirty="0">
                  <a:solidFill>
                    <a:srgbClr val="FFFFFF"/>
                  </a:solidFill>
                </a:rPr>
                <a:t>Baseline Configuration Items</a:t>
              </a:r>
            </a:p>
          </p:txBody>
        </p:sp>
      </p:grpSp>
      <p:sp>
        <p:nvSpPr>
          <p:cNvPr id="53" name="Rectangle 52"/>
          <p:cNvSpPr/>
          <p:nvPr/>
        </p:nvSpPr>
        <p:spPr>
          <a:xfrm>
            <a:off x="9191986" y="2250556"/>
            <a:ext cx="2286000" cy="1097280"/>
          </a:xfrm>
          <a:prstGeom prst="rect">
            <a:avLst/>
          </a:prstGeom>
          <a:noFill/>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ea typeface="Segoe UI" pitchFamily="34" charset="0"/>
              <a:cs typeface="Segoe UI" pitchFamily="34" charset="0"/>
            </a:endParaRPr>
          </a:p>
        </p:txBody>
      </p:sp>
      <p:sp>
        <p:nvSpPr>
          <p:cNvPr id="67" name="Text Box 52"/>
          <p:cNvSpPr txBox="1">
            <a:spLocks noChangeArrowheads="1"/>
          </p:cNvSpPr>
          <p:nvPr/>
        </p:nvSpPr>
        <p:spPr bwMode="auto">
          <a:xfrm>
            <a:off x="9845509" y="2347910"/>
            <a:ext cx="1639220" cy="923316"/>
          </a:xfrm>
          <a:prstGeom prst="rect">
            <a:avLst/>
          </a:prstGeom>
          <a:noFill/>
          <a:ln w="22225">
            <a:noFill/>
            <a:miter lim="800000"/>
            <a:headEnd/>
            <a:tailEnd type="none" w="lg" len="lg"/>
          </a:ln>
        </p:spPr>
        <p:txBody>
          <a:bodyPr wrap="square" lIns="91425" tIns="45713" rIns="91425" bIns="45713">
            <a:spAutoFit/>
          </a:bodyPr>
          <a:lstStyle/>
          <a:p>
            <a:pPr algn="ctr"/>
            <a:r>
              <a:rPr lang="en-US" sz="1400" dirty="0" smtClean="0">
                <a:solidFill>
                  <a:srgbClr val="FFFFFF"/>
                </a:solidFill>
              </a:rPr>
              <a:t>Auto Remediate</a:t>
            </a:r>
          </a:p>
          <a:p>
            <a:pPr algn="ctr"/>
            <a:r>
              <a:rPr lang="en-US" sz="1400" dirty="0" smtClean="0">
                <a:solidFill>
                  <a:srgbClr val="FFFFFF"/>
                </a:solidFill>
              </a:rPr>
              <a:t>OR</a:t>
            </a:r>
          </a:p>
          <a:p>
            <a:pPr algn="ctr"/>
            <a:r>
              <a:rPr lang="en-US" sz="1400" dirty="0" smtClean="0">
                <a:solidFill>
                  <a:srgbClr val="FFFFFF"/>
                </a:solidFill>
              </a:rPr>
              <a:t>Create Alert </a:t>
            </a:r>
            <a:r>
              <a:rPr lang="en-US" sz="900" dirty="0" smtClean="0">
                <a:solidFill>
                  <a:srgbClr val="FFFFFF"/>
                </a:solidFill>
              </a:rPr>
              <a:t/>
            </a:r>
            <a:br>
              <a:rPr lang="en-US" sz="900" dirty="0" smtClean="0">
                <a:solidFill>
                  <a:srgbClr val="FFFFFF"/>
                </a:solidFill>
              </a:rPr>
            </a:br>
            <a:r>
              <a:rPr lang="en-US" sz="1200" dirty="0" smtClean="0">
                <a:solidFill>
                  <a:srgbClr val="FFFFFF"/>
                </a:solidFill>
              </a:rPr>
              <a:t>(to Service Manager)</a:t>
            </a:r>
            <a:endParaRPr lang="en-US" sz="2400" dirty="0">
              <a:solidFill>
                <a:srgbClr val="FFFFFF"/>
              </a:solidFill>
            </a:endParaRPr>
          </a:p>
        </p:txBody>
      </p:sp>
      <p:grpSp>
        <p:nvGrpSpPr>
          <p:cNvPr id="20" name="Group 19"/>
          <p:cNvGrpSpPr/>
          <p:nvPr/>
        </p:nvGrpSpPr>
        <p:grpSpPr>
          <a:xfrm>
            <a:off x="9349542" y="2372769"/>
            <a:ext cx="394298" cy="339753"/>
            <a:chOff x="9363270" y="2328417"/>
            <a:chExt cx="442168" cy="381000"/>
          </a:xfrm>
        </p:grpSpPr>
        <p:sp>
          <p:nvSpPr>
            <p:cNvPr id="8" name="Donut 7"/>
            <p:cNvSpPr/>
            <p:nvPr/>
          </p:nvSpPr>
          <p:spPr>
            <a:xfrm>
              <a:off x="9424438" y="2328417"/>
              <a:ext cx="381000" cy="381000"/>
            </a:xfrm>
            <a:custGeom>
              <a:avLst/>
              <a:gdLst/>
              <a:ahLst/>
              <a:cxnLst/>
              <a:rect l="l" t="t" r="r" b="b"/>
              <a:pathLst>
                <a:path w="381000" h="381000">
                  <a:moveTo>
                    <a:pt x="190500" y="76200"/>
                  </a:moveTo>
                  <a:cubicBezTo>
                    <a:pt x="127374" y="76200"/>
                    <a:pt x="76200" y="127374"/>
                    <a:pt x="76200" y="190500"/>
                  </a:cubicBezTo>
                  <a:cubicBezTo>
                    <a:pt x="76200" y="253626"/>
                    <a:pt x="127374" y="304800"/>
                    <a:pt x="190500" y="304800"/>
                  </a:cubicBezTo>
                  <a:cubicBezTo>
                    <a:pt x="253626" y="304800"/>
                    <a:pt x="304800" y="253626"/>
                    <a:pt x="304800" y="190500"/>
                  </a:cubicBezTo>
                  <a:cubicBezTo>
                    <a:pt x="304800" y="127374"/>
                    <a:pt x="253626" y="76200"/>
                    <a:pt x="190500" y="76200"/>
                  </a:cubicBezTo>
                  <a:close/>
                  <a:moveTo>
                    <a:pt x="190500" y="0"/>
                  </a:moveTo>
                  <a:cubicBezTo>
                    <a:pt x="295710" y="0"/>
                    <a:pt x="381000" y="85290"/>
                    <a:pt x="381000" y="190500"/>
                  </a:cubicBezTo>
                  <a:cubicBezTo>
                    <a:pt x="381000" y="295710"/>
                    <a:pt x="295710" y="381000"/>
                    <a:pt x="190500" y="381000"/>
                  </a:cubicBezTo>
                  <a:cubicBezTo>
                    <a:pt x="85290" y="381000"/>
                    <a:pt x="0" y="295710"/>
                    <a:pt x="0" y="190500"/>
                  </a:cubicBezTo>
                  <a:cubicBezTo>
                    <a:pt x="0" y="85290"/>
                    <a:pt x="85290" y="0"/>
                    <a:pt x="190500" y="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Isosceles Triangle 11"/>
            <p:cNvSpPr/>
            <p:nvPr/>
          </p:nvSpPr>
          <p:spPr>
            <a:xfrm>
              <a:off x="9363270" y="2407659"/>
              <a:ext cx="228600" cy="18288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9" name="TextBox 18"/>
          <p:cNvSpPr txBox="1"/>
          <p:nvPr/>
        </p:nvSpPr>
        <p:spPr>
          <a:xfrm>
            <a:off x="9433600" y="2850469"/>
            <a:ext cx="226183" cy="492443"/>
          </a:xfrm>
          <a:prstGeom prst="rect">
            <a:avLst/>
          </a:prstGeom>
          <a:noFill/>
        </p:spPr>
        <p:txBody>
          <a:bodyPr wrap="square" lIns="0" tIns="0" rIns="0" bIns="0" rtlCol="0">
            <a:spAutoFit/>
          </a:bodyPr>
          <a:lstStyle/>
          <a:p>
            <a:r>
              <a:rPr lang="en-US" sz="3200" b="1" dirty="0" smtClean="0">
                <a:solidFill>
                  <a:srgbClr val="FFFFFF"/>
                </a:solidFill>
                <a:latin typeface="Goudy Stout" pitchFamily="18" charset="0"/>
              </a:rPr>
              <a:t>!</a:t>
            </a:r>
          </a:p>
        </p:txBody>
      </p:sp>
      <p:sp>
        <p:nvSpPr>
          <p:cNvPr id="36" name="Rectangle 35"/>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
        <p:nvSpPr>
          <p:cNvPr id="38" name="Rectangle 37"/>
          <p:cNvSpPr/>
          <p:nvPr/>
        </p:nvSpPr>
        <p:spPr>
          <a:xfrm flipH="1">
            <a:off x="435023" y="4649546"/>
            <a:ext cx="11049706" cy="1965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82880" tIns="91440" numCol="2" rtlCol="0" anchor="t" anchorCtr="0"/>
          <a:lstStyle/>
          <a:p>
            <a:r>
              <a:rPr lang="en-US" sz="1600" dirty="0">
                <a:solidFill>
                  <a:srgbClr val="FFFFFF"/>
                </a:solidFill>
                <a:latin typeface="Segoe Semibold" pitchFamily="34" charset="0"/>
                <a:ea typeface="Segoe UI" pitchFamily="34" charset="0"/>
                <a:cs typeface="Segoe UI" pitchFamily="34" charset="0"/>
              </a:rPr>
              <a:t>Improved </a:t>
            </a:r>
            <a:r>
              <a:rPr lang="en-US" sz="1600" dirty="0" smtClean="0">
                <a:solidFill>
                  <a:srgbClr val="FFFFFF"/>
                </a:solidFill>
                <a:latin typeface="Segoe Semibold" pitchFamily="34" charset="0"/>
                <a:ea typeface="Segoe UI" pitchFamily="34" charset="0"/>
                <a:cs typeface="Segoe UI" pitchFamily="34" charset="0"/>
              </a:rPr>
              <a:t>functionality</a:t>
            </a:r>
            <a:endParaRPr lang="en-US" sz="1600" dirty="0">
              <a:solidFill>
                <a:srgbClr val="FFFFFF"/>
              </a:solidFill>
              <a:latin typeface="Segoe Semibold" pitchFamily="34" charset="0"/>
              <a:ea typeface="Segoe UI" pitchFamily="34" charset="0"/>
              <a:cs typeface="Segoe UI" pitchFamily="34" charset="0"/>
            </a:endParaRPr>
          </a:p>
          <a:p>
            <a:pPr marL="173038" indent="-173038">
              <a:buFont typeface="Arial" pitchFamily="34" charset="0"/>
              <a:buChar char="•"/>
            </a:pPr>
            <a:r>
              <a:rPr lang="en-US" sz="1400" dirty="0">
                <a:solidFill>
                  <a:srgbClr val="FFFFFF"/>
                </a:solidFill>
                <a:ea typeface="Segoe UI" pitchFamily="34" charset="0"/>
                <a:cs typeface="Segoe UI" pitchFamily="34" charset="0"/>
              </a:rPr>
              <a:t>Copy settings</a:t>
            </a:r>
          </a:p>
          <a:p>
            <a:pPr marL="173038" indent="-173038">
              <a:buFont typeface="Arial" pitchFamily="34" charset="0"/>
              <a:buChar char="•"/>
            </a:pPr>
            <a:r>
              <a:rPr lang="en-US" sz="1400" dirty="0">
                <a:solidFill>
                  <a:srgbClr val="FFFFFF"/>
                </a:solidFill>
                <a:ea typeface="Segoe UI" pitchFamily="34" charset="0"/>
                <a:cs typeface="Segoe UI" pitchFamily="34" charset="0"/>
              </a:rPr>
              <a:t>Trigger console alerts</a:t>
            </a:r>
          </a:p>
          <a:p>
            <a:pPr marL="173038" indent="-173038">
              <a:buFont typeface="Arial" pitchFamily="34" charset="0"/>
              <a:buChar char="•"/>
            </a:pPr>
            <a:r>
              <a:rPr lang="en-US" sz="1400" dirty="0">
                <a:solidFill>
                  <a:srgbClr val="FFFFFF"/>
                </a:solidFill>
                <a:ea typeface="Segoe UI" pitchFamily="34" charset="0"/>
                <a:cs typeface="Segoe UI" pitchFamily="34" charset="0"/>
              </a:rPr>
              <a:t>Richer reporting</a:t>
            </a:r>
          </a:p>
          <a:p>
            <a:endParaRPr lang="en-US" sz="1400" dirty="0" smtClean="0">
              <a:solidFill>
                <a:srgbClr val="FFFFFF"/>
              </a:solidFill>
              <a:ea typeface="Segoe UI" pitchFamily="34" charset="0"/>
              <a:cs typeface="Segoe UI" pitchFamily="34" charset="0"/>
            </a:endParaRPr>
          </a:p>
          <a:p>
            <a:r>
              <a:rPr lang="en-US" sz="1600" dirty="0" smtClean="0">
                <a:solidFill>
                  <a:srgbClr val="FFFFFF"/>
                </a:solidFill>
                <a:latin typeface="Segoe Semibold" pitchFamily="34" charset="0"/>
                <a:ea typeface="Segoe UI" pitchFamily="34" charset="0"/>
                <a:cs typeface="Segoe UI" pitchFamily="34" charset="0"/>
              </a:rPr>
              <a:t>Enhanced </a:t>
            </a:r>
            <a:r>
              <a:rPr lang="en-US" sz="1600" dirty="0">
                <a:solidFill>
                  <a:srgbClr val="FFFFFF"/>
                </a:solidFill>
                <a:latin typeface="Segoe Semibold" pitchFamily="34" charset="0"/>
                <a:ea typeface="Segoe UI" pitchFamily="34" charset="0"/>
                <a:cs typeface="Segoe UI" pitchFamily="34" charset="0"/>
              </a:rPr>
              <a:t>versioning and audit tracking</a:t>
            </a:r>
          </a:p>
          <a:p>
            <a:pPr marL="173038" indent="-173038">
              <a:buFont typeface="Arial" pitchFamily="34" charset="0"/>
              <a:buChar char="•"/>
            </a:pPr>
            <a:r>
              <a:rPr lang="en-US" sz="1400" dirty="0">
                <a:solidFill>
                  <a:srgbClr val="FFFFFF"/>
                </a:solidFill>
                <a:ea typeface="Segoe UI" pitchFamily="34" charset="0"/>
                <a:cs typeface="Segoe UI" pitchFamily="34" charset="0"/>
              </a:rPr>
              <a:t>Ability to specify </a:t>
            </a:r>
            <a:r>
              <a:rPr lang="en-US" sz="1400" dirty="0" smtClean="0">
                <a:solidFill>
                  <a:srgbClr val="FFFFFF"/>
                </a:solidFill>
                <a:ea typeface="Segoe UI" pitchFamily="34" charset="0"/>
                <a:cs typeface="Segoe UI" pitchFamily="34" charset="0"/>
              </a:rPr>
              <a:t>versions to </a:t>
            </a:r>
            <a:r>
              <a:rPr lang="en-US" sz="1400" dirty="0">
                <a:solidFill>
                  <a:srgbClr val="FFFFFF"/>
                </a:solidFill>
                <a:ea typeface="Segoe UI" pitchFamily="34" charset="0"/>
                <a:cs typeface="Segoe UI" pitchFamily="34" charset="0"/>
              </a:rPr>
              <a:t>be used in baselines</a:t>
            </a:r>
          </a:p>
          <a:p>
            <a:pPr marL="173038" indent="-173038">
              <a:buFont typeface="Arial" pitchFamily="34" charset="0"/>
              <a:buChar char="•"/>
            </a:pPr>
            <a:r>
              <a:rPr lang="en-US" sz="1400" dirty="0">
                <a:solidFill>
                  <a:srgbClr val="FFFFFF"/>
                </a:solidFill>
                <a:ea typeface="Segoe UI" pitchFamily="34" charset="0"/>
                <a:cs typeface="Segoe UI" pitchFamily="34" charset="0"/>
              </a:rPr>
              <a:t>Audit tracking includes who changed what</a:t>
            </a:r>
          </a:p>
          <a:p>
            <a:r>
              <a:rPr lang="en-US" sz="1600" dirty="0" smtClean="0">
                <a:solidFill>
                  <a:srgbClr val="FFFFFF"/>
                </a:solidFill>
                <a:latin typeface="Segoe Semibold" pitchFamily="34" charset="0"/>
                <a:ea typeface="Segoe UI" pitchFamily="34" charset="0"/>
                <a:cs typeface="Segoe UI" pitchFamily="34" charset="0"/>
              </a:rPr>
              <a:t>Pre-built </a:t>
            </a:r>
            <a:r>
              <a:rPr lang="en-US" sz="1600" dirty="0">
                <a:solidFill>
                  <a:srgbClr val="FFFFFF"/>
                </a:solidFill>
                <a:latin typeface="Segoe Semibold" pitchFamily="34" charset="0"/>
                <a:ea typeface="Segoe UI" pitchFamily="34" charset="0"/>
                <a:cs typeface="Segoe UI" pitchFamily="34" charset="0"/>
              </a:rPr>
              <a:t>industry standard baseline </a:t>
            </a:r>
            <a:r>
              <a:rPr lang="en-US" sz="1600" dirty="0" smtClean="0">
                <a:solidFill>
                  <a:srgbClr val="FFFFFF"/>
                </a:solidFill>
                <a:latin typeface="Segoe Semibold" pitchFamily="34" charset="0"/>
                <a:ea typeface="Segoe UI" pitchFamily="34" charset="0"/>
                <a:cs typeface="Segoe UI" pitchFamily="34" charset="0"/>
              </a:rPr>
              <a:t>templates </a:t>
            </a:r>
            <a:br>
              <a:rPr lang="en-US" sz="1600" dirty="0" smtClean="0">
                <a:solidFill>
                  <a:srgbClr val="FFFFFF"/>
                </a:solidFill>
                <a:latin typeface="Segoe Semibold" pitchFamily="34" charset="0"/>
                <a:ea typeface="Segoe UI" pitchFamily="34" charset="0"/>
                <a:cs typeface="Segoe UI" pitchFamily="34" charset="0"/>
              </a:rPr>
            </a:br>
            <a:r>
              <a:rPr lang="en-US" sz="1600" dirty="0" smtClean="0">
                <a:solidFill>
                  <a:srgbClr val="FFFFFF"/>
                </a:solidFill>
                <a:latin typeface="Segoe Semibold" pitchFamily="34" charset="0"/>
                <a:ea typeface="Segoe UI" pitchFamily="34" charset="0"/>
                <a:cs typeface="Segoe UI" pitchFamily="34" charset="0"/>
              </a:rPr>
              <a:t>through </a:t>
            </a:r>
            <a:r>
              <a:rPr lang="en-US" sz="1600" dirty="0">
                <a:solidFill>
                  <a:srgbClr val="FFFFFF"/>
                </a:solidFill>
                <a:latin typeface="Segoe Semibold" pitchFamily="34" charset="0"/>
                <a:ea typeface="Segoe UI" pitchFamily="34" charset="0"/>
                <a:cs typeface="Segoe UI" pitchFamily="34" charset="0"/>
              </a:rPr>
              <a:t>IT </a:t>
            </a:r>
            <a:r>
              <a:rPr lang="en-US" sz="1600" dirty="0" smtClean="0">
                <a:solidFill>
                  <a:srgbClr val="FFFFFF"/>
                </a:solidFill>
                <a:latin typeface="Segoe Semibold" pitchFamily="34" charset="0"/>
                <a:ea typeface="Segoe UI" pitchFamily="34" charset="0"/>
                <a:cs typeface="Segoe UI" pitchFamily="34" charset="0"/>
              </a:rPr>
              <a:t>GRC Solution Accelerator</a:t>
            </a:r>
            <a:endParaRPr lang="en-US" sz="1600" dirty="0">
              <a:solidFill>
                <a:srgbClr val="FFFFFF"/>
              </a:solidFill>
              <a:latin typeface="Segoe Semibold" pitchFamily="34" charset="0"/>
              <a:ea typeface="Segoe UI" pitchFamily="34" charset="0"/>
              <a:cs typeface="Segoe UI" pitchFamily="34" charset="0"/>
            </a:endParaRPr>
          </a:p>
        </p:txBody>
      </p:sp>
      <p:pic>
        <p:nvPicPr>
          <p:cNvPr id="39" name="Picture 38"/>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823627" y="2296276"/>
            <a:ext cx="740725" cy="1005840"/>
          </a:xfrm>
          <a:prstGeom prst="rect">
            <a:avLst/>
          </a:prstGeom>
          <a:noFill/>
          <a:ln>
            <a:noFill/>
          </a:ln>
        </p:spPr>
      </p:pic>
      <p:grpSp>
        <p:nvGrpSpPr>
          <p:cNvPr id="48" name="Group 47"/>
          <p:cNvGrpSpPr>
            <a:grpSpLocks noChangeAspect="1"/>
          </p:cNvGrpSpPr>
          <p:nvPr/>
        </p:nvGrpSpPr>
        <p:grpSpPr>
          <a:xfrm>
            <a:off x="2526932" y="2508324"/>
            <a:ext cx="443893" cy="581745"/>
            <a:chOff x="1444071" y="4822766"/>
            <a:chExt cx="837264" cy="1097280"/>
          </a:xfrm>
          <a:solidFill>
            <a:schemeClr val="tx1"/>
          </a:solidFill>
        </p:grpSpPr>
        <p:sp>
          <p:nvSpPr>
            <p:cNvPr id="49" name="Flowchart: Card 48"/>
            <p:cNvSpPr/>
            <p:nvPr/>
          </p:nvSpPr>
          <p:spPr bwMode="auto">
            <a:xfrm flipH="1">
              <a:off x="1444071" y="4822766"/>
              <a:ext cx="837264" cy="1097280"/>
            </a:xfrm>
            <a:prstGeom prst="flowChartPunchedCa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sp>
          <p:nvSpPr>
            <p:cNvPr id="50" name="Isosceles Triangle 49"/>
            <p:cNvSpPr/>
            <p:nvPr/>
          </p:nvSpPr>
          <p:spPr bwMode="auto">
            <a:xfrm rot="3138243" flipH="1" flipV="1">
              <a:off x="1995718" y="4908858"/>
              <a:ext cx="289070" cy="129200"/>
            </a:xfrm>
            <a:prstGeom prst="triangle">
              <a:avLst>
                <a:gd name="adj" fmla="val 35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grpSp>
      <p:pic>
        <p:nvPicPr>
          <p:cNvPr id="51" name="Picture 5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43606" y="2479156"/>
            <a:ext cx="994165" cy="640080"/>
          </a:xfrm>
          <a:prstGeom prst="rect">
            <a:avLst/>
          </a:prstGeom>
          <a:effectLst/>
        </p:spPr>
      </p:pic>
      <p:sp>
        <p:nvSpPr>
          <p:cNvPr id="40" name="Rectangle 39"/>
          <p:cNvSpPr/>
          <p:nvPr/>
        </p:nvSpPr>
        <p:spPr>
          <a:xfrm flipH="1">
            <a:off x="3355198" y="2479156"/>
            <a:ext cx="1828800" cy="64008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ctr" anchorCtr="0">
            <a:noAutofit/>
          </a:bodyPr>
          <a:lstStyle/>
          <a:p>
            <a:pPr algn="ctr"/>
            <a:r>
              <a:rPr lang="en-US" sz="1400" dirty="0" smtClean="0">
                <a:solidFill>
                  <a:srgbClr val="FFFFFF"/>
                </a:solidFill>
                <a:ea typeface="Segoe UI" pitchFamily="34" charset="0"/>
                <a:cs typeface="Segoe UI" pitchFamily="34" charset="0"/>
              </a:rPr>
              <a:t>Assignment to collections</a:t>
            </a:r>
            <a:endParaRPr lang="en-US" sz="1400" dirty="0">
              <a:solidFill>
                <a:srgbClr val="FFFFFF"/>
              </a:solidFill>
              <a:ea typeface="Segoe UI" pitchFamily="34" charset="0"/>
              <a:cs typeface="Segoe UI" pitchFamily="34" charset="0"/>
            </a:endParaRPr>
          </a:p>
        </p:txBody>
      </p:sp>
      <p:sp>
        <p:nvSpPr>
          <p:cNvPr id="41" name="Rectangle 40"/>
          <p:cNvSpPr/>
          <p:nvPr/>
        </p:nvSpPr>
        <p:spPr>
          <a:xfrm flipH="1">
            <a:off x="7136612" y="2479156"/>
            <a:ext cx="1828800" cy="64008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ctr" anchorCtr="0">
            <a:noAutofit/>
          </a:bodyPr>
          <a:lstStyle/>
          <a:p>
            <a:pPr algn="ctr"/>
            <a:r>
              <a:rPr lang="en-US" sz="1400" dirty="0" smtClean="0">
                <a:solidFill>
                  <a:srgbClr val="FFFFFF"/>
                </a:solidFill>
                <a:ea typeface="Segoe UI" pitchFamily="34" charset="0"/>
                <a:cs typeface="Segoe UI" pitchFamily="34" charset="0"/>
              </a:rPr>
              <a:t>Baseline drift</a:t>
            </a:r>
            <a:endParaRPr lang="en-US" sz="1400" dirty="0">
              <a:solidFill>
                <a:srgbClr val="FFFFFF"/>
              </a:solidFill>
              <a:ea typeface="Segoe UI" pitchFamily="34" charset="0"/>
              <a:cs typeface="Segoe UI" pitchFamily="34" charset="0"/>
            </a:endParaRPr>
          </a:p>
        </p:txBody>
      </p:sp>
      <p:sp>
        <p:nvSpPr>
          <p:cNvPr id="44" name="Isosceles Triangle 43"/>
          <p:cNvSpPr/>
          <p:nvPr/>
        </p:nvSpPr>
        <p:spPr>
          <a:xfrm rot="5400000">
            <a:off x="4942593" y="2726289"/>
            <a:ext cx="640080" cy="14581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flipV="1">
            <a:off x="2748878" y="3112794"/>
            <a:ext cx="0" cy="36576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801570" y="2799196"/>
            <a:ext cx="578069" cy="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5400000">
            <a:off x="8725479" y="2726289"/>
            <a:ext cx="640080" cy="14581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8379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21456" y="914400"/>
            <a:ext cx="11579384" cy="1011250"/>
            <a:chOff x="406294" y="914400"/>
            <a:chExt cx="11579384" cy="1011250"/>
          </a:xfrm>
        </p:grpSpPr>
        <p:sp>
          <p:nvSpPr>
            <p:cNvPr id="3" name="TextBox 2"/>
            <p:cNvSpPr txBox="1"/>
            <p:nvPr/>
          </p:nvSpPr>
          <p:spPr>
            <a:xfrm>
              <a:off x="507868" y="930166"/>
              <a:ext cx="3924279" cy="923330"/>
            </a:xfrm>
            <a:prstGeom prst="rect">
              <a:avLst/>
            </a:prstGeom>
            <a:noFill/>
          </p:spPr>
          <p:txBody>
            <a:bodyPr wrap="none" rtlCol="0">
              <a:spAutoFit/>
            </a:bodyPr>
            <a:lstStyle/>
            <a:p>
              <a:r>
                <a:rPr lang="en-US" b="1" dirty="0" smtClean="0">
                  <a:solidFill>
                    <a:srgbClr val="FFFFFF"/>
                  </a:solidFill>
                </a:rPr>
                <a:t>Week 1: Monitor</a:t>
              </a:r>
            </a:p>
            <a:p>
              <a:pPr>
                <a:buFont typeface="Arial" pitchFamily="34" charset="0"/>
                <a:buChar char="•"/>
              </a:pPr>
              <a:r>
                <a:rPr lang="en-US" dirty="0" smtClean="0">
                  <a:solidFill>
                    <a:srgbClr val="FFFFFF"/>
                  </a:solidFill>
                </a:rPr>
                <a:t>Enable client management agent</a:t>
              </a:r>
            </a:p>
            <a:p>
              <a:pPr>
                <a:buFont typeface="Arial" pitchFamily="34" charset="0"/>
                <a:buChar char="•"/>
              </a:pPr>
              <a:r>
                <a:rPr lang="en-US" dirty="0" smtClean="0">
                  <a:solidFill>
                    <a:srgbClr val="FFFFFF"/>
                  </a:solidFill>
                </a:rPr>
                <a:t>Begin monitoring usage and activity</a:t>
              </a:r>
            </a:p>
          </p:txBody>
        </p:sp>
        <p:pic>
          <p:nvPicPr>
            <p:cNvPr id="5" name="Picture 1" descr="image001"/>
            <p:cNvPicPr>
              <a:picLocks noChangeAspect="1" noChangeArrowheads="1"/>
            </p:cNvPicPr>
            <p:nvPr/>
          </p:nvPicPr>
          <p:blipFill>
            <a:blip r:embed="rId2" cstate="print"/>
            <a:srcRect/>
            <a:stretch>
              <a:fillRect/>
            </a:stretch>
          </p:blipFill>
          <p:spPr bwMode="auto">
            <a:xfrm>
              <a:off x="6323012" y="951675"/>
              <a:ext cx="2615460" cy="973975"/>
            </a:xfrm>
            <a:prstGeom prst="rect">
              <a:avLst/>
            </a:prstGeom>
            <a:noFill/>
            <a:ln w="9525">
              <a:noFill/>
              <a:miter lim="800000"/>
              <a:headEnd/>
              <a:tailEnd/>
            </a:ln>
          </p:spPr>
        </p:pic>
        <p:pic>
          <p:nvPicPr>
            <p:cNvPr id="12" name="Picture 11"/>
            <p:cNvPicPr>
              <a:picLocks noChangeAspect="1" noChangeArrowheads="1"/>
            </p:cNvPicPr>
            <p:nvPr/>
          </p:nvPicPr>
          <p:blipFill>
            <a:blip r:embed="rId3" cstate="print"/>
            <a:srcRect t="20891" r="29944" b="48387"/>
            <a:stretch>
              <a:fillRect/>
            </a:stretch>
          </p:blipFill>
          <p:spPr bwMode="auto">
            <a:xfrm>
              <a:off x="8938471" y="1066800"/>
              <a:ext cx="2742486" cy="829596"/>
            </a:xfrm>
            <a:prstGeom prst="rect">
              <a:avLst/>
            </a:prstGeom>
            <a:noFill/>
            <a:ln w="9525">
              <a:noFill/>
              <a:miter lim="800000"/>
              <a:headEnd/>
              <a:tailEnd/>
            </a:ln>
          </p:spPr>
        </p:pic>
        <p:sp>
          <p:nvSpPr>
            <p:cNvPr id="13" name="Rounded Rectangle 12"/>
            <p:cNvSpPr/>
            <p:nvPr/>
          </p:nvSpPr>
          <p:spPr>
            <a:xfrm>
              <a:off x="406294" y="914400"/>
              <a:ext cx="11579384" cy="101125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itle 3"/>
          <p:cNvSpPr txBox="1">
            <a:spLocks/>
          </p:cNvSpPr>
          <p:nvPr/>
        </p:nvSpPr>
        <p:spPr>
          <a:xfrm>
            <a:off x="507868" y="152401"/>
            <a:ext cx="11173090" cy="664797"/>
          </a:xfrm>
          <a:prstGeom prst="rect">
            <a:avLst/>
          </a:prstGeom>
        </p:spPr>
        <p:txBody>
          <a:bodyPr/>
          <a:lstStyle/>
          <a:p>
            <a:pPr>
              <a:lnSpc>
                <a:spcPct val="90000"/>
              </a:lnSpc>
              <a:spcBef>
                <a:spcPct val="0"/>
              </a:spcBef>
              <a:defRPr/>
            </a:pPr>
            <a:endParaRPr lang="en-US" sz="3200" spc="-150" dirty="0">
              <a:ln w="3175">
                <a:noFill/>
              </a:ln>
              <a:solidFill>
                <a:srgbClr val="777777"/>
              </a:solidFill>
              <a:latin typeface="Segoe" pitchFamily="34" charset="0"/>
              <a:cs typeface="Arial" charset="0"/>
            </a:endParaRPr>
          </a:p>
        </p:txBody>
      </p:sp>
      <p:sp>
        <p:nvSpPr>
          <p:cNvPr id="6" name="Title 5"/>
          <p:cNvSpPr>
            <a:spLocks noGrp="1"/>
          </p:cNvSpPr>
          <p:nvPr>
            <p:ph type="title"/>
          </p:nvPr>
        </p:nvSpPr>
        <p:spPr>
          <a:xfrm>
            <a:off x="519112" y="228600"/>
            <a:ext cx="11149013" cy="609398"/>
          </a:xfrm>
        </p:spPr>
        <p:txBody>
          <a:bodyPr/>
          <a:lstStyle/>
          <a:p>
            <a:r>
              <a:rPr lang="en-US" dirty="0" smtClean="0"/>
              <a:t>Power Management</a:t>
            </a:r>
            <a:endParaRPr lang="en-US" dirty="0"/>
          </a:p>
        </p:txBody>
      </p:sp>
      <p:grpSp>
        <p:nvGrpSpPr>
          <p:cNvPr id="22" name="Group 21"/>
          <p:cNvGrpSpPr/>
          <p:nvPr/>
        </p:nvGrpSpPr>
        <p:grpSpPr>
          <a:xfrm>
            <a:off x="318978" y="2031571"/>
            <a:ext cx="11584340" cy="2062858"/>
            <a:chOff x="406294" y="2209799"/>
            <a:chExt cx="11584340" cy="2062858"/>
          </a:xfrm>
        </p:grpSpPr>
        <p:pic>
          <p:nvPicPr>
            <p:cNvPr id="7" name="Picture 4"/>
            <p:cNvPicPr>
              <a:picLocks noChangeAspect="1" noChangeArrowheads="1"/>
            </p:cNvPicPr>
            <p:nvPr/>
          </p:nvPicPr>
          <p:blipFill>
            <a:blip r:embed="rId4" cstate="print"/>
            <a:srcRect/>
            <a:stretch>
              <a:fillRect/>
            </a:stretch>
          </p:blipFill>
          <p:spPr bwMode="auto">
            <a:xfrm>
              <a:off x="7008574" y="2438400"/>
              <a:ext cx="1726750" cy="1495778"/>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8836898" y="2438400"/>
              <a:ext cx="1726750" cy="1489288"/>
            </a:xfrm>
            <a:prstGeom prst="rect">
              <a:avLst/>
            </a:prstGeom>
            <a:noFill/>
            <a:ln w="9525">
              <a:noFill/>
              <a:miter lim="800000"/>
              <a:headEnd/>
              <a:tailEnd/>
            </a:ln>
          </p:spPr>
        </p:pic>
        <p:sp>
          <p:nvSpPr>
            <p:cNvPr id="11" name="TextBox 10"/>
            <p:cNvSpPr txBox="1"/>
            <p:nvPr/>
          </p:nvSpPr>
          <p:spPr>
            <a:xfrm>
              <a:off x="10613526" y="3044544"/>
              <a:ext cx="1377108" cy="276999"/>
            </a:xfrm>
            <a:prstGeom prst="rect">
              <a:avLst/>
            </a:prstGeom>
            <a:noFill/>
          </p:spPr>
          <p:txBody>
            <a:bodyPr wrap="none" rtlCol="0">
              <a:spAutoFit/>
            </a:bodyPr>
            <a:lstStyle/>
            <a:p>
              <a:r>
                <a:rPr lang="en-US" sz="1200" dirty="0" smtClean="0">
                  <a:solidFill>
                    <a:srgbClr val="FFFFFF"/>
                  </a:solidFill>
                </a:rPr>
                <a:t>Non-Peak &amp; Peak</a:t>
              </a:r>
              <a:endParaRPr lang="en-US" sz="1200" dirty="0">
                <a:solidFill>
                  <a:srgbClr val="FFFFFF"/>
                </a:solidFill>
              </a:endParaRPr>
            </a:p>
          </p:txBody>
        </p:sp>
        <p:sp>
          <p:nvSpPr>
            <p:cNvPr id="15" name="Rounded Rectangle 14"/>
            <p:cNvSpPr/>
            <p:nvPr/>
          </p:nvSpPr>
          <p:spPr>
            <a:xfrm>
              <a:off x="406294" y="2209799"/>
              <a:ext cx="11579384" cy="206285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19221" y="2241332"/>
              <a:ext cx="6092825" cy="2031325"/>
            </a:xfrm>
            <a:prstGeom prst="rect">
              <a:avLst/>
            </a:prstGeom>
          </p:spPr>
          <p:txBody>
            <a:bodyPr>
              <a:spAutoFit/>
            </a:bodyPr>
            <a:lstStyle/>
            <a:p>
              <a:r>
                <a:rPr lang="en-US" b="1" dirty="0">
                  <a:solidFill>
                    <a:srgbClr val="FFFFFF"/>
                  </a:solidFill>
                </a:rPr>
                <a:t>Week 2:  Plan</a:t>
              </a:r>
            </a:p>
            <a:p>
              <a:pPr>
                <a:buFont typeface="Arial" pitchFamily="34" charset="0"/>
                <a:buChar char="•"/>
              </a:pPr>
              <a:r>
                <a:rPr lang="en-US" dirty="0">
                  <a:solidFill>
                    <a:srgbClr val="FFFFFF"/>
                  </a:solidFill>
                </a:rPr>
                <a:t>Continue monitoring on usage and activity</a:t>
              </a:r>
            </a:p>
            <a:p>
              <a:pPr>
                <a:buFont typeface="Arial" pitchFamily="34" charset="0"/>
                <a:buChar char="•"/>
              </a:pPr>
              <a:r>
                <a:rPr lang="en-US" dirty="0">
                  <a:solidFill>
                    <a:srgbClr val="FFFFFF"/>
                  </a:solidFill>
                </a:rPr>
                <a:t>Begin to develop Power Plan</a:t>
              </a:r>
            </a:p>
            <a:p>
              <a:pPr>
                <a:buFont typeface="Arial" pitchFamily="34" charset="0"/>
                <a:buChar char="•"/>
              </a:pPr>
              <a:r>
                <a:rPr lang="en-US" dirty="0">
                  <a:solidFill>
                    <a:srgbClr val="FFFFFF"/>
                  </a:solidFill>
                </a:rPr>
                <a:t>VM </a:t>
              </a:r>
              <a:r>
                <a:rPr lang="en-US" dirty="0" smtClean="0">
                  <a:solidFill>
                    <a:srgbClr val="FFFFFF"/>
                  </a:solidFill>
                </a:rPr>
                <a:t>awareness (</a:t>
              </a:r>
              <a:r>
                <a:rPr lang="en-US" i="1" dirty="0" smtClean="0">
                  <a:solidFill>
                    <a:srgbClr val="FFFFFF"/>
                  </a:solidFill>
                </a:rPr>
                <a:t>new compared to 2007</a:t>
              </a:r>
              <a:r>
                <a:rPr lang="en-US" dirty="0" smtClean="0">
                  <a:solidFill>
                    <a:srgbClr val="FFFFFF"/>
                  </a:solidFill>
                </a:rPr>
                <a:t>)</a:t>
              </a:r>
              <a:endParaRPr lang="en-US" dirty="0">
                <a:solidFill>
                  <a:srgbClr val="FFFFFF"/>
                </a:solidFill>
              </a:endParaRPr>
            </a:p>
            <a:p>
              <a:pPr>
                <a:buFont typeface="Arial" pitchFamily="34" charset="0"/>
                <a:buChar char="•"/>
              </a:pPr>
              <a:r>
                <a:rPr lang="en-US" dirty="0">
                  <a:solidFill>
                    <a:srgbClr val="FFFFFF"/>
                  </a:solidFill>
                </a:rPr>
                <a:t>Copy power </a:t>
              </a:r>
              <a:r>
                <a:rPr lang="en-US" dirty="0" smtClean="0">
                  <a:solidFill>
                    <a:srgbClr val="FFFFFF"/>
                  </a:solidFill>
                </a:rPr>
                <a:t>policies (</a:t>
              </a:r>
              <a:r>
                <a:rPr lang="en-US" i="1" dirty="0" smtClean="0">
                  <a:solidFill>
                    <a:srgbClr val="FFFFFF"/>
                  </a:solidFill>
                </a:rPr>
                <a:t>new compared to 2007</a:t>
              </a:r>
              <a:r>
                <a:rPr lang="en-US" dirty="0" smtClean="0">
                  <a:solidFill>
                    <a:srgbClr val="FFFFFF"/>
                  </a:solidFill>
                </a:rPr>
                <a:t>)</a:t>
              </a:r>
              <a:endParaRPr lang="en-US" dirty="0">
                <a:solidFill>
                  <a:srgbClr val="FFFFFF"/>
                </a:solidFill>
              </a:endParaRPr>
            </a:p>
            <a:p>
              <a:r>
                <a:rPr lang="en-US" b="1" dirty="0">
                  <a:solidFill>
                    <a:srgbClr val="FFFFFF"/>
                  </a:solidFill>
                </a:rPr>
                <a:t>Mid-Month:</a:t>
              </a:r>
            </a:p>
            <a:p>
              <a:pPr>
                <a:buFont typeface="Arial" pitchFamily="34" charset="0"/>
                <a:buChar char="•"/>
              </a:pPr>
              <a:r>
                <a:rPr lang="en-US" dirty="0">
                  <a:solidFill>
                    <a:srgbClr val="FFFFFF"/>
                  </a:solidFill>
                </a:rPr>
                <a:t>Power Plan has been </a:t>
              </a:r>
              <a:r>
                <a:rPr lang="en-US" dirty="0" smtClean="0">
                  <a:solidFill>
                    <a:srgbClr val="FFFFFF"/>
                  </a:solidFill>
                </a:rPr>
                <a:t>confirmed</a:t>
              </a:r>
              <a:endParaRPr lang="en-US" dirty="0">
                <a:solidFill>
                  <a:srgbClr val="FFFFFF"/>
                </a:solidFill>
              </a:endParaRPr>
            </a:p>
          </p:txBody>
        </p:sp>
      </p:grpSp>
      <p:grpSp>
        <p:nvGrpSpPr>
          <p:cNvPr id="23" name="Group 22"/>
          <p:cNvGrpSpPr/>
          <p:nvPr/>
        </p:nvGrpSpPr>
        <p:grpSpPr>
          <a:xfrm>
            <a:off x="321456" y="4200350"/>
            <a:ext cx="11579384" cy="1066800"/>
            <a:chOff x="406294" y="4419600"/>
            <a:chExt cx="11579384" cy="1066800"/>
          </a:xfrm>
        </p:grpSpPr>
        <p:sp>
          <p:nvSpPr>
            <p:cNvPr id="14" name="Rounded Rectangle 13"/>
            <p:cNvSpPr/>
            <p:nvPr/>
          </p:nvSpPr>
          <p:spPr>
            <a:xfrm>
              <a:off x="406294" y="4419600"/>
              <a:ext cx="11579384" cy="1066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2"/>
            <p:cNvPicPr>
              <a:picLocks noChangeAspect="1" noChangeArrowheads="1"/>
            </p:cNvPicPr>
            <p:nvPr/>
          </p:nvPicPr>
          <p:blipFill>
            <a:blip r:embed="rId6"/>
            <a:srcRect/>
            <a:stretch>
              <a:fillRect/>
            </a:stretch>
          </p:blipFill>
          <p:spPr bwMode="auto">
            <a:xfrm>
              <a:off x="8085288" y="4435366"/>
              <a:ext cx="3453500" cy="987451"/>
            </a:xfrm>
            <a:prstGeom prst="rect">
              <a:avLst/>
            </a:prstGeom>
            <a:noFill/>
            <a:ln w="9525">
              <a:noFill/>
              <a:miter lim="800000"/>
              <a:headEnd/>
              <a:tailEnd/>
            </a:ln>
          </p:spPr>
        </p:pic>
        <p:pic>
          <p:nvPicPr>
            <p:cNvPr id="1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8546" y="4472561"/>
              <a:ext cx="1223392" cy="96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07868" y="4435366"/>
              <a:ext cx="6092825" cy="923330"/>
            </a:xfrm>
            <a:prstGeom prst="rect">
              <a:avLst/>
            </a:prstGeom>
          </p:spPr>
          <p:txBody>
            <a:bodyPr>
              <a:spAutoFit/>
            </a:bodyPr>
            <a:lstStyle/>
            <a:p>
              <a:r>
                <a:rPr lang="en-US" b="1" dirty="0" smtClean="0">
                  <a:solidFill>
                    <a:srgbClr val="FFFFFF"/>
                  </a:solidFill>
                </a:rPr>
                <a:t>Week </a:t>
              </a:r>
              <a:r>
                <a:rPr lang="en-US" b="1" dirty="0">
                  <a:solidFill>
                    <a:srgbClr val="FFFFFF"/>
                  </a:solidFill>
                </a:rPr>
                <a:t>3: Apply Power policy</a:t>
              </a:r>
            </a:p>
            <a:p>
              <a:pPr>
                <a:buFont typeface="Arial" pitchFamily="34" charset="0"/>
                <a:buChar char="•"/>
              </a:pPr>
              <a:r>
                <a:rPr lang="en-US" dirty="0">
                  <a:solidFill>
                    <a:srgbClr val="FFFFFF"/>
                  </a:solidFill>
                </a:rPr>
                <a:t>Begin applying Power Plan</a:t>
              </a:r>
            </a:p>
            <a:p>
              <a:pPr>
                <a:buFont typeface="Arial" pitchFamily="34" charset="0"/>
                <a:buChar char="•"/>
              </a:pPr>
              <a:r>
                <a:rPr lang="en-US" dirty="0">
                  <a:solidFill>
                    <a:srgbClr val="FFFFFF"/>
                  </a:solidFill>
                </a:rPr>
                <a:t>End user </a:t>
              </a:r>
              <a:r>
                <a:rPr lang="en-US" dirty="0" smtClean="0">
                  <a:solidFill>
                    <a:srgbClr val="FFFFFF"/>
                  </a:solidFill>
                </a:rPr>
                <a:t>opt-out (</a:t>
              </a:r>
              <a:r>
                <a:rPr lang="en-US" i="1" dirty="0" smtClean="0">
                  <a:solidFill>
                    <a:srgbClr val="FFFFFF"/>
                  </a:solidFill>
                </a:rPr>
                <a:t>new compared to 2007</a:t>
              </a:r>
              <a:r>
                <a:rPr lang="en-US" dirty="0" smtClean="0">
                  <a:solidFill>
                    <a:srgbClr val="FFFFFF"/>
                  </a:solidFill>
                </a:rPr>
                <a:t>)</a:t>
              </a:r>
              <a:endParaRPr lang="en-US" dirty="0">
                <a:solidFill>
                  <a:srgbClr val="FFFFFF"/>
                </a:solidFill>
              </a:endParaRPr>
            </a:p>
          </p:txBody>
        </p:sp>
      </p:grpSp>
      <p:grpSp>
        <p:nvGrpSpPr>
          <p:cNvPr id="24" name="Group 23"/>
          <p:cNvGrpSpPr/>
          <p:nvPr/>
        </p:nvGrpSpPr>
        <p:grpSpPr>
          <a:xfrm>
            <a:off x="321456" y="5410200"/>
            <a:ext cx="11579384" cy="1326932"/>
            <a:chOff x="406294" y="5575736"/>
            <a:chExt cx="11579384" cy="1326932"/>
          </a:xfrm>
        </p:grpSpPr>
        <p:pic>
          <p:nvPicPr>
            <p:cNvPr id="9" name="Picture 8" descr="9.2_Enviromental_Impact_Report_v.4.png"/>
            <p:cNvPicPr>
              <a:picLocks noChangeAspect="1"/>
            </p:cNvPicPr>
            <p:nvPr/>
          </p:nvPicPr>
          <p:blipFill>
            <a:blip r:embed="rId8" cstate="print"/>
            <a:stretch>
              <a:fillRect/>
            </a:stretch>
          </p:blipFill>
          <p:spPr>
            <a:xfrm>
              <a:off x="6894233" y="5638800"/>
              <a:ext cx="1846047" cy="1219200"/>
            </a:xfrm>
            <a:prstGeom prst="rect">
              <a:avLst/>
            </a:prstGeom>
          </p:spPr>
        </p:pic>
        <p:pic>
          <p:nvPicPr>
            <p:cNvPr id="10" name="Picture 9" descr="4.2_Power_Cost_Report_v.4.png"/>
            <p:cNvPicPr>
              <a:picLocks noChangeAspect="1"/>
            </p:cNvPicPr>
            <p:nvPr/>
          </p:nvPicPr>
          <p:blipFill>
            <a:blip r:embed="rId9" cstate="print"/>
            <a:stretch>
              <a:fillRect/>
            </a:stretch>
          </p:blipFill>
          <p:spPr>
            <a:xfrm>
              <a:off x="9168684" y="5628090"/>
              <a:ext cx="1929897" cy="1274578"/>
            </a:xfrm>
            <a:prstGeom prst="rect">
              <a:avLst/>
            </a:prstGeom>
          </p:spPr>
        </p:pic>
        <p:sp>
          <p:nvSpPr>
            <p:cNvPr id="16" name="Rounded Rectangle 15"/>
            <p:cNvSpPr/>
            <p:nvPr/>
          </p:nvSpPr>
          <p:spPr>
            <a:xfrm>
              <a:off x="406294" y="5575736"/>
              <a:ext cx="11579384" cy="13269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507868" y="5594919"/>
              <a:ext cx="6092825" cy="923330"/>
            </a:xfrm>
            <a:prstGeom prst="rect">
              <a:avLst/>
            </a:prstGeom>
          </p:spPr>
          <p:txBody>
            <a:bodyPr>
              <a:spAutoFit/>
            </a:bodyPr>
            <a:lstStyle/>
            <a:p>
              <a:r>
                <a:rPr lang="en-US" b="1" dirty="0">
                  <a:solidFill>
                    <a:srgbClr val="FFFFFF"/>
                  </a:solidFill>
                </a:rPr>
                <a:t>Week 4: Compliance &amp; Analyze</a:t>
              </a:r>
            </a:p>
            <a:p>
              <a:pPr>
                <a:buFont typeface="Arial" pitchFamily="34" charset="0"/>
                <a:buChar char="•"/>
              </a:pPr>
              <a:r>
                <a:rPr lang="en-US" dirty="0">
                  <a:solidFill>
                    <a:srgbClr val="FFFFFF"/>
                  </a:solidFill>
                </a:rPr>
                <a:t>Review before and after usage and activity</a:t>
              </a:r>
            </a:p>
            <a:p>
              <a:pPr>
                <a:buFont typeface="Arial" pitchFamily="34" charset="0"/>
                <a:buChar char="•"/>
              </a:pPr>
              <a:r>
                <a:rPr lang="en-US" dirty="0">
                  <a:solidFill>
                    <a:srgbClr val="FFFFFF"/>
                  </a:solidFill>
                </a:rPr>
                <a:t>Determine savings in Kwh and Co2 saved</a:t>
              </a:r>
            </a:p>
          </p:txBody>
        </p:sp>
      </p:grpSp>
      <p:sp>
        <p:nvSpPr>
          <p:cNvPr id="25" name="Rectangle 24"/>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144471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Elbow Connector 118"/>
          <p:cNvCxnSpPr>
            <a:stCxn id="251" idx="2"/>
          </p:cNvCxnSpPr>
          <p:nvPr/>
        </p:nvCxnSpPr>
        <p:spPr>
          <a:xfrm rot="5400000">
            <a:off x="6802061" y="5868915"/>
            <a:ext cx="478973" cy="497719"/>
          </a:xfrm>
          <a:prstGeom prst="bentConnector2">
            <a:avLst/>
          </a:prstGeom>
          <a:ln w="1270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4" name="Group 4"/>
          <p:cNvGrpSpPr/>
          <p:nvPr/>
        </p:nvGrpSpPr>
        <p:grpSpPr>
          <a:xfrm>
            <a:off x="4492890" y="3030886"/>
            <a:ext cx="7567631" cy="734939"/>
            <a:chOff x="4492890" y="3030884"/>
            <a:chExt cx="7567631" cy="734939"/>
          </a:xfrm>
          <a:solidFill>
            <a:schemeClr val="tx2">
              <a:lumMod val="50000"/>
            </a:schemeClr>
          </a:solidFill>
        </p:grpSpPr>
        <p:sp>
          <p:nvSpPr>
            <p:cNvPr id="100" name="Rectangle 99"/>
            <p:cNvSpPr/>
            <p:nvPr/>
          </p:nvSpPr>
          <p:spPr bwMode="auto">
            <a:xfrm flipH="1" flipV="1">
              <a:off x="4495072" y="3067058"/>
              <a:ext cx="7565449" cy="698765"/>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sp>
          <p:nvSpPr>
            <p:cNvPr id="32796" name="TextBox 135"/>
            <p:cNvSpPr txBox="1">
              <a:spLocks noChangeArrowheads="1"/>
            </p:cNvSpPr>
            <p:nvPr/>
          </p:nvSpPr>
          <p:spPr bwMode="auto">
            <a:xfrm>
              <a:off x="4492890" y="3030884"/>
              <a:ext cx="754777" cy="400110"/>
            </a:xfrm>
            <a:prstGeom prst="rect">
              <a:avLst/>
            </a:prstGeom>
            <a:noFill/>
            <a:ln w="9525">
              <a:noFill/>
              <a:miter lim="800000"/>
              <a:headEnd/>
              <a:tailEnd/>
            </a:ln>
          </p:spPr>
          <p:txBody>
            <a:bodyPr wrap="none">
              <a:spAutoFit/>
            </a:bodyPr>
            <a:lstStyle/>
            <a:p>
              <a:pPr defTabSz="1217613"/>
              <a:r>
                <a:rPr lang="en-US" sz="2000" dirty="0" smtClean="0">
                  <a:solidFill>
                    <a:srgbClr val="FFFFFF"/>
                  </a:solidFill>
                  <a:latin typeface="Segoe" pitchFamily="34" charset="0"/>
                </a:rPr>
                <a:t>2003</a:t>
              </a:r>
              <a:endParaRPr lang="en-US" sz="2000" dirty="0">
                <a:solidFill>
                  <a:srgbClr val="FFFFFF"/>
                </a:solidFill>
                <a:latin typeface="Segoe" pitchFamily="34" charset="0"/>
              </a:endParaRPr>
            </a:p>
          </p:txBody>
        </p:sp>
        <p:pic>
          <p:nvPicPr>
            <p:cNvPr id="3" name="Picture 3" descr="C:\Users\mchan\Desktop\SMS03-R2_rgb_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842" y="3373255"/>
              <a:ext cx="1430746" cy="306113"/>
            </a:xfrm>
            <a:prstGeom prst="rect">
              <a:avLst/>
            </a:prstGeom>
            <a:grpFill/>
            <a:extLst/>
          </p:spPr>
        </p:pic>
      </p:grpSp>
      <p:grpSp>
        <p:nvGrpSpPr>
          <p:cNvPr id="5" name="Group 226"/>
          <p:cNvGrpSpPr/>
          <p:nvPr/>
        </p:nvGrpSpPr>
        <p:grpSpPr>
          <a:xfrm>
            <a:off x="9622971" y="931468"/>
            <a:ext cx="2721281" cy="711821"/>
            <a:chOff x="9622971" y="931466"/>
            <a:chExt cx="2721281" cy="711821"/>
          </a:xfrm>
          <a:solidFill>
            <a:schemeClr val="tx2">
              <a:lumMod val="50000"/>
            </a:schemeClr>
          </a:solidFill>
        </p:grpSpPr>
        <p:sp>
          <p:nvSpPr>
            <p:cNvPr id="129" name="Rectangle 128"/>
            <p:cNvSpPr/>
            <p:nvPr/>
          </p:nvSpPr>
          <p:spPr bwMode="auto">
            <a:xfrm flipH="1" flipV="1">
              <a:off x="9622971" y="931466"/>
              <a:ext cx="2437554"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pic>
          <p:nvPicPr>
            <p:cNvPr id="1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32762" y="1176826"/>
              <a:ext cx="1324896" cy="345158"/>
            </a:xfrm>
            <a:prstGeom prst="rect">
              <a:avLst/>
            </a:prstGeom>
            <a:grpFill/>
            <a:ln w="9525">
              <a:noFill/>
              <a:miter lim="800000"/>
              <a:headEnd/>
              <a:tailEnd/>
            </a:ln>
          </p:spPr>
        </p:pic>
        <p:sp>
          <p:nvSpPr>
            <p:cNvPr id="8" name="TextBox 7"/>
            <p:cNvSpPr txBox="1"/>
            <p:nvPr/>
          </p:nvSpPr>
          <p:spPr>
            <a:xfrm>
              <a:off x="11514444" y="1197767"/>
              <a:ext cx="829808" cy="246221"/>
            </a:xfrm>
            <a:prstGeom prst="rect">
              <a:avLst/>
            </a:prstGeom>
            <a:noFill/>
          </p:spPr>
          <p:txBody>
            <a:bodyPr wrap="square" rtlCol="0">
              <a:spAutoFit/>
            </a:bodyPr>
            <a:lstStyle/>
            <a:p>
              <a:r>
                <a:rPr lang="en-US" sz="1000" dirty="0" smtClean="0">
                  <a:solidFill>
                    <a:srgbClr val="FFFFFF"/>
                  </a:solidFill>
                </a:rPr>
                <a:t>2012</a:t>
              </a:r>
              <a:endParaRPr lang="en-US" sz="1000" dirty="0">
                <a:solidFill>
                  <a:srgbClr val="FFFFFF"/>
                </a:solidFill>
              </a:endParaRPr>
            </a:p>
          </p:txBody>
        </p:sp>
        <p:sp>
          <p:nvSpPr>
            <p:cNvPr id="130" name="TextBox 154"/>
            <p:cNvSpPr txBox="1">
              <a:spLocks noChangeArrowheads="1"/>
            </p:cNvSpPr>
            <p:nvPr/>
          </p:nvSpPr>
          <p:spPr bwMode="auto">
            <a:xfrm>
              <a:off x="9696663" y="970892"/>
              <a:ext cx="754777" cy="400110"/>
            </a:xfrm>
            <a:prstGeom prst="rect">
              <a:avLst/>
            </a:prstGeom>
            <a:noFill/>
            <a:ln w="9525">
              <a:noFill/>
              <a:miter lim="800000"/>
              <a:headEnd/>
              <a:tailEnd/>
            </a:ln>
          </p:spPr>
          <p:txBody>
            <a:bodyPr wrap="none">
              <a:spAutoFit/>
            </a:bodyPr>
            <a:lstStyle/>
            <a:p>
              <a:pPr defTabSz="1217613"/>
              <a:r>
                <a:rPr lang="en-US" sz="2000" dirty="0" smtClean="0">
                  <a:solidFill>
                    <a:srgbClr val="FFFFFF"/>
                  </a:solidFill>
                  <a:latin typeface="Segoe" pitchFamily="34" charset="0"/>
                </a:rPr>
                <a:t>2012</a:t>
              </a:r>
              <a:endParaRPr lang="en-US" sz="2000" dirty="0">
                <a:solidFill>
                  <a:srgbClr val="FFFFFF"/>
                </a:solidFill>
                <a:latin typeface="Segoe" pitchFamily="34" charset="0"/>
              </a:endParaRPr>
            </a:p>
          </p:txBody>
        </p:sp>
      </p:grpSp>
      <p:grpSp>
        <p:nvGrpSpPr>
          <p:cNvPr id="6" name="Group 225"/>
          <p:cNvGrpSpPr/>
          <p:nvPr/>
        </p:nvGrpSpPr>
        <p:grpSpPr>
          <a:xfrm>
            <a:off x="8277797" y="1640011"/>
            <a:ext cx="3782729" cy="711821"/>
            <a:chOff x="8277796" y="1640010"/>
            <a:chExt cx="3782729" cy="711821"/>
          </a:xfrm>
          <a:solidFill>
            <a:schemeClr val="tx2">
              <a:lumMod val="50000"/>
            </a:schemeClr>
          </a:solidFill>
        </p:grpSpPr>
        <p:sp>
          <p:nvSpPr>
            <p:cNvPr id="112" name="Rectangle 111"/>
            <p:cNvSpPr/>
            <p:nvPr/>
          </p:nvSpPr>
          <p:spPr bwMode="auto">
            <a:xfrm flipH="1" flipV="1">
              <a:off x="8277796" y="1640010"/>
              <a:ext cx="3782729"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sp>
          <p:nvSpPr>
            <p:cNvPr id="113" name="TextBox 154"/>
            <p:cNvSpPr txBox="1">
              <a:spLocks noChangeArrowheads="1"/>
            </p:cNvSpPr>
            <p:nvPr/>
          </p:nvSpPr>
          <p:spPr bwMode="auto">
            <a:xfrm>
              <a:off x="8432848" y="1711480"/>
              <a:ext cx="754777" cy="400110"/>
            </a:xfrm>
            <a:prstGeom prst="rect">
              <a:avLst/>
            </a:prstGeom>
            <a:noFill/>
            <a:ln w="9525">
              <a:noFill/>
              <a:miter lim="800000"/>
              <a:headEnd/>
              <a:tailEnd/>
            </a:ln>
          </p:spPr>
          <p:txBody>
            <a:bodyPr wrap="none">
              <a:spAutoFit/>
            </a:bodyPr>
            <a:lstStyle/>
            <a:p>
              <a:pPr defTabSz="1217613"/>
              <a:r>
                <a:rPr lang="en-US" sz="2000" dirty="0" smtClean="0">
                  <a:solidFill>
                    <a:srgbClr val="FFFFFF"/>
                  </a:solidFill>
                  <a:latin typeface="Segoe" pitchFamily="34" charset="0"/>
                </a:rPr>
                <a:t>2011</a:t>
              </a:r>
              <a:endParaRPr lang="en-US" sz="2000" dirty="0">
                <a:solidFill>
                  <a:srgbClr val="FFFFFF"/>
                </a:solidFill>
                <a:latin typeface="Segoe" pitchFamily="34" charset="0"/>
              </a:endParaRPr>
            </a:p>
          </p:txBody>
        </p:sp>
        <p:pic>
          <p:nvPicPr>
            <p:cNvPr id="1032" name="Picture 8" descr="\\eventsql\dvd\Online_ART\DVD_Art_Sept-2-2010\Logos\Windows Intune\Win-Intune_v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1122" y="1867141"/>
              <a:ext cx="914400" cy="374597"/>
            </a:xfrm>
            <a:prstGeom prst="rect">
              <a:avLst/>
            </a:prstGeom>
            <a:grpFill/>
            <a:extLst/>
          </p:spPr>
        </p:pic>
      </p:grpSp>
      <p:grpSp>
        <p:nvGrpSpPr>
          <p:cNvPr id="9" name="Group 12"/>
          <p:cNvGrpSpPr/>
          <p:nvPr/>
        </p:nvGrpSpPr>
        <p:grpSpPr>
          <a:xfrm>
            <a:off x="6150376" y="2351834"/>
            <a:ext cx="5910144" cy="711821"/>
            <a:chOff x="7043056" y="1926732"/>
            <a:chExt cx="5009923" cy="711821"/>
          </a:xfrm>
          <a:solidFill>
            <a:schemeClr val="tx2">
              <a:lumMod val="50000"/>
            </a:schemeClr>
          </a:solidFill>
        </p:grpSpPr>
        <p:sp>
          <p:nvSpPr>
            <p:cNvPr id="104" name="Rectangle 103"/>
            <p:cNvSpPr/>
            <p:nvPr/>
          </p:nvSpPr>
          <p:spPr bwMode="auto">
            <a:xfrm flipH="1" flipV="1">
              <a:off x="7043056" y="1926732"/>
              <a:ext cx="5009923"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sp>
          <p:nvSpPr>
            <p:cNvPr id="32798" name="TextBox 154"/>
            <p:cNvSpPr txBox="1">
              <a:spLocks noChangeArrowheads="1"/>
            </p:cNvSpPr>
            <p:nvPr/>
          </p:nvSpPr>
          <p:spPr bwMode="auto">
            <a:xfrm>
              <a:off x="7144023" y="1926732"/>
              <a:ext cx="639811" cy="400110"/>
            </a:xfrm>
            <a:prstGeom prst="rect">
              <a:avLst/>
            </a:prstGeom>
            <a:noFill/>
            <a:ln w="9525">
              <a:noFill/>
              <a:miter lim="800000"/>
              <a:headEnd/>
              <a:tailEnd/>
            </a:ln>
          </p:spPr>
          <p:txBody>
            <a:bodyPr wrap="none">
              <a:spAutoFit/>
            </a:bodyPr>
            <a:lstStyle/>
            <a:p>
              <a:pPr defTabSz="1217613"/>
              <a:r>
                <a:rPr lang="en-US" sz="2000" dirty="0">
                  <a:solidFill>
                    <a:srgbClr val="FFFFFF"/>
                  </a:solidFill>
                  <a:latin typeface="Segoe" pitchFamily="34" charset="0"/>
                </a:rPr>
                <a:t>2007</a:t>
              </a:r>
            </a:p>
          </p:txBody>
        </p:sp>
        <p:pic>
          <p:nvPicPr>
            <p:cNvPr id="1027" name="Picture 3" descr="\\eventsql\dvd\Online_ART\DVD_Art_Sept-2-2010\Logos\System Center\System Center Configuration Manager 2007\System Center Configuration Manager 2007 logo re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9641" y="2217710"/>
              <a:ext cx="1536868" cy="370558"/>
            </a:xfrm>
            <a:prstGeom prst="rect">
              <a:avLst/>
            </a:prstGeom>
            <a:grpFill/>
            <a:extLst/>
          </p:spPr>
        </p:pic>
      </p:grpSp>
      <p:grpSp>
        <p:nvGrpSpPr>
          <p:cNvPr id="10" name="Group 10"/>
          <p:cNvGrpSpPr/>
          <p:nvPr/>
        </p:nvGrpSpPr>
        <p:grpSpPr>
          <a:xfrm>
            <a:off x="2280840" y="3765823"/>
            <a:ext cx="9779686" cy="698765"/>
            <a:chOff x="2852057" y="3340723"/>
            <a:chExt cx="9200929" cy="698765"/>
          </a:xfrm>
          <a:solidFill>
            <a:schemeClr val="tx2">
              <a:lumMod val="50000"/>
            </a:schemeClr>
          </a:solidFill>
        </p:grpSpPr>
        <p:sp>
          <p:nvSpPr>
            <p:cNvPr id="99" name="Rectangle 98"/>
            <p:cNvSpPr/>
            <p:nvPr/>
          </p:nvSpPr>
          <p:spPr bwMode="auto">
            <a:xfrm flipH="1" flipV="1">
              <a:off x="2852057" y="3340723"/>
              <a:ext cx="9200929" cy="698765"/>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sp>
          <p:nvSpPr>
            <p:cNvPr id="32792" name="TextBox 128"/>
            <p:cNvSpPr txBox="1">
              <a:spLocks noChangeArrowheads="1"/>
            </p:cNvSpPr>
            <p:nvPr/>
          </p:nvSpPr>
          <p:spPr bwMode="auto">
            <a:xfrm>
              <a:off x="3460052" y="3361107"/>
              <a:ext cx="710109" cy="400110"/>
            </a:xfrm>
            <a:prstGeom prst="rect">
              <a:avLst/>
            </a:prstGeom>
            <a:noFill/>
            <a:ln w="9525">
              <a:noFill/>
              <a:miter lim="800000"/>
              <a:headEnd/>
              <a:tailEnd/>
            </a:ln>
          </p:spPr>
          <p:txBody>
            <a:bodyPr wrap="none">
              <a:spAutoFit/>
            </a:bodyPr>
            <a:lstStyle/>
            <a:p>
              <a:pPr defTabSz="1217613"/>
              <a:r>
                <a:rPr lang="en-US" sz="2000" dirty="0" smtClean="0">
                  <a:solidFill>
                    <a:srgbClr val="FFFFFF"/>
                  </a:solidFill>
                  <a:latin typeface="Segoe" pitchFamily="34" charset="0"/>
                </a:rPr>
                <a:t>1999</a:t>
              </a:r>
              <a:endParaRPr lang="en-US" sz="2000" dirty="0">
                <a:solidFill>
                  <a:srgbClr val="FFFFFF"/>
                </a:solidFill>
                <a:latin typeface="Segoe" pitchFamily="34" charset="0"/>
              </a:endParaRPr>
            </a:p>
          </p:txBody>
        </p:sp>
        <p:sp>
          <p:nvSpPr>
            <p:cNvPr id="106" name="Freeform 37"/>
            <p:cNvSpPr>
              <a:spLocks/>
            </p:cNvSpPr>
            <p:nvPr/>
          </p:nvSpPr>
          <p:spPr bwMode="auto">
            <a:xfrm>
              <a:off x="4159476" y="3439748"/>
              <a:ext cx="1282643" cy="477837"/>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grpFill/>
            <a:ln w="3175">
              <a:noFill/>
              <a:round/>
              <a:headEnd/>
              <a:tailEnd/>
            </a:ln>
          </p:spPr>
          <p:txBody>
            <a:bodyPr anchor="ctr"/>
            <a:lstStyle/>
            <a:p>
              <a:pPr algn="ctr" defTabSz="1217613"/>
              <a:r>
                <a:rPr lang="en-US" sz="1200" dirty="0" smtClean="0">
                  <a:solidFill>
                    <a:srgbClr val="FFFFFF"/>
                  </a:solidFill>
                  <a:latin typeface="Segoe" pitchFamily="34" charset="0"/>
                </a:rPr>
                <a:t>SMS 2.0</a:t>
              </a:r>
              <a:endParaRPr lang="en-US" sz="1200" dirty="0">
                <a:solidFill>
                  <a:srgbClr val="FFFFFF"/>
                </a:solidFill>
                <a:latin typeface="Segoe" pitchFamily="34" charset="0"/>
              </a:endParaRPr>
            </a:p>
          </p:txBody>
        </p:sp>
      </p:grpSp>
      <p:grpSp>
        <p:nvGrpSpPr>
          <p:cNvPr id="11" name="Group 9"/>
          <p:cNvGrpSpPr/>
          <p:nvPr/>
        </p:nvGrpSpPr>
        <p:grpSpPr>
          <a:xfrm>
            <a:off x="131363" y="4437462"/>
            <a:ext cx="11929162" cy="725893"/>
            <a:chOff x="123824" y="4012361"/>
            <a:chExt cx="11929162" cy="725893"/>
          </a:xfrm>
          <a:solidFill>
            <a:schemeClr val="tx2">
              <a:lumMod val="50000"/>
            </a:schemeClr>
          </a:solidFill>
        </p:grpSpPr>
        <p:sp>
          <p:nvSpPr>
            <p:cNvPr id="95" name="Rectangle 94"/>
            <p:cNvSpPr/>
            <p:nvPr/>
          </p:nvSpPr>
          <p:spPr bwMode="auto">
            <a:xfrm flipH="1" flipV="1">
              <a:off x="123824" y="4039489"/>
              <a:ext cx="11929162" cy="698765"/>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sz="1400" b="1" kern="0" dirty="0">
                <a:solidFill>
                  <a:srgbClr val="FFFFFF"/>
                </a:solidFill>
                <a:latin typeface="Segoe" pitchFamily="34" charset="0"/>
              </a:endParaRPr>
            </a:p>
          </p:txBody>
        </p:sp>
        <p:sp>
          <p:nvSpPr>
            <p:cNvPr id="32787" name="TextBox 12"/>
            <p:cNvSpPr txBox="1">
              <a:spLocks noChangeArrowheads="1"/>
            </p:cNvSpPr>
            <p:nvPr/>
          </p:nvSpPr>
          <p:spPr bwMode="auto">
            <a:xfrm>
              <a:off x="730257" y="4012361"/>
              <a:ext cx="755650" cy="400050"/>
            </a:xfrm>
            <a:prstGeom prst="rect">
              <a:avLst/>
            </a:prstGeom>
            <a:noFill/>
            <a:ln w="9525">
              <a:noFill/>
              <a:miter lim="800000"/>
              <a:headEnd/>
              <a:tailEnd/>
            </a:ln>
          </p:spPr>
          <p:txBody>
            <a:bodyPr wrap="none">
              <a:spAutoFit/>
            </a:bodyPr>
            <a:lstStyle/>
            <a:p>
              <a:pPr defTabSz="1217613"/>
              <a:r>
                <a:rPr lang="en-US" sz="2000" dirty="0">
                  <a:solidFill>
                    <a:srgbClr val="FFFFFF"/>
                  </a:solidFill>
                  <a:latin typeface="Segoe" pitchFamily="34" charset="0"/>
                </a:rPr>
                <a:t>1994</a:t>
              </a:r>
            </a:p>
          </p:txBody>
        </p:sp>
        <p:sp>
          <p:nvSpPr>
            <p:cNvPr id="105" name="Freeform 37"/>
            <p:cNvSpPr>
              <a:spLocks/>
            </p:cNvSpPr>
            <p:nvPr/>
          </p:nvSpPr>
          <p:spPr bwMode="auto">
            <a:xfrm>
              <a:off x="1198562" y="4149952"/>
              <a:ext cx="1566862" cy="477837"/>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17613"/>
              <a:r>
                <a:rPr lang="en-US" sz="1200" dirty="0" smtClean="0">
                  <a:solidFill>
                    <a:srgbClr val="FFFFFF"/>
                  </a:solidFill>
                  <a:latin typeface="Segoe" pitchFamily="34" charset="0"/>
                </a:rPr>
                <a:t>SMS 1.0</a:t>
              </a:r>
              <a:endParaRPr lang="en-US" sz="1200" dirty="0">
                <a:solidFill>
                  <a:srgbClr val="FFFFFF"/>
                </a:solidFill>
                <a:latin typeface="Segoe" pitchFamily="34" charset="0"/>
              </a:endParaRPr>
            </a:p>
          </p:txBody>
        </p:sp>
      </p:grpSp>
      <p:cxnSp>
        <p:nvCxnSpPr>
          <p:cNvPr id="23" name="Straight Connector 22"/>
          <p:cNvCxnSpPr/>
          <p:nvPr/>
        </p:nvCxnSpPr>
        <p:spPr>
          <a:xfrm>
            <a:off x="1115621" y="4837511"/>
            <a:ext cx="0" cy="27432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smtClean="0">
                <a:solidFill>
                  <a:schemeClr val="tx1"/>
                </a:solidFill>
              </a:rPr>
              <a:t>Evolution of Microsoft Client Management</a:t>
            </a:r>
            <a:endParaRPr lang="en-US" dirty="0">
              <a:solidFill>
                <a:schemeClr val="tx1"/>
              </a:solidFill>
            </a:endParaRPr>
          </a:p>
        </p:txBody>
      </p:sp>
      <p:cxnSp>
        <p:nvCxnSpPr>
          <p:cNvPr id="83" name="Straight Connector 82"/>
          <p:cNvCxnSpPr/>
          <p:nvPr/>
        </p:nvCxnSpPr>
        <p:spPr>
          <a:xfrm>
            <a:off x="3304467" y="4248955"/>
            <a:ext cx="11821" cy="91440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2798" idx="2"/>
          </p:cNvCxnSpPr>
          <p:nvPr/>
        </p:nvCxnSpPr>
        <p:spPr>
          <a:xfrm flipH="1">
            <a:off x="6646874" y="2751944"/>
            <a:ext cx="1" cy="2454191"/>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67421" y="3517435"/>
            <a:ext cx="0" cy="164592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9" name="Pentagon 78"/>
          <p:cNvSpPr/>
          <p:nvPr/>
        </p:nvSpPr>
        <p:spPr>
          <a:xfrm>
            <a:off x="131365" y="5178742"/>
            <a:ext cx="2149475" cy="699544"/>
          </a:xfrm>
          <a:prstGeom prst="homePlat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Client Management Infancy (NT Domain)</a:t>
            </a:r>
          </a:p>
        </p:txBody>
      </p:sp>
      <p:sp>
        <p:nvSpPr>
          <p:cNvPr id="253" name="Chevron 252"/>
          <p:cNvSpPr/>
          <p:nvPr/>
        </p:nvSpPr>
        <p:spPr>
          <a:xfrm>
            <a:off x="2107178" y="5179536"/>
            <a:ext cx="2559050" cy="698751"/>
          </a:xfrm>
          <a:prstGeom prst="chevron">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Groups Model</a:t>
            </a:r>
          </a:p>
        </p:txBody>
      </p:sp>
      <p:sp>
        <p:nvSpPr>
          <p:cNvPr id="251" name="Chevron 250"/>
          <p:cNvSpPr/>
          <p:nvPr/>
        </p:nvSpPr>
        <p:spPr>
          <a:xfrm>
            <a:off x="6393139" y="5179536"/>
            <a:ext cx="2143911" cy="698753"/>
          </a:xfrm>
          <a:prstGeom prst="chevron">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Comprehensive Management</a:t>
            </a:r>
          </a:p>
        </p:txBody>
      </p:sp>
      <p:sp>
        <p:nvSpPr>
          <p:cNvPr id="252" name="Chevron 251"/>
          <p:cNvSpPr/>
          <p:nvPr/>
        </p:nvSpPr>
        <p:spPr>
          <a:xfrm>
            <a:off x="4495072" y="5179536"/>
            <a:ext cx="2052013" cy="698751"/>
          </a:xfrm>
          <a:prstGeom prst="chevron">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Laptops, Servers, Enterprise Scale</a:t>
            </a:r>
          </a:p>
        </p:txBody>
      </p:sp>
      <p:sp>
        <p:nvSpPr>
          <p:cNvPr id="80" name="Chevron 79"/>
          <p:cNvSpPr/>
          <p:nvPr/>
        </p:nvSpPr>
        <p:spPr>
          <a:xfrm>
            <a:off x="10125615" y="5179536"/>
            <a:ext cx="2063210" cy="698753"/>
          </a:xfrm>
          <a:prstGeom prst="chevron">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Consumerization of IT</a:t>
            </a:r>
          </a:p>
        </p:txBody>
      </p:sp>
      <p:cxnSp>
        <p:nvCxnSpPr>
          <p:cNvPr id="115" name="Straight Connector 114"/>
          <p:cNvCxnSpPr/>
          <p:nvPr/>
        </p:nvCxnSpPr>
        <p:spPr>
          <a:xfrm>
            <a:off x="8823098" y="2145835"/>
            <a:ext cx="1" cy="301752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pic>
        <p:nvPicPr>
          <p:cNvPr id="1029" name="Picture 5" descr="\\eventsql\dvd\Online_ART\DVD_Art_Sept-2-2010\Logos\Windows Server 2008\Windows Server Active Directory\Windows Server Active Directory v r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2926" y="6044623"/>
            <a:ext cx="1196521" cy="541177"/>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Elbow Connector 127"/>
          <p:cNvCxnSpPr/>
          <p:nvPr/>
        </p:nvCxnSpPr>
        <p:spPr>
          <a:xfrm rot="10800000" flipV="1">
            <a:off x="2927080" y="5878287"/>
            <a:ext cx="743419" cy="514830"/>
          </a:xfrm>
          <a:prstGeom prst="bentConnector3">
            <a:avLst>
              <a:gd name="adj1" fmla="val -1056"/>
            </a:avLst>
          </a:prstGeom>
          <a:ln w="1270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063124" y="1414315"/>
            <a:ext cx="1" cy="374904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35" name="Chevron 134"/>
          <p:cNvSpPr/>
          <p:nvPr/>
        </p:nvSpPr>
        <p:spPr>
          <a:xfrm>
            <a:off x="8369347" y="5179532"/>
            <a:ext cx="1933350" cy="698756"/>
          </a:xfrm>
          <a:prstGeom prst="chevron">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Management from the Cloud</a:t>
            </a:r>
          </a:p>
        </p:txBody>
      </p:sp>
      <p:sp>
        <p:nvSpPr>
          <p:cNvPr id="2" name="AutoShape 2" descr="https://mediabank.partners.extranet.microsoft.com/Assets/Active/R-T/Systems_Management_Server_2003_R2/Logos+Logotypes/SMS03-R2_rgb_r.png"/>
          <p:cNvSpPr>
            <a:spLocks noChangeAspect="1" noChangeArrowheads="1"/>
          </p:cNvSpPr>
          <p:nvPr/>
        </p:nvSpPr>
        <p:spPr bwMode="auto">
          <a:xfrm>
            <a:off x="63501"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51" name="Elbow Connector 50"/>
          <p:cNvCxnSpPr/>
          <p:nvPr/>
        </p:nvCxnSpPr>
        <p:spPr>
          <a:xfrm rot="16200000" flipH="1">
            <a:off x="8394912" y="5907445"/>
            <a:ext cx="501954" cy="423732"/>
          </a:xfrm>
          <a:prstGeom prst="bentConnector2">
            <a:avLst/>
          </a:prstGeom>
          <a:ln w="12700">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pic>
        <p:nvPicPr>
          <p:cNvPr id="18" name="Picture 3" descr="\\sharepoint\sites\mspmg\pm\Shared Documents\Product\Endpoint Protection\Logos\FEP no version white on transpar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29884" y="6172364"/>
            <a:ext cx="1332536" cy="395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entsql\dvd\Online_ART\DVD_Art_Sept-2-2010\Logos\Microsoft Desktop Optimization Pack\Desktop Optimzation Pack for Software Assurance logo 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6628" y="6218025"/>
            <a:ext cx="1899859" cy="32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wipe(left)">
                                      <p:cBhvr>
                                        <p:cTn id="19" dur="500"/>
                                        <p:tgtEl>
                                          <p:spTgt spid="253"/>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500"/>
                                        <p:tgtEl>
                                          <p:spTgt spid="102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wipe(left)">
                                      <p:cBhvr>
                                        <p:cTn id="35" dur="500"/>
                                        <p:tgtEl>
                                          <p:spTgt spid="12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52"/>
                                        </p:tgtEl>
                                        <p:attrNameLst>
                                          <p:attrName>style.visibility</p:attrName>
                                        </p:attrNameLst>
                                      </p:cBhvr>
                                      <p:to>
                                        <p:strVal val="visible"/>
                                      </p:to>
                                    </p:set>
                                    <p:animEffect transition="in" filter="wipe(left)">
                                      <p:cBhvr>
                                        <p:cTn id="39" dur="500"/>
                                        <p:tgtEl>
                                          <p:spTgt spid="252"/>
                                        </p:tgtEl>
                                      </p:cBhvr>
                                    </p:animEffect>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down)">
                                      <p:cBhvr>
                                        <p:cTn id="43" dur="500"/>
                                        <p:tgtEl>
                                          <p:spTgt spid="87"/>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1"/>
                                        </p:tgtEl>
                                        <p:attrNameLst>
                                          <p:attrName>style.visibility</p:attrName>
                                        </p:attrNameLst>
                                      </p:cBhvr>
                                      <p:to>
                                        <p:strVal val="visible"/>
                                      </p:to>
                                    </p:set>
                                    <p:animEffect transition="in" filter="wipe(left)">
                                      <p:cBhvr>
                                        <p:cTn id="51" dur="500"/>
                                        <p:tgtEl>
                                          <p:spTgt spid="251"/>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down)">
                                      <p:cBhvr>
                                        <p:cTn id="55" dur="500"/>
                                        <p:tgtEl>
                                          <p:spTgt spid="89"/>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500"/>
                                        <p:tgtEl>
                                          <p:spTgt spid="1030"/>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wipe(left)">
                                      <p:cBhvr>
                                        <p:cTn id="67" dur="500"/>
                                        <p:tgtEl>
                                          <p:spTgt spid="119"/>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wipe(left)">
                                      <p:cBhvr>
                                        <p:cTn id="71" dur="500"/>
                                        <p:tgtEl>
                                          <p:spTgt spid="135"/>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2500"/>
                            </p:stCondLst>
                            <p:childTnLst>
                              <p:par>
                                <p:cTn id="81" presetID="22" presetClass="entr" presetSubtype="4" fill="hold" nodeType="afterEffect">
                                  <p:stCondLst>
                                    <p:cond delay="0"/>
                                  </p:stCondLst>
                                  <p:childTnLst>
                                    <p:set>
                                      <p:cBhvr>
                                        <p:cTn id="82" dur="1" fill="hold">
                                          <p:stCondLst>
                                            <p:cond delay="0"/>
                                          </p:stCondLst>
                                        </p:cTn>
                                        <p:tgtEl>
                                          <p:spTgt spid="115"/>
                                        </p:tgtEl>
                                        <p:attrNameLst>
                                          <p:attrName>style.visibility</p:attrName>
                                        </p:attrNameLst>
                                      </p:cBhvr>
                                      <p:to>
                                        <p:strVal val="visible"/>
                                      </p:to>
                                    </p:set>
                                    <p:animEffect transition="in" filter="wipe(down)">
                                      <p:cBhvr>
                                        <p:cTn id="83" dur="500"/>
                                        <p:tgtEl>
                                          <p:spTgt spid="115"/>
                                        </p:tgtEl>
                                      </p:cBhvr>
                                    </p:animEffect>
                                  </p:childTnLst>
                                </p:cTn>
                              </p:par>
                              <p:par>
                                <p:cTn id="84" presetID="10" presetClass="entr" presetSubtype="0"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500"/>
                            </p:stCondLst>
                            <p:childTnLst>
                              <p:par>
                                <p:cTn id="93" presetID="22" presetClass="entr" presetSubtype="4" fill="hold" nodeType="after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wipe(down)">
                                      <p:cBhvr>
                                        <p:cTn id="95" dur="500"/>
                                        <p:tgtEl>
                                          <p:spTgt spid="134"/>
                                        </p:tgtEl>
                                      </p:cBhvr>
                                    </p:animEffect>
                                  </p:childTnLst>
                                </p:cTn>
                              </p:par>
                              <p:par>
                                <p:cTn id="96" presetID="10" presetClass="entr" presetSubtype="0"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253" grpId="0" animBg="1"/>
      <p:bldP spid="251" grpId="0" animBg="1"/>
      <p:bldP spid="252" grpId="0" animBg="1"/>
      <p:bldP spid="80" grpId="0" animBg="1"/>
      <p:bldP spid="1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Internet-based Client Management</a:t>
            </a:r>
            <a:endParaRPr lang="en-US" dirty="0">
              <a:solidFill>
                <a:schemeClr val="tx1"/>
              </a:solidFill>
            </a:endParaRPr>
          </a:p>
        </p:txBody>
      </p:sp>
      <p:sp>
        <p:nvSpPr>
          <p:cNvPr id="79" name="TextBox 78"/>
          <p:cNvSpPr txBox="1"/>
          <p:nvPr/>
        </p:nvSpPr>
        <p:spPr>
          <a:xfrm>
            <a:off x="1008107" y="2903431"/>
            <a:ext cx="358322" cy="246221"/>
          </a:xfrm>
          <a:prstGeom prst="rect">
            <a:avLst/>
          </a:prstGeom>
          <a:noFill/>
        </p:spPr>
        <p:txBody>
          <a:bodyPr wrap="none" lIns="0" tIns="0" rIns="0" bIns="0" rtlCol="0">
            <a:spAutoFit/>
          </a:bodyPr>
          <a:lstStyle/>
          <a:p>
            <a:r>
              <a:rPr lang="en-US" sz="1600" dirty="0">
                <a:solidFill>
                  <a:srgbClr val="FFFFFF"/>
                </a:solidFill>
              </a:rPr>
              <a:t>PR1</a:t>
            </a:r>
            <a:endParaRPr lang="en-US" sz="3200" dirty="0">
              <a:solidFill>
                <a:srgbClr val="FFFFFF"/>
              </a:solidFill>
            </a:endParaRPr>
          </a:p>
        </p:txBody>
      </p:sp>
      <p:cxnSp>
        <p:nvCxnSpPr>
          <p:cNvPr id="76" name="Straight Connector 75"/>
          <p:cNvCxnSpPr/>
          <p:nvPr/>
        </p:nvCxnSpPr>
        <p:spPr>
          <a:xfrm flipH="1">
            <a:off x="1123934" y="3372317"/>
            <a:ext cx="552775" cy="53465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382169" y="4133090"/>
            <a:ext cx="307368"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73" name="Straight Connector 72"/>
          <p:cNvCxnSpPr/>
          <p:nvPr/>
        </p:nvCxnSpPr>
        <p:spPr>
          <a:xfrm>
            <a:off x="1676707" y="3372317"/>
            <a:ext cx="411881" cy="534658"/>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15345" y="4133090"/>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cxnSp>
        <p:nvCxnSpPr>
          <p:cNvPr id="70" name="Straight Connector 69"/>
          <p:cNvCxnSpPr>
            <a:stCxn id="47" idx="3"/>
            <a:endCxn id="95" idx="1"/>
          </p:cNvCxnSpPr>
          <p:nvPr/>
        </p:nvCxnSpPr>
        <p:spPr>
          <a:xfrm>
            <a:off x="2200151" y="2796088"/>
            <a:ext cx="2254374" cy="515081"/>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996058" y="3188059"/>
            <a:ext cx="299762"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67" name="Straight Connector 66"/>
          <p:cNvCxnSpPr>
            <a:stCxn id="47" idx="3"/>
            <a:endCxn id="96" idx="1"/>
          </p:cNvCxnSpPr>
          <p:nvPr/>
        </p:nvCxnSpPr>
        <p:spPr>
          <a:xfrm>
            <a:off x="2200151" y="2796088"/>
            <a:ext cx="2254374" cy="142570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96058" y="4098685"/>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sp>
        <p:nvSpPr>
          <p:cNvPr id="92" name="TextBox 91"/>
          <p:cNvSpPr txBox="1"/>
          <p:nvPr/>
        </p:nvSpPr>
        <p:spPr>
          <a:xfrm>
            <a:off x="1130554" y="5130841"/>
            <a:ext cx="2883418" cy="276999"/>
          </a:xfrm>
          <a:prstGeom prst="rect">
            <a:avLst/>
          </a:prstGeom>
          <a:noFill/>
        </p:spPr>
        <p:txBody>
          <a:bodyPr wrap="none" lIns="0" tIns="0" rIns="0" bIns="0" rtlCol="0">
            <a:spAutoFit/>
          </a:bodyPr>
          <a:lstStyle/>
          <a:p>
            <a:r>
              <a:rPr lang="en-US" dirty="0" smtClean="0">
                <a:solidFill>
                  <a:srgbClr val="FFFFFF"/>
                </a:solidFill>
              </a:rPr>
              <a:t>Non PKI enabled site system</a:t>
            </a:r>
            <a:endParaRPr lang="en-US" sz="3200" dirty="0" smtClean="0">
              <a:solidFill>
                <a:srgbClr val="FFFFFF"/>
              </a:solidFill>
            </a:endParaRPr>
          </a:p>
        </p:txBody>
      </p:sp>
      <p:sp>
        <p:nvSpPr>
          <p:cNvPr id="93" name="TextBox 92"/>
          <p:cNvSpPr txBox="1"/>
          <p:nvPr/>
        </p:nvSpPr>
        <p:spPr>
          <a:xfrm>
            <a:off x="1130554" y="5907618"/>
            <a:ext cx="2383281" cy="276999"/>
          </a:xfrm>
          <a:prstGeom prst="rect">
            <a:avLst/>
          </a:prstGeom>
          <a:noFill/>
        </p:spPr>
        <p:txBody>
          <a:bodyPr wrap="none" lIns="0" tIns="0" rIns="0" bIns="0" rtlCol="0">
            <a:spAutoFit/>
          </a:bodyPr>
          <a:lstStyle/>
          <a:p>
            <a:r>
              <a:rPr lang="en-US" dirty="0" smtClean="0">
                <a:solidFill>
                  <a:srgbClr val="FFFFFF"/>
                </a:solidFill>
              </a:rPr>
              <a:t>PKI enabled site system</a:t>
            </a:r>
            <a:endParaRPr lang="en-US" sz="3200" dirty="0" smtClean="0">
              <a:solidFill>
                <a:srgbClr val="FFFFFF"/>
              </a:solidFill>
            </a:endParaRPr>
          </a:p>
        </p:txBody>
      </p:sp>
      <p:sp>
        <p:nvSpPr>
          <p:cNvPr id="43" name="Rectangle 42"/>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grpSp>
        <p:nvGrpSpPr>
          <p:cNvPr id="44" name="Group 43"/>
          <p:cNvGrpSpPr/>
          <p:nvPr/>
        </p:nvGrpSpPr>
        <p:grpSpPr>
          <a:xfrm>
            <a:off x="436475" y="1721761"/>
            <a:ext cx="2755900" cy="3183217"/>
            <a:chOff x="567090" y="1909161"/>
            <a:chExt cx="2755900" cy="3183217"/>
          </a:xfrm>
        </p:grpSpPr>
        <p:sp>
          <p:nvSpPr>
            <p:cNvPr id="45" name="Rectangle 44"/>
            <p:cNvSpPr/>
            <p:nvPr/>
          </p:nvSpPr>
          <p:spPr>
            <a:xfrm>
              <a:off x="579790" y="1909161"/>
              <a:ext cx="27432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Intranet</a:t>
              </a:r>
            </a:p>
          </p:txBody>
        </p:sp>
        <p:sp>
          <p:nvSpPr>
            <p:cNvPr id="46" name="Rectangle 45"/>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47" name="Picture 46"/>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1525839" y="2338259"/>
            <a:ext cx="674312" cy="915657"/>
          </a:xfrm>
          <a:prstGeom prst="rect">
            <a:avLst/>
          </a:prstGeom>
          <a:noFill/>
          <a:ln>
            <a:noFill/>
          </a:ln>
        </p:spPr>
      </p:pic>
      <p:sp>
        <p:nvSpPr>
          <p:cNvPr id="48" name="Can 47"/>
          <p:cNvSpPr/>
          <p:nvPr/>
        </p:nvSpPr>
        <p:spPr>
          <a:xfrm>
            <a:off x="2051811" y="2986564"/>
            <a:ext cx="296680" cy="337825"/>
          </a:xfrm>
          <a:prstGeom prst="ca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9" name="Picture 4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886315" y="3975766"/>
            <a:ext cx="365760" cy="560868"/>
          </a:xfrm>
          <a:prstGeom prst="rect">
            <a:avLst/>
          </a:prstGeom>
          <a:noFill/>
          <a:effectLst/>
        </p:spPr>
      </p:pic>
      <p:pic>
        <p:nvPicPr>
          <p:cNvPr id="50" name="Picture 4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1905708" y="3975766"/>
            <a:ext cx="365760" cy="560868"/>
          </a:xfrm>
          <a:prstGeom prst="rect">
            <a:avLst/>
          </a:prstGeom>
          <a:noFill/>
          <a:effectLst/>
        </p:spPr>
      </p:pic>
      <p:pic>
        <p:nvPicPr>
          <p:cNvPr id="95" name="Picture 94"/>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030735"/>
            <a:ext cx="365760" cy="560868"/>
          </a:xfrm>
          <a:prstGeom prst="rect">
            <a:avLst/>
          </a:prstGeom>
          <a:ln w="19050">
            <a:prstDash val="dash"/>
          </a:ln>
          <a:effectLst>
            <a:glow rad="139700">
              <a:schemeClr val="bg1">
                <a:alpha val="40000"/>
              </a:schemeClr>
            </a:glow>
          </a:effectLst>
        </p:spPr>
      </p:pic>
      <p:pic>
        <p:nvPicPr>
          <p:cNvPr id="96" name="Picture 95"/>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941361"/>
            <a:ext cx="365760" cy="560868"/>
          </a:xfrm>
          <a:prstGeom prst="rect">
            <a:avLst/>
          </a:prstGeom>
          <a:ln w="19050">
            <a:prstDash val="dash"/>
          </a:ln>
          <a:effectLst>
            <a:glow rad="139700">
              <a:schemeClr val="bg1">
                <a:alpha val="40000"/>
              </a:schemeClr>
            </a:glow>
          </a:effectLst>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873405"/>
            <a:ext cx="365760" cy="560868"/>
          </a:xfrm>
          <a:prstGeom prst="rect">
            <a:avLst/>
          </a:prstGeom>
          <a:ln w="19050">
            <a:prstDash val="dash"/>
          </a:ln>
          <a:effectLst>
            <a:glow rad="139700">
              <a:schemeClr val="bg1">
                <a:alpha val="40000"/>
              </a:schemeClr>
            </a:glow>
          </a:effectLst>
        </p:spPr>
      </p:pic>
      <p:pic>
        <p:nvPicPr>
          <p:cNvPr id="100" name="Picture 9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096628"/>
            <a:ext cx="365760" cy="560868"/>
          </a:xfrm>
          <a:prstGeom prst="rect">
            <a:avLst/>
          </a:prstGeom>
          <a:noFill/>
          <a:effectLst/>
        </p:spPr>
      </p:pic>
      <p:grpSp>
        <p:nvGrpSpPr>
          <p:cNvPr id="102" name="Group 101"/>
          <p:cNvGrpSpPr/>
          <p:nvPr/>
        </p:nvGrpSpPr>
        <p:grpSpPr>
          <a:xfrm>
            <a:off x="3503612" y="1721761"/>
            <a:ext cx="2755900" cy="3183217"/>
            <a:chOff x="567090" y="1909161"/>
            <a:chExt cx="2755900" cy="3183217"/>
          </a:xfrm>
        </p:grpSpPr>
        <p:sp>
          <p:nvSpPr>
            <p:cNvPr id="103" name="Rectangle 102"/>
            <p:cNvSpPr/>
            <p:nvPr/>
          </p:nvSpPr>
          <p:spPr>
            <a:xfrm>
              <a:off x="579790" y="1909161"/>
              <a:ext cx="27432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FF"/>
                  </a:solidFill>
                </a:rPr>
                <a:t>Internet</a:t>
              </a:r>
              <a:endParaRPr lang="en-US" dirty="0">
                <a:solidFill>
                  <a:srgbClr val="FFFFFF"/>
                </a:solidFill>
              </a:endParaRPr>
            </a:p>
          </p:txBody>
        </p:sp>
        <p:sp>
          <p:nvSpPr>
            <p:cNvPr id="104" name="Rectangle 103"/>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105" name="Picture 5"/>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4169070" y="2329087"/>
            <a:ext cx="953298" cy="467001"/>
          </a:xfrm>
          <a:prstGeom prst="rect">
            <a:avLst/>
          </a:prstGeom>
          <a:noFill/>
          <a:ln>
            <a:noFill/>
          </a:ln>
          <a:effectLst>
            <a:outerShdw blurRad="63500" sx="102000" sy="102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flipH="1">
            <a:off x="6368902" y="1525714"/>
            <a:ext cx="5359667" cy="3165513"/>
          </a:xfrm>
          <a:prstGeom prst="rect">
            <a:avLst/>
          </a:prstGeom>
          <a:ln w="12700">
            <a:no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2000" dirty="0">
                <a:solidFill>
                  <a:srgbClr val="FFFFFF"/>
                </a:solidFill>
                <a:ea typeface="Segoe UI" pitchFamily="34" charset="0"/>
                <a:cs typeface="Segoe UI" pitchFamily="34" charset="0"/>
              </a:rPr>
              <a:t>Reduced </a:t>
            </a:r>
            <a:r>
              <a:rPr lang="en-US" sz="2000" dirty="0" smtClean="0">
                <a:solidFill>
                  <a:srgbClr val="FFFFFF"/>
                </a:solidFill>
                <a:ea typeface="Segoe UI" pitchFamily="34" charset="0"/>
                <a:cs typeface="Segoe UI" pitchFamily="34" charset="0"/>
              </a:rPr>
              <a:t>Complexity</a:t>
            </a:r>
            <a:endParaRPr lang="en-US" sz="2000" dirty="0">
              <a:solidFill>
                <a:srgbClr val="FFFFFF"/>
              </a:solidFill>
              <a:ea typeface="Segoe UI" pitchFamily="34" charset="0"/>
              <a:cs typeface="Segoe UI" pitchFamily="34" charset="0"/>
            </a:endParaRPr>
          </a:p>
          <a:p>
            <a:pPr marL="173038" indent="-173038">
              <a:buFont typeface="Arial" pitchFamily="34" charset="0"/>
              <a:buChar char="•"/>
            </a:pPr>
            <a:r>
              <a:rPr lang="en-US" dirty="0">
                <a:solidFill>
                  <a:srgbClr val="FFFFFF"/>
                </a:solidFill>
                <a:ea typeface="Segoe UI" pitchFamily="34" charset="0"/>
                <a:cs typeface="Segoe UI" pitchFamily="34" charset="0"/>
              </a:rPr>
              <a:t>Single Primary site can manage both Intranet clients (over HTTP) and Internet clients (over HTTPS</a:t>
            </a:r>
            <a:r>
              <a:rPr lang="en-US" dirty="0" smtClean="0">
                <a:solidFill>
                  <a:srgbClr val="FFFFFF"/>
                </a:solidFill>
                <a:ea typeface="Segoe UI" pitchFamily="34" charset="0"/>
                <a:cs typeface="Segoe UI" pitchFamily="34" charset="0"/>
              </a:rPr>
              <a:t>)</a:t>
            </a:r>
            <a:endParaRPr lang="en-US"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smtClean="0">
                <a:solidFill>
                  <a:srgbClr val="FFFFFF"/>
                </a:solidFill>
                <a:ea typeface="Segoe UI" pitchFamily="34" charset="0"/>
                <a:cs typeface="Segoe UI" pitchFamily="34" charset="0"/>
              </a:rPr>
              <a:t>Flexibility</a:t>
            </a:r>
          </a:p>
          <a:p>
            <a:pPr marL="173038" indent="-173038">
              <a:buFont typeface="Arial" pitchFamily="34" charset="0"/>
              <a:buChar char="•"/>
            </a:pPr>
            <a:r>
              <a:rPr lang="en-US" dirty="0">
                <a:solidFill>
                  <a:srgbClr val="FFFFFF"/>
                </a:solidFill>
                <a:ea typeface="Segoe UI" pitchFamily="34" charset="0"/>
                <a:cs typeface="Segoe UI" pitchFamily="34" charset="0"/>
              </a:rPr>
              <a:t>Primary sites can be configured to either support only HTTPS roles or both HTTP and HTTPS site </a:t>
            </a:r>
            <a:r>
              <a:rPr lang="en-US" dirty="0" smtClean="0">
                <a:solidFill>
                  <a:srgbClr val="FFFFFF"/>
                </a:solidFill>
                <a:ea typeface="Segoe UI" pitchFamily="34" charset="0"/>
                <a:cs typeface="Segoe UI" pitchFamily="34" charset="0"/>
              </a:rPr>
              <a:t>roles</a:t>
            </a:r>
            <a:endParaRPr lang="en-US" sz="2000"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a:solidFill>
                  <a:srgbClr val="FFFFFF"/>
                </a:solidFill>
                <a:ea typeface="Segoe UI" pitchFamily="34" charset="0"/>
                <a:cs typeface="Segoe UI" pitchFamily="34" charset="0"/>
              </a:rPr>
              <a:t>Reliability</a:t>
            </a:r>
          </a:p>
          <a:p>
            <a:pPr marL="173038" indent="-173038">
              <a:buFont typeface="Arial" pitchFamily="34" charset="0"/>
              <a:buChar char="•"/>
            </a:pPr>
            <a:r>
              <a:rPr lang="en-US" dirty="0">
                <a:solidFill>
                  <a:srgbClr val="FFFFFF"/>
                </a:solidFill>
                <a:ea typeface="Segoe UI" pitchFamily="34" charset="0"/>
                <a:cs typeface="Segoe UI" pitchFamily="34" charset="0"/>
              </a:rPr>
              <a:t>Intelligent client </a:t>
            </a:r>
            <a:r>
              <a:rPr lang="en-US" dirty="0" smtClean="0">
                <a:solidFill>
                  <a:srgbClr val="FFFFFF"/>
                </a:solidFill>
                <a:ea typeface="Segoe UI" pitchFamily="34" charset="0"/>
                <a:cs typeface="Segoe UI" pitchFamily="34" charset="0"/>
              </a:rPr>
              <a:t>behavior</a:t>
            </a:r>
            <a:r>
              <a:rPr lang="en-US" dirty="0">
                <a:solidFill>
                  <a:srgbClr val="FFFFFF"/>
                </a:solidFill>
                <a:ea typeface="Segoe UI" pitchFamily="34" charset="0"/>
                <a:cs typeface="Segoe UI" pitchFamily="34" charset="0"/>
              </a:rPr>
              <a:t> </a:t>
            </a:r>
            <a:r>
              <a:rPr lang="en-US" dirty="0" smtClean="0">
                <a:solidFill>
                  <a:srgbClr val="FFFFFF"/>
                </a:solidFill>
                <a:ea typeface="Segoe UI" pitchFamily="34" charset="0"/>
                <a:cs typeface="Segoe UI" pitchFamily="34" charset="0"/>
              </a:rPr>
              <a:t>enables </a:t>
            </a:r>
            <a:r>
              <a:rPr lang="en-US" dirty="0">
                <a:solidFill>
                  <a:srgbClr val="FFFFFF"/>
                </a:solidFill>
              </a:rPr>
              <a:t>client </a:t>
            </a:r>
            <a:r>
              <a:rPr lang="en-US" dirty="0" smtClean="0">
                <a:solidFill>
                  <a:srgbClr val="FFFFFF"/>
                </a:solidFill>
              </a:rPr>
              <a:t>to communicate using the most secure option available</a:t>
            </a:r>
            <a:endParaRPr lang="en-US" dirty="0">
              <a:solidFill>
                <a:srgbClr val="FFFFFF"/>
              </a:solidFill>
              <a:ea typeface="Segoe UI" pitchFamily="34" charset="0"/>
              <a:cs typeface="Segoe UI" pitchFamily="34" charset="0"/>
            </a:endParaRPr>
          </a:p>
          <a:p>
            <a:pPr marL="173038" indent="-173038">
              <a:buFont typeface="Arial" pitchFamily="34" charset="0"/>
              <a:buChar char="•"/>
            </a:pPr>
            <a:r>
              <a:rPr lang="en-US" dirty="0" smtClean="0">
                <a:solidFill>
                  <a:srgbClr val="FFFFFF"/>
                </a:solidFill>
              </a:rPr>
              <a:t>Tighter </a:t>
            </a:r>
            <a:r>
              <a:rPr lang="en-US" dirty="0">
                <a:solidFill>
                  <a:srgbClr val="FFFFFF"/>
                </a:solidFill>
              </a:rPr>
              <a:t>security </a:t>
            </a:r>
            <a:r>
              <a:rPr lang="en-US" dirty="0" smtClean="0">
                <a:solidFill>
                  <a:srgbClr val="FFFFFF"/>
                </a:solidFill>
              </a:rPr>
              <a:t>enforcement by only allowing clients </a:t>
            </a:r>
            <a:r>
              <a:rPr lang="en-US" dirty="0">
                <a:solidFill>
                  <a:srgbClr val="FFFFFF"/>
                </a:solidFill>
              </a:rPr>
              <a:t>with </a:t>
            </a:r>
            <a:r>
              <a:rPr lang="en-US" dirty="0" smtClean="0">
                <a:solidFill>
                  <a:srgbClr val="FFFFFF"/>
                </a:solidFill>
              </a:rPr>
              <a:t>Enterprise-issued </a:t>
            </a:r>
            <a:r>
              <a:rPr lang="en-US" dirty="0">
                <a:solidFill>
                  <a:srgbClr val="FFFFFF"/>
                </a:solidFill>
              </a:rPr>
              <a:t>certificates to communicate with the </a:t>
            </a:r>
            <a:r>
              <a:rPr lang="en-US" dirty="0" err="1" smtClean="0">
                <a:solidFill>
                  <a:srgbClr val="FFFFFF"/>
                </a:solidFill>
              </a:rPr>
              <a:t>ConfigMgr</a:t>
            </a:r>
            <a:r>
              <a:rPr lang="en-US" dirty="0" smtClean="0">
                <a:solidFill>
                  <a:srgbClr val="FFFFFF"/>
                </a:solidFill>
              </a:rPr>
              <a:t> roles</a:t>
            </a:r>
            <a:endParaRPr lang="en-US" dirty="0">
              <a:solidFill>
                <a:srgbClr val="FFFFFF"/>
              </a:solidFill>
            </a:endParaRPr>
          </a:p>
        </p:txBody>
      </p:sp>
    </p:spTree>
    <p:extLst>
      <p:ext uri="{BB962C8B-B14F-4D97-AF65-F5344CB8AC3E}">
        <p14:creationId xmlns:p14="http://schemas.microsoft.com/office/powerpoint/2010/main" val="5916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Settings Management</a:t>
            </a:r>
            <a:endParaRPr lang="en-US" sz="36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85491313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Upcoming Enhancements in SP1</a:t>
            </a:r>
            <a:endParaRPr lang="en-US" dirty="0"/>
          </a:p>
        </p:txBody>
      </p:sp>
      <p:sp>
        <p:nvSpPr>
          <p:cNvPr id="6" name="Text Placeholder 5"/>
          <p:cNvSpPr>
            <a:spLocks noGrp="1"/>
          </p:cNvSpPr>
          <p:nvPr>
            <p:ph type="body" sz="quarter" idx="10"/>
          </p:nvPr>
        </p:nvSpPr>
        <p:spPr>
          <a:xfrm>
            <a:off x="519112" y="1447799"/>
            <a:ext cx="11149013" cy="5105401"/>
          </a:xfrm>
        </p:spPr>
        <p:txBody>
          <a:bodyPr>
            <a:normAutofit fontScale="77500" lnSpcReduction="20000"/>
          </a:bodyPr>
          <a:lstStyle/>
          <a:p>
            <a:r>
              <a:rPr lang="en-US" dirty="0" smtClean="0"/>
              <a:t>Flexible hierarchy management:</a:t>
            </a:r>
          </a:p>
          <a:p>
            <a:pPr lvl="1"/>
            <a:r>
              <a:rPr lang="en-US" dirty="0" smtClean="0"/>
              <a:t>Ability to add a new Central Administration Site</a:t>
            </a:r>
          </a:p>
          <a:p>
            <a:pPr lvl="1"/>
            <a:r>
              <a:rPr lang="en-US" dirty="0" smtClean="0"/>
              <a:t>Migration between </a:t>
            </a:r>
            <a:r>
              <a:rPr lang="en-US" dirty="0" err="1" smtClean="0"/>
              <a:t>ConfigMgr</a:t>
            </a:r>
            <a:r>
              <a:rPr lang="en-US" dirty="0" smtClean="0"/>
              <a:t> 2012 hierarchies</a:t>
            </a:r>
          </a:p>
          <a:p>
            <a:r>
              <a:rPr lang="en-US" dirty="0" smtClean="0"/>
              <a:t>Hierarchy </a:t>
            </a:r>
            <a:r>
              <a:rPr lang="en-US" dirty="0"/>
              <a:t>easier to control:</a:t>
            </a:r>
          </a:p>
          <a:p>
            <a:pPr lvl="1"/>
            <a:r>
              <a:rPr lang="en-US" dirty="0" smtClean="0"/>
              <a:t>When: Schedule </a:t>
            </a:r>
            <a:r>
              <a:rPr lang="en-US" dirty="0"/>
              <a:t>replication for a given link</a:t>
            </a:r>
          </a:p>
          <a:p>
            <a:pPr lvl="1"/>
            <a:r>
              <a:rPr lang="en-US" dirty="0" smtClean="0"/>
              <a:t>What: SQL </a:t>
            </a:r>
            <a:r>
              <a:rPr lang="en-US" dirty="0"/>
              <a:t>Server d</a:t>
            </a:r>
            <a:r>
              <a:rPr lang="en-US" dirty="0" smtClean="0"/>
              <a:t>istributed views</a:t>
            </a:r>
            <a:endParaRPr lang="en-US" dirty="0"/>
          </a:p>
          <a:p>
            <a:pPr lvl="1"/>
            <a:r>
              <a:rPr lang="en-US" dirty="0" smtClean="0"/>
              <a:t>How much: Compression </a:t>
            </a:r>
            <a:r>
              <a:rPr lang="en-US" dirty="0"/>
              <a:t>for SQL Server </a:t>
            </a:r>
            <a:r>
              <a:rPr lang="en-US" dirty="0" smtClean="0"/>
              <a:t>data</a:t>
            </a:r>
          </a:p>
          <a:p>
            <a:r>
              <a:rPr lang="en-US" dirty="0" smtClean="0"/>
              <a:t>Software Updates Management:</a:t>
            </a:r>
          </a:p>
          <a:p>
            <a:pPr lvl="1"/>
            <a:r>
              <a:rPr lang="en-US" dirty="0" smtClean="0"/>
              <a:t>Fallback to WU/MU for content</a:t>
            </a:r>
          </a:p>
          <a:p>
            <a:pPr lvl="1"/>
            <a:r>
              <a:rPr lang="en-US" dirty="0" smtClean="0"/>
              <a:t>Definition updates 3x/day</a:t>
            </a:r>
          </a:p>
          <a:p>
            <a:r>
              <a:rPr lang="en-US" dirty="0" smtClean="0"/>
              <a:t>Endpoint Protection</a:t>
            </a:r>
          </a:p>
          <a:p>
            <a:pPr lvl="1"/>
            <a:r>
              <a:rPr lang="en-US" dirty="0" smtClean="0"/>
              <a:t>Real-time administrative actions</a:t>
            </a:r>
          </a:p>
          <a:p>
            <a:r>
              <a:rPr lang="en-US" dirty="0" smtClean="0"/>
              <a:t>Setting Management: User Profile and Data Management</a:t>
            </a:r>
          </a:p>
          <a:p>
            <a:pPr lvl="1"/>
            <a:r>
              <a:rPr lang="en-US" dirty="0" smtClean="0"/>
              <a:t>Client </a:t>
            </a:r>
            <a:r>
              <a:rPr lang="en-US" dirty="0"/>
              <a:t>Side Caching</a:t>
            </a:r>
          </a:p>
          <a:p>
            <a:pPr lvl="1"/>
            <a:r>
              <a:rPr lang="en-US" dirty="0"/>
              <a:t>Roaming User Profiles</a:t>
            </a:r>
          </a:p>
          <a:p>
            <a:pPr lvl="1"/>
            <a:r>
              <a:rPr lang="en-US" dirty="0"/>
              <a:t>Folder Redirection</a:t>
            </a:r>
          </a:p>
          <a:p>
            <a:endParaRPr lang="en-US" dirty="0"/>
          </a:p>
          <a:p>
            <a:endParaRPr lang="en-US" dirty="0" smtClean="0"/>
          </a:p>
          <a:p>
            <a:endParaRPr lang="en-US" dirty="0" smtClean="0"/>
          </a:p>
          <a:p>
            <a:pPr lvl="1"/>
            <a:endParaRPr lang="en-US" dirty="0"/>
          </a:p>
        </p:txBody>
      </p:sp>
      <p:sp>
        <p:nvSpPr>
          <p:cNvPr id="7" name="Rectangle 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latin typeface="Segoe UI" pitchFamily="34" charset="0"/>
                <a:ea typeface="Segoe UI" pitchFamily="34" charset="0"/>
                <a:cs typeface="Segoe UI" pitchFamily="34" charset="0"/>
              </a:rPr>
              <a:t>Unify</a:t>
            </a:r>
            <a:endParaRPr lang="en-US" sz="16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220724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Hierarchy Management</a:t>
            </a:r>
            <a:endParaRPr lang="en-US" dirty="0"/>
          </a:p>
        </p:txBody>
      </p:sp>
      <p:pic>
        <p:nvPicPr>
          <p:cNvPr id="19" name="Picture 2" descr="\\showsrus\images\Illustrations-Icons\Super_Vista\Security\server_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505200"/>
            <a:ext cx="882650" cy="9261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howsrus\images\Illustrations-Icons\XMLWeb Services Icons\XML Icons\Database 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415" y="4101190"/>
            <a:ext cx="402971" cy="482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04787" y="3783629"/>
            <a:ext cx="1655825" cy="369332"/>
          </a:xfrm>
          <a:prstGeom prst="rect">
            <a:avLst/>
          </a:prstGeom>
          <a:noFill/>
        </p:spPr>
        <p:txBody>
          <a:bodyPr wrap="square" rtlCol="0">
            <a:spAutoFit/>
          </a:bodyPr>
          <a:lstStyle/>
          <a:p>
            <a:r>
              <a:rPr lang="en-US" dirty="0" smtClean="0">
                <a:solidFill>
                  <a:srgbClr val="FFFFFF"/>
                </a:solidFill>
              </a:rPr>
              <a:t>Primary Site</a:t>
            </a:r>
            <a:endParaRPr lang="en-US" dirty="0">
              <a:solidFill>
                <a:srgbClr val="FFFFFF"/>
              </a:solidFill>
            </a:endParaRPr>
          </a:p>
        </p:txBody>
      </p:sp>
      <p:sp>
        <p:nvSpPr>
          <p:cNvPr id="23" name="TextBox 22"/>
          <p:cNvSpPr txBox="1"/>
          <p:nvPr/>
        </p:nvSpPr>
        <p:spPr>
          <a:xfrm>
            <a:off x="1447800" y="4583790"/>
            <a:ext cx="2667000" cy="646331"/>
          </a:xfrm>
          <a:prstGeom prst="rect">
            <a:avLst/>
          </a:prstGeom>
          <a:noFill/>
        </p:spPr>
        <p:txBody>
          <a:bodyPr wrap="square" rtlCol="0">
            <a:spAutoFit/>
          </a:bodyPr>
          <a:lstStyle/>
          <a:p>
            <a:r>
              <a:rPr lang="en-US" dirty="0" smtClean="0">
                <a:solidFill>
                  <a:srgbClr val="FFFFFF"/>
                </a:solidFill>
              </a:rPr>
              <a:t>Houston Primary Site</a:t>
            </a:r>
          </a:p>
          <a:p>
            <a:r>
              <a:rPr lang="en-US" dirty="0" smtClean="0">
                <a:solidFill>
                  <a:srgbClr val="FFFFFF"/>
                </a:solidFill>
              </a:rPr>
              <a:t>10,000 Clients</a:t>
            </a:r>
            <a:endParaRPr lang="en-US" dirty="0">
              <a:solidFill>
                <a:srgbClr val="FFFFFF"/>
              </a:solidFill>
            </a:endParaRPr>
          </a:p>
        </p:txBody>
      </p:sp>
      <p:pic>
        <p:nvPicPr>
          <p:cNvPr id="24" name="Picture 2" descr="\\showsrus\images\Illustrations-Icons\Super_Vista\Security\server_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1351" y="1981200"/>
            <a:ext cx="882650" cy="9261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showsrus\images\Illustrations-Icons\XMLWeb Services Icons\XML Icons\Database 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965" y="2577190"/>
            <a:ext cx="402971" cy="4826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142676" y="1473368"/>
            <a:ext cx="3040000" cy="369332"/>
          </a:xfrm>
          <a:prstGeom prst="rect">
            <a:avLst/>
          </a:prstGeom>
          <a:noFill/>
        </p:spPr>
        <p:txBody>
          <a:bodyPr wrap="square" rtlCol="0">
            <a:spAutoFit/>
          </a:bodyPr>
          <a:lstStyle/>
          <a:p>
            <a:r>
              <a:rPr lang="en-US" dirty="0" smtClean="0">
                <a:solidFill>
                  <a:srgbClr val="FFFFFF"/>
                </a:solidFill>
              </a:rPr>
              <a:t>Central Administration Site</a:t>
            </a:r>
          </a:p>
        </p:txBody>
      </p:sp>
      <p:cxnSp>
        <p:nvCxnSpPr>
          <p:cNvPr id="27" name="Straight Connector 26"/>
          <p:cNvCxnSpPr>
            <a:endCxn id="24" idx="1"/>
          </p:cNvCxnSpPr>
          <p:nvPr/>
        </p:nvCxnSpPr>
        <p:spPr>
          <a:xfrm flipV="1">
            <a:off x="2949386" y="2444295"/>
            <a:ext cx="2271965" cy="12133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9757067" y="0"/>
            <a:ext cx="2438400" cy="1066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i="1" dirty="0" smtClean="0">
                <a:solidFill>
                  <a:srgbClr val="FFFFFF">
                    <a:alpha val="98824"/>
                  </a:srgbClr>
                </a:solidFill>
                <a:ea typeface="Segoe UI" pitchFamily="34" charset="0"/>
                <a:cs typeface="Segoe UI" pitchFamily="34" charset="0"/>
              </a:rPr>
              <a:t>What’s new in SP1</a:t>
            </a:r>
          </a:p>
        </p:txBody>
      </p:sp>
      <p:sp>
        <p:nvSpPr>
          <p:cNvPr id="4" name="TextBox 3"/>
          <p:cNvSpPr txBox="1"/>
          <p:nvPr/>
        </p:nvSpPr>
        <p:spPr>
          <a:xfrm>
            <a:off x="591103" y="1140043"/>
            <a:ext cx="3017190" cy="923330"/>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i="1" dirty="0" smtClean="0">
                <a:solidFill>
                  <a:srgbClr val="FFFFFF">
                    <a:alpha val="99000"/>
                  </a:srgbClr>
                </a:solidFill>
              </a:rPr>
              <a:t>Scenario 1: </a:t>
            </a:r>
          </a:p>
          <a:p>
            <a:pPr>
              <a:lnSpc>
                <a:spcPct val="90000"/>
              </a:lnSpc>
              <a:spcBef>
                <a:spcPct val="20000"/>
              </a:spcBef>
              <a:buSzPct val="90000"/>
            </a:pPr>
            <a:r>
              <a:rPr lang="en-US" sz="2400" i="1" dirty="0" smtClean="0">
                <a:solidFill>
                  <a:srgbClr val="FFFFFF">
                    <a:alpha val="99000"/>
                  </a:srgbClr>
                </a:solidFill>
              </a:rPr>
              <a:t>Hierarchy Expansion</a:t>
            </a:r>
          </a:p>
        </p:txBody>
      </p:sp>
      <p:sp>
        <p:nvSpPr>
          <p:cNvPr id="5" name="Rectangle 4"/>
          <p:cNvSpPr/>
          <p:nvPr/>
        </p:nvSpPr>
        <p:spPr>
          <a:xfrm>
            <a:off x="6037137" y="2002631"/>
            <a:ext cx="1809875" cy="646331"/>
          </a:xfrm>
          <a:prstGeom prst="rect">
            <a:avLst/>
          </a:prstGeom>
        </p:spPr>
        <p:txBody>
          <a:bodyPr wrap="square">
            <a:spAutoFit/>
          </a:bodyPr>
          <a:lstStyle/>
          <a:p>
            <a:r>
              <a:rPr lang="en-US" dirty="0">
                <a:solidFill>
                  <a:srgbClr val="FF0000"/>
                </a:solidFill>
              </a:rPr>
              <a:t>Must be a new installation</a:t>
            </a:r>
          </a:p>
        </p:txBody>
      </p:sp>
      <p:sp>
        <p:nvSpPr>
          <p:cNvPr id="36" name="TextBox 35"/>
          <p:cNvSpPr txBox="1"/>
          <p:nvPr/>
        </p:nvSpPr>
        <p:spPr>
          <a:xfrm>
            <a:off x="8456612" y="2233890"/>
            <a:ext cx="3017190" cy="923330"/>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i="1" dirty="0" smtClean="0">
                <a:solidFill>
                  <a:srgbClr val="FFFFFF">
                    <a:alpha val="99000"/>
                  </a:srgbClr>
                </a:solidFill>
              </a:rPr>
              <a:t>Scenario 2:</a:t>
            </a:r>
          </a:p>
          <a:p>
            <a:pPr>
              <a:lnSpc>
                <a:spcPct val="90000"/>
              </a:lnSpc>
              <a:spcBef>
                <a:spcPct val="20000"/>
              </a:spcBef>
              <a:buSzPct val="90000"/>
            </a:pPr>
            <a:r>
              <a:rPr lang="en-US" sz="2400" i="1" dirty="0" smtClean="0">
                <a:solidFill>
                  <a:srgbClr val="FFFFFF">
                    <a:alpha val="99000"/>
                  </a:srgbClr>
                </a:solidFill>
              </a:rPr>
              <a:t>Merger</a:t>
            </a:r>
          </a:p>
        </p:txBody>
      </p:sp>
      <p:pic>
        <p:nvPicPr>
          <p:cNvPr id="37" name="Picture 2" descr="\\showsrus\images\Illustrations-Icons\Super_Vista\Security\server_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941" y="3783629"/>
            <a:ext cx="882650" cy="9261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showsrus\images\Illustrations-Icons\XMLWeb Services Icons\XML Icons\Database 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620" y="4427811"/>
            <a:ext cx="402971" cy="4826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8197455" y="4294915"/>
            <a:ext cx="1655825" cy="369332"/>
          </a:xfrm>
          <a:prstGeom prst="rect">
            <a:avLst/>
          </a:prstGeom>
          <a:noFill/>
        </p:spPr>
        <p:txBody>
          <a:bodyPr wrap="square" rtlCol="0">
            <a:spAutoFit/>
          </a:bodyPr>
          <a:lstStyle/>
          <a:p>
            <a:r>
              <a:rPr lang="en-US" dirty="0" smtClean="0">
                <a:solidFill>
                  <a:srgbClr val="FFFFFF"/>
                </a:solidFill>
              </a:rPr>
              <a:t>Primary Site</a:t>
            </a:r>
            <a:endParaRPr lang="en-US" dirty="0">
              <a:solidFill>
                <a:srgbClr val="FFFFFF"/>
              </a:solidFill>
            </a:endParaRPr>
          </a:p>
        </p:txBody>
      </p:sp>
      <p:sp>
        <p:nvSpPr>
          <p:cNvPr id="40" name="TextBox 39"/>
          <p:cNvSpPr txBox="1"/>
          <p:nvPr/>
        </p:nvSpPr>
        <p:spPr>
          <a:xfrm>
            <a:off x="6629005" y="4910411"/>
            <a:ext cx="2667000" cy="646331"/>
          </a:xfrm>
          <a:prstGeom prst="rect">
            <a:avLst/>
          </a:prstGeom>
          <a:noFill/>
        </p:spPr>
        <p:txBody>
          <a:bodyPr wrap="square" rtlCol="0">
            <a:spAutoFit/>
          </a:bodyPr>
          <a:lstStyle/>
          <a:p>
            <a:r>
              <a:rPr lang="en-US" dirty="0" smtClean="0">
                <a:solidFill>
                  <a:srgbClr val="FFFFFF"/>
                </a:solidFill>
              </a:rPr>
              <a:t>Miami Primary Site</a:t>
            </a:r>
          </a:p>
          <a:p>
            <a:r>
              <a:rPr lang="en-US" dirty="0" smtClean="0">
                <a:solidFill>
                  <a:srgbClr val="FFFFFF"/>
                </a:solidFill>
              </a:rPr>
              <a:t>5,000 Clients</a:t>
            </a:r>
            <a:endParaRPr lang="en-US" dirty="0">
              <a:solidFill>
                <a:srgbClr val="FFFFFF"/>
              </a:solidFill>
            </a:endParaRPr>
          </a:p>
        </p:txBody>
      </p:sp>
      <p:cxnSp>
        <p:nvCxnSpPr>
          <p:cNvPr id="8" name="Straight Arrow Connector 7"/>
          <p:cNvCxnSpPr>
            <a:stCxn id="37" idx="1"/>
          </p:cNvCxnSpPr>
          <p:nvPr/>
        </p:nvCxnSpPr>
        <p:spPr>
          <a:xfrm flipH="1" flipV="1">
            <a:off x="3016250" y="3968295"/>
            <a:ext cx="4231691" cy="278429"/>
          </a:xfrm>
          <a:prstGeom prst="straightConnector1">
            <a:avLst/>
          </a:prstGeom>
          <a:ln w="1905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a:grpSpLocks noChangeAspect="1"/>
          </p:cNvGrpSpPr>
          <p:nvPr/>
        </p:nvGrpSpPr>
        <p:grpSpPr>
          <a:xfrm>
            <a:off x="4999405" y="3862088"/>
            <a:ext cx="443893" cy="581745"/>
            <a:chOff x="1444071" y="4822766"/>
            <a:chExt cx="837264" cy="1097280"/>
          </a:xfrm>
          <a:solidFill>
            <a:schemeClr val="tx1"/>
          </a:solidFill>
        </p:grpSpPr>
        <p:sp>
          <p:nvSpPr>
            <p:cNvPr id="43" name="Flowchart: Card 42"/>
            <p:cNvSpPr/>
            <p:nvPr/>
          </p:nvSpPr>
          <p:spPr bwMode="auto">
            <a:xfrm flipH="1">
              <a:off x="1444071" y="4822766"/>
              <a:ext cx="837264" cy="1097280"/>
            </a:xfrm>
            <a:prstGeom prst="flowChartPunchedCa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sp>
          <p:nvSpPr>
            <p:cNvPr id="44" name="Isosceles Triangle 43"/>
            <p:cNvSpPr/>
            <p:nvPr/>
          </p:nvSpPr>
          <p:spPr bwMode="auto">
            <a:xfrm rot="3138243" flipH="1" flipV="1">
              <a:off x="1995718" y="4908858"/>
              <a:ext cx="289070" cy="129200"/>
            </a:xfrm>
            <a:prstGeom prst="triangle">
              <a:avLst>
                <a:gd name="adj" fmla="val 35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grpSp>
      <p:sp>
        <p:nvSpPr>
          <p:cNvPr id="45" name="TextBox 44"/>
          <p:cNvSpPr txBox="1"/>
          <p:nvPr/>
        </p:nvSpPr>
        <p:spPr>
          <a:xfrm>
            <a:off x="4564189" y="4417279"/>
            <a:ext cx="1314324" cy="3508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200" dirty="0" smtClean="0">
                <a:solidFill>
                  <a:srgbClr val="FFFFFF">
                    <a:alpha val="99000"/>
                  </a:srgbClr>
                </a:solidFill>
              </a:rPr>
              <a:t>Migration</a:t>
            </a:r>
          </a:p>
        </p:txBody>
      </p:sp>
    </p:spTree>
    <p:extLst>
      <p:ext uri="{BB962C8B-B14F-4D97-AF65-F5344CB8AC3E}">
        <p14:creationId xmlns:p14="http://schemas.microsoft.com/office/powerpoint/2010/main" val="201996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P spid="5" grpId="1"/>
      <p:bldP spid="36" grpId="0"/>
      <p:bldP spid="39" grpId="0"/>
      <p:bldP spid="40"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559515" y="2120750"/>
            <a:ext cx="3539331" cy="830997"/>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Simplify </a:t>
            </a:r>
            <a:r>
              <a:rPr lang="en-US" sz="2400" b="1" dirty="0" smtClean="0">
                <a:solidFill>
                  <a:srgbClr val="FFFFFF"/>
                </a:solidFill>
                <a:latin typeface="Segoe Semibold" pitchFamily="34" charset="0"/>
                <a:cs typeface="Arial" pitchFamily="34" charset="0"/>
              </a:rPr>
              <a:t>Administration</a:t>
            </a:r>
            <a:endParaRPr lang="en-US" sz="2400" b="1" dirty="0">
              <a:solidFill>
                <a:srgbClr val="FFFFFF"/>
              </a:solidFill>
              <a:latin typeface="Segoe Semibold" pitchFamily="34" charset="0"/>
              <a:cs typeface="Arial" pitchFamily="34" charset="0"/>
            </a:endParaRPr>
          </a:p>
        </p:txBody>
      </p:sp>
      <p:sp>
        <p:nvSpPr>
          <p:cNvPr id="46" name="Rectangle 45"/>
          <p:cNvSpPr/>
          <p:nvPr/>
        </p:nvSpPr>
        <p:spPr>
          <a:xfrm>
            <a:off x="546100" y="4546420"/>
            <a:ext cx="3566160"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Improve IT effectiveness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and efficiency.</a:t>
            </a:r>
          </a:p>
        </p:txBody>
      </p:sp>
      <p:sp>
        <p:nvSpPr>
          <p:cNvPr id="47" name="Rectangle 46"/>
          <p:cNvSpPr/>
          <p:nvPr/>
        </p:nvSpPr>
        <p:spPr bwMode="auto">
          <a:xfrm>
            <a:off x="546100"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49" name="Picture 4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318707" y="3204584"/>
            <a:ext cx="724565" cy="896249"/>
          </a:xfrm>
          <a:prstGeom prst="rect">
            <a:avLst/>
          </a:prstGeom>
        </p:spPr>
      </p:pic>
      <p:grpSp>
        <p:nvGrpSpPr>
          <p:cNvPr id="50" name="Group 49"/>
          <p:cNvGrpSpPr/>
          <p:nvPr/>
        </p:nvGrpSpPr>
        <p:grpSpPr>
          <a:xfrm>
            <a:off x="2038194" y="3028765"/>
            <a:ext cx="1021601" cy="798337"/>
            <a:chOff x="9570411" y="2856637"/>
            <a:chExt cx="1021601" cy="798337"/>
          </a:xfrm>
        </p:grpSpPr>
        <p:pic>
          <p:nvPicPr>
            <p:cNvPr id="51" name="Picture 5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570411" y="2856637"/>
              <a:ext cx="1021601" cy="798337"/>
            </a:xfrm>
            <a:prstGeom prst="rect">
              <a:avLst/>
            </a:prstGeom>
          </p:spPr>
        </p:pic>
        <p:cxnSp>
          <p:nvCxnSpPr>
            <p:cNvPr id="52" name="Straight Connector 51"/>
            <p:cNvCxnSpPr/>
            <p:nvPr/>
          </p:nvCxnSpPr>
          <p:spPr>
            <a:xfrm>
              <a:off x="9763539" y="32004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763539" y="32766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9763539" y="33528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763539" y="34290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6" name="Rectangle 55"/>
          <p:cNvSpPr/>
          <p:nvPr/>
        </p:nvSpPr>
        <p:spPr>
          <a:xfrm>
            <a:off x="4304050" y="2138993"/>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Modern GUI</a:t>
            </a:r>
          </a:p>
        </p:txBody>
      </p:sp>
      <p:sp>
        <p:nvSpPr>
          <p:cNvPr id="57" name="Rectangle 56"/>
          <p:cNvSpPr/>
          <p:nvPr/>
        </p:nvSpPr>
        <p:spPr>
          <a:xfrm>
            <a:off x="4304050" y="2678619"/>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Role-based Administration</a:t>
            </a:r>
          </a:p>
        </p:txBody>
      </p:sp>
      <p:sp>
        <p:nvSpPr>
          <p:cNvPr id="58" name="Rectangle 57"/>
          <p:cNvSpPr/>
          <p:nvPr/>
        </p:nvSpPr>
        <p:spPr>
          <a:xfrm>
            <a:off x="4304050" y="3218245"/>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Operating System Deployment</a:t>
            </a:r>
          </a:p>
        </p:txBody>
      </p:sp>
      <p:sp>
        <p:nvSpPr>
          <p:cNvPr id="59" name="Rectangle 58"/>
          <p:cNvSpPr/>
          <p:nvPr/>
        </p:nvSpPr>
        <p:spPr>
          <a:xfrm>
            <a:off x="4304050" y="4297497"/>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Asset Intelligence</a:t>
            </a:r>
          </a:p>
        </p:txBody>
      </p:sp>
      <p:sp>
        <p:nvSpPr>
          <p:cNvPr id="60" name="Rectangle 59"/>
          <p:cNvSpPr/>
          <p:nvPr/>
        </p:nvSpPr>
        <p:spPr>
          <a:xfrm>
            <a:off x="4304050" y="3757871"/>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Client Health</a:t>
            </a:r>
          </a:p>
        </p:txBody>
      </p:sp>
      <p:sp>
        <p:nvSpPr>
          <p:cNvPr id="18" name="Rectangle 17"/>
          <p:cNvSpPr/>
          <p:nvPr/>
        </p:nvSpPr>
        <p:spPr>
          <a:xfrm>
            <a:off x="4300868" y="4837121"/>
            <a:ext cx="54864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Remote Control</a:t>
            </a:r>
            <a:endParaRPr lang="en-US" sz="2000" dirty="0">
              <a:solidFill>
                <a:srgbClr val="FFFFFF"/>
              </a:solidFill>
            </a:endParaRPr>
          </a:p>
        </p:txBody>
      </p:sp>
    </p:spTree>
    <p:extLst>
      <p:ext uri="{BB962C8B-B14F-4D97-AF65-F5344CB8AC3E}">
        <p14:creationId xmlns:p14="http://schemas.microsoft.com/office/powerpoint/2010/main" val="37632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fill="hold"/>
                                        <p:tgtEl>
                                          <p:spTgt spid="57"/>
                                        </p:tgtEl>
                                        <p:attrNameLst>
                                          <p:attrName>ppt_x</p:attrName>
                                        </p:attrNameLst>
                                      </p:cBhvr>
                                      <p:tavLst>
                                        <p:tav tm="0">
                                          <p:val>
                                            <p:strVal val="1+#ppt_w/2"/>
                                          </p:val>
                                        </p:tav>
                                        <p:tav tm="100000">
                                          <p:val>
                                            <p:strVal val="#ppt_x"/>
                                          </p:val>
                                        </p:tav>
                                      </p:tavLst>
                                    </p:anim>
                                    <p:anim calcmode="lin" valueType="num">
                                      <p:cBhvr additive="base">
                                        <p:cTn id="12" dur="10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1+#ppt_w/2"/>
                                          </p:val>
                                        </p:tav>
                                        <p:tav tm="100000">
                                          <p:val>
                                            <p:strVal val="#ppt_x"/>
                                          </p:val>
                                        </p:tav>
                                      </p:tavLst>
                                    </p:anim>
                                    <p:anim calcmode="lin" valueType="num">
                                      <p:cBhvr additive="base">
                                        <p:cTn id="16" dur="10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1000" fill="hold"/>
                                        <p:tgtEl>
                                          <p:spTgt spid="59"/>
                                        </p:tgtEl>
                                        <p:attrNameLst>
                                          <p:attrName>ppt_x</p:attrName>
                                        </p:attrNameLst>
                                      </p:cBhvr>
                                      <p:tavLst>
                                        <p:tav tm="0">
                                          <p:val>
                                            <p:strVal val="1+#ppt_w/2"/>
                                          </p:val>
                                        </p:tav>
                                        <p:tav tm="100000">
                                          <p:val>
                                            <p:strVal val="#ppt_x"/>
                                          </p:val>
                                        </p:tav>
                                      </p:tavLst>
                                    </p:anim>
                                    <p:anim calcmode="lin" valueType="num">
                                      <p:cBhvr additive="base">
                                        <p:cTn id="20" dur="10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5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1000" fill="hold"/>
                                        <p:tgtEl>
                                          <p:spTgt spid="60"/>
                                        </p:tgtEl>
                                        <p:attrNameLst>
                                          <p:attrName>ppt_x</p:attrName>
                                        </p:attrNameLst>
                                      </p:cBhvr>
                                      <p:tavLst>
                                        <p:tav tm="0">
                                          <p:val>
                                            <p:strVal val="1+#ppt_w/2"/>
                                          </p:val>
                                        </p:tav>
                                        <p:tav tm="100000">
                                          <p:val>
                                            <p:strVal val="#ppt_x"/>
                                          </p:val>
                                        </p:tav>
                                      </p:tavLst>
                                    </p:anim>
                                    <p:anim calcmode="lin" valueType="num">
                                      <p:cBhvr additive="base">
                                        <p:cTn id="24" dur="1000" fill="hold"/>
                                        <p:tgtEl>
                                          <p:spTgt spid="6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Modern GUI</a:t>
            </a:r>
            <a:endParaRPr lang="en-US" dirty="0">
              <a:solidFill>
                <a:schemeClr val="tx1"/>
              </a:solidFill>
            </a:endParaRPr>
          </a:p>
        </p:txBody>
      </p:sp>
      <p:sp>
        <p:nvSpPr>
          <p:cNvPr id="11" name="Rectangle 10"/>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sp>
        <p:nvSpPr>
          <p:cNvPr id="12" name="Rectangle 11"/>
          <p:cNvSpPr/>
          <p:nvPr/>
        </p:nvSpPr>
        <p:spPr>
          <a:xfrm flipH="1">
            <a:off x="546096" y="1360488"/>
            <a:ext cx="3697657" cy="167750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600" dirty="0">
                <a:solidFill>
                  <a:srgbClr val="FFFFFF"/>
                </a:solidFill>
                <a:ea typeface="Segoe UI" pitchFamily="34" charset="0"/>
                <a:cs typeface="Segoe UI" pitchFamily="34" charset="0"/>
              </a:rPr>
              <a:t>Intuitive ribbon interface</a:t>
            </a:r>
          </a:p>
          <a:p>
            <a:pPr marL="173038" indent="-173038">
              <a:buFont typeface="Arial" pitchFamily="34" charset="0"/>
              <a:buChar char="•"/>
            </a:pPr>
            <a:r>
              <a:rPr lang="en-US" sz="1600" dirty="0">
                <a:solidFill>
                  <a:srgbClr val="FFFFFF"/>
                </a:solidFill>
                <a:ea typeface="Segoe UI" pitchFamily="34" charset="0"/>
                <a:cs typeface="Segoe UI" pitchFamily="34" charset="0"/>
              </a:rPr>
              <a:t>In-console alerts</a:t>
            </a:r>
          </a:p>
          <a:p>
            <a:pPr marL="173038" indent="-173038">
              <a:buFont typeface="Arial" pitchFamily="34" charset="0"/>
              <a:buChar char="•"/>
            </a:pPr>
            <a:r>
              <a:rPr lang="en-US" sz="1600" dirty="0">
                <a:solidFill>
                  <a:srgbClr val="FFFFFF"/>
                </a:solidFill>
                <a:ea typeface="Segoe UI" pitchFamily="34" charset="0"/>
                <a:cs typeface="Segoe UI" pitchFamily="34" charset="0"/>
              </a:rPr>
              <a:t>Global search capability</a:t>
            </a:r>
          </a:p>
          <a:p>
            <a:pPr marL="173038" indent="-173038">
              <a:buFont typeface="Arial" pitchFamily="34" charset="0"/>
              <a:buChar char="•"/>
            </a:pPr>
            <a:r>
              <a:rPr lang="en-US" sz="1600" dirty="0">
                <a:solidFill>
                  <a:srgbClr val="FFFFFF"/>
                </a:solidFill>
                <a:ea typeface="Segoe UI" pitchFamily="34" charset="0"/>
                <a:cs typeface="Segoe UI" pitchFamily="34" charset="0"/>
              </a:rPr>
              <a:t>New </a:t>
            </a:r>
            <a:r>
              <a:rPr lang="en-US" sz="1600" dirty="0" smtClean="0">
                <a:solidFill>
                  <a:srgbClr val="FFFFFF"/>
                </a:solidFill>
                <a:ea typeface="Segoe UI" pitchFamily="34" charset="0"/>
                <a:cs typeface="Segoe UI" pitchFamily="34" charset="0"/>
              </a:rPr>
              <a:t>collection </a:t>
            </a:r>
            <a:r>
              <a:rPr lang="en-US" sz="1600" dirty="0">
                <a:solidFill>
                  <a:srgbClr val="FFFFFF"/>
                </a:solidFill>
                <a:ea typeface="Segoe UI" pitchFamily="34" charset="0"/>
                <a:cs typeface="Segoe UI" pitchFamily="34" charset="0"/>
              </a:rPr>
              <a:t>membership </a:t>
            </a:r>
            <a:r>
              <a:rPr lang="en-US" sz="1600" dirty="0" smtClean="0">
                <a:solidFill>
                  <a:srgbClr val="FFFFFF"/>
                </a:solidFill>
                <a:ea typeface="Segoe UI" pitchFamily="34" charset="0"/>
                <a:cs typeface="Segoe UI" pitchFamily="34" charset="0"/>
              </a:rPr>
              <a:t>rules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allow </a:t>
            </a:r>
            <a:r>
              <a:rPr lang="en-US" sz="1600" dirty="0">
                <a:solidFill>
                  <a:srgbClr val="FFFFFF"/>
                </a:solidFill>
                <a:ea typeface="Segoe UI" pitchFamily="34" charset="0"/>
                <a:cs typeface="Segoe UI" pitchFamily="34" charset="0"/>
              </a:rPr>
              <a:t>better filtering of members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63" y="1360488"/>
            <a:ext cx="7308850" cy="526415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Role Based Administration</a:t>
            </a:r>
            <a:endParaRPr lang="en-US"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79520418"/>
              </p:ext>
            </p:extLst>
          </p:nvPr>
        </p:nvGraphicFramePr>
        <p:xfrm>
          <a:off x="442912" y="4052405"/>
          <a:ext cx="5721351" cy="2184234"/>
        </p:xfrm>
        <a:graphic>
          <a:graphicData uri="http://schemas.openxmlformats.org/drawingml/2006/table">
            <a:tbl>
              <a:tblPr firstRow="1" bandRow="1">
                <a:tableStyleId>{69012ECD-51FC-41F1-AA8D-1B2483CD663E}</a:tableStyleId>
              </a:tblPr>
              <a:tblGrid>
                <a:gridCol w="1963095"/>
                <a:gridCol w="1815657"/>
                <a:gridCol w="1942599"/>
              </a:tblGrid>
              <a:tr h="365760">
                <a:tc>
                  <a:txBody>
                    <a:bodyPr/>
                    <a:lstStyle/>
                    <a:p>
                      <a:r>
                        <a:rPr lang="en-US" sz="1600" b="0" dirty="0" smtClean="0">
                          <a:solidFill>
                            <a:schemeClr val="tx1"/>
                          </a:solidFill>
                          <a:latin typeface="+mj-lt"/>
                        </a:rPr>
                        <a:t>Functionality</a:t>
                      </a:r>
                      <a:endParaRPr lang="en-US" sz="1600" b="0" dirty="0">
                        <a:solidFill>
                          <a:schemeClr val="tx1"/>
                        </a:solidFill>
                        <a:latin typeface="+mj-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solidFill>
                  </a:tcPr>
                </a:tc>
                <a:tc>
                  <a:txBody>
                    <a:bodyPr/>
                    <a:lstStyle/>
                    <a:p>
                      <a:r>
                        <a:rPr lang="en-US" sz="1600" b="0" dirty="0" err="1" smtClean="0">
                          <a:solidFill>
                            <a:schemeClr val="tx1"/>
                          </a:solidFill>
                          <a:latin typeface="+mj-lt"/>
                        </a:rPr>
                        <a:t>ConfigMgr</a:t>
                      </a:r>
                      <a:r>
                        <a:rPr lang="en-US" sz="1600" b="0" dirty="0" smtClean="0">
                          <a:solidFill>
                            <a:schemeClr val="tx1"/>
                          </a:solidFill>
                          <a:latin typeface="+mj-lt"/>
                        </a:rPr>
                        <a:t> 2007</a:t>
                      </a:r>
                      <a:endParaRPr lang="en-US" sz="1600" b="0" dirty="0">
                        <a:solidFill>
                          <a:schemeClr val="tx1"/>
                        </a:solidFill>
                        <a:latin typeface="+mj-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solidFill>
                  </a:tcPr>
                </a:tc>
                <a:tc>
                  <a:txBody>
                    <a:bodyPr/>
                    <a:lstStyle/>
                    <a:p>
                      <a:r>
                        <a:rPr lang="en-US" sz="1600" b="0" dirty="0" err="1" smtClean="0">
                          <a:solidFill>
                            <a:schemeClr val="tx1"/>
                          </a:solidFill>
                          <a:latin typeface="+mj-lt"/>
                        </a:rPr>
                        <a:t>ConfigMgr</a:t>
                      </a:r>
                      <a:r>
                        <a:rPr lang="en-US" sz="1600" b="0" dirty="0" smtClean="0">
                          <a:solidFill>
                            <a:schemeClr val="tx1"/>
                          </a:solidFill>
                          <a:latin typeface="+mj-lt"/>
                        </a:rPr>
                        <a:t> 2012</a:t>
                      </a:r>
                      <a:endParaRPr lang="en-US" sz="1600" b="0" dirty="0">
                        <a:solidFill>
                          <a:schemeClr val="tx1"/>
                        </a:solidFill>
                        <a:latin typeface="+mj-lt"/>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solidFill>
                  </a:tcPr>
                </a:tc>
              </a:tr>
              <a:tr h="589197">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What types of objects can I see and what can I do to them?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Class rights</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Security roles</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r>
              <a:tr h="589197">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Which instances can I see </a:t>
                      </a:r>
                      <a:br>
                        <a:rPr lang="en-US" sz="1200" dirty="0" smtClean="0">
                          <a:solidFill>
                            <a:schemeClr val="tx1"/>
                          </a:solidFill>
                        </a:rPr>
                      </a:br>
                      <a:r>
                        <a:rPr lang="en-US" sz="1200" dirty="0" smtClean="0">
                          <a:solidFill>
                            <a:schemeClr val="tx1"/>
                          </a:solidFill>
                        </a:rPr>
                        <a:t>and interact with?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Object</a:t>
                      </a:r>
                      <a:r>
                        <a:rPr lang="en-US" sz="1200" baseline="0" dirty="0" smtClean="0">
                          <a:solidFill>
                            <a:schemeClr val="tx1"/>
                          </a:solidFill>
                        </a:rPr>
                        <a:t> instance permissions</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Security scopes</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r>
              <a:tr h="589197">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Which resources can I interact with?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Site</a:t>
                      </a:r>
                      <a:r>
                        <a:rPr lang="en-US" sz="1200" baseline="0" dirty="0" smtClean="0">
                          <a:solidFill>
                            <a:schemeClr val="tx1"/>
                          </a:solidFill>
                        </a:rPr>
                        <a:t> specific resource permissions</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c>
                  <a:txBody>
                    <a:bodyPr/>
                    <a:lstStyle/>
                    <a:p>
                      <a:r>
                        <a:rPr lang="en-US" sz="1200" dirty="0" smtClean="0">
                          <a:solidFill>
                            <a:schemeClr val="tx1"/>
                          </a:solidFill>
                        </a:rPr>
                        <a:t>Collection limiting</a:t>
                      </a:r>
                      <a:endParaRPr lang="en-US" sz="12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alpha val="30000"/>
                      </a:schemeClr>
                    </a:solidFill>
                  </a:tcPr>
                </a:tc>
              </a:tr>
            </a:tbl>
          </a:graphicData>
        </a:graphic>
      </p:graphicFrame>
      <p:sp>
        <p:nvSpPr>
          <p:cNvPr id="23" name="Rectangle 22"/>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grpSp>
        <p:nvGrpSpPr>
          <p:cNvPr id="3" name="Group 2"/>
          <p:cNvGrpSpPr/>
          <p:nvPr/>
        </p:nvGrpSpPr>
        <p:grpSpPr>
          <a:xfrm>
            <a:off x="7779216" y="2107598"/>
            <a:ext cx="2716848" cy="544992"/>
            <a:chOff x="8139376" y="1761880"/>
            <a:chExt cx="2716848" cy="544992"/>
          </a:xfrm>
        </p:grpSpPr>
        <p:sp>
          <p:nvSpPr>
            <p:cNvPr id="17" name="Rectangle 16"/>
            <p:cNvSpPr/>
            <p:nvPr/>
          </p:nvSpPr>
          <p:spPr>
            <a:xfrm>
              <a:off x="8298051" y="1761880"/>
              <a:ext cx="2558173" cy="544992"/>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274320" tIns="91440" rIns="91440" bIns="91440" rtlCol="0" anchor="ctr" anchorCtr="0"/>
            <a:lstStyle/>
            <a:p>
              <a:r>
                <a:rPr lang="en-US" sz="1400" dirty="0">
                  <a:solidFill>
                    <a:srgbClr val="FFFFFF"/>
                  </a:solidFill>
                  <a:ea typeface="Segoe UI" pitchFamily="34" charset="0"/>
                  <a:cs typeface="Segoe UI" pitchFamily="34" charset="0"/>
                </a:rPr>
                <a:t> Meg-  WW Central System Administrator</a:t>
              </a:r>
            </a:p>
          </p:txBody>
        </p:sp>
        <p:pic>
          <p:nvPicPr>
            <p:cNvPr id="18" name="Picture 1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139376" y="1846508"/>
              <a:ext cx="330626" cy="408967"/>
            </a:xfrm>
            <a:prstGeom prst="rect">
              <a:avLst/>
            </a:prstGeom>
          </p:spPr>
        </p:pic>
      </p:grpSp>
      <p:grpSp>
        <p:nvGrpSpPr>
          <p:cNvPr id="4" name="Group 3"/>
          <p:cNvGrpSpPr/>
          <p:nvPr/>
        </p:nvGrpSpPr>
        <p:grpSpPr>
          <a:xfrm>
            <a:off x="6377919" y="3236979"/>
            <a:ext cx="2451313" cy="523267"/>
            <a:chOff x="6862449" y="3358824"/>
            <a:chExt cx="2451313" cy="523267"/>
          </a:xfrm>
        </p:grpSpPr>
        <p:sp>
          <p:nvSpPr>
            <p:cNvPr id="22" name="Rectangle 21"/>
            <p:cNvSpPr/>
            <p:nvPr/>
          </p:nvSpPr>
          <p:spPr>
            <a:xfrm>
              <a:off x="7027762" y="3358824"/>
              <a:ext cx="2286000" cy="52326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274320" tIns="91440" rIns="91440" bIns="91440" rtlCol="0" anchor="ctr" anchorCtr="0"/>
            <a:lstStyle/>
            <a:p>
              <a:r>
                <a:rPr lang="en-US" sz="1400" dirty="0" smtClean="0">
                  <a:solidFill>
                    <a:srgbClr val="FFFFFF"/>
                  </a:solidFill>
                  <a:ea typeface="Segoe UI" pitchFamily="34" charset="0"/>
                  <a:cs typeface="Segoe UI" pitchFamily="34" charset="0"/>
                </a:rPr>
                <a:t>Louis-Software </a:t>
              </a:r>
              <a:r>
                <a:rPr lang="en-US" sz="1400" dirty="0">
                  <a:solidFill>
                    <a:srgbClr val="FFFFFF"/>
                  </a:solidFill>
                  <a:ea typeface="Segoe UI" pitchFamily="34" charset="0"/>
                  <a:cs typeface="Segoe UI" pitchFamily="34" charset="0"/>
                </a:rPr>
                <a:t>Update Manager for France</a:t>
              </a:r>
            </a:p>
          </p:txBody>
        </p:sp>
        <p:pic>
          <p:nvPicPr>
            <p:cNvPr id="26" name="Picture 2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862449" y="3430814"/>
              <a:ext cx="330626" cy="408967"/>
            </a:xfrm>
            <a:prstGeom prst="rect">
              <a:avLst/>
            </a:prstGeom>
          </p:spPr>
        </p:pic>
      </p:grpSp>
      <p:grpSp>
        <p:nvGrpSpPr>
          <p:cNvPr id="7" name="Group 6"/>
          <p:cNvGrpSpPr/>
          <p:nvPr/>
        </p:nvGrpSpPr>
        <p:grpSpPr>
          <a:xfrm>
            <a:off x="9289446" y="3236979"/>
            <a:ext cx="2474551" cy="523267"/>
            <a:chOff x="9625491" y="3379114"/>
            <a:chExt cx="2474551" cy="523267"/>
          </a:xfrm>
        </p:grpSpPr>
        <p:sp>
          <p:nvSpPr>
            <p:cNvPr id="31" name="Rectangle 30"/>
            <p:cNvSpPr/>
            <p:nvPr/>
          </p:nvSpPr>
          <p:spPr>
            <a:xfrm>
              <a:off x="9814042" y="3379114"/>
              <a:ext cx="2286000" cy="52326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274320" tIns="91440" rIns="91440" bIns="91440" rtlCol="0" anchor="ctr" anchorCtr="0"/>
            <a:lstStyle/>
            <a:p>
              <a:r>
                <a:rPr lang="en-US" sz="1400" dirty="0" smtClean="0">
                  <a:solidFill>
                    <a:srgbClr val="FFFFFF"/>
                  </a:solidFill>
                  <a:ea typeface="Segoe UI" pitchFamily="34" charset="0"/>
                  <a:cs typeface="Segoe UI" pitchFamily="34" charset="0"/>
                </a:rPr>
                <a:t>Bob- </a:t>
              </a:r>
              <a:r>
                <a:rPr lang="en-US" sz="1400" dirty="0">
                  <a:solidFill>
                    <a:srgbClr val="FFFFFF"/>
                  </a:solidFill>
                  <a:ea typeface="Segoe UI" pitchFamily="34" charset="0"/>
                  <a:cs typeface="Segoe UI" pitchFamily="34" charset="0"/>
                </a:rPr>
                <a:t>US &amp; France Security Admin</a:t>
              </a:r>
            </a:p>
          </p:txBody>
        </p:sp>
        <p:pic>
          <p:nvPicPr>
            <p:cNvPr id="32" name="Picture 3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625491" y="3435371"/>
              <a:ext cx="330626" cy="408967"/>
            </a:xfrm>
            <a:prstGeom prst="rect">
              <a:avLst/>
            </a:prstGeom>
          </p:spPr>
        </p:pic>
      </p:grpSp>
      <p:sp>
        <p:nvSpPr>
          <p:cNvPr id="5" name="Rectangle 4"/>
          <p:cNvSpPr/>
          <p:nvPr/>
        </p:nvSpPr>
        <p:spPr>
          <a:xfrm>
            <a:off x="6459269" y="3895988"/>
            <a:ext cx="2567499" cy="1643527"/>
          </a:xfrm>
          <a:prstGeom prst="rect">
            <a:avLst/>
          </a:prstGeom>
        </p:spPr>
        <p:txBody>
          <a:bodyPr wrap="square">
            <a:spAutoFit/>
          </a:bodyPr>
          <a:lstStyle/>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 see &amp; update “France” desktops</a:t>
            </a:r>
          </a:p>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Cannot modify security settings on “France” desktops</a:t>
            </a:r>
          </a:p>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Cannot see “All Systems” or “U.S.” desktops</a:t>
            </a:r>
          </a:p>
        </p:txBody>
      </p:sp>
      <p:sp>
        <p:nvSpPr>
          <p:cNvPr id="33" name="Rectangle 32"/>
          <p:cNvSpPr/>
          <p:nvPr/>
        </p:nvSpPr>
        <p:spPr>
          <a:xfrm>
            <a:off x="9387813" y="3895988"/>
            <a:ext cx="2491572" cy="1865126"/>
          </a:xfrm>
          <a:prstGeom prst="rect">
            <a:avLst/>
          </a:prstGeom>
        </p:spPr>
        <p:txBody>
          <a:bodyPr wrap="square">
            <a:spAutoFit/>
          </a:bodyPr>
          <a:lstStyle/>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 see &amp; modify security settings on “France” and “U.S.” desktops</a:t>
            </a:r>
          </a:p>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Cannot update “France” or “U.S.” desktops</a:t>
            </a:r>
          </a:p>
          <a:p>
            <a:pPr marL="173038" indent="-173038" defTabSz="457200">
              <a:lnSpc>
                <a:spcPct val="90000"/>
              </a:lnSpc>
              <a:buClr>
                <a:srgbClr val="363535"/>
              </a:buClr>
              <a:buSzPct val="80000"/>
              <a:buFont typeface="Arial" pitchFamily="34" charset="0"/>
              <a:buChar char="•"/>
            </a:pPr>
            <a:r>
              <a:rPr lang="en-US" sz="1600" dirty="0">
                <a:solidFill>
                  <a:srgbClr val="FFFFFF"/>
                </a:solidFill>
                <a:ea typeface="Segoe UI" pitchFamily="34" charset="0"/>
              </a:rPr>
              <a:t>Cannot see “All Systems”</a:t>
            </a:r>
          </a:p>
        </p:txBody>
      </p:sp>
      <p:sp>
        <p:nvSpPr>
          <p:cNvPr id="19" name="Rectangle 18"/>
          <p:cNvSpPr/>
          <p:nvPr/>
        </p:nvSpPr>
        <p:spPr>
          <a:xfrm flipH="1">
            <a:off x="442912" y="1861126"/>
            <a:ext cx="5721350" cy="210312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600" dirty="0">
                <a:solidFill>
                  <a:srgbClr val="FFFFFF"/>
                </a:solidFill>
                <a:ea typeface="Segoe UI" pitchFamily="34" charset="0"/>
                <a:cs typeface="Segoe UI" pitchFamily="34" charset="0"/>
              </a:rPr>
              <a:t>Map the organizational roles of your administrators </a:t>
            </a:r>
            <a:r>
              <a:rPr lang="en-US" sz="1600" dirty="0" smtClean="0">
                <a:solidFill>
                  <a:srgbClr val="FFFFFF"/>
                </a:solidFill>
                <a:ea typeface="Segoe UI" pitchFamily="34" charset="0"/>
                <a:cs typeface="Segoe UI" pitchFamily="34" charset="0"/>
              </a:rPr>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to </a:t>
            </a:r>
            <a:r>
              <a:rPr lang="en-US" sz="1600" dirty="0">
                <a:solidFill>
                  <a:srgbClr val="FFFFFF"/>
                </a:solidFill>
                <a:ea typeface="Segoe UI" pitchFamily="34" charset="0"/>
                <a:cs typeface="Segoe UI" pitchFamily="34" charset="0"/>
              </a:rPr>
              <a:t>defined security </a:t>
            </a:r>
            <a:r>
              <a:rPr lang="en-US" sz="1600" dirty="0" smtClean="0">
                <a:solidFill>
                  <a:srgbClr val="FFFFFF"/>
                </a:solidFill>
                <a:ea typeface="Segoe UI" pitchFamily="34" charset="0"/>
                <a:cs typeface="Segoe UI" pitchFamily="34" charset="0"/>
              </a:rPr>
              <a:t>roles</a:t>
            </a:r>
          </a:p>
          <a:p>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a:solidFill>
                  <a:srgbClr val="FFFFFF"/>
                </a:solidFill>
                <a:ea typeface="Segoe UI" pitchFamily="34" charset="0"/>
                <a:cs typeface="Segoe UI" pitchFamily="34" charset="0"/>
              </a:rPr>
              <a:t>Security organization role</a:t>
            </a:r>
          </a:p>
          <a:p>
            <a:pPr marL="173038" indent="-173038">
              <a:buFont typeface="Arial" pitchFamily="34" charset="0"/>
              <a:buChar char="•"/>
            </a:pPr>
            <a:r>
              <a:rPr lang="en-US" sz="1600" dirty="0">
                <a:solidFill>
                  <a:srgbClr val="FFFFFF"/>
                </a:solidFill>
                <a:ea typeface="Segoe UI" pitchFamily="34" charset="0"/>
                <a:cs typeface="Segoe UI" pitchFamily="34" charset="0"/>
              </a:rPr>
              <a:t>Geography</a:t>
            </a:r>
          </a:p>
          <a:p>
            <a:endParaRPr lang="en-US" sz="1600" dirty="0" smtClean="0">
              <a:solidFill>
                <a:srgbClr val="FFFFFF"/>
              </a:solidFill>
              <a:ea typeface="Segoe UI" pitchFamily="34" charset="0"/>
              <a:cs typeface="Segoe UI" pitchFamily="34" charset="0"/>
            </a:endParaRPr>
          </a:p>
          <a:p>
            <a:r>
              <a:rPr lang="en-US" sz="1600" dirty="0">
                <a:solidFill>
                  <a:srgbClr val="FFFFFF"/>
                </a:solidFill>
                <a:ea typeface="Segoe UI" pitchFamily="34" charset="0"/>
                <a:cs typeface="Segoe UI" pitchFamily="34" charset="0"/>
              </a:rPr>
              <a:t>Reduces error, defines span of control for the organization</a:t>
            </a:r>
          </a:p>
          <a:p>
            <a:endParaRPr lang="en-US" sz="1600" dirty="0" smtClean="0">
              <a:solidFill>
                <a:srgbClr val="FFFFFF"/>
              </a:solidFill>
              <a:ea typeface="Segoe UI" pitchFamily="34" charset="0"/>
              <a:cs typeface="Segoe UI" pitchFamily="34" charset="0"/>
            </a:endParaRPr>
          </a:p>
        </p:txBody>
      </p:sp>
      <p:grpSp>
        <p:nvGrpSpPr>
          <p:cNvPr id="13" name="Group 12"/>
          <p:cNvGrpSpPr/>
          <p:nvPr/>
        </p:nvGrpSpPr>
        <p:grpSpPr>
          <a:xfrm>
            <a:off x="7594982" y="2671010"/>
            <a:ext cx="2926080" cy="548640"/>
            <a:chOff x="7594982" y="2511515"/>
            <a:chExt cx="2926080" cy="548640"/>
          </a:xfrm>
        </p:grpSpPr>
        <p:cxnSp>
          <p:nvCxnSpPr>
            <p:cNvPr id="28" name="Straight Connector 27"/>
            <p:cNvCxnSpPr/>
            <p:nvPr/>
          </p:nvCxnSpPr>
          <p:spPr>
            <a:xfrm flipV="1">
              <a:off x="9137640" y="2511515"/>
              <a:ext cx="0" cy="274320"/>
            </a:xfrm>
            <a:prstGeom prst="line">
              <a:avLst/>
            </a:prstGeom>
            <a:ln w="6350"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94982" y="2785835"/>
              <a:ext cx="2926080" cy="0"/>
            </a:xfrm>
            <a:prstGeom prst="line">
              <a:avLst/>
            </a:prstGeom>
            <a:ln w="6350"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594982" y="2785835"/>
              <a:ext cx="0" cy="274320"/>
            </a:xfrm>
            <a:prstGeom prst="line">
              <a:avLst/>
            </a:prstGeom>
            <a:ln w="6350"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521062" y="2785835"/>
              <a:ext cx="0" cy="274320"/>
            </a:xfrm>
            <a:prstGeom prst="line">
              <a:avLst/>
            </a:prstGeom>
            <a:ln w="6350"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86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9052" y="3276600"/>
            <a:ext cx="6610546" cy="1523494"/>
          </a:xfrm>
        </p:spPr>
        <p:txBody>
          <a:bodyPr/>
          <a:lstStyle/>
          <a:p>
            <a:r>
              <a:rPr lang="en-US" sz="3600" dirty="0" smtClean="0"/>
              <a:t>Role Based Administration</a:t>
            </a:r>
            <a:endParaRPr lang="en-US" sz="3600"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736666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4395161" y="1543209"/>
            <a:ext cx="500562" cy="767578"/>
          </a:xfrm>
          <a:prstGeom prst="rect">
            <a:avLst/>
          </a:prstGeom>
          <a:noFill/>
          <a:effec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3009212" y="3769184"/>
            <a:ext cx="500562" cy="767578"/>
          </a:xfrm>
          <a:prstGeom prst="rect">
            <a:avLst/>
          </a:prstGeom>
          <a:noFill/>
          <a:effectLst/>
        </p:spPr>
      </p:pic>
      <p:grpSp>
        <p:nvGrpSpPr>
          <p:cNvPr id="8" name="Group 7"/>
          <p:cNvGrpSpPr>
            <a:grpSpLocks noChangeAspect="1"/>
          </p:cNvGrpSpPr>
          <p:nvPr/>
        </p:nvGrpSpPr>
        <p:grpSpPr>
          <a:xfrm>
            <a:off x="4129761" y="5846166"/>
            <a:ext cx="1031363" cy="717170"/>
            <a:chOff x="1919150" y="3044496"/>
            <a:chExt cx="666391" cy="475141"/>
          </a:xfrm>
          <a:solidFill>
            <a:schemeClr val="tx1"/>
          </a:solidFill>
          <a:effectLst/>
        </p:grpSpPr>
        <p:sp>
          <p:nvSpPr>
            <p:cNvPr id="9"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1" name="Rectangle 1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5996097" y="3769184"/>
            <a:ext cx="500562" cy="767578"/>
          </a:xfrm>
          <a:prstGeom prst="rect">
            <a:avLst/>
          </a:prstGeom>
          <a:noFill/>
          <a:effectLst/>
        </p:spPr>
      </p:pic>
      <p:sp>
        <p:nvSpPr>
          <p:cNvPr id="13" name="TextBox 12"/>
          <p:cNvSpPr txBox="1"/>
          <p:nvPr/>
        </p:nvSpPr>
        <p:spPr>
          <a:xfrm>
            <a:off x="4310192" y="2339459"/>
            <a:ext cx="687131" cy="369332"/>
          </a:xfrm>
          <a:prstGeom prst="rect">
            <a:avLst/>
          </a:prstGeom>
          <a:noFill/>
          <a:effectLst/>
        </p:spPr>
        <p:txBody>
          <a:bodyPr wrap="square" rtlCol="0">
            <a:spAutoFit/>
          </a:bodyPr>
          <a:lstStyle/>
          <a:p>
            <a:pPr algn="ctr"/>
            <a:r>
              <a:rPr lang="en-US" dirty="0" smtClean="0">
                <a:solidFill>
                  <a:srgbClr val="FFFFFF"/>
                </a:solidFill>
              </a:rPr>
              <a:t>CAS</a:t>
            </a:r>
            <a:endParaRPr lang="en-US" dirty="0">
              <a:solidFill>
                <a:srgbClr val="FFFFFF"/>
              </a:solidFill>
            </a:endParaRPr>
          </a:p>
        </p:txBody>
      </p:sp>
      <p:sp>
        <p:nvSpPr>
          <p:cNvPr id="14" name="TextBox 13"/>
          <p:cNvSpPr txBox="1"/>
          <p:nvPr/>
        </p:nvSpPr>
        <p:spPr>
          <a:xfrm>
            <a:off x="5507012" y="4549269"/>
            <a:ext cx="1478733" cy="584775"/>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MP Role</a:t>
            </a:r>
            <a:endParaRPr lang="en-US" sz="1600" dirty="0">
              <a:solidFill>
                <a:srgbClr val="FFFFFF"/>
              </a:solidFill>
            </a:endParaRPr>
          </a:p>
        </p:txBody>
      </p:sp>
      <p:sp>
        <p:nvSpPr>
          <p:cNvPr id="15" name="TextBox 14"/>
          <p:cNvSpPr txBox="1"/>
          <p:nvPr/>
        </p:nvSpPr>
        <p:spPr>
          <a:xfrm>
            <a:off x="2560468" y="4549269"/>
            <a:ext cx="1398050" cy="584775"/>
          </a:xfrm>
          <a:prstGeom prst="rect">
            <a:avLst/>
          </a:prstGeom>
          <a:noFill/>
          <a:effectLst/>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DP Role</a:t>
            </a:r>
            <a:endParaRPr lang="en-US" sz="1600" dirty="0">
              <a:solidFill>
                <a:srgbClr val="FFFFFF"/>
              </a:solidFill>
            </a:endParaRPr>
          </a:p>
        </p:txBody>
      </p:sp>
      <p:cxnSp>
        <p:nvCxnSpPr>
          <p:cNvPr id="19" name="Straight Arrow Connector 18"/>
          <p:cNvCxnSpPr/>
          <p:nvPr/>
        </p:nvCxnSpPr>
        <p:spPr>
          <a:xfrm>
            <a:off x="4971742" y="2408610"/>
            <a:ext cx="1274637"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09212" y="2835451"/>
            <a:ext cx="697414"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Image</a:t>
            </a:r>
          </a:p>
        </p:txBody>
      </p:sp>
      <p:cxnSp>
        <p:nvCxnSpPr>
          <p:cNvPr id="22" name="Straight Arrow Connector 21"/>
          <p:cNvCxnSpPr/>
          <p:nvPr/>
        </p:nvCxnSpPr>
        <p:spPr>
          <a:xfrm flipH="1">
            <a:off x="3341725" y="2408610"/>
            <a:ext cx="975362"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2031" y="2835451"/>
            <a:ext cx="1396006"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Task Sequence</a:t>
            </a:r>
          </a:p>
        </p:txBody>
      </p:sp>
      <p:cxnSp>
        <p:nvCxnSpPr>
          <p:cNvPr id="29" name="Straight Arrow Connector 28"/>
          <p:cNvCxnSpPr>
            <a:stCxn id="14" idx="2"/>
          </p:cNvCxnSpPr>
          <p:nvPr/>
        </p:nvCxnSpPr>
        <p:spPr>
          <a:xfrm flipH="1">
            <a:off x="4798920" y="5134044"/>
            <a:ext cx="1447459"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2"/>
          </p:cNvCxnSpPr>
          <p:nvPr/>
        </p:nvCxnSpPr>
        <p:spPr>
          <a:xfrm>
            <a:off x="3259493" y="5134044"/>
            <a:ext cx="1251328"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651209" y="2755900"/>
            <a:ext cx="0" cy="2995197"/>
          </a:xfrm>
          <a:prstGeom prst="straightConnector1">
            <a:avLst/>
          </a:prstGeom>
          <a:ln>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670925" y="4099610"/>
            <a:ext cx="752519"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Report</a:t>
            </a:r>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887162" y="3769184"/>
            <a:ext cx="500562" cy="767578"/>
          </a:xfrm>
          <a:prstGeom prst="rect">
            <a:avLst/>
          </a:prstGeom>
          <a:noFill/>
          <a:effectLst/>
        </p:spPr>
      </p:pic>
      <p:sp>
        <p:nvSpPr>
          <p:cNvPr id="45" name="TextBox 44"/>
          <p:cNvSpPr txBox="1"/>
          <p:nvPr/>
        </p:nvSpPr>
        <p:spPr>
          <a:xfrm>
            <a:off x="261937" y="4549269"/>
            <a:ext cx="1751012" cy="338554"/>
          </a:xfrm>
          <a:prstGeom prst="rect">
            <a:avLst/>
          </a:prstGeom>
          <a:noFill/>
          <a:effectLst/>
        </p:spPr>
        <p:txBody>
          <a:bodyPr wrap="square" rtlCol="0">
            <a:spAutoFit/>
          </a:bodyPr>
          <a:lstStyle/>
          <a:p>
            <a:pPr algn="ctr"/>
            <a:r>
              <a:rPr lang="en-US" sz="1600" dirty="0" smtClean="0">
                <a:solidFill>
                  <a:srgbClr val="FFFFFF"/>
                </a:solidFill>
              </a:rPr>
              <a:t>WDS PXE Server</a:t>
            </a:r>
            <a:endParaRPr lang="en-US" sz="1600" dirty="0">
              <a:solidFill>
                <a:srgbClr val="FFFFFF"/>
              </a:solidFill>
            </a:endParaRPr>
          </a:p>
        </p:txBody>
      </p:sp>
      <p:sp>
        <p:nvSpPr>
          <p:cNvPr id="28" name="Rectangle 27"/>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grpSp>
        <p:nvGrpSpPr>
          <p:cNvPr id="31" name="Group 30"/>
          <p:cNvGrpSpPr/>
          <p:nvPr/>
        </p:nvGrpSpPr>
        <p:grpSpPr>
          <a:xfrm>
            <a:off x="7617678" y="1862356"/>
            <a:ext cx="4127500" cy="4548580"/>
            <a:chOff x="567090" y="3838072"/>
            <a:chExt cx="4127500" cy="4548580"/>
          </a:xfrm>
        </p:grpSpPr>
        <p:sp>
          <p:nvSpPr>
            <p:cNvPr id="34" name="Rectangle 33"/>
            <p:cNvSpPr/>
            <p:nvPr/>
          </p:nvSpPr>
          <p:spPr>
            <a:xfrm>
              <a:off x="579790" y="3838072"/>
              <a:ext cx="41148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rPr>
                <a:t>Multiple Deployment Method Support</a:t>
              </a:r>
            </a:p>
          </p:txBody>
        </p:sp>
        <p:sp>
          <p:nvSpPr>
            <p:cNvPr id="35" name="Rectangle 3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173038" indent="-173038">
                <a:buFont typeface="Arial" pitchFamily="34" charset="0"/>
                <a:buChar char="•"/>
              </a:pPr>
              <a:r>
                <a:rPr lang="en-US" sz="1600" b="1" dirty="0">
                  <a:solidFill>
                    <a:srgbClr val="FFFFFF"/>
                  </a:solidFill>
                  <a:ea typeface="Segoe UI" pitchFamily="34" charset="0"/>
                  <a:cs typeface="Segoe UI" pitchFamily="34" charset="0"/>
                </a:rPr>
                <a:t>PXE initiated deployment</a:t>
              </a:r>
              <a:r>
                <a:rPr lang="en-US" sz="1600" b="1" dirty="0">
                  <a:solidFill>
                    <a:srgbClr val="FFFFFF"/>
                  </a:solidFill>
                  <a:latin typeface="Segoe Semibold" pitchFamily="34" charset="0"/>
                  <a:ea typeface="Segoe UI" pitchFamily="34" charset="0"/>
                  <a:cs typeface="Segoe UI" pitchFamily="34" charset="0"/>
                </a:rPr>
                <a:t> </a:t>
              </a:r>
              <a:r>
                <a:rPr lang="en-US" sz="1600" dirty="0">
                  <a:solidFill>
                    <a:srgbClr val="FFFFFF"/>
                  </a:solidFill>
                  <a:ea typeface="Segoe UI" pitchFamily="34" charset="0"/>
                  <a:cs typeface="Segoe UI" pitchFamily="34" charset="0"/>
                </a:rPr>
                <a:t>allows client computers to request deployment over the network </a:t>
              </a:r>
            </a:p>
            <a:p>
              <a:pPr marL="173038" indent="-173038">
                <a:buFont typeface="Arial" pitchFamily="34" charset="0"/>
                <a:buChar char="•"/>
              </a:pPr>
              <a:r>
                <a:rPr lang="en-US" sz="1600" b="1" dirty="0">
                  <a:solidFill>
                    <a:srgbClr val="FFFFFF"/>
                  </a:solidFill>
                  <a:ea typeface="Segoe UI" pitchFamily="34" charset="0"/>
                  <a:cs typeface="Segoe UI" pitchFamily="34" charset="0"/>
                </a:rPr>
                <a:t>Multi-cast deployment </a:t>
              </a:r>
              <a:r>
                <a:rPr lang="en-US" sz="1600" dirty="0">
                  <a:solidFill>
                    <a:srgbClr val="FFFFFF"/>
                  </a:solidFill>
                  <a:ea typeface="Segoe UI" pitchFamily="34" charset="0"/>
                  <a:cs typeface="Segoe UI" pitchFamily="34" charset="0"/>
                </a:rPr>
                <a:t>to conserve </a:t>
              </a:r>
              <a:r>
                <a:rPr lang="en-US" sz="1600" dirty="0" smtClean="0">
                  <a:solidFill>
                    <a:srgbClr val="FFFFFF"/>
                  </a:solidFill>
                  <a:ea typeface="Segoe UI" pitchFamily="34" charset="0"/>
                  <a:cs typeface="Segoe UI" pitchFamily="34" charset="0"/>
                </a:rPr>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network </a:t>
              </a:r>
              <a:r>
                <a:rPr lang="en-US" sz="1600" dirty="0">
                  <a:solidFill>
                    <a:srgbClr val="FFFFFF"/>
                  </a:solidFill>
                  <a:ea typeface="Segoe UI" pitchFamily="34" charset="0"/>
                  <a:cs typeface="Segoe UI" pitchFamily="34" charset="0"/>
                </a:rPr>
                <a:t>bandwidth</a:t>
              </a:r>
            </a:p>
            <a:p>
              <a:pPr marL="173038" indent="-173038">
                <a:buFont typeface="Arial" pitchFamily="34" charset="0"/>
                <a:buChar char="•"/>
              </a:pPr>
              <a:r>
                <a:rPr lang="en-US" sz="1600" b="1" dirty="0" smtClean="0">
                  <a:solidFill>
                    <a:srgbClr val="FFFFFF"/>
                  </a:solidFill>
                  <a:ea typeface="Segoe UI" pitchFamily="34" charset="0"/>
                  <a:cs typeface="Segoe UI" pitchFamily="34" charset="0"/>
                </a:rPr>
                <a:t>Stand-alone media deployment </a:t>
              </a:r>
              <a:r>
                <a:rPr lang="en-US" sz="1600" dirty="0" smtClean="0">
                  <a:solidFill>
                    <a:srgbClr val="FFFFFF"/>
                  </a:solidFill>
                  <a:ea typeface="Segoe UI" pitchFamily="34" charset="0"/>
                  <a:cs typeface="Segoe UI" pitchFamily="34" charset="0"/>
                </a:rPr>
                <a:t>for </a:t>
              </a:r>
              <a:r>
                <a:rPr lang="en-US" sz="1600" dirty="0">
                  <a:solidFill>
                    <a:srgbClr val="FFFFFF"/>
                  </a:solidFill>
                  <a:ea typeface="Segoe UI" pitchFamily="34" charset="0"/>
                  <a:cs typeface="Segoe UI" pitchFamily="34" charset="0"/>
                </a:rPr>
                <a:t>no network connectivity or low bandwidth </a:t>
              </a:r>
            </a:p>
            <a:p>
              <a:pPr marL="173038" indent="-173038">
                <a:buFont typeface="Arial" pitchFamily="34" charset="0"/>
                <a:buChar char="•"/>
              </a:pPr>
              <a:r>
                <a:rPr lang="en-US" sz="1600" b="1" dirty="0">
                  <a:solidFill>
                    <a:srgbClr val="FFFFFF"/>
                  </a:solidFill>
                  <a:ea typeface="Segoe UI" pitchFamily="34" charset="0"/>
                  <a:cs typeface="Segoe UI" pitchFamily="34" charset="0"/>
                </a:rPr>
                <a:t>Pre-staged media deployment </a:t>
              </a:r>
              <a:r>
                <a:rPr lang="en-US" sz="1600" dirty="0">
                  <a:solidFill>
                    <a:srgbClr val="FFFFFF"/>
                  </a:solidFill>
                  <a:ea typeface="Segoe UI" pitchFamily="34" charset="0"/>
                  <a:cs typeface="Segoe UI" pitchFamily="34" charset="0"/>
                </a:rPr>
                <a:t>allows you to deploy an operating system to a computer that </a:t>
              </a:r>
              <a:br>
                <a:rPr lang="en-US" sz="1600" dirty="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is </a:t>
              </a:r>
              <a:r>
                <a:rPr lang="en-US" sz="1600" dirty="0">
                  <a:solidFill>
                    <a:srgbClr val="FFFFFF"/>
                  </a:solidFill>
                  <a:ea typeface="Segoe UI" pitchFamily="34" charset="0"/>
                  <a:cs typeface="Segoe UI" pitchFamily="34" charset="0"/>
                </a:rPr>
                <a:t>not fully </a:t>
              </a:r>
              <a:r>
                <a:rPr lang="en-US" sz="1600" dirty="0" smtClean="0">
                  <a:solidFill>
                    <a:srgbClr val="FFFFFF"/>
                  </a:solidFill>
                  <a:ea typeface="Segoe UI" pitchFamily="34" charset="0"/>
                  <a:cs typeface="Segoe UI" pitchFamily="34" charset="0"/>
                </a:rPr>
                <a:t>provisioned</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a:p>
              <a:r>
                <a:rPr lang="en-US" sz="1600" dirty="0">
                  <a:solidFill>
                    <a:srgbClr val="FFFFFF"/>
                  </a:solidFill>
                  <a:ea typeface="Segoe UI" pitchFamily="34" charset="0"/>
                  <a:cs typeface="Segoe UI" pitchFamily="34" charset="0"/>
                </a:rPr>
                <a:t>USMT 4.0 UI integration makes it easier transfer files and user settings from one machine to another </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cxnSp>
        <p:nvCxnSpPr>
          <p:cNvPr id="37" name="Straight Arrow Connector 36"/>
          <p:cNvCxnSpPr/>
          <p:nvPr/>
        </p:nvCxnSpPr>
        <p:spPr>
          <a:xfrm flipH="1">
            <a:off x="1175174" y="1654629"/>
            <a:ext cx="3219989" cy="2035628"/>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75174" y="4974224"/>
            <a:ext cx="3141913" cy="776872"/>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38" name="Title 1"/>
          <p:cNvSpPr>
            <a:spLocks noGrp="1"/>
          </p:cNvSpPr>
          <p:nvPr>
            <p:ph type="title"/>
          </p:nvPr>
        </p:nvSpPr>
        <p:spPr/>
        <p:txBody>
          <a:bodyPr/>
          <a:lstStyle/>
          <a:p>
            <a:r>
              <a:rPr lang="en-US" dirty="0" smtClean="0">
                <a:solidFill>
                  <a:schemeClr val="tx1"/>
                </a:solidFill>
              </a:rPr>
              <a:t>Operating System Deployment</a:t>
            </a:r>
            <a:endParaRPr lang="en-US" dirty="0">
              <a:solidFill>
                <a:schemeClr val="tx1"/>
              </a:solidFill>
            </a:endParaRPr>
          </a:p>
        </p:txBody>
      </p:sp>
    </p:spTree>
    <p:extLst>
      <p:ext uri="{BB962C8B-B14F-4D97-AF65-F5344CB8AC3E}">
        <p14:creationId xmlns:p14="http://schemas.microsoft.com/office/powerpoint/2010/main" val="375147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1447799"/>
            <a:ext cx="11149013" cy="4800601"/>
          </a:xfrm>
        </p:spPr>
        <p:txBody>
          <a:bodyPr>
            <a:normAutofit/>
          </a:bodyPr>
          <a:lstStyle/>
          <a:p>
            <a:r>
              <a:rPr lang="en-US" dirty="0" err="1" smtClean="0"/>
              <a:t>BitLocker</a:t>
            </a:r>
            <a:r>
              <a:rPr lang="en-US" dirty="0" smtClean="0"/>
              <a:t> changes:</a:t>
            </a:r>
          </a:p>
          <a:p>
            <a:pPr lvl="1"/>
            <a:r>
              <a:rPr lang="en-US" dirty="0" smtClean="0"/>
              <a:t>TPM and PIN</a:t>
            </a:r>
          </a:p>
          <a:p>
            <a:pPr lvl="1"/>
            <a:r>
              <a:rPr lang="en-US" dirty="0" smtClean="0"/>
              <a:t>Used Space </a:t>
            </a:r>
            <a:r>
              <a:rPr lang="en-US" dirty="0" err="1" smtClean="0"/>
              <a:t>BitLocker</a:t>
            </a:r>
            <a:endParaRPr lang="en-US" dirty="0" smtClean="0"/>
          </a:p>
          <a:p>
            <a:r>
              <a:rPr lang="en-US" dirty="0" err="1"/>
              <a:t>Prestage</a:t>
            </a:r>
            <a:r>
              <a:rPr lang="en-US" dirty="0"/>
              <a:t> media now supports additional content types:</a:t>
            </a:r>
          </a:p>
          <a:p>
            <a:pPr lvl="1"/>
            <a:r>
              <a:rPr lang="en-US" i="1" dirty="0"/>
              <a:t>Before: </a:t>
            </a:r>
            <a:r>
              <a:rPr lang="en-US" dirty="0"/>
              <a:t>WIM</a:t>
            </a:r>
          </a:p>
          <a:p>
            <a:pPr lvl="1"/>
            <a:r>
              <a:rPr lang="en-US" i="1" dirty="0"/>
              <a:t>Now:</a:t>
            </a:r>
            <a:r>
              <a:rPr lang="en-US" dirty="0"/>
              <a:t> WIM, Applications, Drivers, Package/Programs</a:t>
            </a:r>
          </a:p>
          <a:p>
            <a:pPr marL="0" indent="0">
              <a:buNone/>
            </a:pPr>
            <a:endParaRPr lang="en-US" dirty="0"/>
          </a:p>
        </p:txBody>
      </p:sp>
      <p:sp>
        <p:nvSpPr>
          <p:cNvPr id="5" name="Oval 4"/>
          <p:cNvSpPr/>
          <p:nvPr/>
        </p:nvSpPr>
        <p:spPr bwMode="auto">
          <a:xfrm>
            <a:off x="9757067" y="0"/>
            <a:ext cx="2438400" cy="1066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i="1" dirty="0" smtClean="0">
                <a:solidFill>
                  <a:srgbClr val="FFFFFF">
                    <a:alpha val="98824"/>
                  </a:srgbClr>
                </a:solidFill>
                <a:ea typeface="Segoe UI" pitchFamily="34" charset="0"/>
                <a:cs typeface="Segoe UI" pitchFamily="34" charset="0"/>
              </a:rPr>
              <a:t>What’s new in SP1</a:t>
            </a:r>
          </a:p>
        </p:txBody>
      </p:sp>
      <p:sp>
        <p:nvSpPr>
          <p:cNvPr id="9" name="Title 1"/>
          <p:cNvSpPr>
            <a:spLocks noGrp="1"/>
          </p:cNvSpPr>
          <p:nvPr>
            <p:ph type="title"/>
          </p:nvPr>
        </p:nvSpPr>
        <p:spPr/>
        <p:txBody>
          <a:bodyPr/>
          <a:lstStyle/>
          <a:p>
            <a:r>
              <a:rPr lang="en-US" dirty="0" smtClean="0">
                <a:solidFill>
                  <a:schemeClr val="tx1"/>
                </a:solidFill>
              </a:rPr>
              <a:t>Operating System Deployment</a:t>
            </a:r>
            <a:endParaRPr lang="en-US" dirty="0">
              <a:solidFill>
                <a:schemeClr val="tx1"/>
              </a:solidFill>
            </a:endParaRPr>
          </a:p>
        </p:txBody>
      </p:sp>
    </p:spTree>
    <p:extLst>
      <p:ext uri="{BB962C8B-B14F-4D97-AF65-F5344CB8AC3E}">
        <p14:creationId xmlns:p14="http://schemas.microsoft.com/office/powerpoint/2010/main" val="17204443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0677" y="4300762"/>
            <a:ext cx="5157936" cy="2149665"/>
            <a:chOff x="556555" y="4300761"/>
            <a:chExt cx="5030298" cy="2149665"/>
          </a:xfrm>
        </p:grpSpPr>
        <p:sp>
          <p:nvSpPr>
            <p:cNvPr id="12" name="Rounded Rectangle 11"/>
            <p:cNvSpPr/>
            <p:nvPr/>
          </p:nvSpPr>
          <p:spPr bwMode="auto">
            <a:xfrm>
              <a:off x="2697689" y="4300761"/>
              <a:ext cx="2889164" cy="2148861"/>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ectangle 41"/>
            <p:cNvSpPr/>
            <p:nvPr/>
          </p:nvSpPr>
          <p:spPr>
            <a:xfrm>
              <a:off x="2790908" y="4588510"/>
              <a:ext cx="2795945" cy="1569660"/>
            </a:xfrm>
            <a:prstGeom prst="rect">
              <a:avLst/>
            </a:prstGeom>
          </p:spPr>
          <p:txBody>
            <a:bodyPr wrap="square">
              <a:spAutoFit/>
            </a:bodyPr>
            <a:lstStyle/>
            <a:p>
              <a:r>
                <a:rPr lang="en-US" sz="2400" dirty="0" smtClean="0">
                  <a:solidFill>
                    <a:srgbClr val="FFFFFF"/>
                  </a:solidFill>
                  <a:latin typeface="Segoe UI Light" pitchFamily="34" charset="0"/>
                </a:rPr>
                <a:t>I want to connect to people and be productive anywhere, anytime</a:t>
              </a:r>
              <a:endParaRPr lang="en-US" sz="2400" dirty="0">
                <a:solidFill>
                  <a:srgbClr val="FFFFFF"/>
                </a:solidFill>
                <a:latin typeface="Segoe UI Light" pitchFamily="34" charset="0"/>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6555" y="4300761"/>
              <a:ext cx="2145893" cy="2149665"/>
            </a:xfrm>
            <a:prstGeom prst="rect">
              <a:avLst/>
            </a:prstGeom>
            <a:noFill/>
            <a:ln>
              <a:noFill/>
            </a:ln>
          </p:spPr>
        </p:pic>
      </p:grpSp>
      <p:grpSp>
        <p:nvGrpSpPr>
          <p:cNvPr id="43" name="Group 42"/>
          <p:cNvGrpSpPr/>
          <p:nvPr/>
        </p:nvGrpSpPr>
        <p:grpSpPr>
          <a:xfrm>
            <a:off x="7730776" y="4192860"/>
            <a:ext cx="3750409" cy="2286000"/>
            <a:chOff x="5648099" y="3921385"/>
            <a:chExt cx="2255384" cy="2286000"/>
          </a:xfrm>
          <a:solidFill>
            <a:schemeClr val="tx2"/>
          </a:solidFill>
          <a:effectLst/>
        </p:grpSpPr>
        <p:sp>
          <p:nvSpPr>
            <p:cNvPr id="44" name="Rounded Rectangle 43"/>
            <p:cNvSpPr/>
            <p:nvPr/>
          </p:nvSpPr>
          <p:spPr bwMode="auto">
            <a:xfrm>
              <a:off x="5648099" y="3921385"/>
              <a:ext cx="2255384" cy="2286000"/>
            </a:xfrm>
            <a:prstGeom prst="roundRect">
              <a:avLst>
                <a:gd name="adj" fmla="val 0"/>
              </a:avLst>
            </a:prstGeom>
            <a:grpFill/>
            <a:ln w="12700" cap="rnd">
              <a:solidFill>
                <a:schemeClr val="bg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7" name="Rectangle 46"/>
            <p:cNvSpPr/>
            <p:nvPr/>
          </p:nvSpPr>
          <p:spPr>
            <a:xfrm>
              <a:off x="5684176" y="4829168"/>
              <a:ext cx="2215035" cy="461665"/>
            </a:xfrm>
            <a:prstGeom prst="rect">
              <a:avLst/>
            </a:prstGeom>
            <a:grpFill/>
          </p:spPr>
          <p:txBody>
            <a:bodyPr wrap="square">
              <a:spAutoFit/>
            </a:bodyPr>
            <a:lstStyle/>
            <a:p>
              <a:pPr algn="ctr"/>
              <a:r>
                <a:rPr lang="en-US" sz="2400" b="1" dirty="0" smtClean="0">
                  <a:solidFill>
                    <a:srgbClr val="FFFFFF"/>
                  </a:solidFill>
                </a:rPr>
                <a:t>Security and Access</a:t>
              </a:r>
              <a:endParaRPr lang="en-US" sz="2400" b="1" dirty="0">
                <a:solidFill>
                  <a:srgbClr val="FFFFFF"/>
                </a:solidFill>
              </a:endParaRPr>
            </a:p>
          </p:txBody>
        </p:sp>
      </p:grpSp>
      <p:sp>
        <p:nvSpPr>
          <p:cNvPr id="41" name="Rectangle 40"/>
          <p:cNvSpPr/>
          <p:nvPr/>
        </p:nvSpPr>
        <p:spPr>
          <a:xfrm>
            <a:off x="7583019" y="4721372"/>
            <a:ext cx="3307588" cy="1569660"/>
          </a:xfrm>
          <a:prstGeom prst="rect">
            <a:avLst/>
          </a:prstGeom>
          <a:effectLst/>
        </p:spPr>
        <p:txBody>
          <a:bodyPr wrap="square">
            <a:spAutoFit/>
          </a:bodyPr>
          <a:lstStyle/>
          <a:p>
            <a:r>
              <a:rPr lang="en-US" sz="2400" b="1" dirty="0" smtClean="0">
                <a:solidFill>
                  <a:srgbClr val="FFFFFF"/>
                </a:solidFill>
                <a:latin typeface="Segoe UI Light" pitchFamily="34" charset="0"/>
              </a:rPr>
              <a:t>How can IT provide access to apps and data while maintaining security?</a:t>
            </a:r>
            <a:endParaRPr lang="en-US" sz="2400" dirty="0">
              <a:solidFill>
                <a:srgbClr val="FFFFFF"/>
              </a:solidFill>
              <a:latin typeface="Segoe UI Light" pitchFamily="34" charset="0"/>
            </a:endParaRPr>
          </a:p>
        </p:txBody>
      </p:sp>
      <p:sp>
        <p:nvSpPr>
          <p:cNvPr id="73" name="Rectangle 72"/>
          <p:cNvSpPr/>
          <p:nvPr/>
        </p:nvSpPr>
        <p:spPr>
          <a:xfrm>
            <a:off x="7583019" y="2400205"/>
            <a:ext cx="2851354" cy="1200329"/>
          </a:xfrm>
          <a:prstGeom prst="rect">
            <a:avLst/>
          </a:prstGeom>
          <a:effectLst/>
        </p:spPr>
        <p:txBody>
          <a:bodyPr wrap="square">
            <a:spAutoFit/>
          </a:bodyPr>
          <a:lstStyle/>
          <a:p>
            <a:r>
              <a:rPr lang="en-US" sz="2400" b="1" dirty="0" smtClean="0">
                <a:solidFill>
                  <a:srgbClr val="FFFFFF"/>
                </a:solidFill>
                <a:latin typeface="Segoe UI Light" pitchFamily="34" charset="0"/>
              </a:rPr>
              <a:t>How can IT support and manage all those devices? </a:t>
            </a:r>
            <a:endParaRPr lang="en-US" sz="2400" dirty="0">
              <a:solidFill>
                <a:srgbClr val="FFFFFF"/>
              </a:solidFill>
              <a:latin typeface="Segoe UI Light" pitchFamily="34" charset="0"/>
            </a:endParaRPr>
          </a:p>
        </p:txBody>
      </p:sp>
      <p:grpSp>
        <p:nvGrpSpPr>
          <p:cNvPr id="8" name="Group 7"/>
          <p:cNvGrpSpPr/>
          <p:nvPr/>
        </p:nvGrpSpPr>
        <p:grpSpPr>
          <a:xfrm>
            <a:off x="567656" y="1877342"/>
            <a:ext cx="5160958" cy="2148861"/>
            <a:chOff x="553608" y="1877341"/>
            <a:chExt cx="5033245" cy="2148861"/>
          </a:xfrm>
        </p:grpSpPr>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53608" y="1877341"/>
              <a:ext cx="2148840" cy="2148860"/>
            </a:xfrm>
            <a:prstGeom prst="rect">
              <a:avLst/>
            </a:prstGeom>
            <a:noFill/>
            <a:ln>
              <a:noFill/>
            </a:ln>
          </p:spPr>
        </p:pic>
        <p:sp>
          <p:nvSpPr>
            <p:cNvPr id="11" name="Rounded Rectangle 10"/>
            <p:cNvSpPr/>
            <p:nvPr/>
          </p:nvSpPr>
          <p:spPr bwMode="auto">
            <a:xfrm>
              <a:off x="2697689" y="1877341"/>
              <a:ext cx="2889164" cy="2148861"/>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p:cNvSpPr/>
            <p:nvPr/>
          </p:nvSpPr>
          <p:spPr>
            <a:xfrm>
              <a:off x="2904477" y="2540101"/>
              <a:ext cx="2372374" cy="830997"/>
            </a:xfrm>
            <a:prstGeom prst="rect">
              <a:avLst/>
            </a:prstGeom>
          </p:spPr>
          <p:txBody>
            <a:bodyPr wrap="square">
              <a:spAutoFit/>
            </a:bodyPr>
            <a:lstStyle/>
            <a:p>
              <a:r>
                <a:rPr lang="en-US" sz="2400" dirty="0" smtClean="0">
                  <a:solidFill>
                    <a:srgbClr val="FFFFFF"/>
                  </a:solidFill>
                  <a:latin typeface="Segoe UI Light" pitchFamily="34" charset="0"/>
                </a:rPr>
                <a:t>I want to use the device I prefer</a:t>
              </a:r>
              <a:endParaRPr lang="en-US" sz="2400" dirty="0">
                <a:solidFill>
                  <a:srgbClr val="FFFFFF"/>
                </a:solidFill>
                <a:latin typeface="Segoe UI Light" pitchFamily="34" charset="0"/>
              </a:endParaRPr>
            </a:p>
          </p:txBody>
        </p:sp>
      </p:grpSp>
      <p:sp>
        <p:nvSpPr>
          <p:cNvPr id="4" name="Title 3"/>
          <p:cNvSpPr>
            <a:spLocks noGrp="1"/>
          </p:cNvSpPr>
          <p:nvPr>
            <p:ph type="title"/>
          </p:nvPr>
        </p:nvSpPr>
        <p:spPr/>
        <p:txBody>
          <a:bodyPr/>
          <a:lstStyle/>
          <a:p>
            <a:r>
              <a:rPr lang="en-US" dirty="0" smtClean="0">
                <a:solidFill>
                  <a:schemeClr val="tx1"/>
                </a:solidFill>
              </a:rPr>
              <a:t>Challenges to Enabling </a:t>
            </a:r>
            <a:r>
              <a:rPr lang="en-US" dirty="0" err="1" smtClean="0">
                <a:solidFill>
                  <a:schemeClr val="tx1"/>
                </a:solidFill>
              </a:rPr>
              <a:t>Consumerization</a:t>
            </a:r>
            <a:endParaRPr lang="en-US" dirty="0">
              <a:solidFill>
                <a:schemeClr val="tx1"/>
              </a:solidFill>
            </a:endParaRPr>
          </a:p>
        </p:txBody>
      </p:sp>
      <p:sp>
        <p:nvSpPr>
          <p:cNvPr id="45" name="Title 1"/>
          <p:cNvSpPr txBox="1">
            <a:spLocks/>
          </p:cNvSpPr>
          <p:nvPr/>
        </p:nvSpPr>
        <p:spPr>
          <a:xfrm>
            <a:off x="861815" y="1776276"/>
            <a:ext cx="2749090" cy="2148861"/>
          </a:xfrm>
          <a:prstGeom prst="rect">
            <a:avLst/>
          </a:prstGeom>
          <a:effectLst/>
        </p:spPr>
        <p:txBody>
          <a:bodyPr vert="horz" lIns="0" tIns="59978" rIns="0" bIns="59978" rtlCol="0" anchor="ctr">
            <a:noAutofit/>
          </a:bodyPr>
          <a:lstStyle>
            <a:lvl1pPr algn="l" defTabSz="1199543" rtl="0" eaLnBrk="1" latinLnBrk="0" hangingPunct="1">
              <a:spcBef>
                <a:spcPct val="0"/>
              </a:spcBef>
              <a:buNone/>
              <a:defRPr sz="4200" kern="1200">
                <a:solidFill>
                  <a:schemeClr val="bg1"/>
                </a:solidFill>
                <a:latin typeface="Segoe Light"/>
                <a:ea typeface="+mj-ea"/>
                <a:cs typeface="+mj-cs"/>
              </a:defRPr>
            </a:lvl1pPr>
          </a:lstStyle>
          <a:p>
            <a:r>
              <a:rPr lang="en-US" sz="2400" b="1" dirty="0" smtClean="0">
                <a:solidFill>
                  <a:srgbClr val="FFFFFF"/>
                </a:solidFill>
              </a:rPr>
              <a:t>Management of diverse devices</a:t>
            </a:r>
            <a:endParaRPr lang="en-US" sz="2000" b="1" dirty="0">
              <a:solidFill>
                <a:srgbClr val="FFFFFF"/>
              </a:solidFill>
            </a:endParaRPr>
          </a:p>
        </p:txBody>
      </p:sp>
      <p:sp>
        <p:nvSpPr>
          <p:cNvPr id="46" name="Title 1"/>
          <p:cNvSpPr txBox="1">
            <a:spLocks/>
          </p:cNvSpPr>
          <p:nvPr/>
        </p:nvSpPr>
        <p:spPr>
          <a:xfrm>
            <a:off x="861815" y="4136078"/>
            <a:ext cx="2749090" cy="2148862"/>
          </a:xfrm>
          <a:prstGeom prst="rect">
            <a:avLst/>
          </a:prstGeom>
          <a:effectLst/>
        </p:spPr>
        <p:txBody>
          <a:bodyPr vert="horz" lIns="0" tIns="59978" rIns="0" bIns="59978" rtlCol="0" anchor="ctr">
            <a:noAutofit/>
          </a:bodyPr>
          <a:lstStyle>
            <a:lvl1pPr algn="l" defTabSz="1199543" rtl="0" eaLnBrk="1" latinLnBrk="0" hangingPunct="1">
              <a:spcBef>
                <a:spcPct val="0"/>
              </a:spcBef>
              <a:buNone/>
              <a:defRPr sz="4200" kern="1200">
                <a:solidFill>
                  <a:schemeClr val="bg1"/>
                </a:solidFill>
                <a:latin typeface="Segoe Light"/>
                <a:ea typeface="+mj-ea"/>
                <a:cs typeface="+mj-cs"/>
              </a:defRPr>
            </a:lvl1pPr>
          </a:lstStyle>
          <a:p>
            <a:r>
              <a:rPr lang="en-US" sz="2400" b="1" dirty="0" smtClean="0">
                <a:solidFill>
                  <a:srgbClr val="FFFFFF"/>
                </a:solidFill>
              </a:rPr>
              <a:t>Secure, anywhere </a:t>
            </a:r>
            <a:br>
              <a:rPr lang="en-US" sz="2400" b="1" dirty="0" smtClean="0">
                <a:solidFill>
                  <a:srgbClr val="FFFFFF"/>
                </a:solidFill>
              </a:rPr>
            </a:br>
            <a:r>
              <a:rPr lang="en-US" sz="2400" b="1" dirty="0" smtClean="0">
                <a:solidFill>
                  <a:srgbClr val="FFFFFF"/>
                </a:solidFill>
              </a:rPr>
              <a:t>access to apps </a:t>
            </a:r>
            <a:br>
              <a:rPr lang="en-US" sz="2400" b="1" dirty="0" smtClean="0">
                <a:solidFill>
                  <a:srgbClr val="FFFFFF"/>
                </a:solidFill>
              </a:rPr>
            </a:br>
            <a:r>
              <a:rPr lang="en-US" sz="2400" b="1" dirty="0" smtClean="0">
                <a:solidFill>
                  <a:srgbClr val="FFFFFF"/>
                </a:solidFill>
              </a:rPr>
              <a:t>&amp; data</a:t>
            </a:r>
            <a:endParaRPr lang="en-US" sz="2400" b="1" dirty="0">
              <a:solidFill>
                <a:srgbClr val="FFFFFF"/>
              </a:solidFill>
            </a:endParaRPr>
          </a:p>
        </p:txBody>
      </p:sp>
      <p:cxnSp>
        <p:nvCxnSpPr>
          <p:cNvPr id="71" name="Straight Arrow Connector 70"/>
          <p:cNvCxnSpPr/>
          <p:nvPr/>
        </p:nvCxnSpPr>
        <p:spPr>
          <a:xfrm flipV="1">
            <a:off x="5728614" y="5492353"/>
            <a:ext cx="1687683" cy="2"/>
          </a:xfrm>
          <a:prstGeom prst="straightConnector1">
            <a:avLst/>
          </a:prstGeom>
          <a:ln w="38100" cap="rnd">
            <a:solidFill>
              <a:schemeClr val="tx1"/>
            </a:solidFill>
            <a:prstDash val="sysDot"/>
            <a:tailEnd type="oval"/>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728614" y="2997350"/>
            <a:ext cx="1687683" cy="1"/>
          </a:xfrm>
          <a:prstGeom prst="straightConnector1">
            <a:avLst/>
          </a:prstGeom>
          <a:ln w="38100" cap="rnd">
            <a:solidFill>
              <a:schemeClr val="tx1"/>
            </a:solidFill>
            <a:prstDash val="sysDot"/>
            <a:tailEnd type="oval"/>
          </a:ln>
          <a:effectLst/>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3917332" y="4192860"/>
            <a:ext cx="3750411" cy="2286000"/>
            <a:chOff x="8748485" y="3921385"/>
            <a:chExt cx="2320598" cy="2286000"/>
          </a:xfrm>
          <a:solidFill>
            <a:schemeClr val="tx2"/>
          </a:solidFill>
          <a:effectLst/>
        </p:grpSpPr>
        <p:sp>
          <p:nvSpPr>
            <p:cNvPr id="49" name="Rounded Rectangle 48"/>
            <p:cNvSpPr/>
            <p:nvPr/>
          </p:nvSpPr>
          <p:spPr bwMode="auto">
            <a:xfrm>
              <a:off x="8748485" y="3921385"/>
              <a:ext cx="2320596" cy="2286000"/>
            </a:xfrm>
            <a:prstGeom prst="roundRect">
              <a:avLst>
                <a:gd name="adj" fmla="val 0"/>
              </a:avLst>
            </a:prstGeom>
            <a:grpFill/>
            <a:ln w="12700" cap="rnd">
              <a:solidFill>
                <a:schemeClr val="bg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Rectangle 49"/>
            <p:cNvSpPr/>
            <p:nvPr/>
          </p:nvSpPr>
          <p:spPr>
            <a:xfrm>
              <a:off x="8748488" y="4833552"/>
              <a:ext cx="2320595" cy="461665"/>
            </a:xfrm>
            <a:prstGeom prst="rect">
              <a:avLst/>
            </a:prstGeom>
            <a:grpFill/>
          </p:spPr>
          <p:txBody>
            <a:bodyPr wrap="square">
              <a:spAutoFit/>
            </a:bodyPr>
            <a:lstStyle/>
            <a:p>
              <a:pPr algn="ctr"/>
              <a:r>
                <a:rPr lang="en-US" sz="2400" b="1" dirty="0" smtClean="0">
                  <a:solidFill>
                    <a:srgbClr val="FFFFFF"/>
                  </a:solidFill>
                </a:rPr>
                <a:t>Application Experience</a:t>
              </a:r>
              <a:endParaRPr lang="en-US" sz="2400" b="1" dirty="0">
                <a:solidFill>
                  <a:srgbClr val="FFFFFF"/>
                </a:solidFill>
              </a:endParaRPr>
            </a:p>
          </p:txBody>
        </p:sp>
      </p:grpSp>
      <p:grpSp>
        <p:nvGrpSpPr>
          <p:cNvPr id="51" name="Group 50"/>
          <p:cNvGrpSpPr/>
          <p:nvPr/>
        </p:nvGrpSpPr>
        <p:grpSpPr>
          <a:xfrm>
            <a:off x="3917331" y="1844844"/>
            <a:ext cx="7556749" cy="2286000"/>
            <a:chOff x="8500835" y="1263584"/>
            <a:chExt cx="2320595" cy="2286000"/>
          </a:xfrm>
          <a:solidFill>
            <a:schemeClr val="tx2"/>
          </a:solidFill>
          <a:effectLst/>
        </p:grpSpPr>
        <p:sp>
          <p:nvSpPr>
            <p:cNvPr id="52" name="Rounded Rectangle 51"/>
            <p:cNvSpPr/>
            <p:nvPr/>
          </p:nvSpPr>
          <p:spPr bwMode="auto">
            <a:xfrm>
              <a:off x="8500835" y="1263584"/>
              <a:ext cx="2320595" cy="2286000"/>
            </a:xfrm>
            <a:prstGeom prst="roundRect">
              <a:avLst>
                <a:gd name="adj" fmla="val 0"/>
              </a:avLst>
            </a:prstGeom>
            <a:grpFill/>
            <a:ln w="12700" cap="rnd">
              <a:solidFill>
                <a:schemeClr val="bg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52"/>
            <p:cNvSpPr/>
            <p:nvPr/>
          </p:nvSpPr>
          <p:spPr>
            <a:xfrm>
              <a:off x="8924214" y="1991085"/>
              <a:ext cx="1352659" cy="830997"/>
            </a:xfrm>
            <a:prstGeom prst="rect">
              <a:avLst/>
            </a:prstGeom>
            <a:grpFill/>
          </p:spPr>
          <p:txBody>
            <a:bodyPr wrap="square">
              <a:spAutoFit/>
            </a:bodyPr>
            <a:lstStyle/>
            <a:p>
              <a:pPr algn="ctr"/>
              <a:r>
                <a:rPr lang="en-US" sz="2400" b="1" dirty="0" smtClean="0">
                  <a:solidFill>
                    <a:srgbClr val="FFFFFF"/>
                  </a:solidFill>
                </a:rPr>
                <a:t>Devices </a:t>
              </a:r>
              <a:r>
                <a:rPr lang="en-US" sz="2400" b="1" dirty="0" smtClean="0">
                  <a:solidFill>
                    <a:srgbClr val="FFFFFF"/>
                  </a:solidFill>
                  <a:sym typeface="Wingdings" pitchFamily="2" charset="2"/>
                </a:rPr>
                <a:t> User</a:t>
              </a:r>
            </a:p>
            <a:p>
              <a:pPr algn="ctr"/>
              <a:r>
                <a:rPr lang="en-US" sz="2400" b="1" dirty="0" smtClean="0">
                  <a:solidFill>
                    <a:srgbClr val="FFFFFF"/>
                  </a:solidFill>
                </a:rPr>
                <a:t>     Corporate </a:t>
              </a:r>
              <a:r>
                <a:rPr lang="en-US" sz="2400" b="1" dirty="0" smtClean="0">
                  <a:solidFill>
                    <a:srgbClr val="FFFFFF"/>
                  </a:solidFill>
                  <a:sym typeface="Wingdings" pitchFamily="2" charset="2"/>
                </a:rPr>
                <a:t> Consumer</a:t>
              </a:r>
              <a:endParaRPr lang="en-US" sz="2400" b="1" dirty="0">
                <a:solidFill>
                  <a:srgbClr val="FFFFFF"/>
                </a:solidFill>
              </a:endParaRPr>
            </a:p>
          </p:txBody>
        </p:sp>
      </p:grpSp>
      <p:sp>
        <p:nvSpPr>
          <p:cNvPr id="58" name="Title 2"/>
          <p:cNvSpPr txBox="1">
            <a:spLocks/>
          </p:cNvSpPr>
          <p:nvPr/>
        </p:nvSpPr>
        <p:spPr>
          <a:xfrm>
            <a:off x="435168" y="172789"/>
            <a:ext cx="11579384" cy="767458"/>
          </a:xfrm>
          <a:prstGeom prst="rect">
            <a:avLst/>
          </a:prstGeom>
        </p:spPr>
        <p:txBody>
          <a:bodyPr vert="horz" wrap="square" lIns="0" tIns="59978" rIns="0" bIns="59978" rtlCol="0" anchor="t" anchorCtr="0">
            <a:spAutoFit/>
          </a:bodyPr>
          <a:lstStyle>
            <a:lvl1pPr algn="l" defTabSz="1199543" rtl="0" eaLnBrk="1" latinLnBrk="0" hangingPunct="1">
              <a:spcBef>
                <a:spcPct val="0"/>
              </a:spcBef>
              <a:buNone/>
              <a:defRPr sz="4200" kern="1200">
                <a:solidFill>
                  <a:schemeClr val="bg1"/>
                </a:solidFill>
                <a:latin typeface="Segoe Light"/>
                <a:ea typeface="+mj-ea"/>
                <a:cs typeface="+mj-cs"/>
              </a:defRPr>
            </a:lvl1pPr>
          </a:lstStyle>
          <a:p>
            <a:r>
              <a:rPr lang="en-US" dirty="0" smtClean="0">
                <a:solidFill>
                  <a:srgbClr val="FFFFFF"/>
                </a:solidFill>
              </a:rPr>
              <a:t>Infrastructure Considerations</a:t>
            </a:r>
            <a:endParaRPr lang="en-US" dirty="0">
              <a:solidFill>
                <a:srgbClr val="FFFFFF"/>
              </a:solidFill>
            </a:endParaRPr>
          </a:p>
        </p:txBody>
      </p:sp>
      <p:sp>
        <p:nvSpPr>
          <p:cNvPr id="3" name="Rounded Rectangle 2"/>
          <p:cNvSpPr/>
          <p:nvPr/>
        </p:nvSpPr>
        <p:spPr>
          <a:xfrm>
            <a:off x="2664784" y="-961571"/>
            <a:ext cx="373434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Infrastructure Considerations</a:t>
            </a:r>
            <a:endParaRPr lang="en-US" dirty="0">
              <a:solidFill>
                <a:srgbClr val="FFFFFF"/>
              </a:solidFill>
            </a:endParaRPr>
          </a:p>
        </p:txBody>
      </p:sp>
    </p:spTree>
    <p:extLst>
      <p:ext uri="{BB962C8B-B14F-4D97-AF65-F5344CB8AC3E}">
        <p14:creationId xmlns:p14="http://schemas.microsoft.com/office/powerpoint/2010/main" val="46702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500"/>
                                        <p:tgtEl>
                                          <p:spTgt spid="7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500"/>
                                        <p:tgtEl>
                                          <p:spTgt spid="7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6"/>
                                        </p:tgtEl>
                                      </p:cBhvr>
                                    </p:animEffect>
                                    <p:set>
                                      <p:cBhvr>
                                        <p:cTn id="41" dur="1" fill="hold">
                                          <p:stCondLst>
                                            <p:cond delay="499"/>
                                          </p:stCondLst>
                                        </p:cTn>
                                        <p:tgtEl>
                                          <p:spTgt spid="7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1"/>
                                        </p:tgtEl>
                                      </p:cBhvr>
                                    </p:animEffect>
                                    <p:set>
                                      <p:cBhvr>
                                        <p:cTn id="44" dur="1" fill="hold">
                                          <p:stCondLst>
                                            <p:cond delay="499"/>
                                          </p:stCondLst>
                                        </p:cTn>
                                        <p:tgtEl>
                                          <p:spTgt spid="71"/>
                                        </p:tgtEl>
                                        <p:attrNameLst>
                                          <p:attrName>style.visibility</p:attrName>
                                        </p:attrNameLst>
                                      </p:cBhvr>
                                      <p:to>
                                        <p:strVal val="hidden"/>
                                      </p:to>
                                    </p:set>
                                  </p:childTnLst>
                                </p:cTn>
                              </p:par>
                              <p:par>
                                <p:cTn id="45" presetID="42" presetClass="path" presetSubtype="0" accel="50000" decel="50000" fill="hold" grpId="1" nodeType="withEffect">
                                  <p:stCondLst>
                                    <p:cond delay="0"/>
                                  </p:stCondLst>
                                  <p:childTnLst>
                                    <p:animMotion origin="layout" path="M -0.00052 -0.00486 L -0.56415 -0.00486 " pathEditMode="relative" rAng="0" ptsTypes="AA">
                                      <p:cBhvr>
                                        <p:cTn id="46" dur="2000" fill="hold"/>
                                        <p:tgtEl>
                                          <p:spTgt spid="41"/>
                                        </p:tgtEl>
                                        <p:attrNameLst>
                                          <p:attrName>ppt_x</p:attrName>
                                          <p:attrName>ppt_y</p:attrName>
                                        </p:attrNameLst>
                                      </p:cBhvr>
                                      <p:rCtr x="-28188" y="0"/>
                                    </p:animMotion>
                                  </p:childTnLst>
                                </p:cTn>
                              </p:par>
                              <p:par>
                                <p:cTn id="47" presetID="42" presetClass="path" presetSubtype="0" accel="50000" decel="50000" fill="hold" grpId="1" nodeType="withEffect">
                                  <p:stCondLst>
                                    <p:cond delay="0"/>
                                  </p:stCondLst>
                                  <p:childTnLst>
                                    <p:animMotion origin="layout" path="M -0.00326 4.71785E-6 L -0.56428 4.71785E-6 " pathEditMode="relative" rAng="0" ptsTypes="AA">
                                      <p:cBhvr>
                                        <p:cTn id="48" dur="2000" fill="hold"/>
                                        <p:tgtEl>
                                          <p:spTgt spid="73"/>
                                        </p:tgtEl>
                                        <p:attrNameLst>
                                          <p:attrName>ppt_x</p:attrName>
                                          <p:attrName>ppt_y</p:attrName>
                                        </p:attrNameLst>
                                      </p:cBhvr>
                                      <p:rCtr x="-28058" y="0"/>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500"/>
                                        <p:tgtEl>
                                          <p:spTgt spid="73"/>
                                        </p:tgtEl>
                                      </p:cBhvr>
                                    </p:animEffect>
                                    <p:set>
                                      <p:cBhvr>
                                        <p:cTn id="56" dur="1" fill="hold">
                                          <p:stCondLst>
                                            <p:cond delay="499"/>
                                          </p:stCondLst>
                                        </p:cTn>
                                        <p:tgtEl>
                                          <p:spTgt spid="73"/>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41"/>
                                        </p:tgtEl>
                                      </p:cBhvr>
                                    </p:animEffect>
                                    <p:set>
                                      <p:cBhvr>
                                        <p:cTn id="59" dur="1" fill="hold">
                                          <p:stCondLst>
                                            <p:cond delay="499"/>
                                          </p:stCondLst>
                                        </p:cTn>
                                        <p:tgtEl>
                                          <p:spTgt spid="41"/>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decel="100000"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750" fill="hold"/>
                                        <p:tgtEl>
                                          <p:spTgt spid="51"/>
                                        </p:tgtEl>
                                        <p:attrNameLst>
                                          <p:attrName>ppt_x</p:attrName>
                                        </p:attrNameLst>
                                      </p:cBhvr>
                                      <p:tavLst>
                                        <p:tav tm="0">
                                          <p:val>
                                            <p:strVal val="1+#ppt_w/2"/>
                                          </p:val>
                                        </p:tav>
                                        <p:tav tm="100000">
                                          <p:val>
                                            <p:strVal val="#ppt_x"/>
                                          </p:val>
                                        </p:tav>
                                      </p:tavLst>
                                    </p:anim>
                                    <p:anim calcmode="lin" valueType="num">
                                      <p:cBhvr additive="base">
                                        <p:cTn id="75" dur="7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decel="100000" fill="hold" nodeType="click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750" fill="hold"/>
                                        <p:tgtEl>
                                          <p:spTgt spid="48"/>
                                        </p:tgtEl>
                                        <p:attrNameLst>
                                          <p:attrName>ppt_x</p:attrName>
                                        </p:attrNameLst>
                                      </p:cBhvr>
                                      <p:tavLst>
                                        <p:tav tm="0">
                                          <p:val>
                                            <p:strVal val="1+#ppt_w/2"/>
                                          </p:val>
                                        </p:tav>
                                        <p:tav tm="100000">
                                          <p:val>
                                            <p:strVal val="#ppt_x"/>
                                          </p:val>
                                        </p:tav>
                                      </p:tavLst>
                                    </p:anim>
                                    <p:anim calcmode="lin" valueType="num">
                                      <p:cBhvr additive="base">
                                        <p:cTn id="81" dur="750" fill="hold"/>
                                        <p:tgtEl>
                                          <p:spTgt spid="48"/>
                                        </p:tgtEl>
                                        <p:attrNameLst>
                                          <p:attrName>ppt_y</p:attrName>
                                        </p:attrNameLst>
                                      </p:cBhvr>
                                      <p:tavLst>
                                        <p:tav tm="0">
                                          <p:val>
                                            <p:strVal val="#ppt_y"/>
                                          </p:val>
                                        </p:tav>
                                        <p:tav tm="100000">
                                          <p:val>
                                            <p:strVal val="#ppt_y"/>
                                          </p:val>
                                        </p:tav>
                                      </p:tavLst>
                                    </p:anim>
                                  </p:childTnLst>
                                </p:cTn>
                              </p:par>
                              <p:par>
                                <p:cTn id="82" presetID="2" presetClass="entr" presetSubtype="2" decel="100000" fill="hold" nodeType="withEffect">
                                  <p:stCondLst>
                                    <p:cond delay="75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750" fill="hold"/>
                                        <p:tgtEl>
                                          <p:spTgt spid="43"/>
                                        </p:tgtEl>
                                        <p:attrNameLst>
                                          <p:attrName>ppt_x</p:attrName>
                                        </p:attrNameLst>
                                      </p:cBhvr>
                                      <p:tavLst>
                                        <p:tav tm="0">
                                          <p:val>
                                            <p:strVal val="1+#ppt_w/2"/>
                                          </p:val>
                                        </p:tav>
                                        <p:tav tm="100000">
                                          <p:val>
                                            <p:strVal val="#ppt_x"/>
                                          </p:val>
                                        </p:tav>
                                      </p:tavLst>
                                    </p:anim>
                                    <p:anim calcmode="lin" valueType="num">
                                      <p:cBhvr additive="base">
                                        <p:cTn id="85"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73" grpId="0"/>
      <p:bldP spid="73" grpId="1"/>
      <p:bldP spid="73" grpId="2"/>
      <p:bldP spid="4" grpId="0"/>
      <p:bldP spid="45" grpId="0"/>
      <p:bldP spid="46" grpId="0"/>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Activity and Health</a:t>
            </a:r>
            <a:endParaRPr lang="en-US" dirty="0"/>
          </a:p>
        </p:txBody>
      </p:sp>
      <p:pic>
        <p:nvPicPr>
          <p:cNvPr id="2050" name="Picture 1" descr="Description: cid:image008.png@01CCADFD.3EBC9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515" y="1862138"/>
            <a:ext cx="6777178" cy="3764107"/>
          </a:xfrm>
          <a:prstGeom prst="rect">
            <a:avLst/>
          </a:prstGeom>
          <a:ln w="38100">
            <a:solidFill>
              <a:schemeClr val="bg1"/>
            </a:solidFill>
            <a:miter lim="800000"/>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sp>
        <p:nvSpPr>
          <p:cNvPr id="8" name="Rectangle 7"/>
          <p:cNvSpPr/>
          <p:nvPr/>
        </p:nvSpPr>
        <p:spPr>
          <a:xfrm flipH="1">
            <a:off x="416937" y="1862138"/>
            <a:ext cx="3814595" cy="167750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600" dirty="0">
                <a:solidFill>
                  <a:srgbClr val="FFFFFF"/>
                </a:solidFill>
                <a:ea typeface="Segoe UI" pitchFamily="34" charset="0"/>
                <a:cs typeface="Segoe UI" pitchFamily="34" charset="0"/>
              </a:rPr>
              <a:t>In-console view of client health</a:t>
            </a:r>
          </a:p>
          <a:p>
            <a:pPr marL="173038" indent="-173038">
              <a:buFont typeface="Arial" pitchFamily="34" charset="0"/>
              <a:buChar char="•"/>
            </a:pPr>
            <a:r>
              <a:rPr lang="en-US" sz="1600" dirty="0">
                <a:solidFill>
                  <a:srgbClr val="FFFFFF"/>
                </a:solidFill>
                <a:ea typeface="Segoe UI" pitchFamily="34" charset="0"/>
                <a:cs typeface="Segoe UI" pitchFamily="34" charset="0"/>
              </a:rPr>
              <a:t>Threshold-based console alerts</a:t>
            </a:r>
          </a:p>
          <a:p>
            <a:pPr marL="173038" indent="-173038">
              <a:buFont typeface="Arial" pitchFamily="34" charset="0"/>
              <a:buChar char="•"/>
            </a:pPr>
            <a:r>
              <a:rPr lang="en-US" sz="1600" dirty="0">
                <a:solidFill>
                  <a:srgbClr val="FFFFFF"/>
                </a:solidFill>
                <a:ea typeface="Segoe UI" pitchFamily="34" charset="0"/>
                <a:cs typeface="Segoe UI" pitchFamily="34" charset="0"/>
              </a:rPr>
              <a:t>Heartbeat DDRs</a:t>
            </a:r>
          </a:p>
          <a:p>
            <a:pPr marL="173038" indent="-173038">
              <a:buFont typeface="Arial" pitchFamily="34" charset="0"/>
              <a:buChar char="•"/>
            </a:pPr>
            <a:r>
              <a:rPr lang="en-US" sz="1600" dirty="0">
                <a:solidFill>
                  <a:srgbClr val="FFFFFF"/>
                </a:solidFill>
                <a:ea typeface="Segoe UI" pitchFamily="34" charset="0"/>
                <a:cs typeface="Segoe UI" pitchFamily="34" charset="0"/>
              </a:rPr>
              <a:t>HW/SW inventory and status</a:t>
            </a:r>
          </a:p>
          <a:p>
            <a:pPr marL="173038" indent="-173038">
              <a:buFont typeface="Arial" pitchFamily="34" charset="0"/>
              <a:buChar char="•"/>
            </a:pPr>
            <a:r>
              <a:rPr lang="en-US" sz="1600" dirty="0">
                <a:solidFill>
                  <a:srgbClr val="FFFFFF"/>
                </a:solidFill>
                <a:ea typeface="Segoe UI" pitchFamily="34" charset="0"/>
                <a:cs typeface="Segoe UI" pitchFamily="34" charset="0"/>
              </a:rPr>
              <a:t>Remediation (same as Setting </a:t>
            </a:r>
            <a:r>
              <a:rPr lang="en-US" sz="1600" dirty="0" err="1">
                <a:solidFill>
                  <a:srgbClr val="FFFFFF"/>
                </a:solidFill>
                <a:ea typeface="Segoe UI" pitchFamily="34" charset="0"/>
                <a:cs typeface="Segoe UI" pitchFamily="34" charset="0"/>
              </a:rPr>
              <a:t>Mgmt</a:t>
            </a:r>
            <a:r>
              <a:rPr lang="en-US" sz="1600" dirty="0">
                <a:solidFill>
                  <a:srgbClr val="FFFFFF"/>
                </a:solidFill>
                <a:ea typeface="Segoe UI" pitchFamily="34" charset="0"/>
                <a:cs typeface="Segoe UI" pitchFamily="34" charset="0"/>
              </a:rPr>
              <a:t>)</a:t>
            </a:r>
          </a:p>
        </p:txBody>
      </p:sp>
    </p:spTree>
    <p:extLst>
      <p:ext uri="{BB962C8B-B14F-4D97-AF65-F5344CB8AC3E}">
        <p14:creationId xmlns:p14="http://schemas.microsoft.com/office/powerpoint/2010/main" val="22218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n 23"/>
          <p:cNvSpPr/>
          <p:nvPr/>
        </p:nvSpPr>
        <p:spPr>
          <a:xfrm>
            <a:off x="4585872" y="5309881"/>
            <a:ext cx="2468880" cy="703800"/>
          </a:xfrm>
          <a:prstGeom prst="can">
            <a:avLst/>
          </a:prstGeom>
          <a:solidFill>
            <a:schemeClr val="accent3"/>
          </a:solidFill>
          <a:ln w="158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2276" name="Title 822275"/>
          <p:cNvSpPr>
            <a:spLocks noGrp="1" noChangeArrowheads="1"/>
          </p:cNvSpPr>
          <p:nvPr>
            <p:ph type="title"/>
          </p:nvPr>
        </p:nvSpPr>
        <p:spPr>
          <a:xfrm>
            <a:off x="519112" y="228600"/>
            <a:ext cx="11149013" cy="1218795"/>
          </a:xfrm>
        </p:spPr>
        <p:txBody>
          <a:bodyPr/>
          <a:lstStyle/>
          <a:p>
            <a:r>
              <a:rPr lang="en-US" dirty="0" smtClean="0">
                <a:solidFill>
                  <a:schemeClr val="tx1"/>
                </a:solidFill>
              </a:rPr>
              <a:t>Asset Intelligence, Inventory, and </a:t>
            </a:r>
            <a:br>
              <a:rPr lang="en-US" dirty="0" smtClean="0">
                <a:solidFill>
                  <a:schemeClr val="tx1"/>
                </a:solidFill>
              </a:rPr>
            </a:br>
            <a:r>
              <a:rPr lang="en-US" dirty="0" smtClean="0">
                <a:solidFill>
                  <a:schemeClr val="tx1"/>
                </a:solidFill>
              </a:rPr>
              <a:t>Software Metering</a:t>
            </a:r>
            <a:endParaRPr lang="en-US" dirty="0">
              <a:solidFill>
                <a:schemeClr val="tx1"/>
              </a:solidFill>
            </a:endParaRPr>
          </a:p>
        </p:txBody>
      </p:sp>
      <p:sp>
        <p:nvSpPr>
          <p:cNvPr id="421897" name="TextBox 822282"/>
          <p:cNvSpPr txBox="1">
            <a:spLocks noChangeArrowheads="1"/>
          </p:cNvSpPr>
          <p:nvPr/>
        </p:nvSpPr>
        <p:spPr bwMode="auto">
          <a:xfrm>
            <a:off x="8104386" y="4312791"/>
            <a:ext cx="3782036" cy="297004"/>
          </a:xfrm>
          <a:prstGeom prst="rect">
            <a:avLst/>
          </a:prstGeom>
          <a:noFill/>
          <a:ln w="9525">
            <a:noFill/>
            <a:miter lim="800000"/>
            <a:headEnd/>
            <a:tailEnd/>
          </a:ln>
        </p:spPr>
        <p:txBody>
          <a:bodyPr wrap="square">
            <a:spAutoFit/>
          </a:bodyPr>
          <a:lstStyle/>
          <a:p>
            <a:pPr>
              <a:lnSpc>
                <a:spcPct val="95000"/>
              </a:lnSpc>
              <a:spcBef>
                <a:spcPct val="15000"/>
              </a:spcBef>
              <a:defRPr/>
            </a:pPr>
            <a:r>
              <a:rPr lang="en-US" sz="1400" dirty="0" smtClean="0">
                <a:solidFill>
                  <a:srgbClr val="FFFFFF"/>
                </a:solidFill>
                <a:cs typeface="Arial" charset="0"/>
              </a:rPr>
              <a:t>Software Metering &amp; License Reports</a:t>
            </a:r>
            <a:endParaRPr lang="en-US" sz="1400" dirty="0">
              <a:solidFill>
                <a:srgbClr val="FFFFFF"/>
              </a:solidFill>
              <a:cs typeface="Arial" charset="0"/>
            </a:endParaRPr>
          </a:p>
        </p:txBody>
      </p:sp>
      <p:sp>
        <p:nvSpPr>
          <p:cNvPr id="16396" name="TextBox 822284"/>
          <p:cNvSpPr txBox="1">
            <a:spLocks noChangeArrowheads="1"/>
          </p:cNvSpPr>
          <p:nvPr/>
        </p:nvSpPr>
        <p:spPr bwMode="auto">
          <a:xfrm>
            <a:off x="4731859" y="5579807"/>
            <a:ext cx="3148581" cy="193899"/>
          </a:xfrm>
          <a:prstGeom prst="rect">
            <a:avLst/>
          </a:prstGeom>
        </p:spPr>
        <p:txBody>
          <a:bodyPr vert="horz" lIns="0" tIns="0" rIns="0" bIns="0" rtlCol="0">
            <a:spAutoFit/>
          </a:bodyPr>
          <a:lstStyle/>
          <a:p>
            <a:pPr defTabSz="914327">
              <a:lnSpc>
                <a:spcPct val="90000"/>
              </a:lnSpc>
              <a:spcBef>
                <a:spcPct val="20000"/>
              </a:spcBef>
              <a:buFontTx/>
              <a:buBlip>
                <a:blip r:embed="rId3"/>
              </a:buBlip>
              <a:defRPr/>
            </a:pPr>
            <a:endParaRPr lang="en-US" sz="1400" dirty="0" smtClean="0">
              <a:solidFill>
                <a:srgbClr val="FFFFFF"/>
              </a:solidFill>
            </a:endParaRPr>
          </a:p>
        </p:txBody>
      </p:sp>
      <p:sp>
        <p:nvSpPr>
          <p:cNvPr id="15373" name="TextBox 822278"/>
          <p:cNvSpPr txBox="1">
            <a:spLocks noChangeArrowheads="1"/>
          </p:cNvSpPr>
          <p:nvPr/>
        </p:nvSpPr>
        <p:spPr bwMode="auto">
          <a:xfrm>
            <a:off x="4631344" y="4312791"/>
            <a:ext cx="2377936" cy="297004"/>
          </a:xfrm>
          <a:prstGeom prst="rect">
            <a:avLst/>
          </a:prstGeom>
          <a:noFill/>
          <a:ln w="9525">
            <a:noFill/>
            <a:miter lim="800000"/>
            <a:headEnd/>
            <a:tailEnd/>
          </a:ln>
        </p:spPr>
        <p:txBody>
          <a:bodyPr wrap="square">
            <a:spAutoFit/>
          </a:bodyPr>
          <a:lstStyle/>
          <a:p>
            <a:pPr algn="ctr">
              <a:lnSpc>
                <a:spcPct val="95000"/>
              </a:lnSpc>
              <a:spcBef>
                <a:spcPct val="15000"/>
              </a:spcBef>
              <a:defRPr/>
            </a:pPr>
            <a:r>
              <a:rPr lang="en-US" sz="1400" dirty="0" smtClean="0">
                <a:solidFill>
                  <a:srgbClr val="FFFFFF"/>
                </a:solidFill>
                <a:cs typeface="Arial" pitchFamily="34" charset="0"/>
              </a:rPr>
              <a:t> Asset Intelligence Service</a:t>
            </a:r>
            <a:endParaRPr lang="en-US" sz="1400" dirty="0">
              <a:solidFill>
                <a:srgbClr val="FFFFFF"/>
              </a:solidFill>
              <a:cs typeface="Arial" pitchFamily="34" charset="0"/>
            </a:endParaRPr>
          </a:p>
        </p:txBody>
      </p:sp>
      <p:sp>
        <p:nvSpPr>
          <p:cNvPr id="421911" name="TextBox 822283"/>
          <p:cNvSpPr txBox="1">
            <a:spLocks noChangeArrowheads="1"/>
          </p:cNvSpPr>
          <p:nvPr/>
        </p:nvSpPr>
        <p:spPr bwMode="auto">
          <a:xfrm>
            <a:off x="4585872" y="5581375"/>
            <a:ext cx="2468880" cy="297004"/>
          </a:xfrm>
          <a:prstGeom prst="rect">
            <a:avLst/>
          </a:prstGeom>
          <a:noFill/>
          <a:ln w="9525">
            <a:noFill/>
            <a:miter lim="800000"/>
            <a:headEnd/>
            <a:tailEnd/>
          </a:ln>
        </p:spPr>
        <p:txBody>
          <a:bodyPr wrap="square">
            <a:spAutoFit/>
          </a:bodyPr>
          <a:lstStyle/>
          <a:p>
            <a:pPr algn="ctr">
              <a:lnSpc>
                <a:spcPct val="95000"/>
              </a:lnSpc>
              <a:spcBef>
                <a:spcPct val="15000"/>
              </a:spcBef>
              <a:defRPr/>
            </a:pPr>
            <a:r>
              <a:rPr lang="en-US" sz="1400" dirty="0" smtClean="0">
                <a:solidFill>
                  <a:srgbClr val="FFFFFF"/>
                </a:solidFill>
                <a:cs typeface="Arial" charset="0"/>
              </a:rPr>
              <a:t>Asset Intelligence Catalog</a:t>
            </a:r>
            <a:endParaRPr lang="en-US" sz="1400" dirty="0">
              <a:solidFill>
                <a:srgbClr val="FFFFFF"/>
              </a:solidFill>
              <a:cs typeface="Arial" charset="0"/>
            </a:endParaRPr>
          </a:p>
        </p:txBody>
      </p:sp>
      <p:sp>
        <p:nvSpPr>
          <p:cNvPr id="421912" name="Rectangle 24"/>
          <p:cNvSpPr>
            <a:spLocks noChangeArrowheads="1"/>
          </p:cNvSpPr>
          <p:nvPr/>
        </p:nvSpPr>
        <p:spPr bwMode="auto">
          <a:xfrm>
            <a:off x="1071738" y="4312791"/>
            <a:ext cx="2256002" cy="523220"/>
          </a:xfrm>
          <a:prstGeom prst="rect">
            <a:avLst/>
          </a:prstGeom>
          <a:noFill/>
          <a:ln w="12700" algn="ctr">
            <a:noFill/>
            <a:miter lim="800000"/>
            <a:headEnd/>
            <a:tailEnd/>
          </a:ln>
          <a:effectLst/>
        </p:spPr>
        <p:txBody>
          <a:bodyPr wrap="none">
            <a:spAutoFit/>
          </a:bodyPr>
          <a:lstStyle/>
          <a:p>
            <a:pPr algn="ctr">
              <a:defRPr/>
            </a:pPr>
            <a:r>
              <a:rPr lang="en-US" sz="1400" dirty="0">
                <a:solidFill>
                  <a:srgbClr val="FFFFFF"/>
                </a:solidFill>
              </a:rPr>
              <a:t>Real-time Application</a:t>
            </a:r>
          </a:p>
          <a:p>
            <a:pPr algn="ctr">
              <a:defRPr/>
            </a:pPr>
            <a:r>
              <a:rPr lang="en-US" sz="1400" dirty="0">
                <a:solidFill>
                  <a:srgbClr val="FFFFFF"/>
                </a:solidFill>
              </a:rPr>
              <a:t>and </a:t>
            </a:r>
            <a:r>
              <a:rPr lang="en-US" sz="1400" dirty="0" smtClean="0">
                <a:solidFill>
                  <a:srgbClr val="FFFFFF"/>
                </a:solidFill>
              </a:rPr>
              <a:t>Hardware </a:t>
            </a:r>
            <a:r>
              <a:rPr lang="en-US" sz="1400" dirty="0">
                <a:solidFill>
                  <a:srgbClr val="FFFFFF"/>
                </a:solidFill>
              </a:rPr>
              <a:t>Intelligence</a:t>
            </a:r>
          </a:p>
        </p:txBody>
      </p:sp>
      <p:sp>
        <p:nvSpPr>
          <p:cNvPr id="822274" name="Down Arrow 822273"/>
          <p:cNvSpPr>
            <a:spLocks noChangeArrowheads="1"/>
          </p:cNvSpPr>
          <p:nvPr/>
        </p:nvSpPr>
        <p:spPr bwMode="auto">
          <a:xfrm>
            <a:off x="5615508" y="4755671"/>
            <a:ext cx="409608" cy="447913"/>
          </a:xfrm>
          <a:prstGeom prst="downArrow">
            <a:avLst>
              <a:gd name="adj1" fmla="val 50000"/>
              <a:gd name="adj2" fmla="val 39107"/>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flipH="1">
            <a:off x="416933" y="1862137"/>
            <a:ext cx="5234835" cy="2234849"/>
          </a:xfrm>
          <a:prstGeom prst="rect">
            <a:avLst/>
          </a:prstGeom>
          <a:ln w="12700">
            <a:no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600" dirty="0">
                <a:solidFill>
                  <a:srgbClr val="FFFFFF"/>
                </a:solidFill>
                <a:ea typeface="Segoe UI" pitchFamily="34" charset="0"/>
                <a:cs typeface="Segoe UI" pitchFamily="34" charset="0"/>
              </a:rPr>
              <a:t>Consolidated/simplified reporting that allows you </a:t>
            </a:r>
            <a:r>
              <a:rPr lang="en-US" sz="1600" dirty="0" smtClean="0">
                <a:solidFill>
                  <a:srgbClr val="FFFFFF"/>
                </a:solidFill>
                <a:ea typeface="Segoe UI" pitchFamily="34" charset="0"/>
                <a:cs typeface="Segoe UI" pitchFamily="34" charset="0"/>
              </a:rPr>
              <a:t>to </a:t>
            </a:r>
            <a:endParaRPr lang="en-US" sz="1600" dirty="0">
              <a:solidFill>
                <a:srgbClr val="FFFFFF"/>
              </a:solidFill>
              <a:ea typeface="Segoe UI" pitchFamily="34" charset="0"/>
              <a:cs typeface="Segoe UI" pitchFamily="34" charset="0"/>
            </a:endParaRPr>
          </a:p>
          <a:p>
            <a:pPr marL="173038" indent="-173038">
              <a:buFont typeface="Arial" pitchFamily="34" charset="0"/>
              <a:buChar char="•"/>
            </a:pPr>
            <a:r>
              <a:rPr lang="en-US" sz="1600" dirty="0">
                <a:solidFill>
                  <a:srgbClr val="FFFFFF"/>
                </a:solidFill>
                <a:ea typeface="Segoe UI" pitchFamily="34" charset="0"/>
                <a:cs typeface="Segoe UI" pitchFamily="34" charset="0"/>
              </a:rPr>
              <a:t>Understand software installation profiles</a:t>
            </a:r>
          </a:p>
          <a:p>
            <a:pPr marL="173038" indent="-173038">
              <a:buFont typeface="Arial" pitchFamily="34" charset="0"/>
              <a:buChar char="•"/>
            </a:pPr>
            <a:r>
              <a:rPr lang="en-US" sz="1600" dirty="0">
                <a:solidFill>
                  <a:srgbClr val="FFFFFF"/>
                </a:solidFill>
                <a:ea typeface="Segoe UI" pitchFamily="34" charset="0"/>
                <a:cs typeface="Segoe UI" pitchFamily="34" charset="0"/>
              </a:rPr>
              <a:t>Plan for hardware upgrades</a:t>
            </a:r>
          </a:p>
          <a:p>
            <a:pPr marL="173038" indent="-173038">
              <a:buFont typeface="Arial" pitchFamily="34" charset="0"/>
              <a:buChar char="•"/>
            </a:pPr>
            <a:r>
              <a:rPr lang="en-US" sz="1600" dirty="0" smtClean="0">
                <a:solidFill>
                  <a:srgbClr val="FFFFFF"/>
                </a:solidFill>
                <a:ea typeface="Segoe UI" pitchFamily="34" charset="0"/>
                <a:cs typeface="Segoe UI" pitchFamily="34" charset="0"/>
              </a:rPr>
              <a:t>Identify </a:t>
            </a:r>
            <a:r>
              <a:rPr lang="en-US" sz="1600" dirty="0">
                <a:solidFill>
                  <a:srgbClr val="FFFFFF"/>
                </a:solidFill>
                <a:ea typeface="Segoe UI" pitchFamily="34" charset="0"/>
                <a:cs typeface="Segoe UI" pitchFamily="34" charset="0"/>
              </a:rPr>
              <a:t>over or under licensing issues</a:t>
            </a:r>
          </a:p>
          <a:p>
            <a:pPr marL="173038" indent="-173038">
              <a:buFont typeface="Arial" pitchFamily="34" charset="0"/>
              <a:buChar char="•"/>
            </a:pPr>
            <a:r>
              <a:rPr lang="en-US" sz="1600" dirty="0">
                <a:solidFill>
                  <a:srgbClr val="FFFFFF"/>
                </a:solidFill>
                <a:ea typeface="Segoe UI" pitchFamily="34" charset="0"/>
                <a:cs typeface="Segoe UI" pitchFamily="34" charset="0"/>
              </a:rPr>
              <a:t>Track custom apps or groups of titles</a:t>
            </a:r>
          </a:p>
        </p:txBody>
      </p:sp>
      <p:pic>
        <p:nvPicPr>
          <p:cNvPr id="22"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bwMode="auto">
          <a:xfrm>
            <a:off x="5274974" y="3745758"/>
            <a:ext cx="1090676" cy="53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n 22"/>
          <p:cNvSpPr/>
          <p:nvPr/>
        </p:nvSpPr>
        <p:spPr>
          <a:xfrm>
            <a:off x="965297" y="5309881"/>
            <a:ext cx="2468880" cy="703800"/>
          </a:xfrm>
          <a:prstGeom prst="can">
            <a:avLst/>
          </a:prstGeom>
          <a:solidFill>
            <a:schemeClr val="accent1"/>
          </a:solidFill>
          <a:ln w="158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1903" name="TextBox 822283"/>
          <p:cNvSpPr txBox="1">
            <a:spLocks noChangeArrowheads="1"/>
          </p:cNvSpPr>
          <p:nvPr/>
        </p:nvSpPr>
        <p:spPr bwMode="auto">
          <a:xfrm>
            <a:off x="1012600" y="5581375"/>
            <a:ext cx="2374275" cy="297004"/>
          </a:xfrm>
          <a:prstGeom prst="rect">
            <a:avLst/>
          </a:prstGeom>
          <a:noFill/>
          <a:ln w="9525">
            <a:noFill/>
            <a:miter lim="800000"/>
            <a:headEnd/>
            <a:tailEnd/>
          </a:ln>
        </p:spPr>
        <p:txBody>
          <a:bodyPr wrap="square">
            <a:spAutoFit/>
          </a:bodyPr>
          <a:lstStyle/>
          <a:p>
            <a:pPr algn="ctr">
              <a:lnSpc>
                <a:spcPct val="95000"/>
              </a:lnSpc>
              <a:spcBef>
                <a:spcPct val="15000"/>
              </a:spcBef>
              <a:defRPr/>
            </a:pPr>
            <a:r>
              <a:rPr lang="en-US" sz="1400" dirty="0" err="1" smtClean="0">
                <a:solidFill>
                  <a:srgbClr val="FFFFFF"/>
                </a:solidFill>
              </a:rPr>
              <a:t>ConfigMgr</a:t>
            </a:r>
            <a:r>
              <a:rPr lang="en-US" sz="1400" dirty="0" smtClean="0">
                <a:solidFill>
                  <a:srgbClr val="FFFFFF"/>
                </a:solidFill>
                <a:cs typeface="Arial" charset="0"/>
              </a:rPr>
              <a:t> Inventory</a:t>
            </a:r>
            <a:endParaRPr lang="en-US" sz="1400" dirty="0">
              <a:solidFill>
                <a:srgbClr val="FFFFFF"/>
              </a:solidFill>
              <a:cs typeface="Arial" charset="0"/>
            </a:endParaRPr>
          </a:p>
        </p:txBody>
      </p:sp>
      <p:pic>
        <p:nvPicPr>
          <p:cNvPr id="34" name="Picture 2" descr="C:\Users\sigurdg\Desktop\Scalable.png"/>
          <p:cNvPicPr>
            <a:picLocks noChangeAspect="1" noChangeArrowheads="1"/>
          </p:cNvPicPr>
          <p:nvPr/>
        </p:nvPicPr>
        <p:blipFill>
          <a:blip r:embed="rId6" cstate="print"/>
          <a:srcRect/>
          <a:stretch>
            <a:fillRect/>
          </a:stretch>
        </p:blipFill>
        <p:spPr bwMode="auto">
          <a:xfrm>
            <a:off x="8899430" y="5150437"/>
            <a:ext cx="731351" cy="677528"/>
          </a:xfrm>
          <a:prstGeom prst="rect">
            <a:avLst/>
          </a:prstGeom>
          <a:noFill/>
          <a:ln>
            <a:noFill/>
          </a:ln>
        </p:spPr>
      </p:pic>
      <p:pic>
        <p:nvPicPr>
          <p:cNvPr id="35" name="Picture 3" descr="\\MAGNUM\Projects\Microsoft\Cloud Power FY12\Design\ICONS_PNG\Document.png"/>
          <p:cNvPicPr>
            <a:picLocks noChangeAspect="1" noChangeArrowheads="1"/>
          </p:cNvPicPr>
          <p:nvPr/>
        </p:nvPicPr>
        <p:blipFill rotWithShape="1">
          <a:blip r:embed="rId7" cstate="print">
            <a:biLevel thresh="25000"/>
          </a:blip>
          <a:srcRect l="14830" t="11812" r="9735" b="10462"/>
          <a:stretch/>
        </p:blipFill>
        <p:spPr bwMode="auto">
          <a:xfrm>
            <a:off x="9941667" y="5096576"/>
            <a:ext cx="758759" cy="781804"/>
          </a:xfrm>
          <a:prstGeom prst="rect">
            <a:avLst/>
          </a:prstGeom>
          <a:noFill/>
        </p:spPr>
      </p:pic>
      <p:sp>
        <p:nvSpPr>
          <p:cNvPr id="17" name="Rectangle 1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sp>
        <p:nvSpPr>
          <p:cNvPr id="18" name="Rectangle 17"/>
          <p:cNvSpPr/>
          <p:nvPr/>
        </p:nvSpPr>
        <p:spPr>
          <a:xfrm flipH="1">
            <a:off x="429965" y="3542155"/>
            <a:ext cx="11084701" cy="283464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4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cxnSp>
        <p:nvCxnSpPr>
          <p:cNvPr id="19" name="Straight Connector 18"/>
          <p:cNvCxnSpPr/>
          <p:nvPr/>
        </p:nvCxnSpPr>
        <p:spPr>
          <a:xfrm flipH="1">
            <a:off x="3511535" y="5685094"/>
            <a:ext cx="942990" cy="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61212" y="5685094"/>
            <a:ext cx="1102255" cy="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Control</a:t>
            </a:r>
            <a:endParaRPr lang="en-US" dirty="0"/>
          </a:p>
        </p:txBody>
      </p:sp>
      <p:sp>
        <p:nvSpPr>
          <p:cNvPr id="3" name="Content Placeholder 2"/>
          <p:cNvSpPr>
            <a:spLocks noGrp="1"/>
          </p:cNvSpPr>
          <p:nvPr>
            <p:ph idx="1"/>
          </p:nvPr>
        </p:nvSpPr>
        <p:spPr>
          <a:xfrm>
            <a:off x="531812" y="1524000"/>
            <a:ext cx="4965700" cy="2856167"/>
          </a:xfrm>
        </p:spPr>
        <p:txBody>
          <a:bodyPr/>
          <a:lstStyle/>
          <a:p>
            <a:pPr marL="341313" indent="-341313"/>
            <a:r>
              <a:rPr lang="en-US" sz="2400" dirty="0" smtClean="0"/>
              <a:t>What's New in Remote Control</a:t>
            </a:r>
          </a:p>
          <a:p>
            <a:pPr marL="682625" lvl="1" indent="-280988"/>
            <a:r>
              <a:rPr lang="en-US" sz="2000" dirty="0" smtClean="0"/>
              <a:t>Ability to send Ctrl-Alt-Del keystroke to host device</a:t>
            </a:r>
          </a:p>
          <a:p>
            <a:pPr marL="682625" lvl="1" indent="-280988"/>
            <a:r>
              <a:rPr lang="en-US" sz="2000" dirty="0" smtClean="0"/>
              <a:t>Granular client settings per collection</a:t>
            </a:r>
          </a:p>
          <a:p>
            <a:pPr marL="682625" lvl="1" indent="-280988"/>
            <a:r>
              <a:rPr lang="en-US" sz="2000" dirty="0" smtClean="0"/>
              <a:t>Lock keyboard and Mouse</a:t>
            </a:r>
          </a:p>
          <a:p>
            <a:pPr marL="682625" lvl="1" indent="-280988"/>
            <a:r>
              <a:rPr lang="en-US" sz="2000" dirty="0" smtClean="0"/>
              <a:t>Ability to create Firewall exception rule</a:t>
            </a:r>
          </a:p>
          <a:p>
            <a:pPr marL="682625" lvl="1" indent="-280988"/>
            <a:r>
              <a:rPr lang="en-US" sz="2000" dirty="0" err="1" smtClean="0"/>
              <a:t>Ccmeval</a:t>
            </a:r>
            <a:r>
              <a:rPr lang="en-US" sz="2000" dirty="0" smtClean="0"/>
              <a:t> monitors and </a:t>
            </a:r>
            <a:br>
              <a:rPr lang="en-US" sz="2000" dirty="0" smtClean="0"/>
            </a:br>
            <a:r>
              <a:rPr lang="en-US" sz="2000" dirty="0" smtClean="0"/>
              <a:t>remediates Remote Control Service</a:t>
            </a:r>
            <a:endParaRPr lang="en-US" sz="2000" dirty="0"/>
          </a:p>
        </p:txBody>
      </p:sp>
      <p:pic>
        <p:nvPicPr>
          <p:cNvPr id="4" name="Picture 2" descr="C:\Users\ericor\Desktop\Gold-key.gif"/>
          <p:cNvPicPr>
            <a:picLocks noChangeAspect="1" noChangeArrowheads="1"/>
          </p:cNvPicPr>
          <p:nvPr/>
        </p:nvPicPr>
        <p:blipFill>
          <a:blip r:embed="rId2"/>
          <a:srcRect/>
          <a:stretch>
            <a:fillRect/>
          </a:stretch>
        </p:blipFill>
        <p:spPr bwMode="auto">
          <a:xfrm>
            <a:off x="8938473" y="0"/>
            <a:ext cx="1499340" cy="1714500"/>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964" y="3225181"/>
            <a:ext cx="4558014" cy="3632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a:srcRect b="73838"/>
          <a:stretch>
            <a:fillRect/>
          </a:stretch>
        </p:blipFill>
        <p:spPr bwMode="auto">
          <a:xfrm>
            <a:off x="6032199" y="2057400"/>
            <a:ext cx="8672813" cy="1447800"/>
          </a:xfrm>
          <a:prstGeom prst="rect">
            <a:avLst/>
          </a:prstGeom>
          <a:noFill/>
          <a:ln w="9525">
            <a:noFill/>
            <a:miter lim="800000"/>
            <a:headEnd/>
            <a:tailEnd/>
          </a:ln>
        </p:spPr>
      </p:pic>
      <p:sp>
        <p:nvSpPr>
          <p:cNvPr id="8" name="Right Arrow 7"/>
          <p:cNvSpPr/>
          <p:nvPr/>
        </p:nvSpPr>
        <p:spPr bwMode="auto">
          <a:xfrm>
            <a:off x="5865812" y="2400300"/>
            <a:ext cx="1039615" cy="381000"/>
          </a:xfrm>
          <a:prstGeom prst="right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000000"/>
              </a:solidFill>
              <a:effectLst>
                <a:outerShdw blurRad="50800" dist="38100" dir="2700000" algn="tl" rotWithShape="0">
                  <a:prstClr val="black">
                    <a:alpha val="40000"/>
                  </a:prstClr>
                </a:outerShdw>
              </a:effectLst>
              <a:latin typeface="Segoe" pitchFamily="34" charset="0"/>
            </a:endParaRPr>
          </a:p>
        </p:txBody>
      </p:sp>
      <p:sp>
        <p:nvSpPr>
          <p:cNvPr id="9" name="Rectangle 8"/>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spTree>
    <p:extLst>
      <p:ext uri="{BB962C8B-B14F-4D97-AF65-F5344CB8AC3E}">
        <p14:creationId xmlns:p14="http://schemas.microsoft.com/office/powerpoint/2010/main" val="5272131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a:t>
            </a:r>
            <a:endParaRPr lang="en-US" dirty="0"/>
          </a:p>
        </p:txBody>
      </p:sp>
      <p:sp>
        <p:nvSpPr>
          <p:cNvPr id="3" name="Content Placeholder 2"/>
          <p:cNvSpPr>
            <a:spLocks noGrp="1"/>
          </p:cNvSpPr>
          <p:nvPr>
            <p:ph idx="1"/>
          </p:nvPr>
        </p:nvSpPr>
        <p:spPr>
          <a:xfrm>
            <a:off x="519112" y="1447799"/>
            <a:ext cx="11149013" cy="3219343"/>
          </a:xfrm>
        </p:spPr>
        <p:txBody>
          <a:bodyPr/>
          <a:lstStyle/>
          <a:p>
            <a:r>
              <a:rPr lang="en-US" dirty="0" smtClean="0"/>
              <a:t>PowerShell Provider</a:t>
            </a:r>
          </a:p>
          <a:p>
            <a:r>
              <a:rPr lang="en-US" dirty="0" err="1" smtClean="0"/>
              <a:t>Cmdlets</a:t>
            </a:r>
            <a:r>
              <a:rPr lang="en-US" dirty="0" smtClean="0"/>
              <a:t>:</a:t>
            </a:r>
          </a:p>
          <a:p>
            <a:pPr lvl="1"/>
            <a:r>
              <a:rPr lang="en-US" dirty="0" smtClean="0"/>
              <a:t>Scope: Tasks exposed in the Administration Console</a:t>
            </a:r>
          </a:p>
          <a:p>
            <a:pPr lvl="1"/>
            <a:r>
              <a:rPr lang="en-US" dirty="0" smtClean="0"/>
              <a:t>How:</a:t>
            </a:r>
          </a:p>
          <a:p>
            <a:pPr lvl="2"/>
            <a:r>
              <a:rPr lang="en-US" dirty="0" smtClean="0"/>
              <a:t>Suitable experience for administrator (not the SDK)</a:t>
            </a:r>
          </a:p>
          <a:p>
            <a:pPr lvl="2"/>
            <a:r>
              <a:rPr lang="en-US" dirty="0" smtClean="0"/>
              <a:t>Align with PowerShell general conventions</a:t>
            </a:r>
          </a:p>
          <a:p>
            <a:pPr lvl="1"/>
            <a:endParaRPr lang="en-US" dirty="0"/>
          </a:p>
        </p:txBody>
      </p:sp>
      <p:sp>
        <p:nvSpPr>
          <p:cNvPr id="4" name="Oval 3"/>
          <p:cNvSpPr/>
          <p:nvPr/>
        </p:nvSpPr>
        <p:spPr bwMode="auto">
          <a:xfrm>
            <a:off x="9757067" y="0"/>
            <a:ext cx="2438400" cy="1066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i="1" dirty="0" smtClean="0">
                <a:solidFill>
                  <a:srgbClr val="FFFFFF">
                    <a:alpha val="98824"/>
                  </a:srgbClr>
                </a:solidFill>
                <a:ea typeface="Segoe UI" pitchFamily="34" charset="0"/>
                <a:cs typeface="Segoe UI" pitchFamily="34" charset="0"/>
              </a:rPr>
              <a:t>What’s new in SP1</a:t>
            </a:r>
          </a:p>
        </p:txBody>
      </p:sp>
    </p:spTree>
    <p:extLst>
      <p:ext uri="{BB962C8B-B14F-4D97-AF65-F5344CB8AC3E}">
        <p14:creationId xmlns:p14="http://schemas.microsoft.com/office/powerpoint/2010/main" val="21877600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From </a:t>
            </a:r>
            <a:r>
              <a:rPr lang="en-US" dirty="0" err="1" smtClean="0"/>
              <a:t>Configmgr</a:t>
            </a:r>
            <a:r>
              <a:rPr lang="en-US" dirty="0" smtClean="0"/>
              <a:t> 2007 To 2012</a:t>
            </a:r>
            <a:endParaRPr lang="en-US" dirty="0"/>
          </a:p>
        </p:txBody>
      </p:sp>
      <p:graphicFrame>
        <p:nvGraphicFramePr>
          <p:cNvPr id="4" name="Diagram 3"/>
          <p:cNvGraphicFramePr/>
          <p:nvPr>
            <p:extLst>
              <p:ext uri="{D42A27DB-BD31-4B8C-83A1-F6EECF244321}">
                <p14:modId xmlns:p14="http://schemas.microsoft.com/office/powerpoint/2010/main" val="2952384425"/>
              </p:ext>
            </p:extLst>
          </p:nvPr>
        </p:nvGraphicFramePr>
        <p:xfrm>
          <a:off x="1415337" y="1648938"/>
          <a:ext cx="9100261" cy="433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859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062B91-AD8E-48BE-9C43-7D58A2FA2830}"/>
                                            </p:graphicEl>
                                          </p:spTgt>
                                        </p:tgtEl>
                                        <p:attrNameLst>
                                          <p:attrName>style.visibility</p:attrName>
                                        </p:attrNameLst>
                                      </p:cBhvr>
                                      <p:to>
                                        <p:strVal val="visible"/>
                                      </p:to>
                                    </p:set>
                                    <p:animEffect transition="in" filter="fade">
                                      <p:cBhvr>
                                        <p:cTn id="7" dur="500"/>
                                        <p:tgtEl>
                                          <p:spTgt spid="4">
                                            <p:graphicEl>
                                              <a:dgm id="{6E062B91-AD8E-48BE-9C43-7D58A2FA28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875A925-10D0-4EBB-952E-BBE28CB12C1D}"/>
                                            </p:graphicEl>
                                          </p:spTgt>
                                        </p:tgtEl>
                                        <p:attrNameLst>
                                          <p:attrName>style.visibility</p:attrName>
                                        </p:attrNameLst>
                                      </p:cBhvr>
                                      <p:to>
                                        <p:strVal val="visible"/>
                                      </p:to>
                                    </p:set>
                                    <p:animEffect transition="in" filter="fade">
                                      <p:cBhvr>
                                        <p:cTn id="12" dur="500"/>
                                        <p:tgtEl>
                                          <p:spTgt spid="4">
                                            <p:graphicEl>
                                              <a:dgm id="{D875A925-10D0-4EBB-952E-BBE28CB12C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790BE9B-6E60-4D3A-8732-2E319A48A016}"/>
                                            </p:graphicEl>
                                          </p:spTgt>
                                        </p:tgtEl>
                                        <p:attrNameLst>
                                          <p:attrName>style.visibility</p:attrName>
                                        </p:attrNameLst>
                                      </p:cBhvr>
                                      <p:to>
                                        <p:strVal val="visible"/>
                                      </p:to>
                                    </p:set>
                                    <p:animEffect transition="in" filter="fade">
                                      <p:cBhvr>
                                        <p:cTn id="17" dur="500"/>
                                        <p:tgtEl>
                                          <p:spTgt spid="4">
                                            <p:graphicEl>
                                              <a:dgm id="{B790BE9B-6E60-4D3A-8732-2E319A48A0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1C24749-D8BC-41F5-8DD4-2170E53C4539}"/>
                                            </p:graphicEl>
                                          </p:spTgt>
                                        </p:tgtEl>
                                        <p:attrNameLst>
                                          <p:attrName>style.visibility</p:attrName>
                                        </p:attrNameLst>
                                      </p:cBhvr>
                                      <p:to>
                                        <p:strVal val="visible"/>
                                      </p:to>
                                    </p:set>
                                    <p:animEffect transition="in" filter="fade">
                                      <p:cBhvr>
                                        <p:cTn id="22" dur="500"/>
                                        <p:tgtEl>
                                          <p:spTgt spid="4">
                                            <p:graphicEl>
                                              <a:dgm id="{81C24749-D8BC-41F5-8DD4-2170E53C453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122092A-3A31-4310-85D8-6510DF712B9D}"/>
                                            </p:graphicEl>
                                          </p:spTgt>
                                        </p:tgtEl>
                                        <p:attrNameLst>
                                          <p:attrName>style.visibility</p:attrName>
                                        </p:attrNameLst>
                                      </p:cBhvr>
                                      <p:to>
                                        <p:strVal val="visible"/>
                                      </p:to>
                                    </p:set>
                                    <p:animEffect transition="in" filter="fade">
                                      <p:cBhvr>
                                        <p:cTn id="27" dur="500"/>
                                        <p:tgtEl>
                                          <p:spTgt spid="4">
                                            <p:graphicEl>
                                              <a:dgm id="{E122092A-3A31-4310-85D8-6510DF712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Migration Feature</a:t>
            </a:r>
            <a:endParaRPr lang="en-US" dirty="0"/>
          </a:p>
        </p:txBody>
      </p:sp>
      <p:sp>
        <p:nvSpPr>
          <p:cNvPr id="3" name="Content Placeholder 2"/>
          <p:cNvSpPr>
            <a:spLocks noGrp="1"/>
          </p:cNvSpPr>
          <p:nvPr>
            <p:ph idx="1"/>
          </p:nvPr>
        </p:nvSpPr>
        <p:spPr>
          <a:xfrm>
            <a:off x="519112" y="1447798"/>
            <a:ext cx="11149013" cy="4585871"/>
          </a:xfrm>
        </p:spPr>
        <p:txBody>
          <a:bodyPr/>
          <a:lstStyle/>
          <a:p>
            <a:r>
              <a:rPr lang="en-US" dirty="0" smtClean="0"/>
              <a:t>Migration Job Types:</a:t>
            </a:r>
          </a:p>
          <a:p>
            <a:pPr lvl="1"/>
            <a:r>
              <a:rPr lang="en-US" dirty="0" smtClean="0"/>
              <a:t>Object </a:t>
            </a:r>
            <a:r>
              <a:rPr lang="en-US" dirty="0"/>
              <a:t>Migration (Collections, software distribution packages, boundaries, metering rules etc</a:t>
            </a:r>
            <a:r>
              <a:rPr lang="en-US" dirty="0" smtClean="0"/>
              <a:t>.)</a:t>
            </a:r>
          </a:p>
          <a:p>
            <a:pPr lvl="1"/>
            <a:r>
              <a:rPr lang="en-US" dirty="0" smtClean="0"/>
              <a:t>Collection based Migration (Select a collection and migrate associated objects)</a:t>
            </a:r>
            <a:endParaRPr lang="en-US" dirty="0"/>
          </a:p>
          <a:p>
            <a:r>
              <a:rPr lang="en-US" dirty="0" smtClean="0"/>
              <a:t>Content functionality:</a:t>
            </a:r>
          </a:p>
          <a:p>
            <a:pPr lvl="1"/>
            <a:r>
              <a:rPr lang="en-US" dirty="0" smtClean="0"/>
              <a:t>Re-use </a:t>
            </a:r>
            <a:r>
              <a:rPr lang="en-US" dirty="0"/>
              <a:t>of existing ConfigMgr 2007 content (Distribution </a:t>
            </a:r>
            <a:r>
              <a:rPr lang="en-US" dirty="0" smtClean="0"/>
              <a:t/>
            </a:r>
            <a:br>
              <a:rPr lang="en-US" dirty="0" smtClean="0"/>
            </a:br>
            <a:r>
              <a:rPr lang="en-US" dirty="0" smtClean="0"/>
              <a:t>Point sharing)</a:t>
            </a:r>
          </a:p>
          <a:p>
            <a:pPr lvl="1"/>
            <a:r>
              <a:rPr lang="en-US" dirty="0" smtClean="0"/>
              <a:t>Distribution </a:t>
            </a:r>
            <a:r>
              <a:rPr lang="en-US" dirty="0"/>
              <a:t>Point </a:t>
            </a:r>
            <a:r>
              <a:rPr lang="en-US" dirty="0" smtClean="0"/>
              <a:t>upgrade</a:t>
            </a:r>
          </a:p>
          <a:p>
            <a:r>
              <a:rPr lang="en-US" dirty="0" smtClean="0"/>
              <a:t>Import of ConfigMgr 2007 inventory MOF files</a:t>
            </a:r>
            <a:endParaRPr lang="en-US" dirty="0"/>
          </a:p>
        </p:txBody>
      </p:sp>
    </p:spTree>
    <p:extLst>
      <p:ext uri="{BB962C8B-B14F-4D97-AF65-F5344CB8AC3E}">
        <p14:creationId xmlns:p14="http://schemas.microsoft.com/office/powerpoint/2010/main" val="25920248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Configuration Manager 2012</a:t>
            </a:r>
            <a:endParaRPr lang="en-US" dirty="0"/>
          </a:p>
        </p:txBody>
      </p:sp>
      <p:sp>
        <p:nvSpPr>
          <p:cNvPr id="3" name="Content Placeholder 2"/>
          <p:cNvSpPr>
            <a:spLocks noGrp="1"/>
          </p:cNvSpPr>
          <p:nvPr>
            <p:ph idx="1"/>
          </p:nvPr>
        </p:nvSpPr>
        <p:spPr/>
        <p:txBody>
          <a:bodyPr/>
          <a:lstStyle/>
          <a:p>
            <a:r>
              <a:rPr lang="en-US" smtClean="0"/>
              <a:t>Flatten hierarchy where possible</a:t>
            </a:r>
          </a:p>
          <a:p>
            <a:r>
              <a:rPr lang="en-US" smtClean="0"/>
              <a:t>Plan for Windows Server 2008, SQL 2008, and 64-bit</a:t>
            </a:r>
          </a:p>
          <a:p>
            <a:r>
              <a:rPr lang="en-US" smtClean="0"/>
              <a:t>Start implementing BranchCache™ with Configuration Manager 2007 SP2</a:t>
            </a:r>
          </a:p>
          <a:p>
            <a:r>
              <a:rPr lang="en-US" smtClean="0"/>
              <a:t>Move from web reporting to SQL Reporting Services</a:t>
            </a:r>
          </a:p>
          <a:p>
            <a:r>
              <a:rPr lang="en-US" smtClean="0"/>
              <a:t>Avoid mixing user and devices in collection definitions</a:t>
            </a:r>
          </a:p>
          <a:p>
            <a:r>
              <a:rPr lang="en-US" smtClean="0"/>
              <a:t>Use UNC (\\server\myapp\myapp.msi) in package source path instead of local path (d:\myapp)</a:t>
            </a:r>
          </a:p>
          <a:p>
            <a:endParaRPr lang="en-US" dirty="0" smtClean="0"/>
          </a:p>
        </p:txBody>
      </p:sp>
    </p:spTree>
    <p:extLst>
      <p:ext uri="{BB962C8B-B14F-4D97-AF65-F5344CB8AC3E}">
        <p14:creationId xmlns:p14="http://schemas.microsoft.com/office/powerpoint/2010/main" val="320790058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337" y="228600"/>
            <a:ext cx="11149013" cy="609398"/>
          </a:xfrm>
        </p:spPr>
        <p:txBody>
          <a:bodyPr>
            <a:normAutofit/>
          </a:bodyPr>
          <a:lstStyle/>
          <a:p>
            <a:r>
              <a:rPr lang="en-US" dirty="0" smtClean="0">
                <a:solidFill>
                  <a:schemeClr val="tx1"/>
                </a:solidFill>
              </a:rPr>
              <a:t>Summary</a:t>
            </a:r>
            <a:endParaRPr lang="en-US" dirty="0">
              <a:solidFill>
                <a:schemeClr val="tx1"/>
              </a:solidFill>
            </a:endParaRPr>
          </a:p>
        </p:txBody>
      </p:sp>
      <p:sp>
        <p:nvSpPr>
          <p:cNvPr id="9" name="Rectangle 8"/>
          <p:cNvSpPr/>
          <p:nvPr/>
        </p:nvSpPr>
        <p:spPr>
          <a:xfrm>
            <a:off x="424863" y="1469824"/>
            <a:ext cx="595678" cy="1171808"/>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vert="vert270" lIns="0" rIns="0" rtlCol="0" anchor="ctr"/>
          <a:lstStyle/>
          <a:p>
            <a:pPr algn="ctr"/>
            <a:r>
              <a:rPr lang="en-US" sz="1400" dirty="0" smtClean="0">
                <a:solidFill>
                  <a:srgbClr val="FFFFFF"/>
                </a:solidFill>
              </a:rPr>
              <a:t>Empower</a:t>
            </a:r>
            <a:endParaRPr lang="en-US" sz="1400" dirty="0">
              <a:solidFill>
                <a:srgbClr val="FFFFFF"/>
              </a:solidFill>
            </a:endParaRPr>
          </a:p>
        </p:txBody>
      </p:sp>
      <p:sp>
        <p:nvSpPr>
          <p:cNvPr id="66" name="Rectangle 65"/>
          <p:cNvSpPr/>
          <p:nvPr/>
        </p:nvSpPr>
        <p:spPr>
          <a:xfrm>
            <a:off x="424863" y="2678896"/>
            <a:ext cx="595678" cy="2783904"/>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dirty="0" smtClean="0">
                <a:solidFill>
                  <a:srgbClr val="FFFFFF"/>
                </a:solidFill>
              </a:rPr>
              <a:t>Unify</a:t>
            </a:r>
            <a:endParaRPr lang="en-US" sz="1400" dirty="0">
              <a:solidFill>
                <a:srgbClr val="FFFFFF"/>
              </a:solidFill>
            </a:endParaRPr>
          </a:p>
        </p:txBody>
      </p:sp>
      <p:sp>
        <p:nvSpPr>
          <p:cNvPr id="67" name="Rectangle 66"/>
          <p:cNvSpPr/>
          <p:nvPr/>
        </p:nvSpPr>
        <p:spPr>
          <a:xfrm>
            <a:off x="424863" y="5500063"/>
            <a:ext cx="595678" cy="1171803"/>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dirty="0" smtClean="0">
                <a:solidFill>
                  <a:srgbClr val="FFFFFF"/>
                </a:solidFill>
              </a:rPr>
              <a:t>Simplify</a:t>
            </a:r>
            <a:endParaRPr lang="en-US" sz="1400" dirty="0">
              <a:solidFill>
                <a:srgbClr val="FFFFFF"/>
              </a:solidFill>
            </a:endParaRPr>
          </a:p>
        </p:txBody>
      </p:sp>
      <p:grpSp>
        <p:nvGrpSpPr>
          <p:cNvPr id="5" name="Group 4"/>
          <p:cNvGrpSpPr/>
          <p:nvPr/>
        </p:nvGrpSpPr>
        <p:grpSpPr>
          <a:xfrm>
            <a:off x="1073565" y="1061756"/>
            <a:ext cx="4271390" cy="5610111"/>
            <a:chOff x="1371323" y="1061756"/>
            <a:chExt cx="4271390" cy="5610111"/>
          </a:xfrm>
        </p:grpSpPr>
        <p:sp>
          <p:nvSpPr>
            <p:cNvPr id="10" name="Rectangle 9"/>
            <p:cNvSpPr/>
            <p:nvPr/>
          </p:nvSpPr>
          <p:spPr>
            <a:xfrm>
              <a:off x="1371323" y="5499288"/>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Role-based Administration</a:t>
              </a:r>
              <a:endParaRPr lang="en-US" sz="1400" dirty="0">
                <a:solidFill>
                  <a:srgbClr val="FFFFFF"/>
                </a:solidFill>
              </a:endParaRPr>
            </a:p>
          </p:txBody>
        </p:sp>
        <p:sp>
          <p:nvSpPr>
            <p:cNvPr id="11" name="Rectangle 10"/>
            <p:cNvSpPr/>
            <p:nvPr/>
          </p:nvSpPr>
          <p:spPr>
            <a:xfrm>
              <a:off x="1371323" y="5095876"/>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Internet-based Client Management</a:t>
              </a:r>
              <a:endParaRPr lang="en-US" sz="1400" dirty="0">
                <a:solidFill>
                  <a:srgbClr val="FFFFFF"/>
                </a:solidFill>
              </a:endParaRPr>
            </a:p>
          </p:txBody>
        </p:sp>
        <p:sp>
          <p:nvSpPr>
            <p:cNvPr id="12" name="Rectangle 11"/>
            <p:cNvSpPr/>
            <p:nvPr/>
          </p:nvSpPr>
          <p:spPr>
            <a:xfrm>
              <a:off x="1371323" y="4692464"/>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Power Management</a:t>
              </a:r>
              <a:endParaRPr lang="en-US" sz="1400" dirty="0">
                <a:solidFill>
                  <a:srgbClr val="FFFFFF"/>
                </a:solidFill>
              </a:endParaRPr>
            </a:p>
          </p:txBody>
        </p:sp>
        <p:sp>
          <p:nvSpPr>
            <p:cNvPr id="13" name="Rectangle 12"/>
            <p:cNvSpPr/>
            <p:nvPr/>
          </p:nvSpPr>
          <p:spPr>
            <a:xfrm>
              <a:off x="1371323" y="4289052"/>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Software Update Management</a:t>
              </a:r>
              <a:endParaRPr lang="en-US" sz="1400" dirty="0">
                <a:solidFill>
                  <a:srgbClr val="FFFFFF"/>
                </a:solidFill>
              </a:endParaRPr>
            </a:p>
          </p:txBody>
        </p:sp>
        <p:sp>
          <p:nvSpPr>
            <p:cNvPr id="14" name="Rectangle 13"/>
            <p:cNvSpPr/>
            <p:nvPr/>
          </p:nvSpPr>
          <p:spPr>
            <a:xfrm>
              <a:off x="1371323" y="2675404"/>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Reduced Infrastructure Requirements</a:t>
              </a:r>
              <a:endParaRPr lang="en-US" sz="1400" dirty="0">
                <a:solidFill>
                  <a:srgbClr val="FFFFFF"/>
                </a:solidFill>
              </a:endParaRPr>
            </a:p>
          </p:txBody>
        </p:sp>
        <p:sp>
          <p:nvSpPr>
            <p:cNvPr id="15" name="Rectangle 14"/>
            <p:cNvSpPr/>
            <p:nvPr/>
          </p:nvSpPr>
          <p:spPr>
            <a:xfrm>
              <a:off x="1371323" y="1868580"/>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Mobile Device Management</a:t>
              </a:r>
              <a:endParaRPr lang="en-US" sz="1400" dirty="0">
                <a:solidFill>
                  <a:srgbClr val="FFFFFF"/>
                </a:solidFill>
              </a:endParaRPr>
            </a:p>
          </p:txBody>
        </p:sp>
        <p:sp>
          <p:nvSpPr>
            <p:cNvPr id="16" name="Rectangle 15"/>
            <p:cNvSpPr/>
            <p:nvPr/>
          </p:nvSpPr>
          <p:spPr>
            <a:xfrm>
              <a:off x="1371323" y="1465168"/>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Application Delivery</a:t>
              </a:r>
              <a:endParaRPr lang="en-US" sz="1400" dirty="0">
                <a:solidFill>
                  <a:srgbClr val="FFFFFF"/>
                </a:solidFill>
              </a:endParaRPr>
            </a:p>
          </p:txBody>
        </p:sp>
        <p:sp>
          <p:nvSpPr>
            <p:cNvPr id="48" name="Rectangle 47"/>
            <p:cNvSpPr/>
            <p:nvPr/>
          </p:nvSpPr>
          <p:spPr>
            <a:xfrm>
              <a:off x="1371323" y="3885640"/>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Compliance &amp; Settings Management</a:t>
              </a:r>
              <a:endParaRPr lang="en-US" sz="1400" dirty="0">
                <a:solidFill>
                  <a:srgbClr val="FFFFFF"/>
                </a:solidFill>
              </a:endParaRPr>
            </a:p>
          </p:txBody>
        </p:sp>
        <p:sp>
          <p:nvSpPr>
            <p:cNvPr id="49" name="Rectangle 48"/>
            <p:cNvSpPr/>
            <p:nvPr/>
          </p:nvSpPr>
          <p:spPr>
            <a:xfrm>
              <a:off x="1371323" y="3482228"/>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Endpoint Protection </a:t>
              </a:r>
              <a:endParaRPr lang="en-US" sz="1400" dirty="0">
                <a:solidFill>
                  <a:srgbClr val="FFFFFF"/>
                </a:solidFill>
              </a:endParaRPr>
            </a:p>
          </p:txBody>
        </p:sp>
        <p:sp>
          <p:nvSpPr>
            <p:cNvPr id="57" name="Rectangle 56"/>
            <p:cNvSpPr/>
            <p:nvPr/>
          </p:nvSpPr>
          <p:spPr>
            <a:xfrm>
              <a:off x="1371323" y="3078816"/>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Unified Management of Virtual Clients</a:t>
              </a:r>
              <a:endParaRPr lang="en-US" sz="1400" dirty="0">
                <a:solidFill>
                  <a:srgbClr val="FFFFFF"/>
                </a:solidFill>
              </a:endParaRPr>
            </a:p>
          </p:txBody>
        </p:sp>
        <p:sp>
          <p:nvSpPr>
            <p:cNvPr id="59" name="Rectangle 58"/>
            <p:cNvSpPr/>
            <p:nvPr/>
          </p:nvSpPr>
          <p:spPr>
            <a:xfrm>
              <a:off x="1371323" y="5902700"/>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Operating System Deployment</a:t>
              </a:r>
              <a:endParaRPr lang="en-US" sz="1400" dirty="0">
                <a:solidFill>
                  <a:srgbClr val="FFFFFF"/>
                </a:solidFill>
              </a:endParaRPr>
            </a:p>
          </p:txBody>
        </p:sp>
        <p:sp>
          <p:nvSpPr>
            <p:cNvPr id="71" name="Rectangle 70"/>
            <p:cNvSpPr/>
            <p:nvPr/>
          </p:nvSpPr>
          <p:spPr>
            <a:xfrm>
              <a:off x="1371323" y="6306107"/>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pPr>
                <a:defRPr/>
              </a:pPr>
              <a:r>
                <a:rPr lang="en-US" sz="1400" dirty="0" smtClean="0">
                  <a:solidFill>
                    <a:srgbClr val="FFFFFF"/>
                  </a:solidFill>
                </a:rPr>
                <a:t>Asset Intelligence, Client Health, and Inventory</a:t>
              </a:r>
              <a:endParaRPr lang="en-US" sz="1400" dirty="0">
                <a:solidFill>
                  <a:srgbClr val="FFFFFF"/>
                </a:solidFill>
              </a:endParaRPr>
            </a:p>
          </p:txBody>
        </p:sp>
        <p:sp>
          <p:nvSpPr>
            <p:cNvPr id="72" name="Rectangle 71"/>
            <p:cNvSpPr/>
            <p:nvPr/>
          </p:nvSpPr>
          <p:spPr>
            <a:xfrm>
              <a:off x="1371323" y="2271992"/>
              <a:ext cx="4271390" cy="36576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smtClean="0">
                  <a:solidFill>
                    <a:srgbClr val="FFFFFF"/>
                  </a:solidFill>
                </a:rPr>
                <a:t>End user platform support</a:t>
              </a:r>
              <a:endParaRPr lang="en-US" sz="1400" dirty="0">
                <a:solidFill>
                  <a:srgbClr val="FFFFFF"/>
                </a:solidFill>
              </a:endParaRPr>
            </a:p>
          </p:txBody>
        </p:sp>
        <p:sp>
          <p:nvSpPr>
            <p:cNvPr id="73" name="Rectangle 72"/>
            <p:cNvSpPr/>
            <p:nvPr/>
          </p:nvSpPr>
          <p:spPr>
            <a:xfrm>
              <a:off x="1371323" y="1061756"/>
              <a:ext cx="4271390"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2000" dirty="0" smtClean="0">
                  <a:solidFill>
                    <a:srgbClr val="FFFFFF"/>
                  </a:solidFill>
                </a:rPr>
                <a:t>Application Delivery</a:t>
              </a:r>
              <a:endParaRPr lang="en-US" sz="2000" dirty="0">
                <a:solidFill>
                  <a:srgbClr val="FFFFFF"/>
                </a:solidFill>
              </a:endParaRPr>
            </a:p>
          </p:txBody>
        </p:sp>
      </p:grpSp>
      <p:grpSp>
        <p:nvGrpSpPr>
          <p:cNvPr id="3" name="Group 2"/>
          <p:cNvGrpSpPr/>
          <p:nvPr/>
        </p:nvGrpSpPr>
        <p:grpSpPr>
          <a:xfrm>
            <a:off x="5525616" y="1061756"/>
            <a:ext cx="1974158" cy="5610111"/>
            <a:chOff x="5791766" y="1061756"/>
            <a:chExt cx="1974158" cy="5610111"/>
          </a:xfrm>
        </p:grpSpPr>
        <p:sp>
          <p:nvSpPr>
            <p:cNvPr id="74" name="Rectangle 73"/>
            <p:cNvSpPr/>
            <p:nvPr/>
          </p:nvSpPr>
          <p:spPr>
            <a:xfrm>
              <a:off x="5791766" y="1061756"/>
              <a:ext cx="1974158"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2000" dirty="0" smtClean="0">
                  <a:solidFill>
                    <a:srgbClr val="FFFFFF"/>
                  </a:solidFill>
                </a:rPr>
                <a:t>2007 R3</a:t>
              </a:r>
              <a:endParaRPr lang="en-US" sz="2000" dirty="0">
                <a:solidFill>
                  <a:srgbClr val="FFFFFF"/>
                </a:solidFill>
              </a:endParaRPr>
            </a:p>
          </p:txBody>
        </p:sp>
        <p:sp>
          <p:nvSpPr>
            <p:cNvPr id="75" name="Rectangle 74"/>
            <p:cNvSpPr/>
            <p:nvPr/>
          </p:nvSpPr>
          <p:spPr>
            <a:xfrm>
              <a:off x="5791766" y="146516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Device Centric</a:t>
              </a:r>
              <a:endParaRPr lang="en-US" sz="1400" dirty="0">
                <a:solidFill>
                  <a:srgbClr val="FFFFFF"/>
                </a:solidFill>
              </a:endParaRPr>
            </a:p>
          </p:txBody>
        </p:sp>
        <p:sp>
          <p:nvSpPr>
            <p:cNvPr id="77" name="Rectangle 76"/>
            <p:cNvSpPr/>
            <p:nvPr/>
          </p:nvSpPr>
          <p:spPr>
            <a:xfrm>
              <a:off x="5791766" y="186858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MDM licensing</a:t>
              </a:r>
              <a:endParaRPr lang="en-US" sz="1400" dirty="0">
                <a:solidFill>
                  <a:srgbClr val="FFFFFF"/>
                </a:solidFill>
              </a:endParaRPr>
            </a:p>
          </p:txBody>
        </p:sp>
        <p:sp>
          <p:nvSpPr>
            <p:cNvPr id="79" name="Rectangle 78"/>
            <p:cNvSpPr/>
            <p:nvPr/>
          </p:nvSpPr>
          <p:spPr>
            <a:xfrm>
              <a:off x="5791766" y="227199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82" name="Rectangle 81"/>
            <p:cNvSpPr/>
            <p:nvPr/>
          </p:nvSpPr>
          <p:spPr>
            <a:xfrm>
              <a:off x="5791766" y="267540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83" name="Rectangle 82"/>
            <p:cNvSpPr/>
            <p:nvPr/>
          </p:nvSpPr>
          <p:spPr>
            <a:xfrm>
              <a:off x="5791766" y="307881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87" name="Rectangle 86"/>
            <p:cNvSpPr/>
            <p:nvPr/>
          </p:nvSpPr>
          <p:spPr>
            <a:xfrm>
              <a:off x="5791766" y="348222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88" name="Rectangle 87"/>
            <p:cNvSpPr/>
            <p:nvPr/>
          </p:nvSpPr>
          <p:spPr>
            <a:xfrm>
              <a:off x="5791766" y="388564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89" name="Rectangle 88"/>
            <p:cNvSpPr/>
            <p:nvPr/>
          </p:nvSpPr>
          <p:spPr>
            <a:xfrm>
              <a:off x="5791766" y="428905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90" name="Rectangle 89"/>
            <p:cNvSpPr/>
            <p:nvPr/>
          </p:nvSpPr>
          <p:spPr>
            <a:xfrm>
              <a:off x="5791766" y="469246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91" name="Rectangle 90"/>
            <p:cNvSpPr/>
            <p:nvPr/>
          </p:nvSpPr>
          <p:spPr>
            <a:xfrm>
              <a:off x="5791766" y="509587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92" name="Rectangle 91"/>
            <p:cNvSpPr/>
            <p:nvPr/>
          </p:nvSpPr>
          <p:spPr>
            <a:xfrm>
              <a:off x="5791766" y="549928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93" name="Rectangle 92"/>
            <p:cNvSpPr/>
            <p:nvPr/>
          </p:nvSpPr>
          <p:spPr>
            <a:xfrm>
              <a:off x="5791766" y="590270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99" name="Rectangle 98"/>
            <p:cNvSpPr/>
            <p:nvPr/>
          </p:nvSpPr>
          <p:spPr>
            <a:xfrm>
              <a:off x="5791766" y="6306107"/>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grpSp>
      <p:grpSp>
        <p:nvGrpSpPr>
          <p:cNvPr id="100" name="Group 99"/>
          <p:cNvGrpSpPr/>
          <p:nvPr/>
        </p:nvGrpSpPr>
        <p:grpSpPr>
          <a:xfrm>
            <a:off x="7680435" y="1061756"/>
            <a:ext cx="1974158" cy="5610111"/>
            <a:chOff x="5791766" y="1061756"/>
            <a:chExt cx="1974158" cy="5610111"/>
          </a:xfrm>
        </p:grpSpPr>
        <p:sp>
          <p:nvSpPr>
            <p:cNvPr id="101" name="Rectangle 100"/>
            <p:cNvSpPr/>
            <p:nvPr/>
          </p:nvSpPr>
          <p:spPr>
            <a:xfrm>
              <a:off x="5791766" y="1061756"/>
              <a:ext cx="1974158"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2000" dirty="0" smtClean="0">
                  <a:solidFill>
                    <a:srgbClr val="FFFFFF"/>
                  </a:solidFill>
                </a:rPr>
                <a:t>2012</a:t>
              </a:r>
              <a:endParaRPr lang="en-US" sz="2000" dirty="0">
                <a:solidFill>
                  <a:srgbClr val="FFFFFF"/>
                </a:solidFill>
              </a:endParaRPr>
            </a:p>
          </p:txBody>
        </p:sp>
        <p:sp>
          <p:nvSpPr>
            <p:cNvPr id="102" name="Rectangle 101"/>
            <p:cNvSpPr/>
            <p:nvPr/>
          </p:nvSpPr>
          <p:spPr>
            <a:xfrm>
              <a:off x="5791766" y="146516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User Centric</a:t>
              </a:r>
              <a:endParaRPr lang="en-US" sz="1400" dirty="0">
                <a:solidFill>
                  <a:srgbClr val="FFFFFF"/>
                </a:solidFill>
              </a:endParaRPr>
            </a:p>
          </p:txBody>
        </p:sp>
        <p:sp>
          <p:nvSpPr>
            <p:cNvPr id="103" name="Rectangle 102"/>
            <p:cNvSpPr/>
            <p:nvPr/>
          </p:nvSpPr>
          <p:spPr>
            <a:xfrm>
              <a:off x="5791766" y="186858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Integrated</a:t>
              </a:r>
              <a:endParaRPr lang="en-US" sz="1400" dirty="0">
                <a:solidFill>
                  <a:srgbClr val="FFFFFF"/>
                </a:solidFill>
              </a:endParaRPr>
            </a:p>
          </p:txBody>
        </p:sp>
        <p:sp>
          <p:nvSpPr>
            <p:cNvPr id="104" name="Rectangle 103"/>
            <p:cNvSpPr/>
            <p:nvPr/>
          </p:nvSpPr>
          <p:spPr>
            <a:xfrm>
              <a:off x="5791766" y="227199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Windows and EAS</a:t>
              </a:r>
              <a:endParaRPr lang="en-US" sz="1400" dirty="0">
                <a:solidFill>
                  <a:srgbClr val="FFFFFF"/>
                </a:solidFill>
              </a:endParaRPr>
            </a:p>
          </p:txBody>
        </p:sp>
        <p:sp>
          <p:nvSpPr>
            <p:cNvPr id="105" name="Rectangle 104"/>
            <p:cNvSpPr/>
            <p:nvPr/>
          </p:nvSpPr>
          <p:spPr>
            <a:xfrm>
              <a:off x="5791766" y="267540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New</a:t>
              </a:r>
              <a:endParaRPr lang="en-US" sz="1400" dirty="0">
                <a:solidFill>
                  <a:srgbClr val="FFFFFF"/>
                </a:solidFill>
              </a:endParaRPr>
            </a:p>
          </p:txBody>
        </p:sp>
        <p:sp>
          <p:nvSpPr>
            <p:cNvPr id="106" name="Rectangle 105"/>
            <p:cNvSpPr/>
            <p:nvPr/>
          </p:nvSpPr>
          <p:spPr>
            <a:xfrm>
              <a:off x="5791766" y="307881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Improved</a:t>
              </a:r>
              <a:endParaRPr lang="en-US" sz="1400" dirty="0">
                <a:solidFill>
                  <a:srgbClr val="FFFFFF"/>
                </a:solidFill>
              </a:endParaRPr>
            </a:p>
          </p:txBody>
        </p:sp>
        <p:sp>
          <p:nvSpPr>
            <p:cNvPr id="107" name="Rectangle 106"/>
            <p:cNvSpPr/>
            <p:nvPr/>
          </p:nvSpPr>
          <p:spPr>
            <a:xfrm>
              <a:off x="5791766" y="348222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Integrated</a:t>
              </a:r>
              <a:endParaRPr lang="en-US" sz="1400" dirty="0">
                <a:solidFill>
                  <a:srgbClr val="FFFFFF"/>
                </a:solidFill>
              </a:endParaRPr>
            </a:p>
          </p:txBody>
        </p:sp>
        <p:sp>
          <p:nvSpPr>
            <p:cNvPr id="108" name="Rectangle 107"/>
            <p:cNvSpPr/>
            <p:nvPr/>
          </p:nvSpPr>
          <p:spPr>
            <a:xfrm>
              <a:off x="5791766" y="388564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Auto Remediation</a:t>
              </a:r>
              <a:endParaRPr lang="en-US" sz="1400" dirty="0">
                <a:solidFill>
                  <a:srgbClr val="FFFFFF"/>
                </a:solidFill>
              </a:endParaRPr>
            </a:p>
          </p:txBody>
        </p:sp>
        <p:sp>
          <p:nvSpPr>
            <p:cNvPr id="109" name="Rectangle 108"/>
            <p:cNvSpPr/>
            <p:nvPr/>
          </p:nvSpPr>
          <p:spPr>
            <a:xfrm>
              <a:off x="5791766" y="428905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10" name="Rectangle 109"/>
            <p:cNvSpPr/>
            <p:nvPr/>
          </p:nvSpPr>
          <p:spPr>
            <a:xfrm>
              <a:off x="5791766" y="469246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11" name="Rectangle 110"/>
            <p:cNvSpPr/>
            <p:nvPr/>
          </p:nvSpPr>
          <p:spPr>
            <a:xfrm>
              <a:off x="5791766" y="509587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Improved</a:t>
              </a:r>
              <a:endParaRPr lang="en-US" sz="1400" dirty="0">
                <a:solidFill>
                  <a:srgbClr val="FFFFFF"/>
                </a:solidFill>
              </a:endParaRPr>
            </a:p>
          </p:txBody>
        </p:sp>
        <p:sp>
          <p:nvSpPr>
            <p:cNvPr id="112" name="Rectangle 111"/>
            <p:cNvSpPr/>
            <p:nvPr/>
          </p:nvSpPr>
          <p:spPr>
            <a:xfrm>
              <a:off x="5791766" y="549928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New</a:t>
              </a:r>
              <a:endParaRPr lang="en-US" sz="1400" dirty="0">
                <a:solidFill>
                  <a:srgbClr val="FFFFFF"/>
                </a:solidFill>
              </a:endParaRPr>
            </a:p>
          </p:txBody>
        </p:sp>
        <p:sp>
          <p:nvSpPr>
            <p:cNvPr id="113" name="Rectangle 112"/>
            <p:cNvSpPr/>
            <p:nvPr/>
          </p:nvSpPr>
          <p:spPr>
            <a:xfrm>
              <a:off x="5791766" y="590270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14" name="Rectangle 113"/>
            <p:cNvSpPr/>
            <p:nvPr/>
          </p:nvSpPr>
          <p:spPr>
            <a:xfrm>
              <a:off x="5791766" y="6306107"/>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grpSp>
      <p:grpSp>
        <p:nvGrpSpPr>
          <p:cNvPr id="115" name="Group 114"/>
          <p:cNvGrpSpPr/>
          <p:nvPr/>
        </p:nvGrpSpPr>
        <p:grpSpPr>
          <a:xfrm>
            <a:off x="9835254" y="1061756"/>
            <a:ext cx="1974158" cy="5610111"/>
            <a:chOff x="5791766" y="1061756"/>
            <a:chExt cx="1974158" cy="5610111"/>
          </a:xfrm>
        </p:grpSpPr>
        <p:sp>
          <p:nvSpPr>
            <p:cNvPr id="116" name="Rectangle 115"/>
            <p:cNvSpPr/>
            <p:nvPr/>
          </p:nvSpPr>
          <p:spPr>
            <a:xfrm>
              <a:off x="5791766" y="1061756"/>
              <a:ext cx="1974158"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2000" dirty="0" smtClean="0">
                  <a:solidFill>
                    <a:srgbClr val="FFFFFF"/>
                  </a:solidFill>
                </a:rPr>
                <a:t>2012 SP1</a:t>
              </a:r>
              <a:endParaRPr lang="en-US" sz="2000" dirty="0">
                <a:solidFill>
                  <a:srgbClr val="FFFFFF"/>
                </a:solidFill>
              </a:endParaRPr>
            </a:p>
          </p:txBody>
        </p:sp>
        <p:sp>
          <p:nvSpPr>
            <p:cNvPr id="117" name="Rectangle 116"/>
            <p:cNvSpPr/>
            <p:nvPr/>
          </p:nvSpPr>
          <p:spPr>
            <a:xfrm>
              <a:off x="5791766" y="146516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Metro style</a:t>
              </a:r>
              <a:endParaRPr lang="en-US" sz="1400" dirty="0">
                <a:solidFill>
                  <a:srgbClr val="FFFFFF"/>
                </a:solidFill>
              </a:endParaRPr>
            </a:p>
          </p:txBody>
        </p:sp>
        <p:sp>
          <p:nvSpPr>
            <p:cNvPr id="118" name="Rectangle 117"/>
            <p:cNvSpPr/>
            <p:nvPr/>
          </p:nvSpPr>
          <p:spPr>
            <a:xfrm>
              <a:off x="5791766" y="186858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19" name="Rectangle 118"/>
            <p:cNvSpPr/>
            <p:nvPr/>
          </p:nvSpPr>
          <p:spPr>
            <a:xfrm>
              <a:off x="5791766" y="227199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Windows 8,Mac,Linux</a:t>
              </a:r>
              <a:endParaRPr lang="en-US" sz="1400" dirty="0">
                <a:solidFill>
                  <a:srgbClr val="FFFFFF"/>
                </a:solidFill>
              </a:endParaRPr>
            </a:p>
          </p:txBody>
        </p:sp>
        <p:sp>
          <p:nvSpPr>
            <p:cNvPr id="120" name="Rectangle 119"/>
            <p:cNvSpPr/>
            <p:nvPr/>
          </p:nvSpPr>
          <p:spPr>
            <a:xfrm>
              <a:off x="5791766" y="267540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Flexible hierarchies</a:t>
              </a:r>
              <a:endParaRPr lang="en-US" sz="1400" dirty="0">
                <a:solidFill>
                  <a:srgbClr val="FFFFFF"/>
                </a:solidFill>
              </a:endParaRPr>
            </a:p>
          </p:txBody>
        </p:sp>
        <p:sp>
          <p:nvSpPr>
            <p:cNvPr id="121" name="Rectangle 120"/>
            <p:cNvSpPr/>
            <p:nvPr/>
          </p:nvSpPr>
          <p:spPr>
            <a:xfrm>
              <a:off x="5791766" y="307881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22" name="Rectangle 121"/>
            <p:cNvSpPr/>
            <p:nvPr/>
          </p:nvSpPr>
          <p:spPr>
            <a:xfrm>
              <a:off x="5791766" y="348222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Real-time actions</a:t>
              </a:r>
              <a:endParaRPr lang="en-US" sz="1400" dirty="0">
                <a:solidFill>
                  <a:srgbClr val="FFFFFF"/>
                </a:solidFill>
              </a:endParaRPr>
            </a:p>
          </p:txBody>
        </p:sp>
        <p:sp>
          <p:nvSpPr>
            <p:cNvPr id="123" name="Rectangle 122"/>
            <p:cNvSpPr/>
            <p:nvPr/>
          </p:nvSpPr>
          <p:spPr>
            <a:xfrm>
              <a:off x="5791766" y="388564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User Profile and Data</a:t>
              </a:r>
              <a:endParaRPr lang="en-US" sz="1400" dirty="0">
                <a:solidFill>
                  <a:srgbClr val="FFFFFF"/>
                </a:solidFill>
              </a:endParaRPr>
            </a:p>
          </p:txBody>
        </p:sp>
        <p:sp>
          <p:nvSpPr>
            <p:cNvPr id="124" name="Rectangle 123"/>
            <p:cNvSpPr/>
            <p:nvPr/>
          </p:nvSpPr>
          <p:spPr>
            <a:xfrm>
              <a:off x="5791766" y="4289052"/>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Improved</a:t>
              </a:r>
              <a:endParaRPr lang="en-US" sz="1400" dirty="0">
                <a:solidFill>
                  <a:srgbClr val="FFFFFF"/>
                </a:solidFill>
              </a:endParaRPr>
            </a:p>
          </p:txBody>
        </p:sp>
        <p:sp>
          <p:nvSpPr>
            <p:cNvPr id="125" name="Rectangle 124"/>
            <p:cNvSpPr/>
            <p:nvPr/>
          </p:nvSpPr>
          <p:spPr>
            <a:xfrm>
              <a:off x="5791766" y="4692464"/>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26" name="Rectangle 125"/>
            <p:cNvSpPr/>
            <p:nvPr/>
          </p:nvSpPr>
          <p:spPr>
            <a:xfrm>
              <a:off x="5791766" y="5095876"/>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27" name="Rectangle 126"/>
            <p:cNvSpPr/>
            <p:nvPr/>
          </p:nvSpPr>
          <p:spPr>
            <a:xfrm>
              <a:off x="5791766" y="5499288"/>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sp>
          <p:nvSpPr>
            <p:cNvPr id="128" name="Rectangle 127"/>
            <p:cNvSpPr/>
            <p:nvPr/>
          </p:nvSpPr>
          <p:spPr>
            <a:xfrm>
              <a:off x="5791766" y="5902700"/>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1400" dirty="0" smtClean="0">
                  <a:solidFill>
                    <a:srgbClr val="FFFFFF"/>
                  </a:solidFill>
                </a:rPr>
                <a:t>Improved</a:t>
              </a:r>
              <a:endParaRPr lang="en-US" sz="1400" dirty="0">
                <a:solidFill>
                  <a:srgbClr val="FFFFFF"/>
                </a:solidFill>
              </a:endParaRPr>
            </a:p>
          </p:txBody>
        </p:sp>
        <p:sp>
          <p:nvSpPr>
            <p:cNvPr id="129" name="Rectangle 128"/>
            <p:cNvSpPr/>
            <p:nvPr/>
          </p:nvSpPr>
          <p:spPr>
            <a:xfrm>
              <a:off x="5791766" y="6306107"/>
              <a:ext cx="1974158" cy="36576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endParaRPr lang="en-US" sz="1400" dirty="0">
                <a:solidFill>
                  <a:srgbClr val="FFFFFF"/>
                </a:solidFill>
              </a:endParaRPr>
            </a:p>
          </p:txBody>
        </p:sp>
      </p:grpSp>
    </p:spTree>
    <p:extLst>
      <p:ext uri="{BB962C8B-B14F-4D97-AF65-F5344CB8AC3E}">
        <p14:creationId xmlns:p14="http://schemas.microsoft.com/office/powerpoint/2010/main" val="46814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07434"/>
            <a:ext cx="11173090" cy="433136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667870" y="1346868"/>
            <a:ext cx="11013088" cy="459818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Breakout </a:t>
            </a:r>
            <a:r>
              <a:rPr lang="en-US" sz="2400" dirty="0" smtClean="0">
                <a:solidFill>
                  <a:srgbClr val="FFFFFF">
                    <a:alpha val="99000"/>
                  </a:srgbClr>
                </a:solidFill>
              </a:rPr>
              <a:t>Sessions</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MGT310 | Microsoft System Center 2012 Endpoint Protection Overview</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MGT311 </a:t>
            </a:r>
            <a:r>
              <a:rPr lang="en-US" sz="2400" dirty="0">
                <a:solidFill>
                  <a:srgbClr val="FFFFFF">
                    <a:alpha val="99000"/>
                  </a:srgbClr>
                </a:solidFill>
              </a:rPr>
              <a:t>| Microsoft System Center 2012 Configuration Manager Deployment and Infrastructure Technical </a:t>
            </a:r>
            <a:r>
              <a:rPr lang="en-US" sz="2400" dirty="0" smtClean="0">
                <a:solidFill>
                  <a:srgbClr val="FFFFFF">
                    <a:alpha val="99000"/>
                  </a:srgbClr>
                </a:solidFill>
              </a:rPr>
              <a:t>Overview</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MGT312 | Deep Application Management with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MGT313 | Microsoft System Center 2012 Configuration Manager: Plan, Deploy, and Migrate from Configuration Manager 2007 to </a:t>
            </a:r>
            <a:r>
              <a:rPr lang="en-US" sz="2400" dirty="0" smtClean="0">
                <a:solidFill>
                  <a:srgbClr val="FFFFFF">
                    <a:alpha val="99000"/>
                  </a:srgbClr>
                </a:solidFill>
              </a:rPr>
              <a:t>2012</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MGT318 | Patch and Settings Management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WCL388 | Client Management Scenarios in the Windows 8 </a:t>
            </a:r>
            <a:r>
              <a:rPr lang="en-US" sz="2400" dirty="0" smtClean="0">
                <a:solidFill>
                  <a:srgbClr val="FFFFFF">
                    <a:alpha val="99000"/>
                  </a:srgbClr>
                </a:solidFill>
              </a:rPr>
              <a:t>Timeframe</a:t>
            </a:r>
          </a:p>
          <a:p>
            <a:pPr marL="860407" lvl="1" indent="-403225">
              <a:lnSpc>
                <a:spcPct val="90000"/>
              </a:lnSpc>
              <a:spcBef>
                <a:spcPct val="20000"/>
              </a:spcBef>
              <a:buSzPct val="105000"/>
              <a:buFontTx/>
              <a:buBlip>
                <a:blip r:embed="rId3"/>
              </a:buBlip>
            </a:pPr>
            <a:endParaRPr lang="en-US" sz="2400" dirty="0" smtClean="0">
              <a:solidFill>
                <a:srgbClr val="FFFFFF">
                  <a:alpha val="99000"/>
                </a:srgb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92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07868" y="1264920"/>
            <a:ext cx="11173090" cy="46786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9" name="Rectangle 8"/>
          <p:cNvSpPr/>
          <p:nvPr/>
        </p:nvSpPr>
        <p:spPr>
          <a:xfrm>
            <a:off x="667870" y="1372594"/>
            <a:ext cx="11013088" cy="4571006"/>
          </a:xfrm>
          <a:prstGeom prst="rect">
            <a:avLst/>
          </a:prstGeom>
        </p:spPr>
        <p:txBody>
          <a:bodyPr wrap="square">
            <a:normAutofit fontScale="85000" lnSpcReduction="20000"/>
          </a:bodyPr>
          <a:lstStyle/>
          <a:p>
            <a:pPr marL="403225" indent="-403225">
              <a:lnSpc>
                <a:spcPct val="90000"/>
              </a:lnSpc>
              <a:spcBef>
                <a:spcPct val="20000"/>
              </a:spcBef>
              <a:buSzPct val="105000"/>
              <a:buFontTx/>
              <a:buBlip>
                <a:blip r:embed="rId4"/>
              </a:buBlip>
            </a:pPr>
            <a:r>
              <a:rPr lang="en-US" sz="2400" dirty="0">
                <a:solidFill>
                  <a:srgbClr val="FFFFFF">
                    <a:alpha val="99000"/>
                  </a:srgbClr>
                </a:solidFill>
              </a:rPr>
              <a:t>Hands-on </a:t>
            </a:r>
            <a:r>
              <a:rPr lang="en-US" sz="2400" dirty="0" smtClean="0">
                <a:solidFill>
                  <a:srgbClr val="FFFFFF">
                    <a:alpha val="99000"/>
                  </a:srgbClr>
                </a:solidFill>
              </a:rPr>
              <a:t>Labs:</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MGT23-HOL</a:t>
            </a:r>
            <a:r>
              <a:rPr lang="en-US" sz="2400" dirty="0">
                <a:solidFill>
                  <a:srgbClr val="FFFFFF">
                    <a:alpha val="99000"/>
                  </a:srgbClr>
                </a:solidFill>
              </a:rPr>
              <a:t> | </a:t>
            </a:r>
            <a:r>
              <a:rPr lang="en-US" sz="2400" dirty="0" smtClean="0">
                <a:solidFill>
                  <a:srgbClr val="FFFFFF">
                    <a:alpha val="99000"/>
                  </a:srgbClr>
                </a:solidFill>
              </a:rPr>
              <a:t>Deploying </a:t>
            </a:r>
            <a:r>
              <a:rPr lang="en-US" sz="2400" dirty="0">
                <a:solidFill>
                  <a:srgbClr val="FFFFFF">
                    <a:alpha val="99000"/>
                  </a:srgbClr>
                </a:solidFill>
              </a:rPr>
              <a:t>Windows 7 to Bare Metal Systems with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MGT24-HOL</a:t>
            </a:r>
            <a:r>
              <a:rPr lang="en-US" sz="2400" dirty="0">
                <a:solidFill>
                  <a:srgbClr val="FFFFFF">
                    <a:alpha val="99000"/>
                  </a:srgbClr>
                </a:solidFill>
              </a:rPr>
              <a:t> |</a:t>
            </a:r>
            <a:r>
              <a:rPr lang="en-US" sz="2400" dirty="0" smtClean="0">
                <a:solidFill>
                  <a:srgbClr val="FFFFFF">
                    <a:alpha val="99000"/>
                  </a:srgbClr>
                </a:solidFill>
              </a:rPr>
              <a:t> Implementing </a:t>
            </a:r>
            <a:r>
              <a:rPr lang="en-US" sz="2400" dirty="0">
                <a:solidFill>
                  <a:srgbClr val="FFFFFF">
                    <a:alpha val="99000"/>
                  </a:srgbClr>
                </a:solidFill>
              </a:rPr>
              <a:t>Endpoint Protection 2012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MGT12-HOL</a:t>
            </a:r>
            <a:r>
              <a:rPr lang="en-US" sz="2400" dirty="0">
                <a:solidFill>
                  <a:srgbClr val="FFFFFF">
                    <a:alpha val="99000"/>
                  </a:srgbClr>
                </a:solidFill>
              </a:rPr>
              <a:t> |</a:t>
            </a:r>
            <a:r>
              <a:rPr lang="en-US" sz="2400" dirty="0" smtClean="0">
                <a:solidFill>
                  <a:srgbClr val="FFFFFF">
                    <a:alpha val="99000"/>
                  </a:srgbClr>
                </a:solidFill>
              </a:rPr>
              <a:t> Compliance </a:t>
            </a:r>
            <a:r>
              <a:rPr lang="en-US" sz="2400" dirty="0">
                <a:solidFill>
                  <a:srgbClr val="FFFFFF">
                    <a:alpha val="99000"/>
                  </a:srgbClr>
                </a:solidFill>
              </a:rPr>
              <a:t>and Settings Management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MGT25-HOL</a:t>
            </a:r>
            <a:r>
              <a:rPr lang="en-US" sz="2400" dirty="0">
                <a:solidFill>
                  <a:srgbClr val="FFFFFF">
                    <a:alpha val="99000"/>
                  </a:srgbClr>
                </a:solidFill>
              </a:rPr>
              <a:t> |</a:t>
            </a:r>
            <a:r>
              <a:rPr lang="en-US" sz="2400" dirty="0" smtClean="0">
                <a:solidFill>
                  <a:srgbClr val="FFFFFF">
                    <a:alpha val="99000"/>
                  </a:srgbClr>
                </a:solidFill>
              </a:rPr>
              <a:t> Deep </a:t>
            </a:r>
            <a:r>
              <a:rPr lang="en-US" sz="2400" dirty="0">
                <a:solidFill>
                  <a:srgbClr val="FFFFFF">
                    <a:alpha val="99000"/>
                  </a:srgbClr>
                </a:solidFill>
              </a:rPr>
              <a:t>Dive: Microsoft System Center 2012 Configuration Manager SQL Replication </a:t>
            </a:r>
            <a:r>
              <a:rPr lang="en-US" sz="2400" dirty="0" smtClean="0">
                <a:solidFill>
                  <a:srgbClr val="FFFFFF">
                    <a:alpha val="99000"/>
                  </a:srgbClr>
                </a:solidFill>
              </a:rPr>
              <a:t>Labs</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MGT21-HOL</a:t>
            </a:r>
            <a:r>
              <a:rPr lang="en-US" sz="2400" dirty="0">
                <a:solidFill>
                  <a:srgbClr val="FFFFFF">
                    <a:alpha val="99000"/>
                  </a:srgbClr>
                </a:solidFill>
              </a:rPr>
              <a:t> |</a:t>
            </a:r>
            <a:r>
              <a:rPr lang="en-US" sz="2400" dirty="0" smtClean="0">
                <a:solidFill>
                  <a:srgbClr val="FFFFFF">
                    <a:alpha val="99000"/>
                  </a:srgbClr>
                </a:solidFill>
              </a:rPr>
              <a:t> Basic </a:t>
            </a:r>
            <a:r>
              <a:rPr lang="en-US" sz="2400" dirty="0">
                <a:solidFill>
                  <a:srgbClr val="FFFFFF">
                    <a:alpha val="99000"/>
                  </a:srgbClr>
                </a:solidFill>
              </a:rPr>
              <a:t>Software Distribution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MGT16-HOL</a:t>
            </a:r>
            <a:r>
              <a:rPr lang="en-US" sz="2400" dirty="0">
                <a:solidFill>
                  <a:srgbClr val="FFFFFF">
                    <a:alpha val="99000"/>
                  </a:srgbClr>
                </a:solidFill>
              </a:rPr>
              <a:t> |</a:t>
            </a:r>
            <a:r>
              <a:rPr lang="en-US" sz="2400" dirty="0" smtClean="0">
                <a:solidFill>
                  <a:srgbClr val="FFFFFF">
                    <a:alpha val="99000"/>
                  </a:srgbClr>
                </a:solidFill>
              </a:rPr>
              <a:t>  Migrating </a:t>
            </a:r>
            <a:r>
              <a:rPr lang="en-US" sz="2400" dirty="0">
                <a:solidFill>
                  <a:srgbClr val="FFFFFF">
                    <a:alpha val="99000"/>
                  </a:srgbClr>
                </a:solidFill>
              </a:rPr>
              <a:t>from Microsoft System Center Configuration Manager 2007 to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MGT14-HOL</a:t>
            </a:r>
            <a:r>
              <a:rPr lang="en-US" sz="2400" dirty="0">
                <a:solidFill>
                  <a:srgbClr val="FFFFFF">
                    <a:alpha val="99000"/>
                  </a:srgbClr>
                </a:solidFill>
              </a:rPr>
              <a:t> |</a:t>
            </a:r>
            <a:r>
              <a:rPr lang="en-US" sz="2400" dirty="0" smtClean="0">
                <a:solidFill>
                  <a:srgbClr val="FFFFFF">
                    <a:alpha val="99000"/>
                  </a:srgbClr>
                </a:solidFill>
              </a:rPr>
              <a:t> Implementing </a:t>
            </a:r>
            <a:r>
              <a:rPr lang="en-US" sz="2400" dirty="0">
                <a:solidFill>
                  <a:srgbClr val="FFFFFF">
                    <a:alpha val="99000"/>
                  </a:srgbClr>
                </a:solidFill>
              </a:rPr>
              <a:t>Role Based Administration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MGT15-HOL</a:t>
            </a:r>
            <a:r>
              <a:rPr lang="en-US" sz="2400" dirty="0">
                <a:solidFill>
                  <a:srgbClr val="FFFFFF">
                    <a:alpha val="99000"/>
                  </a:srgbClr>
                </a:solidFill>
              </a:rPr>
              <a:t> |</a:t>
            </a:r>
            <a:r>
              <a:rPr lang="en-US" sz="2400" dirty="0" smtClean="0">
                <a:solidFill>
                  <a:srgbClr val="FFFFFF">
                    <a:alpha val="99000"/>
                  </a:srgbClr>
                </a:solidFill>
              </a:rPr>
              <a:t> Deploying </a:t>
            </a:r>
            <a:r>
              <a:rPr lang="en-US" sz="2400" dirty="0">
                <a:solidFill>
                  <a:srgbClr val="FFFFFF">
                    <a:alpha val="99000"/>
                  </a:srgbClr>
                </a:solidFill>
              </a:rPr>
              <a:t>a Microsoft System Center 2012 Configuration Manager </a:t>
            </a:r>
            <a:r>
              <a:rPr lang="en-US" sz="2400" dirty="0" smtClean="0">
                <a:solidFill>
                  <a:srgbClr val="FFFFFF">
                    <a:alpha val="99000"/>
                  </a:srgbClr>
                </a:solidFill>
              </a:rPr>
              <a:t>Hierarchy</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MGT11-HOL</a:t>
            </a:r>
            <a:r>
              <a:rPr lang="en-US" sz="2400" dirty="0">
                <a:solidFill>
                  <a:srgbClr val="FFFFFF">
                    <a:alpha val="99000"/>
                  </a:srgbClr>
                </a:solidFill>
              </a:rPr>
              <a:t> |</a:t>
            </a:r>
            <a:r>
              <a:rPr lang="en-US" sz="2400" dirty="0" smtClean="0">
                <a:solidFill>
                  <a:srgbClr val="FFFFFF">
                    <a:alpha val="99000"/>
                  </a:srgbClr>
                </a:solidFill>
              </a:rPr>
              <a:t> Introduction </a:t>
            </a:r>
            <a:r>
              <a:rPr lang="en-US" sz="2400" dirty="0">
                <a:solidFill>
                  <a:srgbClr val="FFFFFF">
                    <a:alpha val="99000"/>
                  </a:srgbClr>
                </a:solidFill>
              </a:rPr>
              <a:t>to Microsoft System Center 2012 Configuration Manager</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63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1" presetClass="exit"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dirty="0" smtClean="0"/>
              <a:t>System Center 2012 Configuration Manager</a:t>
            </a:r>
            <a:endParaRPr lang="en-US" dirty="0"/>
          </a:p>
        </p:txBody>
      </p:sp>
      <p:grpSp>
        <p:nvGrpSpPr>
          <p:cNvPr id="2" name="Group 1"/>
          <p:cNvGrpSpPr/>
          <p:nvPr/>
        </p:nvGrpSpPr>
        <p:grpSpPr>
          <a:xfrm>
            <a:off x="536581" y="1858360"/>
            <a:ext cx="3566160" cy="4389120"/>
            <a:chOff x="536581" y="1858360"/>
            <a:chExt cx="3566160" cy="4389120"/>
          </a:xfrm>
        </p:grpSpPr>
        <p:sp>
          <p:nvSpPr>
            <p:cNvPr id="78" name="TextBox 77"/>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Empower Users</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34" name="Rectangle 33"/>
            <p:cNvSpPr/>
            <p:nvPr/>
          </p:nvSpPr>
          <p:spPr>
            <a:xfrm>
              <a:off x="823698" y="4546420"/>
              <a:ext cx="2991926" cy="1323439"/>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people to be </a:t>
              </a:r>
              <a:r>
                <a:rPr lang="en-US" sz="2000" dirty="0" smtClean="0">
                  <a:solidFill>
                    <a:srgbClr val="FFFFFF"/>
                  </a:solidFill>
                  <a:latin typeface="Segoe" pitchFamily="34" charset="0"/>
                  <a:cs typeface="Arial" pitchFamily="34" charset="0"/>
                </a:rPr>
                <a:t>more productive </a:t>
              </a:r>
              <a:r>
                <a:rPr lang="en-US" sz="2000" dirty="0">
                  <a:solidFill>
                    <a:srgbClr val="FFFFFF"/>
                  </a:solidFill>
                  <a:latin typeface="Segoe" pitchFamily="34" charset="0"/>
                  <a:cs typeface="Arial" pitchFamily="34" charset="0"/>
                </a:rPr>
                <a:t>from </a:t>
              </a:r>
              <a:r>
                <a:rPr lang="en-US" sz="2000" dirty="0" smtClean="0">
                  <a:solidFill>
                    <a:srgbClr val="FFFFFF"/>
                  </a:solidFill>
                  <a:latin typeface="Segoe" pitchFamily="34" charset="0"/>
                  <a:cs typeface="Arial" pitchFamily="34" charset="0"/>
                </a:rPr>
                <a:t>almost anywhere </a:t>
              </a:r>
              <a:r>
                <a:rPr lang="en-US" sz="2000" dirty="0">
                  <a:solidFill>
                    <a:srgbClr val="FFFFFF"/>
                  </a:solidFill>
                  <a:latin typeface="Segoe" pitchFamily="34" charset="0"/>
                  <a:cs typeface="Arial" pitchFamily="34" charset="0"/>
                </a:rPr>
                <a:t>on </a:t>
              </a:r>
              <a:r>
                <a:rPr lang="en-US" sz="2000" dirty="0" smtClean="0">
                  <a:solidFill>
                    <a:srgbClr val="FFFFFF"/>
                  </a:solidFill>
                  <a:latin typeface="Segoe" pitchFamily="34" charset="0"/>
                  <a:cs typeface="Arial" pitchFamily="34" charset="0"/>
                </a:rPr>
                <a:t>almost any device. </a:t>
              </a:r>
              <a:endParaRPr lang="en-US" sz="2000" dirty="0">
                <a:solidFill>
                  <a:srgbClr val="FFFFFF"/>
                </a:solidFill>
                <a:latin typeface="Segoe" pitchFamily="34" charset="0"/>
                <a:cs typeface="Arial" pitchFamily="34" charset="0"/>
              </a:endParaRPr>
            </a:p>
          </p:txBody>
        </p:sp>
        <p:grpSp>
          <p:nvGrpSpPr>
            <p:cNvPr id="14" name="Group 13"/>
            <p:cNvGrpSpPr/>
            <p:nvPr/>
          </p:nvGrpSpPr>
          <p:grpSpPr>
            <a:xfrm>
              <a:off x="1557324" y="2734553"/>
              <a:ext cx="1524674" cy="1388894"/>
              <a:chOff x="1573530" y="2777697"/>
              <a:chExt cx="1304930" cy="1188720"/>
            </a:xfrm>
          </p:grpSpPr>
          <p:pic>
            <p:nvPicPr>
              <p:cNvPr id="3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1573530" y="2777697"/>
                <a:ext cx="1188720" cy="1188720"/>
              </a:xfrm>
              <a:prstGeom prst="rect">
                <a:avLst/>
              </a:prstGeom>
              <a:noFill/>
            </p:spPr>
          </p:pic>
          <p:pic>
            <p:nvPicPr>
              <p:cNvPr id="13"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grpSp>
      <p:grpSp>
        <p:nvGrpSpPr>
          <p:cNvPr id="4" name="Group 3"/>
          <p:cNvGrpSpPr/>
          <p:nvPr/>
        </p:nvGrpSpPr>
        <p:grpSpPr>
          <a:xfrm>
            <a:off x="8078317" y="1858360"/>
            <a:ext cx="3566160" cy="4389120"/>
            <a:chOff x="8078317" y="1858360"/>
            <a:chExt cx="3566160" cy="4389120"/>
          </a:xfrm>
        </p:grpSpPr>
        <p:sp>
          <p:nvSpPr>
            <p:cNvPr id="79" name="TextBox 78"/>
            <p:cNvSpPr txBox="1"/>
            <p:nvPr/>
          </p:nvSpPr>
          <p:spPr>
            <a:xfrm>
              <a:off x="8091732" y="2120750"/>
              <a:ext cx="3539331"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Simplify </a:t>
              </a:r>
              <a:r>
                <a:rPr lang="en-US" sz="2400" b="1" dirty="0" smtClean="0">
                  <a:solidFill>
                    <a:srgbClr val="FFFFFF"/>
                  </a:solidFill>
                  <a:latin typeface="Segoe Semibold" pitchFamily="34" charset="0"/>
                  <a:cs typeface="Arial" pitchFamily="34" charset="0"/>
                </a:rPr>
                <a:t>Administration</a:t>
              </a:r>
              <a:endParaRPr lang="en-US" sz="2400" b="1" dirty="0">
                <a:solidFill>
                  <a:srgbClr val="FFFFFF"/>
                </a:solidFill>
                <a:latin typeface="Segoe Semibold" pitchFamily="34" charset="0"/>
                <a:cs typeface="Arial" pitchFamily="34" charset="0"/>
              </a:endParaRPr>
            </a:p>
          </p:txBody>
        </p:sp>
        <p:sp>
          <p:nvSpPr>
            <p:cNvPr id="43" name="Rectangle 42"/>
            <p:cNvSpPr/>
            <p:nvPr/>
          </p:nvSpPr>
          <p:spPr>
            <a:xfrm>
              <a:off x="8078317" y="4546420"/>
              <a:ext cx="3566160"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Improve IT effectiveness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and efficiency.</a:t>
              </a:r>
            </a:p>
          </p:txBody>
        </p:sp>
        <p:sp>
          <p:nvSpPr>
            <p:cNvPr id="36" name="Rectangle 35"/>
            <p:cNvSpPr/>
            <p:nvPr/>
          </p:nvSpPr>
          <p:spPr bwMode="auto">
            <a:xfrm>
              <a:off x="8078317"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850924" y="3204584"/>
              <a:ext cx="724565" cy="896249"/>
            </a:xfrm>
            <a:prstGeom prst="rect">
              <a:avLst/>
            </a:prstGeom>
          </p:spPr>
        </p:pic>
        <p:grpSp>
          <p:nvGrpSpPr>
            <p:cNvPr id="19" name="Group 18"/>
            <p:cNvGrpSpPr/>
            <p:nvPr/>
          </p:nvGrpSpPr>
          <p:grpSpPr>
            <a:xfrm>
              <a:off x="9570411" y="3028765"/>
              <a:ext cx="1021601" cy="798337"/>
              <a:chOff x="9570411" y="2856637"/>
              <a:chExt cx="1021601" cy="798337"/>
            </a:xfrm>
          </p:grpSpPr>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570411" y="2856637"/>
                <a:ext cx="1021601" cy="798337"/>
              </a:xfrm>
              <a:prstGeom prst="rect">
                <a:avLst/>
              </a:prstGeom>
            </p:spPr>
          </p:pic>
          <p:cxnSp>
            <p:nvCxnSpPr>
              <p:cNvPr id="18" name="Straight Connector 17"/>
              <p:cNvCxnSpPr/>
              <p:nvPr/>
            </p:nvCxnSpPr>
            <p:spPr>
              <a:xfrm>
                <a:off x="9763539" y="32004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63539" y="32766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9763539" y="33528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763539" y="34290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p:cNvGrpSpPr/>
          <p:nvPr/>
        </p:nvGrpSpPr>
        <p:grpSpPr>
          <a:xfrm>
            <a:off x="4306096" y="1858360"/>
            <a:ext cx="3566160" cy="4389120"/>
            <a:chOff x="4306096" y="1858360"/>
            <a:chExt cx="3566160" cy="4389120"/>
          </a:xfrm>
        </p:grpSpPr>
        <p:sp>
          <p:nvSpPr>
            <p:cNvPr id="75" name="TextBox 74"/>
            <p:cNvSpPr txBox="1"/>
            <p:nvPr/>
          </p:nvSpPr>
          <p:spPr>
            <a:xfrm>
              <a:off x="4306097" y="2120750"/>
              <a:ext cx="3566159"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Unify Infrastructure</a:t>
              </a:r>
            </a:p>
          </p:txBody>
        </p:sp>
        <p:sp>
          <p:nvSpPr>
            <p:cNvPr id="42" name="Rectangle 41"/>
            <p:cNvSpPr/>
            <p:nvPr/>
          </p:nvSpPr>
          <p:spPr>
            <a:xfrm>
              <a:off x="4306097" y="4546420"/>
              <a:ext cx="3566159"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Reduce costs by </a:t>
              </a:r>
              <a:r>
                <a:rPr lang="en-US" sz="2000" dirty="0" smtClean="0">
                  <a:solidFill>
                    <a:srgbClr val="FFFFFF"/>
                  </a:solidFill>
                  <a:latin typeface="Segoe" pitchFamily="34" charset="0"/>
                  <a:cs typeface="Arial" pitchFamily="34" charset="0"/>
                </a:rPr>
                <a:t>unifying </a:t>
              </a:r>
              <a:r>
                <a:rPr lang="en-US" sz="2000" dirty="0">
                  <a:solidFill>
                    <a:srgbClr val="FFFFFF"/>
                  </a:solidFill>
                  <a:latin typeface="Segoe" pitchFamily="34" charset="0"/>
                  <a:cs typeface="Arial" pitchFamily="34" charset="0"/>
                </a:rPr>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IT management </a:t>
              </a:r>
              <a:r>
                <a:rPr lang="en-US" sz="2000" dirty="0" smtClean="0">
                  <a:solidFill>
                    <a:srgbClr val="FFFFFF"/>
                  </a:solidFill>
                  <a:latin typeface="Segoe" pitchFamily="34" charset="0"/>
                  <a:cs typeface="Arial" pitchFamily="34" charset="0"/>
                </a:rPr>
                <a:t/>
              </a:r>
              <a:br>
                <a:rPr lang="en-US" sz="2000" dirty="0" smtClean="0">
                  <a:solidFill>
                    <a:srgbClr val="FFFFFF"/>
                  </a:solidFill>
                  <a:latin typeface="Segoe" pitchFamily="34" charset="0"/>
                  <a:cs typeface="Arial" pitchFamily="34" charset="0"/>
                </a:rPr>
              </a:br>
              <a:r>
                <a:rPr lang="en-US" sz="2000" dirty="0" smtClean="0">
                  <a:solidFill>
                    <a:srgbClr val="FFFFFF"/>
                  </a:solidFill>
                  <a:latin typeface="Segoe" pitchFamily="34" charset="0"/>
                  <a:cs typeface="Arial" pitchFamily="34" charset="0"/>
                </a:rPr>
                <a:t>infrastructure</a:t>
              </a:r>
              <a:r>
                <a:rPr lang="en-US" sz="2000" dirty="0">
                  <a:solidFill>
                    <a:srgbClr val="FFFFFF"/>
                  </a:solidFill>
                  <a:latin typeface="Segoe" pitchFamily="34" charset="0"/>
                  <a:cs typeface="Arial" pitchFamily="34" charset="0"/>
                </a:rPr>
                <a:t>.</a:t>
              </a:r>
            </a:p>
          </p:txBody>
        </p:sp>
        <p:sp>
          <p:nvSpPr>
            <p:cNvPr id="35" name="Rectangle 34"/>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1" name="Straight Connector 50"/>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9" name="Straight Connector 58"/>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Tree>
    <p:extLst>
      <p:ext uri="{BB962C8B-B14F-4D97-AF65-F5344CB8AC3E}">
        <p14:creationId xmlns:p14="http://schemas.microsoft.com/office/powerpoint/2010/main" val="44213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 Track Resources</a:t>
            </a:r>
            <a:endParaRPr lang="en-US" dirty="0"/>
          </a:p>
        </p:txBody>
      </p:sp>
      <p:pic>
        <p:nvPicPr>
          <p:cNvPr id="9" name="Picture 8"/>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sp>
        <p:nvSpPr>
          <p:cNvPr id="7" name="Rectangle 6"/>
          <p:cNvSpPr/>
          <p:nvPr/>
        </p:nvSpPr>
        <p:spPr bwMode="auto">
          <a:xfrm>
            <a:off x="8737815" y="3476369"/>
            <a:ext cx="1846596" cy="1663833"/>
          </a:xfrm>
          <a:prstGeom prst="rect">
            <a:avLst/>
          </a:prstGeom>
          <a:solidFill>
            <a:srgbClr val="3B6DB4"/>
          </a:solidFill>
          <a:ln>
            <a:solidFill>
              <a:srgbClr val="3B6DB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a:t>
            </a:r>
            <a:r>
              <a:rPr lang="da-DK" dirty="0" smtClean="0">
                <a:solidFill>
                  <a:srgbClr val="FFFFFF"/>
                </a:solidFill>
                <a:ea typeface="Segoe UI" pitchFamily="34" charset="0"/>
                <a:cs typeface="Segoe UI" pitchFamily="34" charset="0"/>
              </a:rPr>
              <a:t>System </a:t>
            </a:r>
            <a:r>
              <a:rPr lang="da-DK" dirty="0">
                <a:solidFill>
                  <a:srgbClr val="FFFFFF"/>
                </a:solidFill>
                <a:ea typeface="Segoe UI" pitchFamily="34" charset="0"/>
                <a:cs typeface="Segoe UI" pitchFamily="34" charset="0"/>
              </a:rPr>
              <a:t>Center 2012 SP1 </a:t>
            </a:r>
            <a:r>
              <a:rPr lang="da-DK" dirty="0" smtClean="0">
                <a:solidFill>
                  <a:srgbClr val="FFFFFF"/>
                </a:solidFill>
                <a:ea typeface="Segoe UI" pitchFamily="34" charset="0"/>
                <a:cs typeface="Segoe UI" pitchFamily="34" charset="0"/>
              </a:rPr>
              <a:t>CTP</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smtClean="0">
                <a:solidFill>
                  <a:srgbClr val="FFFFFF"/>
                </a:solidFill>
                <a:ea typeface="Segoe UI" pitchFamily="34" charset="0"/>
                <a:cs typeface="Segoe UI" pitchFamily="34" charset="0"/>
              </a:rPr>
              <a:t>microsoft.com/</a:t>
            </a:r>
            <a:r>
              <a:rPr lang="en-US" sz="1050" u="sng" dirty="0" err="1" smtClean="0">
                <a:solidFill>
                  <a:srgbClr val="FFFFFF"/>
                </a:solidFill>
                <a:ea typeface="Segoe UI" pitchFamily="34" charset="0"/>
                <a:cs typeface="Segoe UI" pitchFamily="34" charset="0"/>
              </a:rPr>
              <a:t>systemcenter</a:t>
            </a:r>
            <a:endParaRPr lang="en-US" sz="1050" dirty="0">
              <a:solidFill>
                <a:srgbClr val="FFFFFF"/>
              </a:solidFill>
              <a:ea typeface="Segoe UI" pitchFamily="34" charset="0"/>
              <a:cs typeface="Segoe UI" pitchFamily="34" charset="0"/>
            </a:endParaRPr>
          </a:p>
        </p:txBody>
      </p:sp>
      <p:sp>
        <p:nvSpPr>
          <p:cNvPr id="17" name="Rectangle 16">
            <a:hlinkClick r:id="rId5"/>
          </p:cNvPr>
          <p:cNvSpPr/>
          <p:nvPr/>
        </p:nvSpPr>
        <p:spPr bwMode="auto">
          <a:xfrm>
            <a:off x="4861628" y="1725160"/>
            <a:ext cx="1846596" cy="1666462"/>
          </a:xfrm>
          <a:prstGeom prst="rect">
            <a:avLst/>
          </a:prstGeom>
          <a:solidFill>
            <a:srgbClr val="29292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sz="1600" smtClean="0">
                <a:solidFill>
                  <a:srgbClr val="FFFFFF"/>
                </a:solidFill>
                <a:ea typeface="Segoe UI" pitchFamily="34" charset="0"/>
                <a:cs typeface="Segoe UI" pitchFamily="34" charset="0"/>
              </a:rPr>
              <a:t>#TEMGT309</a:t>
            </a:r>
            <a:endParaRPr lang="en-US" sz="1600" dirty="0">
              <a:solidFill>
                <a:srgbClr val="FFFFFF"/>
              </a:solidFill>
              <a:ea typeface="Segoe UI" pitchFamily="34" charset="0"/>
              <a:cs typeface="Segoe UI" pitchFamily="34" charset="0"/>
            </a:endParaRPr>
          </a:p>
        </p:txBody>
      </p:sp>
      <p:sp>
        <p:nvSpPr>
          <p:cNvPr id="20" name="Rectangle 19">
            <a:hlinkClick r:id="rId5"/>
          </p:cNvPr>
          <p:cNvSpPr/>
          <p:nvPr/>
        </p:nvSpPr>
        <p:spPr bwMode="auto">
          <a:xfrm>
            <a:off x="6801178" y="3476369"/>
            <a:ext cx="1846596" cy="16638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a:t>
            </a:r>
            <a:r>
              <a:rPr lang="en-US" dirty="0" smtClean="0">
                <a:solidFill>
                  <a:srgbClr val="FFFFFF"/>
                </a:solidFill>
                <a:ea typeface="Segoe UI" pitchFamily="34" charset="0"/>
                <a:cs typeface="Segoe UI" pitchFamily="34" charset="0"/>
              </a:rPr>
              <a:t>System Center 2012 Evaluation</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smtClean="0">
                <a:solidFill>
                  <a:srgbClr val="FFFFFF"/>
                </a:solidFill>
                <a:ea typeface="Segoe UI" pitchFamily="34" charset="0"/>
                <a:cs typeface="Segoe UI" pitchFamily="34" charset="0"/>
              </a:rPr>
              <a:t>microsoft.com/</a:t>
            </a:r>
            <a:r>
              <a:rPr lang="en-US" sz="1050" u="sng" dirty="0" err="1" smtClean="0">
                <a:solidFill>
                  <a:srgbClr val="FFFFFF"/>
                </a:solidFill>
                <a:ea typeface="Segoe UI" pitchFamily="34" charset="0"/>
                <a:cs typeface="Segoe UI" pitchFamily="34" charset="0"/>
              </a:rPr>
              <a:t>systemcenter</a:t>
            </a:r>
            <a:endParaRPr lang="en-US" sz="1200" dirty="0">
              <a:solidFill>
                <a:srgbClr val="FFFFFF"/>
              </a:solidFill>
              <a:ea typeface="Segoe UI" pitchFamily="34" charset="0"/>
              <a:cs typeface="Segoe UI" pitchFamily="34" charset="0"/>
            </a:endParaRPr>
          </a:p>
        </p:txBody>
      </p:sp>
      <p:sp>
        <p:nvSpPr>
          <p:cNvPr id="8" name="Rectangle 7">
            <a:hlinkClick r:id="rId5"/>
          </p:cNvPr>
          <p:cNvSpPr/>
          <p:nvPr/>
        </p:nvSpPr>
        <p:spPr bwMode="auto">
          <a:xfrm>
            <a:off x="4861628" y="3476369"/>
            <a:ext cx="1846596" cy="1666462"/>
          </a:xfrm>
          <a:prstGeom prst="rect">
            <a:avLst/>
          </a:prstGeom>
          <a:solidFill>
            <a:srgbClr val="3BBEB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6">
            <a:extLst>
              <a:ext uri="{28A0092B-C50C-407E-A947-70E740481C1C}">
                <a14:useLocalDpi xmlns:a14="http://schemas.microsoft.com/office/drawing/2010/main" val="0"/>
              </a:ext>
            </a:extLst>
          </a:blip>
          <a:srcRect b="-4383"/>
          <a:stretch/>
        </p:blipFill>
        <p:spPr bwMode="black">
          <a:xfrm>
            <a:off x="5180012" y="3657600"/>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3"/>
          <p:cNvSpPr>
            <a:spLocks noEditPoints="1"/>
          </p:cNvSpPr>
          <p:nvPr/>
        </p:nvSpPr>
        <p:spPr bwMode="black">
          <a:xfrm>
            <a:off x="5256212" y="1828800"/>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rgbClr val="FFFFFF"/>
              </a:solidFill>
              <a:latin typeface="Segoe Light" pitchFamily="34" charset="0"/>
            </a:endParaRPr>
          </a:p>
        </p:txBody>
      </p:sp>
      <p:sp>
        <p:nvSpPr>
          <p:cNvPr id="11" name="Rectangle 10"/>
          <p:cNvSpPr/>
          <p:nvPr>
            <p:custDataLst>
              <p:tags r:id="rId1"/>
            </p:custDataLst>
          </p:nvPr>
        </p:nvSpPr>
        <p:spPr bwMode="auto">
          <a:xfrm>
            <a:off x="6801179" y="1724928"/>
            <a:ext cx="3783232" cy="1666693"/>
          </a:xfrm>
          <a:prstGeom prst="rect">
            <a:avLst/>
          </a:prstGeom>
          <a:solidFill>
            <a:srgbClr val="429A1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600" dirty="0" smtClean="0">
                <a:solidFill>
                  <a:srgbClr val="FFFFFF">
                    <a:alpha val="98824"/>
                  </a:srgbClr>
                </a:solidFill>
                <a:ea typeface="Segoe UI" pitchFamily="34" charset="0"/>
                <a:cs typeface="Segoe UI" pitchFamily="34" charset="0"/>
              </a:rPr>
              <a:t>Talk to our Experts at the TLC</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652" y="1863907"/>
            <a:ext cx="978286" cy="975662"/>
          </a:xfrm>
          <a:prstGeom prst="rect">
            <a:avLst/>
          </a:prstGeom>
        </p:spPr>
      </p:pic>
    </p:spTree>
    <p:extLst>
      <p:ext uri="{BB962C8B-B14F-4D97-AF65-F5344CB8AC3E}">
        <p14:creationId xmlns:p14="http://schemas.microsoft.com/office/powerpoint/2010/main" val="97573893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60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3600112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36358908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0024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rot="5400000">
            <a:off x="336647" y="7944012"/>
            <a:ext cx="4035231" cy="3571874"/>
          </a:xfrm>
          <a:prstGeom prst="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09833" tIns="0" rIns="109833" bIns="54916" numCol="1" rtlCol="0" anchor="ctr" anchorCtr="0" compatLnSpc="1">
            <a:prstTxWarp prst="textNoShape">
              <a:avLst/>
            </a:prstTxWarp>
          </a:bodyPr>
          <a:lstStyle/>
          <a:p>
            <a:pPr defTabSz="1098016" fontAlgn="base">
              <a:spcBef>
                <a:spcPct val="0"/>
              </a:spcBef>
              <a:spcAft>
                <a:spcPct val="0"/>
              </a:spcAft>
            </a:pPr>
            <a:endParaRPr lang="en-US" altLang="zh-CN" sz="1600" b="1" kern="0" dirty="0">
              <a:solidFill>
                <a:srgbClr val="FFFFFF"/>
              </a:solidFill>
              <a:latin typeface="Segoe" pitchFamily="34" charset="0"/>
            </a:endParaRPr>
          </a:p>
        </p:txBody>
      </p:sp>
      <p:grpSp>
        <p:nvGrpSpPr>
          <p:cNvPr id="6" name="Group 5"/>
          <p:cNvGrpSpPr/>
          <p:nvPr/>
        </p:nvGrpSpPr>
        <p:grpSpPr>
          <a:xfrm>
            <a:off x="4378328" y="7712334"/>
            <a:ext cx="3571874" cy="4035231"/>
            <a:chOff x="4378327" y="1435101"/>
            <a:chExt cx="3571874" cy="4035231"/>
          </a:xfrm>
          <a:solidFill>
            <a:schemeClr val="bg2"/>
          </a:solidFill>
        </p:grpSpPr>
        <p:sp>
          <p:nvSpPr>
            <p:cNvPr id="24" name="Rectangle 23"/>
            <p:cNvSpPr/>
            <p:nvPr/>
          </p:nvSpPr>
          <p:spPr bwMode="auto">
            <a:xfrm rot="5400000">
              <a:off x="4146648" y="1666780"/>
              <a:ext cx="4035231" cy="3571874"/>
            </a:xfrm>
            <a:prstGeom prst="rect">
              <a:avLst/>
            </a:prstGeom>
            <a:grp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09833" tIns="0" rIns="109833" bIns="54916" numCol="1" rtlCol="0" anchor="ctr" anchorCtr="0" compatLnSpc="1">
              <a:prstTxWarp prst="textNoShape">
                <a:avLst/>
              </a:prstTxWarp>
            </a:bodyPr>
            <a:lstStyle/>
            <a:p>
              <a:pPr defTabSz="1098016" fontAlgn="base">
                <a:spcBef>
                  <a:spcPct val="0"/>
                </a:spcBef>
                <a:spcAft>
                  <a:spcPct val="0"/>
                </a:spcAft>
              </a:pPr>
              <a:endParaRPr lang="en-US" altLang="zh-CN" sz="1600" b="1" kern="0" dirty="0">
                <a:solidFill>
                  <a:srgbClr val="FFFFFF"/>
                </a:solidFill>
                <a:latin typeface="Segoe" pitchFamily="34" charset="0"/>
              </a:endParaRPr>
            </a:p>
          </p:txBody>
        </p:sp>
        <p:sp>
          <p:nvSpPr>
            <p:cNvPr id="75" name="TextBox 74"/>
            <p:cNvSpPr txBox="1"/>
            <p:nvPr/>
          </p:nvSpPr>
          <p:spPr>
            <a:xfrm>
              <a:off x="4713345" y="1555810"/>
              <a:ext cx="2894779" cy="400110"/>
            </a:xfrm>
            <a:prstGeom prst="rect">
              <a:avLst/>
            </a:prstGeom>
            <a:grpFill/>
          </p:spPr>
          <p:txBody>
            <a:bodyPr wrap="square" rtlCol="0">
              <a:spAutoFit/>
            </a:bodyPr>
            <a:lstStyle/>
            <a:p>
              <a:pPr algn="ctr"/>
              <a:r>
                <a:rPr lang="en-US" sz="2000" b="1" dirty="0">
                  <a:solidFill>
                    <a:srgbClr val="FFFFFF"/>
                  </a:solidFill>
                  <a:latin typeface="Segoe" pitchFamily="34" charset="0"/>
                  <a:cs typeface="Arial" pitchFamily="34" charset="0"/>
                </a:rPr>
                <a:t>Unify Infrastructure</a:t>
              </a:r>
            </a:p>
          </p:txBody>
        </p:sp>
        <p:sp>
          <p:nvSpPr>
            <p:cNvPr id="42" name="Rectangle 41"/>
            <p:cNvSpPr/>
            <p:nvPr/>
          </p:nvSpPr>
          <p:spPr>
            <a:xfrm>
              <a:off x="4536722" y="4327105"/>
              <a:ext cx="3248024" cy="646331"/>
            </a:xfrm>
            <a:prstGeom prst="rect">
              <a:avLst/>
            </a:prstGeom>
            <a:grpFill/>
          </p:spPr>
          <p:txBody>
            <a:bodyPr wrap="square">
              <a:spAutoFit/>
            </a:bodyPr>
            <a:lstStyle/>
            <a:p>
              <a:pPr algn="ctr"/>
              <a:r>
                <a:rPr lang="en-US" dirty="0">
                  <a:solidFill>
                    <a:srgbClr val="FFFFFF"/>
                  </a:solidFill>
                  <a:latin typeface="Segoe" pitchFamily="34" charset="0"/>
                  <a:cs typeface="Arial" pitchFamily="34" charset="0"/>
                </a:rPr>
                <a:t>Reduce costs by unifying </a:t>
              </a:r>
              <a:br>
                <a:rPr lang="en-US" dirty="0">
                  <a:solidFill>
                    <a:srgbClr val="FFFFFF"/>
                  </a:solidFill>
                  <a:latin typeface="Segoe" pitchFamily="34" charset="0"/>
                  <a:cs typeface="Arial" pitchFamily="34" charset="0"/>
                </a:rPr>
              </a:br>
              <a:r>
                <a:rPr lang="en-US" dirty="0">
                  <a:solidFill>
                    <a:srgbClr val="FFFFFF"/>
                  </a:solidFill>
                  <a:latin typeface="Segoe" pitchFamily="34" charset="0"/>
                  <a:cs typeface="Arial" pitchFamily="34" charset="0"/>
                </a:rPr>
                <a:t>IT management infrastructure.</a:t>
              </a:r>
            </a:p>
          </p:txBody>
        </p:sp>
        <p:pic>
          <p:nvPicPr>
            <p:cNvPr id="31" name="Picture 30" descr="Wireless Workgroup 2.png"/>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5278084" y="1999873"/>
              <a:ext cx="1968500" cy="1968500"/>
            </a:xfrm>
            <a:prstGeom prst="rect">
              <a:avLst/>
            </a:prstGeom>
            <a:grpFill/>
          </p:spPr>
        </p:pic>
        <p:cxnSp>
          <p:nvCxnSpPr>
            <p:cNvPr id="27" name="Straight Connector 26"/>
            <p:cNvCxnSpPr/>
            <p:nvPr/>
          </p:nvCxnSpPr>
          <p:spPr>
            <a:xfrm>
              <a:off x="4544381" y="4145208"/>
              <a:ext cx="3232706" cy="0"/>
            </a:xfrm>
            <a:prstGeom prst="line">
              <a:avLst/>
            </a:prstGeom>
            <a:grpFill/>
            <a:ln w="19050">
              <a:gradFill flip="none" rotWithShape="1">
                <a:gsLst>
                  <a:gs pos="12000">
                    <a:schemeClr val="tx1">
                      <a:alpha val="0"/>
                    </a:schemeClr>
                  </a:gs>
                  <a:gs pos="30000">
                    <a:schemeClr val="bg1"/>
                  </a:gs>
                  <a:gs pos="73000">
                    <a:schemeClr val="bg1"/>
                  </a:gs>
                  <a:gs pos="88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bwMode="auto">
          <a:xfrm>
            <a:off x="2997201" y="9342094"/>
            <a:ext cx="2451100" cy="482600"/>
          </a:xfrm>
          <a:prstGeom prst="rect">
            <a:avLst/>
          </a:prstGeom>
          <a:gradFill flip="none" rotWithShape="1">
            <a:gsLst>
              <a:gs pos="0">
                <a:schemeClr val="bg1">
                  <a:lumMod val="75000"/>
                  <a:lumOff val="25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TextBox 77"/>
          <p:cNvSpPr txBox="1"/>
          <p:nvPr/>
        </p:nvSpPr>
        <p:spPr>
          <a:xfrm>
            <a:off x="418114" y="7833043"/>
            <a:ext cx="3810000" cy="400110"/>
          </a:xfrm>
          <a:prstGeom prst="rect">
            <a:avLst/>
          </a:prstGeom>
          <a:noFill/>
        </p:spPr>
        <p:txBody>
          <a:bodyPr wrap="square" rtlCol="0">
            <a:spAutoFit/>
          </a:bodyPr>
          <a:lstStyle/>
          <a:p>
            <a:pPr algn="ctr"/>
            <a:r>
              <a:rPr lang="en-US" sz="2000" b="1" dirty="0" smtClean="0">
                <a:solidFill>
                  <a:srgbClr val="FFFFFF"/>
                </a:solidFill>
                <a:latin typeface="Segoe" pitchFamily="34" charset="0"/>
                <a:cs typeface="Arial" pitchFamily="34" charset="0"/>
              </a:rPr>
              <a:t>Empower Users</a:t>
            </a:r>
            <a:endParaRPr lang="en-US" sz="2000" b="1" dirty="0">
              <a:solidFill>
                <a:srgbClr val="FFFFFF"/>
              </a:solidFill>
              <a:latin typeface="Segoe" pitchFamily="34" charset="0"/>
              <a:cs typeface="Arial" pitchFamily="34" charset="0"/>
            </a:endParaRPr>
          </a:p>
        </p:txBody>
      </p:sp>
      <p:grpSp>
        <p:nvGrpSpPr>
          <p:cNvPr id="3" name="Group 2"/>
          <p:cNvGrpSpPr/>
          <p:nvPr/>
        </p:nvGrpSpPr>
        <p:grpSpPr>
          <a:xfrm>
            <a:off x="1341546" y="8745194"/>
            <a:ext cx="1963136" cy="1257300"/>
            <a:chOff x="1326164" y="2467961"/>
            <a:chExt cx="1963136" cy="1257300"/>
          </a:xfrm>
        </p:grpSpPr>
        <p:pic>
          <p:nvPicPr>
            <p:cNvPr id="26" name="Picture 25" descr="PD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326164" y="2467961"/>
              <a:ext cx="1130300" cy="1130300"/>
            </a:xfrm>
            <a:prstGeom prst="rect">
              <a:avLst/>
            </a:prstGeom>
          </p:spPr>
        </p:pic>
        <p:pic>
          <p:nvPicPr>
            <p:cNvPr id="40" name="Picture 39" descr="Touchscree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5200" y="2671161"/>
              <a:ext cx="1054100" cy="1054100"/>
            </a:xfrm>
            <a:prstGeom prst="rect">
              <a:avLst/>
            </a:prstGeom>
          </p:spPr>
        </p:pic>
      </p:grpSp>
      <p:sp>
        <p:nvSpPr>
          <p:cNvPr id="41" name="Rectangle 40"/>
          <p:cNvSpPr/>
          <p:nvPr/>
        </p:nvSpPr>
        <p:spPr>
          <a:xfrm>
            <a:off x="597372" y="10604338"/>
            <a:ext cx="3451486" cy="923330"/>
          </a:xfrm>
          <a:prstGeom prst="rect">
            <a:avLst/>
          </a:prstGeom>
        </p:spPr>
        <p:txBody>
          <a:bodyPr wrap="square">
            <a:spAutoFit/>
          </a:bodyPr>
          <a:lstStyle/>
          <a:p>
            <a:pPr algn="ctr"/>
            <a:r>
              <a:rPr lang="en-US" dirty="0">
                <a:solidFill>
                  <a:srgbClr val="FFFFFF"/>
                </a:solidFill>
                <a:latin typeface="Segoe" pitchFamily="34" charset="0"/>
                <a:cs typeface="Arial" pitchFamily="34" charset="0"/>
              </a:rPr>
              <a:t>Empower people to be </a:t>
            </a:r>
            <a:r>
              <a:rPr lang="en-US" dirty="0" smtClean="0">
                <a:solidFill>
                  <a:srgbClr val="FFFFFF"/>
                </a:solidFill>
                <a:latin typeface="Segoe" pitchFamily="34" charset="0"/>
                <a:cs typeface="Arial" pitchFamily="34" charset="0"/>
              </a:rPr>
              <a:t>more productive </a:t>
            </a:r>
            <a:r>
              <a:rPr lang="en-US" dirty="0">
                <a:solidFill>
                  <a:srgbClr val="FFFFFF"/>
                </a:solidFill>
                <a:latin typeface="Segoe" pitchFamily="34" charset="0"/>
                <a:cs typeface="Arial" pitchFamily="34" charset="0"/>
              </a:rPr>
              <a:t>from </a:t>
            </a:r>
            <a:r>
              <a:rPr lang="en-US" dirty="0" smtClean="0">
                <a:solidFill>
                  <a:srgbClr val="FFFFFF"/>
                </a:solidFill>
                <a:latin typeface="Segoe" pitchFamily="34" charset="0"/>
                <a:cs typeface="Arial" pitchFamily="34" charset="0"/>
              </a:rPr>
              <a:t>almost anywhere </a:t>
            </a:r>
            <a:r>
              <a:rPr lang="en-US" dirty="0">
                <a:solidFill>
                  <a:srgbClr val="FFFFFF"/>
                </a:solidFill>
                <a:latin typeface="Segoe" pitchFamily="34" charset="0"/>
                <a:cs typeface="Arial" pitchFamily="34" charset="0"/>
              </a:rPr>
              <a:t>on </a:t>
            </a:r>
            <a:r>
              <a:rPr lang="en-US" dirty="0" smtClean="0">
                <a:solidFill>
                  <a:srgbClr val="FFFFFF"/>
                </a:solidFill>
                <a:latin typeface="Segoe" pitchFamily="34" charset="0"/>
                <a:cs typeface="Arial" pitchFamily="34" charset="0"/>
              </a:rPr>
              <a:t>almost any device. </a:t>
            </a:r>
            <a:endParaRPr lang="en-US" dirty="0">
              <a:solidFill>
                <a:srgbClr val="FFFFFF"/>
              </a:solidFill>
              <a:latin typeface="Segoe" pitchFamily="34" charset="0"/>
              <a:cs typeface="Arial" pitchFamily="34" charset="0"/>
            </a:endParaRPr>
          </a:p>
        </p:txBody>
      </p:sp>
      <p:cxnSp>
        <p:nvCxnSpPr>
          <p:cNvPr id="46" name="Straight Connector 45"/>
          <p:cNvCxnSpPr/>
          <p:nvPr/>
        </p:nvCxnSpPr>
        <p:spPr>
          <a:xfrm>
            <a:off x="706762" y="10422441"/>
            <a:ext cx="3232706" cy="0"/>
          </a:xfrm>
          <a:prstGeom prst="line">
            <a:avLst/>
          </a:prstGeom>
          <a:ln w="19050">
            <a:gradFill flip="none" rotWithShape="1">
              <a:gsLst>
                <a:gs pos="12000">
                  <a:schemeClr val="tx1">
                    <a:alpha val="0"/>
                  </a:schemeClr>
                </a:gs>
                <a:gs pos="30000">
                  <a:schemeClr val="bg1"/>
                </a:gs>
                <a:gs pos="73000">
                  <a:schemeClr val="bg1"/>
                </a:gs>
                <a:gs pos="88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rot="5400000">
            <a:off x="7894737" y="7944015"/>
            <a:ext cx="4035231" cy="3571874"/>
          </a:xfrm>
          <a:prstGeom prst="rect">
            <a:avLst/>
          </a:prstGeom>
          <a:solidFill>
            <a:schemeClr val="bg2"/>
          </a:soli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09833" tIns="0" rIns="109833" bIns="54916" numCol="1" rtlCol="0" anchor="ctr" anchorCtr="0" compatLnSpc="1">
            <a:prstTxWarp prst="textNoShape">
              <a:avLst/>
            </a:prstTxWarp>
          </a:bodyPr>
          <a:lstStyle/>
          <a:p>
            <a:pPr defTabSz="1098016" fontAlgn="base">
              <a:spcBef>
                <a:spcPct val="0"/>
              </a:spcBef>
              <a:spcAft>
                <a:spcPct val="0"/>
              </a:spcAft>
            </a:pPr>
            <a:endParaRPr lang="en-US" altLang="zh-CN" sz="1600" b="1" kern="0" dirty="0">
              <a:solidFill>
                <a:srgbClr val="FFFFFF"/>
              </a:solidFill>
              <a:latin typeface="Segoe" pitchFamily="34" charset="0"/>
            </a:endParaRPr>
          </a:p>
        </p:txBody>
      </p:sp>
      <p:sp>
        <p:nvSpPr>
          <p:cNvPr id="79" name="TextBox 78"/>
          <p:cNvSpPr txBox="1"/>
          <p:nvPr/>
        </p:nvSpPr>
        <p:spPr>
          <a:xfrm>
            <a:off x="8107852" y="7833044"/>
            <a:ext cx="3539330" cy="400110"/>
          </a:xfrm>
          <a:prstGeom prst="rect">
            <a:avLst/>
          </a:prstGeom>
          <a:noFill/>
        </p:spPr>
        <p:txBody>
          <a:bodyPr wrap="square" rtlCol="0">
            <a:spAutoFit/>
          </a:bodyPr>
          <a:lstStyle/>
          <a:p>
            <a:pPr algn="ctr"/>
            <a:r>
              <a:rPr lang="en-US" sz="2000" b="1" dirty="0">
                <a:solidFill>
                  <a:srgbClr val="FFFFFF"/>
                </a:solidFill>
                <a:latin typeface="Segoe" pitchFamily="34" charset="0"/>
                <a:cs typeface="Arial" pitchFamily="34" charset="0"/>
              </a:rPr>
              <a:t>Simplify Administration</a:t>
            </a:r>
          </a:p>
        </p:txBody>
      </p:sp>
      <p:sp>
        <p:nvSpPr>
          <p:cNvPr id="43" name="Rectangle 42"/>
          <p:cNvSpPr/>
          <p:nvPr/>
        </p:nvSpPr>
        <p:spPr>
          <a:xfrm>
            <a:off x="8261165" y="10604340"/>
            <a:ext cx="3232706" cy="646331"/>
          </a:xfrm>
          <a:prstGeom prst="rect">
            <a:avLst/>
          </a:prstGeom>
        </p:spPr>
        <p:txBody>
          <a:bodyPr wrap="square">
            <a:spAutoFit/>
          </a:bodyPr>
          <a:lstStyle/>
          <a:p>
            <a:pPr algn="ctr"/>
            <a:r>
              <a:rPr lang="en-US" dirty="0">
                <a:solidFill>
                  <a:srgbClr val="FFFFFF"/>
                </a:solidFill>
                <a:latin typeface="Segoe" pitchFamily="34" charset="0"/>
                <a:cs typeface="Arial" pitchFamily="34" charset="0"/>
              </a:rPr>
              <a:t>Improve IT effectiveness </a:t>
            </a:r>
            <a:br>
              <a:rPr lang="en-US" dirty="0">
                <a:solidFill>
                  <a:srgbClr val="FFFFFF"/>
                </a:solidFill>
                <a:latin typeface="Segoe" pitchFamily="34" charset="0"/>
                <a:cs typeface="Arial" pitchFamily="34" charset="0"/>
              </a:rPr>
            </a:br>
            <a:r>
              <a:rPr lang="en-US" dirty="0">
                <a:solidFill>
                  <a:srgbClr val="FFFFFF"/>
                </a:solidFill>
                <a:latin typeface="Segoe" pitchFamily="34" charset="0"/>
                <a:cs typeface="Arial" pitchFamily="34" charset="0"/>
              </a:rPr>
              <a:t>and efficiency.</a:t>
            </a:r>
          </a:p>
        </p:txBody>
      </p:sp>
      <p:sp>
        <p:nvSpPr>
          <p:cNvPr id="48" name="Rectangle 47"/>
          <p:cNvSpPr/>
          <p:nvPr/>
        </p:nvSpPr>
        <p:spPr bwMode="auto">
          <a:xfrm>
            <a:off x="6882303" y="9342095"/>
            <a:ext cx="2451100" cy="482600"/>
          </a:xfrm>
          <a:prstGeom prst="rect">
            <a:avLst/>
          </a:prstGeom>
          <a:gradFill flip="none" rotWithShape="1">
            <a:gsLst>
              <a:gs pos="0">
                <a:schemeClr val="bg1">
                  <a:lumMod val="75000"/>
                  <a:lumOff val="25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latin typeface="Segoe" pitchFamily="34" charset="0"/>
            </a:endParaRPr>
          </a:p>
        </p:txBody>
      </p:sp>
      <p:grpSp>
        <p:nvGrpSpPr>
          <p:cNvPr id="4" name="Group 3"/>
          <p:cNvGrpSpPr/>
          <p:nvPr/>
        </p:nvGrpSpPr>
        <p:grpSpPr>
          <a:xfrm>
            <a:off x="8850925" y="8493008"/>
            <a:ext cx="2053187" cy="1465072"/>
            <a:chOff x="8955087" y="2215774"/>
            <a:chExt cx="2053187" cy="1465072"/>
          </a:xfrm>
        </p:grpSpPr>
        <p:grpSp>
          <p:nvGrpSpPr>
            <p:cNvPr id="2" name="Group 32"/>
            <p:cNvGrpSpPr/>
            <p:nvPr/>
          </p:nvGrpSpPr>
          <p:grpSpPr>
            <a:xfrm>
              <a:off x="9346949" y="2215774"/>
              <a:ext cx="1661325" cy="1465072"/>
              <a:chOff x="9359900" y="1879599"/>
              <a:chExt cx="1358900" cy="1198373"/>
            </a:xfrm>
          </p:grpSpPr>
          <p:pic>
            <p:nvPicPr>
              <p:cNvPr id="38" name="Picture 37" descr="15.png"/>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359900" y="1879599"/>
                <a:ext cx="957014" cy="957014"/>
              </a:xfrm>
              <a:prstGeom prst="rect">
                <a:avLst/>
              </a:prstGeom>
            </p:spPr>
          </p:pic>
          <p:pic>
            <p:nvPicPr>
              <p:cNvPr id="39" name="Picture 38" descr="Good.png"/>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045700" y="2404872"/>
                <a:ext cx="673100" cy="673100"/>
              </a:xfrm>
              <a:prstGeom prst="rect">
                <a:avLst/>
              </a:prstGeom>
              <a:effectLst>
                <a:outerShdw blurRad="63500" sx="102000" sy="102000" algn="ctr" rotWithShape="0">
                  <a:prstClr val="black">
                    <a:alpha val="40000"/>
                  </a:prstClr>
                </a:outerShdw>
              </a:effectLst>
            </p:spPr>
          </p:pic>
        </p:grpSp>
        <p:pic>
          <p:nvPicPr>
            <p:cNvPr id="21" name="Picture 17" descr="C:\Documents and Settings\ashish.joshi\My Documents\My Pictures\Microsoft Clip Organizer\j0432625.png"/>
            <p:cNvPicPr>
              <a:picLocks noChangeAspect="1" noChangeArrowheads="1"/>
            </p:cNvPicPr>
            <p:nvPr/>
          </p:nvPicPr>
          <p:blipFill>
            <a:blip r:embed="rId11" cstate="screen">
              <a:extLst>
                <a:ext uri="{BEBA8EAE-BF5A-486C-A8C5-ECC9F3942E4B}">
                  <a14:imgProps xmlns:a14="http://schemas.microsoft.com/office/drawing/2010/main">
                    <a14:imgLayer r:embed="rId12">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flipH="1">
              <a:off x="8955087" y="2728316"/>
              <a:ext cx="811213" cy="811213"/>
            </a:xfrm>
            <a:prstGeom prst="rect">
              <a:avLst/>
            </a:prstGeom>
            <a:noFill/>
          </p:spPr>
        </p:pic>
      </p:grpSp>
      <p:cxnSp>
        <p:nvCxnSpPr>
          <p:cNvPr id="28" name="Straight Connector 27"/>
          <p:cNvCxnSpPr/>
          <p:nvPr/>
        </p:nvCxnSpPr>
        <p:spPr>
          <a:xfrm>
            <a:off x="8261165" y="10422442"/>
            <a:ext cx="3232706" cy="0"/>
          </a:xfrm>
          <a:prstGeom prst="line">
            <a:avLst/>
          </a:prstGeom>
          <a:ln w="19050">
            <a:gradFill flip="none" rotWithShape="1">
              <a:gsLst>
                <a:gs pos="12000">
                  <a:schemeClr val="tx1">
                    <a:alpha val="0"/>
                  </a:schemeClr>
                </a:gs>
                <a:gs pos="30000">
                  <a:schemeClr val="bg1"/>
                </a:gs>
                <a:gs pos="73000">
                  <a:schemeClr val="bg1"/>
                </a:gs>
                <a:gs pos="88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Empower Users</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34" name="Rectangle 33"/>
          <p:cNvSpPr/>
          <p:nvPr/>
        </p:nvSpPr>
        <p:spPr>
          <a:xfrm>
            <a:off x="823698" y="4546420"/>
            <a:ext cx="2991926"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people to be </a:t>
            </a:r>
            <a:r>
              <a:rPr lang="en-US" sz="2000" dirty="0" smtClean="0">
                <a:solidFill>
                  <a:srgbClr val="FFFFFF"/>
                </a:solidFill>
                <a:latin typeface="Segoe" pitchFamily="34" charset="0"/>
                <a:cs typeface="Arial" pitchFamily="34" charset="0"/>
              </a:rPr>
              <a:t>more productive </a:t>
            </a:r>
            <a:r>
              <a:rPr lang="en-US" sz="2000" dirty="0">
                <a:solidFill>
                  <a:srgbClr val="FFFFFF"/>
                </a:solidFill>
                <a:latin typeface="Segoe" pitchFamily="34" charset="0"/>
                <a:cs typeface="Arial" pitchFamily="34" charset="0"/>
              </a:rPr>
              <a:t>from </a:t>
            </a:r>
            <a:r>
              <a:rPr lang="en-US" sz="2000" dirty="0" smtClean="0">
                <a:solidFill>
                  <a:srgbClr val="FFFFFF"/>
                </a:solidFill>
                <a:latin typeface="Segoe" pitchFamily="34" charset="0"/>
                <a:cs typeface="Arial" pitchFamily="34" charset="0"/>
              </a:rPr>
              <a:t>anywhere </a:t>
            </a:r>
            <a:r>
              <a:rPr lang="en-US" sz="2000" dirty="0">
                <a:solidFill>
                  <a:srgbClr val="FFFFFF"/>
                </a:solidFill>
                <a:latin typeface="Segoe" pitchFamily="34" charset="0"/>
                <a:cs typeface="Arial" pitchFamily="34" charset="0"/>
              </a:rPr>
              <a:t>on </a:t>
            </a:r>
            <a:r>
              <a:rPr lang="en-US" sz="2000" dirty="0" smtClean="0">
                <a:solidFill>
                  <a:srgbClr val="FFFFFF"/>
                </a:solidFill>
                <a:latin typeface="Segoe" pitchFamily="34" charset="0"/>
                <a:cs typeface="Arial" pitchFamily="34" charset="0"/>
              </a:rPr>
              <a:t>any device. </a:t>
            </a:r>
            <a:endParaRPr lang="en-US" sz="2000" dirty="0">
              <a:solidFill>
                <a:srgbClr val="FFFFFF"/>
              </a:solidFill>
              <a:latin typeface="Segoe" pitchFamily="34" charset="0"/>
              <a:cs typeface="Arial" pitchFamily="34" charset="0"/>
            </a:endParaRPr>
          </a:p>
        </p:txBody>
      </p:sp>
      <p:grpSp>
        <p:nvGrpSpPr>
          <p:cNvPr id="35" name="Group 34"/>
          <p:cNvGrpSpPr/>
          <p:nvPr/>
        </p:nvGrpSpPr>
        <p:grpSpPr>
          <a:xfrm>
            <a:off x="1557324" y="2734553"/>
            <a:ext cx="1524674" cy="1388894"/>
            <a:chOff x="1573530" y="2777697"/>
            <a:chExt cx="1304930" cy="1188720"/>
          </a:xfrm>
        </p:grpSpPr>
        <p:pic>
          <p:nvPicPr>
            <p:cNvPr id="36" name="Picture 3" descr="\\MAGNUM\Projects\Microsoft\Cloud Power FY12\Design\ICONS_PNG\User.png"/>
            <p:cNvPicPr>
              <a:picLocks noChangeAspect="1" noChangeArrowheads="1"/>
            </p:cNvPicPr>
            <p:nvPr/>
          </p:nvPicPr>
          <p:blipFill>
            <a:blip r:embed="rId13" cstate="print">
              <a:biLevel thresh="25000"/>
            </a:blip>
            <a:srcRect/>
            <a:stretch>
              <a:fillRect/>
            </a:stretch>
          </p:blipFill>
          <p:spPr bwMode="auto">
            <a:xfrm>
              <a:off x="1573530" y="2777697"/>
              <a:ext cx="1188720" cy="1188720"/>
            </a:xfrm>
            <a:prstGeom prst="rect">
              <a:avLst/>
            </a:prstGeom>
            <a:noFill/>
          </p:spPr>
        </p:pic>
        <p:pic>
          <p:nvPicPr>
            <p:cNvPr id="37" name="Picture 36"/>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sp>
        <p:nvSpPr>
          <p:cNvPr id="44" name="Rectangle 43"/>
          <p:cNvSpPr/>
          <p:nvPr/>
        </p:nvSpPr>
        <p:spPr>
          <a:xfrm>
            <a:off x="4454525" y="3212855"/>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Application Delivery</a:t>
            </a:r>
          </a:p>
        </p:txBody>
      </p:sp>
      <p:sp>
        <p:nvSpPr>
          <p:cNvPr id="45" name="Rectangle 44"/>
          <p:cNvSpPr/>
          <p:nvPr/>
        </p:nvSpPr>
        <p:spPr>
          <a:xfrm>
            <a:off x="4454525" y="3752075"/>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Mobile Device Management</a:t>
            </a:r>
          </a:p>
        </p:txBody>
      </p:sp>
      <p:sp>
        <p:nvSpPr>
          <p:cNvPr id="47" name="TextBox 46"/>
          <p:cNvSpPr txBox="1"/>
          <p:nvPr/>
        </p:nvSpPr>
        <p:spPr>
          <a:xfrm>
            <a:off x="4306097" y="2120750"/>
            <a:ext cx="3566159"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Unify Infrastructure</a:t>
            </a:r>
          </a:p>
        </p:txBody>
      </p:sp>
      <p:sp>
        <p:nvSpPr>
          <p:cNvPr id="49" name="Rectangle 48"/>
          <p:cNvSpPr/>
          <p:nvPr/>
        </p:nvSpPr>
        <p:spPr>
          <a:xfrm>
            <a:off x="4306097" y="4546420"/>
            <a:ext cx="3566159"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Reduce costs by </a:t>
            </a:r>
            <a:r>
              <a:rPr lang="en-US" sz="2000" dirty="0" smtClean="0">
                <a:solidFill>
                  <a:srgbClr val="FFFFFF"/>
                </a:solidFill>
                <a:latin typeface="Segoe" pitchFamily="34" charset="0"/>
                <a:cs typeface="Arial" pitchFamily="34" charset="0"/>
              </a:rPr>
              <a:t>unifying </a:t>
            </a:r>
            <a:r>
              <a:rPr lang="en-US" sz="2000" dirty="0">
                <a:solidFill>
                  <a:srgbClr val="FFFFFF"/>
                </a:solidFill>
                <a:latin typeface="Segoe" pitchFamily="34" charset="0"/>
                <a:cs typeface="Arial" pitchFamily="34" charset="0"/>
              </a:rPr>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IT management </a:t>
            </a:r>
            <a:r>
              <a:rPr lang="en-US" sz="2000" dirty="0" smtClean="0">
                <a:solidFill>
                  <a:srgbClr val="FFFFFF"/>
                </a:solidFill>
                <a:latin typeface="Segoe" pitchFamily="34" charset="0"/>
                <a:cs typeface="Arial" pitchFamily="34" charset="0"/>
              </a:rPr>
              <a:t/>
            </a:r>
            <a:br>
              <a:rPr lang="en-US" sz="2000" dirty="0" smtClean="0">
                <a:solidFill>
                  <a:srgbClr val="FFFFFF"/>
                </a:solidFill>
                <a:latin typeface="Segoe" pitchFamily="34" charset="0"/>
                <a:cs typeface="Arial" pitchFamily="34" charset="0"/>
              </a:rPr>
            </a:br>
            <a:r>
              <a:rPr lang="en-US" sz="2000" dirty="0" smtClean="0">
                <a:solidFill>
                  <a:srgbClr val="FFFFFF"/>
                </a:solidFill>
                <a:latin typeface="Segoe" pitchFamily="34" charset="0"/>
                <a:cs typeface="Arial" pitchFamily="34" charset="0"/>
              </a:rPr>
              <a:t>infrastructure</a:t>
            </a:r>
            <a:r>
              <a:rPr lang="en-US" sz="2000" dirty="0">
                <a:solidFill>
                  <a:srgbClr val="FFFFFF"/>
                </a:solidFill>
                <a:latin typeface="Segoe" pitchFamily="34" charset="0"/>
                <a:cs typeface="Arial" pitchFamily="34" charset="0"/>
              </a:rPr>
              <a:t>.</a:t>
            </a:r>
          </a:p>
        </p:txBody>
      </p:sp>
      <p:sp>
        <p:nvSpPr>
          <p:cNvPr id="50" name="TextBox 49"/>
          <p:cNvSpPr txBox="1"/>
          <p:nvPr/>
        </p:nvSpPr>
        <p:spPr>
          <a:xfrm>
            <a:off x="8091732" y="2120750"/>
            <a:ext cx="3539331" cy="830997"/>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Simplify </a:t>
            </a:r>
            <a:r>
              <a:rPr lang="en-US" sz="2400" b="1" dirty="0" smtClean="0">
                <a:solidFill>
                  <a:srgbClr val="FFFFFF"/>
                </a:solidFill>
                <a:latin typeface="Segoe Semibold" pitchFamily="34" charset="0"/>
                <a:cs typeface="Arial" pitchFamily="34" charset="0"/>
              </a:rPr>
              <a:t>Administration</a:t>
            </a:r>
            <a:endParaRPr lang="en-US" sz="2400" b="1" dirty="0">
              <a:solidFill>
                <a:srgbClr val="FFFFFF"/>
              </a:solidFill>
              <a:latin typeface="Segoe Semibold" pitchFamily="34" charset="0"/>
              <a:cs typeface="Arial" pitchFamily="34" charset="0"/>
            </a:endParaRPr>
          </a:p>
        </p:txBody>
      </p:sp>
      <p:sp>
        <p:nvSpPr>
          <p:cNvPr id="51" name="Rectangle 50"/>
          <p:cNvSpPr/>
          <p:nvPr/>
        </p:nvSpPr>
        <p:spPr>
          <a:xfrm>
            <a:off x="8078317" y="4546420"/>
            <a:ext cx="3566160"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Improve IT effectiveness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and efficiency.</a:t>
            </a:r>
          </a:p>
        </p:txBody>
      </p:sp>
      <p:sp>
        <p:nvSpPr>
          <p:cNvPr id="52" name="Rectangle 51"/>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53" name="Rectangle 52"/>
          <p:cNvSpPr/>
          <p:nvPr/>
        </p:nvSpPr>
        <p:spPr bwMode="auto">
          <a:xfrm>
            <a:off x="8078317"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54" name="Picture 53"/>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55" name="Picture 5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7" name="Straight Connector 56"/>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8" name="Straight Connector 57"/>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pic>
        <p:nvPicPr>
          <p:cNvPr id="59" name="Picture 58"/>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8850924" y="3204584"/>
            <a:ext cx="724565" cy="896249"/>
          </a:xfrm>
          <a:prstGeom prst="rect">
            <a:avLst/>
          </a:prstGeom>
        </p:spPr>
      </p:pic>
      <p:grpSp>
        <p:nvGrpSpPr>
          <p:cNvPr id="60" name="Group 59"/>
          <p:cNvGrpSpPr/>
          <p:nvPr/>
        </p:nvGrpSpPr>
        <p:grpSpPr>
          <a:xfrm>
            <a:off x="9570411" y="3028765"/>
            <a:ext cx="1021601" cy="798337"/>
            <a:chOff x="9570411" y="2856637"/>
            <a:chExt cx="1021601" cy="798337"/>
          </a:xfrm>
        </p:grpSpPr>
        <p:pic>
          <p:nvPicPr>
            <p:cNvPr id="61" name="Picture 60"/>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9570411" y="2856637"/>
              <a:ext cx="1021601" cy="798337"/>
            </a:xfrm>
            <a:prstGeom prst="rect">
              <a:avLst/>
            </a:prstGeom>
          </p:spPr>
        </p:pic>
        <p:cxnSp>
          <p:nvCxnSpPr>
            <p:cNvPr id="62" name="Straight Connector 61"/>
            <p:cNvCxnSpPr/>
            <p:nvPr/>
          </p:nvCxnSpPr>
          <p:spPr>
            <a:xfrm>
              <a:off x="9763539" y="32004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9763539" y="32766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9763539" y="33528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763539" y="34290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spTree>
    <p:extLst>
      <p:ext uri="{BB962C8B-B14F-4D97-AF65-F5344CB8AC3E}">
        <p14:creationId xmlns:p14="http://schemas.microsoft.com/office/powerpoint/2010/main" val="25758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47"/>
                                        </p:tgtEl>
                                      </p:cBhvr>
                                    </p:animEffect>
                                    <p:set>
                                      <p:cBhvr>
                                        <p:cTn id="7" dur="1" fill="hold">
                                          <p:stCondLst>
                                            <p:cond delay="999"/>
                                          </p:stCondLst>
                                        </p:cTn>
                                        <p:tgtEl>
                                          <p:spTgt spid="4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9"/>
                                        </p:tgtEl>
                                      </p:cBhvr>
                                    </p:animEffect>
                                    <p:set>
                                      <p:cBhvr>
                                        <p:cTn id="10" dur="1" fill="hold">
                                          <p:stCondLst>
                                            <p:cond delay="999"/>
                                          </p:stCondLst>
                                        </p:cTn>
                                        <p:tgtEl>
                                          <p:spTgt spid="4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0"/>
                                        </p:tgtEl>
                                      </p:cBhvr>
                                    </p:animEffect>
                                    <p:set>
                                      <p:cBhvr>
                                        <p:cTn id="13" dur="1" fill="hold">
                                          <p:stCondLst>
                                            <p:cond delay="999"/>
                                          </p:stCondLst>
                                        </p:cTn>
                                        <p:tgtEl>
                                          <p:spTgt spid="5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51"/>
                                        </p:tgtEl>
                                      </p:cBhvr>
                                    </p:animEffect>
                                    <p:set>
                                      <p:cBhvr>
                                        <p:cTn id="16" dur="1" fill="hold">
                                          <p:stCondLst>
                                            <p:cond delay="999"/>
                                          </p:stCondLst>
                                        </p:cTn>
                                        <p:tgtEl>
                                          <p:spTgt spid="5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52"/>
                                        </p:tgtEl>
                                      </p:cBhvr>
                                    </p:animEffect>
                                    <p:set>
                                      <p:cBhvr>
                                        <p:cTn id="19" dur="1" fill="hold">
                                          <p:stCondLst>
                                            <p:cond delay="999"/>
                                          </p:stCondLst>
                                        </p:cTn>
                                        <p:tgtEl>
                                          <p:spTgt spid="5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53"/>
                                        </p:tgtEl>
                                      </p:cBhvr>
                                    </p:animEffect>
                                    <p:set>
                                      <p:cBhvr>
                                        <p:cTn id="22" dur="1" fill="hold">
                                          <p:stCondLst>
                                            <p:cond delay="999"/>
                                          </p:stCondLst>
                                        </p:cTn>
                                        <p:tgtEl>
                                          <p:spTgt spid="5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54"/>
                                        </p:tgtEl>
                                      </p:cBhvr>
                                    </p:animEffect>
                                    <p:set>
                                      <p:cBhvr>
                                        <p:cTn id="25" dur="1" fill="hold">
                                          <p:stCondLst>
                                            <p:cond delay="999"/>
                                          </p:stCondLst>
                                        </p:cTn>
                                        <p:tgtEl>
                                          <p:spTgt spid="5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55"/>
                                        </p:tgtEl>
                                      </p:cBhvr>
                                    </p:animEffect>
                                    <p:set>
                                      <p:cBhvr>
                                        <p:cTn id="28" dur="1" fill="hold">
                                          <p:stCondLst>
                                            <p:cond delay="999"/>
                                          </p:stCondLst>
                                        </p:cTn>
                                        <p:tgtEl>
                                          <p:spTgt spid="5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56"/>
                                        </p:tgtEl>
                                      </p:cBhvr>
                                    </p:animEffect>
                                    <p:set>
                                      <p:cBhvr>
                                        <p:cTn id="31" dur="1" fill="hold">
                                          <p:stCondLst>
                                            <p:cond delay="999"/>
                                          </p:stCondLst>
                                        </p:cTn>
                                        <p:tgtEl>
                                          <p:spTgt spid="5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57"/>
                                        </p:tgtEl>
                                      </p:cBhvr>
                                    </p:animEffect>
                                    <p:set>
                                      <p:cBhvr>
                                        <p:cTn id="34" dur="1" fill="hold">
                                          <p:stCondLst>
                                            <p:cond delay="999"/>
                                          </p:stCondLst>
                                        </p:cTn>
                                        <p:tgtEl>
                                          <p:spTgt spid="5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58"/>
                                        </p:tgtEl>
                                      </p:cBhvr>
                                    </p:animEffect>
                                    <p:set>
                                      <p:cBhvr>
                                        <p:cTn id="37" dur="1" fill="hold">
                                          <p:stCondLst>
                                            <p:cond delay="999"/>
                                          </p:stCondLst>
                                        </p:cTn>
                                        <p:tgtEl>
                                          <p:spTgt spid="5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59"/>
                                        </p:tgtEl>
                                      </p:cBhvr>
                                    </p:animEffect>
                                    <p:set>
                                      <p:cBhvr>
                                        <p:cTn id="40" dur="1" fill="hold">
                                          <p:stCondLst>
                                            <p:cond delay="999"/>
                                          </p:stCondLst>
                                        </p:cTn>
                                        <p:tgtEl>
                                          <p:spTgt spid="5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60"/>
                                        </p:tgtEl>
                                      </p:cBhvr>
                                    </p:animEffect>
                                    <p:set>
                                      <p:cBhvr>
                                        <p:cTn id="43" dur="1" fill="hold">
                                          <p:stCondLst>
                                            <p:cond delay="999"/>
                                          </p:stCondLst>
                                        </p:cTn>
                                        <p:tgtEl>
                                          <p:spTgt spid="6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66"/>
                                        </p:tgtEl>
                                      </p:cBhvr>
                                    </p:animEffect>
                                    <p:set>
                                      <p:cBhvr>
                                        <p:cTn id="46" dur="1" fill="hold">
                                          <p:stCondLst>
                                            <p:cond delay="999"/>
                                          </p:stCondLst>
                                        </p:cTn>
                                        <p:tgtEl>
                                          <p:spTgt spid="66"/>
                                        </p:tgtEl>
                                        <p:attrNameLst>
                                          <p:attrName>style.visibility</p:attrName>
                                        </p:attrNameLst>
                                      </p:cBhvr>
                                      <p:to>
                                        <p:strVal val="hidden"/>
                                      </p:to>
                                    </p:set>
                                  </p:childTnLst>
                                </p:cTn>
                              </p:par>
                            </p:childTnLst>
                          </p:cTn>
                        </p:par>
                        <p:par>
                          <p:cTn id="47" fill="hold">
                            <p:stCondLst>
                              <p:cond delay="1000"/>
                            </p:stCondLst>
                            <p:childTnLst>
                              <p:par>
                                <p:cTn id="48" presetID="2" presetClass="entr" presetSubtype="2"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fill="hold"/>
                                        <p:tgtEl>
                                          <p:spTgt spid="45"/>
                                        </p:tgtEl>
                                        <p:attrNameLst>
                                          <p:attrName>ppt_x</p:attrName>
                                        </p:attrNameLst>
                                      </p:cBhvr>
                                      <p:tavLst>
                                        <p:tav tm="0">
                                          <p:val>
                                            <p:strVal val="1+#ppt_w/2"/>
                                          </p:val>
                                        </p:tav>
                                        <p:tav tm="100000">
                                          <p:val>
                                            <p:strVal val="#ppt_x"/>
                                          </p:val>
                                        </p:tav>
                                      </p:tavLst>
                                    </p:anim>
                                    <p:anim calcmode="lin" valueType="num">
                                      <p:cBhvr additive="base">
                                        <p:cTn id="5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p:bldP spid="49" grpId="0"/>
      <p:bldP spid="50" grpId="0"/>
      <p:bldP spid="51" grpId="0"/>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39277" y="4614704"/>
            <a:ext cx="1280160" cy="1280160"/>
            <a:chOff x="6590503" y="4529118"/>
            <a:chExt cx="1280160" cy="1280160"/>
          </a:xfrm>
        </p:grpSpPr>
        <p:sp>
          <p:nvSpPr>
            <p:cNvPr id="145" name="Oval 144"/>
            <p:cNvSpPr/>
            <p:nvPr/>
          </p:nvSpPr>
          <p:spPr>
            <a:xfrm>
              <a:off x="6590503" y="4529118"/>
              <a:ext cx="1280160" cy="1280160"/>
            </a:xfrm>
            <a:prstGeom prst="ellipse">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5" name="Picture 8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4419" y="4973691"/>
              <a:ext cx="731520" cy="470980"/>
            </a:xfrm>
            <a:prstGeom prst="rect">
              <a:avLst/>
            </a:prstGeom>
            <a:solidFill>
              <a:schemeClr val="accent1"/>
            </a:solidFill>
          </p:spPr>
        </p:pic>
        <p:sp>
          <p:nvSpPr>
            <p:cNvPr id="87" name="Freeform 107"/>
            <p:cNvSpPr>
              <a:spLocks noChangeAspect="1" noEditPoints="1"/>
            </p:cNvSpPr>
            <p:nvPr/>
          </p:nvSpPr>
          <p:spPr bwMode="auto">
            <a:xfrm rot="5400000">
              <a:off x="7487799" y="5216841"/>
              <a:ext cx="274320" cy="181339"/>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bg1"/>
            </a:solidFill>
            <a:ln>
              <a:solidFill>
                <a:schemeClr val="tx1"/>
              </a:solidFill>
            </a:ln>
            <a:extLst/>
          </p:spPr>
          <p:txBody>
            <a:bodyPr vert="horz" wrap="square" lIns="116047" tIns="58023" rIns="116047" bIns="58023" numCol="1" anchor="t" anchorCtr="0" compatLnSpc="1">
              <a:prstTxWarp prst="textNoShape">
                <a:avLst/>
              </a:prstTxWarp>
            </a:bodyPr>
            <a:lstStyle/>
            <a:p>
              <a:endParaRPr lang="en-US" dirty="0">
                <a:solidFill>
                  <a:srgbClr val="FFFFFF"/>
                </a:solidFill>
              </a:endParaRPr>
            </a:p>
          </p:txBody>
        </p:sp>
      </p:grpSp>
      <p:sp>
        <p:nvSpPr>
          <p:cNvPr id="2" name="Title 1"/>
          <p:cNvSpPr>
            <a:spLocks noGrp="1"/>
          </p:cNvSpPr>
          <p:nvPr>
            <p:ph type="title"/>
          </p:nvPr>
        </p:nvSpPr>
        <p:spPr/>
        <p:txBody>
          <a:bodyPr/>
          <a:lstStyle/>
          <a:p>
            <a:r>
              <a:rPr lang="en-US" dirty="0" smtClean="0"/>
              <a:t>User-centric Application Delivery</a:t>
            </a:r>
            <a:br>
              <a:rPr lang="en-US" dirty="0" smtClean="0"/>
            </a:br>
            <a:r>
              <a:rPr lang="en-US" sz="3200" dirty="0" smtClean="0"/>
              <a:t>Administrator</a:t>
            </a:r>
            <a:endParaRPr lang="en-US" sz="3200" dirty="0"/>
          </a:p>
        </p:txBody>
      </p:sp>
      <p:sp>
        <p:nvSpPr>
          <p:cNvPr id="84" name="Rectangle 83"/>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Empower</a:t>
            </a:r>
          </a:p>
        </p:txBody>
      </p:sp>
      <p:pic>
        <p:nvPicPr>
          <p:cNvPr id="86" name="Picture 85"/>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3979047" y="2571753"/>
            <a:ext cx="674312" cy="915657"/>
          </a:xfrm>
          <a:prstGeom prst="rect">
            <a:avLst/>
          </a:prstGeom>
          <a:noFill/>
          <a:ln>
            <a:noFill/>
          </a:ln>
        </p:spPr>
      </p:pic>
      <p:sp>
        <p:nvSpPr>
          <p:cNvPr id="142" name="Oval 141"/>
          <p:cNvSpPr/>
          <p:nvPr/>
        </p:nvSpPr>
        <p:spPr>
          <a:xfrm>
            <a:off x="1027294" y="4614704"/>
            <a:ext cx="1280160" cy="1280160"/>
          </a:xfrm>
          <a:prstGeom prst="ellipse">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8" name="Group 87"/>
          <p:cNvGrpSpPr>
            <a:grpSpLocks noChangeAspect="1"/>
          </p:cNvGrpSpPr>
          <p:nvPr/>
        </p:nvGrpSpPr>
        <p:grpSpPr>
          <a:xfrm>
            <a:off x="1255894" y="4933926"/>
            <a:ext cx="822960" cy="641716"/>
            <a:chOff x="1919150" y="3039116"/>
            <a:chExt cx="666391" cy="480521"/>
          </a:xfrm>
          <a:solidFill>
            <a:schemeClr val="tx1"/>
          </a:solidFill>
        </p:grpSpPr>
        <p:sp>
          <p:nvSpPr>
            <p:cNvPr id="89" name="Round Same Side Corner Rectangle 11"/>
            <p:cNvSpPr/>
            <p:nvPr/>
          </p:nvSpPr>
          <p:spPr>
            <a:xfrm>
              <a:off x="1970085" y="303911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Rectangle 9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6" name="Group 5"/>
          <p:cNvGrpSpPr/>
          <p:nvPr/>
        </p:nvGrpSpPr>
        <p:grpSpPr>
          <a:xfrm>
            <a:off x="2864622" y="4614704"/>
            <a:ext cx="1280160" cy="1280160"/>
            <a:chOff x="2280241" y="3064006"/>
            <a:chExt cx="1463040" cy="1463040"/>
          </a:xfrm>
          <a:solidFill>
            <a:schemeClr val="accent1"/>
          </a:solidFill>
        </p:grpSpPr>
        <p:sp>
          <p:nvSpPr>
            <p:cNvPr id="143" name="Oval 142"/>
            <p:cNvSpPr/>
            <p:nvPr/>
          </p:nvSpPr>
          <p:spPr>
            <a:xfrm>
              <a:off x="2280241" y="3064006"/>
              <a:ext cx="1463040" cy="1463040"/>
            </a:xfrm>
            <a:prstGeom prst="ellipse">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9" name="Picture 1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54561" y="3429552"/>
              <a:ext cx="914400" cy="731949"/>
            </a:xfrm>
            <a:prstGeom prst="rect">
              <a:avLst/>
            </a:prstGeom>
            <a:grpFill/>
          </p:spPr>
        </p:pic>
      </p:grpSp>
      <p:pic>
        <p:nvPicPr>
          <p:cNvPr id="135" name="Picture 13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948072" y="6045418"/>
            <a:ext cx="1292773" cy="365760"/>
          </a:xfrm>
          <a:prstGeom prst="rect">
            <a:avLst/>
          </a:prstGeom>
          <a:noFill/>
          <a:ln>
            <a:noFill/>
          </a:ln>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9214" y="6045418"/>
            <a:ext cx="1188720" cy="187692"/>
          </a:xfrm>
          <a:prstGeom prst="rect">
            <a:avLst/>
          </a:prstGeom>
        </p:spPr>
      </p:pic>
      <p:pic>
        <p:nvPicPr>
          <p:cNvPr id="141" name="Picture 4"/>
          <p:cNvPicPr>
            <a:picLocks noChangeAspect="1" noChangeArrowheads="1"/>
          </p:cNvPicPr>
          <p:nvPr>
            <p:custDataLst>
              <p:tags r:id="rId1"/>
            </p:custDataLst>
          </p:nvPr>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6611702" y="6045418"/>
            <a:ext cx="1371600" cy="298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Rectangle 145"/>
          <p:cNvSpPr/>
          <p:nvPr/>
        </p:nvSpPr>
        <p:spPr>
          <a:xfrm>
            <a:off x="8198628" y="1875256"/>
            <a:ext cx="329184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Delivery Evaluation Criteria</a:t>
            </a:r>
          </a:p>
        </p:txBody>
      </p:sp>
      <p:sp>
        <p:nvSpPr>
          <p:cNvPr id="148" name="Rectangle 147"/>
          <p:cNvSpPr/>
          <p:nvPr/>
        </p:nvSpPr>
        <p:spPr>
          <a:xfrm flipH="1">
            <a:off x="8198628" y="2265246"/>
            <a:ext cx="3291840" cy="1443178"/>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233363" indent="-233363">
              <a:buFont typeface="Arial" pitchFamily="34" charset="0"/>
              <a:buChar char="•"/>
            </a:pPr>
            <a:r>
              <a:rPr lang="en-US" sz="1600" dirty="0" smtClean="0">
                <a:solidFill>
                  <a:srgbClr val="FFFFFF"/>
                </a:solidFill>
                <a:ea typeface="Segoe UI" pitchFamily="34" charset="0"/>
                <a:cs typeface="Segoe UI" pitchFamily="34" charset="0"/>
              </a:rPr>
              <a:t>User</a:t>
            </a:r>
          </a:p>
          <a:p>
            <a:pPr marL="233363" indent="-233363">
              <a:buFont typeface="Arial" pitchFamily="34" charset="0"/>
              <a:buChar char="•"/>
            </a:pPr>
            <a:r>
              <a:rPr lang="en-US" sz="1600" dirty="0" smtClean="0">
                <a:solidFill>
                  <a:srgbClr val="FFFFFF"/>
                </a:solidFill>
                <a:ea typeface="Segoe UI" pitchFamily="34" charset="0"/>
                <a:cs typeface="Segoe UI" pitchFamily="34" charset="0"/>
              </a:rPr>
              <a:t>Device type</a:t>
            </a:r>
            <a:endParaRPr lang="en-US" sz="1600" dirty="0">
              <a:solidFill>
                <a:srgbClr val="FFFFFF"/>
              </a:solidFill>
              <a:ea typeface="Segoe UI" pitchFamily="34" charset="0"/>
              <a:cs typeface="Segoe UI" pitchFamily="34" charset="0"/>
            </a:endParaRPr>
          </a:p>
          <a:p>
            <a:pPr marL="233363" indent="-233363">
              <a:buFont typeface="Arial" pitchFamily="34" charset="0"/>
              <a:buChar char="•"/>
            </a:pPr>
            <a:r>
              <a:rPr lang="en-US" sz="1600" dirty="0">
                <a:solidFill>
                  <a:srgbClr val="FFFFFF"/>
                </a:solidFill>
                <a:ea typeface="Segoe UI" pitchFamily="34" charset="0"/>
                <a:cs typeface="Segoe UI" pitchFamily="34" charset="0"/>
              </a:rPr>
              <a:t>Network c</a:t>
            </a:r>
            <a:r>
              <a:rPr lang="en-US" sz="1600" dirty="0" smtClean="0">
                <a:solidFill>
                  <a:srgbClr val="FFFFFF"/>
                </a:solidFill>
                <a:ea typeface="Segoe UI" pitchFamily="34" charset="0"/>
                <a:cs typeface="Segoe UI" pitchFamily="34" charset="0"/>
              </a:rPr>
              <a:t>onnection</a:t>
            </a:r>
            <a:endParaRPr lang="en-US" sz="1600" dirty="0">
              <a:solidFill>
                <a:srgbClr val="FFFFFF"/>
              </a:solidFill>
              <a:ea typeface="Segoe UI" pitchFamily="34" charset="0"/>
              <a:cs typeface="Segoe UI" pitchFamily="34" charset="0"/>
            </a:endParaRPr>
          </a:p>
          <a:p>
            <a:endParaRPr lang="en-US" sz="1400" dirty="0" smtClean="0">
              <a:solidFill>
                <a:srgbClr val="363535"/>
              </a:solidFill>
              <a:ea typeface="Segoe UI" pitchFamily="34" charset="0"/>
              <a:cs typeface="Segoe UI" pitchFamily="34" charset="0"/>
            </a:endParaRPr>
          </a:p>
          <a:p>
            <a:pPr marL="233363" indent="-233363">
              <a:buFont typeface="Arial" pitchFamily="34" charset="0"/>
              <a:buChar char="•"/>
            </a:pPr>
            <a:endParaRPr lang="en-US" sz="1400" dirty="0">
              <a:solidFill>
                <a:srgbClr val="363535"/>
              </a:solidFill>
              <a:ea typeface="Segoe UI" pitchFamily="34" charset="0"/>
              <a:cs typeface="Segoe UI" pitchFamily="34" charset="0"/>
            </a:endParaRPr>
          </a:p>
        </p:txBody>
      </p:sp>
      <p:sp>
        <p:nvSpPr>
          <p:cNvPr id="149" name="Rectangle 148"/>
          <p:cNvSpPr/>
          <p:nvPr/>
        </p:nvSpPr>
        <p:spPr>
          <a:xfrm>
            <a:off x="8198628" y="3811097"/>
            <a:ext cx="329184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User/Device Relationships</a:t>
            </a:r>
          </a:p>
        </p:txBody>
      </p:sp>
      <p:sp>
        <p:nvSpPr>
          <p:cNvPr id="150" name="Rectangle 149"/>
          <p:cNvSpPr/>
          <p:nvPr/>
        </p:nvSpPr>
        <p:spPr>
          <a:xfrm flipH="1">
            <a:off x="8198628" y="4215063"/>
            <a:ext cx="3291840" cy="240195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600" dirty="0">
                <a:solidFill>
                  <a:srgbClr val="FFFFFF"/>
                </a:solidFill>
                <a:ea typeface="Segoe UI" pitchFamily="34" charset="0"/>
                <a:cs typeface="Segoe UI" pitchFamily="34" charset="0"/>
              </a:rPr>
              <a:t>Primary Devices</a:t>
            </a:r>
          </a:p>
          <a:p>
            <a:pPr marL="233363" indent="-233363">
              <a:buFont typeface="Arial" pitchFamily="34" charset="0"/>
              <a:buChar char="•"/>
            </a:pPr>
            <a:r>
              <a:rPr lang="en-US" sz="1600" dirty="0" smtClean="0">
                <a:solidFill>
                  <a:srgbClr val="FFFFFF"/>
                </a:solidFill>
                <a:ea typeface="Segoe UI" pitchFamily="34" charset="0"/>
                <a:cs typeface="Segoe UI" pitchFamily="34" charset="0"/>
              </a:rPr>
              <a:t>MSI</a:t>
            </a:r>
            <a:endParaRPr lang="en-US" sz="1600" dirty="0">
              <a:solidFill>
                <a:srgbClr val="FFFFFF"/>
              </a:solidFill>
              <a:ea typeface="Segoe UI" pitchFamily="34" charset="0"/>
              <a:cs typeface="Segoe UI" pitchFamily="34" charset="0"/>
            </a:endParaRPr>
          </a:p>
          <a:p>
            <a:pPr marL="233363" indent="-233363">
              <a:buFont typeface="Arial" pitchFamily="34" charset="0"/>
              <a:buChar char="•"/>
            </a:pPr>
            <a:r>
              <a:rPr lang="en-US" sz="1600" dirty="0" smtClean="0">
                <a:solidFill>
                  <a:srgbClr val="FFFFFF"/>
                </a:solidFill>
                <a:ea typeface="Segoe UI" pitchFamily="34" charset="0"/>
                <a:cs typeface="Segoe UI" pitchFamily="34" charset="0"/>
              </a:rPr>
              <a:t>App-V</a:t>
            </a:r>
          </a:p>
          <a:p>
            <a:r>
              <a:rPr lang="en-US" sz="1600" dirty="0">
                <a:solidFill>
                  <a:srgbClr val="FFFFFF"/>
                </a:solidFill>
                <a:ea typeface="Segoe UI" pitchFamily="34" charset="0"/>
                <a:cs typeface="Segoe UI" pitchFamily="34" charset="0"/>
              </a:rPr>
              <a:t>Non-primary Devices</a:t>
            </a:r>
          </a:p>
          <a:p>
            <a:pPr marL="233363" indent="-233363">
              <a:buFont typeface="Arial" pitchFamily="34" charset="0"/>
              <a:buChar char="•"/>
            </a:pPr>
            <a:r>
              <a:rPr lang="en-US" sz="1600" dirty="0">
                <a:solidFill>
                  <a:srgbClr val="FFFFFF"/>
                </a:solidFill>
                <a:ea typeface="Segoe UI" pitchFamily="34" charset="0"/>
                <a:cs typeface="Segoe UI" pitchFamily="34" charset="0"/>
              </a:rPr>
              <a:t>VDI</a:t>
            </a:r>
          </a:p>
          <a:p>
            <a:pPr marL="233363" indent="-233363">
              <a:buFont typeface="Arial" pitchFamily="34" charset="0"/>
              <a:buChar char="•"/>
            </a:pPr>
            <a:r>
              <a:rPr lang="en-US" sz="1600" dirty="0">
                <a:solidFill>
                  <a:srgbClr val="FFFFFF"/>
                </a:solidFill>
                <a:ea typeface="Segoe UI" pitchFamily="34" charset="0"/>
                <a:cs typeface="Segoe UI" pitchFamily="34" charset="0"/>
              </a:rPr>
              <a:t>Presentation Server</a:t>
            </a:r>
          </a:p>
          <a:p>
            <a:pPr marL="233363" indent="-233363">
              <a:buFont typeface="Arial" pitchFamily="34" charset="0"/>
              <a:buChar char="•"/>
            </a:pPr>
            <a:r>
              <a:rPr lang="en-US" sz="1600" dirty="0">
                <a:solidFill>
                  <a:srgbClr val="FFFFFF"/>
                </a:solidFill>
                <a:ea typeface="Segoe UI" pitchFamily="34" charset="0"/>
                <a:cs typeface="Segoe UI" pitchFamily="34" charset="0"/>
              </a:rPr>
              <a:t>Remote </a:t>
            </a:r>
            <a:r>
              <a:rPr lang="en-US" sz="1600" dirty="0" smtClean="0">
                <a:solidFill>
                  <a:srgbClr val="FFFFFF"/>
                </a:solidFill>
                <a:ea typeface="Segoe UI" pitchFamily="34" charset="0"/>
                <a:cs typeface="Segoe UI" pitchFamily="34" charset="0"/>
              </a:rPr>
              <a:t>Desktop</a:t>
            </a:r>
            <a:endParaRPr lang="en-US" sz="16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cxnSp>
        <p:nvCxnSpPr>
          <p:cNvPr id="154" name="Straight Arrow Connector 153"/>
          <p:cNvCxnSpPr/>
          <p:nvPr/>
        </p:nvCxnSpPr>
        <p:spPr>
          <a:xfrm flipH="1">
            <a:off x="1718637" y="3831297"/>
            <a:ext cx="2631630" cy="641333"/>
          </a:xfrm>
          <a:prstGeom prst="straightConnector1">
            <a:avLst/>
          </a:prstGeom>
          <a:ln w="381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3554593" y="3831297"/>
            <a:ext cx="795674" cy="641333"/>
          </a:xfrm>
          <a:prstGeom prst="straightConnector1">
            <a:avLst/>
          </a:prstGeom>
          <a:ln w="381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468993" y="3831297"/>
            <a:ext cx="872214" cy="641333"/>
          </a:xfrm>
          <a:prstGeom prst="straightConnector1">
            <a:avLst/>
          </a:prstGeom>
          <a:ln w="381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468993" y="3831297"/>
            <a:ext cx="2631629" cy="641333"/>
          </a:xfrm>
          <a:prstGeom prst="straightConnector1">
            <a:avLst/>
          </a:prstGeom>
          <a:ln w="381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161" name="Picture 160"/>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4104719" y="3550623"/>
            <a:ext cx="548640" cy="678639"/>
          </a:xfrm>
          <a:prstGeom prst="rect">
            <a:avLst/>
          </a:prstGeom>
        </p:spPr>
      </p:pic>
      <p:sp>
        <p:nvSpPr>
          <p:cNvPr id="163" name="Rectangle 162"/>
          <p:cNvSpPr/>
          <p:nvPr/>
        </p:nvSpPr>
        <p:spPr>
          <a:xfrm flipH="1">
            <a:off x="630746" y="1862137"/>
            <a:ext cx="7503152" cy="475488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230188" indent="-230188">
              <a:buFont typeface="Arial" pitchFamily="34" charset="0"/>
              <a:buChar char="•"/>
            </a:pPr>
            <a:r>
              <a:rPr lang="en-US" sz="1600" dirty="0" smtClean="0">
                <a:solidFill>
                  <a:srgbClr val="FFFFFF"/>
                </a:solidFill>
                <a:ea typeface="Segoe UI" pitchFamily="34" charset="0"/>
                <a:cs typeface="Segoe UI" pitchFamily="34" charset="0"/>
              </a:rPr>
              <a:t>Deliver </a:t>
            </a:r>
            <a:r>
              <a:rPr lang="en-US" sz="1600" dirty="0">
                <a:solidFill>
                  <a:srgbClr val="FFFFFF"/>
                </a:solidFill>
                <a:ea typeface="Segoe UI" pitchFamily="34" charset="0"/>
                <a:cs typeface="Segoe UI" pitchFamily="34" charset="0"/>
              </a:rPr>
              <a:t>best user experience </a:t>
            </a:r>
            <a:r>
              <a:rPr lang="en-US" sz="1600" dirty="0" smtClean="0">
                <a:solidFill>
                  <a:srgbClr val="FFFFFF"/>
                </a:solidFill>
                <a:ea typeface="Segoe UI" pitchFamily="34" charset="0"/>
                <a:cs typeface="Segoe UI" pitchFamily="34" charset="0"/>
              </a:rPr>
              <a:t>on </a:t>
            </a:r>
            <a:r>
              <a:rPr lang="en-US" sz="1600" dirty="0">
                <a:solidFill>
                  <a:srgbClr val="FFFFFF"/>
                </a:solidFill>
                <a:ea typeface="Segoe UI" pitchFamily="34" charset="0"/>
                <a:cs typeface="Segoe UI" pitchFamily="34" charset="0"/>
              </a:rPr>
              <a:t>each </a:t>
            </a:r>
            <a:r>
              <a:rPr lang="en-US" sz="1600" dirty="0" smtClean="0">
                <a:solidFill>
                  <a:srgbClr val="FFFFFF"/>
                </a:solidFill>
                <a:ea typeface="Segoe UI" pitchFamily="34" charset="0"/>
                <a:cs typeface="Segoe UI" pitchFamily="34" charset="0"/>
              </a:rPr>
              <a:t>device</a:t>
            </a:r>
          </a:p>
          <a:p>
            <a:pPr marL="230188" indent="-230188">
              <a:buFont typeface="Arial" pitchFamily="34" charset="0"/>
              <a:buChar char="•"/>
            </a:pPr>
            <a:r>
              <a:rPr lang="en-US" sz="1600" dirty="0">
                <a:solidFill>
                  <a:srgbClr val="FFFFFF"/>
                </a:solidFill>
                <a:ea typeface="Segoe UI" pitchFamily="34" charset="0"/>
                <a:cs typeface="Segoe UI" pitchFamily="34" charset="0"/>
              </a:rPr>
              <a:t>D</a:t>
            </a:r>
            <a:r>
              <a:rPr lang="en-US" sz="1600" dirty="0" smtClean="0">
                <a:solidFill>
                  <a:srgbClr val="FFFFFF"/>
                </a:solidFill>
                <a:ea typeface="Segoe UI" pitchFamily="34" charset="0"/>
                <a:cs typeface="Segoe UI" pitchFamily="34" charset="0"/>
              </a:rPr>
              <a:t>efine application once</a:t>
            </a:r>
            <a:endParaRPr lang="en-US" sz="1600" dirty="0">
              <a:solidFill>
                <a:srgbClr val="FFFFFF"/>
              </a:solidFill>
              <a:ea typeface="Segoe UI" pitchFamily="34" charset="0"/>
              <a:cs typeface="Segoe UI" pitchFamily="34" charset="0"/>
            </a:endParaRPr>
          </a:p>
          <a:p>
            <a:endParaRPr lang="en-US" sz="1400" dirty="0">
              <a:solidFill>
                <a:srgbClr val="363535"/>
              </a:solidFill>
              <a:ea typeface="Segoe UI" pitchFamily="34" charset="0"/>
              <a:cs typeface="Segoe UI" pitchFamily="34" charset="0"/>
            </a:endParaRPr>
          </a:p>
          <a:p>
            <a:endParaRPr lang="en-US" sz="1400" dirty="0" smtClean="0">
              <a:solidFill>
                <a:srgbClr val="363535"/>
              </a:solidFill>
              <a:ea typeface="Segoe UI" pitchFamily="34" charset="0"/>
              <a:cs typeface="Segoe UI" pitchFamily="34" charset="0"/>
            </a:endParaRPr>
          </a:p>
          <a:p>
            <a:pPr marL="233363" indent="-233363">
              <a:buFont typeface="Arial" pitchFamily="34" charset="0"/>
              <a:buChar char="•"/>
            </a:pPr>
            <a:endParaRPr lang="en-US" sz="1400" dirty="0">
              <a:solidFill>
                <a:srgbClr val="363535"/>
              </a:solidFill>
              <a:ea typeface="Segoe UI" pitchFamily="34" charset="0"/>
              <a:cs typeface="Segoe UI" pitchFamily="34" charset="0"/>
            </a:endParaRPr>
          </a:p>
        </p:txBody>
      </p:sp>
      <p:grpSp>
        <p:nvGrpSpPr>
          <p:cNvPr id="48" name="Group 47"/>
          <p:cNvGrpSpPr>
            <a:grpSpLocks noChangeAspect="1"/>
          </p:cNvGrpSpPr>
          <p:nvPr/>
        </p:nvGrpSpPr>
        <p:grpSpPr>
          <a:xfrm>
            <a:off x="4709136" y="2881173"/>
            <a:ext cx="391351" cy="504825"/>
            <a:chOff x="5404688" y="2619375"/>
            <a:chExt cx="391351" cy="504825"/>
          </a:xfrm>
        </p:grpSpPr>
        <p:sp>
          <p:nvSpPr>
            <p:cNvPr id="39" name="TextBox 38"/>
            <p:cNvSpPr txBox="1"/>
            <p:nvPr/>
          </p:nvSpPr>
          <p:spPr>
            <a:xfrm>
              <a:off x="5404688" y="2693903"/>
              <a:ext cx="391351" cy="246221"/>
            </a:xfrm>
            <a:prstGeom prst="rect">
              <a:avLst/>
            </a:prstGeom>
            <a:noFill/>
          </p:spPr>
          <p:txBody>
            <a:bodyPr wrap="square" lIns="0" tIns="0" rIns="0" bIns="0" rtlCol="0">
              <a:spAutoFit/>
            </a:bodyPr>
            <a:lstStyle/>
            <a:p>
              <a:pPr algn="ctr"/>
              <a:r>
                <a:rPr lang="en-US" sz="1600" dirty="0" smtClean="0">
                  <a:solidFill>
                    <a:srgbClr val="363535"/>
                  </a:solidFill>
                </a:rPr>
                <a:t>&lt;  &gt;</a:t>
              </a:r>
            </a:p>
          </p:txBody>
        </p:sp>
        <p:sp>
          <p:nvSpPr>
            <p:cNvPr id="166" name="Flowchart: Card 165"/>
            <p:cNvSpPr/>
            <p:nvPr/>
          </p:nvSpPr>
          <p:spPr bwMode="auto">
            <a:xfrm flipH="1">
              <a:off x="5404688" y="2619375"/>
              <a:ext cx="391351" cy="504825"/>
            </a:xfrm>
            <a:prstGeom prst="flowChartPunchedCard">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91440" tIns="91440" rIns="91440" bIns="91440" rtlCol="0" anchor="ctr" anchorCtr="0"/>
            <a:lstStyle/>
            <a:p>
              <a:pPr algn="ctr"/>
              <a:endParaRPr lang="en-US" sz="1400" dirty="0">
                <a:solidFill>
                  <a:srgbClr val="FFFFFF"/>
                </a:solidFill>
                <a:ea typeface="Segoe UI" pitchFamily="34" charset="0"/>
                <a:cs typeface="Segoe UI" pitchFamily="34" charset="0"/>
              </a:endParaRPr>
            </a:p>
          </p:txBody>
        </p:sp>
        <p:sp>
          <p:nvSpPr>
            <p:cNvPr id="167" name="Isosceles Triangle 166"/>
            <p:cNvSpPr/>
            <p:nvPr/>
          </p:nvSpPr>
          <p:spPr bwMode="auto">
            <a:xfrm rot="3138243" flipH="1" flipV="1">
              <a:off x="5672563" y="2656268"/>
              <a:ext cx="132992" cy="60390"/>
            </a:xfrm>
            <a:prstGeom prst="triangle">
              <a:avLst>
                <a:gd name="adj" fmla="val 357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pic>
          <p:nvPicPr>
            <p:cNvPr id="38" name="Picture 37"/>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5521270" y="2744609"/>
              <a:ext cx="162200" cy="162200"/>
            </a:xfrm>
            <a:prstGeom prst="rect">
              <a:avLst/>
            </a:prstGeom>
          </p:spPr>
        </p:pic>
        <p:cxnSp>
          <p:nvCxnSpPr>
            <p:cNvPr id="41" name="Straight Connector 40"/>
            <p:cNvCxnSpPr/>
            <p:nvPr/>
          </p:nvCxnSpPr>
          <p:spPr>
            <a:xfrm>
              <a:off x="5463988" y="2940124"/>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5463988" y="3048000"/>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5463988" y="2994062"/>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4625583" y="5954090"/>
            <a:ext cx="1469542" cy="553998"/>
          </a:xfrm>
          <a:prstGeom prst="rect">
            <a:avLst/>
          </a:prstGeom>
          <a:noFill/>
        </p:spPr>
        <p:txBody>
          <a:bodyPr wrap="square" rtlCol="0">
            <a:spAutoFit/>
          </a:bodyPr>
          <a:lstStyle/>
          <a:p>
            <a:pPr algn="ctr"/>
            <a:r>
              <a:rPr lang="en-US" sz="1500" dirty="0" smtClean="0">
                <a:solidFill>
                  <a:srgbClr val="FFFFFF"/>
                </a:solidFill>
              </a:rPr>
              <a:t>Windows </a:t>
            </a:r>
            <a:br>
              <a:rPr lang="en-US" sz="1500" dirty="0" smtClean="0">
                <a:solidFill>
                  <a:srgbClr val="FFFFFF"/>
                </a:solidFill>
              </a:rPr>
            </a:br>
            <a:r>
              <a:rPr lang="en-US" sz="1500" dirty="0" smtClean="0">
                <a:solidFill>
                  <a:srgbClr val="FFFFFF"/>
                </a:solidFill>
              </a:rPr>
              <a:t>Embedded</a:t>
            </a:r>
          </a:p>
        </p:txBody>
      </p:sp>
      <p:grpSp>
        <p:nvGrpSpPr>
          <p:cNvPr id="9" name="Group 8"/>
          <p:cNvGrpSpPr/>
          <p:nvPr/>
        </p:nvGrpSpPr>
        <p:grpSpPr>
          <a:xfrm>
            <a:off x="4720274" y="4614704"/>
            <a:ext cx="1280160" cy="1280160"/>
            <a:chOff x="4701950" y="4279743"/>
            <a:chExt cx="1280160" cy="1280160"/>
          </a:xfrm>
        </p:grpSpPr>
        <p:sp>
          <p:nvSpPr>
            <p:cNvPr id="144" name="Oval 143"/>
            <p:cNvSpPr/>
            <p:nvPr/>
          </p:nvSpPr>
          <p:spPr>
            <a:xfrm>
              <a:off x="4701950" y="4279743"/>
              <a:ext cx="1280160" cy="1280160"/>
            </a:xfrm>
            <a:prstGeom prst="ellipse">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 name="Group 7"/>
            <p:cNvGrpSpPr/>
            <p:nvPr/>
          </p:nvGrpSpPr>
          <p:grpSpPr>
            <a:xfrm>
              <a:off x="4954260" y="4663488"/>
              <a:ext cx="775541" cy="512671"/>
              <a:chOff x="4954260" y="4663488"/>
              <a:chExt cx="775541" cy="512671"/>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97909" y="4739416"/>
                <a:ext cx="488242"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Freeform 107"/>
              <p:cNvSpPr>
                <a:spLocks noChangeAspect="1" noEditPoints="1"/>
              </p:cNvSpPr>
              <p:nvPr/>
            </p:nvSpPr>
            <p:spPr bwMode="auto">
              <a:xfrm>
                <a:off x="4954260" y="4663488"/>
                <a:ext cx="775541" cy="51267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tx1"/>
              </a:solidFill>
              <a:ln>
                <a:solidFill>
                  <a:schemeClr val="bg1"/>
                </a:solidFill>
              </a:ln>
              <a:extLst/>
            </p:spPr>
            <p:txBody>
              <a:bodyPr vert="horz" wrap="square" lIns="116047" tIns="58023" rIns="116047" bIns="58023"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24214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1000"/>
                                        <p:tgtEl>
                                          <p:spTgt spid="8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1"/>
                                        </p:tgtEl>
                                        <p:attrNameLst>
                                          <p:attrName>style.visibility</p:attrName>
                                        </p:attrNameLst>
                                      </p:cBhvr>
                                      <p:to>
                                        <p:strVal val="visible"/>
                                      </p:to>
                                    </p:set>
                                    <p:animEffect transition="in" filter="fade">
                                      <p:cBhvr>
                                        <p:cTn id="14" dur="1000"/>
                                        <p:tgtEl>
                                          <p:spTgt spid="161"/>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wipe(right)">
                                      <p:cBhvr>
                                        <p:cTn id="18" dur="1000"/>
                                        <p:tgtEl>
                                          <p:spTgt spid="154"/>
                                        </p:tgtEl>
                                      </p:cBhvr>
                                    </p:animEffect>
                                  </p:childTnLst>
                                </p:cTn>
                              </p:par>
                              <p:par>
                                <p:cTn id="19" presetID="22" presetClass="entr" presetSubtype="1"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wipe(up)">
                                      <p:cBhvr>
                                        <p:cTn id="21" dur="1000"/>
                                        <p:tgtEl>
                                          <p:spTgt spid="155"/>
                                        </p:tgtEl>
                                      </p:cBhvr>
                                    </p:animEffect>
                                  </p:childTnLst>
                                </p:cTn>
                              </p:par>
                              <p:par>
                                <p:cTn id="22" presetID="22" presetClass="entr" presetSubtype="1" fill="hold"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wipe(up)">
                                      <p:cBhvr>
                                        <p:cTn id="24" dur="1000"/>
                                        <p:tgtEl>
                                          <p:spTgt spid="158"/>
                                        </p:tgtEl>
                                      </p:cBhvr>
                                    </p:animEffect>
                                  </p:childTnLst>
                                </p:cTn>
                              </p:par>
                              <p:par>
                                <p:cTn id="25" presetID="22" presetClass="entr" presetSubtype="8"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wipe(left)">
                                      <p:cBhvr>
                                        <p:cTn id="27" dur="1000"/>
                                        <p:tgtEl>
                                          <p:spTgt spid="15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1000"/>
                                        <p:tgtEl>
                                          <p:spTgt spid="142"/>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1000"/>
                                        <p:tgtEl>
                                          <p:spTgt spid="135"/>
                                        </p:tgtEl>
                                      </p:cBhvr>
                                    </p:animEffect>
                                  </p:childTnLst>
                                </p:cTn>
                              </p:par>
                              <p:par>
                                <p:cTn id="44" presetID="10" presetClass="entr" presetSubtype="0" fill="hold"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1000"/>
                                        <p:tgtEl>
                                          <p:spTgt spid="141"/>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fade">
                                      <p:cBhvr>
                                        <p:cTn id="58" dur="500"/>
                                        <p:tgtEl>
                                          <p:spTgt spid="1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500"/>
                                        <p:tgtEl>
                                          <p:spTgt spid="1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6" grpId="0" animBg="1"/>
      <p:bldP spid="148" grpId="0" animBg="1"/>
      <p:bldP spid="149" grpId="0" animBg="1"/>
      <p:bldP spid="150"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55612" y="2311487"/>
            <a:ext cx="2377440" cy="1399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FFFFFF"/>
                </a:solidFill>
              </a:rPr>
              <a:t>Application “Package”</a:t>
            </a:r>
          </a:p>
        </p:txBody>
      </p:sp>
      <p:sp>
        <p:nvSpPr>
          <p:cNvPr id="2" name="Title 1"/>
          <p:cNvSpPr>
            <a:spLocks noGrp="1"/>
          </p:cNvSpPr>
          <p:nvPr>
            <p:ph type="title"/>
          </p:nvPr>
        </p:nvSpPr>
        <p:spPr/>
        <p:txBody>
          <a:bodyPr/>
          <a:lstStyle/>
          <a:p>
            <a:r>
              <a:rPr lang="en-US" dirty="0" smtClean="0"/>
              <a:t>User-centric Application Delivery</a:t>
            </a:r>
            <a:br>
              <a:rPr lang="en-US" dirty="0" smtClean="0"/>
            </a:br>
            <a:r>
              <a:rPr lang="en-US" sz="3200" dirty="0" smtClean="0"/>
              <a:t>New Application Model</a:t>
            </a:r>
            <a:endParaRPr lang="en-US" sz="3200" dirty="0"/>
          </a:p>
        </p:txBody>
      </p:sp>
      <p:sp>
        <p:nvSpPr>
          <p:cNvPr id="20" name="Rectangle 19"/>
          <p:cNvSpPr/>
          <p:nvPr/>
        </p:nvSpPr>
        <p:spPr bwMode="auto">
          <a:xfrm>
            <a:off x="5845462" y="2350472"/>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Keep your apps organized </a:t>
            </a:r>
            <a:r>
              <a:rPr lang="en-US" sz="1400" dirty="0" smtClean="0">
                <a:solidFill>
                  <a:srgbClr val="FFFFFF">
                    <a:alpha val="99000"/>
                  </a:srgbClr>
                </a:solidFill>
              </a:rPr>
              <a:t>and </a:t>
            </a:r>
            <a:r>
              <a:rPr lang="en-US" sz="1400" dirty="0">
                <a:solidFill>
                  <a:srgbClr val="FFFFFF">
                    <a:alpha val="99000"/>
                  </a:srgbClr>
                </a:solidFill>
              </a:rPr>
              <a:t>managed</a:t>
            </a:r>
          </a:p>
        </p:txBody>
      </p:sp>
      <p:sp>
        <p:nvSpPr>
          <p:cNvPr id="25" name="Oval 24"/>
          <p:cNvSpPr/>
          <p:nvPr/>
        </p:nvSpPr>
        <p:spPr>
          <a:xfrm>
            <a:off x="5377619" y="2396192"/>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3" name="TextBox 2"/>
          <p:cNvSpPr txBox="1"/>
          <p:nvPr/>
        </p:nvSpPr>
        <p:spPr>
          <a:xfrm>
            <a:off x="1292270" y="3857978"/>
            <a:ext cx="1058036" cy="307777"/>
          </a:xfrm>
          <a:prstGeom prst="rect">
            <a:avLst/>
          </a:prstGeom>
          <a:noFill/>
        </p:spPr>
        <p:txBody>
          <a:bodyPr wrap="square" rtlCol="0">
            <a:spAutoFit/>
          </a:bodyPr>
          <a:lstStyle/>
          <a:p>
            <a:r>
              <a:rPr lang="en-US" sz="1400" dirty="0" smtClean="0">
                <a:solidFill>
                  <a:srgbClr val="FFFFFF"/>
                </a:solidFill>
              </a:rPr>
              <a:t>App-V</a:t>
            </a:r>
            <a:endParaRPr lang="en-US" sz="1400" dirty="0">
              <a:solidFill>
                <a:srgbClr val="FFFFFF"/>
              </a:solidFill>
            </a:endParaRPr>
          </a:p>
        </p:txBody>
      </p:sp>
      <p:sp>
        <p:nvSpPr>
          <p:cNvPr id="58" name="TextBox 57"/>
          <p:cNvSpPr txBox="1"/>
          <p:nvPr/>
        </p:nvSpPr>
        <p:spPr>
          <a:xfrm>
            <a:off x="1292270" y="4272828"/>
            <a:ext cx="1568352" cy="307777"/>
          </a:xfrm>
          <a:prstGeom prst="rect">
            <a:avLst/>
          </a:prstGeom>
          <a:noFill/>
        </p:spPr>
        <p:txBody>
          <a:bodyPr wrap="square" rtlCol="0">
            <a:spAutoFit/>
          </a:bodyPr>
          <a:lstStyle/>
          <a:p>
            <a:r>
              <a:rPr lang="en-US" sz="1400" dirty="0" smtClean="0">
                <a:solidFill>
                  <a:srgbClr val="FFFFFF"/>
                </a:solidFill>
              </a:rPr>
              <a:t>Windows Script</a:t>
            </a:r>
            <a:endParaRPr lang="en-US" sz="1400" dirty="0">
              <a:solidFill>
                <a:srgbClr val="FFFFFF"/>
              </a:solidFill>
            </a:endParaRPr>
          </a:p>
        </p:txBody>
      </p:sp>
      <p:sp>
        <p:nvSpPr>
          <p:cNvPr id="59" name="TextBox 58"/>
          <p:cNvSpPr txBox="1"/>
          <p:nvPr/>
        </p:nvSpPr>
        <p:spPr>
          <a:xfrm>
            <a:off x="1292270" y="5134840"/>
            <a:ext cx="1568352" cy="307777"/>
          </a:xfrm>
          <a:prstGeom prst="rect">
            <a:avLst/>
          </a:prstGeom>
          <a:noFill/>
        </p:spPr>
        <p:txBody>
          <a:bodyPr wrap="square" rtlCol="0">
            <a:spAutoFit/>
          </a:bodyPr>
          <a:lstStyle/>
          <a:p>
            <a:r>
              <a:rPr lang="en-US" sz="1400" dirty="0" smtClean="0">
                <a:solidFill>
                  <a:srgbClr val="FFFFFF"/>
                </a:solidFill>
              </a:rPr>
              <a:t>CAB</a:t>
            </a:r>
            <a:endParaRPr lang="en-US" sz="1400" dirty="0">
              <a:solidFill>
                <a:srgbClr val="FFFFFF"/>
              </a:solidFill>
            </a:endParaRPr>
          </a:p>
        </p:txBody>
      </p:sp>
      <p:sp>
        <p:nvSpPr>
          <p:cNvPr id="60" name="TextBox 59"/>
          <p:cNvSpPr txBox="1"/>
          <p:nvPr/>
        </p:nvSpPr>
        <p:spPr>
          <a:xfrm>
            <a:off x="1292270" y="4696799"/>
            <a:ext cx="1838170" cy="307777"/>
          </a:xfrm>
          <a:prstGeom prst="rect">
            <a:avLst/>
          </a:prstGeom>
          <a:noFill/>
        </p:spPr>
        <p:txBody>
          <a:bodyPr wrap="square" rtlCol="0">
            <a:spAutoFit/>
          </a:bodyPr>
          <a:lstStyle/>
          <a:p>
            <a:r>
              <a:rPr lang="en-US" sz="1400" dirty="0" smtClean="0">
                <a:solidFill>
                  <a:srgbClr val="FFFFFF"/>
                </a:solidFill>
              </a:rPr>
              <a:t>Windows Installer</a:t>
            </a:r>
            <a:endParaRPr lang="en-US" sz="1400" dirty="0">
              <a:solidFill>
                <a:srgbClr val="FFFFFF"/>
              </a:solidFill>
            </a:endParaRPr>
          </a:p>
        </p:txBody>
      </p:sp>
      <p:grpSp>
        <p:nvGrpSpPr>
          <p:cNvPr id="61" name="Group 60"/>
          <p:cNvGrpSpPr/>
          <p:nvPr/>
        </p:nvGrpSpPr>
        <p:grpSpPr>
          <a:xfrm>
            <a:off x="891287" y="4269252"/>
            <a:ext cx="334601" cy="432576"/>
            <a:chOff x="440247" y="2406248"/>
            <a:chExt cx="326321" cy="432576"/>
          </a:xfrm>
        </p:grpSpPr>
        <p:pic>
          <p:nvPicPr>
            <p:cNvPr id="62" name="Picture 3" descr="C:\Users\davidra\Documents\ClipArtforPowerpoint\DVD_ART36\Artwork_Imagery\Icons - Illustrations\_ VIRTUALIZATION ICONS\Windows 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Lst>
            </a:blip>
            <a:srcRect/>
            <a:stretch>
              <a:fillRect/>
            </a:stretch>
          </p:blipFill>
          <p:spPr bwMode="auto">
            <a:xfrm>
              <a:off x="440247" y="2406248"/>
              <a:ext cx="326321" cy="283389"/>
            </a:xfrm>
            <a:prstGeom prst="rect">
              <a:avLst/>
            </a:prstGeom>
            <a:noFill/>
            <a:ln>
              <a:noFill/>
            </a:ln>
          </p:spPr>
        </p:pic>
        <p:pic>
          <p:nvPicPr>
            <p:cNvPr id="63" name="Picture 8" descr="C:\Users\davidra\Documents\ClipArtforPowerpoint\DVD_ART36\Artwork_Imagery\Icons - Illustrations\_ WINDOWS VISTA ICONS\Right Green Arrow.png"/>
            <p:cNvPicPr>
              <a:picLocks noChangeAspect="1" noChangeArrowheads="1"/>
            </p:cNvPicPr>
            <p:nvPr/>
          </p:nvPicPr>
          <p:blipFill>
            <a:blip r:embed="rId5" cstate="print">
              <a:biLevel thresh="25000"/>
            </a:blip>
            <a:srcRect/>
            <a:stretch>
              <a:fillRect/>
            </a:stretch>
          </p:blipFill>
          <p:spPr bwMode="auto">
            <a:xfrm rot="2245939">
              <a:off x="523320" y="2646468"/>
              <a:ext cx="233863" cy="192356"/>
            </a:xfrm>
            <a:prstGeom prst="rect">
              <a:avLst/>
            </a:prstGeom>
            <a:noFill/>
            <a:ln>
              <a:noFill/>
            </a:ln>
          </p:spPr>
        </p:pic>
      </p:grpSp>
      <p:pic>
        <p:nvPicPr>
          <p:cNvPr id="65" name="Picture 2" descr="C:\Users\davidra\Documents\ClipArtforPowerpoint\DVD_ART36\Logos\Visual Studio\Visual C# 2008 Express Edition\Visual C# 2008 Express Edition V Logo.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rcRect l="29000" r="33000" b="62174"/>
          <a:stretch>
            <a:fillRect/>
          </a:stretch>
        </p:blipFill>
        <p:spPr bwMode="auto">
          <a:xfrm>
            <a:off x="867065" y="4785023"/>
            <a:ext cx="383045" cy="184897"/>
          </a:xfrm>
          <a:prstGeom prst="rect">
            <a:avLst/>
          </a:prstGeom>
          <a:noFill/>
        </p:spPr>
      </p:pic>
      <p:sp>
        <p:nvSpPr>
          <p:cNvPr id="54" name="Rectangle 53"/>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Empower</a:t>
            </a:r>
          </a:p>
        </p:txBody>
      </p:sp>
      <p:sp>
        <p:nvSpPr>
          <p:cNvPr id="55" name="Rectangle 54"/>
          <p:cNvSpPr/>
          <p:nvPr/>
        </p:nvSpPr>
        <p:spPr>
          <a:xfrm>
            <a:off x="2909583" y="1914253"/>
            <a:ext cx="79552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FF"/>
                </a:solidFill>
              </a:rPr>
              <a:t>General Information</a:t>
            </a:r>
            <a:endParaRPr lang="en-US" dirty="0">
              <a:solidFill>
                <a:srgbClr val="FFFFFF"/>
              </a:solidFill>
            </a:endParaRPr>
          </a:p>
        </p:txBody>
      </p:sp>
      <p:sp>
        <p:nvSpPr>
          <p:cNvPr id="56" name="Rectangle 55"/>
          <p:cNvSpPr/>
          <p:nvPr/>
        </p:nvSpPr>
        <p:spPr>
          <a:xfrm flipH="1">
            <a:off x="2896883" y="2305704"/>
            <a:ext cx="7955280" cy="91440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400" dirty="0">
                <a:solidFill>
                  <a:srgbClr val="FFFFFF"/>
                </a:solidFill>
                <a:ea typeface="Segoe UI" pitchFamily="34" charset="0"/>
                <a:cs typeface="Segoe UI" pitchFamily="34" charset="0"/>
              </a:rPr>
              <a:t>Administrator </a:t>
            </a:r>
            <a:r>
              <a:rPr lang="en-US" sz="1400" dirty="0" smtClean="0">
                <a:solidFill>
                  <a:srgbClr val="FFFFFF"/>
                </a:solidFill>
                <a:ea typeface="Segoe UI" pitchFamily="34" charset="0"/>
                <a:cs typeface="Segoe UI" pitchFamily="34" charset="0"/>
              </a:rPr>
              <a:t>Properties</a:t>
            </a:r>
          </a:p>
          <a:p>
            <a:endParaRPr lang="en-US" sz="1400" dirty="0" smtClean="0">
              <a:solidFill>
                <a:srgbClr val="FFFFFF"/>
              </a:solidFill>
              <a:ea typeface="Segoe UI" pitchFamily="34" charset="0"/>
              <a:cs typeface="Segoe UI" pitchFamily="34" charset="0"/>
            </a:endParaRPr>
          </a:p>
          <a:p>
            <a:r>
              <a:rPr lang="en-US" sz="1400" dirty="0" smtClean="0">
                <a:solidFill>
                  <a:srgbClr val="FFFFFF"/>
                </a:solidFill>
                <a:ea typeface="Segoe UI" pitchFamily="34" charset="0"/>
                <a:cs typeface="Segoe UI" pitchFamily="34" charset="0"/>
              </a:rPr>
              <a:t>End </a:t>
            </a:r>
            <a:r>
              <a:rPr lang="en-US" sz="1400" dirty="0">
                <a:solidFill>
                  <a:srgbClr val="FFFFFF"/>
                </a:solidFill>
                <a:ea typeface="Segoe UI" pitchFamily="34" charset="0"/>
                <a:cs typeface="Segoe UI" pitchFamily="34" charset="0"/>
              </a:rPr>
              <a:t>User Metadata</a:t>
            </a:r>
          </a:p>
          <a:p>
            <a:endParaRPr lang="en-US" sz="14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sp>
        <p:nvSpPr>
          <p:cNvPr id="57" name="Oval 24"/>
          <p:cNvSpPr/>
          <p:nvPr/>
        </p:nvSpPr>
        <p:spPr>
          <a:xfrm>
            <a:off x="5377619" y="2847042"/>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66" name="Rectangle 65"/>
          <p:cNvSpPr/>
          <p:nvPr/>
        </p:nvSpPr>
        <p:spPr bwMode="auto">
          <a:xfrm>
            <a:off x="5845462" y="2801322"/>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The “friendly” information for your </a:t>
            </a:r>
            <a:r>
              <a:rPr lang="en-US" sz="1400" dirty="0" smtClean="0">
                <a:solidFill>
                  <a:srgbClr val="FFFFFF">
                    <a:alpha val="99000"/>
                  </a:srgbClr>
                </a:solidFill>
              </a:rPr>
              <a:t>users </a:t>
            </a:r>
            <a:r>
              <a:rPr lang="en-US" sz="1200" dirty="0" smtClean="0">
                <a:solidFill>
                  <a:srgbClr val="FFFFFF">
                    <a:alpha val="99000"/>
                  </a:srgbClr>
                </a:solidFill>
              </a:rPr>
              <a:t>(</a:t>
            </a:r>
            <a:r>
              <a:rPr lang="en-US" sz="1200" dirty="0">
                <a:solidFill>
                  <a:srgbClr val="FFFFFF">
                    <a:alpha val="99000"/>
                  </a:srgbClr>
                </a:solidFill>
              </a:rPr>
              <a:t>appears in Catalog</a:t>
            </a:r>
            <a:r>
              <a:rPr lang="en-US" sz="1200" dirty="0" smtClean="0">
                <a:solidFill>
                  <a:srgbClr val="FFFFFF">
                    <a:alpha val="99000"/>
                  </a:srgbClr>
                </a:solidFill>
              </a:rPr>
              <a:t>)   </a:t>
            </a:r>
            <a:endParaRPr lang="en-US" sz="1400" dirty="0">
              <a:solidFill>
                <a:srgbClr val="FFFFFF">
                  <a:alpha val="99000"/>
                </a:srgbClr>
              </a:solidFill>
            </a:endParaRPr>
          </a:p>
        </p:txBody>
      </p:sp>
      <p:sp>
        <p:nvSpPr>
          <p:cNvPr id="68" name="Rectangle 67"/>
          <p:cNvSpPr/>
          <p:nvPr/>
        </p:nvSpPr>
        <p:spPr bwMode="auto">
          <a:xfrm>
            <a:off x="5845462" y="3836333"/>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Is app installed?</a:t>
            </a:r>
          </a:p>
        </p:txBody>
      </p:sp>
      <p:sp>
        <p:nvSpPr>
          <p:cNvPr id="69" name="Oval 24"/>
          <p:cNvSpPr/>
          <p:nvPr/>
        </p:nvSpPr>
        <p:spPr>
          <a:xfrm>
            <a:off x="5377619" y="3882053"/>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70" name="Rectangle 69"/>
          <p:cNvSpPr/>
          <p:nvPr/>
        </p:nvSpPr>
        <p:spPr>
          <a:xfrm>
            <a:off x="2909583" y="3367275"/>
            <a:ext cx="79552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Deployment Type</a:t>
            </a:r>
          </a:p>
        </p:txBody>
      </p:sp>
      <p:sp>
        <p:nvSpPr>
          <p:cNvPr id="71" name="Rectangle 70"/>
          <p:cNvSpPr/>
          <p:nvPr/>
        </p:nvSpPr>
        <p:spPr>
          <a:xfrm flipH="1">
            <a:off x="2909583" y="3760825"/>
            <a:ext cx="7955280" cy="233904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400" dirty="0">
                <a:solidFill>
                  <a:srgbClr val="FFFFFF"/>
                </a:solidFill>
                <a:ea typeface="Segoe UI" pitchFamily="34" charset="0"/>
                <a:cs typeface="Segoe UI" pitchFamily="34" charset="0"/>
              </a:rPr>
              <a:t>Detection </a:t>
            </a:r>
            <a:r>
              <a:rPr lang="en-US" sz="1400" dirty="0" smtClean="0">
                <a:solidFill>
                  <a:srgbClr val="FFFFFF"/>
                </a:solidFill>
                <a:ea typeface="Segoe UI" pitchFamily="34" charset="0"/>
                <a:cs typeface="Segoe UI" pitchFamily="34" charset="0"/>
              </a:rPr>
              <a:t>Method</a:t>
            </a:r>
          </a:p>
          <a:p>
            <a:endParaRPr lang="en-US" sz="1400" dirty="0" smtClean="0">
              <a:solidFill>
                <a:srgbClr val="FFFFFF"/>
              </a:solidFill>
              <a:ea typeface="Segoe UI" pitchFamily="34" charset="0"/>
              <a:cs typeface="Segoe UI" pitchFamily="34" charset="0"/>
            </a:endParaRPr>
          </a:p>
          <a:p>
            <a:r>
              <a:rPr lang="en-US" sz="1400" dirty="0">
                <a:solidFill>
                  <a:srgbClr val="FFFFFF"/>
                </a:solidFill>
                <a:ea typeface="Segoe UI" pitchFamily="34" charset="0"/>
                <a:cs typeface="Segoe UI" pitchFamily="34" charset="0"/>
              </a:rPr>
              <a:t>Install </a:t>
            </a:r>
            <a:r>
              <a:rPr lang="en-US" sz="1400" dirty="0" smtClean="0">
                <a:solidFill>
                  <a:srgbClr val="FFFFFF"/>
                </a:solidFill>
                <a:ea typeface="Segoe UI" pitchFamily="34" charset="0"/>
                <a:cs typeface="Segoe UI" pitchFamily="34" charset="0"/>
              </a:rPr>
              <a:t>Command</a:t>
            </a:r>
          </a:p>
          <a:p>
            <a:endParaRPr lang="en-US" sz="1400" dirty="0">
              <a:solidFill>
                <a:srgbClr val="FFFFFF"/>
              </a:solidFill>
              <a:ea typeface="Segoe UI" pitchFamily="34" charset="0"/>
              <a:cs typeface="Segoe UI" pitchFamily="34" charset="0"/>
            </a:endParaRPr>
          </a:p>
          <a:p>
            <a:r>
              <a:rPr lang="en-US" sz="1400" dirty="0">
                <a:solidFill>
                  <a:srgbClr val="FFFFFF"/>
                </a:solidFill>
                <a:ea typeface="Segoe UI" pitchFamily="34" charset="0"/>
                <a:cs typeface="Segoe UI" pitchFamily="34" charset="0"/>
              </a:rPr>
              <a:t>Requirement Rules</a:t>
            </a:r>
          </a:p>
          <a:p>
            <a:endParaRPr lang="en-US" sz="1400" dirty="0">
              <a:solidFill>
                <a:srgbClr val="FFFFFF"/>
              </a:solidFill>
              <a:ea typeface="Segoe UI" pitchFamily="34" charset="0"/>
              <a:cs typeface="Segoe UI" pitchFamily="34" charset="0"/>
            </a:endParaRPr>
          </a:p>
          <a:p>
            <a:r>
              <a:rPr lang="en-US" sz="1400" dirty="0" smtClean="0">
                <a:solidFill>
                  <a:srgbClr val="FFFFFF"/>
                </a:solidFill>
                <a:ea typeface="Segoe UI" pitchFamily="34" charset="0"/>
                <a:cs typeface="Segoe UI" pitchFamily="34" charset="0"/>
              </a:rPr>
              <a:t>Dependencies</a:t>
            </a:r>
          </a:p>
          <a:p>
            <a:endParaRPr lang="en-US" sz="1400" dirty="0">
              <a:solidFill>
                <a:srgbClr val="FFFFFF"/>
              </a:solidFill>
              <a:ea typeface="Segoe UI" pitchFamily="34" charset="0"/>
              <a:cs typeface="Segoe UI" pitchFamily="34" charset="0"/>
            </a:endParaRPr>
          </a:p>
          <a:p>
            <a:r>
              <a:rPr lang="en-US" sz="1400" dirty="0" err="1" smtClean="0">
                <a:solidFill>
                  <a:srgbClr val="FFFFFF"/>
                </a:solidFill>
                <a:ea typeface="Segoe UI" pitchFamily="34" charset="0"/>
                <a:cs typeface="Segoe UI" pitchFamily="34" charset="0"/>
              </a:rPr>
              <a:t>Supersedence</a:t>
            </a:r>
            <a:endParaRPr lang="en-US" sz="14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sp>
        <p:nvSpPr>
          <p:cNvPr id="72" name="Oval 24"/>
          <p:cNvSpPr/>
          <p:nvPr/>
        </p:nvSpPr>
        <p:spPr>
          <a:xfrm>
            <a:off x="5377619" y="4332903"/>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73" name="Rectangle 72"/>
          <p:cNvSpPr/>
          <p:nvPr/>
        </p:nvSpPr>
        <p:spPr bwMode="auto">
          <a:xfrm>
            <a:off x="5845462" y="4287818"/>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Command line and </a:t>
            </a:r>
            <a:r>
              <a:rPr lang="en-US" sz="1400" dirty="0" smtClean="0">
                <a:solidFill>
                  <a:srgbClr val="FFFFFF">
                    <a:alpha val="99000"/>
                  </a:srgbClr>
                </a:solidFill>
              </a:rPr>
              <a:t>options</a:t>
            </a:r>
            <a:r>
              <a:rPr lang="en-US" sz="1200" dirty="0" smtClean="0">
                <a:solidFill>
                  <a:srgbClr val="FFFFFF">
                    <a:alpha val="99000"/>
                  </a:srgbClr>
                </a:solidFill>
              </a:rPr>
              <a:t>   </a:t>
            </a:r>
            <a:endParaRPr lang="en-US" sz="1400" dirty="0">
              <a:solidFill>
                <a:srgbClr val="FFFFFF">
                  <a:alpha val="99000"/>
                </a:srgbClr>
              </a:solidFill>
            </a:endParaRPr>
          </a:p>
        </p:txBody>
      </p:sp>
      <p:sp>
        <p:nvSpPr>
          <p:cNvPr id="74" name="Rectangle 73"/>
          <p:cNvSpPr/>
          <p:nvPr/>
        </p:nvSpPr>
        <p:spPr bwMode="auto">
          <a:xfrm>
            <a:off x="5845462" y="4739303"/>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Can/cannot install app</a:t>
            </a:r>
          </a:p>
        </p:txBody>
      </p:sp>
      <p:sp>
        <p:nvSpPr>
          <p:cNvPr id="75" name="Rectangle 74"/>
          <p:cNvSpPr/>
          <p:nvPr/>
        </p:nvSpPr>
        <p:spPr bwMode="auto">
          <a:xfrm>
            <a:off x="5845462" y="5190788"/>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Apps that must be present</a:t>
            </a:r>
          </a:p>
        </p:txBody>
      </p:sp>
      <p:sp>
        <p:nvSpPr>
          <p:cNvPr id="76" name="Rectangle 75"/>
          <p:cNvSpPr/>
          <p:nvPr/>
        </p:nvSpPr>
        <p:spPr bwMode="auto">
          <a:xfrm>
            <a:off x="5845462" y="5642272"/>
            <a:ext cx="4937760" cy="36576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400" dirty="0">
                <a:solidFill>
                  <a:srgbClr val="FFFFFF">
                    <a:alpha val="99000"/>
                  </a:srgbClr>
                </a:solidFill>
              </a:rPr>
              <a:t>Application version control</a:t>
            </a:r>
          </a:p>
        </p:txBody>
      </p:sp>
      <p:sp>
        <p:nvSpPr>
          <p:cNvPr id="77" name="Oval 24"/>
          <p:cNvSpPr/>
          <p:nvPr/>
        </p:nvSpPr>
        <p:spPr>
          <a:xfrm>
            <a:off x="5377619" y="4785023"/>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78" name="Oval 24"/>
          <p:cNvSpPr/>
          <p:nvPr/>
        </p:nvSpPr>
        <p:spPr>
          <a:xfrm>
            <a:off x="5377619" y="5236508"/>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sp>
        <p:nvSpPr>
          <p:cNvPr id="79" name="Oval 24"/>
          <p:cNvSpPr/>
          <p:nvPr/>
        </p:nvSpPr>
        <p:spPr>
          <a:xfrm>
            <a:off x="5377619" y="5687992"/>
            <a:ext cx="274320" cy="274320"/>
          </a:xfrm>
          <a:custGeom>
            <a:avLst/>
            <a:gdLst/>
            <a:ahLst/>
            <a:cxnLst/>
            <a:rect l="l" t="t" r="r" b="b"/>
            <a:pathLst>
              <a:path w="443524" h="432548">
                <a:moveTo>
                  <a:pt x="226354" y="51957"/>
                </a:moveTo>
                <a:lnTo>
                  <a:pt x="226354" y="134116"/>
                </a:lnTo>
                <a:lnTo>
                  <a:pt x="52851" y="134116"/>
                </a:lnTo>
                <a:lnTo>
                  <a:pt x="52851" y="298433"/>
                </a:lnTo>
                <a:lnTo>
                  <a:pt x="226354" y="298433"/>
                </a:lnTo>
                <a:lnTo>
                  <a:pt x="226354" y="380592"/>
                </a:lnTo>
                <a:lnTo>
                  <a:pt x="390671" y="216275"/>
                </a:lnTo>
                <a:close/>
                <a:moveTo>
                  <a:pt x="221762" y="0"/>
                </a:moveTo>
                <a:cubicBezTo>
                  <a:pt x="344238" y="0"/>
                  <a:pt x="443524" y="96829"/>
                  <a:pt x="443524" y="216274"/>
                </a:cubicBezTo>
                <a:cubicBezTo>
                  <a:pt x="443524" y="335719"/>
                  <a:pt x="344238" y="432548"/>
                  <a:pt x="221762" y="432548"/>
                </a:cubicBezTo>
                <a:cubicBezTo>
                  <a:pt x="99286" y="432548"/>
                  <a:pt x="0" y="335719"/>
                  <a:pt x="0" y="216274"/>
                </a:cubicBezTo>
                <a:cubicBezTo>
                  <a:pt x="0" y="96829"/>
                  <a:pt x="99286" y="0"/>
                  <a:pt x="221762" y="0"/>
                </a:cubicBez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smtClean="0">
              <a:solidFill>
                <a:srgbClr val="FFFFFF"/>
              </a:solidFill>
            </a:endParaRPr>
          </a:p>
        </p:txBody>
      </p:sp>
      <p:grpSp>
        <p:nvGrpSpPr>
          <p:cNvPr id="80" name="Group 79"/>
          <p:cNvGrpSpPr>
            <a:grpSpLocks noChangeAspect="1"/>
          </p:cNvGrpSpPr>
          <p:nvPr/>
        </p:nvGrpSpPr>
        <p:grpSpPr>
          <a:xfrm>
            <a:off x="1462442" y="2780355"/>
            <a:ext cx="391351" cy="504825"/>
            <a:chOff x="5404688" y="2619375"/>
            <a:chExt cx="391351" cy="504825"/>
          </a:xfrm>
        </p:grpSpPr>
        <p:sp>
          <p:nvSpPr>
            <p:cNvPr id="81" name="TextBox 80"/>
            <p:cNvSpPr txBox="1"/>
            <p:nvPr/>
          </p:nvSpPr>
          <p:spPr>
            <a:xfrm>
              <a:off x="5404688" y="2693903"/>
              <a:ext cx="391351" cy="246221"/>
            </a:xfrm>
            <a:prstGeom prst="rect">
              <a:avLst/>
            </a:prstGeom>
            <a:noFill/>
          </p:spPr>
          <p:txBody>
            <a:bodyPr wrap="square" lIns="0" tIns="0" rIns="0" bIns="0" rtlCol="0">
              <a:spAutoFit/>
            </a:bodyPr>
            <a:lstStyle/>
            <a:p>
              <a:pPr algn="ctr"/>
              <a:r>
                <a:rPr lang="en-US" sz="1600" dirty="0" smtClean="0">
                  <a:solidFill>
                    <a:srgbClr val="363535"/>
                  </a:solidFill>
                </a:rPr>
                <a:t>&lt;  &gt;</a:t>
              </a:r>
            </a:p>
          </p:txBody>
        </p:sp>
        <p:sp>
          <p:nvSpPr>
            <p:cNvPr id="82" name="Flowchart: Card 81"/>
            <p:cNvSpPr/>
            <p:nvPr/>
          </p:nvSpPr>
          <p:spPr bwMode="auto">
            <a:xfrm flipH="1">
              <a:off x="5404688" y="2619375"/>
              <a:ext cx="391351" cy="504825"/>
            </a:xfrm>
            <a:prstGeom prst="flowChartPunchedCard">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91440" tIns="91440" rIns="91440" bIns="91440" rtlCol="0" anchor="ctr" anchorCtr="0"/>
            <a:lstStyle/>
            <a:p>
              <a:pPr algn="ctr"/>
              <a:endParaRPr lang="en-US" sz="1400" dirty="0">
                <a:solidFill>
                  <a:srgbClr val="FFFFFF"/>
                </a:solidFill>
                <a:ea typeface="Segoe UI" pitchFamily="34" charset="0"/>
                <a:cs typeface="Segoe UI" pitchFamily="34" charset="0"/>
              </a:endParaRPr>
            </a:p>
          </p:txBody>
        </p:sp>
        <p:sp>
          <p:nvSpPr>
            <p:cNvPr id="83" name="Isosceles Triangle 82"/>
            <p:cNvSpPr/>
            <p:nvPr/>
          </p:nvSpPr>
          <p:spPr bwMode="auto">
            <a:xfrm rot="3138243" flipH="1" flipV="1">
              <a:off x="5672563" y="2656268"/>
              <a:ext cx="132992" cy="60390"/>
            </a:xfrm>
            <a:prstGeom prst="triangle">
              <a:avLst>
                <a:gd name="adj" fmla="val 357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pic>
          <p:nvPicPr>
            <p:cNvPr id="84" name="Picture 83"/>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5521270" y="2744609"/>
              <a:ext cx="162200" cy="162200"/>
            </a:xfrm>
            <a:prstGeom prst="rect">
              <a:avLst/>
            </a:prstGeom>
          </p:spPr>
        </p:pic>
        <p:cxnSp>
          <p:nvCxnSpPr>
            <p:cNvPr id="85" name="Straight Connector 84"/>
            <p:cNvCxnSpPr/>
            <p:nvPr/>
          </p:nvCxnSpPr>
          <p:spPr>
            <a:xfrm>
              <a:off x="5463988" y="2940124"/>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463988" y="3048000"/>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463988" y="2994062"/>
              <a:ext cx="257736"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8" name="Picture 8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5245" y="3869234"/>
            <a:ext cx="406685" cy="325539"/>
          </a:xfrm>
          <a:prstGeom prst="rect">
            <a:avLst/>
          </a:prstGeom>
          <a:solidFill>
            <a:schemeClr val="accent1"/>
          </a:solidFill>
        </p:spPr>
      </p:pic>
      <p:sp>
        <p:nvSpPr>
          <p:cNvPr id="43" name="Rectangle 42"/>
          <p:cNvSpPr/>
          <p:nvPr/>
        </p:nvSpPr>
        <p:spPr>
          <a:xfrm flipH="1">
            <a:off x="455610" y="3760825"/>
            <a:ext cx="2377440" cy="233904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400" dirty="0">
              <a:solidFill>
                <a:srgbClr val="363535"/>
              </a:solidFill>
              <a:ea typeface="Segoe UI" pitchFamily="34" charset="0"/>
              <a:cs typeface="Segoe UI" pitchFamily="34" charset="0"/>
            </a:endParaRPr>
          </a:p>
        </p:txBody>
      </p:sp>
      <p:pic>
        <p:nvPicPr>
          <p:cNvPr id="44" name="Picture 43"/>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04622" y="5104219"/>
            <a:ext cx="182880" cy="351039"/>
          </a:xfrm>
          <a:prstGeom prst="rect">
            <a:avLst/>
          </a:prstGeom>
          <a:effectLst/>
        </p:spPr>
      </p:pic>
    </p:spTree>
    <p:extLst>
      <p:ext uri="{BB962C8B-B14F-4D97-AF65-F5344CB8AC3E}">
        <p14:creationId xmlns:p14="http://schemas.microsoft.com/office/powerpoint/2010/main" val="7495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6">
                                            <p:txEl>
                                              <p:pRg st="2" end="2"/>
                                            </p:txEl>
                                          </p:spTgt>
                                        </p:tgtEl>
                                        <p:attrNameLst>
                                          <p:attrName>style.visibility</p:attrName>
                                        </p:attrNameLst>
                                      </p:cBhvr>
                                      <p:to>
                                        <p:strVal val="visible"/>
                                      </p:to>
                                    </p:set>
                                    <p:animEffect transition="in" filter="fade">
                                      <p:cBhvr>
                                        <p:cTn id="30" dur="500"/>
                                        <p:tgtEl>
                                          <p:spTgt spid="5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71">
                                            <p:txEl>
                                              <p:pRg st="0" end="0"/>
                                            </p:txEl>
                                          </p:spTgt>
                                        </p:tgtEl>
                                        <p:attrNameLst>
                                          <p:attrName>style.visibility</p:attrName>
                                        </p:attrNameLst>
                                      </p:cBhvr>
                                      <p:to>
                                        <p:strVal val="visible"/>
                                      </p:to>
                                    </p:set>
                                    <p:animEffect transition="in" filter="fade">
                                      <p:cBhvr>
                                        <p:cTn id="50" dur="500"/>
                                        <p:tgtEl>
                                          <p:spTgt spid="71">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71">
                                            <p:txEl>
                                              <p:pRg st="2" end="2"/>
                                            </p:txEl>
                                          </p:spTgt>
                                        </p:tgtEl>
                                        <p:attrNameLst>
                                          <p:attrName>style.visibility</p:attrName>
                                        </p:attrNameLst>
                                      </p:cBhvr>
                                      <p:to>
                                        <p:strVal val="visible"/>
                                      </p:to>
                                    </p:set>
                                    <p:animEffect transition="in" filter="fade">
                                      <p:cBhvr>
                                        <p:cTn id="66" dur="500"/>
                                        <p:tgtEl>
                                          <p:spTgt spid="71">
                                            <p:txEl>
                                              <p:pRg st="2" end="2"/>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par>
                                <p:cTn id="73" presetID="10"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71">
                                            <p:txEl>
                                              <p:pRg st="4" end="4"/>
                                            </p:txEl>
                                          </p:spTgt>
                                        </p:tgtEl>
                                        <p:attrNameLst>
                                          <p:attrName>style.visibility</p:attrName>
                                        </p:attrNameLst>
                                      </p:cBhvr>
                                      <p:to>
                                        <p:strVal val="visible"/>
                                      </p:to>
                                    </p:set>
                                    <p:animEffect transition="in" filter="fade">
                                      <p:cBhvr>
                                        <p:cTn id="82" dur="500"/>
                                        <p:tgtEl>
                                          <p:spTgt spid="71">
                                            <p:txEl>
                                              <p:pRg st="4" end="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10" presetClass="entr" presetSubtype="0"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fade">
                                      <p:cBhvr>
                                        <p:cTn id="94" dur="500"/>
                                        <p:tgtEl>
                                          <p:spTgt spid="74"/>
                                        </p:tgtEl>
                                      </p:cBhvr>
                                    </p:animEffect>
                                  </p:childTnLst>
                                </p:cTn>
                              </p:par>
                            </p:childTnLst>
                          </p:cTn>
                        </p:par>
                        <p:par>
                          <p:cTn id="95" fill="hold">
                            <p:stCondLst>
                              <p:cond delay="3500"/>
                            </p:stCondLst>
                            <p:childTnLst>
                              <p:par>
                                <p:cTn id="96" presetID="10" presetClass="entr" presetSubtype="0" fill="hold" nodeType="afterEffect">
                                  <p:stCondLst>
                                    <p:cond delay="0"/>
                                  </p:stCondLst>
                                  <p:childTnLst>
                                    <p:set>
                                      <p:cBhvr>
                                        <p:cTn id="97" dur="1" fill="hold">
                                          <p:stCondLst>
                                            <p:cond delay="0"/>
                                          </p:stCondLst>
                                        </p:cTn>
                                        <p:tgtEl>
                                          <p:spTgt spid="71">
                                            <p:txEl>
                                              <p:pRg st="6" end="6"/>
                                            </p:txEl>
                                          </p:spTgt>
                                        </p:tgtEl>
                                        <p:attrNameLst>
                                          <p:attrName>style.visibility</p:attrName>
                                        </p:attrNameLst>
                                      </p:cBhvr>
                                      <p:to>
                                        <p:strVal val="visible"/>
                                      </p:to>
                                    </p:set>
                                    <p:animEffect transition="in" filter="fade">
                                      <p:cBhvr>
                                        <p:cTn id="98" dur="500"/>
                                        <p:tgtEl>
                                          <p:spTgt spid="71">
                                            <p:txEl>
                                              <p:pRg st="6" end="6"/>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childTnLst>
                          </p:cTn>
                        </p:par>
                        <p:par>
                          <p:cTn id="111" fill="hold">
                            <p:stCondLst>
                              <p:cond delay="4000"/>
                            </p:stCondLst>
                            <p:childTnLst>
                              <p:par>
                                <p:cTn id="112" presetID="10" presetClass="entr" presetSubtype="0" fill="hold" nodeType="afterEffect">
                                  <p:stCondLst>
                                    <p:cond delay="0"/>
                                  </p:stCondLst>
                                  <p:childTnLst>
                                    <p:set>
                                      <p:cBhvr>
                                        <p:cTn id="113" dur="1" fill="hold">
                                          <p:stCondLst>
                                            <p:cond delay="0"/>
                                          </p:stCondLst>
                                        </p:cTn>
                                        <p:tgtEl>
                                          <p:spTgt spid="71">
                                            <p:txEl>
                                              <p:pRg st="8" end="8"/>
                                            </p:txEl>
                                          </p:spTgt>
                                        </p:tgtEl>
                                        <p:attrNameLst>
                                          <p:attrName>style.visibility</p:attrName>
                                        </p:attrNameLst>
                                      </p:cBhvr>
                                      <p:to>
                                        <p:strVal val="visible"/>
                                      </p:to>
                                    </p:set>
                                    <p:animEffect transition="in" filter="fade">
                                      <p:cBhvr>
                                        <p:cTn id="114" dur="500"/>
                                        <p:tgtEl>
                                          <p:spTgt spid="71">
                                            <p:txEl>
                                              <p:pRg st="8" end="8"/>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500"/>
                                        <p:tgtEl>
                                          <p:spTgt spid="7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0" animBg="1"/>
      <p:bldP spid="25" grpId="0" animBg="1"/>
      <p:bldP spid="3" grpId="0"/>
      <p:bldP spid="58" grpId="0"/>
      <p:bldP spid="59" grpId="0"/>
      <p:bldP spid="60" grpId="0"/>
      <p:bldP spid="55" grpId="0" animBg="1"/>
      <p:bldP spid="56" grpId="0" animBg="1"/>
      <p:bldP spid="57"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User-centric Application Delivery</a:t>
            </a:r>
            <a:br>
              <a:rPr lang="en-US" dirty="0" smtClean="0"/>
            </a:br>
            <a:r>
              <a:rPr lang="en-US" sz="3200" dirty="0" smtClean="0"/>
              <a:t>End User Self-service</a:t>
            </a:r>
            <a:endParaRPr lang="en-US" sz="32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502" y="2013663"/>
            <a:ext cx="6917911" cy="3885524"/>
          </a:xfrm>
          <a:prstGeom prst="rect">
            <a:avLst/>
          </a:prstGeom>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96045" y="2947537"/>
            <a:ext cx="637843" cy="369332"/>
          </a:xfrm>
          <a:prstGeom prst="rect">
            <a:avLst/>
          </a:prstGeom>
          <a:noFill/>
        </p:spPr>
        <p:txBody>
          <a:bodyPr wrap="square" rtlCol="0">
            <a:spAutoFit/>
          </a:bodyPr>
          <a:lstStyle/>
          <a:p>
            <a:pPr algn="ctr"/>
            <a:r>
              <a:rPr lang="en-US" dirty="0" smtClean="0">
                <a:solidFill>
                  <a:srgbClr val="FFFFFF"/>
                </a:solidFill>
              </a:rPr>
              <a:t>IT</a:t>
            </a:r>
            <a:endParaRPr lang="en-US" dirty="0">
              <a:solidFill>
                <a:srgbClr val="FFFFFF"/>
              </a:solidFill>
            </a:endParaRPr>
          </a:p>
        </p:txBody>
      </p:sp>
      <p:grpSp>
        <p:nvGrpSpPr>
          <p:cNvPr id="12" name="Group 5"/>
          <p:cNvGrpSpPr>
            <a:grpSpLocks noChangeAspect="1"/>
          </p:cNvGrpSpPr>
          <p:nvPr/>
        </p:nvGrpSpPr>
        <p:grpSpPr bwMode="auto">
          <a:xfrm>
            <a:off x="-1361646" y="8209508"/>
            <a:ext cx="843842" cy="812894"/>
            <a:chOff x="1149" y="1606"/>
            <a:chExt cx="2126" cy="2100"/>
          </a:xfrm>
        </p:grpSpPr>
        <p:sp>
          <p:nvSpPr>
            <p:cNvPr id="13" name="Oval 6"/>
            <p:cNvSpPr>
              <a:spLocks noChangeArrowheads="1"/>
            </p:cNvSpPr>
            <p:nvPr/>
          </p:nvSpPr>
          <p:spPr bwMode="auto">
            <a:xfrm>
              <a:off x="1668" y="1606"/>
              <a:ext cx="1113" cy="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p:nvSpPr>
          <p:spPr bwMode="auto">
            <a:xfrm>
              <a:off x="1149" y="2799"/>
              <a:ext cx="2126" cy="907"/>
            </a:xfrm>
            <a:custGeom>
              <a:avLst/>
              <a:gdLst>
                <a:gd name="T0" fmla="*/ 688 w 900"/>
                <a:gd name="T1" fmla="*/ 0 h 384"/>
                <a:gd name="T2" fmla="*/ 212 w 900"/>
                <a:gd name="T3" fmla="*/ 0 h 384"/>
                <a:gd name="T4" fmla="*/ 0 w 900"/>
                <a:gd name="T5" fmla="*/ 260 h 384"/>
                <a:gd name="T6" fmla="*/ 0 w 900"/>
                <a:gd name="T7" fmla="*/ 361 h 384"/>
                <a:gd name="T8" fmla="*/ 1 w 900"/>
                <a:gd name="T9" fmla="*/ 384 h 384"/>
                <a:gd name="T10" fmla="*/ 899 w 900"/>
                <a:gd name="T11" fmla="*/ 384 h 384"/>
                <a:gd name="T12" fmla="*/ 900 w 900"/>
                <a:gd name="T13" fmla="*/ 361 h 384"/>
                <a:gd name="T14" fmla="*/ 900 w 900"/>
                <a:gd name="T15" fmla="*/ 260 h 384"/>
                <a:gd name="T16" fmla="*/ 688 w 900"/>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384">
                  <a:moveTo>
                    <a:pt x="688" y="0"/>
                  </a:moveTo>
                  <a:cubicBezTo>
                    <a:pt x="212" y="0"/>
                    <a:pt x="212" y="0"/>
                    <a:pt x="212" y="0"/>
                  </a:cubicBezTo>
                  <a:cubicBezTo>
                    <a:pt x="95" y="0"/>
                    <a:pt x="0" y="117"/>
                    <a:pt x="0" y="260"/>
                  </a:cubicBezTo>
                  <a:cubicBezTo>
                    <a:pt x="0" y="361"/>
                    <a:pt x="0" y="361"/>
                    <a:pt x="0" y="361"/>
                  </a:cubicBezTo>
                  <a:cubicBezTo>
                    <a:pt x="0" y="368"/>
                    <a:pt x="0" y="376"/>
                    <a:pt x="1" y="384"/>
                  </a:cubicBezTo>
                  <a:cubicBezTo>
                    <a:pt x="899" y="384"/>
                    <a:pt x="899" y="384"/>
                    <a:pt x="899" y="384"/>
                  </a:cubicBezTo>
                  <a:cubicBezTo>
                    <a:pt x="900" y="376"/>
                    <a:pt x="900" y="368"/>
                    <a:pt x="900" y="361"/>
                  </a:cubicBezTo>
                  <a:cubicBezTo>
                    <a:pt x="900" y="260"/>
                    <a:pt x="900" y="260"/>
                    <a:pt x="900" y="260"/>
                  </a:cubicBezTo>
                  <a:cubicBezTo>
                    <a:pt x="900" y="117"/>
                    <a:pt x="805" y="0"/>
                    <a:pt x="68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Rectangle 1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Empower</a:t>
            </a:r>
          </a:p>
        </p:txBody>
      </p:sp>
      <p:sp>
        <p:nvSpPr>
          <p:cNvPr id="18" name="Rectangle 17"/>
          <p:cNvSpPr/>
          <p:nvPr/>
        </p:nvSpPr>
        <p:spPr>
          <a:xfrm flipH="1">
            <a:off x="1438350" y="2013664"/>
            <a:ext cx="3108960" cy="142401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400" dirty="0">
                <a:solidFill>
                  <a:srgbClr val="FFFFFF"/>
                </a:solidFill>
                <a:ea typeface="Segoe UI" pitchFamily="34" charset="0"/>
                <a:cs typeface="Segoe UI" pitchFamily="34" charset="0"/>
              </a:rPr>
              <a:t>Administrators publish software titles to catalog, complete with meta data to enable search</a:t>
            </a:r>
          </a:p>
          <a:p>
            <a:pPr marL="233363" indent="-233363">
              <a:buFont typeface="Arial" pitchFamily="34" charset="0"/>
              <a:buChar char="•"/>
            </a:pPr>
            <a:r>
              <a:rPr lang="en-US" sz="1400" dirty="0" smtClean="0">
                <a:solidFill>
                  <a:srgbClr val="FFFFFF"/>
                </a:solidFill>
                <a:ea typeface="Segoe UI" pitchFamily="34" charset="0"/>
                <a:cs typeface="Segoe UI" pitchFamily="34" charset="0"/>
              </a:rPr>
              <a:t>Deliver </a:t>
            </a:r>
            <a:r>
              <a:rPr lang="en-US" sz="1400" dirty="0">
                <a:solidFill>
                  <a:srgbClr val="FFFFFF"/>
                </a:solidFill>
                <a:ea typeface="Segoe UI" pitchFamily="34" charset="0"/>
                <a:cs typeface="Segoe UI" pitchFamily="34" charset="0"/>
              </a:rPr>
              <a:t>best user experience </a:t>
            </a:r>
            <a:br>
              <a:rPr lang="en-US" sz="1400" dirty="0">
                <a:solidFill>
                  <a:srgbClr val="FFFFFF"/>
                </a:solidFill>
                <a:ea typeface="Segoe UI" pitchFamily="34" charset="0"/>
                <a:cs typeface="Segoe UI" pitchFamily="34" charset="0"/>
              </a:rPr>
            </a:br>
            <a:r>
              <a:rPr lang="en-US" sz="1400" dirty="0">
                <a:solidFill>
                  <a:srgbClr val="FFFFFF"/>
                </a:solidFill>
                <a:ea typeface="Segoe UI" pitchFamily="34" charset="0"/>
                <a:cs typeface="Segoe UI" pitchFamily="34" charset="0"/>
              </a:rPr>
              <a:t>on each device</a:t>
            </a:r>
          </a:p>
          <a:p>
            <a:endParaRPr lang="en-US" sz="14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sp>
        <p:nvSpPr>
          <p:cNvPr id="19" name="Rectangle 18"/>
          <p:cNvSpPr/>
          <p:nvPr/>
        </p:nvSpPr>
        <p:spPr>
          <a:xfrm flipH="1">
            <a:off x="1438350" y="4145675"/>
            <a:ext cx="3200400" cy="116938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400" dirty="0">
                <a:solidFill>
                  <a:srgbClr val="FFFFFF"/>
                </a:solidFill>
                <a:ea typeface="Segoe UI" pitchFamily="34" charset="0"/>
                <a:cs typeface="Segoe UI" pitchFamily="34" charset="0"/>
              </a:rPr>
              <a:t>Users can browse, select and install directly from Catalog</a:t>
            </a:r>
          </a:p>
          <a:p>
            <a:pPr marL="233363" indent="-233363">
              <a:buFont typeface="Arial" pitchFamily="34" charset="0"/>
              <a:buChar char="•"/>
            </a:pPr>
            <a:r>
              <a:rPr lang="en-US" sz="1400" dirty="0">
                <a:solidFill>
                  <a:srgbClr val="FFFFFF"/>
                </a:solidFill>
                <a:ea typeface="Segoe UI" pitchFamily="34" charset="0"/>
                <a:cs typeface="Segoe UI" pitchFamily="34" charset="0"/>
              </a:rPr>
              <a:t>Application model determines format and policies for </a:t>
            </a:r>
            <a:r>
              <a:rPr lang="en-US" sz="1400" dirty="0" smtClean="0">
                <a:solidFill>
                  <a:srgbClr val="FFFFFF"/>
                </a:solidFill>
                <a:ea typeface="Segoe UI" pitchFamily="34" charset="0"/>
                <a:cs typeface="Segoe UI" pitchFamily="34" charset="0"/>
              </a:rPr>
              <a:t>delivery</a:t>
            </a:r>
            <a:endParaRPr lang="en-US" sz="1400" dirty="0">
              <a:solidFill>
                <a:srgbClr val="FFFFFF"/>
              </a:solidFill>
              <a:ea typeface="Segoe UI" pitchFamily="34" charset="0"/>
              <a:cs typeface="Segoe UI" pitchFamily="34" charset="0"/>
            </a:endParaRPr>
          </a:p>
          <a:p>
            <a:endParaRPr lang="en-US" sz="14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pic>
        <p:nvPicPr>
          <p:cNvPr id="20" name="Picture 1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05573" y="2013664"/>
            <a:ext cx="724565" cy="896249"/>
          </a:xfrm>
          <a:prstGeom prst="rect">
            <a:avLst/>
          </a:prstGeom>
        </p:spPr>
      </p:pic>
      <p:pic>
        <p:nvPicPr>
          <p:cNvPr id="21" name="Picture 2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05573" y="4145675"/>
            <a:ext cx="724565" cy="896249"/>
          </a:xfrm>
          <a:prstGeom prst="rect">
            <a:avLst/>
          </a:prstGeom>
        </p:spPr>
      </p:pic>
      <p:sp>
        <p:nvSpPr>
          <p:cNvPr id="15" name="TextBox 14"/>
          <p:cNvSpPr txBox="1"/>
          <p:nvPr/>
        </p:nvSpPr>
        <p:spPr>
          <a:xfrm>
            <a:off x="576995" y="5082768"/>
            <a:ext cx="637843" cy="369332"/>
          </a:xfrm>
          <a:prstGeom prst="rect">
            <a:avLst/>
          </a:prstGeom>
          <a:noFill/>
        </p:spPr>
        <p:txBody>
          <a:bodyPr wrap="square" rtlCol="0">
            <a:spAutoFit/>
          </a:bodyPr>
          <a:lstStyle/>
          <a:p>
            <a:pPr algn="ctr"/>
            <a:r>
              <a:rPr lang="en-US" dirty="0" smtClean="0">
                <a:solidFill>
                  <a:srgbClr val="FFFFFF"/>
                </a:solidFill>
              </a:rPr>
              <a:t>User</a:t>
            </a:r>
            <a:endParaRPr lang="en-US" dirty="0">
              <a:solidFill>
                <a:srgbClr val="FFFFFF"/>
              </a:solidFill>
            </a:endParaRPr>
          </a:p>
        </p:txBody>
      </p:sp>
    </p:spTree>
    <p:extLst>
      <p:ext uri="{BB962C8B-B14F-4D97-AF65-F5344CB8AC3E}">
        <p14:creationId xmlns:p14="http://schemas.microsoft.com/office/powerpoint/2010/main" val="32510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H="1">
            <a:off x="442907" y="1862138"/>
            <a:ext cx="3840480" cy="370321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1600" dirty="0">
                <a:solidFill>
                  <a:srgbClr val="FFFFFF"/>
                </a:solidFill>
                <a:latin typeface="Segoe Semibold" pitchFamily="34" charset="0"/>
                <a:ea typeface="Segoe UI" pitchFamily="34" charset="0"/>
                <a:cs typeface="Segoe UI" pitchFamily="34" charset="0"/>
              </a:rPr>
              <a:t>M</a:t>
            </a:r>
            <a:r>
              <a:rPr lang="en-US" sz="1600" dirty="0" smtClean="0">
                <a:solidFill>
                  <a:srgbClr val="FFFFFF"/>
                </a:solidFill>
                <a:latin typeface="Segoe Semibold" pitchFamily="34" charset="0"/>
                <a:ea typeface="Segoe UI" pitchFamily="34" charset="0"/>
                <a:cs typeface="Segoe UI" pitchFamily="34" charset="0"/>
              </a:rPr>
              <a:t>anagement </a:t>
            </a:r>
            <a:r>
              <a:rPr lang="en-US" sz="1600" dirty="0">
                <a:solidFill>
                  <a:srgbClr val="FFFFFF"/>
                </a:solidFill>
                <a:latin typeface="Segoe Semibold" pitchFamily="34" charset="0"/>
                <a:ea typeface="Segoe UI" pitchFamily="34" charset="0"/>
                <a:cs typeface="Segoe UI" pitchFamily="34" charset="0"/>
              </a:rPr>
              <a:t>for all Exchange ActiveSync (EAS) connected </a:t>
            </a:r>
            <a:r>
              <a:rPr lang="en-US" sz="1600" dirty="0" smtClean="0">
                <a:solidFill>
                  <a:srgbClr val="FFFFFF"/>
                </a:solidFill>
                <a:latin typeface="Segoe Semibold" pitchFamily="34" charset="0"/>
                <a:ea typeface="Segoe UI" pitchFamily="34" charset="0"/>
                <a:cs typeface="Segoe UI" pitchFamily="34" charset="0"/>
              </a:rPr>
              <a:t>devices</a:t>
            </a:r>
          </a:p>
          <a:p>
            <a:endParaRPr lang="en-US" sz="1400" dirty="0">
              <a:solidFill>
                <a:srgbClr val="FFFFFF"/>
              </a:solidFill>
              <a:ea typeface="Segoe UI" pitchFamily="34" charset="0"/>
              <a:cs typeface="Segoe UI" pitchFamily="34" charset="0"/>
            </a:endParaRPr>
          </a:p>
          <a:p>
            <a:pPr marL="233363" indent="-233363">
              <a:buFont typeface="Arial" pitchFamily="34" charset="0"/>
              <a:buChar char="•"/>
            </a:pPr>
            <a:r>
              <a:rPr lang="en-US" sz="1600" dirty="0">
                <a:solidFill>
                  <a:srgbClr val="FFFFFF"/>
                </a:solidFill>
                <a:ea typeface="Segoe UI" pitchFamily="34" charset="0"/>
                <a:cs typeface="Segoe UI" pitchFamily="34" charset="0"/>
              </a:rPr>
              <a:t>EAS-based policy delivery</a:t>
            </a:r>
          </a:p>
          <a:p>
            <a:pPr marL="233363" indent="-233363">
              <a:buFont typeface="Arial" pitchFamily="34" charset="0"/>
              <a:buChar char="•"/>
            </a:pPr>
            <a:r>
              <a:rPr lang="en-US" sz="1600" dirty="0" smtClean="0">
                <a:solidFill>
                  <a:srgbClr val="FFFFFF"/>
                </a:solidFill>
                <a:ea typeface="Segoe UI" pitchFamily="34" charset="0"/>
                <a:cs typeface="Segoe UI" pitchFamily="34" charset="0"/>
              </a:rPr>
              <a:t>Discovery </a:t>
            </a:r>
            <a:r>
              <a:rPr lang="en-US" sz="1600" dirty="0">
                <a:solidFill>
                  <a:srgbClr val="FFFFFF"/>
                </a:solidFill>
                <a:ea typeface="Segoe UI" pitchFamily="34" charset="0"/>
                <a:cs typeface="Segoe UI" pitchFamily="34" charset="0"/>
              </a:rPr>
              <a:t>and inventory</a:t>
            </a:r>
          </a:p>
          <a:p>
            <a:pPr marL="233363" indent="-233363">
              <a:buFont typeface="Arial" pitchFamily="34" charset="0"/>
              <a:buChar char="•"/>
            </a:pPr>
            <a:r>
              <a:rPr lang="en-US" sz="1600" dirty="0" smtClean="0">
                <a:solidFill>
                  <a:srgbClr val="FFFFFF"/>
                </a:solidFill>
                <a:ea typeface="Segoe UI" pitchFamily="34" charset="0"/>
                <a:cs typeface="Segoe UI" pitchFamily="34" charset="0"/>
              </a:rPr>
              <a:t>Settings </a:t>
            </a:r>
            <a:r>
              <a:rPr lang="en-US" sz="1600" dirty="0">
                <a:solidFill>
                  <a:srgbClr val="FFFFFF"/>
                </a:solidFill>
                <a:ea typeface="Segoe UI" pitchFamily="34" charset="0"/>
                <a:cs typeface="Segoe UI" pitchFamily="34" charset="0"/>
              </a:rPr>
              <a:t>policy</a:t>
            </a:r>
          </a:p>
          <a:p>
            <a:pPr marL="233363" indent="-233363">
              <a:buFont typeface="Arial" pitchFamily="34" charset="0"/>
              <a:buChar char="•"/>
            </a:pPr>
            <a:r>
              <a:rPr lang="en-US" sz="1600" dirty="0" smtClean="0">
                <a:solidFill>
                  <a:srgbClr val="FFFFFF"/>
                </a:solidFill>
                <a:ea typeface="Segoe UI" pitchFamily="34" charset="0"/>
                <a:cs typeface="Segoe UI" pitchFamily="34" charset="0"/>
              </a:rPr>
              <a:t>Remote </a:t>
            </a:r>
            <a:r>
              <a:rPr lang="en-US" sz="1600" dirty="0">
                <a:solidFill>
                  <a:srgbClr val="FFFFFF"/>
                </a:solidFill>
                <a:ea typeface="Segoe UI" pitchFamily="34" charset="0"/>
                <a:cs typeface="Segoe UI" pitchFamily="34" charset="0"/>
              </a:rPr>
              <a:t>W</a:t>
            </a:r>
            <a:r>
              <a:rPr lang="en-US" sz="1600" dirty="0" smtClean="0">
                <a:solidFill>
                  <a:srgbClr val="FFFFFF"/>
                </a:solidFill>
                <a:ea typeface="Segoe UI" pitchFamily="34" charset="0"/>
                <a:cs typeface="Segoe UI" pitchFamily="34" charset="0"/>
              </a:rPr>
              <a:t>ipe</a:t>
            </a:r>
            <a:endParaRPr lang="en-US" sz="1600" dirty="0">
              <a:solidFill>
                <a:srgbClr val="FFFFFF"/>
              </a:solidFill>
              <a:ea typeface="Segoe UI" pitchFamily="34" charset="0"/>
              <a:cs typeface="Segoe UI" pitchFamily="34" charset="0"/>
            </a:endParaRP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pic>
        <p:nvPicPr>
          <p:cNvPr id="30" name="Picture 2" descr="http://www.boerner.net/jboerner/wp-content/uploads/2010/04/Android_logo.svg_.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2832320" y="4238330"/>
            <a:ext cx="729714" cy="5486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Empower</a:t>
            </a:r>
          </a:p>
        </p:txBody>
      </p:sp>
      <p:grpSp>
        <p:nvGrpSpPr>
          <p:cNvPr id="4" name="Group 3"/>
          <p:cNvGrpSpPr/>
          <p:nvPr/>
        </p:nvGrpSpPr>
        <p:grpSpPr>
          <a:xfrm>
            <a:off x="543743" y="4373642"/>
            <a:ext cx="2146241" cy="306091"/>
            <a:chOff x="768438" y="2381226"/>
            <a:chExt cx="2146241" cy="306091"/>
          </a:xfrm>
        </p:grpSpPr>
        <p:sp>
          <p:nvSpPr>
            <p:cNvPr id="26" name="TextBox 25"/>
            <p:cNvSpPr txBox="1"/>
            <p:nvPr/>
          </p:nvSpPr>
          <p:spPr>
            <a:xfrm>
              <a:off x="2728009" y="2410318"/>
              <a:ext cx="186670" cy="2769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000" dirty="0" smtClean="0">
                  <a:solidFill>
                    <a:srgbClr val="FFFFFF"/>
                  </a:solidFill>
                </a:rPr>
                <a:t>7</a:t>
              </a:r>
              <a:endParaRPr lang="en-US" sz="3600" dirty="0" smtClean="0">
                <a:solidFill>
                  <a:srgbClr val="FFFFFF"/>
                </a:solidFill>
              </a:endParaRPr>
            </a:p>
          </p:txBody>
        </p:sp>
        <p:pic>
          <p:nvPicPr>
            <p:cNvPr id="35" name="Picture 34" descr="WP_TAG_RED3_HORIZONTAL.ai"/>
            <p:cNvPicPr>
              <a:picLocks noChangeAspect="1"/>
            </p:cNvPicPr>
            <p:nvPr/>
          </p:nvPicPr>
          <p:blipFill rotWithShape="1">
            <a:blip r:embed="rId5" cstate="screen">
              <a:extLst>
                <a:ext uri="{28A0092B-C50C-407E-A947-70E740481C1C}">
                  <a14:useLocalDpi xmlns:a14="http://schemas.microsoft.com/office/drawing/2010/main"/>
                </a:ext>
              </a:extLst>
            </a:blip>
            <a:srcRect l="8866" t="19274" r="7747" b="38409"/>
            <a:stretch/>
          </p:blipFill>
          <p:spPr>
            <a:xfrm>
              <a:off x="768438" y="2381226"/>
              <a:ext cx="1920240" cy="292339"/>
            </a:xfrm>
            <a:prstGeom prst="rect">
              <a:avLst/>
            </a:prstGeom>
            <a:noFill/>
            <a:ln>
              <a:noFill/>
            </a:ln>
          </p:spPr>
        </p:pic>
      </p:grpSp>
      <p:pic>
        <p:nvPicPr>
          <p:cNvPr id="2050" name="Picture 2" descr="File:Apple-logo.svg">
            <a:hlinkClick r:id="rId6"/>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3686905" y="4212929"/>
            <a:ext cx="448351"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Mobile Device </a:t>
            </a:r>
            <a:r>
              <a:rPr lang="en-US" dirty="0" smtClean="0"/>
              <a:t>Management</a:t>
            </a:r>
            <a:endParaRPr lang="en-US"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375154" y="1862137"/>
            <a:ext cx="6949440" cy="3703214"/>
          </a:xfrm>
          <a:prstGeom prst="rect">
            <a:avLst/>
          </a:prstGeom>
          <a:ln w="9525">
            <a:solidFill>
              <a:schemeClr val="bg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9igghki4EyqMjoZA91xcg"/>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2775</Words>
  <Application>Microsoft Office PowerPoint</Application>
  <PresentationFormat>Custom</PresentationFormat>
  <Paragraphs>605</Paragraphs>
  <Slides>44</Slides>
  <Notes>37</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TechEd_2012_Template_16x9</vt:lpstr>
      <vt:lpstr>White with Consolas font for code slides</vt:lpstr>
      <vt:lpstr>Microsoft System Center 2012 Configuration Manager Overview</vt:lpstr>
      <vt:lpstr>Evolution of Microsoft Client Management</vt:lpstr>
      <vt:lpstr>Challenges to Enabling Consumerization</vt:lpstr>
      <vt:lpstr>System Center 2012 Configuration Manager</vt:lpstr>
      <vt:lpstr>PowerPoint Presentation</vt:lpstr>
      <vt:lpstr>User-centric Application Delivery Administrator</vt:lpstr>
      <vt:lpstr>User-centric Application Delivery New Application Model</vt:lpstr>
      <vt:lpstr>User-centric Application Delivery End User Self-service</vt:lpstr>
      <vt:lpstr>Mobile Device Management</vt:lpstr>
      <vt:lpstr>People-Centric Software Distribution </vt:lpstr>
      <vt:lpstr>Upcoming Enhancements in SP1</vt:lpstr>
      <vt:lpstr>Metro Style Applications and MAC OS X Software Distribution</vt:lpstr>
      <vt:lpstr>PowerPoint Presentation</vt:lpstr>
      <vt:lpstr>Reduced Infrastructure Requirements</vt:lpstr>
      <vt:lpstr>Unified Management of Virtual Clients</vt:lpstr>
      <vt:lpstr>Security and Compliance Endpoint Protection  </vt:lpstr>
      <vt:lpstr>Security and Compliance Software Update</vt:lpstr>
      <vt:lpstr>Security and Compliance Settings Management</vt:lpstr>
      <vt:lpstr>Power Management</vt:lpstr>
      <vt:lpstr>Internet-based Client Management</vt:lpstr>
      <vt:lpstr>Settings Management</vt:lpstr>
      <vt:lpstr>Upcoming Enhancements in SP1</vt:lpstr>
      <vt:lpstr>Flexible Hierarchy Management</vt:lpstr>
      <vt:lpstr>PowerPoint Presentation</vt:lpstr>
      <vt:lpstr>Modern GUI</vt:lpstr>
      <vt:lpstr>Role Based Administration</vt:lpstr>
      <vt:lpstr>Role Based Administration</vt:lpstr>
      <vt:lpstr>Operating System Deployment</vt:lpstr>
      <vt:lpstr>Operating System Deployment</vt:lpstr>
      <vt:lpstr>Client Activity and Health</vt:lpstr>
      <vt:lpstr>Asset Intelligence, Inventory, and  Software Metering</vt:lpstr>
      <vt:lpstr>Remote Control</vt:lpstr>
      <vt:lpstr>PowerShell</vt:lpstr>
      <vt:lpstr>Migration From Configmgr 2007 To 2012</vt:lpstr>
      <vt:lpstr>Built-in Migration Feature</vt:lpstr>
      <vt:lpstr>Prepare For Configuration Manager 2012</vt:lpstr>
      <vt:lpstr>Summary</vt:lpstr>
      <vt:lpstr>Related Content</vt:lpstr>
      <vt:lpstr>Related Content</vt:lpstr>
      <vt:lpstr>MGT Track Resources</vt:lpstr>
      <vt:lpstr>Resources</vt:lpstr>
      <vt:lpstr>Submit your evals online </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System Center 2012 Configuration Manager Overview</dc:title>
  <dc:subject>TechEd 2012</dc:subject>
  <dc:creator/>
  <cp:keywords/>
  <dc:description/>
  <cp:lastModifiedBy/>
  <cp:revision>1</cp:revision>
  <dcterms:created xsi:type="dcterms:W3CDTF">2012-06-26T03:55:24Z</dcterms:created>
  <dcterms:modified xsi:type="dcterms:W3CDTF">2012-06-27T02:10:53Z</dcterms:modified>
</cp:coreProperties>
</file>