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tags/tag38.xml" ContentType="application/vnd.openxmlformats-officedocument.presentationml.tags+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93" r:id="rId1"/>
    <p:sldMasterId id="2147483718" r:id="rId2"/>
  </p:sldMasterIdLst>
  <p:notesMasterIdLst>
    <p:notesMasterId r:id="rId75"/>
  </p:notesMasterIdLst>
  <p:handoutMasterIdLst>
    <p:handoutMasterId r:id="rId76"/>
  </p:handoutMasterIdLst>
  <p:sldIdLst>
    <p:sldId id="511" r:id="rId3"/>
    <p:sldId id="512" r:id="rId4"/>
    <p:sldId id="513" r:id="rId5"/>
    <p:sldId id="514" r:id="rId6"/>
    <p:sldId id="515" r:id="rId7"/>
    <p:sldId id="516" r:id="rId8"/>
    <p:sldId id="517" r:id="rId9"/>
    <p:sldId id="518" r:id="rId10"/>
    <p:sldId id="519" r:id="rId11"/>
    <p:sldId id="521" r:id="rId12"/>
    <p:sldId id="520" r:id="rId13"/>
    <p:sldId id="586" r:id="rId14"/>
    <p:sldId id="522" r:id="rId15"/>
    <p:sldId id="523" r:id="rId16"/>
    <p:sldId id="524" r:id="rId17"/>
    <p:sldId id="525" r:id="rId18"/>
    <p:sldId id="591" r:id="rId19"/>
    <p:sldId id="526" r:id="rId20"/>
    <p:sldId id="587" r:id="rId21"/>
    <p:sldId id="594" r:id="rId22"/>
    <p:sldId id="527" r:id="rId23"/>
    <p:sldId id="601" r:id="rId24"/>
    <p:sldId id="528" r:id="rId25"/>
    <p:sldId id="529" r:id="rId26"/>
    <p:sldId id="530" r:id="rId27"/>
    <p:sldId id="531" r:id="rId28"/>
    <p:sldId id="533" r:id="rId29"/>
    <p:sldId id="588" r:id="rId30"/>
    <p:sldId id="534" r:id="rId31"/>
    <p:sldId id="605" r:id="rId32"/>
    <p:sldId id="606" r:id="rId33"/>
    <p:sldId id="607" r:id="rId34"/>
    <p:sldId id="535" r:id="rId35"/>
    <p:sldId id="583" r:id="rId36"/>
    <p:sldId id="538" r:id="rId37"/>
    <p:sldId id="589" r:id="rId38"/>
    <p:sldId id="539" r:id="rId39"/>
    <p:sldId id="590" r:id="rId40"/>
    <p:sldId id="604" r:id="rId41"/>
    <p:sldId id="540" r:id="rId42"/>
    <p:sldId id="541" r:id="rId43"/>
    <p:sldId id="602" r:id="rId44"/>
    <p:sldId id="542" r:id="rId45"/>
    <p:sldId id="543" r:id="rId46"/>
    <p:sldId id="544" r:id="rId47"/>
    <p:sldId id="545" r:id="rId48"/>
    <p:sldId id="546" r:id="rId49"/>
    <p:sldId id="547" r:id="rId50"/>
    <p:sldId id="548" r:id="rId51"/>
    <p:sldId id="584" r:id="rId52"/>
    <p:sldId id="603" r:id="rId53"/>
    <p:sldId id="549" r:id="rId54"/>
    <p:sldId id="550" r:id="rId55"/>
    <p:sldId id="551" r:id="rId56"/>
    <p:sldId id="552" r:id="rId57"/>
    <p:sldId id="553" r:id="rId58"/>
    <p:sldId id="554" r:id="rId59"/>
    <p:sldId id="556" r:id="rId60"/>
    <p:sldId id="600" r:id="rId61"/>
    <p:sldId id="596" r:id="rId62"/>
    <p:sldId id="557" r:id="rId63"/>
    <p:sldId id="558" r:id="rId64"/>
    <p:sldId id="559" r:id="rId65"/>
    <p:sldId id="592" r:id="rId66"/>
    <p:sldId id="562" r:id="rId67"/>
    <p:sldId id="566" r:id="rId68"/>
    <p:sldId id="567" r:id="rId69"/>
    <p:sldId id="568" r:id="rId70"/>
    <p:sldId id="610" r:id="rId71"/>
    <p:sldId id="608" r:id="rId72"/>
    <p:sldId id="609" r:id="rId73"/>
    <p:sldId id="573" r:id="rId74"/>
  </p:sldIdLst>
  <p:sldSz cx="9144000" cy="5143500" type="screen16x9"/>
  <p:notesSz cx="7099300" cy="10234613"/>
  <p:defaultText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809" autoAdjust="0"/>
    <p:restoredTop sz="74678" autoAdjust="0"/>
  </p:normalViewPr>
  <p:slideViewPr>
    <p:cSldViewPr>
      <p:cViewPr varScale="1">
        <p:scale>
          <a:sx n="60" d="100"/>
          <a:sy n="60" d="100"/>
        </p:scale>
        <p:origin x="-90" y="-846"/>
      </p:cViewPr>
      <p:guideLst>
        <p:guide orient="horz" pos="108"/>
        <p:guide orient="horz" pos="900"/>
        <p:guide orient="horz" pos="2052"/>
        <p:guide orient="horz" pos="3132"/>
        <p:guide orient="horz" pos="1116"/>
        <p:guide orient="horz" pos="684"/>
        <p:guide pos="2880"/>
        <p:guide pos="245"/>
        <p:guide pos="893"/>
        <p:guide pos="5514"/>
        <p:guide pos="5299"/>
        <p:guide pos="458"/>
      </p:guideLst>
    </p:cSldViewPr>
  </p:slideViewPr>
  <p:notesTextViewPr>
    <p:cViewPr>
      <p:scale>
        <a:sx n="125" d="100"/>
        <a:sy n="125" d="100"/>
      </p:scale>
      <p:origin x="0" y="0"/>
    </p:cViewPr>
  </p:notesTextViewPr>
  <p:sorterViewPr>
    <p:cViewPr>
      <p:scale>
        <a:sx n="100" d="100"/>
        <a:sy n="100" d="100"/>
      </p:scale>
      <p:origin x="0" y="5718"/>
    </p:cViewPr>
  </p:sorterViewPr>
  <p:notesViewPr>
    <p:cSldViewPr showGuides="1">
      <p:cViewPr varScale="1">
        <p:scale>
          <a:sx n="81" d="100"/>
          <a:sy n="81" d="100"/>
        </p:scale>
        <p:origin x="-3156" y="-78"/>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handoutMaster" Target="handoutMasters/handoutMaster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1"/>
          <c:showBubbleSize val="0"/>
          <c:showLeaderLines val="1"/>
        </c:dLbls>
        <c:firstSliceAng val="0"/>
      </c:pieChart>
      <c:spPr>
        <a:noFill/>
        <a:ln w="25378">
          <a:noFill/>
        </a:ln>
      </c:spPr>
    </c:plotArea>
    <c:legend>
      <c:legendPos val="r"/>
      <c:layout>
        <c:manualLayout>
          <c:xMode val="edge"/>
          <c:yMode val="edge"/>
          <c:x val="0.59358421424319696"/>
          <c:y val="4.8452737091573099E-2"/>
          <c:w val="0.39602169981916802"/>
          <c:h val="0.87644661311628302"/>
        </c:manualLayout>
      </c:layout>
      <c:overlay val="0"/>
      <c:txPr>
        <a:bodyPr/>
        <a:lstStyle/>
        <a:p>
          <a:pPr>
            <a:defRPr sz="2398"/>
          </a:pPr>
          <a:endParaRPr lang="en-US"/>
        </a:p>
      </c:txPr>
    </c:legend>
    <c:plotVisOnly val="1"/>
    <c:dispBlanksAs val="zero"/>
    <c:showDLblsOverMax val="0"/>
  </c:chart>
  <c:txPr>
    <a:bodyPr/>
    <a:lstStyle/>
    <a:p>
      <a:pPr>
        <a:defRPr sz="1798"/>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Gartner Data Center Poll</c:v>
                </c:pt>
              </c:strCache>
            </c:strRef>
          </c:tx>
          <c:explosion val="30"/>
          <c:dPt>
            <c:idx val="0"/>
            <c:bubble3D val="0"/>
            <c:explosion val="37"/>
          </c:dPt>
          <c:dLbls>
            <c:dLbl>
              <c:idx val="0"/>
              <c:layout>
                <c:manualLayout>
                  <c:x val="-0.139979956522331"/>
                  <c:y val="-4.6324198363054798E-2"/>
                </c:manualLayout>
              </c:layout>
              <c:dLblPos val="bestFit"/>
              <c:showLegendKey val="0"/>
              <c:showVal val="0"/>
              <c:showCatName val="0"/>
              <c:showSerName val="0"/>
              <c:showPercent val="1"/>
              <c:showBubbleSize val="0"/>
            </c:dLbl>
            <c:dLbl>
              <c:idx val="2"/>
              <c:layout>
                <c:manualLayout>
                  <c:x val="0.13872094276431099"/>
                  <c:y val="-8.9704582540114201E-3"/>
                </c:manualLayout>
              </c:layout>
              <c:dLblPos val="bestFit"/>
              <c:showLegendKey val="0"/>
              <c:showVal val="0"/>
              <c:showCatName val="0"/>
              <c:showSerName val="0"/>
              <c:showPercent val="1"/>
              <c:showBubbleSize val="0"/>
            </c:dLbl>
            <c:dLbl>
              <c:idx val="4"/>
              <c:layout>
                <c:manualLayout>
                  <c:x val="3.5116133717993901E-3"/>
                  <c:y val="1.1297301759975099E-2"/>
                </c:manualLayout>
              </c:layout>
              <c:showLegendKey val="0"/>
              <c:showVal val="0"/>
              <c:showCatName val="0"/>
              <c:showSerName val="0"/>
              <c:showPercent val="1"/>
              <c:showBubbleSize val="0"/>
            </c:dLbl>
            <c:dLbl>
              <c:idx val="6"/>
              <c:layout>
                <c:manualLayout>
                  <c:x val="9.4318347773827502E-3"/>
                  <c:y val="9.5692172708082401E-3"/>
                </c:manualLayout>
              </c:layout>
              <c:showLegendKey val="0"/>
              <c:showVal val="0"/>
              <c:showCatName val="0"/>
              <c:showSerName val="0"/>
              <c:showPercent val="1"/>
              <c:showBubbleSize val="0"/>
            </c:dLbl>
            <c:txPr>
              <a:bodyPr/>
              <a:lstStyle/>
              <a:p>
                <a:pPr>
                  <a:defRPr>
                    <a:solidFill>
                      <a:schemeClr val="tx1"/>
                    </a:solidFill>
                  </a:defRPr>
                </a:pPr>
                <a:endParaRPr lang="en-US"/>
              </a:p>
            </c:txPr>
            <c:showLegendKey val="0"/>
            <c:showVal val="0"/>
            <c:showCatName val="0"/>
            <c:showSerName val="0"/>
            <c:showPercent val="1"/>
            <c:showBubbleSize val="0"/>
            <c:showLeaderLines val="1"/>
          </c:dLbls>
          <c:cat>
            <c:strRef>
              <c:f>Sheet1!$A$2:$A$8</c:f>
              <c:strCache>
                <c:ptCount val="7"/>
                <c:pt idx="0">
                  <c:v>Agility Speed</c:v>
                </c:pt>
                <c:pt idx="1">
                  <c:v>Business Alignment</c:v>
                </c:pt>
                <c:pt idx="2">
                  <c:v>Cost</c:v>
                </c:pt>
                <c:pt idx="3">
                  <c:v>Defend IT</c:v>
                </c:pt>
                <c:pt idx="4">
                  <c:v>Enable Hybrid</c:v>
                </c:pt>
                <c:pt idx="5">
                  <c:v>Quality</c:v>
                </c:pt>
                <c:pt idx="6">
                  <c:v>Don't Know</c:v>
                </c:pt>
              </c:strCache>
            </c:strRef>
          </c:cat>
          <c:val>
            <c:numRef>
              <c:f>Sheet1!$B$2:$B$8</c:f>
              <c:numCache>
                <c:formatCode>0%</c:formatCode>
                <c:ptCount val="7"/>
                <c:pt idx="0">
                  <c:v>0.55000000000000004</c:v>
                </c:pt>
                <c:pt idx="1">
                  <c:v>0.09</c:v>
                </c:pt>
                <c:pt idx="2">
                  <c:v>0.21</c:v>
                </c:pt>
                <c:pt idx="3">
                  <c:v>0.02</c:v>
                </c:pt>
                <c:pt idx="4">
                  <c:v>0.06</c:v>
                </c:pt>
                <c:pt idx="5">
                  <c:v>0.02</c:v>
                </c:pt>
                <c:pt idx="6">
                  <c:v>0.05</c:v>
                </c:pt>
              </c:numCache>
            </c:numRef>
          </c:val>
        </c:ser>
        <c:dLbls>
          <c:showLegendKey val="0"/>
          <c:showVal val="0"/>
          <c:showCatName val="0"/>
          <c:showSerName val="0"/>
          <c:showPercent val="1"/>
          <c:showBubbleSize val="0"/>
          <c:showLeaderLines val="1"/>
        </c:dLbls>
        <c:firstSliceAng val="0"/>
      </c:pieChart>
      <c:spPr>
        <a:noFill/>
        <a:ln w="25378">
          <a:noFill/>
        </a:ln>
      </c:spPr>
    </c:plotArea>
    <c:legend>
      <c:legendPos val="r"/>
      <c:layout>
        <c:manualLayout>
          <c:xMode val="edge"/>
          <c:yMode val="edge"/>
          <c:x val="0.56930163135512801"/>
          <c:y val="4.8452737091573099E-2"/>
          <c:w val="0.39602169981916802"/>
          <c:h val="0.87644661311628302"/>
        </c:manualLayout>
      </c:layout>
      <c:overlay val="0"/>
      <c:txPr>
        <a:bodyPr/>
        <a:lstStyle/>
        <a:p>
          <a:pPr>
            <a:defRPr sz="2398"/>
          </a:pPr>
          <a:endParaRPr lang="en-US"/>
        </a:p>
      </c:txPr>
    </c:legend>
    <c:plotVisOnly val="1"/>
    <c:dispBlanksAs val="zero"/>
    <c:showDLblsOverMax val="0"/>
  </c:chart>
  <c:txPr>
    <a:bodyPr/>
    <a:lstStyle/>
    <a:p>
      <a:pPr>
        <a:defRPr sz="1798"/>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9721106"/>
            <a:ext cx="6468251" cy="511731"/>
          </a:xfrm>
          <a:prstGeom prst="rect">
            <a:avLst/>
          </a:prstGeom>
        </p:spPr>
        <p:txBody>
          <a:bodyPr vert="horz" lIns="99048" tIns="49524" rIns="99048" bIns="49524" rtlCol="0" anchor="b"/>
          <a:lstStyle>
            <a:lvl1pPr algn="l">
              <a:defRPr sz="1300"/>
            </a:lvl1pPr>
          </a:lstStyle>
          <a:p>
            <a:r>
              <a:rPr lang="en-US" sz="500" dirty="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chemeClr val="tx1">
                    <a:alpha val="99000"/>
                  </a:schemeClr>
                </a:solidFill>
                <a:latin typeface="Segoe UI" pitchFamily="34" charset="0"/>
              </a:rPr>
            </a:br>
            <a:r>
              <a:rPr lang="en-US" sz="500" dirty="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468251" y="9721106"/>
            <a:ext cx="629406" cy="511731"/>
          </a:xfrm>
          <a:prstGeom prst="rect">
            <a:avLst/>
          </a:prstGeom>
        </p:spPr>
        <p:txBody>
          <a:bodyPr vert="horz" lIns="99048" tIns="49524" rIns="99048" bIns="49524" rtlCol="0" anchor="b"/>
          <a:lstStyle>
            <a:lvl1pPr algn="r">
              <a:defRPr sz="13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US" dirty="0"/>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721106"/>
            <a:ext cx="6389370" cy="511731"/>
          </a:xfrm>
          <a:prstGeom prst="rect">
            <a:avLst/>
          </a:prstGeom>
        </p:spPr>
        <p:txBody>
          <a:bodyPr vert="horz" lIns="99048" tIns="49524" rIns="99048" bIns="49524"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89370" y="9721106"/>
            <a:ext cx="708287" cy="511731"/>
          </a:xfrm>
          <a:prstGeom prst="rect">
            <a:avLst/>
          </a:prstGeom>
        </p:spPr>
        <p:txBody>
          <a:bodyPr vert="horz" lIns="99048" tIns="49524" rIns="99048" bIns="49524" rtlCol="0" anchor="b"/>
          <a:lstStyle>
            <a:lvl1pPr algn="r">
              <a:defRPr sz="13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685864" rtl="0" eaLnBrk="1" latinLnBrk="0" hangingPunct="1">
      <a:lnSpc>
        <a:spcPct val="90000"/>
      </a:lnSpc>
      <a:spcAft>
        <a:spcPts val="250"/>
      </a:spcAft>
      <a:defRPr sz="700" kern="1200">
        <a:solidFill>
          <a:schemeClr val="tx1">
            <a:alpha val="99000"/>
          </a:schemeClr>
        </a:solidFill>
        <a:latin typeface="Segoe UI" pitchFamily="34" charset="0"/>
        <a:ea typeface="+mn-ea"/>
        <a:cs typeface="+mn-cs"/>
      </a:defRPr>
    </a:lvl1pPr>
    <a:lvl2pPr marL="159757" indent="-79382" algn="l" defTabSz="685864"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2pPr>
    <a:lvl3pPr marL="246085" indent="-86329" algn="l" defTabSz="685864"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3pPr>
    <a:lvl4pPr marL="362183" indent="-110143" algn="l" defTabSz="685864"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4pPr>
    <a:lvl5pPr marL="461411" indent="-86329" algn="l" defTabSz="685864" rtl="0" eaLnBrk="1" latinLnBrk="0" hangingPunct="1">
      <a:lnSpc>
        <a:spcPct val="90000"/>
      </a:lnSpc>
      <a:spcAft>
        <a:spcPts val="250"/>
      </a:spcAft>
      <a:buFont typeface="Arial" pitchFamily="34" charset="0"/>
      <a:buChar char="•"/>
      <a:defRPr sz="700" kern="1200">
        <a:solidFill>
          <a:schemeClr val="tx1">
            <a:alpha val="99000"/>
          </a:schemeClr>
        </a:solidFill>
        <a:latin typeface="Segoe UI" pitchFamily="34" charset="0"/>
        <a:ea typeface="+mn-ea"/>
        <a:cs typeface="+mn-cs"/>
      </a:defRPr>
    </a:lvl5pPr>
    <a:lvl6pPr marL="1714660" algn="l" defTabSz="685864" rtl="0" eaLnBrk="1" latinLnBrk="0" hangingPunct="1">
      <a:defRPr sz="900" kern="1200">
        <a:solidFill>
          <a:schemeClr val="tx1"/>
        </a:solidFill>
        <a:latin typeface="+mn-lt"/>
        <a:ea typeface="+mn-ea"/>
        <a:cs typeface="+mn-cs"/>
      </a:defRPr>
    </a:lvl6pPr>
    <a:lvl7pPr marL="2057592" algn="l" defTabSz="685864" rtl="0" eaLnBrk="1" latinLnBrk="0" hangingPunct="1">
      <a:defRPr sz="900" kern="1200">
        <a:solidFill>
          <a:schemeClr val="tx1"/>
        </a:solidFill>
        <a:latin typeface="+mn-lt"/>
        <a:ea typeface="+mn-ea"/>
        <a:cs typeface="+mn-cs"/>
      </a:defRPr>
    </a:lvl7pPr>
    <a:lvl8pPr marL="2400524" algn="l" defTabSz="685864" rtl="0" eaLnBrk="1" latinLnBrk="0" hangingPunct="1">
      <a:defRPr sz="900" kern="1200">
        <a:solidFill>
          <a:schemeClr val="tx1"/>
        </a:solidFill>
        <a:latin typeface="+mn-lt"/>
        <a:ea typeface="+mn-ea"/>
        <a:cs typeface="+mn-cs"/>
      </a:defRPr>
    </a:lvl8pPr>
    <a:lvl9pPr marL="2743456" algn="l" defTabSz="685864"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7:15 PM</a:t>
            </a:fld>
            <a:endParaRPr lang="en-US" dirty="0"/>
          </a:p>
        </p:txBody>
      </p:sp>
      <p:sp>
        <p:nvSpPr>
          <p:cNvPr id="6" name="Footer Placeholder 5"/>
          <p:cNvSpPr>
            <a:spLocks noGrp="1"/>
          </p:cNvSpPr>
          <p:nvPr>
            <p:ph type="ftr" sz="quarter" idx="12"/>
          </p:nvPr>
        </p:nvSpPr>
        <p:spPr>
          <a:xfrm>
            <a:off x="0" y="9721106"/>
            <a:ext cx="6389370" cy="511731"/>
          </a:xfrm>
        </p:spPr>
        <p:txBody>
          <a:bodyPr/>
          <a:lstStyle/>
          <a:p>
            <a:r>
              <a:rPr lang="en-US" dirty="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solidFill>
                  <a:srgbClr val="000000"/>
                </a:solidFill>
                <a:latin typeface="Segoe UI" pitchFamily="34" charset="0"/>
              </a:rPr>
            </a:br>
            <a:r>
              <a:rPr lang="en-US" dirty="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a:xfrm>
            <a:off x="6389370" y="9721106"/>
            <a:ext cx="708287" cy="511731"/>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extLst>
      <p:ext uri="{BB962C8B-B14F-4D97-AF65-F5344CB8AC3E}">
        <p14:creationId xmlns:p14="http://schemas.microsoft.com/office/powerpoint/2010/main" val="27579270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095834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757927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8372" name="Date Placeholder 3"/>
          <p:cNvSpPr>
            <a:spLocks noGrp="1"/>
          </p:cNvSpPr>
          <p:nvPr>
            <p:ph type="dt" sz="quarter" idx="1"/>
          </p:nvPr>
        </p:nvSpPr>
        <p:spPr bwMode="auto">
          <a:xfrm>
            <a:off x="4021294" y="0"/>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6AFB177B-70A4-4B02-A08F-69B3559AC49D}" type="datetime2">
              <a:rPr lang="en-US" sz="1300">
                <a:cs typeface="Arial" charset="0"/>
              </a:rPr>
              <a:pPr eaLnBrk="1" hangingPunct="1"/>
              <a:t>Tuesday, June 26, 2012</a:t>
            </a:fld>
            <a:endParaRPr lang="en-US" sz="1300">
              <a:cs typeface="Arial" charset="0"/>
            </a:endParaRPr>
          </a:p>
        </p:txBody>
      </p:sp>
      <p:sp>
        <p:nvSpPr>
          <p:cNvPr id="58374"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13F2BAC5-7D3F-4263-AF3E-BE58C52C1599}" type="slidenum">
              <a:rPr lang="en-US" sz="1300">
                <a:cs typeface="Arial" charset="0"/>
              </a:rPr>
              <a:pPr eaLnBrk="1" hangingPunct="1"/>
              <a:t>13</a:t>
            </a:fld>
            <a:endParaRPr lang="en-US" sz="130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59398"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B642C691-ECF6-48D8-9A2D-EB3EFE8681C6}" type="slidenum">
              <a:rPr lang="en-US" sz="1300">
                <a:cs typeface="Arial" charset="0"/>
              </a:rPr>
              <a:pPr eaLnBrk="1" hangingPunct="1"/>
              <a:t>14</a:t>
            </a:fld>
            <a:endParaRPr lang="en-US" sz="130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3895168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3494"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698610F3-272A-47F5-A5F6-031AA660B840}" type="slidenum">
              <a:rPr lang="en-US" sz="1300"/>
              <a:pPr eaLnBrk="1" hangingPunct="1"/>
              <a:t>16</a:t>
            </a:fld>
            <a:endParaRPr lang="en-US" sz="13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3494"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698610F3-272A-47F5-A5F6-031AA660B840}" type="slidenum">
              <a:rPr lang="en-US" sz="1300"/>
              <a:pPr eaLnBrk="1" hangingPunct="1"/>
              <a:t>17</a:t>
            </a:fld>
            <a:endParaRPr lang="en-US" sz="13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Tree>
    <p:extLst>
      <p:ext uri="{BB962C8B-B14F-4D97-AF65-F5344CB8AC3E}">
        <p14:creationId xmlns:p14="http://schemas.microsoft.com/office/powerpoint/2010/main" val="1547469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1547469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a:t>
            </a:fld>
            <a:endParaRPr lang="en-US" dirty="0"/>
          </a:p>
        </p:txBody>
      </p:sp>
    </p:spTree>
    <p:extLst>
      <p:ext uri="{BB962C8B-B14F-4D97-AF65-F5344CB8AC3E}">
        <p14:creationId xmlns:p14="http://schemas.microsoft.com/office/powerpoint/2010/main" val="32597921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extLst>
      <p:ext uri="{BB962C8B-B14F-4D97-AF65-F5344CB8AC3E}">
        <p14:creationId xmlns:p14="http://schemas.microsoft.com/office/powerpoint/2010/main" val="15474690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540504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7535870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5542"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DE41955F-D40A-4D09-BB98-7369B796204B}" type="slidenum">
              <a:rPr lang="en-US" sz="1300"/>
              <a:pPr eaLnBrk="1" hangingPunct="1"/>
              <a:t>24</a:t>
            </a:fld>
            <a:endParaRPr lang="en-US" sz="13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32995356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
        <p:nvSpPr>
          <p:cNvPr id="66566"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9A240BD5-91B0-41A5-9CEC-46B2427550FB}" type="slidenum">
              <a:rPr lang="en-US" sz="1300"/>
              <a:pPr eaLnBrk="1" hangingPunct="1"/>
              <a:t>26</a:t>
            </a:fld>
            <a:endParaRPr lang="en-US" sz="13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173657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12265509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918219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335896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2173280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2216878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36</a:t>
            </a:fld>
            <a:endParaRPr lang="en-US" dirty="0"/>
          </a:p>
        </p:txBody>
      </p:sp>
    </p:spTree>
    <p:extLst>
      <p:ext uri="{BB962C8B-B14F-4D97-AF65-F5344CB8AC3E}">
        <p14:creationId xmlns:p14="http://schemas.microsoft.com/office/powerpoint/2010/main" val="221687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42928">
              <a:spcAft>
                <a:spcPts val="271"/>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9031969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742928">
              <a:spcAft>
                <a:spcPts val="271"/>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38</a:t>
            </a:fld>
            <a:endParaRPr lang="en-US" dirty="0"/>
          </a:p>
        </p:txBody>
      </p:sp>
    </p:spTree>
    <p:extLst>
      <p:ext uri="{BB962C8B-B14F-4D97-AF65-F5344CB8AC3E}">
        <p14:creationId xmlns:p14="http://schemas.microsoft.com/office/powerpoint/2010/main" val="39031969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39</a:t>
            </a:fld>
            <a:endParaRPr lang="en-US" dirty="0"/>
          </a:p>
        </p:txBody>
      </p:sp>
    </p:spTree>
    <p:extLst>
      <p:ext uri="{BB962C8B-B14F-4D97-AF65-F5344CB8AC3E}">
        <p14:creationId xmlns:p14="http://schemas.microsoft.com/office/powerpoint/2010/main" val="329953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a:t>
            </a:fld>
            <a:endParaRPr lang="en-US" dirty="0"/>
          </a:p>
        </p:txBody>
      </p:sp>
    </p:spTree>
    <p:extLst>
      <p:ext uri="{BB962C8B-B14F-4D97-AF65-F5344CB8AC3E}">
        <p14:creationId xmlns:p14="http://schemas.microsoft.com/office/powerpoint/2010/main" val="7265150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extLst>
      <p:ext uri="{BB962C8B-B14F-4D97-AF65-F5344CB8AC3E}">
        <p14:creationId xmlns:p14="http://schemas.microsoft.com/office/powerpoint/2010/main" val="1814676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90478" eaLnBrk="0" fontAlgn="base" hangingPunct="0">
              <a:lnSpc>
                <a:spcPct val="100000"/>
              </a:lnSpc>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45</a:t>
            </a:fld>
            <a:endParaRPr lang="en-US" dirty="0"/>
          </a:p>
        </p:txBody>
      </p:sp>
    </p:spTree>
    <p:extLst>
      <p:ext uri="{BB962C8B-B14F-4D97-AF65-F5344CB8AC3E}">
        <p14:creationId xmlns:p14="http://schemas.microsoft.com/office/powerpoint/2010/main" val="25830334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46</a:t>
            </a:fld>
            <a:endParaRPr lang="en-US" dirty="0"/>
          </a:p>
        </p:txBody>
      </p:sp>
    </p:spTree>
    <p:extLst>
      <p:ext uri="{BB962C8B-B14F-4D97-AF65-F5344CB8AC3E}">
        <p14:creationId xmlns:p14="http://schemas.microsoft.com/office/powerpoint/2010/main" val="18146767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305349967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51</a:t>
            </a:fld>
            <a:endParaRPr lang="en-US" dirty="0"/>
          </a:p>
        </p:txBody>
      </p:sp>
    </p:spTree>
    <p:extLst>
      <p:ext uri="{BB962C8B-B14F-4D97-AF65-F5344CB8AC3E}">
        <p14:creationId xmlns:p14="http://schemas.microsoft.com/office/powerpoint/2010/main" val="329953564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9830935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55</a:t>
            </a:fld>
            <a:endParaRPr lang="en-US" dirty="0"/>
          </a:p>
        </p:txBody>
      </p:sp>
    </p:spTree>
    <p:extLst>
      <p:ext uri="{BB962C8B-B14F-4D97-AF65-F5344CB8AC3E}">
        <p14:creationId xmlns:p14="http://schemas.microsoft.com/office/powerpoint/2010/main" val="2197548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58</a:t>
            </a:fld>
            <a:endParaRPr lang="en-US" dirty="0"/>
          </a:p>
        </p:txBody>
      </p:sp>
    </p:spTree>
    <p:extLst>
      <p:ext uri="{BB962C8B-B14F-4D97-AF65-F5344CB8AC3E}">
        <p14:creationId xmlns:p14="http://schemas.microsoft.com/office/powerpoint/2010/main" val="421063649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8B263312-38AA-4E1E-B2B5-0F8F122B24FE}" type="slidenum">
              <a:rPr lang="en-US" smtClean="0"/>
              <a:pPr/>
              <a:t>59</a:t>
            </a:fld>
            <a:endParaRPr lang="en-US" dirty="0"/>
          </a:p>
        </p:txBody>
      </p:sp>
    </p:spTree>
    <p:extLst>
      <p:ext uri="{BB962C8B-B14F-4D97-AF65-F5344CB8AC3E}">
        <p14:creationId xmlns:p14="http://schemas.microsoft.com/office/powerpoint/2010/main" val="3813928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endParaRPr lang="en-US" dirty="0"/>
          </a:p>
        </p:txBody>
      </p:sp>
      <p:sp>
        <p:nvSpPr>
          <p:cNvPr id="62470" name="Slide Number Placeholder 5"/>
          <p:cNvSpPr>
            <a:spLocks noGrp="1"/>
          </p:cNvSpPr>
          <p:nvPr>
            <p:ph type="sldNum" sz="quarter" idx="5"/>
          </p:nvPr>
        </p:nvSpPr>
        <p:spPr bwMode="auto">
          <a:xfrm>
            <a:off x="4021294" y="9721106"/>
            <a:ext cx="3076363" cy="5117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Arial" charset="0"/>
                <a:ea typeface="MS PGothic" pitchFamily="34" charset="-128"/>
              </a:defRPr>
            </a:lvl1pPr>
            <a:lvl2pPr marL="804763" indent="-309524" eaLnBrk="0" hangingPunct="0">
              <a:defRPr sz="2600">
                <a:solidFill>
                  <a:schemeClr val="tx1"/>
                </a:solidFill>
                <a:latin typeface="Arial" charset="0"/>
                <a:ea typeface="MS PGothic" pitchFamily="34" charset="-128"/>
              </a:defRPr>
            </a:lvl2pPr>
            <a:lvl3pPr marL="1238098" indent="-247620" eaLnBrk="0" hangingPunct="0">
              <a:defRPr sz="2600">
                <a:solidFill>
                  <a:schemeClr val="tx1"/>
                </a:solidFill>
                <a:latin typeface="Arial" charset="0"/>
                <a:ea typeface="MS PGothic" pitchFamily="34" charset="-128"/>
              </a:defRPr>
            </a:lvl3pPr>
            <a:lvl4pPr marL="1733337" indent="-247620" eaLnBrk="0" hangingPunct="0">
              <a:defRPr sz="2600">
                <a:solidFill>
                  <a:schemeClr val="tx1"/>
                </a:solidFill>
                <a:latin typeface="Arial" charset="0"/>
                <a:ea typeface="MS PGothic" pitchFamily="34" charset="-128"/>
              </a:defRPr>
            </a:lvl4pPr>
            <a:lvl5pPr marL="2228576" indent="-247620" eaLnBrk="0" hangingPunct="0">
              <a:defRPr sz="2600">
                <a:solidFill>
                  <a:schemeClr val="tx1"/>
                </a:solidFill>
                <a:latin typeface="Arial" charset="0"/>
                <a:ea typeface="MS PGothic" pitchFamily="34" charset="-128"/>
              </a:defRPr>
            </a:lvl5pPr>
            <a:lvl6pPr marL="2723815" indent="-247620" eaLnBrk="0" fontAlgn="base" hangingPunct="0">
              <a:spcBef>
                <a:spcPct val="0"/>
              </a:spcBef>
              <a:spcAft>
                <a:spcPct val="0"/>
              </a:spcAft>
              <a:defRPr sz="2600">
                <a:solidFill>
                  <a:schemeClr val="tx1"/>
                </a:solidFill>
                <a:latin typeface="Arial" charset="0"/>
                <a:ea typeface="MS PGothic" pitchFamily="34" charset="-128"/>
              </a:defRPr>
            </a:lvl6pPr>
            <a:lvl7pPr marL="3219054" indent="-247620" eaLnBrk="0" fontAlgn="base" hangingPunct="0">
              <a:spcBef>
                <a:spcPct val="0"/>
              </a:spcBef>
              <a:spcAft>
                <a:spcPct val="0"/>
              </a:spcAft>
              <a:defRPr sz="2600">
                <a:solidFill>
                  <a:schemeClr val="tx1"/>
                </a:solidFill>
                <a:latin typeface="Arial" charset="0"/>
                <a:ea typeface="MS PGothic" pitchFamily="34" charset="-128"/>
              </a:defRPr>
            </a:lvl7pPr>
            <a:lvl8pPr marL="3714293" indent="-247620" eaLnBrk="0" fontAlgn="base" hangingPunct="0">
              <a:spcBef>
                <a:spcPct val="0"/>
              </a:spcBef>
              <a:spcAft>
                <a:spcPct val="0"/>
              </a:spcAft>
              <a:defRPr sz="2600">
                <a:solidFill>
                  <a:schemeClr val="tx1"/>
                </a:solidFill>
                <a:latin typeface="Arial" charset="0"/>
                <a:ea typeface="MS PGothic" pitchFamily="34" charset="-128"/>
              </a:defRPr>
            </a:lvl8pPr>
            <a:lvl9pPr marL="4209532" indent="-247620" eaLnBrk="0" fontAlgn="base" hangingPunct="0">
              <a:spcBef>
                <a:spcPct val="0"/>
              </a:spcBef>
              <a:spcAft>
                <a:spcPct val="0"/>
              </a:spcAft>
              <a:defRPr sz="2600">
                <a:solidFill>
                  <a:schemeClr val="tx1"/>
                </a:solidFill>
                <a:latin typeface="Arial" charset="0"/>
                <a:ea typeface="MS PGothic" pitchFamily="34" charset="-128"/>
              </a:defRPr>
            </a:lvl9pPr>
          </a:lstStyle>
          <a:p>
            <a:pPr eaLnBrk="1" hangingPunct="1"/>
            <a:fld id="{6E499B25-8CF7-4218-A2B8-C86F942606D1}" type="slidenum">
              <a:rPr lang="en-US" sz="1300">
                <a:cs typeface="Arial" charset="0"/>
              </a:rPr>
              <a:pPr eaLnBrk="1" hangingPunct="1"/>
              <a:t>6</a:t>
            </a:fld>
            <a:endParaRPr lang="en-US" sz="1300">
              <a:cs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8B263312-38AA-4E1E-B2B5-0F8F122B24FE}" type="slidenum">
              <a:rPr lang="en-US" smtClean="0"/>
              <a:pPr/>
              <a:t>60</a:t>
            </a:fld>
            <a:endParaRPr lang="en-US" dirty="0"/>
          </a:p>
        </p:txBody>
      </p:sp>
    </p:spTree>
    <p:extLst>
      <p:ext uri="{BB962C8B-B14F-4D97-AF65-F5344CB8AC3E}">
        <p14:creationId xmlns:p14="http://schemas.microsoft.com/office/powerpoint/2010/main" val="1135055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Placeholder 2"/>
          <p:cNvSpPr>
            <a:spLocks noGrp="1" noRot="1" noChangeAspect="1" noTextEdit="1"/>
          </p:cNvSpPr>
          <p:nvPr>
            <p:ph type="sldImg"/>
          </p:nvPr>
        </p:nvSpPr>
        <p:spPr bwMode="auto">
          <a:xfrm>
            <a:off x="139700" y="768350"/>
            <a:ext cx="6819900" cy="38369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66</a:t>
            </a:fld>
            <a:endParaRPr lang="en-US" dirty="0"/>
          </a:p>
        </p:txBody>
      </p:sp>
    </p:spTree>
    <p:extLst>
      <p:ext uri="{BB962C8B-B14F-4D97-AF65-F5344CB8AC3E}">
        <p14:creationId xmlns:p14="http://schemas.microsoft.com/office/powerpoint/2010/main" val="336991967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67</a:t>
            </a:fld>
            <a:endParaRPr lang="en-US" dirty="0"/>
          </a:p>
        </p:txBody>
      </p:sp>
    </p:spTree>
    <p:extLst>
      <p:ext uri="{BB962C8B-B14F-4D97-AF65-F5344CB8AC3E}">
        <p14:creationId xmlns:p14="http://schemas.microsoft.com/office/powerpoint/2010/main" val="281168770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68</a:t>
            </a:fld>
            <a:endParaRPr lang="en-US" dirty="0"/>
          </a:p>
        </p:txBody>
      </p:sp>
    </p:spTree>
    <p:extLst>
      <p:ext uri="{BB962C8B-B14F-4D97-AF65-F5344CB8AC3E}">
        <p14:creationId xmlns:p14="http://schemas.microsoft.com/office/powerpoint/2010/main" val="420124644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BC4FDB-F761-46E0-B77D-41BA8385236A}" type="slidenum">
              <a:rPr lang="en-US" smtClean="0"/>
              <a:t>69</a:t>
            </a:fld>
            <a:endParaRPr lang="en-US" dirty="0"/>
          </a:p>
        </p:txBody>
      </p:sp>
    </p:spTree>
    <p:extLst>
      <p:ext uri="{BB962C8B-B14F-4D97-AF65-F5344CB8AC3E}">
        <p14:creationId xmlns:p14="http://schemas.microsoft.com/office/powerpoint/2010/main" val="26839406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27579270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70</a:t>
            </a:fld>
            <a:endParaRPr lang="en-US" dirty="0"/>
          </a:p>
        </p:txBody>
      </p:sp>
    </p:spTree>
    <p:extLst>
      <p:ext uri="{BB962C8B-B14F-4D97-AF65-F5344CB8AC3E}">
        <p14:creationId xmlns:p14="http://schemas.microsoft.com/office/powerpoint/2010/main" val="8507095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050" y="767596"/>
            <a:ext cx="6307202" cy="383798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71</a:t>
            </a:fld>
            <a:endParaRPr 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6/26/2012 7:15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72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757927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9</a:t>
            </a:fld>
            <a:endParaRPr lang="en-US" dirty="0"/>
          </a:p>
        </p:txBody>
      </p:sp>
    </p:spTree>
    <p:extLst>
      <p:ext uri="{BB962C8B-B14F-4D97-AF65-F5344CB8AC3E}">
        <p14:creationId xmlns:p14="http://schemas.microsoft.com/office/powerpoint/2010/main" val="27579270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29"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762579" y="2388950"/>
            <a:ext cx="994669" cy="99441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1886043" y="2388950"/>
            <a:ext cx="994669" cy="99441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762579" y="3512121"/>
            <a:ext cx="994669" cy="99441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1886043" y="3512121"/>
            <a:ext cx="994669" cy="99441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6906" y="2423981"/>
            <a:ext cx="5040038" cy="924348"/>
          </a:xfrm>
        </p:spPr>
        <p:txBody>
          <a:bodyPr anchor="ctr">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3136906" y="3771901"/>
            <a:ext cx="5154369" cy="347441"/>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4507707"/>
            <a:ext cx="9144001"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0"/>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0"/>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4633" y="4457700"/>
            <a:ext cx="8363938" cy="45704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0"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3"/>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9437" y="1428750"/>
            <a:ext cx="8363937" cy="158120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763409" y="2390913"/>
            <a:ext cx="2120991" cy="2120439"/>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762091" y="2390352"/>
            <a:ext cx="2120991" cy="2120439"/>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762091" y="2392295"/>
            <a:ext cx="2120991" cy="2120439"/>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763409" y="2390352"/>
            <a:ext cx="2120991" cy="2120439"/>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762091" y="2390612"/>
            <a:ext cx="2120991" cy="2120439"/>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3008303" y="2390353"/>
            <a:ext cx="5373499" cy="211735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3008302" y="1135856"/>
            <a:ext cx="5373499" cy="112471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3135106" y="1189940"/>
            <a:ext cx="4163389" cy="1033983"/>
          </a:xfrm>
        </p:spPr>
        <p:txBody>
          <a:bodyPr anchor="ctr" anchorCtr="0">
            <a:noAutofit/>
            <a:scene3d>
              <a:camera prst="orthographicFront"/>
              <a:lightRig rig="flat" dir="t"/>
            </a:scene3d>
            <a:sp3d>
              <a:contourClr>
                <a:schemeClr val="tx2"/>
              </a:contourClr>
            </a:sp3d>
          </a:bodyPr>
          <a:lstStyle>
            <a:lvl1pPr marL="0" indent="0" algn="l" defTabSz="685864" rtl="0" eaLnBrk="1" latinLnBrk="0" hangingPunct="1">
              <a:lnSpc>
                <a:spcPct val="90000"/>
              </a:lnSpc>
              <a:spcBef>
                <a:spcPct val="0"/>
              </a:spcBef>
              <a:buFont typeface="Arial" pitchFamily="34" charset="0"/>
              <a:buNone/>
              <a:defRPr lang="en-US" sz="4100" b="1" kern="1200" cap="none" spc="-75"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0" y="1135857"/>
            <a:ext cx="3008302" cy="1124712"/>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3135106" y="3886200"/>
            <a:ext cx="4959201" cy="346249"/>
          </a:xfrm>
        </p:spPr>
        <p:txBody>
          <a:bodyPr>
            <a:noAutofit/>
          </a:bodyPr>
          <a:lstStyle>
            <a:lvl1pPr marL="0" indent="0" algn="l" defTabSz="685864" rtl="0" eaLnBrk="1" latinLnBrk="0" hangingPunct="1">
              <a:lnSpc>
                <a:spcPct val="90000"/>
              </a:lnSpc>
              <a:spcBef>
                <a:spcPts val="0"/>
              </a:spcBef>
              <a:buSzPct val="105000"/>
              <a:buFontTx/>
              <a:buNone/>
              <a:defRPr lang="en-US" sz="1200" kern="1200" dirty="0">
                <a:solidFill>
                  <a:schemeClr val="bg1">
                    <a:alpha val="99000"/>
                  </a:schemeClr>
                </a:solidFill>
                <a:latin typeface="Segoe UI" pitchFamily="34" charset="0"/>
                <a:ea typeface="Segoe UI" pitchFamily="34" charset="0"/>
                <a:cs typeface="Segoe UI" pitchFamily="34" charset="0"/>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7463193" y="1404710"/>
            <a:ext cx="631031" cy="631196"/>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68589" tIns="34295" rIns="68589" bIns="34295" numCol="1" anchor="t" anchorCtr="0" compatLnSpc="1">
            <a:prstTxWarp prst="textNoShape">
              <a:avLst/>
            </a:prstTxWarp>
          </a:bodyPr>
          <a:lstStyle/>
          <a:p>
            <a:endParaRPr lang="en-US"/>
          </a:p>
        </p:txBody>
      </p:sp>
      <p:sp>
        <p:nvSpPr>
          <p:cNvPr id="11" name="TechEd Tile"/>
          <p:cNvSpPr/>
          <p:nvPr userDrawn="1"/>
        </p:nvSpPr>
        <p:spPr bwMode="auto">
          <a:xfrm>
            <a:off x="766754" y="1135856"/>
            <a:ext cx="2119674" cy="1124712"/>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051262" y="1306870"/>
            <a:ext cx="1550658" cy="782685"/>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1"/>
            <a:ext cx="9144000" cy="113585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8381802" y="1223104"/>
            <a:ext cx="762198" cy="3116237"/>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3135105" y="2390352"/>
            <a:ext cx="4959201" cy="1142621"/>
          </a:xfrm>
        </p:spPr>
        <p:txBody>
          <a:bodyPr anchor="ctr" anchorCtr="0">
            <a:noAutofit/>
          </a:bodyPr>
          <a:lstStyle>
            <a:lvl1pPr algn="l" defTabSz="685864" rtl="0" eaLnBrk="1" latinLnBrk="0" hangingPunct="1">
              <a:lnSpc>
                <a:spcPct val="90000"/>
              </a:lnSpc>
              <a:spcBef>
                <a:spcPct val="0"/>
              </a:spcBef>
              <a:buNone/>
              <a:defRPr lang="en-US" sz="3000" b="1" kern="1200" cap="none" spc="-75"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3008303" y="4507707"/>
            <a:ext cx="6135697" cy="63579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68586" tIns="34293" rIns="68586" bIns="34293" numCol="1" spcCol="0" rtlCol="0" fromWordArt="0" anchor="ctr" anchorCtr="0" forceAA="0" compatLnSpc="1">
            <a:prstTxWarp prst="textNoShape">
              <a:avLst/>
            </a:prstTxWarp>
            <a:noAutofit/>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762091" y="2390352"/>
            <a:ext cx="2120991" cy="2120439"/>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0304" y="4514850"/>
            <a:ext cx="8363938" cy="45704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389436" y="1085850"/>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7469" y="4514850"/>
            <a:ext cx="8363938" cy="457049"/>
          </a:xfrm>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2.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Tx/>
        <a:buBlip>
          <a:blip r:embed="rId19"/>
        </a:buBlip>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Tx/>
        <a:buBlip>
          <a:blip r:embed="rId19"/>
        </a:buBlip>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Tx/>
        <a:buBlip>
          <a:blip r:embed="rId19"/>
        </a:buBlip>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Tx/>
        <a:buBlip>
          <a:blip r:embed="rId19"/>
        </a:buBlip>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1"/>
            <a:ext cx="8363938" cy="457049"/>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9437" y="1428750"/>
            <a:ext cx="8363936" cy="1581202"/>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a:ln w="3175">
            <a:noFill/>
          </a:ln>
          <a:solidFill>
            <a:schemeClr val="tx1">
              <a:alpha val="99000"/>
            </a:schemeClr>
          </a:solidFill>
          <a:effectLst/>
          <a:latin typeface="+mj-lt"/>
          <a:ea typeface="+mn-ea"/>
          <a:cs typeface="Arial" charset="0"/>
        </a:defRPr>
      </a:lvl1pPr>
    </p:titleStyle>
    <p:bodyStyle>
      <a:lvl1pPr marL="0" indent="0" algn="l" defTabSz="685864" rtl="0" eaLnBrk="1" latinLnBrk="0" hangingPunct="1">
        <a:lnSpc>
          <a:spcPct val="90000"/>
        </a:lnSpc>
        <a:spcBef>
          <a:spcPct val="20000"/>
        </a:spcBef>
        <a:buFont typeface="Arial" pitchFamily="34" charset="0"/>
        <a:buNone/>
        <a:defRPr sz="2300" b="0" kern="1200">
          <a:solidFill>
            <a:schemeClr val="tx1">
              <a:alpha val="99000"/>
            </a:schemeClr>
          </a:solidFill>
          <a:latin typeface="Consolas" pitchFamily="49" charset="0"/>
          <a:ea typeface="+mn-ea"/>
          <a:cs typeface="Consolas" pitchFamily="49" charset="0"/>
        </a:defRPr>
      </a:lvl1pPr>
      <a:lvl2pPr marL="288754" indent="-5954" algn="l" defTabSz="685864" rtl="0" eaLnBrk="1" latinLnBrk="0" hangingPunct="1">
        <a:lnSpc>
          <a:spcPct val="90000"/>
        </a:lnSpc>
        <a:spcBef>
          <a:spcPct val="20000"/>
        </a:spcBef>
        <a:buFont typeface="Arial" pitchFamily="34" charset="0"/>
        <a:buNone/>
        <a:defRPr sz="2100" b="0" kern="1200">
          <a:solidFill>
            <a:schemeClr val="tx1">
              <a:alpha val="99000"/>
            </a:schemeClr>
          </a:solidFill>
          <a:latin typeface="Consolas" pitchFamily="49" charset="0"/>
          <a:ea typeface="+mn-ea"/>
          <a:cs typeface="Consolas" pitchFamily="49" charset="0"/>
        </a:defRPr>
      </a:lvl2pPr>
      <a:lvl3pPr marL="571554" indent="-5954" algn="l" defTabSz="685864"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3pPr>
      <a:lvl4pPr marL="820616" indent="5954" algn="l" defTabSz="685864"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4pPr>
      <a:lvl5pPr marL="1069678" indent="0" algn="l" defTabSz="685864" rtl="0" eaLnBrk="1" latinLnBrk="0" hangingPunct="1">
        <a:lnSpc>
          <a:spcPct val="90000"/>
        </a:lnSpc>
        <a:spcBef>
          <a:spcPct val="20000"/>
        </a:spcBef>
        <a:buFont typeface="Arial" pitchFamily="34" charset="0"/>
        <a:buNone/>
        <a:defRPr sz="1800" b="0" kern="1200">
          <a:solidFill>
            <a:schemeClr val="tx1">
              <a:alpha val="99000"/>
            </a:schemeClr>
          </a:solidFill>
          <a:latin typeface="Consolas" pitchFamily="49" charset="0"/>
          <a:ea typeface="+mn-ea"/>
          <a:cs typeface="Consolas" pitchFamily="49" charset="0"/>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tags" Target="../tags/tag3.xml"/><Relationship Id="rId21" Type="http://schemas.openxmlformats.org/officeDocument/2006/relationships/image" Target="../media/image1.png"/><Relationship Id="rId7" Type="http://schemas.openxmlformats.org/officeDocument/2006/relationships/tags" Target="../tags/tag7.xml"/><Relationship Id="rId12" Type="http://schemas.openxmlformats.org/officeDocument/2006/relationships/notesSlide" Target="../notesSlides/notesSlide22.xml"/><Relationship Id="rId17" Type="http://schemas.openxmlformats.org/officeDocument/2006/relationships/image" Target="../media/image17.png"/><Relationship Id="rId2" Type="http://schemas.openxmlformats.org/officeDocument/2006/relationships/tags" Target="../tags/tag2.xml"/><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12.xml"/><Relationship Id="rId5" Type="http://schemas.openxmlformats.org/officeDocument/2006/relationships/tags" Target="../tags/tag5.xml"/><Relationship Id="rId15" Type="http://schemas.openxmlformats.org/officeDocument/2006/relationships/image" Target="../media/image15.jpeg"/><Relationship Id="rId10" Type="http://schemas.openxmlformats.org/officeDocument/2006/relationships/tags" Target="../tags/tag10.xml"/><Relationship Id="rId19" Type="http://schemas.openxmlformats.org/officeDocument/2006/relationships/image" Target="../media/image19.pn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3.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hyperlink" Target="http://www.datacore.com/" TargetMode="External"/><Relationship Id="rId4" Type="http://schemas.openxmlformats.org/officeDocument/2006/relationships/image" Target="../media/image40.png"/></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10.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7.xml"/><Relationship Id="rId1" Type="http://schemas.openxmlformats.org/officeDocument/2006/relationships/slideLayout" Target="../slideLayouts/slideLayout10.xml"/><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8.xml"/><Relationship Id="rId1" Type="http://schemas.openxmlformats.org/officeDocument/2006/relationships/slideLayout" Target="../slideLayouts/slideLayout10.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0.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slideLayout" Target="../slideLayouts/slideLayout10.xml"/><Relationship Id="rId39" Type="http://schemas.openxmlformats.org/officeDocument/2006/relationships/image" Target="../media/image54.png"/><Relationship Id="rId3" Type="http://schemas.openxmlformats.org/officeDocument/2006/relationships/tags" Target="../tags/tag13.xml"/><Relationship Id="rId21" Type="http://schemas.openxmlformats.org/officeDocument/2006/relationships/tags" Target="../tags/tag31.xml"/><Relationship Id="rId34" Type="http://schemas.openxmlformats.org/officeDocument/2006/relationships/image" Target="../media/image52.png"/><Relationship Id="rId42" Type="http://schemas.openxmlformats.org/officeDocument/2006/relationships/image" Target="../media/image57.emf"/><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tags" Target="../tags/tag35.xml"/><Relationship Id="rId33" Type="http://schemas.openxmlformats.org/officeDocument/2006/relationships/image" Target="../media/image16.png"/><Relationship Id="rId38" Type="http://schemas.openxmlformats.org/officeDocument/2006/relationships/image" Target="../media/image53.png"/><Relationship Id="rId46" Type="http://schemas.openxmlformats.org/officeDocument/2006/relationships/image" Target="../media/image20.png"/><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image" Target="../media/image13.png"/><Relationship Id="rId41" Type="http://schemas.openxmlformats.org/officeDocument/2006/relationships/image" Target="../media/image56.png"/><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tags" Target="../tags/tag34.xml"/><Relationship Id="rId32" Type="http://schemas.openxmlformats.org/officeDocument/2006/relationships/image" Target="../media/image15.jpeg"/><Relationship Id="rId37" Type="http://schemas.openxmlformats.org/officeDocument/2006/relationships/image" Target="../media/image19.png"/><Relationship Id="rId40" Type="http://schemas.openxmlformats.org/officeDocument/2006/relationships/image" Target="../media/image55.png"/><Relationship Id="rId45" Type="http://schemas.openxmlformats.org/officeDocument/2006/relationships/image" Target="../media/image60.png"/><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tags" Target="../tags/tag33.xml"/><Relationship Id="rId28" Type="http://schemas.openxmlformats.org/officeDocument/2006/relationships/image" Target="../media/image50.png"/><Relationship Id="rId36" Type="http://schemas.openxmlformats.org/officeDocument/2006/relationships/image" Target="../media/image18.png"/><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1.jpeg"/><Relationship Id="rId44" Type="http://schemas.openxmlformats.org/officeDocument/2006/relationships/image" Target="../media/image59.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notesSlide" Target="../notesSlides/notesSlide52.xml"/><Relationship Id="rId30" Type="http://schemas.openxmlformats.org/officeDocument/2006/relationships/image" Target="../media/image14.png"/><Relationship Id="rId35" Type="http://schemas.openxmlformats.org/officeDocument/2006/relationships/image" Target="../media/image17.png"/><Relationship Id="rId43" Type="http://schemas.openxmlformats.org/officeDocument/2006/relationships/image" Target="../media/image58.png"/></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3.xml"/><Relationship Id="rId1" Type="http://schemas.openxmlformats.org/officeDocument/2006/relationships/slideLayout" Target="../slideLayouts/slideLayout12.xml"/><Relationship Id="rId4" Type="http://schemas.openxmlformats.org/officeDocument/2006/relationships/image" Target="../media/image62.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12.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3" Type="http://schemas.openxmlformats.org/officeDocument/2006/relationships/slideLayout" Target="../slideLayouts/slideLayout12.xml"/><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tags" Target="../tags/tag37.xml"/><Relationship Id="rId16" Type="http://schemas.openxmlformats.org/officeDocument/2006/relationships/image" Target="../media/image75.png"/><Relationship Id="rId1" Type="http://schemas.openxmlformats.org/officeDocument/2006/relationships/tags" Target="../tags/tag36.xml"/><Relationship Id="rId6" Type="http://schemas.openxmlformats.org/officeDocument/2006/relationships/image" Target="../media/image50.png"/><Relationship Id="rId11" Type="http://schemas.openxmlformats.org/officeDocument/2006/relationships/image" Target="../media/image70.png"/><Relationship Id="rId5" Type="http://schemas.openxmlformats.org/officeDocument/2006/relationships/image" Target="../media/image65.png"/><Relationship Id="rId15" Type="http://schemas.openxmlformats.org/officeDocument/2006/relationships/image" Target="../media/image74.png"/><Relationship Id="rId10" Type="http://schemas.openxmlformats.org/officeDocument/2006/relationships/image" Target="../media/image69.png"/><Relationship Id="rId4" Type="http://schemas.openxmlformats.org/officeDocument/2006/relationships/notesSlide" Target="../notesSlides/notesSlide55.xml"/><Relationship Id="rId9" Type="http://schemas.openxmlformats.org/officeDocument/2006/relationships/image" Target="../media/image68.png"/><Relationship Id="rId14" Type="http://schemas.openxmlformats.org/officeDocument/2006/relationships/image" Target="../media/image73.png"/></Relationships>
</file>

<file path=ppt/slides/_rels/slide5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81.png"/></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6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4.xml"/><Relationship Id="rId1" Type="http://schemas.openxmlformats.org/officeDocument/2006/relationships/slideLayout" Target="../slideLayouts/slideLayout12.xml"/><Relationship Id="rId5" Type="http://schemas.openxmlformats.org/officeDocument/2006/relationships/image" Target="../media/image82.png"/><Relationship Id="rId4" Type="http://schemas.openxmlformats.org/officeDocument/2006/relationships/image" Target="../media/image81.pn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hyperlink" Target="mailto:Rob.Griffin@DataCore.com" TargetMode="External"/><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2.xml"/><Relationship Id="rId5" Type="http://schemas.openxmlformats.org/officeDocument/2006/relationships/image" Target="../media/image84.png"/><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9.xml"/><Relationship Id="rId7" Type="http://schemas.openxmlformats.org/officeDocument/2006/relationships/image" Target="../media/image87.wmf"/><Relationship Id="rId2" Type="http://schemas.openxmlformats.org/officeDocument/2006/relationships/slideLayout" Target="../slideLayouts/slideLayout8.xml"/><Relationship Id="rId1" Type="http://schemas.openxmlformats.org/officeDocument/2006/relationships/tags" Target="../tags/tag38.xml"/><Relationship Id="rId6" Type="http://schemas.openxmlformats.org/officeDocument/2006/relationships/image" Target="../media/image86.png"/><Relationship Id="rId5" Type="http://schemas.openxmlformats.org/officeDocument/2006/relationships/hyperlink" Target="http://www.microsoft.com/sqlserverlabs" TargetMode="External"/><Relationship Id="rId4" Type="http://schemas.openxmlformats.org/officeDocument/2006/relationships/image" Target="../media/image85.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8" Type="http://schemas.openxmlformats.org/officeDocument/2006/relationships/image" Target="../media/image90.png"/><Relationship Id="rId13" Type="http://schemas.microsoft.com/office/2007/relationships/hdphoto" Target="../media/hdphoto2.wdp"/><Relationship Id="rId3" Type="http://schemas.openxmlformats.org/officeDocument/2006/relationships/hyperlink" Target="http://europe.msteched.com/" TargetMode="External"/><Relationship Id="rId7" Type="http://schemas.openxmlformats.org/officeDocument/2006/relationships/hyperlink" Target="http://microsoft.com/technet" TargetMode="External"/><Relationship Id="rId12" Type="http://schemas.openxmlformats.org/officeDocument/2006/relationships/image" Target="../media/image91.png"/><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hyperlink" Target="http://www.microsoft.com/learning" TargetMode="External"/><Relationship Id="rId11" Type="http://schemas.openxmlformats.org/officeDocument/2006/relationships/image" Target="../media/image84.png"/><Relationship Id="rId5" Type="http://schemas.openxmlformats.org/officeDocument/2006/relationships/image" Target="../media/image89.png"/><Relationship Id="rId10" Type="http://schemas.openxmlformats.org/officeDocument/2006/relationships/hyperlink" Target="http://microsoft.com/msdn" TargetMode="External"/><Relationship Id="rId4" Type="http://schemas.openxmlformats.org/officeDocument/2006/relationships/image" Target="../media/image88.emf"/><Relationship Id="rId9" Type="http://schemas.microsoft.com/office/2007/relationships/hdphoto" Target="../media/hdphoto1.wdp"/></Relationships>
</file>

<file path=ppt/slides/_rels/slide71.xml.rels><?xml version="1.0" encoding="UTF-8" standalone="yes"?>
<Relationships xmlns="http://schemas.openxmlformats.org/package/2006/relationships"><Relationship Id="rId3" Type="http://schemas.openxmlformats.org/officeDocument/2006/relationships/hyperlink" Target="http://europe.msteched.com/sessions" TargetMode="External"/><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2.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100" dirty="0"/>
              <a:t>Speeding the Transition to a Responsive, Virtualized Storage Infrastructure </a:t>
            </a:r>
          </a:p>
        </p:txBody>
      </p:sp>
      <p:sp>
        <p:nvSpPr>
          <p:cNvPr id="3" name="Subtitle 2"/>
          <p:cNvSpPr>
            <a:spLocks noGrp="1"/>
          </p:cNvSpPr>
          <p:nvPr>
            <p:ph type="subTitle" idx="1"/>
          </p:nvPr>
        </p:nvSpPr>
        <p:spPr>
          <a:xfrm>
            <a:off x="3142877" y="3257550"/>
            <a:ext cx="5154369" cy="1200150"/>
          </a:xfrm>
        </p:spPr>
        <p:txBody>
          <a:bodyPr/>
          <a:lstStyle/>
          <a:p>
            <a:endParaRPr lang="en-US" b="1" dirty="0" smtClean="0"/>
          </a:p>
          <a:p>
            <a:endParaRPr lang="en-US" b="1" dirty="0"/>
          </a:p>
          <a:p>
            <a:r>
              <a:rPr lang="en-US" b="1" dirty="0" smtClean="0"/>
              <a:t>Alexander Best</a:t>
            </a:r>
          </a:p>
          <a:p>
            <a:r>
              <a:rPr lang="en-US" dirty="0" smtClean="0"/>
              <a:t>Director Technical Business Development</a:t>
            </a:r>
          </a:p>
          <a:p>
            <a:r>
              <a:rPr lang="en-US" dirty="0" smtClean="0"/>
              <a:t>DataCore Software</a:t>
            </a:r>
          </a:p>
          <a:p>
            <a:endParaRPr lang="en-US" dirty="0" smtClean="0"/>
          </a:p>
          <a:p>
            <a:endParaRPr lang="en-US" dirty="0"/>
          </a:p>
        </p:txBody>
      </p:sp>
      <p:sp useBgFill="1">
        <p:nvSpPr>
          <p:cNvPr id="4" name="MASK bottom"/>
          <p:cNvSpPr/>
          <p:nvPr/>
        </p:nvSpPr>
        <p:spPr bwMode="auto">
          <a:xfrm>
            <a:off x="2914218" y="4514850"/>
            <a:ext cx="6229782" cy="6286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739337660"/>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2"/>
          <p:cNvSpPr>
            <a:spLocks noEditPoints="1"/>
          </p:cNvSpPr>
          <p:nvPr/>
        </p:nvSpPr>
        <p:spPr bwMode="auto">
          <a:xfrm rot="11570685">
            <a:off x="969350" y="809930"/>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6" name="Freeform 72"/>
          <p:cNvSpPr>
            <a:spLocks noEditPoints="1"/>
          </p:cNvSpPr>
          <p:nvPr/>
        </p:nvSpPr>
        <p:spPr bwMode="auto">
          <a:xfrm rot="11570685">
            <a:off x="4411048" y="825516"/>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8" name="Left-Right Arrow 7"/>
          <p:cNvSpPr/>
          <p:nvPr/>
        </p:nvSpPr>
        <p:spPr bwMode="auto">
          <a:xfrm>
            <a:off x="3352800" y="2914650"/>
            <a:ext cx="1752600" cy="228600"/>
          </a:xfrm>
          <a:prstGeom prst="lef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Chord 9"/>
          <p:cNvSpPr/>
          <p:nvPr/>
        </p:nvSpPr>
        <p:spPr bwMode="auto">
          <a:xfrm>
            <a:off x="1745508"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Chord 10"/>
          <p:cNvSpPr/>
          <p:nvPr/>
        </p:nvSpPr>
        <p:spPr bwMode="auto">
          <a:xfrm>
            <a:off x="5257800" y="2419350"/>
            <a:ext cx="762000" cy="1295400"/>
          </a:xfrm>
          <a:prstGeom prst="chord">
            <a:avLst>
              <a:gd name="adj1" fmla="val 5369314"/>
              <a:gd name="adj2" fmla="val 16158441"/>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Chord 6"/>
          <p:cNvSpPr/>
          <p:nvPr/>
        </p:nvSpPr>
        <p:spPr bwMode="auto">
          <a:xfrm>
            <a:off x="5181600"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extBox 1"/>
          <p:cNvSpPr txBox="1"/>
          <p:nvPr/>
        </p:nvSpPr>
        <p:spPr>
          <a:xfrm>
            <a:off x="2362200" y="4123646"/>
            <a:ext cx="43434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Need More Storage</a:t>
            </a:r>
          </a:p>
        </p:txBody>
      </p:sp>
    </p:spTree>
    <p:extLst>
      <p:ext uri="{BB962C8B-B14F-4D97-AF65-F5344CB8AC3E}">
        <p14:creationId xmlns:p14="http://schemas.microsoft.com/office/powerpoint/2010/main" val="2279458471"/>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Drivers for the Private Cloud</a:t>
            </a:r>
            <a:endParaRPr lang="en-US" dirty="0"/>
          </a:p>
        </p:txBody>
      </p:sp>
      <p:sp>
        <p:nvSpPr>
          <p:cNvPr id="3" name="Content Placeholder 2"/>
          <p:cNvSpPr>
            <a:spLocks noGrp="1"/>
          </p:cNvSpPr>
          <p:nvPr>
            <p:ph idx="1"/>
          </p:nvPr>
        </p:nvSpPr>
        <p:spPr>
          <a:xfrm>
            <a:off x="389436" y="1085850"/>
            <a:ext cx="8363938" cy="2363724"/>
          </a:xfrm>
        </p:spPr>
        <p:txBody>
          <a:bodyPr/>
          <a:lstStyle/>
          <a:p>
            <a:r>
              <a:rPr lang="en-US" dirty="0" smtClean="0"/>
              <a:t>Agile &amp; Speed</a:t>
            </a:r>
          </a:p>
          <a:p>
            <a:pPr marL="0" indent="0">
              <a:buNone/>
            </a:pPr>
            <a:endParaRPr lang="en-US" dirty="0" smtClean="0"/>
          </a:p>
          <a:p>
            <a:r>
              <a:rPr lang="en-US" dirty="0" smtClean="0"/>
              <a:t>Cost</a:t>
            </a:r>
          </a:p>
          <a:p>
            <a:pPr marL="0" indent="0">
              <a:buNone/>
            </a:pPr>
            <a:endParaRPr lang="en-US" dirty="0" smtClean="0"/>
          </a:p>
          <a:p>
            <a:r>
              <a:rPr lang="en-US" dirty="0" smtClean="0"/>
              <a:t>Business Alignment</a:t>
            </a:r>
          </a:p>
          <a:p>
            <a:endParaRPr lang="en-US" dirty="0"/>
          </a:p>
        </p:txBody>
      </p:sp>
    </p:spTree>
    <p:extLst>
      <p:ext uri="{BB962C8B-B14F-4D97-AF65-F5344CB8AC3E}">
        <p14:creationId xmlns:p14="http://schemas.microsoft.com/office/powerpoint/2010/main" val="1666194970"/>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2"/>
          <p:cNvSpPr>
            <a:spLocks noEditPoints="1"/>
          </p:cNvSpPr>
          <p:nvPr/>
        </p:nvSpPr>
        <p:spPr bwMode="auto">
          <a:xfrm rot="11570685">
            <a:off x="969350" y="809930"/>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6" name="Freeform 72"/>
          <p:cNvSpPr>
            <a:spLocks noEditPoints="1"/>
          </p:cNvSpPr>
          <p:nvPr/>
        </p:nvSpPr>
        <p:spPr bwMode="auto">
          <a:xfrm rot="11570685">
            <a:off x="4411048" y="825516"/>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8" name="Left-Right Arrow 7"/>
          <p:cNvSpPr/>
          <p:nvPr/>
        </p:nvSpPr>
        <p:spPr bwMode="auto">
          <a:xfrm>
            <a:off x="3352800" y="2914650"/>
            <a:ext cx="1752600" cy="228600"/>
          </a:xfrm>
          <a:prstGeom prst="lef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Chord 9"/>
          <p:cNvSpPr/>
          <p:nvPr/>
        </p:nvSpPr>
        <p:spPr bwMode="auto">
          <a:xfrm>
            <a:off x="1745508"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Chord 10"/>
          <p:cNvSpPr/>
          <p:nvPr/>
        </p:nvSpPr>
        <p:spPr bwMode="auto">
          <a:xfrm>
            <a:off x="5257800" y="2419350"/>
            <a:ext cx="762000" cy="1295400"/>
          </a:xfrm>
          <a:prstGeom prst="chord">
            <a:avLst>
              <a:gd name="adj1" fmla="val 5369314"/>
              <a:gd name="adj2" fmla="val 16158441"/>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Chord 6"/>
          <p:cNvSpPr/>
          <p:nvPr/>
        </p:nvSpPr>
        <p:spPr bwMode="auto">
          <a:xfrm>
            <a:off x="5181600"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extBox 1"/>
          <p:cNvSpPr txBox="1"/>
          <p:nvPr/>
        </p:nvSpPr>
        <p:spPr>
          <a:xfrm>
            <a:off x="2362200" y="4123646"/>
            <a:ext cx="43434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Need More Storage</a:t>
            </a:r>
          </a:p>
        </p:txBody>
      </p:sp>
    </p:spTree>
    <p:extLst>
      <p:ext uri="{BB962C8B-B14F-4D97-AF65-F5344CB8AC3E}">
        <p14:creationId xmlns:p14="http://schemas.microsoft.com/office/powerpoint/2010/main" val="365912422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1" y="429817"/>
            <a:ext cx="7858125" cy="440531"/>
          </a:xfrm>
        </p:spPr>
        <p:txBody>
          <a:bodyPr>
            <a:normAutofit fontScale="90000"/>
          </a:bodyPr>
          <a:lstStyle/>
          <a:p>
            <a:pPr>
              <a:defRPr/>
            </a:pPr>
            <a:r>
              <a:rPr lang="en-US" dirty="0" smtClean="0">
                <a:ea typeface="ＭＳ Ｐゴシック" pitchFamily="-72" charset="-128"/>
              </a:rPr>
              <a:t>NIST CLOUD </a:t>
            </a:r>
            <a:r>
              <a:rPr lang="en-US" dirty="0" smtClean="0">
                <a:solidFill>
                  <a:schemeClr val="tx1"/>
                </a:solidFill>
                <a:ea typeface="ＭＳ Ｐゴシック" pitchFamily="-72" charset="-128"/>
              </a:rPr>
              <a:t>REFERENCE MODEL</a:t>
            </a:r>
            <a:endParaRPr lang="en-US" dirty="0">
              <a:solidFill>
                <a:schemeClr val="tx1"/>
              </a:solidFill>
              <a:ea typeface="ＭＳ Ｐゴシック" pitchFamily="-72" charset="-128"/>
            </a:endParaRPr>
          </a:p>
        </p:txBody>
      </p:sp>
      <p:sp>
        <p:nvSpPr>
          <p:cNvPr id="8" name="Rounded Rectangle 7"/>
          <p:cNvSpPr/>
          <p:nvPr/>
        </p:nvSpPr>
        <p:spPr>
          <a:xfrm>
            <a:off x="654816" y="1079142"/>
            <a:ext cx="1341505" cy="1049846"/>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200" dirty="0">
                <a:solidFill>
                  <a:schemeClr val="tx1"/>
                </a:solidFill>
              </a:rPr>
              <a:t>Cloud</a:t>
            </a:r>
          </a:p>
          <a:p>
            <a:pPr algn="ctr">
              <a:defRPr/>
            </a:pPr>
            <a:r>
              <a:rPr lang="en-US" sz="1200" dirty="0">
                <a:solidFill>
                  <a:schemeClr val="tx1"/>
                </a:solidFill>
              </a:rPr>
              <a:t>Consumer</a:t>
            </a:r>
          </a:p>
        </p:txBody>
      </p:sp>
      <p:sp>
        <p:nvSpPr>
          <p:cNvPr id="13" name="Rounded Rectangle 12"/>
          <p:cNvSpPr/>
          <p:nvPr/>
        </p:nvSpPr>
        <p:spPr>
          <a:xfrm>
            <a:off x="600007" y="2190439"/>
            <a:ext cx="1396315" cy="1874909"/>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algn="ctr">
              <a:defRPr/>
            </a:pPr>
            <a:r>
              <a:rPr lang="en-US" sz="1200" dirty="0">
                <a:solidFill>
                  <a:schemeClr val="tx1"/>
                </a:solidFill>
              </a:rPr>
              <a:t>Cloud</a:t>
            </a:r>
          </a:p>
          <a:p>
            <a:pPr algn="ctr">
              <a:defRPr/>
            </a:pPr>
            <a:r>
              <a:rPr lang="en-US" sz="1200" dirty="0">
                <a:solidFill>
                  <a:schemeClr val="tx1"/>
                </a:solidFill>
              </a:rPr>
              <a:t>Auditor</a:t>
            </a:r>
          </a:p>
        </p:txBody>
      </p:sp>
      <p:sp>
        <p:nvSpPr>
          <p:cNvPr id="24" name="Rounded Rectangle 23"/>
          <p:cNvSpPr/>
          <p:nvPr/>
        </p:nvSpPr>
        <p:spPr>
          <a:xfrm>
            <a:off x="2053472" y="1079141"/>
            <a:ext cx="4928817" cy="3043623"/>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0" rIns="68589" bIns="34295"/>
          <a:lstStyle/>
          <a:p>
            <a:pPr algn="ctr">
              <a:defRPr/>
            </a:pPr>
            <a:r>
              <a:rPr lang="en-US" sz="1200" dirty="0">
                <a:solidFill>
                  <a:schemeClr val="tx1"/>
                </a:solidFill>
              </a:rPr>
              <a:t>Cloud Provider</a:t>
            </a:r>
          </a:p>
        </p:txBody>
      </p:sp>
      <p:sp>
        <p:nvSpPr>
          <p:cNvPr id="28" name="Rounded Rectangle 27"/>
          <p:cNvSpPr/>
          <p:nvPr/>
        </p:nvSpPr>
        <p:spPr>
          <a:xfrm>
            <a:off x="4629150" y="1461966"/>
            <a:ext cx="1513252" cy="2474397"/>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a:defRPr/>
            </a:pPr>
            <a:r>
              <a:rPr lang="en-US" sz="1100" dirty="0">
                <a:solidFill>
                  <a:schemeClr val="tx1"/>
                </a:solidFill>
              </a:rPr>
              <a:t>Cloud Service</a:t>
            </a:r>
            <a:br>
              <a:rPr lang="en-US" sz="1100" dirty="0">
                <a:solidFill>
                  <a:schemeClr val="tx1"/>
                </a:solidFill>
              </a:rPr>
            </a:br>
            <a:r>
              <a:rPr lang="en-US" sz="1100" dirty="0">
                <a:solidFill>
                  <a:schemeClr val="tx1"/>
                </a:solidFill>
              </a:rPr>
              <a:t>Management</a:t>
            </a:r>
          </a:p>
        </p:txBody>
      </p:sp>
      <p:sp>
        <p:nvSpPr>
          <p:cNvPr id="25" name="Rounded Rectangle 24"/>
          <p:cNvSpPr/>
          <p:nvPr/>
        </p:nvSpPr>
        <p:spPr>
          <a:xfrm>
            <a:off x="4810250" y="2228065"/>
            <a:ext cx="1120768" cy="389327"/>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Business Support</a:t>
            </a:r>
          </a:p>
        </p:txBody>
      </p:sp>
      <p:sp>
        <p:nvSpPr>
          <p:cNvPr id="29" name="Rounded Rectangle 28"/>
          <p:cNvSpPr/>
          <p:nvPr/>
        </p:nvSpPr>
        <p:spPr>
          <a:xfrm rot="16200000">
            <a:off x="5202891" y="2513661"/>
            <a:ext cx="2339379" cy="267424"/>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100" dirty="0">
                <a:solidFill>
                  <a:schemeClr val="tx1"/>
                </a:solidFill>
              </a:rPr>
              <a:t>Security</a:t>
            </a:r>
          </a:p>
        </p:txBody>
      </p:sp>
      <p:sp>
        <p:nvSpPr>
          <p:cNvPr id="30" name="Rounded Rectangle 29"/>
          <p:cNvSpPr/>
          <p:nvPr/>
        </p:nvSpPr>
        <p:spPr>
          <a:xfrm rot="16200000">
            <a:off x="5532674" y="2513661"/>
            <a:ext cx="2339379" cy="267424"/>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100" dirty="0">
                <a:solidFill>
                  <a:schemeClr val="tx1"/>
                </a:solidFill>
              </a:rPr>
              <a:t>Privacy</a:t>
            </a:r>
          </a:p>
        </p:txBody>
      </p:sp>
      <p:sp>
        <p:nvSpPr>
          <p:cNvPr id="31" name="Rounded Rectangle 30"/>
          <p:cNvSpPr/>
          <p:nvPr/>
        </p:nvSpPr>
        <p:spPr>
          <a:xfrm>
            <a:off x="558810" y="4162600"/>
            <a:ext cx="8026380" cy="342997"/>
          </a:xfrm>
          <a:prstGeom prst="roundRect">
            <a:avLst/>
          </a:prstGeom>
          <a:solidFill>
            <a:schemeClr val="bg1"/>
          </a:solidFill>
          <a:ln w="3175">
            <a:solidFill>
              <a:schemeClr val="tx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100" dirty="0">
                <a:solidFill>
                  <a:schemeClr val="tx1"/>
                </a:solidFill>
              </a:rPr>
              <a:t>Cloud Carrier</a:t>
            </a:r>
          </a:p>
        </p:txBody>
      </p:sp>
      <p:sp>
        <p:nvSpPr>
          <p:cNvPr id="34" name="Rounded Rectangle 33"/>
          <p:cNvSpPr/>
          <p:nvPr/>
        </p:nvSpPr>
        <p:spPr>
          <a:xfrm>
            <a:off x="7029781" y="1079141"/>
            <a:ext cx="1555409" cy="3029523"/>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algn="ctr">
              <a:defRPr/>
            </a:pPr>
            <a:r>
              <a:rPr lang="en-US" sz="1200" dirty="0">
                <a:solidFill>
                  <a:schemeClr val="tx1"/>
                </a:solidFill>
              </a:rPr>
              <a:t>Cloud</a:t>
            </a:r>
          </a:p>
          <a:p>
            <a:pPr algn="ctr">
              <a:defRPr/>
            </a:pPr>
            <a:r>
              <a:rPr lang="en-US" sz="1200" dirty="0">
                <a:solidFill>
                  <a:schemeClr val="tx1"/>
                </a:solidFill>
              </a:rPr>
              <a:t>Broker</a:t>
            </a:r>
          </a:p>
        </p:txBody>
      </p:sp>
      <p:sp>
        <p:nvSpPr>
          <p:cNvPr id="35" name="Rounded Rectangle 34"/>
          <p:cNvSpPr/>
          <p:nvPr/>
        </p:nvSpPr>
        <p:spPr>
          <a:xfrm>
            <a:off x="661950" y="2727309"/>
            <a:ext cx="1267688" cy="389327"/>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Security</a:t>
            </a:r>
            <a:br>
              <a:rPr lang="en-US" sz="900" dirty="0">
                <a:solidFill>
                  <a:schemeClr val="tx1"/>
                </a:solidFill>
              </a:rPr>
            </a:br>
            <a:r>
              <a:rPr lang="en-US" sz="900" dirty="0">
                <a:solidFill>
                  <a:schemeClr val="tx1"/>
                </a:solidFill>
              </a:rPr>
              <a:t>Audit</a:t>
            </a:r>
          </a:p>
        </p:txBody>
      </p:sp>
      <p:sp>
        <p:nvSpPr>
          <p:cNvPr id="36" name="Rounded Rectangle 35"/>
          <p:cNvSpPr/>
          <p:nvPr/>
        </p:nvSpPr>
        <p:spPr>
          <a:xfrm>
            <a:off x="661950" y="3152905"/>
            <a:ext cx="1267688" cy="389327"/>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Privacy Impact</a:t>
            </a:r>
            <a:br>
              <a:rPr lang="en-US" sz="900" dirty="0">
                <a:solidFill>
                  <a:schemeClr val="tx1"/>
                </a:solidFill>
              </a:rPr>
            </a:br>
            <a:r>
              <a:rPr lang="en-US" sz="900" dirty="0">
                <a:solidFill>
                  <a:schemeClr val="tx1"/>
                </a:solidFill>
              </a:rPr>
              <a:t>Audit</a:t>
            </a:r>
          </a:p>
        </p:txBody>
      </p:sp>
      <p:sp>
        <p:nvSpPr>
          <p:cNvPr id="37" name="Rounded Rectangle 36"/>
          <p:cNvSpPr/>
          <p:nvPr/>
        </p:nvSpPr>
        <p:spPr>
          <a:xfrm>
            <a:off x="661950" y="3609748"/>
            <a:ext cx="1267688" cy="389327"/>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Performance Audit</a:t>
            </a:r>
          </a:p>
        </p:txBody>
      </p:sp>
      <p:sp>
        <p:nvSpPr>
          <p:cNvPr id="38" name="Rounded Rectangle 37"/>
          <p:cNvSpPr/>
          <p:nvPr/>
        </p:nvSpPr>
        <p:spPr>
          <a:xfrm>
            <a:off x="7173640" y="1899178"/>
            <a:ext cx="1267688" cy="382586"/>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Intermediation</a:t>
            </a:r>
          </a:p>
        </p:txBody>
      </p:sp>
      <p:sp>
        <p:nvSpPr>
          <p:cNvPr id="39" name="Rounded Rectangle 38"/>
          <p:cNvSpPr/>
          <p:nvPr/>
        </p:nvSpPr>
        <p:spPr>
          <a:xfrm>
            <a:off x="7173640" y="2395364"/>
            <a:ext cx="1267688" cy="382586"/>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Aggregation</a:t>
            </a:r>
          </a:p>
        </p:txBody>
      </p:sp>
      <p:sp>
        <p:nvSpPr>
          <p:cNvPr id="40" name="Rounded Rectangle 39"/>
          <p:cNvSpPr/>
          <p:nvPr/>
        </p:nvSpPr>
        <p:spPr>
          <a:xfrm>
            <a:off x="7173640" y="2925402"/>
            <a:ext cx="1267688" cy="382586"/>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Arbitrage</a:t>
            </a:r>
          </a:p>
        </p:txBody>
      </p:sp>
      <p:sp>
        <p:nvSpPr>
          <p:cNvPr id="41" name="Rounded Rectangle 40"/>
          <p:cNvSpPr/>
          <p:nvPr/>
        </p:nvSpPr>
        <p:spPr>
          <a:xfrm>
            <a:off x="2343965" y="3225247"/>
            <a:ext cx="2208886" cy="769829"/>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a:defRPr/>
            </a:pPr>
            <a:r>
              <a:rPr lang="en-US" sz="900" dirty="0">
                <a:solidFill>
                  <a:schemeClr val="tx1"/>
                </a:solidFill>
              </a:rPr>
              <a:t>Physical Resource Layer</a:t>
            </a:r>
          </a:p>
        </p:txBody>
      </p:sp>
      <p:sp>
        <p:nvSpPr>
          <p:cNvPr id="42" name="Rounded Rectangle 41"/>
          <p:cNvSpPr/>
          <p:nvPr/>
        </p:nvSpPr>
        <p:spPr>
          <a:xfrm>
            <a:off x="2513647" y="3480655"/>
            <a:ext cx="1869523" cy="203298"/>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Hardware</a:t>
            </a:r>
          </a:p>
        </p:txBody>
      </p:sp>
      <p:sp>
        <p:nvSpPr>
          <p:cNvPr id="43" name="Rounded Rectangle 42"/>
          <p:cNvSpPr/>
          <p:nvPr/>
        </p:nvSpPr>
        <p:spPr>
          <a:xfrm>
            <a:off x="2513647" y="3729284"/>
            <a:ext cx="1869523" cy="203298"/>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Facility</a:t>
            </a:r>
            <a:endParaRPr lang="en-US" sz="800" dirty="0">
              <a:solidFill>
                <a:schemeClr val="tx1"/>
              </a:solidFill>
            </a:endParaRPr>
          </a:p>
        </p:txBody>
      </p:sp>
      <p:sp>
        <p:nvSpPr>
          <p:cNvPr id="23" name="Rounded Rectangle 22"/>
          <p:cNvSpPr/>
          <p:nvPr/>
        </p:nvSpPr>
        <p:spPr>
          <a:xfrm>
            <a:off x="2343966" y="2847571"/>
            <a:ext cx="2208886" cy="337866"/>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100" dirty="0">
                <a:solidFill>
                  <a:schemeClr val="tx1"/>
                </a:solidFill>
              </a:rPr>
              <a:t>Resource Abstraction &amp; Control Layer</a:t>
            </a:r>
          </a:p>
        </p:txBody>
      </p:sp>
      <p:sp>
        <p:nvSpPr>
          <p:cNvPr id="26" name="Rounded Rectangle 25"/>
          <p:cNvSpPr/>
          <p:nvPr/>
        </p:nvSpPr>
        <p:spPr>
          <a:xfrm>
            <a:off x="4742060" y="2839883"/>
            <a:ext cx="1248722" cy="383502"/>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Provisioning / Configuration</a:t>
            </a:r>
          </a:p>
        </p:txBody>
      </p:sp>
      <p:sp>
        <p:nvSpPr>
          <p:cNvPr id="27" name="Rounded Rectangle 26"/>
          <p:cNvSpPr/>
          <p:nvPr/>
        </p:nvSpPr>
        <p:spPr>
          <a:xfrm>
            <a:off x="4710872" y="3352570"/>
            <a:ext cx="1311098" cy="383502"/>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900" dirty="0">
                <a:solidFill>
                  <a:schemeClr val="tx1"/>
                </a:solidFill>
              </a:rPr>
              <a:t>Portability / Interoperability</a:t>
            </a:r>
          </a:p>
        </p:txBody>
      </p:sp>
      <p:sp>
        <p:nvSpPr>
          <p:cNvPr id="33" name="Rounded Rectangle 32"/>
          <p:cNvSpPr/>
          <p:nvPr/>
        </p:nvSpPr>
        <p:spPr>
          <a:xfrm>
            <a:off x="2314725" y="1440535"/>
            <a:ext cx="2238126" cy="1337415"/>
          </a:xfrm>
          <a:prstGeom prst="roundRect">
            <a:avLst/>
          </a:prstGeom>
          <a:solidFill>
            <a:schemeClr val="bg1"/>
          </a:solidFill>
          <a:ln>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lstStyle/>
          <a:p>
            <a:pPr>
              <a:defRPr/>
            </a:pPr>
            <a:r>
              <a:rPr lang="en-US" sz="1200" dirty="0">
                <a:solidFill>
                  <a:schemeClr val="tx1"/>
                </a:solidFill>
              </a:rPr>
              <a:t>Service Layer </a:t>
            </a:r>
          </a:p>
        </p:txBody>
      </p:sp>
      <p:grpSp>
        <p:nvGrpSpPr>
          <p:cNvPr id="2" name="Group 16"/>
          <p:cNvGrpSpPr/>
          <p:nvPr/>
        </p:nvGrpSpPr>
        <p:grpSpPr>
          <a:xfrm>
            <a:off x="2433460" y="2038633"/>
            <a:ext cx="1564314" cy="608740"/>
            <a:chOff x="2374900" y="2895022"/>
            <a:chExt cx="1511300" cy="830311"/>
          </a:xfrm>
          <a:solidFill>
            <a:schemeClr val="bg1"/>
          </a:solidFill>
        </p:grpSpPr>
        <p:sp>
          <p:nvSpPr>
            <p:cNvPr id="16" name="Rounded Rectangle 15"/>
            <p:cNvSpPr/>
            <p:nvPr/>
          </p:nvSpPr>
          <p:spPr>
            <a:xfrm>
              <a:off x="2374900" y="2895022"/>
              <a:ext cx="1511300" cy="415155"/>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PaaS</a:t>
              </a:r>
            </a:p>
          </p:txBody>
        </p:sp>
        <p:sp>
          <p:nvSpPr>
            <p:cNvPr id="11" name="Rounded Rectangle 10"/>
            <p:cNvSpPr/>
            <p:nvPr/>
          </p:nvSpPr>
          <p:spPr>
            <a:xfrm>
              <a:off x="3606800" y="2895022"/>
              <a:ext cx="279400" cy="830311"/>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schemeClr val="tx1"/>
                </a:solidFill>
              </a:endParaRPr>
            </a:p>
          </p:txBody>
        </p:sp>
      </p:grpSp>
      <p:grpSp>
        <p:nvGrpSpPr>
          <p:cNvPr id="3" name="Group 17"/>
          <p:cNvGrpSpPr/>
          <p:nvPr/>
        </p:nvGrpSpPr>
        <p:grpSpPr>
          <a:xfrm>
            <a:off x="2433461" y="1724349"/>
            <a:ext cx="2004617" cy="809276"/>
            <a:chOff x="2355849" y="2479866"/>
            <a:chExt cx="2004483" cy="1245467"/>
          </a:xfrm>
          <a:solidFill>
            <a:schemeClr val="bg1"/>
          </a:solidFill>
        </p:grpSpPr>
        <p:sp>
          <p:nvSpPr>
            <p:cNvPr id="20" name="Rounded Rectangle 19"/>
            <p:cNvSpPr/>
            <p:nvPr/>
          </p:nvSpPr>
          <p:spPr>
            <a:xfrm>
              <a:off x="2355849" y="2479867"/>
              <a:ext cx="2004483" cy="415155"/>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SaaS</a:t>
              </a:r>
            </a:p>
          </p:txBody>
        </p:sp>
        <p:sp>
          <p:nvSpPr>
            <p:cNvPr id="21" name="Rounded Rectangle 20"/>
            <p:cNvSpPr/>
            <p:nvPr/>
          </p:nvSpPr>
          <p:spPr>
            <a:xfrm>
              <a:off x="4013200" y="2479866"/>
              <a:ext cx="347132" cy="1245467"/>
            </a:xfrm>
            <a:prstGeom prst="roundRect">
              <a:avLst/>
            </a:prstGeom>
            <a:grp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solidFill>
                  <a:schemeClr val="tx1"/>
                </a:solidFill>
              </a:endParaRPr>
            </a:p>
          </p:txBody>
        </p:sp>
      </p:grpSp>
      <p:sp>
        <p:nvSpPr>
          <p:cNvPr id="15" name="Rounded Rectangle 14"/>
          <p:cNvSpPr/>
          <p:nvPr/>
        </p:nvSpPr>
        <p:spPr>
          <a:xfrm>
            <a:off x="2472620" y="2383053"/>
            <a:ext cx="1160048" cy="291238"/>
          </a:xfrm>
          <a:prstGeom prst="roundRect">
            <a:avLst/>
          </a:prstGeom>
          <a:solidFill>
            <a:schemeClr val="bg1"/>
          </a:solidFill>
          <a:ln w="3175">
            <a:solidFill>
              <a:schemeClr val="bg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r>
              <a:rPr lang="en-US" sz="1200" dirty="0">
                <a:solidFill>
                  <a:schemeClr val="tx1"/>
                </a:solidFill>
              </a:rPr>
              <a:t>IaaS</a:t>
            </a:r>
          </a:p>
        </p:txBody>
      </p:sp>
    </p:spTree>
    <p:extLst>
      <p:ext uri="{BB962C8B-B14F-4D97-AF65-F5344CB8AC3E}">
        <p14:creationId xmlns:p14="http://schemas.microsoft.com/office/powerpoint/2010/main" val="282430982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70" name="Group 1"/>
          <p:cNvGrpSpPr>
            <a:grpSpLocks/>
          </p:cNvGrpSpPr>
          <p:nvPr/>
        </p:nvGrpSpPr>
        <p:grpSpPr bwMode="auto">
          <a:xfrm>
            <a:off x="558800" y="1078707"/>
            <a:ext cx="8026400" cy="3426619"/>
            <a:chOff x="332957" y="1282700"/>
            <a:chExt cx="8585200" cy="4886687"/>
          </a:xfrm>
        </p:grpSpPr>
        <p:sp>
          <p:nvSpPr>
            <p:cNvPr id="8" name="Rounded Rectangle 7"/>
            <p:cNvSpPr/>
            <p:nvPr/>
          </p:nvSpPr>
          <p:spPr>
            <a:xfrm>
              <a:off x="495967" y="1282700"/>
              <a:ext cx="1436527" cy="1497588"/>
            </a:xfrm>
            <a:prstGeom prst="roundRect">
              <a:avLst/>
            </a:prstGeom>
            <a:solidFill>
              <a:schemeClr val="bg1">
                <a:lumMod val="9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Cloud</a:t>
              </a:r>
            </a:p>
            <a:p>
              <a:pPr algn="ctr">
                <a:defRPr/>
              </a:pPr>
              <a:r>
                <a:rPr lang="en-US" sz="1200" dirty="0">
                  <a:solidFill>
                    <a:schemeClr val="tx1"/>
                  </a:solidFill>
                </a:rPr>
                <a:t>Consumer</a:t>
              </a:r>
            </a:p>
          </p:txBody>
        </p:sp>
        <p:sp>
          <p:nvSpPr>
            <p:cNvPr id="13" name="Rounded Rectangle 12"/>
            <p:cNvSpPr/>
            <p:nvPr/>
          </p:nvSpPr>
          <p:spPr>
            <a:xfrm>
              <a:off x="438234" y="2866884"/>
              <a:ext cx="1494259" cy="2674264"/>
            </a:xfrm>
            <a:prstGeom prst="roundRect">
              <a:avLst/>
            </a:prstGeom>
            <a:solidFill>
              <a:schemeClr val="bg1">
                <a:lumMod val="9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00" dirty="0">
                  <a:solidFill>
                    <a:schemeClr val="tx1"/>
                  </a:solidFill>
                </a:rPr>
                <a:t>Cloud</a:t>
              </a:r>
            </a:p>
            <a:p>
              <a:pPr algn="ctr">
                <a:defRPr/>
              </a:pPr>
              <a:r>
                <a:rPr lang="en-US" sz="1200" dirty="0">
                  <a:solidFill>
                    <a:schemeClr val="tx1"/>
                  </a:solidFill>
                </a:rPr>
                <a:t>Auditor</a:t>
              </a:r>
            </a:p>
          </p:txBody>
        </p:sp>
        <p:sp>
          <p:nvSpPr>
            <p:cNvPr id="24" name="Rounded Rectangle 23"/>
            <p:cNvSpPr/>
            <p:nvPr/>
          </p:nvSpPr>
          <p:spPr>
            <a:xfrm>
              <a:off x="2047959" y="1282700"/>
              <a:ext cx="5155195" cy="4339949"/>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tIns="0"/>
            <a:lstStyle/>
            <a:p>
              <a:pPr algn="ctr">
                <a:defRPr/>
              </a:pPr>
              <a:r>
                <a:rPr lang="en-US" sz="1200" dirty="0">
                  <a:solidFill>
                    <a:schemeClr val="tx1"/>
                  </a:solidFill>
                </a:rPr>
                <a:t>Cloud Provider</a:t>
              </a:r>
            </a:p>
          </p:txBody>
        </p:sp>
        <p:sp>
          <p:nvSpPr>
            <p:cNvPr id="28" name="Rounded Rectangle 27"/>
            <p:cNvSpPr/>
            <p:nvPr/>
          </p:nvSpPr>
          <p:spPr>
            <a:xfrm>
              <a:off x="4625557" y="1798875"/>
              <a:ext cx="1618216" cy="3528331"/>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100" dirty="0">
                  <a:solidFill>
                    <a:schemeClr val="tx1"/>
                  </a:solidFill>
                </a:rPr>
                <a:t>Cloud Service</a:t>
              </a:r>
              <a:br>
                <a:rPr lang="en-US" sz="1100" dirty="0">
                  <a:solidFill>
                    <a:schemeClr val="tx1"/>
                  </a:solidFill>
                </a:rPr>
              </a:br>
              <a:r>
                <a:rPr lang="en-US" sz="1100" dirty="0">
                  <a:solidFill>
                    <a:schemeClr val="tx1"/>
                  </a:solidFill>
                </a:rPr>
                <a:t>Management</a:t>
              </a:r>
            </a:p>
          </p:txBody>
        </p:sp>
        <p:sp>
          <p:nvSpPr>
            <p:cNvPr id="25" name="Rounded Rectangle 24"/>
            <p:cNvSpPr/>
            <p:nvPr/>
          </p:nvSpPr>
          <p:spPr>
            <a:xfrm>
              <a:off x="4819132" y="2890655"/>
              <a:ext cx="1198804" cy="555228"/>
            </a:xfrm>
            <a:prstGeom prst="roundRect">
              <a:avLst/>
            </a:prstGeom>
            <a:solidFill>
              <a:schemeClr val="bg1">
                <a:lumMod val="8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Business Support</a:t>
              </a:r>
            </a:p>
          </p:txBody>
        </p:sp>
        <p:sp>
          <p:nvSpPr>
            <p:cNvPr id="29" name="Rounded Rectangle 28"/>
            <p:cNvSpPr/>
            <p:nvPr/>
          </p:nvSpPr>
          <p:spPr>
            <a:xfrm rot="16200000">
              <a:off x="4862506" y="3377110"/>
              <a:ext cx="3336462" cy="285268"/>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Security</a:t>
              </a:r>
            </a:p>
          </p:txBody>
        </p:sp>
        <p:sp>
          <p:nvSpPr>
            <p:cNvPr id="30" name="Rounded Rectangle 29"/>
            <p:cNvSpPr/>
            <p:nvPr/>
          </p:nvSpPr>
          <p:spPr>
            <a:xfrm rot="16200000">
              <a:off x="5215695" y="3377110"/>
              <a:ext cx="3336462" cy="285268"/>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Privacy</a:t>
              </a:r>
            </a:p>
          </p:txBody>
        </p:sp>
        <p:sp>
          <p:nvSpPr>
            <p:cNvPr id="31" name="Rounded Rectangle 30"/>
            <p:cNvSpPr/>
            <p:nvPr/>
          </p:nvSpPr>
          <p:spPr>
            <a:xfrm>
              <a:off x="332957" y="5680379"/>
              <a:ext cx="8585200" cy="489008"/>
            </a:xfrm>
            <a:prstGeom prst="roundRect">
              <a:avLst/>
            </a:prstGeom>
            <a:solidFill>
              <a:schemeClr val="bg1">
                <a:lumMod val="8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Cloud Carrier</a:t>
              </a:r>
            </a:p>
          </p:txBody>
        </p:sp>
        <p:sp>
          <p:nvSpPr>
            <p:cNvPr id="34" name="Rounded Rectangle 33"/>
            <p:cNvSpPr/>
            <p:nvPr/>
          </p:nvSpPr>
          <p:spPr>
            <a:xfrm>
              <a:off x="7254095" y="1282700"/>
              <a:ext cx="1664062" cy="4321272"/>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sz="1200" dirty="0">
                  <a:solidFill>
                    <a:schemeClr val="tx1"/>
                  </a:solidFill>
                </a:rPr>
                <a:t>Cloud</a:t>
              </a:r>
            </a:p>
            <a:p>
              <a:pPr algn="ctr">
                <a:defRPr/>
              </a:pPr>
              <a:r>
                <a:rPr lang="en-US" sz="1200" dirty="0">
                  <a:solidFill>
                    <a:schemeClr val="tx1"/>
                  </a:solidFill>
                </a:rPr>
                <a:t>Broker</a:t>
              </a:r>
            </a:p>
          </p:txBody>
        </p:sp>
        <p:sp>
          <p:nvSpPr>
            <p:cNvPr id="35" name="Rounded Rectangle 34"/>
            <p:cNvSpPr/>
            <p:nvPr/>
          </p:nvSpPr>
          <p:spPr>
            <a:xfrm>
              <a:off x="504458" y="3632657"/>
              <a:ext cx="1356719" cy="555229"/>
            </a:xfrm>
            <a:prstGeom prst="roundRect">
              <a:avLst/>
            </a:prstGeom>
            <a:solidFill>
              <a:schemeClr val="bg1">
                <a:lumMod val="7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Security</a:t>
              </a:r>
              <a:br>
                <a:rPr lang="en-US" sz="900" dirty="0">
                  <a:solidFill>
                    <a:schemeClr val="tx1"/>
                  </a:solidFill>
                </a:rPr>
              </a:br>
              <a:r>
                <a:rPr lang="en-US" sz="900" dirty="0">
                  <a:solidFill>
                    <a:schemeClr val="tx1"/>
                  </a:solidFill>
                </a:rPr>
                <a:t>Audit</a:t>
              </a:r>
            </a:p>
          </p:txBody>
        </p:sp>
        <p:sp>
          <p:nvSpPr>
            <p:cNvPr id="36" name="Rounded Rectangle 35"/>
            <p:cNvSpPr/>
            <p:nvPr/>
          </p:nvSpPr>
          <p:spPr>
            <a:xfrm>
              <a:off x="504458" y="4240521"/>
              <a:ext cx="1356719" cy="555229"/>
            </a:xfrm>
            <a:prstGeom prst="roundRect">
              <a:avLst/>
            </a:prstGeom>
            <a:solidFill>
              <a:schemeClr val="bg1">
                <a:lumMod val="7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Privacy Impact</a:t>
              </a:r>
              <a:br>
                <a:rPr lang="en-US" sz="900" dirty="0">
                  <a:solidFill>
                    <a:schemeClr val="tx1"/>
                  </a:solidFill>
                </a:rPr>
              </a:br>
              <a:r>
                <a:rPr lang="en-US" sz="900" dirty="0">
                  <a:solidFill>
                    <a:schemeClr val="tx1"/>
                  </a:solidFill>
                </a:rPr>
                <a:t>Audit</a:t>
              </a:r>
            </a:p>
          </p:txBody>
        </p:sp>
        <p:sp>
          <p:nvSpPr>
            <p:cNvPr id="37" name="Rounded Rectangle 36"/>
            <p:cNvSpPr/>
            <p:nvPr/>
          </p:nvSpPr>
          <p:spPr>
            <a:xfrm>
              <a:off x="504458" y="4892532"/>
              <a:ext cx="1356719" cy="555229"/>
            </a:xfrm>
            <a:prstGeom prst="roundRect">
              <a:avLst/>
            </a:prstGeom>
            <a:solidFill>
              <a:schemeClr val="bg1">
                <a:lumMod val="7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Performance Audit</a:t>
              </a:r>
            </a:p>
          </p:txBody>
        </p:sp>
        <p:sp>
          <p:nvSpPr>
            <p:cNvPr id="38" name="Rounded Rectangle 37"/>
            <p:cNvSpPr/>
            <p:nvPr/>
          </p:nvSpPr>
          <p:spPr>
            <a:xfrm>
              <a:off x="7408616" y="2452585"/>
              <a:ext cx="1355022" cy="545040"/>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Intermediation</a:t>
              </a:r>
            </a:p>
          </p:txBody>
        </p:sp>
        <p:sp>
          <p:nvSpPr>
            <p:cNvPr id="39" name="Rounded Rectangle 38"/>
            <p:cNvSpPr/>
            <p:nvPr/>
          </p:nvSpPr>
          <p:spPr>
            <a:xfrm>
              <a:off x="7408616" y="3160628"/>
              <a:ext cx="1355022" cy="545041"/>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Aggregation</a:t>
              </a:r>
            </a:p>
          </p:txBody>
        </p:sp>
        <p:sp>
          <p:nvSpPr>
            <p:cNvPr id="40" name="Rounded Rectangle 39"/>
            <p:cNvSpPr/>
            <p:nvPr/>
          </p:nvSpPr>
          <p:spPr>
            <a:xfrm>
              <a:off x="7408616" y="3916214"/>
              <a:ext cx="1355022" cy="545040"/>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Service</a:t>
              </a:r>
              <a:br>
                <a:rPr lang="en-US" sz="900" dirty="0">
                  <a:solidFill>
                    <a:schemeClr val="tx1"/>
                  </a:solidFill>
                </a:rPr>
              </a:br>
              <a:r>
                <a:rPr lang="en-US" sz="900" dirty="0">
                  <a:solidFill>
                    <a:schemeClr val="tx1"/>
                  </a:solidFill>
                </a:rPr>
                <a:t>Arbitrage</a:t>
              </a:r>
            </a:p>
          </p:txBody>
        </p:sp>
        <p:grpSp>
          <p:nvGrpSpPr>
            <p:cNvPr id="4" name="Group 16"/>
            <p:cNvGrpSpPr/>
            <p:nvPr/>
          </p:nvGrpSpPr>
          <p:grpSpPr>
            <a:xfrm>
              <a:off x="2317749" y="2651092"/>
              <a:ext cx="1673226" cy="868163"/>
              <a:chOff x="2374900" y="2895022"/>
              <a:chExt cx="1511300" cy="830311"/>
            </a:xfrm>
            <a:solidFill>
              <a:schemeClr val="tx2">
                <a:lumMod val="20000"/>
                <a:lumOff val="80000"/>
              </a:schemeClr>
            </a:solidFill>
          </p:grpSpPr>
          <p:sp>
            <p:nvSpPr>
              <p:cNvPr id="16" name="Rounded Rectangle 15"/>
              <p:cNvSpPr/>
              <p:nvPr/>
            </p:nvSpPr>
            <p:spPr>
              <a:xfrm>
                <a:off x="2374900" y="2895022"/>
                <a:ext cx="1511300" cy="41515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PaaS</a:t>
                </a:r>
              </a:p>
            </p:txBody>
          </p:sp>
          <p:sp>
            <p:nvSpPr>
              <p:cNvPr id="11" name="Rounded Rectangle 10"/>
              <p:cNvSpPr/>
              <p:nvPr/>
            </p:nvSpPr>
            <p:spPr>
              <a:xfrm>
                <a:off x="3606800" y="2895022"/>
                <a:ext cx="279400" cy="830311"/>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grpSp>
          <p:nvGrpSpPr>
            <p:cNvPr id="6" name="Group 17"/>
            <p:cNvGrpSpPr/>
            <p:nvPr/>
          </p:nvGrpSpPr>
          <p:grpSpPr>
            <a:xfrm>
              <a:off x="2317749" y="2202873"/>
              <a:ext cx="2144184" cy="1154160"/>
              <a:chOff x="2355849" y="2479866"/>
              <a:chExt cx="2004483" cy="1245467"/>
            </a:xfrm>
            <a:solidFill>
              <a:schemeClr val="accent6">
                <a:lumMod val="20000"/>
                <a:lumOff val="80000"/>
              </a:schemeClr>
            </a:solidFill>
          </p:grpSpPr>
          <p:sp>
            <p:nvSpPr>
              <p:cNvPr id="20" name="Rounded Rectangle 19"/>
              <p:cNvSpPr/>
              <p:nvPr/>
            </p:nvSpPr>
            <p:spPr>
              <a:xfrm>
                <a:off x="2355849" y="2479867"/>
                <a:ext cx="2004483" cy="415155"/>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rPr>
                  <a:t>SaaS</a:t>
                </a:r>
              </a:p>
            </p:txBody>
          </p:sp>
          <p:sp>
            <p:nvSpPr>
              <p:cNvPr id="21" name="Rounded Rectangle 20"/>
              <p:cNvSpPr/>
              <p:nvPr/>
            </p:nvSpPr>
            <p:spPr>
              <a:xfrm>
                <a:off x="4013200" y="2479866"/>
                <a:ext cx="347132" cy="1245467"/>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500"/>
              </a:p>
            </p:txBody>
          </p:sp>
        </p:grpSp>
        <p:sp>
          <p:nvSpPr>
            <p:cNvPr id="41" name="Rounded Rectangle 40"/>
            <p:cNvSpPr/>
            <p:nvPr/>
          </p:nvSpPr>
          <p:spPr>
            <a:xfrm>
              <a:off x="2222856" y="4344096"/>
              <a:ext cx="2361948" cy="1096873"/>
            </a:xfrm>
            <a:prstGeom prst="roundRect">
              <a:avLst/>
            </a:prstGeom>
            <a:solidFill>
              <a:schemeClr val="bg1">
                <a:lumMod val="85000"/>
              </a:schemeClr>
            </a:solidFill>
            <a:ln w="31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900" dirty="0">
                  <a:solidFill>
                    <a:schemeClr val="tx1"/>
                  </a:solidFill>
                </a:rPr>
                <a:t>Physical Resource Layer</a:t>
              </a:r>
            </a:p>
          </p:txBody>
        </p:sp>
        <p:sp>
          <p:nvSpPr>
            <p:cNvPr id="42" name="Rounded Rectangle 41"/>
            <p:cNvSpPr/>
            <p:nvPr/>
          </p:nvSpPr>
          <p:spPr>
            <a:xfrm>
              <a:off x="2402847" y="4707457"/>
              <a:ext cx="2000270" cy="290348"/>
            </a:xfrm>
            <a:prstGeom prst="round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Hardware</a:t>
              </a:r>
            </a:p>
          </p:txBody>
        </p:sp>
        <p:sp>
          <p:nvSpPr>
            <p:cNvPr id="43" name="Rounded Rectangle 42"/>
            <p:cNvSpPr/>
            <p:nvPr/>
          </p:nvSpPr>
          <p:spPr>
            <a:xfrm>
              <a:off x="2402847" y="5062327"/>
              <a:ext cx="2000270" cy="290349"/>
            </a:xfrm>
            <a:prstGeom prst="roundRect">
              <a:avLst/>
            </a:prstGeom>
            <a:solidFill>
              <a:schemeClr val="bg1">
                <a:lumMod val="7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Facility</a:t>
              </a:r>
              <a:endParaRPr lang="en-US" sz="800" dirty="0">
                <a:solidFill>
                  <a:schemeClr val="tx1"/>
                </a:solidFill>
              </a:endParaRPr>
            </a:p>
          </p:txBody>
        </p:sp>
        <p:sp>
          <p:nvSpPr>
            <p:cNvPr id="23" name="Rounded Rectangle 22"/>
            <p:cNvSpPr/>
            <p:nvPr/>
          </p:nvSpPr>
          <p:spPr>
            <a:xfrm>
              <a:off x="2222856" y="3804150"/>
              <a:ext cx="2361948" cy="482217"/>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Resource Abstraction &amp; Control Layer</a:t>
              </a:r>
            </a:p>
          </p:txBody>
        </p:sp>
        <p:sp>
          <p:nvSpPr>
            <p:cNvPr id="26" name="Rounded Rectangle 25"/>
            <p:cNvSpPr/>
            <p:nvPr/>
          </p:nvSpPr>
          <p:spPr>
            <a:xfrm>
              <a:off x="4746117" y="3763399"/>
              <a:ext cx="1336343" cy="54673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Provisioning / Configuration</a:t>
              </a:r>
            </a:p>
          </p:txBody>
        </p:sp>
        <p:sp>
          <p:nvSpPr>
            <p:cNvPr id="27" name="Rounded Rectangle 26"/>
            <p:cNvSpPr/>
            <p:nvPr/>
          </p:nvSpPr>
          <p:spPr>
            <a:xfrm>
              <a:off x="4712157" y="4495213"/>
              <a:ext cx="1402566" cy="546738"/>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dirty="0">
                  <a:solidFill>
                    <a:schemeClr val="tx1"/>
                  </a:solidFill>
                </a:rPr>
                <a:t>Portability / Interoperability</a:t>
              </a:r>
            </a:p>
          </p:txBody>
        </p:sp>
        <p:sp>
          <p:nvSpPr>
            <p:cNvPr id="15" name="Rounded Rectangle 14"/>
            <p:cNvSpPr/>
            <p:nvPr/>
          </p:nvSpPr>
          <p:spPr>
            <a:xfrm>
              <a:off x="2360395" y="3141951"/>
              <a:ext cx="1239556" cy="415996"/>
            </a:xfrm>
            <a:prstGeom prst="roundRect">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b="1" dirty="0">
                  <a:solidFill>
                    <a:schemeClr val="tx1"/>
                  </a:solidFill>
                </a:rPr>
                <a:t>IaaS</a:t>
              </a:r>
            </a:p>
          </p:txBody>
        </p:sp>
        <p:sp>
          <p:nvSpPr>
            <p:cNvPr id="33" name="Rounded Rectangle 32"/>
            <p:cNvSpPr/>
            <p:nvPr/>
          </p:nvSpPr>
          <p:spPr>
            <a:xfrm>
              <a:off x="2190593" y="1798875"/>
              <a:ext cx="2394211" cy="1906793"/>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200" dirty="0">
                  <a:solidFill>
                    <a:schemeClr val="tx1"/>
                  </a:solidFill>
                </a:rPr>
                <a:t>Service Layer </a:t>
              </a:r>
            </a:p>
          </p:txBody>
        </p:sp>
      </p:grpSp>
      <p:sp>
        <p:nvSpPr>
          <p:cNvPr id="3" name="Rectangle 2"/>
          <p:cNvSpPr/>
          <p:nvPr/>
        </p:nvSpPr>
        <p:spPr>
          <a:xfrm>
            <a:off x="508000" y="1021556"/>
            <a:ext cx="8191500" cy="3543300"/>
          </a:xfrm>
          <a:prstGeom prst="rect">
            <a:avLst/>
          </a:prstGeom>
          <a:solidFill>
            <a:srgbClr val="CBCBCB">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5" name="Title 4"/>
          <p:cNvSpPr>
            <a:spLocks noGrp="1"/>
          </p:cNvSpPr>
          <p:nvPr>
            <p:ph type="title"/>
          </p:nvPr>
        </p:nvSpPr>
        <p:spPr>
          <a:xfrm>
            <a:off x="457201" y="429817"/>
            <a:ext cx="7858125" cy="440531"/>
          </a:xfrm>
        </p:spPr>
        <p:txBody>
          <a:bodyPr>
            <a:normAutofit fontScale="90000"/>
          </a:bodyPr>
          <a:lstStyle/>
          <a:p>
            <a:pPr>
              <a:defRPr/>
            </a:pPr>
            <a:r>
              <a:rPr lang="en-US" dirty="0" smtClean="0">
                <a:ea typeface="ＭＳ Ｐゴシック" pitchFamily="-72" charset="-128"/>
              </a:rPr>
              <a:t>DATACORE’S ROLE</a:t>
            </a:r>
            <a:endParaRPr lang="en-US" dirty="0">
              <a:solidFill>
                <a:schemeClr val="tx1"/>
              </a:solidFill>
              <a:ea typeface="ＭＳ Ｐゴシック" pitchFamily="-72" charset="-128"/>
            </a:endParaRPr>
          </a:p>
        </p:txBody>
      </p:sp>
      <p:grpSp>
        <p:nvGrpSpPr>
          <p:cNvPr id="7" name="Group 43"/>
          <p:cNvGrpSpPr/>
          <p:nvPr/>
        </p:nvGrpSpPr>
        <p:grpSpPr>
          <a:xfrm>
            <a:off x="669826" y="1477682"/>
            <a:ext cx="6988710" cy="2530395"/>
            <a:chOff x="2114550" y="3086100"/>
            <a:chExt cx="4143375" cy="2000250"/>
          </a:xfrm>
          <a:effectLst>
            <a:outerShdw blurRad="76200" dir="18900000" sy="23000" kx="-1200000" algn="bl" rotWithShape="0">
              <a:prstClr val="black">
                <a:alpha val="20000"/>
              </a:prstClr>
            </a:outerShdw>
          </a:effectLst>
        </p:grpSpPr>
        <p:sp>
          <p:nvSpPr>
            <p:cNvPr id="45" name="Freeform 44"/>
            <p:cNvSpPr/>
            <p:nvPr/>
          </p:nvSpPr>
          <p:spPr>
            <a:xfrm>
              <a:off x="2114550" y="3086100"/>
              <a:ext cx="4143375" cy="2000250"/>
            </a:xfrm>
            <a:custGeom>
              <a:avLst/>
              <a:gdLst>
                <a:gd name="connsiteX0" fmla="*/ 0 w 4143375"/>
                <a:gd name="connsiteY0" fmla="*/ 0 h 2000250"/>
                <a:gd name="connsiteX1" fmla="*/ 1581150 w 4143375"/>
                <a:gd name="connsiteY1" fmla="*/ 0 h 2000250"/>
                <a:gd name="connsiteX2" fmla="*/ 1581150 w 4143375"/>
                <a:gd name="connsiteY2" fmla="*/ 619125 h 2000250"/>
                <a:gd name="connsiteX3" fmla="*/ 4143375 w 4143375"/>
                <a:gd name="connsiteY3" fmla="*/ 619125 h 2000250"/>
                <a:gd name="connsiteX4" fmla="*/ 4143375 w 4143375"/>
                <a:gd name="connsiteY4" fmla="*/ 2000250 h 2000250"/>
                <a:gd name="connsiteX5" fmla="*/ 2505075 w 4143375"/>
                <a:gd name="connsiteY5" fmla="*/ 2000250 h 2000250"/>
                <a:gd name="connsiteX6" fmla="*/ 2505075 w 4143375"/>
                <a:gd name="connsiteY6" fmla="*/ 1247775 h 2000250"/>
                <a:gd name="connsiteX7" fmla="*/ 9525 w 4143375"/>
                <a:gd name="connsiteY7" fmla="*/ 1247775 h 2000250"/>
                <a:gd name="connsiteX8" fmla="*/ 0 w 4143375"/>
                <a:gd name="connsiteY8" fmla="*/ 0 h 2000250"/>
                <a:gd name="connsiteX0" fmla="*/ 0 w 4143375"/>
                <a:gd name="connsiteY0" fmla="*/ 0 h 2000250"/>
                <a:gd name="connsiteX1" fmla="*/ 1581150 w 4143375"/>
                <a:gd name="connsiteY1" fmla="*/ 0 h 2000250"/>
                <a:gd name="connsiteX2" fmla="*/ 1581150 w 4143375"/>
                <a:gd name="connsiteY2" fmla="*/ 619125 h 2000250"/>
                <a:gd name="connsiteX3" fmla="*/ 4143375 w 4143375"/>
                <a:gd name="connsiteY3" fmla="*/ 619125 h 2000250"/>
                <a:gd name="connsiteX4" fmla="*/ 4143375 w 4143375"/>
                <a:gd name="connsiteY4" fmla="*/ 2000250 h 2000250"/>
                <a:gd name="connsiteX5" fmla="*/ 2505075 w 4143375"/>
                <a:gd name="connsiteY5" fmla="*/ 2000250 h 2000250"/>
                <a:gd name="connsiteX6" fmla="*/ 2505075 w 4143375"/>
                <a:gd name="connsiteY6" fmla="*/ 1287304 h 2000250"/>
                <a:gd name="connsiteX7" fmla="*/ 9525 w 4143375"/>
                <a:gd name="connsiteY7" fmla="*/ 1247775 h 2000250"/>
                <a:gd name="connsiteX8" fmla="*/ 0 w 4143375"/>
                <a:gd name="connsiteY8" fmla="*/ 0 h 2000250"/>
                <a:gd name="connsiteX0" fmla="*/ 0 w 4143375"/>
                <a:gd name="connsiteY0" fmla="*/ 0 h 2000250"/>
                <a:gd name="connsiteX1" fmla="*/ 1581150 w 4143375"/>
                <a:gd name="connsiteY1" fmla="*/ 0 h 2000250"/>
                <a:gd name="connsiteX2" fmla="*/ 1581150 w 4143375"/>
                <a:gd name="connsiteY2" fmla="*/ 619125 h 2000250"/>
                <a:gd name="connsiteX3" fmla="*/ 4143375 w 4143375"/>
                <a:gd name="connsiteY3" fmla="*/ 619125 h 2000250"/>
                <a:gd name="connsiteX4" fmla="*/ 4143375 w 4143375"/>
                <a:gd name="connsiteY4" fmla="*/ 2000250 h 2000250"/>
                <a:gd name="connsiteX5" fmla="*/ 2505075 w 4143375"/>
                <a:gd name="connsiteY5" fmla="*/ 2000250 h 2000250"/>
                <a:gd name="connsiteX6" fmla="*/ 2505075 w 4143375"/>
                <a:gd name="connsiteY6" fmla="*/ 1287304 h 2000250"/>
                <a:gd name="connsiteX7" fmla="*/ 26466 w 4143375"/>
                <a:gd name="connsiteY7" fmla="*/ 1287304 h 2000250"/>
                <a:gd name="connsiteX8" fmla="*/ 0 w 4143375"/>
                <a:gd name="connsiteY8" fmla="*/ 0 h 2000250"/>
                <a:gd name="connsiteX0" fmla="*/ 0 w 4143375"/>
                <a:gd name="connsiteY0" fmla="*/ 0 h 2000250"/>
                <a:gd name="connsiteX1" fmla="*/ 1581150 w 4143375"/>
                <a:gd name="connsiteY1" fmla="*/ 0 h 2000250"/>
                <a:gd name="connsiteX2" fmla="*/ 1581150 w 4143375"/>
                <a:gd name="connsiteY2" fmla="*/ 619125 h 2000250"/>
                <a:gd name="connsiteX3" fmla="*/ 4143375 w 4143375"/>
                <a:gd name="connsiteY3" fmla="*/ 619125 h 2000250"/>
                <a:gd name="connsiteX4" fmla="*/ 4143375 w 4143375"/>
                <a:gd name="connsiteY4" fmla="*/ 2000250 h 2000250"/>
                <a:gd name="connsiteX5" fmla="*/ 2505075 w 4143375"/>
                <a:gd name="connsiteY5" fmla="*/ 2000250 h 2000250"/>
                <a:gd name="connsiteX6" fmla="*/ 2505075 w 4143375"/>
                <a:gd name="connsiteY6" fmla="*/ 1287304 h 2000250"/>
                <a:gd name="connsiteX7" fmla="*/ 20819 w 4143375"/>
                <a:gd name="connsiteY7" fmla="*/ 1298598 h 2000250"/>
                <a:gd name="connsiteX8" fmla="*/ 0 w 4143375"/>
                <a:gd name="connsiteY8" fmla="*/ 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3375" h="2000250">
                  <a:moveTo>
                    <a:pt x="0" y="0"/>
                  </a:moveTo>
                  <a:lnTo>
                    <a:pt x="1581150" y="0"/>
                  </a:lnTo>
                  <a:lnTo>
                    <a:pt x="1581150" y="619125"/>
                  </a:lnTo>
                  <a:lnTo>
                    <a:pt x="4143375" y="619125"/>
                  </a:lnTo>
                  <a:lnTo>
                    <a:pt x="4143375" y="2000250"/>
                  </a:lnTo>
                  <a:lnTo>
                    <a:pt x="2505075" y="2000250"/>
                  </a:lnTo>
                  <a:lnTo>
                    <a:pt x="2505075" y="1287304"/>
                  </a:lnTo>
                  <a:lnTo>
                    <a:pt x="20819" y="1298598"/>
                  </a:lnTo>
                  <a:lnTo>
                    <a:pt x="0" y="0"/>
                  </a:lnTo>
                  <a:close/>
                </a:path>
              </a:pathLst>
            </a:cu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8100000" scaled="1"/>
              <a:tileRect/>
            </a:gradFill>
            <a:ln w="3175">
              <a:solidFill>
                <a:srgbClr val="C0000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6" name="Rounded Rectangle 45"/>
            <p:cNvSpPr/>
            <p:nvPr/>
          </p:nvSpPr>
          <p:spPr>
            <a:xfrm>
              <a:off x="2222024" y="3763243"/>
              <a:ext cx="2362675" cy="546937"/>
            </a:xfrm>
            <a:prstGeom prst="roundRect">
              <a:avLst/>
            </a:prstGeom>
            <a:solidFill>
              <a:schemeClr val="bg1"/>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Resource Abstraction </a:t>
              </a:r>
              <a:br>
                <a:rPr lang="en-US" sz="1500" dirty="0">
                  <a:solidFill>
                    <a:schemeClr val="tx1"/>
                  </a:solidFill>
                </a:rPr>
              </a:br>
              <a:r>
                <a:rPr lang="en-US" sz="1500" dirty="0">
                  <a:solidFill>
                    <a:schemeClr val="tx1"/>
                  </a:solidFill>
                </a:rPr>
                <a:t>&amp; Control Layer</a:t>
              </a:r>
            </a:p>
          </p:txBody>
        </p:sp>
        <p:sp>
          <p:nvSpPr>
            <p:cNvPr id="47" name="Rounded Rectangle 46"/>
            <p:cNvSpPr/>
            <p:nvPr/>
          </p:nvSpPr>
          <p:spPr>
            <a:xfrm>
              <a:off x="4729911" y="3763243"/>
              <a:ext cx="1402380" cy="546937"/>
            </a:xfrm>
            <a:prstGeom prst="roundRect">
              <a:avLst/>
            </a:prstGeom>
            <a:solidFill>
              <a:schemeClr val="bg1"/>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Provisioning / Configuration</a:t>
              </a:r>
            </a:p>
          </p:txBody>
        </p:sp>
        <p:sp>
          <p:nvSpPr>
            <p:cNvPr id="48" name="Rounded Rectangle 47"/>
            <p:cNvSpPr/>
            <p:nvPr/>
          </p:nvSpPr>
          <p:spPr>
            <a:xfrm>
              <a:off x="4729910" y="4494419"/>
              <a:ext cx="1402381" cy="546937"/>
            </a:xfrm>
            <a:prstGeom prst="roundRect">
              <a:avLst/>
            </a:prstGeom>
            <a:solidFill>
              <a:schemeClr val="bg1"/>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dirty="0">
                  <a:solidFill>
                    <a:schemeClr val="tx1"/>
                  </a:solidFill>
                </a:rPr>
                <a:t>Portability / Interoperability</a:t>
              </a:r>
            </a:p>
          </p:txBody>
        </p:sp>
        <p:sp>
          <p:nvSpPr>
            <p:cNvPr id="49" name="Rounded Rectangle 48"/>
            <p:cNvSpPr/>
            <p:nvPr/>
          </p:nvSpPr>
          <p:spPr>
            <a:xfrm>
              <a:off x="2229755" y="3204408"/>
              <a:ext cx="1240814" cy="415353"/>
            </a:xfrm>
            <a:prstGeom prst="roundRect">
              <a:avLst/>
            </a:prstGeom>
            <a:solidFill>
              <a:schemeClr val="bg1"/>
            </a:solidFill>
            <a:ln>
              <a:solidFill>
                <a:srgbClr val="C0000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solidFill>
                    <a:schemeClr val="tx1"/>
                  </a:solidFill>
                </a:rPr>
                <a:t>IaaS</a:t>
              </a:r>
            </a:p>
          </p:txBody>
        </p:sp>
      </p:grpSp>
    </p:spTree>
    <p:extLst>
      <p:ext uri="{BB962C8B-B14F-4D97-AF65-F5344CB8AC3E}">
        <p14:creationId xmlns:p14="http://schemas.microsoft.com/office/powerpoint/2010/main" val="3103224163"/>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3286" y="4514850"/>
            <a:ext cx="8363938" cy="457049"/>
          </a:xfrm>
        </p:spPr>
        <p:txBody>
          <a:bodyPr/>
          <a:lstStyle/>
          <a:p>
            <a:r>
              <a:rPr lang="en-US" dirty="0" smtClean="0"/>
              <a:t>Private Cloud- Storage</a:t>
            </a:r>
            <a:endParaRPr lang="en-US" dirty="0"/>
          </a:p>
        </p:txBody>
      </p:sp>
      <p:grpSp>
        <p:nvGrpSpPr>
          <p:cNvPr id="6" name="Group 5"/>
          <p:cNvGrpSpPr/>
          <p:nvPr/>
        </p:nvGrpSpPr>
        <p:grpSpPr>
          <a:xfrm>
            <a:off x="627622" y="1371600"/>
            <a:ext cx="2686750" cy="2057400"/>
            <a:chOff x="836612" y="1828800"/>
            <a:chExt cx="3581400" cy="2743200"/>
          </a:xfrm>
        </p:grpSpPr>
        <p:sp>
          <p:nvSpPr>
            <p:cNvPr id="9" name="Rectangle 8"/>
            <p:cNvSpPr/>
            <p:nvPr/>
          </p:nvSpPr>
          <p:spPr bwMode="auto">
            <a:xfrm>
              <a:off x="836612" y="1828800"/>
              <a:ext cx="35814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pic>
          <p:nvPicPr>
            <p:cNvPr id="29" name="Picture 7" descr="\\MAGNUM\Projects\Microsoft\Cloud Power FY12\Design\ICONS_PNG\Physical_Virtual.png"/>
            <p:cNvPicPr>
              <a:picLocks noChangeAspect="1" noChangeArrowheads="1"/>
            </p:cNvPicPr>
            <p:nvPr/>
          </p:nvPicPr>
          <p:blipFill>
            <a:blip r:embed="rId3" cstate="print">
              <a:lum bright="100000"/>
            </a:blip>
            <a:srcRect/>
            <a:stretch>
              <a:fillRect/>
            </a:stretch>
          </p:blipFill>
          <p:spPr bwMode="auto">
            <a:xfrm>
              <a:off x="2037188" y="2092115"/>
              <a:ext cx="1180244" cy="1573249"/>
            </a:xfrm>
            <a:prstGeom prst="rect">
              <a:avLst/>
            </a:prstGeom>
            <a:noFill/>
          </p:spPr>
        </p:pic>
        <p:sp>
          <p:nvSpPr>
            <p:cNvPr id="12" name="Content Placeholder 4"/>
            <p:cNvSpPr txBox="1">
              <a:spLocks/>
            </p:cNvSpPr>
            <p:nvPr/>
          </p:nvSpPr>
          <p:spPr>
            <a:xfrm>
              <a:off x="1179511" y="3521536"/>
              <a:ext cx="2895601" cy="103412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Resource Pooling</a:t>
              </a:r>
            </a:p>
          </p:txBody>
        </p:sp>
      </p:grpSp>
      <p:grpSp>
        <p:nvGrpSpPr>
          <p:cNvPr id="4" name="Group 3"/>
          <p:cNvGrpSpPr/>
          <p:nvPr/>
        </p:nvGrpSpPr>
        <p:grpSpPr>
          <a:xfrm>
            <a:off x="6400800" y="1371600"/>
            <a:ext cx="2520972" cy="2057400"/>
            <a:chOff x="5408612" y="1828800"/>
            <a:chExt cx="2743200" cy="2743200"/>
          </a:xfrm>
        </p:grpSpPr>
        <p:sp>
          <p:nvSpPr>
            <p:cNvPr id="14" name="Rectangle 13"/>
            <p:cNvSpPr/>
            <p:nvPr/>
          </p:nvSpPr>
          <p:spPr bwMode="auto">
            <a:xfrm>
              <a:off x="5408612" y="1828800"/>
              <a:ext cx="27432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sp>
          <p:nvSpPr>
            <p:cNvPr id="15" name="Content Placeholder 4"/>
            <p:cNvSpPr txBox="1">
              <a:spLocks/>
            </p:cNvSpPr>
            <p:nvPr/>
          </p:nvSpPr>
          <p:spPr>
            <a:xfrm>
              <a:off x="5578296" y="3780069"/>
              <a:ext cx="2380684" cy="517064"/>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Self Service</a:t>
              </a:r>
            </a:p>
          </p:txBody>
        </p:sp>
        <p:sp>
          <p:nvSpPr>
            <p:cNvPr id="28" name="Freeform 81"/>
            <p:cNvSpPr>
              <a:spLocks noEditPoints="1"/>
            </p:cNvSpPr>
            <p:nvPr/>
          </p:nvSpPr>
          <p:spPr bwMode="auto">
            <a:xfrm>
              <a:off x="6325079" y="2549313"/>
              <a:ext cx="910266" cy="914402"/>
            </a:xfrm>
            <a:custGeom>
              <a:avLst/>
              <a:gdLst>
                <a:gd name="T0" fmla="*/ 239 w 280"/>
                <a:gd name="T1" fmla="*/ 66 h 281"/>
                <a:gd name="T2" fmla="*/ 214 w 280"/>
                <a:gd name="T3" fmla="*/ 66 h 281"/>
                <a:gd name="T4" fmla="*/ 214 w 280"/>
                <a:gd name="T5" fmla="*/ 8 h 281"/>
                <a:gd name="T6" fmla="*/ 207 w 280"/>
                <a:gd name="T7" fmla="*/ 0 h 281"/>
                <a:gd name="T8" fmla="*/ 8 w 280"/>
                <a:gd name="T9" fmla="*/ 0 h 281"/>
                <a:gd name="T10" fmla="*/ 0 w 280"/>
                <a:gd name="T11" fmla="*/ 8 h 281"/>
                <a:gd name="T12" fmla="*/ 0 w 280"/>
                <a:gd name="T13" fmla="*/ 207 h 281"/>
                <a:gd name="T14" fmla="*/ 74 w 280"/>
                <a:gd name="T15" fmla="*/ 281 h 281"/>
                <a:gd name="T16" fmla="*/ 141 w 280"/>
                <a:gd name="T17" fmla="*/ 281 h 281"/>
                <a:gd name="T18" fmla="*/ 214 w 280"/>
                <a:gd name="T19" fmla="*/ 214 h 281"/>
                <a:gd name="T20" fmla="*/ 239 w 280"/>
                <a:gd name="T21" fmla="*/ 214 h 281"/>
                <a:gd name="T22" fmla="*/ 280 w 280"/>
                <a:gd name="T23" fmla="*/ 140 h 281"/>
                <a:gd name="T24" fmla="*/ 239 w 280"/>
                <a:gd name="T25" fmla="*/ 66 h 281"/>
                <a:gd name="T26" fmla="*/ 200 w 280"/>
                <a:gd name="T27" fmla="*/ 15 h 281"/>
                <a:gd name="T28" fmla="*/ 200 w 280"/>
                <a:gd name="T29" fmla="*/ 49 h 281"/>
                <a:gd name="T30" fmla="*/ 15 w 280"/>
                <a:gd name="T31" fmla="*/ 49 h 281"/>
                <a:gd name="T32" fmla="*/ 15 w 280"/>
                <a:gd name="T33" fmla="*/ 15 h 281"/>
                <a:gd name="T34" fmla="*/ 200 w 280"/>
                <a:gd name="T35" fmla="*/ 15 h 281"/>
                <a:gd name="T36" fmla="*/ 239 w 280"/>
                <a:gd name="T37" fmla="*/ 199 h 281"/>
                <a:gd name="T38" fmla="*/ 214 w 280"/>
                <a:gd name="T39" fmla="*/ 199 h 281"/>
                <a:gd name="T40" fmla="*/ 214 w 280"/>
                <a:gd name="T41" fmla="*/ 81 h 281"/>
                <a:gd name="T42" fmla="*/ 239 w 280"/>
                <a:gd name="T43" fmla="*/ 81 h 281"/>
                <a:gd name="T44" fmla="*/ 265 w 280"/>
                <a:gd name="T45" fmla="*/ 140 h 281"/>
                <a:gd name="T46" fmla="*/ 239 w 280"/>
                <a:gd name="T47" fmla="*/ 19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0" h="281">
                  <a:moveTo>
                    <a:pt x="239" y="66"/>
                  </a:moveTo>
                  <a:cubicBezTo>
                    <a:pt x="214" y="66"/>
                    <a:pt x="214" y="66"/>
                    <a:pt x="214" y="66"/>
                  </a:cubicBezTo>
                  <a:cubicBezTo>
                    <a:pt x="214" y="8"/>
                    <a:pt x="214" y="8"/>
                    <a:pt x="214" y="8"/>
                  </a:cubicBezTo>
                  <a:cubicBezTo>
                    <a:pt x="214" y="4"/>
                    <a:pt x="211" y="0"/>
                    <a:pt x="207" y="0"/>
                  </a:cubicBezTo>
                  <a:cubicBezTo>
                    <a:pt x="8" y="0"/>
                    <a:pt x="8" y="0"/>
                    <a:pt x="8" y="0"/>
                  </a:cubicBezTo>
                  <a:cubicBezTo>
                    <a:pt x="4" y="0"/>
                    <a:pt x="0" y="4"/>
                    <a:pt x="0" y="8"/>
                  </a:cubicBezTo>
                  <a:cubicBezTo>
                    <a:pt x="0" y="207"/>
                    <a:pt x="0" y="207"/>
                    <a:pt x="0" y="207"/>
                  </a:cubicBezTo>
                  <a:cubicBezTo>
                    <a:pt x="0" y="248"/>
                    <a:pt x="33" y="281"/>
                    <a:pt x="74" y="281"/>
                  </a:cubicBezTo>
                  <a:cubicBezTo>
                    <a:pt x="141" y="281"/>
                    <a:pt x="141" y="281"/>
                    <a:pt x="141" y="281"/>
                  </a:cubicBezTo>
                  <a:cubicBezTo>
                    <a:pt x="179" y="281"/>
                    <a:pt x="211" y="251"/>
                    <a:pt x="214" y="214"/>
                  </a:cubicBezTo>
                  <a:cubicBezTo>
                    <a:pt x="239" y="214"/>
                    <a:pt x="239" y="214"/>
                    <a:pt x="239" y="214"/>
                  </a:cubicBezTo>
                  <a:cubicBezTo>
                    <a:pt x="262" y="214"/>
                    <a:pt x="280" y="181"/>
                    <a:pt x="280" y="140"/>
                  </a:cubicBezTo>
                  <a:cubicBezTo>
                    <a:pt x="280" y="98"/>
                    <a:pt x="262" y="66"/>
                    <a:pt x="239" y="66"/>
                  </a:cubicBezTo>
                  <a:close/>
                  <a:moveTo>
                    <a:pt x="200" y="15"/>
                  </a:moveTo>
                  <a:cubicBezTo>
                    <a:pt x="200" y="49"/>
                    <a:pt x="200" y="49"/>
                    <a:pt x="200" y="49"/>
                  </a:cubicBezTo>
                  <a:cubicBezTo>
                    <a:pt x="15" y="49"/>
                    <a:pt x="15" y="49"/>
                    <a:pt x="15" y="49"/>
                  </a:cubicBezTo>
                  <a:cubicBezTo>
                    <a:pt x="15" y="15"/>
                    <a:pt x="15" y="15"/>
                    <a:pt x="15" y="15"/>
                  </a:cubicBezTo>
                  <a:lnTo>
                    <a:pt x="200" y="15"/>
                  </a:lnTo>
                  <a:close/>
                  <a:moveTo>
                    <a:pt x="239" y="199"/>
                  </a:moveTo>
                  <a:cubicBezTo>
                    <a:pt x="214" y="199"/>
                    <a:pt x="214" y="199"/>
                    <a:pt x="214" y="199"/>
                  </a:cubicBezTo>
                  <a:cubicBezTo>
                    <a:pt x="214" y="81"/>
                    <a:pt x="214" y="81"/>
                    <a:pt x="214" y="81"/>
                  </a:cubicBezTo>
                  <a:cubicBezTo>
                    <a:pt x="239" y="81"/>
                    <a:pt x="239" y="81"/>
                    <a:pt x="239" y="81"/>
                  </a:cubicBezTo>
                  <a:cubicBezTo>
                    <a:pt x="251" y="81"/>
                    <a:pt x="265" y="106"/>
                    <a:pt x="265" y="140"/>
                  </a:cubicBezTo>
                  <a:cubicBezTo>
                    <a:pt x="265" y="174"/>
                    <a:pt x="251" y="199"/>
                    <a:pt x="239" y="19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3657600" y="1371600"/>
            <a:ext cx="2458090" cy="2057400"/>
            <a:chOff x="8456612" y="1828800"/>
            <a:chExt cx="3276600" cy="2743200"/>
          </a:xfrm>
        </p:grpSpPr>
        <p:sp>
          <p:nvSpPr>
            <p:cNvPr id="24" name="Rectangle 23"/>
            <p:cNvSpPr/>
            <p:nvPr/>
          </p:nvSpPr>
          <p:spPr bwMode="auto">
            <a:xfrm>
              <a:off x="8456612" y="1828800"/>
              <a:ext cx="32766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sp>
          <p:nvSpPr>
            <p:cNvPr id="25" name="Content Placeholder 4"/>
            <p:cNvSpPr txBox="1">
              <a:spLocks/>
            </p:cNvSpPr>
            <p:nvPr/>
          </p:nvSpPr>
          <p:spPr>
            <a:xfrm>
              <a:off x="8647110" y="3780069"/>
              <a:ext cx="2895601" cy="517064"/>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Automation</a:t>
              </a:r>
            </a:p>
          </p:txBody>
        </p:sp>
        <p:grpSp>
          <p:nvGrpSpPr>
            <p:cNvPr id="16" name="Group 15"/>
            <p:cNvGrpSpPr/>
            <p:nvPr/>
          </p:nvGrpSpPr>
          <p:grpSpPr bwMode="black">
            <a:xfrm>
              <a:off x="9448424" y="2412859"/>
              <a:ext cx="1292976" cy="1051892"/>
              <a:chOff x="5184775" y="225425"/>
              <a:chExt cx="1500188" cy="1220788"/>
            </a:xfrm>
            <a:solidFill>
              <a:srgbClr val="FFFFFF"/>
            </a:solidFill>
          </p:grpSpPr>
          <p:sp>
            <p:nvSpPr>
              <p:cNvPr id="17" name="Freeform 16"/>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sp>
            <p:nvSpPr>
              <p:cNvPr id="18" name="Oval 17"/>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sp>
            <p:nvSpPr>
              <p:cNvPr id="19" name="Freeform 18"/>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grpSp>
      </p:grpSp>
    </p:spTree>
    <p:extLst>
      <p:ext uri="{BB962C8B-B14F-4D97-AF65-F5344CB8AC3E}">
        <p14:creationId xmlns:p14="http://schemas.microsoft.com/office/powerpoint/2010/main" val="33641543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p:cNvSpPr>
          <p:nvPr>
            <p:ph idx="1"/>
          </p:nvPr>
        </p:nvSpPr>
        <p:spPr>
          <a:xfrm>
            <a:off x="457200" y="1983582"/>
            <a:ext cx="8210550" cy="2289858"/>
          </a:xfrm>
        </p:spPr>
        <p:txBody>
          <a:bodyPr/>
          <a:lstStyle/>
          <a:p>
            <a:pPr>
              <a:buFont typeface="Wingdings" pitchFamily="-72" charset="2"/>
              <a:buChar char="§"/>
              <a:defRPr/>
            </a:pPr>
            <a:r>
              <a:rPr lang="en-US" dirty="0">
                <a:ea typeface="ＭＳ Ｐゴシック" pitchFamily="-72" charset="-128"/>
              </a:rPr>
              <a:t>Principles still </a:t>
            </a:r>
            <a:r>
              <a:rPr lang="en-US" dirty="0" smtClean="0">
                <a:ea typeface="ＭＳ Ｐゴシック" pitchFamily="-72" charset="-128"/>
              </a:rPr>
              <a:t>apply</a:t>
            </a:r>
          </a:p>
          <a:p>
            <a:pPr>
              <a:buFont typeface="Wingdings" pitchFamily="-72" charset="2"/>
              <a:buChar char="§"/>
              <a:defRPr/>
            </a:pPr>
            <a:endParaRPr lang="en-US" dirty="0" smtClean="0">
              <a:ea typeface="ＭＳ Ｐゴシック" pitchFamily="-72" charset="-128"/>
            </a:endParaRPr>
          </a:p>
          <a:p>
            <a:pPr>
              <a:buFont typeface="Wingdings" pitchFamily="2" charset="2"/>
              <a:buChar char="§"/>
              <a:defRPr/>
            </a:pPr>
            <a:r>
              <a:rPr lang="en-US" dirty="0" smtClean="0">
                <a:ea typeface="ＭＳ Ｐゴシック" pitchFamily="-72" charset="-128"/>
              </a:rPr>
              <a:t>Team </a:t>
            </a:r>
            <a:r>
              <a:rPr lang="en-US" dirty="0">
                <a:ea typeface="ＭＳ Ｐゴシック" pitchFamily="-72" charset="-128"/>
              </a:rPr>
              <a:t>with others in </a:t>
            </a:r>
            <a:br>
              <a:rPr lang="en-US" dirty="0">
                <a:ea typeface="ＭＳ Ｐゴシック" pitchFamily="-72" charset="-128"/>
              </a:rPr>
            </a:br>
            <a:r>
              <a:rPr lang="en-US" dirty="0">
                <a:ea typeface="ＭＳ Ｐゴシック" pitchFamily="-72" charset="-128"/>
              </a:rPr>
              <a:t>related </a:t>
            </a:r>
            <a:r>
              <a:rPr lang="en-US" dirty="0" smtClean="0">
                <a:ea typeface="ＭＳ Ｐゴシック" pitchFamily="-72" charset="-128"/>
              </a:rPr>
              <a:t>industry</a:t>
            </a:r>
          </a:p>
          <a:p>
            <a:pPr>
              <a:buFont typeface="Wingdings" pitchFamily="-72" charset="2"/>
              <a:buChar char="§"/>
              <a:defRPr/>
            </a:pPr>
            <a:endParaRPr lang="en-US" dirty="0">
              <a:ea typeface="ＭＳ Ｐゴシック" pitchFamily="-72" charset="-128"/>
            </a:endParaRPr>
          </a:p>
          <a:p>
            <a:pPr>
              <a:buFont typeface="Wingdings" pitchFamily="-72" charset="2"/>
              <a:buChar char="§"/>
              <a:defRPr/>
            </a:pPr>
            <a:r>
              <a:rPr lang="en-US" dirty="0">
                <a:ea typeface="ＭＳ Ｐゴシック" pitchFamily="-72" charset="-128"/>
              </a:rPr>
              <a:t>Outsource it</a:t>
            </a:r>
          </a:p>
        </p:txBody>
      </p:sp>
      <p:sp>
        <p:nvSpPr>
          <p:cNvPr id="11267" name="Title 2"/>
          <p:cNvSpPr>
            <a:spLocks noGrp="1"/>
          </p:cNvSpPr>
          <p:nvPr>
            <p:ph type="title"/>
          </p:nvPr>
        </p:nvSpPr>
        <p:spPr>
          <a:xfrm>
            <a:off x="457200" y="429817"/>
            <a:ext cx="6946900" cy="440531"/>
          </a:xfrm>
        </p:spPr>
        <p:txBody>
          <a:bodyPr>
            <a:normAutofit fontScale="90000"/>
          </a:bodyPr>
          <a:lstStyle/>
          <a:p>
            <a:pPr eaLnBrk="1" hangingPunct="1"/>
            <a:r>
              <a:rPr lang="en-US" dirty="0" smtClean="0"/>
              <a:t>TOO SMALL FOR YOUR OWN </a:t>
            </a:r>
            <a:br>
              <a:rPr lang="en-US" dirty="0" smtClean="0"/>
            </a:br>
            <a:r>
              <a:rPr lang="en-US" dirty="0" smtClean="0"/>
              <a:t>PRIVATE CLOUD?</a:t>
            </a:r>
          </a:p>
        </p:txBody>
      </p:sp>
      <p:sp>
        <p:nvSpPr>
          <p:cNvPr id="11268" name="Rectangle 4"/>
          <p:cNvSpPr>
            <a:spLocks noChangeArrowheads="1"/>
          </p:cNvSpPr>
          <p:nvPr/>
        </p:nvSpPr>
        <p:spPr bwMode="auto">
          <a:xfrm>
            <a:off x="1127126" y="1140619"/>
            <a:ext cx="138582"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p>
            <a:endParaRPr lang="en-US"/>
          </a:p>
        </p:txBody>
      </p:sp>
      <p:pic>
        <p:nvPicPr>
          <p:cNvPr id="11269" name="Picture 5"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738" y="1607344"/>
            <a:ext cx="4006850" cy="27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841812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5"/>
          <p:cNvSpPr>
            <a:spLocks noGrp="1"/>
          </p:cNvSpPr>
          <p:nvPr>
            <p:ph idx="1"/>
          </p:nvPr>
        </p:nvSpPr>
        <p:spPr>
          <a:xfrm>
            <a:off x="457200" y="1983582"/>
            <a:ext cx="8210550" cy="2289858"/>
          </a:xfrm>
        </p:spPr>
        <p:txBody>
          <a:bodyPr/>
          <a:lstStyle/>
          <a:p>
            <a:pPr>
              <a:buFont typeface="Wingdings" pitchFamily="-72" charset="2"/>
              <a:buChar char="§"/>
              <a:defRPr/>
            </a:pPr>
            <a:r>
              <a:rPr lang="en-US" dirty="0">
                <a:ea typeface="ＭＳ Ｐゴシック" pitchFamily="-72" charset="-128"/>
              </a:rPr>
              <a:t>Principles still </a:t>
            </a:r>
            <a:r>
              <a:rPr lang="en-US" dirty="0" smtClean="0">
                <a:ea typeface="ＭＳ Ｐゴシック" pitchFamily="-72" charset="-128"/>
              </a:rPr>
              <a:t>apply</a:t>
            </a:r>
          </a:p>
          <a:p>
            <a:pPr>
              <a:buFont typeface="Wingdings" pitchFamily="-72" charset="2"/>
              <a:buChar char="§"/>
              <a:defRPr/>
            </a:pPr>
            <a:endParaRPr lang="en-US" dirty="0" smtClean="0">
              <a:ea typeface="ＭＳ Ｐゴシック" pitchFamily="-72" charset="-128"/>
            </a:endParaRPr>
          </a:p>
          <a:p>
            <a:pPr>
              <a:buFont typeface="Wingdings" pitchFamily="2" charset="2"/>
              <a:buChar char="§"/>
              <a:defRPr/>
            </a:pPr>
            <a:r>
              <a:rPr lang="en-US" dirty="0" smtClean="0">
                <a:ea typeface="ＭＳ Ｐゴシック" pitchFamily="-72" charset="-128"/>
              </a:rPr>
              <a:t>Team </a:t>
            </a:r>
            <a:r>
              <a:rPr lang="en-US" dirty="0">
                <a:ea typeface="ＭＳ Ｐゴシック" pitchFamily="-72" charset="-128"/>
              </a:rPr>
              <a:t>with others in </a:t>
            </a:r>
            <a:br>
              <a:rPr lang="en-US" dirty="0">
                <a:ea typeface="ＭＳ Ｐゴシック" pitchFamily="-72" charset="-128"/>
              </a:rPr>
            </a:br>
            <a:r>
              <a:rPr lang="en-US" dirty="0">
                <a:ea typeface="ＭＳ Ｐゴシック" pitchFamily="-72" charset="-128"/>
              </a:rPr>
              <a:t>related </a:t>
            </a:r>
            <a:r>
              <a:rPr lang="en-US" dirty="0" smtClean="0">
                <a:ea typeface="ＭＳ Ｐゴシック" pitchFamily="-72" charset="-128"/>
              </a:rPr>
              <a:t>industry</a:t>
            </a:r>
          </a:p>
          <a:p>
            <a:pPr>
              <a:buFont typeface="Wingdings" pitchFamily="-72" charset="2"/>
              <a:buChar char="§"/>
              <a:defRPr/>
            </a:pPr>
            <a:endParaRPr lang="en-US" dirty="0">
              <a:ea typeface="ＭＳ Ｐゴシック" pitchFamily="-72" charset="-128"/>
            </a:endParaRPr>
          </a:p>
          <a:p>
            <a:pPr>
              <a:buFont typeface="Wingdings" pitchFamily="-72" charset="2"/>
              <a:buChar char="§"/>
              <a:defRPr/>
            </a:pPr>
            <a:r>
              <a:rPr lang="en-US" dirty="0">
                <a:ea typeface="ＭＳ Ｐゴシック" pitchFamily="-72" charset="-128"/>
              </a:rPr>
              <a:t>Outsource it</a:t>
            </a:r>
          </a:p>
        </p:txBody>
      </p:sp>
      <p:sp>
        <p:nvSpPr>
          <p:cNvPr id="11267" name="Title 2"/>
          <p:cNvSpPr>
            <a:spLocks noGrp="1"/>
          </p:cNvSpPr>
          <p:nvPr>
            <p:ph type="title"/>
          </p:nvPr>
        </p:nvSpPr>
        <p:spPr>
          <a:xfrm>
            <a:off x="457200" y="429817"/>
            <a:ext cx="6946900" cy="440531"/>
          </a:xfrm>
        </p:spPr>
        <p:txBody>
          <a:bodyPr>
            <a:normAutofit fontScale="90000"/>
          </a:bodyPr>
          <a:lstStyle/>
          <a:p>
            <a:pPr eaLnBrk="1" hangingPunct="1"/>
            <a:r>
              <a:rPr lang="en-US" dirty="0" smtClean="0"/>
              <a:t>TOO SMALL FOR YOUR OWN </a:t>
            </a:r>
            <a:br>
              <a:rPr lang="en-US" dirty="0" smtClean="0"/>
            </a:br>
            <a:r>
              <a:rPr lang="en-US" dirty="0" smtClean="0"/>
              <a:t>PRIVATE CLOUD?</a:t>
            </a:r>
          </a:p>
        </p:txBody>
      </p:sp>
      <p:sp>
        <p:nvSpPr>
          <p:cNvPr id="11268" name="Rectangle 4"/>
          <p:cNvSpPr>
            <a:spLocks noChangeArrowheads="1"/>
          </p:cNvSpPr>
          <p:nvPr/>
        </p:nvSpPr>
        <p:spPr bwMode="auto">
          <a:xfrm>
            <a:off x="1127126" y="1140619"/>
            <a:ext cx="138582" cy="284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p>
            <a:endParaRPr lang="en-US"/>
          </a:p>
        </p:txBody>
      </p:sp>
      <p:pic>
        <p:nvPicPr>
          <p:cNvPr id="11269" name="Picture 5" descr="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3738" y="1607344"/>
            <a:ext cx="4006850" cy="278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71454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5" y="4629150"/>
            <a:ext cx="8363938" cy="457049"/>
          </a:xfrm>
        </p:spPr>
        <p:txBody>
          <a:bodyPr/>
          <a:lstStyle/>
          <a:p>
            <a:r>
              <a:rPr lang="en-US" dirty="0" smtClean="0"/>
              <a:t>Private Cloud Considerations</a:t>
            </a:r>
            <a:endParaRPr lang="en-US" dirty="0"/>
          </a:p>
        </p:txBody>
      </p:sp>
      <p:grpSp>
        <p:nvGrpSpPr>
          <p:cNvPr id="5" name="Group 4"/>
          <p:cNvGrpSpPr/>
          <p:nvPr/>
        </p:nvGrpSpPr>
        <p:grpSpPr>
          <a:xfrm>
            <a:off x="708556" y="330355"/>
            <a:ext cx="1943606" cy="1910000"/>
            <a:chOff x="708848" y="1820883"/>
            <a:chExt cx="3429000" cy="2791498"/>
          </a:xfrm>
        </p:grpSpPr>
        <p:sp>
          <p:nvSpPr>
            <p:cNvPr id="6" name="Rectangle 5"/>
            <p:cNvSpPr/>
            <p:nvPr/>
          </p:nvSpPr>
          <p:spPr bwMode="auto">
            <a:xfrm>
              <a:off x="708848"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7" name="Content Placeholder 4"/>
            <p:cNvSpPr txBox="1">
              <a:spLocks/>
            </p:cNvSpPr>
            <p:nvPr/>
          </p:nvSpPr>
          <p:spPr>
            <a:xfrm>
              <a:off x="975547" y="3388660"/>
              <a:ext cx="2895601" cy="971612"/>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Mission Critical</a:t>
              </a:r>
            </a:p>
          </p:txBody>
        </p:sp>
        <p:sp>
          <p:nvSpPr>
            <p:cNvPr id="8" name="Freeform 7"/>
            <p:cNvSpPr>
              <a:spLocks/>
            </p:cNvSpPr>
            <p:nvPr/>
          </p:nvSpPr>
          <p:spPr bwMode="black">
            <a:xfrm>
              <a:off x="1743644" y="2329024"/>
              <a:ext cx="1359408" cy="1059941"/>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4" name="Group 13"/>
          <p:cNvGrpSpPr/>
          <p:nvPr/>
        </p:nvGrpSpPr>
        <p:grpSpPr>
          <a:xfrm>
            <a:off x="3550006" y="330355"/>
            <a:ext cx="1943606" cy="1910000"/>
            <a:chOff x="3503612" y="425134"/>
            <a:chExt cx="3162300" cy="2546666"/>
          </a:xfrm>
        </p:grpSpPr>
        <p:sp>
          <p:nvSpPr>
            <p:cNvPr id="11" name="Rectangle 10"/>
            <p:cNvSpPr/>
            <p:nvPr/>
          </p:nvSpPr>
          <p:spPr bwMode="auto">
            <a:xfrm>
              <a:off x="3503612" y="425134"/>
              <a:ext cx="3162300" cy="254666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2" name="Content Placeholder 4"/>
            <p:cNvSpPr txBox="1">
              <a:spLocks/>
            </p:cNvSpPr>
            <p:nvPr/>
          </p:nvSpPr>
          <p:spPr>
            <a:xfrm>
              <a:off x="3749568" y="2069783"/>
              <a:ext cx="26703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Storage</a:t>
              </a:r>
            </a:p>
          </p:txBody>
        </p:sp>
        <p:sp>
          <p:nvSpPr>
            <p:cNvPr id="13" name="Freeform 12"/>
            <p:cNvSpPr>
              <a:spLocks noEditPoints="1"/>
            </p:cNvSpPr>
            <p:nvPr/>
          </p:nvSpPr>
          <p:spPr bwMode="black">
            <a:xfrm>
              <a:off x="4592848" y="881486"/>
              <a:ext cx="983829" cy="972983"/>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6371183" y="330355"/>
            <a:ext cx="1943608" cy="1886991"/>
            <a:chOff x="8489660" y="1820883"/>
            <a:chExt cx="3429000" cy="2791498"/>
          </a:xfrm>
        </p:grpSpPr>
        <p:sp>
          <p:nvSpPr>
            <p:cNvPr id="16" name="Rectangle 15"/>
            <p:cNvSpPr/>
            <p:nvPr/>
          </p:nvSpPr>
          <p:spPr bwMode="auto">
            <a:xfrm>
              <a:off x="8489660"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7" name="Content Placeholder 4"/>
            <p:cNvSpPr txBox="1">
              <a:spLocks/>
            </p:cNvSpPr>
            <p:nvPr/>
          </p:nvSpPr>
          <p:spPr>
            <a:xfrm>
              <a:off x="8756357" y="3382736"/>
              <a:ext cx="2895602" cy="983460"/>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High Availability</a:t>
              </a:r>
            </a:p>
          </p:txBody>
        </p:sp>
        <p:pic>
          <p:nvPicPr>
            <p:cNvPr id="18" name="Picture 7" descr="\\MAGNUM\Projects\Microsoft\Cloud Power FY12\Design\ICONS_PNG\Within_Your_Reach.png"/>
            <p:cNvPicPr>
              <a:picLocks noChangeAspect="1" noChangeArrowheads="1"/>
            </p:cNvPicPr>
            <p:nvPr/>
          </p:nvPicPr>
          <p:blipFill>
            <a:blip r:embed="rId4" cstate="print">
              <a:biLevel thresh="25000"/>
            </a:blip>
            <a:stretch>
              <a:fillRect/>
            </a:stretch>
          </p:blipFill>
          <p:spPr bwMode="auto">
            <a:xfrm>
              <a:off x="9597086" y="2196732"/>
              <a:ext cx="1214147" cy="1324526"/>
            </a:xfrm>
            <a:prstGeom prst="rect">
              <a:avLst/>
            </a:prstGeom>
            <a:noFill/>
          </p:spPr>
        </p:pic>
      </p:grpSp>
      <p:grpSp>
        <p:nvGrpSpPr>
          <p:cNvPr id="24" name="Group 23"/>
          <p:cNvGrpSpPr/>
          <p:nvPr/>
        </p:nvGrpSpPr>
        <p:grpSpPr>
          <a:xfrm>
            <a:off x="708557" y="2468954"/>
            <a:ext cx="1943606" cy="1714500"/>
            <a:chOff x="684213" y="3276600"/>
            <a:chExt cx="2590800" cy="2286000"/>
          </a:xfrm>
        </p:grpSpPr>
        <p:sp>
          <p:nvSpPr>
            <p:cNvPr id="20" name="Rectangle 19"/>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1" name="Content Placeholder 4"/>
            <p:cNvSpPr txBox="1">
              <a:spLocks/>
            </p:cNvSpPr>
            <p:nvPr/>
          </p:nvSpPr>
          <p:spPr>
            <a:xfrm>
              <a:off x="885718" y="4515112"/>
              <a:ext cx="2187788" cy="886396"/>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VM Mobility</a:t>
              </a:r>
            </a:p>
          </p:txBody>
        </p:sp>
        <p:sp>
          <p:nvSpPr>
            <p:cNvPr id="23" name="Freeform 87"/>
            <p:cNvSpPr>
              <a:spLocks noEditPoints="1"/>
            </p:cNvSpPr>
            <p:nvPr/>
          </p:nvSpPr>
          <p:spPr bwMode="auto">
            <a:xfrm>
              <a:off x="1293811" y="3906487"/>
              <a:ext cx="1371600" cy="533400"/>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6" name="Group 25"/>
          <p:cNvGrpSpPr/>
          <p:nvPr/>
        </p:nvGrpSpPr>
        <p:grpSpPr>
          <a:xfrm>
            <a:off x="3550006" y="2484170"/>
            <a:ext cx="1943606" cy="1714500"/>
            <a:chOff x="684213" y="3276600"/>
            <a:chExt cx="2590800" cy="2286000"/>
          </a:xfrm>
        </p:grpSpPr>
        <p:sp>
          <p:nvSpPr>
            <p:cNvPr id="27" name="Rectangle 26"/>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8"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Networking</a:t>
              </a:r>
            </a:p>
          </p:txBody>
        </p:sp>
      </p:grpSp>
      <p:grpSp>
        <p:nvGrpSpPr>
          <p:cNvPr id="34" name="Group 33"/>
          <p:cNvGrpSpPr/>
          <p:nvPr/>
        </p:nvGrpSpPr>
        <p:grpSpPr>
          <a:xfrm>
            <a:off x="6371184" y="2461161"/>
            <a:ext cx="1943606" cy="1714500"/>
            <a:chOff x="684213" y="3276600"/>
            <a:chExt cx="2590800" cy="2286000"/>
          </a:xfrm>
        </p:grpSpPr>
        <p:sp>
          <p:nvSpPr>
            <p:cNvPr id="35" name="Rectangle 34"/>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36"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Automation</a:t>
              </a:r>
            </a:p>
          </p:txBody>
        </p:sp>
      </p:grpSp>
    </p:spTree>
    <p:extLst>
      <p:ext uri="{BB962C8B-B14F-4D97-AF65-F5344CB8AC3E}">
        <p14:creationId xmlns:p14="http://schemas.microsoft.com/office/powerpoint/2010/main" val="3465865488"/>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5" y="4629150"/>
            <a:ext cx="8363938" cy="457049"/>
          </a:xfrm>
        </p:spPr>
        <p:txBody>
          <a:bodyPr/>
          <a:lstStyle/>
          <a:p>
            <a:r>
              <a:rPr lang="en-US" dirty="0" smtClean="0"/>
              <a:t>Private Cloud Considerations</a:t>
            </a:r>
            <a:endParaRPr lang="en-US" dirty="0"/>
          </a:p>
        </p:txBody>
      </p:sp>
      <p:grpSp>
        <p:nvGrpSpPr>
          <p:cNvPr id="5" name="Group 4"/>
          <p:cNvGrpSpPr/>
          <p:nvPr/>
        </p:nvGrpSpPr>
        <p:grpSpPr>
          <a:xfrm>
            <a:off x="708556" y="330355"/>
            <a:ext cx="1943606" cy="1910000"/>
            <a:chOff x="708848" y="1820883"/>
            <a:chExt cx="3429000" cy="2791498"/>
          </a:xfrm>
        </p:grpSpPr>
        <p:sp>
          <p:nvSpPr>
            <p:cNvPr id="6" name="Rectangle 5"/>
            <p:cNvSpPr/>
            <p:nvPr/>
          </p:nvSpPr>
          <p:spPr bwMode="auto">
            <a:xfrm>
              <a:off x="708848"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7" name="Content Placeholder 4"/>
            <p:cNvSpPr txBox="1">
              <a:spLocks/>
            </p:cNvSpPr>
            <p:nvPr/>
          </p:nvSpPr>
          <p:spPr>
            <a:xfrm>
              <a:off x="975547" y="3388660"/>
              <a:ext cx="2895601" cy="971612"/>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Mission Critical</a:t>
              </a:r>
            </a:p>
          </p:txBody>
        </p:sp>
        <p:sp>
          <p:nvSpPr>
            <p:cNvPr id="8" name="Freeform 7"/>
            <p:cNvSpPr>
              <a:spLocks/>
            </p:cNvSpPr>
            <p:nvPr/>
          </p:nvSpPr>
          <p:spPr bwMode="black">
            <a:xfrm>
              <a:off x="1743644" y="2329024"/>
              <a:ext cx="1359408" cy="1059941"/>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4" name="Group 13"/>
          <p:cNvGrpSpPr/>
          <p:nvPr/>
        </p:nvGrpSpPr>
        <p:grpSpPr>
          <a:xfrm>
            <a:off x="3550006" y="330355"/>
            <a:ext cx="1943606" cy="1910000"/>
            <a:chOff x="3503612" y="425134"/>
            <a:chExt cx="3162300" cy="2546666"/>
          </a:xfrm>
        </p:grpSpPr>
        <p:sp>
          <p:nvSpPr>
            <p:cNvPr id="11" name="Rectangle 10"/>
            <p:cNvSpPr/>
            <p:nvPr/>
          </p:nvSpPr>
          <p:spPr bwMode="auto">
            <a:xfrm>
              <a:off x="3503612" y="425134"/>
              <a:ext cx="3162300" cy="254666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2" name="Content Placeholder 4"/>
            <p:cNvSpPr txBox="1">
              <a:spLocks/>
            </p:cNvSpPr>
            <p:nvPr/>
          </p:nvSpPr>
          <p:spPr>
            <a:xfrm>
              <a:off x="3749568" y="2069783"/>
              <a:ext cx="26703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Storage</a:t>
              </a:r>
            </a:p>
          </p:txBody>
        </p:sp>
        <p:sp>
          <p:nvSpPr>
            <p:cNvPr id="13" name="Freeform 12"/>
            <p:cNvSpPr>
              <a:spLocks noEditPoints="1"/>
            </p:cNvSpPr>
            <p:nvPr/>
          </p:nvSpPr>
          <p:spPr bwMode="black">
            <a:xfrm>
              <a:off x="4592848" y="881486"/>
              <a:ext cx="983829" cy="972983"/>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6371183" y="330355"/>
            <a:ext cx="1943608" cy="1886991"/>
            <a:chOff x="8489660" y="1820883"/>
            <a:chExt cx="3429000" cy="2791498"/>
          </a:xfrm>
        </p:grpSpPr>
        <p:sp>
          <p:nvSpPr>
            <p:cNvPr id="16" name="Rectangle 15"/>
            <p:cNvSpPr/>
            <p:nvPr/>
          </p:nvSpPr>
          <p:spPr bwMode="auto">
            <a:xfrm>
              <a:off x="8489660"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7" name="Content Placeholder 4"/>
            <p:cNvSpPr txBox="1">
              <a:spLocks/>
            </p:cNvSpPr>
            <p:nvPr/>
          </p:nvSpPr>
          <p:spPr>
            <a:xfrm>
              <a:off x="8756357" y="3382736"/>
              <a:ext cx="2895602" cy="983460"/>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High Availability</a:t>
              </a:r>
            </a:p>
          </p:txBody>
        </p:sp>
        <p:pic>
          <p:nvPicPr>
            <p:cNvPr id="18" name="Picture 7" descr="\\MAGNUM\Projects\Microsoft\Cloud Power FY12\Design\ICONS_PNG\Within_Your_Reach.png"/>
            <p:cNvPicPr>
              <a:picLocks noChangeAspect="1" noChangeArrowheads="1"/>
            </p:cNvPicPr>
            <p:nvPr/>
          </p:nvPicPr>
          <p:blipFill>
            <a:blip r:embed="rId4" cstate="print">
              <a:biLevel thresh="25000"/>
            </a:blip>
            <a:stretch>
              <a:fillRect/>
            </a:stretch>
          </p:blipFill>
          <p:spPr bwMode="auto">
            <a:xfrm>
              <a:off x="9597086" y="2196732"/>
              <a:ext cx="1214147" cy="1324526"/>
            </a:xfrm>
            <a:prstGeom prst="rect">
              <a:avLst/>
            </a:prstGeom>
            <a:noFill/>
          </p:spPr>
        </p:pic>
      </p:grpSp>
      <p:grpSp>
        <p:nvGrpSpPr>
          <p:cNvPr id="24" name="Group 23"/>
          <p:cNvGrpSpPr/>
          <p:nvPr/>
        </p:nvGrpSpPr>
        <p:grpSpPr>
          <a:xfrm>
            <a:off x="708557" y="2468954"/>
            <a:ext cx="1943606" cy="1714500"/>
            <a:chOff x="684213" y="3276600"/>
            <a:chExt cx="2590800" cy="2286000"/>
          </a:xfrm>
        </p:grpSpPr>
        <p:sp>
          <p:nvSpPr>
            <p:cNvPr id="20" name="Rectangle 19"/>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1" name="Content Placeholder 4"/>
            <p:cNvSpPr txBox="1">
              <a:spLocks/>
            </p:cNvSpPr>
            <p:nvPr/>
          </p:nvSpPr>
          <p:spPr>
            <a:xfrm>
              <a:off x="885718" y="4515112"/>
              <a:ext cx="2187788" cy="886396"/>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VM Mobility</a:t>
              </a:r>
            </a:p>
          </p:txBody>
        </p:sp>
        <p:sp>
          <p:nvSpPr>
            <p:cNvPr id="23" name="Freeform 87"/>
            <p:cNvSpPr>
              <a:spLocks noEditPoints="1"/>
            </p:cNvSpPr>
            <p:nvPr/>
          </p:nvSpPr>
          <p:spPr bwMode="auto">
            <a:xfrm>
              <a:off x="1293811" y="3906487"/>
              <a:ext cx="1371600" cy="533400"/>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6" name="Group 25"/>
          <p:cNvGrpSpPr/>
          <p:nvPr/>
        </p:nvGrpSpPr>
        <p:grpSpPr>
          <a:xfrm>
            <a:off x="3550006" y="2484170"/>
            <a:ext cx="1943606" cy="1714500"/>
            <a:chOff x="684213" y="3276600"/>
            <a:chExt cx="2590800" cy="2286000"/>
          </a:xfrm>
        </p:grpSpPr>
        <p:sp>
          <p:nvSpPr>
            <p:cNvPr id="27" name="Rectangle 26"/>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8"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Networking</a:t>
              </a:r>
            </a:p>
          </p:txBody>
        </p:sp>
      </p:grpSp>
      <p:grpSp>
        <p:nvGrpSpPr>
          <p:cNvPr id="34" name="Group 33"/>
          <p:cNvGrpSpPr/>
          <p:nvPr/>
        </p:nvGrpSpPr>
        <p:grpSpPr>
          <a:xfrm>
            <a:off x="6371184" y="2461161"/>
            <a:ext cx="1943606" cy="1714500"/>
            <a:chOff x="684213" y="3276600"/>
            <a:chExt cx="2590800" cy="2286000"/>
          </a:xfrm>
        </p:grpSpPr>
        <p:sp>
          <p:nvSpPr>
            <p:cNvPr id="35" name="Rectangle 34"/>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36"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Automation</a:t>
              </a:r>
            </a:p>
          </p:txBody>
        </p:sp>
      </p:grpSp>
    </p:spTree>
    <p:extLst>
      <p:ext uri="{BB962C8B-B14F-4D97-AF65-F5344CB8AC3E}">
        <p14:creationId xmlns:p14="http://schemas.microsoft.com/office/powerpoint/2010/main" val="111185070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is Growing</a:t>
            </a:r>
            <a:endParaRPr lang="en-US" dirty="0"/>
          </a:p>
        </p:txBody>
      </p:sp>
      <p:pic>
        <p:nvPicPr>
          <p:cNvPr id="1028" name="Picture 4" descr="C:\Users\RobGriffin\Desktop\WorkFile\stairs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2900"/>
            <a:ext cx="925713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174519"/>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05" y="4629150"/>
            <a:ext cx="8363938" cy="457049"/>
          </a:xfrm>
        </p:spPr>
        <p:txBody>
          <a:bodyPr/>
          <a:lstStyle/>
          <a:p>
            <a:r>
              <a:rPr lang="en-US" dirty="0" smtClean="0"/>
              <a:t>Private Cloud Considerations</a:t>
            </a:r>
            <a:endParaRPr lang="en-US" dirty="0"/>
          </a:p>
        </p:txBody>
      </p:sp>
      <p:grpSp>
        <p:nvGrpSpPr>
          <p:cNvPr id="5" name="Group 4"/>
          <p:cNvGrpSpPr/>
          <p:nvPr/>
        </p:nvGrpSpPr>
        <p:grpSpPr>
          <a:xfrm>
            <a:off x="708556" y="330355"/>
            <a:ext cx="1943606" cy="1910000"/>
            <a:chOff x="708848" y="1820883"/>
            <a:chExt cx="3429000" cy="2791498"/>
          </a:xfrm>
        </p:grpSpPr>
        <p:sp>
          <p:nvSpPr>
            <p:cNvPr id="6" name="Rectangle 5"/>
            <p:cNvSpPr/>
            <p:nvPr/>
          </p:nvSpPr>
          <p:spPr bwMode="auto">
            <a:xfrm>
              <a:off x="708848"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7" name="Content Placeholder 4"/>
            <p:cNvSpPr txBox="1">
              <a:spLocks/>
            </p:cNvSpPr>
            <p:nvPr/>
          </p:nvSpPr>
          <p:spPr>
            <a:xfrm>
              <a:off x="975547" y="3388660"/>
              <a:ext cx="2895601" cy="971612"/>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Mission Critical</a:t>
              </a:r>
            </a:p>
          </p:txBody>
        </p:sp>
        <p:sp>
          <p:nvSpPr>
            <p:cNvPr id="8" name="Freeform 7"/>
            <p:cNvSpPr>
              <a:spLocks/>
            </p:cNvSpPr>
            <p:nvPr/>
          </p:nvSpPr>
          <p:spPr bwMode="black">
            <a:xfrm>
              <a:off x="1743644" y="2329024"/>
              <a:ext cx="1359408" cy="1059941"/>
            </a:xfrm>
            <a:custGeom>
              <a:avLst/>
              <a:gdLst>
                <a:gd name="T0" fmla="*/ 313 w 315"/>
                <a:gd name="T1" fmla="*/ 135 h 236"/>
                <a:gd name="T2" fmla="*/ 300 w 315"/>
                <a:gd name="T3" fmla="*/ 125 h 236"/>
                <a:gd name="T4" fmla="*/ 294 w 315"/>
                <a:gd name="T5" fmla="*/ 122 h 236"/>
                <a:gd name="T6" fmla="*/ 124 w 315"/>
                <a:gd name="T7" fmla="*/ 58 h 236"/>
                <a:gd name="T8" fmla="*/ 125 w 315"/>
                <a:gd name="T9" fmla="*/ 56 h 236"/>
                <a:gd name="T10" fmla="*/ 100 w 315"/>
                <a:gd name="T11" fmla="*/ 39 h 236"/>
                <a:gd name="T12" fmla="*/ 153 w 315"/>
                <a:gd name="T13" fmla="*/ 11 h 236"/>
                <a:gd name="T14" fmla="*/ 103 w 315"/>
                <a:gd name="T15" fmla="*/ 8 h 236"/>
                <a:gd name="T16" fmla="*/ 61 w 315"/>
                <a:gd name="T17" fmla="*/ 44 h 236"/>
                <a:gd name="T18" fmla="*/ 54 w 315"/>
                <a:gd name="T19" fmla="*/ 85 h 236"/>
                <a:gd name="T20" fmla="*/ 37 w 315"/>
                <a:gd name="T21" fmla="*/ 112 h 236"/>
                <a:gd name="T22" fmla="*/ 56 w 315"/>
                <a:gd name="T23" fmla="*/ 133 h 236"/>
                <a:gd name="T24" fmla="*/ 63 w 315"/>
                <a:gd name="T25" fmla="*/ 135 h 236"/>
                <a:gd name="T26" fmla="*/ 35 w 315"/>
                <a:gd name="T27" fmla="*/ 135 h 236"/>
                <a:gd name="T28" fmla="*/ 31 w 315"/>
                <a:gd name="T29" fmla="*/ 141 h 236"/>
                <a:gd name="T30" fmla="*/ 35 w 315"/>
                <a:gd name="T31" fmla="*/ 147 h 236"/>
                <a:gd name="T32" fmla="*/ 50 w 315"/>
                <a:gd name="T33" fmla="*/ 147 h 236"/>
                <a:gd name="T34" fmla="*/ 50 w 315"/>
                <a:gd name="T35" fmla="*/ 176 h 236"/>
                <a:gd name="T36" fmla="*/ 0 w 315"/>
                <a:gd name="T37" fmla="*/ 176 h 236"/>
                <a:gd name="T38" fmla="*/ 0 w 315"/>
                <a:gd name="T39" fmla="*/ 236 h 236"/>
                <a:gd name="T40" fmla="*/ 227 w 315"/>
                <a:gd name="T41" fmla="*/ 236 h 236"/>
                <a:gd name="T42" fmla="*/ 227 w 315"/>
                <a:gd name="T43" fmla="*/ 176 h 236"/>
                <a:gd name="T44" fmla="*/ 61 w 315"/>
                <a:gd name="T45" fmla="*/ 176 h 236"/>
                <a:gd name="T46" fmla="*/ 61 w 315"/>
                <a:gd name="T47" fmla="*/ 147 h 236"/>
                <a:gd name="T48" fmla="*/ 75 w 315"/>
                <a:gd name="T49" fmla="*/ 147 h 236"/>
                <a:gd name="T50" fmla="*/ 79 w 315"/>
                <a:gd name="T51" fmla="*/ 141 h 236"/>
                <a:gd name="T52" fmla="*/ 75 w 315"/>
                <a:gd name="T53" fmla="*/ 135 h 236"/>
                <a:gd name="T54" fmla="*/ 70 w 315"/>
                <a:gd name="T55" fmla="*/ 135 h 236"/>
                <a:gd name="T56" fmla="*/ 77 w 315"/>
                <a:gd name="T57" fmla="*/ 127 h 236"/>
                <a:gd name="T58" fmla="*/ 84 w 315"/>
                <a:gd name="T59" fmla="*/ 93 h 236"/>
                <a:gd name="T60" fmla="*/ 112 w 315"/>
                <a:gd name="T61" fmla="*/ 93 h 236"/>
                <a:gd name="T62" fmla="*/ 113 w 315"/>
                <a:gd name="T63" fmla="*/ 90 h 236"/>
                <a:gd name="T64" fmla="*/ 282 w 315"/>
                <a:gd name="T65" fmla="*/ 154 h 236"/>
                <a:gd name="T66" fmla="*/ 289 w 315"/>
                <a:gd name="T67" fmla="*/ 156 h 236"/>
                <a:gd name="T68" fmla="*/ 305 w 315"/>
                <a:gd name="T69" fmla="*/ 156 h 236"/>
                <a:gd name="T70" fmla="*/ 314 w 315"/>
                <a:gd name="T71" fmla="*/ 145 h 236"/>
                <a:gd name="T72" fmla="*/ 313 w 315"/>
                <a:gd name="T73" fmla="*/ 135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5" h="236">
                  <a:moveTo>
                    <a:pt x="313" y="135"/>
                  </a:moveTo>
                  <a:cubicBezTo>
                    <a:pt x="311" y="131"/>
                    <a:pt x="306" y="127"/>
                    <a:pt x="300" y="125"/>
                  </a:cubicBezTo>
                  <a:cubicBezTo>
                    <a:pt x="298" y="124"/>
                    <a:pt x="296" y="123"/>
                    <a:pt x="294" y="122"/>
                  </a:cubicBezTo>
                  <a:cubicBezTo>
                    <a:pt x="237" y="101"/>
                    <a:pt x="181" y="80"/>
                    <a:pt x="124" y="58"/>
                  </a:cubicBezTo>
                  <a:cubicBezTo>
                    <a:pt x="125" y="56"/>
                    <a:pt x="125" y="56"/>
                    <a:pt x="125" y="56"/>
                  </a:cubicBezTo>
                  <a:cubicBezTo>
                    <a:pt x="132" y="52"/>
                    <a:pt x="104" y="51"/>
                    <a:pt x="100" y="39"/>
                  </a:cubicBezTo>
                  <a:cubicBezTo>
                    <a:pt x="96" y="26"/>
                    <a:pt x="146" y="14"/>
                    <a:pt x="153" y="11"/>
                  </a:cubicBezTo>
                  <a:cubicBezTo>
                    <a:pt x="161" y="7"/>
                    <a:pt x="125" y="0"/>
                    <a:pt x="103" y="8"/>
                  </a:cubicBezTo>
                  <a:cubicBezTo>
                    <a:pt x="81" y="16"/>
                    <a:pt x="69" y="29"/>
                    <a:pt x="61" y="44"/>
                  </a:cubicBezTo>
                  <a:cubicBezTo>
                    <a:pt x="53" y="58"/>
                    <a:pt x="55" y="77"/>
                    <a:pt x="54" y="85"/>
                  </a:cubicBezTo>
                  <a:cubicBezTo>
                    <a:pt x="54" y="92"/>
                    <a:pt x="40" y="104"/>
                    <a:pt x="37" y="112"/>
                  </a:cubicBezTo>
                  <a:cubicBezTo>
                    <a:pt x="32" y="125"/>
                    <a:pt x="46" y="129"/>
                    <a:pt x="56" y="133"/>
                  </a:cubicBezTo>
                  <a:cubicBezTo>
                    <a:pt x="59" y="134"/>
                    <a:pt x="61" y="135"/>
                    <a:pt x="63" y="135"/>
                  </a:cubicBezTo>
                  <a:cubicBezTo>
                    <a:pt x="35" y="135"/>
                    <a:pt x="35" y="135"/>
                    <a:pt x="35" y="135"/>
                  </a:cubicBezTo>
                  <a:cubicBezTo>
                    <a:pt x="33" y="135"/>
                    <a:pt x="31" y="138"/>
                    <a:pt x="31" y="141"/>
                  </a:cubicBezTo>
                  <a:cubicBezTo>
                    <a:pt x="31" y="144"/>
                    <a:pt x="33" y="147"/>
                    <a:pt x="35" y="147"/>
                  </a:cubicBezTo>
                  <a:cubicBezTo>
                    <a:pt x="50" y="147"/>
                    <a:pt x="50" y="147"/>
                    <a:pt x="50" y="147"/>
                  </a:cubicBezTo>
                  <a:cubicBezTo>
                    <a:pt x="50" y="176"/>
                    <a:pt x="50" y="176"/>
                    <a:pt x="50" y="176"/>
                  </a:cubicBezTo>
                  <a:cubicBezTo>
                    <a:pt x="0" y="176"/>
                    <a:pt x="0" y="176"/>
                    <a:pt x="0" y="176"/>
                  </a:cubicBezTo>
                  <a:cubicBezTo>
                    <a:pt x="0" y="236"/>
                    <a:pt x="0" y="236"/>
                    <a:pt x="0" y="236"/>
                  </a:cubicBezTo>
                  <a:cubicBezTo>
                    <a:pt x="227" y="236"/>
                    <a:pt x="227" y="236"/>
                    <a:pt x="227" y="236"/>
                  </a:cubicBezTo>
                  <a:cubicBezTo>
                    <a:pt x="227" y="176"/>
                    <a:pt x="227" y="176"/>
                    <a:pt x="227" y="176"/>
                  </a:cubicBezTo>
                  <a:cubicBezTo>
                    <a:pt x="61" y="176"/>
                    <a:pt x="61" y="176"/>
                    <a:pt x="61" y="176"/>
                  </a:cubicBezTo>
                  <a:cubicBezTo>
                    <a:pt x="61" y="147"/>
                    <a:pt x="61" y="147"/>
                    <a:pt x="61" y="147"/>
                  </a:cubicBezTo>
                  <a:cubicBezTo>
                    <a:pt x="75" y="147"/>
                    <a:pt x="75" y="147"/>
                    <a:pt x="75" y="147"/>
                  </a:cubicBezTo>
                  <a:cubicBezTo>
                    <a:pt x="77" y="147"/>
                    <a:pt x="79" y="144"/>
                    <a:pt x="79" y="141"/>
                  </a:cubicBezTo>
                  <a:cubicBezTo>
                    <a:pt x="79" y="138"/>
                    <a:pt x="77" y="135"/>
                    <a:pt x="75" y="135"/>
                  </a:cubicBezTo>
                  <a:cubicBezTo>
                    <a:pt x="70" y="135"/>
                    <a:pt x="70" y="135"/>
                    <a:pt x="70" y="135"/>
                  </a:cubicBezTo>
                  <a:cubicBezTo>
                    <a:pt x="73" y="134"/>
                    <a:pt x="75" y="132"/>
                    <a:pt x="77" y="127"/>
                  </a:cubicBezTo>
                  <a:cubicBezTo>
                    <a:pt x="82" y="118"/>
                    <a:pt x="76" y="104"/>
                    <a:pt x="84" y="93"/>
                  </a:cubicBezTo>
                  <a:cubicBezTo>
                    <a:pt x="91" y="83"/>
                    <a:pt x="112" y="93"/>
                    <a:pt x="112" y="93"/>
                  </a:cubicBezTo>
                  <a:cubicBezTo>
                    <a:pt x="113" y="90"/>
                    <a:pt x="113" y="90"/>
                    <a:pt x="113" y="90"/>
                  </a:cubicBezTo>
                  <a:cubicBezTo>
                    <a:pt x="170" y="111"/>
                    <a:pt x="226" y="132"/>
                    <a:pt x="282" y="154"/>
                  </a:cubicBezTo>
                  <a:cubicBezTo>
                    <a:pt x="284" y="154"/>
                    <a:pt x="287" y="155"/>
                    <a:pt x="289" y="156"/>
                  </a:cubicBezTo>
                  <a:cubicBezTo>
                    <a:pt x="294" y="158"/>
                    <a:pt x="300" y="158"/>
                    <a:pt x="305" y="156"/>
                  </a:cubicBezTo>
                  <a:cubicBezTo>
                    <a:pt x="310" y="154"/>
                    <a:pt x="314" y="150"/>
                    <a:pt x="314" y="145"/>
                  </a:cubicBezTo>
                  <a:cubicBezTo>
                    <a:pt x="315" y="142"/>
                    <a:pt x="314" y="138"/>
                    <a:pt x="313" y="135"/>
                  </a:cubicBez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4" name="Group 13"/>
          <p:cNvGrpSpPr/>
          <p:nvPr/>
        </p:nvGrpSpPr>
        <p:grpSpPr>
          <a:xfrm>
            <a:off x="3550006" y="330355"/>
            <a:ext cx="1943606" cy="1910000"/>
            <a:chOff x="3503612" y="425134"/>
            <a:chExt cx="3162300" cy="2546666"/>
          </a:xfrm>
        </p:grpSpPr>
        <p:sp>
          <p:nvSpPr>
            <p:cNvPr id="11" name="Rectangle 10"/>
            <p:cNvSpPr/>
            <p:nvPr/>
          </p:nvSpPr>
          <p:spPr bwMode="auto">
            <a:xfrm>
              <a:off x="3503612" y="425134"/>
              <a:ext cx="3162300" cy="2546666"/>
            </a:xfrm>
            <a:prstGeom prst="rect">
              <a:avLst/>
            </a:prstGeom>
            <a:solidFill>
              <a:schemeClr val="tx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2" name="Content Placeholder 4"/>
            <p:cNvSpPr txBox="1">
              <a:spLocks/>
            </p:cNvSpPr>
            <p:nvPr/>
          </p:nvSpPr>
          <p:spPr>
            <a:xfrm>
              <a:off x="3749568" y="2069783"/>
              <a:ext cx="26703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Storage</a:t>
              </a:r>
            </a:p>
          </p:txBody>
        </p:sp>
        <p:sp>
          <p:nvSpPr>
            <p:cNvPr id="13" name="Freeform 12"/>
            <p:cNvSpPr>
              <a:spLocks noEditPoints="1"/>
            </p:cNvSpPr>
            <p:nvPr/>
          </p:nvSpPr>
          <p:spPr bwMode="black">
            <a:xfrm>
              <a:off x="4592848" y="881486"/>
              <a:ext cx="983829" cy="972983"/>
            </a:xfrm>
            <a:custGeom>
              <a:avLst/>
              <a:gdLst>
                <a:gd name="T0" fmla="*/ 709 w 709"/>
                <a:gd name="T1" fmla="*/ 570 h 709"/>
                <a:gd name="T2" fmla="*/ 373 w 709"/>
                <a:gd name="T3" fmla="*/ 709 h 709"/>
                <a:gd name="T4" fmla="*/ 373 w 709"/>
                <a:gd name="T5" fmla="*/ 294 h 709"/>
                <a:gd name="T6" fmla="*/ 709 w 709"/>
                <a:gd name="T7" fmla="*/ 154 h 709"/>
                <a:gd name="T8" fmla="*/ 709 w 709"/>
                <a:gd name="T9" fmla="*/ 570 h 709"/>
                <a:gd name="T10" fmla="*/ 335 w 709"/>
                <a:gd name="T11" fmla="*/ 294 h 709"/>
                <a:gd name="T12" fmla="*/ 0 w 709"/>
                <a:gd name="T13" fmla="*/ 154 h 709"/>
                <a:gd name="T14" fmla="*/ 0 w 709"/>
                <a:gd name="T15" fmla="*/ 570 h 709"/>
                <a:gd name="T16" fmla="*/ 335 w 709"/>
                <a:gd name="T17" fmla="*/ 709 h 709"/>
                <a:gd name="T18" fmla="*/ 335 w 709"/>
                <a:gd name="T19" fmla="*/ 294 h 709"/>
                <a:gd name="T20" fmla="*/ 354 w 709"/>
                <a:gd name="T21" fmla="*/ 0 h 709"/>
                <a:gd name="T22" fmla="*/ 0 w 709"/>
                <a:gd name="T23" fmla="*/ 126 h 709"/>
                <a:gd name="T24" fmla="*/ 354 w 709"/>
                <a:gd name="T25" fmla="*/ 268 h 709"/>
                <a:gd name="T26" fmla="*/ 709 w 709"/>
                <a:gd name="T27" fmla="*/ 126 h 709"/>
                <a:gd name="T28" fmla="*/ 354 w 709"/>
                <a:gd name="T29" fmla="*/ 0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09" h="709">
                  <a:moveTo>
                    <a:pt x="709" y="570"/>
                  </a:moveTo>
                  <a:lnTo>
                    <a:pt x="373" y="709"/>
                  </a:lnTo>
                  <a:lnTo>
                    <a:pt x="373" y="294"/>
                  </a:lnTo>
                  <a:lnTo>
                    <a:pt x="709" y="154"/>
                  </a:lnTo>
                  <a:lnTo>
                    <a:pt x="709" y="570"/>
                  </a:lnTo>
                  <a:close/>
                  <a:moveTo>
                    <a:pt x="335" y="294"/>
                  </a:moveTo>
                  <a:lnTo>
                    <a:pt x="0" y="154"/>
                  </a:lnTo>
                  <a:lnTo>
                    <a:pt x="0" y="570"/>
                  </a:lnTo>
                  <a:lnTo>
                    <a:pt x="335" y="709"/>
                  </a:lnTo>
                  <a:lnTo>
                    <a:pt x="335" y="294"/>
                  </a:lnTo>
                  <a:close/>
                  <a:moveTo>
                    <a:pt x="354" y="0"/>
                  </a:moveTo>
                  <a:lnTo>
                    <a:pt x="0" y="126"/>
                  </a:lnTo>
                  <a:lnTo>
                    <a:pt x="354" y="268"/>
                  </a:lnTo>
                  <a:lnTo>
                    <a:pt x="709" y="126"/>
                  </a:lnTo>
                  <a:lnTo>
                    <a:pt x="354" y="0"/>
                  </a:lnTo>
                  <a:close/>
                </a:path>
              </a:pathLst>
            </a:custGeom>
            <a:solidFill>
              <a:srgbClr val="FFFFFF"/>
            </a:solidFill>
            <a:ln>
              <a:noFill/>
            </a:ln>
          </p:spPr>
          <p:txBody>
            <a:bodyPr vert="horz" wrap="square" lIns="82305" tIns="41153" rIns="82305" bIns="41153"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6371183" y="330355"/>
            <a:ext cx="1943608" cy="1886991"/>
            <a:chOff x="8489660" y="1820883"/>
            <a:chExt cx="3429000" cy="2791498"/>
          </a:xfrm>
        </p:grpSpPr>
        <p:sp>
          <p:nvSpPr>
            <p:cNvPr id="16" name="Rectangle 15"/>
            <p:cNvSpPr/>
            <p:nvPr/>
          </p:nvSpPr>
          <p:spPr bwMode="auto">
            <a:xfrm>
              <a:off x="8489660" y="1820883"/>
              <a:ext cx="3429000" cy="2791498"/>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17" name="Content Placeholder 4"/>
            <p:cNvSpPr txBox="1">
              <a:spLocks/>
            </p:cNvSpPr>
            <p:nvPr/>
          </p:nvSpPr>
          <p:spPr>
            <a:xfrm>
              <a:off x="8756357" y="3382736"/>
              <a:ext cx="2895602" cy="983460"/>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High Availability</a:t>
              </a:r>
            </a:p>
          </p:txBody>
        </p:sp>
        <p:pic>
          <p:nvPicPr>
            <p:cNvPr id="18" name="Picture 7" descr="\\MAGNUM\Projects\Microsoft\Cloud Power FY12\Design\ICONS_PNG\Within_Your_Reach.png"/>
            <p:cNvPicPr>
              <a:picLocks noChangeAspect="1" noChangeArrowheads="1"/>
            </p:cNvPicPr>
            <p:nvPr/>
          </p:nvPicPr>
          <p:blipFill>
            <a:blip r:embed="rId4" cstate="print">
              <a:biLevel thresh="25000"/>
            </a:blip>
            <a:stretch>
              <a:fillRect/>
            </a:stretch>
          </p:blipFill>
          <p:spPr bwMode="auto">
            <a:xfrm>
              <a:off x="9597086" y="2196732"/>
              <a:ext cx="1214147" cy="1324526"/>
            </a:xfrm>
            <a:prstGeom prst="rect">
              <a:avLst/>
            </a:prstGeom>
            <a:noFill/>
          </p:spPr>
        </p:pic>
      </p:grpSp>
      <p:grpSp>
        <p:nvGrpSpPr>
          <p:cNvPr id="24" name="Group 23"/>
          <p:cNvGrpSpPr/>
          <p:nvPr/>
        </p:nvGrpSpPr>
        <p:grpSpPr>
          <a:xfrm>
            <a:off x="708557" y="2468954"/>
            <a:ext cx="1943606" cy="1714500"/>
            <a:chOff x="684213" y="3276600"/>
            <a:chExt cx="2590800" cy="2286000"/>
          </a:xfrm>
        </p:grpSpPr>
        <p:sp>
          <p:nvSpPr>
            <p:cNvPr id="20" name="Rectangle 19"/>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1" name="Content Placeholder 4"/>
            <p:cNvSpPr txBox="1">
              <a:spLocks/>
            </p:cNvSpPr>
            <p:nvPr/>
          </p:nvSpPr>
          <p:spPr>
            <a:xfrm>
              <a:off x="885718" y="4515112"/>
              <a:ext cx="2187788" cy="886396"/>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VM Mobility</a:t>
              </a:r>
            </a:p>
          </p:txBody>
        </p:sp>
        <p:sp>
          <p:nvSpPr>
            <p:cNvPr id="23" name="Freeform 87"/>
            <p:cNvSpPr>
              <a:spLocks noEditPoints="1"/>
            </p:cNvSpPr>
            <p:nvPr/>
          </p:nvSpPr>
          <p:spPr bwMode="auto">
            <a:xfrm>
              <a:off x="1293811" y="3906487"/>
              <a:ext cx="1371600" cy="533400"/>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2400"/>
            </a:p>
          </p:txBody>
        </p:sp>
      </p:grpSp>
      <p:grpSp>
        <p:nvGrpSpPr>
          <p:cNvPr id="26" name="Group 25"/>
          <p:cNvGrpSpPr/>
          <p:nvPr/>
        </p:nvGrpSpPr>
        <p:grpSpPr>
          <a:xfrm>
            <a:off x="3550006" y="2484170"/>
            <a:ext cx="1943606" cy="1714500"/>
            <a:chOff x="684213" y="3276600"/>
            <a:chExt cx="2590800" cy="2286000"/>
          </a:xfrm>
        </p:grpSpPr>
        <p:sp>
          <p:nvSpPr>
            <p:cNvPr id="27" name="Rectangle 26"/>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28"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Networking</a:t>
              </a:r>
            </a:p>
          </p:txBody>
        </p:sp>
      </p:grpSp>
      <p:grpSp>
        <p:nvGrpSpPr>
          <p:cNvPr id="34" name="Group 33"/>
          <p:cNvGrpSpPr/>
          <p:nvPr/>
        </p:nvGrpSpPr>
        <p:grpSpPr>
          <a:xfrm>
            <a:off x="6371184" y="2461161"/>
            <a:ext cx="1943606" cy="1714500"/>
            <a:chOff x="684213" y="3276600"/>
            <a:chExt cx="2590800" cy="2286000"/>
          </a:xfrm>
        </p:grpSpPr>
        <p:sp>
          <p:nvSpPr>
            <p:cNvPr id="35" name="Rectangle 34"/>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2400" dirty="0">
                <a:solidFill>
                  <a:srgbClr val="FFFFFF">
                    <a:alpha val="98824"/>
                  </a:srgbClr>
                </a:solidFill>
                <a:latin typeface="Segoe UI" pitchFamily="34" charset="0"/>
                <a:ea typeface="Segoe UI" pitchFamily="34" charset="0"/>
                <a:cs typeface="Segoe UI" pitchFamily="34" charset="0"/>
              </a:endParaRPr>
            </a:p>
          </p:txBody>
        </p:sp>
        <p:sp>
          <p:nvSpPr>
            <p:cNvPr id="36" name="Content Placeholder 4"/>
            <p:cNvSpPr txBox="1">
              <a:spLocks/>
            </p:cNvSpPr>
            <p:nvPr/>
          </p:nvSpPr>
          <p:spPr>
            <a:xfrm>
              <a:off x="885718" y="4736711"/>
              <a:ext cx="2187788" cy="4431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Automation</a:t>
              </a:r>
            </a:p>
          </p:txBody>
        </p:sp>
      </p:grpSp>
    </p:spTree>
    <p:extLst>
      <p:ext uri="{BB962C8B-B14F-4D97-AF65-F5344CB8AC3E}">
        <p14:creationId xmlns:p14="http://schemas.microsoft.com/office/powerpoint/2010/main" val="244215362"/>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7"/>
          <p:cNvSpPr>
            <a:spLocks noEditPoints="1"/>
          </p:cNvSpPr>
          <p:nvPr/>
        </p:nvSpPr>
        <p:spPr bwMode="auto">
          <a:xfrm>
            <a:off x="2819400" y="1276350"/>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634082537"/>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400550"/>
            <a:ext cx="8363938" cy="457049"/>
          </a:xfrm>
        </p:spPr>
        <p:txBody>
          <a:bodyPr/>
          <a:lstStyle/>
          <a:p>
            <a:r>
              <a:rPr lang="en-US" dirty="0" smtClean="0"/>
              <a:t>Storage Hypervisor</a:t>
            </a:r>
            <a:endParaRPr lang="en-US" dirty="0"/>
          </a:p>
        </p:txBody>
      </p:sp>
      <p:grpSp>
        <p:nvGrpSpPr>
          <p:cNvPr id="63" name="Group 62"/>
          <p:cNvGrpSpPr/>
          <p:nvPr/>
        </p:nvGrpSpPr>
        <p:grpSpPr>
          <a:xfrm>
            <a:off x="1924676" y="151704"/>
            <a:ext cx="3148605" cy="4196403"/>
            <a:chOff x="4138760" y="133265"/>
            <a:chExt cx="3148605" cy="4196403"/>
          </a:xfrm>
        </p:grpSpPr>
        <p:grpSp>
          <p:nvGrpSpPr>
            <p:cNvPr id="3" name="Group 287"/>
            <p:cNvGrpSpPr>
              <a:grpSpLocks/>
            </p:cNvGrpSpPr>
            <p:nvPr>
              <p:custDataLst>
                <p:tags r:id="rId1"/>
              </p:custDataLst>
            </p:nvPr>
          </p:nvGrpSpPr>
          <p:grpSpPr bwMode="auto">
            <a:xfrm>
              <a:off x="4616096" y="3261242"/>
              <a:ext cx="548654" cy="630592"/>
              <a:chOff x="777681" y="5005006"/>
              <a:chExt cx="577465" cy="725967"/>
            </a:xfrm>
          </p:grpSpPr>
          <p:pic>
            <p:nvPicPr>
              <p:cNvPr id="4" name="Picture 257" descr="Dell_PowerVault_DAS.jpg"/>
              <p:cNvPicPr>
                <a:picLocks noChangeAspect="1"/>
              </p:cNvPicPr>
              <p:nvPr/>
            </p:nvPicPr>
            <p:blipFill>
              <a:blip r:embed="rId13" cstate="print"/>
              <a:stretch>
                <a:fillRect/>
              </a:stretch>
            </p:blipFill>
            <p:spPr bwMode="auto">
              <a:xfrm>
                <a:off x="777681" y="5315756"/>
                <a:ext cx="577465" cy="415217"/>
              </a:xfrm>
              <a:prstGeom prst="rect">
                <a:avLst/>
              </a:prstGeom>
              <a:noFill/>
              <a:ln w="9525">
                <a:noFill/>
                <a:miter lim="800000"/>
                <a:headEnd/>
                <a:tailEnd/>
              </a:ln>
              <a:effectLst>
                <a:softEdge rad="31750"/>
              </a:effectLst>
            </p:spPr>
          </p:pic>
          <p:cxnSp>
            <p:nvCxnSpPr>
              <p:cNvPr id="5" name="Straight Connector 275"/>
              <p:cNvCxnSpPr>
                <a:cxnSpLocks noChangeShapeType="1"/>
              </p:cNvCxnSpPr>
              <p:nvPr/>
            </p:nvCxnSpPr>
            <p:spPr bwMode="auto">
              <a:xfrm rot="5400000" flipH="1" flipV="1">
                <a:off x="1089025" y="5165725"/>
                <a:ext cx="298450" cy="0"/>
              </a:xfrm>
              <a:prstGeom prst="line">
                <a:avLst/>
              </a:prstGeom>
              <a:noFill/>
              <a:ln w="9525" algn="ctr">
                <a:solidFill>
                  <a:srgbClr val="292929"/>
                </a:solidFill>
                <a:round/>
                <a:headEnd type="triangle" w="med" len="med"/>
                <a:tailEnd/>
              </a:ln>
            </p:spPr>
          </p:cxnSp>
          <p:cxnSp>
            <p:nvCxnSpPr>
              <p:cNvPr id="6" name="Straight Connector 286"/>
              <p:cNvCxnSpPr>
                <a:cxnSpLocks noChangeShapeType="1"/>
              </p:cNvCxnSpPr>
              <p:nvPr/>
            </p:nvCxnSpPr>
            <p:spPr bwMode="auto">
              <a:xfrm rot="16200000" flipH="1">
                <a:off x="965771" y="5154231"/>
                <a:ext cx="298450" cy="0"/>
              </a:xfrm>
              <a:prstGeom prst="line">
                <a:avLst/>
              </a:prstGeom>
              <a:noFill/>
              <a:ln w="9525" algn="ctr">
                <a:solidFill>
                  <a:srgbClr val="292929"/>
                </a:solidFill>
                <a:round/>
                <a:headEnd type="triangle" w="med" len="med"/>
                <a:tailEnd/>
              </a:ln>
            </p:spPr>
          </p:cxnSp>
        </p:grpSp>
        <p:pic>
          <p:nvPicPr>
            <p:cNvPr id="7" name="Picture 134" descr="icon_sharedvirtualdisk2.png"/>
            <p:cNvPicPr>
              <a:picLocks noChangeAspect="1"/>
            </p:cNvPicPr>
            <p:nvPr>
              <p:custDataLst>
                <p:tags r:id="rId2"/>
              </p:custDataLst>
            </p:nvPr>
          </p:nvPicPr>
          <p:blipFill>
            <a:blip r:embed="rId14" cstate="print"/>
            <a:srcRect/>
            <a:stretch>
              <a:fillRect/>
            </a:stretch>
          </p:blipFill>
          <p:spPr bwMode="auto">
            <a:xfrm>
              <a:off x="5109872" y="1465563"/>
              <a:ext cx="703630" cy="737985"/>
            </a:xfrm>
            <a:prstGeom prst="rect">
              <a:avLst/>
            </a:prstGeom>
            <a:noFill/>
            <a:ln w="9525">
              <a:noFill/>
              <a:miter lim="800000"/>
              <a:headEnd/>
              <a:tailEnd/>
            </a:ln>
          </p:spPr>
        </p:pic>
        <p:pic>
          <p:nvPicPr>
            <p:cNvPr id="8" name="Picture 7" descr="Dell_PowerVault_DAS.jpg"/>
            <p:cNvPicPr>
              <a:picLocks noChangeAspect="1"/>
            </p:cNvPicPr>
            <p:nvPr>
              <p:custDataLst>
                <p:tags r:id="rId3"/>
              </p:custDataLst>
            </p:nvPr>
          </p:nvPicPr>
          <p:blipFill>
            <a:blip r:embed="rId15" cstate="print">
              <a:clrChange>
                <a:clrFrom>
                  <a:srgbClr val="FFFFFF"/>
                </a:clrFrom>
                <a:clrTo>
                  <a:srgbClr val="FFFFFF">
                    <a:alpha val="0"/>
                  </a:srgbClr>
                </a:clrTo>
              </a:clrChange>
            </a:blip>
            <a:srcRect t="32069" b="32677"/>
            <a:stretch>
              <a:fillRect/>
            </a:stretch>
          </p:blipFill>
          <p:spPr bwMode="auto">
            <a:xfrm>
              <a:off x="4182472" y="828569"/>
              <a:ext cx="871215" cy="261599"/>
            </a:xfrm>
            <a:prstGeom prst="rect">
              <a:avLst/>
            </a:prstGeom>
            <a:noFill/>
            <a:ln w="9525">
              <a:noFill/>
              <a:miter lim="800000"/>
              <a:headEnd/>
              <a:tailEnd/>
            </a:ln>
            <a:scene3d>
              <a:camera prst="orthographicFront">
                <a:rot lat="300000" lon="2400000" rev="0"/>
              </a:camera>
              <a:lightRig rig="threePt" dir="t"/>
            </a:scene3d>
          </p:spPr>
        </p:pic>
        <p:grpSp>
          <p:nvGrpSpPr>
            <p:cNvPr id="10" name="Group 270"/>
            <p:cNvGrpSpPr>
              <a:grpSpLocks/>
            </p:cNvGrpSpPr>
            <p:nvPr>
              <p:custDataLst>
                <p:tags r:id="rId4"/>
              </p:custDataLst>
            </p:nvPr>
          </p:nvGrpSpPr>
          <p:grpSpPr bwMode="auto">
            <a:xfrm flipH="1">
              <a:off x="5461687" y="3319069"/>
              <a:ext cx="605931" cy="1010599"/>
              <a:chOff x="6403550" y="4823912"/>
              <a:chExt cx="637621" cy="1166150"/>
            </a:xfrm>
          </p:grpSpPr>
          <p:pic>
            <p:nvPicPr>
              <p:cNvPr id="11" name="Picture 215" descr="EMC_symmetrix.gif"/>
              <p:cNvPicPr>
                <a:picLocks noChangeAspect="1"/>
              </p:cNvPicPr>
              <p:nvPr/>
            </p:nvPicPr>
            <p:blipFill>
              <a:blip r:embed="rId16" cstate="print"/>
              <a:srcRect/>
              <a:stretch>
                <a:fillRect/>
              </a:stretch>
            </p:blipFill>
            <p:spPr bwMode="auto">
              <a:xfrm flipH="1">
                <a:off x="6403550" y="5214377"/>
                <a:ext cx="637621" cy="775685"/>
              </a:xfrm>
              <a:prstGeom prst="rect">
                <a:avLst/>
              </a:prstGeom>
              <a:noFill/>
              <a:ln w="9525">
                <a:noFill/>
                <a:miter lim="800000"/>
                <a:headEnd/>
                <a:tailEnd/>
              </a:ln>
            </p:spPr>
          </p:pic>
          <p:cxnSp>
            <p:nvCxnSpPr>
              <p:cNvPr id="12" name="Straight Connector 282"/>
              <p:cNvCxnSpPr>
                <a:cxnSpLocks noChangeShapeType="1"/>
              </p:cNvCxnSpPr>
              <p:nvPr/>
            </p:nvCxnSpPr>
            <p:spPr bwMode="auto">
              <a:xfrm rot="16200000" flipV="1">
                <a:off x="6472566" y="5040753"/>
                <a:ext cx="291156" cy="5323"/>
              </a:xfrm>
              <a:prstGeom prst="line">
                <a:avLst/>
              </a:prstGeom>
              <a:noFill/>
              <a:ln w="9525" algn="ctr">
                <a:solidFill>
                  <a:srgbClr val="292929"/>
                </a:solidFill>
                <a:round/>
                <a:headEnd/>
                <a:tailEnd type="triangle" w="med" len="med"/>
              </a:ln>
            </p:spPr>
          </p:cxnSp>
          <p:cxnSp>
            <p:nvCxnSpPr>
              <p:cNvPr id="13" name="Straight Connector 289"/>
              <p:cNvCxnSpPr>
                <a:cxnSpLocks noChangeShapeType="1"/>
              </p:cNvCxnSpPr>
              <p:nvPr/>
            </p:nvCxnSpPr>
            <p:spPr bwMode="auto">
              <a:xfrm rot="5400000" flipH="1" flipV="1">
                <a:off x="6294818" y="5044195"/>
                <a:ext cx="441830" cy="1264"/>
              </a:xfrm>
              <a:prstGeom prst="line">
                <a:avLst/>
              </a:prstGeom>
              <a:noFill/>
              <a:ln w="9525" algn="ctr">
                <a:solidFill>
                  <a:srgbClr val="292929"/>
                </a:solidFill>
                <a:round/>
                <a:headEnd type="triangle" w="med" len="med"/>
                <a:tailEnd/>
              </a:ln>
            </p:spPr>
          </p:cxnSp>
        </p:grpSp>
        <p:pic>
          <p:nvPicPr>
            <p:cNvPr id="14" name="Server R2 Col1" descr="black-rack-server.png"/>
            <p:cNvPicPr>
              <a:picLocks noChangeAspect="1"/>
            </p:cNvPicPr>
            <p:nvPr>
              <p:custDataLst>
                <p:tags r:id="rId5"/>
              </p:custDataLst>
            </p:nvPr>
          </p:nvPicPr>
          <p:blipFill>
            <a:blip r:embed="rId17" cstate="print"/>
            <a:srcRect/>
            <a:stretch>
              <a:fillRect/>
            </a:stretch>
          </p:blipFill>
          <p:spPr bwMode="auto">
            <a:xfrm>
              <a:off x="4277431" y="726683"/>
              <a:ext cx="720486" cy="333195"/>
            </a:xfrm>
            <a:prstGeom prst="rect">
              <a:avLst/>
            </a:prstGeom>
            <a:noFill/>
            <a:ln w="9525">
              <a:noFill/>
              <a:miter lim="800000"/>
              <a:headEnd/>
              <a:tailEnd/>
            </a:ln>
          </p:spPr>
        </p:pic>
        <p:pic>
          <p:nvPicPr>
            <p:cNvPr id="15" name="Server R2 Col1" descr="black-rack-server.png"/>
            <p:cNvPicPr>
              <a:picLocks noChangeAspect="1"/>
            </p:cNvPicPr>
            <p:nvPr>
              <p:custDataLst>
                <p:tags r:id="rId6"/>
              </p:custDataLst>
            </p:nvPr>
          </p:nvPicPr>
          <p:blipFill>
            <a:blip r:embed="rId17" cstate="print"/>
            <a:srcRect/>
            <a:stretch>
              <a:fillRect/>
            </a:stretch>
          </p:blipFill>
          <p:spPr bwMode="auto">
            <a:xfrm>
              <a:off x="5073281" y="726683"/>
              <a:ext cx="720486" cy="333195"/>
            </a:xfrm>
            <a:prstGeom prst="rect">
              <a:avLst/>
            </a:prstGeom>
            <a:noFill/>
            <a:ln w="9525">
              <a:noFill/>
              <a:miter lim="800000"/>
              <a:headEnd/>
              <a:tailEnd/>
            </a:ln>
          </p:spPr>
        </p:pic>
        <p:pic>
          <p:nvPicPr>
            <p:cNvPr id="16" name="Server R2 Col1" descr="black-rack-server.png"/>
            <p:cNvPicPr>
              <a:picLocks noChangeAspect="1"/>
            </p:cNvPicPr>
            <p:nvPr>
              <p:custDataLst>
                <p:tags r:id="rId7"/>
              </p:custDataLst>
            </p:nvPr>
          </p:nvPicPr>
          <p:blipFill>
            <a:blip r:embed="rId17" cstate="print"/>
            <a:srcRect/>
            <a:stretch>
              <a:fillRect/>
            </a:stretch>
          </p:blipFill>
          <p:spPr bwMode="auto">
            <a:xfrm>
              <a:off x="5869132" y="726683"/>
              <a:ext cx="720486" cy="333195"/>
            </a:xfrm>
            <a:prstGeom prst="rect">
              <a:avLst/>
            </a:prstGeom>
            <a:noFill/>
            <a:ln w="9525">
              <a:noFill/>
              <a:miter lim="800000"/>
              <a:headEnd/>
              <a:tailEnd/>
            </a:ln>
          </p:spPr>
        </p:pic>
        <p:grpSp>
          <p:nvGrpSpPr>
            <p:cNvPr id="17" name="Group 38"/>
            <p:cNvGrpSpPr>
              <a:grpSpLocks/>
            </p:cNvGrpSpPr>
            <p:nvPr/>
          </p:nvGrpSpPr>
          <p:grpSpPr bwMode="auto">
            <a:xfrm>
              <a:off x="4277431" y="396242"/>
              <a:ext cx="2313694" cy="497038"/>
              <a:chOff x="1790700" y="3853190"/>
              <a:chExt cx="2437304" cy="572856"/>
            </a:xfrm>
          </p:grpSpPr>
          <p:pic>
            <p:nvPicPr>
              <p:cNvPr id="18" name="VM R2 Col1" descr="cyan-virtual-rack-server.png"/>
              <p:cNvPicPr>
                <a:picLocks noChangeAspect="1"/>
              </p:cNvPicPr>
              <p:nvPr/>
            </p:nvPicPr>
            <p:blipFill>
              <a:blip r:embed="rId18" cstate="print"/>
              <a:srcRect/>
              <a:stretch>
                <a:fillRect/>
              </a:stretch>
            </p:blipFill>
            <p:spPr bwMode="auto">
              <a:xfrm>
                <a:off x="1790700" y="4081790"/>
                <a:ext cx="758927" cy="344256"/>
              </a:xfrm>
              <a:prstGeom prst="rect">
                <a:avLst/>
              </a:prstGeom>
              <a:noFill/>
              <a:ln w="9525">
                <a:noFill/>
                <a:miter lim="800000"/>
                <a:headEnd/>
                <a:tailEnd/>
              </a:ln>
            </p:spPr>
          </p:pic>
          <p:pic>
            <p:nvPicPr>
              <p:cNvPr id="19" name="New Vm-2nd row" descr="NEW-cyan-virtual-rack-server.png"/>
              <p:cNvPicPr>
                <a:picLocks noChangeAspect="1"/>
              </p:cNvPicPr>
              <p:nvPr/>
            </p:nvPicPr>
            <p:blipFill>
              <a:blip r:embed="rId19" cstate="print"/>
              <a:srcRect/>
              <a:stretch>
                <a:fillRect/>
              </a:stretch>
            </p:blipFill>
            <p:spPr bwMode="auto">
              <a:xfrm>
                <a:off x="1790700" y="3965238"/>
                <a:ext cx="760904" cy="345152"/>
              </a:xfrm>
              <a:prstGeom prst="rect">
                <a:avLst/>
              </a:prstGeom>
              <a:noFill/>
              <a:ln w="9525">
                <a:noFill/>
                <a:miter lim="800000"/>
                <a:headEnd/>
                <a:tailEnd/>
              </a:ln>
            </p:spPr>
          </p:pic>
          <p:pic>
            <p:nvPicPr>
              <p:cNvPr id="20" name="VM R2 Col1" descr="cyan-virtual-rack-server.png"/>
              <p:cNvPicPr>
                <a:picLocks noChangeAspect="1"/>
              </p:cNvPicPr>
              <p:nvPr/>
            </p:nvPicPr>
            <p:blipFill>
              <a:blip r:embed="rId18" cstate="print"/>
              <a:srcRect/>
              <a:stretch>
                <a:fillRect/>
              </a:stretch>
            </p:blipFill>
            <p:spPr bwMode="auto">
              <a:xfrm>
                <a:off x="2628900" y="4081790"/>
                <a:ext cx="758927" cy="344256"/>
              </a:xfrm>
              <a:prstGeom prst="rect">
                <a:avLst/>
              </a:prstGeom>
              <a:noFill/>
              <a:ln w="9525">
                <a:noFill/>
                <a:miter lim="800000"/>
                <a:headEnd/>
                <a:tailEnd/>
              </a:ln>
            </p:spPr>
          </p:pic>
          <p:pic>
            <p:nvPicPr>
              <p:cNvPr id="21" name="New Vm-2nd row" descr="NEW-cyan-virtual-rack-server.png"/>
              <p:cNvPicPr>
                <a:picLocks noChangeAspect="1"/>
              </p:cNvPicPr>
              <p:nvPr/>
            </p:nvPicPr>
            <p:blipFill>
              <a:blip r:embed="rId19" cstate="print"/>
              <a:srcRect/>
              <a:stretch>
                <a:fillRect/>
              </a:stretch>
            </p:blipFill>
            <p:spPr bwMode="auto">
              <a:xfrm>
                <a:off x="1790700" y="3853190"/>
                <a:ext cx="760904" cy="345152"/>
              </a:xfrm>
              <a:prstGeom prst="rect">
                <a:avLst/>
              </a:prstGeom>
              <a:noFill/>
              <a:ln w="9525">
                <a:noFill/>
                <a:miter lim="800000"/>
                <a:headEnd/>
                <a:tailEnd/>
              </a:ln>
            </p:spPr>
          </p:pic>
          <p:pic>
            <p:nvPicPr>
              <p:cNvPr id="22" name="VM R2 Col1" descr="cyan-virtual-rack-server.png"/>
              <p:cNvPicPr>
                <a:picLocks noChangeAspect="1"/>
              </p:cNvPicPr>
              <p:nvPr/>
            </p:nvPicPr>
            <p:blipFill>
              <a:blip r:embed="rId18" cstate="print"/>
              <a:srcRect/>
              <a:stretch>
                <a:fillRect/>
              </a:stretch>
            </p:blipFill>
            <p:spPr bwMode="auto">
              <a:xfrm>
                <a:off x="3467100" y="4081790"/>
                <a:ext cx="758927" cy="344256"/>
              </a:xfrm>
              <a:prstGeom prst="rect">
                <a:avLst/>
              </a:prstGeom>
              <a:noFill/>
              <a:ln w="9525">
                <a:noFill/>
                <a:miter lim="800000"/>
                <a:headEnd/>
                <a:tailEnd/>
              </a:ln>
            </p:spPr>
          </p:pic>
          <p:pic>
            <p:nvPicPr>
              <p:cNvPr id="23" name="New Vm-2nd row" descr="NEW-cyan-virtual-rack-server.png"/>
              <p:cNvPicPr>
                <a:picLocks noChangeAspect="1"/>
              </p:cNvPicPr>
              <p:nvPr/>
            </p:nvPicPr>
            <p:blipFill>
              <a:blip r:embed="rId19" cstate="print"/>
              <a:srcRect/>
              <a:stretch>
                <a:fillRect/>
              </a:stretch>
            </p:blipFill>
            <p:spPr bwMode="auto">
              <a:xfrm>
                <a:off x="3467100" y="3965238"/>
                <a:ext cx="760904" cy="345152"/>
              </a:xfrm>
              <a:prstGeom prst="rect">
                <a:avLst/>
              </a:prstGeom>
              <a:noFill/>
              <a:ln w="9525">
                <a:noFill/>
                <a:miter lim="800000"/>
                <a:headEnd/>
                <a:tailEnd/>
              </a:ln>
            </p:spPr>
          </p:pic>
        </p:grpSp>
        <p:sp>
          <p:nvSpPr>
            <p:cNvPr id="36" name="TextBox 208"/>
            <p:cNvSpPr txBox="1">
              <a:spLocks noChangeArrowheads="1"/>
            </p:cNvSpPr>
            <p:nvPr/>
          </p:nvSpPr>
          <p:spPr bwMode="auto">
            <a:xfrm>
              <a:off x="6004743" y="1621007"/>
              <a:ext cx="1282622" cy="427095"/>
            </a:xfrm>
            <a:prstGeom prst="rect">
              <a:avLst/>
            </a:prstGeom>
            <a:noFill/>
            <a:ln w="9525">
              <a:noFill/>
              <a:miter lim="800000"/>
              <a:headEnd/>
              <a:tailEnd/>
            </a:ln>
          </p:spPr>
          <p:txBody>
            <a:bodyPr wrap="none">
              <a:spAutoFit/>
            </a:bodyPr>
            <a:lstStyle/>
            <a:p>
              <a:pPr algn="ctr" defTabSz="685891">
                <a:defRPr/>
              </a:pPr>
              <a:r>
                <a:rPr lang="en-US" sz="900" b="1" kern="0" dirty="0">
                  <a:latin typeface="Verdana"/>
                </a:rPr>
                <a:t>Shared</a:t>
              </a:r>
            </a:p>
            <a:p>
              <a:pPr algn="ctr" defTabSz="685891">
                <a:defRPr/>
              </a:pPr>
              <a:r>
                <a:rPr lang="en-US" sz="900" b="1" kern="0" dirty="0">
                  <a:latin typeface="Verdana"/>
                </a:rPr>
                <a:t>Virtual Disks</a:t>
              </a:r>
              <a:endParaRPr lang="en-US" sz="1200" b="1" kern="0" dirty="0">
                <a:latin typeface="Verdana"/>
              </a:endParaRPr>
            </a:p>
          </p:txBody>
        </p:sp>
        <p:sp>
          <p:nvSpPr>
            <p:cNvPr id="37" name="TextBox 208"/>
            <p:cNvSpPr txBox="1">
              <a:spLocks noChangeArrowheads="1"/>
            </p:cNvSpPr>
            <p:nvPr/>
          </p:nvSpPr>
          <p:spPr bwMode="auto">
            <a:xfrm>
              <a:off x="4310864" y="133265"/>
              <a:ext cx="753100" cy="249140"/>
            </a:xfrm>
            <a:prstGeom prst="rect">
              <a:avLst/>
            </a:prstGeom>
            <a:noFill/>
            <a:ln w="9525">
              <a:noFill/>
              <a:miter lim="800000"/>
              <a:headEnd/>
              <a:tailEnd/>
            </a:ln>
          </p:spPr>
          <p:txBody>
            <a:bodyPr wrap="none">
              <a:spAutoFit/>
            </a:bodyPr>
            <a:lstStyle/>
            <a:p>
              <a:pPr algn="ctr" defTabSz="685891">
                <a:defRPr/>
              </a:pPr>
              <a:r>
                <a:rPr lang="en-US" sz="800" b="1" kern="0" dirty="0">
                  <a:latin typeface="Verdana"/>
                </a:rPr>
                <a:t>Cluster</a:t>
              </a:r>
              <a:endParaRPr lang="en-US" sz="1100" b="1" kern="0" dirty="0">
                <a:latin typeface="Verdana"/>
              </a:endParaRPr>
            </a:p>
          </p:txBody>
        </p:sp>
        <p:pic>
          <p:nvPicPr>
            <p:cNvPr id="38" name="Picture 131" descr="icon_server+datacore_flat.png"/>
            <p:cNvPicPr>
              <a:picLocks noChangeAspect="1"/>
            </p:cNvPicPr>
            <p:nvPr>
              <p:custDataLst>
                <p:tags r:id="rId8"/>
              </p:custDataLst>
            </p:nvPr>
          </p:nvPicPr>
          <p:blipFill>
            <a:blip r:embed="rId20" cstate="print"/>
            <a:srcRect/>
            <a:stretch>
              <a:fillRect/>
            </a:stretch>
          </p:blipFill>
          <p:spPr bwMode="auto">
            <a:xfrm>
              <a:off x="4908511" y="2476445"/>
              <a:ext cx="1174181" cy="1036759"/>
            </a:xfrm>
            <a:prstGeom prst="rect">
              <a:avLst/>
            </a:prstGeom>
            <a:noFill/>
            <a:ln w="9525">
              <a:noFill/>
              <a:miter lim="800000"/>
              <a:headEnd/>
              <a:tailEnd/>
            </a:ln>
          </p:spPr>
        </p:pic>
        <p:grpSp>
          <p:nvGrpSpPr>
            <p:cNvPr id="39" name="Group 270"/>
            <p:cNvGrpSpPr>
              <a:grpSpLocks/>
            </p:cNvGrpSpPr>
            <p:nvPr>
              <p:custDataLst>
                <p:tags r:id="rId9"/>
              </p:custDataLst>
            </p:nvPr>
          </p:nvGrpSpPr>
          <p:grpSpPr bwMode="auto">
            <a:xfrm flipH="1">
              <a:off x="6534453" y="3206200"/>
              <a:ext cx="605931" cy="1010599"/>
              <a:chOff x="6403550" y="4823912"/>
              <a:chExt cx="637621" cy="1166150"/>
            </a:xfrm>
          </p:grpSpPr>
          <p:pic>
            <p:nvPicPr>
              <p:cNvPr id="40" name="Picture 215" descr="EMC_symmetrix.gif"/>
              <p:cNvPicPr>
                <a:picLocks noChangeAspect="1"/>
              </p:cNvPicPr>
              <p:nvPr/>
            </p:nvPicPr>
            <p:blipFill>
              <a:blip r:embed="rId16" cstate="print"/>
              <a:srcRect/>
              <a:stretch>
                <a:fillRect/>
              </a:stretch>
            </p:blipFill>
            <p:spPr bwMode="auto">
              <a:xfrm flipH="1">
                <a:off x="6403550" y="5214377"/>
                <a:ext cx="637621" cy="775685"/>
              </a:xfrm>
              <a:prstGeom prst="rect">
                <a:avLst/>
              </a:prstGeom>
              <a:noFill/>
              <a:ln w="9525">
                <a:noFill/>
                <a:miter lim="800000"/>
                <a:headEnd/>
                <a:tailEnd/>
              </a:ln>
            </p:spPr>
          </p:pic>
          <p:cxnSp>
            <p:nvCxnSpPr>
              <p:cNvPr id="41" name="Straight Connector 282"/>
              <p:cNvCxnSpPr>
                <a:cxnSpLocks noChangeShapeType="1"/>
              </p:cNvCxnSpPr>
              <p:nvPr/>
            </p:nvCxnSpPr>
            <p:spPr bwMode="auto">
              <a:xfrm rot="16200000" flipV="1">
                <a:off x="6472566" y="5040753"/>
                <a:ext cx="291156" cy="5323"/>
              </a:xfrm>
              <a:prstGeom prst="line">
                <a:avLst/>
              </a:prstGeom>
              <a:noFill/>
              <a:ln w="9525" algn="ctr">
                <a:solidFill>
                  <a:srgbClr val="292929"/>
                </a:solidFill>
                <a:round/>
                <a:headEnd/>
                <a:tailEnd type="triangle" w="med" len="med"/>
              </a:ln>
            </p:spPr>
          </p:cxnSp>
          <p:cxnSp>
            <p:nvCxnSpPr>
              <p:cNvPr id="42" name="Straight Connector 289"/>
              <p:cNvCxnSpPr>
                <a:cxnSpLocks noChangeShapeType="1"/>
              </p:cNvCxnSpPr>
              <p:nvPr/>
            </p:nvCxnSpPr>
            <p:spPr bwMode="auto">
              <a:xfrm rot="5400000" flipH="1" flipV="1">
                <a:off x="6294818" y="5044195"/>
                <a:ext cx="441830" cy="1264"/>
              </a:xfrm>
              <a:prstGeom prst="line">
                <a:avLst/>
              </a:prstGeom>
              <a:noFill/>
              <a:ln w="9525" algn="ctr">
                <a:solidFill>
                  <a:srgbClr val="292929"/>
                </a:solidFill>
                <a:round/>
                <a:headEnd type="triangle" w="med" len="med"/>
                <a:tailEnd/>
              </a:ln>
            </p:spPr>
          </p:cxnSp>
        </p:grpSp>
        <p:grpSp>
          <p:nvGrpSpPr>
            <p:cNvPr id="43" name="Group 287"/>
            <p:cNvGrpSpPr>
              <a:grpSpLocks/>
            </p:cNvGrpSpPr>
            <p:nvPr>
              <p:custDataLst>
                <p:tags r:id="rId10"/>
              </p:custDataLst>
            </p:nvPr>
          </p:nvGrpSpPr>
          <p:grpSpPr bwMode="auto">
            <a:xfrm>
              <a:off x="4138760" y="3531167"/>
              <a:ext cx="548654" cy="630592"/>
              <a:chOff x="777681" y="5005006"/>
              <a:chExt cx="577465" cy="725967"/>
            </a:xfrm>
          </p:grpSpPr>
          <p:pic>
            <p:nvPicPr>
              <p:cNvPr id="44" name="Picture 257" descr="Dell_PowerVault_DAS.jpg"/>
              <p:cNvPicPr>
                <a:picLocks noChangeAspect="1"/>
              </p:cNvPicPr>
              <p:nvPr/>
            </p:nvPicPr>
            <p:blipFill>
              <a:blip r:embed="rId13" cstate="print"/>
              <a:stretch>
                <a:fillRect/>
              </a:stretch>
            </p:blipFill>
            <p:spPr bwMode="auto">
              <a:xfrm>
                <a:off x="777681" y="5315756"/>
                <a:ext cx="577465" cy="415217"/>
              </a:xfrm>
              <a:prstGeom prst="rect">
                <a:avLst/>
              </a:prstGeom>
              <a:noFill/>
              <a:ln w="9525">
                <a:noFill/>
                <a:miter lim="800000"/>
                <a:headEnd/>
                <a:tailEnd/>
              </a:ln>
              <a:effectLst>
                <a:softEdge rad="31750"/>
              </a:effectLst>
            </p:spPr>
          </p:pic>
          <p:cxnSp>
            <p:nvCxnSpPr>
              <p:cNvPr id="45" name="Straight Connector 275"/>
              <p:cNvCxnSpPr>
                <a:cxnSpLocks noChangeShapeType="1"/>
              </p:cNvCxnSpPr>
              <p:nvPr/>
            </p:nvCxnSpPr>
            <p:spPr bwMode="auto">
              <a:xfrm rot="5400000" flipH="1" flipV="1">
                <a:off x="1089025" y="5165725"/>
                <a:ext cx="298450" cy="0"/>
              </a:xfrm>
              <a:prstGeom prst="line">
                <a:avLst/>
              </a:prstGeom>
              <a:noFill/>
              <a:ln w="9525" algn="ctr">
                <a:solidFill>
                  <a:srgbClr val="292929"/>
                </a:solidFill>
                <a:round/>
                <a:headEnd type="triangle" w="med" len="med"/>
                <a:tailEnd/>
              </a:ln>
            </p:spPr>
          </p:cxnSp>
          <p:cxnSp>
            <p:nvCxnSpPr>
              <p:cNvPr id="46" name="Straight Connector 286"/>
              <p:cNvCxnSpPr>
                <a:cxnSpLocks noChangeShapeType="1"/>
              </p:cNvCxnSpPr>
              <p:nvPr/>
            </p:nvCxnSpPr>
            <p:spPr bwMode="auto">
              <a:xfrm rot="16200000" flipH="1">
                <a:off x="965771" y="5154231"/>
                <a:ext cx="298450" cy="0"/>
              </a:xfrm>
              <a:prstGeom prst="line">
                <a:avLst/>
              </a:prstGeom>
              <a:noFill/>
              <a:ln w="9525" algn="ctr">
                <a:solidFill>
                  <a:srgbClr val="292929"/>
                </a:solidFill>
                <a:round/>
                <a:headEnd type="triangle" w="med" len="med"/>
                <a:tailEnd/>
              </a:ln>
            </p:spPr>
          </p:cxnSp>
        </p:grpSp>
        <p:cxnSp>
          <p:nvCxnSpPr>
            <p:cNvPr id="48" name="Straight Connector 47"/>
            <p:cNvCxnSpPr/>
            <p:nvPr/>
          </p:nvCxnSpPr>
          <p:spPr>
            <a:xfrm>
              <a:off x="4890423" y="1090168"/>
              <a:ext cx="274327" cy="530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15" idx="2"/>
              <a:endCxn id="7" idx="0"/>
            </p:cNvCxnSpPr>
            <p:nvPr/>
          </p:nvCxnSpPr>
          <p:spPr>
            <a:xfrm>
              <a:off x="5433524" y="1059878"/>
              <a:ext cx="28163" cy="4056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5764652" y="1090168"/>
              <a:ext cx="302966" cy="530839"/>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7" idx="2"/>
            </p:cNvCxnSpPr>
            <p:nvPr/>
          </p:nvCxnSpPr>
          <p:spPr>
            <a:xfrm flipH="1">
              <a:off x="5433339" y="2203548"/>
              <a:ext cx="28348" cy="27289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6019800" y="414681"/>
            <a:ext cx="1641268" cy="3407631"/>
            <a:chOff x="931178" y="460532"/>
            <a:chExt cx="1641268" cy="3407631"/>
          </a:xfrm>
        </p:grpSpPr>
        <p:sp>
          <p:nvSpPr>
            <p:cNvPr id="58" name="Content Placeholder 4"/>
            <p:cNvSpPr txBox="1">
              <a:spLocks/>
            </p:cNvSpPr>
            <p:nvPr/>
          </p:nvSpPr>
          <p:spPr>
            <a:xfrm>
              <a:off x="931178" y="460532"/>
              <a:ext cx="1641268" cy="664797"/>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Application Server</a:t>
              </a:r>
            </a:p>
          </p:txBody>
        </p:sp>
        <p:sp>
          <p:nvSpPr>
            <p:cNvPr id="59" name="Content Placeholder 4"/>
            <p:cNvSpPr txBox="1">
              <a:spLocks/>
            </p:cNvSpPr>
            <p:nvPr/>
          </p:nvSpPr>
          <p:spPr>
            <a:xfrm>
              <a:off x="931178" y="1403060"/>
              <a:ext cx="1641268" cy="664797"/>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Virtual Disks</a:t>
              </a:r>
            </a:p>
          </p:txBody>
        </p:sp>
        <p:sp>
          <p:nvSpPr>
            <p:cNvPr id="60" name="Content Placeholder 4"/>
            <p:cNvSpPr txBox="1">
              <a:spLocks/>
            </p:cNvSpPr>
            <p:nvPr/>
          </p:nvSpPr>
          <p:spPr>
            <a:xfrm>
              <a:off x="931178" y="2541402"/>
              <a:ext cx="1641268" cy="664797"/>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Storage Hypervisor</a:t>
              </a:r>
            </a:p>
          </p:txBody>
        </p:sp>
        <p:sp>
          <p:nvSpPr>
            <p:cNvPr id="61" name="Content Placeholder 4"/>
            <p:cNvSpPr txBox="1">
              <a:spLocks/>
            </p:cNvSpPr>
            <p:nvPr/>
          </p:nvSpPr>
          <p:spPr>
            <a:xfrm>
              <a:off x="931178" y="3535764"/>
              <a:ext cx="1641268" cy="33239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21"/>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21"/>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21"/>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21"/>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Disk Arrays</a:t>
              </a:r>
            </a:p>
          </p:txBody>
        </p:sp>
      </p:grpSp>
    </p:spTree>
    <p:extLst>
      <p:ext uri="{BB962C8B-B14F-4D97-AF65-F5344CB8AC3E}">
        <p14:creationId xmlns:p14="http://schemas.microsoft.com/office/powerpoint/2010/main" val="95960958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139" y="4572000"/>
            <a:ext cx="8363938" cy="465512"/>
          </a:xfrm>
        </p:spPr>
        <p:txBody>
          <a:bodyPr/>
          <a:lstStyle/>
          <a:p>
            <a:r>
              <a:rPr lang="en-US" dirty="0" smtClean="0"/>
              <a:t>Benefits of Virtualization of Storage</a:t>
            </a:r>
            <a:endParaRPr lang="en-US" dirty="0"/>
          </a:p>
        </p:txBody>
      </p:sp>
      <p:grpSp>
        <p:nvGrpSpPr>
          <p:cNvPr id="6" name="Group 5"/>
          <p:cNvGrpSpPr/>
          <p:nvPr/>
        </p:nvGrpSpPr>
        <p:grpSpPr>
          <a:xfrm>
            <a:off x="457200" y="1352550"/>
            <a:ext cx="2686750" cy="2057400"/>
            <a:chOff x="609442" y="1803400"/>
            <a:chExt cx="3581400" cy="2743200"/>
          </a:xfrm>
        </p:grpSpPr>
        <p:sp>
          <p:nvSpPr>
            <p:cNvPr id="7" name="Rectangle 6"/>
            <p:cNvSpPr/>
            <p:nvPr/>
          </p:nvSpPr>
          <p:spPr bwMode="auto">
            <a:xfrm>
              <a:off x="609442" y="1803400"/>
              <a:ext cx="35814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pic>
          <p:nvPicPr>
            <p:cNvPr id="8" name="Picture 7" descr="\\MAGNUM\Projects\Microsoft\Cloud Power FY12\Design\ICONS_PNG\Physical_Virtual.png"/>
            <p:cNvPicPr>
              <a:picLocks noChangeAspect="1" noChangeArrowheads="1"/>
            </p:cNvPicPr>
            <p:nvPr/>
          </p:nvPicPr>
          <p:blipFill>
            <a:blip r:embed="rId3" cstate="print">
              <a:lum bright="100000"/>
            </a:blip>
            <a:srcRect/>
            <a:stretch>
              <a:fillRect/>
            </a:stretch>
          </p:blipFill>
          <p:spPr bwMode="auto">
            <a:xfrm>
              <a:off x="1897992" y="2474177"/>
              <a:ext cx="1004301" cy="1338720"/>
            </a:xfrm>
            <a:prstGeom prst="rect">
              <a:avLst/>
            </a:prstGeom>
            <a:noFill/>
          </p:spPr>
        </p:pic>
        <p:sp>
          <p:nvSpPr>
            <p:cNvPr id="9" name="Content Placeholder 4"/>
            <p:cNvSpPr txBox="1">
              <a:spLocks/>
            </p:cNvSpPr>
            <p:nvPr/>
          </p:nvSpPr>
          <p:spPr>
            <a:xfrm>
              <a:off x="1179511" y="3812897"/>
              <a:ext cx="2895601" cy="451405"/>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4"/>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4"/>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4"/>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4"/>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endParaRPr lang="en-US" sz="2400" dirty="0" smtClean="0"/>
            </a:p>
          </p:txBody>
        </p:sp>
      </p:grpSp>
      <p:sp>
        <p:nvSpPr>
          <p:cNvPr id="10" name="TextBox 9"/>
          <p:cNvSpPr txBox="1"/>
          <p:nvPr/>
        </p:nvSpPr>
        <p:spPr>
          <a:xfrm>
            <a:off x="4198865" y="1186122"/>
            <a:ext cx="4516026" cy="2840796"/>
          </a:xfrm>
          <a:prstGeom prst="rect">
            <a:avLst/>
          </a:prstGeom>
          <a:noFill/>
        </p:spPr>
        <p:txBody>
          <a:bodyPr wrap="square" lIns="68589" tIns="68589" rIns="68589" bIns="68589" rtlCol="0">
            <a:spAutoFit/>
          </a:bodyPr>
          <a:lstStyle/>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Pool Disks from Different Vendors</a:t>
            </a:r>
          </a:p>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Just in time Fulfillment</a:t>
            </a:r>
          </a:p>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Tier Storage of different types</a:t>
            </a:r>
          </a:p>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Allocate on demand</a:t>
            </a:r>
          </a:p>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Increase </a:t>
            </a:r>
            <a:r>
              <a:rPr lang="en-US" sz="2400" dirty="0" smtClean="0">
                <a:solidFill>
                  <a:schemeClr val="tx1">
                    <a:alpha val="99000"/>
                  </a:schemeClr>
                </a:solidFill>
              </a:rPr>
              <a:t>performance</a:t>
            </a:r>
          </a:p>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Highly Available</a:t>
            </a:r>
            <a:endParaRPr lang="en-US" sz="2400" dirty="0">
              <a:solidFill>
                <a:schemeClr val="tx1">
                  <a:alpha val="99000"/>
                </a:schemeClr>
              </a:solidFill>
            </a:endParaRPr>
          </a:p>
        </p:txBody>
      </p:sp>
    </p:spTree>
    <p:extLst>
      <p:ext uri="{BB962C8B-B14F-4D97-AF65-F5344CB8AC3E}">
        <p14:creationId xmlns:p14="http://schemas.microsoft.com/office/powerpoint/2010/main" val="4185866278"/>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1030" descr="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0091" y="934640"/>
            <a:ext cx="4008438" cy="225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itle 3"/>
          <p:cNvSpPr>
            <a:spLocks noGrp="1"/>
          </p:cNvSpPr>
          <p:nvPr>
            <p:ph type="title"/>
          </p:nvPr>
        </p:nvSpPr>
        <p:spPr>
          <a:xfrm>
            <a:off x="113139" y="4514850"/>
            <a:ext cx="8229600" cy="457049"/>
          </a:xfrm>
        </p:spPr>
        <p:txBody>
          <a:bodyPr/>
          <a:lstStyle/>
          <a:p>
            <a:pPr eaLnBrk="1" hangingPunct="1"/>
            <a:r>
              <a:rPr lang="en-US" dirty="0" smtClean="0"/>
              <a:t>RESOURCE SHARING</a:t>
            </a:r>
          </a:p>
        </p:txBody>
      </p:sp>
      <p:sp>
        <p:nvSpPr>
          <p:cNvPr id="13316" name="Rectangle 1032"/>
          <p:cNvSpPr>
            <a:spLocks noGrp="1"/>
          </p:cNvSpPr>
          <p:nvPr>
            <p:ph type="body" idx="4294967295"/>
          </p:nvPr>
        </p:nvSpPr>
        <p:spPr>
          <a:xfrm>
            <a:off x="334219" y="907478"/>
            <a:ext cx="3857625" cy="2312941"/>
          </a:xfrm>
        </p:spPr>
        <p:txBody>
          <a:bodyPr/>
          <a:lstStyle/>
          <a:p>
            <a:r>
              <a:rPr lang="en-US" dirty="0" smtClean="0"/>
              <a:t>Pool assets</a:t>
            </a:r>
          </a:p>
          <a:p>
            <a:r>
              <a:rPr lang="en-US" dirty="0" smtClean="0"/>
              <a:t>Distribute loads</a:t>
            </a:r>
          </a:p>
          <a:p>
            <a:r>
              <a:rPr lang="en-US" dirty="0" smtClean="0"/>
              <a:t>Amortize costs</a:t>
            </a:r>
          </a:p>
          <a:p>
            <a:r>
              <a:rPr lang="en-US" dirty="0" smtClean="0"/>
              <a:t>Load balance</a:t>
            </a:r>
          </a:p>
          <a:p>
            <a:pPr lvl="1"/>
            <a:r>
              <a:rPr lang="en-US" dirty="0" smtClean="0"/>
              <a:t> During peaks</a:t>
            </a:r>
          </a:p>
          <a:p>
            <a:endParaRPr lang="en-US" dirty="0" smtClean="0"/>
          </a:p>
        </p:txBody>
      </p:sp>
      <p:sp>
        <p:nvSpPr>
          <p:cNvPr id="13317" name="Freeform 1031"/>
          <p:cNvSpPr>
            <a:spLocks/>
          </p:cNvSpPr>
          <p:nvPr/>
        </p:nvSpPr>
        <p:spPr bwMode="auto">
          <a:xfrm>
            <a:off x="4768850" y="2712245"/>
            <a:ext cx="1252538" cy="965597"/>
          </a:xfrm>
          <a:custGeom>
            <a:avLst/>
            <a:gdLst>
              <a:gd name="T0" fmla="*/ 0 w 789"/>
              <a:gd name="T1" fmla="*/ 2043848485 h 811"/>
              <a:gd name="T2" fmla="*/ 0 w 789"/>
              <a:gd name="T3" fmla="*/ 1015624248 h 811"/>
              <a:gd name="T4" fmla="*/ 1988405047 w 789"/>
              <a:gd name="T5" fmla="*/ 1015624248 h 811"/>
              <a:gd name="T6" fmla="*/ 1988405047 w 789"/>
              <a:gd name="T7" fmla="*/ 0 h 811"/>
              <a:gd name="T8" fmla="*/ 0 60000 65536"/>
              <a:gd name="T9" fmla="*/ 0 60000 65536"/>
              <a:gd name="T10" fmla="*/ 0 60000 65536"/>
              <a:gd name="T11" fmla="*/ 0 60000 65536"/>
              <a:gd name="T12" fmla="*/ 0 w 789"/>
              <a:gd name="T13" fmla="*/ 0 h 811"/>
              <a:gd name="T14" fmla="*/ 789 w 789"/>
              <a:gd name="T15" fmla="*/ 811 h 811"/>
            </a:gdLst>
            <a:ahLst/>
            <a:cxnLst>
              <a:cxn ang="T8">
                <a:pos x="T0" y="T1"/>
              </a:cxn>
              <a:cxn ang="T9">
                <a:pos x="T2" y="T3"/>
              </a:cxn>
              <a:cxn ang="T10">
                <a:pos x="T4" y="T5"/>
              </a:cxn>
              <a:cxn ang="T11">
                <a:pos x="T6" y="T7"/>
              </a:cxn>
            </a:cxnLst>
            <a:rect l="T12" t="T13" r="T14" b="T15"/>
            <a:pathLst>
              <a:path w="789" h="811">
                <a:moveTo>
                  <a:pt x="0" y="811"/>
                </a:moveTo>
                <a:lnTo>
                  <a:pt x="0" y="403"/>
                </a:lnTo>
                <a:lnTo>
                  <a:pt x="789" y="403"/>
                </a:lnTo>
                <a:lnTo>
                  <a:pt x="789" y="0"/>
                </a:lnTo>
              </a:path>
            </a:pathLst>
          </a:custGeom>
          <a:noFill/>
          <a:ln w="762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68589" tIns="34295" rIns="68589" bIns="34295" anchor="ctr"/>
          <a:lstStyle/>
          <a:p>
            <a:endParaRPr lang="en-US"/>
          </a:p>
        </p:txBody>
      </p:sp>
      <p:sp>
        <p:nvSpPr>
          <p:cNvPr id="13318" name="Freeform 1033"/>
          <p:cNvSpPr>
            <a:spLocks/>
          </p:cNvSpPr>
          <p:nvPr/>
        </p:nvSpPr>
        <p:spPr bwMode="auto">
          <a:xfrm>
            <a:off x="6021388" y="2750343"/>
            <a:ext cx="2078037" cy="442913"/>
          </a:xfrm>
          <a:custGeom>
            <a:avLst/>
            <a:gdLst>
              <a:gd name="T0" fmla="*/ 0 w 1309"/>
              <a:gd name="T1" fmla="*/ 927524832 h 376"/>
              <a:gd name="T2" fmla="*/ 2147483647 w 1309"/>
              <a:gd name="T3" fmla="*/ 927524832 h 376"/>
              <a:gd name="T4" fmla="*/ 2147483647 w 1309"/>
              <a:gd name="T5" fmla="*/ 0 h 376"/>
              <a:gd name="T6" fmla="*/ 0 60000 65536"/>
              <a:gd name="T7" fmla="*/ 0 60000 65536"/>
              <a:gd name="T8" fmla="*/ 0 60000 65536"/>
              <a:gd name="T9" fmla="*/ 0 w 1309"/>
              <a:gd name="T10" fmla="*/ 0 h 376"/>
              <a:gd name="T11" fmla="*/ 1309 w 1309"/>
              <a:gd name="T12" fmla="*/ 376 h 376"/>
            </a:gdLst>
            <a:ahLst/>
            <a:cxnLst>
              <a:cxn ang="T6">
                <a:pos x="T0" y="T1"/>
              </a:cxn>
              <a:cxn ang="T7">
                <a:pos x="T2" y="T3"/>
              </a:cxn>
              <a:cxn ang="T8">
                <a:pos x="T4" y="T5"/>
              </a:cxn>
            </a:cxnLst>
            <a:rect l="T9" t="T10" r="T11" b="T12"/>
            <a:pathLst>
              <a:path w="1309" h="376">
                <a:moveTo>
                  <a:pt x="0" y="376"/>
                </a:moveTo>
                <a:lnTo>
                  <a:pt x="1309" y="376"/>
                </a:lnTo>
                <a:lnTo>
                  <a:pt x="1309" y="0"/>
                </a:lnTo>
              </a:path>
            </a:pathLst>
          </a:custGeom>
          <a:noFill/>
          <a:ln w="76200">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lIns="68589" tIns="34295" rIns="68589" bIns="34295" anchor="ctr"/>
          <a:lstStyle/>
          <a:p>
            <a:endParaRPr lang="en-US"/>
          </a:p>
        </p:txBody>
      </p:sp>
    </p:spTree>
    <p:extLst>
      <p:ext uri="{BB962C8B-B14F-4D97-AF65-F5344CB8AC3E}">
        <p14:creationId xmlns:p14="http://schemas.microsoft.com/office/powerpoint/2010/main" val="165543078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r>
              <a:rPr lang="en-US" dirty="0" smtClean="0"/>
              <a:t>Heterogeneous Storage </a:t>
            </a:r>
            <a:endParaRPr lang="en-US" dirty="0"/>
          </a:p>
        </p:txBody>
      </p:sp>
      <p:sp>
        <p:nvSpPr>
          <p:cNvPr id="3" name="Title 2"/>
          <p:cNvSpPr>
            <a:spLocks noGrp="1"/>
          </p:cNvSpPr>
          <p:nvPr>
            <p:ph type="ctrTitle"/>
          </p:nvPr>
        </p:nvSpPr>
        <p:spPr/>
        <p:txBody>
          <a:bodyPr/>
          <a:lstStyle/>
          <a:p>
            <a:r>
              <a:rPr lang="en-US" dirty="0"/>
              <a:t>Demo Pooled Storage</a:t>
            </a:r>
            <a:br>
              <a:rPr lang="en-US" dirty="0"/>
            </a:br>
            <a:endParaRPr lang="en-US" dirty="0"/>
          </a:p>
        </p:txBody>
      </p:sp>
    </p:spTree>
    <p:extLst>
      <p:ext uri="{BB962C8B-B14F-4D97-AF65-F5344CB8AC3E}">
        <p14:creationId xmlns:p14="http://schemas.microsoft.com/office/powerpoint/2010/main" val="48561114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1"/>
          <p:cNvSpPr>
            <a:spLocks noGrp="1"/>
          </p:cNvSpPr>
          <p:nvPr>
            <p:ph idx="1"/>
          </p:nvPr>
        </p:nvSpPr>
        <p:spPr>
          <a:xfrm>
            <a:off x="553976" y="527903"/>
            <a:ext cx="6521450" cy="687881"/>
          </a:xfrm>
        </p:spPr>
        <p:txBody>
          <a:bodyPr/>
          <a:lstStyle/>
          <a:p>
            <a:pPr marL="0" indent="0">
              <a:buNone/>
            </a:pPr>
            <a:r>
              <a:rPr lang="en-US" dirty="0" smtClean="0"/>
              <a:t>How much do you think you need?</a:t>
            </a:r>
          </a:p>
          <a:p>
            <a:pPr marL="300078" lvl="1" indent="0"/>
            <a:r>
              <a:rPr lang="en-US" dirty="0" smtClean="0"/>
              <a:t> “A lot... and even more next year”</a:t>
            </a:r>
          </a:p>
        </p:txBody>
      </p:sp>
      <p:sp>
        <p:nvSpPr>
          <p:cNvPr id="14339" name="Title 2"/>
          <p:cNvSpPr>
            <a:spLocks noGrp="1"/>
          </p:cNvSpPr>
          <p:nvPr>
            <p:ph type="title"/>
          </p:nvPr>
        </p:nvSpPr>
        <p:spPr>
          <a:xfrm>
            <a:off x="113139" y="4572000"/>
            <a:ext cx="8229600" cy="457049"/>
          </a:xfrm>
        </p:spPr>
        <p:txBody>
          <a:bodyPr/>
          <a:lstStyle/>
          <a:p>
            <a:pPr eaLnBrk="1" hangingPunct="1"/>
            <a:r>
              <a:rPr lang="en-US" dirty="0" smtClean="0"/>
              <a:t>Disk Allocation</a:t>
            </a:r>
          </a:p>
        </p:txBody>
      </p:sp>
      <p:sp>
        <p:nvSpPr>
          <p:cNvPr id="22531" name="Content Placeholder 1"/>
          <p:cNvSpPr>
            <a:spLocks/>
          </p:cNvSpPr>
          <p:nvPr/>
        </p:nvSpPr>
        <p:spPr bwMode="auto">
          <a:xfrm>
            <a:off x="4668776" y="2129294"/>
            <a:ext cx="4127500" cy="1594247"/>
          </a:xfrm>
          <a:prstGeom prst="rect">
            <a:avLst/>
          </a:prstGeom>
          <a:noFill/>
          <a:ln w="9525">
            <a:noFill/>
            <a:miter lim="800000"/>
            <a:headEnd/>
            <a:tailEnd/>
          </a:ln>
        </p:spPr>
        <p:txBody>
          <a:bodyPr lIns="68589" tIns="34295" rIns="68589" bIns="34295"/>
          <a:lstStyle/>
          <a:p>
            <a:pPr>
              <a:spcBef>
                <a:spcPct val="20000"/>
              </a:spcBef>
              <a:buClr>
                <a:srgbClr val="FF0000"/>
              </a:buClr>
              <a:buSzPct val="125000"/>
              <a:buFont typeface="Wingdings" pitchFamily="-72" charset="2"/>
              <a:buNone/>
              <a:defRPr/>
            </a:pPr>
            <a:r>
              <a:rPr lang="en-US" sz="2100" b="1" dirty="0">
                <a:solidFill>
                  <a:srgbClr val="595959"/>
                </a:solidFill>
                <a:latin typeface="Arial" pitchFamily="-72" charset="0"/>
                <a:ea typeface="ＭＳ Ｐゴシック" pitchFamily="-72" charset="-128"/>
                <a:cs typeface="ＭＳ Ｐゴシック" pitchFamily="-72" charset="-128"/>
              </a:rPr>
              <a:t>Fulfill in small chunks</a:t>
            </a:r>
          </a:p>
          <a:p>
            <a:pPr marL="300078" lvl="1">
              <a:spcBef>
                <a:spcPct val="20000"/>
              </a:spcBef>
              <a:buClr>
                <a:srgbClr val="7F7F7F"/>
              </a:buClr>
              <a:buSzPct val="65000"/>
              <a:buFont typeface="Arial" pitchFamily="-72" charset="0"/>
              <a:buChar char="►"/>
              <a:defRPr/>
            </a:pPr>
            <a:r>
              <a:rPr lang="en-US" dirty="0">
                <a:latin typeface="+mn-lt"/>
                <a:ea typeface="ＭＳ Ｐゴシック" pitchFamily="-72" charset="-128"/>
              </a:rPr>
              <a:t>Just-in-time</a:t>
            </a:r>
          </a:p>
          <a:p>
            <a:pPr marL="300078" lvl="1">
              <a:spcBef>
                <a:spcPct val="20000"/>
              </a:spcBef>
              <a:buClr>
                <a:srgbClr val="7F7F7F"/>
              </a:buClr>
              <a:buSzPct val="65000"/>
              <a:buFont typeface="Arial" pitchFamily="-72" charset="0"/>
              <a:buChar char="►"/>
              <a:defRPr/>
            </a:pPr>
            <a:r>
              <a:rPr lang="en-US" dirty="0">
                <a:latin typeface="+mn-lt"/>
                <a:ea typeface="ＭＳ Ｐゴシック" pitchFamily="-72" charset="-128"/>
              </a:rPr>
              <a:t>“Thin” provisioned</a:t>
            </a:r>
          </a:p>
        </p:txBody>
      </p:sp>
      <p:pic>
        <p:nvPicPr>
          <p:cNvPr id="14341" name="Picture 1031" descr="11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639" y="1524457"/>
            <a:ext cx="1530350" cy="214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1032" descr="11b"/>
          <p:cNvPicPr>
            <a:picLocks noChangeAspect="1" noChangeArrowheads="1"/>
          </p:cNvPicPr>
          <p:nvPr/>
        </p:nvPicPr>
        <p:blipFill>
          <a:blip r:embed="rId4" cstate="print">
            <a:duotone>
              <a:schemeClr val="accent5">
                <a:shade val="45000"/>
                <a:satMod val="135000"/>
              </a:schemeClr>
              <a:prstClr val="white"/>
            </a:duotone>
          </a:blip>
          <a:srcRect/>
          <a:stretch>
            <a:fillRect/>
          </a:stretch>
        </p:blipFill>
        <p:spPr bwMode="auto">
          <a:xfrm>
            <a:off x="2832039" y="1529221"/>
            <a:ext cx="1522412" cy="2135981"/>
          </a:xfrm>
          <a:prstGeom prst="rect">
            <a:avLst/>
          </a:prstGeom>
          <a:noFill/>
          <a:ln w="9525">
            <a:noFill/>
            <a:miter lim="800000"/>
            <a:headEnd/>
            <a:tailEnd/>
          </a:ln>
        </p:spPr>
      </p:pic>
      <p:sp>
        <p:nvSpPr>
          <p:cNvPr id="2" name="TextBox 1"/>
          <p:cNvSpPr txBox="1"/>
          <p:nvPr/>
        </p:nvSpPr>
        <p:spPr>
          <a:xfrm>
            <a:off x="3595023" y="3886200"/>
            <a:ext cx="5094626" cy="512448"/>
          </a:xfrm>
          <a:prstGeom prst="rect">
            <a:avLst/>
          </a:prstGeom>
          <a:solidFill>
            <a:schemeClr val="tx2"/>
          </a:solidFill>
        </p:spPr>
        <p:txBody>
          <a:bodyPr wrap="square" lIns="68589" tIns="68589" rIns="68589" bIns="68589" rtlCol="0">
            <a:spAutoFit/>
          </a:bodyPr>
          <a:lstStyle/>
          <a:p>
            <a:pPr marL="428682" indent="-428682">
              <a:lnSpc>
                <a:spcPct val="90000"/>
              </a:lnSpc>
              <a:spcBef>
                <a:spcPct val="20000"/>
              </a:spcBef>
              <a:buSzPct val="90000"/>
              <a:buFont typeface="Arial" pitchFamily="34" charset="0"/>
              <a:buChar char="•"/>
            </a:pPr>
            <a:r>
              <a:rPr lang="en-US" sz="2700" b="1" dirty="0">
                <a:solidFill>
                  <a:schemeClr val="tx1">
                    <a:alpha val="99000"/>
                  </a:schemeClr>
                </a:solidFill>
              </a:rPr>
              <a:t>From any disk source</a:t>
            </a:r>
          </a:p>
        </p:txBody>
      </p:sp>
    </p:spTree>
    <p:extLst>
      <p:ext uri="{BB962C8B-B14F-4D97-AF65-F5344CB8AC3E}">
        <p14:creationId xmlns:p14="http://schemas.microsoft.com/office/powerpoint/2010/main" val="8796591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reeform 77"/>
          <p:cNvSpPr>
            <a:spLocks noEditPoints="1"/>
          </p:cNvSpPr>
          <p:nvPr/>
        </p:nvSpPr>
        <p:spPr bwMode="auto">
          <a:xfrm>
            <a:off x="2743200" y="1128006"/>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3546284066"/>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reeform 77"/>
          <p:cNvSpPr>
            <a:spLocks noEditPoints="1"/>
          </p:cNvSpPr>
          <p:nvPr/>
        </p:nvSpPr>
        <p:spPr bwMode="auto">
          <a:xfrm>
            <a:off x="2743200" y="1128006"/>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3346186277"/>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bwMode="auto">
          <a:xfrm>
            <a:off x="1247347" y="533999"/>
            <a:ext cx="2062683" cy="135280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itle 1"/>
          <p:cNvSpPr>
            <a:spLocks noGrp="1"/>
          </p:cNvSpPr>
          <p:nvPr>
            <p:ph type="title"/>
          </p:nvPr>
        </p:nvSpPr>
        <p:spPr>
          <a:xfrm>
            <a:off x="166959" y="4548151"/>
            <a:ext cx="8363938" cy="457049"/>
          </a:xfrm>
        </p:spPr>
        <p:txBody>
          <a:bodyPr/>
          <a:lstStyle/>
          <a:p>
            <a:r>
              <a:rPr lang="en-US" dirty="0" smtClean="0"/>
              <a:t>Caching Detailed</a:t>
            </a:r>
            <a:endParaRPr lang="en-US" dirty="0"/>
          </a:p>
        </p:txBody>
      </p:sp>
      <p:pic>
        <p:nvPicPr>
          <p:cNvPr id="4" name="Picture 76" descr="computer"/>
          <p:cNvPicPr>
            <a:picLocks noChangeAspect="1" noChangeArrowheads="1"/>
          </p:cNvPicPr>
          <p:nvPr/>
        </p:nvPicPr>
        <p:blipFill>
          <a:blip r:embed="rId3" cstate="print"/>
          <a:srcRect/>
          <a:stretch>
            <a:fillRect/>
          </a:stretch>
        </p:blipFill>
        <p:spPr bwMode="auto">
          <a:xfrm>
            <a:off x="3204253" y="1886808"/>
            <a:ext cx="4301664" cy="2191550"/>
          </a:xfrm>
          <a:prstGeom prst="rect">
            <a:avLst/>
          </a:prstGeom>
          <a:noFill/>
        </p:spPr>
      </p:pic>
      <p:pic>
        <p:nvPicPr>
          <p:cNvPr id="5" name="Picture 71" descr="icon+box"/>
          <p:cNvPicPr>
            <a:picLocks noChangeAspect="1" noChangeArrowheads="1"/>
          </p:cNvPicPr>
          <p:nvPr/>
        </p:nvPicPr>
        <p:blipFill>
          <a:blip r:embed="rId4" cstate="print"/>
          <a:srcRect/>
          <a:stretch>
            <a:fillRect/>
          </a:stretch>
        </p:blipFill>
        <p:spPr bwMode="auto">
          <a:xfrm>
            <a:off x="4348928" y="2210252"/>
            <a:ext cx="2278019" cy="1388474"/>
          </a:xfrm>
          <a:prstGeom prst="rect">
            <a:avLst/>
          </a:prstGeom>
          <a:noFill/>
        </p:spPr>
      </p:pic>
      <p:pic>
        <p:nvPicPr>
          <p:cNvPr id="6" name="Picture 64" descr="servers"/>
          <p:cNvPicPr>
            <a:picLocks noChangeAspect="1" noChangeArrowheads="1"/>
          </p:cNvPicPr>
          <p:nvPr/>
        </p:nvPicPr>
        <p:blipFill>
          <a:blip r:embed="rId5" cstate="print"/>
          <a:srcRect/>
          <a:stretch>
            <a:fillRect/>
          </a:stretch>
        </p:blipFill>
        <p:spPr bwMode="auto">
          <a:xfrm>
            <a:off x="4779598" y="918934"/>
            <a:ext cx="1172380" cy="613684"/>
          </a:xfrm>
          <a:prstGeom prst="rect">
            <a:avLst/>
          </a:prstGeom>
          <a:noFill/>
        </p:spPr>
      </p:pic>
      <p:sp>
        <p:nvSpPr>
          <p:cNvPr id="7" name="TextBox 6"/>
          <p:cNvSpPr txBox="1"/>
          <p:nvPr/>
        </p:nvSpPr>
        <p:spPr>
          <a:xfrm>
            <a:off x="3220816" y="2627385"/>
            <a:ext cx="432167" cy="239101"/>
          </a:xfrm>
          <a:prstGeom prst="rect">
            <a:avLst/>
          </a:prstGeom>
          <a:gradFill flip="none" rotWithShape="1">
            <a:gsLst>
              <a:gs pos="0">
                <a:srgbClr val="292929">
                  <a:lumMod val="10000"/>
                  <a:lumOff val="90000"/>
                  <a:shade val="30000"/>
                  <a:satMod val="115000"/>
                </a:srgbClr>
              </a:gs>
              <a:gs pos="50000">
                <a:srgbClr val="292929">
                  <a:lumMod val="10000"/>
                  <a:lumOff val="90000"/>
                  <a:shade val="67500"/>
                  <a:satMod val="115000"/>
                </a:srgbClr>
              </a:gs>
              <a:gs pos="100000">
                <a:srgbClr val="292929">
                  <a:lumMod val="10000"/>
                  <a:lumOff val="90000"/>
                  <a:shade val="100000"/>
                  <a:satMod val="115000"/>
                </a:srgbClr>
              </a:gs>
            </a:gsLst>
            <a:path path="circle">
              <a:fillToRect t="100000" r="100000"/>
            </a:path>
            <a:tileRect l="-100000" b="-100000"/>
          </a:gradFill>
          <a:ln>
            <a:noFill/>
          </a:ln>
        </p:spPr>
        <p:txBody>
          <a:bodyPr wrap="none" lIns="68653" tIns="34327" rIns="68653" bIns="34327" anchor="ctr">
            <a:prstTxWarp prst="textNoShape">
              <a:avLst/>
            </a:prstTxWarp>
            <a:spAutoFit/>
          </a:bodyPr>
          <a:lstStyle/>
          <a:p>
            <a:pPr algn="ctr"/>
            <a:r>
              <a:rPr lang="en-US" sz="1500" b="1">
                <a:solidFill>
                  <a:srgbClr val="000000"/>
                </a:solidFill>
                <a:ea typeface="Arial" pitchFamily="-123" charset="0"/>
                <a:cs typeface="Arial" pitchFamily="-123" charset="0"/>
              </a:rPr>
              <a:t>CPU</a:t>
            </a:r>
            <a:endParaRPr lang="en-US" sz="1500" b="1">
              <a:solidFill>
                <a:srgbClr val="000000"/>
              </a:solidFill>
              <a:effectLst>
                <a:outerShdw blurRad="38100" dist="38100" dir="2700000" algn="tl">
                  <a:srgbClr val="DDDDDD"/>
                </a:outerShdw>
              </a:effectLst>
              <a:ea typeface="Arial" pitchFamily="-123" charset="0"/>
              <a:cs typeface="Arial" pitchFamily="-123" charset="0"/>
            </a:endParaRPr>
          </a:p>
        </p:txBody>
      </p:sp>
      <p:sp>
        <p:nvSpPr>
          <p:cNvPr id="8" name="TextBox 7"/>
          <p:cNvSpPr txBox="1"/>
          <p:nvPr/>
        </p:nvSpPr>
        <p:spPr>
          <a:xfrm>
            <a:off x="3526625" y="2146301"/>
            <a:ext cx="663635" cy="368948"/>
          </a:xfrm>
          <a:prstGeom prst="rect">
            <a:avLst/>
          </a:prstGeom>
          <a:noFill/>
        </p:spPr>
        <p:txBody>
          <a:bodyPr wrap="none" lIns="68653" tIns="34327" rIns="68653" bIns="34327" anchor="ctr">
            <a:prstTxWarp prst="textNoShape">
              <a:avLst/>
            </a:prstTxWarp>
            <a:spAutoFit/>
          </a:bodyPr>
          <a:lstStyle/>
          <a:p>
            <a:pPr algn="r">
              <a:lnSpc>
                <a:spcPts val="1600"/>
              </a:lnSpc>
            </a:pPr>
            <a:r>
              <a:rPr lang="en-US" sz="1600" b="1" dirty="0">
                <a:solidFill>
                  <a:srgbClr val="000000"/>
                </a:solidFill>
                <a:ea typeface="Arial" pitchFamily="-123" charset="0"/>
                <a:cs typeface="Arial" pitchFamily="-123" charset="0"/>
              </a:rPr>
              <a:t>Poll for</a:t>
            </a:r>
          </a:p>
          <a:p>
            <a:pPr algn="r">
              <a:lnSpc>
                <a:spcPts val="1600"/>
              </a:lnSpc>
            </a:pPr>
            <a:r>
              <a:rPr lang="en-US" sz="1600" b="1" dirty="0">
                <a:solidFill>
                  <a:srgbClr val="000000"/>
                </a:solidFill>
                <a:ea typeface="Arial" pitchFamily="-123" charset="0"/>
                <a:cs typeface="Arial" pitchFamily="-123" charset="0"/>
              </a:rPr>
              <a:t>Input</a:t>
            </a:r>
          </a:p>
        </p:txBody>
      </p:sp>
      <p:cxnSp>
        <p:nvCxnSpPr>
          <p:cNvPr id="9" name="Straight Arrow Connector 81"/>
          <p:cNvCxnSpPr>
            <a:cxnSpLocks noChangeShapeType="1"/>
          </p:cNvCxnSpPr>
          <p:nvPr/>
        </p:nvCxnSpPr>
        <p:spPr bwMode="auto">
          <a:xfrm flipH="1">
            <a:off x="4948340" y="1612556"/>
            <a:ext cx="7556" cy="745275"/>
          </a:xfrm>
          <a:prstGeom prst="straightConnector1">
            <a:avLst/>
          </a:prstGeom>
          <a:noFill/>
          <a:ln w="38100">
            <a:solidFill>
              <a:srgbClr val="5E5E5E"/>
            </a:solidFill>
            <a:round/>
            <a:headEnd/>
            <a:tailEnd type="triangle" w="med" len="med"/>
          </a:ln>
        </p:spPr>
      </p:cxnSp>
      <p:cxnSp>
        <p:nvCxnSpPr>
          <p:cNvPr id="10" name="Straight Arrow Connector 82"/>
          <p:cNvCxnSpPr>
            <a:cxnSpLocks noChangeShapeType="1"/>
          </p:cNvCxnSpPr>
          <p:nvPr/>
        </p:nvCxnSpPr>
        <p:spPr bwMode="auto">
          <a:xfrm flipH="1">
            <a:off x="5163676" y="1611327"/>
            <a:ext cx="10074" cy="746504"/>
          </a:xfrm>
          <a:prstGeom prst="straightConnector1">
            <a:avLst/>
          </a:prstGeom>
          <a:noFill/>
          <a:ln w="38100">
            <a:solidFill>
              <a:srgbClr val="5E5E5E"/>
            </a:solidFill>
            <a:round/>
            <a:headEnd/>
            <a:tailEnd type="triangle" w="med" len="med"/>
          </a:ln>
        </p:spPr>
      </p:cxnSp>
      <p:sp>
        <p:nvSpPr>
          <p:cNvPr id="11" name="TextBox 10"/>
          <p:cNvSpPr txBox="1"/>
          <p:nvPr/>
        </p:nvSpPr>
        <p:spPr>
          <a:xfrm>
            <a:off x="6626947" y="4130867"/>
            <a:ext cx="1195859" cy="484823"/>
          </a:xfrm>
          <a:prstGeom prst="rect">
            <a:avLst/>
          </a:prstGeom>
          <a:solidFill>
            <a:schemeClr val="tx1"/>
          </a:solidFill>
        </p:spPr>
        <p:txBody>
          <a:bodyPr wrap="none" lIns="68653" tIns="34327" rIns="68653" bIns="34327" anchor="ctr">
            <a:prstTxWarp prst="textNoShape">
              <a:avLst/>
            </a:prstTxWarp>
            <a:spAutoFit/>
          </a:bodyPr>
          <a:lstStyle/>
          <a:p>
            <a:pPr>
              <a:lnSpc>
                <a:spcPct val="90000"/>
              </a:lnSpc>
            </a:pPr>
            <a:r>
              <a:rPr lang="en-US" sz="1500" b="1" dirty="0">
                <a:solidFill>
                  <a:schemeClr val="bg1"/>
                </a:solidFill>
                <a:effectLst>
                  <a:outerShdw blurRad="38100" dist="38100" dir="2700000" algn="tl">
                    <a:srgbClr val="DDDDDD"/>
                  </a:outerShdw>
                </a:effectLst>
                <a:ea typeface="Arial" pitchFamily="-123" charset="0"/>
                <a:cs typeface="Arial" pitchFamily="-123" charset="0"/>
              </a:rPr>
              <a:t>Disk</a:t>
            </a:r>
          </a:p>
          <a:p>
            <a:pPr>
              <a:lnSpc>
                <a:spcPct val="90000"/>
              </a:lnSpc>
            </a:pPr>
            <a:r>
              <a:rPr lang="en-US" sz="1500" b="1" dirty="0">
                <a:solidFill>
                  <a:schemeClr val="bg1"/>
                </a:solidFill>
                <a:effectLst>
                  <a:outerShdw blurRad="38100" dist="38100" dir="2700000" algn="tl">
                    <a:srgbClr val="DDDDDD"/>
                  </a:outerShdw>
                </a:effectLst>
                <a:ea typeface="Arial" pitchFamily="-123" charset="0"/>
                <a:cs typeface="Arial" pitchFamily="-123" charset="0"/>
              </a:rPr>
              <a:t>Subsystems</a:t>
            </a:r>
          </a:p>
        </p:txBody>
      </p:sp>
      <p:sp>
        <p:nvSpPr>
          <p:cNvPr id="12" name="TextBox 11"/>
          <p:cNvSpPr txBox="1"/>
          <p:nvPr/>
        </p:nvSpPr>
        <p:spPr>
          <a:xfrm>
            <a:off x="3380550" y="2969055"/>
            <a:ext cx="817265" cy="368948"/>
          </a:xfrm>
          <a:prstGeom prst="rect">
            <a:avLst/>
          </a:prstGeom>
          <a:noFill/>
        </p:spPr>
        <p:txBody>
          <a:bodyPr wrap="none" lIns="68653" tIns="34327" rIns="68653" bIns="34327" anchor="ctr">
            <a:prstTxWarp prst="textNoShape">
              <a:avLst/>
            </a:prstTxWarp>
            <a:spAutoFit/>
          </a:bodyPr>
          <a:lstStyle/>
          <a:p>
            <a:pPr algn="r">
              <a:lnSpc>
                <a:spcPts val="1600"/>
              </a:lnSpc>
            </a:pPr>
            <a:r>
              <a:rPr lang="en-US" sz="1600" b="1" dirty="0">
                <a:solidFill>
                  <a:srgbClr val="000000"/>
                </a:solidFill>
                <a:ea typeface="Arial" pitchFamily="-123" charset="0"/>
                <a:cs typeface="Arial" pitchFamily="-123" charset="0"/>
              </a:rPr>
              <a:t>Write</a:t>
            </a:r>
            <a:br>
              <a:rPr lang="en-US" sz="1600" b="1" dirty="0">
                <a:solidFill>
                  <a:srgbClr val="000000"/>
                </a:solidFill>
                <a:ea typeface="Arial" pitchFamily="-123" charset="0"/>
                <a:cs typeface="Arial" pitchFamily="-123" charset="0"/>
              </a:rPr>
            </a:br>
            <a:r>
              <a:rPr lang="en-US" sz="1600" b="1" dirty="0">
                <a:solidFill>
                  <a:srgbClr val="000000"/>
                </a:solidFill>
                <a:ea typeface="Arial" pitchFamily="-123" charset="0"/>
                <a:cs typeface="Arial" pitchFamily="-123" charset="0"/>
              </a:rPr>
              <a:t>Coalesce</a:t>
            </a:r>
          </a:p>
        </p:txBody>
      </p:sp>
      <p:sp>
        <p:nvSpPr>
          <p:cNvPr id="13" name="TextBox 12"/>
          <p:cNvSpPr txBox="1"/>
          <p:nvPr/>
        </p:nvSpPr>
        <p:spPr>
          <a:xfrm>
            <a:off x="6274980" y="2025778"/>
            <a:ext cx="994823" cy="368948"/>
          </a:xfrm>
          <a:prstGeom prst="rect">
            <a:avLst/>
          </a:prstGeom>
          <a:noFill/>
        </p:spPr>
        <p:txBody>
          <a:bodyPr wrap="none" lIns="68653" tIns="34327" rIns="68653" bIns="34327" anchor="ctr">
            <a:prstTxWarp prst="textNoShape">
              <a:avLst/>
            </a:prstTxWarp>
            <a:spAutoFit/>
          </a:bodyPr>
          <a:lstStyle/>
          <a:p>
            <a:pPr>
              <a:lnSpc>
                <a:spcPts val="1600"/>
              </a:lnSpc>
            </a:pPr>
            <a:r>
              <a:rPr lang="en-US" sz="1600" b="1" dirty="0">
                <a:solidFill>
                  <a:srgbClr val="000000"/>
                </a:solidFill>
                <a:ea typeface="Arial" pitchFamily="-123" charset="0"/>
                <a:cs typeface="Arial" pitchFamily="-123" charset="0"/>
              </a:rPr>
              <a:t>Output</a:t>
            </a:r>
          </a:p>
          <a:p>
            <a:pPr>
              <a:lnSpc>
                <a:spcPts val="1600"/>
              </a:lnSpc>
            </a:pPr>
            <a:r>
              <a:rPr lang="en-US" sz="1600" b="1" dirty="0">
                <a:solidFill>
                  <a:srgbClr val="000000"/>
                </a:solidFill>
                <a:ea typeface="Arial" pitchFamily="-123" charset="0"/>
                <a:cs typeface="Arial" pitchFamily="-123" charset="0"/>
              </a:rPr>
              <a:t>from Cache</a:t>
            </a:r>
          </a:p>
        </p:txBody>
      </p:sp>
      <p:sp>
        <p:nvSpPr>
          <p:cNvPr id="14" name="TextBox 13"/>
          <p:cNvSpPr txBox="1"/>
          <p:nvPr/>
        </p:nvSpPr>
        <p:spPr>
          <a:xfrm>
            <a:off x="6485909" y="3047764"/>
            <a:ext cx="807191" cy="211530"/>
          </a:xfrm>
          <a:prstGeom prst="rect">
            <a:avLst/>
          </a:prstGeom>
          <a:noFill/>
        </p:spPr>
        <p:txBody>
          <a:bodyPr wrap="none" lIns="68653" tIns="34327" rIns="68653" bIns="34327" anchor="ctr">
            <a:prstTxWarp prst="textNoShape">
              <a:avLst/>
            </a:prstTxWarp>
            <a:spAutoFit/>
          </a:bodyPr>
          <a:lstStyle/>
          <a:p>
            <a:pPr>
              <a:lnSpc>
                <a:spcPts val="1600"/>
              </a:lnSpc>
            </a:pPr>
            <a:r>
              <a:rPr lang="en-US" sz="1600" b="1">
                <a:solidFill>
                  <a:srgbClr val="000000"/>
                </a:solidFill>
                <a:ea typeface="Arial" pitchFamily="-123" charset="0"/>
                <a:cs typeface="Arial" pitchFamily="-123" charset="0"/>
              </a:rPr>
              <a:t>Pre-fetch</a:t>
            </a:r>
            <a:endParaRPr lang="en-US" sz="1600" b="1">
              <a:solidFill>
                <a:srgbClr val="000000"/>
              </a:solidFill>
              <a:effectLst>
                <a:outerShdw blurRad="38100" dist="38100" dir="2700000" algn="tl">
                  <a:srgbClr val="DDDDDD"/>
                </a:outerShdw>
              </a:effectLst>
              <a:ea typeface="Arial" pitchFamily="-123" charset="0"/>
              <a:cs typeface="Arial" pitchFamily="-123" charset="0"/>
            </a:endParaRPr>
          </a:p>
        </p:txBody>
      </p:sp>
      <p:sp>
        <p:nvSpPr>
          <p:cNvPr id="15" name="TextBox 14"/>
          <p:cNvSpPr txBox="1"/>
          <p:nvPr/>
        </p:nvSpPr>
        <p:spPr>
          <a:xfrm>
            <a:off x="7056357" y="2630852"/>
            <a:ext cx="426893" cy="231207"/>
          </a:xfrm>
          <a:prstGeom prst="rect">
            <a:avLst/>
          </a:prstGeom>
          <a:gradFill flip="none" rotWithShape="1">
            <a:gsLst>
              <a:gs pos="0">
                <a:srgbClr val="292929">
                  <a:lumMod val="10000"/>
                  <a:lumOff val="90000"/>
                  <a:shade val="30000"/>
                  <a:satMod val="115000"/>
                </a:srgbClr>
              </a:gs>
              <a:gs pos="50000">
                <a:srgbClr val="292929">
                  <a:lumMod val="10000"/>
                  <a:lumOff val="90000"/>
                  <a:shade val="67500"/>
                  <a:satMod val="115000"/>
                </a:srgbClr>
              </a:gs>
              <a:gs pos="100000">
                <a:srgbClr val="292929">
                  <a:lumMod val="10000"/>
                  <a:lumOff val="90000"/>
                  <a:shade val="100000"/>
                  <a:satMod val="115000"/>
                </a:srgbClr>
              </a:gs>
            </a:gsLst>
            <a:lin ang="8100000" scaled="1"/>
            <a:tileRect/>
          </a:gradFill>
          <a:ln>
            <a:noFill/>
          </a:ln>
        </p:spPr>
        <p:txBody>
          <a:bodyPr wrap="none" lIns="68653" tIns="34327" rIns="68653" bIns="34327" anchor="ctr">
            <a:prstTxWarp prst="textNoShape">
              <a:avLst/>
            </a:prstTxWarp>
            <a:spAutoFit/>
          </a:bodyPr>
          <a:lstStyle/>
          <a:p>
            <a:pPr algn="ctr"/>
            <a:r>
              <a:rPr lang="en-US" sz="1500" b="1">
                <a:solidFill>
                  <a:srgbClr val="000000"/>
                </a:solidFill>
                <a:ea typeface="Arial" pitchFamily="-123" charset="0"/>
                <a:cs typeface="Arial" pitchFamily="-123" charset="0"/>
              </a:rPr>
              <a:t>CPU</a:t>
            </a:r>
            <a:endParaRPr lang="en-US" sz="1500" b="1">
              <a:solidFill>
                <a:srgbClr val="000000"/>
              </a:solidFill>
              <a:effectLst>
                <a:outerShdw blurRad="38100" dist="38100" dir="2700000" algn="tl">
                  <a:srgbClr val="FFFFFF"/>
                </a:outerShdw>
              </a:effectLst>
              <a:ea typeface="Arial" pitchFamily="-123" charset="0"/>
              <a:cs typeface="Arial" pitchFamily="-123" charset="0"/>
            </a:endParaRPr>
          </a:p>
        </p:txBody>
      </p:sp>
      <p:cxnSp>
        <p:nvCxnSpPr>
          <p:cNvPr id="16" name="Straight Arrow Connector 105"/>
          <p:cNvCxnSpPr>
            <a:cxnSpLocks noChangeShapeType="1"/>
          </p:cNvCxnSpPr>
          <p:nvPr/>
        </p:nvCxnSpPr>
        <p:spPr bwMode="auto">
          <a:xfrm>
            <a:off x="4413151" y="3389655"/>
            <a:ext cx="0" cy="237356"/>
          </a:xfrm>
          <a:prstGeom prst="straightConnector1">
            <a:avLst/>
          </a:prstGeom>
          <a:noFill/>
          <a:ln w="38100">
            <a:solidFill>
              <a:srgbClr val="5E5E5E"/>
            </a:solidFill>
            <a:round/>
            <a:headEnd/>
            <a:tailEnd type="triangle" w="med" len="med"/>
          </a:ln>
        </p:spPr>
      </p:cxnSp>
      <p:cxnSp>
        <p:nvCxnSpPr>
          <p:cNvPr id="17" name="Straight Arrow Connector 106"/>
          <p:cNvCxnSpPr>
            <a:cxnSpLocks noChangeShapeType="1"/>
          </p:cNvCxnSpPr>
          <p:nvPr/>
        </p:nvCxnSpPr>
        <p:spPr bwMode="auto">
          <a:xfrm flipH="1">
            <a:off x="4628486" y="3389655"/>
            <a:ext cx="1260" cy="237356"/>
          </a:xfrm>
          <a:prstGeom prst="straightConnector1">
            <a:avLst/>
          </a:prstGeom>
          <a:noFill/>
          <a:ln w="38100">
            <a:solidFill>
              <a:srgbClr val="5E5E5E"/>
            </a:solidFill>
            <a:round/>
            <a:headEnd/>
            <a:tailEnd type="triangle" w="med" len="med"/>
          </a:ln>
        </p:spPr>
      </p:cxnSp>
      <p:cxnSp>
        <p:nvCxnSpPr>
          <p:cNvPr id="18" name="Straight Arrow Connector 107"/>
          <p:cNvCxnSpPr>
            <a:cxnSpLocks noChangeShapeType="1"/>
          </p:cNvCxnSpPr>
          <p:nvPr/>
        </p:nvCxnSpPr>
        <p:spPr bwMode="auto">
          <a:xfrm flipV="1">
            <a:off x="5209009" y="3389655"/>
            <a:ext cx="0" cy="236127"/>
          </a:xfrm>
          <a:prstGeom prst="straightConnector1">
            <a:avLst/>
          </a:prstGeom>
          <a:noFill/>
          <a:ln w="38100">
            <a:solidFill>
              <a:srgbClr val="5E5E5E"/>
            </a:solidFill>
            <a:round/>
            <a:headEnd/>
            <a:tailEnd type="triangle" w="med" len="med"/>
          </a:ln>
        </p:spPr>
      </p:cxnSp>
      <p:cxnSp>
        <p:nvCxnSpPr>
          <p:cNvPr id="19" name="Straight Arrow Connector 108"/>
          <p:cNvCxnSpPr>
            <a:cxnSpLocks noChangeShapeType="1"/>
          </p:cNvCxnSpPr>
          <p:nvPr/>
        </p:nvCxnSpPr>
        <p:spPr bwMode="auto">
          <a:xfrm flipH="1" flipV="1">
            <a:off x="5425604" y="3389655"/>
            <a:ext cx="1259" cy="236127"/>
          </a:xfrm>
          <a:prstGeom prst="straightConnector1">
            <a:avLst/>
          </a:prstGeom>
          <a:noFill/>
          <a:ln w="38100">
            <a:solidFill>
              <a:srgbClr val="5E5E5E"/>
            </a:solidFill>
            <a:round/>
            <a:headEnd/>
            <a:tailEnd type="triangle" w="med" len="med"/>
          </a:ln>
        </p:spPr>
      </p:cxnSp>
      <p:cxnSp>
        <p:nvCxnSpPr>
          <p:cNvPr id="20" name="Straight Arrow Connector 171"/>
          <p:cNvCxnSpPr>
            <a:cxnSpLocks noChangeShapeType="1"/>
          </p:cNvCxnSpPr>
          <p:nvPr/>
        </p:nvCxnSpPr>
        <p:spPr bwMode="auto">
          <a:xfrm flipH="1" flipV="1">
            <a:off x="5958274" y="3389655"/>
            <a:ext cx="1260" cy="237356"/>
          </a:xfrm>
          <a:prstGeom prst="straightConnector1">
            <a:avLst/>
          </a:prstGeom>
          <a:noFill/>
          <a:ln w="38100">
            <a:solidFill>
              <a:srgbClr val="5E5E5E"/>
            </a:solidFill>
            <a:round/>
            <a:headEnd/>
            <a:tailEnd type="triangle" w="med" len="med"/>
          </a:ln>
        </p:spPr>
      </p:cxnSp>
      <p:cxnSp>
        <p:nvCxnSpPr>
          <p:cNvPr id="21" name="Straight Arrow Connector 172"/>
          <p:cNvCxnSpPr>
            <a:cxnSpLocks noChangeShapeType="1"/>
          </p:cNvCxnSpPr>
          <p:nvPr/>
        </p:nvCxnSpPr>
        <p:spPr bwMode="auto">
          <a:xfrm flipV="1">
            <a:off x="6176128" y="3389655"/>
            <a:ext cx="0" cy="237356"/>
          </a:xfrm>
          <a:prstGeom prst="straightConnector1">
            <a:avLst/>
          </a:prstGeom>
          <a:noFill/>
          <a:ln w="38100">
            <a:solidFill>
              <a:srgbClr val="5E5E5E"/>
            </a:solidFill>
            <a:round/>
            <a:headEnd/>
            <a:tailEnd type="triangle" w="med" len="med"/>
          </a:ln>
        </p:spPr>
      </p:cxnSp>
      <p:pic>
        <p:nvPicPr>
          <p:cNvPr id="23" name="Picture 56" descr="client"/>
          <p:cNvPicPr>
            <a:picLocks noChangeAspect="1" noChangeArrowheads="1"/>
          </p:cNvPicPr>
          <p:nvPr/>
        </p:nvPicPr>
        <p:blipFill>
          <a:blip r:embed="rId6" cstate="print"/>
          <a:srcRect/>
          <a:stretch>
            <a:fillRect/>
          </a:stretch>
        </p:blipFill>
        <p:spPr bwMode="auto">
          <a:xfrm>
            <a:off x="3545514" y="729541"/>
            <a:ext cx="1047712" cy="241046"/>
          </a:xfrm>
          <a:prstGeom prst="rect">
            <a:avLst/>
          </a:prstGeom>
          <a:noFill/>
          <a:ln w="9525">
            <a:noFill/>
            <a:miter lim="800000"/>
            <a:headEnd/>
            <a:tailEnd/>
          </a:ln>
        </p:spPr>
      </p:pic>
      <p:pic>
        <p:nvPicPr>
          <p:cNvPr id="24" name="Picture 56" descr="client"/>
          <p:cNvPicPr>
            <a:picLocks noChangeAspect="1" noChangeArrowheads="1"/>
          </p:cNvPicPr>
          <p:nvPr/>
        </p:nvPicPr>
        <p:blipFill>
          <a:blip r:embed="rId6" cstate="print"/>
          <a:srcRect/>
          <a:stretch>
            <a:fillRect/>
          </a:stretch>
        </p:blipFill>
        <p:spPr bwMode="auto">
          <a:xfrm>
            <a:off x="6123239" y="729541"/>
            <a:ext cx="1047712" cy="241046"/>
          </a:xfrm>
          <a:prstGeom prst="rect">
            <a:avLst/>
          </a:prstGeom>
          <a:noFill/>
          <a:ln w="9525">
            <a:noFill/>
            <a:miter lim="800000"/>
            <a:headEnd/>
            <a:tailEnd/>
          </a:ln>
        </p:spPr>
      </p:pic>
      <p:pic>
        <p:nvPicPr>
          <p:cNvPr id="25" name="Picture 56" descr="client"/>
          <p:cNvPicPr>
            <a:picLocks noChangeAspect="1" noChangeArrowheads="1"/>
          </p:cNvPicPr>
          <p:nvPr/>
        </p:nvPicPr>
        <p:blipFill>
          <a:blip r:embed="rId6" cstate="print"/>
          <a:srcRect/>
          <a:stretch>
            <a:fillRect/>
          </a:stretch>
        </p:blipFill>
        <p:spPr bwMode="auto">
          <a:xfrm>
            <a:off x="4833747" y="533999"/>
            <a:ext cx="1047712" cy="241046"/>
          </a:xfrm>
          <a:prstGeom prst="rect">
            <a:avLst/>
          </a:prstGeom>
          <a:noFill/>
          <a:ln w="9525">
            <a:noFill/>
            <a:miter lim="800000"/>
            <a:headEnd/>
            <a:tailEnd/>
          </a:ln>
        </p:spPr>
      </p:pic>
      <p:sp>
        <p:nvSpPr>
          <p:cNvPr id="26" name="Freeform 67"/>
          <p:cNvSpPr>
            <a:spLocks/>
          </p:cNvSpPr>
          <p:nvPr/>
        </p:nvSpPr>
        <p:spPr bwMode="auto">
          <a:xfrm>
            <a:off x="4394262" y="1008712"/>
            <a:ext cx="329929" cy="200461"/>
          </a:xfrm>
          <a:custGeom>
            <a:avLst/>
            <a:gdLst/>
            <a:ahLst/>
            <a:cxnLst>
              <a:cxn ang="0">
                <a:pos x="6" y="0"/>
              </a:cxn>
              <a:cxn ang="0">
                <a:pos x="33" y="87"/>
              </a:cxn>
              <a:cxn ang="0">
                <a:pos x="202" y="114"/>
              </a:cxn>
            </a:cxnLst>
            <a:rect l="0" t="0" r="r" b="b"/>
            <a:pathLst>
              <a:path w="202" h="114">
                <a:moveTo>
                  <a:pt x="6" y="0"/>
                </a:moveTo>
                <a:cubicBezTo>
                  <a:pt x="3" y="34"/>
                  <a:pt x="0" y="68"/>
                  <a:pt x="33" y="87"/>
                </a:cubicBezTo>
                <a:cubicBezTo>
                  <a:pt x="66" y="106"/>
                  <a:pt x="174" y="111"/>
                  <a:pt x="202" y="114"/>
                </a:cubicBezTo>
              </a:path>
            </a:pathLst>
          </a:custGeom>
          <a:noFill/>
          <a:ln w="12700" cap="flat" cmpd="sng">
            <a:solidFill>
              <a:schemeClr val="tx1"/>
            </a:solidFill>
            <a:prstDash val="dash"/>
            <a:round/>
            <a:headEnd/>
            <a:tailEnd/>
          </a:ln>
        </p:spPr>
        <p:txBody>
          <a:bodyPr wrap="none" anchor="ctr">
            <a:prstTxWarp prst="textNoShape">
              <a:avLst/>
            </a:prstTxWarp>
          </a:bodyPr>
          <a:lstStyle/>
          <a:p>
            <a:endParaRPr lang="en-US"/>
          </a:p>
        </p:txBody>
      </p:sp>
      <p:sp>
        <p:nvSpPr>
          <p:cNvPr id="27" name="Freeform 68"/>
          <p:cNvSpPr>
            <a:spLocks/>
          </p:cNvSpPr>
          <p:nvPr/>
        </p:nvSpPr>
        <p:spPr bwMode="auto">
          <a:xfrm flipH="1">
            <a:off x="6012423" y="1008712"/>
            <a:ext cx="329929" cy="200461"/>
          </a:xfrm>
          <a:custGeom>
            <a:avLst/>
            <a:gdLst/>
            <a:ahLst/>
            <a:cxnLst>
              <a:cxn ang="0">
                <a:pos x="6" y="0"/>
              </a:cxn>
              <a:cxn ang="0">
                <a:pos x="33" y="87"/>
              </a:cxn>
              <a:cxn ang="0">
                <a:pos x="202" y="114"/>
              </a:cxn>
            </a:cxnLst>
            <a:rect l="0" t="0" r="r" b="b"/>
            <a:pathLst>
              <a:path w="202" h="114">
                <a:moveTo>
                  <a:pt x="6" y="0"/>
                </a:moveTo>
                <a:cubicBezTo>
                  <a:pt x="3" y="34"/>
                  <a:pt x="0" y="68"/>
                  <a:pt x="33" y="87"/>
                </a:cubicBezTo>
                <a:cubicBezTo>
                  <a:pt x="66" y="106"/>
                  <a:pt x="174" y="111"/>
                  <a:pt x="202" y="114"/>
                </a:cubicBezTo>
              </a:path>
            </a:pathLst>
          </a:custGeom>
          <a:noFill/>
          <a:ln w="12700" cap="flat" cmpd="sng">
            <a:solidFill>
              <a:schemeClr val="tx1"/>
            </a:solidFill>
            <a:prstDash val="dash"/>
            <a:round/>
            <a:headEnd/>
            <a:tailEnd/>
          </a:ln>
        </p:spPr>
        <p:txBody>
          <a:bodyPr wrap="none" anchor="ctr">
            <a:prstTxWarp prst="textNoShape">
              <a:avLst/>
            </a:prstTxWarp>
          </a:bodyPr>
          <a:lstStyle/>
          <a:p>
            <a:endParaRPr lang="en-US"/>
          </a:p>
        </p:txBody>
      </p:sp>
      <p:sp>
        <p:nvSpPr>
          <p:cNvPr id="28" name="Line 70"/>
          <p:cNvSpPr>
            <a:spLocks noChangeShapeType="1"/>
          </p:cNvSpPr>
          <p:nvPr/>
        </p:nvSpPr>
        <p:spPr bwMode="auto">
          <a:xfrm>
            <a:off x="5360122" y="794722"/>
            <a:ext cx="0" cy="167256"/>
          </a:xfrm>
          <a:prstGeom prst="line">
            <a:avLst/>
          </a:prstGeom>
          <a:noFill/>
          <a:ln w="12700">
            <a:solidFill>
              <a:schemeClr val="tx1"/>
            </a:solidFill>
            <a:prstDash val="dash"/>
            <a:round/>
            <a:headEnd/>
            <a:tailEnd/>
          </a:ln>
        </p:spPr>
        <p:txBody>
          <a:bodyPr wrap="none" anchor="ctr">
            <a:prstTxWarp prst="textNoShape">
              <a:avLst/>
            </a:prstTxWarp>
          </a:bodyPr>
          <a:lstStyle/>
          <a:p>
            <a:endParaRPr lang="en-US"/>
          </a:p>
        </p:txBody>
      </p:sp>
      <p:sp>
        <p:nvSpPr>
          <p:cNvPr id="29" name="Rectangle 72"/>
          <p:cNvSpPr>
            <a:spLocks noChangeArrowheads="1"/>
          </p:cNvSpPr>
          <p:nvPr/>
        </p:nvSpPr>
        <p:spPr bwMode="auto">
          <a:xfrm>
            <a:off x="4013962" y="1419474"/>
            <a:ext cx="146075" cy="354190"/>
          </a:xfrm>
          <a:prstGeom prst="rect">
            <a:avLst/>
          </a:prstGeom>
          <a:noFill/>
          <a:ln w="9525">
            <a:noFill/>
            <a:miter lim="800000"/>
            <a:headEnd/>
            <a:tailEnd/>
          </a:ln>
        </p:spPr>
        <p:txBody>
          <a:bodyPr wrap="none">
            <a:prstTxWarp prst="textNoShape">
              <a:avLst/>
            </a:prstTxWarp>
            <a:spAutoFit/>
          </a:bodyPr>
          <a:lstStyle/>
          <a:p>
            <a:endParaRPr lang="en-US"/>
          </a:p>
        </p:txBody>
      </p:sp>
      <p:sp>
        <p:nvSpPr>
          <p:cNvPr id="30" name="TextBox 14"/>
          <p:cNvSpPr txBox="1"/>
          <p:nvPr/>
        </p:nvSpPr>
        <p:spPr>
          <a:xfrm>
            <a:off x="4542855" y="2812866"/>
            <a:ext cx="1642087" cy="526366"/>
          </a:xfrm>
          <a:prstGeom prst="rect">
            <a:avLst/>
          </a:prstGeom>
          <a:noFill/>
        </p:spPr>
        <p:txBody>
          <a:bodyPr wrap="none" lIns="68653" tIns="34327" rIns="68653" bIns="34327" anchor="ctr">
            <a:prstTxWarp prst="textNoShape">
              <a:avLst/>
            </a:prstTxWarp>
            <a:spAutoFit/>
          </a:bodyPr>
          <a:lstStyle/>
          <a:p>
            <a:pPr algn="ctr"/>
            <a:r>
              <a:rPr lang="en-US" sz="2000" b="1" dirty="0"/>
              <a:t>High-Speed</a:t>
            </a:r>
          </a:p>
          <a:p>
            <a:pPr algn="ctr"/>
            <a:r>
              <a:rPr lang="en-US" sz="2000" b="1" dirty="0"/>
              <a:t>Level 1 Caching</a:t>
            </a:r>
          </a:p>
        </p:txBody>
      </p:sp>
      <p:cxnSp>
        <p:nvCxnSpPr>
          <p:cNvPr id="31" name="Straight Arrow Connector 81"/>
          <p:cNvCxnSpPr>
            <a:cxnSpLocks noChangeShapeType="1"/>
          </p:cNvCxnSpPr>
          <p:nvPr/>
        </p:nvCxnSpPr>
        <p:spPr bwMode="auto">
          <a:xfrm flipH="1">
            <a:off x="5545234" y="1612556"/>
            <a:ext cx="7556" cy="745275"/>
          </a:xfrm>
          <a:prstGeom prst="straightConnector1">
            <a:avLst/>
          </a:prstGeom>
          <a:noFill/>
          <a:ln w="38100">
            <a:solidFill>
              <a:srgbClr val="5E5E5E"/>
            </a:solidFill>
            <a:round/>
            <a:headEnd type="triangle" w="med" len="med"/>
            <a:tailEnd/>
          </a:ln>
        </p:spPr>
      </p:cxnSp>
      <p:cxnSp>
        <p:nvCxnSpPr>
          <p:cNvPr id="32" name="Straight Arrow Connector 82"/>
          <p:cNvCxnSpPr>
            <a:cxnSpLocks noChangeShapeType="1"/>
          </p:cNvCxnSpPr>
          <p:nvPr/>
        </p:nvCxnSpPr>
        <p:spPr bwMode="auto">
          <a:xfrm flipH="1">
            <a:off x="5760569" y="1611327"/>
            <a:ext cx="10074" cy="746504"/>
          </a:xfrm>
          <a:prstGeom prst="straightConnector1">
            <a:avLst/>
          </a:prstGeom>
          <a:noFill/>
          <a:ln w="38100">
            <a:solidFill>
              <a:srgbClr val="5E5E5E"/>
            </a:solidFill>
            <a:round/>
            <a:headEnd type="triangle" w="med" len="med"/>
            <a:tailEnd/>
          </a:ln>
        </p:spPr>
      </p:cxnSp>
      <p:pic>
        <p:nvPicPr>
          <p:cNvPr id="33" name="Picture 77" descr="arrow"/>
          <p:cNvPicPr>
            <a:picLocks noChangeAspect="1" noChangeArrowheads="1"/>
          </p:cNvPicPr>
          <p:nvPr/>
        </p:nvPicPr>
        <p:blipFill>
          <a:blip r:embed="rId7" cstate="print"/>
          <a:srcRect/>
          <a:stretch>
            <a:fillRect/>
          </a:stretch>
        </p:blipFill>
        <p:spPr bwMode="auto">
          <a:xfrm rot="10800000">
            <a:off x="3784775" y="2541075"/>
            <a:ext cx="263188" cy="415681"/>
          </a:xfrm>
          <a:prstGeom prst="rect">
            <a:avLst/>
          </a:prstGeom>
          <a:noFill/>
        </p:spPr>
      </p:pic>
      <p:pic>
        <p:nvPicPr>
          <p:cNvPr id="34" name="Picture 78" descr="arrow"/>
          <p:cNvPicPr>
            <a:picLocks noChangeAspect="1" noChangeArrowheads="1"/>
          </p:cNvPicPr>
          <p:nvPr/>
        </p:nvPicPr>
        <p:blipFill>
          <a:blip r:embed="rId7" cstate="print"/>
          <a:srcRect/>
          <a:stretch>
            <a:fillRect/>
          </a:stretch>
        </p:blipFill>
        <p:spPr bwMode="auto">
          <a:xfrm rot="10800000">
            <a:off x="3784775" y="3313406"/>
            <a:ext cx="263188" cy="415681"/>
          </a:xfrm>
          <a:prstGeom prst="rect">
            <a:avLst/>
          </a:prstGeom>
          <a:noFill/>
        </p:spPr>
      </p:pic>
      <p:pic>
        <p:nvPicPr>
          <p:cNvPr id="35" name="Picture 79" descr="arrow"/>
          <p:cNvPicPr>
            <a:picLocks noChangeAspect="1" noChangeArrowheads="1"/>
          </p:cNvPicPr>
          <p:nvPr/>
        </p:nvPicPr>
        <p:blipFill>
          <a:blip r:embed="rId7" cstate="print"/>
          <a:srcRect/>
          <a:stretch>
            <a:fillRect/>
          </a:stretch>
        </p:blipFill>
        <p:spPr bwMode="auto">
          <a:xfrm rot="10800000" flipH="1">
            <a:off x="6657169" y="2541075"/>
            <a:ext cx="263187" cy="415681"/>
          </a:xfrm>
          <a:prstGeom prst="rect">
            <a:avLst/>
          </a:prstGeom>
          <a:noFill/>
        </p:spPr>
      </p:pic>
      <p:pic>
        <p:nvPicPr>
          <p:cNvPr id="36" name="Picture 80" descr="arrow"/>
          <p:cNvPicPr>
            <a:picLocks noChangeAspect="1" noChangeArrowheads="1"/>
          </p:cNvPicPr>
          <p:nvPr/>
        </p:nvPicPr>
        <p:blipFill>
          <a:blip r:embed="rId7" cstate="print"/>
          <a:srcRect/>
          <a:stretch>
            <a:fillRect/>
          </a:stretch>
        </p:blipFill>
        <p:spPr bwMode="auto">
          <a:xfrm rot="10800000" flipH="1">
            <a:off x="6657169" y="3313406"/>
            <a:ext cx="263187" cy="415681"/>
          </a:xfrm>
          <a:prstGeom prst="rect">
            <a:avLst/>
          </a:prstGeom>
          <a:noFill/>
        </p:spPr>
      </p:pic>
      <p:sp>
        <p:nvSpPr>
          <p:cNvPr id="37" name="TextBox 10"/>
          <p:cNvSpPr txBox="1"/>
          <p:nvPr/>
        </p:nvSpPr>
        <p:spPr>
          <a:xfrm>
            <a:off x="3220816" y="3404635"/>
            <a:ext cx="432167" cy="239101"/>
          </a:xfrm>
          <a:prstGeom prst="rect">
            <a:avLst/>
          </a:prstGeom>
          <a:gradFill flip="none" rotWithShape="1">
            <a:gsLst>
              <a:gs pos="0">
                <a:srgbClr val="292929">
                  <a:lumMod val="10000"/>
                  <a:lumOff val="90000"/>
                  <a:shade val="30000"/>
                  <a:satMod val="115000"/>
                </a:srgbClr>
              </a:gs>
              <a:gs pos="50000">
                <a:srgbClr val="292929">
                  <a:lumMod val="10000"/>
                  <a:lumOff val="90000"/>
                  <a:shade val="67500"/>
                  <a:satMod val="115000"/>
                </a:srgbClr>
              </a:gs>
              <a:gs pos="100000">
                <a:srgbClr val="292929">
                  <a:lumMod val="10000"/>
                  <a:lumOff val="90000"/>
                  <a:shade val="100000"/>
                  <a:satMod val="115000"/>
                </a:srgbClr>
              </a:gs>
            </a:gsLst>
            <a:path path="circle">
              <a:fillToRect t="100000" r="100000"/>
            </a:path>
            <a:tileRect l="-100000" b="-100000"/>
          </a:gradFill>
          <a:ln>
            <a:noFill/>
          </a:ln>
        </p:spPr>
        <p:txBody>
          <a:bodyPr wrap="none" lIns="68653" tIns="34327" rIns="68653" bIns="34327" anchor="ctr">
            <a:prstTxWarp prst="textNoShape">
              <a:avLst/>
            </a:prstTxWarp>
            <a:spAutoFit/>
          </a:bodyPr>
          <a:lstStyle/>
          <a:p>
            <a:pPr algn="ctr"/>
            <a:r>
              <a:rPr lang="en-US" sz="1500" b="1">
                <a:solidFill>
                  <a:srgbClr val="000000"/>
                </a:solidFill>
                <a:ea typeface="Arial" pitchFamily="-123" charset="0"/>
                <a:cs typeface="Arial" pitchFamily="-123" charset="0"/>
              </a:rPr>
              <a:t>CPU</a:t>
            </a:r>
            <a:endParaRPr lang="en-US" sz="1500" b="1">
              <a:solidFill>
                <a:srgbClr val="000000"/>
              </a:solidFill>
              <a:effectLst>
                <a:outerShdw blurRad="38100" dist="38100" dir="2700000" algn="tl">
                  <a:srgbClr val="DDDDDD"/>
                </a:outerShdw>
              </a:effectLst>
              <a:ea typeface="Arial" pitchFamily="-123" charset="0"/>
              <a:cs typeface="Arial" pitchFamily="-123" charset="0"/>
            </a:endParaRPr>
          </a:p>
        </p:txBody>
      </p:sp>
      <p:sp>
        <p:nvSpPr>
          <p:cNvPr id="38" name="TextBox 30"/>
          <p:cNvSpPr txBox="1"/>
          <p:nvPr/>
        </p:nvSpPr>
        <p:spPr>
          <a:xfrm>
            <a:off x="7056357" y="3408102"/>
            <a:ext cx="426893" cy="231207"/>
          </a:xfrm>
          <a:prstGeom prst="rect">
            <a:avLst/>
          </a:prstGeom>
          <a:gradFill flip="none" rotWithShape="1">
            <a:gsLst>
              <a:gs pos="0">
                <a:srgbClr val="292929">
                  <a:lumMod val="10000"/>
                  <a:lumOff val="90000"/>
                  <a:shade val="30000"/>
                  <a:satMod val="115000"/>
                </a:srgbClr>
              </a:gs>
              <a:gs pos="50000">
                <a:srgbClr val="292929">
                  <a:lumMod val="10000"/>
                  <a:lumOff val="90000"/>
                  <a:shade val="67500"/>
                  <a:satMod val="115000"/>
                </a:srgbClr>
              </a:gs>
              <a:gs pos="100000">
                <a:srgbClr val="292929">
                  <a:lumMod val="10000"/>
                  <a:lumOff val="90000"/>
                  <a:shade val="100000"/>
                  <a:satMod val="115000"/>
                </a:srgbClr>
              </a:gs>
            </a:gsLst>
            <a:lin ang="8100000" scaled="1"/>
            <a:tileRect/>
          </a:gradFill>
          <a:ln>
            <a:noFill/>
          </a:ln>
        </p:spPr>
        <p:txBody>
          <a:bodyPr wrap="none" lIns="68653" tIns="34327" rIns="68653" bIns="34327" anchor="ctr">
            <a:prstTxWarp prst="textNoShape">
              <a:avLst/>
            </a:prstTxWarp>
            <a:spAutoFit/>
          </a:bodyPr>
          <a:lstStyle/>
          <a:p>
            <a:pPr algn="ctr"/>
            <a:r>
              <a:rPr lang="en-US" sz="1500" b="1">
                <a:solidFill>
                  <a:srgbClr val="000000"/>
                </a:solidFill>
                <a:ea typeface="Arial" pitchFamily="-123" charset="0"/>
                <a:cs typeface="Arial" pitchFamily="-123" charset="0"/>
              </a:rPr>
              <a:t>CPU</a:t>
            </a:r>
            <a:endParaRPr lang="en-US" sz="1500" b="1">
              <a:solidFill>
                <a:srgbClr val="000000"/>
              </a:solidFill>
              <a:effectLst>
                <a:outerShdw blurRad="38100" dist="38100" dir="2700000" algn="tl">
                  <a:srgbClr val="FFFFFF"/>
                </a:outerShdw>
              </a:effectLst>
              <a:ea typeface="Arial" pitchFamily="-123" charset="0"/>
              <a:cs typeface="Arial" pitchFamily="-123" charset="0"/>
            </a:endParaRPr>
          </a:p>
        </p:txBody>
      </p:sp>
      <p:pic>
        <p:nvPicPr>
          <p:cNvPr id="39" name="Picture 85" descr="cached"/>
          <p:cNvPicPr>
            <a:picLocks noChangeAspect="1" noChangeArrowheads="1"/>
          </p:cNvPicPr>
          <p:nvPr/>
        </p:nvPicPr>
        <p:blipFill>
          <a:blip r:embed="rId8" cstate="print"/>
          <a:srcRect/>
          <a:stretch>
            <a:fillRect/>
          </a:stretch>
        </p:blipFill>
        <p:spPr bwMode="auto">
          <a:xfrm>
            <a:off x="4142408" y="3774590"/>
            <a:ext cx="720302" cy="773561"/>
          </a:xfrm>
          <a:prstGeom prst="rect">
            <a:avLst/>
          </a:prstGeom>
          <a:noFill/>
        </p:spPr>
      </p:pic>
      <p:pic>
        <p:nvPicPr>
          <p:cNvPr id="40" name="Picture 86" descr="uncached"/>
          <p:cNvPicPr>
            <a:picLocks noChangeAspect="1" noChangeArrowheads="1"/>
          </p:cNvPicPr>
          <p:nvPr/>
        </p:nvPicPr>
        <p:blipFill>
          <a:blip r:embed="rId9" cstate="print"/>
          <a:srcRect/>
          <a:stretch>
            <a:fillRect/>
          </a:stretch>
        </p:blipFill>
        <p:spPr bwMode="auto">
          <a:xfrm>
            <a:off x="5872644" y="3774590"/>
            <a:ext cx="720302" cy="773561"/>
          </a:xfrm>
          <a:prstGeom prst="rect">
            <a:avLst/>
          </a:prstGeom>
          <a:noFill/>
        </p:spPr>
      </p:pic>
      <p:pic>
        <p:nvPicPr>
          <p:cNvPr id="41" name="Picture 87" descr="cached"/>
          <p:cNvPicPr>
            <a:picLocks noChangeAspect="1" noChangeArrowheads="1"/>
          </p:cNvPicPr>
          <p:nvPr/>
        </p:nvPicPr>
        <p:blipFill>
          <a:blip r:embed="rId8" cstate="print"/>
          <a:srcRect/>
          <a:stretch>
            <a:fillRect/>
          </a:stretch>
        </p:blipFill>
        <p:spPr bwMode="auto">
          <a:xfrm>
            <a:off x="5002489" y="3774590"/>
            <a:ext cx="720302" cy="773561"/>
          </a:xfrm>
          <a:prstGeom prst="rect">
            <a:avLst/>
          </a:prstGeom>
          <a:noFill/>
        </p:spPr>
      </p:pic>
      <p:sp>
        <p:nvSpPr>
          <p:cNvPr id="42" name="TextBox 23"/>
          <p:cNvSpPr txBox="1"/>
          <p:nvPr/>
        </p:nvSpPr>
        <p:spPr>
          <a:xfrm>
            <a:off x="4224261" y="3799187"/>
            <a:ext cx="545263" cy="368948"/>
          </a:xfrm>
          <a:prstGeom prst="rect">
            <a:avLst/>
          </a:prstGeom>
          <a:noFill/>
        </p:spPr>
        <p:txBody>
          <a:bodyPr wrap="none" lIns="68653" tIns="34327" rIns="68653" bIns="34327" anchor="ctr">
            <a:prstTxWarp prst="textNoShape">
              <a:avLst/>
            </a:prstTxWarp>
            <a:spAutoFit/>
          </a:bodyPr>
          <a:lstStyle/>
          <a:p>
            <a:pPr algn="ctr">
              <a:lnSpc>
                <a:spcPts val="1600"/>
              </a:lnSpc>
            </a:pPr>
            <a:r>
              <a:rPr lang="en-US" sz="1200" b="1" dirty="0">
                <a:solidFill>
                  <a:srgbClr val="000000"/>
                </a:solidFill>
                <a:ea typeface="Arial" pitchFamily="-123" charset="0"/>
                <a:cs typeface="Arial" pitchFamily="-123" charset="0"/>
              </a:rPr>
              <a:t>Cached</a:t>
            </a:r>
          </a:p>
          <a:p>
            <a:pPr algn="ctr">
              <a:lnSpc>
                <a:spcPts val="1600"/>
              </a:lnSpc>
            </a:pPr>
            <a:r>
              <a:rPr lang="en-US" sz="1200" b="1" dirty="0">
                <a:solidFill>
                  <a:srgbClr val="000000"/>
                </a:solidFill>
                <a:ea typeface="Arial" pitchFamily="-123" charset="0"/>
                <a:cs typeface="Arial" pitchFamily="-123" charset="0"/>
              </a:rPr>
              <a:t>Array</a:t>
            </a:r>
          </a:p>
        </p:txBody>
      </p:sp>
      <p:sp>
        <p:nvSpPr>
          <p:cNvPr id="43" name="TextBox 23"/>
          <p:cNvSpPr txBox="1"/>
          <p:nvPr/>
        </p:nvSpPr>
        <p:spPr>
          <a:xfrm>
            <a:off x="5089378" y="3799187"/>
            <a:ext cx="545264" cy="368948"/>
          </a:xfrm>
          <a:prstGeom prst="rect">
            <a:avLst/>
          </a:prstGeom>
          <a:noFill/>
        </p:spPr>
        <p:txBody>
          <a:bodyPr wrap="none" lIns="68653" tIns="34327" rIns="68653" bIns="34327" anchor="ctr">
            <a:prstTxWarp prst="textNoShape">
              <a:avLst/>
            </a:prstTxWarp>
            <a:spAutoFit/>
          </a:bodyPr>
          <a:lstStyle/>
          <a:p>
            <a:pPr algn="ctr">
              <a:lnSpc>
                <a:spcPts val="1600"/>
              </a:lnSpc>
            </a:pPr>
            <a:r>
              <a:rPr lang="en-US" sz="1200" b="1">
                <a:solidFill>
                  <a:srgbClr val="000000"/>
                </a:solidFill>
                <a:ea typeface="Arial" pitchFamily="-123" charset="0"/>
                <a:cs typeface="Arial" pitchFamily="-123" charset="0"/>
              </a:rPr>
              <a:t>Cached</a:t>
            </a:r>
          </a:p>
          <a:p>
            <a:pPr algn="ctr">
              <a:lnSpc>
                <a:spcPts val="1600"/>
              </a:lnSpc>
            </a:pPr>
            <a:r>
              <a:rPr lang="en-US" sz="1200" b="1">
                <a:solidFill>
                  <a:srgbClr val="000000"/>
                </a:solidFill>
                <a:ea typeface="Arial" pitchFamily="-123" charset="0"/>
                <a:cs typeface="Arial" pitchFamily="-123" charset="0"/>
              </a:rPr>
              <a:t>Array</a:t>
            </a:r>
          </a:p>
        </p:txBody>
      </p:sp>
      <p:sp>
        <p:nvSpPr>
          <p:cNvPr id="44" name="TextBox 23"/>
          <p:cNvSpPr txBox="1"/>
          <p:nvPr/>
        </p:nvSpPr>
        <p:spPr>
          <a:xfrm>
            <a:off x="5868867" y="3799187"/>
            <a:ext cx="726598" cy="368948"/>
          </a:xfrm>
          <a:prstGeom prst="rect">
            <a:avLst/>
          </a:prstGeom>
          <a:noFill/>
        </p:spPr>
        <p:txBody>
          <a:bodyPr wrap="none" lIns="68653" tIns="34327" rIns="68653" bIns="34327" anchor="ctr">
            <a:prstTxWarp prst="textNoShape">
              <a:avLst/>
            </a:prstTxWarp>
            <a:spAutoFit/>
          </a:bodyPr>
          <a:lstStyle/>
          <a:p>
            <a:pPr algn="ctr">
              <a:lnSpc>
                <a:spcPts val="1600"/>
              </a:lnSpc>
            </a:pPr>
            <a:r>
              <a:rPr lang="en-US" sz="1200" b="1">
                <a:solidFill>
                  <a:srgbClr val="000000"/>
                </a:solidFill>
                <a:ea typeface="Arial" pitchFamily="-123" charset="0"/>
                <a:cs typeface="Arial" pitchFamily="-123" charset="0"/>
              </a:rPr>
              <a:t>Un-cached</a:t>
            </a:r>
          </a:p>
          <a:p>
            <a:pPr algn="ctr">
              <a:lnSpc>
                <a:spcPts val="1600"/>
              </a:lnSpc>
            </a:pPr>
            <a:r>
              <a:rPr lang="en-US" sz="1200" b="1">
                <a:solidFill>
                  <a:srgbClr val="000000"/>
                </a:solidFill>
                <a:ea typeface="Arial" pitchFamily="-123" charset="0"/>
                <a:cs typeface="Arial" pitchFamily="-123" charset="0"/>
              </a:rPr>
              <a:t>Array</a:t>
            </a:r>
          </a:p>
        </p:txBody>
      </p:sp>
      <p:pic>
        <p:nvPicPr>
          <p:cNvPr id="45" name="Picture 91" descr="text"/>
          <p:cNvPicPr>
            <a:picLocks noChangeAspect="1" noChangeArrowheads="1"/>
          </p:cNvPicPr>
          <p:nvPr/>
        </p:nvPicPr>
        <p:blipFill>
          <a:blip r:embed="rId10" cstate="print"/>
          <a:srcRect/>
          <a:stretch>
            <a:fillRect/>
          </a:stretch>
        </p:blipFill>
        <p:spPr bwMode="auto">
          <a:xfrm>
            <a:off x="1317867" y="631155"/>
            <a:ext cx="1921645" cy="1073639"/>
          </a:xfrm>
          <a:prstGeom prst="rect">
            <a:avLst/>
          </a:prstGeom>
          <a:noFill/>
        </p:spPr>
      </p:pic>
    </p:spTree>
    <p:extLst>
      <p:ext uri="{BB962C8B-B14F-4D97-AF65-F5344CB8AC3E}">
        <p14:creationId xmlns:p14="http://schemas.microsoft.com/office/powerpoint/2010/main" val="237112559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C:\Users\RobGriffin\Desktop\WorkFile\data-cen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1472"/>
            <a:ext cx="9144000" cy="5484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584755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429905"/>
            <a:ext cx="8573118" cy="457048"/>
          </a:xfrm>
        </p:spPr>
        <p:txBody>
          <a:bodyPr/>
          <a:lstStyle/>
          <a:p>
            <a:pPr algn="ctr"/>
            <a:r>
              <a:rPr lang="de-DE" dirty="0" smtClean="0"/>
              <a:t>DataCore Cache – An </a:t>
            </a:r>
            <a:r>
              <a:rPr lang="de-DE" dirty="0" err="1" smtClean="0"/>
              <a:t>Application</a:t>
            </a:r>
            <a:r>
              <a:rPr lang="de-DE" dirty="0" smtClean="0"/>
              <a:t> View</a:t>
            </a:r>
            <a:endParaRPr lang="en-US" dirty="0"/>
          </a:p>
        </p:txBody>
      </p:sp>
      <p:sp>
        <p:nvSpPr>
          <p:cNvPr id="4" name="TextBox 3"/>
          <p:cNvSpPr txBox="1"/>
          <p:nvPr/>
        </p:nvSpPr>
        <p:spPr>
          <a:xfrm>
            <a:off x="297454" y="1098935"/>
            <a:ext cx="8617945" cy="738664"/>
          </a:xfrm>
          <a:prstGeom prst="rect">
            <a:avLst/>
          </a:prstGeom>
          <a:noFill/>
        </p:spPr>
        <p:txBody>
          <a:bodyPr wrap="square" rtlCol="0">
            <a:spAutoFit/>
          </a:bodyPr>
          <a:lstStyle/>
          <a:p>
            <a:pPr algn="ctr"/>
            <a:r>
              <a:rPr lang="de-DE" b="1" dirty="0" smtClean="0">
                <a:latin typeface="+mn-lt"/>
              </a:rPr>
              <a:t>Hardware </a:t>
            </a:r>
            <a:r>
              <a:rPr lang="de-DE" b="1" dirty="0" err="1" smtClean="0">
                <a:latin typeface="+mn-lt"/>
              </a:rPr>
              <a:t>Testbed</a:t>
            </a:r>
            <a:r>
              <a:rPr lang="de-DE" b="1" dirty="0" smtClean="0">
                <a:latin typeface="+mn-lt"/>
              </a:rPr>
              <a:t>: 1 Database Server </a:t>
            </a:r>
            <a:r>
              <a:rPr lang="de-DE" b="1" dirty="0" err="1" smtClean="0">
                <a:latin typeface="+mn-lt"/>
              </a:rPr>
              <a:t>connected</a:t>
            </a:r>
            <a:r>
              <a:rPr lang="de-DE" b="1" dirty="0" smtClean="0">
                <a:latin typeface="+mn-lt"/>
              </a:rPr>
              <a:t> via</a:t>
            </a:r>
          </a:p>
          <a:p>
            <a:r>
              <a:rPr lang="de-DE" dirty="0" smtClean="0">
                <a:latin typeface="+mn-lt"/>
              </a:rPr>
              <a:t>a.) </a:t>
            </a:r>
            <a:r>
              <a:rPr lang="de-DE" dirty="0" err="1" smtClean="0">
                <a:latin typeface="+mn-lt"/>
              </a:rPr>
              <a:t>Fibre</a:t>
            </a:r>
            <a:r>
              <a:rPr lang="de-DE" dirty="0" smtClean="0">
                <a:latin typeface="+mn-lt"/>
              </a:rPr>
              <a:t> Channel </a:t>
            </a:r>
            <a:r>
              <a:rPr lang="de-DE" dirty="0" err="1" smtClean="0">
                <a:latin typeface="+mn-lt"/>
              </a:rPr>
              <a:t>to</a:t>
            </a:r>
            <a:r>
              <a:rPr lang="de-DE" dirty="0" smtClean="0">
                <a:latin typeface="+mn-lt"/>
              </a:rPr>
              <a:t> a </a:t>
            </a:r>
            <a:r>
              <a:rPr lang="de-DE" dirty="0" err="1" smtClean="0">
                <a:latin typeface="+mn-lt"/>
              </a:rPr>
              <a:t>NetApp</a:t>
            </a:r>
            <a:r>
              <a:rPr lang="de-DE" dirty="0" smtClean="0">
                <a:latin typeface="+mn-lt"/>
              </a:rPr>
              <a:t> FAS 2020 </a:t>
            </a:r>
            <a:r>
              <a:rPr lang="de-DE" dirty="0" err="1" smtClean="0">
                <a:latin typeface="+mn-lt"/>
              </a:rPr>
              <a:t>equipped</a:t>
            </a:r>
            <a:r>
              <a:rPr lang="de-DE" dirty="0" smtClean="0">
                <a:latin typeface="+mn-lt"/>
              </a:rPr>
              <a:t> </a:t>
            </a:r>
            <a:r>
              <a:rPr lang="de-DE" dirty="0" err="1" smtClean="0">
                <a:latin typeface="+mn-lt"/>
              </a:rPr>
              <a:t>with</a:t>
            </a:r>
            <a:r>
              <a:rPr lang="de-DE" dirty="0" smtClean="0">
                <a:latin typeface="+mn-lt"/>
              </a:rPr>
              <a:t> 12x300GB </a:t>
            </a:r>
            <a:r>
              <a:rPr lang="de-DE" dirty="0" err="1" smtClean="0">
                <a:latin typeface="+mn-lt"/>
              </a:rPr>
              <a:t>Fibre</a:t>
            </a:r>
            <a:r>
              <a:rPr lang="de-DE" dirty="0" smtClean="0">
                <a:latin typeface="+mn-lt"/>
              </a:rPr>
              <a:t> Channel Drives</a:t>
            </a:r>
          </a:p>
          <a:p>
            <a:r>
              <a:rPr lang="de-DE" dirty="0" smtClean="0">
                <a:latin typeface="+mn-lt"/>
              </a:rPr>
              <a:t>b.) </a:t>
            </a:r>
            <a:r>
              <a:rPr lang="de-DE" dirty="0" err="1" smtClean="0">
                <a:latin typeface="+mn-lt"/>
              </a:rPr>
              <a:t>Fibre</a:t>
            </a:r>
            <a:r>
              <a:rPr lang="de-DE" dirty="0" smtClean="0">
                <a:latin typeface="+mn-lt"/>
              </a:rPr>
              <a:t> Channel </a:t>
            </a:r>
            <a:r>
              <a:rPr lang="de-DE" dirty="0" err="1" smtClean="0">
                <a:latin typeface="+mn-lt"/>
              </a:rPr>
              <a:t>to</a:t>
            </a:r>
            <a:r>
              <a:rPr lang="de-DE" dirty="0" smtClean="0">
                <a:latin typeface="+mn-lt"/>
              </a:rPr>
              <a:t> a DataCore Server </a:t>
            </a:r>
            <a:r>
              <a:rPr lang="de-DE" dirty="0" err="1" smtClean="0">
                <a:latin typeface="+mn-lt"/>
              </a:rPr>
              <a:t>accessing</a:t>
            </a:r>
            <a:r>
              <a:rPr lang="de-DE" dirty="0" smtClean="0">
                <a:latin typeface="+mn-lt"/>
              </a:rPr>
              <a:t> an Fujitsu </a:t>
            </a:r>
            <a:r>
              <a:rPr lang="de-DE" dirty="0" err="1" smtClean="0">
                <a:latin typeface="+mn-lt"/>
              </a:rPr>
              <a:t>Eternus</a:t>
            </a:r>
            <a:r>
              <a:rPr lang="de-DE" dirty="0" smtClean="0">
                <a:latin typeface="+mn-lt"/>
              </a:rPr>
              <a:t> DX 80 </a:t>
            </a:r>
            <a:r>
              <a:rPr lang="de-DE" dirty="0" err="1" smtClean="0">
                <a:latin typeface="+mn-lt"/>
              </a:rPr>
              <a:t>with</a:t>
            </a:r>
            <a:r>
              <a:rPr lang="de-DE" dirty="0" smtClean="0">
                <a:solidFill>
                  <a:srgbClr val="FF0000"/>
                </a:solidFill>
                <a:latin typeface="+mn-lt"/>
              </a:rPr>
              <a:t> </a:t>
            </a:r>
            <a:r>
              <a:rPr lang="de-DE" dirty="0" smtClean="0">
                <a:latin typeface="+mn-lt"/>
              </a:rPr>
              <a:t>12x 300GB SAS Drives</a:t>
            </a:r>
            <a:endParaRPr lang="en-US" dirty="0" err="1" smtClean="0">
              <a:latin typeface="+mn-lt"/>
            </a:endParaRPr>
          </a:p>
        </p:txBody>
      </p:sp>
      <p:sp>
        <p:nvSpPr>
          <p:cNvPr id="5" name="TextBox 4"/>
          <p:cNvSpPr txBox="1"/>
          <p:nvPr/>
        </p:nvSpPr>
        <p:spPr>
          <a:xfrm>
            <a:off x="297455" y="2396172"/>
            <a:ext cx="8692309" cy="1169551"/>
          </a:xfrm>
          <a:prstGeom prst="rect">
            <a:avLst/>
          </a:prstGeom>
          <a:noFill/>
        </p:spPr>
        <p:txBody>
          <a:bodyPr wrap="square" rtlCol="0">
            <a:spAutoFit/>
          </a:bodyPr>
          <a:lstStyle/>
          <a:p>
            <a:pPr algn="ctr"/>
            <a:r>
              <a:rPr lang="de-DE" b="1" dirty="0" smtClean="0">
                <a:latin typeface="+mn-lt"/>
              </a:rPr>
              <a:t>Software </a:t>
            </a:r>
            <a:r>
              <a:rPr lang="de-DE" b="1" dirty="0" err="1" smtClean="0">
                <a:latin typeface="+mn-lt"/>
              </a:rPr>
              <a:t>Testbed</a:t>
            </a:r>
            <a:r>
              <a:rPr lang="de-DE" b="1" dirty="0" smtClean="0">
                <a:latin typeface="+mn-lt"/>
              </a:rPr>
              <a:t>: Informix CRM DB </a:t>
            </a:r>
            <a:r>
              <a:rPr lang="de-DE" b="1" dirty="0" err="1" smtClean="0">
                <a:latin typeface="+mn-lt"/>
              </a:rPr>
              <a:t>with</a:t>
            </a:r>
            <a:r>
              <a:rPr lang="de-DE" b="1" dirty="0" smtClean="0">
                <a:latin typeface="+mn-lt"/>
              </a:rPr>
              <a:t> 8.8 Million Records</a:t>
            </a:r>
          </a:p>
          <a:p>
            <a:pPr algn="ctr"/>
            <a:endParaRPr lang="de-DE" dirty="0" smtClean="0">
              <a:latin typeface="+mn-lt"/>
            </a:endParaRPr>
          </a:p>
          <a:p>
            <a:pPr algn="ctr"/>
            <a:r>
              <a:rPr lang="de-DE" dirty="0" err="1" smtClean="0"/>
              <a:t>Tested</a:t>
            </a:r>
            <a:r>
              <a:rPr lang="de-DE" dirty="0" smtClean="0"/>
              <a:t> </a:t>
            </a:r>
            <a:r>
              <a:rPr lang="de-DE" dirty="0" err="1" smtClean="0"/>
              <a:t>Operations</a:t>
            </a:r>
            <a:r>
              <a:rPr lang="de-DE" dirty="0" smtClean="0"/>
              <a:t>:</a:t>
            </a:r>
            <a:endParaRPr lang="de-DE" dirty="0" smtClean="0">
              <a:latin typeface="+mn-lt"/>
            </a:endParaRPr>
          </a:p>
          <a:p>
            <a:r>
              <a:rPr lang="de-DE" dirty="0"/>
              <a:t>1</a:t>
            </a:r>
            <a:r>
              <a:rPr lang="de-DE" dirty="0" smtClean="0">
                <a:latin typeface="+mn-lt"/>
              </a:rPr>
              <a:t>.) Select </a:t>
            </a:r>
            <a:r>
              <a:rPr lang="de-DE" dirty="0" err="1" smtClean="0">
                <a:latin typeface="+mn-lt"/>
              </a:rPr>
              <a:t>of</a:t>
            </a:r>
            <a:r>
              <a:rPr lang="de-DE" dirty="0" smtClean="0">
                <a:latin typeface="+mn-lt"/>
              </a:rPr>
              <a:t> a </a:t>
            </a:r>
            <a:r>
              <a:rPr lang="de-DE" dirty="0" err="1" smtClean="0">
                <a:latin typeface="+mn-lt"/>
              </a:rPr>
              <a:t>customer</a:t>
            </a:r>
            <a:r>
              <a:rPr lang="de-DE" dirty="0" smtClean="0">
                <a:latin typeface="+mn-lt"/>
              </a:rPr>
              <a:t> </a:t>
            </a:r>
            <a:r>
              <a:rPr lang="de-DE" dirty="0" err="1" smtClean="0">
                <a:latin typeface="+mn-lt"/>
              </a:rPr>
              <a:t>profile</a:t>
            </a:r>
            <a:r>
              <a:rPr lang="de-DE" dirty="0" smtClean="0">
                <a:latin typeface="+mn-lt"/>
              </a:rPr>
              <a:t> </a:t>
            </a:r>
            <a:r>
              <a:rPr lang="de-DE" dirty="0" err="1" smtClean="0">
                <a:latin typeface="+mn-lt"/>
              </a:rPr>
              <a:t>using</a:t>
            </a:r>
            <a:r>
              <a:rPr lang="de-DE" dirty="0" smtClean="0">
                <a:latin typeface="+mn-lt"/>
              </a:rPr>
              <a:t> </a:t>
            </a:r>
            <a:r>
              <a:rPr lang="de-DE" dirty="0" err="1" smtClean="0">
                <a:latin typeface="+mn-lt"/>
              </a:rPr>
              <a:t>sequential</a:t>
            </a:r>
            <a:r>
              <a:rPr lang="de-DE" dirty="0" smtClean="0">
                <a:latin typeface="+mn-lt"/>
              </a:rPr>
              <a:t> </a:t>
            </a:r>
            <a:r>
              <a:rPr lang="de-DE" dirty="0" err="1" smtClean="0">
                <a:latin typeface="+mn-lt"/>
              </a:rPr>
              <a:t>scan</a:t>
            </a:r>
            <a:r>
              <a:rPr lang="de-DE" dirty="0" smtClean="0">
                <a:latin typeface="+mn-lt"/>
              </a:rPr>
              <a:t>, </a:t>
            </a:r>
            <a:r>
              <a:rPr lang="de-DE" dirty="0" err="1" smtClean="0">
                <a:latin typeface="+mn-lt"/>
              </a:rPr>
              <a:t>reading</a:t>
            </a:r>
            <a:r>
              <a:rPr lang="de-DE" dirty="0"/>
              <a:t> </a:t>
            </a:r>
            <a:r>
              <a:rPr lang="de-DE" dirty="0" smtClean="0">
                <a:latin typeface="+mn-lt"/>
              </a:rPr>
              <a:t>8.8 Millionen </a:t>
            </a:r>
            <a:r>
              <a:rPr lang="de-DE" dirty="0" err="1" smtClean="0"/>
              <a:t>r</a:t>
            </a:r>
            <a:r>
              <a:rPr lang="de-DE" dirty="0" err="1" smtClean="0">
                <a:latin typeface="+mn-lt"/>
              </a:rPr>
              <a:t>ecords</a:t>
            </a:r>
            <a:r>
              <a:rPr lang="de-DE" dirty="0" smtClean="0">
                <a:latin typeface="+mn-lt"/>
              </a:rPr>
              <a:t>, </a:t>
            </a:r>
            <a:r>
              <a:rPr lang="de-DE" dirty="0" err="1" smtClean="0">
                <a:latin typeface="+mn-lt"/>
              </a:rPr>
              <a:t>no</a:t>
            </a:r>
            <a:r>
              <a:rPr lang="de-DE" dirty="0" smtClean="0">
                <a:latin typeface="+mn-lt"/>
              </a:rPr>
              <a:t> </a:t>
            </a:r>
            <a:r>
              <a:rPr lang="de-DE" dirty="0" err="1" smtClean="0">
                <a:latin typeface="+mn-lt"/>
              </a:rPr>
              <a:t>index</a:t>
            </a:r>
            <a:r>
              <a:rPr lang="de-DE" dirty="0" smtClean="0">
                <a:latin typeface="+mn-lt"/>
              </a:rPr>
              <a:t>.</a:t>
            </a:r>
          </a:p>
          <a:p>
            <a:r>
              <a:rPr lang="de-DE" dirty="0"/>
              <a:t>2</a:t>
            </a:r>
            <a:r>
              <a:rPr lang="de-DE" dirty="0" smtClean="0"/>
              <a:t>.) Store </a:t>
            </a:r>
            <a:r>
              <a:rPr lang="de-DE" dirty="0" err="1" smtClean="0"/>
              <a:t>result</a:t>
            </a:r>
            <a:r>
              <a:rPr lang="de-DE" dirty="0" smtClean="0"/>
              <a:t> </a:t>
            </a:r>
            <a:r>
              <a:rPr lang="de-DE" dirty="0" err="1" smtClean="0"/>
              <a:t>set</a:t>
            </a:r>
            <a:r>
              <a:rPr lang="de-DE" dirty="0" smtClean="0"/>
              <a:t> </a:t>
            </a:r>
            <a:r>
              <a:rPr lang="de-DE" dirty="0" err="1" smtClean="0"/>
              <a:t>of</a:t>
            </a:r>
            <a:r>
              <a:rPr lang="de-DE" dirty="0" smtClean="0"/>
              <a:t> 750,000 </a:t>
            </a:r>
            <a:r>
              <a:rPr lang="de-DE" dirty="0" err="1" smtClean="0"/>
              <a:t>records</a:t>
            </a:r>
            <a:r>
              <a:rPr lang="de-DE" dirty="0"/>
              <a:t> </a:t>
            </a:r>
            <a:r>
              <a:rPr lang="de-DE" dirty="0" smtClean="0"/>
              <a:t>in a </a:t>
            </a:r>
            <a:r>
              <a:rPr lang="de-DE" dirty="0" err="1" smtClean="0"/>
              <a:t>temporary</a:t>
            </a:r>
            <a:r>
              <a:rPr lang="de-DE" dirty="0" smtClean="0"/>
              <a:t> </a:t>
            </a:r>
            <a:r>
              <a:rPr lang="de-DE" dirty="0" err="1" smtClean="0"/>
              <a:t>table</a:t>
            </a:r>
            <a:r>
              <a:rPr lang="de-DE" dirty="0" smtClean="0"/>
              <a:t> on </a:t>
            </a:r>
            <a:r>
              <a:rPr lang="de-DE" dirty="0" err="1" smtClean="0"/>
              <a:t>disk</a:t>
            </a:r>
            <a:r>
              <a:rPr lang="de-DE" dirty="0" smtClean="0"/>
              <a:t>.</a:t>
            </a:r>
            <a:endParaRPr lang="de-DE" dirty="0" smtClean="0">
              <a:latin typeface="+mn-lt"/>
            </a:endParaRPr>
          </a:p>
        </p:txBody>
      </p:sp>
      <p:sp>
        <p:nvSpPr>
          <p:cNvPr id="6" name="TextBox 5"/>
          <p:cNvSpPr txBox="1"/>
          <p:nvPr/>
        </p:nvSpPr>
        <p:spPr>
          <a:xfrm>
            <a:off x="1410159" y="3833871"/>
            <a:ext cx="6180463" cy="523220"/>
          </a:xfrm>
          <a:prstGeom prst="rect">
            <a:avLst/>
          </a:prstGeom>
          <a:noFill/>
        </p:spPr>
        <p:txBody>
          <a:bodyPr wrap="square" rtlCol="0">
            <a:spAutoFit/>
          </a:bodyPr>
          <a:lstStyle/>
          <a:p>
            <a:pPr algn="ctr"/>
            <a:r>
              <a:rPr lang="de-DE" dirty="0" smtClean="0">
                <a:latin typeface="+mn-lt"/>
              </a:rPr>
              <a:t>The </a:t>
            </a:r>
            <a:r>
              <a:rPr lang="de-DE" dirty="0" err="1" smtClean="0">
                <a:latin typeface="+mn-lt"/>
              </a:rPr>
              <a:t>test</a:t>
            </a:r>
            <a:r>
              <a:rPr lang="de-DE" dirty="0" smtClean="0">
                <a:latin typeface="+mn-lt"/>
              </a:rPr>
              <a:t> was </a:t>
            </a:r>
            <a:r>
              <a:rPr lang="de-DE" dirty="0" err="1" smtClean="0">
                <a:latin typeface="+mn-lt"/>
              </a:rPr>
              <a:t>repeated</a:t>
            </a:r>
            <a:r>
              <a:rPr lang="de-DE" dirty="0" smtClean="0">
                <a:latin typeface="+mn-lt"/>
              </a:rPr>
              <a:t> 3 </a:t>
            </a:r>
            <a:r>
              <a:rPr lang="de-DE" dirty="0" err="1" smtClean="0">
                <a:latin typeface="+mn-lt"/>
              </a:rPr>
              <a:t>times</a:t>
            </a:r>
            <a:r>
              <a:rPr lang="de-DE" dirty="0" smtClean="0">
                <a:latin typeface="+mn-lt"/>
              </a:rPr>
              <a:t> </a:t>
            </a:r>
            <a:r>
              <a:rPr lang="de-DE" dirty="0" err="1" smtClean="0">
                <a:latin typeface="+mn-lt"/>
              </a:rPr>
              <a:t>for</a:t>
            </a:r>
            <a:r>
              <a:rPr lang="de-DE" dirty="0" smtClean="0">
                <a:latin typeface="+mn-lt"/>
              </a:rPr>
              <a:t> </a:t>
            </a:r>
            <a:r>
              <a:rPr lang="de-DE" dirty="0" err="1" smtClean="0">
                <a:latin typeface="+mn-lt"/>
              </a:rPr>
              <a:t>each</a:t>
            </a:r>
            <a:r>
              <a:rPr lang="de-DE" dirty="0" smtClean="0">
                <a:latin typeface="+mn-lt"/>
              </a:rPr>
              <a:t> </a:t>
            </a:r>
            <a:r>
              <a:rPr lang="de-DE" dirty="0" err="1" smtClean="0">
                <a:latin typeface="+mn-lt"/>
              </a:rPr>
              <a:t>storage</a:t>
            </a:r>
            <a:r>
              <a:rPr lang="de-DE" dirty="0" smtClean="0">
                <a:latin typeface="+mn-lt"/>
              </a:rPr>
              <a:t> </a:t>
            </a:r>
            <a:r>
              <a:rPr lang="de-DE" dirty="0" err="1" smtClean="0">
                <a:latin typeface="+mn-lt"/>
              </a:rPr>
              <a:t>configuration</a:t>
            </a:r>
            <a:r>
              <a:rPr lang="de-DE" dirty="0" smtClean="0">
                <a:latin typeface="+mn-lt"/>
              </a:rPr>
              <a:t>.</a:t>
            </a:r>
          </a:p>
          <a:p>
            <a:pPr algn="ctr"/>
            <a:r>
              <a:rPr lang="de-DE" dirty="0" smtClean="0"/>
              <a:t>The DB was </a:t>
            </a:r>
            <a:r>
              <a:rPr lang="de-DE" dirty="0" err="1" smtClean="0"/>
              <a:t>stopped</a:t>
            </a:r>
            <a:r>
              <a:rPr lang="de-DE" dirty="0" smtClean="0"/>
              <a:t> </a:t>
            </a:r>
            <a:r>
              <a:rPr lang="de-DE" dirty="0" err="1" smtClean="0"/>
              <a:t>and</a:t>
            </a:r>
            <a:r>
              <a:rPr lang="de-DE" dirty="0" smtClean="0"/>
              <a:t> </a:t>
            </a:r>
            <a:r>
              <a:rPr lang="de-DE" dirty="0" err="1" smtClean="0"/>
              <a:t>started</a:t>
            </a:r>
            <a:r>
              <a:rPr lang="de-DE" dirty="0" smtClean="0"/>
              <a:t> </a:t>
            </a:r>
            <a:r>
              <a:rPr lang="de-DE" dirty="0" err="1" smtClean="0"/>
              <a:t>before</a:t>
            </a:r>
            <a:r>
              <a:rPr lang="de-DE" dirty="0" smtClean="0"/>
              <a:t> </a:t>
            </a:r>
            <a:r>
              <a:rPr lang="de-DE" dirty="0" err="1" smtClean="0"/>
              <a:t>each</a:t>
            </a:r>
            <a:r>
              <a:rPr lang="de-DE" dirty="0" smtClean="0"/>
              <a:t> </a:t>
            </a:r>
            <a:r>
              <a:rPr lang="de-DE" dirty="0" err="1" smtClean="0"/>
              <a:t>test</a:t>
            </a:r>
            <a:r>
              <a:rPr lang="de-DE" dirty="0" smtClean="0"/>
              <a:t>.</a:t>
            </a:r>
            <a:endParaRPr lang="de-DE" dirty="0" smtClean="0">
              <a:latin typeface="+mn-lt"/>
            </a:endParaRPr>
          </a:p>
        </p:txBody>
      </p:sp>
    </p:spTree>
    <p:extLst>
      <p:ext uri="{BB962C8B-B14F-4D97-AF65-F5344CB8AC3E}">
        <p14:creationId xmlns:p14="http://schemas.microsoft.com/office/powerpoint/2010/main" val="563277970"/>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455" y="429905"/>
            <a:ext cx="8573118" cy="914096"/>
          </a:xfrm>
        </p:spPr>
        <p:txBody>
          <a:bodyPr/>
          <a:lstStyle/>
          <a:p>
            <a:pPr algn="ctr"/>
            <a:r>
              <a:rPr lang="de-DE" dirty="0" err="1" smtClean="0"/>
              <a:t>Results</a:t>
            </a:r>
            <a:r>
              <a:rPr lang="de-DE" dirty="0" smtClean="0"/>
              <a:t> </a:t>
            </a:r>
            <a:r>
              <a:rPr lang="de-DE" dirty="0" err="1" smtClean="0"/>
              <a:t>for</a:t>
            </a:r>
            <a:r>
              <a:rPr lang="de-DE" dirty="0" smtClean="0"/>
              <a:t> DB Server </a:t>
            </a:r>
            <a:r>
              <a:rPr lang="de-DE" dirty="0" err="1" smtClean="0"/>
              <a:t>attached</a:t>
            </a:r>
            <a:r>
              <a:rPr lang="de-DE" dirty="0" smtClean="0"/>
              <a:t> </a:t>
            </a:r>
            <a:r>
              <a:rPr lang="de-DE" dirty="0" err="1" smtClean="0"/>
              <a:t>to</a:t>
            </a:r>
            <a:r>
              <a:rPr lang="de-DE" dirty="0" smtClean="0"/>
              <a:t/>
            </a:r>
            <a:br>
              <a:rPr lang="de-DE" dirty="0" smtClean="0"/>
            </a:br>
            <a:r>
              <a:rPr lang="de-DE" dirty="0" smtClean="0"/>
              <a:t> </a:t>
            </a:r>
            <a:r>
              <a:rPr lang="de-DE" dirty="0" err="1" smtClean="0"/>
              <a:t>NetApp</a:t>
            </a:r>
            <a:r>
              <a:rPr lang="de-DE" dirty="0" smtClean="0"/>
              <a:t> FAS 2020</a:t>
            </a:r>
            <a:endParaRPr lang="en-US" dirty="0"/>
          </a:p>
        </p:txBody>
      </p:sp>
      <p:sp>
        <p:nvSpPr>
          <p:cNvPr id="5" name="TextBox 4"/>
          <p:cNvSpPr txBox="1"/>
          <p:nvPr/>
        </p:nvSpPr>
        <p:spPr>
          <a:xfrm>
            <a:off x="297455" y="2396172"/>
            <a:ext cx="8692309" cy="461665"/>
          </a:xfrm>
          <a:prstGeom prst="rect">
            <a:avLst/>
          </a:prstGeom>
          <a:noFill/>
        </p:spPr>
        <p:txBody>
          <a:bodyPr wrap="square" rtlCol="0">
            <a:spAutoFit/>
          </a:bodyPr>
          <a:lstStyle/>
          <a:p>
            <a:pPr algn="ctr"/>
            <a:r>
              <a:rPr lang="de-DE" sz="2400" dirty="0" smtClean="0"/>
              <a:t>Total </a:t>
            </a:r>
            <a:r>
              <a:rPr lang="de-DE" sz="2400" dirty="0" err="1" smtClean="0"/>
              <a:t>runtime</a:t>
            </a:r>
            <a:r>
              <a:rPr lang="de-DE" sz="2400" dirty="0" smtClean="0"/>
              <a:t> </a:t>
            </a:r>
            <a:r>
              <a:rPr lang="de-DE" sz="2400" dirty="0" err="1" smtClean="0"/>
              <a:t>of</a:t>
            </a:r>
            <a:r>
              <a:rPr lang="de-DE" sz="2400" dirty="0" smtClean="0"/>
              <a:t> </a:t>
            </a:r>
            <a:r>
              <a:rPr lang="de-DE" sz="2400" dirty="0" err="1" smtClean="0"/>
              <a:t>the</a:t>
            </a:r>
            <a:r>
              <a:rPr lang="de-DE" sz="2400" dirty="0" smtClean="0"/>
              <a:t> Task = 13min </a:t>
            </a:r>
            <a:endParaRPr lang="en-US" sz="2400" dirty="0" err="1" smtClean="0"/>
          </a:p>
        </p:txBody>
      </p:sp>
    </p:spTree>
    <p:extLst>
      <p:ext uri="{BB962C8B-B14F-4D97-AF65-F5344CB8AC3E}">
        <p14:creationId xmlns:p14="http://schemas.microsoft.com/office/powerpoint/2010/main" val="956990259"/>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455" y="2396172"/>
            <a:ext cx="8692309" cy="461665"/>
          </a:xfrm>
          <a:prstGeom prst="rect">
            <a:avLst/>
          </a:prstGeom>
          <a:noFill/>
        </p:spPr>
        <p:txBody>
          <a:bodyPr wrap="square" rtlCol="0">
            <a:spAutoFit/>
          </a:bodyPr>
          <a:lstStyle/>
          <a:p>
            <a:pPr algn="ctr"/>
            <a:r>
              <a:rPr lang="de-DE" sz="2400" dirty="0"/>
              <a:t>Total </a:t>
            </a:r>
            <a:r>
              <a:rPr lang="de-DE" sz="2400" dirty="0" err="1"/>
              <a:t>runtime</a:t>
            </a:r>
            <a:r>
              <a:rPr lang="de-DE" sz="2400" dirty="0"/>
              <a:t> </a:t>
            </a:r>
            <a:r>
              <a:rPr lang="de-DE" sz="2400" dirty="0" err="1"/>
              <a:t>of</a:t>
            </a:r>
            <a:r>
              <a:rPr lang="de-DE" sz="2400" dirty="0"/>
              <a:t> </a:t>
            </a:r>
            <a:r>
              <a:rPr lang="de-DE" sz="2400" dirty="0" err="1"/>
              <a:t>the</a:t>
            </a:r>
            <a:r>
              <a:rPr lang="de-DE" sz="2400" dirty="0"/>
              <a:t> Task = </a:t>
            </a:r>
            <a:r>
              <a:rPr lang="de-DE" sz="2400" dirty="0" smtClean="0"/>
              <a:t>2min 12sec! </a:t>
            </a:r>
            <a:endParaRPr lang="en-US" sz="2400" dirty="0" err="1" smtClean="0"/>
          </a:p>
        </p:txBody>
      </p:sp>
      <p:sp>
        <p:nvSpPr>
          <p:cNvPr id="6" name="TextBox 5"/>
          <p:cNvSpPr txBox="1"/>
          <p:nvPr/>
        </p:nvSpPr>
        <p:spPr>
          <a:xfrm>
            <a:off x="958468" y="3329848"/>
            <a:ext cx="7425369" cy="1077218"/>
          </a:xfrm>
          <a:prstGeom prst="rect">
            <a:avLst/>
          </a:prstGeom>
          <a:noFill/>
        </p:spPr>
        <p:txBody>
          <a:bodyPr wrap="square" rtlCol="0">
            <a:spAutoFit/>
          </a:bodyPr>
          <a:lstStyle/>
          <a:p>
            <a:pPr algn="ctr"/>
            <a:r>
              <a:rPr lang="de-DE" sz="3200" dirty="0" smtClean="0">
                <a:latin typeface="+mn-lt"/>
              </a:rPr>
              <a:t>Performance </a:t>
            </a:r>
            <a:r>
              <a:rPr lang="de-DE" sz="3200" dirty="0" err="1" smtClean="0">
                <a:latin typeface="+mn-lt"/>
              </a:rPr>
              <a:t>Gain</a:t>
            </a:r>
            <a:r>
              <a:rPr lang="de-DE" sz="3200" dirty="0" smtClean="0">
                <a:latin typeface="+mn-lt"/>
              </a:rPr>
              <a:t>  </a:t>
            </a:r>
          </a:p>
          <a:p>
            <a:pPr algn="ctr"/>
            <a:r>
              <a:rPr lang="de-DE" sz="3200" b="1" dirty="0" smtClean="0">
                <a:effectLst>
                  <a:outerShdw blurRad="38100" dist="38100" dir="2700000" algn="tl">
                    <a:srgbClr val="000000">
                      <a:alpha val="43137"/>
                    </a:srgbClr>
                  </a:outerShdw>
                </a:effectLst>
                <a:latin typeface="+mn-lt"/>
              </a:rPr>
              <a:t>591%</a:t>
            </a:r>
            <a:endParaRPr lang="en-US" sz="3200" b="1" dirty="0" err="1" smtClean="0">
              <a:effectLst>
                <a:outerShdw blurRad="38100" dist="38100" dir="2700000" algn="tl">
                  <a:srgbClr val="000000">
                    <a:alpha val="43137"/>
                  </a:srgbClr>
                </a:outerShdw>
              </a:effectLst>
              <a:latin typeface="+mn-lt"/>
            </a:endParaRPr>
          </a:p>
        </p:txBody>
      </p:sp>
      <p:sp>
        <p:nvSpPr>
          <p:cNvPr id="8" name="Title 1"/>
          <p:cNvSpPr>
            <a:spLocks noGrp="1"/>
          </p:cNvSpPr>
          <p:nvPr>
            <p:ph type="title"/>
          </p:nvPr>
        </p:nvSpPr>
        <p:spPr>
          <a:xfrm>
            <a:off x="297455" y="429905"/>
            <a:ext cx="8573118" cy="914096"/>
          </a:xfrm>
        </p:spPr>
        <p:txBody>
          <a:bodyPr/>
          <a:lstStyle/>
          <a:p>
            <a:pPr algn="ctr"/>
            <a:r>
              <a:rPr lang="de-DE" dirty="0" err="1" smtClean="0"/>
              <a:t>Results</a:t>
            </a:r>
            <a:r>
              <a:rPr lang="de-DE" dirty="0" smtClean="0"/>
              <a:t> </a:t>
            </a:r>
            <a:r>
              <a:rPr lang="de-DE" dirty="0" err="1" smtClean="0"/>
              <a:t>for</a:t>
            </a:r>
            <a:r>
              <a:rPr lang="de-DE" dirty="0" smtClean="0"/>
              <a:t> DB Server </a:t>
            </a:r>
            <a:r>
              <a:rPr lang="de-DE" dirty="0" err="1" smtClean="0"/>
              <a:t>attached</a:t>
            </a:r>
            <a:r>
              <a:rPr lang="de-DE" dirty="0" smtClean="0"/>
              <a:t> </a:t>
            </a:r>
            <a:r>
              <a:rPr lang="de-DE" dirty="0" err="1" smtClean="0"/>
              <a:t>to</a:t>
            </a:r>
            <a:r>
              <a:rPr lang="de-DE" dirty="0" smtClean="0"/>
              <a:t/>
            </a:r>
            <a:br>
              <a:rPr lang="de-DE" dirty="0" smtClean="0"/>
            </a:br>
            <a:r>
              <a:rPr lang="de-DE" dirty="0" smtClean="0"/>
              <a:t> DataCore Solution</a:t>
            </a:r>
            <a:endParaRPr lang="en-US" dirty="0"/>
          </a:p>
        </p:txBody>
      </p:sp>
    </p:spTree>
    <p:extLst>
      <p:ext uri="{BB962C8B-B14F-4D97-AF65-F5344CB8AC3E}">
        <p14:creationId xmlns:p14="http://schemas.microsoft.com/office/powerpoint/2010/main" val="2818177280"/>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237631" y="4645318"/>
            <a:ext cx="8363938" cy="384336"/>
          </a:xfrm>
        </p:spPr>
        <p:txBody>
          <a:bodyPr/>
          <a:lstStyle/>
          <a:p>
            <a:r>
              <a:rPr lang="en-US" sz="2800" dirty="0" smtClean="0"/>
              <a:t>Traditional </a:t>
            </a:r>
            <a:r>
              <a:rPr lang="en-US" sz="2800" dirty="0" err="1" smtClean="0"/>
              <a:t>Tiering</a:t>
            </a:r>
            <a:endParaRPr lang="en-US" sz="2800" dirty="0"/>
          </a:p>
        </p:txBody>
      </p:sp>
      <p:pic>
        <p:nvPicPr>
          <p:cNvPr id="18435" name="Picture 1027" descr="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9861" y="538758"/>
            <a:ext cx="6972300" cy="33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533400" y="1050758"/>
            <a:ext cx="7772400" cy="762000"/>
          </a:xfrm>
          <a:prstGeom prst="rect">
            <a:avLst/>
          </a:prstGeom>
          <a:solidFill>
            <a:schemeClr val="bg2"/>
          </a:solidFill>
          <a:ln>
            <a:solidFill>
              <a:schemeClr val="bg2"/>
            </a:solid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6724863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p:cNvSpPr>
          <p:nvPr>
            <p:ph type="title"/>
          </p:nvPr>
        </p:nvSpPr>
        <p:spPr>
          <a:xfrm>
            <a:off x="389436" y="171450"/>
            <a:ext cx="8363938" cy="384336"/>
          </a:xfrm>
        </p:spPr>
        <p:txBody>
          <a:bodyPr/>
          <a:lstStyle/>
          <a:p>
            <a:r>
              <a:rPr lang="en-US" sz="2800"/>
              <a:t>DYNAMIC ASSET OPTIMIZATION </a:t>
            </a:r>
          </a:p>
        </p:txBody>
      </p:sp>
      <p:pic>
        <p:nvPicPr>
          <p:cNvPr id="18435" name="Picture 1027" descr="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850" y="1332310"/>
            <a:ext cx="6972300" cy="330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201420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5" y="4537913"/>
            <a:ext cx="8363938" cy="457049"/>
          </a:xfrm>
        </p:spPr>
        <p:txBody>
          <a:bodyPr/>
          <a:lstStyle/>
          <a:p>
            <a:r>
              <a:rPr lang="en-US" dirty="0" smtClean="0"/>
              <a:t>Auto </a:t>
            </a:r>
            <a:r>
              <a:rPr lang="en-US" dirty="0" err="1" smtClean="0"/>
              <a:t>Tiering</a:t>
            </a:r>
            <a:r>
              <a:rPr lang="en-US" dirty="0" smtClean="0"/>
              <a:t>- Disk Pool</a:t>
            </a:r>
            <a:endParaRPr lang="en-US" dirty="0"/>
          </a:p>
        </p:txBody>
      </p:sp>
      <p:grpSp>
        <p:nvGrpSpPr>
          <p:cNvPr id="19" name="Group 18"/>
          <p:cNvGrpSpPr/>
          <p:nvPr/>
        </p:nvGrpSpPr>
        <p:grpSpPr>
          <a:xfrm>
            <a:off x="854095" y="615028"/>
            <a:ext cx="6451529" cy="3156662"/>
            <a:chOff x="2080058" y="1825625"/>
            <a:chExt cx="6393656" cy="3143749"/>
          </a:xfrm>
        </p:grpSpPr>
        <p:pic>
          <p:nvPicPr>
            <p:cNvPr id="4" name="Picture 1042" descr="tier1_storage"/>
            <p:cNvPicPr>
              <a:picLocks noChangeAspect="1" noChangeArrowheads="1"/>
            </p:cNvPicPr>
            <p:nvPr/>
          </p:nvPicPr>
          <p:blipFill>
            <a:blip r:embed="rId3" cstate="print"/>
            <a:srcRect/>
            <a:stretch>
              <a:fillRect/>
            </a:stretch>
          </p:blipFill>
          <p:spPr bwMode="auto">
            <a:xfrm>
              <a:off x="3471038" y="2084388"/>
              <a:ext cx="1377950" cy="2482850"/>
            </a:xfrm>
            <a:prstGeom prst="rect">
              <a:avLst/>
            </a:prstGeom>
            <a:noFill/>
          </p:spPr>
        </p:pic>
        <p:pic>
          <p:nvPicPr>
            <p:cNvPr id="5" name="Picture 1043" descr="tier2_storage"/>
            <p:cNvPicPr>
              <a:picLocks noChangeAspect="1" noChangeArrowheads="1"/>
            </p:cNvPicPr>
            <p:nvPr/>
          </p:nvPicPr>
          <p:blipFill>
            <a:blip r:embed="rId4" cstate="print"/>
            <a:srcRect/>
            <a:stretch>
              <a:fillRect/>
            </a:stretch>
          </p:blipFill>
          <p:spPr bwMode="auto">
            <a:xfrm>
              <a:off x="7095764" y="2084388"/>
              <a:ext cx="1377950" cy="2482850"/>
            </a:xfrm>
            <a:prstGeom prst="rect">
              <a:avLst/>
            </a:prstGeom>
            <a:noFill/>
          </p:spPr>
        </p:pic>
        <p:pic>
          <p:nvPicPr>
            <p:cNvPr id="6" name="Picture 1044" descr="tier3_storage"/>
            <p:cNvPicPr>
              <a:picLocks noChangeAspect="1" noChangeArrowheads="1"/>
            </p:cNvPicPr>
            <p:nvPr/>
          </p:nvPicPr>
          <p:blipFill>
            <a:blip r:embed="rId5" cstate="print"/>
            <a:srcRect/>
            <a:stretch>
              <a:fillRect/>
            </a:stretch>
          </p:blipFill>
          <p:spPr bwMode="auto">
            <a:xfrm>
              <a:off x="5337608" y="2084388"/>
              <a:ext cx="1377950" cy="2482850"/>
            </a:xfrm>
            <a:prstGeom prst="rect">
              <a:avLst/>
            </a:prstGeom>
            <a:noFill/>
          </p:spPr>
        </p:pic>
        <p:sp>
          <p:nvSpPr>
            <p:cNvPr id="7" name="TextBox 22"/>
            <p:cNvSpPr txBox="1">
              <a:spLocks noChangeArrowheads="1"/>
            </p:cNvSpPr>
            <p:nvPr/>
          </p:nvSpPr>
          <p:spPr bwMode="auto">
            <a:xfrm>
              <a:off x="3705658" y="1825625"/>
              <a:ext cx="993775" cy="260540"/>
            </a:xfrm>
            <a:prstGeom prst="rect">
              <a:avLst/>
            </a:prstGeom>
            <a:noFill/>
            <a:ln w="9525">
              <a:noFill/>
              <a:miter lim="800000"/>
              <a:headEnd/>
              <a:tailEnd/>
            </a:ln>
          </p:spPr>
          <p:txBody>
            <a:bodyPr>
              <a:prstTxWarp prst="textNoShape">
                <a:avLst/>
              </a:prstTxWarp>
              <a:spAutoFit/>
            </a:bodyPr>
            <a:lstStyle/>
            <a:p>
              <a:pPr algn="ctr"/>
              <a:r>
                <a:rPr lang="de-DE" sz="1100" b="1" dirty="0"/>
                <a:t>Tier 1</a:t>
              </a:r>
              <a:endParaRPr lang="en-US" sz="1100" b="1" dirty="0"/>
            </a:p>
          </p:txBody>
        </p:sp>
        <p:sp>
          <p:nvSpPr>
            <p:cNvPr id="8" name="TextBox 23"/>
            <p:cNvSpPr txBox="1">
              <a:spLocks noChangeArrowheads="1"/>
            </p:cNvSpPr>
            <p:nvPr/>
          </p:nvSpPr>
          <p:spPr bwMode="auto">
            <a:xfrm>
              <a:off x="5505883" y="1825625"/>
              <a:ext cx="1022350" cy="260540"/>
            </a:xfrm>
            <a:prstGeom prst="rect">
              <a:avLst/>
            </a:prstGeom>
            <a:noFill/>
            <a:ln w="9525">
              <a:noFill/>
              <a:miter lim="800000"/>
              <a:headEnd/>
              <a:tailEnd/>
            </a:ln>
          </p:spPr>
          <p:txBody>
            <a:bodyPr>
              <a:prstTxWarp prst="textNoShape">
                <a:avLst/>
              </a:prstTxWarp>
              <a:spAutoFit/>
            </a:bodyPr>
            <a:lstStyle/>
            <a:p>
              <a:pPr algn="ctr"/>
              <a:r>
                <a:rPr lang="de-DE" sz="1100" b="1"/>
                <a:t>Tier 2</a:t>
              </a:r>
              <a:endParaRPr lang="en-US" sz="1100" b="1"/>
            </a:p>
          </p:txBody>
        </p:sp>
        <p:sp>
          <p:nvSpPr>
            <p:cNvPr id="9" name="TextBox 24"/>
            <p:cNvSpPr txBox="1">
              <a:spLocks noChangeArrowheads="1"/>
            </p:cNvSpPr>
            <p:nvPr/>
          </p:nvSpPr>
          <p:spPr bwMode="auto">
            <a:xfrm>
              <a:off x="7280708" y="1833563"/>
              <a:ext cx="1008062" cy="260540"/>
            </a:xfrm>
            <a:prstGeom prst="rect">
              <a:avLst/>
            </a:prstGeom>
            <a:noFill/>
            <a:ln w="9525">
              <a:noFill/>
              <a:miter lim="800000"/>
              <a:headEnd/>
              <a:tailEnd/>
            </a:ln>
          </p:spPr>
          <p:txBody>
            <a:bodyPr>
              <a:prstTxWarp prst="textNoShape">
                <a:avLst/>
              </a:prstTxWarp>
              <a:spAutoFit/>
            </a:bodyPr>
            <a:lstStyle/>
            <a:p>
              <a:pPr algn="ctr"/>
              <a:r>
                <a:rPr lang="de-DE" sz="1100" b="1" dirty="0"/>
                <a:t>Tier 3</a:t>
              </a:r>
            </a:p>
          </p:txBody>
        </p:sp>
        <p:sp>
          <p:nvSpPr>
            <p:cNvPr id="10" name="Rectangle 45"/>
            <p:cNvSpPr>
              <a:spLocks noChangeArrowheads="1"/>
            </p:cNvSpPr>
            <p:nvPr/>
          </p:nvSpPr>
          <p:spPr bwMode="auto">
            <a:xfrm>
              <a:off x="2080058" y="3051175"/>
              <a:ext cx="1030287" cy="223838"/>
            </a:xfrm>
            <a:prstGeom prst="rect">
              <a:avLst/>
            </a:prstGeom>
            <a:noFill/>
            <a:ln w="25400">
              <a:noFill/>
              <a:miter lim="800000"/>
              <a:headEnd/>
              <a:tailEnd/>
            </a:ln>
          </p:spPr>
          <p:txBody>
            <a:bodyPr anchor="ctr">
              <a:prstTxWarp prst="textNoShape">
                <a:avLst/>
              </a:prstTxWarp>
            </a:bodyPr>
            <a:lstStyle/>
            <a:p>
              <a:pPr algn="ctr"/>
              <a:r>
                <a:rPr lang="de-DE" sz="900" b="1" dirty="0"/>
                <a:t>Chunks</a:t>
              </a:r>
              <a:endParaRPr lang="en-US" sz="900" b="1" dirty="0"/>
            </a:p>
          </p:txBody>
        </p:sp>
        <p:sp>
          <p:nvSpPr>
            <p:cNvPr id="11" name="Curved Up Arrow 10"/>
            <p:cNvSpPr>
              <a:spLocks noChangeArrowheads="1"/>
            </p:cNvSpPr>
            <p:nvPr/>
          </p:nvSpPr>
          <p:spPr bwMode="auto">
            <a:xfrm flipH="1">
              <a:off x="4086194" y="4073525"/>
              <a:ext cx="1525588" cy="427038"/>
            </a:xfrm>
            <a:prstGeom prst="curvedUpArrow">
              <a:avLst>
                <a:gd name="adj1" fmla="val 25040"/>
                <a:gd name="adj2" fmla="val 50114"/>
                <a:gd name="adj3" fmla="val 25000"/>
              </a:avLst>
            </a:prstGeom>
            <a:gradFill rotWithShape="1">
              <a:gsLst>
                <a:gs pos="0">
                  <a:srgbClr val="FFB53E"/>
                </a:gs>
                <a:gs pos="100000">
                  <a:schemeClr val="accent2"/>
                </a:gs>
              </a:gsLst>
              <a:lin ang="0" scaled="1"/>
            </a:gradFill>
            <a:ln w="25400">
              <a:solidFill>
                <a:schemeClr val="bg2"/>
              </a:solidFill>
              <a:miter lim="800000"/>
              <a:headEnd/>
              <a:tailEnd/>
            </a:ln>
          </p:spPr>
          <p:txBody>
            <a:bodyPr anchor="ctr">
              <a:prstTxWarp prst="textNoShape">
                <a:avLst/>
              </a:prstTxWarp>
            </a:bodyPr>
            <a:lstStyle/>
            <a:p>
              <a:pPr algn="ctr">
                <a:defRPr/>
              </a:pPr>
              <a:endParaRPr lang="en-US"/>
            </a:p>
          </p:txBody>
        </p:sp>
        <p:sp>
          <p:nvSpPr>
            <p:cNvPr id="12" name="TextBox 66"/>
            <p:cNvSpPr txBox="1">
              <a:spLocks noChangeArrowheads="1"/>
            </p:cNvSpPr>
            <p:nvPr/>
          </p:nvSpPr>
          <p:spPr bwMode="auto">
            <a:xfrm>
              <a:off x="3702483" y="4540250"/>
              <a:ext cx="1824037" cy="429124"/>
            </a:xfrm>
            <a:prstGeom prst="rect">
              <a:avLst/>
            </a:prstGeom>
            <a:noFill/>
            <a:ln w="9525">
              <a:noFill/>
              <a:miter lim="800000"/>
              <a:headEnd/>
              <a:tailEnd/>
            </a:ln>
          </p:spPr>
          <p:txBody>
            <a:bodyPr>
              <a:prstTxWarp prst="textNoShape">
                <a:avLst/>
              </a:prstTxWarp>
              <a:spAutoFit/>
            </a:bodyPr>
            <a:lstStyle/>
            <a:p>
              <a:pPr algn="ctr"/>
              <a:r>
                <a:rPr lang="de-DE" sz="1100" dirty="0"/>
                <a:t>Above average moves up a tier</a:t>
              </a:r>
              <a:endParaRPr lang="en-US" sz="1100" dirty="0"/>
            </a:p>
          </p:txBody>
        </p:sp>
        <p:sp>
          <p:nvSpPr>
            <p:cNvPr id="13" name="TextBox 67"/>
            <p:cNvSpPr txBox="1">
              <a:spLocks noChangeArrowheads="1"/>
            </p:cNvSpPr>
            <p:nvPr/>
          </p:nvSpPr>
          <p:spPr bwMode="auto">
            <a:xfrm>
              <a:off x="6483783" y="4533900"/>
              <a:ext cx="1824037" cy="429124"/>
            </a:xfrm>
            <a:prstGeom prst="rect">
              <a:avLst/>
            </a:prstGeom>
            <a:noFill/>
            <a:ln w="9525">
              <a:noFill/>
              <a:miter lim="800000"/>
              <a:headEnd/>
              <a:tailEnd/>
            </a:ln>
          </p:spPr>
          <p:txBody>
            <a:bodyPr>
              <a:prstTxWarp prst="textNoShape">
                <a:avLst/>
              </a:prstTxWarp>
              <a:spAutoFit/>
            </a:bodyPr>
            <a:lstStyle/>
            <a:p>
              <a:pPr algn="ctr"/>
              <a:r>
                <a:rPr lang="de-DE" sz="1100" dirty="0"/>
                <a:t>Below average moves down a tier</a:t>
              </a:r>
              <a:endParaRPr lang="en-US" sz="1100" dirty="0"/>
            </a:p>
          </p:txBody>
        </p:sp>
        <p:sp>
          <p:nvSpPr>
            <p:cNvPr id="14" name="Line 1068"/>
            <p:cNvSpPr>
              <a:spLocks noChangeShapeType="1"/>
            </p:cNvSpPr>
            <p:nvPr/>
          </p:nvSpPr>
          <p:spPr bwMode="auto">
            <a:xfrm flipV="1">
              <a:off x="3061133" y="2770188"/>
              <a:ext cx="752475" cy="2968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 name="Line 1070"/>
            <p:cNvSpPr>
              <a:spLocks noChangeShapeType="1"/>
            </p:cNvSpPr>
            <p:nvPr/>
          </p:nvSpPr>
          <p:spPr bwMode="auto">
            <a:xfrm>
              <a:off x="3045258" y="3246438"/>
              <a:ext cx="742950" cy="3714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 name="Line 1071"/>
            <p:cNvSpPr>
              <a:spLocks noChangeShapeType="1"/>
            </p:cNvSpPr>
            <p:nvPr/>
          </p:nvSpPr>
          <p:spPr bwMode="auto">
            <a:xfrm flipH="1">
              <a:off x="3043670" y="3168650"/>
              <a:ext cx="685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 name="Curved Up Arrow 30"/>
            <p:cNvSpPr>
              <a:spLocks noChangeArrowheads="1"/>
            </p:cNvSpPr>
            <p:nvPr/>
          </p:nvSpPr>
          <p:spPr bwMode="auto">
            <a:xfrm>
              <a:off x="6356783" y="4067378"/>
              <a:ext cx="1525588" cy="427038"/>
            </a:xfrm>
            <a:prstGeom prst="curvedUpArrow">
              <a:avLst>
                <a:gd name="adj1" fmla="val 25040"/>
                <a:gd name="adj2" fmla="val 50114"/>
                <a:gd name="adj3" fmla="val 25000"/>
              </a:avLst>
            </a:prstGeom>
            <a:gradFill rotWithShape="1">
              <a:gsLst>
                <a:gs pos="0">
                  <a:srgbClr val="A0C1E5"/>
                </a:gs>
                <a:gs pos="100000">
                  <a:srgbClr val="FFB53E"/>
                </a:gs>
              </a:gsLst>
              <a:lin ang="0" scaled="1"/>
            </a:gradFill>
            <a:ln w="25400">
              <a:solidFill>
                <a:schemeClr val="bg2"/>
              </a:solidFill>
              <a:miter lim="800000"/>
              <a:headEnd/>
              <a:tailEnd/>
            </a:ln>
          </p:spPr>
          <p:txBody>
            <a:bodyPr anchor="ctr">
              <a:prstTxWarp prst="textNoShape">
                <a:avLst/>
              </a:prstTxWarp>
            </a:bodyPr>
            <a:lstStyle/>
            <a:p>
              <a:pPr algn="ctr">
                <a:defRPr/>
              </a:pPr>
              <a:endParaRPr lang="en-US"/>
            </a:p>
          </p:txBody>
        </p:sp>
        <p:pic>
          <p:nvPicPr>
            <p:cNvPr id="18" name="Picture 1047" descr="gauge"/>
            <p:cNvPicPr>
              <a:picLocks noChangeAspect="1" noChangeArrowheads="1"/>
            </p:cNvPicPr>
            <p:nvPr/>
          </p:nvPicPr>
          <p:blipFill>
            <a:blip r:embed="rId6" cstate="print"/>
            <a:srcRect/>
            <a:stretch>
              <a:fillRect/>
            </a:stretch>
          </p:blipFill>
          <p:spPr bwMode="auto">
            <a:xfrm>
              <a:off x="5651933" y="4456113"/>
              <a:ext cx="704850" cy="492125"/>
            </a:xfrm>
            <a:prstGeom prst="rect">
              <a:avLst/>
            </a:prstGeom>
            <a:noFill/>
          </p:spPr>
        </p:pic>
      </p:grpSp>
    </p:spTree>
    <p:extLst>
      <p:ext uri="{BB962C8B-B14F-4D97-AF65-F5344CB8AC3E}">
        <p14:creationId xmlns:p14="http://schemas.microsoft.com/office/powerpoint/2010/main" val="1431445204"/>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575" y="4537913"/>
            <a:ext cx="8363938" cy="457049"/>
          </a:xfrm>
        </p:spPr>
        <p:txBody>
          <a:bodyPr/>
          <a:lstStyle/>
          <a:p>
            <a:r>
              <a:rPr lang="en-US" dirty="0" smtClean="0"/>
              <a:t>Auto </a:t>
            </a:r>
            <a:r>
              <a:rPr lang="en-US" dirty="0" err="1" smtClean="0"/>
              <a:t>Tiering</a:t>
            </a:r>
            <a:r>
              <a:rPr lang="en-US" dirty="0" smtClean="0"/>
              <a:t>- Disk Pool</a:t>
            </a:r>
            <a:endParaRPr lang="en-US" dirty="0"/>
          </a:p>
        </p:txBody>
      </p:sp>
      <p:grpSp>
        <p:nvGrpSpPr>
          <p:cNvPr id="19" name="Group 18"/>
          <p:cNvGrpSpPr/>
          <p:nvPr/>
        </p:nvGrpSpPr>
        <p:grpSpPr>
          <a:xfrm>
            <a:off x="854095" y="615028"/>
            <a:ext cx="6451529" cy="3156662"/>
            <a:chOff x="2080058" y="1825625"/>
            <a:chExt cx="6393656" cy="3143749"/>
          </a:xfrm>
        </p:grpSpPr>
        <p:pic>
          <p:nvPicPr>
            <p:cNvPr id="4" name="Picture 1042" descr="tier1_storage"/>
            <p:cNvPicPr>
              <a:picLocks noChangeAspect="1" noChangeArrowheads="1"/>
            </p:cNvPicPr>
            <p:nvPr/>
          </p:nvPicPr>
          <p:blipFill>
            <a:blip r:embed="rId3" cstate="print"/>
            <a:srcRect/>
            <a:stretch>
              <a:fillRect/>
            </a:stretch>
          </p:blipFill>
          <p:spPr bwMode="auto">
            <a:xfrm>
              <a:off x="3471038" y="2084388"/>
              <a:ext cx="1377950" cy="2482850"/>
            </a:xfrm>
            <a:prstGeom prst="rect">
              <a:avLst/>
            </a:prstGeom>
            <a:noFill/>
          </p:spPr>
        </p:pic>
        <p:pic>
          <p:nvPicPr>
            <p:cNvPr id="5" name="Picture 1043" descr="tier2_storage"/>
            <p:cNvPicPr>
              <a:picLocks noChangeAspect="1" noChangeArrowheads="1"/>
            </p:cNvPicPr>
            <p:nvPr/>
          </p:nvPicPr>
          <p:blipFill>
            <a:blip r:embed="rId4" cstate="print"/>
            <a:srcRect/>
            <a:stretch>
              <a:fillRect/>
            </a:stretch>
          </p:blipFill>
          <p:spPr bwMode="auto">
            <a:xfrm>
              <a:off x="7095764" y="2084388"/>
              <a:ext cx="1377950" cy="2482850"/>
            </a:xfrm>
            <a:prstGeom prst="rect">
              <a:avLst/>
            </a:prstGeom>
            <a:noFill/>
          </p:spPr>
        </p:pic>
        <p:pic>
          <p:nvPicPr>
            <p:cNvPr id="6" name="Picture 1044" descr="tier3_storage"/>
            <p:cNvPicPr>
              <a:picLocks noChangeAspect="1" noChangeArrowheads="1"/>
            </p:cNvPicPr>
            <p:nvPr/>
          </p:nvPicPr>
          <p:blipFill>
            <a:blip r:embed="rId5" cstate="print"/>
            <a:srcRect/>
            <a:stretch>
              <a:fillRect/>
            </a:stretch>
          </p:blipFill>
          <p:spPr bwMode="auto">
            <a:xfrm>
              <a:off x="5337608" y="2084388"/>
              <a:ext cx="1377950" cy="2482850"/>
            </a:xfrm>
            <a:prstGeom prst="rect">
              <a:avLst/>
            </a:prstGeom>
            <a:noFill/>
          </p:spPr>
        </p:pic>
        <p:sp>
          <p:nvSpPr>
            <p:cNvPr id="7" name="TextBox 22"/>
            <p:cNvSpPr txBox="1">
              <a:spLocks noChangeArrowheads="1"/>
            </p:cNvSpPr>
            <p:nvPr/>
          </p:nvSpPr>
          <p:spPr bwMode="auto">
            <a:xfrm>
              <a:off x="3705658" y="1825625"/>
              <a:ext cx="993775" cy="260540"/>
            </a:xfrm>
            <a:prstGeom prst="rect">
              <a:avLst/>
            </a:prstGeom>
            <a:noFill/>
            <a:ln w="9525">
              <a:noFill/>
              <a:miter lim="800000"/>
              <a:headEnd/>
              <a:tailEnd/>
            </a:ln>
          </p:spPr>
          <p:txBody>
            <a:bodyPr>
              <a:prstTxWarp prst="textNoShape">
                <a:avLst/>
              </a:prstTxWarp>
              <a:spAutoFit/>
            </a:bodyPr>
            <a:lstStyle/>
            <a:p>
              <a:pPr algn="ctr"/>
              <a:r>
                <a:rPr lang="de-DE" sz="1100" b="1" dirty="0"/>
                <a:t>Tier 1</a:t>
              </a:r>
              <a:endParaRPr lang="en-US" sz="1100" b="1" dirty="0"/>
            </a:p>
          </p:txBody>
        </p:sp>
        <p:sp>
          <p:nvSpPr>
            <p:cNvPr id="8" name="TextBox 23"/>
            <p:cNvSpPr txBox="1">
              <a:spLocks noChangeArrowheads="1"/>
            </p:cNvSpPr>
            <p:nvPr/>
          </p:nvSpPr>
          <p:spPr bwMode="auto">
            <a:xfrm>
              <a:off x="5505883" y="1825625"/>
              <a:ext cx="1022350" cy="260540"/>
            </a:xfrm>
            <a:prstGeom prst="rect">
              <a:avLst/>
            </a:prstGeom>
            <a:noFill/>
            <a:ln w="9525">
              <a:noFill/>
              <a:miter lim="800000"/>
              <a:headEnd/>
              <a:tailEnd/>
            </a:ln>
          </p:spPr>
          <p:txBody>
            <a:bodyPr>
              <a:prstTxWarp prst="textNoShape">
                <a:avLst/>
              </a:prstTxWarp>
              <a:spAutoFit/>
            </a:bodyPr>
            <a:lstStyle/>
            <a:p>
              <a:pPr algn="ctr"/>
              <a:r>
                <a:rPr lang="de-DE" sz="1100" b="1"/>
                <a:t>Tier 2</a:t>
              </a:r>
              <a:endParaRPr lang="en-US" sz="1100" b="1"/>
            </a:p>
          </p:txBody>
        </p:sp>
        <p:sp>
          <p:nvSpPr>
            <p:cNvPr id="9" name="TextBox 24"/>
            <p:cNvSpPr txBox="1">
              <a:spLocks noChangeArrowheads="1"/>
            </p:cNvSpPr>
            <p:nvPr/>
          </p:nvSpPr>
          <p:spPr bwMode="auto">
            <a:xfrm>
              <a:off x="7280708" y="1833563"/>
              <a:ext cx="1008062" cy="260540"/>
            </a:xfrm>
            <a:prstGeom prst="rect">
              <a:avLst/>
            </a:prstGeom>
            <a:noFill/>
            <a:ln w="9525">
              <a:noFill/>
              <a:miter lim="800000"/>
              <a:headEnd/>
              <a:tailEnd/>
            </a:ln>
          </p:spPr>
          <p:txBody>
            <a:bodyPr>
              <a:prstTxWarp prst="textNoShape">
                <a:avLst/>
              </a:prstTxWarp>
              <a:spAutoFit/>
            </a:bodyPr>
            <a:lstStyle/>
            <a:p>
              <a:pPr algn="ctr"/>
              <a:r>
                <a:rPr lang="de-DE" sz="1100" b="1" dirty="0"/>
                <a:t>Tier 3</a:t>
              </a:r>
            </a:p>
          </p:txBody>
        </p:sp>
        <p:sp>
          <p:nvSpPr>
            <p:cNvPr id="10" name="Rectangle 45"/>
            <p:cNvSpPr>
              <a:spLocks noChangeArrowheads="1"/>
            </p:cNvSpPr>
            <p:nvPr/>
          </p:nvSpPr>
          <p:spPr bwMode="auto">
            <a:xfrm>
              <a:off x="2080058" y="3051175"/>
              <a:ext cx="1030287" cy="223838"/>
            </a:xfrm>
            <a:prstGeom prst="rect">
              <a:avLst/>
            </a:prstGeom>
            <a:noFill/>
            <a:ln w="25400">
              <a:noFill/>
              <a:miter lim="800000"/>
              <a:headEnd/>
              <a:tailEnd/>
            </a:ln>
          </p:spPr>
          <p:txBody>
            <a:bodyPr anchor="ctr">
              <a:prstTxWarp prst="textNoShape">
                <a:avLst/>
              </a:prstTxWarp>
            </a:bodyPr>
            <a:lstStyle/>
            <a:p>
              <a:pPr algn="ctr"/>
              <a:r>
                <a:rPr lang="de-DE" sz="900" b="1" dirty="0"/>
                <a:t>Chunks</a:t>
              </a:r>
              <a:endParaRPr lang="en-US" sz="900" b="1" dirty="0"/>
            </a:p>
          </p:txBody>
        </p:sp>
        <p:sp>
          <p:nvSpPr>
            <p:cNvPr id="11" name="Curved Up Arrow 10"/>
            <p:cNvSpPr>
              <a:spLocks noChangeArrowheads="1"/>
            </p:cNvSpPr>
            <p:nvPr/>
          </p:nvSpPr>
          <p:spPr bwMode="auto">
            <a:xfrm flipH="1">
              <a:off x="4086194" y="4073525"/>
              <a:ext cx="1525588" cy="427038"/>
            </a:xfrm>
            <a:prstGeom prst="curvedUpArrow">
              <a:avLst>
                <a:gd name="adj1" fmla="val 25040"/>
                <a:gd name="adj2" fmla="val 50114"/>
                <a:gd name="adj3" fmla="val 25000"/>
              </a:avLst>
            </a:prstGeom>
            <a:gradFill rotWithShape="1">
              <a:gsLst>
                <a:gs pos="0">
                  <a:srgbClr val="FFB53E"/>
                </a:gs>
                <a:gs pos="100000">
                  <a:schemeClr val="accent2"/>
                </a:gs>
              </a:gsLst>
              <a:lin ang="0" scaled="1"/>
            </a:gradFill>
            <a:ln w="25400">
              <a:solidFill>
                <a:schemeClr val="bg2"/>
              </a:solidFill>
              <a:miter lim="800000"/>
              <a:headEnd/>
              <a:tailEnd/>
            </a:ln>
          </p:spPr>
          <p:txBody>
            <a:bodyPr anchor="ctr">
              <a:prstTxWarp prst="textNoShape">
                <a:avLst/>
              </a:prstTxWarp>
            </a:bodyPr>
            <a:lstStyle/>
            <a:p>
              <a:pPr algn="ctr">
                <a:defRPr/>
              </a:pPr>
              <a:endParaRPr lang="en-US"/>
            </a:p>
          </p:txBody>
        </p:sp>
        <p:sp>
          <p:nvSpPr>
            <p:cNvPr id="12" name="TextBox 66"/>
            <p:cNvSpPr txBox="1">
              <a:spLocks noChangeArrowheads="1"/>
            </p:cNvSpPr>
            <p:nvPr/>
          </p:nvSpPr>
          <p:spPr bwMode="auto">
            <a:xfrm>
              <a:off x="3702483" y="4540250"/>
              <a:ext cx="1824037" cy="429124"/>
            </a:xfrm>
            <a:prstGeom prst="rect">
              <a:avLst/>
            </a:prstGeom>
            <a:noFill/>
            <a:ln w="9525">
              <a:noFill/>
              <a:miter lim="800000"/>
              <a:headEnd/>
              <a:tailEnd/>
            </a:ln>
          </p:spPr>
          <p:txBody>
            <a:bodyPr>
              <a:prstTxWarp prst="textNoShape">
                <a:avLst/>
              </a:prstTxWarp>
              <a:spAutoFit/>
            </a:bodyPr>
            <a:lstStyle/>
            <a:p>
              <a:pPr algn="ctr"/>
              <a:r>
                <a:rPr lang="de-DE" sz="1100" dirty="0"/>
                <a:t>Above average moves up a tier</a:t>
              </a:r>
              <a:endParaRPr lang="en-US" sz="1100" dirty="0"/>
            </a:p>
          </p:txBody>
        </p:sp>
        <p:sp>
          <p:nvSpPr>
            <p:cNvPr id="13" name="TextBox 67"/>
            <p:cNvSpPr txBox="1">
              <a:spLocks noChangeArrowheads="1"/>
            </p:cNvSpPr>
            <p:nvPr/>
          </p:nvSpPr>
          <p:spPr bwMode="auto">
            <a:xfrm>
              <a:off x="6483783" y="4533900"/>
              <a:ext cx="1824037" cy="429124"/>
            </a:xfrm>
            <a:prstGeom prst="rect">
              <a:avLst/>
            </a:prstGeom>
            <a:noFill/>
            <a:ln w="9525">
              <a:noFill/>
              <a:miter lim="800000"/>
              <a:headEnd/>
              <a:tailEnd/>
            </a:ln>
          </p:spPr>
          <p:txBody>
            <a:bodyPr>
              <a:prstTxWarp prst="textNoShape">
                <a:avLst/>
              </a:prstTxWarp>
              <a:spAutoFit/>
            </a:bodyPr>
            <a:lstStyle/>
            <a:p>
              <a:pPr algn="ctr"/>
              <a:r>
                <a:rPr lang="de-DE" sz="1100" dirty="0"/>
                <a:t>Below average moves down a tier</a:t>
              </a:r>
              <a:endParaRPr lang="en-US" sz="1100" dirty="0"/>
            </a:p>
          </p:txBody>
        </p:sp>
        <p:sp>
          <p:nvSpPr>
            <p:cNvPr id="14" name="Line 1068"/>
            <p:cNvSpPr>
              <a:spLocks noChangeShapeType="1"/>
            </p:cNvSpPr>
            <p:nvPr/>
          </p:nvSpPr>
          <p:spPr bwMode="auto">
            <a:xfrm flipV="1">
              <a:off x="3061133" y="2770188"/>
              <a:ext cx="752475" cy="296862"/>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5" name="Line 1070"/>
            <p:cNvSpPr>
              <a:spLocks noChangeShapeType="1"/>
            </p:cNvSpPr>
            <p:nvPr/>
          </p:nvSpPr>
          <p:spPr bwMode="auto">
            <a:xfrm>
              <a:off x="3045258" y="3246438"/>
              <a:ext cx="742950" cy="371475"/>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6" name="Line 1071"/>
            <p:cNvSpPr>
              <a:spLocks noChangeShapeType="1"/>
            </p:cNvSpPr>
            <p:nvPr/>
          </p:nvSpPr>
          <p:spPr bwMode="auto">
            <a:xfrm flipH="1">
              <a:off x="3043670" y="3168650"/>
              <a:ext cx="6858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17" name="Curved Up Arrow 30"/>
            <p:cNvSpPr>
              <a:spLocks noChangeArrowheads="1"/>
            </p:cNvSpPr>
            <p:nvPr/>
          </p:nvSpPr>
          <p:spPr bwMode="auto">
            <a:xfrm>
              <a:off x="6356783" y="4067378"/>
              <a:ext cx="1525588" cy="427038"/>
            </a:xfrm>
            <a:prstGeom prst="curvedUpArrow">
              <a:avLst>
                <a:gd name="adj1" fmla="val 25040"/>
                <a:gd name="adj2" fmla="val 50114"/>
                <a:gd name="adj3" fmla="val 25000"/>
              </a:avLst>
            </a:prstGeom>
            <a:gradFill rotWithShape="1">
              <a:gsLst>
                <a:gs pos="0">
                  <a:srgbClr val="A0C1E5"/>
                </a:gs>
                <a:gs pos="100000">
                  <a:srgbClr val="FFB53E"/>
                </a:gs>
              </a:gsLst>
              <a:lin ang="0" scaled="1"/>
            </a:gradFill>
            <a:ln w="25400">
              <a:solidFill>
                <a:schemeClr val="bg2"/>
              </a:solidFill>
              <a:miter lim="800000"/>
              <a:headEnd/>
              <a:tailEnd/>
            </a:ln>
          </p:spPr>
          <p:txBody>
            <a:bodyPr anchor="ctr">
              <a:prstTxWarp prst="textNoShape">
                <a:avLst/>
              </a:prstTxWarp>
            </a:bodyPr>
            <a:lstStyle/>
            <a:p>
              <a:pPr algn="ctr">
                <a:defRPr/>
              </a:pPr>
              <a:endParaRPr lang="en-US"/>
            </a:p>
          </p:txBody>
        </p:sp>
        <p:pic>
          <p:nvPicPr>
            <p:cNvPr id="18" name="Picture 1047" descr="gauge"/>
            <p:cNvPicPr>
              <a:picLocks noChangeAspect="1" noChangeArrowheads="1"/>
            </p:cNvPicPr>
            <p:nvPr/>
          </p:nvPicPr>
          <p:blipFill>
            <a:blip r:embed="rId6" cstate="print"/>
            <a:srcRect/>
            <a:stretch>
              <a:fillRect/>
            </a:stretch>
          </p:blipFill>
          <p:spPr bwMode="auto">
            <a:xfrm>
              <a:off x="5651933" y="4456113"/>
              <a:ext cx="704850" cy="492125"/>
            </a:xfrm>
            <a:prstGeom prst="rect">
              <a:avLst/>
            </a:prstGeom>
            <a:noFill/>
          </p:spPr>
        </p:pic>
      </p:grpSp>
    </p:spTree>
    <p:extLst>
      <p:ext uri="{BB962C8B-B14F-4D97-AF65-F5344CB8AC3E}">
        <p14:creationId xmlns:p14="http://schemas.microsoft.com/office/powerpoint/2010/main" val="3392799923"/>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9" y="4514850"/>
            <a:ext cx="8363938" cy="457049"/>
          </a:xfrm>
        </p:spPr>
        <p:txBody>
          <a:bodyPr/>
          <a:lstStyle/>
          <a:p>
            <a:r>
              <a:rPr lang="en-US" dirty="0" smtClean="0"/>
              <a:t>Auto </a:t>
            </a:r>
            <a:r>
              <a:rPr lang="en-US" dirty="0" err="1" smtClean="0"/>
              <a:t>Tiering</a:t>
            </a:r>
            <a:r>
              <a:rPr lang="en-US" dirty="0" smtClean="0"/>
              <a:t>- Virtual Disk</a:t>
            </a:r>
            <a:endParaRPr lang="en-US" dirty="0"/>
          </a:p>
        </p:txBody>
      </p:sp>
      <p:grpSp>
        <p:nvGrpSpPr>
          <p:cNvPr id="18" name="Group 17"/>
          <p:cNvGrpSpPr/>
          <p:nvPr/>
        </p:nvGrpSpPr>
        <p:grpSpPr>
          <a:xfrm>
            <a:off x="1256436" y="1220943"/>
            <a:ext cx="7054762" cy="2608108"/>
            <a:chOff x="613407" y="3256221"/>
            <a:chExt cx="7970205" cy="2463505"/>
          </a:xfrm>
        </p:grpSpPr>
        <p:pic>
          <p:nvPicPr>
            <p:cNvPr id="4" name="Picture 3" descr="C:\Users\agonzalez\Dropbox\DATACORE\Auto Tiering\AT PPT\PPT Images\vd_fu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3407" y="4011522"/>
              <a:ext cx="1157611" cy="1539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71" descr="disk_pool"/>
            <p:cNvPicPr>
              <a:picLocks noChangeAspect="1" noChangeArrowheads="1"/>
            </p:cNvPicPr>
            <p:nvPr/>
          </p:nvPicPr>
          <p:blipFill>
            <a:blip r:embed="rId4" cstate="print"/>
            <a:srcRect/>
            <a:stretch>
              <a:fillRect/>
            </a:stretch>
          </p:blipFill>
          <p:spPr bwMode="auto">
            <a:xfrm>
              <a:off x="4478337" y="3800734"/>
              <a:ext cx="4105275" cy="1793875"/>
            </a:xfrm>
            <a:prstGeom prst="rect">
              <a:avLst/>
            </a:prstGeom>
            <a:noFill/>
            <a:ln w="9525">
              <a:noFill/>
              <a:miter lim="800000"/>
              <a:headEnd/>
              <a:tailEnd/>
            </a:ln>
          </p:spPr>
        </p:pic>
        <p:sp>
          <p:nvSpPr>
            <p:cNvPr id="6" name="TextBox 37"/>
            <p:cNvSpPr txBox="1">
              <a:spLocks noChangeArrowheads="1"/>
            </p:cNvSpPr>
            <p:nvPr/>
          </p:nvSpPr>
          <p:spPr bwMode="auto">
            <a:xfrm>
              <a:off x="4313051" y="3648334"/>
              <a:ext cx="993775" cy="247105"/>
            </a:xfrm>
            <a:prstGeom prst="rect">
              <a:avLst/>
            </a:prstGeom>
            <a:noFill/>
            <a:ln w="9525">
              <a:noFill/>
              <a:miter lim="800000"/>
              <a:headEnd/>
              <a:tailEnd/>
            </a:ln>
          </p:spPr>
          <p:txBody>
            <a:bodyPr>
              <a:prstTxWarp prst="textNoShape">
                <a:avLst/>
              </a:prstTxWarp>
              <a:spAutoFit/>
            </a:bodyPr>
            <a:lstStyle/>
            <a:p>
              <a:pPr algn="ctr"/>
              <a:r>
                <a:rPr lang="de-DE" sz="1100" b="1" dirty="0"/>
                <a:t>Tier 1</a:t>
              </a:r>
              <a:endParaRPr lang="en-US" sz="1100" b="1" dirty="0"/>
            </a:p>
          </p:txBody>
        </p:sp>
        <p:sp>
          <p:nvSpPr>
            <p:cNvPr id="7" name="TextBox 39"/>
            <p:cNvSpPr txBox="1">
              <a:spLocks noChangeArrowheads="1"/>
            </p:cNvSpPr>
            <p:nvPr/>
          </p:nvSpPr>
          <p:spPr bwMode="auto">
            <a:xfrm>
              <a:off x="4305907" y="5121572"/>
              <a:ext cx="1008062" cy="247105"/>
            </a:xfrm>
            <a:prstGeom prst="rect">
              <a:avLst/>
            </a:prstGeom>
            <a:noFill/>
            <a:ln w="9525">
              <a:noFill/>
              <a:miter lim="800000"/>
              <a:headEnd/>
              <a:tailEnd/>
            </a:ln>
          </p:spPr>
          <p:txBody>
            <a:bodyPr>
              <a:prstTxWarp prst="textNoShape">
                <a:avLst/>
              </a:prstTxWarp>
              <a:spAutoFit/>
            </a:bodyPr>
            <a:lstStyle/>
            <a:p>
              <a:pPr algn="ctr"/>
              <a:r>
                <a:rPr lang="de-DE" sz="1100" b="1" dirty="0"/>
                <a:t>Tier 2</a:t>
              </a:r>
            </a:p>
          </p:txBody>
        </p:sp>
        <p:sp>
          <p:nvSpPr>
            <p:cNvPr id="8" name="TextBox 7171"/>
            <p:cNvSpPr txBox="1">
              <a:spLocks noChangeArrowheads="1"/>
            </p:cNvSpPr>
            <p:nvPr/>
          </p:nvSpPr>
          <p:spPr bwMode="auto">
            <a:xfrm>
              <a:off x="2137827" y="3337314"/>
              <a:ext cx="1587666" cy="436069"/>
            </a:xfrm>
            <a:prstGeom prst="rect">
              <a:avLst/>
            </a:prstGeom>
            <a:noFill/>
            <a:ln w="9525">
              <a:noFill/>
              <a:miter lim="800000"/>
              <a:headEnd/>
              <a:tailEnd/>
            </a:ln>
          </p:spPr>
          <p:txBody>
            <a:bodyPr wrap="square">
              <a:prstTxWarp prst="textNoShape">
                <a:avLst/>
              </a:prstTxWarp>
              <a:spAutoFit/>
            </a:bodyPr>
            <a:lstStyle/>
            <a:p>
              <a:pPr algn="ctr"/>
              <a:r>
                <a:rPr lang="de-DE" sz="1200" dirty="0"/>
                <a:t>Frequently</a:t>
              </a:r>
            </a:p>
            <a:p>
              <a:pPr algn="ctr"/>
              <a:r>
                <a:rPr lang="de-DE" sz="1200" dirty="0"/>
                <a:t>Accessed  </a:t>
              </a:r>
            </a:p>
          </p:txBody>
        </p:sp>
        <p:sp>
          <p:nvSpPr>
            <p:cNvPr id="9" name="TextBox 79"/>
            <p:cNvSpPr txBox="1">
              <a:spLocks noChangeArrowheads="1"/>
            </p:cNvSpPr>
            <p:nvPr/>
          </p:nvSpPr>
          <p:spPr bwMode="auto">
            <a:xfrm>
              <a:off x="2217765" y="4982551"/>
              <a:ext cx="1427790" cy="436069"/>
            </a:xfrm>
            <a:prstGeom prst="rect">
              <a:avLst/>
            </a:prstGeom>
            <a:noFill/>
            <a:ln w="9525">
              <a:noFill/>
              <a:miter lim="800000"/>
              <a:headEnd/>
              <a:tailEnd/>
            </a:ln>
          </p:spPr>
          <p:txBody>
            <a:bodyPr wrap="square">
              <a:prstTxWarp prst="textNoShape">
                <a:avLst/>
              </a:prstTxWarp>
              <a:spAutoFit/>
            </a:bodyPr>
            <a:lstStyle/>
            <a:p>
              <a:pPr algn="ctr"/>
              <a:r>
                <a:rPr lang="de-DE" sz="1200" dirty="0"/>
                <a:t>Infrequently</a:t>
              </a:r>
              <a:br>
                <a:rPr lang="de-DE" sz="1200" dirty="0"/>
              </a:br>
              <a:r>
                <a:rPr lang="de-DE" sz="1200" dirty="0"/>
                <a:t>Accessed</a:t>
              </a:r>
            </a:p>
          </p:txBody>
        </p:sp>
        <p:sp>
          <p:nvSpPr>
            <p:cNvPr id="10" name="TextBox 80"/>
            <p:cNvSpPr txBox="1">
              <a:spLocks noChangeArrowheads="1"/>
            </p:cNvSpPr>
            <p:nvPr/>
          </p:nvSpPr>
          <p:spPr bwMode="auto">
            <a:xfrm>
              <a:off x="2253964" y="4159932"/>
              <a:ext cx="1355393" cy="436069"/>
            </a:xfrm>
            <a:prstGeom prst="rect">
              <a:avLst/>
            </a:prstGeom>
            <a:noFill/>
            <a:ln w="9525">
              <a:noFill/>
              <a:miter lim="800000"/>
              <a:headEnd/>
              <a:tailEnd/>
            </a:ln>
          </p:spPr>
          <p:txBody>
            <a:bodyPr wrap="square">
              <a:prstTxWarp prst="textNoShape">
                <a:avLst/>
              </a:prstTxWarp>
              <a:spAutoFit/>
            </a:bodyPr>
            <a:lstStyle/>
            <a:p>
              <a:pPr algn="ctr"/>
              <a:r>
                <a:rPr lang="de-DE" sz="1200" dirty="0"/>
                <a:t>Moderately</a:t>
              </a:r>
            </a:p>
            <a:p>
              <a:pPr algn="ctr"/>
              <a:r>
                <a:rPr lang="de-DE" sz="1200" dirty="0"/>
                <a:t>Accessed</a:t>
              </a:r>
            </a:p>
          </p:txBody>
        </p:sp>
        <p:cxnSp>
          <p:nvCxnSpPr>
            <p:cNvPr id="11" name="Straight Connector 10"/>
            <p:cNvCxnSpPr/>
            <p:nvPr/>
          </p:nvCxnSpPr>
          <p:spPr>
            <a:xfrm flipV="1">
              <a:off x="1771018" y="3735065"/>
              <a:ext cx="563160" cy="584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nvSpPr>
          <p:spPr bwMode="auto">
            <a:xfrm>
              <a:off x="613407" y="3484869"/>
              <a:ext cx="1263649" cy="406997"/>
            </a:xfrm>
            <a:prstGeom prst="rect">
              <a:avLst/>
            </a:prstGeom>
            <a:noFill/>
            <a:ln w="9525">
              <a:noFill/>
              <a:miter lim="800000"/>
              <a:headEnd/>
              <a:tailEnd/>
            </a:ln>
          </p:spPr>
          <p:txBody>
            <a:bodyPr wrap="square">
              <a:prstTxWarp prst="textNoShape">
                <a:avLst/>
              </a:prstTxWarp>
              <a:spAutoFit/>
            </a:bodyPr>
            <a:lstStyle/>
            <a:p>
              <a:pPr algn="ctr"/>
              <a:r>
                <a:rPr lang="de-DE" sz="1100" b="1" dirty="0"/>
                <a:t>VIRTUAL DISK</a:t>
              </a:r>
              <a:endParaRPr lang="en-US" sz="1100" b="1" dirty="0"/>
            </a:p>
          </p:txBody>
        </p:sp>
        <p:sp>
          <p:nvSpPr>
            <p:cNvPr id="13" name="TextBox 44"/>
            <p:cNvSpPr txBox="1">
              <a:spLocks noChangeArrowheads="1"/>
            </p:cNvSpPr>
            <p:nvPr/>
          </p:nvSpPr>
          <p:spPr bwMode="auto">
            <a:xfrm>
              <a:off x="5688012" y="3256221"/>
              <a:ext cx="1684337" cy="247105"/>
            </a:xfrm>
            <a:prstGeom prst="rect">
              <a:avLst/>
            </a:prstGeom>
            <a:noFill/>
            <a:ln w="9525">
              <a:noFill/>
              <a:miter lim="800000"/>
              <a:headEnd/>
              <a:tailEnd/>
            </a:ln>
          </p:spPr>
          <p:txBody>
            <a:bodyPr>
              <a:prstTxWarp prst="textNoShape">
                <a:avLst/>
              </a:prstTxWarp>
              <a:spAutoFit/>
            </a:bodyPr>
            <a:lstStyle/>
            <a:p>
              <a:pPr algn="ctr"/>
              <a:r>
                <a:rPr lang="de-DE" sz="1100" b="1"/>
                <a:t>DISK POOL</a:t>
              </a:r>
              <a:endParaRPr lang="en-US" sz="1100" b="1"/>
            </a:p>
          </p:txBody>
        </p:sp>
        <p:cxnSp>
          <p:nvCxnSpPr>
            <p:cNvPr id="14" name="Straight Connector 13"/>
            <p:cNvCxnSpPr>
              <a:endCxn id="10" idx="1"/>
            </p:cNvCxnSpPr>
            <p:nvPr/>
          </p:nvCxnSpPr>
          <p:spPr>
            <a:xfrm flipV="1">
              <a:off x="1771018" y="4377967"/>
              <a:ext cx="482946" cy="159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1"/>
            </p:cNvCxnSpPr>
            <p:nvPr/>
          </p:nvCxnSpPr>
          <p:spPr>
            <a:xfrm>
              <a:off x="1771018" y="4781460"/>
              <a:ext cx="482946" cy="388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51005" y="3337314"/>
              <a:ext cx="0" cy="22300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8828" y="5719726"/>
              <a:ext cx="75011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845056"/>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29" y="4514850"/>
            <a:ext cx="8363938" cy="457049"/>
          </a:xfrm>
        </p:spPr>
        <p:txBody>
          <a:bodyPr/>
          <a:lstStyle/>
          <a:p>
            <a:r>
              <a:rPr lang="en-US" dirty="0" smtClean="0"/>
              <a:t>Auto </a:t>
            </a:r>
            <a:r>
              <a:rPr lang="en-US" dirty="0" err="1" smtClean="0"/>
              <a:t>Tiering</a:t>
            </a:r>
            <a:r>
              <a:rPr lang="en-US" dirty="0" smtClean="0"/>
              <a:t>- Virtual Disk</a:t>
            </a:r>
            <a:endParaRPr lang="en-US" dirty="0"/>
          </a:p>
        </p:txBody>
      </p:sp>
      <p:grpSp>
        <p:nvGrpSpPr>
          <p:cNvPr id="18" name="Group 17"/>
          <p:cNvGrpSpPr/>
          <p:nvPr/>
        </p:nvGrpSpPr>
        <p:grpSpPr>
          <a:xfrm>
            <a:off x="1256436" y="1220943"/>
            <a:ext cx="7054762" cy="2608108"/>
            <a:chOff x="613407" y="3256221"/>
            <a:chExt cx="7970205" cy="2463505"/>
          </a:xfrm>
        </p:grpSpPr>
        <p:pic>
          <p:nvPicPr>
            <p:cNvPr id="4" name="Picture 3" descr="C:\Users\agonzalez\Dropbox\DATACORE\Auto Tiering\AT PPT\PPT Images\vd_fu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13407" y="4011522"/>
              <a:ext cx="1157611" cy="1539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71" descr="disk_pool"/>
            <p:cNvPicPr>
              <a:picLocks noChangeAspect="1" noChangeArrowheads="1"/>
            </p:cNvPicPr>
            <p:nvPr/>
          </p:nvPicPr>
          <p:blipFill>
            <a:blip r:embed="rId4" cstate="print"/>
            <a:srcRect/>
            <a:stretch>
              <a:fillRect/>
            </a:stretch>
          </p:blipFill>
          <p:spPr bwMode="auto">
            <a:xfrm>
              <a:off x="4478337" y="3800734"/>
              <a:ext cx="4105275" cy="1793875"/>
            </a:xfrm>
            <a:prstGeom prst="rect">
              <a:avLst/>
            </a:prstGeom>
            <a:noFill/>
            <a:ln w="9525">
              <a:noFill/>
              <a:miter lim="800000"/>
              <a:headEnd/>
              <a:tailEnd/>
            </a:ln>
          </p:spPr>
        </p:pic>
        <p:sp>
          <p:nvSpPr>
            <p:cNvPr id="6" name="TextBox 37"/>
            <p:cNvSpPr txBox="1">
              <a:spLocks noChangeArrowheads="1"/>
            </p:cNvSpPr>
            <p:nvPr/>
          </p:nvSpPr>
          <p:spPr bwMode="auto">
            <a:xfrm>
              <a:off x="4313051" y="3648334"/>
              <a:ext cx="993775" cy="247105"/>
            </a:xfrm>
            <a:prstGeom prst="rect">
              <a:avLst/>
            </a:prstGeom>
            <a:noFill/>
            <a:ln w="9525">
              <a:noFill/>
              <a:miter lim="800000"/>
              <a:headEnd/>
              <a:tailEnd/>
            </a:ln>
          </p:spPr>
          <p:txBody>
            <a:bodyPr>
              <a:prstTxWarp prst="textNoShape">
                <a:avLst/>
              </a:prstTxWarp>
              <a:spAutoFit/>
            </a:bodyPr>
            <a:lstStyle/>
            <a:p>
              <a:pPr algn="ctr"/>
              <a:r>
                <a:rPr lang="de-DE" sz="1100" b="1" dirty="0"/>
                <a:t>Tier 1</a:t>
              </a:r>
              <a:endParaRPr lang="en-US" sz="1100" b="1" dirty="0"/>
            </a:p>
          </p:txBody>
        </p:sp>
        <p:sp>
          <p:nvSpPr>
            <p:cNvPr id="7" name="TextBox 39"/>
            <p:cNvSpPr txBox="1">
              <a:spLocks noChangeArrowheads="1"/>
            </p:cNvSpPr>
            <p:nvPr/>
          </p:nvSpPr>
          <p:spPr bwMode="auto">
            <a:xfrm>
              <a:off x="4305907" y="5121572"/>
              <a:ext cx="1008062" cy="247105"/>
            </a:xfrm>
            <a:prstGeom prst="rect">
              <a:avLst/>
            </a:prstGeom>
            <a:noFill/>
            <a:ln w="9525">
              <a:noFill/>
              <a:miter lim="800000"/>
              <a:headEnd/>
              <a:tailEnd/>
            </a:ln>
          </p:spPr>
          <p:txBody>
            <a:bodyPr>
              <a:prstTxWarp prst="textNoShape">
                <a:avLst/>
              </a:prstTxWarp>
              <a:spAutoFit/>
            </a:bodyPr>
            <a:lstStyle/>
            <a:p>
              <a:pPr algn="ctr"/>
              <a:r>
                <a:rPr lang="de-DE" sz="1100" b="1" dirty="0"/>
                <a:t>Tier 2</a:t>
              </a:r>
            </a:p>
          </p:txBody>
        </p:sp>
        <p:sp>
          <p:nvSpPr>
            <p:cNvPr id="8" name="TextBox 7171"/>
            <p:cNvSpPr txBox="1">
              <a:spLocks noChangeArrowheads="1"/>
            </p:cNvSpPr>
            <p:nvPr/>
          </p:nvSpPr>
          <p:spPr bwMode="auto">
            <a:xfrm>
              <a:off x="2137827" y="3337314"/>
              <a:ext cx="1587666" cy="436069"/>
            </a:xfrm>
            <a:prstGeom prst="rect">
              <a:avLst/>
            </a:prstGeom>
            <a:noFill/>
            <a:ln w="9525">
              <a:noFill/>
              <a:miter lim="800000"/>
              <a:headEnd/>
              <a:tailEnd/>
            </a:ln>
          </p:spPr>
          <p:txBody>
            <a:bodyPr wrap="square">
              <a:prstTxWarp prst="textNoShape">
                <a:avLst/>
              </a:prstTxWarp>
              <a:spAutoFit/>
            </a:bodyPr>
            <a:lstStyle/>
            <a:p>
              <a:pPr algn="ctr"/>
              <a:r>
                <a:rPr lang="de-DE" sz="1200" dirty="0"/>
                <a:t>Frequently</a:t>
              </a:r>
            </a:p>
            <a:p>
              <a:pPr algn="ctr"/>
              <a:r>
                <a:rPr lang="de-DE" sz="1200" dirty="0"/>
                <a:t>Accessed  </a:t>
              </a:r>
            </a:p>
          </p:txBody>
        </p:sp>
        <p:sp>
          <p:nvSpPr>
            <p:cNvPr id="9" name="TextBox 79"/>
            <p:cNvSpPr txBox="1">
              <a:spLocks noChangeArrowheads="1"/>
            </p:cNvSpPr>
            <p:nvPr/>
          </p:nvSpPr>
          <p:spPr bwMode="auto">
            <a:xfrm>
              <a:off x="2217765" y="4982551"/>
              <a:ext cx="1427790" cy="436069"/>
            </a:xfrm>
            <a:prstGeom prst="rect">
              <a:avLst/>
            </a:prstGeom>
            <a:noFill/>
            <a:ln w="9525">
              <a:noFill/>
              <a:miter lim="800000"/>
              <a:headEnd/>
              <a:tailEnd/>
            </a:ln>
          </p:spPr>
          <p:txBody>
            <a:bodyPr wrap="square">
              <a:prstTxWarp prst="textNoShape">
                <a:avLst/>
              </a:prstTxWarp>
              <a:spAutoFit/>
            </a:bodyPr>
            <a:lstStyle/>
            <a:p>
              <a:pPr algn="ctr"/>
              <a:r>
                <a:rPr lang="de-DE" sz="1200" dirty="0"/>
                <a:t>Infrequently</a:t>
              </a:r>
              <a:br>
                <a:rPr lang="de-DE" sz="1200" dirty="0"/>
              </a:br>
              <a:r>
                <a:rPr lang="de-DE" sz="1200" dirty="0"/>
                <a:t>Accessed</a:t>
              </a:r>
            </a:p>
          </p:txBody>
        </p:sp>
        <p:sp>
          <p:nvSpPr>
            <p:cNvPr id="10" name="TextBox 80"/>
            <p:cNvSpPr txBox="1">
              <a:spLocks noChangeArrowheads="1"/>
            </p:cNvSpPr>
            <p:nvPr/>
          </p:nvSpPr>
          <p:spPr bwMode="auto">
            <a:xfrm>
              <a:off x="2253964" y="4159932"/>
              <a:ext cx="1355393" cy="436069"/>
            </a:xfrm>
            <a:prstGeom prst="rect">
              <a:avLst/>
            </a:prstGeom>
            <a:noFill/>
            <a:ln w="9525">
              <a:noFill/>
              <a:miter lim="800000"/>
              <a:headEnd/>
              <a:tailEnd/>
            </a:ln>
          </p:spPr>
          <p:txBody>
            <a:bodyPr wrap="square">
              <a:prstTxWarp prst="textNoShape">
                <a:avLst/>
              </a:prstTxWarp>
              <a:spAutoFit/>
            </a:bodyPr>
            <a:lstStyle/>
            <a:p>
              <a:pPr algn="ctr"/>
              <a:r>
                <a:rPr lang="de-DE" sz="1200" dirty="0"/>
                <a:t>Moderately</a:t>
              </a:r>
            </a:p>
            <a:p>
              <a:pPr algn="ctr"/>
              <a:r>
                <a:rPr lang="de-DE" sz="1200" dirty="0"/>
                <a:t>Accessed</a:t>
              </a:r>
            </a:p>
          </p:txBody>
        </p:sp>
        <p:cxnSp>
          <p:nvCxnSpPr>
            <p:cNvPr id="11" name="Straight Connector 10"/>
            <p:cNvCxnSpPr/>
            <p:nvPr/>
          </p:nvCxnSpPr>
          <p:spPr>
            <a:xfrm flipV="1">
              <a:off x="1771018" y="3735065"/>
              <a:ext cx="563160" cy="58404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
            <p:cNvSpPr txBox="1">
              <a:spLocks noChangeArrowheads="1"/>
            </p:cNvSpPr>
            <p:nvPr/>
          </p:nvSpPr>
          <p:spPr bwMode="auto">
            <a:xfrm>
              <a:off x="613407" y="3484869"/>
              <a:ext cx="1263649" cy="406997"/>
            </a:xfrm>
            <a:prstGeom prst="rect">
              <a:avLst/>
            </a:prstGeom>
            <a:noFill/>
            <a:ln w="9525">
              <a:noFill/>
              <a:miter lim="800000"/>
              <a:headEnd/>
              <a:tailEnd/>
            </a:ln>
          </p:spPr>
          <p:txBody>
            <a:bodyPr wrap="square">
              <a:prstTxWarp prst="textNoShape">
                <a:avLst/>
              </a:prstTxWarp>
              <a:spAutoFit/>
            </a:bodyPr>
            <a:lstStyle/>
            <a:p>
              <a:pPr algn="ctr"/>
              <a:r>
                <a:rPr lang="de-DE" sz="1100" b="1" dirty="0"/>
                <a:t>VIRTUAL DISK</a:t>
              </a:r>
              <a:endParaRPr lang="en-US" sz="1100" b="1" dirty="0"/>
            </a:p>
          </p:txBody>
        </p:sp>
        <p:sp>
          <p:nvSpPr>
            <p:cNvPr id="13" name="TextBox 44"/>
            <p:cNvSpPr txBox="1">
              <a:spLocks noChangeArrowheads="1"/>
            </p:cNvSpPr>
            <p:nvPr/>
          </p:nvSpPr>
          <p:spPr bwMode="auto">
            <a:xfrm>
              <a:off x="5688012" y="3256221"/>
              <a:ext cx="1684337" cy="247105"/>
            </a:xfrm>
            <a:prstGeom prst="rect">
              <a:avLst/>
            </a:prstGeom>
            <a:noFill/>
            <a:ln w="9525">
              <a:noFill/>
              <a:miter lim="800000"/>
              <a:headEnd/>
              <a:tailEnd/>
            </a:ln>
          </p:spPr>
          <p:txBody>
            <a:bodyPr>
              <a:prstTxWarp prst="textNoShape">
                <a:avLst/>
              </a:prstTxWarp>
              <a:spAutoFit/>
            </a:bodyPr>
            <a:lstStyle/>
            <a:p>
              <a:pPr algn="ctr"/>
              <a:r>
                <a:rPr lang="de-DE" sz="1100" b="1"/>
                <a:t>DISK POOL</a:t>
              </a:r>
              <a:endParaRPr lang="en-US" sz="1100" b="1"/>
            </a:p>
          </p:txBody>
        </p:sp>
        <p:cxnSp>
          <p:nvCxnSpPr>
            <p:cNvPr id="14" name="Straight Connector 13"/>
            <p:cNvCxnSpPr>
              <a:endCxn id="10" idx="1"/>
            </p:cNvCxnSpPr>
            <p:nvPr/>
          </p:nvCxnSpPr>
          <p:spPr>
            <a:xfrm flipV="1">
              <a:off x="1771018" y="4377967"/>
              <a:ext cx="482946" cy="159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1"/>
            </p:cNvCxnSpPr>
            <p:nvPr/>
          </p:nvCxnSpPr>
          <p:spPr>
            <a:xfrm>
              <a:off x="1771018" y="4781460"/>
              <a:ext cx="482946" cy="38811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051005" y="3337314"/>
              <a:ext cx="0" cy="223001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988828" y="5719726"/>
              <a:ext cx="7501121"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019610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lstStyle/>
          <a:p>
            <a:r>
              <a:rPr lang="en-US" dirty="0"/>
              <a:t>Demo </a:t>
            </a:r>
            <a:r>
              <a:rPr lang="en-US" dirty="0" smtClean="0"/>
              <a:t>Automatic </a:t>
            </a:r>
            <a:r>
              <a:rPr lang="en-US" dirty="0" err="1" smtClean="0"/>
              <a:t>Tiering</a:t>
            </a:r>
            <a:r>
              <a:rPr lang="en-US" dirty="0"/>
              <a:t/>
            </a:r>
            <a:br>
              <a:rPr lang="en-US" dirty="0"/>
            </a:br>
            <a:endParaRPr lang="en-US" dirty="0"/>
          </a:p>
        </p:txBody>
      </p:sp>
    </p:spTree>
    <p:extLst>
      <p:ext uri="{BB962C8B-B14F-4D97-AF65-F5344CB8AC3E}">
        <p14:creationId xmlns:p14="http://schemas.microsoft.com/office/powerpoint/2010/main" val="216649496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9" y="4514850"/>
            <a:ext cx="8363938" cy="457049"/>
          </a:xfrm>
        </p:spPr>
        <p:txBody>
          <a:bodyPr/>
          <a:lstStyle/>
          <a:p>
            <a:r>
              <a:rPr lang="en-US" dirty="0" smtClean="0"/>
              <a:t>Agenda</a:t>
            </a:r>
            <a:endParaRPr lang="en-US" dirty="0"/>
          </a:p>
        </p:txBody>
      </p:sp>
      <p:sp>
        <p:nvSpPr>
          <p:cNvPr id="3" name="TextBox 2"/>
          <p:cNvSpPr txBox="1"/>
          <p:nvPr/>
        </p:nvSpPr>
        <p:spPr>
          <a:xfrm>
            <a:off x="627622" y="1028700"/>
            <a:ext cx="6802622" cy="2502242"/>
          </a:xfrm>
          <a:prstGeom prst="rect">
            <a:avLst/>
          </a:prstGeom>
          <a:noFill/>
        </p:spPr>
        <p:txBody>
          <a:bodyPr wrap="square" lIns="68589" tIns="68589" rIns="68589" bIns="68589" rtlCol="0">
            <a:spAutoFit/>
          </a:bodyPr>
          <a:lstStyle/>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Storage Considerations for Private Cloud</a:t>
            </a:r>
            <a:endParaRPr lang="en-US" sz="2400" dirty="0">
              <a:solidFill>
                <a:schemeClr val="tx1">
                  <a:alpha val="99000"/>
                </a:schemeClr>
              </a:solidFill>
            </a:endParaRPr>
          </a:p>
          <a:p>
            <a:pPr marL="342946" indent="-342946">
              <a:lnSpc>
                <a:spcPct val="90000"/>
              </a:lnSpc>
              <a:spcBef>
                <a:spcPct val="20000"/>
              </a:spcBef>
              <a:buSzPct val="90000"/>
              <a:buFont typeface="Arial" pitchFamily="34" charset="0"/>
              <a:buChar char="•"/>
            </a:pPr>
            <a:endParaRPr lang="en-US" sz="2400" dirty="0" smtClean="0">
              <a:solidFill>
                <a:schemeClr val="tx1">
                  <a:alpha val="99000"/>
                </a:schemeClr>
              </a:solidFill>
            </a:endParaRPr>
          </a:p>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Why </a:t>
            </a:r>
            <a:r>
              <a:rPr lang="en-US" sz="2400" dirty="0">
                <a:solidFill>
                  <a:schemeClr val="tx1">
                    <a:alpha val="99000"/>
                  </a:schemeClr>
                </a:solidFill>
              </a:rPr>
              <a:t>Virtualization Projects Fail</a:t>
            </a:r>
          </a:p>
          <a:p>
            <a:pPr marL="342946" indent="-342946">
              <a:lnSpc>
                <a:spcPct val="90000"/>
              </a:lnSpc>
              <a:spcBef>
                <a:spcPct val="20000"/>
              </a:spcBef>
              <a:buSzPct val="90000"/>
              <a:buFont typeface="Arial" pitchFamily="34" charset="0"/>
              <a:buChar char="•"/>
            </a:pPr>
            <a:endParaRPr lang="en-US" sz="2400" dirty="0" smtClean="0">
              <a:solidFill>
                <a:schemeClr val="tx1">
                  <a:alpha val="99000"/>
                </a:schemeClr>
              </a:solidFill>
            </a:endParaRPr>
          </a:p>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Best </a:t>
            </a:r>
            <a:r>
              <a:rPr lang="en-US" sz="2400" dirty="0">
                <a:solidFill>
                  <a:schemeClr val="tx1">
                    <a:alpha val="99000"/>
                  </a:schemeClr>
                </a:solidFill>
              </a:rPr>
              <a:t>Practices in Storage Virtualization</a:t>
            </a:r>
          </a:p>
          <a:p>
            <a:pPr marL="342946" indent="-342946">
              <a:lnSpc>
                <a:spcPct val="90000"/>
              </a:lnSpc>
              <a:spcBef>
                <a:spcPct val="20000"/>
              </a:spcBef>
              <a:buSzPct val="90000"/>
              <a:buFont typeface="Arial" pitchFamily="34" charset="0"/>
              <a:buChar char="•"/>
            </a:pPr>
            <a:endParaRPr lang="en-US" sz="2400" dirty="0" err="1">
              <a:solidFill>
                <a:schemeClr val="tx1">
                  <a:alpha val="99000"/>
                </a:schemeClr>
              </a:solidFill>
            </a:endParaRPr>
          </a:p>
        </p:txBody>
      </p:sp>
    </p:spTree>
    <p:extLst>
      <p:ext uri="{BB962C8B-B14F-4D97-AF65-F5344CB8AC3E}">
        <p14:creationId xmlns:p14="http://schemas.microsoft.com/office/powerpoint/2010/main" val="101289076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reeform 77"/>
          <p:cNvSpPr>
            <a:spLocks noEditPoints="1"/>
          </p:cNvSpPr>
          <p:nvPr/>
        </p:nvSpPr>
        <p:spPr bwMode="auto">
          <a:xfrm>
            <a:off x="2743200" y="1128006"/>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2653571802"/>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139" y="4572000"/>
            <a:ext cx="8363938" cy="457049"/>
          </a:xfrm>
        </p:spPr>
        <p:txBody>
          <a:bodyPr/>
          <a:lstStyle/>
          <a:p>
            <a:r>
              <a:rPr lang="en-US" dirty="0" smtClean="0"/>
              <a:t>Management</a:t>
            </a:r>
            <a:endParaRPr lang="en-US" dirty="0"/>
          </a:p>
        </p:txBody>
      </p:sp>
      <p:sp>
        <p:nvSpPr>
          <p:cNvPr id="10" name="TextBox 9"/>
          <p:cNvSpPr txBox="1"/>
          <p:nvPr/>
        </p:nvSpPr>
        <p:spPr>
          <a:xfrm>
            <a:off x="4198865" y="1186121"/>
            <a:ext cx="4516026" cy="1283429"/>
          </a:xfrm>
          <a:prstGeom prst="rect">
            <a:avLst/>
          </a:prstGeom>
          <a:noFill/>
        </p:spPr>
        <p:txBody>
          <a:bodyPr wrap="square" lIns="68589" tIns="68589" rIns="68589" bIns="68589" rtlCol="0">
            <a:spAutoFit/>
          </a:bodyPr>
          <a:lstStyle/>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Independent Management</a:t>
            </a:r>
          </a:p>
          <a:p>
            <a:pPr marL="342946" indent="-342946">
              <a:lnSpc>
                <a:spcPct val="90000"/>
              </a:lnSpc>
              <a:spcBef>
                <a:spcPct val="20000"/>
              </a:spcBef>
              <a:buSzPct val="90000"/>
              <a:buFont typeface="Arial" pitchFamily="34" charset="0"/>
              <a:buChar char="•"/>
            </a:pPr>
            <a:r>
              <a:rPr lang="en-US" sz="2400" dirty="0">
                <a:solidFill>
                  <a:schemeClr val="tx1">
                    <a:alpha val="99000"/>
                  </a:schemeClr>
                </a:solidFill>
              </a:rPr>
              <a:t>Standards Based</a:t>
            </a:r>
          </a:p>
          <a:p>
            <a:pPr marL="342946" indent="-342946">
              <a:lnSpc>
                <a:spcPct val="90000"/>
              </a:lnSpc>
              <a:spcBef>
                <a:spcPct val="20000"/>
              </a:spcBef>
              <a:buSzPct val="90000"/>
              <a:buFont typeface="Arial" pitchFamily="34" charset="0"/>
              <a:buChar char="•"/>
            </a:pPr>
            <a:endParaRPr lang="en-US" sz="2400" dirty="0">
              <a:solidFill>
                <a:schemeClr val="tx1">
                  <a:alpha val="99000"/>
                </a:schemeClr>
              </a:solidFill>
            </a:endParaRPr>
          </a:p>
        </p:txBody>
      </p:sp>
      <p:grpSp>
        <p:nvGrpSpPr>
          <p:cNvPr id="11" name="Group 10"/>
          <p:cNvGrpSpPr/>
          <p:nvPr/>
        </p:nvGrpSpPr>
        <p:grpSpPr>
          <a:xfrm>
            <a:off x="684787" y="1186121"/>
            <a:ext cx="2458090" cy="2057400"/>
            <a:chOff x="8456612" y="1828800"/>
            <a:chExt cx="3276600" cy="2743200"/>
          </a:xfrm>
        </p:grpSpPr>
        <p:sp>
          <p:nvSpPr>
            <p:cNvPr id="12" name="Rectangle 11"/>
            <p:cNvSpPr/>
            <p:nvPr/>
          </p:nvSpPr>
          <p:spPr bwMode="auto">
            <a:xfrm>
              <a:off x="8456612" y="1828800"/>
              <a:ext cx="3276600" cy="27432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sp>
          <p:nvSpPr>
            <p:cNvPr id="13" name="Content Placeholder 4"/>
            <p:cNvSpPr txBox="1">
              <a:spLocks/>
            </p:cNvSpPr>
            <p:nvPr/>
          </p:nvSpPr>
          <p:spPr>
            <a:xfrm>
              <a:off x="8647110" y="3595404"/>
              <a:ext cx="2895601" cy="886396"/>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sz="2400" dirty="0" smtClean="0"/>
                <a:t>Automation &amp; Management</a:t>
              </a:r>
            </a:p>
          </p:txBody>
        </p:sp>
        <p:grpSp>
          <p:nvGrpSpPr>
            <p:cNvPr id="14" name="Group 13"/>
            <p:cNvGrpSpPr/>
            <p:nvPr/>
          </p:nvGrpSpPr>
          <p:grpSpPr bwMode="black">
            <a:xfrm>
              <a:off x="9448424" y="2412859"/>
              <a:ext cx="1292976" cy="1051892"/>
              <a:chOff x="5184775" y="225425"/>
              <a:chExt cx="1500188" cy="1220788"/>
            </a:xfrm>
            <a:solidFill>
              <a:srgbClr val="FFFFFF"/>
            </a:solidFill>
          </p:grpSpPr>
          <p:sp>
            <p:nvSpPr>
              <p:cNvPr id="15" name="Freeform 14"/>
              <p:cNvSpPr>
                <a:spLocks noEditPoints="1"/>
              </p:cNvSpPr>
              <p:nvPr/>
            </p:nvSpPr>
            <p:spPr bwMode="black">
              <a:xfrm>
                <a:off x="5184775" y="344488"/>
                <a:ext cx="1095375" cy="1101725"/>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sp>
            <p:nvSpPr>
              <p:cNvPr id="16" name="Oval 15"/>
              <p:cNvSpPr>
                <a:spLocks noChangeArrowheads="1"/>
              </p:cNvSpPr>
              <p:nvPr/>
            </p:nvSpPr>
            <p:spPr bwMode="black">
              <a:xfrm>
                <a:off x="5630863" y="812800"/>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sp>
            <p:nvSpPr>
              <p:cNvPr id="17" name="Freeform 16"/>
              <p:cNvSpPr>
                <a:spLocks noEditPoints="1"/>
              </p:cNvSpPr>
              <p:nvPr/>
            </p:nvSpPr>
            <p:spPr bwMode="black">
              <a:xfrm>
                <a:off x="6129338" y="225425"/>
                <a:ext cx="555625" cy="598488"/>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endParaRPr lang="en-US" sz="800"/>
              </a:p>
            </p:txBody>
          </p:sp>
        </p:grpSp>
      </p:grpSp>
    </p:spTree>
    <p:extLst>
      <p:ext uri="{BB962C8B-B14F-4D97-AF65-F5344CB8AC3E}">
        <p14:creationId xmlns:p14="http://schemas.microsoft.com/office/powerpoint/2010/main" val="22313876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7"/>
          <p:cNvSpPr>
            <a:spLocks noEditPoints="1"/>
          </p:cNvSpPr>
          <p:nvPr/>
        </p:nvSpPr>
        <p:spPr bwMode="auto">
          <a:xfrm>
            <a:off x="2819400" y="1276350"/>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1499373822"/>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38" descr="12-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9106" y="1612106"/>
            <a:ext cx="820578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1026"/>
          <p:cNvSpPr>
            <a:spLocks noGrp="1"/>
          </p:cNvSpPr>
          <p:nvPr>
            <p:ph type="title"/>
          </p:nvPr>
        </p:nvSpPr>
        <p:spPr>
          <a:xfrm>
            <a:off x="113139" y="4514850"/>
            <a:ext cx="8363938" cy="457049"/>
          </a:xfrm>
        </p:spPr>
        <p:txBody>
          <a:bodyPr/>
          <a:lstStyle/>
          <a:p>
            <a:r>
              <a:rPr lang="en-US" dirty="0" smtClean="0"/>
              <a:t>SERVICE LEVELS </a:t>
            </a:r>
          </a:p>
        </p:txBody>
      </p:sp>
      <p:sp>
        <p:nvSpPr>
          <p:cNvPr id="15364" name="Rectangle 1027"/>
          <p:cNvSpPr>
            <a:spLocks noGrp="1"/>
          </p:cNvSpPr>
          <p:nvPr>
            <p:ph type="body" sz="half" idx="1"/>
          </p:nvPr>
        </p:nvSpPr>
        <p:spPr>
          <a:xfrm>
            <a:off x="1032669" y="541736"/>
            <a:ext cx="3457575" cy="1097223"/>
          </a:xfrm>
        </p:spPr>
        <p:txBody>
          <a:bodyPr/>
          <a:lstStyle/>
          <a:p>
            <a:r>
              <a:rPr lang="en-US" sz="2300" dirty="0"/>
              <a:t>Speed</a:t>
            </a:r>
          </a:p>
          <a:p>
            <a:r>
              <a:rPr lang="en-US" sz="2300" dirty="0"/>
              <a:t>Protection</a:t>
            </a:r>
          </a:p>
          <a:p>
            <a:r>
              <a:rPr lang="en-US" sz="2300" dirty="0"/>
              <a:t>Cost</a:t>
            </a:r>
          </a:p>
        </p:txBody>
      </p:sp>
      <p:pic>
        <p:nvPicPr>
          <p:cNvPr id="15365" name="Picture 1035" descr="reloj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23806" y="1612106"/>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Picture 2" descr="https://mail.datacore.com/owa/14.2.247.5/themes/resources/clear1x1.gif">
            <a:hlinkClick r:id="rId5" tooltip="12-a.png"/>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67866"/>
            <a:ext cx="9525" cy="7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8137947"/>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026"/>
          <p:cNvSpPr>
            <a:spLocks noGrp="1"/>
          </p:cNvSpPr>
          <p:nvPr>
            <p:ph type="title"/>
          </p:nvPr>
        </p:nvSpPr>
        <p:spPr>
          <a:xfrm>
            <a:off x="113139" y="4514850"/>
            <a:ext cx="8363938" cy="457049"/>
          </a:xfrm>
        </p:spPr>
        <p:txBody>
          <a:bodyPr/>
          <a:lstStyle/>
          <a:p>
            <a:r>
              <a:rPr lang="en-US" dirty="0" smtClean="0"/>
              <a:t>SERVICE LEVELS </a:t>
            </a:r>
          </a:p>
        </p:txBody>
      </p:sp>
      <p:sp>
        <p:nvSpPr>
          <p:cNvPr id="16387" name="Rectangle 1027"/>
          <p:cNvSpPr>
            <a:spLocks noGrp="1"/>
          </p:cNvSpPr>
          <p:nvPr>
            <p:ph type="body" sz="half" idx="1"/>
          </p:nvPr>
        </p:nvSpPr>
        <p:spPr>
          <a:xfrm>
            <a:off x="1038828" y="529830"/>
            <a:ext cx="3457575" cy="1097223"/>
          </a:xfrm>
        </p:spPr>
        <p:txBody>
          <a:bodyPr/>
          <a:lstStyle/>
          <a:p>
            <a:r>
              <a:rPr lang="en-US" sz="2300" dirty="0"/>
              <a:t>Protection</a:t>
            </a:r>
          </a:p>
          <a:p>
            <a:r>
              <a:rPr lang="en-US" sz="2300" dirty="0"/>
              <a:t>Speed</a:t>
            </a:r>
          </a:p>
          <a:p>
            <a:r>
              <a:rPr lang="en-US" sz="2300" dirty="0"/>
              <a:t>Cost</a:t>
            </a:r>
          </a:p>
        </p:txBody>
      </p:sp>
      <p:pic>
        <p:nvPicPr>
          <p:cNvPr id="16388" name="Picture 1032" descr="1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265" y="1600200"/>
            <a:ext cx="8205788"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035" descr="reloj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00000">
            <a:off x="6329965" y="1600200"/>
            <a:ext cx="11430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310586"/>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0304" y="4514850"/>
            <a:ext cx="8363938" cy="457049"/>
          </a:xfrm>
        </p:spPr>
        <p:txBody>
          <a:bodyPr/>
          <a:lstStyle/>
          <a:p>
            <a:r>
              <a:rPr lang="en-US" dirty="0" smtClean="0"/>
              <a:t>Management Industry Tools</a:t>
            </a:r>
            <a:endParaRPr lang="en-US" dirty="0"/>
          </a:p>
        </p:txBody>
      </p:sp>
      <p:sp>
        <p:nvSpPr>
          <p:cNvPr id="4" name="Content Placeholder 3"/>
          <p:cNvSpPr>
            <a:spLocks noGrp="1"/>
          </p:cNvSpPr>
          <p:nvPr>
            <p:ph sz="half" idx="1"/>
          </p:nvPr>
        </p:nvSpPr>
        <p:spPr>
          <a:xfrm>
            <a:off x="1313601" y="685801"/>
            <a:ext cx="6345302" cy="2691506"/>
          </a:xfrm>
        </p:spPr>
        <p:txBody>
          <a:bodyPr/>
          <a:lstStyle/>
          <a:p>
            <a:r>
              <a:rPr lang="en-US" sz="3300" dirty="0"/>
              <a:t>Microsoft SCOM</a:t>
            </a:r>
          </a:p>
          <a:p>
            <a:r>
              <a:rPr lang="en-US" sz="3300" dirty="0"/>
              <a:t>Windows Power Shell</a:t>
            </a:r>
          </a:p>
          <a:p>
            <a:r>
              <a:rPr lang="en-US" sz="3300" dirty="0" err="1"/>
              <a:t>VmWare</a:t>
            </a:r>
            <a:endParaRPr lang="en-US" sz="3300" dirty="0"/>
          </a:p>
          <a:p>
            <a:r>
              <a:rPr lang="en-US" sz="3300" dirty="0"/>
              <a:t>Hitachi Analyzer</a:t>
            </a:r>
          </a:p>
          <a:p>
            <a:r>
              <a:rPr lang="en-US" sz="3300" dirty="0"/>
              <a:t>Etc…. </a:t>
            </a:r>
          </a:p>
        </p:txBody>
      </p:sp>
    </p:spTree>
    <p:extLst>
      <p:ext uri="{BB962C8B-B14F-4D97-AF65-F5344CB8AC3E}">
        <p14:creationId xmlns:p14="http://schemas.microsoft.com/office/powerpoint/2010/main" val="2730872194"/>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13139" y="4572000"/>
            <a:ext cx="8363938" cy="457049"/>
          </a:xfrm>
        </p:spPr>
        <p:txBody>
          <a:bodyPr/>
          <a:lstStyle/>
          <a:p>
            <a:r>
              <a:rPr lang="en-US" dirty="0" smtClean="0"/>
              <a:t>VM Mobility</a:t>
            </a:r>
            <a:endParaRPr lang="en-US" dirty="0"/>
          </a:p>
        </p:txBody>
      </p:sp>
      <p:sp>
        <p:nvSpPr>
          <p:cNvPr id="10" name="TextBox 9"/>
          <p:cNvSpPr txBox="1"/>
          <p:nvPr/>
        </p:nvSpPr>
        <p:spPr>
          <a:xfrm>
            <a:off x="4198865" y="1186121"/>
            <a:ext cx="4516026" cy="1283446"/>
          </a:xfrm>
          <a:prstGeom prst="rect">
            <a:avLst/>
          </a:prstGeom>
          <a:noFill/>
        </p:spPr>
        <p:txBody>
          <a:bodyPr wrap="square" lIns="68589" tIns="68589" rIns="68589" bIns="68589" rtlCol="0">
            <a:spAutoFit/>
          </a:bodyPr>
          <a:lstStyle/>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Expandable</a:t>
            </a:r>
            <a:endParaRPr lang="en-US" sz="2400" dirty="0">
              <a:solidFill>
                <a:schemeClr val="tx1">
                  <a:alpha val="99000"/>
                </a:schemeClr>
              </a:solidFill>
            </a:endParaRPr>
          </a:p>
          <a:p>
            <a:pPr marL="342946" indent="-342946">
              <a:lnSpc>
                <a:spcPct val="90000"/>
              </a:lnSpc>
              <a:spcBef>
                <a:spcPct val="20000"/>
              </a:spcBef>
              <a:buSzPct val="90000"/>
              <a:buFont typeface="Arial" pitchFamily="34" charset="0"/>
              <a:buChar char="•"/>
            </a:pPr>
            <a:r>
              <a:rPr lang="en-US" sz="2400" dirty="0" smtClean="0">
                <a:solidFill>
                  <a:schemeClr val="tx1">
                    <a:alpha val="99000"/>
                  </a:schemeClr>
                </a:solidFill>
              </a:rPr>
              <a:t>Resilient</a:t>
            </a:r>
          </a:p>
          <a:p>
            <a:pPr>
              <a:lnSpc>
                <a:spcPct val="90000"/>
              </a:lnSpc>
              <a:spcBef>
                <a:spcPct val="20000"/>
              </a:spcBef>
              <a:buSzPct val="90000"/>
            </a:pPr>
            <a:endParaRPr lang="en-US" sz="2400" dirty="0">
              <a:solidFill>
                <a:schemeClr val="tx1">
                  <a:alpha val="99000"/>
                </a:schemeClr>
              </a:solidFill>
            </a:endParaRPr>
          </a:p>
        </p:txBody>
      </p:sp>
      <p:grpSp>
        <p:nvGrpSpPr>
          <p:cNvPr id="18" name="Group 17"/>
          <p:cNvGrpSpPr/>
          <p:nvPr/>
        </p:nvGrpSpPr>
        <p:grpSpPr>
          <a:xfrm>
            <a:off x="551752" y="1186121"/>
            <a:ext cx="1943606" cy="1714500"/>
            <a:chOff x="684213" y="3276600"/>
            <a:chExt cx="2590800" cy="2286000"/>
          </a:xfrm>
        </p:grpSpPr>
        <p:sp>
          <p:nvSpPr>
            <p:cNvPr id="19" name="Rectangle 18"/>
            <p:cNvSpPr/>
            <p:nvPr/>
          </p:nvSpPr>
          <p:spPr bwMode="auto">
            <a:xfrm>
              <a:off x="684213" y="3276600"/>
              <a:ext cx="2590800" cy="228600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rgbClr val="FFFFFF">
                    <a:alpha val="98824"/>
                  </a:srgbClr>
                </a:solidFill>
                <a:latin typeface="Segoe UI" pitchFamily="34" charset="0"/>
                <a:ea typeface="Segoe UI" pitchFamily="34" charset="0"/>
                <a:cs typeface="Segoe UI" pitchFamily="34" charset="0"/>
              </a:endParaRPr>
            </a:p>
          </p:txBody>
        </p:sp>
        <p:sp>
          <p:nvSpPr>
            <p:cNvPr id="20" name="Content Placeholder 4"/>
            <p:cNvSpPr txBox="1">
              <a:spLocks/>
            </p:cNvSpPr>
            <p:nvPr/>
          </p:nvSpPr>
          <p:spPr>
            <a:xfrm>
              <a:off x="885718" y="4441245"/>
              <a:ext cx="2187788" cy="1034129"/>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r>
                <a:rPr lang="en-US" dirty="0" smtClean="0"/>
                <a:t>VM Mobility</a:t>
              </a:r>
            </a:p>
          </p:txBody>
        </p:sp>
        <p:sp>
          <p:nvSpPr>
            <p:cNvPr id="21" name="Freeform 87"/>
            <p:cNvSpPr>
              <a:spLocks noEditPoints="1"/>
            </p:cNvSpPr>
            <p:nvPr/>
          </p:nvSpPr>
          <p:spPr bwMode="auto">
            <a:xfrm>
              <a:off x="1293811" y="3906487"/>
              <a:ext cx="1371600" cy="533400"/>
            </a:xfrm>
            <a:custGeom>
              <a:avLst/>
              <a:gdLst>
                <a:gd name="T0" fmla="*/ 0 w 385"/>
                <a:gd name="T1" fmla="*/ 46 h 107"/>
                <a:gd name="T2" fmla="*/ 37 w 385"/>
                <a:gd name="T3" fmla="*/ 46 h 107"/>
                <a:gd name="T4" fmla="*/ 37 w 385"/>
                <a:gd name="T5" fmla="*/ 61 h 107"/>
                <a:gd name="T6" fmla="*/ 0 w 385"/>
                <a:gd name="T7" fmla="*/ 61 h 107"/>
                <a:gd name="T8" fmla="*/ 0 w 385"/>
                <a:gd name="T9" fmla="*/ 46 h 107"/>
                <a:gd name="T10" fmla="*/ 74 w 385"/>
                <a:gd name="T11" fmla="*/ 61 h 107"/>
                <a:gd name="T12" fmla="*/ 111 w 385"/>
                <a:gd name="T13" fmla="*/ 61 h 107"/>
                <a:gd name="T14" fmla="*/ 111 w 385"/>
                <a:gd name="T15" fmla="*/ 46 h 107"/>
                <a:gd name="T16" fmla="*/ 74 w 385"/>
                <a:gd name="T17" fmla="*/ 46 h 107"/>
                <a:gd name="T18" fmla="*/ 74 w 385"/>
                <a:gd name="T19" fmla="*/ 61 h 107"/>
                <a:gd name="T20" fmla="*/ 222 w 385"/>
                <a:gd name="T21" fmla="*/ 61 h 107"/>
                <a:gd name="T22" fmla="*/ 259 w 385"/>
                <a:gd name="T23" fmla="*/ 61 h 107"/>
                <a:gd name="T24" fmla="*/ 259 w 385"/>
                <a:gd name="T25" fmla="*/ 46 h 107"/>
                <a:gd name="T26" fmla="*/ 222 w 385"/>
                <a:gd name="T27" fmla="*/ 46 h 107"/>
                <a:gd name="T28" fmla="*/ 222 w 385"/>
                <a:gd name="T29" fmla="*/ 61 h 107"/>
                <a:gd name="T30" fmla="*/ 148 w 385"/>
                <a:gd name="T31" fmla="*/ 61 h 107"/>
                <a:gd name="T32" fmla="*/ 185 w 385"/>
                <a:gd name="T33" fmla="*/ 61 h 107"/>
                <a:gd name="T34" fmla="*/ 185 w 385"/>
                <a:gd name="T35" fmla="*/ 46 h 107"/>
                <a:gd name="T36" fmla="*/ 148 w 385"/>
                <a:gd name="T37" fmla="*/ 46 h 107"/>
                <a:gd name="T38" fmla="*/ 148 w 385"/>
                <a:gd name="T39" fmla="*/ 61 h 107"/>
                <a:gd name="T40" fmla="*/ 382 w 385"/>
                <a:gd name="T41" fmla="*/ 48 h 107"/>
                <a:gd name="T42" fmla="*/ 334 w 385"/>
                <a:gd name="T43" fmla="*/ 0 h 107"/>
                <a:gd name="T44" fmla="*/ 324 w 385"/>
                <a:gd name="T45" fmla="*/ 11 h 107"/>
                <a:gd name="T46" fmla="*/ 359 w 385"/>
                <a:gd name="T47" fmla="*/ 46 h 107"/>
                <a:gd name="T48" fmla="*/ 296 w 385"/>
                <a:gd name="T49" fmla="*/ 46 h 107"/>
                <a:gd name="T50" fmla="*/ 296 w 385"/>
                <a:gd name="T51" fmla="*/ 61 h 107"/>
                <a:gd name="T52" fmla="*/ 359 w 385"/>
                <a:gd name="T53" fmla="*/ 61 h 107"/>
                <a:gd name="T54" fmla="*/ 324 w 385"/>
                <a:gd name="T55" fmla="*/ 96 h 107"/>
                <a:gd name="T56" fmla="*/ 334 w 385"/>
                <a:gd name="T57" fmla="*/ 107 h 107"/>
                <a:gd name="T58" fmla="*/ 382 w 385"/>
                <a:gd name="T59" fmla="*/ 59 h 107"/>
                <a:gd name="T60" fmla="*/ 382 w 385"/>
                <a:gd name="T61" fmla="*/ 4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5" h="107">
                  <a:moveTo>
                    <a:pt x="0" y="46"/>
                  </a:moveTo>
                  <a:cubicBezTo>
                    <a:pt x="37" y="46"/>
                    <a:pt x="37" y="46"/>
                    <a:pt x="37" y="46"/>
                  </a:cubicBezTo>
                  <a:cubicBezTo>
                    <a:pt x="37" y="61"/>
                    <a:pt x="37" y="61"/>
                    <a:pt x="37" y="61"/>
                  </a:cubicBezTo>
                  <a:cubicBezTo>
                    <a:pt x="0" y="61"/>
                    <a:pt x="0" y="61"/>
                    <a:pt x="0" y="61"/>
                  </a:cubicBezTo>
                  <a:lnTo>
                    <a:pt x="0" y="46"/>
                  </a:lnTo>
                  <a:close/>
                  <a:moveTo>
                    <a:pt x="74" y="61"/>
                  </a:moveTo>
                  <a:cubicBezTo>
                    <a:pt x="111" y="61"/>
                    <a:pt x="111" y="61"/>
                    <a:pt x="111" y="61"/>
                  </a:cubicBezTo>
                  <a:cubicBezTo>
                    <a:pt x="111" y="46"/>
                    <a:pt x="111" y="46"/>
                    <a:pt x="111" y="46"/>
                  </a:cubicBezTo>
                  <a:cubicBezTo>
                    <a:pt x="74" y="46"/>
                    <a:pt x="74" y="46"/>
                    <a:pt x="74" y="46"/>
                  </a:cubicBezTo>
                  <a:lnTo>
                    <a:pt x="74" y="61"/>
                  </a:lnTo>
                  <a:close/>
                  <a:moveTo>
                    <a:pt x="222" y="61"/>
                  </a:moveTo>
                  <a:cubicBezTo>
                    <a:pt x="259" y="61"/>
                    <a:pt x="259" y="61"/>
                    <a:pt x="259" y="61"/>
                  </a:cubicBezTo>
                  <a:cubicBezTo>
                    <a:pt x="259" y="46"/>
                    <a:pt x="259" y="46"/>
                    <a:pt x="259" y="46"/>
                  </a:cubicBezTo>
                  <a:cubicBezTo>
                    <a:pt x="222" y="46"/>
                    <a:pt x="222" y="46"/>
                    <a:pt x="222" y="46"/>
                  </a:cubicBezTo>
                  <a:lnTo>
                    <a:pt x="222" y="61"/>
                  </a:lnTo>
                  <a:close/>
                  <a:moveTo>
                    <a:pt x="148" y="61"/>
                  </a:moveTo>
                  <a:cubicBezTo>
                    <a:pt x="185" y="61"/>
                    <a:pt x="185" y="61"/>
                    <a:pt x="185" y="61"/>
                  </a:cubicBezTo>
                  <a:cubicBezTo>
                    <a:pt x="185" y="46"/>
                    <a:pt x="185" y="46"/>
                    <a:pt x="185" y="46"/>
                  </a:cubicBezTo>
                  <a:cubicBezTo>
                    <a:pt x="148" y="46"/>
                    <a:pt x="148" y="46"/>
                    <a:pt x="148" y="46"/>
                  </a:cubicBezTo>
                  <a:lnTo>
                    <a:pt x="148" y="61"/>
                  </a:lnTo>
                  <a:close/>
                  <a:moveTo>
                    <a:pt x="382" y="48"/>
                  </a:moveTo>
                  <a:cubicBezTo>
                    <a:pt x="334" y="0"/>
                    <a:pt x="334" y="0"/>
                    <a:pt x="334" y="0"/>
                  </a:cubicBezTo>
                  <a:cubicBezTo>
                    <a:pt x="324" y="11"/>
                    <a:pt x="324" y="11"/>
                    <a:pt x="324" y="11"/>
                  </a:cubicBezTo>
                  <a:cubicBezTo>
                    <a:pt x="359" y="46"/>
                    <a:pt x="359" y="46"/>
                    <a:pt x="359" y="46"/>
                  </a:cubicBezTo>
                  <a:cubicBezTo>
                    <a:pt x="296" y="46"/>
                    <a:pt x="296" y="46"/>
                    <a:pt x="296" y="46"/>
                  </a:cubicBezTo>
                  <a:cubicBezTo>
                    <a:pt x="296" y="61"/>
                    <a:pt x="296" y="61"/>
                    <a:pt x="296" y="61"/>
                  </a:cubicBezTo>
                  <a:cubicBezTo>
                    <a:pt x="359" y="61"/>
                    <a:pt x="359" y="61"/>
                    <a:pt x="359" y="61"/>
                  </a:cubicBezTo>
                  <a:cubicBezTo>
                    <a:pt x="324" y="96"/>
                    <a:pt x="324" y="96"/>
                    <a:pt x="324" y="96"/>
                  </a:cubicBezTo>
                  <a:cubicBezTo>
                    <a:pt x="334" y="107"/>
                    <a:pt x="334" y="107"/>
                    <a:pt x="334" y="107"/>
                  </a:cubicBezTo>
                  <a:cubicBezTo>
                    <a:pt x="382" y="59"/>
                    <a:pt x="382" y="59"/>
                    <a:pt x="382" y="59"/>
                  </a:cubicBezTo>
                  <a:cubicBezTo>
                    <a:pt x="385" y="56"/>
                    <a:pt x="385" y="51"/>
                    <a:pt x="382"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81020493"/>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p:cNvSpPr>
          <p:nvPr>
            <p:ph type="title"/>
          </p:nvPr>
        </p:nvSpPr>
        <p:spPr/>
        <p:txBody>
          <a:bodyPr/>
          <a:lstStyle/>
          <a:p>
            <a:r>
              <a:rPr lang="en-US" smtClean="0"/>
              <a:t>ARCHITECT FOR RESILIENCY</a:t>
            </a:r>
          </a:p>
        </p:txBody>
      </p:sp>
      <p:sp>
        <p:nvSpPr>
          <p:cNvPr id="23555" name="Rectangle 3"/>
          <p:cNvSpPr>
            <a:spLocks noGrp="1"/>
          </p:cNvSpPr>
          <p:nvPr>
            <p:ph type="body" sz="half" idx="1"/>
          </p:nvPr>
        </p:nvSpPr>
        <p:spPr>
          <a:xfrm>
            <a:off x="446089" y="1244204"/>
            <a:ext cx="4173537" cy="253916"/>
          </a:xfrm>
        </p:spPr>
        <p:txBody>
          <a:bodyPr/>
          <a:lstStyle/>
          <a:p>
            <a:pPr eaLnBrk="1" hangingPunct="1">
              <a:buNone/>
            </a:pPr>
            <a:endParaRPr lang="en-US" sz="1800" dirty="0"/>
          </a:p>
        </p:txBody>
      </p:sp>
      <p:sp>
        <p:nvSpPr>
          <p:cNvPr id="23556" name="Rectangle 5"/>
          <p:cNvSpPr>
            <a:spLocks noGrp="1"/>
          </p:cNvSpPr>
          <p:nvPr>
            <p:ph type="body" sz="half" idx="2"/>
          </p:nvPr>
        </p:nvSpPr>
        <p:spPr>
          <a:xfrm>
            <a:off x="4625975" y="1595439"/>
            <a:ext cx="4222750" cy="296235"/>
          </a:xfrm>
        </p:spPr>
        <p:txBody>
          <a:bodyPr/>
          <a:lstStyle/>
          <a:p>
            <a:pPr eaLnBrk="1" hangingPunct="1"/>
            <a:endParaRPr lang="en-US" dirty="0" smtClean="0"/>
          </a:p>
        </p:txBody>
      </p:sp>
      <p:pic>
        <p:nvPicPr>
          <p:cNvPr id="23557" name="Picture 1034" descr="19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1" y="3967163"/>
            <a:ext cx="2684463" cy="544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Line 1037"/>
          <p:cNvSpPr>
            <a:spLocks noChangeShapeType="1"/>
          </p:cNvSpPr>
          <p:nvPr/>
        </p:nvSpPr>
        <p:spPr bwMode="auto">
          <a:xfrm>
            <a:off x="2995613" y="2920605"/>
            <a:ext cx="0" cy="130969"/>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8589" tIns="34295" rIns="68589" bIns="34295" anchor="ctr"/>
          <a:lstStyle/>
          <a:p>
            <a:endParaRPr lang="en-US"/>
          </a:p>
        </p:txBody>
      </p:sp>
      <p:sp>
        <p:nvSpPr>
          <p:cNvPr id="23559" name="Freeform 1040"/>
          <p:cNvSpPr>
            <a:spLocks/>
          </p:cNvSpPr>
          <p:nvPr/>
        </p:nvSpPr>
        <p:spPr bwMode="auto">
          <a:xfrm>
            <a:off x="1277938" y="2913460"/>
            <a:ext cx="5911850" cy="1219200"/>
          </a:xfrm>
          <a:custGeom>
            <a:avLst/>
            <a:gdLst>
              <a:gd name="T0" fmla="*/ 0 w 3417"/>
              <a:gd name="T1" fmla="*/ 2147483647 h 821"/>
              <a:gd name="T2" fmla="*/ 0 w 3417"/>
              <a:gd name="T3" fmla="*/ 0 h 821"/>
              <a:gd name="T4" fmla="*/ 2147483647 w 3417"/>
              <a:gd name="T5" fmla="*/ 0 h 821"/>
              <a:gd name="T6" fmla="*/ 2147483647 w 3417"/>
              <a:gd name="T7" fmla="*/ 2147483647 h 821"/>
              <a:gd name="T8" fmla="*/ 2147483647 w 3417"/>
              <a:gd name="T9" fmla="*/ 2147483647 h 821"/>
              <a:gd name="T10" fmla="*/ 2147483647 w 3417"/>
              <a:gd name="T11" fmla="*/ 2147483647 h 821"/>
              <a:gd name="T12" fmla="*/ 0 60000 65536"/>
              <a:gd name="T13" fmla="*/ 0 60000 65536"/>
              <a:gd name="T14" fmla="*/ 0 60000 65536"/>
              <a:gd name="T15" fmla="*/ 0 60000 65536"/>
              <a:gd name="T16" fmla="*/ 0 60000 65536"/>
              <a:gd name="T17" fmla="*/ 0 60000 65536"/>
              <a:gd name="T18" fmla="*/ 0 w 3417"/>
              <a:gd name="T19" fmla="*/ 0 h 821"/>
              <a:gd name="T20" fmla="*/ 3417 w 3417"/>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3417" h="821">
                <a:moveTo>
                  <a:pt x="0" y="614"/>
                </a:moveTo>
                <a:lnTo>
                  <a:pt x="0" y="0"/>
                </a:lnTo>
                <a:lnTo>
                  <a:pt x="1812" y="0"/>
                </a:lnTo>
                <a:lnTo>
                  <a:pt x="1812" y="630"/>
                </a:lnTo>
                <a:lnTo>
                  <a:pt x="3417" y="630"/>
                </a:lnTo>
                <a:lnTo>
                  <a:pt x="3417" y="821"/>
                </a:ln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89" tIns="34295" rIns="68589" bIns="34295" anchor="ctr"/>
          <a:lstStyle/>
          <a:p>
            <a:endParaRPr lang="en-US"/>
          </a:p>
        </p:txBody>
      </p:sp>
      <p:pic>
        <p:nvPicPr>
          <p:cNvPr id="23560" name="Picture 1033" descr="19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464" y="3056336"/>
            <a:ext cx="3197225" cy="1096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71422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descr="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3650" y="1240631"/>
            <a:ext cx="6615113" cy="3011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2"/>
          <p:cNvSpPr>
            <a:spLocks noGrp="1"/>
          </p:cNvSpPr>
          <p:nvPr>
            <p:ph type="title"/>
          </p:nvPr>
        </p:nvSpPr>
        <p:spPr>
          <a:xfrm>
            <a:off x="389436" y="171451"/>
            <a:ext cx="8363938" cy="914096"/>
          </a:xfrm>
        </p:spPr>
        <p:txBody>
          <a:bodyPr/>
          <a:lstStyle/>
          <a:p>
            <a:r>
              <a:rPr lang="en-US" smtClean="0"/>
              <a:t>ELIMINATE SINGLE POINTS</a:t>
            </a:r>
            <a:br>
              <a:rPr lang="en-US" smtClean="0"/>
            </a:br>
            <a:r>
              <a:rPr lang="en-US" smtClean="0"/>
              <a:t>OF FAILURE</a:t>
            </a:r>
          </a:p>
        </p:txBody>
      </p:sp>
      <p:pic>
        <p:nvPicPr>
          <p:cNvPr id="25604" name="Picture 1034" descr="n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6201" y="3162301"/>
            <a:ext cx="549275" cy="411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029" descr="20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4451" y="2949180"/>
            <a:ext cx="306388" cy="1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1030" descr="20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1" y="2949180"/>
            <a:ext cx="306388" cy="100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171701" y="2949179"/>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9" name="Rectangle 8"/>
          <p:cNvSpPr/>
          <p:nvPr/>
        </p:nvSpPr>
        <p:spPr>
          <a:xfrm>
            <a:off x="2628900" y="2949179"/>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10" name="Rectangle 9"/>
          <p:cNvSpPr/>
          <p:nvPr/>
        </p:nvSpPr>
        <p:spPr>
          <a:xfrm>
            <a:off x="3086100" y="2949179"/>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11" name="Rectangle 10"/>
          <p:cNvSpPr/>
          <p:nvPr/>
        </p:nvSpPr>
        <p:spPr>
          <a:xfrm>
            <a:off x="2181226" y="3418285"/>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12" name="Rectangle 11"/>
          <p:cNvSpPr/>
          <p:nvPr/>
        </p:nvSpPr>
        <p:spPr>
          <a:xfrm>
            <a:off x="2638426" y="3418285"/>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
        <p:nvSpPr>
          <p:cNvPr id="13" name="Rectangle 12"/>
          <p:cNvSpPr/>
          <p:nvPr/>
        </p:nvSpPr>
        <p:spPr>
          <a:xfrm>
            <a:off x="3095625" y="3418285"/>
            <a:ext cx="285750" cy="322659"/>
          </a:xfrm>
          <a:prstGeom prst="rect">
            <a:avLst/>
          </a:prstGeom>
          <a:solidFill>
            <a:srgbClr val="C000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defRPr/>
            </a:pPr>
            <a:endParaRPr lang="en-US"/>
          </a:p>
        </p:txBody>
      </p:sp>
    </p:spTree>
    <p:extLst>
      <p:ext uri="{BB962C8B-B14F-4D97-AF65-F5344CB8AC3E}">
        <p14:creationId xmlns:p14="http://schemas.microsoft.com/office/powerpoint/2010/main" val="166109430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a:xfrm>
            <a:off x="152400" y="4705350"/>
            <a:ext cx="8363938" cy="346249"/>
          </a:xfrm>
        </p:spPr>
        <p:txBody>
          <a:bodyPr/>
          <a:lstStyle/>
          <a:p>
            <a:r>
              <a:rPr lang="en-US" sz="2500" dirty="0"/>
              <a:t>WORRY-FREE CHANGE MANAGEMENT</a:t>
            </a:r>
            <a:endParaRPr lang="en-US" dirty="0" smtClean="0"/>
          </a:p>
        </p:txBody>
      </p:sp>
      <p:pic>
        <p:nvPicPr>
          <p:cNvPr id="26627" name="Picture 5"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52550"/>
            <a:ext cx="3998912" cy="22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Grp="1"/>
          </p:cNvSpPr>
          <p:nvPr>
            <p:ph type="body" sz="half" idx="1"/>
          </p:nvPr>
        </p:nvSpPr>
        <p:spPr>
          <a:xfrm>
            <a:off x="446088" y="623889"/>
            <a:ext cx="5440362" cy="225703"/>
          </a:xfrm>
        </p:spPr>
        <p:txBody>
          <a:bodyPr/>
          <a:lstStyle/>
          <a:p>
            <a:pPr lvl="1" eaLnBrk="1" hangingPunct="1"/>
            <a:endParaRPr lang="en-US" sz="1600" dirty="0"/>
          </a:p>
        </p:txBody>
      </p:sp>
    </p:spTree>
    <p:extLst>
      <p:ext uri="{BB962C8B-B14F-4D97-AF65-F5344CB8AC3E}">
        <p14:creationId xmlns:p14="http://schemas.microsoft.com/office/powerpoint/2010/main" val="23142652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857" y="4572000"/>
            <a:ext cx="8363938" cy="457049"/>
          </a:xfrm>
        </p:spPr>
        <p:txBody>
          <a:bodyPr/>
          <a:lstStyle/>
          <a:p>
            <a:r>
              <a:rPr lang="en-US" dirty="0" smtClean="0"/>
              <a:t>Drivers of the Cloud</a:t>
            </a:r>
            <a:endParaRPr lang="en-US" dirty="0"/>
          </a:p>
        </p:txBody>
      </p:sp>
      <p:sp>
        <p:nvSpPr>
          <p:cNvPr id="9" name="TextBox 8"/>
          <p:cNvSpPr txBox="1"/>
          <p:nvPr/>
        </p:nvSpPr>
        <p:spPr>
          <a:xfrm>
            <a:off x="284633" y="2593476"/>
            <a:ext cx="2686750" cy="470898"/>
          </a:xfrm>
          <a:prstGeom prst="rect">
            <a:avLst/>
          </a:prstGeom>
          <a:noFill/>
        </p:spPr>
        <p:txBody>
          <a:bodyPr wrap="square" lIns="68589" tIns="68589" rIns="68589" bIns="68589" rtlCol="0" anchor="ctr">
            <a:spAutoFit/>
          </a:bodyPr>
          <a:lstStyle/>
          <a:p>
            <a:pPr algn="ctr">
              <a:lnSpc>
                <a:spcPct val="90000"/>
              </a:lnSpc>
              <a:spcBef>
                <a:spcPct val="20000"/>
              </a:spcBef>
              <a:buSzPct val="90000"/>
            </a:pPr>
            <a:r>
              <a:rPr lang="en-US" sz="2400" dirty="0">
                <a:solidFill>
                  <a:schemeClr val="tx1">
                    <a:alpha val="99000"/>
                  </a:schemeClr>
                </a:solidFill>
              </a:rPr>
              <a:t>______%</a:t>
            </a:r>
          </a:p>
        </p:txBody>
      </p:sp>
      <p:sp>
        <p:nvSpPr>
          <p:cNvPr id="12" name="Content Placeholder 4"/>
          <p:cNvSpPr txBox="1">
            <a:spLocks/>
          </p:cNvSpPr>
          <p:nvPr/>
        </p:nvSpPr>
        <p:spPr>
          <a:xfrm>
            <a:off x="3698970" y="2835052"/>
            <a:ext cx="2187823" cy="387798"/>
          </a:xfrm>
          <a:prstGeom prst="rect">
            <a:avLst/>
          </a:prstGeom>
        </p:spPr>
        <p:txBody>
          <a:bodyPr vert="horz" wrap="square" lIns="0" tIns="0" rIns="0" bIns="0" rtlCol="0" anchor="ctr">
            <a:spAutoFit/>
          </a:bodyPr>
          <a:lstStyle>
            <a:lvl1pPr marL="347914" indent="-347914" algn="l" defTabSz="914363" rtl="0" eaLnBrk="1" latinLnBrk="0" hangingPunct="1">
              <a:lnSpc>
                <a:spcPct val="90000"/>
              </a:lnSpc>
              <a:spcBef>
                <a:spcPct val="20000"/>
              </a:spcBef>
              <a:buSzPct val="90000"/>
              <a:buFontTx/>
              <a:buBlip>
                <a:blip r:embed="rId3"/>
              </a:buBlip>
              <a:defRPr sz="2800" kern="1200">
                <a:gradFill>
                  <a:gsLst>
                    <a:gs pos="0">
                      <a:schemeClr val="tx1"/>
                    </a:gs>
                    <a:gs pos="86000">
                      <a:schemeClr val="tx1"/>
                    </a:gs>
                  </a:gsLst>
                  <a:lin ang="5400000" scaled="0"/>
                </a:gradFill>
                <a:latin typeface="+mn-lt"/>
                <a:ea typeface="+mn-ea"/>
                <a:cs typeface="+mn-cs"/>
              </a:defRPr>
            </a:lvl1pPr>
            <a:lvl2pPr marL="673338" indent="-339976" algn="l" defTabSz="914363" rtl="0" eaLnBrk="1" latinLnBrk="0" hangingPunct="1">
              <a:lnSpc>
                <a:spcPct val="90000"/>
              </a:lnSpc>
              <a:spcBef>
                <a:spcPct val="20000"/>
              </a:spcBef>
              <a:buSzPct val="90000"/>
              <a:buFontTx/>
              <a:buBlip>
                <a:blip r:embed="rId3"/>
              </a:buBlip>
              <a:defRPr sz="2400" kern="1200">
                <a:gradFill>
                  <a:gsLst>
                    <a:gs pos="0">
                      <a:schemeClr val="tx1"/>
                    </a:gs>
                    <a:gs pos="86000">
                      <a:schemeClr val="tx1"/>
                    </a:gs>
                  </a:gsLst>
                  <a:lin ang="5400000" scaled="0"/>
                </a:gradFill>
                <a:latin typeface="+mn-lt"/>
                <a:ea typeface="+mn-ea"/>
                <a:cs typeface="+mn-cs"/>
              </a:defRPr>
            </a:lvl2pPr>
            <a:lvl3pPr marL="961722" indent="-302936" algn="l" defTabSz="914363" rtl="0" eaLnBrk="1" latinLnBrk="0" hangingPunct="1">
              <a:lnSpc>
                <a:spcPct val="90000"/>
              </a:lnSpc>
              <a:spcBef>
                <a:spcPct val="20000"/>
              </a:spcBef>
              <a:buSzPct val="90000"/>
              <a:buFontTx/>
              <a:buBlip>
                <a:blip r:embed="rId3"/>
              </a:buBlip>
              <a:defRPr sz="2000" kern="1200">
                <a:gradFill>
                  <a:gsLst>
                    <a:gs pos="0">
                      <a:schemeClr val="tx1"/>
                    </a:gs>
                    <a:gs pos="86000">
                      <a:schemeClr val="tx1"/>
                    </a:gs>
                  </a:gsLst>
                  <a:lin ang="5400000" scaled="0"/>
                </a:gradFill>
                <a:latin typeface="+mn-lt"/>
                <a:ea typeface="+mn-ea"/>
                <a:cs typeface="+mn-cs"/>
              </a:defRPr>
            </a:lvl3pPr>
            <a:lvl4pPr marL="1227618" indent="-265896"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4pPr>
            <a:lvl5pPr marL="1516002" indent="-273833" algn="l" defTabSz="914363" rtl="0" eaLnBrk="1" latinLnBrk="0" hangingPunct="1">
              <a:lnSpc>
                <a:spcPct val="90000"/>
              </a:lnSpc>
              <a:spcBef>
                <a:spcPct val="20000"/>
              </a:spcBef>
              <a:buSzPct val="90000"/>
              <a:buFontTx/>
              <a:buBlip>
                <a:blip r:embed="rId3"/>
              </a:buBlip>
              <a:defRPr sz="18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lgn="ctr">
              <a:buNone/>
            </a:pPr>
            <a:endParaRPr lang="en-US" dirty="0" smtClean="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8287" y="1182291"/>
            <a:ext cx="2429508" cy="3293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428702" y="1726122"/>
            <a:ext cx="1600617" cy="2205604"/>
          </a:xfrm>
          <a:prstGeom prst="rect">
            <a:avLst/>
          </a:prstGeom>
          <a:noFill/>
        </p:spPr>
        <p:txBody>
          <a:bodyPr wrap="square" lIns="68589" tIns="68589" rIns="68589" bIns="68589" rtlCol="0">
            <a:spAutoFit/>
          </a:bodyPr>
          <a:lstStyle/>
          <a:p>
            <a:pPr algn="ctr">
              <a:lnSpc>
                <a:spcPct val="90000"/>
              </a:lnSpc>
              <a:spcBef>
                <a:spcPct val="20000"/>
              </a:spcBef>
              <a:buSzPct val="90000"/>
            </a:pPr>
            <a:r>
              <a:rPr lang="en-US" sz="14900" dirty="0">
                <a:solidFill>
                  <a:schemeClr val="tx1">
                    <a:alpha val="99000"/>
                  </a:schemeClr>
                </a:solidFill>
              </a:rPr>
              <a:t>=</a:t>
            </a:r>
          </a:p>
        </p:txBody>
      </p:sp>
    </p:spTree>
    <p:extLst>
      <p:ext uri="{BB962C8B-B14F-4D97-AF65-F5344CB8AC3E}">
        <p14:creationId xmlns:p14="http://schemas.microsoft.com/office/powerpoint/2010/main" val="335242360"/>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p:cNvSpPr>
          <p:nvPr>
            <p:ph type="title"/>
          </p:nvPr>
        </p:nvSpPr>
        <p:spPr>
          <a:xfrm>
            <a:off x="152400" y="4705350"/>
            <a:ext cx="8363938" cy="346249"/>
          </a:xfrm>
        </p:spPr>
        <p:txBody>
          <a:bodyPr/>
          <a:lstStyle/>
          <a:p>
            <a:r>
              <a:rPr lang="en-US" sz="2500" dirty="0"/>
              <a:t>WORRY-FREE CHANGE MANAGEMENT</a:t>
            </a:r>
            <a:endParaRPr lang="en-US" dirty="0" smtClean="0"/>
          </a:p>
        </p:txBody>
      </p:sp>
      <p:pic>
        <p:nvPicPr>
          <p:cNvPr id="26627" name="Picture 5" descr="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52550"/>
            <a:ext cx="3998912" cy="2299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6"/>
          <p:cNvSpPr>
            <a:spLocks noGrp="1"/>
          </p:cNvSpPr>
          <p:nvPr>
            <p:ph type="body" sz="half" idx="1"/>
          </p:nvPr>
        </p:nvSpPr>
        <p:spPr>
          <a:xfrm>
            <a:off x="446088" y="623889"/>
            <a:ext cx="5440362" cy="225703"/>
          </a:xfrm>
        </p:spPr>
        <p:txBody>
          <a:bodyPr/>
          <a:lstStyle/>
          <a:p>
            <a:pPr lvl="1" eaLnBrk="1" hangingPunct="1"/>
            <a:endParaRPr lang="en-US" sz="1600" dirty="0"/>
          </a:p>
        </p:txBody>
      </p:sp>
    </p:spTree>
    <p:extLst>
      <p:ext uri="{BB962C8B-B14F-4D97-AF65-F5344CB8AC3E}">
        <p14:creationId xmlns:p14="http://schemas.microsoft.com/office/powerpoint/2010/main" val="3225633146"/>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Subtitle 3"/>
          <p:cNvSpPr>
            <a:spLocks noGrp="1"/>
          </p:cNvSpPr>
          <p:nvPr>
            <p:ph type="subTitle" idx="1"/>
          </p:nvPr>
        </p:nvSpPr>
        <p:spPr/>
        <p:txBody>
          <a:bodyPr/>
          <a:lstStyle/>
          <a:p>
            <a:r>
              <a:rPr lang="en-US" dirty="0" smtClean="0"/>
              <a:t>Non-Stop Operation</a:t>
            </a:r>
            <a:endParaRPr lang="en-US" dirty="0"/>
          </a:p>
        </p:txBody>
      </p:sp>
      <p:sp>
        <p:nvSpPr>
          <p:cNvPr id="3" name="Title 2"/>
          <p:cNvSpPr>
            <a:spLocks noGrp="1"/>
          </p:cNvSpPr>
          <p:nvPr>
            <p:ph type="ctrTitle"/>
          </p:nvPr>
        </p:nvSpPr>
        <p:spPr/>
        <p:txBody>
          <a:bodyPr/>
          <a:lstStyle/>
          <a:p>
            <a:r>
              <a:rPr lang="en-US" dirty="0"/>
              <a:t>Demo </a:t>
            </a:r>
            <a:r>
              <a:rPr lang="en-US" dirty="0" smtClean="0"/>
              <a:t>High </a:t>
            </a:r>
            <a:r>
              <a:rPr lang="en-US" dirty="0" err="1" smtClean="0"/>
              <a:t>Availibility</a:t>
            </a:r>
            <a:r>
              <a:rPr lang="en-US" dirty="0"/>
              <a:t/>
            </a:r>
            <a:br>
              <a:rPr lang="en-US" dirty="0"/>
            </a:br>
            <a:endParaRPr lang="en-US" dirty="0"/>
          </a:p>
        </p:txBody>
      </p:sp>
    </p:spTree>
    <p:extLst>
      <p:ext uri="{BB962C8B-B14F-4D97-AF65-F5344CB8AC3E}">
        <p14:creationId xmlns:p14="http://schemas.microsoft.com/office/powerpoint/2010/main" val="4147494864"/>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04" y="4514850"/>
            <a:ext cx="8363938" cy="457049"/>
          </a:xfrm>
        </p:spPr>
        <p:txBody>
          <a:bodyPr/>
          <a:lstStyle/>
          <a:p>
            <a:r>
              <a:rPr lang="en-US" dirty="0" smtClean="0"/>
              <a:t>High Availability</a:t>
            </a:r>
            <a:endParaRPr lang="en-US" dirty="0"/>
          </a:p>
        </p:txBody>
      </p:sp>
      <p:pic>
        <p:nvPicPr>
          <p:cNvPr id="6" name="Picture 133" descr="element_cloud.png"/>
          <p:cNvPicPr>
            <a:picLocks noChangeAspect="1"/>
          </p:cNvPicPr>
          <p:nvPr>
            <p:custDataLst>
              <p:tags r:id="rId1"/>
            </p:custDataLst>
          </p:nvPr>
        </p:nvPicPr>
        <p:blipFill>
          <a:blip r:embed="rId28" cstate="print"/>
          <a:srcRect/>
          <a:stretch>
            <a:fillRect/>
          </a:stretch>
        </p:blipFill>
        <p:spPr bwMode="auto">
          <a:xfrm>
            <a:off x="1527326" y="2862728"/>
            <a:ext cx="6737596" cy="1016106"/>
          </a:xfrm>
          <a:prstGeom prst="rect">
            <a:avLst/>
          </a:prstGeom>
          <a:noFill/>
          <a:ln w="9525">
            <a:noFill/>
            <a:miter lim="800000"/>
            <a:headEnd/>
            <a:tailEnd/>
          </a:ln>
        </p:spPr>
      </p:pic>
      <p:grpSp>
        <p:nvGrpSpPr>
          <p:cNvPr id="7" name="Group 287"/>
          <p:cNvGrpSpPr>
            <a:grpSpLocks/>
          </p:cNvGrpSpPr>
          <p:nvPr>
            <p:custDataLst>
              <p:tags r:id="rId2"/>
            </p:custDataLst>
          </p:nvPr>
        </p:nvGrpSpPr>
        <p:grpSpPr bwMode="auto">
          <a:xfrm>
            <a:off x="1904149" y="3482305"/>
            <a:ext cx="548654" cy="630592"/>
            <a:chOff x="777681" y="5005006"/>
            <a:chExt cx="577465" cy="725967"/>
          </a:xfrm>
        </p:grpSpPr>
        <p:pic>
          <p:nvPicPr>
            <p:cNvPr id="8" name="Picture 257" descr="Dell_PowerVault_DAS.jpg"/>
            <p:cNvPicPr>
              <a:picLocks noChangeAspect="1"/>
            </p:cNvPicPr>
            <p:nvPr/>
          </p:nvPicPr>
          <p:blipFill>
            <a:blip r:embed="rId29" cstate="print"/>
            <a:stretch>
              <a:fillRect/>
            </a:stretch>
          </p:blipFill>
          <p:spPr bwMode="auto">
            <a:xfrm>
              <a:off x="777681" y="5315756"/>
              <a:ext cx="577465" cy="415217"/>
            </a:xfrm>
            <a:prstGeom prst="rect">
              <a:avLst/>
            </a:prstGeom>
            <a:noFill/>
            <a:ln w="9525">
              <a:noFill/>
              <a:miter lim="800000"/>
              <a:headEnd/>
              <a:tailEnd/>
            </a:ln>
            <a:effectLst>
              <a:softEdge rad="31750"/>
            </a:effectLst>
          </p:spPr>
        </p:pic>
        <p:cxnSp>
          <p:nvCxnSpPr>
            <p:cNvPr id="9" name="Straight Connector 275"/>
            <p:cNvCxnSpPr>
              <a:cxnSpLocks noChangeShapeType="1"/>
            </p:cNvCxnSpPr>
            <p:nvPr/>
          </p:nvCxnSpPr>
          <p:spPr bwMode="auto">
            <a:xfrm rot="5400000" flipH="1" flipV="1">
              <a:off x="1089025" y="5165725"/>
              <a:ext cx="298450" cy="0"/>
            </a:xfrm>
            <a:prstGeom prst="line">
              <a:avLst/>
            </a:prstGeom>
            <a:noFill/>
            <a:ln w="9525" algn="ctr">
              <a:solidFill>
                <a:srgbClr val="292929"/>
              </a:solidFill>
              <a:round/>
              <a:headEnd type="triangle" w="med" len="med"/>
              <a:tailEnd/>
            </a:ln>
          </p:spPr>
        </p:cxnSp>
        <p:cxnSp>
          <p:nvCxnSpPr>
            <p:cNvPr id="10" name="Straight Connector 286"/>
            <p:cNvCxnSpPr>
              <a:cxnSpLocks noChangeShapeType="1"/>
            </p:cNvCxnSpPr>
            <p:nvPr/>
          </p:nvCxnSpPr>
          <p:spPr bwMode="auto">
            <a:xfrm rot="16200000" flipH="1">
              <a:off x="965771" y="5154231"/>
              <a:ext cx="298450" cy="0"/>
            </a:xfrm>
            <a:prstGeom prst="line">
              <a:avLst/>
            </a:prstGeom>
            <a:noFill/>
            <a:ln w="9525" algn="ctr">
              <a:solidFill>
                <a:srgbClr val="292929"/>
              </a:solidFill>
              <a:round/>
              <a:headEnd type="triangle" w="med" len="med"/>
              <a:tailEnd/>
            </a:ln>
          </p:spPr>
        </p:cxnSp>
      </p:grpSp>
      <p:pic>
        <p:nvPicPr>
          <p:cNvPr id="11" name="Picture 134" descr="icon_sharedvirtualdisk2.png"/>
          <p:cNvPicPr>
            <a:picLocks noChangeAspect="1"/>
          </p:cNvPicPr>
          <p:nvPr>
            <p:custDataLst>
              <p:tags r:id="rId3"/>
            </p:custDataLst>
          </p:nvPr>
        </p:nvPicPr>
        <p:blipFill>
          <a:blip r:embed="rId30" cstate="print"/>
          <a:srcRect/>
          <a:stretch>
            <a:fillRect/>
          </a:stretch>
        </p:blipFill>
        <p:spPr bwMode="auto">
          <a:xfrm>
            <a:off x="4441198" y="2267934"/>
            <a:ext cx="703630" cy="737985"/>
          </a:xfrm>
          <a:prstGeom prst="rect">
            <a:avLst/>
          </a:prstGeom>
          <a:noFill/>
          <a:ln w="9525">
            <a:noFill/>
            <a:miter lim="800000"/>
            <a:headEnd/>
            <a:tailEnd/>
          </a:ln>
        </p:spPr>
      </p:pic>
      <p:pic>
        <p:nvPicPr>
          <p:cNvPr id="12" name="Picture 11" descr="Dell_EMCStorage.jpg"/>
          <p:cNvPicPr>
            <a:picLocks noChangeAspect="1"/>
          </p:cNvPicPr>
          <p:nvPr>
            <p:custDataLst>
              <p:tags r:id="rId4"/>
            </p:custDataLst>
          </p:nvPr>
        </p:nvPicPr>
        <p:blipFill>
          <a:blip r:embed="rId31" cstate="print">
            <a:clrChange>
              <a:clrFrom>
                <a:srgbClr val="FFFFFF"/>
              </a:clrFrom>
              <a:clrTo>
                <a:srgbClr val="FFFFFF">
                  <a:alpha val="0"/>
                </a:srgbClr>
              </a:clrTo>
            </a:clrChange>
          </a:blip>
          <a:srcRect l="5254" t="64576" r="6271" b="3220"/>
          <a:stretch>
            <a:fillRect/>
          </a:stretch>
        </p:blipFill>
        <p:spPr bwMode="auto">
          <a:xfrm rot="1122371" flipH="1">
            <a:off x="5893974" y="1034300"/>
            <a:ext cx="667688" cy="221982"/>
          </a:xfrm>
          <a:prstGeom prst="rect">
            <a:avLst/>
          </a:prstGeom>
          <a:effectLst>
            <a:softEdge rad="31750"/>
          </a:effectLst>
          <a:scene3d>
            <a:camera prst="orthographicFront">
              <a:rot lat="0" lon="0" rev="600000"/>
            </a:camera>
            <a:lightRig rig="threePt" dir="t"/>
          </a:scene3d>
        </p:spPr>
      </p:pic>
      <p:pic>
        <p:nvPicPr>
          <p:cNvPr id="13" name="Picture 12" descr="Dell_PowerVault_DAS.jpg"/>
          <p:cNvPicPr>
            <a:picLocks noChangeAspect="1"/>
          </p:cNvPicPr>
          <p:nvPr>
            <p:custDataLst>
              <p:tags r:id="rId5"/>
            </p:custDataLst>
          </p:nvPr>
        </p:nvPicPr>
        <p:blipFill>
          <a:blip r:embed="rId32" cstate="print">
            <a:clrChange>
              <a:clrFrom>
                <a:srgbClr val="FFFFFF"/>
              </a:clrFrom>
              <a:clrTo>
                <a:srgbClr val="FFFFFF">
                  <a:alpha val="0"/>
                </a:srgbClr>
              </a:clrTo>
            </a:clrChange>
          </a:blip>
          <a:srcRect t="32069" b="32677"/>
          <a:stretch>
            <a:fillRect/>
          </a:stretch>
        </p:blipFill>
        <p:spPr bwMode="auto">
          <a:xfrm>
            <a:off x="2128736" y="1010882"/>
            <a:ext cx="871215" cy="261599"/>
          </a:xfrm>
          <a:prstGeom prst="rect">
            <a:avLst/>
          </a:prstGeom>
          <a:noFill/>
          <a:ln w="9525">
            <a:noFill/>
            <a:miter lim="800000"/>
            <a:headEnd/>
            <a:tailEnd/>
          </a:ln>
          <a:scene3d>
            <a:camera prst="orthographicFront">
              <a:rot lat="300000" lon="2400000" rev="0"/>
            </a:camera>
            <a:lightRig rig="threePt" dir="t"/>
          </a:scene3d>
        </p:spPr>
      </p:pic>
      <p:sp>
        <p:nvSpPr>
          <p:cNvPr id="14" name="Freeform 242"/>
          <p:cNvSpPr>
            <a:spLocks/>
          </p:cNvSpPr>
          <p:nvPr/>
        </p:nvSpPr>
        <p:spPr bwMode="auto">
          <a:xfrm>
            <a:off x="3529010" y="1969161"/>
            <a:ext cx="1145542" cy="1104224"/>
          </a:xfrm>
          <a:custGeom>
            <a:avLst/>
            <a:gdLst>
              <a:gd name="T0" fmla="*/ 1105384 w 1214651"/>
              <a:gd name="T1" fmla="*/ 0 h 1569493"/>
              <a:gd name="T2" fmla="*/ 1105384 w 1214651"/>
              <a:gd name="T3" fmla="*/ 53691 h 1569493"/>
              <a:gd name="T4" fmla="*/ 6210 w 1214651"/>
              <a:gd name="T5" fmla="*/ 80116 h 1569493"/>
              <a:gd name="T6" fmla="*/ 0 w 1214651"/>
              <a:gd name="T7" fmla="*/ 96475 h 1569493"/>
              <a:gd name="T8" fmla="*/ 0 60000 65536"/>
              <a:gd name="T9" fmla="*/ 0 60000 65536"/>
              <a:gd name="T10" fmla="*/ 0 60000 65536"/>
              <a:gd name="T11" fmla="*/ 0 60000 65536"/>
              <a:gd name="T12" fmla="*/ 0 w 1214651"/>
              <a:gd name="T13" fmla="*/ 0 h 1569493"/>
              <a:gd name="T14" fmla="*/ 1214651 w 1214651"/>
              <a:gd name="T15" fmla="*/ 1569493 h 1569493"/>
            </a:gdLst>
            <a:ahLst/>
            <a:cxnLst>
              <a:cxn ang="T8">
                <a:pos x="T0" y="T1"/>
              </a:cxn>
              <a:cxn ang="T9">
                <a:pos x="T2" y="T3"/>
              </a:cxn>
              <a:cxn ang="T10">
                <a:pos x="T4" y="T5"/>
              </a:cxn>
              <a:cxn ang="T11">
                <a:pos x="T6" y="T7"/>
              </a:cxn>
            </a:cxnLst>
            <a:rect l="T12" t="T13" r="T14" b="T15"/>
            <a:pathLst>
              <a:path w="1214651" h="1569493">
                <a:moveTo>
                  <a:pt x="1214651" y="0"/>
                </a:moveTo>
                <a:lnTo>
                  <a:pt x="1214651" y="873457"/>
                </a:lnTo>
                <a:lnTo>
                  <a:pt x="6824" y="1303362"/>
                </a:lnTo>
                <a:lnTo>
                  <a:pt x="0" y="1569493"/>
                </a:lnTo>
              </a:path>
            </a:pathLst>
          </a:custGeom>
          <a:noFill/>
          <a:ln w="9525" cap="flat" cmpd="sng" algn="ctr">
            <a:solidFill>
              <a:srgbClr val="292929"/>
            </a:solidFill>
            <a:prstDash val="solid"/>
            <a:round/>
            <a:headEnd type="triangle" w="med" len="med"/>
            <a:tailEnd type="triangle" w="med" len="med"/>
          </a:ln>
        </p:spPr>
        <p:txBody>
          <a:bodyPr anchor="ctr"/>
          <a:lstStyle/>
          <a:p>
            <a:pPr defTabSz="685891">
              <a:defRPr/>
            </a:pPr>
            <a:endParaRPr lang="en-US" kern="0">
              <a:solidFill>
                <a:sysClr val="windowText" lastClr="000000"/>
              </a:solidFill>
            </a:endParaRPr>
          </a:p>
        </p:txBody>
      </p:sp>
      <p:grpSp>
        <p:nvGrpSpPr>
          <p:cNvPr id="15" name="Group 270"/>
          <p:cNvGrpSpPr>
            <a:grpSpLocks/>
          </p:cNvGrpSpPr>
          <p:nvPr>
            <p:custDataLst>
              <p:tags r:id="rId6"/>
            </p:custDataLst>
          </p:nvPr>
        </p:nvGrpSpPr>
        <p:grpSpPr bwMode="auto">
          <a:xfrm flipH="1">
            <a:off x="2749740" y="3540132"/>
            <a:ext cx="605931" cy="1010599"/>
            <a:chOff x="6403550" y="4823912"/>
            <a:chExt cx="637621" cy="1166150"/>
          </a:xfrm>
        </p:grpSpPr>
        <p:pic>
          <p:nvPicPr>
            <p:cNvPr id="16" name="Picture 215" descr="EMC_symmetrix.gif"/>
            <p:cNvPicPr>
              <a:picLocks noChangeAspect="1"/>
            </p:cNvPicPr>
            <p:nvPr/>
          </p:nvPicPr>
          <p:blipFill>
            <a:blip r:embed="rId33" cstate="print"/>
            <a:srcRect/>
            <a:stretch>
              <a:fillRect/>
            </a:stretch>
          </p:blipFill>
          <p:spPr bwMode="auto">
            <a:xfrm flipH="1">
              <a:off x="6403550" y="5214377"/>
              <a:ext cx="637621" cy="775685"/>
            </a:xfrm>
            <a:prstGeom prst="rect">
              <a:avLst/>
            </a:prstGeom>
            <a:noFill/>
            <a:ln w="9525">
              <a:noFill/>
              <a:miter lim="800000"/>
              <a:headEnd/>
              <a:tailEnd/>
            </a:ln>
          </p:spPr>
        </p:pic>
        <p:cxnSp>
          <p:nvCxnSpPr>
            <p:cNvPr id="17" name="Straight Connector 282"/>
            <p:cNvCxnSpPr>
              <a:cxnSpLocks noChangeShapeType="1"/>
            </p:cNvCxnSpPr>
            <p:nvPr/>
          </p:nvCxnSpPr>
          <p:spPr bwMode="auto">
            <a:xfrm rot="16200000" flipV="1">
              <a:off x="6472566" y="5040753"/>
              <a:ext cx="291156" cy="5323"/>
            </a:xfrm>
            <a:prstGeom prst="line">
              <a:avLst/>
            </a:prstGeom>
            <a:noFill/>
            <a:ln w="9525" algn="ctr">
              <a:solidFill>
                <a:srgbClr val="292929"/>
              </a:solidFill>
              <a:round/>
              <a:headEnd/>
              <a:tailEnd type="triangle" w="med" len="med"/>
            </a:ln>
          </p:spPr>
        </p:cxnSp>
        <p:cxnSp>
          <p:nvCxnSpPr>
            <p:cNvPr id="18" name="Straight Connector 289"/>
            <p:cNvCxnSpPr>
              <a:cxnSpLocks noChangeShapeType="1"/>
            </p:cNvCxnSpPr>
            <p:nvPr/>
          </p:nvCxnSpPr>
          <p:spPr bwMode="auto">
            <a:xfrm rot="5400000" flipH="1" flipV="1">
              <a:off x="6294818" y="5044195"/>
              <a:ext cx="441830" cy="1264"/>
            </a:xfrm>
            <a:prstGeom prst="line">
              <a:avLst/>
            </a:prstGeom>
            <a:noFill/>
            <a:ln w="9525" algn="ctr">
              <a:solidFill>
                <a:srgbClr val="292929"/>
              </a:solidFill>
              <a:round/>
              <a:headEnd type="triangle" w="med" len="med"/>
              <a:tailEnd/>
            </a:ln>
          </p:spPr>
        </p:cxnSp>
      </p:grpSp>
      <p:sp>
        <p:nvSpPr>
          <p:cNvPr id="19" name="TextBox 298"/>
          <p:cNvSpPr txBox="1">
            <a:spLocks noChangeArrowheads="1"/>
          </p:cNvSpPr>
          <p:nvPr/>
        </p:nvSpPr>
        <p:spPr bwMode="auto">
          <a:xfrm>
            <a:off x="3827399" y="3330853"/>
            <a:ext cx="2104295" cy="266934"/>
          </a:xfrm>
          <a:prstGeom prst="rect">
            <a:avLst/>
          </a:prstGeom>
          <a:noFill/>
          <a:ln w="9525">
            <a:noFill/>
            <a:miter lim="800000"/>
            <a:headEnd/>
            <a:tailEnd/>
          </a:ln>
        </p:spPr>
        <p:txBody>
          <a:bodyPr wrap="none">
            <a:spAutoFit/>
          </a:bodyPr>
          <a:lstStyle/>
          <a:p>
            <a:pPr algn="ctr" defTabSz="685891">
              <a:defRPr/>
            </a:pPr>
            <a:r>
              <a:rPr lang="en-US" sz="900" b="1" kern="0" dirty="0">
                <a:solidFill>
                  <a:sysClr val="windowText" lastClr="000000"/>
                </a:solidFill>
                <a:latin typeface="Verdana"/>
              </a:rPr>
              <a:t>Synchronous Mirroring</a:t>
            </a:r>
            <a:endParaRPr lang="en-US" sz="1200" b="1" kern="0" dirty="0">
              <a:solidFill>
                <a:sysClr val="windowText" lastClr="000000"/>
              </a:solidFill>
              <a:latin typeface="Verdana"/>
            </a:endParaRPr>
          </a:p>
        </p:txBody>
      </p:sp>
      <p:sp>
        <p:nvSpPr>
          <p:cNvPr id="20" name="Freeform 242"/>
          <p:cNvSpPr>
            <a:spLocks/>
          </p:cNvSpPr>
          <p:nvPr/>
        </p:nvSpPr>
        <p:spPr bwMode="auto">
          <a:xfrm flipH="1">
            <a:off x="4939835" y="1969161"/>
            <a:ext cx="1145542" cy="1112485"/>
          </a:xfrm>
          <a:custGeom>
            <a:avLst/>
            <a:gdLst>
              <a:gd name="T0" fmla="*/ 1105384 w 1214651"/>
              <a:gd name="T1" fmla="*/ 0 h 1569493"/>
              <a:gd name="T2" fmla="*/ 1105384 w 1214651"/>
              <a:gd name="T3" fmla="*/ 57845 h 1569493"/>
              <a:gd name="T4" fmla="*/ 6210 w 1214651"/>
              <a:gd name="T5" fmla="*/ 86315 h 1569493"/>
              <a:gd name="T6" fmla="*/ 0 w 1214651"/>
              <a:gd name="T7" fmla="*/ 103940 h 1569493"/>
              <a:gd name="T8" fmla="*/ 0 60000 65536"/>
              <a:gd name="T9" fmla="*/ 0 60000 65536"/>
              <a:gd name="T10" fmla="*/ 0 60000 65536"/>
              <a:gd name="T11" fmla="*/ 0 60000 65536"/>
              <a:gd name="T12" fmla="*/ 0 w 1214651"/>
              <a:gd name="T13" fmla="*/ 0 h 1569493"/>
              <a:gd name="T14" fmla="*/ 1214651 w 1214651"/>
              <a:gd name="T15" fmla="*/ 1569493 h 1569493"/>
            </a:gdLst>
            <a:ahLst/>
            <a:cxnLst>
              <a:cxn ang="T8">
                <a:pos x="T0" y="T1"/>
              </a:cxn>
              <a:cxn ang="T9">
                <a:pos x="T2" y="T3"/>
              </a:cxn>
              <a:cxn ang="T10">
                <a:pos x="T4" y="T5"/>
              </a:cxn>
              <a:cxn ang="T11">
                <a:pos x="T6" y="T7"/>
              </a:cxn>
            </a:cxnLst>
            <a:rect l="T12" t="T13" r="T14" b="T15"/>
            <a:pathLst>
              <a:path w="1214651" h="1569493">
                <a:moveTo>
                  <a:pt x="1214651" y="0"/>
                </a:moveTo>
                <a:lnTo>
                  <a:pt x="1214651" y="873457"/>
                </a:lnTo>
                <a:lnTo>
                  <a:pt x="6824" y="1303362"/>
                </a:lnTo>
                <a:lnTo>
                  <a:pt x="0" y="1569493"/>
                </a:lnTo>
              </a:path>
            </a:pathLst>
          </a:custGeom>
          <a:noFill/>
          <a:ln w="9525" cap="flat" cmpd="sng" algn="ctr">
            <a:solidFill>
              <a:srgbClr val="292929"/>
            </a:solidFill>
            <a:prstDash val="solid"/>
            <a:round/>
            <a:headEnd type="triangle" w="med" len="med"/>
            <a:tailEnd type="triangle" w="med" len="med"/>
          </a:ln>
        </p:spPr>
        <p:txBody>
          <a:bodyPr anchor="ctr"/>
          <a:lstStyle/>
          <a:p>
            <a:pPr defTabSz="685891">
              <a:defRPr/>
            </a:pPr>
            <a:endParaRPr lang="en-US" kern="0">
              <a:solidFill>
                <a:sysClr val="windowText" lastClr="000000"/>
              </a:solidFill>
            </a:endParaRPr>
          </a:p>
        </p:txBody>
      </p:sp>
      <p:grpSp>
        <p:nvGrpSpPr>
          <p:cNvPr id="21" name="Group 269"/>
          <p:cNvGrpSpPr>
            <a:grpSpLocks/>
          </p:cNvGrpSpPr>
          <p:nvPr>
            <p:custDataLst>
              <p:tags r:id="rId7"/>
            </p:custDataLst>
          </p:nvPr>
        </p:nvGrpSpPr>
        <p:grpSpPr bwMode="auto">
          <a:xfrm>
            <a:off x="6067290" y="3526364"/>
            <a:ext cx="470275" cy="627838"/>
            <a:chOff x="5432432" y="5056188"/>
            <a:chExt cx="496884" cy="723941"/>
          </a:xfrm>
        </p:grpSpPr>
        <p:pic>
          <p:nvPicPr>
            <p:cNvPr id="22" name="Picture 220" descr="Dell_EMCStorage.jpg"/>
            <p:cNvPicPr>
              <a:picLocks noChangeAspect="1"/>
            </p:cNvPicPr>
            <p:nvPr/>
          </p:nvPicPr>
          <p:blipFill>
            <a:blip r:embed="rId34" cstate="print"/>
            <a:srcRect/>
            <a:stretch>
              <a:fillRect/>
            </a:stretch>
          </p:blipFill>
          <p:spPr bwMode="auto">
            <a:xfrm>
              <a:off x="5432432" y="5423033"/>
              <a:ext cx="496884" cy="357096"/>
            </a:xfrm>
            <a:prstGeom prst="rect">
              <a:avLst/>
            </a:prstGeom>
            <a:noFill/>
            <a:ln w="9525">
              <a:noFill/>
              <a:miter lim="800000"/>
              <a:headEnd/>
              <a:tailEnd/>
            </a:ln>
          </p:spPr>
        </p:pic>
        <p:cxnSp>
          <p:nvCxnSpPr>
            <p:cNvPr id="23" name="Straight Connector 283"/>
            <p:cNvCxnSpPr>
              <a:cxnSpLocks noChangeShapeType="1"/>
            </p:cNvCxnSpPr>
            <p:nvPr/>
          </p:nvCxnSpPr>
          <p:spPr bwMode="auto">
            <a:xfrm rot="5400000" flipH="1" flipV="1">
              <a:off x="5610522" y="5238455"/>
              <a:ext cx="364533" cy="0"/>
            </a:xfrm>
            <a:prstGeom prst="line">
              <a:avLst/>
            </a:prstGeom>
            <a:noFill/>
            <a:ln w="9525" algn="ctr">
              <a:solidFill>
                <a:srgbClr val="292929"/>
              </a:solidFill>
              <a:round/>
              <a:headEnd type="triangle" w="med" len="med"/>
              <a:tailEnd/>
            </a:ln>
          </p:spPr>
        </p:cxnSp>
        <p:cxnSp>
          <p:nvCxnSpPr>
            <p:cNvPr id="24" name="Straight Connector 282"/>
            <p:cNvCxnSpPr>
              <a:cxnSpLocks noChangeShapeType="1"/>
            </p:cNvCxnSpPr>
            <p:nvPr/>
          </p:nvCxnSpPr>
          <p:spPr bwMode="auto">
            <a:xfrm rot="16200000" flipV="1">
              <a:off x="5523123" y="5254549"/>
              <a:ext cx="314243" cy="4194"/>
            </a:xfrm>
            <a:prstGeom prst="line">
              <a:avLst/>
            </a:prstGeom>
            <a:noFill/>
            <a:ln w="9525" algn="ctr">
              <a:solidFill>
                <a:srgbClr val="292929"/>
              </a:solidFill>
              <a:round/>
              <a:headEnd/>
              <a:tailEnd type="triangle" w="med" len="med"/>
            </a:ln>
          </p:spPr>
        </p:cxnSp>
      </p:grpSp>
      <p:sp>
        <p:nvSpPr>
          <p:cNvPr id="25" name="Rounded Rectangle 24"/>
          <p:cNvSpPr/>
          <p:nvPr>
            <p:custDataLst>
              <p:tags r:id="rId8"/>
            </p:custDataLst>
          </p:nvPr>
        </p:nvSpPr>
        <p:spPr bwMode="auto">
          <a:xfrm>
            <a:off x="2151345" y="542757"/>
            <a:ext cx="5353902" cy="765522"/>
          </a:xfrm>
          <a:prstGeom prst="roundRect">
            <a:avLst/>
          </a:prstGeom>
          <a:solidFill>
            <a:srgbClr val="ACACAC">
              <a:alpha val="15000"/>
            </a:srgbClr>
          </a:solidFill>
          <a:ln w="25400" cap="flat" cmpd="sng" algn="ctr">
            <a:solidFill>
              <a:srgbClr val="292929">
                <a:lumMod val="50000"/>
                <a:lumOff val="50000"/>
              </a:srgbClr>
            </a:solidFill>
            <a:prstDash val="solid"/>
            <a:headEnd type="none" w="med" len="med"/>
            <a:tailEnd type="none" w="med" len="med"/>
          </a:ln>
          <a:effectLst>
            <a:outerShdw blurRad="50800" dist="38100" dir="5400000" rotWithShape="0">
              <a:srgbClr val="000000">
                <a:alpha val="12000"/>
              </a:srgbClr>
            </a:outerShdw>
          </a:effectLst>
        </p:spPr>
        <p:txBody>
          <a:bodyPr lIns="91436" tIns="45718" rIns="91436" bIns="45718" anchor="ctr"/>
          <a:lstStyle/>
          <a:p>
            <a:pPr algn="ctr" defTabSz="685666">
              <a:defRPr/>
            </a:pPr>
            <a:endParaRPr lang="en-US" sz="1800" kern="0" dirty="0">
              <a:solidFill>
                <a:srgbClr val="000000"/>
              </a:solidFill>
              <a:latin typeface="Segoe" pitchFamily="34" charset="0"/>
            </a:endParaRPr>
          </a:p>
        </p:txBody>
      </p:sp>
      <p:pic>
        <p:nvPicPr>
          <p:cNvPr id="26" name="Server R2 Col1" descr="black-rack-server.png"/>
          <p:cNvPicPr>
            <a:picLocks noChangeAspect="1"/>
          </p:cNvPicPr>
          <p:nvPr>
            <p:custDataLst>
              <p:tags r:id="rId9"/>
            </p:custDataLst>
          </p:nvPr>
        </p:nvPicPr>
        <p:blipFill>
          <a:blip r:embed="rId35" cstate="print"/>
          <a:srcRect/>
          <a:stretch>
            <a:fillRect/>
          </a:stretch>
        </p:blipFill>
        <p:spPr bwMode="auto">
          <a:xfrm>
            <a:off x="2223695" y="908996"/>
            <a:ext cx="720486" cy="333195"/>
          </a:xfrm>
          <a:prstGeom prst="rect">
            <a:avLst/>
          </a:prstGeom>
          <a:noFill/>
          <a:ln w="9525">
            <a:noFill/>
            <a:miter lim="800000"/>
            <a:headEnd/>
            <a:tailEnd/>
          </a:ln>
        </p:spPr>
      </p:pic>
      <p:pic>
        <p:nvPicPr>
          <p:cNvPr id="27" name="Server R2 Col1" descr="black-rack-server.png"/>
          <p:cNvPicPr>
            <a:picLocks noChangeAspect="1"/>
          </p:cNvPicPr>
          <p:nvPr>
            <p:custDataLst>
              <p:tags r:id="rId10"/>
            </p:custDataLst>
          </p:nvPr>
        </p:nvPicPr>
        <p:blipFill>
          <a:blip r:embed="rId35" cstate="print"/>
          <a:srcRect/>
          <a:stretch>
            <a:fillRect/>
          </a:stretch>
        </p:blipFill>
        <p:spPr bwMode="auto">
          <a:xfrm>
            <a:off x="3019545" y="908996"/>
            <a:ext cx="720486" cy="333195"/>
          </a:xfrm>
          <a:prstGeom prst="rect">
            <a:avLst/>
          </a:prstGeom>
          <a:noFill/>
          <a:ln w="9525">
            <a:noFill/>
            <a:miter lim="800000"/>
            <a:headEnd/>
            <a:tailEnd/>
          </a:ln>
        </p:spPr>
      </p:pic>
      <p:pic>
        <p:nvPicPr>
          <p:cNvPr id="28" name="Server R2 Col1" descr="black-rack-server.png"/>
          <p:cNvPicPr>
            <a:picLocks noChangeAspect="1"/>
          </p:cNvPicPr>
          <p:nvPr>
            <p:custDataLst>
              <p:tags r:id="rId11"/>
            </p:custDataLst>
          </p:nvPr>
        </p:nvPicPr>
        <p:blipFill>
          <a:blip r:embed="rId35" cstate="print"/>
          <a:srcRect/>
          <a:stretch>
            <a:fillRect/>
          </a:stretch>
        </p:blipFill>
        <p:spPr bwMode="auto">
          <a:xfrm>
            <a:off x="3815396" y="908996"/>
            <a:ext cx="720486" cy="333195"/>
          </a:xfrm>
          <a:prstGeom prst="rect">
            <a:avLst/>
          </a:prstGeom>
          <a:noFill/>
          <a:ln w="9525">
            <a:noFill/>
            <a:miter lim="800000"/>
            <a:headEnd/>
            <a:tailEnd/>
          </a:ln>
        </p:spPr>
      </p:pic>
      <p:grpSp>
        <p:nvGrpSpPr>
          <p:cNvPr id="29" name="Group 38"/>
          <p:cNvGrpSpPr>
            <a:grpSpLocks/>
          </p:cNvGrpSpPr>
          <p:nvPr/>
        </p:nvGrpSpPr>
        <p:grpSpPr bwMode="auto">
          <a:xfrm>
            <a:off x="2223695" y="578555"/>
            <a:ext cx="2313694" cy="497038"/>
            <a:chOff x="1790700" y="3853190"/>
            <a:chExt cx="2437304" cy="572856"/>
          </a:xfrm>
        </p:grpSpPr>
        <p:pic>
          <p:nvPicPr>
            <p:cNvPr id="30" name="VM R2 Col1" descr="cyan-virtual-rack-server.png"/>
            <p:cNvPicPr>
              <a:picLocks noChangeAspect="1"/>
            </p:cNvPicPr>
            <p:nvPr/>
          </p:nvPicPr>
          <p:blipFill>
            <a:blip r:embed="rId36" cstate="print"/>
            <a:srcRect/>
            <a:stretch>
              <a:fillRect/>
            </a:stretch>
          </p:blipFill>
          <p:spPr bwMode="auto">
            <a:xfrm>
              <a:off x="1790700" y="4081790"/>
              <a:ext cx="758927" cy="344256"/>
            </a:xfrm>
            <a:prstGeom prst="rect">
              <a:avLst/>
            </a:prstGeom>
            <a:noFill/>
            <a:ln w="9525">
              <a:noFill/>
              <a:miter lim="800000"/>
              <a:headEnd/>
              <a:tailEnd/>
            </a:ln>
          </p:spPr>
        </p:pic>
        <p:pic>
          <p:nvPicPr>
            <p:cNvPr id="31" name="New Vm-2nd row" descr="NEW-cyan-virtual-rack-server.png"/>
            <p:cNvPicPr>
              <a:picLocks noChangeAspect="1"/>
            </p:cNvPicPr>
            <p:nvPr/>
          </p:nvPicPr>
          <p:blipFill>
            <a:blip r:embed="rId37" cstate="print"/>
            <a:srcRect/>
            <a:stretch>
              <a:fillRect/>
            </a:stretch>
          </p:blipFill>
          <p:spPr bwMode="auto">
            <a:xfrm>
              <a:off x="1790700" y="3965238"/>
              <a:ext cx="760904" cy="345152"/>
            </a:xfrm>
            <a:prstGeom prst="rect">
              <a:avLst/>
            </a:prstGeom>
            <a:noFill/>
            <a:ln w="9525">
              <a:noFill/>
              <a:miter lim="800000"/>
              <a:headEnd/>
              <a:tailEnd/>
            </a:ln>
          </p:spPr>
        </p:pic>
        <p:pic>
          <p:nvPicPr>
            <p:cNvPr id="32" name="VM R2 Col1" descr="cyan-virtual-rack-server.png"/>
            <p:cNvPicPr>
              <a:picLocks noChangeAspect="1"/>
            </p:cNvPicPr>
            <p:nvPr/>
          </p:nvPicPr>
          <p:blipFill>
            <a:blip r:embed="rId36" cstate="print"/>
            <a:srcRect/>
            <a:stretch>
              <a:fillRect/>
            </a:stretch>
          </p:blipFill>
          <p:spPr bwMode="auto">
            <a:xfrm>
              <a:off x="2628900" y="4081790"/>
              <a:ext cx="758927" cy="344256"/>
            </a:xfrm>
            <a:prstGeom prst="rect">
              <a:avLst/>
            </a:prstGeom>
            <a:noFill/>
            <a:ln w="9525">
              <a:noFill/>
              <a:miter lim="800000"/>
              <a:headEnd/>
              <a:tailEnd/>
            </a:ln>
          </p:spPr>
        </p:pic>
        <p:pic>
          <p:nvPicPr>
            <p:cNvPr id="33" name="New Vm-2nd row" descr="NEW-cyan-virtual-rack-server.png"/>
            <p:cNvPicPr>
              <a:picLocks noChangeAspect="1"/>
            </p:cNvPicPr>
            <p:nvPr/>
          </p:nvPicPr>
          <p:blipFill>
            <a:blip r:embed="rId37" cstate="print"/>
            <a:srcRect/>
            <a:stretch>
              <a:fillRect/>
            </a:stretch>
          </p:blipFill>
          <p:spPr bwMode="auto">
            <a:xfrm>
              <a:off x="1790700" y="3853190"/>
              <a:ext cx="760904" cy="345152"/>
            </a:xfrm>
            <a:prstGeom prst="rect">
              <a:avLst/>
            </a:prstGeom>
            <a:noFill/>
            <a:ln w="9525">
              <a:noFill/>
              <a:miter lim="800000"/>
              <a:headEnd/>
              <a:tailEnd/>
            </a:ln>
          </p:spPr>
        </p:pic>
        <p:pic>
          <p:nvPicPr>
            <p:cNvPr id="34" name="VM R2 Col1" descr="cyan-virtual-rack-server.png"/>
            <p:cNvPicPr>
              <a:picLocks noChangeAspect="1"/>
            </p:cNvPicPr>
            <p:nvPr/>
          </p:nvPicPr>
          <p:blipFill>
            <a:blip r:embed="rId36" cstate="print"/>
            <a:srcRect/>
            <a:stretch>
              <a:fillRect/>
            </a:stretch>
          </p:blipFill>
          <p:spPr bwMode="auto">
            <a:xfrm>
              <a:off x="3467100" y="4081790"/>
              <a:ext cx="758927" cy="344256"/>
            </a:xfrm>
            <a:prstGeom prst="rect">
              <a:avLst/>
            </a:prstGeom>
            <a:noFill/>
            <a:ln w="9525">
              <a:noFill/>
              <a:miter lim="800000"/>
              <a:headEnd/>
              <a:tailEnd/>
            </a:ln>
          </p:spPr>
        </p:pic>
        <p:pic>
          <p:nvPicPr>
            <p:cNvPr id="35" name="New Vm-2nd row" descr="NEW-cyan-virtual-rack-server.png"/>
            <p:cNvPicPr>
              <a:picLocks noChangeAspect="1"/>
            </p:cNvPicPr>
            <p:nvPr/>
          </p:nvPicPr>
          <p:blipFill>
            <a:blip r:embed="rId37" cstate="print"/>
            <a:srcRect/>
            <a:stretch>
              <a:fillRect/>
            </a:stretch>
          </p:blipFill>
          <p:spPr bwMode="auto">
            <a:xfrm>
              <a:off x="3467100" y="3965238"/>
              <a:ext cx="760904" cy="345152"/>
            </a:xfrm>
            <a:prstGeom prst="rect">
              <a:avLst/>
            </a:prstGeom>
            <a:noFill/>
            <a:ln w="9525">
              <a:noFill/>
              <a:miter lim="800000"/>
              <a:headEnd/>
              <a:tailEnd/>
            </a:ln>
          </p:spPr>
        </p:pic>
      </p:grpSp>
      <p:pic>
        <p:nvPicPr>
          <p:cNvPr id="36" name="Server R2 Col1" descr="black-rack-server.png"/>
          <p:cNvPicPr>
            <a:picLocks noChangeAspect="1"/>
          </p:cNvPicPr>
          <p:nvPr>
            <p:custDataLst>
              <p:tags r:id="rId12"/>
            </p:custDataLst>
          </p:nvPr>
        </p:nvPicPr>
        <p:blipFill>
          <a:blip r:embed="rId35" cstate="print"/>
          <a:srcRect/>
          <a:stretch>
            <a:fillRect/>
          </a:stretch>
        </p:blipFill>
        <p:spPr bwMode="auto">
          <a:xfrm>
            <a:off x="5898473" y="910372"/>
            <a:ext cx="720486" cy="333195"/>
          </a:xfrm>
          <a:prstGeom prst="rect">
            <a:avLst/>
          </a:prstGeom>
          <a:noFill/>
          <a:ln w="9525">
            <a:noFill/>
            <a:miter lim="800000"/>
            <a:headEnd/>
            <a:tailEnd/>
          </a:ln>
        </p:spPr>
      </p:pic>
      <p:pic>
        <p:nvPicPr>
          <p:cNvPr id="37" name="Server R2 Col1" descr="black-rack-server.png"/>
          <p:cNvPicPr>
            <a:picLocks noChangeAspect="1"/>
          </p:cNvPicPr>
          <p:nvPr>
            <p:custDataLst>
              <p:tags r:id="rId13"/>
            </p:custDataLst>
          </p:nvPr>
        </p:nvPicPr>
        <p:blipFill>
          <a:blip r:embed="rId35" cstate="print"/>
          <a:srcRect/>
          <a:stretch>
            <a:fillRect/>
          </a:stretch>
        </p:blipFill>
        <p:spPr bwMode="auto">
          <a:xfrm>
            <a:off x="5102623" y="910372"/>
            <a:ext cx="720486" cy="333195"/>
          </a:xfrm>
          <a:prstGeom prst="rect">
            <a:avLst/>
          </a:prstGeom>
          <a:noFill/>
          <a:ln w="9525">
            <a:noFill/>
            <a:miter lim="800000"/>
            <a:headEnd/>
            <a:tailEnd/>
          </a:ln>
        </p:spPr>
      </p:pic>
      <p:pic>
        <p:nvPicPr>
          <p:cNvPr id="38" name="Server R2 Col1" descr="black-rack-server.png"/>
          <p:cNvPicPr>
            <a:picLocks noChangeAspect="1"/>
          </p:cNvPicPr>
          <p:nvPr>
            <p:custDataLst>
              <p:tags r:id="rId14"/>
            </p:custDataLst>
          </p:nvPr>
        </p:nvPicPr>
        <p:blipFill>
          <a:blip r:embed="rId35" cstate="print"/>
          <a:srcRect/>
          <a:stretch>
            <a:fillRect/>
          </a:stretch>
        </p:blipFill>
        <p:spPr bwMode="auto">
          <a:xfrm>
            <a:off x="6694324" y="910372"/>
            <a:ext cx="720486" cy="333195"/>
          </a:xfrm>
          <a:prstGeom prst="rect">
            <a:avLst/>
          </a:prstGeom>
          <a:noFill/>
          <a:ln w="9525">
            <a:noFill/>
            <a:miter lim="800000"/>
            <a:headEnd/>
            <a:tailEnd/>
          </a:ln>
        </p:spPr>
      </p:pic>
      <p:pic>
        <p:nvPicPr>
          <p:cNvPr id="39" name="VM R2 Col1" descr="cyan-virtual-rack-server.png"/>
          <p:cNvPicPr>
            <a:picLocks noChangeAspect="1"/>
          </p:cNvPicPr>
          <p:nvPr>
            <p:custDataLst>
              <p:tags r:id="rId15"/>
            </p:custDataLst>
          </p:nvPr>
        </p:nvPicPr>
        <p:blipFill>
          <a:blip r:embed="rId36" cstate="print"/>
          <a:srcRect/>
          <a:stretch>
            <a:fillRect/>
          </a:stretch>
        </p:blipFill>
        <p:spPr bwMode="auto">
          <a:xfrm>
            <a:off x="5107145" y="778196"/>
            <a:ext cx="720486" cy="298774"/>
          </a:xfrm>
          <a:prstGeom prst="rect">
            <a:avLst/>
          </a:prstGeom>
          <a:noFill/>
          <a:ln w="9525">
            <a:noFill/>
            <a:miter lim="800000"/>
            <a:headEnd/>
            <a:tailEnd/>
          </a:ln>
        </p:spPr>
      </p:pic>
      <p:pic>
        <p:nvPicPr>
          <p:cNvPr id="40" name="New Vm-2nd row" descr="NEW-cyan-virtual-rack-server.png"/>
          <p:cNvPicPr>
            <a:picLocks noChangeAspect="1"/>
          </p:cNvPicPr>
          <p:nvPr>
            <p:custDataLst>
              <p:tags r:id="rId16"/>
            </p:custDataLst>
          </p:nvPr>
        </p:nvPicPr>
        <p:blipFill>
          <a:blip r:embed="rId38" cstate="print"/>
          <a:srcRect/>
          <a:stretch>
            <a:fillRect/>
          </a:stretch>
        </p:blipFill>
        <p:spPr bwMode="auto">
          <a:xfrm>
            <a:off x="5107145" y="677687"/>
            <a:ext cx="721992" cy="298773"/>
          </a:xfrm>
          <a:prstGeom prst="rect">
            <a:avLst/>
          </a:prstGeom>
          <a:noFill/>
          <a:ln w="9525">
            <a:noFill/>
            <a:miter lim="800000"/>
            <a:headEnd/>
            <a:tailEnd/>
          </a:ln>
        </p:spPr>
      </p:pic>
      <p:pic>
        <p:nvPicPr>
          <p:cNvPr id="41" name="VM R2 Col1" descr="cyan-virtual-rack-server.png"/>
          <p:cNvPicPr>
            <a:picLocks noChangeAspect="1"/>
          </p:cNvPicPr>
          <p:nvPr>
            <p:custDataLst>
              <p:tags r:id="rId17"/>
            </p:custDataLst>
          </p:nvPr>
        </p:nvPicPr>
        <p:blipFill>
          <a:blip r:embed="rId36" cstate="print"/>
          <a:srcRect/>
          <a:stretch>
            <a:fillRect/>
          </a:stretch>
        </p:blipFill>
        <p:spPr bwMode="auto">
          <a:xfrm>
            <a:off x="5902996" y="778196"/>
            <a:ext cx="720486" cy="298774"/>
          </a:xfrm>
          <a:prstGeom prst="rect">
            <a:avLst/>
          </a:prstGeom>
          <a:noFill/>
          <a:ln w="9525">
            <a:noFill/>
            <a:miter lim="800000"/>
            <a:headEnd/>
            <a:tailEnd/>
          </a:ln>
        </p:spPr>
      </p:pic>
      <p:pic>
        <p:nvPicPr>
          <p:cNvPr id="42" name="VM R2 Col1" descr="cyan-virtual-rack-server.png"/>
          <p:cNvPicPr>
            <a:picLocks noChangeAspect="1"/>
          </p:cNvPicPr>
          <p:nvPr>
            <p:custDataLst>
              <p:tags r:id="rId18"/>
            </p:custDataLst>
          </p:nvPr>
        </p:nvPicPr>
        <p:blipFill>
          <a:blip r:embed="rId36" cstate="print"/>
          <a:srcRect/>
          <a:stretch>
            <a:fillRect/>
          </a:stretch>
        </p:blipFill>
        <p:spPr bwMode="auto">
          <a:xfrm>
            <a:off x="6698846" y="778196"/>
            <a:ext cx="720486" cy="298774"/>
          </a:xfrm>
          <a:prstGeom prst="rect">
            <a:avLst/>
          </a:prstGeom>
          <a:noFill/>
          <a:ln w="9525">
            <a:noFill/>
            <a:miter lim="800000"/>
            <a:headEnd/>
            <a:tailEnd/>
          </a:ln>
        </p:spPr>
      </p:pic>
      <p:pic>
        <p:nvPicPr>
          <p:cNvPr id="43" name="New Vm-2nd row" descr="NEW-cyan-virtual-rack-server.png"/>
          <p:cNvPicPr>
            <a:picLocks noChangeAspect="1"/>
          </p:cNvPicPr>
          <p:nvPr>
            <p:custDataLst>
              <p:tags r:id="rId19"/>
            </p:custDataLst>
          </p:nvPr>
        </p:nvPicPr>
        <p:blipFill>
          <a:blip r:embed="rId38" cstate="print"/>
          <a:srcRect/>
          <a:stretch>
            <a:fillRect/>
          </a:stretch>
        </p:blipFill>
        <p:spPr bwMode="auto">
          <a:xfrm>
            <a:off x="6698846" y="677687"/>
            <a:ext cx="721992" cy="298773"/>
          </a:xfrm>
          <a:prstGeom prst="rect">
            <a:avLst/>
          </a:prstGeom>
          <a:noFill/>
          <a:ln w="9525">
            <a:noFill/>
            <a:miter lim="800000"/>
            <a:headEnd/>
            <a:tailEnd/>
          </a:ln>
        </p:spPr>
      </p:pic>
      <p:pic>
        <p:nvPicPr>
          <p:cNvPr id="44" name="New Vm-2nd row" descr="NEW-cyan-virtual-rack-server.png"/>
          <p:cNvPicPr>
            <a:picLocks noChangeAspect="1"/>
          </p:cNvPicPr>
          <p:nvPr>
            <p:custDataLst>
              <p:tags r:id="rId20"/>
            </p:custDataLst>
          </p:nvPr>
        </p:nvPicPr>
        <p:blipFill>
          <a:blip r:embed="rId37" cstate="print"/>
          <a:srcRect/>
          <a:stretch>
            <a:fillRect/>
          </a:stretch>
        </p:blipFill>
        <p:spPr bwMode="auto">
          <a:xfrm>
            <a:off x="5904502" y="676310"/>
            <a:ext cx="723500" cy="298774"/>
          </a:xfrm>
          <a:prstGeom prst="rect">
            <a:avLst/>
          </a:prstGeom>
          <a:noFill/>
          <a:ln w="9525">
            <a:noFill/>
            <a:miter lim="800000"/>
            <a:headEnd/>
            <a:tailEnd/>
          </a:ln>
        </p:spPr>
      </p:pic>
      <p:grpSp>
        <p:nvGrpSpPr>
          <p:cNvPr id="45" name="Group 270"/>
          <p:cNvGrpSpPr>
            <a:grpSpLocks/>
          </p:cNvGrpSpPr>
          <p:nvPr>
            <p:custDataLst>
              <p:tags r:id="rId21"/>
            </p:custDataLst>
          </p:nvPr>
        </p:nvGrpSpPr>
        <p:grpSpPr bwMode="auto">
          <a:xfrm>
            <a:off x="2715072" y="1136174"/>
            <a:ext cx="1968524" cy="787551"/>
            <a:chOff x="2269412" y="1981200"/>
            <a:chExt cx="2073988" cy="1066800"/>
          </a:xfrm>
        </p:grpSpPr>
        <p:sp>
          <p:nvSpPr>
            <p:cNvPr id="46" name="Line 5"/>
            <p:cNvSpPr>
              <a:spLocks noChangeShapeType="1"/>
            </p:cNvSpPr>
            <p:nvPr/>
          </p:nvSpPr>
          <p:spPr bwMode="auto">
            <a:xfrm>
              <a:off x="2269412" y="1981200"/>
              <a:ext cx="1600750" cy="456934"/>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47" name="Line 5"/>
            <p:cNvSpPr>
              <a:spLocks noChangeShapeType="1"/>
            </p:cNvSpPr>
            <p:nvPr/>
          </p:nvSpPr>
          <p:spPr bwMode="auto">
            <a:xfrm>
              <a:off x="3107900" y="1981200"/>
              <a:ext cx="854369" cy="380467"/>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48" name="Line 5"/>
            <p:cNvSpPr>
              <a:spLocks noChangeShapeType="1"/>
            </p:cNvSpPr>
            <p:nvPr/>
          </p:nvSpPr>
          <p:spPr bwMode="auto">
            <a:xfrm>
              <a:off x="3946389" y="1981200"/>
              <a:ext cx="320785" cy="380467"/>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49" name="Freeform 48"/>
            <p:cNvSpPr/>
            <p:nvPr/>
          </p:nvSpPr>
          <p:spPr>
            <a:xfrm>
              <a:off x="3863810" y="2436269"/>
              <a:ext cx="473238" cy="604271"/>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0" name="Freeform 49"/>
            <p:cNvSpPr/>
            <p:nvPr/>
          </p:nvSpPr>
          <p:spPr>
            <a:xfrm>
              <a:off x="3962269" y="2361667"/>
              <a:ext cx="381131" cy="533400"/>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1" name="Freeform 50"/>
            <p:cNvSpPr/>
            <p:nvPr/>
          </p:nvSpPr>
          <p:spPr>
            <a:xfrm>
              <a:off x="4267174" y="2361667"/>
              <a:ext cx="76226" cy="686333"/>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grpSp>
      <p:grpSp>
        <p:nvGrpSpPr>
          <p:cNvPr id="52" name="Group 271"/>
          <p:cNvGrpSpPr>
            <a:grpSpLocks/>
          </p:cNvGrpSpPr>
          <p:nvPr>
            <p:custDataLst>
              <p:tags r:id="rId22"/>
            </p:custDataLst>
          </p:nvPr>
        </p:nvGrpSpPr>
        <p:grpSpPr bwMode="auto">
          <a:xfrm flipH="1">
            <a:off x="4936821" y="1136174"/>
            <a:ext cx="1968524" cy="787551"/>
            <a:chOff x="2269412" y="1981200"/>
            <a:chExt cx="2073988" cy="1066800"/>
          </a:xfrm>
        </p:grpSpPr>
        <p:sp>
          <p:nvSpPr>
            <p:cNvPr id="53" name="Line 5"/>
            <p:cNvSpPr>
              <a:spLocks noChangeShapeType="1"/>
            </p:cNvSpPr>
            <p:nvPr/>
          </p:nvSpPr>
          <p:spPr bwMode="auto">
            <a:xfrm>
              <a:off x="2269412" y="1981200"/>
              <a:ext cx="1600750" cy="456934"/>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4" name="Line 5"/>
            <p:cNvSpPr>
              <a:spLocks noChangeShapeType="1"/>
            </p:cNvSpPr>
            <p:nvPr/>
          </p:nvSpPr>
          <p:spPr bwMode="auto">
            <a:xfrm>
              <a:off x="3107900" y="1981200"/>
              <a:ext cx="854369" cy="380467"/>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5" name="Line 5"/>
            <p:cNvSpPr>
              <a:spLocks noChangeShapeType="1"/>
            </p:cNvSpPr>
            <p:nvPr/>
          </p:nvSpPr>
          <p:spPr bwMode="auto">
            <a:xfrm>
              <a:off x="3946389" y="1981200"/>
              <a:ext cx="320785" cy="380467"/>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6" name="Freeform 55"/>
            <p:cNvSpPr/>
            <p:nvPr/>
          </p:nvSpPr>
          <p:spPr>
            <a:xfrm>
              <a:off x="3863810" y="2436269"/>
              <a:ext cx="473238" cy="604271"/>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7" name="Freeform 56"/>
            <p:cNvSpPr/>
            <p:nvPr/>
          </p:nvSpPr>
          <p:spPr>
            <a:xfrm>
              <a:off x="3962269" y="2361667"/>
              <a:ext cx="381131" cy="533400"/>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sp>
          <p:nvSpPr>
            <p:cNvPr id="58" name="Freeform 57"/>
            <p:cNvSpPr/>
            <p:nvPr/>
          </p:nvSpPr>
          <p:spPr>
            <a:xfrm>
              <a:off x="4267174" y="2361667"/>
              <a:ext cx="76226" cy="686333"/>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defTabSz="685891">
                <a:defRPr/>
              </a:pPr>
              <a:endParaRPr lang="en-US" kern="0" dirty="0">
                <a:solidFill>
                  <a:sysClr val="windowText" lastClr="000000"/>
                </a:solidFill>
                <a:latin typeface="Arial" charset="0"/>
                <a:cs typeface="Arial" charset="0"/>
              </a:endParaRPr>
            </a:p>
          </p:txBody>
        </p:sp>
      </p:grpSp>
      <p:grpSp>
        <p:nvGrpSpPr>
          <p:cNvPr id="59" name="Group 331"/>
          <p:cNvGrpSpPr>
            <a:grpSpLocks/>
          </p:cNvGrpSpPr>
          <p:nvPr/>
        </p:nvGrpSpPr>
        <p:grpSpPr bwMode="auto">
          <a:xfrm>
            <a:off x="3397876" y="118691"/>
            <a:ext cx="2833709" cy="411674"/>
            <a:chOff x="962023" y="1095375"/>
            <a:chExt cx="5572127" cy="885823"/>
          </a:xfrm>
        </p:grpSpPr>
        <p:cxnSp>
          <p:nvCxnSpPr>
            <p:cNvPr id="60" name="Straight Connector 269"/>
            <p:cNvCxnSpPr>
              <a:cxnSpLocks noChangeShapeType="1"/>
            </p:cNvCxnSpPr>
            <p:nvPr/>
          </p:nvCxnSpPr>
          <p:spPr bwMode="auto">
            <a:xfrm rot="5400000">
              <a:off x="1619250" y="1828800"/>
              <a:ext cx="304795" cy="0"/>
            </a:xfrm>
            <a:prstGeom prst="line">
              <a:avLst/>
            </a:prstGeom>
            <a:noFill/>
            <a:ln w="9525" algn="ctr">
              <a:solidFill>
                <a:srgbClr val="292929"/>
              </a:solidFill>
              <a:round/>
              <a:headEnd/>
              <a:tailEnd/>
            </a:ln>
          </p:spPr>
        </p:cxnSp>
        <p:cxnSp>
          <p:nvCxnSpPr>
            <p:cNvPr id="61" name="Straight Connector 270"/>
            <p:cNvCxnSpPr>
              <a:cxnSpLocks noChangeShapeType="1"/>
            </p:cNvCxnSpPr>
            <p:nvPr/>
          </p:nvCxnSpPr>
          <p:spPr bwMode="auto">
            <a:xfrm rot="5400000">
              <a:off x="2724150" y="1828800"/>
              <a:ext cx="304795" cy="0"/>
            </a:xfrm>
            <a:prstGeom prst="line">
              <a:avLst/>
            </a:prstGeom>
            <a:noFill/>
            <a:ln w="9525" algn="ctr">
              <a:solidFill>
                <a:srgbClr val="292929"/>
              </a:solidFill>
              <a:round/>
              <a:headEnd/>
              <a:tailEnd/>
            </a:ln>
          </p:spPr>
        </p:cxnSp>
        <p:cxnSp>
          <p:nvCxnSpPr>
            <p:cNvPr id="62" name="Straight Connector 271"/>
            <p:cNvCxnSpPr>
              <a:cxnSpLocks noChangeShapeType="1"/>
            </p:cNvCxnSpPr>
            <p:nvPr/>
          </p:nvCxnSpPr>
          <p:spPr bwMode="auto">
            <a:xfrm rot="5400000">
              <a:off x="3867150" y="1828800"/>
              <a:ext cx="304795" cy="0"/>
            </a:xfrm>
            <a:prstGeom prst="line">
              <a:avLst/>
            </a:prstGeom>
            <a:noFill/>
            <a:ln w="9525" algn="ctr">
              <a:solidFill>
                <a:srgbClr val="292929"/>
              </a:solidFill>
              <a:round/>
              <a:headEnd/>
              <a:tailEnd/>
            </a:ln>
          </p:spPr>
        </p:cxnSp>
        <p:cxnSp>
          <p:nvCxnSpPr>
            <p:cNvPr id="63" name="Straight Connector 272"/>
            <p:cNvCxnSpPr>
              <a:cxnSpLocks noChangeShapeType="1"/>
            </p:cNvCxnSpPr>
            <p:nvPr/>
          </p:nvCxnSpPr>
          <p:spPr bwMode="auto">
            <a:xfrm rot="5400000">
              <a:off x="5057774" y="1828800"/>
              <a:ext cx="304795" cy="0"/>
            </a:xfrm>
            <a:prstGeom prst="line">
              <a:avLst/>
            </a:prstGeom>
            <a:noFill/>
            <a:ln w="9525" algn="ctr">
              <a:solidFill>
                <a:srgbClr val="292929"/>
              </a:solidFill>
              <a:round/>
              <a:headEnd/>
              <a:tailEnd/>
            </a:ln>
          </p:spPr>
        </p:cxnSp>
        <p:cxnSp>
          <p:nvCxnSpPr>
            <p:cNvPr id="64" name="Straight Connector 273"/>
            <p:cNvCxnSpPr>
              <a:cxnSpLocks noChangeShapeType="1"/>
            </p:cNvCxnSpPr>
            <p:nvPr/>
          </p:nvCxnSpPr>
          <p:spPr bwMode="auto">
            <a:xfrm rot="5400000">
              <a:off x="6172199" y="1828801"/>
              <a:ext cx="304795" cy="0"/>
            </a:xfrm>
            <a:prstGeom prst="line">
              <a:avLst/>
            </a:prstGeom>
            <a:noFill/>
            <a:ln w="9525" algn="ctr">
              <a:solidFill>
                <a:srgbClr val="292929"/>
              </a:solidFill>
              <a:round/>
              <a:headEnd/>
              <a:tailEnd/>
            </a:ln>
          </p:spPr>
        </p:cxnSp>
        <p:grpSp>
          <p:nvGrpSpPr>
            <p:cNvPr id="65" name="Group 274"/>
            <p:cNvGrpSpPr>
              <a:grpSpLocks/>
            </p:cNvGrpSpPr>
            <p:nvPr/>
          </p:nvGrpSpPr>
          <p:grpSpPr bwMode="auto">
            <a:xfrm>
              <a:off x="962023" y="1095373"/>
              <a:ext cx="1076322" cy="835684"/>
              <a:chOff x="373062" y="1477963"/>
              <a:chExt cx="1192016" cy="925512"/>
            </a:xfrm>
          </p:grpSpPr>
          <p:pic>
            <p:nvPicPr>
              <p:cNvPr id="90" name="Picture 16" descr="appData"/>
              <p:cNvPicPr>
                <a:picLocks noChangeAspect="1" noChangeArrowheads="1"/>
              </p:cNvPicPr>
              <p:nvPr/>
            </p:nvPicPr>
            <p:blipFill>
              <a:blip r:embed="rId39" cstate="print"/>
              <a:srcRect/>
              <a:stretch>
                <a:fillRect/>
              </a:stretch>
            </p:blipFill>
            <p:spPr bwMode="auto">
              <a:xfrm>
                <a:off x="941270" y="1482535"/>
                <a:ext cx="623808" cy="811164"/>
              </a:xfrm>
              <a:prstGeom prst="rect">
                <a:avLst/>
              </a:prstGeom>
              <a:noFill/>
              <a:ln w="9525">
                <a:noFill/>
                <a:miter lim="800000"/>
                <a:headEnd/>
                <a:tailEnd/>
              </a:ln>
            </p:spPr>
          </p:pic>
          <p:grpSp>
            <p:nvGrpSpPr>
              <p:cNvPr id="91" name="Group 357"/>
              <p:cNvGrpSpPr>
                <a:grpSpLocks/>
              </p:cNvGrpSpPr>
              <p:nvPr/>
            </p:nvGrpSpPr>
            <p:grpSpPr bwMode="auto">
              <a:xfrm>
                <a:off x="373062" y="1477963"/>
                <a:ext cx="674688" cy="925512"/>
                <a:chOff x="4137025" y="963613"/>
                <a:chExt cx="674688" cy="925512"/>
              </a:xfrm>
            </p:grpSpPr>
            <p:pic>
              <p:nvPicPr>
                <p:cNvPr id="92" name="Picture 29" descr="person"/>
                <p:cNvPicPr>
                  <a:picLocks noChangeAspect="1" noChangeArrowheads="1"/>
                </p:cNvPicPr>
                <p:nvPr/>
              </p:nvPicPr>
              <p:blipFill>
                <a:blip r:embed="rId40" cstate="print"/>
                <a:srcRect l="19753" r="22221" b="15054"/>
                <a:stretch>
                  <a:fillRect/>
                </a:stretch>
              </p:blipFill>
              <p:spPr bwMode="auto">
                <a:xfrm>
                  <a:off x="4137025" y="963613"/>
                  <a:ext cx="369888" cy="620712"/>
                </a:xfrm>
                <a:prstGeom prst="rect">
                  <a:avLst/>
                </a:prstGeom>
                <a:noFill/>
                <a:ln w="9525">
                  <a:noFill/>
                  <a:miter lim="800000"/>
                  <a:headEnd/>
                  <a:tailEnd/>
                </a:ln>
              </p:spPr>
            </p:pic>
            <p:pic>
              <p:nvPicPr>
                <p:cNvPr id="93" name="Picture 29" descr="person"/>
                <p:cNvPicPr>
                  <a:picLocks noChangeAspect="1" noChangeArrowheads="1"/>
                </p:cNvPicPr>
                <p:nvPr/>
              </p:nvPicPr>
              <p:blipFill>
                <a:blip r:embed="rId40" cstate="print"/>
                <a:srcRect l="19753" r="22221" b="15054"/>
                <a:stretch>
                  <a:fillRect/>
                </a:stretch>
              </p:blipFill>
              <p:spPr bwMode="auto">
                <a:xfrm>
                  <a:off x="4289425" y="1116013"/>
                  <a:ext cx="369888" cy="620712"/>
                </a:xfrm>
                <a:prstGeom prst="rect">
                  <a:avLst/>
                </a:prstGeom>
                <a:noFill/>
                <a:ln w="9525">
                  <a:noFill/>
                  <a:miter lim="800000"/>
                  <a:headEnd/>
                  <a:tailEnd/>
                </a:ln>
              </p:spPr>
            </p:pic>
            <p:pic>
              <p:nvPicPr>
                <p:cNvPr id="94" name="Picture 29" descr="person"/>
                <p:cNvPicPr>
                  <a:picLocks noChangeAspect="1" noChangeArrowheads="1"/>
                </p:cNvPicPr>
                <p:nvPr/>
              </p:nvPicPr>
              <p:blipFill>
                <a:blip r:embed="rId40" cstate="print"/>
                <a:srcRect l="19753" r="22221" b="15054"/>
                <a:stretch>
                  <a:fillRect/>
                </a:stretch>
              </p:blipFill>
              <p:spPr bwMode="auto">
                <a:xfrm>
                  <a:off x="4441825" y="1268413"/>
                  <a:ext cx="369888" cy="620712"/>
                </a:xfrm>
                <a:prstGeom prst="rect">
                  <a:avLst/>
                </a:prstGeom>
                <a:noFill/>
                <a:ln w="9525">
                  <a:noFill/>
                  <a:miter lim="800000"/>
                  <a:headEnd/>
                  <a:tailEnd/>
                </a:ln>
              </p:spPr>
            </p:pic>
          </p:grpSp>
        </p:grpSp>
        <p:grpSp>
          <p:nvGrpSpPr>
            <p:cNvPr id="66" name="Group 285"/>
            <p:cNvGrpSpPr>
              <a:grpSpLocks/>
            </p:cNvGrpSpPr>
            <p:nvPr/>
          </p:nvGrpSpPr>
          <p:grpSpPr bwMode="auto">
            <a:xfrm>
              <a:off x="2211387" y="1095375"/>
              <a:ext cx="911940" cy="754062"/>
              <a:chOff x="1830387" y="1476375"/>
              <a:chExt cx="1119287" cy="925512"/>
            </a:xfrm>
          </p:grpSpPr>
          <p:pic>
            <p:nvPicPr>
              <p:cNvPr id="85" name="Picture 13" descr="appHTMLweb"/>
              <p:cNvPicPr>
                <a:picLocks noChangeAspect="1" noChangeArrowheads="1"/>
              </p:cNvPicPr>
              <p:nvPr/>
            </p:nvPicPr>
            <p:blipFill>
              <a:blip r:embed="rId41" cstate="print"/>
              <a:srcRect/>
              <a:stretch>
                <a:fillRect/>
              </a:stretch>
            </p:blipFill>
            <p:spPr bwMode="auto">
              <a:xfrm>
                <a:off x="2325866" y="1484255"/>
                <a:ext cx="623808" cy="811164"/>
              </a:xfrm>
              <a:prstGeom prst="rect">
                <a:avLst/>
              </a:prstGeom>
              <a:noFill/>
              <a:ln w="9525">
                <a:noFill/>
                <a:miter lim="800000"/>
                <a:headEnd/>
                <a:tailEnd/>
              </a:ln>
            </p:spPr>
          </p:pic>
          <p:grpSp>
            <p:nvGrpSpPr>
              <p:cNvPr id="86" name="Group 357"/>
              <p:cNvGrpSpPr>
                <a:grpSpLocks/>
              </p:cNvGrpSpPr>
              <p:nvPr/>
            </p:nvGrpSpPr>
            <p:grpSpPr bwMode="auto">
              <a:xfrm>
                <a:off x="1830387" y="1476375"/>
                <a:ext cx="674688" cy="925512"/>
                <a:chOff x="4137025" y="963613"/>
                <a:chExt cx="674688" cy="925512"/>
              </a:xfrm>
            </p:grpSpPr>
            <p:pic>
              <p:nvPicPr>
                <p:cNvPr id="87" name="Picture 29" descr="person"/>
                <p:cNvPicPr>
                  <a:picLocks noChangeAspect="1" noChangeArrowheads="1"/>
                </p:cNvPicPr>
                <p:nvPr/>
              </p:nvPicPr>
              <p:blipFill>
                <a:blip r:embed="rId40" cstate="print"/>
                <a:srcRect l="19753" r="22221" b="15054"/>
                <a:stretch>
                  <a:fillRect/>
                </a:stretch>
              </p:blipFill>
              <p:spPr bwMode="auto">
                <a:xfrm>
                  <a:off x="4137025" y="963613"/>
                  <a:ext cx="369888" cy="620712"/>
                </a:xfrm>
                <a:prstGeom prst="rect">
                  <a:avLst/>
                </a:prstGeom>
                <a:noFill/>
                <a:ln w="9525">
                  <a:noFill/>
                  <a:miter lim="800000"/>
                  <a:headEnd/>
                  <a:tailEnd/>
                </a:ln>
              </p:spPr>
            </p:pic>
            <p:pic>
              <p:nvPicPr>
                <p:cNvPr id="88" name="Picture 29" descr="person"/>
                <p:cNvPicPr>
                  <a:picLocks noChangeAspect="1" noChangeArrowheads="1"/>
                </p:cNvPicPr>
                <p:nvPr/>
              </p:nvPicPr>
              <p:blipFill>
                <a:blip r:embed="rId40" cstate="print"/>
                <a:srcRect l="19753" r="22221" b="15054"/>
                <a:stretch>
                  <a:fillRect/>
                </a:stretch>
              </p:blipFill>
              <p:spPr bwMode="auto">
                <a:xfrm>
                  <a:off x="4289425" y="1116013"/>
                  <a:ext cx="369888" cy="620712"/>
                </a:xfrm>
                <a:prstGeom prst="rect">
                  <a:avLst/>
                </a:prstGeom>
                <a:noFill/>
                <a:ln w="9525">
                  <a:noFill/>
                  <a:miter lim="800000"/>
                  <a:headEnd/>
                  <a:tailEnd/>
                </a:ln>
              </p:spPr>
            </p:pic>
            <p:pic>
              <p:nvPicPr>
                <p:cNvPr id="89" name="Picture 29" descr="person"/>
                <p:cNvPicPr>
                  <a:picLocks noChangeAspect="1" noChangeArrowheads="1"/>
                </p:cNvPicPr>
                <p:nvPr/>
              </p:nvPicPr>
              <p:blipFill>
                <a:blip r:embed="rId40" cstate="print"/>
                <a:srcRect l="19753" r="22221" b="15054"/>
                <a:stretch>
                  <a:fillRect/>
                </a:stretch>
              </p:blipFill>
              <p:spPr bwMode="auto">
                <a:xfrm>
                  <a:off x="4441825" y="1268413"/>
                  <a:ext cx="369888" cy="620712"/>
                </a:xfrm>
                <a:prstGeom prst="rect">
                  <a:avLst/>
                </a:prstGeom>
                <a:noFill/>
                <a:ln w="9525">
                  <a:noFill/>
                  <a:miter lim="800000"/>
                  <a:headEnd/>
                  <a:tailEnd/>
                </a:ln>
              </p:spPr>
            </p:pic>
          </p:grpSp>
        </p:grpSp>
        <p:grpSp>
          <p:nvGrpSpPr>
            <p:cNvPr id="67" name="Group 292"/>
            <p:cNvGrpSpPr>
              <a:grpSpLocks/>
            </p:cNvGrpSpPr>
            <p:nvPr/>
          </p:nvGrpSpPr>
          <p:grpSpPr bwMode="auto">
            <a:xfrm>
              <a:off x="3382960" y="1095375"/>
              <a:ext cx="874713" cy="796485"/>
              <a:chOff x="3230562" y="1472697"/>
              <a:chExt cx="1020452" cy="929190"/>
            </a:xfrm>
          </p:grpSpPr>
          <p:pic>
            <p:nvPicPr>
              <p:cNvPr id="80" name="Picture 15"/>
              <p:cNvPicPr>
                <a:picLocks noChangeAspect="1" noChangeArrowheads="1"/>
              </p:cNvPicPr>
              <p:nvPr/>
            </p:nvPicPr>
            <p:blipFill>
              <a:blip r:embed="rId42" cstate="print"/>
              <a:srcRect/>
              <a:stretch>
                <a:fillRect/>
              </a:stretch>
            </p:blipFill>
            <p:spPr bwMode="auto">
              <a:xfrm>
                <a:off x="3628794" y="1472697"/>
                <a:ext cx="622220" cy="811165"/>
              </a:xfrm>
              <a:prstGeom prst="rect">
                <a:avLst/>
              </a:prstGeom>
              <a:noFill/>
              <a:ln w="9525">
                <a:noFill/>
                <a:miter lim="800000"/>
                <a:headEnd/>
                <a:tailEnd/>
              </a:ln>
            </p:spPr>
          </p:pic>
          <p:grpSp>
            <p:nvGrpSpPr>
              <p:cNvPr id="81" name="Group 357"/>
              <p:cNvGrpSpPr>
                <a:grpSpLocks/>
              </p:cNvGrpSpPr>
              <p:nvPr/>
            </p:nvGrpSpPr>
            <p:grpSpPr bwMode="auto">
              <a:xfrm>
                <a:off x="3230562" y="1476375"/>
                <a:ext cx="674688" cy="925512"/>
                <a:chOff x="4137025" y="963613"/>
                <a:chExt cx="674688" cy="925512"/>
              </a:xfrm>
            </p:grpSpPr>
            <p:pic>
              <p:nvPicPr>
                <p:cNvPr id="82" name="Picture 29" descr="person"/>
                <p:cNvPicPr>
                  <a:picLocks noChangeAspect="1" noChangeArrowheads="1"/>
                </p:cNvPicPr>
                <p:nvPr/>
              </p:nvPicPr>
              <p:blipFill>
                <a:blip r:embed="rId40" cstate="print"/>
                <a:srcRect l="19753" r="22221" b="15054"/>
                <a:stretch>
                  <a:fillRect/>
                </a:stretch>
              </p:blipFill>
              <p:spPr bwMode="auto">
                <a:xfrm>
                  <a:off x="4137025" y="963613"/>
                  <a:ext cx="369888" cy="620712"/>
                </a:xfrm>
                <a:prstGeom prst="rect">
                  <a:avLst/>
                </a:prstGeom>
                <a:noFill/>
                <a:ln w="9525">
                  <a:noFill/>
                  <a:miter lim="800000"/>
                  <a:headEnd/>
                  <a:tailEnd/>
                </a:ln>
              </p:spPr>
            </p:pic>
            <p:pic>
              <p:nvPicPr>
                <p:cNvPr id="83" name="Picture 29" descr="person"/>
                <p:cNvPicPr>
                  <a:picLocks noChangeAspect="1" noChangeArrowheads="1"/>
                </p:cNvPicPr>
                <p:nvPr/>
              </p:nvPicPr>
              <p:blipFill>
                <a:blip r:embed="rId40" cstate="print"/>
                <a:srcRect l="19753" r="22221" b="15054"/>
                <a:stretch>
                  <a:fillRect/>
                </a:stretch>
              </p:blipFill>
              <p:spPr bwMode="auto">
                <a:xfrm>
                  <a:off x="4289425" y="1116013"/>
                  <a:ext cx="369888" cy="620712"/>
                </a:xfrm>
                <a:prstGeom prst="rect">
                  <a:avLst/>
                </a:prstGeom>
                <a:noFill/>
                <a:ln w="9525">
                  <a:noFill/>
                  <a:miter lim="800000"/>
                  <a:headEnd/>
                  <a:tailEnd/>
                </a:ln>
              </p:spPr>
            </p:pic>
            <p:pic>
              <p:nvPicPr>
                <p:cNvPr id="84" name="Picture 29" descr="person"/>
                <p:cNvPicPr>
                  <a:picLocks noChangeAspect="1" noChangeArrowheads="1"/>
                </p:cNvPicPr>
                <p:nvPr/>
              </p:nvPicPr>
              <p:blipFill>
                <a:blip r:embed="rId40" cstate="print"/>
                <a:srcRect l="19753" r="22221" b="15054"/>
                <a:stretch>
                  <a:fillRect/>
                </a:stretch>
              </p:blipFill>
              <p:spPr bwMode="auto">
                <a:xfrm>
                  <a:off x="4441825" y="1268413"/>
                  <a:ext cx="369888" cy="620712"/>
                </a:xfrm>
                <a:prstGeom prst="rect">
                  <a:avLst/>
                </a:prstGeom>
                <a:noFill/>
                <a:ln w="9525">
                  <a:noFill/>
                  <a:miter lim="800000"/>
                  <a:headEnd/>
                  <a:tailEnd/>
                </a:ln>
              </p:spPr>
            </p:pic>
          </p:grpSp>
        </p:grpSp>
        <p:grpSp>
          <p:nvGrpSpPr>
            <p:cNvPr id="68" name="Group 298"/>
            <p:cNvGrpSpPr>
              <a:grpSpLocks/>
            </p:cNvGrpSpPr>
            <p:nvPr/>
          </p:nvGrpSpPr>
          <p:grpSpPr bwMode="auto">
            <a:xfrm>
              <a:off x="4535490" y="1095375"/>
              <a:ext cx="872992" cy="773112"/>
              <a:chOff x="4630737" y="1476375"/>
              <a:chExt cx="1045081" cy="925512"/>
            </a:xfrm>
          </p:grpSpPr>
          <p:pic>
            <p:nvPicPr>
              <p:cNvPr id="75" name="Picture 12" descr="appNetworkFile"/>
              <p:cNvPicPr>
                <a:picLocks noChangeAspect="1" noChangeArrowheads="1"/>
              </p:cNvPicPr>
              <p:nvPr/>
            </p:nvPicPr>
            <p:blipFill>
              <a:blip r:embed="rId43" cstate="print"/>
              <a:srcRect/>
              <a:stretch>
                <a:fillRect/>
              </a:stretch>
            </p:blipFill>
            <p:spPr bwMode="auto">
              <a:xfrm>
                <a:off x="5052010" y="1476375"/>
                <a:ext cx="623808" cy="811165"/>
              </a:xfrm>
              <a:prstGeom prst="rect">
                <a:avLst/>
              </a:prstGeom>
              <a:noFill/>
              <a:ln w="9525">
                <a:noFill/>
                <a:miter lim="800000"/>
                <a:headEnd/>
                <a:tailEnd/>
              </a:ln>
            </p:spPr>
          </p:pic>
          <p:grpSp>
            <p:nvGrpSpPr>
              <p:cNvPr id="76" name="Group 357"/>
              <p:cNvGrpSpPr>
                <a:grpSpLocks/>
              </p:cNvGrpSpPr>
              <p:nvPr/>
            </p:nvGrpSpPr>
            <p:grpSpPr bwMode="auto">
              <a:xfrm>
                <a:off x="4630737" y="1476375"/>
                <a:ext cx="674688" cy="925512"/>
                <a:chOff x="4137025" y="963613"/>
                <a:chExt cx="674688" cy="925512"/>
              </a:xfrm>
            </p:grpSpPr>
            <p:pic>
              <p:nvPicPr>
                <p:cNvPr id="77" name="Picture 29" descr="person"/>
                <p:cNvPicPr>
                  <a:picLocks noChangeAspect="1" noChangeArrowheads="1"/>
                </p:cNvPicPr>
                <p:nvPr/>
              </p:nvPicPr>
              <p:blipFill>
                <a:blip r:embed="rId40" cstate="print"/>
                <a:srcRect l="19753" r="22221" b="15054"/>
                <a:stretch>
                  <a:fillRect/>
                </a:stretch>
              </p:blipFill>
              <p:spPr bwMode="auto">
                <a:xfrm>
                  <a:off x="4137025" y="963613"/>
                  <a:ext cx="369888" cy="620712"/>
                </a:xfrm>
                <a:prstGeom prst="rect">
                  <a:avLst/>
                </a:prstGeom>
                <a:noFill/>
                <a:ln w="9525">
                  <a:noFill/>
                  <a:miter lim="800000"/>
                  <a:headEnd/>
                  <a:tailEnd/>
                </a:ln>
              </p:spPr>
            </p:pic>
            <p:pic>
              <p:nvPicPr>
                <p:cNvPr id="78" name="Picture 29" descr="person"/>
                <p:cNvPicPr>
                  <a:picLocks noChangeAspect="1" noChangeArrowheads="1"/>
                </p:cNvPicPr>
                <p:nvPr/>
              </p:nvPicPr>
              <p:blipFill>
                <a:blip r:embed="rId40" cstate="print"/>
                <a:srcRect l="19753" r="22221" b="15054"/>
                <a:stretch>
                  <a:fillRect/>
                </a:stretch>
              </p:blipFill>
              <p:spPr bwMode="auto">
                <a:xfrm>
                  <a:off x="4289425" y="1116013"/>
                  <a:ext cx="369888" cy="620712"/>
                </a:xfrm>
                <a:prstGeom prst="rect">
                  <a:avLst/>
                </a:prstGeom>
                <a:noFill/>
                <a:ln w="9525">
                  <a:noFill/>
                  <a:miter lim="800000"/>
                  <a:headEnd/>
                  <a:tailEnd/>
                </a:ln>
              </p:spPr>
            </p:pic>
            <p:pic>
              <p:nvPicPr>
                <p:cNvPr id="79" name="Picture 29" descr="person"/>
                <p:cNvPicPr>
                  <a:picLocks noChangeAspect="1" noChangeArrowheads="1"/>
                </p:cNvPicPr>
                <p:nvPr/>
              </p:nvPicPr>
              <p:blipFill>
                <a:blip r:embed="rId40" cstate="print"/>
                <a:srcRect l="19753" r="22221" b="15054"/>
                <a:stretch>
                  <a:fillRect/>
                </a:stretch>
              </p:blipFill>
              <p:spPr bwMode="auto">
                <a:xfrm>
                  <a:off x="4441825" y="1268413"/>
                  <a:ext cx="369888" cy="620712"/>
                </a:xfrm>
                <a:prstGeom prst="rect">
                  <a:avLst/>
                </a:prstGeom>
                <a:noFill/>
                <a:ln w="9525">
                  <a:noFill/>
                  <a:miter lim="800000"/>
                  <a:headEnd/>
                  <a:tailEnd/>
                </a:ln>
              </p:spPr>
            </p:pic>
          </p:grpSp>
        </p:grpSp>
        <p:grpSp>
          <p:nvGrpSpPr>
            <p:cNvPr id="69" name="Group 304"/>
            <p:cNvGrpSpPr>
              <a:grpSpLocks/>
            </p:cNvGrpSpPr>
            <p:nvPr/>
          </p:nvGrpSpPr>
          <p:grpSpPr bwMode="auto">
            <a:xfrm>
              <a:off x="5621337" y="1095375"/>
              <a:ext cx="912813" cy="826901"/>
              <a:chOff x="6030912" y="1476375"/>
              <a:chExt cx="1021669" cy="925512"/>
            </a:xfrm>
          </p:grpSpPr>
          <p:pic>
            <p:nvPicPr>
              <p:cNvPr id="70" name="Picture 14" descr="appGreen"/>
              <p:cNvPicPr>
                <a:picLocks noChangeAspect="1" noChangeArrowheads="1"/>
              </p:cNvPicPr>
              <p:nvPr/>
            </p:nvPicPr>
            <p:blipFill>
              <a:blip r:embed="rId44" cstate="print"/>
              <a:srcRect/>
              <a:stretch>
                <a:fillRect/>
              </a:stretch>
            </p:blipFill>
            <p:spPr bwMode="auto">
              <a:xfrm>
                <a:off x="6428773" y="1476375"/>
                <a:ext cx="623808" cy="811165"/>
              </a:xfrm>
              <a:prstGeom prst="rect">
                <a:avLst/>
              </a:prstGeom>
              <a:noFill/>
              <a:ln w="9525">
                <a:noFill/>
                <a:miter lim="800000"/>
                <a:headEnd/>
                <a:tailEnd/>
              </a:ln>
            </p:spPr>
          </p:pic>
          <p:grpSp>
            <p:nvGrpSpPr>
              <p:cNvPr id="71" name="Group 357"/>
              <p:cNvGrpSpPr>
                <a:grpSpLocks/>
              </p:cNvGrpSpPr>
              <p:nvPr/>
            </p:nvGrpSpPr>
            <p:grpSpPr bwMode="auto">
              <a:xfrm>
                <a:off x="6030912" y="1476375"/>
                <a:ext cx="674688" cy="925512"/>
                <a:chOff x="4137025" y="963613"/>
                <a:chExt cx="674688" cy="925512"/>
              </a:xfrm>
            </p:grpSpPr>
            <p:pic>
              <p:nvPicPr>
                <p:cNvPr id="72" name="Picture 29" descr="person"/>
                <p:cNvPicPr>
                  <a:picLocks noChangeAspect="1" noChangeArrowheads="1"/>
                </p:cNvPicPr>
                <p:nvPr/>
              </p:nvPicPr>
              <p:blipFill>
                <a:blip r:embed="rId40" cstate="print"/>
                <a:srcRect l="19753" r="22221" b="15054"/>
                <a:stretch>
                  <a:fillRect/>
                </a:stretch>
              </p:blipFill>
              <p:spPr bwMode="auto">
                <a:xfrm>
                  <a:off x="4137025" y="963613"/>
                  <a:ext cx="369888" cy="620712"/>
                </a:xfrm>
                <a:prstGeom prst="rect">
                  <a:avLst/>
                </a:prstGeom>
                <a:noFill/>
                <a:ln w="9525">
                  <a:noFill/>
                  <a:miter lim="800000"/>
                  <a:headEnd/>
                  <a:tailEnd/>
                </a:ln>
              </p:spPr>
            </p:pic>
            <p:pic>
              <p:nvPicPr>
                <p:cNvPr id="73" name="Picture 29" descr="person"/>
                <p:cNvPicPr>
                  <a:picLocks noChangeAspect="1" noChangeArrowheads="1"/>
                </p:cNvPicPr>
                <p:nvPr/>
              </p:nvPicPr>
              <p:blipFill>
                <a:blip r:embed="rId40" cstate="print"/>
                <a:srcRect l="19753" r="22221" b="15054"/>
                <a:stretch>
                  <a:fillRect/>
                </a:stretch>
              </p:blipFill>
              <p:spPr bwMode="auto">
                <a:xfrm>
                  <a:off x="4289425" y="1116013"/>
                  <a:ext cx="369888" cy="620712"/>
                </a:xfrm>
                <a:prstGeom prst="rect">
                  <a:avLst/>
                </a:prstGeom>
                <a:noFill/>
                <a:ln w="9525">
                  <a:noFill/>
                  <a:miter lim="800000"/>
                  <a:headEnd/>
                  <a:tailEnd/>
                </a:ln>
              </p:spPr>
            </p:pic>
            <p:pic>
              <p:nvPicPr>
                <p:cNvPr id="74" name="Picture 29" descr="person"/>
                <p:cNvPicPr>
                  <a:picLocks noChangeAspect="1" noChangeArrowheads="1"/>
                </p:cNvPicPr>
                <p:nvPr/>
              </p:nvPicPr>
              <p:blipFill>
                <a:blip r:embed="rId40" cstate="print"/>
                <a:srcRect l="19753" r="22221" b="15054"/>
                <a:stretch>
                  <a:fillRect/>
                </a:stretch>
              </p:blipFill>
              <p:spPr bwMode="auto">
                <a:xfrm>
                  <a:off x="4441825" y="1268413"/>
                  <a:ext cx="369888" cy="620712"/>
                </a:xfrm>
                <a:prstGeom prst="rect">
                  <a:avLst/>
                </a:prstGeom>
                <a:noFill/>
                <a:ln w="9525">
                  <a:noFill/>
                  <a:miter lim="800000"/>
                  <a:headEnd/>
                  <a:tailEnd/>
                </a:ln>
              </p:spPr>
            </p:pic>
          </p:grpSp>
        </p:grpSp>
      </p:grpSp>
      <p:grpSp>
        <p:nvGrpSpPr>
          <p:cNvPr id="95" name="Group 266"/>
          <p:cNvGrpSpPr>
            <a:grpSpLocks/>
          </p:cNvGrpSpPr>
          <p:nvPr>
            <p:custDataLst>
              <p:tags r:id="rId23"/>
            </p:custDataLst>
          </p:nvPr>
        </p:nvGrpSpPr>
        <p:grpSpPr bwMode="auto">
          <a:xfrm>
            <a:off x="6822444" y="3452015"/>
            <a:ext cx="590859" cy="892191"/>
            <a:chOff x="1496985" y="5075238"/>
            <a:chExt cx="623067" cy="1028006"/>
          </a:xfrm>
        </p:grpSpPr>
        <p:pic>
          <p:nvPicPr>
            <p:cNvPr id="96" name="Picture 206" descr="NetApp_FAS6000.jpg"/>
            <p:cNvPicPr>
              <a:picLocks noChangeAspect="1"/>
            </p:cNvPicPr>
            <p:nvPr/>
          </p:nvPicPr>
          <p:blipFill>
            <a:blip r:embed="rId45" cstate="print"/>
            <a:srcRect/>
            <a:stretch>
              <a:fillRect/>
            </a:stretch>
          </p:blipFill>
          <p:spPr bwMode="auto">
            <a:xfrm>
              <a:off x="1496985" y="5559870"/>
              <a:ext cx="623067" cy="543374"/>
            </a:xfrm>
            <a:prstGeom prst="rect">
              <a:avLst/>
            </a:prstGeom>
            <a:noFill/>
            <a:ln w="9525">
              <a:noFill/>
              <a:miter lim="800000"/>
              <a:headEnd/>
              <a:tailEnd/>
            </a:ln>
          </p:spPr>
        </p:pic>
        <p:cxnSp>
          <p:nvCxnSpPr>
            <p:cNvPr id="97" name="Straight Connector 271"/>
            <p:cNvCxnSpPr>
              <a:cxnSpLocks noChangeShapeType="1"/>
            </p:cNvCxnSpPr>
            <p:nvPr/>
          </p:nvCxnSpPr>
          <p:spPr bwMode="auto">
            <a:xfrm rot="5400000" flipH="1" flipV="1">
              <a:off x="1511300" y="5311775"/>
              <a:ext cx="463550" cy="12700"/>
            </a:xfrm>
            <a:prstGeom prst="line">
              <a:avLst/>
            </a:prstGeom>
            <a:noFill/>
            <a:ln w="9525" algn="ctr">
              <a:solidFill>
                <a:srgbClr val="292929"/>
              </a:solidFill>
              <a:round/>
              <a:headEnd/>
              <a:tailEnd type="triangle" w="med" len="med"/>
            </a:ln>
          </p:spPr>
        </p:cxnSp>
        <p:cxnSp>
          <p:nvCxnSpPr>
            <p:cNvPr id="98" name="Straight Connector 291"/>
            <p:cNvCxnSpPr>
              <a:cxnSpLocks noChangeShapeType="1"/>
            </p:cNvCxnSpPr>
            <p:nvPr/>
          </p:nvCxnSpPr>
          <p:spPr bwMode="auto">
            <a:xfrm rot="5400000" flipH="1" flipV="1">
              <a:off x="1627292" y="5300663"/>
              <a:ext cx="463550" cy="12700"/>
            </a:xfrm>
            <a:prstGeom prst="line">
              <a:avLst/>
            </a:prstGeom>
            <a:noFill/>
            <a:ln w="9525" algn="ctr">
              <a:solidFill>
                <a:srgbClr val="292929"/>
              </a:solidFill>
              <a:round/>
              <a:headEnd type="triangle" w="med" len="med"/>
              <a:tailEnd/>
            </a:ln>
          </p:spPr>
        </p:cxnSp>
      </p:grpSp>
      <p:sp>
        <p:nvSpPr>
          <p:cNvPr id="99" name="Freeform 145"/>
          <p:cNvSpPr>
            <a:spLocks/>
          </p:cNvSpPr>
          <p:nvPr/>
        </p:nvSpPr>
        <p:spPr bwMode="auto">
          <a:xfrm flipV="1">
            <a:off x="3530518" y="3193169"/>
            <a:ext cx="2639268" cy="228555"/>
          </a:xfrm>
          <a:custGeom>
            <a:avLst/>
            <a:gdLst>
              <a:gd name="T0" fmla="*/ 0 w 2779776"/>
              <a:gd name="T1" fmla="*/ 0 h 542544"/>
              <a:gd name="T2" fmla="*/ 1338403 w 2779776"/>
              <a:gd name="T3" fmla="*/ 396 h 542544"/>
              <a:gd name="T4" fmla="*/ 2779200 w 2779776"/>
              <a:gd name="T5" fmla="*/ 5 h 542544"/>
              <a:gd name="T6" fmla="*/ 0 60000 65536"/>
              <a:gd name="T7" fmla="*/ 0 60000 65536"/>
              <a:gd name="T8" fmla="*/ 0 60000 65536"/>
              <a:gd name="T9" fmla="*/ 0 w 2779776"/>
              <a:gd name="T10" fmla="*/ 0 h 542544"/>
              <a:gd name="T11" fmla="*/ 2779776 w 2779776"/>
              <a:gd name="T12" fmla="*/ 542544 h 542544"/>
            </a:gdLst>
            <a:ahLst/>
            <a:cxnLst>
              <a:cxn ang="T6">
                <a:pos x="T0" y="T1"/>
              </a:cxn>
              <a:cxn ang="T7">
                <a:pos x="T2" y="T3"/>
              </a:cxn>
              <a:cxn ang="T8">
                <a:pos x="T4" y="T5"/>
              </a:cxn>
            </a:cxnLst>
            <a:rect l="T9" t="T10" r="T11" b="T12"/>
            <a:pathLst>
              <a:path w="2779776" h="542544">
                <a:moveTo>
                  <a:pt x="0" y="0"/>
                </a:moveTo>
                <a:cubicBezTo>
                  <a:pt x="437693" y="270053"/>
                  <a:pt x="875386" y="540106"/>
                  <a:pt x="1338682" y="541325"/>
                </a:cubicBezTo>
                <a:cubicBezTo>
                  <a:pt x="1801978" y="542544"/>
                  <a:pt x="2290877" y="274929"/>
                  <a:pt x="2779776" y="7315"/>
                </a:cubicBezTo>
              </a:path>
            </a:pathLst>
          </a:custGeom>
          <a:noFill/>
          <a:ln w="9525" cap="flat" cmpd="sng" algn="ctr">
            <a:solidFill>
              <a:srgbClr val="292929"/>
            </a:solidFill>
            <a:prstDash val="dash"/>
            <a:round/>
            <a:headEnd type="triangle" w="med" len="med"/>
            <a:tailEnd type="triangle" w="med" len="med"/>
          </a:ln>
        </p:spPr>
        <p:txBody>
          <a:bodyPr anchor="ctr"/>
          <a:lstStyle/>
          <a:p>
            <a:pPr defTabSz="685891">
              <a:defRPr/>
            </a:pPr>
            <a:endParaRPr lang="en-US" kern="0">
              <a:solidFill>
                <a:sysClr val="windowText" lastClr="000000"/>
              </a:solidFill>
            </a:endParaRPr>
          </a:p>
        </p:txBody>
      </p:sp>
      <p:sp>
        <p:nvSpPr>
          <p:cNvPr id="100" name="TextBox 298"/>
          <p:cNvSpPr txBox="1">
            <a:spLocks noChangeArrowheads="1"/>
          </p:cNvSpPr>
          <p:nvPr/>
        </p:nvSpPr>
        <p:spPr bwMode="auto">
          <a:xfrm>
            <a:off x="2941592" y="2602506"/>
            <a:ext cx="880914" cy="266934"/>
          </a:xfrm>
          <a:prstGeom prst="rect">
            <a:avLst/>
          </a:prstGeom>
          <a:noFill/>
          <a:ln w="9525">
            <a:noFill/>
            <a:miter lim="800000"/>
            <a:headEnd/>
            <a:tailEnd/>
          </a:ln>
        </p:spPr>
        <p:txBody>
          <a:bodyPr wrap="none">
            <a:spAutoFit/>
          </a:bodyPr>
          <a:lstStyle/>
          <a:p>
            <a:pPr algn="ctr" defTabSz="685891">
              <a:defRPr/>
            </a:pPr>
            <a:r>
              <a:rPr lang="en-US" sz="900" b="1" kern="0" dirty="0">
                <a:latin typeface="Verdana"/>
              </a:rPr>
              <a:t>Caching</a:t>
            </a:r>
            <a:endParaRPr lang="en-US" sz="1200" b="1" kern="0" dirty="0">
              <a:latin typeface="Verdana"/>
            </a:endParaRPr>
          </a:p>
        </p:txBody>
      </p:sp>
      <p:sp>
        <p:nvSpPr>
          <p:cNvPr id="101" name="TextBox 299"/>
          <p:cNvSpPr txBox="1">
            <a:spLocks noChangeArrowheads="1"/>
          </p:cNvSpPr>
          <p:nvPr/>
        </p:nvSpPr>
        <p:spPr bwMode="auto">
          <a:xfrm>
            <a:off x="5663763" y="2613521"/>
            <a:ext cx="880914" cy="266934"/>
          </a:xfrm>
          <a:prstGeom prst="rect">
            <a:avLst/>
          </a:prstGeom>
          <a:noFill/>
          <a:ln w="9525">
            <a:noFill/>
            <a:miter lim="800000"/>
            <a:headEnd/>
            <a:tailEnd/>
          </a:ln>
        </p:spPr>
        <p:txBody>
          <a:bodyPr wrap="none">
            <a:spAutoFit/>
          </a:bodyPr>
          <a:lstStyle/>
          <a:p>
            <a:pPr algn="ctr" defTabSz="685891">
              <a:defRPr/>
            </a:pPr>
            <a:r>
              <a:rPr lang="en-US" sz="900" b="1" kern="0" dirty="0">
                <a:latin typeface="Verdana"/>
              </a:rPr>
              <a:t>Caching</a:t>
            </a:r>
            <a:endParaRPr lang="en-US" sz="1200" b="1" kern="0" dirty="0">
              <a:latin typeface="Verdana"/>
            </a:endParaRPr>
          </a:p>
        </p:txBody>
      </p:sp>
      <p:grpSp>
        <p:nvGrpSpPr>
          <p:cNvPr id="103" name="Group 200"/>
          <p:cNvGrpSpPr>
            <a:grpSpLocks/>
          </p:cNvGrpSpPr>
          <p:nvPr/>
        </p:nvGrpSpPr>
        <p:grpSpPr bwMode="auto">
          <a:xfrm flipH="1">
            <a:off x="5337447" y="3703034"/>
            <a:ext cx="1205225" cy="348349"/>
            <a:chOff x="3987990" y="1871057"/>
            <a:chExt cx="1269359" cy="401334"/>
          </a:xfrm>
          <a:noFill/>
        </p:grpSpPr>
        <p:sp>
          <p:nvSpPr>
            <p:cNvPr id="104" name="Oval 66"/>
            <p:cNvSpPr>
              <a:spLocks noChangeArrowheads="1"/>
            </p:cNvSpPr>
            <p:nvPr/>
          </p:nvSpPr>
          <p:spPr bwMode="auto">
            <a:xfrm>
              <a:off x="3987990" y="1871057"/>
              <a:ext cx="410153" cy="112551"/>
            </a:xfrm>
            <a:prstGeom prst="ellipse">
              <a:avLst/>
            </a:prstGeom>
            <a:grpFill/>
            <a:ln w="3175" algn="ctr">
              <a:solidFill>
                <a:srgbClr val="292929"/>
              </a:solidFill>
              <a:round/>
              <a:headEnd/>
              <a:tailEnd/>
            </a:ln>
          </p:spPr>
          <p:txBody>
            <a:bodyPr/>
            <a:lstStyle/>
            <a:p>
              <a:pPr algn="ctr" defTabSz="685891">
                <a:spcBef>
                  <a:spcPct val="20000"/>
                </a:spcBef>
                <a:buClr>
                  <a:srgbClr val="000000"/>
                </a:buClr>
                <a:buSzPct val="60000"/>
                <a:defRPr/>
              </a:pPr>
              <a:endParaRPr lang="en-US" kern="0">
                <a:solidFill>
                  <a:sysClr val="windowText" lastClr="000000"/>
                </a:solidFill>
                <a:latin typeface="Verdana"/>
                <a:cs typeface="Arial" charset="0"/>
              </a:endParaRPr>
            </a:p>
          </p:txBody>
        </p:sp>
        <p:cxnSp>
          <p:nvCxnSpPr>
            <p:cNvPr id="105" name="Straight Connector 38"/>
            <p:cNvCxnSpPr>
              <a:cxnSpLocks noChangeShapeType="1"/>
            </p:cNvCxnSpPr>
            <p:nvPr/>
          </p:nvCxnSpPr>
          <p:spPr bwMode="auto">
            <a:xfrm rot="10800000" flipH="1" flipV="1">
              <a:off x="4715345" y="1926055"/>
              <a:ext cx="542004" cy="346336"/>
            </a:xfrm>
            <a:prstGeom prst="line">
              <a:avLst/>
            </a:prstGeom>
            <a:grpFill/>
            <a:ln w="3175" algn="ctr">
              <a:solidFill>
                <a:srgbClr val="292929"/>
              </a:solidFill>
              <a:round/>
              <a:headEnd/>
              <a:tailEnd/>
            </a:ln>
          </p:spPr>
        </p:cxnSp>
        <p:cxnSp>
          <p:nvCxnSpPr>
            <p:cNvPr id="106" name="Straight Connector 105"/>
            <p:cNvCxnSpPr>
              <a:endCxn id="104" idx="6"/>
            </p:cNvCxnSpPr>
            <p:nvPr/>
          </p:nvCxnSpPr>
          <p:spPr bwMode="auto">
            <a:xfrm flipH="1">
              <a:off x="4398143" y="1923722"/>
              <a:ext cx="316741" cy="3611"/>
            </a:xfrm>
            <a:prstGeom prst="line">
              <a:avLst/>
            </a:prstGeom>
            <a:grpFill/>
            <a:ln w="3175" cap="flat" cmpd="sng" algn="ctr">
              <a:solidFill>
                <a:srgbClr val="292929">
                  <a:lumMod val="90000"/>
                  <a:lumOff val="10000"/>
                </a:srgbClr>
              </a:solidFill>
              <a:prstDash val="solid"/>
              <a:round/>
              <a:headEnd type="none" w="med" len="med"/>
              <a:tailEnd type="none" w="med" len="med"/>
            </a:ln>
            <a:effectLst/>
          </p:spPr>
        </p:cxnSp>
      </p:grpSp>
      <p:grpSp>
        <p:nvGrpSpPr>
          <p:cNvPr id="107" name="Group 200"/>
          <p:cNvGrpSpPr>
            <a:grpSpLocks/>
          </p:cNvGrpSpPr>
          <p:nvPr/>
        </p:nvGrpSpPr>
        <p:grpSpPr bwMode="auto">
          <a:xfrm>
            <a:off x="2754802" y="3697621"/>
            <a:ext cx="1512473" cy="476281"/>
            <a:chOff x="3895053" y="1871057"/>
            <a:chExt cx="1592956" cy="548724"/>
          </a:xfrm>
          <a:noFill/>
        </p:grpSpPr>
        <p:sp>
          <p:nvSpPr>
            <p:cNvPr id="108" name="Oval 66"/>
            <p:cNvSpPr>
              <a:spLocks noChangeArrowheads="1"/>
            </p:cNvSpPr>
            <p:nvPr/>
          </p:nvSpPr>
          <p:spPr bwMode="auto">
            <a:xfrm>
              <a:off x="3895053" y="1871057"/>
              <a:ext cx="421536" cy="112551"/>
            </a:xfrm>
            <a:prstGeom prst="ellipse">
              <a:avLst/>
            </a:prstGeom>
            <a:grpFill/>
            <a:ln w="3175" algn="ctr">
              <a:solidFill>
                <a:srgbClr val="292929"/>
              </a:solidFill>
              <a:round/>
              <a:headEnd/>
              <a:tailEnd/>
            </a:ln>
          </p:spPr>
          <p:txBody>
            <a:bodyPr/>
            <a:lstStyle/>
            <a:p>
              <a:pPr algn="ctr" defTabSz="685891">
                <a:spcBef>
                  <a:spcPct val="20000"/>
                </a:spcBef>
                <a:buClr>
                  <a:srgbClr val="000000"/>
                </a:buClr>
                <a:buSzPct val="60000"/>
                <a:defRPr/>
              </a:pPr>
              <a:endParaRPr lang="en-US" kern="0">
                <a:solidFill>
                  <a:sysClr val="windowText" lastClr="000000"/>
                </a:solidFill>
                <a:latin typeface="Verdana"/>
                <a:cs typeface="Arial" charset="0"/>
              </a:endParaRPr>
            </a:p>
          </p:txBody>
        </p:sp>
        <p:cxnSp>
          <p:nvCxnSpPr>
            <p:cNvPr id="109" name="Straight Connector 38"/>
            <p:cNvCxnSpPr>
              <a:cxnSpLocks noChangeShapeType="1"/>
            </p:cNvCxnSpPr>
            <p:nvPr/>
          </p:nvCxnSpPr>
          <p:spPr bwMode="auto">
            <a:xfrm>
              <a:off x="4715346" y="1926056"/>
              <a:ext cx="772663" cy="493725"/>
            </a:xfrm>
            <a:prstGeom prst="line">
              <a:avLst/>
            </a:prstGeom>
            <a:grpFill/>
            <a:ln w="3175" algn="ctr">
              <a:solidFill>
                <a:srgbClr val="292929"/>
              </a:solidFill>
              <a:round/>
              <a:headEnd/>
              <a:tailEnd/>
            </a:ln>
          </p:spPr>
        </p:cxnSp>
        <p:cxnSp>
          <p:nvCxnSpPr>
            <p:cNvPr id="110" name="Straight Connector 109"/>
            <p:cNvCxnSpPr>
              <a:endCxn id="108" idx="6"/>
            </p:cNvCxnSpPr>
            <p:nvPr/>
          </p:nvCxnSpPr>
          <p:spPr bwMode="auto">
            <a:xfrm rot="10800000" flipV="1">
              <a:off x="4316589" y="1923722"/>
              <a:ext cx="398296" cy="3611"/>
            </a:xfrm>
            <a:prstGeom prst="line">
              <a:avLst/>
            </a:prstGeom>
            <a:grpFill/>
            <a:ln w="3175" cap="flat" cmpd="sng" algn="ctr">
              <a:solidFill>
                <a:srgbClr val="292929">
                  <a:lumMod val="90000"/>
                  <a:lumOff val="10000"/>
                </a:srgbClr>
              </a:solidFill>
              <a:prstDash val="solid"/>
              <a:round/>
              <a:headEnd type="none" w="med" len="med"/>
              <a:tailEnd type="none" w="med" len="med"/>
            </a:ln>
            <a:effectLst/>
          </p:spPr>
        </p:cxnSp>
      </p:grpSp>
      <p:sp>
        <p:nvSpPr>
          <p:cNvPr id="111" name="TextBox 208"/>
          <p:cNvSpPr txBox="1">
            <a:spLocks noChangeArrowheads="1"/>
          </p:cNvSpPr>
          <p:nvPr/>
        </p:nvSpPr>
        <p:spPr bwMode="auto">
          <a:xfrm>
            <a:off x="3458210" y="1752997"/>
            <a:ext cx="1282622" cy="427095"/>
          </a:xfrm>
          <a:prstGeom prst="rect">
            <a:avLst/>
          </a:prstGeom>
          <a:noFill/>
          <a:ln w="9525">
            <a:noFill/>
            <a:miter lim="800000"/>
            <a:headEnd/>
            <a:tailEnd/>
          </a:ln>
        </p:spPr>
        <p:txBody>
          <a:bodyPr wrap="none">
            <a:spAutoFit/>
          </a:bodyPr>
          <a:lstStyle/>
          <a:p>
            <a:pPr algn="ctr" defTabSz="685891">
              <a:defRPr/>
            </a:pPr>
            <a:r>
              <a:rPr lang="en-US" sz="900" b="1" kern="0" dirty="0">
                <a:latin typeface="Verdana"/>
              </a:rPr>
              <a:t>Shared</a:t>
            </a:r>
          </a:p>
          <a:p>
            <a:pPr algn="ctr" defTabSz="685891">
              <a:defRPr/>
            </a:pPr>
            <a:r>
              <a:rPr lang="en-US" sz="900" b="1" kern="0" dirty="0">
                <a:latin typeface="Verdana"/>
              </a:rPr>
              <a:t>Virtual Disks</a:t>
            </a:r>
            <a:endParaRPr lang="en-US" sz="1200" b="1" kern="0" dirty="0">
              <a:latin typeface="Verdana"/>
            </a:endParaRPr>
          </a:p>
        </p:txBody>
      </p:sp>
      <p:grpSp>
        <p:nvGrpSpPr>
          <p:cNvPr id="112" name="Group 203"/>
          <p:cNvGrpSpPr>
            <a:grpSpLocks/>
          </p:cNvGrpSpPr>
          <p:nvPr/>
        </p:nvGrpSpPr>
        <p:grpSpPr bwMode="auto">
          <a:xfrm>
            <a:off x="4406254" y="1640097"/>
            <a:ext cx="2698477" cy="637751"/>
            <a:chOff x="3971987" y="1780956"/>
            <a:chExt cx="2841549" cy="734662"/>
          </a:xfrm>
        </p:grpSpPr>
        <p:sp>
          <p:nvSpPr>
            <p:cNvPr id="113" name="TextBox 65"/>
            <p:cNvSpPr txBox="1">
              <a:spLocks noChangeArrowheads="1"/>
            </p:cNvSpPr>
            <p:nvPr/>
          </p:nvSpPr>
          <p:spPr bwMode="auto">
            <a:xfrm flipH="1">
              <a:off x="4965132" y="2023623"/>
              <a:ext cx="1848404" cy="491995"/>
            </a:xfrm>
            <a:prstGeom prst="rect">
              <a:avLst/>
            </a:prstGeom>
            <a:noFill/>
            <a:ln w="9525">
              <a:noFill/>
              <a:miter lim="800000"/>
              <a:headEnd/>
              <a:tailEnd/>
            </a:ln>
          </p:spPr>
          <p:txBody>
            <a:bodyPr wrap="none">
              <a:spAutoFit/>
            </a:bodyPr>
            <a:lstStyle/>
            <a:p>
              <a:pPr algn="ctr" defTabSz="685891">
                <a:defRPr/>
              </a:pPr>
              <a:r>
                <a:rPr lang="en-US" sz="900" b="1" kern="0" dirty="0">
                  <a:latin typeface="Verdana"/>
                </a:rPr>
                <a:t>iSCSI, FCoE,   </a:t>
              </a:r>
              <a:br>
                <a:rPr lang="en-US" sz="900" b="1" kern="0" dirty="0">
                  <a:latin typeface="Verdana"/>
                </a:rPr>
              </a:br>
              <a:r>
                <a:rPr lang="en-US" sz="900" b="1" kern="0" dirty="0">
                  <a:latin typeface="Verdana"/>
                </a:rPr>
                <a:t>Fibre Channel SAN</a:t>
              </a:r>
            </a:p>
          </p:txBody>
        </p:sp>
        <p:grpSp>
          <p:nvGrpSpPr>
            <p:cNvPr id="114" name="Group 200"/>
            <p:cNvGrpSpPr>
              <a:grpSpLocks/>
            </p:cNvGrpSpPr>
            <p:nvPr/>
          </p:nvGrpSpPr>
          <p:grpSpPr bwMode="auto">
            <a:xfrm>
              <a:off x="3971987" y="1780956"/>
              <a:ext cx="1262454" cy="351212"/>
              <a:chOff x="3971987" y="1780956"/>
              <a:chExt cx="1262454" cy="351212"/>
            </a:xfrm>
          </p:grpSpPr>
          <p:sp>
            <p:nvSpPr>
              <p:cNvPr id="115" name="Oval 66"/>
              <p:cNvSpPr>
                <a:spLocks noChangeArrowheads="1"/>
              </p:cNvSpPr>
              <p:nvPr/>
            </p:nvSpPr>
            <p:spPr bwMode="auto">
              <a:xfrm>
                <a:off x="3971987" y="1780956"/>
                <a:ext cx="938085" cy="285134"/>
              </a:xfrm>
              <a:prstGeom prst="ellipse">
                <a:avLst/>
              </a:prstGeom>
              <a:noFill/>
              <a:ln w="3175" algn="ctr">
                <a:solidFill>
                  <a:srgbClr val="292929"/>
                </a:solidFill>
                <a:round/>
                <a:headEnd/>
                <a:tailEnd/>
              </a:ln>
            </p:spPr>
            <p:txBody>
              <a:bodyPr/>
              <a:lstStyle/>
              <a:p>
                <a:pPr algn="ctr" defTabSz="685891">
                  <a:spcBef>
                    <a:spcPct val="20000"/>
                  </a:spcBef>
                  <a:buClr>
                    <a:srgbClr val="000000"/>
                  </a:buClr>
                  <a:buSzPct val="60000"/>
                  <a:defRPr/>
                </a:pPr>
                <a:endParaRPr lang="en-US" kern="0">
                  <a:solidFill>
                    <a:sysClr val="windowText" lastClr="000000"/>
                  </a:solidFill>
                </a:endParaRPr>
              </a:p>
            </p:txBody>
          </p:sp>
          <p:cxnSp>
            <p:nvCxnSpPr>
              <p:cNvPr id="116" name="Straight Connector 38"/>
              <p:cNvCxnSpPr>
                <a:cxnSpLocks noChangeShapeType="1"/>
              </p:cNvCxnSpPr>
              <p:nvPr/>
            </p:nvCxnSpPr>
            <p:spPr bwMode="auto">
              <a:xfrm rot="16200000" flipH="1">
                <a:off x="5078714" y="1976440"/>
                <a:ext cx="203576" cy="107879"/>
              </a:xfrm>
              <a:prstGeom prst="line">
                <a:avLst/>
              </a:prstGeom>
              <a:noFill/>
              <a:ln w="3175" algn="ctr">
                <a:solidFill>
                  <a:srgbClr val="292929"/>
                </a:solidFill>
                <a:round/>
                <a:headEnd/>
                <a:tailEnd/>
              </a:ln>
            </p:spPr>
          </p:cxnSp>
          <p:cxnSp>
            <p:nvCxnSpPr>
              <p:cNvPr id="117" name="Straight Connector 116"/>
              <p:cNvCxnSpPr/>
              <p:nvPr/>
            </p:nvCxnSpPr>
            <p:spPr bwMode="auto">
              <a:xfrm flipH="1" flipV="1">
                <a:off x="4900504" y="1930046"/>
                <a:ext cx="230145" cy="3172"/>
              </a:xfrm>
              <a:prstGeom prst="line">
                <a:avLst/>
              </a:prstGeom>
              <a:solidFill>
                <a:srgbClr val="FFCC00"/>
              </a:solidFill>
              <a:ln w="9525" cap="flat" cmpd="sng" algn="ctr">
                <a:solidFill>
                  <a:srgbClr val="292929">
                    <a:lumMod val="90000"/>
                    <a:lumOff val="10000"/>
                  </a:srgbClr>
                </a:solidFill>
                <a:prstDash val="solid"/>
                <a:round/>
                <a:headEnd type="none" w="med" len="med"/>
                <a:tailEnd type="none" w="med" len="med"/>
              </a:ln>
              <a:effectLst/>
            </p:spPr>
          </p:cxnSp>
        </p:grpSp>
      </p:grpSp>
      <p:sp>
        <p:nvSpPr>
          <p:cNvPr id="118" name="TextBox 208"/>
          <p:cNvSpPr txBox="1">
            <a:spLocks noChangeArrowheads="1"/>
          </p:cNvSpPr>
          <p:nvPr/>
        </p:nvSpPr>
        <p:spPr bwMode="auto">
          <a:xfrm>
            <a:off x="2257128" y="315578"/>
            <a:ext cx="753100" cy="249140"/>
          </a:xfrm>
          <a:prstGeom prst="rect">
            <a:avLst/>
          </a:prstGeom>
          <a:noFill/>
          <a:ln w="9525">
            <a:noFill/>
            <a:miter lim="800000"/>
            <a:headEnd/>
            <a:tailEnd/>
          </a:ln>
        </p:spPr>
        <p:txBody>
          <a:bodyPr wrap="none">
            <a:spAutoFit/>
          </a:bodyPr>
          <a:lstStyle/>
          <a:p>
            <a:pPr algn="ctr" defTabSz="685891">
              <a:defRPr/>
            </a:pPr>
            <a:r>
              <a:rPr lang="en-US" sz="800" b="1" kern="0" dirty="0">
                <a:latin typeface="Verdana"/>
              </a:rPr>
              <a:t>Cluster</a:t>
            </a:r>
            <a:endParaRPr lang="en-US" sz="1100" b="1" kern="0" dirty="0">
              <a:latin typeface="Verdana"/>
            </a:endParaRPr>
          </a:p>
        </p:txBody>
      </p:sp>
      <p:pic>
        <p:nvPicPr>
          <p:cNvPr id="119" name="Picture 131" descr="icon_server+datacore_flat.png"/>
          <p:cNvPicPr>
            <a:picLocks noChangeAspect="1"/>
          </p:cNvPicPr>
          <p:nvPr>
            <p:custDataLst>
              <p:tags r:id="rId24"/>
            </p:custDataLst>
          </p:nvPr>
        </p:nvPicPr>
        <p:blipFill>
          <a:blip r:embed="rId46" cstate="print"/>
          <a:srcRect/>
          <a:stretch>
            <a:fillRect/>
          </a:stretch>
        </p:blipFill>
        <p:spPr bwMode="auto">
          <a:xfrm>
            <a:off x="2196564" y="2697508"/>
            <a:ext cx="1174181" cy="1036759"/>
          </a:xfrm>
          <a:prstGeom prst="rect">
            <a:avLst/>
          </a:prstGeom>
          <a:noFill/>
          <a:ln w="9525">
            <a:noFill/>
            <a:miter lim="800000"/>
            <a:headEnd/>
            <a:tailEnd/>
          </a:ln>
        </p:spPr>
      </p:pic>
      <p:pic>
        <p:nvPicPr>
          <p:cNvPr id="120" name="Picture 132" descr="icon_server+datacore_flat.png"/>
          <p:cNvPicPr>
            <a:picLocks noChangeAspect="1"/>
          </p:cNvPicPr>
          <p:nvPr>
            <p:custDataLst>
              <p:tags r:id="rId25"/>
            </p:custDataLst>
          </p:nvPr>
        </p:nvPicPr>
        <p:blipFill>
          <a:blip r:embed="rId46" cstate="print"/>
          <a:srcRect/>
          <a:stretch>
            <a:fillRect/>
          </a:stretch>
        </p:blipFill>
        <p:spPr bwMode="auto">
          <a:xfrm>
            <a:off x="6117031" y="2680985"/>
            <a:ext cx="1174180" cy="1036759"/>
          </a:xfrm>
          <a:prstGeom prst="rect">
            <a:avLst/>
          </a:prstGeom>
          <a:noFill/>
          <a:ln w="9525">
            <a:noFill/>
            <a:miter lim="800000"/>
            <a:headEnd/>
            <a:tailEnd/>
          </a:ln>
        </p:spPr>
      </p:pic>
      <p:sp>
        <p:nvSpPr>
          <p:cNvPr id="125" name="Freeform 368"/>
          <p:cNvSpPr>
            <a:spLocks/>
          </p:cNvSpPr>
          <p:nvPr/>
        </p:nvSpPr>
        <p:spPr bwMode="auto">
          <a:xfrm>
            <a:off x="6447129" y="2928805"/>
            <a:ext cx="509713" cy="95876"/>
          </a:xfrm>
          <a:custGeom>
            <a:avLst/>
            <a:gdLst>
              <a:gd name="T0" fmla="*/ 0 w 527775"/>
              <a:gd name="T1" fmla="*/ 52163 h 110464"/>
              <a:gd name="T2" fmla="*/ 0 w 527775"/>
              <a:gd name="T3" fmla="*/ 0 h 110464"/>
              <a:gd name="T4" fmla="*/ 627396 w 527775"/>
              <a:gd name="T5" fmla="*/ 0 h 110464"/>
              <a:gd name="T6" fmla="*/ 627396 w 527775"/>
              <a:gd name="T7" fmla="*/ 110464 h 110464"/>
              <a:gd name="T8" fmla="*/ 0 60000 65536"/>
              <a:gd name="T9" fmla="*/ 0 60000 65536"/>
              <a:gd name="T10" fmla="*/ 0 60000 65536"/>
              <a:gd name="T11" fmla="*/ 0 60000 65536"/>
              <a:gd name="T12" fmla="*/ 0 w 527775"/>
              <a:gd name="T13" fmla="*/ 0 h 110464"/>
              <a:gd name="T14" fmla="*/ 527775 w 527775"/>
              <a:gd name="T15" fmla="*/ 110464 h 110464"/>
            </a:gdLst>
            <a:ahLst/>
            <a:cxnLst>
              <a:cxn ang="T8">
                <a:pos x="T0" y="T1"/>
              </a:cxn>
              <a:cxn ang="T9">
                <a:pos x="T2" y="T3"/>
              </a:cxn>
              <a:cxn ang="T10">
                <a:pos x="T4" y="T5"/>
              </a:cxn>
              <a:cxn ang="T11">
                <a:pos x="T6" y="T7"/>
              </a:cxn>
            </a:cxnLst>
            <a:rect l="T12" t="T13" r="T14" b="T15"/>
            <a:pathLst>
              <a:path w="527775" h="110464">
                <a:moveTo>
                  <a:pt x="0" y="52163"/>
                </a:moveTo>
                <a:lnTo>
                  <a:pt x="0" y="0"/>
                </a:lnTo>
                <a:lnTo>
                  <a:pt x="527775" y="0"/>
                </a:lnTo>
                <a:lnTo>
                  <a:pt x="527775" y="110464"/>
                </a:lnTo>
              </a:path>
            </a:pathLst>
          </a:custGeom>
          <a:noFill/>
          <a:ln w="9525" cap="flat" cmpd="sng" algn="ctr">
            <a:solidFill>
              <a:srgbClr val="292929"/>
            </a:solidFill>
            <a:prstDash val="solid"/>
            <a:round/>
            <a:headEnd type="none" w="med" len="med"/>
            <a:tailEnd type="none" w="med" len="med"/>
          </a:ln>
        </p:spPr>
        <p:txBody>
          <a:bodyPr anchor="ctr"/>
          <a:lstStyle/>
          <a:p>
            <a:pPr defTabSz="685891">
              <a:defRPr/>
            </a:pPr>
            <a:endParaRPr lang="en-US" kern="0">
              <a:solidFill>
                <a:sysClr val="windowText" lastClr="000000"/>
              </a:solidFill>
            </a:endParaRPr>
          </a:p>
        </p:txBody>
      </p:sp>
    </p:spTree>
    <p:extLst>
      <p:ext uri="{BB962C8B-B14F-4D97-AF65-F5344CB8AC3E}">
        <p14:creationId xmlns:p14="http://schemas.microsoft.com/office/powerpoint/2010/main" val="697776829"/>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5425" y="3250406"/>
            <a:ext cx="3405188"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526" y="1764507"/>
            <a:ext cx="3730625" cy="2178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Rectangle 2"/>
          <p:cNvSpPr>
            <a:spLocks noGrp="1"/>
          </p:cNvSpPr>
          <p:nvPr>
            <p:ph type="title"/>
          </p:nvPr>
        </p:nvSpPr>
        <p:spPr>
          <a:xfrm>
            <a:off x="457200" y="221456"/>
            <a:ext cx="8229600" cy="457049"/>
          </a:xfrm>
        </p:spPr>
        <p:txBody>
          <a:bodyPr/>
          <a:lstStyle/>
          <a:p>
            <a:r>
              <a:rPr lang="en-US" smtClean="0"/>
              <a:t>DISASTER COUNTERMEASURES</a:t>
            </a:r>
          </a:p>
        </p:txBody>
      </p:sp>
      <p:sp>
        <p:nvSpPr>
          <p:cNvPr id="27653" name="Line 31"/>
          <p:cNvSpPr>
            <a:spLocks noChangeShapeType="1"/>
          </p:cNvSpPr>
          <p:nvPr/>
        </p:nvSpPr>
        <p:spPr bwMode="auto">
          <a:xfrm>
            <a:off x="3392488" y="2643189"/>
            <a:ext cx="0" cy="845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8589" tIns="34295" rIns="68589" bIns="34295" anchor="ctr"/>
          <a:lstStyle/>
          <a:p>
            <a:endParaRPr lang="en-US"/>
          </a:p>
        </p:txBody>
      </p:sp>
      <p:sp>
        <p:nvSpPr>
          <p:cNvPr id="27654" name="Freeform 18"/>
          <p:cNvSpPr>
            <a:spLocks/>
          </p:cNvSpPr>
          <p:nvPr/>
        </p:nvSpPr>
        <p:spPr bwMode="auto">
          <a:xfrm>
            <a:off x="1489076" y="2636045"/>
            <a:ext cx="6227763" cy="822722"/>
          </a:xfrm>
          <a:custGeom>
            <a:avLst/>
            <a:gdLst>
              <a:gd name="T0" fmla="*/ 0 w 3539"/>
              <a:gd name="T1" fmla="*/ 340 h 724"/>
              <a:gd name="T2" fmla="*/ 0 w 3539"/>
              <a:gd name="T3" fmla="*/ 0 h 724"/>
              <a:gd name="T4" fmla="*/ 3539 w 3539"/>
              <a:gd name="T5" fmla="*/ 0 h 724"/>
              <a:gd name="T6" fmla="*/ 3539 w 3539"/>
              <a:gd name="T7" fmla="*/ 724 h 724"/>
              <a:gd name="T8" fmla="*/ 0 60000 65536"/>
              <a:gd name="T9" fmla="*/ 0 60000 65536"/>
              <a:gd name="T10" fmla="*/ 0 60000 65536"/>
              <a:gd name="T11" fmla="*/ 0 60000 65536"/>
              <a:gd name="T12" fmla="*/ 0 w 3539"/>
              <a:gd name="T13" fmla="*/ 0 h 724"/>
              <a:gd name="T14" fmla="*/ 3539 w 3539"/>
              <a:gd name="T15" fmla="*/ 724 h 724"/>
            </a:gdLst>
            <a:ahLst/>
            <a:cxnLst>
              <a:cxn ang="T8">
                <a:pos x="T0" y="T1"/>
              </a:cxn>
              <a:cxn ang="T9">
                <a:pos x="T2" y="T3"/>
              </a:cxn>
              <a:cxn ang="T10">
                <a:pos x="T4" y="T5"/>
              </a:cxn>
              <a:cxn ang="T11">
                <a:pos x="T6" y="T7"/>
              </a:cxn>
            </a:cxnLst>
            <a:rect l="T12" t="T13" r="T14" b="T15"/>
            <a:pathLst>
              <a:path w="3539" h="724">
                <a:moveTo>
                  <a:pt x="0" y="340"/>
                </a:moveTo>
                <a:lnTo>
                  <a:pt x="0" y="0"/>
                </a:lnTo>
                <a:lnTo>
                  <a:pt x="3539" y="0"/>
                </a:lnTo>
                <a:lnTo>
                  <a:pt x="3539" y="72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89" tIns="34295" rIns="68589" bIns="34295" anchor="ctr"/>
          <a:lstStyle/>
          <a:p>
            <a:endParaRPr lang="en-US"/>
          </a:p>
        </p:txBody>
      </p:sp>
      <p:sp>
        <p:nvSpPr>
          <p:cNvPr id="27655" name="TextBox 1"/>
          <p:cNvSpPr txBox="1">
            <a:spLocks noChangeArrowheads="1"/>
          </p:cNvSpPr>
          <p:nvPr/>
        </p:nvSpPr>
        <p:spPr bwMode="auto">
          <a:xfrm>
            <a:off x="756245" y="4056461"/>
            <a:ext cx="3256359"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t>Regional Data Centers</a:t>
            </a:r>
          </a:p>
        </p:txBody>
      </p:sp>
      <p:sp>
        <p:nvSpPr>
          <p:cNvPr id="27656" name="TextBox 8"/>
          <p:cNvSpPr txBox="1">
            <a:spLocks noChangeArrowheads="1"/>
          </p:cNvSpPr>
          <p:nvPr/>
        </p:nvSpPr>
        <p:spPr bwMode="auto">
          <a:xfrm>
            <a:off x="6614541" y="4056461"/>
            <a:ext cx="1199706"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t>DR Site</a:t>
            </a:r>
          </a:p>
        </p:txBody>
      </p:sp>
    </p:spTree>
    <p:extLst>
      <p:ext uri="{BB962C8B-B14F-4D97-AF65-F5344CB8AC3E}">
        <p14:creationId xmlns:p14="http://schemas.microsoft.com/office/powerpoint/2010/main" val="5188072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65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6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6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4" grpId="0" animBg="1"/>
      <p:bldP spid="27655" grpId="0"/>
      <p:bldP spid="2765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7014" y="3250406"/>
            <a:ext cx="3405187"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8" descr="22-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0700" y="1764506"/>
            <a:ext cx="3727450"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Rectangle 2"/>
          <p:cNvSpPr>
            <a:spLocks noGrp="1"/>
          </p:cNvSpPr>
          <p:nvPr>
            <p:ph type="title"/>
          </p:nvPr>
        </p:nvSpPr>
        <p:spPr>
          <a:xfrm>
            <a:off x="457200" y="221456"/>
            <a:ext cx="8229600" cy="457049"/>
          </a:xfrm>
        </p:spPr>
        <p:txBody>
          <a:bodyPr/>
          <a:lstStyle/>
          <a:p>
            <a:r>
              <a:rPr lang="en-US" smtClean="0"/>
              <a:t>DISASTER COUNTERMEASURES</a:t>
            </a:r>
          </a:p>
        </p:txBody>
      </p:sp>
      <p:sp>
        <p:nvSpPr>
          <p:cNvPr id="28677" name="Line 31"/>
          <p:cNvSpPr>
            <a:spLocks noChangeShapeType="1"/>
          </p:cNvSpPr>
          <p:nvPr/>
        </p:nvSpPr>
        <p:spPr bwMode="auto">
          <a:xfrm>
            <a:off x="3392488" y="2643189"/>
            <a:ext cx="0" cy="8453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lIns="68589" tIns="34295" rIns="68589" bIns="34295" anchor="ctr"/>
          <a:lstStyle/>
          <a:p>
            <a:endParaRPr lang="en-US"/>
          </a:p>
        </p:txBody>
      </p:sp>
      <p:sp>
        <p:nvSpPr>
          <p:cNvPr id="28678" name="Freeform 18"/>
          <p:cNvSpPr>
            <a:spLocks/>
          </p:cNvSpPr>
          <p:nvPr/>
        </p:nvSpPr>
        <p:spPr bwMode="auto">
          <a:xfrm>
            <a:off x="1489076" y="2636045"/>
            <a:ext cx="6227763" cy="822722"/>
          </a:xfrm>
          <a:custGeom>
            <a:avLst/>
            <a:gdLst>
              <a:gd name="T0" fmla="*/ 0 w 3539"/>
              <a:gd name="T1" fmla="*/ 340 h 724"/>
              <a:gd name="T2" fmla="*/ 0 w 3539"/>
              <a:gd name="T3" fmla="*/ 0 h 724"/>
              <a:gd name="T4" fmla="*/ 3539 w 3539"/>
              <a:gd name="T5" fmla="*/ 0 h 724"/>
              <a:gd name="T6" fmla="*/ 3539 w 3539"/>
              <a:gd name="T7" fmla="*/ 724 h 724"/>
              <a:gd name="T8" fmla="*/ 0 60000 65536"/>
              <a:gd name="T9" fmla="*/ 0 60000 65536"/>
              <a:gd name="T10" fmla="*/ 0 60000 65536"/>
              <a:gd name="T11" fmla="*/ 0 60000 65536"/>
              <a:gd name="T12" fmla="*/ 0 w 3539"/>
              <a:gd name="T13" fmla="*/ 0 h 724"/>
              <a:gd name="T14" fmla="*/ 3539 w 3539"/>
              <a:gd name="T15" fmla="*/ 724 h 724"/>
            </a:gdLst>
            <a:ahLst/>
            <a:cxnLst>
              <a:cxn ang="T8">
                <a:pos x="T0" y="T1"/>
              </a:cxn>
              <a:cxn ang="T9">
                <a:pos x="T2" y="T3"/>
              </a:cxn>
              <a:cxn ang="T10">
                <a:pos x="T4" y="T5"/>
              </a:cxn>
              <a:cxn ang="T11">
                <a:pos x="T6" y="T7"/>
              </a:cxn>
            </a:cxnLst>
            <a:rect l="T12" t="T13" r="T14" b="T15"/>
            <a:pathLst>
              <a:path w="3539" h="724">
                <a:moveTo>
                  <a:pt x="0" y="340"/>
                </a:moveTo>
                <a:lnTo>
                  <a:pt x="0" y="0"/>
                </a:lnTo>
                <a:lnTo>
                  <a:pt x="3539" y="0"/>
                </a:lnTo>
                <a:lnTo>
                  <a:pt x="3539" y="724"/>
                </a:lnTo>
              </a:path>
            </a:pathLst>
          </a:custGeom>
          <a:noFill/>
          <a:ln w="28575"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lIns="68589" tIns="34295" rIns="68589" bIns="34295" anchor="ctr"/>
          <a:lstStyle/>
          <a:p>
            <a:endParaRPr lang="en-US"/>
          </a:p>
        </p:txBody>
      </p:sp>
      <p:sp>
        <p:nvSpPr>
          <p:cNvPr id="28679" name="TextBox 7"/>
          <p:cNvSpPr txBox="1">
            <a:spLocks noChangeArrowheads="1"/>
          </p:cNvSpPr>
          <p:nvPr/>
        </p:nvSpPr>
        <p:spPr bwMode="auto">
          <a:xfrm>
            <a:off x="756245" y="4056461"/>
            <a:ext cx="3256359"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t>Regional Data Centers</a:t>
            </a:r>
          </a:p>
        </p:txBody>
      </p:sp>
      <p:sp>
        <p:nvSpPr>
          <p:cNvPr id="28680" name="TextBox 8"/>
          <p:cNvSpPr txBox="1">
            <a:spLocks noChangeArrowheads="1"/>
          </p:cNvSpPr>
          <p:nvPr/>
        </p:nvSpPr>
        <p:spPr bwMode="auto">
          <a:xfrm>
            <a:off x="6614541" y="4056461"/>
            <a:ext cx="1199706" cy="4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a:t>DR Site</a:t>
            </a:r>
          </a:p>
        </p:txBody>
      </p:sp>
    </p:spTree>
    <p:extLst>
      <p:ext uri="{BB962C8B-B14F-4D97-AF65-F5344CB8AC3E}">
        <p14:creationId xmlns:p14="http://schemas.microsoft.com/office/powerpoint/2010/main" val="2037373058"/>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225" y="4514850"/>
            <a:ext cx="8363938" cy="457049"/>
          </a:xfrm>
        </p:spPr>
        <p:txBody>
          <a:bodyPr/>
          <a:lstStyle/>
          <a:p>
            <a:r>
              <a:rPr lang="en-US" dirty="0" smtClean="0"/>
              <a:t>Disaster Site - </a:t>
            </a:r>
            <a:r>
              <a:rPr lang="en-US" dirty="0" err="1" smtClean="0"/>
              <a:t>Async</a:t>
            </a:r>
            <a:r>
              <a:rPr lang="en-US" dirty="0" smtClean="0"/>
              <a:t> Replication</a:t>
            </a:r>
            <a:endParaRPr lang="en-US" dirty="0"/>
          </a:p>
        </p:txBody>
      </p:sp>
      <p:pic>
        <p:nvPicPr>
          <p:cNvPr id="6" name="Picture 227" descr="element_cluster"/>
          <p:cNvPicPr>
            <a:picLocks noChangeAspect="1" noChangeArrowheads="1"/>
          </p:cNvPicPr>
          <p:nvPr/>
        </p:nvPicPr>
        <p:blipFill>
          <a:blip r:embed="rId5" cstate="print">
            <a:alphaModFix amt="80000"/>
          </a:blip>
          <a:srcRect/>
          <a:stretch>
            <a:fillRect/>
          </a:stretch>
        </p:blipFill>
        <p:spPr bwMode="auto">
          <a:xfrm>
            <a:off x="925952" y="944166"/>
            <a:ext cx="4978109" cy="635794"/>
          </a:xfrm>
          <a:prstGeom prst="rect">
            <a:avLst/>
          </a:prstGeom>
          <a:noFill/>
          <a:ln w="9525">
            <a:noFill/>
            <a:miter lim="800000"/>
            <a:headEnd/>
            <a:tailEnd/>
          </a:ln>
        </p:spPr>
      </p:pic>
      <p:sp>
        <p:nvSpPr>
          <p:cNvPr id="7" name="TextBox 6"/>
          <p:cNvSpPr txBox="1">
            <a:spLocks noChangeArrowheads="1"/>
          </p:cNvSpPr>
          <p:nvPr/>
        </p:nvSpPr>
        <p:spPr bwMode="auto">
          <a:xfrm>
            <a:off x="3179201" y="1000125"/>
            <a:ext cx="470420" cy="195263"/>
          </a:xfrm>
          <a:prstGeom prst="rect">
            <a:avLst/>
          </a:prstGeom>
          <a:noFill/>
          <a:ln w="9525">
            <a:noFill/>
            <a:miter lim="800000"/>
            <a:headEnd/>
            <a:tailEnd/>
          </a:ln>
        </p:spPr>
        <p:txBody>
          <a:bodyPr wrap="none" lIns="68589" tIns="34295" rIns="68589" bIns="34295" anchor="ctr">
            <a:spAutoFit/>
          </a:bodyPr>
          <a:lstStyle/>
          <a:p>
            <a:pPr algn="ctr">
              <a:defRPr/>
            </a:pPr>
            <a:r>
              <a:rPr lang="en-US" sz="800" kern="0" dirty="0">
                <a:solidFill>
                  <a:sysClr val="windowText" lastClr="000000"/>
                </a:solidFill>
                <a:latin typeface="+mj-lt"/>
                <a:cs typeface="Arial" charset="0"/>
              </a:rPr>
              <a:t>Cluster</a:t>
            </a:r>
          </a:p>
        </p:txBody>
      </p:sp>
      <p:pic>
        <p:nvPicPr>
          <p:cNvPr id="8" name="Picture 7" descr="element_cloud.png"/>
          <p:cNvPicPr>
            <a:picLocks noChangeAspect="1"/>
          </p:cNvPicPr>
          <p:nvPr/>
        </p:nvPicPr>
        <p:blipFill>
          <a:blip r:embed="rId6" cstate="print"/>
          <a:srcRect/>
          <a:stretch>
            <a:fillRect/>
          </a:stretch>
        </p:blipFill>
        <p:spPr bwMode="auto">
          <a:xfrm>
            <a:off x="1165331" y="2889648"/>
            <a:ext cx="4489825" cy="740569"/>
          </a:xfrm>
          <a:prstGeom prst="rect">
            <a:avLst/>
          </a:prstGeom>
          <a:noFill/>
          <a:ln w="9525">
            <a:noFill/>
            <a:miter lim="800000"/>
            <a:headEnd/>
            <a:tailEnd/>
          </a:ln>
        </p:spPr>
      </p:pic>
      <p:sp>
        <p:nvSpPr>
          <p:cNvPr id="9" name="TextBox 8"/>
          <p:cNvSpPr txBox="1">
            <a:spLocks noChangeArrowheads="1"/>
          </p:cNvSpPr>
          <p:nvPr/>
        </p:nvSpPr>
        <p:spPr bwMode="auto">
          <a:xfrm>
            <a:off x="894988" y="342900"/>
            <a:ext cx="690742" cy="205979"/>
          </a:xfrm>
          <a:prstGeom prst="rect">
            <a:avLst/>
          </a:prstGeom>
          <a:noFill/>
          <a:ln w="9525">
            <a:noFill/>
            <a:miter lim="800000"/>
            <a:headEnd/>
            <a:tailEnd/>
          </a:ln>
        </p:spPr>
        <p:txBody>
          <a:bodyPr wrap="none" lIns="68589" tIns="34295" rIns="68589" bIns="34295" anchor="ctr">
            <a:prstTxWarp prst="textNoShape">
              <a:avLst/>
            </a:prstTxWarp>
            <a:spAutoFit/>
          </a:bodyPr>
          <a:lstStyle/>
          <a:p>
            <a:pPr algn="ctr"/>
            <a:r>
              <a:rPr lang="en-US" sz="900" b="1">
                <a:solidFill>
                  <a:schemeClr val="bg1"/>
                </a:solidFill>
                <a:ea typeface="Arial" pitchFamily="-123" charset="0"/>
                <a:cs typeface="Arial" pitchFamily="-123" charset="0"/>
              </a:rPr>
              <a:t>Building 1</a:t>
            </a:r>
          </a:p>
        </p:txBody>
      </p:sp>
      <p:grpSp>
        <p:nvGrpSpPr>
          <p:cNvPr id="10" name="Group 193"/>
          <p:cNvGrpSpPr>
            <a:grpSpLocks/>
          </p:cNvGrpSpPr>
          <p:nvPr/>
        </p:nvGrpSpPr>
        <p:grpSpPr bwMode="auto">
          <a:xfrm>
            <a:off x="2502750" y="3081341"/>
            <a:ext cx="1823322" cy="391716"/>
            <a:chOff x="1717" y="2992"/>
            <a:chExt cx="1531" cy="329"/>
          </a:xfrm>
        </p:grpSpPr>
        <p:sp>
          <p:nvSpPr>
            <p:cNvPr id="11" name="TextBox 298"/>
            <p:cNvSpPr txBox="1">
              <a:spLocks noChangeArrowheads="1"/>
            </p:cNvSpPr>
            <p:nvPr/>
          </p:nvSpPr>
          <p:spPr bwMode="auto">
            <a:xfrm>
              <a:off x="1969" y="3140"/>
              <a:ext cx="1029" cy="181"/>
            </a:xfrm>
            <a:prstGeom prst="rect">
              <a:avLst/>
            </a:prstGeom>
            <a:noFill/>
            <a:ln w="9525">
              <a:noFill/>
              <a:miter lim="800000"/>
              <a:headEnd/>
              <a:tailEnd/>
            </a:ln>
          </p:spPr>
          <p:txBody>
            <a:bodyPr wrap="none">
              <a:prstTxWarp prst="textNoShape">
                <a:avLst/>
              </a:prstTxWarp>
              <a:spAutoFit/>
            </a:bodyPr>
            <a:lstStyle/>
            <a:p>
              <a:pPr algn="ctr"/>
              <a:r>
                <a:rPr lang="en-US" sz="800">
                  <a:solidFill>
                    <a:srgbClr val="000000"/>
                  </a:solidFill>
                  <a:ea typeface="Arial" pitchFamily="-123" charset="0"/>
                  <a:cs typeface="Arial" pitchFamily="-123" charset="0"/>
                </a:rPr>
                <a:t>Synchronous Mirroring</a:t>
              </a:r>
            </a:p>
          </p:txBody>
        </p:sp>
        <p:sp>
          <p:nvSpPr>
            <p:cNvPr id="12" name="Freeform 145"/>
            <p:cNvSpPr>
              <a:spLocks/>
            </p:cNvSpPr>
            <p:nvPr/>
          </p:nvSpPr>
          <p:spPr bwMode="auto">
            <a:xfrm flipV="1">
              <a:off x="1717" y="2992"/>
              <a:ext cx="1531" cy="159"/>
            </a:xfrm>
            <a:custGeom>
              <a:avLst/>
              <a:gdLst>
                <a:gd name="T0" fmla="*/ 0 w 2779776"/>
                <a:gd name="T1" fmla="*/ 0 h 542544"/>
                <a:gd name="T2" fmla="*/ 1218257 w 2779776"/>
                <a:gd name="T3" fmla="*/ 11 h 542544"/>
                <a:gd name="T4" fmla="*/ 2529718 w 2779776"/>
                <a:gd name="T5" fmla="*/ 0 h 542544"/>
                <a:gd name="T6" fmla="*/ 0 60000 65536"/>
                <a:gd name="T7" fmla="*/ 0 60000 65536"/>
                <a:gd name="T8" fmla="*/ 0 60000 65536"/>
                <a:gd name="T9" fmla="*/ 0 w 2779776"/>
                <a:gd name="T10" fmla="*/ 0 h 542544"/>
                <a:gd name="T11" fmla="*/ 2779776 w 2779776"/>
                <a:gd name="T12" fmla="*/ 542544 h 542544"/>
              </a:gdLst>
              <a:ahLst/>
              <a:cxnLst>
                <a:cxn ang="T6">
                  <a:pos x="T0" y="T1"/>
                </a:cxn>
                <a:cxn ang="T7">
                  <a:pos x="T2" y="T3"/>
                </a:cxn>
                <a:cxn ang="T8">
                  <a:pos x="T4" y="T5"/>
                </a:cxn>
              </a:cxnLst>
              <a:rect l="T9" t="T10" r="T11" b="T12"/>
              <a:pathLst>
                <a:path w="2779776" h="542544">
                  <a:moveTo>
                    <a:pt x="0" y="0"/>
                  </a:moveTo>
                  <a:cubicBezTo>
                    <a:pt x="437693" y="270053"/>
                    <a:pt x="875386" y="540106"/>
                    <a:pt x="1338682" y="541325"/>
                  </a:cubicBezTo>
                  <a:cubicBezTo>
                    <a:pt x="1801978" y="542544"/>
                    <a:pt x="2290877" y="274929"/>
                    <a:pt x="2779776" y="7315"/>
                  </a:cubicBezTo>
                </a:path>
              </a:pathLst>
            </a:custGeom>
            <a:noFill/>
            <a:ln w="9525">
              <a:solidFill>
                <a:srgbClr val="292929"/>
              </a:solidFill>
              <a:prstDash val="dash"/>
              <a:round/>
              <a:headEnd type="triangle" w="med" len="med"/>
              <a:tailEnd type="triangle" w="med" len="med"/>
            </a:ln>
          </p:spPr>
          <p:txBody>
            <a:bodyPr rot="10800000" anchor="ctr">
              <a:prstTxWarp prst="textNoShape">
                <a:avLst/>
              </a:prstTxWarp>
            </a:bodyPr>
            <a:lstStyle/>
            <a:p>
              <a:pPr>
                <a:defRPr/>
              </a:pPr>
              <a:endParaRPr lang="en-US" kern="0">
                <a:solidFill>
                  <a:sysClr val="windowText" lastClr="000000"/>
                </a:solidFill>
                <a:latin typeface="Arial" charset="0"/>
                <a:cs typeface="Arial" charset="0"/>
              </a:endParaRPr>
            </a:p>
          </p:txBody>
        </p:sp>
      </p:grpSp>
      <p:cxnSp>
        <p:nvCxnSpPr>
          <p:cNvPr id="13" name="Straight Connector 343"/>
          <p:cNvCxnSpPr>
            <a:cxnSpLocks noChangeShapeType="1"/>
          </p:cNvCxnSpPr>
          <p:nvPr/>
        </p:nvCxnSpPr>
        <p:spPr bwMode="auto">
          <a:xfrm>
            <a:off x="5543208" y="3438525"/>
            <a:ext cx="801499" cy="4763"/>
          </a:xfrm>
          <a:prstGeom prst="line">
            <a:avLst/>
          </a:prstGeom>
          <a:noFill/>
          <a:ln w="9525">
            <a:solidFill>
              <a:srgbClr val="292929"/>
            </a:solidFill>
            <a:round/>
            <a:headEnd/>
            <a:tailEnd/>
          </a:ln>
        </p:spPr>
      </p:cxnSp>
      <p:sp>
        <p:nvSpPr>
          <p:cNvPr id="14" name="TextBox 299"/>
          <p:cNvSpPr txBox="1">
            <a:spLocks noChangeArrowheads="1"/>
          </p:cNvSpPr>
          <p:nvPr/>
        </p:nvSpPr>
        <p:spPr bwMode="auto">
          <a:xfrm>
            <a:off x="6779916" y="3144654"/>
            <a:ext cx="819794" cy="346259"/>
          </a:xfrm>
          <a:prstGeom prst="rect">
            <a:avLst/>
          </a:prstGeom>
          <a:noFill/>
          <a:ln w="9525">
            <a:noFill/>
            <a:miter lim="800000"/>
            <a:headEnd/>
            <a:tailEnd/>
          </a:ln>
        </p:spPr>
        <p:txBody>
          <a:bodyPr wrap="none" lIns="68589" tIns="34295" rIns="68589" bIns="34295">
            <a:spAutoFit/>
          </a:bodyPr>
          <a:lstStyle/>
          <a:p>
            <a:pPr algn="ctr">
              <a:defRPr/>
            </a:pPr>
            <a:r>
              <a:rPr lang="en-US" sz="900" kern="0" dirty="0">
                <a:solidFill>
                  <a:sysClr val="windowText" lastClr="000000"/>
                </a:solidFill>
                <a:latin typeface="+mj-lt"/>
                <a:cs typeface="Arial" charset="0"/>
              </a:rPr>
              <a:t>Centralized</a:t>
            </a:r>
          </a:p>
          <a:p>
            <a:pPr algn="ctr">
              <a:defRPr/>
            </a:pPr>
            <a:r>
              <a:rPr lang="en-US" sz="900" kern="0" dirty="0">
                <a:solidFill>
                  <a:sysClr val="windowText" lastClr="000000"/>
                </a:solidFill>
                <a:latin typeface="+mj-lt"/>
                <a:cs typeface="Arial" charset="0"/>
              </a:rPr>
              <a:t>Management</a:t>
            </a:r>
            <a:endParaRPr lang="en-US" sz="1200" kern="0" dirty="0">
              <a:solidFill>
                <a:sysClr val="windowText" lastClr="000000"/>
              </a:solidFill>
              <a:latin typeface="+mj-lt"/>
              <a:cs typeface="Arial" charset="0"/>
            </a:endParaRPr>
          </a:p>
        </p:txBody>
      </p:sp>
      <p:sp>
        <p:nvSpPr>
          <p:cNvPr id="15" name="TextBox 298"/>
          <p:cNvSpPr txBox="1">
            <a:spLocks noChangeArrowheads="1"/>
          </p:cNvSpPr>
          <p:nvPr/>
        </p:nvSpPr>
        <p:spPr bwMode="auto">
          <a:xfrm>
            <a:off x="2557533" y="2933700"/>
            <a:ext cx="423973" cy="195263"/>
          </a:xfrm>
          <a:prstGeom prst="rect">
            <a:avLst/>
          </a:prstGeom>
          <a:noFill/>
          <a:ln w="9525">
            <a:noFill/>
            <a:miter lim="800000"/>
            <a:headEnd/>
            <a:tailEnd/>
          </a:ln>
        </p:spPr>
        <p:txBody>
          <a:bodyPr wrap="none" lIns="68589" tIns="34295" rIns="68589" bIns="34295">
            <a:prstTxWarp prst="textNoShape">
              <a:avLst/>
            </a:prstTxWarp>
            <a:spAutoFit/>
          </a:bodyPr>
          <a:lstStyle/>
          <a:p>
            <a:pPr algn="ctr"/>
            <a:r>
              <a:rPr lang="en-US" sz="800">
                <a:solidFill>
                  <a:srgbClr val="000000"/>
                </a:solidFill>
                <a:ea typeface="Arial" pitchFamily="-123" charset="0"/>
                <a:cs typeface="Arial" pitchFamily="-123" charset="0"/>
              </a:rPr>
              <a:t>Active</a:t>
            </a:r>
            <a:endParaRPr lang="en-US" sz="1200">
              <a:solidFill>
                <a:srgbClr val="000000"/>
              </a:solidFill>
              <a:ea typeface="Arial" pitchFamily="-123" charset="0"/>
              <a:cs typeface="Arial" pitchFamily="-123" charset="0"/>
            </a:endParaRPr>
          </a:p>
        </p:txBody>
      </p:sp>
      <p:sp>
        <p:nvSpPr>
          <p:cNvPr id="16" name="TextBox 298"/>
          <p:cNvSpPr txBox="1">
            <a:spLocks noChangeArrowheads="1"/>
          </p:cNvSpPr>
          <p:nvPr/>
        </p:nvSpPr>
        <p:spPr bwMode="auto">
          <a:xfrm>
            <a:off x="3862798" y="2933700"/>
            <a:ext cx="423973" cy="195263"/>
          </a:xfrm>
          <a:prstGeom prst="rect">
            <a:avLst/>
          </a:prstGeom>
          <a:noFill/>
          <a:ln w="9525">
            <a:noFill/>
            <a:miter lim="800000"/>
            <a:headEnd/>
            <a:tailEnd/>
          </a:ln>
        </p:spPr>
        <p:txBody>
          <a:bodyPr wrap="none" lIns="68589" tIns="34295" rIns="68589" bIns="34295">
            <a:prstTxWarp prst="textNoShape">
              <a:avLst/>
            </a:prstTxWarp>
            <a:spAutoFit/>
          </a:bodyPr>
          <a:lstStyle/>
          <a:p>
            <a:pPr algn="ctr"/>
            <a:r>
              <a:rPr lang="en-US" sz="800">
                <a:solidFill>
                  <a:srgbClr val="000000"/>
                </a:solidFill>
                <a:ea typeface="Arial" pitchFamily="-123" charset="0"/>
                <a:cs typeface="Arial" pitchFamily="-123" charset="0"/>
              </a:rPr>
              <a:t>Active</a:t>
            </a:r>
            <a:endParaRPr lang="en-US" sz="1200">
              <a:solidFill>
                <a:srgbClr val="000000"/>
              </a:solidFill>
              <a:ea typeface="Arial" pitchFamily="-123" charset="0"/>
              <a:cs typeface="Arial" pitchFamily="-123" charset="0"/>
            </a:endParaRPr>
          </a:p>
        </p:txBody>
      </p:sp>
      <p:grpSp>
        <p:nvGrpSpPr>
          <p:cNvPr id="17" name="Group 204"/>
          <p:cNvGrpSpPr>
            <a:grpSpLocks/>
          </p:cNvGrpSpPr>
          <p:nvPr/>
        </p:nvGrpSpPr>
        <p:grpSpPr bwMode="auto">
          <a:xfrm>
            <a:off x="7599711" y="687693"/>
            <a:ext cx="2010299" cy="2182415"/>
            <a:chOff x="4827" y="1377"/>
            <a:chExt cx="1688" cy="1833"/>
          </a:xfrm>
        </p:grpSpPr>
        <p:grpSp>
          <p:nvGrpSpPr>
            <p:cNvPr id="18" name="Group 223"/>
            <p:cNvGrpSpPr/>
            <p:nvPr/>
          </p:nvGrpSpPr>
          <p:grpSpPr bwMode="auto">
            <a:xfrm>
              <a:off x="4827" y="1377"/>
              <a:ext cx="1688" cy="1833"/>
              <a:chOff x="7630688" y="2363972"/>
              <a:chExt cx="3021549" cy="3026735"/>
            </a:xfrm>
            <a:solidFill>
              <a:srgbClr val="292929">
                <a:lumMod val="10000"/>
                <a:lumOff val="90000"/>
              </a:srgbClr>
            </a:solidFill>
          </p:grpSpPr>
          <p:sp>
            <p:nvSpPr>
              <p:cNvPr id="23" name="Arc 22"/>
              <p:cNvSpPr/>
              <p:nvPr/>
            </p:nvSpPr>
            <p:spPr bwMode="auto">
              <a:xfrm flipH="1">
                <a:off x="7630688" y="2369158"/>
                <a:ext cx="3021549" cy="3021549"/>
              </a:xfrm>
              <a:prstGeom prst="arc">
                <a:avLst/>
              </a:prstGeom>
              <a:grpFill/>
              <a:ln w="9525" cap="flat" cmpd="sng" algn="ctr">
                <a:solidFill>
                  <a:srgbClr val="292929">
                    <a:lumMod val="10000"/>
                    <a:lumOff val="90000"/>
                  </a:srgbClr>
                </a:solidFill>
                <a:prstDash val="solid"/>
                <a:round/>
                <a:headEnd type="none" w="med" len="med"/>
                <a:tailEnd type="none" w="med" len="med"/>
              </a:ln>
              <a:effectLst>
                <a:outerShdw blurRad="63500" sx="102000" sy="102000" algn="ctr" rotWithShape="0">
                  <a:prstClr val="black">
                    <a:alpha val="40000"/>
                  </a:prstClr>
                </a:outerShdw>
              </a:effectLst>
            </p:spPr>
            <p:txBody>
              <a:bodyPr anchor="ctr"/>
              <a:lstStyle/>
              <a:p>
                <a:pPr algn="ctr">
                  <a:defRPr/>
                </a:pPr>
                <a:endParaRPr lang="en-US" kern="0" dirty="0">
                  <a:solidFill>
                    <a:sysClr val="windowText" lastClr="000000"/>
                  </a:solidFill>
                  <a:latin typeface="Arial" charset="0"/>
                  <a:cs typeface="Arial" charset="0"/>
                </a:endParaRPr>
              </a:p>
            </p:txBody>
          </p:sp>
          <p:sp>
            <p:nvSpPr>
              <p:cNvPr id="24" name="Arc 23"/>
              <p:cNvSpPr/>
              <p:nvPr/>
            </p:nvSpPr>
            <p:spPr bwMode="auto">
              <a:xfrm flipH="1" flipV="1">
                <a:off x="7632590" y="2363972"/>
                <a:ext cx="3019646" cy="3019646"/>
              </a:xfrm>
              <a:prstGeom prst="arc">
                <a:avLst/>
              </a:prstGeom>
              <a:grpFill/>
              <a:ln w="9525" cap="flat" cmpd="sng" algn="ctr">
                <a:solidFill>
                  <a:srgbClr val="292929">
                    <a:lumMod val="10000"/>
                    <a:lumOff val="90000"/>
                  </a:srgbClr>
                </a:solid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ctr">
                  <a:defRPr/>
                </a:pPr>
                <a:endParaRPr lang="en-US" kern="0" dirty="0">
                  <a:solidFill>
                    <a:sysClr val="windowText" lastClr="000000"/>
                  </a:solidFill>
                  <a:latin typeface="Arial" charset="0"/>
                  <a:cs typeface="Arial" charset="0"/>
                </a:endParaRPr>
              </a:p>
            </p:txBody>
          </p:sp>
        </p:grpSp>
        <p:sp>
          <p:nvSpPr>
            <p:cNvPr id="19" name="TextBox 18"/>
            <p:cNvSpPr txBox="1"/>
            <p:nvPr/>
          </p:nvSpPr>
          <p:spPr bwMode="auto">
            <a:xfrm>
              <a:off x="4947" y="1586"/>
              <a:ext cx="727" cy="209"/>
            </a:xfrm>
            <a:prstGeom prst="rect">
              <a:avLst/>
            </a:prstGeom>
            <a:noFill/>
          </p:spPr>
          <p:txBody>
            <a:bodyPr wrap="none">
              <a:prstTxWarp prst="textNoShape">
                <a:avLst/>
              </a:prstTxWarp>
              <a:spAutoFit/>
            </a:bodyPr>
            <a:lstStyle/>
            <a:p>
              <a:pPr>
                <a:lnSpc>
                  <a:spcPct val="85000"/>
                </a:lnSpc>
                <a:defRPr/>
              </a:pPr>
              <a:r>
                <a:rPr lang="en-US" sz="1200">
                  <a:solidFill>
                    <a:srgbClr val="000000"/>
                  </a:solidFill>
                  <a:effectLst>
                    <a:outerShdw blurRad="38100" dist="38100" dir="2700000" algn="tl">
                      <a:srgbClr val="DDDDDD"/>
                    </a:outerShdw>
                  </a:effectLst>
                  <a:ea typeface="Arial" pitchFamily="-123" charset="0"/>
                  <a:cs typeface="Arial" pitchFamily="-123" charset="0"/>
                </a:rPr>
                <a:t>   </a:t>
              </a:r>
              <a:r>
                <a:rPr lang="en-US" sz="1200">
                  <a:solidFill>
                    <a:srgbClr val="000000"/>
                  </a:solidFill>
                  <a:ea typeface="Arial" pitchFamily="-123" charset="0"/>
                  <a:cs typeface="Arial" pitchFamily="-123" charset="0"/>
                </a:rPr>
                <a:t>DR Sites</a:t>
              </a:r>
            </a:p>
          </p:txBody>
        </p:sp>
        <p:pic>
          <p:nvPicPr>
            <p:cNvPr id="20" name="Picture 363" descr="3D_RedSaucer.png"/>
            <p:cNvPicPr>
              <a:picLocks noChangeAspect="1"/>
            </p:cNvPicPr>
            <p:nvPr/>
          </p:nvPicPr>
          <p:blipFill>
            <a:blip r:embed="rId7" cstate="print"/>
            <a:srcRect/>
            <a:stretch>
              <a:fillRect/>
            </a:stretch>
          </p:blipFill>
          <p:spPr bwMode="auto">
            <a:xfrm>
              <a:off x="5164" y="2289"/>
              <a:ext cx="384" cy="307"/>
            </a:xfrm>
            <a:prstGeom prst="rect">
              <a:avLst/>
            </a:prstGeom>
            <a:noFill/>
            <a:ln w="9525">
              <a:noFill/>
              <a:miter lim="800000"/>
              <a:headEnd/>
              <a:tailEnd/>
            </a:ln>
          </p:spPr>
        </p:pic>
        <p:sp>
          <p:nvSpPr>
            <p:cNvPr id="21" name="TextBox 292"/>
            <p:cNvSpPr txBox="1">
              <a:spLocks noChangeArrowheads="1"/>
            </p:cNvSpPr>
            <p:nvPr/>
          </p:nvSpPr>
          <p:spPr bwMode="auto">
            <a:xfrm>
              <a:off x="4887" y="2634"/>
              <a:ext cx="759" cy="275"/>
            </a:xfrm>
            <a:prstGeom prst="rect">
              <a:avLst/>
            </a:prstGeom>
            <a:noFill/>
            <a:ln w="9525">
              <a:noFill/>
              <a:miter lim="800000"/>
              <a:headEnd/>
              <a:tailEnd/>
            </a:ln>
          </p:spPr>
          <p:txBody>
            <a:bodyPr wrap="none">
              <a:prstTxWarp prst="textNoShape">
                <a:avLst/>
              </a:prstTxWarp>
              <a:spAutoFit/>
            </a:bodyPr>
            <a:lstStyle/>
            <a:p>
              <a:pPr algn="r">
                <a:lnSpc>
                  <a:spcPct val="85000"/>
                </a:lnSpc>
              </a:pPr>
              <a:r>
                <a:rPr lang="en-US" sz="900">
                  <a:solidFill>
                    <a:srgbClr val="000000"/>
                  </a:solidFill>
                  <a:ea typeface="Arial" pitchFamily="-123" charset="0"/>
                  <a:cs typeface="Arial" pitchFamily="-123" charset="0"/>
                </a:rPr>
                <a:t>Asynchronous</a:t>
              </a:r>
            </a:p>
            <a:p>
              <a:pPr algn="r">
                <a:lnSpc>
                  <a:spcPct val="85000"/>
                </a:lnSpc>
              </a:pPr>
              <a:r>
                <a:rPr lang="en-US" sz="900">
                  <a:solidFill>
                    <a:srgbClr val="000000"/>
                  </a:solidFill>
                  <a:ea typeface="Arial" pitchFamily="-123" charset="0"/>
                  <a:cs typeface="Arial" pitchFamily="-123" charset="0"/>
                </a:rPr>
                <a:t>   Replication</a:t>
              </a:r>
            </a:p>
          </p:txBody>
        </p:sp>
        <p:sp>
          <p:nvSpPr>
            <p:cNvPr id="22" name="Freeform 285"/>
            <p:cNvSpPr>
              <a:spLocks/>
            </p:cNvSpPr>
            <p:nvPr/>
          </p:nvSpPr>
          <p:spPr bwMode="auto">
            <a:xfrm flipH="1">
              <a:off x="5320" y="2054"/>
              <a:ext cx="149" cy="305"/>
            </a:xfrm>
            <a:custGeom>
              <a:avLst/>
              <a:gdLst>
                <a:gd name="T0" fmla="*/ 167217 w 167217"/>
                <a:gd name="T1" fmla="*/ 0 h 279400"/>
                <a:gd name="T2" fmla="*/ 27517 w 167217"/>
                <a:gd name="T3" fmla="*/ 88900 h 279400"/>
                <a:gd name="T4" fmla="*/ 2117 w 167217"/>
                <a:gd name="T5" fmla="*/ 279400 h 279400"/>
                <a:gd name="T6" fmla="*/ 0 60000 65536"/>
                <a:gd name="T7" fmla="*/ 0 60000 65536"/>
                <a:gd name="T8" fmla="*/ 0 60000 65536"/>
                <a:gd name="T9" fmla="*/ 0 w 167217"/>
                <a:gd name="T10" fmla="*/ 0 h 279400"/>
                <a:gd name="T11" fmla="*/ 167217 w 167217"/>
                <a:gd name="T12" fmla="*/ 279400 h 279400"/>
              </a:gdLst>
              <a:ahLst/>
              <a:cxnLst>
                <a:cxn ang="T6">
                  <a:pos x="T0" y="T1"/>
                </a:cxn>
                <a:cxn ang="T7">
                  <a:pos x="T2" y="T3"/>
                </a:cxn>
                <a:cxn ang="T8">
                  <a:pos x="T4" y="T5"/>
                </a:cxn>
              </a:cxnLst>
              <a:rect l="T9" t="T10" r="T11" b="T12"/>
              <a:pathLst>
                <a:path w="167217" h="279400">
                  <a:moveTo>
                    <a:pt x="167217" y="0"/>
                  </a:moveTo>
                  <a:cubicBezTo>
                    <a:pt x="111125" y="21166"/>
                    <a:pt x="55034" y="42333"/>
                    <a:pt x="27517" y="88900"/>
                  </a:cubicBezTo>
                  <a:cubicBezTo>
                    <a:pt x="0" y="135467"/>
                    <a:pt x="1058" y="207433"/>
                    <a:pt x="2117" y="279400"/>
                  </a:cubicBezTo>
                </a:path>
              </a:pathLst>
            </a:custGeom>
            <a:noFill/>
            <a:ln w="3175" cap="flat" cmpd="sng" algn="ctr">
              <a:solidFill>
                <a:srgbClr val="292929"/>
              </a:solidFill>
              <a:prstDash val="solid"/>
              <a:round/>
              <a:headEnd type="triangle" w="med" len="med"/>
              <a:tailEnd type="triangle" w="med" len="med"/>
            </a:ln>
          </p:spPr>
          <p:txBody>
            <a:bodyPr anchor="ctr"/>
            <a:lstStyle/>
            <a:p>
              <a:pPr>
                <a:defRPr/>
              </a:pPr>
              <a:endParaRPr lang="en-US" kern="0">
                <a:solidFill>
                  <a:sysClr val="windowText" lastClr="000000"/>
                </a:solidFill>
                <a:latin typeface="Arial" charset="0"/>
                <a:cs typeface="Arial" charset="0"/>
              </a:endParaRPr>
            </a:p>
          </p:txBody>
        </p:sp>
      </p:grpSp>
      <p:grpSp>
        <p:nvGrpSpPr>
          <p:cNvPr id="25" name="Group 197"/>
          <p:cNvGrpSpPr>
            <a:grpSpLocks/>
          </p:cNvGrpSpPr>
          <p:nvPr/>
        </p:nvGrpSpPr>
        <p:grpSpPr bwMode="auto">
          <a:xfrm>
            <a:off x="5302399" y="1773544"/>
            <a:ext cx="2297311" cy="1507824"/>
            <a:chOff x="3949" y="2393"/>
            <a:chExt cx="1183" cy="632"/>
          </a:xfrm>
        </p:grpSpPr>
        <p:cxnSp>
          <p:nvCxnSpPr>
            <p:cNvPr id="26" name="Straight Connector 373"/>
            <p:cNvCxnSpPr>
              <a:cxnSpLocks noChangeShapeType="1"/>
            </p:cNvCxnSpPr>
            <p:nvPr/>
          </p:nvCxnSpPr>
          <p:spPr bwMode="auto">
            <a:xfrm>
              <a:off x="3949" y="3025"/>
              <a:ext cx="630" cy="0"/>
            </a:xfrm>
            <a:prstGeom prst="line">
              <a:avLst/>
            </a:prstGeom>
            <a:noFill/>
            <a:ln w="28575">
              <a:solidFill>
                <a:srgbClr val="00B050"/>
              </a:solidFill>
              <a:round/>
              <a:headEnd/>
              <a:tailEnd/>
            </a:ln>
          </p:spPr>
        </p:cxnSp>
        <p:cxnSp>
          <p:nvCxnSpPr>
            <p:cNvPr id="27" name="Straight Connector 374"/>
            <p:cNvCxnSpPr>
              <a:cxnSpLocks noChangeShapeType="1"/>
            </p:cNvCxnSpPr>
            <p:nvPr/>
          </p:nvCxnSpPr>
          <p:spPr bwMode="auto">
            <a:xfrm rot="5400000" flipH="1" flipV="1">
              <a:off x="4426" y="2869"/>
              <a:ext cx="313" cy="0"/>
            </a:xfrm>
            <a:prstGeom prst="line">
              <a:avLst/>
            </a:prstGeom>
            <a:noFill/>
            <a:ln w="28575">
              <a:solidFill>
                <a:srgbClr val="00B050"/>
              </a:solidFill>
              <a:round/>
              <a:headEnd/>
              <a:tailEnd/>
            </a:ln>
          </p:spPr>
        </p:cxnSp>
        <p:cxnSp>
          <p:nvCxnSpPr>
            <p:cNvPr id="28" name="Straight Connector 375"/>
            <p:cNvCxnSpPr>
              <a:cxnSpLocks noChangeShapeType="1"/>
            </p:cNvCxnSpPr>
            <p:nvPr/>
          </p:nvCxnSpPr>
          <p:spPr bwMode="auto">
            <a:xfrm flipV="1">
              <a:off x="4579" y="2393"/>
              <a:ext cx="553" cy="4"/>
            </a:xfrm>
            <a:prstGeom prst="line">
              <a:avLst/>
            </a:prstGeom>
            <a:noFill/>
            <a:ln w="28575">
              <a:solidFill>
                <a:srgbClr val="00B050"/>
              </a:solidFill>
              <a:round/>
              <a:headEnd/>
              <a:tailEnd type="triangle" w="med" len="med"/>
            </a:ln>
          </p:spPr>
        </p:cxnSp>
        <p:cxnSp>
          <p:nvCxnSpPr>
            <p:cNvPr id="29" name="Straight Connector 376"/>
            <p:cNvCxnSpPr>
              <a:cxnSpLocks noChangeShapeType="1"/>
            </p:cNvCxnSpPr>
            <p:nvPr/>
          </p:nvCxnSpPr>
          <p:spPr bwMode="auto">
            <a:xfrm rot="16200000" flipV="1">
              <a:off x="4544" y="2660"/>
              <a:ext cx="78" cy="104"/>
            </a:xfrm>
            <a:prstGeom prst="line">
              <a:avLst/>
            </a:prstGeom>
            <a:noFill/>
            <a:ln w="28575">
              <a:solidFill>
                <a:srgbClr val="00B050"/>
              </a:solidFill>
              <a:round/>
              <a:headEnd/>
              <a:tailEnd/>
            </a:ln>
          </p:spPr>
        </p:cxnSp>
        <p:cxnSp>
          <p:nvCxnSpPr>
            <p:cNvPr id="30" name="Straight Connector 377"/>
            <p:cNvCxnSpPr>
              <a:cxnSpLocks noChangeShapeType="1"/>
            </p:cNvCxnSpPr>
            <p:nvPr/>
          </p:nvCxnSpPr>
          <p:spPr bwMode="auto">
            <a:xfrm rot="16200000" flipV="1">
              <a:off x="4544" y="2621"/>
              <a:ext cx="78" cy="104"/>
            </a:xfrm>
            <a:prstGeom prst="line">
              <a:avLst/>
            </a:prstGeom>
            <a:noFill/>
            <a:ln w="28575">
              <a:solidFill>
                <a:srgbClr val="00B050"/>
              </a:solidFill>
              <a:round/>
              <a:headEnd/>
              <a:tailEnd/>
            </a:ln>
          </p:spPr>
        </p:cxnSp>
        <p:cxnSp>
          <p:nvCxnSpPr>
            <p:cNvPr id="31" name="Straight Connector 378"/>
            <p:cNvCxnSpPr>
              <a:cxnSpLocks noChangeShapeType="1"/>
            </p:cNvCxnSpPr>
            <p:nvPr/>
          </p:nvCxnSpPr>
          <p:spPr bwMode="auto">
            <a:xfrm rot="5400000" flipH="1" flipV="1">
              <a:off x="4443" y="2537"/>
              <a:ext cx="270" cy="2"/>
            </a:xfrm>
            <a:prstGeom prst="line">
              <a:avLst/>
            </a:prstGeom>
            <a:noFill/>
            <a:ln w="28575">
              <a:solidFill>
                <a:srgbClr val="00B050"/>
              </a:solidFill>
              <a:round/>
              <a:headEnd/>
              <a:tailEnd/>
            </a:ln>
          </p:spPr>
        </p:cxnSp>
      </p:grpSp>
      <p:sp>
        <p:nvSpPr>
          <p:cNvPr id="32" name="TextBox 298"/>
          <p:cNvSpPr txBox="1">
            <a:spLocks noChangeArrowheads="1"/>
          </p:cNvSpPr>
          <p:nvPr/>
        </p:nvSpPr>
        <p:spPr bwMode="auto">
          <a:xfrm>
            <a:off x="1789380" y="2671762"/>
            <a:ext cx="522820" cy="195263"/>
          </a:xfrm>
          <a:prstGeom prst="rect">
            <a:avLst/>
          </a:prstGeom>
          <a:noFill/>
          <a:ln w="9525">
            <a:noFill/>
            <a:miter lim="800000"/>
            <a:headEnd/>
            <a:tailEnd/>
          </a:ln>
        </p:spPr>
        <p:txBody>
          <a:bodyPr wrap="none" lIns="68589" tIns="34295" rIns="68589" bIns="34295">
            <a:prstTxWarp prst="textNoShape">
              <a:avLst/>
            </a:prstTxWarp>
            <a:spAutoFit/>
          </a:bodyPr>
          <a:lstStyle/>
          <a:p>
            <a:pPr algn="ctr"/>
            <a:r>
              <a:rPr lang="en-US" sz="800">
                <a:solidFill>
                  <a:srgbClr val="000000"/>
                </a:solidFill>
                <a:ea typeface="Arial" pitchFamily="-123" charset="0"/>
                <a:cs typeface="Arial" pitchFamily="-123" charset="0"/>
              </a:rPr>
              <a:t>Caching</a:t>
            </a:r>
            <a:endParaRPr lang="en-US" sz="1200">
              <a:solidFill>
                <a:srgbClr val="000000"/>
              </a:solidFill>
              <a:ea typeface="Arial" pitchFamily="-123" charset="0"/>
              <a:cs typeface="Arial" pitchFamily="-123" charset="0"/>
            </a:endParaRPr>
          </a:p>
        </p:txBody>
      </p:sp>
      <p:sp>
        <p:nvSpPr>
          <p:cNvPr id="33" name="TextBox 298"/>
          <p:cNvSpPr txBox="1">
            <a:spLocks noChangeArrowheads="1"/>
          </p:cNvSpPr>
          <p:nvPr/>
        </p:nvSpPr>
        <p:spPr bwMode="auto">
          <a:xfrm>
            <a:off x="4515431" y="2670572"/>
            <a:ext cx="522821" cy="195263"/>
          </a:xfrm>
          <a:prstGeom prst="rect">
            <a:avLst/>
          </a:prstGeom>
          <a:noFill/>
          <a:ln w="9525">
            <a:noFill/>
            <a:miter lim="800000"/>
            <a:headEnd/>
            <a:tailEnd/>
          </a:ln>
        </p:spPr>
        <p:txBody>
          <a:bodyPr wrap="none" lIns="68589" tIns="34295" rIns="68589" bIns="34295">
            <a:prstTxWarp prst="textNoShape">
              <a:avLst/>
            </a:prstTxWarp>
            <a:spAutoFit/>
          </a:bodyPr>
          <a:lstStyle/>
          <a:p>
            <a:pPr algn="ctr"/>
            <a:r>
              <a:rPr lang="en-US" sz="800">
                <a:solidFill>
                  <a:srgbClr val="000000"/>
                </a:solidFill>
                <a:ea typeface="Arial" pitchFamily="-123" charset="0"/>
                <a:cs typeface="Arial" pitchFamily="-123" charset="0"/>
              </a:rPr>
              <a:t>Caching</a:t>
            </a:r>
            <a:endParaRPr lang="en-US" sz="1200">
              <a:solidFill>
                <a:srgbClr val="000000"/>
              </a:solidFill>
              <a:ea typeface="Arial" pitchFamily="-123" charset="0"/>
              <a:cs typeface="Arial" pitchFamily="-123" charset="0"/>
            </a:endParaRPr>
          </a:p>
        </p:txBody>
      </p:sp>
      <p:sp>
        <p:nvSpPr>
          <p:cNvPr id="34" name="TextBox 323"/>
          <p:cNvSpPr txBox="1">
            <a:spLocks noChangeArrowheads="1"/>
          </p:cNvSpPr>
          <p:nvPr/>
        </p:nvSpPr>
        <p:spPr bwMode="auto">
          <a:xfrm>
            <a:off x="5250238" y="342900"/>
            <a:ext cx="690742" cy="205979"/>
          </a:xfrm>
          <a:prstGeom prst="rect">
            <a:avLst/>
          </a:prstGeom>
          <a:noFill/>
          <a:ln w="9525">
            <a:noFill/>
            <a:miter lim="800000"/>
            <a:headEnd/>
            <a:tailEnd/>
          </a:ln>
        </p:spPr>
        <p:txBody>
          <a:bodyPr wrap="none" lIns="68589" tIns="34295" rIns="68589" bIns="34295" anchor="ctr">
            <a:prstTxWarp prst="textNoShape">
              <a:avLst/>
            </a:prstTxWarp>
            <a:spAutoFit/>
          </a:bodyPr>
          <a:lstStyle/>
          <a:p>
            <a:pPr algn="ctr"/>
            <a:r>
              <a:rPr lang="en-US" sz="900" b="1">
                <a:solidFill>
                  <a:schemeClr val="bg1"/>
                </a:solidFill>
                <a:ea typeface="Arial" pitchFamily="-123" charset="0"/>
                <a:cs typeface="Arial" pitchFamily="-123" charset="0"/>
              </a:rPr>
              <a:t>Building 2</a:t>
            </a:r>
          </a:p>
        </p:txBody>
      </p:sp>
      <p:sp>
        <p:nvSpPr>
          <p:cNvPr id="35" name="Freeform 216"/>
          <p:cNvSpPr>
            <a:spLocks/>
          </p:cNvSpPr>
          <p:nvPr/>
        </p:nvSpPr>
        <p:spPr bwMode="auto">
          <a:xfrm>
            <a:off x="2091878" y="617935"/>
            <a:ext cx="2852289" cy="336947"/>
          </a:xfrm>
          <a:custGeom>
            <a:avLst/>
            <a:gdLst>
              <a:gd name="T0" fmla="*/ 2147483647 w 2517"/>
              <a:gd name="T1" fmla="*/ 2147483647 h 261"/>
              <a:gd name="T2" fmla="*/ 2147483647 w 2517"/>
              <a:gd name="T3" fmla="*/ 0 h 261"/>
              <a:gd name="T4" fmla="*/ 0 w 2517"/>
              <a:gd name="T5" fmla="*/ 0 h 261"/>
              <a:gd name="T6" fmla="*/ 0 w 2517"/>
              <a:gd name="T7" fmla="*/ 2147483647 h 261"/>
              <a:gd name="T8" fmla="*/ 0 60000 65536"/>
              <a:gd name="T9" fmla="*/ 0 60000 65536"/>
              <a:gd name="T10" fmla="*/ 0 60000 65536"/>
              <a:gd name="T11" fmla="*/ 0 60000 65536"/>
              <a:gd name="T12" fmla="*/ 0 w 2517"/>
              <a:gd name="T13" fmla="*/ 0 h 261"/>
              <a:gd name="T14" fmla="*/ 2517 w 2517"/>
              <a:gd name="T15" fmla="*/ 261 h 261"/>
            </a:gdLst>
            <a:ahLst/>
            <a:cxnLst>
              <a:cxn ang="T8">
                <a:pos x="T0" y="T1"/>
              </a:cxn>
              <a:cxn ang="T9">
                <a:pos x="T2" y="T3"/>
              </a:cxn>
              <a:cxn ang="T10">
                <a:pos x="T4" y="T5"/>
              </a:cxn>
              <a:cxn ang="T11">
                <a:pos x="T6" y="T7"/>
              </a:cxn>
            </a:cxnLst>
            <a:rect l="T12" t="T13" r="T14" b="T15"/>
            <a:pathLst>
              <a:path w="2517" h="261">
                <a:moveTo>
                  <a:pt x="2517" y="245"/>
                </a:moveTo>
                <a:lnTo>
                  <a:pt x="2517" y="0"/>
                </a:lnTo>
                <a:lnTo>
                  <a:pt x="0" y="0"/>
                </a:lnTo>
                <a:lnTo>
                  <a:pt x="0" y="261"/>
                </a:lnTo>
              </a:path>
            </a:pathLst>
          </a:custGeom>
          <a:noFill/>
          <a:ln w="12700">
            <a:solidFill>
              <a:schemeClr val="tx1"/>
            </a:solidFill>
            <a:round/>
            <a:headEnd/>
            <a:tailEnd/>
          </a:ln>
        </p:spPr>
        <p:txBody>
          <a:bodyPr wrap="none" lIns="68589" tIns="34295" rIns="68589" bIns="34295" anchor="ctr">
            <a:prstTxWarp prst="textNoShape">
              <a:avLst/>
            </a:prstTxWarp>
          </a:bodyPr>
          <a:lstStyle/>
          <a:p>
            <a:endParaRPr lang="en-US" b="1"/>
          </a:p>
        </p:txBody>
      </p:sp>
      <p:sp>
        <p:nvSpPr>
          <p:cNvPr id="36" name="Line 221"/>
          <p:cNvSpPr>
            <a:spLocks noChangeShapeType="1"/>
          </p:cNvSpPr>
          <p:nvPr/>
        </p:nvSpPr>
        <p:spPr bwMode="auto">
          <a:xfrm flipV="1">
            <a:off x="2492032" y="623888"/>
            <a:ext cx="1191" cy="322660"/>
          </a:xfrm>
          <a:prstGeom prst="line">
            <a:avLst/>
          </a:prstGeom>
          <a:noFill/>
          <a:ln w="12700">
            <a:solidFill>
              <a:schemeClr val="tx1"/>
            </a:solidFill>
            <a:round/>
            <a:headEnd/>
            <a:tailEnd/>
          </a:ln>
        </p:spPr>
        <p:txBody>
          <a:bodyPr wrap="none" lIns="68589" tIns="34295" rIns="68589" bIns="34295" anchor="ctr">
            <a:prstTxWarp prst="textNoShape">
              <a:avLst/>
            </a:prstTxWarp>
          </a:bodyPr>
          <a:lstStyle/>
          <a:p>
            <a:endParaRPr lang="en-US"/>
          </a:p>
        </p:txBody>
      </p:sp>
      <p:sp>
        <p:nvSpPr>
          <p:cNvPr id="37" name="Line 222"/>
          <p:cNvSpPr>
            <a:spLocks noChangeShapeType="1"/>
          </p:cNvSpPr>
          <p:nvPr/>
        </p:nvSpPr>
        <p:spPr bwMode="auto">
          <a:xfrm flipV="1">
            <a:off x="4423729" y="623888"/>
            <a:ext cx="1191" cy="322660"/>
          </a:xfrm>
          <a:prstGeom prst="line">
            <a:avLst/>
          </a:prstGeom>
          <a:noFill/>
          <a:ln w="12700">
            <a:solidFill>
              <a:schemeClr val="tx1"/>
            </a:solidFill>
            <a:round/>
            <a:headEnd/>
            <a:tailEnd/>
          </a:ln>
        </p:spPr>
        <p:txBody>
          <a:bodyPr wrap="none" lIns="68589" tIns="34295" rIns="68589" bIns="34295" anchor="ctr">
            <a:prstTxWarp prst="textNoShape">
              <a:avLst/>
            </a:prstTxWarp>
          </a:bodyPr>
          <a:lstStyle/>
          <a:p>
            <a:endParaRPr lang="en-US"/>
          </a:p>
        </p:txBody>
      </p:sp>
      <p:pic>
        <p:nvPicPr>
          <p:cNvPr id="38" name="Picture 223" descr="user1"/>
          <p:cNvPicPr>
            <a:picLocks noChangeAspect="1" noChangeArrowheads="1"/>
          </p:cNvPicPr>
          <p:nvPr/>
        </p:nvPicPr>
        <p:blipFill>
          <a:blip r:embed="rId8" cstate="print"/>
          <a:srcRect/>
          <a:stretch>
            <a:fillRect/>
          </a:stretch>
        </p:blipFill>
        <p:spPr bwMode="auto">
          <a:xfrm>
            <a:off x="1871554" y="485775"/>
            <a:ext cx="315598" cy="292894"/>
          </a:xfrm>
          <a:prstGeom prst="rect">
            <a:avLst/>
          </a:prstGeom>
          <a:noFill/>
          <a:ln w="9525">
            <a:noFill/>
            <a:miter lim="800000"/>
            <a:headEnd/>
            <a:tailEnd/>
          </a:ln>
        </p:spPr>
      </p:pic>
      <p:pic>
        <p:nvPicPr>
          <p:cNvPr id="39" name="Picture 224" descr="user2"/>
          <p:cNvPicPr>
            <a:picLocks noChangeAspect="1" noChangeArrowheads="1"/>
          </p:cNvPicPr>
          <p:nvPr/>
        </p:nvPicPr>
        <p:blipFill>
          <a:blip r:embed="rId9" cstate="print"/>
          <a:srcRect/>
          <a:stretch>
            <a:fillRect/>
          </a:stretch>
        </p:blipFill>
        <p:spPr bwMode="auto">
          <a:xfrm>
            <a:off x="2300291" y="485775"/>
            <a:ext cx="315598" cy="292894"/>
          </a:xfrm>
          <a:prstGeom prst="rect">
            <a:avLst/>
          </a:prstGeom>
          <a:noFill/>
          <a:ln w="9525">
            <a:noFill/>
            <a:miter lim="800000"/>
            <a:headEnd/>
            <a:tailEnd/>
          </a:ln>
        </p:spPr>
      </p:pic>
      <p:pic>
        <p:nvPicPr>
          <p:cNvPr id="40" name="Picture 225" descr="user3"/>
          <p:cNvPicPr>
            <a:picLocks noChangeAspect="1" noChangeArrowheads="1"/>
          </p:cNvPicPr>
          <p:nvPr/>
        </p:nvPicPr>
        <p:blipFill>
          <a:blip r:embed="rId10" cstate="print"/>
          <a:srcRect/>
          <a:stretch>
            <a:fillRect/>
          </a:stretch>
        </p:blipFill>
        <p:spPr bwMode="auto">
          <a:xfrm>
            <a:off x="4231988" y="485775"/>
            <a:ext cx="315598" cy="292894"/>
          </a:xfrm>
          <a:prstGeom prst="rect">
            <a:avLst/>
          </a:prstGeom>
          <a:noFill/>
          <a:ln w="9525">
            <a:noFill/>
            <a:miter lim="800000"/>
            <a:headEnd/>
            <a:tailEnd/>
          </a:ln>
        </p:spPr>
      </p:pic>
      <p:pic>
        <p:nvPicPr>
          <p:cNvPr id="41" name="Picture 226" descr="user4"/>
          <p:cNvPicPr>
            <a:picLocks noChangeAspect="1" noChangeArrowheads="1"/>
          </p:cNvPicPr>
          <p:nvPr/>
        </p:nvPicPr>
        <p:blipFill>
          <a:blip r:embed="rId11" cstate="print"/>
          <a:srcRect/>
          <a:stretch>
            <a:fillRect/>
          </a:stretch>
        </p:blipFill>
        <p:spPr bwMode="auto">
          <a:xfrm>
            <a:off x="4745282" y="485775"/>
            <a:ext cx="315597" cy="292894"/>
          </a:xfrm>
          <a:prstGeom prst="rect">
            <a:avLst/>
          </a:prstGeom>
          <a:noFill/>
          <a:ln w="9525">
            <a:noFill/>
            <a:miter lim="800000"/>
            <a:headEnd/>
            <a:tailEnd/>
          </a:ln>
        </p:spPr>
      </p:pic>
      <p:pic>
        <p:nvPicPr>
          <p:cNvPr id="42" name="Picture 157" descr="driver-storage"/>
          <p:cNvPicPr>
            <a:picLocks noChangeAspect="1" noChangeArrowheads="1"/>
          </p:cNvPicPr>
          <p:nvPr/>
        </p:nvPicPr>
        <p:blipFill>
          <a:blip r:embed="rId12" cstate="print"/>
          <a:srcRect/>
          <a:stretch>
            <a:fillRect/>
          </a:stretch>
        </p:blipFill>
        <p:spPr bwMode="auto">
          <a:xfrm>
            <a:off x="3975937" y="1209675"/>
            <a:ext cx="532348" cy="273844"/>
          </a:xfrm>
          <a:prstGeom prst="rect">
            <a:avLst/>
          </a:prstGeom>
          <a:noFill/>
          <a:ln w="9525">
            <a:noFill/>
            <a:miter lim="800000"/>
            <a:headEnd/>
            <a:tailEnd/>
          </a:ln>
        </p:spPr>
      </p:pic>
      <p:pic>
        <p:nvPicPr>
          <p:cNvPr id="43" name="Picture 159" descr="driver-storage"/>
          <p:cNvPicPr>
            <a:picLocks noChangeAspect="1" noChangeArrowheads="1"/>
          </p:cNvPicPr>
          <p:nvPr/>
        </p:nvPicPr>
        <p:blipFill>
          <a:blip r:embed="rId12" cstate="print"/>
          <a:srcRect/>
          <a:stretch>
            <a:fillRect/>
          </a:stretch>
        </p:blipFill>
        <p:spPr bwMode="auto">
          <a:xfrm>
            <a:off x="2326492" y="1209675"/>
            <a:ext cx="532348" cy="273844"/>
          </a:xfrm>
          <a:prstGeom prst="rect">
            <a:avLst/>
          </a:prstGeom>
          <a:noFill/>
          <a:ln w="9525">
            <a:noFill/>
            <a:miter lim="800000"/>
            <a:headEnd/>
            <a:tailEnd/>
          </a:ln>
        </p:spPr>
      </p:pic>
      <p:grpSp>
        <p:nvGrpSpPr>
          <p:cNvPr id="44" name="Group 180"/>
          <p:cNvGrpSpPr>
            <a:grpSpLocks/>
          </p:cNvGrpSpPr>
          <p:nvPr/>
        </p:nvGrpSpPr>
        <p:grpSpPr bwMode="auto">
          <a:xfrm>
            <a:off x="1384462" y="1681163"/>
            <a:ext cx="4065853" cy="273844"/>
            <a:chOff x="781" y="1816"/>
            <a:chExt cx="3414" cy="230"/>
          </a:xfrm>
        </p:grpSpPr>
        <p:pic>
          <p:nvPicPr>
            <p:cNvPr id="45" name="Picture 172" descr="driver-storage"/>
            <p:cNvPicPr>
              <a:picLocks noChangeAspect="1" noChangeArrowheads="1"/>
            </p:cNvPicPr>
            <p:nvPr/>
          </p:nvPicPr>
          <p:blipFill>
            <a:blip r:embed="rId12" cstate="print"/>
            <a:srcRect/>
            <a:stretch>
              <a:fillRect/>
            </a:stretch>
          </p:blipFill>
          <p:spPr bwMode="auto">
            <a:xfrm>
              <a:off x="3253" y="1816"/>
              <a:ext cx="447" cy="230"/>
            </a:xfrm>
            <a:prstGeom prst="rect">
              <a:avLst/>
            </a:prstGeom>
            <a:noFill/>
            <a:ln w="9525">
              <a:noFill/>
              <a:miter lim="800000"/>
              <a:headEnd/>
              <a:tailEnd/>
            </a:ln>
          </p:spPr>
        </p:pic>
        <p:pic>
          <p:nvPicPr>
            <p:cNvPr id="46" name="Picture 173" descr="driver-storage"/>
            <p:cNvPicPr>
              <a:picLocks noChangeAspect="1" noChangeArrowheads="1"/>
            </p:cNvPicPr>
            <p:nvPr/>
          </p:nvPicPr>
          <p:blipFill>
            <a:blip r:embed="rId12" cstate="print"/>
            <a:srcRect/>
            <a:stretch>
              <a:fillRect/>
            </a:stretch>
          </p:blipFill>
          <p:spPr bwMode="auto">
            <a:xfrm>
              <a:off x="3748" y="1816"/>
              <a:ext cx="447" cy="230"/>
            </a:xfrm>
            <a:prstGeom prst="rect">
              <a:avLst/>
            </a:prstGeom>
            <a:noFill/>
            <a:ln w="9525">
              <a:noFill/>
              <a:miter lim="800000"/>
              <a:headEnd/>
              <a:tailEnd/>
            </a:ln>
          </p:spPr>
        </p:pic>
        <p:pic>
          <p:nvPicPr>
            <p:cNvPr id="47" name="Picture 174" descr="driver-storage"/>
            <p:cNvPicPr>
              <a:picLocks noChangeAspect="1" noChangeArrowheads="1"/>
            </p:cNvPicPr>
            <p:nvPr/>
          </p:nvPicPr>
          <p:blipFill>
            <a:blip r:embed="rId12" cstate="print"/>
            <a:srcRect/>
            <a:stretch>
              <a:fillRect/>
            </a:stretch>
          </p:blipFill>
          <p:spPr bwMode="auto">
            <a:xfrm>
              <a:off x="2759" y="1816"/>
              <a:ext cx="447" cy="230"/>
            </a:xfrm>
            <a:prstGeom prst="rect">
              <a:avLst/>
            </a:prstGeom>
            <a:noFill/>
            <a:ln w="9525">
              <a:noFill/>
              <a:miter lim="800000"/>
              <a:headEnd/>
              <a:tailEnd/>
            </a:ln>
          </p:spPr>
        </p:pic>
        <p:pic>
          <p:nvPicPr>
            <p:cNvPr id="48" name="Picture 175" descr="driver-storage"/>
            <p:cNvPicPr>
              <a:picLocks noChangeAspect="1" noChangeArrowheads="1"/>
            </p:cNvPicPr>
            <p:nvPr/>
          </p:nvPicPr>
          <p:blipFill>
            <a:blip r:embed="rId12" cstate="print"/>
            <a:srcRect/>
            <a:stretch>
              <a:fillRect/>
            </a:stretch>
          </p:blipFill>
          <p:spPr bwMode="auto">
            <a:xfrm>
              <a:off x="1275" y="1816"/>
              <a:ext cx="447" cy="230"/>
            </a:xfrm>
            <a:prstGeom prst="rect">
              <a:avLst/>
            </a:prstGeom>
            <a:noFill/>
            <a:ln w="9525">
              <a:noFill/>
              <a:miter lim="800000"/>
              <a:headEnd/>
              <a:tailEnd/>
            </a:ln>
          </p:spPr>
        </p:pic>
        <p:pic>
          <p:nvPicPr>
            <p:cNvPr id="49" name="Picture 176" descr="driver-storage"/>
            <p:cNvPicPr>
              <a:picLocks noChangeAspect="1" noChangeArrowheads="1"/>
            </p:cNvPicPr>
            <p:nvPr/>
          </p:nvPicPr>
          <p:blipFill>
            <a:blip r:embed="rId12" cstate="print"/>
            <a:srcRect/>
            <a:stretch>
              <a:fillRect/>
            </a:stretch>
          </p:blipFill>
          <p:spPr bwMode="auto">
            <a:xfrm>
              <a:off x="1770" y="1816"/>
              <a:ext cx="447" cy="230"/>
            </a:xfrm>
            <a:prstGeom prst="rect">
              <a:avLst/>
            </a:prstGeom>
            <a:noFill/>
            <a:ln w="9525">
              <a:noFill/>
              <a:miter lim="800000"/>
              <a:headEnd/>
              <a:tailEnd/>
            </a:ln>
          </p:spPr>
        </p:pic>
        <p:pic>
          <p:nvPicPr>
            <p:cNvPr id="50" name="Picture 177" descr="driver-storage"/>
            <p:cNvPicPr>
              <a:picLocks noChangeAspect="1" noChangeArrowheads="1"/>
            </p:cNvPicPr>
            <p:nvPr/>
          </p:nvPicPr>
          <p:blipFill>
            <a:blip r:embed="rId12" cstate="print"/>
            <a:srcRect/>
            <a:stretch>
              <a:fillRect/>
            </a:stretch>
          </p:blipFill>
          <p:spPr bwMode="auto">
            <a:xfrm>
              <a:off x="781" y="1816"/>
              <a:ext cx="447" cy="230"/>
            </a:xfrm>
            <a:prstGeom prst="rect">
              <a:avLst/>
            </a:prstGeom>
            <a:noFill/>
            <a:ln w="9525">
              <a:noFill/>
              <a:miter lim="800000"/>
              <a:headEnd/>
              <a:tailEnd/>
            </a:ln>
          </p:spPr>
        </p:pic>
        <p:pic>
          <p:nvPicPr>
            <p:cNvPr id="51" name="Picture 178" descr="driver-storage"/>
            <p:cNvPicPr>
              <a:picLocks noChangeAspect="1" noChangeArrowheads="1"/>
            </p:cNvPicPr>
            <p:nvPr/>
          </p:nvPicPr>
          <p:blipFill>
            <a:blip r:embed="rId12" cstate="print"/>
            <a:srcRect/>
            <a:stretch>
              <a:fillRect/>
            </a:stretch>
          </p:blipFill>
          <p:spPr bwMode="auto">
            <a:xfrm>
              <a:off x="2264" y="1816"/>
              <a:ext cx="447" cy="230"/>
            </a:xfrm>
            <a:prstGeom prst="rect">
              <a:avLst/>
            </a:prstGeom>
            <a:noFill/>
            <a:ln w="9525">
              <a:noFill/>
              <a:miter lim="800000"/>
              <a:headEnd/>
              <a:tailEnd/>
            </a:ln>
          </p:spPr>
        </p:pic>
      </p:grpSp>
      <p:grpSp>
        <p:nvGrpSpPr>
          <p:cNvPr id="52" name="Group 270"/>
          <p:cNvGrpSpPr>
            <a:grpSpLocks/>
          </p:cNvGrpSpPr>
          <p:nvPr>
            <p:custDataLst>
              <p:tags r:id="rId1"/>
            </p:custDataLst>
          </p:nvPr>
        </p:nvGrpSpPr>
        <p:grpSpPr bwMode="auto">
          <a:xfrm>
            <a:off x="1423763" y="1423988"/>
            <a:ext cx="1810221" cy="838200"/>
            <a:chOff x="2269412" y="1981200"/>
            <a:chExt cx="2073988" cy="1059340"/>
          </a:xfrm>
        </p:grpSpPr>
        <p:sp>
          <p:nvSpPr>
            <p:cNvPr id="53" name="Line 5"/>
            <p:cNvSpPr>
              <a:spLocks noChangeShapeType="1"/>
            </p:cNvSpPr>
            <p:nvPr/>
          </p:nvSpPr>
          <p:spPr bwMode="auto">
            <a:xfrm>
              <a:off x="2269412" y="1981200"/>
              <a:ext cx="1600519" cy="457442"/>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54" name="Line 5"/>
            <p:cNvSpPr>
              <a:spLocks noChangeShapeType="1"/>
            </p:cNvSpPr>
            <p:nvPr/>
          </p:nvSpPr>
          <p:spPr bwMode="auto">
            <a:xfrm>
              <a:off x="3107194" y="1981200"/>
              <a:ext cx="855520" cy="379196"/>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55" name="Freeform 54"/>
            <p:cNvSpPr/>
            <p:nvPr/>
          </p:nvSpPr>
          <p:spPr>
            <a:xfrm>
              <a:off x="3864473" y="2435633"/>
              <a:ext cx="472105" cy="604907"/>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56" name="Freeform 55"/>
            <p:cNvSpPr/>
            <p:nvPr/>
          </p:nvSpPr>
          <p:spPr>
            <a:xfrm>
              <a:off x="3962714" y="2360396"/>
              <a:ext cx="380686" cy="534185"/>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grpSp>
      <p:grpSp>
        <p:nvGrpSpPr>
          <p:cNvPr id="57" name="Group 271"/>
          <p:cNvGrpSpPr>
            <a:grpSpLocks/>
          </p:cNvGrpSpPr>
          <p:nvPr>
            <p:custDataLst>
              <p:tags r:id="rId2"/>
            </p:custDataLst>
          </p:nvPr>
        </p:nvGrpSpPr>
        <p:grpSpPr bwMode="auto">
          <a:xfrm flipH="1">
            <a:off x="3607938" y="1414463"/>
            <a:ext cx="1834040" cy="850106"/>
            <a:chOff x="2269412" y="1981200"/>
            <a:chExt cx="2073988" cy="1059340"/>
          </a:xfrm>
        </p:grpSpPr>
        <p:sp>
          <p:nvSpPr>
            <p:cNvPr id="58" name="Line 5"/>
            <p:cNvSpPr>
              <a:spLocks noChangeShapeType="1"/>
            </p:cNvSpPr>
            <p:nvPr/>
          </p:nvSpPr>
          <p:spPr bwMode="auto">
            <a:xfrm>
              <a:off x="2269412" y="1981200"/>
              <a:ext cx="1601280" cy="455487"/>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59" name="Line 5"/>
            <p:cNvSpPr>
              <a:spLocks noChangeShapeType="1"/>
            </p:cNvSpPr>
            <p:nvPr/>
          </p:nvSpPr>
          <p:spPr bwMode="auto">
            <a:xfrm>
              <a:off x="3108434" y="1981200"/>
              <a:ext cx="853837" cy="381304"/>
            </a:xfrm>
            <a:prstGeom prst="line">
              <a:avLst/>
            </a:pr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60" name="Freeform 59"/>
            <p:cNvSpPr/>
            <p:nvPr/>
          </p:nvSpPr>
          <p:spPr>
            <a:xfrm>
              <a:off x="3863959" y="2435203"/>
              <a:ext cx="472707" cy="605337"/>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sp>
          <p:nvSpPr>
            <p:cNvPr id="61" name="Freeform 60"/>
            <p:cNvSpPr/>
            <p:nvPr/>
          </p:nvSpPr>
          <p:spPr>
            <a:xfrm>
              <a:off x="3962271" y="2362504"/>
              <a:ext cx="381129" cy="532637"/>
            </a:xfrm>
            <a:custGeom>
              <a:avLst/>
              <a:gdLst>
                <a:gd name="connsiteX0" fmla="*/ 0 w 473938"/>
                <a:gd name="connsiteY0" fmla="*/ 0 h 602553"/>
                <a:gd name="connsiteX1" fmla="*/ 396417 w 473938"/>
                <a:gd name="connsiteY1" fmla="*/ 211422 h 602553"/>
                <a:gd name="connsiteX2" fmla="*/ 465129 w 473938"/>
                <a:gd name="connsiteY2" fmla="*/ 602553 h 602553"/>
              </a:gdLst>
              <a:ahLst/>
              <a:cxnLst>
                <a:cxn ang="0">
                  <a:pos x="connsiteX0" y="connsiteY0"/>
                </a:cxn>
                <a:cxn ang="0">
                  <a:pos x="connsiteX1" y="connsiteY1"/>
                </a:cxn>
                <a:cxn ang="0">
                  <a:pos x="connsiteX2" y="connsiteY2"/>
                </a:cxn>
              </a:cxnLst>
              <a:rect l="l" t="t" r="r" b="b"/>
              <a:pathLst>
                <a:path w="473938" h="602553">
                  <a:moveTo>
                    <a:pt x="0" y="0"/>
                  </a:moveTo>
                  <a:cubicBezTo>
                    <a:pt x="159448" y="55498"/>
                    <a:pt x="318896" y="110997"/>
                    <a:pt x="396417" y="211422"/>
                  </a:cubicBezTo>
                  <a:cubicBezTo>
                    <a:pt x="473938" y="311847"/>
                    <a:pt x="465129" y="602553"/>
                    <a:pt x="465129" y="602553"/>
                  </a:cubicBezTo>
                </a:path>
              </a:pathLst>
            </a:custGeom>
            <a:noFill/>
            <a:ln w="19050" cap="rnd">
              <a:solidFill>
                <a:srgbClr val="000000"/>
              </a:solidFill>
              <a:round/>
              <a:headEnd/>
              <a:tailEnd/>
            </a:ln>
            <a:effectLst>
              <a:outerShdw blurRad="50800" dist="38100" dir="2700000" algn="tl" rotWithShape="0">
                <a:prstClr val="black">
                  <a:alpha val="40000"/>
                </a:prstClr>
              </a:outerShdw>
            </a:effectLst>
          </p:spPr>
          <p:txBody>
            <a:bodyPr wrap="none" lIns="91432" tIns="45717" rIns="91432" bIns="45717"/>
            <a:lstStyle/>
            <a:p>
              <a:pPr>
                <a:defRPr/>
              </a:pPr>
              <a:endParaRPr lang="en-US" kern="0" dirty="0">
                <a:solidFill>
                  <a:sysClr val="windowText" lastClr="000000"/>
                </a:solidFill>
                <a:latin typeface="Arial" charset="0"/>
                <a:cs typeface="Arial" charset="0"/>
              </a:endParaRPr>
            </a:p>
          </p:txBody>
        </p:sp>
      </p:grpSp>
      <p:pic>
        <p:nvPicPr>
          <p:cNvPr id="62" name="Picture 155" descr="driver-storage"/>
          <p:cNvPicPr>
            <a:picLocks noChangeAspect="1" noChangeArrowheads="1"/>
          </p:cNvPicPr>
          <p:nvPr/>
        </p:nvPicPr>
        <p:blipFill>
          <a:blip r:embed="rId12" cstate="print"/>
          <a:srcRect/>
          <a:stretch>
            <a:fillRect/>
          </a:stretch>
        </p:blipFill>
        <p:spPr bwMode="auto">
          <a:xfrm>
            <a:off x="4555923" y="1209675"/>
            <a:ext cx="532348" cy="273844"/>
          </a:xfrm>
          <a:prstGeom prst="rect">
            <a:avLst/>
          </a:prstGeom>
          <a:noFill/>
          <a:ln w="9525">
            <a:noFill/>
            <a:miter lim="800000"/>
            <a:headEnd/>
            <a:tailEnd/>
          </a:ln>
        </p:spPr>
      </p:pic>
      <p:pic>
        <p:nvPicPr>
          <p:cNvPr id="63" name="Picture 156" descr="driver-storage"/>
          <p:cNvPicPr>
            <a:picLocks noChangeAspect="1" noChangeArrowheads="1"/>
          </p:cNvPicPr>
          <p:nvPr/>
        </p:nvPicPr>
        <p:blipFill>
          <a:blip r:embed="rId12" cstate="print"/>
          <a:srcRect/>
          <a:stretch>
            <a:fillRect/>
          </a:stretch>
        </p:blipFill>
        <p:spPr bwMode="auto">
          <a:xfrm>
            <a:off x="5137099" y="1209675"/>
            <a:ext cx="532348" cy="273844"/>
          </a:xfrm>
          <a:prstGeom prst="rect">
            <a:avLst/>
          </a:prstGeom>
          <a:noFill/>
          <a:ln w="9525">
            <a:noFill/>
            <a:miter lim="800000"/>
            <a:headEnd/>
            <a:tailEnd/>
          </a:ln>
        </p:spPr>
      </p:pic>
      <p:grpSp>
        <p:nvGrpSpPr>
          <p:cNvPr id="64" name="Group 394"/>
          <p:cNvGrpSpPr>
            <a:grpSpLocks/>
          </p:cNvGrpSpPr>
          <p:nvPr/>
        </p:nvGrpSpPr>
        <p:grpSpPr bwMode="auto">
          <a:xfrm>
            <a:off x="4551159" y="951310"/>
            <a:ext cx="541876" cy="465534"/>
            <a:chOff x="4997450" y="1896895"/>
            <a:chExt cx="751658" cy="646279"/>
          </a:xfrm>
        </p:grpSpPr>
        <p:pic>
          <p:nvPicPr>
            <p:cNvPr id="65" name="VM R2 Col1" descr="cyan-virtual-rack-server.png"/>
            <p:cNvPicPr>
              <a:picLocks noChangeAspect="1"/>
            </p:cNvPicPr>
            <p:nvPr/>
          </p:nvPicPr>
          <p:blipFill>
            <a:blip r:embed="rId13" cstate="print"/>
            <a:srcRect/>
            <a:stretch>
              <a:fillRect/>
            </a:stretch>
          </p:blipFill>
          <p:spPr bwMode="auto">
            <a:xfrm>
              <a:off x="4997472" y="2125883"/>
              <a:ext cx="749709" cy="417291"/>
            </a:xfrm>
            <a:prstGeom prst="rect">
              <a:avLst/>
            </a:prstGeom>
            <a:noFill/>
            <a:ln w="9525">
              <a:noFill/>
              <a:miter lim="800000"/>
              <a:headEnd/>
              <a:tailEnd/>
            </a:ln>
          </p:spPr>
        </p:pic>
        <p:pic>
          <p:nvPicPr>
            <p:cNvPr id="66" name="New Vm-2nd row" descr="NEW-cyan-virtual-rack-server.png"/>
            <p:cNvPicPr>
              <a:picLocks noChangeAspect="1"/>
            </p:cNvPicPr>
            <p:nvPr/>
          </p:nvPicPr>
          <p:blipFill>
            <a:blip r:embed="rId13" cstate="print"/>
            <a:srcRect/>
            <a:stretch>
              <a:fillRect/>
            </a:stretch>
          </p:blipFill>
          <p:spPr bwMode="auto">
            <a:xfrm>
              <a:off x="4997450" y="2009133"/>
              <a:ext cx="751658" cy="418376"/>
            </a:xfrm>
            <a:prstGeom prst="rect">
              <a:avLst/>
            </a:prstGeom>
            <a:noFill/>
            <a:ln w="9525">
              <a:noFill/>
              <a:miter lim="800000"/>
              <a:headEnd/>
              <a:tailEnd/>
            </a:ln>
          </p:spPr>
        </p:pic>
        <p:pic>
          <p:nvPicPr>
            <p:cNvPr id="67" name="New Vm-2nd row" descr="NEW-cyan-virtual-rack-server.png"/>
            <p:cNvPicPr>
              <a:picLocks noChangeAspect="1"/>
            </p:cNvPicPr>
            <p:nvPr/>
          </p:nvPicPr>
          <p:blipFill>
            <a:blip r:embed="rId13" cstate="print"/>
            <a:srcRect/>
            <a:stretch>
              <a:fillRect/>
            </a:stretch>
          </p:blipFill>
          <p:spPr bwMode="auto">
            <a:xfrm>
              <a:off x="4997450" y="1896895"/>
              <a:ext cx="751658" cy="418376"/>
            </a:xfrm>
            <a:prstGeom prst="rect">
              <a:avLst/>
            </a:prstGeom>
            <a:noFill/>
            <a:ln w="9525">
              <a:noFill/>
              <a:miter lim="800000"/>
              <a:headEnd/>
              <a:tailEnd/>
            </a:ln>
          </p:spPr>
        </p:pic>
      </p:grpSp>
      <p:grpSp>
        <p:nvGrpSpPr>
          <p:cNvPr id="68" name="Group 395"/>
          <p:cNvGrpSpPr>
            <a:grpSpLocks/>
          </p:cNvGrpSpPr>
          <p:nvPr/>
        </p:nvGrpSpPr>
        <p:grpSpPr bwMode="auto">
          <a:xfrm>
            <a:off x="5137099" y="951310"/>
            <a:ext cx="541876" cy="465534"/>
            <a:chOff x="5870286" y="1896895"/>
            <a:chExt cx="751658" cy="646279"/>
          </a:xfrm>
        </p:grpSpPr>
        <p:pic>
          <p:nvPicPr>
            <p:cNvPr id="69" name="VM R2 Col1" descr="cyan-virtual-rack-server.png"/>
            <p:cNvPicPr>
              <a:picLocks noChangeAspect="1"/>
            </p:cNvPicPr>
            <p:nvPr/>
          </p:nvPicPr>
          <p:blipFill>
            <a:blip r:embed="rId13" cstate="print"/>
            <a:srcRect/>
            <a:stretch>
              <a:fillRect/>
            </a:stretch>
          </p:blipFill>
          <p:spPr bwMode="auto">
            <a:xfrm>
              <a:off x="5870308" y="2125883"/>
              <a:ext cx="749709" cy="417291"/>
            </a:xfrm>
            <a:prstGeom prst="rect">
              <a:avLst/>
            </a:prstGeom>
            <a:noFill/>
            <a:ln w="9525">
              <a:noFill/>
              <a:miter lim="800000"/>
              <a:headEnd/>
              <a:tailEnd/>
            </a:ln>
          </p:spPr>
        </p:pic>
        <p:pic>
          <p:nvPicPr>
            <p:cNvPr id="70" name="New Vm-2nd row" descr="NEW-cyan-virtual-rack-server.png"/>
            <p:cNvPicPr>
              <a:picLocks noChangeAspect="1"/>
            </p:cNvPicPr>
            <p:nvPr/>
          </p:nvPicPr>
          <p:blipFill>
            <a:blip r:embed="rId13" cstate="print"/>
            <a:srcRect/>
            <a:stretch>
              <a:fillRect/>
            </a:stretch>
          </p:blipFill>
          <p:spPr bwMode="auto">
            <a:xfrm>
              <a:off x="5870286" y="2009133"/>
              <a:ext cx="751658" cy="418376"/>
            </a:xfrm>
            <a:prstGeom prst="rect">
              <a:avLst/>
            </a:prstGeom>
            <a:noFill/>
            <a:ln w="9525">
              <a:noFill/>
              <a:miter lim="800000"/>
              <a:headEnd/>
              <a:tailEnd/>
            </a:ln>
          </p:spPr>
        </p:pic>
        <p:pic>
          <p:nvPicPr>
            <p:cNvPr id="71" name="New Vm-2nd row" descr="NEW-cyan-virtual-rack-server.png"/>
            <p:cNvPicPr>
              <a:picLocks noChangeAspect="1"/>
            </p:cNvPicPr>
            <p:nvPr/>
          </p:nvPicPr>
          <p:blipFill>
            <a:blip r:embed="rId13" cstate="print"/>
            <a:srcRect/>
            <a:stretch>
              <a:fillRect/>
            </a:stretch>
          </p:blipFill>
          <p:spPr bwMode="auto">
            <a:xfrm>
              <a:off x="5870286" y="1896895"/>
              <a:ext cx="751658" cy="418376"/>
            </a:xfrm>
            <a:prstGeom prst="rect">
              <a:avLst/>
            </a:prstGeom>
            <a:noFill/>
            <a:ln w="9525">
              <a:noFill/>
              <a:miter lim="800000"/>
              <a:headEnd/>
              <a:tailEnd/>
            </a:ln>
          </p:spPr>
        </p:pic>
      </p:grpSp>
      <p:pic>
        <p:nvPicPr>
          <p:cNvPr id="72" name="Picture 158" descr="driver-storage"/>
          <p:cNvPicPr>
            <a:picLocks noChangeAspect="1" noChangeArrowheads="1"/>
          </p:cNvPicPr>
          <p:nvPr/>
        </p:nvPicPr>
        <p:blipFill>
          <a:blip r:embed="rId12" cstate="print"/>
          <a:srcRect/>
          <a:stretch>
            <a:fillRect/>
          </a:stretch>
        </p:blipFill>
        <p:spPr bwMode="auto">
          <a:xfrm>
            <a:off x="1745316" y="1209675"/>
            <a:ext cx="532348" cy="273844"/>
          </a:xfrm>
          <a:prstGeom prst="rect">
            <a:avLst/>
          </a:prstGeom>
          <a:noFill/>
          <a:ln w="9525">
            <a:noFill/>
            <a:miter lim="800000"/>
            <a:headEnd/>
            <a:tailEnd/>
          </a:ln>
        </p:spPr>
      </p:pic>
      <p:pic>
        <p:nvPicPr>
          <p:cNvPr id="73" name="Picture 160" descr="driver-storage"/>
          <p:cNvPicPr>
            <a:picLocks noChangeAspect="1" noChangeArrowheads="1"/>
          </p:cNvPicPr>
          <p:nvPr/>
        </p:nvPicPr>
        <p:blipFill>
          <a:blip r:embed="rId12" cstate="print"/>
          <a:srcRect/>
          <a:stretch>
            <a:fillRect/>
          </a:stretch>
        </p:blipFill>
        <p:spPr bwMode="auto">
          <a:xfrm>
            <a:off x="1165330" y="1209675"/>
            <a:ext cx="532348" cy="273844"/>
          </a:xfrm>
          <a:prstGeom prst="rect">
            <a:avLst/>
          </a:prstGeom>
          <a:noFill/>
          <a:ln w="9525">
            <a:noFill/>
            <a:miter lim="800000"/>
            <a:headEnd/>
            <a:tailEnd/>
          </a:ln>
        </p:spPr>
      </p:pic>
      <p:grpSp>
        <p:nvGrpSpPr>
          <p:cNvPr id="74" name="Group 394"/>
          <p:cNvGrpSpPr>
            <a:grpSpLocks/>
          </p:cNvGrpSpPr>
          <p:nvPr/>
        </p:nvGrpSpPr>
        <p:grpSpPr bwMode="auto">
          <a:xfrm>
            <a:off x="1154612" y="951310"/>
            <a:ext cx="541876" cy="465534"/>
            <a:chOff x="4997450" y="1896895"/>
            <a:chExt cx="751658" cy="646279"/>
          </a:xfrm>
        </p:grpSpPr>
        <p:pic>
          <p:nvPicPr>
            <p:cNvPr id="75" name="VM R2 Col1" descr="cyan-virtual-rack-server.png"/>
            <p:cNvPicPr>
              <a:picLocks noChangeAspect="1"/>
            </p:cNvPicPr>
            <p:nvPr/>
          </p:nvPicPr>
          <p:blipFill>
            <a:blip r:embed="rId13" cstate="print"/>
            <a:srcRect/>
            <a:stretch>
              <a:fillRect/>
            </a:stretch>
          </p:blipFill>
          <p:spPr bwMode="auto">
            <a:xfrm>
              <a:off x="4997472" y="2125883"/>
              <a:ext cx="749709" cy="417291"/>
            </a:xfrm>
            <a:prstGeom prst="rect">
              <a:avLst/>
            </a:prstGeom>
            <a:noFill/>
            <a:ln w="9525">
              <a:noFill/>
              <a:miter lim="800000"/>
              <a:headEnd/>
              <a:tailEnd/>
            </a:ln>
          </p:spPr>
        </p:pic>
        <p:pic>
          <p:nvPicPr>
            <p:cNvPr id="76" name="New Vm-2nd row" descr="NEW-cyan-virtual-rack-server.png"/>
            <p:cNvPicPr>
              <a:picLocks noChangeAspect="1"/>
            </p:cNvPicPr>
            <p:nvPr/>
          </p:nvPicPr>
          <p:blipFill>
            <a:blip r:embed="rId13" cstate="print"/>
            <a:srcRect/>
            <a:stretch>
              <a:fillRect/>
            </a:stretch>
          </p:blipFill>
          <p:spPr bwMode="auto">
            <a:xfrm>
              <a:off x="4997450" y="2009133"/>
              <a:ext cx="751658" cy="418376"/>
            </a:xfrm>
            <a:prstGeom prst="rect">
              <a:avLst/>
            </a:prstGeom>
            <a:noFill/>
            <a:ln w="9525">
              <a:noFill/>
              <a:miter lim="800000"/>
              <a:headEnd/>
              <a:tailEnd/>
            </a:ln>
          </p:spPr>
        </p:pic>
        <p:pic>
          <p:nvPicPr>
            <p:cNvPr id="77" name="New Vm-2nd row" descr="NEW-cyan-virtual-rack-server.png"/>
            <p:cNvPicPr>
              <a:picLocks noChangeAspect="1"/>
            </p:cNvPicPr>
            <p:nvPr/>
          </p:nvPicPr>
          <p:blipFill>
            <a:blip r:embed="rId13" cstate="print"/>
            <a:srcRect/>
            <a:stretch>
              <a:fillRect/>
            </a:stretch>
          </p:blipFill>
          <p:spPr bwMode="auto">
            <a:xfrm>
              <a:off x="4997450" y="1896895"/>
              <a:ext cx="751658" cy="418376"/>
            </a:xfrm>
            <a:prstGeom prst="rect">
              <a:avLst/>
            </a:prstGeom>
            <a:noFill/>
            <a:ln w="9525">
              <a:noFill/>
              <a:miter lim="800000"/>
              <a:headEnd/>
              <a:tailEnd/>
            </a:ln>
          </p:spPr>
        </p:pic>
      </p:grpSp>
      <p:grpSp>
        <p:nvGrpSpPr>
          <p:cNvPr id="78" name="Group 395"/>
          <p:cNvGrpSpPr>
            <a:grpSpLocks/>
          </p:cNvGrpSpPr>
          <p:nvPr/>
        </p:nvGrpSpPr>
        <p:grpSpPr bwMode="auto">
          <a:xfrm>
            <a:off x="1740552" y="951310"/>
            <a:ext cx="541876" cy="465534"/>
            <a:chOff x="5870286" y="1896895"/>
            <a:chExt cx="751658" cy="646279"/>
          </a:xfrm>
        </p:grpSpPr>
        <p:pic>
          <p:nvPicPr>
            <p:cNvPr id="79" name="VM R2 Col1" descr="cyan-virtual-rack-server.png"/>
            <p:cNvPicPr>
              <a:picLocks noChangeAspect="1"/>
            </p:cNvPicPr>
            <p:nvPr/>
          </p:nvPicPr>
          <p:blipFill>
            <a:blip r:embed="rId13" cstate="print"/>
            <a:srcRect/>
            <a:stretch>
              <a:fillRect/>
            </a:stretch>
          </p:blipFill>
          <p:spPr bwMode="auto">
            <a:xfrm>
              <a:off x="5870308" y="2125883"/>
              <a:ext cx="749709" cy="417291"/>
            </a:xfrm>
            <a:prstGeom prst="rect">
              <a:avLst/>
            </a:prstGeom>
            <a:noFill/>
            <a:ln w="9525">
              <a:noFill/>
              <a:miter lim="800000"/>
              <a:headEnd/>
              <a:tailEnd/>
            </a:ln>
          </p:spPr>
        </p:pic>
        <p:pic>
          <p:nvPicPr>
            <p:cNvPr id="80" name="New Vm-2nd row" descr="NEW-cyan-virtual-rack-server.png"/>
            <p:cNvPicPr>
              <a:picLocks noChangeAspect="1"/>
            </p:cNvPicPr>
            <p:nvPr/>
          </p:nvPicPr>
          <p:blipFill>
            <a:blip r:embed="rId13" cstate="print"/>
            <a:srcRect/>
            <a:stretch>
              <a:fillRect/>
            </a:stretch>
          </p:blipFill>
          <p:spPr bwMode="auto">
            <a:xfrm>
              <a:off x="5870286" y="2009133"/>
              <a:ext cx="751658" cy="418376"/>
            </a:xfrm>
            <a:prstGeom prst="rect">
              <a:avLst/>
            </a:prstGeom>
            <a:noFill/>
            <a:ln w="9525">
              <a:noFill/>
              <a:miter lim="800000"/>
              <a:headEnd/>
              <a:tailEnd/>
            </a:ln>
          </p:spPr>
        </p:pic>
        <p:pic>
          <p:nvPicPr>
            <p:cNvPr id="81" name="New Vm-2nd row" descr="NEW-cyan-virtual-rack-server.png"/>
            <p:cNvPicPr>
              <a:picLocks noChangeAspect="1"/>
            </p:cNvPicPr>
            <p:nvPr/>
          </p:nvPicPr>
          <p:blipFill>
            <a:blip r:embed="rId13" cstate="print"/>
            <a:srcRect/>
            <a:stretch>
              <a:fillRect/>
            </a:stretch>
          </p:blipFill>
          <p:spPr bwMode="auto">
            <a:xfrm>
              <a:off x="5870286" y="1896895"/>
              <a:ext cx="751658" cy="418376"/>
            </a:xfrm>
            <a:prstGeom prst="rect">
              <a:avLst/>
            </a:prstGeom>
            <a:noFill/>
            <a:ln w="9525">
              <a:noFill/>
              <a:miter lim="800000"/>
              <a:headEnd/>
              <a:tailEnd/>
            </a:ln>
          </p:spPr>
        </p:pic>
      </p:grpSp>
      <p:pic>
        <p:nvPicPr>
          <p:cNvPr id="82" name="Picture 225" descr="user3"/>
          <p:cNvPicPr>
            <a:picLocks noChangeAspect="1" noChangeArrowheads="1"/>
          </p:cNvPicPr>
          <p:nvPr/>
        </p:nvPicPr>
        <p:blipFill>
          <a:blip r:embed="rId10" cstate="print"/>
          <a:srcRect/>
          <a:stretch>
            <a:fillRect/>
          </a:stretch>
        </p:blipFill>
        <p:spPr bwMode="auto">
          <a:xfrm>
            <a:off x="6533587" y="3443288"/>
            <a:ext cx="315598" cy="292894"/>
          </a:xfrm>
          <a:prstGeom prst="rect">
            <a:avLst/>
          </a:prstGeom>
          <a:noFill/>
          <a:ln w="9525">
            <a:noFill/>
            <a:miter lim="800000"/>
            <a:headEnd/>
            <a:tailEnd/>
          </a:ln>
        </p:spPr>
      </p:pic>
      <p:grpSp>
        <p:nvGrpSpPr>
          <p:cNvPr id="83" name="Group 203"/>
          <p:cNvGrpSpPr>
            <a:grpSpLocks/>
          </p:cNvGrpSpPr>
          <p:nvPr/>
        </p:nvGrpSpPr>
        <p:grpSpPr bwMode="auto">
          <a:xfrm>
            <a:off x="4087540" y="1002744"/>
            <a:ext cx="420400" cy="426244"/>
            <a:chOff x="4938" y="1904"/>
            <a:chExt cx="353" cy="358"/>
          </a:xfrm>
        </p:grpSpPr>
        <p:pic>
          <p:nvPicPr>
            <p:cNvPr id="84" name="Picture 198" descr="driver-storage"/>
            <p:cNvPicPr>
              <a:picLocks noChangeAspect="1" noChangeArrowheads="1"/>
            </p:cNvPicPr>
            <p:nvPr/>
          </p:nvPicPr>
          <p:blipFill>
            <a:blip r:embed="rId14" cstate="print"/>
            <a:srcRect/>
            <a:stretch>
              <a:fillRect/>
            </a:stretch>
          </p:blipFill>
          <p:spPr bwMode="auto">
            <a:xfrm>
              <a:off x="4938" y="2084"/>
              <a:ext cx="345" cy="178"/>
            </a:xfrm>
            <a:prstGeom prst="rect">
              <a:avLst/>
            </a:prstGeom>
            <a:noFill/>
            <a:ln w="9525">
              <a:noFill/>
              <a:miter lim="800000"/>
              <a:headEnd/>
              <a:tailEnd/>
            </a:ln>
          </p:spPr>
        </p:pic>
        <p:grpSp>
          <p:nvGrpSpPr>
            <p:cNvPr id="85" name="Group 395"/>
            <p:cNvGrpSpPr>
              <a:grpSpLocks/>
            </p:cNvGrpSpPr>
            <p:nvPr/>
          </p:nvGrpSpPr>
          <p:grpSpPr bwMode="auto">
            <a:xfrm>
              <a:off x="4940" y="1904"/>
              <a:ext cx="351" cy="302"/>
              <a:chOff x="5870286" y="1896895"/>
              <a:chExt cx="751658" cy="646279"/>
            </a:xfrm>
          </p:grpSpPr>
          <p:pic>
            <p:nvPicPr>
              <p:cNvPr id="86" name="VM R2 Col1" descr="cyan-virtual-rack-server.png"/>
              <p:cNvPicPr>
                <a:picLocks noChangeAspect="1"/>
              </p:cNvPicPr>
              <p:nvPr/>
            </p:nvPicPr>
            <p:blipFill>
              <a:blip r:embed="rId13" cstate="print"/>
              <a:srcRect/>
              <a:stretch>
                <a:fillRect/>
              </a:stretch>
            </p:blipFill>
            <p:spPr bwMode="auto">
              <a:xfrm>
                <a:off x="5870308" y="2125883"/>
                <a:ext cx="749709" cy="417291"/>
              </a:xfrm>
              <a:prstGeom prst="rect">
                <a:avLst/>
              </a:prstGeom>
              <a:noFill/>
              <a:ln w="9525">
                <a:noFill/>
                <a:miter lim="800000"/>
                <a:headEnd/>
                <a:tailEnd/>
              </a:ln>
            </p:spPr>
          </p:pic>
          <p:pic>
            <p:nvPicPr>
              <p:cNvPr id="87" name="New Vm-2nd row" descr="NEW-cyan-virtual-rack-server.png"/>
              <p:cNvPicPr>
                <a:picLocks noChangeAspect="1"/>
              </p:cNvPicPr>
              <p:nvPr/>
            </p:nvPicPr>
            <p:blipFill>
              <a:blip r:embed="rId13" cstate="print"/>
              <a:srcRect/>
              <a:stretch>
                <a:fillRect/>
              </a:stretch>
            </p:blipFill>
            <p:spPr bwMode="auto">
              <a:xfrm>
                <a:off x="5870286" y="2009133"/>
                <a:ext cx="751658" cy="418376"/>
              </a:xfrm>
              <a:prstGeom prst="rect">
                <a:avLst/>
              </a:prstGeom>
              <a:noFill/>
              <a:ln w="9525">
                <a:noFill/>
                <a:miter lim="800000"/>
                <a:headEnd/>
                <a:tailEnd/>
              </a:ln>
            </p:spPr>
          </p:pic>
          <p:pic>
            <p:nvPicPr>
              <p:cNvPr id="88" name="New Vm-2nd row" descr="NEW-cyan-virtual-rack-server.png"/>
              <p:cNvPicPr>
                <a:picLocks noChangeAspect="1"/>
              </p:cNvPicPr>
              <p:nvPr/>
            </p:nvPicPr>
            <p:blipFill>
              <a:blip r:embed="rId13" cstate="print"/>
              <a:srcRect/>
              <a:stretch>
                <a:fillRect/>
              </a:stretch>
            </p:blipFill>
            <p:spPr bwMode="auto">
              <a:xfrm>
                <a:off x="5870286" y="1896895"/>
                <a:ext cx="751658" cy="418376"/>
              </a:xfrm>
              <a:prstGeom prst="rect">
                <a:avLst/>
              </a:prstGeom>
              <a:noFill/>
              <a:ln w="9525">
                <a:noFill/>
                <a:miter lim="800000"/>
                <a:headEnd/>
                <a:tailEnd/>
              </a:ln>
            </p:spPr>
          </p:pic>
        </p:grpSp>
      </p:grpSp>
      <p:pic>
        <p:nvPicPr>
          <p:cNvPr id="89" name="Picture 205" descr="DC"/>
          <p:cNvPicPr>
            <a:picLocks noChangeAspect="1" noChangeArrowheads="1"/>
          </p:cNvPicPr>
          <p:nvPr/>
        </p:nvPicPr>
        <p:blipFill>
          <a:blip r:embed="rId15" cstate="print"/>
          <a:srcRect/>
          <a:stretch>
            <a:fillRect/>
          </a:stretch>
        </p:blipFill>
        <p:spPr bwMode="auto">
          <a:xfrm>
            <a:off x="4367755" y="2987279"/>
            <a:ext cx="762198" cy="541734"/>
          </a:xfrm>
          <a:prstGeom prst="rect">
            <a:avLst/>
          </a:prstGeom>
          <a:noFill/>
          <a:ln w="9525">
            <a:noFill/>
            <a:miter lim="800000"/>
            <a:headEnd/>
            <a:tailEnd/>
          </a:ln>
        </p:spPr>
      </p:pic>
      <p:pic>
        <p:nvPicPr>
          <p:cNvPr id="90" name="Picture 206" descr="DC"/>
          <p:cNvPicPr>
            <a:picLocks noChangeAspect="1" noChangeArrowheads="1"/>
          </p:cNvPicPr>
          <p:nvPr/>
        </p:nvPicPr>
        <p:blipFill>
          <a:blip r:embed="rId15" cstate="print"/>
          <a:srcRect/>
          <a:stretch>
            <a:fillRect/>
          </a:stretch>
        </p:blipFill>
        <p:spPr bwMode="auto">
          <a:xfrm>
            <a:off x="1700060" y="2987279"/>
            <a:ext cx="762198" cy="541734"/>
          </a:xfrm>
          <a:prstGeom prst="rect">
            <a:avLst/>
          </a:prstGeom>
          <a:noFill/>
          <a:ln w="9525">
            <a:noFill/>
            <a:miter lim="800000"/>
            <a:headEnd/>
            <a:tailEnd/>
          </a:ln>
        </p:spPr>
      </p:pic>
      <p:grpSp>
        <p:nvGrpSpPr>
          <p:cNvPr id="91" name="Group 194"/>
          <p:cNvGrpSpPr>
            <a:grpSpLocks/>
          </p:cNvGrpSpPr>
          <p:nvPr/>
        </p:nvGrpSpPr>
        <p:grpSpPr bwMode="auto">
          <a:xfrm>
            <a:off x="2153807" y="2144316"/>
            <a:ext cx="2525973" cy="923925"/>
            <a:chOff x="1635" y="2205"/>
            <a:chExt cx="1629" cy="776"/>
          </a:xfrm>
        </p:grpSpPr>
        <p:sp>
          <p:nvSpPr>
            <p:cNvPr id="92" name="Freeform 242"/>
            <p:cNvSpPr>
              <a:spLocks/>
            </p:cNvSpPr>
            <p:nvPr/>
          </p:nvSpPr>
          <p:spPr bwMode="auto">
            <a:xfrm>
              <a:off x="1635" y="2205"/>
              <a:ext cx="730" cy="771"/>
            </a:xfrm>
            <a:custGeom>
              <a:avLst/>
              <a:gdLst>
                <a:gd name="T0" fmla="*/ 1076011 w 1214651"/>
                <a:gd name="T1" fmla="*/ 0 h 1569493"/>
                <a:gd name="T2" fmla="*/ 1076011 w 1214651"/>
                <a:gd name="T3" fmla="*/ 23250 h 1569493"/>
                <a:gd name="T4" fmla="*/ 6045 w 1214651"/>
                <a:gd name="T5" fmla="*/ 34693 h 1569493"/>
                <a:gd name="T6" fmla="*/ 0 w 1214651"/>
                <a:gd name="T7" fmla="*/ 41776 h 1569493"/>
                <a:gd name="T8" fmla="*/ 0 60000 65536"/>
                <a:gd name="T9" fmla="*/ 0 60000 65536"/>
                <a:gd name="T10" fmla="*/ 0 60000 65536"/>
                <a:gd name="T11" fmla="*/ 0 60000 65536"/>
                <a:gd name="T12" fmla="*/ 0 w 1214651"/>
                <a:gd name="T13" fmla="*/ 0 h 1569493"/>
                <a:gd name="T14" fmla="*/ 1214651 w 1214651"/>
                <a:gd name="T15" fmla="*/ 1569493 h 1569493"/>
              </a:gdLst>
              <a:ahLst/>
              <a:cxnLst>
                <a:cxn ang="T8">
                  <a:pos x="T0" y="T1"/>
                </a:cxn>
                <a:cxn ang="T9">
                  <a:pos x="T2" y="T3"/>
                </a:cxn>
                <a:cxn ang="T10">
                  <a:pos x="T4" y="T5"/>
                </a:cxn>
                <a:cxn ang="T11">
                  <a:pos x="T6" y="T7"/>
                </a:cxn>
              </a:cxnLst>
              <a:rect l="T12" t="T13" r="T14" b="T15"/>
              <a:pathLst>
                <a:path w="1214651" h="1569493">
                  <a:moveTo>
                    <a:pt x="1214651" y="0"/>
                  </a:moveTo>
                  <a:lnTo>
                    <a:pt x="1214651" y="873457"/>
                  </a:lnTo>
                  <a:lnTo>
                    <a:pt x="6824" y="1303362"/>
                  </a:lnTo>
                  <a:lnTo>
                    <a:pt x="0" y="1569493"/>
                  </a:lnTo>
                </a:path>
              </a:pathLst>
            </a:custGeom>
            <a:noFill/>
            <a:ln w="9525" cap="flat" cmpd="sng" algn="ctr">
              <a:solidFill>
                <a:srgbClr val="292929"/>
              </a:solidFill>
              <a:prstDash val="solid"/>
              <a:round/>
              <a:headEnd type="triangle" w="med" len="med"/>
              <a:tailEnd type="triangle" w="med" len="med"/>
            </a:ln>
          </p:spPr>
          <p:txBody>
            <a:bodyPr anchor="ctr"/>
            <a:lstStyle/>
            <a:p>
              <a:pPr>
                <a:defRPr/>
              </a:pPr>
              <a:endParaRPr lang="en-US" kern="0">
                <a:solidFill>
                  <a:sysClr val="windowText" lastClr="000000"/>
                </a:solidFill>
                <a:latin typeface="Arial" charset="0"/>
                <a:cs typeface="Arial" charset="0"/>
              </a:endParaRPr>
            </a:p>
          </p:txBody>
        </p:sp>
        <p:sp>
          <p:nvSpPr>
            <p:cNvPr id="93" name="Freeform 242"/>
            <p:cNvSpPr>
              <a:spLocks/>
            </p:cNvSpPr>
            <p:nvPr/>
          </p:nvSpPr>
          <p:spPr bwMode="auto">
            <a:xfrm flipH="1">
              <a:off x="2534" y="2205"/>
              <a:ext cx="730" cy="776"/>
            </a:xfrm>
            <a:custGeom>
              <a:avLst/>
              <a:gdLst>
                <a:gd name="T0" fmla="*/ 1076011 w 1214651"/>
                <a:gd name="T1" fmla="*/ 0 h 1569493"/>
                <a:gd name="T2" fmla="*/ 1076011 w 1214651"/>
                <a:gd name="T3" fmla="*/ 25806 h 1569493"/>
                <a:gd name="T4" fmla="*/ 6045 w 1214651"/>
                <a:gd name="T5" fmla="*/ 38508 h 1569493"/>
                <a:gd name="T6" fmla="*/ 0 w 1214651"/>
                <a:gd name="T7" fmla="*/ 46371 h 1569493"/>
                <a:gd name="T8" fmla="*/ 0 60000 65536"/>
                <a:gd name="T9" fmla="*/ 0 60000 65536"/>
                <a:gd name="T10" fmla="*/ 0 60000 65536"/>
                <a:gd name="T11" fmla="*/ 0 60000 65536"/>
                <a:gd name="T12" fmla="*/ 0 w 1214651"/>
                <a:gd name="T13" fmla="*/ 0 h 1569493"/>
                <a:gd name="T14" fmla="*/ 1214651 w 1214651"/>
                <a:gd name="T15" fmla="*/ 1569493 h 1569493"/>
              </a:gdLst>
              <a:ahLst/>
              <a:cxnLst>
                <a:cxn ang="T8">
                  <a:pos x="T0" y="T1"/>
                </a:cxn>
                <a:cxn ang="T9">
                  <a:pos x="T2" y="T3"/>
                </a:cxn>
                <a:cxn ang="T10">
                  <a:pos x="T4" y="T5"/>
                </a:cxn>
                <a:cxn ang="T11">
                  <a:pos x="T6" y="T7"/>
                </a:cxn>
              </a:cxnLst>
              <a:rect l="T12" t="T13" r="T14" b="T15"/>
              <a:pathLst>
                <a:path w="1214651" h="1569493">
                  <a:moveTo>
                    <a:pt x="1214651" y="0"/>
                  </a:moveTo>
                  <a:lnTo>
                    <a:pt x="1214651" y="873457"/>
                  </a:lnTo>
                  <a:lnTo>
                    <a:pt x="6824" y="1303362"/>
                  </a:lnTo>
                  <a:lnTo>
                    <a:pt x="0" y="1569493"/>
                  </a:lnTo>
                </a:path>
              </a:pathLst>
            </a:custGeom>
            <a:noFill/>
            <a:ln w="9525" cap="flat" cmpd="sng" algn="ctr">
              <a:solidFill>
                <a:srgbClr val="292929"/>
              </a:solidFill>
              <a:prstDash val="solid"/>
              <a:round/>
              <a:headEnd type="triangle" w="med" len="med"/>
              <a:tailEnd type="triangle" w="med" len="med"/>
            </a:ln>
          </p:spPr>
          <p:txBody>
            <a:bodyPr anchor="ctr"/>
            <a:lstStyle/>
            <a:p>
              <a:pPr>
                <a:defRPr/>
              </a:pPr>
              <a:endParaRPr lang="en-US" kern="0">
                <a:solidFill>
                  <a:sysClr val="windowText" lastClr="000000"/>
                </a:solidFill>
                <a:latin typeface="Arial" charset="0"/>
                <a:cs typeface="Arial" charset="0"/>
              </a:endParaRPr>
            </a:p>
          </p:txBody>
        </p:sp>
      </p:grpSp>
      <p:pic>
        <p:nvPicPr>
          <p:cNvPr id="94" name="Picture 192" descr="shared v disks"/>
          <p:cNvPicPr>
            <a:picLocks noChangeAspect="1" noChangeArrowheads="1"/>
          </p:cNvPicPr>
          <p:nvPr/>
        </p:nvPicPr>
        <p:blipFill>
          <a:blip r:embed="rId16" cstate="print"/>
          <a:srcRect/>
          <a:stretch>
            <a:fillRect/>
          </a:stretch>
        </p:blipFill>
        <p:spPr bwMode="auto">
          <a:xfrm>
            <a:off x="3072017" y="2053828"/>
            <a:ext cx="695506" cy="700088"/>
          </a:xfrm>
          <a:prstGeom prst="rect">
            <a:avLst/>
          </a:prstGeom>
          <a:noFill/>
          <a:ln w="9525">
            <a:noFill/>
            <a:miter lim="800000"/>
            <a:headEnd/>
            <a:tailEnd/>
          </a:ln>
        </p:spPr>
      </p:pic>
      <p:sp>
        <p:nvSpPr>
          <p:cNvPr id="95" name="TextBox 298"/>
          <p:cNvSpPr txBox="1">
            <a:spLocks noChangeArrowheads="1"/>
          </p:cNvSpPr>
          <p:nvPr/>
        </p:nvSpPr>
        <p:spPr bwMode="auto">
          <a:xfrm>
            <a:off x="3029476" y="2290763"/>
            <a:ext cx="787734" cy="284703"/>
          </a:xfrm>
          <a:prstGeom prst="rect">
            <a:avLst/>
          </a:prstGeom>
          <a:noFill/>
          <a:ln w="9525">
            <a:noFill/>
            <a:miter lim="800000"/>
            <a:headEnd/>
            <a:tailEnd/>
          </a:ln>
        </p:spPr>
        <p:txBody>
          <a:bodyPr wrap="none" lIns="68589" tIns="34295" rIns="68589" bIns="34295">
            <a:prstTxWarp prst="textNoShape">
              <a:avLst/>
            </a:prstTxWarp>
            <a:spAutoFit/>
          </a:bodyPr>
          <a:lstStyle/>
          <a:p>
            <a:pPr algn="ctr"/>
            <a:r>
              <a:rPr lang="en-US" sz="700" b="1">
                <a:solidFill>
                  <a:srgbClr val="595959"/>
                </a:solidFill>
                <a:ea typeface="Arial" pitchFamily="-123" charset="0"/>
                <a:cs typeface="Arial" pitchFamily="-123" charset="0"/>
              </a:rPr>
              <a:t>SHARED</a:t>
            </a:r>
          </a:p>
          <a:p>
            <a:pPr algn="ctr"/>
            <a:r>
              <a:rPr lang="en-US" sz="700" b="1">
                <a:solidFill>
                  <a:srgbClr val="595959"/>
                </a:solidFill>
                <a:ea typeface="Arial" pitchFamily="-123" charset="0"/>
                <a:cs typeface="Arial" pitchFamily="-123" charset="0"/>
              </a:rPr>
              <a:t>VIRTUAL DISKS</a:t>
            </a:r>
          </a:p>
        </p:txBody>
      </p:sp>
      <p:pic>
        <p:nvPicPr>
          <p:cNvPr id="96" name="Picture 210" descr="drive"/>
          <p:cNvPicPr>
            <a:picLocks noChangeAspect="1" noChangeArrowheads="1"/>
          </p:cNvPicPr>
          <p:nvPr/>
        </p:nvPicPr>
        <p:blipFill>
          <a:blip r:embed="rId17" cstate="print"/>
          <a:srcRect/>
          <a:stretch>
            <a:fillRect/>
          </a:stretch>
        </p:blipFill>
        <p:spPr bwMode="auto">
          <a:xfrm>
            <a:off x="4210551" y="1270397"/>
            <a:ext cx="251288" cy="142875"/>
          </a:xfrm>
          <a:prstGeom prst="rect">
            <a:avLst/>
          </a:prstGeom>
          <a:noFill/>
          <a:ln w="9525">
            <a:noFill/>
            <a:miter lim="800000"/>
            <a:headEnd/>
            <a:tailEnd/>
          </a:ln>
        </p:spPr>
      </p:pic>
      <p:pic>
        <p:nvPicPr>
          <p:cNvPr id="97" name="Picture 211" descr="drive"/>
          <p:cNvPicPr>
            <a:picLocks noChangeAspect="1" noChangeArrowheads="1"/>
          </p:cNvPicPr>
          <p:nvPr/>
        </p:nvPicPr>
        <p:blipFill>
          <a:blip r:embed="rId17" cstate="print"/>
          <a:srcRect/>
          <a:stretch>
            <a:fillRect/>
          </a:stretch>
        </p:blipFill>
        <p:spPr bwMode="auto">
          <a:xfrm>
            <a:off x="2569443" y="1270397"/>
            <a:ext cx="251288" cy="142875"/>
          </a:xfrm>
          <a:prstGeom prst="rect">
            <a:avLst/>
          </a:prstGeom>
          <a:noFill/>
          <a:ln w="9525">
            <a:noFill/>
            <a:miter lim="800000"/>
            <a:headEnd/>
            <a:tailEnd/>
          </a:ln>
        </p:spPr>
      </p:pic>
    </p:spTree>
    <p:extLst>
      <p:ext uri="{BB962C8B-B14F-4D97-AF65-F5344CB8AC3E}">
        <p14:creationId xmlns:p14="http://schemas.microsoft.com/office/powerpoint/2010/main" val="31704993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8"/>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95"/>
                                        </p:tgtEl>
                                        <p:attrNameLst>
                                          <p:attrName>style.visibility</p:attrName>
                                        </p:attrNameLst>
                                      </p:cBhvr>
                                      <p:to>
                                        <p:strVal val="visible"/>
                                      </p:to>
                                    </p:set>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wipe(down)">
                                      <p:cBhvr>
                                        <p:cTn id="17" dur="500"/>
                                        <p:tgtEl>
                                          <p:spTgt spid="57"/>
                                        </p:tgtEl>
                                      </p:cBhvr>
                                    </p:animEffect>
                                  </p:childTnLst>
                                </p:cTn>
                              </p:par>
                            </p:childTnLst>
                          </p:cTn>
                        </p:par>
                        <p:par>
                          <p:cTn id="18" fill="hold">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15"/>
                                        </p:tgtEl>
                                        <p:attrNameLst>
                                          <p:attrName>style.visibility</p:attrName>
                                        </p:attrNameLst>
                                      </p:cBhvr>
                                      <p:to>
                                        <p:strVal val="visible"/>
                                      </p:to>
                                    </p:set>
                                  </p:childTnLst>
                                </p:cTn>
                              </p:par>
                            </p:childTnLst>
                          </p:cTn>
                        </p:par>
                        <p:par>
                          <p:cTn id="21" fill="hold">
                            <p:stCondLst>
                              <p:cond delay="2500"/>
                            </p:stCondLst>
                            <p:childTnLst>
                              <p:par>
                                <p:cTn id="22" presetID="1" presetClass="entr" presetSubtype="0" fill="hold" grpId="0" nodeType="afterEffect">
                                  <p:stCondLst>
                                    <p:cond delay="0"/>
                                  </p:stCondLst>
                                  <p:childTnLst>
                                    <p:set>
                                      <p:cBhvr>
                                        <p:cTn id="23" dur="1" fill="hold">
                                          <p:stCondLst>
                                            <p:cond delay="499"/>
                                          </p:stCondLst>
                                        </p:cTn>
                                        <p:tgtEl>
                                          <p:spTgt spid="16"/>
                                        </p:tgtEl>
                                        <p:attrNameLst>
                                          <p:attrName>style.visibility</p:attrName>
                                        </p:attrNameLst>
                                      </p:cBhvr>
                                      <p:to>
                                        <p:strVal val="visible"/>
                                      </p:to>
                                    </p:se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500"/>
                                        <p:tgtEl>
                                          <p:spTgt spid="9"/>
                                        </p:tgtEl>
                                      </p:cBhvr>
                                    </p:animEffect>
                                  </p:childTnLst>
                                </p:cTn>
                              </p:par>
                            </p:childTnLst>
                          </p:cTn>
                        </p:par>
                        <p:par>
                          <p:cTn id="28" fill="hold">
                            <p:stCondLst>
                              <p:cond delay="3500"/>
                            </p:stCondLst>
                            <p:childTnLst>
                              <p:par>
                                <p:cTn id="29" presetID="1" presetClass="entr" presetSubtype="0" fill="hold" grpId="0" nodeType="afterEffect">
                                  <p:stCondLst>
                                    <p:cond delay="0"/>
                                  </p:stCondLst>
                                  <p:childTnLst>
                                    <p:set>
                                      <p:cBhvr>
                                        <p:cTn id="30" dur="1" fill="hold">
                                          <p:stCondLst>
                                            <p:cond delay="499"/>
                                          </p:stCondLst>
                                        </p:cTn>
                                        <p:tgtEl>
                                          <p:spTgt spid="32"/>
                                        </p:tgtEl>
                                        <p:attrNameLst>
                                          <p:attrName>style.visibility</p:attrName>
                                        </p:attrNameLst>
                                      </p:cBhvr>
                                      <p:to>
                                        <p:strVal val="visible"/>
                                      </p:to>
                                    </p:set>
                                  </p:childTnLst>
                                </p:cTn>
                              </p:par>
                            </p:childTnLst>
                          </p:cTn>
                        </p:par>
                        <p:par>
                          <p:cTn id="31" fill="hold">
                            <p:stCondLst>
                              <p:cond delay="4000"/>
                            </p:stCondLst>
                            <p:childTnLst>
                              <p:par>
                                <p:cTn id="32" presetID="1" presetClass="entr" presetSubtype="0" fill="hold" grpId="0" nodeType="afterEffect">
                                  <p:stCondLst>
                                    <p:cond delay="0"/>
                                  </p:stCondLst>
                                  <p:childTnLst>
                                    <p:set>
                                      <p:cBhvr>
                                        <p:cTn id="33" dur="1" fill="hold">
                                          <p:stCondLst>
                                            <p:cond delay="499"/>
                                          </p:stCondLst>
                                        </p:cTn>
                                        <p:tgtEl>
                                          <p:spTgt spid="33"/>
                                        </p:tgtEl>
                                        <p:attrNameLst>
                                          <p:attrName>style.visibility</p:attrName>
                                        </p:attrNameLst>
                                      </p:cBhvr>
                                      <p:to>
                                        <p:strVal val="visible"/>
                                      </p:to>
                                    </p:set>
                                  </p:childTnLst>
                                </p:cTn>
                              </p:par>
                            </p:childTnLst>
                          </p:cTn>
                        </p:par>
                        <p:par>
                          <p:cTn id="34" fill="hold">
                            <p:stCondLst>
                              <p:cond delay="4500"/>
                            </p:stCondLst>
                            <p:childTnLst>
                              <p:par>
                                <p:cTn id="35" presetID="22" presetClass="entr" presetSubtype="2"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right)">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P spid="15" grpId="0" autoUpdateAnimBg="0"/>
      <p:bldP spid="16" grpId="0" autoUpdateAnimBg="0"/>
      <p:bldP spid="32" grpId="0" autoUpdateAnimBg="0"/>
      <p:bldP spid="33" grpId="0" autoUpdateAnimBg="0"/>
      <p:bldP spid="34" grpId="0" autoUpdateAnimBg="0"/>
      <p:bldP spid="95"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p:cNvSpPr>
          <p:nvPr>
            <p:ph type="title"/>
          </p:nvPr>
        </p:nvSpPr>
        <p:spPr/>
        <p:txBody>
          <a:bodyPr/>
          <a:lstStyle/>
          <a:p>
            <a:r>
              <a:rPr lang="en-US" smtClean="0"/>
              <a:t>THE “UNDO” BUTTON</a:t>
            </a:r>
          </a:p>
        </p:txBody>
      </p:sp>
      <p:sp>
        <p:nvSpPr>
          <p:cNvPr id="29699" name="Rectangle 3"/>
          <p:cNvSpPr>
            <a:spLocks noGrp="1"/>
          </p:cNvSpPr>
          <p:nvPr>
            <p:ph type="body" idx="4294967295"/>
          </p:nvPr>
        </p:nvSpPr>
        <p:spPr>
          <a:xfrm>
            <a:off x="446088" y="1244203"/>
            <a:ext cx="8255000" cy="332399"/>
          </a:xfrm>
          <a:prstGeom prst="rect">
            <a:avLst/>
          </a:prstGeom>
        </p:spPr>
        <p:txBody>
          <a:bodyPr/>
          <a:lstStyle/>
          <a:p>
            <a:pPr eaLnBrk="1" hangingPunct="1">
              <a:lnSpc>
                <a:spcPct val="90000"/>
              </a:lnSpc>
            </a:pPr>
            <a:r>
              <a:rPr lang="en-US" dirty="0" smtClean="0"/>
              <a:t>Malware / user mistakes</a:t>
            </a:r>
          </a:p>
        </p:txBody>
      </p:sp>
      <p:pic>
        <p:nvPicPr>
          <p:cNvPr id="29700" name="Picture 6" descr="23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838" y="1787130"/>
            <a:ext cx="2093912" cy="1569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1"/>
          <p:cNvSpPr txBox="1">
            <a:spLocks noChangeArrowheads="1"/>
          </p:cNvSpPr>
          <p:nvPr/>
        </p:nvSpPr>
        <p:spPr bwMode="auto">
          <a:xfrm>
            <a:off x="1306065" y="2306242"/>
            <a:ext cx="1624907"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500" dirty="0"/>
              <a:t>Continuous Data </a:t>
            </a:r>
          </a:p>
          <a:p>
            <a:pPr algn="ctr" eaLnBrk="1" hangingPunct="1"/>
            <a:r>
              <a:rPr lang="en-US" sz="1500" dirty="0"/>
              <a:t>Protection (CDP)</a:t>
            </a:r>
          </a:p>
        </p:txBody>
      </p:sp>
    </p:spTree>
    <p:extLst>
      <p:ext uri="{BB962C8B-B14F-4D97-AF65-F5344CB8AC3E}">
        <p14:creationId xmlns:p14="http://schemas.microsoft.com/office/powerpoint/2010/main" val="1101769050"/>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p:cNvSpPr>
          <p:nvPr>
            <p:ph type="body" idx="4294967295"/>
          </p:nvPr>
        </p:nvSpPr>
        <p:spPr>
          <a:xfrm>
            <a:off x="462757" y="574478"/>
            <a:ext cx="8255000" cy="2817614"/>
          </a:xfrm>
          <a:prstGeom prst="rect">
            <a:avLst/>
          </a:prstGeom>
        </p:spPr>
        <p:txBody>
          <a:bodyPr/>
          <a:lstStyle/>
          <a:p>
            <a:pPr eaLnBrk="1" hangingPunct="1">
              <a:lnSpc>
                <a:spcPct val="90000"/>
              </a:lnSpc>
            </a:pPr>
            <a:r>
              <a:rPr lang="en-US" dirty="0" smtClean="0"/>
              <a:t>Malware / user mistakes</a:t>
            </a:r>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a:p>
            <a:pPr eaLnBrk="1" hangingPunct="1">
              <a:lnSpc>
                <a:spcPct val="90000"/>
              </a:lnSpc>
            </a:pPr>
            <a:endParaRPr lang="en-US" dirty="0" smtClean="0"/>
          </a:p>
        </p:txBody>
      </p:sp>
      <p:pic>
        <p:nvPicPr>
          <p:cNvPr id="30723" name="Picture 7" descr="23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0920" y="1117404"/>
            <a:ext cx="2093913" cy="159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Rectangle 2"/>
          <p:cNvSpPr>
            <a:spLocks noGrp="1"/>
          </p:cNvSpPr>
          <p:nvPr>
            <p:ph type="title"/>
          </p:nvPr>
        </p:nvSpPr>
        <p:spPr/>
        <p:txBody>
          <a:bodyPr/>
          <a:lstStyle/>
          <a:p>
            <a:r>
              <a:rPr lang="en-US" smtClean="0"/>
              <a:t>THE “UNDO” BUTTON</a:t>
            </a:r>
          </a:p>
        </p:txBody>
      </p:sp>
      <p:sp>
        <p:nvSpPr>
          <p:cNvPr id="30725" name="TextBox 1"/>
          <p:cNvSpPr txBox="1">
            <a:spLocks noChangeArrowheads="1"/>
          </p:cNvSpPr>
          <p:nvPr/>
        </p:nvSpPr>
        <p:spPr bwMode="auto">
          <a:xfrm>
            <a:off x="1322734" y="1636516"/>
            <a:ext cx="1624907" cy="530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r>
              <a:rPr lang="en-US" sz="1500" dirty="0"/>
              <a:t>Continuous Data </a:t>
            </a:r>
          </a:p>
          <a:p>
            <a:pPr algn="ctr" eaLnBrk="1" hangingPunct="1"/>
            <a:r>
              <a:rPr lang="en-US" sz="1500" dirty="0"/>
              <a:t>Protection (CDP)</a:t>
            </a:r>
          </a:p>
        </p:txBody>
      </p:sp>
      <p:sp>
        <p:nvSpPr>
          <p:cNvPr id="30726" name="TextBox 17"/>
          <p:cNvSpPr txBox="1">
            <a:spLocks noChangeArrowheads="1"/>
          </p:cNvSpPr>
          <p:nvPr/>
        </p:nvSpPr>
        <p:spPr bwMode="auto">
          <a:xfrm>
            <a:off x="5831682" y="1636516"/>
            <a:ext cx="2728912" cy="531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spcBef>
                <a:spcPct val="20000"/>
              </a:spcBef>
              <a:buClr>
                <a:schemeClr val="tx1"/>
              </a:buClr>
              <a:buSzPct val="60000"/>
            </a:pPr>
            <a:r>
              <a:rPr lang="en-US" sz="1500"/>
              <a:t>Rewind to time before problem occurred</a:t>
            </a:r>
          </a:p>
        </p:txBody>
      </p:sp>
      <p:sp>
        <p:nvSpPr>
          <p:cNvPr id="30727" name="Rectangle 3"/>
          <p:cNvSpPr txBox="1">
            <a:spLocks/>
          </p:cNvSpPr>
          <p:nvPr/>
        </p:nvSpPr>
        <p:spPr bwMode="auto">
          <a:xfrm>
            <a:off x="459582" y="2846191"/>
            <a:ext cx="8255000" cy="111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9" tIns="34295" rIns="68589" bIns="34295"/>
          <a:lstStyle>
            <a:lvl1pPr marL="342900" indent="-342900"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eaLnBrk="1" hangingPunct="1">
              <a:lnSpc>
                <a:spcPct val="90000"/>
              </a:lnSpc>
              <a:spcBef>
                <a:spcPct val="20000"/>
              </a:spcBef>
              <a:buClr>
                <a:srgbClr val="FF0000"/>
              </a:buClr>
              <a:buSzPct val="125000"/>
              <a:buFont typeface="Wingdings" pitchFamily="2" charset="2"/>
              <a:buChar char="§"/>
            </a:pPr>
            <a:r>
              <a:rPr lang="en-US" sz="2100" b="1" dirty="0"/>
              <a:t>Rollback to earlier known-good point in time</a:t>
            </a:r>
          </a:p>
          <a:p>
            <a:pPr lvl="1" eaLnBrk="1" hangingPunct="1">
              <a:lnSpc>
                <a:spcPct val="90000"/>
              </a:lnSpc>
              <a:spcBef>
                <a:spcPct val="20000"/>
              </a:spcBef>
              <a:buClr>
                <a:srgbClr val="7F7F7F"/>
              </a:buClr>
              <a:buSzPct val="65000"/>
              <a:buFont typeface="Arial" charset="0"/>
              <a:buChar char="►"/>
            </a:pPr>
            <a:r>
              <a:rPr lang="en-US" sz="1900" dirty="0"/>
              <a:t>Before user deleted files</a:t>
            </a:r>
          </a:p>
          <a:p>
            <a:pPr lvl="1" eaLnBrk="1" hangingPunct="1">
              <a:lnSpc>
                <a:spcPct val="90000"/>
              </a:lnSpc>
              <a:spcBef>
                <a:spcPct val="20000"/>
              </a:spcBef>
              <a:buClr>
                <a:srgbClr val="7F7F7F"/>
              </a:buClr>
              <a:buSzPct val="65000"/>
              <a:buFont typeface="Arial" charset="0"/>
              <a:buChar char="►"/>
            </a:pPr>
            <a:r>
              <a:rPr lang="en-US" sz="1900" dirty="0"/>
              <a:t>Before virus infection</a:t>
            </a:r>
          </a:p>
        </p:txBody>
      </p:sp>
    </p:spTree>
    <p:extLst>
      <p:ext uri="{BB962C8B-B14F-4D97-AF65-F5344CB8AC3E}">
        <p14:creationId xmlns:p14="http://schemas.microsoft.com/office/powerpoint/2010/main" val="1897053054"/>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69" y="4457700"/>
            <a:ext cx="8363938" cy="465512"/>
          </a:xfrm>
        </p:spPr>
        <p:txBody>
          <a:bodyPr/>
          <a:lstStyle/>
          <a:p>
            <a:endParaRPr lang="en-US" dirty="0"/>
          </a:p>
        </p:txBody>
      </p:sp>
      <p:sp>
        <p:nvSpPr>
          <p:cNvPr id="5" name="Freeform 77"/>
          <p:cNvSpPr>
            <a:spLocks noEditPoints="1"/>
          </p:cNvSpPr>
          <p:nvPr/>
        </p:nvSpPr>
        <p:spPr bwMode="auto">
          <a:xfrm>
            <a:off x="2819400" y="1276350"/>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207655501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Snapshots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280" y="666750"/>
            <a:ext cx="5429250" cy="337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111326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535" y="4680861"/>
            <a:ext cx="6946900" cy="440531"/>
          </a:xfrm>
        </p:spPr>
        <p:txBody>
          <a:bodyPr>
            <a:normAutofit fontScale="90000"/>
          </a:bodyPr>
          <a:lstStyle/>
          <a:p>
            <a:pPr>
              <a:defRPr/>
            </a:pPr>
            <a:r>
              <a:rPr lang="en-US" dirty="0" smtClean="0">
                <a:ea typeface="ＭＳ Ｐゴシック" pitchFamily="-72" charset="-128"/>
              </a:rPr>
              <a:t>DRIVERS FOR PRIVATE CLOUD</a:t>
            </a:r>
            <a:endParaRPr lang="en-US" dirty="0">
              <a:ea typeface="ＭＳ Ｐゴシック" pitchFamily="-72" charset="-128"/>
            </a:endParaRPr>
          </a:p>
        </p:txBody>
      </p:sp>
      <p:graphicFrame>
        <p:nvGraphicFramePr>
          <p:cNvPr id="2" name="Content Placeholder 5"/>
          <p:cNvGraphicFramePr>
            <a:graphicFrameLocks noGrp="1"/>
          </p:cNvGraphicFramePr>
          <p:nvPr>
            <p:ph idx="1"/>
            <p:extLst>
              <p:ext uri="{D42A27DB-BD31-4B8C-83A1-F6EECF244321}">
                <p14:modId xmlns:p14="http://schemas.microsoft.com/office/powerpoint/2010/main" val="3333735366"/>
              </p:ext>
            </p:extLst>
          </p:nvPr>
        </p:nvGraphicFramePr>
        <p:xfrm>
          <a:off x="5429473" y="1425951"/>
          <a:ext cx="7031282" cy="3706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5"/>
          <p:cNvGraphicFramePr>
            <a:graphicFrameLocks/>
          </p:cNvGraphicFramePr>
          <p:nvPr>
            <p:extLst>
              <p:ext uri="{D42A27DB-BD31-4B8C-83A1-F6EECF244321}">
                <p14:modId xmlns:p14="http://schemas.microsoft.com/office/powerpoint/2010/main" val="4075389013"/>
              </p:ext>
            </p:extLst>
          </p:nvPr>
        </p:nvGraphicFramePr>
        <p:xfrm>
          <a:off x="341798" y="571500"/>
          <a:ext cx="8631899" cy="3706416"/>
        </p:xfrm>
        <a:graphic>
          <a:graphicData uri="http://schemas.openxmlformats.org/drawingml/2006/chart">
            <c:chart xmlns:c="http://schemas.openxmlformats.org/drawingml/2006/chart" xmlns:r="http://schemas.openxmlformats.org/officeDocument/2006/relationships" r:id="rId4"/>
          </a:graphicData>
        </a:graphic>
      </p:graphicFrame>
      <p:sp>
        <p:nvSpPr>
          <p:cNvPr id="4" name="TextBox 3"/>
          <p:cNvSpPr txBox="1"/>
          <p:nvPr/>
        </p:nvSpPr>
        <p:spPr>
          <a:xfrm>
            <a:off x="7944728" y="4901127"/>
            <a:ext cx="2743915" cy="249317"/>
          </a:xfrm>
          <a:prstGeom prst="rect">
            <a:avLst/>
          </a:prstGeom>
          <a:noFill/>
        </p:spPr>
        <p:txBody>
          <a:bodyPr wrap="square" lIns="68589" tIns="68589" rIns="68589" bIns="68589" rtlCol="0">
            <a:spAutoFit/>
          </a:bodyPr>
          <a:lstStyle/>
          <a:p>
            <a:pPr>
              <a:lnSpc>
                <a:spcPct val="90000"/>
              </a:lnSpc>
              <a:spcBef>
                <a:spcPct val="20000"/>
              </a:spcBef>
              <a:buSzPct val="90000"/>
            </a:pPr>
            <a:r>
              <a:rPr lang="en-US" sz="800" dirty="0">
                <a:solidFill>
                  <a:schemeClr val="tx1">
                    <a:alpha val="99000"/>
                  </a:schemeClr>
                </a:solidFill>
              </a:rPr>
              <a:t>*According to Gartner</a:t>
            </a:r>
          </a:p>
        </p:txBody>
      </p:sp>
    </p:spTree>
    <p:extLst>
      <p:ext uri="{BB962C8B-B14F-4D97-AF65-F5344CB8AC3E}">
        <p14:creationId xmlns:p14="http://schemas.microsoft.com/office/powerpoint/2010/main" val="1052807870"/>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Subtitle 4"/>
          <p:cNvSpPr>
            <a:spLocks noGrp="1"/>
          </p:cNvSpPr>
          <p:nvPr>
            <p:ph type="subTitle" idx="1"/>
          </p:nvPr>
        </p:nvSpPr>
        <p:spPr/>
        <p:txBody>
          <a:bodyPr/>
          <a:lstStyle/>
          <a:p>
            <a:endParaRPr lang="en-US"/>
          </a:p>
        </p:txBody>
      </p:sp>
      <p:sp>
        <p:nvSpPr>
          <p:cNvPr id="4" name="Title 3"/>
          <p:cNvSpPr>
            <a:spLocks noGrp="1"/>
          </p:cNvSpPr>
          <p:nvPr>
            <p:ph type="ctrTitle"/>
          </p:nvPr>
        </p:nvSpPr>
        <p:spPr/>
        <p:txBody>
          <a:bodyPr/>
          <a:lstStyle/>
          <a:p>
            <a:r>
              <a:rPr lang="en-US" dirty="0" smtClean="0"/>
              <a:t>VDI Demonstration</a:t>
            </a:r>
            <a:endParaRPr lang="en-US" dirty="0"/>
          </a:p>
        </p:txBody>
      </p:sp>
    </p:spTree>
    <p:extLst>
      <p:ext uri="{BB962C8B-B14F-4D97-AF65-F5344CB8AC3E}">
        <p14:creationId xmlns:p14="http://schemas.microsoft.com/office/powerpoint/2010/main" val="3094395663"/>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457200" y="221456"/>
            <a:ext cx="8229600" cy="457049"/>
          </a:xfrm>
        </p:spPr>
        <p:txBody>
          <a:bodyPr/>
          <a:lstStyle/>
          <a:p>
            <a:r>
              <a:rPr lang="en-US" smtClean="0"/>
              <a:t>EXPAND AS NEEDED</a:t>
            </a:r>
          </a:p>
        </p:txBody>
      </p:sp>
      <p:pic>
        <p:nvPicPr>
          <p:cNvPr id="31747" name="Picture 4" descr="2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76" y="2425305"/>
            <a:ext cx="3679825" cy="18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196673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457200" y="221456"/>
            <a:ext cx="8229600" cy="457049"/>
          </a:xfrm>
        </p:spPr>
        <p:txBody>
          <a:bodyPr/>
          <a:lstStyle/>
          <a:p>
            <a:r>
              <a:rPr lang="en-US" smtClean="0"/>
              <a:t>EXPAND AS NEEDED</a:t>
            </a:r>
          </a:p>
        </p:txBody>
      </p:sp>
      <p:pic>
        <p:nvPicPr>
          <p:cNvPr id="32771" name="Picture 4" descr="2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76" y="2425305"/>
            <a:ext cx="3679825" cy="18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5" descr="2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75" y="1935956"/>
            <a:ext cx="53530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853695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57200" y="221456"/>
            <a:ext cx="8229600" cy="457049"/>
          </a:xfrm>
        </p:spPr>
        <p:txBody>
          <a:bodyPr/>
          <a:lstStyle/>
          <a:p>
            <a:r>
              <a:rPr lang="en-US" smtClean="0"/>
              <a:t>EXPAND AS NEEDED</a:t>
            </a:r>
          </a:p>
        </p:txBody>
      </p:sp>
      <p:pic>
        <p:nvPicPr>
          <p:cNvPr id="33795" name="Picture 4" descr="2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76" y="2425305"/>
            <a:ext cx="3679825" cy="18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2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75" y="1935956"/>
            <a:ext cx="53530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25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476" y="1450181"/>
            <a:ext cx="71215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65814992"/>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a:xfrm>
            <a:off x="457200" y="221456"/>
            <a:ext cx="8229600" cy="457049"/>
          </a:xfrm>
        </p:spPr>
        <p:txBody>
          <a:bodyPr/>
          <a:lstStyle/>
          <a:p>
            <a:r>
              <a:rPr lang="en-US" smtClean="0"/>
              <a:t>EXPAND AS NEEDED</a:t>
            </a:r>
          </a:p>
        </p:txBody>
      </p:sp>
      <p:pic>
        <p:nvPicPr>
          <p:cNvPr id="33795" name="Picture 4" descr="25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476" y="2425305"/>
            <a:ext cx="3679825" cy="1810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5" descr="25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6475" y="1935956"/>
            <a:ext cx="5353050" cy="230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6" descr="25c"/>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6476" y="1450181"/>
            <a:ext cx="7121525" cy="278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773221"/>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7"/>
          <p:cNvSpPr>
            <a:spLocks noEditPoints="1"/>
          </p:cNvSpPr>
          <p:nvPr/>
        </p:nvSpPr>
        <p:spPr bwMode="auto">
          <a:xfrm>
            <a:off x="2743200" y="1128006"/>
            <a:ext cx="3825339" cy="2624090"/>
          </a:xfrm>
          <a:custGeom>
            <a:avLst/>
            <a:gdLst>
              <a:gd name="T0" fmla="*/ 340 w 413"/>
              <a:gd name="T1" fmla="*/ 283 h 283"/>
              <a:gd name="T2" fmla="*/ 73 w 413"/>
              <a:gd name="T3" fmla="*/ 283 h 283"/>
              <a:gd name="T4" fmla="*/ 72 w 413"/>
              <a:gd name="T5" fmla="*/ 283 h 283"/>
              <a:gd name="T6" fmla="*/ 0 w 413"/>
              <a:gd name="T7" fmla="*/ 209 h 283"/>
              <a:gd name="T8" fmla="*/ 70 w 413"/>
              <a:gd name="T9" fmla="*/ 135 h 283"/>
              <a:gd name="T10" fmla="*/ 66 w 413"/>
              <a:gd name="T11" fmla="*/ 107 h 283"/>
              <a:gd name="T12" fmla="*/ 173 w 413"/>
              <a:gd name="T13" fmla="*/ 0 h 283"/>
              <a:gd name="T14" fmla="*/ 273 w 413"/>
              <a:gd name="T15" fmla="*/ 69 h 283"/>
              <a:gd name="T16" fmla="*/ 273 w 413"/>
              <a:gd name="T17" fmla="*/ 69 h 283"/>
              <a:gd name="T18" fmla="*/ 346 w 413"/>
              <a:gd name="T19" fmla="*/ 135 h 283"/>
              <a:gd name="T20" fmla="*/ 413 w 413"/>
              <a:gd name="T21" fmla="*/ 209 h 283"/>
              <a:gd name="T22" fmla="*/ 341 w 413"/>
              <a:gd name="T23" fmla="*/ 283 h 283"/>
              <a:gd name="T24" fmla="*/ 340 w 413"/>
              <a:gd name="T25" fmla="*/ 283 h 283"/>
              <a:gd name="T26" fmla="*/ 73 w 413"/>
              <a:gd name="T27" fmla="*/ 268 h 283"/>
              <a:gd name="T28" fmla="*/ 339 w 413"/>
              <a:gd name="T29" fmla="*/ 268 h 283"/>
              <a:gd name="T30" fmla="*/ 340 w 413"/>
              <a:gd name="T31" fmla="*/ 268 h 283"/>
              <a:gd name="T32" fmla="*/ 398 w 413"/>
              <a:gd name="T33" fmla="*/ 209 h 283"/>
              <a:gd name="T34" fmla="*/ 339 w 413"/>
              <a:gd name="T35" fmla="*/ 150 h 283"/>
              <a:gd name="T36" fmla="*/ 332 w 413"/>
              <a:gd name="T37" fmla="*/ 142 h 283"/>
              <a:gd name="T38" fmla="*/ 273 w 413"/>
              <a:gd name="T39" fmla="*/ 83 h 283"/>
              <a:gd name="T40" fmla="*/ 268 w 413"/>
              <a:gd name="T41" fmla="*/ 84 h 283"/>
              <a:gd name="T42" fmla="*/ 261 w 413"/>
              <a:gd name="T43" fmla="*/ 79 h 283"/>
              <a:gd name="T44" fmla="*/ 173 w 413"/>
              <a:gd name="T45" fmla="*/ 15 h 283"/>
              <a:gd name="T46" fmla="*/ 81 w 413"/>
              <a:gd name="T47" fmla="*/ 107 h 283"/>
              <a:gd name="T48" fmla="*/ 87 w 413"/>
              <a:gd name="T49" fmla="*/ 140 h 283"/>
              <a:gd name="T50" fmla="*/ 86 w 413"/>
              <a:gd name="T51" fmla="*/ 147 h 283"/>
              <a:gd name="T52" fmla="*/ 79 w 413"/>
              <a:gd name="T53" fmla="*/ 150 h 283"/>
              <a:gd name="T54" fmla="*/ 73 w 413"/>
              <a:gd name="T55" fmla="*/ 150 h 283"/>
              <a:gd name="T56" fmla="*/ 14 w 413"/>
              <a:gd name="T57" fmla="*/ 209 h 283"/>
              <a:gd name="T58" fmla="*/ 73 w 413"/>
              <a:gd name="T59" fmla="*/ 268 h 283"/>
              <a:gd name="T60" fmla="*/ 73 w 413"/>
              <a:gd name="T61" fmla="*/ 26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3" h="283">
                <a:moveTo>
                  <a:pt x="340" y="283"/>
                </a:moveTo>
                <a:cubicBezTo>
                  <a:pt x="73" y="283"/>
                  <a:pt x="73" y="283"/>
                  <a:pt x="73" y="283"/>
                </a:cubicBezTo>
                <a:cubicBezTo>
                  <a:pt x="73" y="283"/>
                  <a:pt x="72" y="283"/>
                  <a:pt x="72" y="283"/>
                </a:cubicBezTo>
                <a:cubicBezTo>
                  <a:pt x="32" y="282"/>
                  <a:pt x="0" y="249"/>
                  <a:pt x="0" y="209"/>
                </a:cubicBezTo>
                <a:cubicBezTo>
                  <a:pt x="0" y="169"/>
                  <a:pt x="31" y="137"/>
                  <a:pt x="70" y="135"/>
                </a:cubicBezTo>
                <a:cubicBezTo>
                  <a:pt x="67" y="126"/>
                  <a:pt x="66" y="117"/>
                  <a:pt x="66" y="107"/>
                </a:cubicBezTo>
                <a:cubicBezTo>
                  <a:pt x="66" y="48"/>
                  <a:pt x="114" y="0"/>
                  <a:pt x="173" y="0"/>
                </a:cubicBezTo>
                <a:cubicBezTo>
                  <a:pt x="217" y="0"/>
                  <a:pt x="257" y="27"/>
                  <a:pt x="273" y="69"/>
                </a:cubicBezTo>
                <a:cubicBezTo>
                  <a:pt x="273" y="69"/>
                  <a:pt x="273" y="69"/>
                  <a:pt x="273" y="69"/>
                </a:cubicBezTo>
                <a:cubicBezTo>
                  <a:pt x="311" y="69"/>
                  <a:pt x="343" y="98"/>
                  <a:pt x="346" y="135"/>
                </a:cubicBezTo>
                <a:cubicBezTo>
                  <a:pt x="384" y="139"/>
                  <a:pt x="413" y="171"/>
                  <a:pt x="413" y="209"/>
                </a:cubicBezTo>
                <a:cubicBezTo>
                  <a:pt x="413" y="249"/>
                  <a:pt x="381" y="282"/>
                  <a:pt x="341" y="283"/>
                </a:cubicBezTo>
                <a:cubicBezTo>
                  <a:pt x="340" y="283"/>
                  <a:pt x="340" y="283"/>
                  <a:pt x="340" y="283"/>
                </a:cubicBezTo>
                <a:close/>
                <a:moveTo>
                  <a:pt x="73" y="268"/>
                </a:moveTo>
                <a:cubicBezTo>
                  <a:pt x="339" y="268"/>
                  <a:pt x="339" y="268"/>
                  <a:pt x="339" y="268"/>
                </a:cubicBezTo>
                <a:cubicBezTo>
                  <a:pt x="339" y="268"/>
                  <a:pt x="340" y="268"/>
                  <a:pt x="340" y="268"/>
                </a:cubicBezTo>
                <a:cubicBezTo>
                  <a:pt x="372" y="268"/>
                  <a:pt x="398" y="241"/>
                  <a:pt x="398" y="209"/>
                </a:cubicBezTo>
                <a:cubicBezTo>
                  <a:pt x="398" y="176"/>
                  <a:pt x="372" y="150"/>
                  <a:pt x="339" y="150"/>
                </a:cubicBezTo>
                <a:cubicBezTo>
                  <a:pt x="335" y="150"/>
                  <a:pt x="332" y="146"/>
                  <a:pt x="332" y="142"/>
                </a:cubicBezTo>
                <a:cubicBezTo>
                  <a:pt x="332" y="110"/>
                  <a:pt x="305" y="83"/>
                  <a:pt x="273" y="83"/>
                </a:cubicBezTo>
                <a:cubicBezTo>
                  <a:pt x="271" y="83"/>
                  <a:pt x="270" y="83"/>
                  <a:pt x="268" y="84"/>
                </a:cubicBezTo>
                <a:cubicBezTo>
                  <a:pt x="265" y="84"/>
                  <a:pt x="262" y="82"/>
                  <a:pt x="261" y="79"/>
                </a:cubicBezTo>
                <a:cubicBezTo>
                  <a:pt x="248" y="40"/>
                  <a:pt x="213" y="15"/>
                  <a:pt x="173" y="15"/>
                </a:cubicBezTo>
                <a:cubicBezTo>
                  <a:pt x="122" y="15"/>
                  <a:pt x="81" y="56"/>
                  <a:pt x="81" y="107"/>
                </a:cubicBezTo>
                <a:cubicBezTo>
                  <a:pt x="81" y="118"/>
                  <a:pt x="83" y="129"/>
                  <a:pt x="87" y="140"/>
                </a:cubicBezTo>
                <a:cubicBezTo>
                  <a:pt x="88" y="142"/>
                  <a:pt x="87" y="145"/>
                  <a:pt x="86" y="147"/>
                </a:cubicBezTo>
                <a:cubicBezTo>
                  <a:pt x="84" y="149"/>
                  <a:pt x="82" y="150"/>
                  <a:pt x="79" y="150"/>
                </a:cubicBezTo>
                <a:cubicBezTo>
                  <a:pt x="77" y="150"/>
                  <a:pt x="75" y="150"/>
                  <a:pt x="73" y="150"/>
                </a:cubicBezTo>
                <a:cubicBezTo>
                  <a:pt x="41" y="150"/>
                  <a:pt x="14" y="176"/>
                  <a:pt x="14" y="209"/>
                </a:cubicBezTo>
                <a:cubicBezTo>
                  <a:pt x="14" y="241"/>
                  <a:pt x="41" y="268"/>
                  <a:pt x="73" y="268"/>
                </a:cubicBezTo>
                <a:cubicBezTo>
                  <a:pt x="73" y="268"/>
                  <a:pt x="73" y="268"/>
                  <a:pt x="73" y="268"/>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368854527"/>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Text Placeholder 2"/>
          <p:cNvSpPr>
            <a:spLocks noGrp="1"/>
          </p:cNvSpPr>
          <p:nvPr>
            <p:ph type="body" sz="quarter" idx="10"/>
          </p:nvPr>
        </p:nvSpPr>
        <p:spPr>
          <a:xfrm>
            <a:off x="389436" y="1085850"/>
            <a:ext cx="8363938" cy="2954655"/>
          </a:xfrm>
        </p:spPr>
        <p:txBody>
          <a:bodyPr/>
          <a:lstStyle/>
          <a:p>
            <a:r>
              <a:rPr lang="en-US" dirty="0"/>
              <a:t>Storage Virtualization is the next wave of </a:t>
            </a:r>
            <a:r>
              <a:rPr lang="en-US" dirty="0" smtClean="0"/>
              <a:t>virtualization</a:t>
            </a:r>
          </a:p>
          <a:p>
            <a:pPr marL="0" indent="0">
              <a:buNone/>
            </a:pPr>
            <a:endParaRPr lang="en-US" dirty="0"/>
          </a:p>
          <a:p>
            <a:r>
              <a:rPr lang="en-US" dirty="0"/>
              <a:t>This transformation will be innovative, and possibly even disruptive. </a:t>
            </a:r>
            <a:endParaRPr lang="en-US" dirty="0" smtClean="0"/>
          </a:p>
          <a:p>
            <a:pPr marL="0" indent="0">
              <a:buNone/>
            </a:pPr>
            <a:endParaRPr lang="en-US" dirty="0"/>
          </a:p>
          <a:p>
            <a:r>
              <a:rPr lang="en-US" dirty="0"/>
              <a:t>Your future architecting decisions should </a:t>
            </a:r>
            <a:r>
              <a:rPr lang="en-US" dirty="0" smtClean="0"/>
              <a:t>think </a:t>
            </a:r>
            <a:r>
              <a:rPr lang="en-US" dirty="0"/>
              <a:t>of storage as Flexible, Elastic even, and in alignment with your other </a:t>
            </a:r>
            <a:r>
              <a:rPr lang="en-US" dirty="0" smtClean="0"/>
              <a:t>business and infrastructure goals</a:t>
            </a:r>
            <a:r>
              <a:rPr lang="en-US" dirty="0"/>
              <a:t>. </a:t>
            </a:r>
          </a:p>
        </p:txBody>
      </p:sp>
    </p:spTree>
    <p:extLst>
      <p:ext uri="{BB962C8B-B14F-4D97-AF65-F5344CB8AC3E}">
        <p14:creationId xmlns:p14="http://schemas.microsoft.com/office/powerpoint/2010/main" val="404020250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Text Placeholder 2"/>
          <p:cNvSpPr>
            <a:spLocks noGrp="1"/>
          </p:cNvSpPr>
          <p:nvPr>
            <p:ph type="body" sz="quarter" idx="10"/>
          </p:nvPr>
        </p:nvSpPr>
        <p:spPr>
          <a:xfrm>
            <a:off x="389436" y="1085850"/>
            <a:ext cx="8363938" cy="1144929"/>
          </a:xfrm>
        </p:spPr>
        <p:txBody>
          <a:bodyPr/>
          <a:lstStyle/>
          <a:p>
            <a:pPr marL="0" indent="0">
              <a:buNone/>
            </a:pPr>
            <a:r>
              <a:rPr lang="en-US" dirty="0" smtClean="0"/>
              <a:t>Alexander Best</a:t>
            </a:r>
          </a:p>
          <a:p>
            <a:pPr marL="0" indent="0">
              <a:buNone/>
            </a:pPr>
            <a:r>
              <a:rPr lang="en-US" dirty="0" smtClean="0"/>
              <a:t>Email @ </a:t>
            </a:r>
            <a:r>
              <a:rPr lang="en-US" dirty="0" smtClean="0">
                <a:hlinkClick r:id="rId3"/>
              </a:rPr>
              <a:t>Alex.Best@DataCore.com</a:t>
            </a:r>
            <a:endParaRPr lang="en-US" dirty="0" smtClean="0"/>
          </a:p>
          <a:p>
            <a:pPr marL="0" indent="0">
              <a:buNone/>
            </a:pPr>
            <a:endParaRPr lang="en-US" dirty="0"/>
          </a:p>
        </p:txBody>
      </p:sp>
    </p:spTree>
    <p:extLst>
      <p:ext uri="{BB962C8B-B14F-4D97-AF65-F5344CB8AC3E}">
        <p14:creationId xmlns:p14="http://schemas.microsoft.com/office/powerpoint/2010/main" val="2379509493"/>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Related Content</a:t>
            </a:r>
          </a:p>
        </p:txBody>
      </p:sp>
      <p:sp>
        <p:nvSpPr>
          <p:cNvPr id="3" name="Rectangle 2"/>
          <p:cNvSpPr/>
          <p:nvPr/>
        </p:nvSpPr>
        <p:spPr bwMode="auto">
          <a:xfrm>
            <a:off x="381000" y="1031756"/>
            <a:ext cx="8382000" cy="457076"/>
          </a:xfrm>
          <a:prstGeom prst="rect">
            <a:avLst/>
          </a:prstGeom>
          <a:solidFill>
            <a:schemeClr val="accent1"/>
          </a:solid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spAutoFit/>
          </a:bodyPr>
          <a:lstStyle/>
          <a:p>
            <a:pPr marL="345327" indent="-345327">
              <a:lnSpc>
                <a:spcPct val="90000"/>
              </a:lnSpc>
              <a:spcBef>
                <a:spcPct val="20000"/>
              </a:spcBef>
              <a:buSzPct val="90000"/>
              <a:buBlip>
                <a:blip r:embed="rId3"/>
              </a:buBlip>
            </a:pPr>
            <a:endParaRPr lang="en-US" sz="1800" dirty="0">
              <a:gradFill>
                <a:gsLst>
                  <a:gs pos="0">
                    <a:schemeClr val="tx1"/>
                  </a:gs>
                  <a:gs pos="100000">
                    <a:schemeClr val="tx1"/>
                  </a:gs>
                </a:gsLst>
                <a:lin ang="5400000" scaled="0"/>
              </a:gradFill>
            </a:endParaRPr>
          </a:p>
        </p:txBody>
      </p:sp>
      <p:sp>
        <p:nvSpPr>
          <p:cNvPr id="4" name="Rectangle 3"/>
          <p:cNvSpPr/>
          <p:nvPr/>
        </p:nvSpPr>
        <p:spPr bwMode="auto">
          <a:xfrm>
            <a:off x="381000" y="1659895"/>
            <a:ext cx="8382000" cy="457076"/>
          </a:xfrm>
          <a:prstGeom prst="rect">
            <a:avLst/>
          </a:prstGeom>
          <a:solidFill>
            <a:schemeClr val="accent4"/>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spAutoFit/>
          </a:bodyPr>
          <a:lstStyle/>
          <a:p>
            <a:pPr marL="345327" indent="-345327">
              <a:lnSpc>
                <a:spcPct val="90000"/>
              </a:lnSpc>
              <a:spcBef>
                <a:spcPct val="20000"/>
              </a:spcBef>
              <a:buSzPct val="90000"/>
              <a:buBlip>
                <a:blip r:embed="rId4"/>
              </a:buBlip>
            </a:pPr>
            <a:endParaRPr lang="en-US" sz="1800" dirty="0">
              <a:gradFill>
                <a:gsLst>
                  <a:gs pos="0">
                    <a:schemeClr val="tx1"/>
                  </a:gs>
                  <a:gs pos="100000">
                    <a:schemeClr val="tx1"/>
                  </a:gs>
                </a:gsLst>
                <a:lin ang="5400000" scaled="0"/>
              </a:gradFill>
            </a:endParaRPr>
          </a:p>
        </p:txBody>
      </p:sp>
      <p:sp>
        <p:nvSpPr>
          <p:cNvPr id="5" name="Rectangle 4"/>
          <p:cNvSpPr/>
          <p:nvPr/>
        </p:nvSpPr>
        <p:spPr bwMode="auto">
          <a:xfrm>
            <a:off x="381000" y="2284434"/>
            <a:ext cx="8382000" cy="457076"/>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spAutoFit/>
          </a:bodyPr>
          <a:lstStyle/>
          <a:p>
            <a:pPr marL="345327" indent="-345327">
              <a:lnSpc>
                <a:spcPct val="90000"/>
              </a:lnSpc>
              <a:spcBef>
                <a:spcPct val="20000"/>
              </a:spcBef>
              <a:buSzPct val="90000"/>
              <a:buBlip>
                <a:blip r:embed="rId4"/>
              </a:buBlip>
            </a:pPr>
            <a:endParaRPr lang="en-US" sz="1800" dirty="0">
              <a:gradFill>
                <a:gsLst>
                  <a:gs pos="0">
                    <a:schemeClr val="tx1"/>
                  </a:gs>
                  <a:gs pos="100000">
                    <a:schemeClr val="tx1"/>
                  </a:gs>
                </a:gsLst>
                <a:lin ang="5400000" scaled="0"/>
              </a:gradFill>
            </a:endParaRPr>
          </a:p>
        </p:txBody>
      </p:sp>
      <p:sp>
        <p:nvSpPr>
          <p:cNvPr id="6" name="Rectangle 5"/>
          <p:cNvSpPr/>
          <p:nvPr/>
        </p:nvSpPr>
        <p:spPr bwMode="auto">
          <a:xfrm>
            <a:off x="381000" y="2908973"/>
            <a:ext cx="8382000" cy="457076"/>
          </a:xfrm>
          <a:prstGeom prst="rect">
            <a:avLst/>
          </a:prstGeom>
          <a:solidFill>
            <a:schemeClr val="accent6"/>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spAutoFit/>
          </a:bodyPr>
          <a:lstStyle/>
          <a:p>
            <a:pPr marL="345327" indent="-345327">
              <a:lnSpc>
                <a:spcPct val="90000"/>
              </a:lnSpc>
              <a:spcBef>
                <a:spcPct val="20000"/>
              </a:spcBef>
              <a:buSzPct val="90000"/>
              <a:buBlip>
                <a:blip r:embed="rId4"/>
              </a:buBlip>
            </a:pPr>
            <a:endParaRPr lang="en-US" sz="1800" dirty="0">
              <a:gradFill>
                <a:gsLst>
                  <a:gs pos="0">
                    <a:schemeClr val="tx1"/>
                  </a:gs>
                  <a:gs pos="100000">
                    <a:schemeClr val="tx1"/>
                  </a:gs>
                </a:gsLst>
                <a:lin ang="5400000" scaled="0"/>
              </a:gradFill>
            </a:endParaRPr>
          </a:p>
        </p:txBody>
      </p:sp>
      <p:sp>
        <p:nvSpPr>
          <p:cNvPr id="7" name="Rectangle 6"/>
          <p:cNvSpPr/>
          <p:nvPr/>
        </p:nvSpPr>
        <p:spPr bwMode="auto">
          <a:xfrm>
            <a:off x="381000" y="3533513"/>
            <a:ext cx="8382000" cy="457076"/>
          </a:xfrm>
          <a:prstGeom prst="rect">
            <a:avLst/>
          </a:prstGeom>
          <a:solidFill>
            <a:schemeClr val="accent5"/>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68586" tIns="102884" rIns="68586" bIns="102884" numCol="1" rtlCol="0" anchor="t" anchorCtr="0" compatLnSpc="1">
            <a:prstTxWarp prst="textNoShape">
              <a:avLst/>
            </a:prstTxWarp>
            <a:spAutoFit/>
          </a:bodyPr>
          <a:lstStyle/>
          <a:p>
            <a:pPr marL="345327" indent="-345327">
              <a:lnSpc>
                <a:spcPct val="90000"/>
              </a:lnSpc>
              <a:spcBef>
                <a:spcPct val="20000"/>
              </a:spcBef>
              <a:buSzPct val="90000"/>
              <a:buBlip>
                <a:blip r:embed="rId4"/>
              </a:buBlip>
            </a:pPr>
            <a:endParaRPr lang="en-US" sz="1800" dirty="0">
              <a:gradFill>
                <a:gsLst>
                  <a:gs pos="0">
                    <a:schemeClr val="tx1"/>
                  </a:gs>
                  <a:gs pos="100000">
                    <a:schemeClr val="tx1"/>
                  </a:gs>
                </a:gsLst>
                <a:lin ang="5400000" scaled="0"/>
              </a:gradFill>
            </a:endParaRPr>
          </a:p>
        </p:txBody>
      </p:sp>
      <p:sp>
        <p:nvSpPr>
          <p:cNvPr id="8" name="Rectangle 7"/>
          <p:cNvSpPr/>
          <p:nvPr/>
        </p:nvSpPr>
        <p:spPr>
          <a:xfrm>
            <a:off x="501033" y="1112511"/>
            <a:ext cx="8261968" cy="623258"/>
          </a:xfrm>
          <a:prstGeom prst="rect">
            <a:avLst/>
          </a:prstGeom>
        </p:spPr>
        <p:txBody>
          <a:bodyPr wrap="square" lIns="68589" tIns="34295" rIns="68589" bIns="34295">
            <a:spAutoFit/>
          </a:bodyPr>
          <a:lstStyle/>
          <a:p>
            <a:pPr marL="302459" indent="-302459">
              <a:lnSpc>
                <a:spcPct val="90000"/>
              </a:lnSpc>
              <a:spcBef>
                <a:spcPct val="20000"/>
              </a:spcBef>
              <a:buSzPct val="105000"/>
              <a:buBlip>
                <a:blip r:embed="rId3"/>
              </a:buBlip>
            </a:pPr>
            <a:r>
              <a:rPr lang="en-US" sz="1800" dirty="0">
                <a:solidFill>
                  <a:schemeClr val="tx1">
                    <a:alpha val="99000"/>
                  </a:schemeClr>
                </a:solidFill>
              </a:rPr>
              <a:t>Breakout </a:t>
            </a:r>
            <a:r>
              <a:rPr lang="en-US" sz="1800" dirty="0" smtClean="0">
                <a:solidFill>
                  <a:schemeClr val="tx1">
                    <a:alpha val="99000"/>
                  </a:schemeClr>
                </a:solidFill>
              </a:rPr>
              <a:t>Sessions</a:t>
            </a:r>
          </a:p>
          <a:p>
            <a:pPr>
              <a:lnSpc>
                <a:spcPct val="90000"/>
              </a:lnSpc>
              <a:spcBef>
                <a:spcPct val="20000"/>
              </a:spcBef>
              <a:buSzPct val="105000"/>
            </a:pPr>
            <a:endParaRPr lang="en-US" sz="1800" dirty="0">
              <a:solidFill>
                <a:schemeClr val="tx1">
                  <a:alpha val="99000"/>
                </a:schemeClr>
              </a:solidFill>
            </a:endParaRPr>
          </a:p>
        </p:txBody>
      </p:sp>
      <p:sp>
        <p:nvSpPr>
          <p:cNvPr id="9" name="Rectangle 8"/>
          <p:cNvSpPr/>
          <p:nvPr/>
        </p:nvSpPr>
        <p:spPr>
          <a:xfrm>
            <a:off x="501033" y="1740650"/>
            <a:ext cx="8261968" cy="318549"/>
          </a:xfrm>
          <a:prstGeom prst="rect">
            <a:avLst/>
          </a:prstGeom>
        </p:spPr>
        <p:txBody>
          <a:bodyPr wrap="square" lIns="68589" tIns="34295" rIns="68589" bIns="34295">
            <a:spAutoFit/>
          </a:bodyPr>
          <a:lstStyle/>
          <a:p>
            <a:pPr marL="302459" indent="-302459">
              <a:lnSpc>
                <a:spcPct val="90000"/>
              </a:lnSpc>
              <a:spcBef>
                <a:spcPct val="20000"/>
              </a:spcBef>
              <a:buSzPct val="105000"/>
              <a:buBlip>
                <a:blip r:embed="rId3"/>
              </a:buBlip>
            </a:pPr>
            <a:r>
              <a:rPr lang="en-US" sz="1800" dirty="0">
                <a:solidFill>
                  <a:schemeClr val="tx1">
                    <a:alpha val="99000"/>
                  </a:schemeClr>
                </a:solidFill>
              </a:rPr>
              <a:t>Hands-on </a:t>
            </a:r>
            <a:r>
              <a:rPr lang="en-US" sz="1800" dirty="0" smtClean="0">
                <a:solidFill>
                  <a:schemeClr val="tx1">
                    <a:alpha val="99000"/>
                  </a:schemeClr>
                </a:solidFill>
              </a:rPr>
              <a:t>Labs</a:t>
            </a:r>
            <a:endParaRPr lang="en-US" sz="1800" dirty="0">
              <a:solidFill>
                <a:schemeClr val="tx1">
                  <a:alpha val="99000"/>
                </a:schemeClr>
              </a:solidFill>
            </a:endParaRPr>
          </a:p>
        </p:txBody>
      </p:sp>
      <p:sp>
        <p:nvSpPr>
          <p:cNvPr id="10" name="Rectangle 9"/>
          <p:cNvSpPr/>
          <p:nvPr/>
        </p:nvSpPr>
        <p:spPr>
          <a:xfrm>
            <a:off x="501033" y="2365190"/>
            <a:ext cx="8261968" cy="318549"/>
          </a:xfrm>
          <a:prstGeom prst="rect">
            <a:avLst/>
          </a:prstGeom>
        </p:spPr>
        <p:txBody>
          <a:bodyPr wrap="square" lIns="68589" tIns="34295" rIns="68589" bIns="34295">
            <a:spAutoFit/>
          </a:bodyPr>
          <a:lstStyle/>
          <a:p>
            <a:pPr marL="302459" indent="-302459">
              <a:lnSpc>
                <a:spcPct val="90000"/>
              </a:lnSpc>
              <a:spcBef>
                <a:spcPct val="20000"/>
              </a:spcBef>
              <a:buSzPct val="105000"/>
              <a:buBlip>
                <a:blip r:embed="rId3"/>
              </a:buBlip>
            </a:pPr>
            <a:r>
              <a:rPr lang="en-US" sz="1800" dirty="0">
                <a:solidFill>
                  <a:schemeClr val="tx1">
                    <a:alpha val="99000"/>
                  </a:schemeClr>
                </a:solidFill>
              </a:rPr>
              <a:t>Product Demo Stations </a:t>
            </a:r>
            <a:r>
              <a:rPr lang="en-US" sz="1800" dirty="0" smtClean="0">
                <a:solidFill>
                  <a:schemeClr val="tx1">
                    <a:alpha val="99000"/>
                  </a:schemeClr>
                </a:solidFill>
              </a:rPr>
              <a:t>– Available at Booth P2</a:t>
            </a:r>
            <a:endParaRPr lang="en-US" sz="1800" dirty="0">
              <a:solidFill>
                <a:schemeClr val="tx1">
                  <a:alpha val="99000"/>
                </a:schemeClr>
              </a:solidFill>
            </a:endParaRPr>
          </a:p>
        </p:txBody>
      </p:sp>
      <p:sp>
        <p:nvSpPr>
          <p:cNvPr id="11" name="Rectangle 10"/>
          <p:cNvSpPr/>
          <p:nvPr/>
        </p:nvSpPr>
        <p:spPr>
          <a:xfrm>
            <a:off x="501033" y="2989729"/>
            <a:ext cx="8261968" cy="318549"/>
          </a:xfrm>
          <a:prstGeom prst="rect">
            <a:avLst/>
          </a:prstGeom>
        </p:spPr>
        <p:txBody>
          <a:bodyPr wrap="square" lIns="68589" tIns="34295" rIns="68589" bIns="34295">
            <a:spAutoFit/>
          </a:bodyPr>
          <a:lstStyle/>
          <a:p>
            <a:pPr marL="302459" indent="-302459">
              <a:lnSpc>
                <a:spcPct val="90000"/>
              </a:lnSpc>
              <a:spcBef>
                <a:spcPct val="20000"/>
              </a:spcBef>
              <a:buSzPct val="105000"/>
              <a:buBlip>
                <a:blip r:embed="rId3"/>
              </a:buBlip>
            </a:pPr>
            <a:r>
              <a:rPr lang="en-US" sz="1800" dirty="0">
                <a:solidFill>
                  <a:schemeClr val="tx1">
                    <a:alpha val="99000"/>
                  </a:schemeClr>
                </a:solidFill>
              </a:rPr>
              <a:t>Related Certification Exam </a:t>
            </a:r>
          </a:p>
        </p:txBody>
      </p:sp>
      <p:sp>
        <p:nvSpPr>
          <p:cNvPr id="12" name="Rectangle 11"/>
          <p:cNvSpPr/>
          <p:nvPr/>
        </p:nvSpPr>
        <p:spPr>
          <a:xfrm>
            <a:off x="501033" y="3614269"/>
            <a:ext cx="8261968" cy="318549"/>
          </a:xfrm>
          <a:prstGeom prst="rect">
            <a:avLst/>
          </a:prstGeom>
        </p:spPr>
        <p:txBody>
          <a:bodyPr wrap="square" lIns="68589" tIns="34295" rIns="68589" bIns="34295">
            <a:spAutoFit/>
          </a:bodyPr>
          <a:lstStyle/>
          <a:p>
            <a:pPr marL="302459" indent="-302459">
              <a:lnSpc>
                <a:spcPct val="90000"/>
              </a:lnSpc>
              <a:spcBef>
                <a:spcPct val="20000"/>
              </a:spcBef>
              <a:buSzPct val="105000"/>
              <a:buBlip>
                <a:blip r:embed="rId3"/>
              </a:buBlip>
            </a:pPr>
            <a:r>
              <a:rPr lang="en-US" sz="1800" dirty="0">
                <a:solidFill>
                  <a:schemeClr val="tx1">
                    <a:alpha val="99000"/>
                  </a:schemeClr>
                </a:solidFill>
              </a:rPr>
              <a:t>Find Me Later At</a:t>
            </a:r>
            <a:r>
              <a:rPr lang="en-US" sz="1800" dirty="0" smtClean="0">
                <a:solidFill>
                  <a:schemeClr val="tx1">
                    <a:alpha val="99000"/>
                  </a:schemeClr>
                </a:solidFill>
              </a:rPr>
              <a:t>… DataCore Software Booth P2</a:t>
            </a:r>
            <a:endParaRPr lang="en-US" sz="1800" dirty="0">
              <a:solidFill>
                <a:schemeClr val="tx1">
                  <a:alpha val="99000"/>
                </a:schemeClr>
              </a:solidFill>
            </a:endParaRPr>
          </a:p>
        </p:txBody>
      </p:sp>
      <p:sp>
        <p:nvSpPr>
          <p:cNvPr id="13" name="Left Mask"/>
          <p:cNvSpPr/>
          <p:nvPr/>
        </p:nvSpPr>
        <p:spPr bwMode="hidden">
          <a:xfrm>
            <a:off x="0" y="0"/>
            <a:ext cx="381000" cy="51435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5" name="Picture 2" descr="C:\Users\Jordan\Desktop\TechEd_2012\TechEd-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black">
          <a:xfrm>
            <a:off x="386962" y="4619593"/>
            <a:ext cx="698151" cy="322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494737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0-#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par>
                          <p:cTn id="15" fill="hold">
                            <p:stCondLst>
                              <p:cond delay="125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5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1000" fill="hold"/>
                                        <p:tgtEl>
                                          <p:spTgt spid="10"/>
                                        </p:tgtEl>
                                        <p:attrNameLst>
                                          <p:attrName>ppt_x</p:attrName>
                                        </p:attrNameLst>
                                      </p:cBhvr>
                                      <p:tavLst>
                                        <p:tav tm="0">
                                          <p:val>
                                            <p:strVal val="0-#ppt_w/2"/>
                                          </p:val>
                                        </p:tav>
                                        <p:tav tm="100000">
                                          <p:val>
                                            <p:strVal val="#ppt_x"/>
                                          </p:val>
                                        </p:tav>
                                      </p:tavLst>
                                    </p:anim>
                                    <p:anim calcmode="lin" valueType="num">
                                      <p:cBhvr additive="base">
                                        <p:cTn id="32" dur="10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375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5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1000" fill="hold"/>
                                        <p:tgtEl>
                                          <p:spTgt spid="11"/>
                                        </p:tgtEl>
                                        <p:attrNameLst>
                                          <p:attrName>ppt_x</p:attrName>
                                        </p:attrNameLst>
                                      </p:cBhvr>
                                      <p:tavLst>
                                        <p:tav tm="0">
                                          <p:val>
                                            <p:strVal val="0-#ppt_w/2"/>
                                          </p:val>
                                        </p:tav>
                                        <p:tav tm="100000">
                                          <p:val>
                                            <p:strVal val="#ppt_x"/>
                                          </p:val>
                                        </p:tav>
                                      </p:tavLst>
                                    </p:anim>
                                    <p:anim calcmode="lin" valueType="num">
                                      <p:cBhvr additive="base">
                                        <p:cTn id="41" dur="1000" fill="hold"/>
                                        <p:tgtEl>
                                          <p:spTgt spid="11"/>
                                        </p:tgtEl>
                                        <p:attrNameLst>
                                          <p:attrName>ppt_y</p:attrName>
                                        </p:attrNameLst>
                                      </p:cBhvr>
                                      <p:tavLst>
                                        <p:tav tm="0">
                                          <p:val>
                                            <p:strVal val="#ppt_y"/>
                                          </p:val>
                                        </p:tav>
                                        <p:tav tm="100000">
                                          <p:val>
                                            <p:strVal val="#ppt_y"/>
                                          </p:val>
                                        </p:tav>
                                      </p:tavLst>
                                    </p:anim>
                                  </p:childTnLst>
                                </p:cTn>
                              </p:par>
                            </p:childTnLst>
                          </p:cTn>
                        </p:par>
                        <p:par>
                          <p:cTn id="42" fill="hold">
                            <p:stCondLst>
                              <p:cond delay="5000"/>
                            </p:stCondLst>
                            <p:childTnLst>
                              <p:par>
                                <p:cTn id="43" presetID="2" presetClass="entr" presetSubtype="8" decel="100000"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0-#ppt_w/2"/>
                                          </p:val>
                                        </p:tav>
                                        <p:tav tm="100000">
                                          <p:val>
                                            <p:strVal val="#ppt_x"/>
                                          </p:val>
                                        </p:tav>
                                      </p:tavLst>
                                    </p:anim>
                                    <p:anim calcmode="lin" valueType="num">
                                      <p:cBhvr additive="base">
                                        <p:cTn id="46" dur="10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8" decel="100000" fill="hold" grpId="0" nodeType="withEffect">
                                  <p:stCondLst>
                                    <p:cond delay="25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000" fill="hold"/>
                                        <p:tgtEl>
                                          <p:spTgt spid="12"/>
                                        </p:tgtEl>
                                        <p:attrNameLst>
                                          <p:attrName>ppt_x</p:attrName>
                                        </p:attrNameLst>
                                      </p:cBhvr>
                                      <p:tavLst>
                                        <p:tav tm="0">
                                          <p:val>
                                            <p:strVal val="0-#ppt_w/2"/>
                                          </p:val>
                                        </p:tav>
                                        <p:tav tm="100000">
                                          <p:val>
                                            <p:strVal val="#ppt_x"/>
                                          </p:val>
                                        </p:tav>
                                      </p:tavLst>
                                    </p:anim>
                                    <p:anim calcmode="lin" valueType="num">
                                      <p:cBhvr additive="base">
                                        <p:cTn id="50" dur="100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6250"/>
                            </p:stCondLst>
                            <p:childTnLst>
                              <p:par>
                                <p:cTn id="52" presetID="1" presetClass="exit" presetSubtype="0" fill="hold" grpId="1" nodeType="afterEffect">
                                  <p:stCondLst>
                                    <p:cond delay="0"/>
                                  </p:stCondLst>
                                  <p:childTnLst>
                                    <p:set>
                                      <p:cBhvr>
                                        <p:cTn id="53"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9" grpId="0"/>
      <p:bldP spid="10" grpId="0"/>
      <p:bldP spid="11" grpId="0"/>
      <p:bldP spid="12" grpId="0"/>
      <p:bldP spid="13" grpId="0" animBg="1"/>
      <p:bldP spid="1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304" y="361950"/>
            <a:ext cx="8363938" cy="457049"/>
          </a:xfrm>
        </p:spPr>
        <p:txBody>
          <a:bodyPr/>
          <a:lstStyle/>
          <a:p>
            <a:r>
              <a:rPr lang="en-US" dirty="0" smtClean="0"/>
              <a:t>SIA, WSV, and VIR Track Resources</a:t>
            </a:r>
            <a:endParaRPr lang="en-US" dirty="0"/>
          </a:p>
        </p:txBody>
      </p:sp>
      <p:pic>
        <p:nvPicPr>
          <p:cNvPr id="9" name="Picture 8"/>
          <p:cNvPicPr preferRelativeResize="0">
            <a:picLocks/>
          </p:cNvPicPr>
          <p:nvPr/>
        </p:nvPicPr>
        <p:blipFill rotWithShape="1">
          <a:blip r:embed="rId4" cstate="screen">
            <a:extLst>
              <a:ext uri="{28A0092B-C50C-407E-A947-70E740481C1C}">
                <a14:useLocalDpi xmlns:a14="http://schemas.microsoft.com/office/drawing/2010/main"/>
              </a:ext>
            </a:extLst>
          </a:blip>
          <a:srcRect/>
          <a:stretch/>
        </p:blipFill>
        <p:spPr>
          <a:xfrm>
            <a:off x="1203624" y="1293697"/>
            <a:ext cx="2368583" cy="2561455"/>
          </a:xfrm>
          <a:prstGeom prst="rect">
            <a:avLst/>
          </a:prstGeom>
        </p:spPr>
      </p:pic>
      <p:sp>
        <p:nvSpPr>
          <p:cNvPr id="7" name="Rectangle 6"/>
          <p:cNvSpPr/>
          <p:nvPr/>
        </p:nvSpPr>
        <p:spPr bwMode="auto">
          <a:xfrm>
            <a:off x="5102213" y="2609249"/>
            <a:ext cx="1385308" cy="124787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1" forceAA="0" compatLnSpc="1">
            <a:prstTxWarp prst="textNoShape">
              <a:avLst/>
            </a:prstTxWarp>
            <a:noAutofit/>
          </a:bodyPr>
          <a:lstStyle/>
          <a:p>
            <a:pPr defTabSz="514318"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Windows Server 2012 </a:t>
            </a:r>
            <a:r>
              <a:rPr lang="en-US" dirty="0" smtClean="0">
                <a:solidFill>
                  <a:schemeClr val="tx1"/>
                </a:solidFill>
                <a:latin typeface="Segoe UI" pitchFamily="34" charset="0"/>
                <a:ea typeface="Segoe UI" pitchFamily="34" charset="0"/>
                <a:cs typeface="Segoe UI" pitchFamily="34" charset="0"/>
              </a:rPr>
              <a:t>Release Candidate</a:t>
            </a:r>
            <a:endParaRPr lang="en-US" dirty="0">
              <a:solidFill>
                <a:schemeClr val="tx1"/>
              </a:solidFill>
              <a:latin typeface="Segoe UI" pitchFamily="34" charset="0"/>
              <a:ea typeface="Segoe UI" pitchFamily="34" charset="0"/>
              <a:cs typeface="Segoe UI" pitchFamily="34" charset="0"/>
            </a:endParaRPr>
          </a:p>
          <a:p>
            <a:pPr defTabSz="514318" fontAlgn="base">
              <a:spcBef>
                <a:spcPct val="0"/>
              </a:spcBef>
              <a:spcAft>
                <a:spcPct val="0"/>
              </a:spcAft>
            </a:pPr>
            <a:r>
              <a:rPr lang="en-US" sz="800" u="sng" dirty="0">
                <a:solidFill>
                  <a:schemeClr val="tx1"/>
                </a:solidFill>
                <a:latin typeface="Segoe UI" pitchFamily="34" charset="0"/>
                <a:ea typeface="Segoe UI" pitchFamily="34" charset="0"/>
                <a:cs typeface="Segoe UI" pitchFamily="34" charset="0"/>
              </a:rPr>
              <a:t>microsoft.com/</a:t>
            </a:r>
            <a:r>
              <a:rPr lang="en-US" sz="800" u="sng" dirty="0" err="1">
                <a:solidFill>
                  <a:schemeClr val="tx1"/>
                </a:solidFill>
                <a:latin typeface="Segoe UI" pitchFamily="34" charset="0"/>
                <a:ea typeface="Segoe UI" pitchFamily="34" charset="0"/>
                <a:cs typeface="Segoe UI" pitchFamily="34" charset="0"/>
              </a:rPr>
              <a:t>windowsserver</a:t>
            </a:r>
            <a:endParaRPr lang="en-US" sz="800" dirty="0">
              <a:solidFill>
                <a:schemeClr val="tx1"/>
              </a:solidFill>
              <a:latin typeface="Segoe UI" pitchFamily="34" charset="0"/>
              <a:ea typeface="Segoe UI" pitchFamily="34" charset="0"/>
              <a:cs typeface="Segoe UI" pitchFamily="34" charset="0"/>
            </a:endParaRPr>
          </a:p>
        </p:txBody>
      </p:sp>
      <p:sp>
        <p:nvSpPr>
          <p:cNvPr id="17" name="Rectangle 16">
            <a:hlinkClick r:id="rId5"/>
          </p:cNvPr>
          <p:cNvSpPr/>
          <p:nvPr/>
        </p:nvSpPr>
        <p:spPr bwMode="auto">
          <a:xfrm>
            <a:off x="3647171" y="1293870"/>
            <a:ext cx="1385308" cy="124984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514318" fontAlgn="base">
              <a:spcBef>
                <a:spcPct val="0"/>
              </a:spcBef>
              <a:spcAft>
                <a:spcPct val="0"/>
              </a:spcAft>
            </a:pPr>
            <a:endParaRPr lang="en-US" sz="900" dirty="0">
              <a:solidFill>
                <a:srgbClr val="072B60"/>
              </a:solidFill>
              <a:latin typeface="Segoe UI" pitchFamily="34" charset="0"/>
              <a:ea typeface="Segoe UI" pitchFamily="34" charset="0"/>
              <a:cs typeface="Segoe UI" pitchFamily="34" charset="0"/>
            </a:endParaRPr>
          </a:p>
          <a:p>
            <a:pPr defTabSz="514318" fontAlgn="base">
              <a:spcBef>
                <a:spcPct val="0"/>
              </a:spcBef>
              <a:spcAft>
                <a:spcPct val="0"/>
              </a:spcAft>
            </a:pPr>
            <a:r>
              <a:rPr lang="en-US" sz="1200" dirty="0">
                <a:solidFill>
                  <a:schemeClr val="tx1"/>
                </a:solidFill>
                <a:latin typeface="Segoe UI" pitchFamily="34" charset="0"/>
                <a:ea typeface="Segoe UI" pitchFamily="34" charset="0"/>
                <a:cs typeface="Segoe UI" pitchFamily="34" charset="0"/>
              </a:rPr>
              <a:t>#</a:t>
            </a:r>
            <a:r>
              <a:rPr lang="en-US" sz="1200" dirty="0" smtClean="0">
                <a:solidFill>
                  <a:schemeClr val="tx1"/>
                </a:solidFill>
                <a:latin typeface="Segoe UI" pitchFamily="34" charset="0"/>
                <a:ea typeface="Segoe UI" pitchFamily="34" charset="0"/>
                <a:cs typeface="Segoe UI" pitchFamily="34" charset="0"/>
              </a:rPr>
              <a:t>TEVIR250</a:t>
            </a:r>
            <a:endParaRPr lang="en-US" sz="1200" dirty="0">
              <a:solidFill>
                <a:schemeClr val="tx1"/>
              </a:solidFill>
              <a:latin typeface="Segoe UI" pitchFamily="34" charset="0"/>
              <a:ea typeface="Segoe UI" pitchFamily="34" charset="0"/>
              <a:cs typeface="Segoe UI" pitchFamily="34" charset="0"/>
            </a:endParaRPr>
          </a:p>
        </p:txBody>
      </p:sp>
      <p:sp>
        <p:nvSpPr>
          <p:cNvPr id="20" name="Rectangle 19">
            <a:hlinkClick r:id="rId5"/>
          </p:cNvPr>
          <p:cNvSpPr/>
          <p:nvPr/>
        </p:nvSpPr>
        <p:spPr bwMode="auto">
          <a:xfrm>
            <a:off x="6555068" y="2609248"/>
            <a:ext cx="1385308" cy="124787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514318" fontAlgn="base">
              <a:spcBef>
                <a:spcPct val="0"/>
              </a:spcBef>
              <a:spcAft>
                <a:spcPct val="0"/>
              </a:spcAft>
            </a:pPr>
            <a:r>
              <a:rPr lang="en-US" dirty="0">
                <a:solidFill>
                  <a:schemeClr val="tx1"/>
                </a:solidFill>
                <a:latin typeface="Segoe UI" pitchFamily="34" charset="0"/>
                <a:ea typeface="Segoe UI" pitchFamily="34" charset="0"/>
                <a:cs typeface="Segoe UI" pitchFamily="34" charset="0"/>
              </a:rPr>
              <a:t>DOWNLOAD </a:t>
            </a:r>
            <a:r>
              <a:rPr lang="en-US" dirty="0" smtClean="0">
                <a:solidFill>
                  <a:schemeClr val="tx1"/>
                </a:solidFill>
                <a:latin typeface="Segoe UI" pitchFamily="34" charset="0"/>
                <a:ea typeface="Segoe UI" pitchFamily="34" charset="0"/>
                <a:cs typeface="Segoe UI" pitchFamily="34" charset="0"/>
              </a:rPr>
              <a:t>Microsoft System Center 2012 Evaluation</a:t>
            </a:r>
          </a:p>
          <a:p>
            <a:pPr defTabSz="514318" fontAlgn="base">
              <a:spcBef>
                <a:spcPct val="0"/>
              </a:spcBef>
              <a:spcAft>
                <a:spcPct val="0"/>
              </a:spcAft>
            </a:pPr>
            <a:endParaRPr lang="en-US" dirty="0">
              <a:solidFill>
                <a:schemeClr val="tx1"/>
              </a:solidFill>
              <a:latin typeface="Segoe UI" pitchFamily="34" charset="0"/>
              <a:ea typeface="Segoe UI" pitchFamily="34" charset="0"/>
              <a:cs typeface="Segoe UI" pitchFamily="34" charset="0"/>
            </a:endParaRPr>
          </a:p>
          <a:p>
            <a:pPr defTabSz="514318" fontAlgn="base">
              <a:spcBef>
                <a:spcPct val="0"/>
              </a:spcBef>
              <a:spcAft>
                <a:spcPct val="0"/>
              </a:spcAft>
            </a:pPr>
            <a:r>
              <a:rPr lang="en-US" sz="800" u="sng" dirty="0">
                <a:solidFill>
                  <a:schemeClr val="tx1"/>
                </a:solidFill>
                <a:latin typeface="Segoe UI" pitchFamily="34" charset="0"/>
                <a:ea typeface="Segoe UI" pitchFamily="34" charset="0"/>
                <a:cs typeface="Segoe UI" pitchFamily="34" charset="0"/>
              </a:rPr>
              <a:t>microsoft.com/</a:t>
            </a:r>
            <a:r>
              <a:rPr lang="en-US" sz="800" u="sng" dirty="0" err="1">
                <a:solidFill>
                  <a:schemeClr val="tx1"/>
                </a:solidFill>
                <a:latin typeface="Segoe UI" pitchFamily="34" charset="0"/>
                <a:ea typeface="Segoe UI" pitchFamily="34" charset="0"/>
                <a:cs typeface="Segoe UI" pitchFamily="34" charset="0"/>
              </a:rPr>
              <a:t>systemcenter</a:t>
            </a:r>
            <a:endParaRPr lang="en-US" sz="900" dirty="0">
              <a:solidFill>
                <a:schemeClr val="tx1"/>
              </a:solidFill>
              <a:latin typeface="Segoe UI" pitchFamily="34" charset="0"/>
              <a:ea typeface="Segoe UI" pitchFamily="34" charset="0"/>
              <a:cs typeface="Segoe UI" pitchFamily="34" charset="0"/>
            </a:endParaRPr>
          </a:p>
        </p:txBody>
      </p:sp>
      <p:sp>
        <p:nvSpPr>
          <p:cNvPr id="8" name="Rectangle 7">
            <a:hlinkClick r:id="rId5"/>
          </p:cNvPr>
          <p:cNvSpPr/>
          <p:nvPr/>
        </p:nvSpPr>
        <p:spPr bwMode="auto">
          <a:xfrm>
            <a:off x="3647171" y="2607277"/>
            <a:ext cx="1385308" cy="1249847"/>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34295" tIns="34295" rIns="34295" bIns="34295" numCol="1" spcCol="0" rtlCol="0" fromWordArt="0" anchor="b" anchorCtr="0" forceAA="0" compatLnSpc="1">
            <a:prstTxWarp prst="textNoShape">
              <a:avLst/>
            </a:prstTxWarp>
            <a:noAutofit/>
          </a:bodyPr>
          <a:lstStyle/>
          <a:p>
            <a:pPr defTabSz="514318" fontAlgn="base">
              <a:spcBef>
                <a:spcPct val="0"/>
              </a:spcBef>
              <a:spcAft>
                <a:spcPct val="0"/>
              </a:spcAft>
            </a:pPr>
            <a:r>
              <a:rPr lang="en-US" sz="1200" dirty="0">
                <a:solidFill>
                  <a:schemeClr val="tx1"/>
                </a:solidFill>
                <a:latin typeface="Segoe UI" pitchFamily="34" charset="0"/>
                <a:ea typeface="Segoe UI" pitchFamily="34" charset="0"/>
                <a:cs typeface="Segoe UI" pitchFamily="34" charset="0"/>
              </a:rPr>
              <a:t>Hands-On Labs</a:t>
            </a:r>
          </a:p>
        </p:txBody>
      </p:sp>
      <p:pic>
        <p:nvPicPr>
          <p:cNvPr id="26" name="Picture 3" descr="C:\Users\chrisw\Desktop\Kinect Hand.png"/>
          <p:cNvPicPr>
            <a:picLocks noChangeAspect="1" noChangeArrowheads="1"/>
          </p:cNvPicPr>
          <p:nvPr/>
        </p:nvPicPr>
        <p:blipFill rotWithShape="1">
          <a:blip r:embed="rId6">
            <a:extLst>
              <a:ext uri="{28A0092B-C50C-407E-A947-70E740481C1C}">
                <a14:useLocalDpi xmlns:a14="http://schemas.microsoft.com/office/drawing/2010/main" val="0"/>
              </a:ext>
            </a:extLst>
          </a:blip>
          <a:srcRect l="20200" t="39359" r="23215" b="-2658"/>
          <a:stretch/>
        </p:blipFill>
        <p:spPr bwMode="black">
          <a:xfrm>
            <a:off x="3886021" y="2743201"/>
            <a:ext cx="820485" cy="735296"/>
          </a:xfrm>
          <a:prstGeom prst="rect">
            <a:avLst/>
          </a:prstGeom>
          <a:noFill/>
          <a:extLst>
            <a:ext uri="{909E8E84-426E-40DD-AFC4-6F175D3DCCD1}">
              <a14:hiddenFill xmlns:a14="http://schemas.microsoft.com/office/drawing/2010/main">
                <a:solidFill>
                  <a:srgbClr val="FFFFFF"/>
                </a:solidFill>
              </a14:hiddenFill>
            </a:ext>
          </a:extLst>
        </p:spPr>
      </p:pic>
      <p:sp>
        <p:nvSpPr>
          <p:cNvPr id="23" name="Freeform 13"/>
          <p:cNvSpPr>
            <a:spLocks noEditPoints="1"/>
          </p:cNvSpPr>
          <p:nvPr/>
        </p:nvSpPr>
        <p:spPr bwMode="black">
          <a:xfrm>
            <a:off x="3943186" y="1371600"/>
            <a:ext cx="772279" cy="657371"/>
          </a:xfrm>
          <a:custGeom>
            <a:avLst/>
            <a:gdLst>
              <a:gd name="T0" fmla="*/ 344 w 414"/>
              <a:gd name="T1" fmla="*/ 55 h 353"/>
              <a:gd name="T2" fmla="*/ 296 w 414"/>
              <a:gd name="T3" fmla="*/ 9 h 353"/>
              <a:gd name="T4" fmla="*/ 206 w 414"/>
              <a:gd name="T5" fmla="*/ 45 h 353"/>
              <a:gd name="T6" fmla="*/ 0 w 414"/>
              <a:gd name="T7" fmla="*/ 174 h 353"/>
              <a:gd name="T8" fmla="*/ 158 w 414"/>
              <a:gd name="T9" fmla="*/ 278 h 353"/>
              <a:gd name="T10" fmla="*/ 160 w 414"/>
              <a:gd name="T11" fmla="*/ 278 h 353"/>
              <a:gd name="T12" fmla="*/ 160 w 414"/>
              <a:gd name="T13" fmla="*/ 332 h 353"/>
              <a:gd name="T14" fmla="*/ 133 w 414"/>
              <a:gd name="T15" fmla="*/ 337 h 353"/>
              <a:gd name="T16" fmla="*/ 128 w 414"/>
              <a:gd name="T17" fmla="*/ 347 h 353"/>
              <a:gd name="T18" fmla="*/ 137 w 414"/>
              <a:gd name="T19" fmla="*/ 352 h 353"/>
              <a:gd name="T20" fmla="*/ 137 w 414"/>
              <a:gd name="T21" fmla="*/ 352 h 353"/>
              <a:gd name="T22" fmla="*/ 176 w 414"/>
              <a:gd name="T23" fmla="*/ 346 h 353"/>
              <a:gd name="T24" fmla="*/ 215 w 414"/>
              <a:gd name="T25" fmla="*/ 352 h 353"/>
              <a:gd name="T26" fmla="*/ 218 w 414"/>
              <a:gd name="T27" fmla="*/ 352 h 353"/>
              <a:gd name="T28" fmla="*/ 224 w 414"/>
              <a:gd name="T29" fmla="*/ 347 h 353"/>
              <a:gd name="T30" fmla="*/ 245 w 414"/>
              <a:gd name="T31" fmla="*/ 352 h 353"/>
              <a:gd name="T32" fmla="*/ 248 w 414"/>
              <a:gd name="T33" fmla="*/ 352 h 353"/>
              <a:gd name="T34" fmla="*/ 255 w 414"/>
              <a:gd name="T35" fmla="*/ 347 h 353"/>
              <a:gd name="T36" fmla="*/ 250 w 414"/>
              <a:gd name="T37" fmla="*/ 337 h 353"/>
              <a:gd name="T38" fmla="*/ 207 w 414"/>
              <a:gd name="T39" fmla="*/ 331 h 353"/>
              <a:gd name="T40" fmla="*/ 207 w 414"/>
              <a:gd name="T41" fmla="*/ 271 h 353"/>
              <a:gd name="T42" fmla="*/ 343 w 414"/>
              <a:gd name="T43" fmla="*/ 112 h 353"/>
              <a:gd name="T44" fmla="*/ 414 w 414"/>
              <a:gd name="T45" fmla="*/ 83 h 353"/>
              <a:gd name="T46" fmla="*/ 344 w 414"/>
              <a:gd name="T47" fmla="*/ 55 h 353"/>
              <a:gd name="T48" fmla="*/ 192 w 414"/>
              <a:gd name="T49" fmla="*/ 332 h 353"/>
              <a:gd name="T50" fmla="*/ 192 w 414"/>
              <a:gd name="T51" fmla="*/ 332 h 353"/>
              <a:gd name="T52" fmla="*/ 191 w 414"/>
              <a:gd name="T53" fmla="*/ 332 h 353"/>
              <a:gd name="T54" fmla="*/ 176 w 414"/>
              <a:gd name="T55" fmla="*/ 331 h 353"/>
              <a:gd name="T56" fmla="*/ 175 w 414"/>
              <a:gd name="T57" fmla="*/ 331 h 353"/>
              <a:gd name="T58" fmla="*/ 175 w 414"/>
              <a:gd name="T59" fmla="*/ 277 h 353"/>
              <a:gd name="T60" fmla="*/ 192 w 414"/>
              <a:gd name="T61" fmla="*/ 275 h 353"/>
              <a:gd name="T62" fmla="*/ 192 w 414"/>
              <a:gd name="T63" fmla="*/ 332 h 353"/>
              <a:gd name="T64" fmla="*/ 286 w 414"/>
              <a:gd name="T65" fmla="*/ 82 h 353"/>
              <a:gd name="T66" fmla="*/ 271 w 414"/>
              <a:gd name="T67" fmla="*/ 67 h 353"/>
              <a:gd name="T68" fmla="*/ 286 w 414"/>
              <a:gd name="T69" fmla="*/ 52 h 353"/>
              <a:gd name="T70" fmla="*/ 301 w 414"/>
              <a:gd name="T71" fmla="*/ 67 h 353"/>
              <a:gd name="T72" fmla="*/ 286 w 414"/>
              <a:gd name="T73" fmla="*/ 82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4" h="353">
                <a:moveTo>
                  <a:pt x="344" y="55"/>
                </a:moveTo>
                <a:cubicBezTo>
                  <a:pt x="336" y="33"/>
                  <a:pt x="319" y="16"/>
                  <a:pt x="296" y="9"/>
                </a:cubicBezTo>
                <a:cubicBezTo>
                  <a:pt x="263" y="0"/>
                  <a:pt x="228" y="11"/>
                  <a:pt x="206" y="45"/>
                </a:cubicBezTo>
                <a:cubicBezTo>
                  <a:pt x="145" y="140"/>
                  <a:pt x="71" y="200"/>
                  <a:pt x="0" y="174"/>
                </a:cubicBezTo>
                <a:cubicBezTo>
                  <a:pt x="0" y="174"/>
                  <a:pt x="50" y="278"/>
                  <a:pt x="158" y="278"/>
                </a:cubicBezTo>
                <a:cubicBezTo>
                  <a:pt x="159" y="278"/>
                  <a:pt x="160" y="278"/>
                  <a:pt x="160" y="278"/>
                </a:cubicBezTo>
                <a:cubicBezTo>
                  <a:pt x="160" y="332"/>
                  <a:pt x="160" y="332"/>
                  <a:pt x="160" y="332"/>
                </a:cubicBezTo>
                <a:cubicBezTo>
                  <a:pt x="150" y="333"/>
                  <a:pt x="140" y="335"/>
                  <a:pt x="133" y="337"/>
                </a:cubicBezTo>
                <a:cubicBezTo>
                  <a:pt x="129" y="339"/>
                  <a:pt x="127" y="343"/>
                  <a:pt x="128" y="347"/>
                </a:cubicBezTo>
                <a:cubicBezTo>
                  <a:pt x="129" y="351"/>
                  <a:pt x="134" y="353"/>
                  <a:pt x="137" y="352"/>
                </a:cubicBezTo>
                <a:cubicBezTo>
                  <a:pt x="137" y="352"/>
                  <a:pt x="137" y="352"/>
                  <a:pt x="137" y="352"/>
                </a:cubicBezTo>
                <a:cubicBezTo>
                  <a:pt x="147" y="348"/>
                  <a:pt x="161" y="346"/>
                  <a:pt x="176" y="346"/>
                </a:cubicBezTo>
                <a:cubicBezTo>
                  <a:pt x="192" y="346"/>
                  <a:pt x="206" y="348"/>
                  <a:pt x="215" y="352"/>
                </a:cubicBezTo>
                <a:cubicBezTo>
                  <a:pt x="216" y="352"/>
                  <a:pt x="217" y="352"/>
                  <a:pt x="218" y="352"/>
                </a:cubicBezTo>
                <a:cubicBezTo>
                  <a:pt x="221" y="352"/>
                  <a:pt x="223" y="350"/>
                  <a:pt x="224" y="347"/>
                </a:cubicBezTo>
                <a:cubicBezTo>
                  <a:pt x="232" y="348"/>
                  <a:pt x="240" y="350"/>
                  <a:pt x="245" y="352"/>
                </a:cubicBezTo>
                <a:cubicBezTo>
                  <a:pt x="246" y="352"/>
                  <a:pt x="247" y="352"/>
                  <a:pt x="248" y="352"/>
                </a:cubicBezTo>
                <a:cubicBezTo>
                  <a:pt x="251" y="352"/>
                  <a:pt x="254" y="350"/>
                  <a:pt x="255" y="347"/>
                </a:cubicBezTo>
                <a:cubicBezTo>
                  <a:pt x="256" y="343"/>
                  <a:pt x="254" y="339"/>
                  <a:pt x="250" y="337"/>
                </a:cubicBezTo>
                <a:cubicBezTo>
                  <a:pt x="239" y="334"/>
                  <a:pt x="224" y="331"/>
                  <a:pt x="207" y="331"/>
                </a:cubicBezTo>
                <a:cubicBezTo>
                  <a:pt x="207" y="271"/>
                  <a:pt x="207" y="271"/>
                  <a:pt x="207" y="271"/>
                </a:cubicBezTo>
                <a:cubicBezTo>
                  <a:pt x="283" y="251"/>
                  <a:pt x="323" y="185"/>
                  <a:pt x="343" y="112"/>
                </a:cubicBezTo>
                <a:cubicBezTo>
                  <a:pt x="414" y="83"/>
                  <a:pt x="414" y="83"/>
                  <a:pt x="414" y="83"/>
                </a:cubicBezTo>
                <a:lnTo>
                  <a:pt x="344" y="55"/>
                </a:lnTo>
                <a:close/>
                <a:moveTo>
                  <a:pt x="192" y="332"/>
                </a:moveTo>
                <a:cubicBezTo>
                  <a:pt x="192" y="332"/>
                  <a:pt x="192" y="332"/>
                  <a:pt x="192" y="332"/>
                </a:cubicBezTo>
                <a:cubicBezTo>
                  <a:pt x="192" y="332"/>
                  <a:pt x="192" y="332"/>
                  <a:pt x="191" y="332"/>
                </a:cubicBezTo>
                <a:cubicBezTo>
                  <a:pt x="187" y="331"/>
                  <a:pt x="181" y="331"/>
                  <a:pt x="176" y="331"/>
                </a:cubicBezTo>
                <a:cubicBezTo>
                  <a:pt x="176" y="331"/>
                  <a:pt x="176" y="331"/>
                  <a:pt x="175" y="331"/>
                </a:cubicBezTo>
                <a:cubicBezTo>
                  <a:pt x="175" y="277"/>
                  <a:pt x="175" y="277"/>
                  <a:pt x="175" y="277"/>
                </a:cubicBezTo>
                <a:cubicBezTo>
                  <a:pt x="181" y="276"/>
                  <a:pt x="187" y="276"/>
                  <a:pt x="192" y="275"/>
                </a:cubicBezTo>
                <a:lnTo>
                  <a:pt x="192" y="332"/>
                </a:lnTo>
                <a:close/>
                <a:moveTo>
                  <a:pt x="286" y="82"/>
                </a:moveTo>
                <a:cubicBezTo>
                  <a:pt x="278" y="82"/>
                  <a:pt x="271" y="75"/>
                  <a:pt x="271" y="67"/>
                </a:cubicBezTo>
                <a:cubicBezTo>
                  <a:pt x="271" y="59"/>
                  <a:pt x="278" y="52"/>
                  <a:pt x="286" y="52"/>
                </a:cubicBezTo>
                <a:cubicBezTo>
                  <a:pt x="294" y="52"/>
                  <a:pt x="301" y="59"/>
                  <a:pt x="301" y="67"/>
                </a:cubicBezTo>
                <a:cubicBezTo>
                  <a:pt x="301" y="75"/>
                  <a:pt x="294" y="82"/>
                  <a:pt x="286" y="82"/>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61735" tIns="30867" rIns="61735" bIns="30867" numCol="1" rtlCol="0" anchor="ctr" anchorCtr="0" compatLnSpc="1">
            <a:prstTxWarp prst="textNoShape">
              <a:avLst/>
            </a:prstTxWarp>
          </a:bodyPr>
          <a:lstStyle/>
          <a:p>
            <a:pPr defTabSz="555629"/>
            <a:endParaRPr lang="en-US" sz="1100" spc="-92" dirty="0">
              <a:solidFill>
                <a:schemeClr val="tx1"/>
              </a:solidFill>
              <a:latin typeface="Segoe Light" pitchFamily="34" charset="0"/>
            </a:endParaRPr>
          </a:p>
        </p:txBody>
      </p:sp>
      <p:sp>
        <p:nvSpPr>
          <p:cNvPr id="11" name="Rectangle 10"/>
          <p:cNvSpPr/>
          <p:nvPr>
            <p:custDataLst>
              <p:tags r:id="rId1"/>
            </p:custDataLst>
          </p:nvPr>
        </p:nvSpPr>
        <p:spPr bwMode="auto">
          <a:xfrm>
            <a:off x="5102213" y="1293696"/>
            <a:ext cx="2838163" cy="1250020"/>
          </a:xfrm>
          <a:prstGeom prst="rect">
            <a:avLst/>
          </a:prstGeom>
          <a:solidFill>
            <a:srgbClr val="3BBEB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51442" tIns="34295" rIns="51442" bIns="34295" numCol="1" rtlCol="0" anchor="b" anchorCtr="0" compatLnSpc="1">
            <a:prstTxWarp prst="textNoShape">
              <a:avLst/>
            </a:prstTxWarp>
          </a:bodyPr>
          <a:lstStyle/>
          <a:p>
            <a:pPr defTabSz="685666"/>
            <a:r>
              <a:rPr lang="en-US" sz="1200" dirty="0">
                <a:solidFill>
                  <a:schemeClr val="tx1">
                    <a:alpha val="98824"/>
                  </a:schemeClr>
                </a:solidFill>
                <a:latin typeface="Segoe UI" pitchFamily="34" charset="0"/>
                <a:ea typeface="Segoe UI" pitchFamily="34" charset="0"/>
                <a:cs typeface="Segoe UI" pitchFamily="34" charset="0"/>
              </a:rPr>
              <a:t>Talk to our Experts at the TLC</a:t>
            </a:r>
          </a:p>
        </p:txBody>
      </p:sp>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54342" y="1397930"/>
            <a:ext cx="733906" cy="731747"/>
          </a:xfrm>
          <a:prstGeom prst="rect">
            <a:avLst/>
          </a:prstGeom>
        </p:spPr>
      </p:pic>
    </p:spTree>
    <p:extLst>
      <p:ext uri="{BB962C8B-B14F-4D97-AF65-F5344CB8AC3E}">
        <p14:creationId xmlns:p14="http://schemas.microsoft.com/office/powerpoint/2010/main" val="214320487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2"/>
          <p:cNvSpPr>
            <a:spLocks noEditPoints="1"/>
          </p:cNvSpPr>
          <p:nvPr/>
        </p:nvSpPr>
        <p:spPr bwMode="auto">
          <a:xfrm rot="11570685">
            <a:off x="2894385" y="978773"/>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Tree>
    <p:extLst>
      <p:ext uri="{BB962C8B-B14F-4D97-AF65-F5344CB8AC3E}">
        <p14:creationId xmlns:p14="http://schemas.microsoft.com/office/powerpoint/2010/main" val="2235721513"/>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4" name="TechEd Tile"/>
          <p:cNvSpPr/>
          <p:nvPr/>
        </p:nvSpPr>
        <p:spPr bwMode="ltGray">
          <a:xfrm>
            <a:off x="766754" y="876290"/>
            <a:ext cx="3744308" cy="168021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6" name="myTechEd Link"/>
          <p:cNvGrpSpPr/>
          <p:nvPr/>
        </p:nvGrpSpPr>
        <p:grpSpPr>
          <a:xfrm>
            <a:off x="766754" y="1946462"/>
            <a:ext cx="3744308" cy="610038"/>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8" name="Rectangle 7"/>
            <p:cNvSpPr/>
            <p:nvPr/>
          </p:nvSpPr>
          <p:spPr>
            <a:xfrm>
              <a:off x="2313638" y="2649973"/>
              <a:ext cx="2407982" cy="369332"/>
            </a:xfrm>
            <a:prstGeom prst="rect">
              <a:avLst/>
            </a:prstGeom>
          </p:spPr>
          <p:txBody>
            <a:bodyPr wrap="none">
              <a:spAutoFit/>
            </a:bodyPr>
            <a:lstStyle/>
            <a:p>
              <a:pPr marL="0" lvl="1" algn="ctr">
                <a:tabLst>
                  <a:tab pos="1371783" algn="l"/>
                </a:tabLst>
              </a:pPr>
              <a:r>
                <a:rPr lang="en-US" sz="1200" dirty="0">
                  <a:solidFill>
                    <a:schemeClr val="bg2">
                      <a:alpha val="99000"/>
                    </a:schemeClr>
                  </a:solidFill>
                  <a:latin typeface="Segoe UI" pitchFamily="34" charset="0"/>
                  <a:ea typeface="Segoe UI" pitchFamily="34" charset="0"/>
                  <a:cs typeface="Segoe UI" pitchFamily="34" charset="0"/>
                </a:rPr>
                <a:t>Connect. Share. Discuss.</a:t>
              </a:r>
            </a:p>
          </p:txBody>
        </p:sp>
        <p:sp>
          <p:nvSpPr>
            <p:cNvPr id="9" name="Rectangle 8"/>
            <p:cNvSpPr/>
            <p:nvPr/>
          </p:nvSpPr>
          <p:spPr bwMode="white">
            <a:xfrm>
              <a:off x="1022073" y="2961633"/>
              <a:ext cx="4991109" cy="410369"/>
            </a:xfrm>
            <a:prstGeom prst="rect">
              <a:avLst/>
            </a:prstGeom>
          </p:spPr>
          <p:txBody>
            <a:bodyPr wrap="square">
              <a:spAutoFit/>
            </a:bodyPr>
            <a:lstStyle/>
            <a:p>
              <a:pPr algn="ctr"/>
              <a:r>
                <a:rPr lang="en-US" dirty="0">
                  <a:solidFill>
                    <a:srgbClr val="FFFFFF"/>
                  </a:solidFill>
                  <a:hlinkClick r:id="rId3"/>
                </a:rPr>
                <a:t>http</a:t>
              </a:r>
              <a:r>
                <a:rPr lang="en-US" dirty="0" smtClean="0">
                  <a:solidFill>
                    <a:srgbClr val="FFFFFF"/>
                  </a:solidFill>
                  <a:hlinkClick r:id="rId3"/>
                </a:rPr>
                <a:t>://europe.msteched.com</a:t>
              </a:r>
              <a:endParaRPr lang="en-US" dirty="0">
                <a:solidFill>
                  <a:srgbClr val="FFFFFF"/>
                </a:solidFill>
              </a:endParaRPr>
            </a:p>
          </p:txBody>
        </p:sp>
      </p:grpSp>
      <p:grpSp>
        <p:nvGrpSpPr>
          <p:cNvPr id="10" name="MS Learning Tile"/>
          <p:cNvGrpSpPr/>
          <p:nvPr/>
        </p:nvGrpSpPr>
        <p:grpSpPr bwMode="gray">
          <a:xfrm>
            <a:off x="4632936" y="876290"/>
            <a:ext cx="3745443" cy="168021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100" dirty="0">
                    <a:solidFill>
                      <a:schemeClr val="tx1">
                        <a:alpha val="99000"/>
                      </a:scheme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4632936" y="1946462"/>
            <a:ext cx="3748866" cy="610038"/>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Rectangle 17"/>
            <p:cNvSpPr/>
            <p:nvPr/>
          </p:nvSpPr>
          <p:spPr>
            <a:xfrm>
              <a:off x="6576432" y="2649973"/>
              <a:ext cx="4201680" cy="369332"/>
            </a:xfrm>
            <a:prstGeom prst="rect">
              <a:avLst/>
            </a:prstGeom>
          </p:spPr>
          <p:txBody>
            <a:bodyPr wrap="none">
              <a:spAutoFit/>
            </a:bodyPr>
            <a:lstStyle/>
            <a:p>
              <a:pPr marL="0" lvl="1" algn="ctr">
                <a:tabLst>
                  <a:tab pos="1371783" algn="l"/>
                </a:tabLst>
              </a:pPr>
              <a:r>
                <a:rPr lang="en-US" sz="1200" dirty="0">
                  <a:solidFill>
                    <a:schemeClr val="bg2">
                      <a:alpha val="99000"/>
                    </a:schemeClr>
                  </a:solidFill>
                  <a:latin typeface="Segoe UI" pitchFamily="34" charset="0"/>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410369"/>
            </a:xfrm>
            <a:prstGeom prst="rect">
              <a:avLst/>
            </a:prstGeom>
          </p:spPr>
          <p:txBody>
            <a:bodyPr wrap="square">
              <a:spAutoFit/>
            </a:bodyPr>
            <a:lstStyle/>
            <a:p>
              <a:pPr algn="ctr"/>
              <a:r>
                <a:rPr lang="en-US" dirty="0">
                  <a:solidFill>
                    <a:srgbClr val="FFFFFF"/>
                  </a:solidFill>
                  <a:hlinkClick r:id="rId6"/>
                </a:rPr>
                <a:t>www.microsoft.com/learning </a:t>
              </a:r>
              <a:endParaRPr lang="en-US" sz="1200" dirty="0"/>
            </a:p>
          </p:txBody>
        </p:sp>
      </p:grpSp>
      <p:sp>
        <p:nvSpPr>
          <p:cNvPr id="20" name="Left Mask"/>
          <p:cNvSpPr/>
          <p:nvPr/>
        </p:nvSpPr>
        <p:spPr bwMode="hidden">
          <a:xfrm>
            <a:off x="0" y="2556499"/>
            <a:ext cx="9144000" cy="2587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1" name="MS TechNet Tile"/>
          <p:cNvGrpSpPr/>
          <p:nvPr/>
        </p:nvGrpSpPr>
        <p:grpSpPr bwMode="gray">
          <a:xfrm>
            <a:off x="766755" y="2696272"/>
            <a:ext cx="3744308" cy="168021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4"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100" dirty="0">
                    <a:solidFill>
                      <a:schemeClr val="tx1">
                        <a:alpha val="99000"/>
                      </a:scheme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766755" y="3766443"/>
            <a:ext cx="3744308" cy="610038"/>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2066499" y="5076615"/>
              <a:ext cx="2902262" cy="369332"/>
            </a:xfrm>
            <a:prstGeom prst="rect">
              <a:avLst/>
            </a:prstGeom>
          </p:spPr>
          <p:txBody>
            <a:bodyPr wrap="none">
              <a:spAutoFit/>
            </a:bodyPr>
            <a:lstStyle/>
            <a:p>
              <a:pPr marL="0" lvl="1" algn="ctr">
                <a:tabLst>
                  <a:tab pos="1371783" algn="l"/>
                </a:tabLst>
              </a:pPr>
              <a:r>
                <a:rPr lang="en-US" sz="1200" dirty="0">
                  <a:solidFill>
                    <a:schemeClr val="bg2">
                      <a:alpha val="99000"/>
                    </a:schemeClr>
                  </a:soli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410369"/>
            </a:xfrm>
            <a:prstGeom prst="rect">
              <a:avLst/>
            </a:prstGeom>
          </p:spPr>
          <p:txBody>
            <a:bodyPr wrap="square">
              <a:spAutoFit/>
            </a:bodyPr>
            <a:lstStyle/>
            <a:p>
              <a:pPr algn="ctr">
                <a:spcBef>
                  <a:spcPts val="450"/>
                </a:spcBef>
                <a:buSzPct val="120000"/>
                <a:tabLst>
                  <a:tab pos="1371783" algn="l"/>
                </a:tabLst>
                <a:defRPr/>
              </a:pPr>
              <a:r>
                <a:rPr lang="en-US" dirty="0">
                  <a:solidFill>
                    <a:srgbClr val="FFFFFF"/>
                  </a:solidFill>
                  <a:hlinkClick r:id="rId7"/>
                </a:rPr>
                <a:t>http://microsoft.com/technet  </a:t>
              </a:r>
              <a:endParaRPr lang="en-US" dirty="0">
                <a:solidFill>
                  <a:srgbClr val="FFFFFF"/>
                </a:solidFill>
              </a:endParaRPr>
            </a:p>
          </p:txBody>
        </p:sp>
      </p:grpSp>
      <p:grpSp>
        <p:nvGrpSpPr>
          <p:cNvPr id="31" name="MSDN Tile"/>
          <p:cNvGrpSpPr/>
          <p:nvPr/>
        </p:nvGrpSpPr>
        <p:grpSpPr bwMode="gray">
          <a:xfrm>
            <a:off x="4632937" y="2696272"/>
            <a:ext cx="3745443" cy="168021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3" name="Picture 32"/>
            <p:cNvPicPr>
              <a:picLocks noChangeAspect="1"/>
            </p:cNvPicPr>
            <p:nvPr/>
          </p:nvPicPr>
          <p:blipFill>
            <a:blip r:embed="rId8">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4625391" y="3766443"/>
            <a:ext cx="3744308" cy="610038"/>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7400094" y="5076615"/>
              <a:ext cx="2522084" cy="369332"/>
            </a:xfrm>
            <a:prstGeom prst="rect">
              <a:avLst/>
            </a:prstGeom>
          </p:spPr>
          <p:txBody>
            <a:bodyPr wrap="none">
              <a:spAutoFit/>
            </a:bodyPr>
            <a:lstStyle/>
            <a:p>
              <a:pPr marL="0" lvl="1" algn="ctr">
                <a:tabLst>
                  <a:tab pos="1371783" algn="l"/>
                </a:tabLst>
              </a:pPr>
              <a:r>
                <a:rPr lang="en-US" sz="1200" dirty="0">
                  <a:solidFill>
                    <a:schemeClr val="bg2">
                      <a:alpha val="99000"/>
                    </a:schemeClr>
                  </a:soli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410369"/>
            </a:xfrm>
            <a:prstGeom prst="rect">
              <a:avLst/>
            </a:prstGeom>
          </p:spPr>
          <p:txBody>
            <a:bodyPr wrap="square">
              <a:spAutoFit/>
            </a:bodyPr>
            <a:lstStyle/>
            <a:p>
              <a:pPr algn="ctr"/>
              <a:r>
                <a:rPr lang="en-US" dirty="0">
                  <a:solidFill>
                    <a:srgbClr val="FFFFFF"/>
                  </a:solidFill>
                  <a:hlinkClick r:id="rId10"/>
                </a:rPr>
                <a:t>http://microsoft.com/msdn </a:t>
              </a:r>
              <a:endParaRPr lang="en-US" dirty="0">
                <a:solidFill>
                  <a:srgbClr val="FFFFFF"/>
                </a:solidFill>
              </a:endParaRPr>
            </a:p>
          </p:txBody>
        </p:sp>
      </p:grpSp>
      <p:sp useBgFill="1">
        <p:nvSpPr>
          <p:cNvPr id="38" name="Left Mask"/>
          <p:cNvSpPr/>
          <p:nvPr/>
        </p:nvSpPr>
        <p:spPr bwMode="auto">
          <a:xfrm>
            <a:off x="0" y="4376482"/>
            <a:ext cx="9144000" cy="767018"/>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a:endParaRPr lang="en-US" sz="17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black">
          <a:xfrm>
            <a:off x="386962" y="4619593"/>
            <a:ext cx="698151" cy="322326"/>
          </a:xfrm>
          <a:prstGeom prst="rect">
            <a:avLst/>
          </a:prstGeom>
          <a:noFill/>
          <a:extLst>
            <a:ext uri="{909E8E84-426E-40DD-AFC4-6F175D3DCCD1}">
              <a14:hiddenFill xmlns:a14="http://schemas.microsoft.com/office/drawing/2010/main">
                <a:solidFill>
                  <a:srgbClr val="FFFFFF"/>
                </a:solidFill>
              </a14:hiddenFill>
            </a:ext>
          </a:extLst>
        </p:spPr>
      </p:pic>
      <p:pic>
        <p:nvPicPr>
          <p:cNvPr id="42" name="TechEd Logo"/>
          <p:cNvPicPr>
            <a:picLocks noChangeAspect="1" noChangeArrowheads="1"/>
          </p:cNvPicPr>
          <p:nvPr/>
        </p:nvPicPr>
        <p:blipFill rotWithShape="1">
          <a:blip r:embed="rId12">
            <a:extLst>
              <a:ext uri="{BEBA8EAE-BF5A-486C-A8C5-ECC9F3942E4B}">
                <a14:imgProps xmlns:a14="http://schemas.microsoft.com/office/drawing/2010/main">
                  <a14:imgLayer r:embed="rId13">
                    <a14:imgEffect>
                      <a14:brightnessContrast bright="100000"/>
                    </a14:imgEffect>
                  </a14:imgLayer>
                </a14:imgProps>
              </a:ext>
              <a:ext uri="{28A0092B-C50C-407E-A947-70E740481C1C}">
                <a14:useLocalDpi xmlns:a14="http://schemas.microsoft.com/office/drawing/2010/main" val="0"/>
              </a:ext>
            </a:extLst>
          </a:blip>
          <a:srcRect/>
          <a:stretch/>
        </p:blipFill>
        <p:spPr bwMode="auto">
          <a:xfrm>
            <a:off x="1863578" y="1022458"/>
            <a:ext cx="1550658" cy="7826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276694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500"/>
                                  </p:stCondLst>
                                  <p:childTnLst>
                                    <p:set>
                                      <p:cBhvr>
                                        <p:cTn id="8" dur="1" fill="hold">
                                          <p:stCondLst>
                                            <p:cond delay="0"/>
                                          </p:stCondLst>
                                        </p:cTn>
                                        <p:tgtEl>
                                          <p:spTgt spid="6"/>
                                        </p:tgtEl>
                                        <p:attrNameLst>
                                          <p:attrName>style.visibility</p:attrName>
                                        </p:attrNameLst>
                                      </p:cBhvr>
                                      <p:to>
                                        <p:strVal val="visible"/>
                                      </p:to>
                                    </p:set>
                                    <p:anim calcmode="lin" valueType="num">
                                      <p:cBhvr additive="base">
                                        <p:cTn id="9" dur="1300" fill="hold"/>
                                        <p:tgtEl>
                                          <p:spTgt spid="6"/>
                                        </p:tgtEl>
                                        <p:attrNameLst>
                                          <p:attrName>ppt_x</p:attrName>
                                        </p:attrNameLst>
                                      </p:cBhvr>
                                      <p:tavLst>
                                        <p:tav tm="0">
                                          <p:val>
                                            <p:strVal val="#ppt_x"/>
                                          </p:val>
                                        </p:tav>
                                        <p:tav tm="100000">
                                          <p:val>
                                            <p:strVal val="#ppt_x"/>
                                          </p:val>
                                        </p:tav>
                                      </p:tavLst>
                                    </p:anim>
                                    <p:anim calcmode="lin" valueType="num">
                                      <p:cBhvr additive="base">
                                        <p:cTn id="10" dur="1300" fill="hold"/>
                                        <p:tgtEl>
                                          <p:spTgt spid="6"/>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600" fill="hold"/>
                                        <p:tgtEl>
                                          <p:spTgt spid="10"/>
                                        </p:tgtEl>
                                        <p:attrNameLst>
                                          <p:attrName>ppt_x</p:attrName>
                                        </p:attrNameLst>
                                      </p:cBhvr>
                                      <p:tavLst>
                                        <p:tav tm="0">
                                          <p:val>
                                            <p:strVal val="#ppt_x"/>
                                          </p:val>
                                        </p:tav>
                                        <p:tav tm="100000">
                                          <p:val>
                                            <p:strVal val="#ppt_x"/>
                                          </p:val>
                                        </p:tav>
                                      </p:tavLst>
                                    </p:anim>
                                    <p:anim calcmode="lin" valueType="num">
                                      <p:cBhvr additive="base">
                                        <p:cTn id="14" dur="16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50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1300" fill="hold"/>
                                        <p:tgtEl>
                                          <p:spTgt spid="16"/>
                                        </p:tgtEl>
                                        <p:attrNameLst>
                                          <p:attrName>ppt_x</p:attrName>
                                        </p:attrNameLst>
                                      </p:cBhvr>
                                      <p:tavLst>
                                        <p:tav tm="0">
                                          <p:val>
                                            <p:strVal val="#ppt_x"/>
                                          </p:val>
                                        </p:tav>
                                        <p:tav tm="100000">
                                          <p:val>
                                            <p:strVal val="#ppt_x"/>
                                          </p:val>
                                        </p:tav>
                                      </p:tavLst>
                                    </p:anim>
                                    <p:anim calcmode="lin" valueType="num">
                                      <p:cBhvr additive="base">
                                        <p:cTn id="18" dur="13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20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1600" fill="hold"/>
                                        <p:tgtEl>
                                          <p:spTgt spid="21"/>
                                        </p:tgtEl>
                                        <p:attrNameLst>
                                          <p:attrName>ppt_x</p:attrName>
                                        </p:attrNameLst>
                                      </p:cBhvr>
                                      <p:tavLst>
                                        <p:tav tm="0">
                                          <p:val>
                                            <p:strVal val="#ppt_x"/>
                                          </p:val>
                                        </p:tav>
                                        <p:tav tm="100000">
                                          <p:val>
                                            <p:strVal val="#ppt_x"/>
                                          </p:val>
                                        </p:tav>
                                      </p:tavLst>
                                    </p:anim>
                                    <p:anim calcmode="lin" valueType="num">
                                      <p:cBhvr additive="base">
                                        <p:cTn id="22" dur="16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75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1300" fill="hold"/>
                                        <p:tgtEl>
                                          <p:spTgt spid="27"/>
                                        </p:tgtEl>
                                        <p:attrNameLst>
                                          <p:attrName>ppt_x</p:attrName>
                                        </p:attrNameLst>
                                      </p:cBhvr>
                                      <p:tavLst>
                                        <p:tav tm="0">
                                          <p:val>
                                            <p:strVal val="#ppt_x"/>
                                          </p:val>
                                        </p:tav>
                                        <p:tav tm="100000">
                                          <p:val>
                                            <p:strVal val="#ppt_x"/>
                                          </p:val>
                                        </p:tav>
                                      </p:tavLst>
                                    </p:anim>
                                    <p:anim calcmode="lin" valueType="num">
                                      <p:cBhvr additive="base">
                                        <p:cTn id="26" dur="1300" fill="hold"/>
                                        <p:tgtEl>
                                          <p:spTgt spid="27"/>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3250"/>
                                  </p:stCondLst>
                                  <p:childTnLst>
                                    <p:set>
                                      <p:cBhvr>
                                        <p:cTn id="28" dur="1" fill="hold">
                                          <p:stCondLst>
                                            <p:cond delay="0"/>
                                          </p:stCondLst>
                                        </p:cTn>
                                        <p:tgtEl>
                                          <p:spTgt spid="31"/>
                                        </p:tgtEl>
                                        <p:attrNameLst>
                                          <p:attrName>style.visibility</p:attrName>
                                        </p:attrNameLst>
                                      </p:cBhvr>
                                      <p:to>
                                        <p:strVal val="visible"/>
                                      </p:to>
                                    </p:set>
                                    <p:anim calcmode="lin" valueType="num">
                                      <p:cBhvr additive="base">
                                        <p:cTn id="29" dur="1600" fill="hold"/>
                                        <p:tgtEl>
                                          <p:spTgt spid="31"/>
                                        </p:tgtEl>
                                        <p:attrNameLst>
                                          <p:attrName>ppt_x</p:attrName>
                                        </p:attrNameLst>
                                      </p:cBhvr>
                                      <p:tavLst>
                                        <p:tav tm="0">
                                          <p:val>
                                            <p:strVal val="#ppt_x"/>
                                          </p:val>
                                        </p:tav>
                                        <p:tav tm="100000">
                                          <p:val>
                                            <p:strVal val="#ppt_x"/>
                                          </p:val>
                                        </p:tav>
                                      </p:tavLst>
                                    </p:anim>
                                    <p:anim calcmode="lin" valueType="num">
                                      <p:cBhvr additive="base">
                                        <p:cTn id="30" dur="1600" fill="hold"/>
                                        <p:tgtEl>
                                          <p:spTgt spid="31"/>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400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1300" fill="hold"/>
                                        <p:tgtEl>
                                          <p:spTgt spid="34"/>
                                        </p:tgtEl>
                                        <p:attrNameLst>
                                          <p:attrName>ppt_x</p:attrName>
                                        </p:attrNameLst>
                                      </p:cBhvr>
                                      <p:tavLst>
                                        <p:tav tm="0">
                                          <p:val>
                                            <p:strVal val="#ppt_x"/>
                                          </p:val>
                                        </p:tav>
                                        <p:tav tm="100000">
                                          <p:val>
                                            <p:strVal val="#ppt_x"/>
                                          </p:val>
                                        </p:tav>
                                      </p:tavLst>
                                    </p:anim>
                                    <p:anim calcmode="lin" valueType="num">
                                      <p:cBhvr additive="base">
                                        <p:cTn id="34" dur="1300" fill="hold"/>
                                        <p:tgtEl>
                                          <p:spTgt spid="34"/>
                                        </p:tgtEl>
                                        <p:attrNameLst>
                                          <p:attrName>ppt_y</p:attrName>
                                        </p:attrNameLst>
                                      </p:cBhvr>
                                      <p:tavLst>
                                        <p:tav tm="0">
                                          <p:val>
                                            <p:strVal val="1+#ppt_h/2"/>
                                          </p:val>
                                        </p:tav>
                                        <p:tav tm="100000">
                                          <p:val>
                                            <p:strVal val="#ppt_y"/>
                                          </p:val>
                                        </p:tav>
                                      </p:tavLst>
                                    </p:anim>
                                  </p:childTnLst>
                                </p:cTn>
                              </p:par>
                            </p:childTnLst>
                          </p:cTn>
                        </p:par>
                        <p:par>
                          <p:cTn id="35" fill="hold">
                            <p:stCondLst>
                              <p:cond delay="5300"/>
                            </p:stCondLst>
                            <p:childTnLst>
                              <p:par>
                                <p:cTn id="36" presetID="1" presetClass="exit" presetSubtype="0" fill="hold" grpId="1" nodeType="afterEffect">
                                  <p:stCondLst>
                                    <p:cond delay="0"/>
                                  </p:stCondLst>
                                  <p:childTnLst>
                                    <p:set>
                                      <p:cBhvr>
                                        <p:cTn id="37"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Evaluations</a:t>
            </a:r>
            <a:endParaRPr lang="en-US" dirty="0"/>
          </a:p>
        </p:txBody>
      </p:sp>
      <p:sp>
        <p:nvSpPr>
          <p:cNvPr id="3" name="Subtitle 2"/>
          <p:cNvSpPr>
            <a:spLocks noGrp="1"/>
          </p:cNvSpPr>
          <p:nvPr>
            <p:ph type="subTitle" idx="1"/>
          </p:nvPr>
        </p:nvSpPr>
        <p:spPr>
          <a:xfrm>
            <a:off x="3135106" y="3600450"/>
            <a:ext cx="5266942" cy="631999"/>
          </a:xfrm>
        </p:spPr>
        <p:txBody>
          <a:bodyPr/>
          <a:lstStyle/>
          <a:p>
            <a:r>
              <a:rPr lang="en-GB" sz="2100" dirty="0">
                <a:hlinkClick r:id="rId3"/>
              </a:rPr>
              <a:t>http://europe.msteched.com/sessions</a:t>
            </a:r>
            <a:endParaRPr lang="en-GB" sz="2100" dirty="0"/>
          </a:p>
        </p:txBody>
      </p:sp>
      <p:sp>
        <p:nvSpPr>
          <p:cNvPr id="2" name="Title 1"/>
          <p:cNvSpPr>
            <a:spLocks noGrp="1"/>
          </p:cNvSpPr>
          <p:nvPr>
            <p:ph type="ctrTitle"/>
          </p:nvPr>
        </p:nvSpPr>
        <p:spPr/>
        <p:txBody>
          <a:bodyPr/>
          <a:lstStyle/>
          <a:p>
            <a:r>
              <a:rPr lang="en-GB" dirty="0"/>
              <a:t>Submit your evals </a:t>
            </a:r>
            <a:r>
              <a:rPr lang="en-GB" dirty="0" smtClean="0"/>
              <a:t>online </a:t>
            </a:r>
            <a:endParaRPr lang="en-US" dirty="0"/>
          </a:p>
        </p:txBody>
      </p:sp>
      <p:sp useBgFill="1">
        <p:nvSpPr>
          <p:cNvPr id="5" name="MASK bottom"/>
          <p:cNvSpPr/>
          <p:nvPr/>
        </p:nvSpPr>
        <p:spPr bwMode="auto">
          <a:xfrm>
            <a:off x="2914218" y="4514850"/>
            <a:ext cx="6229782" cy="62865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 useBgFill="1">
        <p:nvSpPr>
          <p:cNvPr id="6" name="MASK top"/>
          <p:cNvSpPr/>
          <p:nvPr/>
        </p:nvSpPr>
        <p:spPr bwMode="auto">
          <a:xfrm>
            <a:off x="2914218" y="0"/>
            <a:ext cx="6229782" cy="1128498"/>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68586" tIns="34293" rIns="68586" bIns="34293" numCol="1" rtlCol="0" anchor="ctr" anchorCtr="0" compatLnSpc="1">
            <a:prstTxWarp prst="textNoShape">
              <a:avLst/>
            </a:prstTxWarp>
          </a:bodyPr>
          <a:lstStyle/>
          <a:p>
            <a:pPr algn="ctr" defTabSz="685666" fontAlgn="base">
              <a:spcBef>
                <a:spcPct val="0"/>
              </a:spcBef>
              <a:spcAft>
                <a:spcPct val="0"/>
              </a:spcAft>
            </a:pPr>
            <a:endParaRPr lang="en-US" sz="17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2915066267"/>
      </p:ext>
    </p:extLst>
  </p:cSld>
  <p:clrMapOvr>
    <a:masterClrMapping/>
  </p:clrMapOvr>
  <p:transition spd="slow">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3097018" y="2324841"/>
            <a:ext cx="2949964" cy="493819"/>
          </a:xfrm>
          <a:prstGeom prst="rect">
            <a:avLst/>
          </a:prstGeom>
          <a:noFill/>
          <a:ln>
            <a:noFill/>
          </a:ln>
        </p:spPr>
      </p:pic>
      <p:sp>
        <p:nvSpPr>
          <p:cNvPr id="5" name="Text Box 3"/>
          <p:cNvSpPr txBox="1">
            <a:spLocks noChangeArrowheads="1"/>
          </p:cNvSpPr>
          <p:nvPr/>
        </p:nvSpPr>
        <p:spPr bwMode="blackWhite">
          <a:xfrm>
            <a:off x="381000" y="4420061"/>
            <a:ext cx="8382000" cy="311613"/>
          </a:xfrm>
          <a:prstGeom prst="rect">
            <a:avLst/>
          </a:prstGeom>
          <a:noFill/>
          <a:ln w="12700">
            <a:noFill/>
            <a:miter lim="800000"/>
            <a:headEnd type="none" w="sm" len="sm"/>
            <a:tailEnd type="none" w="sm" len="sm"/>
          </a:ln>
          <a:effectLst/>
        </p:spPr>
        <p:txBody>
          <a:bodyPr vert="horz" wrap="square" lIns="68578" tIns="34289" rIns="68578" bIns="34289" numCol="1" anchor="t" anchorCtr="0" compatLnSpc="1">
            <a:prstTxWarp prst="textNoShape">
              <a:avLst/>
            </a:prstTxWarp>
            <a:spAutoFit/>
          </a:bodyPr>
          <a:lstStyle/>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 2012 Microsoft Corporation. All rights reserved. Microsoft, Windows, Windows Vista and other product names are or may be registered trademarks and/or trademarks in the U.S. and/or other countries.</a:t>
            </a:r>
          </a:p>
          <a:p>
            <a:pPr algn="ctr" defTabSz="685666"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br>
              <a:rPr lang="en-US" sz="500" dirty="0">
                <a:gradFill>
                  <a:gsLst>
                    <a:gs pos="0">
                      <a:schemeClr val="tx1"/>
                    </a:gs>
                    <a:gs pos="100000">
                      <a:schemeClr val="tx1"/>
                    </a:gs>
                  </a:gsLst>
                  <a:lin ang="5400000" scaled="0"/>
                </a:gradFill>
                <a:latin typeface="Segoe UI" pitchFamily="34" charset="0"/>
                <a:cs typeface="Arial" charset="0"/>
              </a:rPr>
            </a:br>
            <a:r>
              <a:rPr lang="en-US" sz="500" dirty="0">
                <a:gradFill>
                  <a:gsLst>
                    <a:gs pos="0">
                      <a:schemeClr val="tx1"/>
                    </a:gs>
                    <a:gs pos="100000">
                      <a:schemeClr val="tx1"/>
                    </a:gs>
                  </a:gsLst>
                  <a:lin ang="5400000" scaled="0"/>
                </a:gradFill>
                <a:latin typeface="Segoe UI" pitchFamily="34" charset="0"/>
                <a:cs typeface="Arial" charset="0"/>
              </a:rPr>
              <a:t>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89299521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2"/>
          <p:cNvSpPr>
            <a:spLocks noEditPoints="1"/>
          </p:cNvSpPr>
          <p:nvPr/>
        </p:nvSpPr>
        <p:spPr bwMode="auto">
          <a:xfrm rot="11570685">
            <a:off x="969350" y="809930"/>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6" name="Freeform 72"/>
          <p:cNvSpPr>
            <a:spLocks noEditPoints="1"/>
          </p:cNvSpPr>
          <p:nvPr/>
        </p:nvSpPr>
        <p:spPr bwMode="auto">
          <a:xfrm rot="11570685">
            <a:off x="4411048" y="825516"/>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8" name="Left-Right Arrow 7"/>
          <p:cNvSpPr/>
          <p:nvPr/>
        </p:nvSpPr>
        <p:spPr bwMode="auto">
          <a:xfrm>
            <a:off x="3352800" y="2914650"/>
            <a:ext cx="1752600" cy="228600"/>
          </a:xfrm>
          <a:prstGeom prst="lef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Chord 9"/>
          <p:cNvSpPr/>
          <p:nvPr/>
        </p:nvSpPr>
        <p:spPr bwMode="auto">
          <a:xfrm>
            <a:off x="1828800" y="2419350"/>
            <a:ext cx="762000" cy="1295400"/>
          </a:xfrm>
          <a:prstGeom prst="chord">
            <a:avLst>
              <a:gd name="adj1" fmla="val 5369314"/>
              <a:gd name="adj2" fmla="val 16158441"/>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Chord 10"/>
          <p:cNvSpPr/>
          <p:nvPr/>
        </p:nvSpPr>
        <p:spPr bwMode="auto">
          <a:xfrm>
            <a:off x="5257800" y="2419350"/>
            <a:ext cx="762000" cy="1295400"/>
          </a:xfrm>
          <a:prstGeom prst="chord">
            <a:avLst>
              <a:gd name="adj1" fmla="val 5369314"/>
              <a:gd name="adj2" fmla="val 16158441"/>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75212440"/>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72"/>
          <p:cNvSpPr>
            <a:spLocks noEditPoints="1"/>
          </p:cNvSpPr>
          <p:nvPr/>
        </p:nvSpPr>
        <p:spPr bwMode="auto">
          <a:xfrm rot="11570685">
            <a:off x="969350" y="809930"/>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6" name="Freeform 72"/>
          <p:cNvSpPr>
            <a:spLocks noEditPoints="1"/>
          </p:cNvSpPr>
          <p:nvPr/>
        </p:nvSpPr>
        <p:spPr bwMode="auto">
          <a:xfrm rot="11570685">
            <a:off x="4411048" y="825516"/>
            <a:ext cx="2997149" cy="3002549"/>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rgbClr val="FFFFFF"/>
          </a:solidFill>
          <a:ln>
            <a:noFill/>
          </a:ln>
        </p:spPr>
        <p:txBody>
          <a:bodyPr vert="horz" wrap="square" lIns="68589" tIns="34295" rIns="68589" bIns="34295" numCol="1" anchor="t" anchorCtr="0" compatLnSpc="1">
            <a:prstTxWarp prst="textNoShape">
              <a:avLst/>
            </a:prstTxWarp>
          </a:bodyPr>
          <a:lstStyle/>
          <a:p>
            <a:endParaRPr lang="en-US"/>
          </a:p>
        </p:txBody>
      </p:sp>
      <p:sp>
        <p:nvSpPr>
          <p:cNvPr id="8" name="Left-Right Arrow 7"/>
          <p:cNvSpPr/>
          <p:nvPr/>
        </p:nvSpPr>
        <p:spPr bwMode="auto">
          <a:xfrm>
            <a:off x="3352800" y="2914650"/>
            <a:ext cx="1752600" cy="228600"/>
          </a:xfrm>
          <a:prstGeom prst="leftRightArrow">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0" name="Chord 9"/>
          <p:cNvSpPr/>
          <p:nvPr/>
        </p:nvSpPr>
        <p:spPr bwMode="auto">
          <a:xfrm>
            <a:off x="1745508"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11" name="Chord 10"/>
          <p:cNvSpPr/>
          <p:nvPr/>
        </p:nvSpPr>
        <p:spPr bwMode="auto">
          <a:xfrm>
            <a:off x="5257800" y="2419350"/>
            <a:ext cx="762000" cy="1295400"/>
          </a:xfrm>
          <a:prstGeom prst="chord">
            <a:avLst>
              <a:gd name="adj1" fmla="val 5369314"/>
              <a:gd name="adj2" fmla="val 16158441"/>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7" name="Chord 6"/>
          <p:cNvSpPr/>
          <p:nvPr/>
        </p:nvSpPr>
        <p:spPr bwMode="auto">
          <a:xfrm>
            <a:off x="5181600" y="2343150"/>
            <a:ext cx="1954645" cy="1447800"/>
          </a:xfrm>
          <a:prstGeom prst="chord">
            <a:avLst>
              <a:gd name="adj1" fmla="val 5369314"/>
              <a:gd name="adj2" fmla="val 16216142"/>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latin typeface="Segoe UI" pitchFamily="34" charset="0"/>
              <a:ea typeface="Segoe UI" pitchFamily="34" charset="0"/>
              <a:cs typeface="Segoe UI" pitchFamily="34" charset="0"/>
            </a:endParaRPr>
          </a:p>
        </p:txBody>
      </p:sp>
      <p:sp>
        <p:nvSpPr>
          <p:cNvPr id="2" name="TextBox 1"/>
          <p:cNvSpPr txBox="1"/>
          <p:nvPr/>
        </p:nvSpPr>
        <p:spPr>
          <a:xfrm>
            <a:off x="2362200" y="4123646"/>
            <a:ext cx="4343400" cy="627864"/>
          </a:xfrm>
          <a:prstGeom prst="rect">
            <a:avLst/>
          </a:prstGeom>
          <a:noFill/>
        </p:spPr>
        <p:txBody>
          <a:bodyPr wrap="square" lIns="91440" tIns="91440" rIns="91440" bIns="91440" rtlCol="0">
            <a:spAutoFit/>
          </a:bodyPr>
          <a:lstStyle/>
          <a:p>
            <a:pPr>
              <a:lnSpc>
                <a:spcPct val="90000"/>
              </a:lnSpc>
              <a:spcBef>
                <a:spcPct val="20000"/>
              </a:spcBef>
              <a:buSzPct val="90000"/>
            </a:pPr>
            <a:r>
              <a:rPr lang="en-US" sz="3200" dirty="0" smtClean="0">
                <a:solidFill>
                  <a:schemeClr val="tx1">
                    <a:alpha val="99000"/>
                  </a:schemeClr>
                </a:solidFill>
              </a:rPr>
              <a:t>Need More Storage</a:t>
            </a:r>
          </a:p>
        </p:txBody>
      </p:sp>
    </p:spTree>
    <p:extLst>
      <p:ext uri="{BB962C8B-B14F-4D97-AF65-F5344CB8AC3E}">
        <p14:creationId xmlns:p14="http://schemas.microsoft.com/office/powerpoint/2010/main" val="793290969"/>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11DF4F-98ED-4859-8780-5079744A113B}&quot;/&gt;&lt;isInvalidForFieldText val=&quot;0&quot;/&gt;&lt;Image&gt;&lt;filename val=&quot;C:\Users\agonzalez\Documents\My Adobe Presentations\VAR_Intro_8min_Narrated_19May10\data\asimages\{8C11DF4F-98ED-4859-8780-5079744A113B}_6.png&quot;/&gt;&lt;left val=&quot;41&quot;/&gt;&lt;top val=&quot;387&quot;/&gt;&lt;width val=&quot;74&quot;/&gt;&lt;height val=&quot;61&quot;/&gt;&lt;hasText val=&quot;1&quot;/&gt;&lt;/Image&gt;&lt;/ThreeDShapeInfo&gt;"/>
</p:tagLst>
</file>

<file path=ppt/tags/tag10.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11DF4F-98ED-4859-8780-5079744A113B}&quot;/&gt;&lt;isInvalidForFieldText val=&quot;0&quot;/&gt;&lt;Image&gt;&lt;filename val=&quot;C:\Users\agonzalez\Documents\My Adobe Presentations\VAR_Intro_8min_Narrated_19May10\data\asimages\{8C11DF4F-98ED-4859-8780-5079744A113B}_6.png&quot;/&gt;&lt;left val=&quot;41&quot;/&gt;&lt;top val=&quot;387&quot;/&gt;&lt;width val=&quot;74&quot;/&gt;&lt;height val=&quot;61&quot;/&gt;&lt;hasText val=&quot;1&quot;/&gt;&lt;/Image&gt;&lt;/ThreeDShapeInfo&gt;"/>
</p:tagLst>
</file>

<file path=ppt/tags/tag11.xml><?xml version="1.0" encoding="utf-8"?>
<p:tagLst xmlns:a="http://schemas.openxmlformats.org/drawingml/2006/main" xmlns:r="http://schemas.openxmlformats.org/officeDocument/2006/relationships" xmlns:p="http://schemas.openxmlformats.org/presentationml/2006/main">
  <p:tag name="MMPROD_SUBSTITUTION_ID" val="{5476AEDE-9F47-4788-AA04-636E1FD0D8AB}"/>
</p:tagLst>
</file>

<file path=ppt/tags/tag12.xml><?xml version="1.0" encoding="utf-8"?>
<p:tagLst xmlns:a="http://schemas.openxmlformats.org/drawingml/2006/main" xmlns:r="http://schemas.openxmlformats.org/officeDocument/2006/relationships" xmlns:p="http://schemas.openxmlformats.org/presentationml/2006/main">
  <p:tag name="PRESENTER_SHAPEINFO" val="&lt;ThreeDShapeInfo&gt;&lt;uuid val=&quot;{8C11DF4F-98ED-4859-8780-5079744A113B}&quot;/&gt;&lt;isInvalidForFieldText val=&quot;0&quot;/&gt;&lt;Image&gt;&lt;filename val=&quot;C:\Users\agonzalez\Documents\My Adobe Presentations\VAR_Intro_8min_Narrated_19May10\data\asimages\{8C11DF4F-98ED-4859-8780-5079744A113B}_6.png&quot;/&gt;&lt;left val=&quot;41&quot;/&gt;&lt;top val=&quot;387&quot;/&gt;&lt;width val=&quot;74&quot;/&gt;&lt;height val=&quot;6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MMPROD_SUBSTITUTION_ID" val="{CD6B7A6F-FD16-4353-8CB4-6D856128B36C}"/>
</p:tagLst>
</file>

<file path=ppt/tags/tag14.xml><?xml version="1.0" encoding="utf-8"?>
<p:tagLst xmlns:a="http://schemas.openxmlformats.org/drawingml/2006/main" xmlns:r="http://schemas.openxmlformats.org/officeDocument/2006/relationships" xmlns:p="http://schemas.openxmlformats.org/presentationml/2006/main">
  <p:tag name="PRESENTER_SHAPEINFO" val="&lt;ThreeDShapeInfo&gt;&lt;uuid val=&quot;{626C86AF-797A-4792-BD0A-EE055FCF98AC}&quot;/&gt;&lt;isInvalidForFieldText val=&quot;0&quot;/&gt;&lt;Image&gt;&lt;filename val=&quot;C:\Users\agonzalez\Documents\My Adobe Presentations\VAR_Intro_8min_Narrated_19May10\data\asimages\{626C86AF-797A-4792-BD0A-EE055FCF98AC}_6.png&quot;/&gt;&lt;left val=&quot;385&quot;/&gt;&lt;top val=&quot;160&quot;/&gt;&lt;width val=&quot;68&quot;/&gt;&lt;height val=&quot;50&quot;/&gt;&lt;hasText val=&quot;1&quot;/&gt;&lt;/Image&gt;&lt;/ThreeDShapeInfo&gt;"/>
  <p:tag name="MMPROD_SUBSTITUTION_ID" val="{A30F0D58-3AA4-4885-BDFE-6B8267354954}"/>
</p:tagLst>
</file>

<file path=ppt/tags/tag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A4081D-840B-49C0-873F-E5D11A8979EA}&quot;/&gt;&lt;isInvalidForFieldText val=&quot;0&quot;/&gt;&lt;Image&gt;&lt;filename val=&quot;C:\Users\agonzalez\Documents\My Adobe Presentations\VAR_Intro_8min_Narrated_19May10\data\asimages\{18A4081D-840B-49C0-873F-E5D11A8979EA}_6.png&quot;/&gt;&lt;left val=&quot;86&quot;/&gt;&lt;top val=&quot;169&quot;/&gt;&lt;width val=&quot;59&quot;/&gt;&lt;height val=&quot;31&quot;/&gt;&lt;hasText val=&quot;1&quot;/&gt;&lt;/Image&gt;&lt;/ThreeDShapeInfo&gt;"/>
  <p:tag name="MMPROD_SUBSTITUTION_ID" val="{30BCC013-6509-4AF2-9EB0-01A6FD7F5CC6}"/>
</p:tagLst>
</file>

<file path=ppt/tags/tag16.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502E7-F5C8-4CD3-A483-539C4319CEF1}&quot;/&gt;&lt;isInvalidForFieldText val=&quot;0&quot;/&gt;&lt;Image&gt;&lt;filename val=&quot;C:\Users\agonzalez\Documents\My Adobe Presentations\VAR_Intro_8min_Narrated_19May10\data\asimages\{195502E7-F5C8-4CD3-A483-539C4319CEF1}_6.png&quot;/&gt;&lt;left val=&quot;105&quot;/&gt;&lt;top val=&quot;402&quot;/&gt;&lt;width val=&quot;104&quot;/&gt;&lt;height val=&quot;9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INFO" val="&lt;ThreeDShapeInfo&gt;&lt;uuid val=&quot;{1B4607DB-5B3B-4D09-BA7B-2F28B41F1236}&quot;/&gt;&lt;isInvalidForFieldText val=&quot;0&quot;/&gt;&lt;Image&gt;&lt;filename val=&quot;C:\Users\agonzalez\Documents\My Adobe Presentations\VAR_Intro_8min_Narrated_19May10\data\asimages\{1B4607DB-5B3B-4D09-BA7B-2F28B41F1236}_6.png&quot;/&gt;&lt;left val=&quot;387&quot;/&gt;&lt;top val=&quot;399&quot;/&gt;&lt;width val=&quot;79&quot;/&gt;&lt;height val=&quot;61&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INFO" val="&lt;ThreeDShapeInfo&gt;&lt;uuid val=&quot;{5BCA4CA9-A25A-41C7-B501-BF2D9944882E}&quot;/&gt;&lt;isInvalidForFieldText val=&quot;0&quot;/&gt;&lt;Image&gt;&lt;filename val=&quot;C:\Users\agonzalez\Documents\My Adobe Presentations\VAR_Intro_8min_Narrated_19May10\data\asimages\{5BCA4CA9-A25A-41C7-B501-BF2D9944882E}_6.png&quot;/&gt;&lt;left val=&quot;75&quot;/&gt;&lt;top val=&quot;128&quot;/&gt;&lt;width val=&quot;457&quot;/&gt;&lt;height val=&quot;83&quot;/&gt;&lt;hasText val=&quot;1&quot;/&gt;&lt;/Image&gt;&lt;/ThreeDShapeInfo&gt;"/>
  <p:tag name="MMPROD_SUBSTITUTION_ID" val="{569CBA16-1662-45C5-BA32-A4F918C376F4}"/>
</p:tagLst>
</file>

<file path=ppt/tags/tag19.xml><?xml version="1.0" encoding="utf-8"?>
<p:tagLst xmlns:a="http://schemas.openxmlformats.org/drawingml/2006/main" xmlns:r="http://schemas.openxmlformats.org/officeDocument/2006/relationships" xmlns:p="http://schemas.openxmlformats.org/presentationml/2006/main">
  <p:tag name="MMPROD_SUBSTITUTION_ID" val="{D485F6C6-3720-47F1-82C3-854AFBACD895}"/>
</p:tagLst>
</file>

<file path=ppt/tags/tag2.xml><?xml version="1.0" encoding="utf-8"?>
<p:tagLst xmlns:a="http://schemas.openxmlformats.org/drawingml/2006/main" xmlns:r="http://schemas.openxmlformats.org/officeDocument/2006/relationships" xmlns:p="http://schemas.openxmlformats.org/presentationml/2006/main">
  <p:tag name="MMPROD_SUBSTITUTION_ID" val="{CD6B7A6F-FD16-4353-8CB4-6D856128B36C}"/>
</p:tagLst>
</file>

<file path=ppt/tags/tag20.xml><?xml version="1.0" encoding="utf-8"?>
<p:tagLst xmlns:a="http://schemas.openxmlformats.org/drawingml/2006/main" xmlns:r="http://schemas.openxmlformats.org/officeDocument/2006/relationships" xmlns:p="http://schemas.openxmlformats.org/presentationml/2006/main">
  <p:tag name="MMPROD_SUBSTITUTION_ID" val="{E2EEA5DC-2538-4218-8903-0EC2A89EE0C8}"/>
</p:tagLst>
</file>

<file path=ppt/tags/tag21.xml><?xml version="1.0" encoding="utf-8"?>
<p:tagLst xmlns:a="http://schemas.openxmlformats.org/drawingml/2006/main" xmlns:r="http://schemas.openxmlformats.org/officeDocument/2006/relationships" xmlns:p="http://schemas.openxmlformats.org/presentationml/2006/main">
  <p:tag name="MMPROD_SUBSTITUTION_ID" val="{718FD403-04BC-4FEC-9151-10E17483F9D7}"/>
</p:tagLst>
</file>

<file path=ppt/tags/tag22.xml><?xml version="1.0" encoding="utf-8"?>
<p:tagLst xmlns:a="http://schemas.openxmlformats.org/drawingml/2006/main" xmlns:r="http://schemas.openxmlformats.org/officeDocument/2006/relationships" xmlns:p="http://schemas.openxmlformats.org/presentationml/2006/main">
  <p:tag name="MMPROD_SUBSTITUTION_ID" val="{E5D4431C-2813-4D14-B22F-FACF2FB0CA51}"/>
</p:tagLst>
</file>

<file path=ppt/tags/tag23.xml><?xml version="1.0" encoding="utf-8"?>
<p:tagLst xmlns:a="http://schemas.openxmlformats.org/drawingml/2006/main" xmlns:r="http://schemas.openxmlformats.org/officeDocument/2006/relationships" xmlns:p="http://schemas.openxmlformats.org/presentationml/2006/main">
  <p:tag name="MMPROD_SUBSTITUTION_ID" val="{F12EFA88-F543-48E6-8431-D74C17D11C27}"/>
</p:tagLst>
</file>

<file path=ppt/tags/tag24.xml><?xml version="1.0" encoding="utf-8"?>
<p:tagLst xmlns:a="http://schemas.openxmlformats.org/drawingml/2006/main" xmlns:r="http://schemas.openxmlformats.org/officeDocument/2006/relationships" xmlns:p="http://schemas.openxmlformats.org/presentationml/2006/main">
  <p:tag name="MMPROD_SUBSTITUTION_ID" val="{016A5B48-A740-4DD6-913C-5B0833D49CE0}"/>
</p:tagLst>
</file>

<file path=ppt/tags/tag25.xml><?xml version="1.0" encoding="utf-8"?>
<p:tagLst xmlns:a="http://schemas.openxmlformats.org/drawingml/2006/main" xmlns:r="http://schemas.openxmlformats.org/officeDocument/2006/relationships" xmlns:p="http://schemas.openxmlformats.org/presentationml/2006/main">
  <p:tag name="MMPROD_SUBSTITUTION_ID" val="{5109039F-A500-4C27-A272-DF0D8636ED17}"/>
</p:tagLst>
</file>

<file path=ppt/tags/tag26.xml><?xml version="1.0" encoding="utf-8"?>
<p:tagLst xmlns:a="http://schemas.openxmlformats.org/drawingml/2006/main" xmlns:r="http://schemas.openxmlformats.org/officeDocument/2006/relationships" xmlns:p="http://schemas.openxmlformats.org/presentationml/2006/main">
  <p:tag name="MMPROD_SUBSTITUTION_ID" val="{DBFED5FE-4AD6-4145-8AE3-5CE31C918926}"/>
</p:tagLst>
</file>

<file path=ppt/tags/tag27.xml><?xml version="1.0" encoding="utf-8"?>
<p:tagLst xmlns:a="http://schemas.openxmlformats.org/drawingml/2006/main" xmlns:r="http://schemas.openxmlformats.org/officeDocument/2006/relationships" xmlns:p="http://schemas.openxmlformats.org/presentationml/2006/main">
  <p:tag name="MMPROD_SUBSTITUTION_ID" val="{5409E4F8-7C0C-43FC-A57B-E361BD5BFE98}"/>
</p:tagLst>
</file>

<file path=ppt/tags/tag28.xml><?xml version="1.0" encoding="utf-8"?>
<p:tagLst xmlns:a="http://schemas.openxmlformats.org/drawingml/2006/main" xmlns:r="http://schemas.openxmlformats.org/officeDocument/2006/relationships" xmlns:p="http://schemas.openxmlformats.org/presentationml/2006/main">
  <p:tag name="MMPROD_SUBSTITUTION_ID" val="{1117DC4F-1758-4EFD-BBD0-CFAB1B6AE1F4}"/>
</p:tagLst>
</file>

<file path=ppt/tags/tag29.xml><?xml version="1.0" encoding="utf-8"?>
<p:tagLst xmlns:a="http://schemas.openxmlformats.org/drawingml/2006/main" xmlns:r="http://schemas.openxmlformats.org/officeDocument/2006/relationships" xmlns:p="http://schemas.openxmlformats.org/presentationml/2006/main">
  <p:tag name="MMPROD_SUBSTITUTION_ID" val="{6C7BAF04-7D80-4FF6-9153-850641C3B972}"/>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A4081D-840B-49C0-873F-E5D11A8979EA}&quot;/&gt;&lt;isInvalidForFieldText val=&quot;0&quot;/&gt;&lt;Image&gt;&lt;filename val=&quot;C:\Users\agonzalez\Documents\My Adobe Presentations\VAR_Intro_8min_Narrated_19May10\data\asimages\{18A4081D-840B-49C0-873F-E5D11A8979EA}_6.png&quot;/&gt;&lt;left val=&quot;86&quot;/&gt;&lt;top val=&quot;169&quot;/&gt;&lt;width val=&quot;59&quot;/&gt;&lt;height val=&quot;31&quot;/&gt;&lt;hasText val=&quot;1&quot;/&gt;&lt;/Image&gt;&lt;/ThreeDShapeInfo&gt;"/>
  <p:tag name="MMPROD_SUBSTITUTION_ID" val="{30BCC013-6509-4AF2-9EB0-01A6FD7F5CC6}"/>
</p:tagLst>
</file>

<file path=ppt/tags/tag30.xml><?xml version="1.0" encoding="utf-8"?>
<p:tagLst xmlns:a="http://schemas.openxmlformats.org/drawingml/2006/main" xmlns:r="http://schemas.openxmlformats.org/officeDocument/2006/relationships" xmlns:p="http://schemas.openxmlformats.org/presentationml/2006/main">
  <p:tag name="MMPROD_SUBSTITUTION_ID" val="{C83C5422-F4F3-4776-AFB6-DB7B3404F2A9}"/>
</p:tagLst>
</file>

<file path=ppt/tags/tag31.xml><?xml version="1.0" encoding="utf-8"?>
<p:tagLst xmlns:a="http://schemas.openxmlformats.org/drawingml/2006/main" xmlns:r="http://schemas.openxmlformats.org/officeDocument/2006/relationships" xmlns:p="http://schemas.openxmlformats.org/presentationml/2006/main">
  <p:tag name="PRESENTER_SHAPEINFO" val="&lt;ThreeDShapeInfo&gt;&lt;uuid val=&quot;{F8370123-5C0E-467F-A08A-2E0931500DFE}&quot;/&gt;&lt;isInvalidForFieldText val=&quot;0&quot;/&gt;&lt;Image&gt;&lt;filename val=&quot;C:\Users\agonzalez\Documents\My Adobe Presentations\VAR_Intro_8min_Narrated_19May10\data\asimages\{F8370123-5C0E-467F-A08A-2E0931500DFE}_6.png&quot;/&gt;&lt;left val=&quot;124&quot;/&gt;&lt;top val=&quot;181&quot;/&gt;&lt;width val=&quot;176&quot;/&gt;&lt;height val=&quot;84&quot;/&gt;&lt;hasText val=&quot;1&quot;/&gt;&lt;/Image&gt;&lt;/ThreeDShapeInfo&gt;"/>
  <p:tag name="MMPROD_SUBSTITUTION_ID" val="{DB1C47E3-66E1-4EF6-B7C9-49F4C2D4B868}"/>
</p:tagLst>
</file>

<file path=ppt/tags/tag32.xml><?xml version="1.0" encoding="utf-8"?>
<p:tagLst xmlns:a="http://schemas.openxmlformats.org/drawingml/2006/main" xmlns:r="http://schemas.openxmlformats.org/officeDocument/2006/relationships" xmlns:p="http://schemas.openxmlformats.org/presentationml/2006/main">
  <p:tag name="PRESENTER_SHAPEINFO" val="&lt;ThreeDShapeInfo&gt;&lt;uuid val=&quot;{0BEDB192-E832-4D1D-882B-B3ED0E4A90C4}&quot;/&gt;&lt;isInvalidForFieldText val=&quot;0&quot;/&gt;&lt;Image&gt;&lt;filename val=&quot;C:\Users\agonzalez\Documents\My Adobe Presentations\VAR_Intro_8min_Narrated_19May10\data\asimages\{0BEDB192-E832-4D1D-882B-B3ED0E4A90C4}_6.png&quot;/&gt;&lt;left val=&quot;309&quot;/&gt;&lt;top val=&quot;181&quot;/&gt;&lt;width val=&quot;176&quot;/&gt;&lt;height val=&quot;84&quot;/&gt;&lt;hasText val=&quot;1&quot;/&gt;&lt;/Image&gt;&lt;/ThreeDShapeInfo&gt;"/>
  <p:tag name="MMPROD_SUBSTITUTION_ID" val="{BCB6962F-45F3-402A-96CC-3D8E18402162}"/>
</p:tagLst>
</file>

<file path=ppt/tags/tag33.xml><?xml version="1.0" encoding="utf-8"?>
<p:tagLst xmlns:a="http://schemas.openxmlformats.org/drawingml/2006/main" xmlns:r="http://schemas.openxmlformats.org/officeDocument/2006/relationships" xmlns:p="http://schemas.openxmlformats.org/presentationml/2006/main">
  <p:tag name="PRESENTER_SHAPEINFO" val="&lt;ThreeDShapeInfo&gt;&lt;uuid val=&quot;{5DC003BD-2FEA-4DC7-8889-310F49C0F2DF}&quot;/&gt;&lt;isInvalidForFieldText val=&quot;0&quot;/&gt;&lt;Image&gt;&lt;filename val=&quot;C:\Users\agonzalez\Documents\My Adobe Presentations\VAR_Intro_8min_Narrated_19May10\data\asimages\{5DC003BD-2FEA-4DC7-8889-310F49C0F2DF}_6.png&quot;/&gt;&lt;left val=&quot;456&quot;/&gt;&lt;top val=&quot;390&quot;/&gt;&lt;width val=&quot;76&quot;/&gt;&lt;height val=&quot;88&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MMPROD_SUBSTITUTION_ID" val="{5C30F10C-F315-4800-9BA0-307BBF955F04}"/>
</p:tagLst>
</file>

<file path=ppt/tags/tag35.xml><?xml version="1.0" encoding="utf-8"?>
<p:tagLst xmlns:a="http://schemas.openxmlformats.org/drawingml/2006/main" xmlns:r="http://schemas.openxmlformats.org/officeDocument/2006/relationships" xmlns:p="http://schemas.openxmlformats.org/presentationml/2006/main">
  <p:tag name="MMPROD_SUBSTITUTION_ID" val="{B892C9B6-04C7-4953-AA8E-D1717DE9E0E8}"/>
</p:tagLst>
</file>

<file path=ppt/tags/tag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817552A5-8523-4328-AEB7-779CFE66B6D8}&quot;/&gt;&lt;isInvalidForFieldText val=&quot;0&quot;/&gt;&lt;Image&gt;&lt;filename val=&quot;C:\Users\agonzalez\Documents\My Adobe Presentations\Solution_Briefing_narrated_DataCore_9Jun10\data\asimages\{817552A5-8523-4328-AEB7-779CFE66B6D8}_17.png&quot;/&gt;&lt;left val=&quot;124&quot;/&gt;&lt;top val=&quot;181&quot;/&gt;&lt;width val=&quot;175&quot;/&gt;&lt;height val=&quot;84&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A88B330-1C45-40BA-843E-D4362D2B4070}&quot;/&gt;&lt;isInvalidForFieldText val=&quot;0&quot;/&gt;&lt;Image&gt;&lt;filename val=&quot;C:\Users\agonzalez\Documents\My Adobe Presentations\Solution_Briefing_narrated_DataCore_9Jun10\data\asimages\{8A88B330-1C45-40BA-843E-D4362D2B4070}_17.png&quot;/&gt;&lt;left val=&quot;309&quot;/&gt;&lt;top val=&quot;181&quot;/&gt;&lt;width val=&quot;175&quot;/&gt;&lt;height val=&quot;84&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MT_TILE" val="YES"/>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502E7-F5C8-4CD3-A483-539C4319CEF1}&quot;/&gt;&lt;isInvalidForFieldText val=&quot;0&quot;/&gt;&lt;Image&gt;&lt;filename val=&quot;C:\Users\agonzalez\Documents\My Adobe Presentations\VAR_Intro_8min_Narrated_19May10\data\asimages\{195502E7-F5C8-4CD3-A483-539C4319CEF1}_6.png&quot;/&gt;&lt;left val=&quot;105&quot;/&gt;&lt;top val=&quot;402&quot;/&gt;&lt;width val=&quot;104&quot;/&gt;&lt;height val=&quot;94&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MMPROD_SUBSTITUTION_ID" val="{D485F6C6-3720-47F1-82C3-854AFBACD895}"/>
</p:tagLst>
</file>

<file path=ppt/tags/tag6.xml><?xml version="1.0" encoding="utf-8"?>
<p:tagLst xmlns:a="http://schemas.openxmlformats.org/drawingml/2006/main" xmlns:r="http://schemas.openxmlformats.org/officeDocument/2006/relationships" xmlns:p="http://schemas.openxmlformats.org/presentationml/2006/main">
  <p:tag name="MMPROD_SUBSTITUTION_ID" val="{E2EEA5DC-2538-4218-8903-0EC2A89EE0C8}"/>
</p:tagLst>
</file>

<file path=ppt/tags/tag7.xml><?xml version="1.0" encoding="utf-8"?>
<p:tagLst xmlns:a="http://schemas.openxmlformats.org/drawingml/2006/main" xmlns:r="http://schemas.openxmlformats.org/officeDocument/2006/relationships" xmlns:p="http://schemas.openxmlformats.org/presentationml/2006/main">
  <p:tag name="MMPROD_SUBSTITUTION_ID" val="{718FD403-04BC-4FEC-9151-10E17483F9D7}"/>
</p:tagLst>
</file>

<file path=ppt/tags/tag8.xml><?xml version="1.0" encoding="utf-8"?>
<p:tagLst xmlns:a="http://schemas.openxmlformats.org/drawingml/2006/main" xmlns:r="http://schemas.openxmlformats.org/officeDocument/2006/relationships" xmlns:p="http://schemas.openxmlformats.org/presentationml/2006/main">
  <p:tag name="MMPROD_SUBSTITUTION_ID" val="{5C30F10C-F315-4800-9BA0-307BBF955F04}"/>
</p:tagLst>
</file>

<file path=ppt/tags/tag9.xml><?xml version="1.0" encoding="utf-8"?>
<p:tagLst xmlns:a="http://schemas.openxmlformats.org/drawingml/2006/main" xmlns:r="http://schemas.openxmlformats.org/officeDocument/2006/relationships" xmlns:p="http://schemas.openxmlformats.org/presentationml/2006/main">
  <p:tag name="PRESENTER_SHAPEINFO" val="&lt;ThreeDShapeInfo&gt;&lt;uuid val=&quot;{195502E7-F5C8-4CD3-A483-539C4319CEF1}&quot;/&gt;&lt;isInvalidForFieldText val=&quot;0&quot;/&gt;&lt;Image&gt;&lt;filename val=&quot;C:\Users\agonzalez\Documents\My Adobe Presentations\VAR_Intro_8min_Narrated_19May10\data\asimages\{195502E7-F5C8-4CD3-A483-539C4319CEF1}_6.png&quot;/&gt;&lt;left val=&quot;105&quot;/&gt;&lt;top val=&quot;402&quot;/&gt;&lt;width val=&quot;104&quot;/&gt;&lt;height val=&quot;94&quot;/&gt;&lt;hasText val=&quot;1&quot;/&gt;&lt;/Image&gt;&lt;/ThreeDShapeInfo&gt;"/>
</p:tagLst>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TechEd_2012_Template_16x9</Template>
  <TotalTime>0</TotalTime>
  <Words>1368</Words>
  <Application>Microsoft Office PowerPoint</Application>
  <PresentationFormat>On-screen Show (16:9)</PresentationFormat>
  <Paragraphs>422</Paragraphs>
  <Slides>72</Slides>
  <Notes>72</Notes>
  <HiddenSlides>0</HiddenSlides>
  <MMClips>0</MMClips>
  <ScaleCrop>false</ScaleCrop>
  <HeadingPairs>
    <vt:vector size="4" baseType="variant">
      <vt:variant>
        <vt:lpstr>Theme</vt:lpstr>
      </vt:variant>
      <vt:variant>
        <vt:i4>2</vt:i4>
      </vt:variant>
      <vt:variant>
        <vt:lpstr>Slide Titles</vt:lpstr>
      </vt:variant>
      <vt:variant>
        <vt:i4>72</vt:i4>
      </vt:variant>
    </vt:vector>
  </HeadingPairs>
  <TitlesOfParts>
    <vt:vector size="74" baseType="lpstr">
      <vt:lpstr>TechEd_2012_Template_16x9</vt:lpstr>
      <vt:lpstr>White with Consolas font for code slides</vt:lpstr>
      <vt:lpstr>Speeding the Transition to a Responsive, Virtualized Storage Infrastructure </vt:lpstr>
      <vt:lpstr>Storage is Growing</vt:lpstr>
      <vt:lpstr>PowerPoint Presentation</vt:lpstr>
      <vt:lpstr>Agenda</vt:lpstr>
      <vt:lpstr>Drivers of the Cloud</vt:lpstr>
      <vt:lpstr>DRIVERS FOR PRIVATE CLOUD</vt:lpstr>
      <vt:lpstr>PowerPoint Presentation</vt:lpstr>
      <vt:lpstr>PowerPoint Presentation</vt:lpstr>
      <vt:lpstr>PowerPoint Presentation</vt:lpstr>
      <vt:lpstr>PowerPoint Presentation</vt:lpstr>
      <vt:lpstr>Drivers for the Private Cloud</vt:lpstr>
      <vt:lpstr>PowerPoint Presentation</vt:lpstr>
      <vt:lpstr>NIST CLOUD REFERENCE MODEL</vt:lpstr>
      <vt:lpstr>DATACORE’S ROLE</vt:lpstr>
      <vt:lpstr>Private Cloud- Storage</vt:lpstr>
      <vt:lpstr>TOO SMALL FOR YOUR OWN  PRIVATE CLOUD?</vt:lpstr>
      <vt:lpstr>TOO SMALL FOR YOUR OWN  PRIVATE CLOUD?</vt:lpstr>
      <vt:lpstr>Private Cloud Considerations</vt:lpstr>
      <vt:lpstr>Private Cloud Considerations</vt:lpstr>
      <vt:lpstr>Private Cloud Considerations</vt:lpstr>
      <vt:lpstr>PowerPoint Presentation</vt:lpstr>
      <vt:lpstr>Storage Hypervisor</vt:lpstr>
      <vt:lpstr>Benefits of Virtualization of Storage</vt:lpstr>
      <vt:lpstr>RESOURCE SHARING</vt:lpstr>
      <vt:lpstr>Demo Pooled Storage </vt:lpstr>
      <vt:lpstr>Disk Allocation</vt:lpstr>
      <vt:lpstr>PowerPoint Presentation</vt:lpstr>
      <vt:lpstr>PowerPoint Presentation</vt:lpstr>
      <vt:lpstr>Caching Detailed</vt:lpstr>
      <vt:lpstr>DataCore Cache – An Application View</vt:lpstr>
      <vt:lpstr>Results for DB Server attached to  NetApp FAS 2020</vt:lpstr>
      <vt:lpstr>Results for DB Server attached to  DataCore Solution</vt:lpstr>
      <vt:lpstr>Traditional Tiering</vt:lpstr>
      <vt:lpstr>DYNAMIC ASSET OPTIMIZATION </vt:lpstr>
      <vt:lpstr>Auto Tiering- Disk Pool</vt:lpstr>
      <vt:lpstr>Auto Tiering- Disk Pool</vt:lpstr>
      <vt:lpstr>Auto Tiering- Virtual Disk</vt:lpstr>
      <vt:lpstr>Auto Tiering- Virtual Disk</vt:lpstr>
      <vt:lpstr>Demo Automatic Tiering </vt:lpstr>
      <vt:lpstr>PowerPoint Presentation</vt:lpstr>
      <vt:lpstr>Management</vt:lpstr>
      <vt:lpstr>PowerPoint Presentation</vt:lpstr>
      <vt:lpstr>SERVICE LEVELS </vt:lpstr>
      <vt:lpstr>SERVICE LEVELS </vt:lpstr>
      <vt:lpstr>Management Industry Tools</vt:lpstr>
      <vt:lpstr>VM Mobility</vt:lpstr>
      <vt:lpstr>ARCHITECT FOR RESILIENCY</vt:lpstr>
      <vt:lpstr>ELIMINATE SINGLE POINTS OF FAILURE</vt:lpstr>
      <vt:lpstr>WORRY-FREE CHANGE MANAGEMENT</vt:lpstr>
      <vt:lpstr>WORRY-FREE CHANGE MANAGEMENT</vt:lpstr>
      <vt:lpstr>Demo High Availibility </vt:lpstr>
      <vt:lpstr>High Availability</vt:lpstr>
      <vt:lpstr>DISASTER COUNTERMEASURES</vt:lpstr>
      <vt:lpstr>DISASTER COUNTERMEASURES</vt:lpstr>
      <vt:lpstr>Disaster Site - Async Replication</vt:lpstr>
      <vt:lpstr>THE “UNDO” BUTTON</vt:lpstr>
      <vt:lpstr>THE “UNDO” BUTTON</vt:lpstr>
      <vt:lpstr>PowerPoint Presentation</vt:lpstr>
      <vt:lpstr>Snapshots</vt:lpstr>
      <vt:lpstr>VDI Demonstration</vt:lpstr>
      <vt:lpstr>EXPAND AS NEEDED</vt:lpstr>
      <vt:lpstr>EXPAND AS NEEDED</vt:lpstr>
      <vt:lpstr>EXPAND AS NEEDED</vt:lpstr>
      <vt:lpstr>EXPAND AS NEEDED</vt:lpstr>
      <vt:lpstr>PowerPoint Presentation</vt:lpstr>
      <vt:lpstr>Conclusion</vt:lpstr>
      <vt:lpstr>Contact Info</vt:lpstr>
      <vt:lpstr>Related Content</vt:lpstr>
      <vt:lpstr>SIA, WSV, and VIR Track Resources</vt:lpstr>
      <vt:lpstr>Resources</vt:lpstr>
      <vt:lpstr>Submit your evals online </vt:lpstr>
      <vt:lpstr>PowerPoint Presentation</vt:lpstr>
    </vt:vector>
  </TitlesOfParts>
  <Manager/>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Speeding the Transition to a Responsive, Virtualized Storage Infrastructure </dc:title>
  <dc:subject>TechEd 2012</dc:subject>
  <dc:creator/>
  <cp:keywords/>
  <dc:description/>
  <cp:lastModifiedBy/>
  <cp:revision>1</cp:revision>
  <dcterms:created xsi:type="dcterms:W3CDTF">2012-06-26T13:24:17Z</dcterms:created>
  <dcterms:modified xsi:type="dcterms:W3CDTF">2012-06-27T02:18:31Z</dcterms:modified>
</cp:coreProperties>
</file>