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34"/>
  </p:notesMasterIdLst>
  <p:handoutMasterIdLst>
    <p:handoutMasterId r:id="rId35"/>
  </p:handoutMasterIdLst>
  <p:sldIdLst>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52" r:id="rId29"/>
    <p:sldId id="353" r:id="rId30"/>
    <p:sldId id="354" r:id="rId31"/>
    <p:sldId id="351" r:id="rId32"/>
    <p:sldId id="319"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11" d="100"/>
          <a:sy n="111" d="100"/>
        </p:scale>
        <p:origin x="-666" y="-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gif"/></Relationships>
</file>

<file path=ppt/diagrams/_rels/data4.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734A8-6D59-4271-A66C-E7C09565C737}" type="doc">
      <dgm:prSet loTypeId="urn:microsoft.com/office/officeart/2005/8/layout/pList2#1" loCatId="list" qsTypeId="urn:microsoft.com/office/officeart/2005/8/quickstyle/simple5" qsCatId="simple" csTypeId="urn:microsoft.com/office/officeart/2005/8/colors/accent1_2" csCatId="accent1" phldr="1"/>
      <dgm:spPr/>
      <dgm:t>
        <a:bodyPr/>
        <a:lstStyle/>
        <a:p>
          <a:endParaRPr lang="en-US"/>
        </a:p>
      </dgm:t>
    </dgm:pt>
    <dgm:pt modelId="{EF8417BF-AFA7-4A8A-B3D9-1B148A81F4D4}">
      <dgm:prSet phldrT="[Text]"/>
      <dgm:spPr/>
      <dgm:t>
        <a:bodyPr/>
        <a:lstStyle/>
        <a:p>
          <a:r>
            <a:rPr lang="en-US" b="1" dirty="0" smtClean="0"/>
            <a:t>Essentials Launchpad</a:t>
          </a:r>
          <a:endParaRPr lang="en-US" b="1" dirty="0"/>
        </a:p>
      </dgm:t>
    </dgm:pt>
    <dgm:pt modelId="{55E0F7C6-DEF9-4AF9-AE23-4964C6D1CBA2}" type="parTrans" cxnId="{4A77B401-ABBF-4D4B-827F-4AE894C9E8DA}">
      <dgm:prSet/>
      <dgm:spPr/>
      <dgm:t>
        <a:bodyPr/>
        <a:lstStyle/>
        <a:p>
          <a:endParaRPr lang="en-US"/>
        </a:p>
      </dgm:t>
    </dgm:pt>
    <dgm:pt modelId="{8F7ECB4F-6975-4AA0-BDA6-89CBAE271E73}" type="sibTrans" cxnId="{4A77B401-ABBF-4D4B-827F-4AE894C9E8DA}">
      <dgm:prSet/>
      <dgm:spPr/>
      <dgm:t>
        <a:bodyPr/>
        <a:lstStyle/>
        <a:p>
          <a:endParaRPr lang="en-US"/>
        </a:p>
      </dgm:t>
    </dgm:pt>
    <dgm:pt modelId="{BC252F77-325C-470D-8570-4A9EB51DA80D}">
      <dgm:prSet phldrT="[Text]"/>
      <dgm:spPr/>
      <dgm:t>
        <a:bodyPr/>
        <a:lstStyle/>
        <a:p>
          <a:r>
            <a:rPr lang="en-US" dirty="0" smtClean="0"/>
            <a:t>Single “go to” place for users on the network</a:t>
          </a:r>
          <a:endParaRPr lang="en-US" dirty="0"/>
        </a:p>
      </dgm:t>
    </dgm:pt>
    <dgm:pt modelId="{ADF987E6-9A4E-4475-A124-3A44D20EA5BF}" type="parTrans" cxnId="{02F3B434-EF6A-49EA-AE53-06957E4B2B02}">
      <dgm:prSet/>
      <dgm:spPr/>
      <dgm:t>
        <a:bodyPr/>
        <a:lstStyle/>
        <a:p>
          <a:endParaRPr lang="en-US"/>
        </a:p>
      </dgm:t>
    </dgm:pt>
    <dgm:pt modelId="{C1264913-32A1-4CF0-994F-F8E3C86197B3}" type="sibTrans" cxnId="{02F3B434-EF6A-49EA-AE53-06957E4B2B02}">
      <dgm:prSet/>
      <dgm:spPr/>
      <dgm:t>
        <a:bodyPr/>
        <a:lstStyle/>
        <a:p>
          <a:endParaRPr lang="en-US"/>
        </a:p>
      </dgm:t>
    </dgm:pt>
    <dgm:pt modelId="{48A1CBFF-DFC1-4400-B412-5459E59A7910}">
      <dgm:prSet phldrT="[Text]"/>
      <dgm:spPr/>
      <dgm:t>
        <a:bodyPr/>
        <a:lstStyle/>
        <a:p>
          <a:r>
            <a:rPr lang="en-US" b="1" dirty="0" smtClean="0"/>
            <a:t>Remote Web Access</a:t>
          </a:r>
          <a:endParaRPr lang="en-US" b="1" dirty="0"/>
        </a:p>
      </dgm:t>
    </dgm:pt>
    <dgm:pt modelId="{7D447729-11A4-4559-A0A9-B058A8D78EA2}" type="parTrans" cxnId="{11094C14-9994-418A-855D-D4D8D2DC2560}">
      <dgm:prSet/>
      <dgm:spPr/>
      <dgm:t>
        <a:bodyPr/>
        <a:lstStyle/>
        <a:p>
          <a:endParaRPr lang="en-US"/>
        </a:p>
      </dgm:t>
    </dgm:pt>
    <dgm:pt modelId="{41DD2C42-7415-40A7-9D86-E8B3EBD7C167}" type="sibTrans" cxnId="{11094C14-9994-418A-855D-D4D8D2DC2560}">
      <dgm:prSet/>
      <dgm:spPr/>
      <dgm:t>
        <a:bodyPr/>
        <a:lstStyle/>
        <a:p>
          <a:endParaRPr lang="en-US"/>
        </a:p>
      </dgm:t>
    </dgm:pt>
    <dgm:pt modelId="{C0021AC3-20E1-4BAE-A133-278E37964649}">
      <dgm:prSet phldrT="[Text]"/>
      <dgm:spPr/>
      <dgm:t>
        <a:bodyPr/>
        <a:lstStyle/>
        <a:p>
          <a:r>
            <a:rPr lang="en-US" b="1" dirty="0" smtClean="0"/>
            <a:t>Essentials Dashboard</a:t>
          </a:r>
          <a:endParaRPr lang="en-US" b="1" dirty="0"/>
        </a:p>
      </dgm:t>
    </dgm:pt>
    <dgm:pt modelId="{AF00F957-8887-420B-A3AB-24BA4C3D1FCA}" type="parTrans" cxnId="{617F4637-7135-4AAD-9182-7353F7D6A0B2}">
      <dgm:prSet/>
      <dgm:spPr/>
      <dgm:t>
        <a:bodyPr/>
        <a:lstStyle/>
        <a:p>
          <a:endParaRPr lang="en-US"/>
        </a:p>
      </dgm:t>
    </dgm:pt>
    <dgm:pt modelId="{C04E50AC-6B38-45AE-9EF0-FEA3F5E1372C}" type="sibTrans" cxnId="{617F4637-7135-4AAD-9182-7353F7D6A0B2}">
      <dgm:prSet/>
      <dgm:spPr/>
      <dgm:t>
        <a:bodyPr/>
        <a:lstStyle/>
        <a:p>
          <a:endParaRPr lang="en-US"/>
        </a:p>
      </dgm:t>
    </dgm:pt>
    <dgm:pt modelId="{1608827D-155E-4EC3-ADB5-F316E09EFB28}">
      <dgm:prSet/>
      <dgm:spPr/>
      <dgm:t>
        <a:bodyPr/>
        <a:lstStyle/>
        <a:p>
          <a:r>
            <a:rPr lang="en-US" dirty="0" smtClean="0"/>
            <a:t>Quickly launch common tasks</a:t>
          </a:r>
        </a:p>
      </dgm:t>
    </dgm:pt>
    <dgm:pt modelId="{277E8B04-B981-4CC5-8969-DF7DF62569AD}" type="parTrans" cxnId="{D3659C90-CA4D-4CED-9A20-4EC4134326B8}">
      <dgm:prSet/>
      <dgm:spPr/>
      <dgm:t>
        <a:bodyPr/>
        <a:lstStyle/>
        <a:p>
          <a:endParaRPr lang="en-US"/>
        </a:p>
      </dgm:t>
    </dgm:pt>
    <dgm:pt modelId="{7A083CBF-5ADE-4A7E-8319-83ABD2EFF2DC}" type="sibTrans" cxnId="{D3659C90-CA4D-4CED-9A20-4EC4134326B8}">
      <dgm:prSet/>
      <dgm:spPr/>
      <dgm:t>
        <a:bodyPr/>
        <a:lstStyle/>
        <a:p>
          <a:endParaRPr lang="en-US"/>
        </a:p>
      </dgm:t>
    </dgm:pt>
    <dgm:pt modelId="{72C580C9-07DE-443A-86ED-0E757B909358}">
      <dgm:prSet/>
      <dgm:spPr/>
      <dgm:t>
        <a:bodyPr/>
        <a:lstStyle/>
        <a:p>
          <a:r>
            <a:rPr lang="en-US" dirty="0" smtClean="0"/>
            <a:t>Receive alerts and warnings</a:t>
          </a:r>
        </a:p>
      </dgm:t>
    </dgm:pt>
    <dgm:pt modelId="{85DE4EE2-C501-4360-8A35-7F174EDC6412}" type="parTrans" cxnId="{1B5CCE13-5692-441F-A970-1DDB5FDC4B9F}">
      <dgm:prSet/>
      <dgm:spPr/>
      <dgm:t>
        <a:bodyPr/>
        <a:lstStyle/>
        <a:p>
          <a:endParaRPr lang="en-US"/>
        </a:p>
      </dgm:t>
    </dgm:pt>
    <dgm:pt modelId="{BFB0B465-4368-4226-B8D4-0A3068295F65}" type="sibTrans" cxnId="{1B5CCE13-5692-441F-A970-1DDB5FDC4B9F}">
      <dgm:prSet/>
      <dgm:spPr/>
      <dgm:t>
        <a:bodyPr/>
        <a:lstStyle/>
        <a:p>
          <a:endParaRPr lang="en-US"/>
        </a:p>
      </dgm:t>
    </dgm:pt>
    <dgm:pt modelId="{EC596CCD-12A8-4FE0-A428-4F7366A620EB}">
      <dgm:prSet phldrT="[Text]"/>
      <dgm:spPr/>
      <dgm:t>
        <a:bodyPr/>
        <a:lstStyle/>
        <a:p>
          <a:r>
            <a:rPr lang="en-US" dirty="0" smtClean="0"/>
            <a:t>Simplified central management for common tasks</a:t>
          </a:r>
          <a:endParaRPr lang="en-US" dirty="0"/>
        </a:p>
      </dgm:t>
    </dgm:pt>
    <dgm:pt modelId="{6D704BA6-6530-4E0A-88E7-B64408592308}" type="parTrans" cxnId="{B431F15A-F904-4162-BAB7-E2E1C1B433F6}">
      <dgm:prSet/>
      <dgm:spPr/>
      <dgm:t>
        <a:bodyPr/>
        <a:lstStyle/>
        <a:p>
          <a:endParaRPr lang="en-US"/>
        </a:p>
      </dgm:t>
    </dgm:pt>
    <dgm:pt modelId="{983BCCF4-D646-42D3-A3D7-2A887D894257}" type="sibTrans" cxnId="{B431F15A-F904-4162-BAB7-E2E1C1B433F6}">
      <dgm:prSet/>
      <dgm:spPr/>
      <dgm:t>
        <a:bodyPr/>
        <a:lstStyle/>
        <a:p>
          <a:endParaRPr lang="en-US"/>
        </a:p>
      </dgm:t>
    </dgm:pt>
    <dgm:pt modelId="{EE788B58-9DBB-4DF6-9888-CE4020C5AE26}">
      <dgm:prSet phldrT="[Text]"/>
      <dgm:spPr/>
      <dgm:t>
        <a:bodyPr/>
        <a:lstStyle/>
        <a:p>
          <a:r>
            <a:rPr lang="en-US" dirty="0" smtClean="0"/>
            <a:t>Consistent experiences for discovery, navigation, tasks and getting help</a:t>
          </a:r>
          <a:endParaRPr lang="en-US" dirty="0"/>
        </a:p>
      </dgm:t>
    </dgm:pt>
    <dgm:pt modelId="{58B8603E-5872-45B8-9124-14B282C96E13}" type="parTrans" cxnId="{374AA250-4189-48C2-988A-A58AEA35061D}">
      <dgm:prSet/>
      <dgm:spPr/>
      <dgm:t>
        <a:bodyPr/>
        <a:lstStyle/>
        <a:p>
          <a:endParaRPr lang="en-US"/>
        </a:p>
      </dgm:t>
    </dgm:pt>
    <dgm:pt modelId="{03DBEB63-3EAA-4AAB-90CA-28926FFD5CDB}" type="sibTrans" cxnId="{374AA250-4189-48C2-988A-A58AEA35061D}">
      <dgm:prSet/>
      <dgm:spPr/>
      <dgm:t>
        <a:bodyPr/>
        <a:lstStyle/>
        <a:p>
          <a:endParaRPr lang="en-US"/>
        </a:p>
      </dgm:t>
    </dgm:pt>
    <dgm:pt modelId="{C42526D5-2725-450F-84D7-A51A43BC55D2}">
      <dgm:prSet phldrT="[Text]"/>
      <dgm:spPr/>
      <dgm:t>
        <a:bodyPr/>
        <a:lstStyle/>
        <a:p>
          <a:r>
            <a:rPr lang="en-US" dirty="0" smtClean="0"/>
            <a:t>Access network resources from home or while on-the-road</a:t>
          </a:r>
          <a:endParaRPr lang="en-US" dirty="0"/>
        </a:p>
      </dgm:t>
    </dgm:pt>
    <dgm:pt modelId="{581CABE3-A114-499F-9CC4-37C71B2A670E}" type="sibTrans" cxnId="{0ABBE0A3-1AE8-4787-B8FE-0EF1EB7A7ED0}">
      <dgm:prSet/>
      <dgm:spPr/>
      <dgm:t>
        <a:bodyPr/>
        <a:lstStyle/>
        <a:p>
          <a:endParaRPr lang="en-US"/>
        </a:p>
      </dgm:t>
    </dgm:pt>
    <dgm:pt modelId="{AB7E1BB1-95BC-4879-8BBF-D3D9884E175B}" type="parTrans" cxnId="{0ABBE0A3-1AE8-4787-B8FE-0EF1EB7A7ED0}">
      <dgm:prSet/>
      <dgm:spPr/>
      <dgm:t>
        <a:bodyPr/>
        <a:lstStyle/>
        <a:p>
          <a:endParaRPr lang="en-US"/>
        </a:p>
      </dgm:t>
    </dgm:pt>
    <dgm:pt modelId="{52C57FE0-3B77-4A5A-8528-413E657CBD79}" type="pres">
      <dgm:prSet presAssocID="{82F734A8-6D59-4271-A66C-E7C09565C737}" presName="Name0" presStyleCnt="0">
        <dgm:presLayoutVars>
          <dgm:dir/>
          <dgm:resizeHandles val="exact"/>
        </dgm:presLayoutVars>
      </dgm:prSet>
      <dgm:spPr/>
      <dgm:t>
        <a:bodyPr/>
        <a:lstStyle/>
        <a:p>
          <a:endParaRPr lang="en-US"/>
        </a:p>
      </dgm:t>
    </dgm:pt>
    <dgm:pt modelId="{86100455-F259-42B5-8CAE-FCC04CAEA075}" type="pres">
      <dgm:prSet presAssocID="{82F734A8-6D59-4271-A66C-E7C09565C737}" presName="bkgdShp" presStyleLbl="alignAccFollowNode1" presStyleIdx="0" presStyleCnt="1" custFlipVert="0" custScaleX="97052" custScaleY="81481" custLinFactNeighborY="-1852"/>
      <dgm:spPr>
        <a:solidFill>
          <a:schemeClr val="bg2">
            <a:alpha val="90000"/>
          </a:schemeClr>
        </a:solidFill>
        <a:ln>
          <a:noFill/>
        </a:ln>
        <a:effectLst/>
      </dgm:spPr>
      <dgm:t>
        <a:bodyPr/>
        <a:lstStyle/>
        <a:p>
          <a:endParaRPr lang="en-US"/>
        </a:p>
      </dgm:t>
    </dgm:pt>
    <dgm:pt modelId="{5CED41FA-3172-4E99-8926-D00C1383E61E}" type="pres">
      <dgm:prSet presAssocID="{82F734A8-6D59-4271-A66C-E7C09565C737}" presName="linComp" presStyleCnt="0"/>
      <dgm:spPr/>
      <dgm:t>
        <a:bodyPr/>
        <a:lstStyle/>
        <a:p>
          <a:endParaRPr lang="en-US"/>
        </a:p>
      </dgm:t>
    </dgm:pt>
    <dgm:pt modelId="{93FBD400-0B53-401F-99CC-76DD48CD56C2}" type="pres">
      <dgm:prSet presAssocID="{C0021AC3-20E1-4BAE-A133-278E37964649}" presName="compNode" presStyleCnt="0"/>
      <dgm:spPr/>
      <dgm:t>
        <a:bodyPr/>
        <a:lstStyle/>
        <a:p>
          <a:endParaRPr lang="en-US"/>
        </a:p>
      </dgm:t>
    </dgm:pt>
    <dgm:pt modelId="{C0BF2F7A-EBB3-4E39-980E-C33315F05222}" type="pres">
      <dgm:prSet presAssocID="{C0021AC3-20E1-4BAE-A133-278E37964649}" presName="node" presStyleLbl="node1" presStyleIdx="0" presStyleCnt="3">
        <dgm:presLayoutVars>
          <dgm:bulletEnabled val="1"/>
        </dgm:presLayoutVars>
      </dgm:prSet>
      <dgm:spPr/>
      <dgm:t>
        <a:bodyPr/>
        <a:lstStyle/>
        <a:p>
          <a:endParaRPr lang="en-US"/>
        </a:p>
      </dgm:t>
    </dgm:pt>
    <dgm:pt modelId="{39EF1264-079D-4263-8FDF-060CD01C7131}" type="pres">
      <dgm:prSet presAssocID="{C0021AC3-20E1-4BAE-A133-278E37964649}" presName="invisiNode" presStyleLbl="node1" presStyleIdx="0" presStyleCnt="3"/>
      <dgm:spPr/>
      <dgm:t>
        <a:bodyPr/>
        <a:lstStyle/>
        <a:p>
          <a:endParaRPr lang="en-US"/>
        </a:p>
      </dgm:t>
    </dgm:pt>
    <dgm:pt modelId="{AD46AFF5-517C-497C-9FBD-BB8D69615F6A}" type="pres">
      <dgm:prSet presAssocID="{C0021AC3-20E1-4BAE-A133-278E37964649}" presName="imagNode" presStyleLbl="fgImgPlace1" presStyleIdx="0" presStyleCnt="3" custScaleX="52014" custLinFactNeighborX="5845" custLinFactNeighborY="-1653"/>
      <dgm:spPr/>
      <dgm:t>
        <a:bodyPr/>
        <a:lstStyle/>
        <a:p>
          <a:endParaRPr lang="en-US"/>
        </a:p>
      </dgm:t>
    </dgm:pt>
    <dgm:pt modelId="{1D6B11EB-1338-4B2F-81BC-CCF4E47985EE}" type="pres">
      <dgm:prSet presAssocID="{C04E50AC-6B38-45AE-9EF0-FEA3F5E1372C}" presName="sibTrans" presStyleLbl="sibTrans2D1" presStyleIdx="0" presStyleCnt="0"/>
      <dgm:spPr/>
      <dgm:t>
        <a:bodyPr/>
        <a:lstStyle/>
        <a:p>
          <a:endParaRPr lang="en-US"/>
        </a:p>
      </dgm:t>
    </dgm:pt>
    <dgm:pt modelId="{86745D95-680F-4ABE-9DCD-309CD1164A13}" type="pres">
      <dgm:prSet presAssocID="{EF8417BF-AFA7-4A8A-B3D9-1B148A81F4D4}" presName="compNode" presStyleCnt="0"/>
      <dgm:spPr/>
      <dgm:t>
        <a:bodyPr/>
        <a:lstStyle/>
        <a:p>
          <a:endParaRPr lang="en-US"/>
        </a:p>
      </dgm:t>
    </dgm:pt>
    <dgm:pt modelId="{A893EF08-B929-4C22-9343-F2EDCEDC30FC}" type="pres">
      <dgm:prSet presAssocID="{EF8417BF-AFA7-4A8A-B3D9-1B148A81F4D4}" presName="node" presStyleLbl="node1" presStyleIdx="1" presStyleCnt="3">
        <dgm:presLayoutVars>
          <dgm:bulletEnabled val="1"/>
        </dgm:presLayoutVars>
      </dgm:prSet>
      <dgm:spPr/>
      <dgm:t>
        <a:bodyPr/>
        <a:lstStyle/>
        <a:p>
          <a:endParaRPr lang="en-US"/>
        </a:p>
      </dgm:t>
    </dgm:pt>
    <dgm:pt modelId="{4D030B1D-D36F-4FD6-86EB-4D6E25A1917A}" type="pres">
      <dgm:prSet presAssocID="{EF8417BF-AFA7-4A8A-B3D9-1B148A81F4D4}" presName="invisiNode" presStyleLbl="node1" presStyleIdx="1" presStyleCnt="3"/>
      <dgm:spPr/>
      <dgm:t>
        <a:bodyPr/>
        <a:lstStyle/>
        <a:p>
          <a:endParaRPr lang="en-US"/>
        </a:p>
      </dgm:t>
    </dgm:pt>
    <dgm:pt modelId="{2B02F2BB-80CE-430E-AD6F-B21575B1533C}" type="pres">
      <dgm:prSet presAssocID="{EF8417BF-AFA7-4A8A-B3D9-1B148A81F4D4}" presName="imagNode" presStyleLbl="fgImgPlace1" presStyleIdx="1" presStyleCnt="3" custScaleX="44962"/>
      <dgm:spPr/>
      <dgm:t>
        <a:bodyPr/>
        <a:lstStyle/>
        <a:p>
          <a:endParaRPr lang="en-US"/>
        </a:p>
      </dgm:t>
    </dgm:pt>
    <dgm:pt modelId="{04857049-0B0D-4278-9C81-6601C640C52C}" type="pres">
      <dgm:prSet presAssocID="{8F7ECB4F-6975-4AA0-BDA6-89CBAE271E73}" presName="sibTrans" presStyleLbl="sibTrans2D1" presStyleIdx="0" presStyleCnt="0"/>
      <dgm:spPr/>
      <dgm:t>
        <a:bodyPr/>
        <a:lstStyle/>
        <a:p>
          <a:endParaRPr lang="en-US"/>
        </a:p>
      </dgm:t>
    </dgm:pt>
    <dgm:pt modelId="{137EFBD2-90A2-4D17-BCE0-114C67056D7C}" type="pres">
      <dgm:prSet presAssocID="{48A1CBFF-DFC1-4400-B412-5459E59A7910}" presName="compNode" presStyleCnt="0"/>
      <dgm:spPr/>
      <dgm:t>
        <a:bodyPr/>
        <a:lstStyle/>
        <a:p>
          <a:endParaRPr lang="en-US"/>
        </a:p>
      </dgm:t>
    </dgm:pt>
    <dgm:pt modelId="{0925553B-11A6-4C64-8139-D597F48162E4}" type="pres">
      <dgm:prSet presAssocID="{48A1CBFF-DFC1-4400-B412-5459E59A7910}" presName="node" presStyleLbl="node1" presStyleIdx="2" presStyleCnt="3">
        <dgm:presLayoutVars>
          <dgm:bulletEnabled val="1"/>
        </dgm:presLayoutVars>
      </dgm:prSet>
      <dgm:spPr/>
      <dgm:t>
        <a:bodyPr/>
        <a:lstStyle/>
        <a:p>
          <a:endParaRPr lang="en-US"/>
        </a:p>
      </dgm:t>
    </dgm:pt>
    <dgm:pt modelId="{B7C42D34-F494-427D-96C3-3140F31D08AC}" type="pres">
      <dgm:prSet presAssocID="{48A1CBFF-DFC1-4400-B412-5459E59A7910}" presName="invisiNode" presStyleLbl="node1" presStyleIdx="2" presStyleCnt="3"/>
      <dgm:spPr/>
      <dgm:t>
        <a:bodyPr/>
        <a:lstStyle/>
        <a:p>
          <a:endParaRPr lang="en-US"/>
        </a:p>
      </dgm:t>
    </dgm:pt>
    <dgm:pt modelId="{0C487601-2FEE-4F05-8648-DAB2235B1162}" type="pres">
      <dgm:prSet presAssocID="{48A1CBFF-DFC1-4400-B412-5459E59A7910}" presName="imagNode" presStyleLbl="fgImgPlace1" presStyleIdx="2" presStyleCnt="3" custScaleX="88310" custScaleY="103306"/>
      <dgm:spPr/>
      <dgm:t>
        <a:bodyPr/>
        <a:lstStyle/>
        <a:p>
          <a:endParaRPr lang="en-US"/>
        </a:p>
      </dgm:t>
    </dgm:pt>
  </dgm:ptLst>
  <dgm:cxnLst>
    <dgm:cxn modelId="{02F3B434-EF6A-49EA-AE53-06957E4B2B02}" srcId="{EF8417BF-AFA7-4A8A-B3D9-1B148A81F4D4}" destId="{BC252F77-325C-470D-8570-4A9EB51DA80D}" srcOrd="0" destOrd="0" parTransId="{ADF987E6-9A4E-4475-A124-3A44D20EA5BF}" sibTransId="{C1264913-32A1-4CF0-994F-F8E3C86197B3}"/>
    <dgm:cxn modelId="{9851EDD1-7309-46A1-8ABA-59BCF3ADEBF6}" type="presOf" srcId="{48A1CBFF-DFC1-4400-B412-5459E59A7910}" destId="{0925553B-11A6-4C64-8139-D597F48162E4}" srcOrd="0" destOrd="0" presId="urn:microsoft.com/office/officeart/2005/8/layout/pList2#1"/>
    <dgm:cxn modelId="{40F635C7-0A37-40A8-A50B-A6E5428B95C4}" type="presOf" srcId="{C0021AC3-20E1-4BAE-A133-278E37964649}" destId="{C0BF2F7A-EBB3-4E39-980E-C33315F05222}" srcOrd="0" destOrd="0" presId="urn:microsoft.com/office/officeart/2005/8/layout/pList2#1"/>
    <dgm:cxn modelId="{D3659C90-CA4D-4CED-9A20-4EC4134326B8}" srcId="{EF8417BF-AFA7-4A8A-B3D9-1B148A81F4D4}" destId="{1608827D-155E-4EC3-ADB5-F316E09EFB28}" srcOrd="1" destOrd="0" parTransId="{277E8B04-B981-4CC5-8969-DF7DF62569AD}" sibTransId="{7A083CBF-5ADE-4A7E-8319-83ABD2EFF2DC}"/>
    <dgm:cxn modelId="{348DB914-C7E4-4265-9F6A-9A2705D67B2E}" type="presOf" srcId="{1608827D-155E-4EC3-ADB5-F316E09EFB28}" destId="{A893EF08-B929-4C22-9343-F2EDCEDC30FC}" srcOrd="0" destOrd="2" presId="urn:microsoft.com/office/officeart/2005/8/layout/pList2#1"/>
    <dgm:cxn modelId="{0B055071-7C00-46B3-93D1-068CE8CD0F88}" type="presOf" srcId="{EE788B58-9DBB-4DF6-9888-CE4020C5AE26}" destId="{C0BF2F7A-EBB3-4E39-980E-C33315F05222}" srcOrd="0" destOrd="2" presId="urn:microsoft.com/office/officeart/2005/8/layout/pList2#1"/>
    <dgm:cxn modelId="{1B5CCE13-5692-441F-A970-1DDB5FDC4B9F}" srcId="{EF8417BF-AFA7-4A8A-B3D9-1B148A81F4D4}" destId="{72C580C9-07DE-443A-86ED-0E757B909358}" srcOrd="2" destOrd="0" parTransId="{85DE4EE2-C501-4360-8A35-7F174EDC6412}" sibTransId="{BFB0B465-4368-4226-B8D4-0A3068295F65}"/>
    <dgm:cxn modelId="{EBE5017D-C7D6-4D82-980B-7D0DD4F6EAAA}" type="presOf" srcId="{BC252F77-325C-470D-8570-4A9EB51DA80D}" destId="{A893EF08-B929-4C22-9343-F2EDCEDC30FC}" srcOrd="0" destOrd="1" presId="urn:microsoft.com/office/officeart/2005/8/layout/pList2#1"/>
    <dgm:cxn modelId="{C35F213E-1A14-46EC-8913-232D9615F7A6}" type="presOf" srcId="{EF8417BF-AFA7-4A8A-B3D9-1B148A81F4D4}" destId="{A893EF08-B929-4C22-9343-F2EDCEDC30FC}" srcOrd="0" destOrd="0" presId="urn:microsoft.com/office/officeart/2005/8/layout/pList2#1"/>
    <dgm:cxn modelId="{57C23EC4-8B66-4F43-909D-D4B521EFF7E2}" type="presOf" srcId="{C42526D5-2725-450F-84D7-A51A43BC55D2}" destId="{0925553B-11A6-4C64-8139-D597F48162E4}" srcOrd="0" destOrd="1" presId="urn:microsoft.com/office/officeart/2005/8/layout/pList2#1"/>
    <dgm:cxn modelId="{11094C14-9994-418A-855D-D4D8D2DC2560}" srcId="{82F734A8-6D59-4271-A66C-E7C09565C737}" destId="{48A1CBFF-DFC1-4400-B412-5459E59A7910}" srcOrd="2" destOrd="0" parTransId="{7D447729-11A4-4559-A0A9-B058A8D78EA2}" sibTransId="{41DD2C42-7415-40A7-9D86-E8B3EBD7C167}"/>
    <dgm:cxn modelId="{B2358F98-4475-400E-ABA8-9893BF83CBBE}" type="presOf" srcId="{8F7ECB4F-6975-4AA0-BDA6-89CBAE271E73}" destId="{04857049-0B0D-4278-9C81-6601C640C52C}" srcOrd="0" destOrd="0" presId="urn:microsoft.com/office/officeart/2005/8/layout/pList2#1"/>
    <dgm:cxn modelId="{C508727D-7BFB-4481-89F4-450F76EC5E55}" type="presOf" srcId="{EC596CCD-12A8-4FE0-A428-4F7366A620EB}" destId="{C0BF2F7A-EBB3-4E39-980E-C33315F05222}" srcOrd="0" destOrd="1" presId="urn:microsoft.com/office/officeart/2005/8/layout/pList2#1"/>
    <dgm:cxn modelId="{617F4637-7135-4AAD-9182-7353F7D6A0B2}" srcId="{82F734A8-6D59-4271-A66C-E7C09565C737}" destId="{C0021AC3-20E1-4BAE-A133-278E37964649}" srcOrd="0" destOrd="0" parTransId="{AF00F957-8887-420B-A3AB-24BA4C3D1FCA}" sibTransId="{C04E50AC-6B38-45AE-9EF0-FEA3F5E1372C}"/>
    <dgm:cxn modelId="{41A8DD42-8190-4D0A-8F51-4F8A0B0CAF93}" type="presOf" srcId="{C04E50AC-6B38-45AE-9EF0-FEA3F5E1372C}" destId="{1D6B11EB-1338-4B2F-81BC-CCF4E47985EE}" srcOrd="0" destOrd="0" presId="urn:microsoft.com/office/officeart/2005/8/layout/pList2#1"/>
    <dgm:cxn modelId="{0ABBE0A3-1AE8-4787-B8FE-0EF1EB7A7ED0}" srcId="{48A1CBFF-DFC1-4400-B412-5459E59A7910}" destId="{C42526D5-2725-450F-84D7-A51A43BC55D2}" srcOrd="0" destOrd="0" parTransId="{AB7E1BB1-95BC-4879-8BBF-D3D9884E175B}" sibTransId="{581CABE3-A114-499F-9CC4-37C71B2A670E}"/>
    <dgm:cxn modelId="{E99D378A-EBCC-4AA4-ACAD-080D6168CB6A}" type="presOf" srcId="{72C580C9-07DE-443A-86ED-0E757B909358}" destId="{A893EF08-B929-4C22-9343-F2EDCEDC30FC}" srcOrd="0" destOrd="3" presId="urn:microsoft.com/office/officeart/2005/8/layout/pList2#1"/>
    <dgm:cxn modelId="{4A77B401-ABBF-4D4B-827F-4AE894C9E8DA}" srcId="{82F734A8-6D59-4271-A66C-E7C09565C737}" destId="{EF8417BF-AFA7-4A8A-B3D9-1B148A81F4D4}" srcOrd="1" destOrd="0" parTransId="{55E0F7C6-DEF9-4AF9-AE23-4964C6D1CBA2}" sibTransId="{8F7ECB4F-6975-4AA0-BDA6-89CBAE271E73}"/>
    <dgm:cxn modelId="{B431F15A-F904-4162-BAB7-E2E1C1B433F6}" srcId="{C0021AC3-20E1-4BAE-A133-278E37964649}" destId="{EC596CCD-12A8-4FE0-A428-4F7366A620EB}" srcOrd="0" destOrd="0" parTransId="{6D704BA6-6530-4E0A-88E7-B64408592308}" sibTransId="{983BCCF4-D646-42D3-A3D7-2A887D894257}"/>
    <dgm:cxn modelId="{91AC9FE5-2429-4B89-A2C3-D3C2DCE4AD47}" type="presOf" srcId="{82F734A8-6D59-4271-A66C-E7C09565C737}" destId="{52C57FE0-3B77-4A5A-8528-413E657CBD79}" srcOrd="0" destOrd="0" presId="urn:microsoft.com/office/officeart/2005/8/layout/pList2#1"/>
    <dgm:cxn modelId="{374AA250-4189-48C2-988A-A58AEA35061D}" srcId="{C0021AC3-20E1-4BAE-A133-278E37964649}" destId="{EE788B58-9DBB-4DF6-9888-CE4020C5AE26}" srcOrd="1" destOrd="0" parTransId="{58B8603E-5872-45B8-9124-14B282C96E13}" sibTransId="{03DBEB63-3EAA-4AAB-90CA-28926FFD5CDB}"/>
    <dgm:cxn modelId="{FB1BE136-3241-4B55-9EA4-C54087CA2510}" type="presParOf" srcId="{52C57FE0-3B77-4A5A-8528-413E657CBD79}" destId="{86100455-F259-42B5-8CAE-FCC04CAEA075}" srcOrd="0" destOrd="0" presId="urn:microsoft.com/office/officeart/2005/8/layout/pList2#1"/>
    <dgm:cxn modelId="{A544631E-075A-4739-B77D-635F493BA3E1}" type="presParOf" srcId="{52C57FE0-3B77-4A5A-8528-413E657CBD79}" destId="{5CED41FA-3172-4E99-8926-D00C1383E61E}" srcOrd="1" destOrd="0" presId="urn:microsoft.com/office/officeart/2005/8/layout/pList2#1"/>
    <dgm:cxn modelId="{57CDBF70-2DAF-4AC0-AF61-085974B8E0D4}" type="presParOf" srcId="{5CED41FA-3172-4E99-8926-D00C1383E61E}" destId="{93FBD400-0B53-401F-99CC-76DD48CD56C2}" srcOrd="0" destOrd="0" presId="urn:microsoft.com/office/officeart/2005/8/layout/pList2#1"/>
    <dgm:cxn modelId="{02DED303-7EBB-4B88-9AB3-0DDFBD5C9107}" type="presParOf" srcId="{93FBD400-0B53-401F-99CC-76DD48CD56C2}" destId="{C0BF2F7A-EBB3-4E39-980E-C33315F05222}" srcOrd="0" destOrd="0" presId="urn:microsoft.com/office/officeart/2005/8/layout/pList2#1"/>
    <dgm:cxn modelId="{6C28CE28-2BD4-4800-8E47-B8CB4122A3CA}" type="presParOf" srcId="{93FBD400-0B53-401F-99CC-76DD48CD56C2}" destId="{39EF1264-079D-4263-8FDF-060CD01C7131}" srcOrd="1" destOrd="0" presId="urn:microsoft.com/office/officeart/2005/8/layout/pList2#1"/>
    <dgm:cxn modelId="{3F23D27E-A0EE-4894-AB5D-E10A41717795}" type="presParOf" srcId="{93FBD400-0B53-401F-99CC-76DD48CD56C2}" destId="{AD46AFF5-517C-497C-9FBD-BB8D69615F6A}" srcOrd="2" destOrd="0" presId="urn:microsoft.com/office/officeart/2005/8/layout/pList2#1"/>
    <dgm:cxn modelId="{072AB3F1-6598-45A4-A58F-D31FB41361C5}" type="presParOf" srcId="{5CED41FA-3172-4E99-8926-D00C1383E61E}" destId="{1D6B11EB-1338-4B2F-81BC-CCF4E47985EE}" srcOrd="1" destOrd="0" presId="urn:microsoft.com/office/officeart/2005/8/layout/pList2#1"/>
    <dgm:cxn modelId="{E2D89118-C4A4-4AAF-BCB6-4429F7742E26}" type="presParOf" srcId="{5CED41FA-3172-4E99-8926-D00C1383E61E}" destId="{86745D95-680F-4ABE-9DCD-309CD1164A13}" srcOrd="2" destOrd="0" presId="urn:microsoft.com/office/officeart/2005/8/layout/pList2#1"/>
    <dgm:cxn modelId="{6935F5E9-461F-4126-B3FF-68FD6E5D2B81}" type="presParOf" srcId="{86745D95-680F-4ABE-9DCD-309CD1164A13}" destId="{A893EF08-B929-4C22-9343-F2EDCEDC30FC}" srcOrd="0" destOrd="0" presId="urn:microsoft.com/office/officeart/2005/8/layout/pList2#1"/>
    <dgm:cxn modelId="{0FCDC43B-690F-4A5E-A5C7-4495D91F3A07}" type="presParOf" srcId="{86745D95-680F-4ABE-9DCD-309CD1164A13}" destId="{4D030B1D-D36F-4FD6-86EB-4D6E25A1917A}" srcOrd="1" destOrd="0" presId="urn:microsoft.com/office/officeart/2005/8/layout/pList2#1"/>
    <dgm:cxn modelId="{721F15F3-D843-4CAC-86AF-C0EC5802D1E1}" type="presParOf" srcId="{86745D95-680F-4ABE-9DCD-309CD1164A13}" destId="{2B02F2BB-80CE-430E-AD6F-B21575B1533C}" srcOrd="2" destOrd="0" presId="urn:microsoft.com/office/officeart/2005/8/layout/pList2#1"/>
    <dgm:cxn modelId="{5551BD0D-6881-4D0F-8404-0365761AD9BC}" type="presParOf" srcId="{5CED41FA-3172-4E99-8926-D00C1383E61E}" destId="{04857049-0B0D-4278-9C81-6601C640C52C}" srcOrd="3" destOrd="0" presId="urn:microsoft.com/office/officeart/2005/8/layout/pList2#1"/>
    <dgm:cxn modelId="{8D9DC426-6F07-4A71-B21B-939DC2A20E54}" type="presParOf" srcId="{5CED41FA-3172-4E99-8926-D00C1383E61E}" destId="{137EFBD2-90A2-4D17-BCE0-114C67056D7C}" srcOrd="4" destOrd="0" presId="urn:microsoft.com/office/officeart/2005/8/layout/pList2#1"/>
    <dgm:cxn modelId="{C8459828-0054-40A6-A123-EC380461F5A5}" type="presParOf" srcId="{137EFBD2-90A2-4D17-BCE0-114C67056D7C}" destId="{0925553B-11A6-4C64-8139-D597F48162E4}" srcOrd="0" destOrd="0" presId="urn:microsoft.com/office/officeart/2005/8/layout/pList2#1"/>
    <dgm:cxn modelId="{E3C7D294-DFFD-4B28-9157-A3F1B5D43350}" type="presParOf" srcId="{137EFBD2-90A2-4D17-BCE0-114C67056D7C}" destId="{B7C42D34-F494-427D-96C3-3140F31D08AC}" srcOrd="1" destOrd="0" presId="urn:microsoft.com/office/officeart/2005/8/layout/pList2#1"/>
    <dgm:cxn modelId="{F3200622-FFB8-4D9C-8074-DA73412C6DFC}" type="presParOf" srcId="{137EFBD2-90A2-4D17-BCE0-114C67056D7C}" destId="{0C487601-2FEE-4F05-8648-DAB2235B1162}"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A7D26-DF44-4FFE-9C1C-092F465090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D260CC-A5F3-43AC-AA34-F9083BF55479}" type="pres">
      <dgm:prSet presAssocID="{ADDA7D26-DF44-4FFE-9C1C-092F465090FC}" presName="linear" presStyleCnt="0">
        <dgm:presLayoutVars>
          <dgm:animLvl val="lvl"/>
          <dgm:resizeHandles val="exact"/>
        </dgm:presLayoutVars>
      </dgm:prSet>
      <dgm:spPr/>
      <dgm:t>
        <a:bodyPr/>
        <a:lstStyle/>
        <a:p>
          <a:endParaRPr lang="en-US"/>
        </a:p>
      </dgm:t>
    </dgm:pt>
  </dgm:ptLst>
  <dgm:cxnLst>
    <dgm:cxn modelId="{4127432A-3711-4201-9EE8-A0406BD2021C}" type="presOf" srcId="{ADDA7D26-DF44-4FFE-9C1C-092F465090FC}" destId="{7FD260CC-A5F3-43AC-AA34-F9083BF5547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E6433-4C8E-42BB-8082-DAA834304568}" type="doc">
      <dgm:prSet loTypeId="urn:microsoft.com/office/officeart/2005/8/layout/pList2#1" loCatId="list" qsTypeId="urn:microsoft.com/office/officeart/2005/8/quickstyle/simple1" qsCatId="simple" csTypeId="urn:microsoft.com/office/officeart/2005/8/colors/accent1_2" csCatId="accent1" phldr="1"/>
      <dgm:spPr/>
    </dgm:pt>
    <dgm:pt modelId="{35FC1BC1-7F83-43CE-8A34-5C6A65AC42A3}">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Add-in</a:t>
          </a:r>
          <a:endParaRPr lang="en-US" dirty="0"/>
        </a:p>
      </dgm:t>
    </dgm:pt>
    <dgm:pt modelId="{505EA32D-A922-4F60-A805-622B0327A541}" type="parTrans" cxnId="{AD623C92-025A-490C-B7AC-C2C75639106B}">
      <dgm:prSet/>
      <dgm:spPr/>
      <dgm:t>
        <a:bodyPr/>
        <a:lstStyle/>
        <a:p>
          <a:endParaRPr lang="en-US"/>
        </a:p>
      </dgm:t>
    </dgm:pt>
    <dgm:pt modelId="{FCE8CE78-75F5-43D3-A9E2-D947555B4922}" type="sibTrans" cxnId="{AD623C92-025A-490C-B7AC-C2C75639106B}">
      <dgm:prSet/>
      <dgm:spPr/>
      <dgm:t>
        <a:bodyPr/>
        <a:lstStyle/>
        <a:p>
          <a:endParaRPr lang="en-US"/>
        </a:p>
      </dgm:t>
    </dgm:pt>
    <dgm:pt modelId="{DA9DFC1B-8141-4088-BAEF-7C46FCBD5EB7}">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Add-in Manager</a:t>
          </a:r>
          <a:endParaRPr lang="en-US" dirty="0"/>
        </a:p>
      </dgm:t>
    </dgm:pt>
    <dgm:pt modelId="{CE51AA2E-FD95-4ADC-92DC-B2A0926C3924}" type="parTrans" cxnId="{291796BF-35C3-4A7A-9BB4-C4516BB108EA}">
      <dgm:prSet/>
      <dgm:spPr/>
      <dgm:t>
        <a:bodyPr/>
        <a:lstStyle/>
        <a:p>
          <a:endParaRPr lang="en-US"/>
        </a:p>
      </dgm:t>
    </dgm:pt>
    <dgm:pt modelId="{303C214A-DCB5-45DC-99FA-8E2F08A2A466}" type="sibTrans" cxnId="{291796BF-35C3-4A7A-9BB4-C4516BB108EA}">
      <dgm:prSet/>
      <dgm:spPr/>
      <dgm:t>
        <a:bodyPr/>
        <a:lstStyle/>
        <a:p>
          <a:endParaRPr lang="en-US"/>
        </a:p>
      </dgm:t>
    </dgm:pt>
    <dgm:pt modelId="{A504F16E-7FED-49C4-8439-DCC5FBE6AAC2}">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Functionality that extends the product to add end user features, administrative features, or both.</a:t>
          </a:r>
          <a:endParaRPr lang="en-US" dirty="0"/>
        </a:p>
      </dgm:t>
    </dgm:pt>
    <dgm:pt modelId="{F973FCCA-D7BE-4071-B58C-3CD7B4B43B38}" type="parTrans" cxnId="{3A95543A-20EC-42CE-A130-50D14554BD92}">
      <dgm:prSet/>
      <dgm:spPr/>
      <dgm:t>
        <a:bodyPr/>
        <a:lstStyle/>
        <a:p>
          <a:endParaRPr lang="en-US"/>
        </a:p>
      </dgm:t>
    </dgm:pt>
    <dgm:pt modelId="{8413D4EF-938A-445A-BD1E-52077A2C1F2F}" type="sibTrans" cxnId="{3A95543A-20EC-42CE-A130-50D14554BD92}">
      <dgm:prSet/>
      <dgm:spPr/>
      <dgm:t>
        <a:bodyPr/>
        <a:lstStyle/>
        <a:p>
          <a:endParaRPr lang="en-US"/>
        </a:p>
      </dgm:t>
    </dgm:pt>
    <dgm:pt modelId="{A23BEE70-6BEB-4B1C-9CAA-7C9570614CED}">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A centralized location to manage add-ins installed from  a share, USB key, 3rd party share, the cloud . . . </a:t>
          </a:r>
          <a:endParaRPr lang="en-US" dirty="0"/>
        </a:p>
      </dgm:t>
    </dgm:pt>
    <dgm:pt modelId="{383A0203-3F04-4614-8569-1EF99EE9B823}" type="parTrans" cxnId="{2846BEDE-187B-4F0F-98D1-EA388A467C8A}">
      <dgm:prSet/>
      <dgm:spPr/>
      <dgm:t>
        <a:bodyPr/>
        <a:lstStyle/>
        <a:p>
          <a:endParaRPr lang="en-US"/>
        </a:p>
      </dgm:t>
    </dgm:pt>
    <dgm:pt modelId="{C6C3AC32-5D2D-4BB7-83D4-76EE35FB2710}" type="sibTrans" cxnId="{2846BEDE-187B-4F0F-98D1-EA388A467C8A}">
      <dgm:prSet/>
      <dgm:spPr/>
      <dgm:t>
        <a:bodyPr/>
        <a:lstStyle/>
        <a:p>
          <a:endParaRPr lang="en-US"/>
        </a:p>
      </dgm:t>
    </dgm:pt>
    <dgm:pt modelId="{346AE37D-20FE-4A5B-999D-3E964D89078C}">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Includes add-in deployment infrastructure</a:t>
          </a:r>
          <a:endParaRPr lang="en-US" dirty="0"/>
        </a:p>
      </dgm:t>
    </dgm:pt>
    <dgm:pt modelId="{0895650B-3A68-4B84-A5AD-0E3AB79A523C}" type="parTrans" cxnId="{9EE539E7-71F4-4F2E-8A7A-69DC993185A2}">
      <dgm:prSet/>
      <dgm:spPr/>
      <dgm:t>
        <a:bodyPr/>
        <a:lstStyle/>
        <a:p>
          <a:endParaRPr lang="en-US"/>
        </a:p>
      </dgm:t>
    </dgm:pt>
    <dgm:pt modelId="{F8B4E581-7DD4-4570-87B5-43A62E1BC58E}" type="sibTrans" cxnId="{9EE539E7-71F4-4F2E-8A7A-69DC993185A2}">
      <dgm:prSet/>
      <dgm:spPr/>
      <dgm:t>
        <a:bodyPr/>
        <a:lstStyle/>
        <a:p>
          <a:endParaRPr lang="en-US"/>
        </a:p>
      </dgm:t>
    </dgm:pt>
    <dgm:pt modelId="{88FC1BAB-261D-4062-A50B-43288B46738B}">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OEM Pre-installation during factory imaging</a:t>
          </a:r>
          <a:endParaRPr lang="en-US" dirty="0"/>
        </a:p>
      </dgm:t>
    </dgm:pt>
    <dgm:pt modelId="{A7EF859A-61D1-4C1F-A735-F9D5248942B5}" type="parTrans" cxnId="{3A13A92C-2A7A-46EC-81C2-9407173CCB27}">
      <dgm:prSet/>
      <dgm:spPr/>
      <dgm:t>
        <a:bodyPr/>
        <a:lstStyle/>
        <a:p>
          <a:endParaRPr lang="en-US"/>
        </a:p>
      </dgm:t>
    </dgm:pt>
    <dgm:pt modelId="{03AA2BD7-E2C9-4E86-BDF4-DC2F7FAA59AF}" type="sibTrans" cxnId="{3A13A92C-2A7A-46EC-81C2-9407173CCB27}">
      <dgm:prSet/>
      <dgm:spPr/>
      <dgm:t>
        <a:bodyPr/>
        <a:lstStyle/>
        <a:p>
          <a:endParaRPr lang="en-US"/>
        </a:p>
      </dgm:t>
    </dgm:pt>
    <dgm:pt modelId="{E22043FD-802E-4536-98CA-5A2C3B677DA0}">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Online and on-premise</a:t>
          </a:r>
          <a:endParaRPr lang="en-US" dirty="0"/>
        </a:p>
      </dgm:t>
    </dgm:pt>
    <dgm:pt modelId="{CAF13315-32F1-4E59-9EB7-60815D7F4176}" type="parTrans" cxnId="{CEC5A14B-F1A0-408A-892C-9CED04535C70}">
      <dgm:prSet/>
      <dgm:spPr/>
      <dgm:t>
        <a:bodyPr/>
        <a:lstStyle/>
        <a:p>
          <a:endParaRPr lang="en-US"/>
        </a:p>
      </dgm:t>
    </dgm:pt>
    <dgm:pt modelId="{11C3DD55-9B55-408E-A80E-DAA2B77E3453}" type="sibTrans" cxnId="{CEC5A14B-F1A0-408A-892C-9CED04535C70}">
      <dgm:prSet/>
      <dgm:spPr/>
      <dgm:t>
        <a:bodyPr/>
        <a:lstStyle/>
        <a:p>
          <a:endParaRPr lang="en-US"/>
        </a:p>
      </dgm:t>
    </dgm:pt>
    <dgm:pt modelId="{EFB6059E-C58E-441A-82B0-14805C02035B}" type="pres">
      <dgm:prSet presAssocID="{8FFE6433-4C8E-42BB-8082-DAA834304568}" presName="Name0" presStyleCnt="0">
        <dgm:presLayoutVars>
          <dgm:dir/>
          <dgm:resizeHandles val="exact"/>
        </dgm:presLayoutVars>
      </dgm:prSet>
      <dgm:spPr/>
    </dgm:pt>
    <dgm:pt modelId="{055991F1-0DE5-4899-A1A7-AC7E19EA7597}" type="pres">
      <dgm:prSet presAssocID="{8FFE6433-4C8E-42BB-8082-DAA834304568}" presName="bkgdShp" presStyleLbl="alignAccFollowNode1" presStyleIdx="0" presStyleCnt="1" custLinFactNeighborY="-3050">
        <dgm:style>
          <a:lnRef idx="0">
            <a:schemeClr val="accent5"/>
          </a:lnRef>
          <a:fillRef idx="3">
            <a:schemeClr val="accent5"/>
          </a:fillRef>
          <a:effectRef idx="3">
            <a:schemeClr val="accent5"/>
          </a:effectRef>
          <a:fontRef idx="minor">
            <a:schemeClr val="lt1"/>
          </a:fontRef>
        </dgm:style>
      </dgm:prSet>
      <dgm:spPr/>
    </dgm:pt>
    <dgm:pt modelId="{4A65067D-89EE-466B-B6D8-2ACFD51678EF}" type="pres">
      <dgm:prSet presAssocID="{8FFE6433-4C8E-42BB-8082-DAA834304568}" presName="linComp" presStyleCnt="0"/>
      <dgm:spPr/>
    </dgm:pt>
    <dgm:pt modelId="{18E0BF45-41CC-4534-BD68-42034E68DC2D}" type="pres">
      <dgm:prSet presAssocID="{35FC1BC1-7F83-43CE-8A34-5C6A65AC42A3}" presName="compNode" presStyleCnt="0"/>
      <dgm:spPr/>
    </dgm:pt>
    <dgm:pt modelId="{5790260E-838A-466E-BB46-416807FB702F}" type="pres">
      <dgm:prSet presAssocID="{35FC1BC1-7F83-43CE-8A34-5C6A65AC42A3}" presName="node" presStyleLbl="node1" presStyleIdx="0" presStyleCnt="2">
        <dgm:presLayoutVars>
          <dgm:bulletEnabled val="1"/>
        </dgm:presLayoutVars>
      </dgm:prSet>
      <dgm:spPr/>
      <dgm:t>
        <a:bodyPr/>
        <a:lstStyle/>
        <a:p>
          <a:endParaRPr lang="en-US"/>
        </a:p>
      </dgm:t>
    </dgm:pt>
    <dgm:pt modelId="{18F04052-D336-4FA3-91DD-7502B8B2E02B}" type="pres">
      <dgm:prSet presAssocID="{35FC1BC1-7F83-43CE-8A34-5C6A65AC42A3}" presName="invisiNode" presStyleLbl="node1" presStyleIdx="0" presStyleCnt="2"/>
      <dgm:spPr/>
    </dgm:pt>
    <dgm:pt modelId="{03B689F6-170D-4EC5-B2C9-53350A0115A6}" type="pres">
      <dgm:prSet presAssocID="{35FC1BC1-7F83-43CE-8A34-5C6A65AC42A3}" presName="imagNode" presStyleLbl="fgImgPlace1" presStyleIdx="0" presStyleCnt="2" custScaleX="78020" custScaleY="119730"/>
      <dgm:spPr>
        <a:blipFill rotWithShape="0">
          <a:blip xmlns:r="http://schemas.openxmlformats.org/officeDocument/2006/relationships" r:embed="rId1"/>
          <a:stretch>
            <a:fillRect/>
          </a:stretch>
        </a:blipFill>
      </dgm:spPr>
    </dgm:pt>
    <dgm:pt modelId="{F914EAFC-3AE6-4419-A4B3-B9CE3AD8C153}" type="pres">
      <dgm:prSet presAssocID="{FCE8CE78-75F5-43D3-A9E2-D947555B4922}" presName="sibTrans" presStyleLbl="sibTrans2D1" presStyleIdx="0" presStyleCnt="0"/>
      <dgm:spPr/>
      <dgm:t>
        <a:bodyPr/>
        <a:lstStyle/>
        <a:p>
          <a:endParaRPr lang="en-US"/>
        </a:p>
      </dgm:t>
    </dgm:pt>
    <dgm:pt modelId="{41F94642-16FC-4A02-B289-763C98B2001A}" type="pres">
      <dgm:prSet presAssocID="{DA9DFC1B-8141-4088-BAEF-7C46FCBD5EB7}" presName="compNode" presStyleCnt="0"/>
      <dgm:spPr/>
    </dgm:pt>
    <dgm:pt modelId="{9F3393E7-AD53-419A-AFCE-7D7534AB792A}" type="pres">
      <dgm:prSet presAssocID="{DA9DFC1B-8141-4088-BAEF-7C46FCBD5EB7}" presName="node" presStyleLbl="node1" presStyleIdx="1" presStyleCnt="2">
        <dgm:presLayoutVars>
          <dgm:bulletEnabled val="1"/>
        </dgm:presLayoutVars>
      </dgm:prSet>
      <dgm:spPr/>
      <dgm:t>
        <a:bodyPr/>
        <a:lstStyle/>
        <a:p>
          <a:endParaRPr lang="en-US"/>
        </a:p>
      </dgm:t>
    </dgm:pt>
    <dgm:pt modelId="{04DCB573-0213-47E5-A1E4-01BF50F8E69E}" type="pres">
      <dgm:prSet presAssocID="{DA9DFC1B-8141-4088-BAEF-7C46FCBD5EB7}" presName="invisiNode" presStyleLbl="node1" presStyleIdx="1" presStyleCnt="2"/>
      <dgm:spPr/>
    </dgm:pt>
    <dgm:pt modelId="{2F4C45DA-5445-4A07-BF48-D1735EA40673}" type="pres">
      <dgm:prSet presAssocID="{DA9DFC1B-8141-4088-BAEF-7C46FCBD5EB7}" presName="imagNode" presStyleLbl="fgImgPlace1" presStyleIdx="1" presStyleCnt="2" custScaleX="78020" custScaleY="119730"/>
      <dgm:spPr>
        <a:blipFill rotWithShape="1">
          <a:blip xmlns:r="http://schemas.openxmlformats.org/officeDocument/2006/relationships" r:embed="rId2"/>
          <a:stretch>
            <a:fillRect/>
          </a:stretch>
        </a:blipFill>
      </dgm:spPr>
    </dgm:pt>
  </dgm:ptLst>
  <dgm:cxnLst>
    <dgm:cxn modelId="{666FCCB2-2435-4BB5-B12A-DE85B40E85A6}" type="presOf" srcId="{FCE8CE78-75F5-43D3-A9E2-D947555B4922}" destId="{F914EAFC-3AE6-4419-A4B3-B9CE3AD8C153}" srcOrd="0" destOrd="0" presId="urn:microsoft.com/office/officeart/2005/8/layout/pList2#1"/>
    <dgm:cxn modelId="{9B228E68-E23C-4EF5-A97C-DC02E0F6B4A8}" type="presOf" srcId="{E22043FD-802E-4536-98CA-5A2C3B677DA0}" destId="{5790260E-838A-466E-BB46-416807FB702F}" srcOrd="0" destOrd="3" presId="urn:microsoft.com/office/officeart/2005/8/layout/pList2#1"/>
    <dgm:cxn modelId="{3A13A92C-2A7A-46EC-81C2-9407173CCB27}" srcId="{35FC1BC1-7F83-43CE-8A34-5C6A65AC42A3}" destId="{88FC1BAB-261D-4062-A50B-43288B46738B}" srcOrd="1" destOrd="0" parTransId="{A7EF859A-61D1-4C1F-A735-F9D5248942B5}" sibTransId="{03AA2BD7-E2C9-4E86-BDF4-DC2F7FAA59AF}"/>
    <dgm:cxn modelId="{2E162D78-25A9-42C9-8CD7-77D850B5235D}" type="presOf" srcId="{88FC1BAB-261D-4062-A50B-43288B46738B}" destId="{5790260E-838A-466E-BB46-416807FB702F}" srcOrd="0" destOrd="2" presId="urn:microsoft.com/office/officeart/2005/8/layout/pList2#1"/>
    <dgm:cxn modelId="{96A9B8AA-6F52-4335-971E-31BE917143C4}" type="presOf" srcId="{DA9DFC1B-8141-4088-BAEF-7C46FCBD5EB7}" destId="{9F3393E7-AD53-419A-AFCE-7D7534AB792A}" srcOrd="0" destOrd="0" presId="urn:microsoft.com/office/officeart/2005/8/layout/pList2#1"/>
    <dgm:cxn modelId="{CEC5A14B-F1A0-408A-892C-9CED04535C70}" srcId="{35FC1BC1-7F83-43CE-8A34-5C6A65AC42A3}" destId="{E22043FD-802E-4536-98CA-5A2C3B677DA0}" srcOrd="2" destOrd="0" parTransId="{CAF13315-32F1-4E59-9EB7-60815D7F4176}" sibTransId="{11C3DD55-9B55-408E-A80E-DAA2B77E3453}"/>
    <dgm:cxn modelId="{D0642C4A-C226-42BD-A73D-486077794250}" type="presOf" srcId="{A504F16E-7FED-49C4-8439-DCC5FBE6AAC2}" destId="{5790260E-838A-466E-BB46-416807FB702F}" srcOrd="0" destOrd="1" presId="urn:microsoft.com/office/officeart/2005/8/layout/pList2#1"/>
    <dgm:cxn modelId="{2846BEDE-187B-4F0F-98D1-EA388A467C8A}" srcId="{DA9DFC1B-8141-4088-BAEF-7C46FCBD5EB7}" destId="{A23BEE70-6BEB-4B1C-9CAA-7C9570614CED}" srcOrd="0" destOrd="0" parTransId="{383A0203-3F04-4614-8569-1EF99EE9B823}" sibTransId="{C6C3AC32-5D2D-4BB7-83D4-76EE35FB2710}"/>
    <dgm:cxn modelId="{3A95543A-20EC-42CE-A130-50D14554BD92}" srcId="{35FC1BC1-7F83-43CE-8A34-5C6A65AC42A3}" destId="{A504F16E-7FED-49C4-8439-DCC5FBE6AAC2}" srcOrd="0" destOrd="0" parTransId="{F973FCCA-D7BE-4071-B58C-3CD7B4B43B38}" sibTransId="{8413D4EF-938A-445A-BD1E-52077A2C1F2F}"/>
    <dgm:cxn modelId="{AD623C92-025A-490C-B7AC-C2C75639106B}" srcId="{8FFE6433-4C8E-42BB-8082-DAA834304568}" destId="{35FC1BC1-7F83-43CE-8A34-5C6A65AC42A3}" srcOrd="0" destOrd="0" parTransId="{505EA32D-A922-4F60-A805-622B0327A541}" sibTransId="{FCE8CE78-75F5-43D3-A9E2-D947555B4922}"/>
    <dgm:cxn modelId="{1F32C2C9-66BB-4E8F-908A-826720F86F00}" type="presOf" srcId="{A23BEE70-6BEB-4B1C-9CAA-7C9570614CED}" destId="{9F3393E7-AD53-419A-AFCE-7D7534AB792A}" srcOrd="0" destOrd="1" presId="urn:microsoft.com/office/officeart/2005/8/layout/pList2#1"/>
    <dgm:cxn modelId="{9EE539E7-71F4-4F2E-8A7A-69DC993185A2}" srcId="{DA9DFC1B-8141-4088-BAEF-7C46FCBD5EB7}" destId="{346AE37D-20FE-4A5B-999D-3E964D89078C}" srcOrd="1" destOrd="0" parTransId="{0895650B-3A68-4B84-A5AD-0E3AB79A523C}" sibTransId="{F8B4E581-7DD4-4570-87B5-43A62E1BC58E}"/>
    <dgm:cxn modelId="{FD5C863E-F606-4974-B889-C12080558A05}" type="presOf" srcId="{346AE37D-20FE-4A5B-999D-3E964D89078C}" destId="{9F3393E7-AD53-419A-AFCE-7D7534AB792A}" srcOrd="0" destOrd="2" presId="urn:microsoft.com/office/officeart/2005/8/layout/pList2#1"/>
    <dgm:cxn modelId="{D324AD1E-C85A-4D0E-9585-E9E9EADD7183}" type="presOf" srcId="{8FFE6433-4C8E-42BB-8082-DAA834304568}" destId="{EFB6059E-C58E-441A-82B0-14805C02035B}" srcOrd="0" destOrd="0" presId="urn:microsoft.com/office/officeart/2005/8/layout/pList2#1"/>
    <dgm:cxn modelId="{5C88EB8E-42B1-493A-B2AD-DCC6EAAA6560}" type="presOf" srcId="{35FC1BC1-7F83-43CE-8A34-5C6A65AC42A3}" destId="{5790260E-838A-466E-BB46-416807FB702F}" srcOrd="0" destOrd="0" presId="urn:microsoft.com/office/officeart/2005/8/layout/pList2#1"/>
    <dgm:cxn modelId="{291796BF-35C3-4A7A-9BB4-C4516BB108EA}" srcId="{8FFE6433-4C8E-42BB-8082-DAA834304568}" destId="{DA9DFC1B-8141-4088-BAEF-7C46FCBD5EB7}" srcOrd="1" destOrd="0" parTransId="{CE51AA2E-FD95-4ADC-92DC-B2A0926C3924}" sibTransId="{303C214A-DCB5-45DC-99FA-8E2F08A2A466}"/>
    <dgm:cxn modelId="{17DBFDE2-5D0C-4856-9B6A-CBA5231C2588}" type="presParOf" srcId="{EFB6059E-C58E-441A-82B0-14805C02035B}" destId="{055991F1-0DE5-4899-A1A7-AC7E19EA7597}" srcOrd="0" destOrd="0" presId="urn:microsoft.com/office/officeart/2005/8/layout/pList2#1"/>
    <dgm:cxn modelId="{90BA10BA-5668-4843-A65C-B76FBF5D55AE}" type="presParOf" srcId="{EFB6059E-C58E-441A-82B0-14805C02035B}" destId="{4A65067D-89EE-466B-B6D8-2ACFD51678EF}" srcOrd="1" destOrd="0" presId="urn:microsoft.com/office/officeart/2005/8/layout/pList2#1"/>
    <dgm:cxn modelId="{DC247924-19BA-439B-9994-95654F7A8E15}" type="presParOf" srcId="{4A65067D-89EE-466B-B6D8-2ACFD51678EF}" destId="{18E0BF45-41CC-4534-BD68-42034E68DC2D}" srcOrd="0" destOrd="0" presId="urn:microsoft.com/office/officeart/2005/8/layout/pList2#1"/>
    <dgm:cxn modelId="{8817C858-FBF6-4C89-B7C1-DD0B7A81CE0C}" type="presParOf" srcId="{18E0BF45-41CC-4534-BD68-42034E68DC2D}" destId="{5790260E-838A-466E-BB46-416807FB702F}" srcOrd="0" destOrd="0" presId="urn:microsoft.com/office/officeart/2005/8/layout/pList2#1"/>
    <dgm:cxn modelId="{3787E2AA-0035-4C16-86CC-B63075F7A5E4}" type="presParOf" srcId="{18E0BF45-41CC-4534-BD68-42034E68DC2D}" destId="{18F04052-D336-4FA3-91DD-7502B8B2E02B}" srcOrd="1" destOrd="0" presId="urn:microsoft.com/office/officeart/2005/8/layout/pList2#1"/>
    <dgm:cxn modelId="{4DBD9716-E7E8-4EDF-8B6D-E843AB71049B}" type="presParOf" srcId="{18E0BF45-41CC-4534-BD68-42034E68DC2D}" destId="{03B689F6-170D-4EC5-B2C9-53350A0115A6}" srcOrd="2" destOrd="0" presId="urn:microsoft.com/office/officeart/2005/8/layout/pList2#1"/>
    <dgm:cxn modelId="{489CAD44-ECEE-40C3-A478-B0D89123D359}" type="presParOf" srcId="{4A65067D-89EE-466B-B6D8-2ACFD51678EF}" destId="{F914EAFC-3AE6-4419-A4B3-B9CE3AD8C153}" srcOrd="1" destOrd="0" presId="urn:microsoft.com/office/officeart/2005/8/layout/pList2#1"/>
    <dgm:cxn modelId="{17093A4C-3FE0-47C2-9ED8-5481EE93A403}" type="presParOf" srcId="{4A65067D-89EE-466B-B6D8-2ACFD51678EF}" destId="{41F94642-16FC-4A02-B289-763C98B2001A}" srcOrd="2" destOrd="0" presId="urn:microsoft.com/office/officeart/2005/8/layout/pList2#1"/>
    <dgm:cxn modelId="{B760BA63-9E6F-4A71-BCE0-116C0707DD5D}" type="presParOf" srcId="{41F94642-16FC-4A02-B289-763C98B2001A}" destId="{9F3393E7-AD53-419A-AFCE-7D7534AB792A}" srcOrd="0" destOrd="0" presId="urn:microsoft.com/office/officeart/2005/8/layout/pList2#1"/>
    <dgm:cxn modelId="{B8BCB1DC-22EC-4E78-B94F-B4AEC4AD1DC6}" type="presParOf" srcId="{41F94642-16FC-4A02-B289-763C98B2001A}" destId="{04DCB573-0213-47E5-A1E4-01BF50F8E69E}" srcOrd="1" destOrd="0" presId="urn:microsoft.com/office/officeart/2005/8/layout/pList2#1"/>
    <dgm:cxn modelId="{6EF30387-875B-4F28-802C-5A8B21827442}" type="presParOf" srcId="{41F94642-16FC-4A02-B289-763C98B2001A}" destId="{2F4C45DA-5445-4A07-BF48-D1735EA40673}" srcOrd="2" destOrd="0" presId="urn:microsoft.com/office/officeart/2005/8/layout/p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8E6F42-6BA8-4047-BAC9-A669FA282BCE}"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GB"/>
        </a:p>
      </dgm:t>
    </dgm:pt>
    <dgm:pt modelId="{9442D244-FA0A-4DF1-BDFF-05EF08FD1F74}">
      <dgm:prSet/>
      <dgm:spPr/>
      <dgm:t>
        <a:bodyPr/>
        <a:lstStyle/>
        <a:p>
          <a:pPr rtl="0"/>
          <a:r>
            <a:rPr lang="en-GB" dirty="0" smtClean="0"/>
            <a:t>Simple configuration</a:t>
          </a:r>
          <a:endParaRPr lang="en-GB" dirty="0"/>
        </a:p>
      </dgm:t>
    </dgm:pt>
    <dgm:pt modelId="{5098C5F4-5EDC-4CE5-8F03-288EA16D1DE6}" type="parTrans" cxnId="{7C3644B0-9E22-4526-BC48-6A549D832602}">
      <dgm:prSet/>
      <dgm:spPr/>
      <dgm:t>
        <a:bodyPr/>
        <a:lstStyle/>
        <a:p>
          <a:endParaRPr lang="en-GB"/>
        </a:p>
      </dgm:t>
    </dgm:pt>
    <dgm:pt modelId="{CF258FCE-EF5E-4481-B232-77D7855B288A}" type="sibTrans" cxnId="{7C3644B0-9E22-4526-BC48-6A549D832602}">
      <dgm:prSet/>
      <dgm:spPr/>
      <dgm:t>
        <a:bodyPr/>
        <a:lstStyle/>
        <a:p>
          <a:endParaRPr lang="en-GB"/>
        </a:p>
      </dgm:t>
    </dgm:pt>
    <dgm:pt modelId="{E431E8B4-120D-4416-95FF-6880D61C0352}">
      <dgm:prSet/>
      <dgm:spPr/>
      <dgm:t>
        <a:bodyPr/>
        <a:lstStyle/>
        <a:p>
          <a:pPr rtl="0"/>
          <a:r>
            <a:rPr lang="en-GB" dirty="0" smtClean="0"/>
            <a:t>Unified identity management</a:t>
          </a:r>
          <a:endParaRPr lang="en-GB" dirty="0"/>
        </a:p>
      </dgm:t>
    </dgm:pt>
    <dgm:pt modelId="{D6EDA15D-5D2F-4424-BA34-33D3CF90589A}" type="parTrans" cxnId="{45CF07E7-3593-49FE-9E8B-28F7C9F5D850}">
      <dgm:prSet/>
      <dgm:spPr/>
      <dgm:t>
        <a:bodyPr/>
        <a:lstStyle/>
        <a:p>
          <a:endParaRPr lang="en-GB"/>
        </a:p>
      </dgm:t>
    </dgm:pt>
    <dgm:pt modelId="{07E478CD-D9B5-4AAD-AB5A-EBC50161BEFC}" type="sibTrans" cxnId="{45CF07E7-3593-49FE-9E8B-28F7C9F5D850}">
      <dgm:prSet/>
      <dgm:spPr/>
      <dgm:t>
        <a:bodyPr/>
        <a:lstStyle/>
        <a:p>
          <a:endParaRPr lang="en-GB"/>
        </a:p>
      </dgm:t>
    </dgm:pt>
    <dgm:pt modelId="{B42A9D36-6372-46BE-87ED-81A1D89769B4}">
      <dgm:prSet/>
      <dgm:spPr/>
      <dgm:t>
        <a:bodyPr/>
        <a:lstStyle/>
        <a:p>
          <a:pPr rtl="0"/>
          <a:r>
            <a:rPr lang="en-GB" dirty="0" smtClean="0"/>
            <a:t>Use the same Windows password to access Office 365</a:t>
          </a:r>
          <a:endParaRPr lang="en-GB" dirty="0"/>
        </a:p>
      </dgm:t>
    </dgm:pt>
    <dgm:pt modelId="{8F56DA4E-3D87-4219-A0D9-184A38BFD442}" type="parTrans" cxnId="{E92AD4B7-AC63-44EE-8DA7-26F8A1CFDE34}">
      <dgm:prSet/>
      <dgm:spPr/>
      <dgm:t>
        <a:bodyPr/>
        <a:lstStyle/>
        <a:p>
          <a:endParaRPr lang="en-GB"/>
        </a:p>
      </dgm:t>
    </dgm:pt>
    <dgm:pt modelId="{151042E8-EC84-41C1-BB6D-7AA7FB3B273A}" type="sibTrans" cxnId="{E92AD4B7-AC63-44EE-8DA7-26F8A1CFDE34}">
      <dgm:prSet/>
      <dgm:spPr/>
      <dgm:t>
        <a:bodyPr/>
        <a:lstStyle/>
        <a:p>
          <a:endParaRPr lang="en-GB"/>
        </a:p>
      </dgm:t>
    </dgm:pt>
    <dgm:pt modelId="{3798E1FB-E81C-47BB-8694-88DFCAA33E6F}">
      <dgm:prSet/>
      <dgm:spPr/>
      <dgm:t>
        <a:bodyPr/>
        <a:lstStyle/>
        <a:p>
          <a:pPr rtl="0"/>
          <a:r>
            <a:rPr lang="en-GB" dirty="0" smtClean="0"/>
            <a:t>Integrated domain name configuration </a:t>
          </a:r>
          <a:endParaRPr lang="en-GB" dirty="0"/>
        </a:p>
      </dgm:t>
    </dgm:pt>
    <dgm:pt modelId="{6BE98C3C-BCE9-4BAB-92A2-A5C2E0C9D81A}" type="parTrans" cxnId="{C98CF199-3565-49FB-8EED-9ACC594B876F}">
      <dgm:prSet/>
      <dgm:spPr/>
      <dgm:t>
        <a:bodyPr/>
        <a:lstStyle/>
        <a:p>
          <a:endParaRPr lang="en-US"/>
        </a:p>
      </dgm:t>
    </dgm:pt>
    <dgm:pt modelId="{AFF846A9-CF01-4B17-AED4-089844CB912F}" type="sibTrans" cxnId="{C98CF199-3565-49FB-8EED-9ACC594B876F}">
      <dgm:prSet/>
      <dgm:spPr/>
      <dgm:t>
        <a:bodyPr/>
        <a:lstStyle/>
        <a:p>
          <a:endParaRPr lang="en-US"/>
        </a:p>
      </dgm:t>
    </dgm:pt>
    <dgm:pt modelId="{61ADE836-7F56-4C71-82E0-742BEBBE52D5}">
      <dgm:prSet/>
      <dgm:spPr/>
      <dgm:t>
        <a:bodyPr/>
        <a:lstStyle/>
        <a:p>
          <a:pPr rtl="0"/>
          <a:r>
            <a:rPr lang="en-GB" dirty="0" smtClean="0"/>
            <a:t>At-a-glance view of your Office 365 subscription</a:t>
          </a:r>
          <a:endParaRPr lang="en-GB" dirty="0"/>
        </a:p>
      </dgm:t>
    </dgm:pt>
    <dgm:pt modelId="{6BD71D72-BEEA-435D-B2BF-59F46F052DFA}" type="parTrans" cxnId="{1A83FDAE-DF32-4584-A423-9FF2A975A1FE}">
      <dgm:prSet/>
      <dgm:spPr/>
      <dgm:t>
        <a:bodyPr/>
        <a:lstStyle/>
        <a:p>
          <a:endParaRPr lang="en-US"/>
        </a:p>
      </dgm:t>
    </dgm:pt>
    <dgm:pt modelId="{7328F740-6072-423C-B831-EB11EC908EE4}" type="sibTrans" cxnId="{1A83FDAE-DF32-4584-A423-9FF2A975A1FE}">
      <dgm:prSet/>
      <dgm:spPr/>
      <dgm:t>
        <a:bodyPr/>
        <a:lstStyle/>
        <a:p>
          <a:endParaRPr lang="en-US"/>
        </a:p>
      </dgm:t>
    </dgm:pt>
    <dgm:pt modelId="{D7626BCB-39F4-45EC-B669-618900F5F2E7}" type="pres">
      <dgm:prSet presAssocID="{738E6F42-6BA8-4047-BAC9-A669FA282BCE}" presName="Name0" presStyleCnt="0">
        <dgm:presLayoutVars>
          <dgm:chMax val="7"/>
          <dgm:chPref val="7"/>
          <dgm:dir/>
        </dgm:presLayoutVars>
      </dgm:prSet>
      <dgm:spPr/>
      <dgm:t>
        <a:bodyPr/>
        <a:lstStyle/>
        <a:p>
          <a:endParaRPr lang="en-US"/>
        </a:p>
      </dgm:t>
    </dgm:pt>
    <dgm:pt modelId="{DB1D6F1C-6435-4FA1-BB14-5DA83C2E22F1}" type="pres">
      <dgm:prSet presAssocID="{738E6F42-6BA8-4047-BAC9-A669FA282BCE}" presName="Name1" presStyleCnt="0"/>
      <dgm:spPr/>
      <dgm:t>
        <a:bodyPr/>
        <a:lstStyle/>
        <a:p>
          <a:endParaRPr lang="en-US"/>
        </a:p>
      </dgm:t>
    </dgm:pt>
    <dgm:pt modelId="{70B43987-FAA0-446D-B0E1-ED5C5B34E00B}" type="pres">
      <dgm:prSet presAssocID="{738E6F42-6BA8-4047-BAC9-A669FA282BCE}" presName="cycle" presStyleCnt="0"/>
      <dgm:spPr/>
      <dgm:t>
        <a:bodyPr/>
        <a:lstStyle/>
        <a:p>
          <a:endParaRPr lang="en-US"/>
        </a:p>
      </dgm:t>
    </dgm:pt>
    <dgm:pt modelId="{FF512D9B-CB4A-411F-A308-D912B1B3ACBD}" type="pres">
      <dgm:prSet presAssocID="{738E6F42-6BA8-4047-BAC9-A669FA282BCE}" presName="srcNode" presStyleLbl="node1" presStyleIdx="0" presStyleCnt="5"/>
      <dgm:spPr/>
      <dgm:t>
        <a:bodyPr/>
        <a:lstStyle/>
        <a:p>
          <a:endParaRPr lang="en-US"/>
        </a:p>
      </dgm:t>
    </dgm:pt>
    <dgm:pt modelId="{1C2896A9-3BE0-4B99-9BBA-72A0C5C4F98A}" type="pres">
      <dgm:prSet presAssocID="{738E6F42-6BA8-4047-BAC9-A669FA282BCE}" presName="conn" presStyleLbl="parChTrans1D2" presStyleIdx="0" presStyleCnt="1"/>
      <dgm:spPr/>
      <dgm:t>
        <a:bodyPr/>
        <a:lstStyle/>
        <a:p>
          <a:endParaRPr lang="en-US"/>
        </a:p>
      </dgm:t>
    </dgm:pt>
    <dgm:pt modelId="{3ED431CB-0CFE-431D-B796-C99612031024}" type="pres">
      <dgm:prSet presAssocID="{738E6F42-6BA8-4047-BAC9-A669FA282BCE}" presName="extraNode" presStyleLbl="node1" presStyleIdx="0" presStyleCnt="5"/>
      <dgm:spPr/>
      <dgm:t>
        <a:bodyPr/>
        <a:lstStyle/>
        <a:p>
          <a:endParaRPr lang="en-US"/>
        </a:p>
      </dgm:t>
    </dgm:pt>
    <dgm:pt modelId="{2E732692-A7F0-4F2C-9F5B-1C8225CA5D66}" type="pres">
      <dgm:prSet presAssocID="{738E6F42-6BA8-4047-BAC9-A669FA282BCE}" presName="dstNode" presStyleLbl="node1" presStyleIdx="0" presStyleCnt="5"/>
      <dgm:spPr/>
      <dgm:t>
        <a:bodyPr/>
        <a:lstStyle/>
        <a:p>
          <a:endParaRPr lang="en-US"/>
        </a:p>
      </dgm:t>
    </dgm:pt>
    <dgm:pt modelId="{6F3CC655-AF05-473A-A66E-BFA6EEE76289}" type="pres">
      <dgm:prSet presAssocID="{9442D244-FA0A-4DF1-BDFF-05EF08FD1F74}" presName="text_1" presStyleLbl="node1" presStyleIdx="0" presStyleCnt="5">
        <dgm:presLayoutVars>
          <dgm:bulletEnabled val="1"/>
        </dgm:presLayoutVars>
      </dgm:prSet>
      <dgm:spPr/>
      <dgm:t>
        <a:bodyPr/>
        <a:lstStyle/>
        <a:p>
          <a:endParaRPr lang="en-US"/>
        </a:p>
      </dgm:t>
    </dgm:pt>
    <dgm:pt modelId="{E05458BE-04FF-4C33-99ED-A01557480327}" type="pres">
      <dgm:prSet presAssocID="{9442D244-FA0A-4DF1-BDFF-05EF08FD1F74}" presName="accent_1" presStyleCnt="0"/>
      <dgm:spPr/>
      <dgm:t>
        <a:bodyPr/>
        <a:lstStyle/>
        <a:p>
          <a:endParaRPr lang="en-US"/>
        </a:p>
      </dgm:t>
    </dgm:pt>
    <dgm:pt modelId="{B06D88DE-883D-417A-AB69-091C6C0C0FBB}" type="pres">
      <dgm:prSet presAssocID="{9442D244-FA0A-4DF1-BDFF-05EF08FD1F74}" presName="accentRepeatNode" presStyleLbl="solidFgAcc1" presStyleIdx="0" presStyleCnt="5"/>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GB"/>
        </a:p>
      </dgm:t>
    </dgm:pt>
    <dgm:pt modelId="{30BCB066-EAB0-4004-B9D1-98524AF112EB}" type="pres">
      <dgm:prSet presAssocID="{E431E8B4-120D-4416-95FF-6880D61C0352}" presName="text_2" presStyleLbl="node1" presStyleIdx="1" presStyleCnt="5">
        <dgm:presLayoutVars>
          <dgm:bulletEnabled val="1"/>
        </dgm:presLayoutVars>
      </dgm:prSet>
      <dgm:spPr/>
      <dgm:t>
        <a:bodyPr/>
        <a:lstStyle/>
        <a:p>
          <a:endParaRPr lang="en-US"/>
        </a:p>
      </dgm:t>
    </dgm:pt>
    <dgm:pt modelId="{36E57688-A036-44B1-BF1E-97E0CBA6B4CD}" type="pres">
      <dgm:prSet presAssocID="{E431E8B4-120D-4416-95FF-6880D61C0352}" presName="accent_2" presStyleCnt="0"/>
      <dgm:spPr/>
      <dgm:t>
        <a:bodyPr/>
        <a:lstStyle/>
        <a:p>
          <a:endParaRPr lang="en-US"/>
        </a:p>
      </dgm:t>
    </dgm:pt>
    <dgm:pt modelId="{6E3F0C48-575C-400B-9E4C-07FA942A13E3}" type="pres">
      <dgm:prSet presAssocID="{E431E8B4-120D-4416-95FF-6880D61C0352}" presName="accentRepeatNode" presStyleLbl="solidFgAcc1" presStyleIdx="1" presStyleCnt="5"/>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9302A57E-333C-4B6F-8898-27D6E13083B6}" type="pres">
      <dgm:prSet presAssocID="{B42A9D36-6372-46BE-87ED-81A1D89769B4}" presName="text_3" presStyleLbl="node1" presStyleIdx="2" presStyleCnt="5">
        <dgm:presLayoutVars>
          <dgm:bulletEnabled val="1"/>
        </dgm:presLayoutVars>
      </dgm:prSet>
      <dgm:spPr/>
      <dgm:t>
        <a:bodyPr/>
        <a:lstStyle/>
        <a:p>
          <a:endParaRPr lang="en-US"/>
        </a:p>
      </dgm:t>
    </dgm:pt>
    <dgm:pt modelId="{D9E7653D-058E-4F9C-BE76-3749EFD0B1D2}" type="pres">
      <dgm:prSet presAssocID="{B42A9D36-6372-46BE-87ED-81A1D89769B4}" presName="accent_3" presStyleCnt="0"/>
      <dgm:spPr/>
      <dgm:t>
        <a:bodyPr/>
        <a:lstStyle/>
        <a:p>
          <a:endParaRPr lang="en-US"/>
        </a:p>
      </dgm:t>
    </dgm:pt>
    <dgm:pt modelId="{7C90E4FD-39AA-4AA6-822D-95B4A05A89F7}" type="pres">
      <dgm:prSet presAssocID="{B42A9D36-6372-46BE-87ED-81A1D89769B4}" presName="accentRepeatNode" presStyleLbl="solidFgAcc1" presStyleIdx="2" presStyleCnt="5"/>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E5450C83-85F9-4530-A26A-E931297D4746}" type="pres">
      <dgm:prSet presAssocID="{3798E1FB-E81C-47BB-8694-88DFCAA33E6F}" presName="text_4" presStyleLbl="node1" presStyleIdx="3" presStyleCnt="5">
        <dgm:presLayoutVars>
          <dgm:bulletEnabled val="1"/>
        </dgm:presLayoutVars>
      </dgm:prSet>
      <dgm:spPr/>
      <dgm:t>
        <a:bodyPr/>
        <a:lstStyle/>
        <a:p>
          <a:endParaRPr lang="en-US"/>
        </a:p>
      </dgm:t>
    </dgm:pt>
    <dgm:pt modelId="{C2AC1A9D-0FE3-4DFC-9B92-D7EA8452BF70}" type="pres">
      <dgm:prSet presAssocID="{3798E1FB-E81C-47BB-8694-88DFCAA33E6F}" presName="accent_4" presStyleCnt="0"/>
      <dgm:spPr/>
      <dgm:t>
        <a:bodyPr/>
        <a:lstStyle/>
        <a:p>
          <a:endParaRPr lang="en-US"/>
        </a:p>
      </dgm:t>
    </dgm:pt>
    <dgm:pt modelId="{F9661A4B-30A9-4B6B-9B1A-C7950FF373A1}" type="pres">
      <dgm:prSet presAssocID="{3798E1FB-E81C-47BB-8694-88DFCAA33E6F}" presName="accentRepeatNode" presStyleLbl="solidFgAcc1" presStyleIdx="3" presStyleCnt="5"/>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1C6A4BFC-B443-437E-B7D6-D36307EAA192}" type="pres">
      <dgm:prSet presAssocID="{61ADE836-7F56-4C71-82E0-742BEBBE52D5}" presName="text_5" presStyleLbl="node1" presStyleIdx="4" presStyleCnt="5">
        <dgm:presLayoutVars>
          <dgm:bulletEnabled val="1"/>
        </dgm:presLayoutVars>
      </dgm:prSet>
      <dgm:spPr/>
      <dgm:t>
        <a:bodyPr/>
        <a:lstStyle/>
        <a:p>
          <a:endParaRPr lang="en-US"/>
        </a:p>
      </dgm:t>
    </dgm:pt>
    <dgm:pt modelId="{310130ED-BFB7-4FA5-A93B-1ACE9BA8889B}" type="pres">
      <dgm:prSet presAssocID="{61ADE836-7F56-4C71-82E0-742BEBBE52D5}" presName="accent_5" presStyleCnt="0"/>
      <dgm:spPr/>
      <dgm:t>
        <a:bodyPr/>
        <a:lstStyle/>
        <a:p>
          <a:endParaRPr lang="en-US"/>
        </a:p>
      </dgm:t>
    </dgm:pt>
    <dgm:pt modelId="{4DDDA31F-94A3-40DC-8F91-47F02B16EF3D}" type="pres">
      <dgm:prSet presAssocID="{61ADE836-7F56-4C71-82E0-742BEBBE52D5}" presName="accentRepeatNode" presStyleLbl="solidFgAcc1" presStyleIdx="4" presStyleCnt="5"/>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Lst>
  <dgm:cxnLst>
    <dgm:cxn modelId="{37753582-910A-4CBB-97CA-DCE11F096BF5}" type="presOf" srcId="{CF258FCE-EF5E-4481-B232-77D7855B288A}" destId="{1C2896A9-3BE0-4B99-9BBA-72A0C5C4F98A}" srcOrd="0" destOrd="0" presId="urn:microsoft.com/office/officeart/2008/layout/VerticalCurvedList"/>
    <dgm:cxn modelId="{4FCA64A2-17D6-4842-8B56-2F48947B9336}" type="presOf" srcId="{61ADE836-7F56-4C71-82E0-742BEBBE52D5}" destId="{1C6A4BFC-B443-437E-B7D6-D36307EAA192}" srcOrd="0" destOrd="0" presId="urn:microsoft.com/office/officeart/2008/layout/VerticalCurvedList"/>
    <dgm:cxn modelId="{1D6E77D7-DB56-43AF-ADF8-FBF13E945310}" type="presOf" srcId="{3798E1FB-E81C-47BB-8694-88DFCAA33E6F}" destId="{E5450C83-85F9-4530-A26A-E931297D4746}" srcOrd="0" destOrd="0" presId="urn:microsoft.com/office/officeart/2008/layout/VerticalCurvedList"/>
    <dgm:cxn modelId="{A307E448-26FB-4DBD-8DB9-DADA67F5C807}" type="presOf" srcId="{738E6F42-6BA8-4047-BAC9-A669FA282BCE}" destId="{D7626BCB-39F4-45EC-B669-618900F5F2E7}" srcOrd="0" destOrd="0" presId="urn:microsoft.com/office/officeart/2008/layout/VerticalCurvedList"/>
    <dgm:cxn modelId="{45CF07E7-3593-49FE-9E8B-28F7C9F5D850}" srcId="{738E6F42-6BA8-4047-BAC9-A669FA282BCE}" destId="{E431E8B4-120D-4416-95FF-6880D61C0352}" srcOrd="1" destOrd="0" parTransId="{D6EDA15D-5D2F-4424-BA34-33D3CF90589A}" sibTransId="{07E478CD-D9B5-4AAD-AB5A-EBC50161BEFC}"/>
    <dgm:cxn modelId="{D39FB30F-C33B-4210-BDA2-B6C0C9B5F663}" type="presOf" srcId="{9442D244-FA0A-4DF1-BDFF-05EF08FD1F74}" destId="{6F3CC655-AF05-473A-A66E-BFA6EEE76289}" srcOrd="0" destOrd="0" presId="urn:microsoft.com/office/officeart/2008/layout/VerticalCurvedList"/>
    <dgm:cxn modelId="{1A83FDAE-DF32-4584-A423-9FF2A975A1FE}" srcId="{738E6F42-6BA8-4047-BAC9-A669FA282BCE}" destId="{61ADE836-7F56-4C71-82E0-742BEBBE52D5}" srcOrd="4" destOrd="0" parTransId="{6BD71D72-BEEA-435D-B2BF-59F46F052DFA}" sibTransId="{7328F740-6072-423C-B831-EB11EC908EE4}"/>
    <dgm:cxn modelId="{FC3C068B-ABC5-4299-BFE0-2F1648611D2C}" type="presOf" srcId="{E431E8B4-120D-4416-95FF-6880D61C0352}" destId="{30BCB066-EAB0-4004-B9D1-98524AF112EB}" srcOrd="0" destOrd="0" presId="urn:microsoft.com/office/officeart/2008/layout/VerticalCurvedList"/>
    <dgm:cxn modelId="{F67E5B88-3ECD-4D89-9B95-E252878F53ED}" type="presOf" srcId="{B42A9D36-6372-46BE-87ED-81A1D89769B4}" destId="{9302A57E-333C-4B6F-8898-27D6E13083B6}" srcOrd="0" destOrd="0" presId="urn:microsoft.com/office/officeart/2008/layout/VerticalCurvedList"/>
    <dgm:cxn modelId="{7C3644B0-9E22-4526-BC48-6A549D832602}" srcId="{738E6F42-6BA8-4047-BAC9-A669FA282BCE}" destId="{9442D244-FA0A-4DF1-BDFF-05EF08FD1F74}" srcOrd="0" destOrd="0" parTransId="{5098C5F4-5EDC-4CE5-8F03-288EA16D1DE6}" sibTransId="{CF258FCE-EF5E-4481-B232-77D7855B288A}"/>
    <dgm:cxn modelId="{E92AD4B7-AC63-44EE-8DA7-26F8A1CFDE34}" srcId="{738E6F42-6BA8-4047-BAC9-A669FA282BCE}" destId="{B42A9D36-6372-46BE-87ED-81A1D89769B4}" srcOrd="2" destOrd="0" parTransId="{8F56DA4E-3D87-4219-A0D9-184A38BFD442}" sibTransId="{151042E8-EC84-41C1-BB6D-7AA7FB3B273A}"/>
    <dgm:cxn modelId="{C98CF199-3565-49FB-8EED-9ACC594B876F}" srcId="{738E6F42-6BA8-4047-BAC9-A669FA282BCE}" destId="{3798E1FB-E81C-47BB-8694-88DFCAA33E6F}" srcOrd="3" destOrd="0" parTransId="{6BE98C3C-BCE9-4BAB-92A2-A5C2E0C9D81A}" sibTransId="{AFF846A9-CF01-4B17-AED4-089844CB912F}"/>
    <dgm:cxn modelId="{E8CC8FA7-4F66-49D5-91F5-F173F29BEA2A}" type="presParOf" srcId="{D7626BCB-39F4-45EC-B669-618900F5F2E7}" destId="{DB1D6F1C-6435-4FA1-BB14-5DA83C2E22F1}" srcOrd="0" destOrd="0" presId="urn:microsoft.com/office/officeart/2008/layout/VerticalCurvedList"/>
    <dgm:cxn modelId="{30A31DBE-772C-448A-BC68-29019EC2C42B}" type="presParOf" srcId="{DB1D6F1C-6435-4FA1-BB14-5DA83C2E22F1}" destId="{70B43987-FAA0-446D-B0E1-ED5C5B34E00B}" srcOrd="0" destOrd="0" presId="urn:microsoft.com/office/officeart/2008/layout/VerticalCurvedList"/>
    <dgm:cxn modelId="{9BF6C853-DD77-4D1E-ACDE-DE4FFEA1D1A4}" type="presParOf" srcId="{70B43987-FAA0-446D-B0E1-ED5C5B34E00B}" destId="{FF512D9B-CB4A-411F-A308-D912B1B3ACBD}" srcOrd="0" destOrd="0" presId="urn:microsoft.com/office/officeart/2008/layout/VerticalCurvedList"/>
    <dgm:cxn modelId="{02D42D45-F884-47DF-8FFD-81C73FCFC880}" type="presParOf" srcId="{70B43987-FAA0-446D-B0E1-ED5C5B34E00B}" destId="{1C2896A9-3BE0-4B99-9BBA-72A0C5C4F98A}" srcOrd="1" destOrd="0" presId="urn:microsoft.com/office/officeart/2008/layout/VerticalCurvedList"/>
    <dgm:cxn modelId="{351501F0-4CD5-4057-A25E-7F46775E593F}" type="presParOf" srcId="{70B43987-FAA0-446D-B0E1-ED5C5B34E00B}" destId="{3ED431CB-0CFE-431D-B796-C99612031024}" srcOrd="2" destOrd="0" presId="urn:microsoft.com/office/officeart/2008/layout/VerticalCurvedList"/>
    <dgm:cxn modelId="{5640DF97-5DE4-4169-8F1F-11FA2A5C66F0}" type="presParOf" srcId="{70B43987-FAA0-446D-B0E1-ED5C5B34E00B}" destId="{2E732692-A7F0-4F2C-9F5B-1C8225CA5D66}" srcOrd="3" destOrd="0" presId="urn:microsoft.com/office/officeart/2008/layout/VerticalCurvedList"/>
    <dgm:cxn modelId="{DC61D96A-F298-4C78-8E5E-F7FBEDA6B5ED}" type="presParOf" srcId="{DB1D6F1C-6435-4FA1-BB14-5DA83C2E22F1}" destId="{6F3CC655-AF05-473A-A66E-BFA6EEE76289}" srcOrd="1" destOrd="0" presId="urn:microsoft.com/office/officeart/2008/layout/VerticalCurvedList"/>
    <dgm:cxn modelId="{A76DC008-816E-4914-A83B-51B6E4CC1095}" type="presParOf" srcId="{DB1D6F1C-6435-4FA1-BB14-5DA83C2E22F1}" destId="{E05458BE-04FF-4C33-99ED-A01557480327}" srcOrd="2" destOrd="0" presId="urn:microsoft.com/office/officeart/2008/layout/VerticalCurvedList"/>
    <dgm:cxn modelId="{6E1159C0-D743-4284-9546-1EEE7099EB00}" type="presParOf" srcId="{E05458BE-04FF-4C33-99ED-A01557480327}" destId="{B06D88DE-883D-417A-AB69-091C6C0C0FBB}" srcOrd="0" destOrd="0" presId="urn:microsoft.com/office/officeart/2008/layout/VerticalCurvedList"/>
    <dgm:cxn modelId="{6B8DE67B-2D86-48E7-8D57-9A9E7EB3C72F}" type="presParOf" srcId="{DB1D6F1C-6435-4FA1-BB14-5DA83C2E22F1}" destId="{30BCB066-EAB0-4004-B9D1-98524AF112EB}" srcOrd="3" destOrd="0" presId="urn:microsoft.com/office/officeart/2008/layout/VerticalCurvedList"/>
    <dgm:cxn modelId="{FE5ABD28-953D-47AB-A86D-1581C83BEF4B}" type="presParOf" srcId="{DB1D6F1C-6435-4FA1-BB14-5DA83C2E22F1}" destId="{36E57688-A036-44B1-BF1E-97E0CBA6B4CD}" srcOrd="4" destOrd="0" presId="urn:microsoft.com/office/officeart/2008/layout/VerticalCurvedList"/>
    <dgm:cxn modelId="{0BD37D41-C35A-42E9-AE6F-40F85CC6391A}" type="presParOf" srcId="{36E57688-A036-44B1-BF1E-97E0CBA6B4CD}" destId="{6E3F0C48-575C-400B-9E4C-07FA942A13E3}" srcOrd="0" destOrd="0" presId="urn:microsoft.com/office/officeart/2008/layout/VerticalCurvedList"/>
    <dgm:cxn modelId="{8BBB4A30-746B-4887-B704-1366858CBE01}" type="presParOf" srcId="{DB1D6F1C-6435-4FA1-BB14-5DA83C2E22F1}" destId="{9302A57E-333C-4B6F-8898-27D6E13083B6}" srcOrd="5" destOrd="0" presId="urn:microsoft.com/office/officeart/2008/layout/VerticalCurvedList"/>
    <dgm:cxn modelId="{40BFBDB1-6252-4A66-8BBC-E0E0E7B5D4BF}" type="presParOf" srcId="{DB1D6F1C-6435-4FA1-BB14-5DA83C2E22F1}" destId="{D9E7653D-058E-4F9C-BE76-3749EFD0B1D2}" srcOrd="6" destOrd="0" presId="urn:microsoft.com/office/officeart/2008/layout/VerticalCurvedList"/>
    <dgm:cxn modelId="{4796071A-B0CA-4810-90B1-0F84DBF2BA35}" type="presParOf" srcId="{D9E7653D-058E-4F9C-BE76-3749EFD0B1D2}" destId="{7C90E4FD-39AA-4AA6-822D-95B4A05A89F7}" srcOrd="0" destOrd="0" presId="urn:microsoft.com/office/officeart/2008/layout/VerticalCurvedList"/>
    <dgm:cxn modelId="{F2F6160D-A42F-4EB9-AFD7-503589257231}" type="presParOf" srcId="{DB1D6F1C-6435-4FA1-BB14-5DA83C2E22F1}" destId="{E5450C83-85F9-4530-A26A-E931297D4746}" srcOrd="7" destOrd="0" presId="urn:microsoft.com/office/officeart/2008/layout/VerticalCurvedList"/>
    <dgm:cxn modelId="{055CB541-6781-41E4-8FFF-48A6DC7A1819}" type="presParOf" srcId="{DB1D6F1C-6435-4FA1-BB14-5DA83C2E22F1}" destId="{C2AC1A9D-0FE3-4DFC-9B92-D7EA8452BF70}" srcOrd="8" destOrd="0" presId="urn:microsoft.com/office/officeart/2008/layout/VerticalCurvedList"/>
    <dgm:cxn modelId="{A8279B89-7B85-44B1-8958-CE72305EE72E}" type="presParOf" srcId="{C2AC1A9D-0FE3-4DFC-9B92-D7EA8452BF70}" destId="{F9661A4B-30A9-4B6B-9B1A-C7950FF373A1}" srcOrd="0" destOrd="0" presId="urn:microsoft.com/office/officeart/2008/layout/VerticalCurvedList"/>
    <dgm:cxn modelId="{AF3B129A-D0DC-4DA1-8B26-B6703E556DF0}" type="presParOf" srcId="{DB1D6F1C-6435-4FA1-BB14-5DA83C2E22F1}" destId="{1C6A4BFC-B443-437E-B7D6-D36307EAA192}" srcOrd="9" destOrd="0" presId="urn:microsoft.com/office/officeart/2008/layout/VerticalCurvedList"/>
    <dgm:cxn modelId="{B8534B1F-1160-4478-8C8D-1BA71883C171}" type="presParOf" srcId="{DB1D6F1C-6435-4FA1-BB14-5DA83C2E22F1}" destId="{310130ED-BFB7-4FA5-A93B-1ACE9BA8889B}" srcOrd="10" destOrd="0" presId="urn:microsoft.com/office/officeart/2008/layout/VerticalCurvedList"/>
    <dgm:cxn modelId="{6BB9EFCB-D5CA-464A-9F6D-788D5ED6E8E7}" type="presParOf" srcId="{310130ED-BFB7-4FA5-A93B-1ACE9BA8889B}" destId="{4DDDA31F-94A3-40DC-8F91-47F02B16EF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00455-F259-42B5-8CAE-FCC04CAEA075}">
      <dsp:nvSpPr>
        <dsp:cNvPr id="0" name=""/>
        <dsp:cNvSpPr/>
      </dsp:nvSpPr>
      <dsp:spPr>
        <a:xfrm>
          <a:off x="158702" y="139701"/>
          <a:ext cx="10449389" cy="1536690"/>
        </a:xfrm>
        <a:prstGeom prst="roundRect">
          <a:avLst>
            <a:gd name="adj" fmla="val 10000"/>
          </a:avLst>
        </a:prstGeom>
        <a:solidFill>
          <a:schemeClr val="bg2">
            <a:alpha val="90000"/>
          </a:schemeClr>
        </a:solidFill>
        <a:ln w="9525" cap="flat" cmpd="sng" algn="ctr">
          <a:noFill/>
          <a:prstDash val="solid"/>
        </a:ln>
        <a:effectLst/>
      </dsp:spPr>
      <dsp:style>
        <a:lnRef idx="1">
          <a:scrgbClr r="0" g="0" b="0"/>
        </a:lnRef>
        <a:fillRef idx="1">
          <a:scrgbClr r="0" g="0" b="0"/>
        </a:fillRef>
        <a:effectRef idx="2">
          <a:scrgbClr r="0" g="0" b="0"/>
        </a:effectRef>
        <a:fontRef idx="minor"/>
      </dsp:style>
    </dsp:sp>
    <dsp:sp modelId="{AD46AFF5-517C-497C-9FBD-BB8D69615F6A}">
      <dsp:nvSpPr>
        <dsp:cNvPr id="0" name=""/>
        <dsp:cNvSpPr/>
      </dsp:nvSpPr>
      <dsp:spPr>
        <a:xfrm>
          <a:off x="1266704" y="228598"/>
          <a:ext cx="1645070" cy="1383030"/>
        </a:xfrm>
        <a:prstGeom prst="roundRect">
          <a:avLst>
            <a:gd name="adj" fmla="val 1000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tint val="50000"/>
              <a:hueOff val="0"/>
              <a:satOff val="0"/>
              <a:lumOff val="0"/>
              <a:alphaOff val="0"/>
              <a:shade val="25000"/>
              <a:satMod val="150000"/>
            </a:schemeClr>
          </a:contourClr>
        </a:sp3d>
      </dsp:spPr>
      <dsp:style>
        <a:lnRef idx="0">
          <a:scrgbClr r="0" g="0" b="0"/>
        </a:lnRef>
        <a:fillRef idx="1">
          <a:scrgbClr r="0" g="0" b="0"/>
        </a:fillRef>
        <a:effectRef idx="3">
          <a:scrgbClr r="0" g="0" b="0"/>
        </a:effectRef>
        <a:fontRef idx="minor"/>
      </dsp:style>
    </dsp:sp>
    <dsp:sp modelId="{C0BF2F7A-EBB3-4E39-980E-C33315F05222}">
      <dsp:nvSpPr>
        <dsp:cNvPr id="0" name=""/>
        <dsp:cNvSpPr/>
      </dsp:nvSpPr>
      <dsp:spPr>
        <a:xfrm rot="10800000">
          <a:off x="323003" y="1885950"/>
          <a:ext cx="3162746" cy="2305050"/>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t>Essentials Dashboard</a:t>
          </a:r>
          <a:endParaRPr lang="en-US" sz="2000" b="1" kern="1200" dirty="0"/>
        </a:p>
        <a:p>
          <a:pPr marL="171450" lvl="1" indent="-171450" algn="l" defTabSz="711200">
            <a:lnSpc>
              <a:spcPct val="90000"/>
            </a:lnSpc>
            <a:spcBef>
              <a:spcPct val="0"/>
            </a:spcBef>
            <a:spcAft>
              <a:spcPct val="15000"/>
            </a:spcAft>
            <a:buChar char="••"/>
          </a:pPr>
          <a:r>
            <a:rPr lang="en-US" sz="1600" kern="1200" dirty="0" smtClean="0"/>
            <a:t>Simplified central management for common tasks</a:t>
          </a:r>
          <a:endParaRPr lang="en-US" sz="1600" kern="1200" dirty="0"/>
        </a:p>
        <a:p>
          <a:pPr marL="171450" lvl="1" indent="-171450" algn="l" defTabSz="711200">
            <a:lnSpc>
              <a:spcPct val="90000"/>
            </a:lnSpc>
            <a:spcBef>
              <a:spcPct val="0"/>
            </a:spcBef>
            <a:spcAft>
              <a:spcPct val="15000"/>
            </a:spcAft>
            <a:buChar char="••"/>
          </a:pPr>
          <a:r>
            <a:rPr lang="en-US" sz="1600" kern="1200" dirty="0" smtClean="0"/>
            <a:t>Consistent experiences for discovery, navigation, tasks and getting help</a:t>
          </a:r>
          <a:endParaRPr lang="en-US" sz="1600" kern="1200" dirty="0"/>
        </a:p>
      </dsp:txBody>
      <dsp:txXfrm rot="10800000">
        <a:off x="393891" y="1885950"/>
        <a:ext cx="3020970" cy="2234162"/>
      </dsp:txXfrm>
    </dsp:sp>
    <dsp:sp modelId="{2B02F2BB-80CE-430E-AD6F-B21575B1533C}">
      <dsp:nvSpPr>
        <dsp:cNvPr id="0" name=""/>
        <dsp:cNvSpPr/>
      </dsp:nvSpPr>
      <dsp:spPr>
        <a:xfrm>
          <a:off x="4672380" y="251460"/>
          <a:ext cx="1422033" cy="1383030"/>
        </a:xfrm>
        <a:prstGeom prst="roundRect">
          <a:avLst>
            <a:gd name="adj" fmla="val 1000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tint val="50000"/>
              <a:hueOff val="0"/>
              <a:satOff val="0"/>
              <a:lumOff val="0"/>
              <a:alphaOff val="0"/>
              <a:shade val="25000"/>
              <a:satMod val="150000"/>
            </a:schemeClr>
          </a:contourClr>
        </a:sp3d>
      </dsp:spPr>
      <dsp:style>
        <a:lnRef idx="0">
          <a:scrgbClr r="0" g="0" b="0"/>
        </a:lnRef>
        <a:fillRef idx="1">
          <a:scrgbClr r="0" g="0" b="0"/>
        </a:fillRef>
        <a:effectRef idx="3">
          <a:scrgbClr r="0" g="0" b="0"/>
        </a:effectRef>
        <a:fontRef idx="minor"/>
      </dsp:style>
    </dsp:sp>
    <dsp:sp modelId="{A893EF08-B929-4C22-9343-F2EDCEDC30FC}">
      <dsp:nvSpPr>
        <dsp:cNvPr id="0" name=""/>
        <dsp:cNvSpPr/>
      </dsp:nvSpPr>
      <dsp:spPr>
        <a:xfrm rot="10800000">
          <a:off x="3802024" y="1885950"/>
          <a:ext cx="3162746" cy="2305050"/>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t>Essentials Launchpad</a:t>
          </a:r>
          <a:endParaRPr lang="en-US" sz="2000" b="1" kern="1200" dirty="0"/>
        </a:p>
        <a:p>
          <a:pPr marL="171450" lvl="1" indent="-171450" algn="l" defTabSz="711200">
            <a:lnSpc>
              <a:spcPct val="90000"/>
            </a:lnSpc>
            <a:spcBef>
              <a:spcPct val="0"/>
            </a:spcBef>
            <a:spcAft>
              <a:spcPct val="15000"/>
            </a:spcAft>
            <a:buChar char="••"/>
          </a:pPr>
          <a:r>
            <a:rPr lang="en-US" sz="1600" kern="1200" dirty="0" smtClean="0"/>
            <a:t>Single “go to” place for users on the network</a:t>
          </a:r>
          <a:endParaRPr lang="en-US" sz="1600" kern="1200" dirty="0"/>
        </a:p>
        <a:p>
          <a:pPr marL="171450" lvl="1" indent="-171450" algn="l" defTabSz="711200">
            <a:lnSpc>
              <a:spcPct val="90000"/>
            </a:lnSpc>
            <a:spcBef>
              <a:spcPct val="0"/>
            </a:spcBef>
            <a:spcAft>
              <a:spcPct val="15000"/>
            </a:spcAft>
            <a:buChar char="••"/>
          </a:pPr>
          <a:r>
            <a:rPr lang="en-US" sz="1600" kern="1200" dirty="0" smtClean="0"/>
            <a:t>Quickly launch common tasks</a:t>
          </a:r>
        </a:p>
        <a:p>
          <a:pPr marL="171450" lvl="1" indent="-171450" algn="l" defTabSz="711200">
            <a:lnSpc>
              <a:spcPct val="90000"/>
            </a:lnSpc>
            <a:spcBef>
              <a:spcPct val="0"/>
            </a:spcBef>
            <a:spcAft>
              <a:spcPct val="15000"/>
            </a:spcAft>
            <a:buChar char="••"/>
          </a:pPr>
          <a:r>
            <a:rPr lang="en-US" sz="1600" kern="1200" dirty="0" smtClean="0"/>
            <a:t>Receive alerts and warnings</a:t>
          </a:r>
        </a:p>
      </dsp:txBody>
      <dsp:txXfrm rot="10800000">
        <a:off x="3872912" y="1885950"/>
        <a:ext cx="3020970" cy="2234162"/>
      </dsp:txXfrm>
    </dsp:sp>
    <dsp:sp modelId="{0C487601-2FEE-4F05-8648-DAB2235B1162}">
      <dsp:nvSpPr>
        <dsp:cNvPr id="0" name=""/>
        <dsp:cNvSpPr/>
      </dsp:nvSpPr>
      <dsp:spPr>
        <a:xfrm>
          <a:off x="7465907" y="228598"/>
          <a:ext cx="2793021" cy="1428752"/>
        </a:xfrm>
        <a:prstGeom prst="roundRect">
          <a:avLst>
            <a:gd name="adj" fmla="val 1000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tint val="50000"/>
              <a:hueOff val="0"/>
              <a:satOff val="0"/>
              <a:lumOff val="0"/>
              <a:alphaOff val="0"/>
              <a:shade val="25000"/>
              <a:satMod val="150000"/>
            </a:schemeClr>
          </a:contourClr>
        </a:sp3d>
      </dsp:spPr>
      <dsp:style>
        <a:lnRef idx="0">
          <a:scrgbClr r="0" g="0" b="0"/>
        </a:lnRef>
        <a:fillRef idx="1">
          <a:scrgbClr r="0" g="0" b="0"/>
        </a:fillRef>
        <a:effectRef idx="3">
          <a:scrgbClr r="0" g="0" b="0"/>
        </a:effectRef>
        <a:fontRef idx="minor"/>
      </dsp:style>
    </dsp:sp>
    <dsp:sp modelId="{0925553B-11A6-4C64-8139-D597F48162E4}">
      <dsp:nvSpPr>
        <dsp:cNvPr id="0" name=""/>
        <dsp:cNvSpPr/>
      </dsp:nvSpPr>
      <dsp:spPr>
        <a:xfrm rot="10800000">
          <a:off x="7281045" y="1885950"/>
          <a:ext cx="3162746" cy="2305050"/>
        </a:xfrm>
        <a:prstGeom prst="round2SameRect">
          <a:avLst>
            <a:gd name="adj1" fmla="val 10500"/>
            <a:gd name="adj2" fmla="val 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b="1" kern="1200" dirty="0" smtClean="0"/>
            <a:t>Remote Web Access</a:t>
          </a:r>
          <a:endParaRPr lang="en-US" sz="2000" b="1" kern="1200" dirty="0"/>
        </a:p>
        <a:p>
          <a:pPr marL="171450" lvl="1" indent="-171450" algn="l" defTabSz="711200">
            <a:lnSpc>
              <a:spcPct val="90000"/>
            </a:lnSpc>
            <a:spcBef>
              <a:spcPct val="0"/>
            </a:spcBef>
            <a:spcAft>
              <a:spcPct val="15000"/>
            </a:spcAft>
            <a:buChar char="••"/>
          </a:pPr>
          <a:r>
            <a:rPr lang="en-US" sz="1600" kern="1200" dirty="0" smtClean="0"/>
            <a:t>Access network resources from home or while on-the-road</a:t>
          </a:r>
          <a:endParaRPr lang="en-US" sz="1600" kern="1200" dirty="0"/>
        </a:p>
      </dsp:txBody>
      <dsp:txXfrm rot="10800000">
        <a:off x="7351933" y="1885950"/>
        <a:ext cx="3020970" cy="223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91F1-0DE5-4899-A1A7-AC7E19EA7597}">
      <dsp:nvSpPr>
        <dsp:cNvPr id="0" name=""/>
        <dsp:cNvSpPr/>
      </dsp:nvSpPr>
      <dsp:spPr>
        <a:xfrm>
          <a:off x="0" y="0"/>
          <a:ext cx="9583956" cy="2498746"/>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sp>
    <dsp:sp modelId="{03B689F6-170D-4EC5-B2C9-53350A0115A6}">
      <dsp:nvSpPr>
        <dsp:cNvPr id="0" name=""/>
        <dsp:cNvSpPr/>
      </dsp:nvSpPr>
      <dsp:spPr>
        <a:xfrm>
          <a:off x="759970" y="152398"/>
          <a:ext cx="3346210" cy="219394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90260E-838A-466E-BB46-416807FB702F}">
      <dsp:nvSpPr>
        <dsp:cNvPr id="0" name=""/>
        <dsp:cNvSpPr/>
      </dsp:nvSpPr>
      <dsp:spPr>
        <a:xfrm rot="10800000">
          <a:off x="288618" y="2498746"/>
          <a:ext cx="4288913" cy="3054022"/>
        </a:xfrm>
        <a:prstGeom prst="round2SameRect">
          <a:avLst>
            <a:gd name="adj1" fmla="val 10500"/>
            <a:gd name="adj2" fmla="val 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kern="1200" dirty="0" smtClean="0"/>
            <a:t>Add-in</a:t>
          </a:r>
          <a:endParaRPr lang="en-US" sz="2400" kern="1200" dirty="0"/>
        </a:p>
        <a:p>
          <a:pPr marL="171450" lvl="1" indent="-171450" algn="l" defTabSz="844550">
            <a:lnSpc>
              <a:spcPct val="90000"/>
            </a:lnSpc>
            <a:spcBef>
              <a:spcPct val="0"/>
            </a:spcBef>
            <a:spcAft>
              <a:spcPct val="15000"/>
            </a:spcAft>
            <a:buChar char="••"/>
          </a:pPr>
          <a:r>
            <a:rPr lang="en-US" sz="1900" kern="1200" dirty="0" smtClean="0"/>
            <a:t>Functionality that extends the product to add end user features, administrative features, or both.</a:t>
          </a:r>
          <a:endParaRPr lang="en-US" sz="1900" kern="1200" dirty="0"/>
        </a:p>
        <a:p>
          <a:pPr marL="171450" lvl="1" indent="-171450" algn="l" defTabSz="844550">
            <a:lnSpc>
              <a:spcPct val="90000"/>
            </a:lnSpc>
            <a:spcBef>
              <a:spcPct val="0"/>
            </a:spcBef>
            <a:spcAft>
              <a:spcPct val="15000"/>
            </a:spcAft>
            <a:buChar char="••"/>
          </a:pPr>
          <a:r>
            <a:rPr lang="en-US" sz="1900" kern="1200" dirty="0" smtClean="0"/>
            <a:t>OEM Pre-installation during factory imaging</a:t>
          </a:r>
          <a:endParaRPr lang="en-US" sz="1900" kern="1200" dirty="0"/>
        </a:p>
        <a:p>
          <a:pPr marL="171450" lvl="1" indent="-171450" algn="l" defTabSz="844550">
            <a:lnSpc>
              <a:spcPct val="90000"/>
            </a:lnSpc>
            <a:spcBef>
              <a:spcPct val="0"/>
            </a:spcBef>
            <a:spcAft>
              <a:spcPct val="15000"/>
            </a:spcAft>
            <a:buChar char="••"/>
          </a:pPr>
          <a:r>
            <a:rPr lang="en-US" sz="1900" kern="1200" dirty="0" smtClean="0"/>
            <a:t>Online and on-premise</a:t>
          </a:r>
          <a:endParaRPr lang="en-US" sz="1900" kern="1200" dirty="0"/>
        </a:p>
      </dsp:txBody>
      <dsp:txXfrm rot="10800000">
        <a:off x="382540" y="2498746"/>
        <a:ext cx="4101069" cy="2960100"/>
      </dsp:txXfrm>
    </dsp:sp>
    <dsp:sp modelId="{2F4C45DA-5445-4A07-BF48-D1735EA40673}">
      <dsp:nvSpPr>
        <dsp:cNvPr id="0" name=""/>
        <dsp:cNvSpPr/>
      </dsp:nvSpPr>
      <dsp:spPr>
        <a:xfrm>
          <a:off x="5477775" y="152398"/>
          <a:ext cx="3346210" cy="219394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393E7-AD53-419A-AFCE-7D7534AB792A}">
      <dsp:nvSpPr>
        <dsp:cNvPr id="0" name=""/>
        <dsp:cNvSpPr/>
      </dsp:nvSpPr>
      <dsp:spPr>
        <a:xfrm rot="10800000">
          <a:off x="5006423" y="2498746"/>
          <a:ext cx="4288913" cy="3054022"/>
        </a:xfrm>
        <a:prstGeom prst="round2SameRect">
          <a:avLst>
            <a:gd name="adj1" fmla="val 10500"/>
            <a:gd name="adj2" fmla="val 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kern="1200" dirty="0" smtClean="0"/>
            <a:t>Add-in Manager</a:t>
          </a:r>
          <a:endParaRPr lang="en-US" sz="2400" kern="1200" dirty="0"/>
        </a:p>
        <a:p>
          <a:pPr marL="171450" lvl="1" indent="-171450" algn="l" defTabSz="844550">
            <a:lnSpc>
              <a:spcPct val="90000"/>
            </a:lnSpc>
            <a:spcBef>
              <a:spcPct val="0"/>
            </a:spcBef>
            <a:spcAft>
              <a:spcPct val="15000"/>
            </a:spcAft>
            <a:buChar char="••"/>
          </a:pPr>
          <a:r>
            <a:rPr lang="en-US" sz="1900" kern="1200" dirty="0" smtClean="0"/>
            <a:t>A centralized location to manage add-ins installed from  a share, USB key, 3rd party share, the cloud . . . </a:t>
          </a:r>
          <a:endParaRPr lang="en-US" sz="1900" kern="1200" dirty="0"/>
        </a:p>
        <a:p>
          <a:pPr marL="171450" lvl="1" indent="-171450" algn="l" defTabSz="844550">
            <a:lnSpc>
              <a:spcPct val="90000"/>
            </a:lnSpc>
            <a:spcBef>
              <a:spcPct val="0"/>
            </a:spcBef>
            <a:spcAft>
              <a:spcPct val="15000"/>
            </a:spcAft>
            <a:buChar char="••"/>
          </a:pPr>
          <a:r>
            <a:rPr lang="en-US" sz="1900" kern="1200" dirty="0" smtClean="0"/>
            <a:t>Includes add-in deployment infrastructure</a:t>
          </a:r>
          <a:endParaRPr lang="en-US" sz="1900" kern="1200" dirty="0"/>
        </a:p>
      </dsp:txBody>
      <dsp:txXfrm rot="10800000">
        <a:off x="5100345" y="2498746"/>
        <a:ext cx="4101069" cy="2960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586" indent="-227586"/>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24317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12</a:t>
            </a:fld>
            <a:endParaRPr lang="en-US" dirty="0"/>
          </a:p>
        </p:txBody>
      </p:sp>
    </p:spTree>
    <p:extLst>
      <p:ext uri="{BB962C8B-B14F-4D97-AF65-F5344CB8AC3E}">
        <p14:creationId xmlns:p14="http://schemas.microsoft.com/office/powerpoint/2010/main" val="610585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0" dirty="0" smtClean="0"/>
          </a:p>
        </p:txBody>
      </p:sp>
      <p:sp>
        <p:nvSpPr>
          <p:cNvPr id="4" name="Slide Number Placeholder 3"/>
          <p:cNvSpPr>
            <a:spLocks noGrp="1"/>
          </p:cNvSpPr>
          <p:nvPr>
            <p:ph type="sldNum" sz="quarter" idx="10"/>
          </p:nvPr>
        </p:nvSpPr>
        <p:spPr/>
        <p:txBody>
          <a:bodyPr/>
          <a:lstStyle/>
          <a:p>
            <a:fld id="{8B84CC4A-B5DB-4A9B-80DB-24CFC18CC991}"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p>
        </p:txBody>
      </p:sp>
      <p:sp>
        <p:nvSpPr>
          <p:cNvPr id="4" name="Slide Number Placeholder 3"/>
          <p:cNvSpPr>
            <a:spLocks noGrp="1"/>
          </p:cNvSpPr>
          <p:nvPr>
            <p:ph type="sldNum" sz="quarter" idx="10"/>
          </p:nvPr>
        </p:nvSpPr>
        <p:spPr/>
        <p:txBody>
          <a:bodyPr/>
          <a:lstStyle/>
          <a:p>
            <a:fld id="{9D6F6B69-BA37-4EAF-B0E6-63CCC4356B28}" type="slidenum">
              <a:rPr lang="en-US" smtClean="0"/>
              <a:pPr/>
              <a:t>17</a:t>
            </a:fld>
            <a:endParaRPr lang="en-US" dirty="0"/>
          </a:p>
        </p:txBody>
      </p:sp>
      <p:sp>
        <p:nvSpPr>
          <p:cNvPr id="6" name="Footer Placeholder 5"/>
          <p:cNvSpPr>
            <a:spLocks noGrp="1"/>
          </p:cNvSpPr>
          <p:nvPr>
            <p:ph type="ftr" sz="quarter" idx="12"/>
          </p:nvPr>
        </p:nvSpPr>
        <p:spPr/>
        <p:txBody>
          <a:bodyPr/>
          <a:lstStyle/>
          <a:p>
            <a:r>
              <a:rPr lang="en-NZ" dirty="0" smtClean="0"/>
              <a:t>Microsoft Confidential - NDA Only</a:t>
            </a:r>
            <a:endParaRPr lang="en-N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extLst>
      <p:ext uri="{BB962C8B-B14F-4D97-AF65-F5344CB8AC3E}">
        <p14:creationId xmlns:p14="http://schemas.microsoft.com/office/powerpoint/2010/main" val="1950718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176"/>
              </a:spcAft>
              <a:buClr>
                <a:schemeClr val="tx2"/>
              </a:buClr>
            </a:pPr>
            <a:endParaRPr lang="en-US" altLang="zh-CN"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19</a:t>
            </a:fld>
            <a:endParaRPr lang="en-US" dirty="0"/>
          </a:p>
        </p:txBody>
      </p:sp>
    </p:spTree>
    <p:extLst>
      <p:ext uri="{BB962C8B-B14F-4D97-AF65-F5344CB8AC3E}">
        <p14:creationId xmlns:p14="http://schemas.microsoft.com/office/powerpoint/2010/main" val="213045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20</a:t>
            </a:fld>
            <a:endParaRPr lang="en-US" dirty="0"/>
          </a:p>
        </p:txBody>
      </p:sp>
    </p:spTree>
    <p:extLst>
      <p:ext uri="{BB962C8B-B14F-4D97-AF65-F5344CB8AC3E}">
        <p14:creationId xmlns:p14="http://schemas.microsoft.com/office/powerpoint/2010/main" val="3351771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extLst>
      <p:ext uri="{BB962C8B-B14F-4D97-AF65-F5344CB8AC3E}">
        <p14:creationId xmlns:p14="http://schemas.microsoft.com/office/powerpoint/2010/main" val="290231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3</a:t>
            </a:fld>
            <a:endParaRPr lang="en-US" dirty="0"/>
          </a:p>
        </p:txBody>
      </p:sp>
    </p:spTree>
    <p:extLst>
      <p:ext uri="{BB962C8B-B14F-4D97-AF65-F5344CB8AC3E}">
        <p14:creationId xmlns:p14="http://schemas.microsoft.com/office/powerpoint/2010/main" val="758346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22</a:t>
            </a:fld>
            <a:endParaRPr lang="en-US" dirty="0"/>
          </a:p>
        </p:txBody>
      </p:sp>
    </p:spTree>
    <p:extLst>
      <p:ext uri="{BB962C8B-B14F-4D97-AF65-F5344CB8AC3E}">
        <p14:creationId xmlns:p14="http://schemas.microsoft.com/office/powerpoint/2010/main" val="3699123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23</a:t>
            </a:fld>
            <a:endParaRPr lang="en-US" dirty="0"/>
          </a:p>
        </p:txBody>
      </p:sp>
    </p:spTree>
    <p:extLst>
      <p:ext uri="{BB962C8B-B14F-4D97-AF65-F5344CB8AC3E}">
        <p14:creationId xmlns:p14="http://schemas.microsoft.com/office/powerpoint/2010/main" val="243151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3058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B84CC4A-B5DB-4A9B-80DB-24CFC18CC991}"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6:56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11A9E336-E41C-489E-9B82-2AF31752691E}" type="slidenum">
              <a:rPr lang="en-NZ" smtClean="0"/>
              <a:pPr/>
              <a:t>4</a:t>
            </a:fld>
            <a:endParaRPr lang="en-NZ" dirty="0"/>
          </a:p>
        </p:txBody>
      </p:sp>
      <p:sp>
        <p:nvSpPr>
          <p:cNvPr id="5" name="Footer Placeholder 4"/>
          <p:cNvSpPr>
            <a:spLocks noGrp="1"/>
          </p:cNvSpPr>
          <p:nvPr>
            <p:ph type="ftr" sz="quarter" idx="11"/>
          </p:nvPr>
        </p:nvSpPr>
        <p:spPr/>
        <p:txBody>
          <a:bodyPr/>
          <a:lstStyle/>
          <a:p>
            <a:r>
              <a:rPr lang="en-NZ" dirty="0" smtClean="0"/>
              <a:t>Microsoft Confidential - NDA Only</a:t>
            </a:r>
            <a:endParaRPr lang="en-N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1A9E336-E41C-489E-9B82-2AF31752691E}" type="slidenum">
              <a:rPr lang="en-NZ" smtClean="0"/>
              <a:pPr/>
              <a:t>6</a:t>
            </a:fld>
            <a:endParaRPr lang="en-NZ" dirty="0"/>
          </a:p>
        </p:txBody>
      </p:sp>
      <p:sp>
        <p:nvSpPr>
          <p:cNvPr id="5" name="Footer Placeholder 4"/>
          <p:cNvSpPr>
            <a:spLocks noGrp="1"/>
          </p:cNvSpPr>
          <p:nvPr>
            <p:ph type="ftr" sz="quarter" idx="11"/>
          </p:nvPr>
        </p:nvSpPr>
        <p:spPr/>
        <p:txBody>
          <a:bodyPr/>
          <a:lstStyle/>
          <a:p>
            <a:r>
              <a:rPr lang="en-NZ" dirty="0" smtClean="0"/>
              <a:t>Microsoft Confidential - NDA Only</a:t>
            </a:r>
            <a:endParaRPr lang="en-N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A9E336-E41C-489E-9B82-2AF31752691E}" type="slidenum">
              <a:rPr lang="en-NZ" smtClean="0"/>
              <a:pPr/>
              <a:t>7</a:t>
            </a:fld>
            <a:endParaRPr lang="en-NZ" dirty="0"/>
          </a:p>
        </p:txBody>
      </p:sp>
      <p:sp>
        <p:nvSpPr>
          <p:cNvPr id="5" name="Footer Placeholder 4"/>
          <p:cNvSpPr>
            <a:spLocks noGrp="1"/>
          </p:cNvSpPr>
          <p:nvPr>
            <p:ph type="ftr" sz="quarter" idx="11"/>
          </p:nvPr>
        </p:nvSpPr>
        <p:spPr/>
        <p:txBody>
          <a:bodyPr/>
          <a:lstStyle/>
          <a:p>
            <a:r>
              <a:rPr lang="en-NZ" dirty="0" smtClean="0"/>
              <a:t>Microsoft Confidential - NDA Only</a:t>
            </a:r>
            <a:endParaRPr lang="en-N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A508123-A463-4019-B103-4730293B2E7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GB" dirty="0"/>
          </a:p>
        </p:txBody>
      </p:sp>
      <p:sp>
        <p:nvSpPr>
          <p:cNvPr id="4" name="Slide Number Placeholder 3"/>
          <p:cNvSpPr>
            <a:spLocks noGrp="1"/>
          </p:cNvSpPr>
          <p:nvPr>
            <p:ph type="sldNum" sz="quarter" idx="10"/>
          </p:nvPr>
        </p:nvSpPr>
        <p:spPr/>
        <p:txBody>
          <a:bodyPr/>
          <a:lstStyle/>
          <a:p>
            <a:fld id="{11A9E336-E41C-489E-9B82-2AF31752691E}" type="slidenum">
              <a:rPr lang="en-NZ" smtClean="0"/>
              <a:pPr/>
              <a:t>9</a:t>
            </a:fld>
            <a:endParaRPr lang="en-NZ" dirty="0"/>
          </a:p>
        </p:txBody>
      </p:sp>
      <p:sp>
        <p:nvSpPr>
          <p:cNvPr id="5" name="Footer Placeholder 4"/>
          <p:cNvSpPr>
            <a:spLocks noGrp="1"/>
          </p:cNvSpPr>
          <p:nvPr>
            <p:ph type="ftr" sz="quarter" idx="11"/>
          </p:nvPr>
        </p:nvSpPr>
        <p:spPr/>
        <p:txBody>
          <a:bodyPr/>
          <a:lstStyle/>
          <a:p>
            <a:r>
              <a:rPr lang="en-NZ" dirty="0" smtClean="0"/>
              <a:t>Microsoft Confidential - NDA Only</a:t>
            </a:r>
            <a:endParaRPr lang="en-N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255">
              <a:lnSpc>
                <a:spcPct val="90000"/>
              </a:lnSpc>
              <a:spcAft>
                <a:spcPts val="333"/>
              </a:spcAft>
              <a:defRPr/>
            </a:pPr>
            <a:endParaRPr lang="en-US" dirty="0"/>
          </a:p>
        </p:txBody>
      </p:sp>
      <p:sp>
        <p:nvSpPr>
          <p:cNvPr id="4" name="Slide Number Placeholder 3"/>
          <p:cNvSpPr>
            <a:spLocks noGrp="1"/>
          </p:cNvSpPr>
          <p:nvPr>
            <p:ph type="sldNum" sz="quarter" idx="10"/>
          </p:nvPr>
        </p:nvSpPr>
        <p:spPr/>
        <p:txBody>
          <a:bodyPr/>
          <a:lstStyle/>
          <a:p>
            <a:fld id="{11A9E336-E41C-489E-9B82-2AF31752691E}" type="slidenum">
              <a:rPr lang="en-NZ" smtClean="0">
                <a:solidFill>
                  <a:prstClr val="black"/>
                </a:solidFill>
              </a:rPr>
              <a:pPr/>
              <a:t>10</a:t>
            </a:fld>
            <a:endParaRPr lang="en-NZ"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0543785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2.wdp"/><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9.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57.jpeg"/><Relationship Id="rId1" Type="http://schemas.openxmlformats.org/officeDocument/2006/relationships/slideLayout" Target="../slideLayouts/slideLayout8.xml"/><Relationship Id="rId5" Type="http://schemas.openxmlformats.org/officeDocument/2006/relationships/image" Target="../media/image59.wmf"/><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13" Type="http://schemas.microsoft.com/office/2007/relationships/hdphoto" Target="../media/hdphoto5.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63.png"/><Relationship Id="rId5" Type="http://schemas.openxmlformats.org/officeDocument/2006/relationships/image" Target="../media/image61.png"/><Relationship Id="rId10" Type="http://schemas.openxmlformats.org/officeDocument/2006/relationships/hyperlink" Target="http://microsoft.com/msdn" TargetMode="External"/><Relationship Id="rId4" Type="http://schemas.openxmlformats.org/officeDocument/2006/relationships/image" Target="../media/image60.emf"/><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718301" cy="1416226"/>
          </a:xfrm>
        </p:spPr>
        <p:txBody>
          <a:bodyPr/>
          <a:lstStyle/>
          <a:p>
            <a:r>
              <a:rPr lang="en-US" sz="3600" dirty="0"/>
              <a:t>Messaging and Collaboration Scenarios with Windows Small Business Server </a:t>
            </a:r>
            <a:r>
              <a:rPr lang="en-US" sz="3600" dirty="0" smtClean="0"/>
              <a:t>2011 Essentials</a:t>
            </a:r>
            <a:endParaRPr lang="en-US" sz="3600" dirty="0"/>
          </a:p>
        </p:txBody>
      </p:sp>
      <p:sp>
        <p:nvSpPr>
          <p:cNvPr id="3" name="Subtitle 2"/>
          <p:cNvSpPr>
            <a:spLocks noGrp="1"/>
          </p:cNvSpPr>
          <p:nvPr>
            <p:ph type="subTitle" idx="1"/>
          </p:nvPr>
        </p:nvSpPr>
        <p:spPr/>
        <p:txBody>
          <a:bodyPr/>
          <a:lstStyle/>
          <a:p>
            <a:r>
              <a:rPr lang="en-US" dirty="0" smtClean="0"/>
              <a:t>David Fabritius</a:t>
            </a:r>
          </a:p>
          <a:p>
            <a:r>
              <a:rPr lang="en-US" dirty="0" smtClean="0"/>
              <a:t>Product Marketing Manager</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220783"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WSV204</a:t>
            </a:r>
          </a:p>
        </p:txBody>
      </p:sp>
    </p:spTree>
    <p:extLst>
      <p:ext uri="{BB962C8B-B14F-4D97-AF65-F5344CB8AC3E}">
        <p14:creationId xmlns:p14="http://schemas.microsoft.com/office/powerpoint/2010/main" val="421629350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Add-ins</a:t>
            </a:r>
            <a:endParaRPr lang="en-US" dirty="0"/>
          </a:p>
        </p:txBody>
      </p:sp>
      <p:graphicFrame>
        <p:nvGraphicFramePr>
          <p:cNvPr id="11" name="Diagram 10"/>
          <p:cNvGraphicFramePr/>
          <p:nvPr/>
        </p:nvGraphicFramePr>
        <p:xfrm>
          <a:off x="1422030" y="1676400"/>
          <a:ext cx="9547913"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4243266"/>
              </p:ext>
            </p:extLst>
          </p:nvPr>
        </p:nvGraphicFramePr>
        <p:xfrm>
          <a:off x="1302436" y="990600"/>
          <a:ext cx="9583956" cy="55527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567864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4297832" y="3505199"/>
            <a:ext cx="3584073" cy="2819401"/>
          </a:xfrm>
          <a:prstGeom prst="roundRect">
            <a:avLst>
              <a:gd name="adj" fmla="val 580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36" bIns="45718" numCol="1" rtlCol="0" anchor="ctr" anchorCtr="0" compatLnSpc="1">
            <a:prstTxWarp prst="textNoShape">
              <a:avLst/>
            </a:prstTxWarp>
          </a:bodyPr>
          <a:lstStyle/>
          <a:p>
            <a:pPr marL="349250" indent="-349250" algn="ctr" defTabSz="914099"/>
            <a:endParaRPr lang="en-US" dirty="0" smtClean="0"/>
          </a:p>
        </p:txBody>
      </p:sp>
      <p:sp>
        <p:nvSpPr>
          <p:cNvPr id="3" name="Rounded Rectangle 2"/>
          <p:cNvSpPr/>
          <p:nvPr/>
        </p:nvSpPr>
        <p:spPr bwMode="auto">
          <a:xfrm>
            <a:off x="304721" y="3505199"/>
            <a:ext cx="3584073" cy="2819400"/>
          </a:xfrm>
          <a:prstGeom prst="roundRect">
            <a:avLst>
              <a:gd name="adj" fmla="val 5668"/>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36" bIns="45718" numCol="1" rtlCol="0" anchor="ctr" anchorCtr="0" compatLnSpc="1">
            <a:prstTxWarp prst="textNoShape">
              <a:avLst/>
            </a:prstTxWarp>
          </a:bodyPr>
          <a:lstStyle/>
          <a:p>
            <a:pPr marL="349250" indent="-349250" algn="ctr" defTabSz="914099"/>
            <a:endParaRPr lang="en-US" dirty="0" smtClean="0"/>
          </a:p>
        </p:txBody>
      </p:sp>
      <p:sp>
        <p:nvSpPr>
          <p:cNvPr id="4" name="Rounded Rectangle 3"/>
          <p:cNvSpPr/>
          <p:nvPr/>
        </p:nvSpPr>
        <p:spPr bwMode="auto">
          <a:xfrm>
            <a:off x="8422790" y="3505201"/>
            <a:ext cx="3562888" cy="2819399"/>
          </a:xfrm>
          <a:prstGeom prst="roundRect">
            <a:avLst>
              <a:gd name="adj" fmla="val 587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18" rIns="91436" bIns="45718" numCol="1" rtlCol="0" anchor="ctr" anchorCtr="0" compatLnSpc="1">
            <a:prstTxWarp prst="textNoShape">
              <a:avLst/>
            </a:prstTxWarp>
          </a:bodyPr>
          <a:lstStyle/>
          <a:p>
            <a:pPr marL="349250" indent="-349250" algn="ctr" defTabSz="914099"/>
            <a:endParaRPr lang="en-US" sz="1400" dirty="0" smtClean="0"/>
          </a:p>
        </p:txBody>
      </p:sp>
      <p:pic>
        <p:nvPicPr>
          <p:cNvPr id="12" name="Picture 3" descr="\\eventsql\dvd\Online_ART\DVD_ART35\Artwork_Imagery\Icons - Illustrations\_WINDOWS VISTA ICONS\Productivity time clock to do.png"/>
          <p:cNvPicPr>
            <a:picLocks noChangeAspect="1" noChangeArrowheads="1"/>
          </p:cNvPicPr>
          <p:nvPr/>
        </p:nvPicPr>
        <p:blipFill>
          <a:blip r:embed="rId3" cstate="print"/>
          <a:srcRect/>
          <a:stretch>
            <a:fillRect/>
          </a:stretch>
        </p:blipFill>
        <p:spPr bwMode="auto">
          <a:xfrm>
            <a:off x="1476782" y="3610708"/>
            <a:ext cx="1232158" cy="1108002"/>
          </a:xfrm>
          <a:prstGeom prst="rect">
            <a:avLst/>
          </a:prstGeom>
          <a:noFill/>
        </p:spPr>
      </p:pic>
      <p:grpSp>
        <p:nvGrpSpPr>
          <p:cNvPr id="9" name="Group 12"/>
          <p:cNvGrpSpPr/>
          <p:nvPr/>
        </p:nvGrpSpPr>
        <p:grpSpPr>
          <a:xfrm>
            <a:off x="5518861" y="3768621"/>
            <a:ext cx="1111288" cy="792176"/>
            <a:chOff x="8819931" y="2081048"/>
            <a:chExt cx="1001987" cy="794297"/>
          </a:xfrm>
        </p:grpSpPr>
        <p:pic>
          <p:nvPicPr>
            <p:cNvPr id="14" name="Picture 4" descr="\\eventsql\dvd\Online_ART\DVD_ART35\Artwork_Imagery\Icons - Illustrations\_WINDOWS VISTA ICONS\Servers computer.png"/>
            <p:cNvPicPr>
              <a:picLocks noChangeAspect="1" noChangeArrowheads="1"/>
            </p:cNvPicPr>
            <p:nvPr/>
          </p:nvPicPr>
          <p:blipFill>
            <a:blip r:embed="rId4" cstate="print"/>
            <a:srcRect/>
            <a:stretch>
              <a:fillRect/>
            </a:stretch>
          </p:blipFill>
          <p:spPr bwMode="auto">
            <a:xfrm>
              <a:off x="8819931" y="2081048"/>
              <a:ext cx="573208" cy="784390"/>
            </a:xfrm>
            <a:prstGeom prst="rect">
              <a:avLst/>
            </a:prstGeom>
            <a:noFill/>
          </p:spPr>
        </p:pic>
        <p:pic>
          <p:nvPicPr>
            <p:cNvPr id="15" name="Picture 5" descr="\\eventsql\dvd\Online_ART\DVD_ART35\Artwork_Imagery\Icons - Illustrations\_WINDOWS VISTA ICONS\Security windows secure safe.png"/>
            <p:cNvPicPr>
              <a:picLocks noChangeAspect="1" noChangeArrowheads="1"/>
            </p:cNvPicPr>
            <p:nvPr/>
          </p:nvPicPr>
          <p:blipFill>
            <a:blip r:embed="rId5" cstate="print"/>
            <a:srcRect/>
            <a:stretch>
              <a:fillRect/>
            </a:stretch>
          </p:blipFill>
          <p:spPr bwMode="auto">
            <a:xfrm>
              <a:off x="9028716" y="2082143"/>
              <a:ext cx="793202" cy="793202"/>
            </a:xfrm>
            <a:prstGeom prst="rect">
              <a:avLst/>
            </a:prstGeom>
            <a:noFill/>
          </p:spPr>
        </p:pic>
      </p:grpSp>
      <p:grpSp>
        <p:nvGrpSpPr>
          <p:cNvPr id="21" name="Group 20"/>
          <p:cNvGrpSpPr/>
          <p:nvPr/>
        </p:nvGrpSpPr>
        <p:grpSpPr>
          <a:xfrm>
            <a:off x="9478831" y="3737285"/>
            <a:ext cx="1492381" cy="854851"/>
            <a:chOff x="2106775" y="2234325"/>
            <a:chExt cx="1345599" cy="857141"/>
          </a:xfrm>
        </p:grpSpPr>
        <p:pic>
          <p:nvPicPr>
            <p:cNvPr id="16" name="Picture 6" descr="\\eventsql\dvd\Online_ART\DVD_ART35\Artwork_Imagery\Icons - Illustrations\_WINDOWS VISTA ICONS\Laptop notebook mobility pc.png"/>
            <p:cNvPicPr>
              <a:picLocks noChangeAspect="1" noChangeArrowheads="1"/>
            </p:cNvPicPr>
            <p:nvPr/>
          </p:nvPicPr>
          <p:blipFill>
            <a:blip r:embed="rId6" cstate="print"/>
            <a:srcRect/>
            <a:stretch>
              <a:fillRect/>
            </a:stretch>
          </p:blipFill>
          <p:spPr bwMode="auto">
            <a:xfrm>
              <a:off x="2106775" y="2234325"/>
              <a:ext cx="857141" cy="857141"/>
            </a:xfrm>
            <a:prstGeom prst="rect">
              <a:avLst/>
            </a:prstGeom>
            <a:noFill/>
          </p:spPr>
        </p:pic>
        <p:pic>
          <p:nvPicPr>
            <p:cNvPr id="17" name="Picture 7" descr="\\eventsql\dvd\Online_ART\DVD_ART35\Artwork_Imagery\Icons - Illustrations\_WINDOWS VISTA ICONS\Performance speed speedometer guage.png"/>
            <p:cNvPicPr>
              <a:picLocks noChangeAspect="1" noChangeArrowheads="1"/>
            </p:cNvPicPr>
            <p:nvPr/>
          </p:nvPicPr>
          <p:blipFill>
            <a:blip r:embed="rId7" cstate="print"/>
            <a:srcRect/>
            <a:stretch>
              <a:fillRect/>
            </a:stretch>
          </p:blipFill>
          <p:spPr bwMode="auto">
            <a:xfrm>
              <a:off x="2819837" y="2439880"/>
              <a:ext cx="632537" cy="632537"/>
            </a:xfrm>
            <a:prstGeom prst="rect">
              <a:avLst/>
            </a:prstGeom>
            <a:noFill/>
          </p:spPr>
        </p:pic>
      </p:grpSp>
      <p:sp>
        <p:nvSpPr>
          <p:cNvPr id="26" name="Rectangle 25"/>
          <p:cNvSpPr/>
          <p:nvPr/>
        </p:nvSpPr>
        <p:spPr>
          <a:xfrm>
            <a:off x="8422790" y="4724400"/>
            <a:ext cx="3562888" cy="1138773"/>
          </a:xfrm>
          <a:prstGeom prst="rect">
            <a:avLst/>
          </a:prstGeom>
        </p:spPr>
        <p:txBody>
          <a:bodyPr wrap="square">
            <a:spAutoFit/>
          </a:bodyPr>
          <a:lstStyle/>
          <a:p>
            <a:pPr marL="227013" lvl="0" indent="-227013"/>
            <a:r>
              <a:rPr lang="en-US" dirty="0"/>
              <a:t>1. </a:t>
            </a:r>
            <a:r>
              <a:rPr lang="en-US" dirty="0" smtClean="0"/>
              <a:t>Easily manage users and PCs</a:t>
            </a:r>
            <a:endParaRPr lang="en-US" dirty="0"/>
          </a:p>
          <a:p>
            <a:pPr marL="227013" lvl="0" indent="-227013"/>
            <a:endParaRPr lang="en-US" sz="1400" dirty="0" smtClean="0"/>
          </a:p>
          <a:p>
            <a:pPr marL="227013" lvl="0" indent="-227013"/>
            <a:r>
              <a:rPr lang="en-US" dirty="0" smtClean="0"/>
              <a:t>2. Control access to files and devices</a:t>
            </a:r>
            <a:endParaRPr lang="en-US" dirty="0"/>
          </a:p>
        </p:txBody>
      </p:sp>
      <p:sp>
        <p:nvSpPr>
          <p:cNvPr id="27" name="Rectangle 26"/>
          <p:cNvSpPr/>
          <p:nvPr/>
        </p:nvSpPr>
        <p:spPr>
          <a:xfrm>
            <a:off x="304721" y="4740772"/>
            <a:ext cx="3584073" cy="861774"/>
          </a:xfrm>
          <a:prstGeom prst="rect">
            <a:avLst/>
          </a:prstGeom>
        </p:spPr>
        <p:txBody>
          <a:bodyPr wrap="square">
            <a:spAutoFit/>
          </a:bodyPr>
          <a:lstStyle/>
          <a:p>
            <a:pPr marL="227013" indent="-227013"/>
            <a:r>
              <a:rPr lang="en-US" dirty="0" smtClean="0"/>
              <a:t>1. Help protect and secure data</a:t>
            </a:r>
            <a:endParaRPr lang="en-US" sz="1400" dirty="0" smtClean="0"/>
          </a:p>
          <a:p>
            <a:pPr marL="227013" indent="-227013"/>
            <a:endParaRPr lang="en-US" sz="1400" dirty="0" smtClean="0"/>
          </a:p>
          <a:p>
            <a:pPr marL="227013" indent="-227013"/>
            <a:r>
              <a:rPr lang="en-US" dirty="0" smtClean="0"/>
              <a:t>2. Help stay safe online</a:t>
            </a:r>
          </a:p>
        </p:txBody>
      </p:sp>
      <p:sp>
        <p:nvSpPr>
          <p:cNvPr id="28" name="Rectangle 27"/>
          <p:cNvSpPr/>
          <p:nvPr/>
        </p:nvSpPr>
        <p:spPr>
          <a:xfrm>
            <a:off x="4297831" y="4740771"/>
            <a:ext cx="3584074" cy="1138773"/>
          </a:xfrm>
          <a:prstGeom prst="rect">
            <a:avLst/>
          </a:prstGeom>
        </p:spPr>
        <p:txBody>
          <a:bodyPr wrap="square">
            <a:spAutoFit/>
          </a:bodyPr>
          <a:lstStyle/>
          <a:p>
            <a:pPr marL="227013" indent="-227013"/>
            <a:r>
              <a:rPr lang="en-US" dirty="0" smtClean="0"/>
              <a:t>1. Easily find and share data</a:t>
            </a:r>
          </a:p>
          <a:p>
            <a:pPr marL="227013" indent="-227013"/>
            <a:endParaRPr lang="en-US" sz="1400" dirty="0" smtClean="0"/>
          </a:p>
          <a:p>
            <a:pPr marL="227013" indent="-227013"/>
            <a:r>
              <a:rPr lang="en-US" dirty="0" smtClean="0"/>
              <a:t>2. Stay productive virtually anywhere</a:t>
            </a:r>
          </a:p>
        </p:txBody>
      </p:sp>
      <p:sp>
        <p:nvSpPr>
          <p:cNvPr id="25" name="Title 1"/>
          <p:cNvSpPr>
            <a:spLocks noGrp="1"/>
          </p:cNvSpPr>
          <p:nvPr>
            <p:ph type="title"/>
          </p:nvPr>
        </p:nvSpPr>
        <p:spPr/>
        <p:txBody>
          <a:bodyPr/>
          <a:lstStyle/>
          <a:p>
            <a:r>
              <a:rPr lang="en-US" smtClean="0"/>
              <a:t>Better Together with Windows 7</a:t>
            </a:r>
            <a:endParaRPr lang="en-US" dirty="0"/>
          </a:p>
        </p:txBody>
      </p:sp>
      <p:sp>
        <p:nvSpPr>
          <p:cNvPr id="30" name="Rectangle 29"/>
          <p:cNvSpPr/>
          <p:nvPr/>
        </p:nvSpPr>
        <p:spPr>
          <a:xfrm>
            <a:off x="8227457" y="2842847"/>
            <a:ext cx="3656648" cy="707886"/>
          </a:xfrm>
          <a:prstGeom prst="rect">
            <a:avLst/>
          </a:prstGeom>
        </p:spPr>
        <p:txBody>
          <a:bodyPr wrap="square">
            <a:spAutoFit/>
          </a:bodyPr>
          <a:lstStyle/>
          <a:p>
            <a:pPr algn="ctr"/>
            <a:r>
              <a:rPr lang="en-US" sz="2000" b="1" dirty="0" smtClean="0"/>
              <a:t>Gain Control of</a:t>
            </a:r>
            <a:br>
              <a:rPr lang="en-US" sz="2000" b="1" dirty="0" smtClean="0"/>
            </a:br>
            <a:r>
              <a:rPr lang="en-US" sz="2000" b="1" dirty="0" smtClean="0"/>
              <a:t>Your PCs</a:t>
            </a:r>
            <a:endParaRPr lang="en-US" sz="2000" b="1" dirty="0"/>
          </a:p>
        </p:txBody>
      </p:sp>
      <p:sp>
        <p:nvSpPr>
          <p:cNvPr id="31" name="Rectangle 30"/>
          <p:cNvSpPr/>
          <p:nvPr/>
        </p:nvSpPr>
        <p:spPr>
          <a:xfrm>
            <a:off x="203147" y="2996735"/>
            <a:ext cx="3758221" cy="400110"/>
          </a:xfrm>
          <a:prstGeom prst="rect">
            <a:avLst/>
          </a:prstGeom>
        </p:spPr>
        <p:txBody>
          <a:bodyPr wrap="square">
            <a:spAutoFit/>
          </a:bodyPr>
          <a:lstStyle/>
          <a:p>
            <a:pPr algn="ctr"/>
            <a:r>
              <a:rPr lang="en-US" sz="2000" b="1" dirty="0" smtClean="0"/>
              <a:t>Safeguard Your Work</a:t>
            </a:r>
            <a:endParaRPr lang="en-US" sz="2000" b="1" dirty="0"/>
          </a:p>
        </p:txBody>
      </p:sp>
      <p:sp>
        <p:nvSpPr>
          <p:cNvPr id="32" name="Rectangle 31"/>
          <p:cNvSpPr/>
          <p:nvPr/>
        </p:nvSpPr>
        <p:spPr>
          <a:xfrm>
            <a:off x="4062942" y="2996735"/>
            <a:ext cx="3961368" cy="400110"/>
          </a:xfrm>
          <a:prstGeom prst="rect">
            <a:avLst/>
          </a:prstGeom>
        </p:spPr>
        <p:txBody>
          <a:bodyPr wrap="square">
            <a:spAutoFit/>
          </a:bodyPr>
          <a:lstStyle/>
          <a:p>
            <a:pPr algn="ctr"/>
            <a:r>
              <a:rPr lang="en-US" sz="2000" b="1" dirty="0" smtClean="0"/>
              <a:t>Get More Done</a:t>
            </a:r>
            <a:endParaRPr lang="en-US" sz="2000" b="1" dirty="0"/>
          </a:p>
        </p:txBody>
      </p:sp>
      <p:sp>
        <p:nvSpPr>
          <p:cNvPr id="19" name="Rounded Rectangle 18"/>
          <p:cNvSpPr/>
          <p:nvPr/>
        </p:nvSpPr>
        <p:spPr>
          <a:xfrm>
            <a:off x="304721" y="832338"/>
            <a:ext cx="11680957" cy="2063262"/>
          </a:xfrm>
          <a:prstGeom prst="roundRect">
            <a:avLst>
              <a:gd name="adj" fmla="val 1234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spcAft>
                <a:spcPts val="1200"/>
              </a:spcAft>
            </a:pPr>
            <a:r>
              <a:rPr lang="en-US" sz="2000" b="1" dirty="0" smtClean="0">
                <a:solidFill>
                  <a:schemeClr val="tx1"/>
                </a:solidFill>
              </a:rPr>
              <a:t>Windows® 7 Professional and</a:t>
            </a:r>
            <a:br>
              <a:rPr lang="en-US" sz="2000" b="1" dirty="0" smtClean="0">
                <a:solidFill>
                  <a:schemeClr val="tx1"/>
                </a:solidFill>
              </a:rPr>
            </a:br>
            <a:r>
              <a:rPr lang="en-US" sz="2000" b="1" dirty="0" smtClean="0">
                <a:solidFill>
                  <a:schemeClr val="tx1"/>
                </a:solidFill>
              </a:rPr>
              <a:t>Windows® Small Business Server 2011 Essentials</a:t>
            </a:r>
            <a:endParaRPr lang="en-US" sz="2000" i="1" strike="sngStrike" dirty="0" smtClean="0">
              <a:solidFill>
                <a:schemeClr val="tx1"/>
              </a:solidFill>
            </a:endParaRPr>
          </a:p>
          <a:p>
            <a:r>
              <a:rPr lang="en-US" sz="1600" dirty="0">
                <a:solidFill>
                  <a:schemeClr val="tx1">
                    <a:lumMod val="85000"/>
                    <a:lumOff val="15000"/>
                  </a:schemeClr>
                </a:solidFill>
              </a:rPr>
              <a:t>Windows Small Business Server 2011 Essentials  and Windows 7 Professional together provide small businesses like yours with  improved networking capabilities needed in order to help bring your business to the next level. Together, they help  you get more done, safeguard your work, gain control of your PCs, while remaining easy to set up and manage especially with limited IT skills and resources.</a:t>
            </a:r>
            <a:endParaRPr lang="en-US" sz="1600"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886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Better Together with Windows Phone 7</a:t>
            </a:r>
            <a:endParaRPr lang="en-US" dirty="0"/>
          </a:p>
        </p:txBody>
      </p:sp>
      <p:sp>
        <p:nvSpPr>
          <p:cNvPr id="9" name="Content Placeholder 8"/>
          <p:cNvSpPr>
            <a:spLocks noGrp="1"/>
          </p:cNvSpPr>
          <p:nvPr>
            <p:ph idx="1"/>
          </p:nvPr>
        </p:nvSpPr>
        <p:spPr>
          <a:xfrm>
            <a:off x="519113" y="1219200"/>
            <a:ext cx="6184900" cy="1973561"/>
          </a:xfrm>
        </p:spPr>
        <p:txBody>
          <a:bodyPr/>
          <a:lstStyle/>
          <a:p>
            <a:r>
              <a:rPr lang="en-US" dirty="0" smtClean="0"/>
              <a:t>With SBS 2011 Essentials and the Windows Server Solutions Phone Connector, you can:</a:t>
            </a:r>
          </a:p>
          <a:p>
            <a:pPr lvl="1"/>
            <a:r>
              <a:rPr lang="en-US" dirty="0" smtClean="0"/>
              <a:t>View alerts and perform actions, including repair action if available</a:t>
            </a:r>
          </a:p>
          <a:p>
            <a:pPr lvl="1"/>
            <a:r>
              <a:rPr lang="en-US" dirty="0" smtClean="0"/>
              <a:t>Pin status to home page </a:t>
            </a:r>
          </a:p>
          <a:p>
            <a:pPr lvl="1"/>
            <a:r>
              <a:rPr lang="en-US" dirty="0" smtClean="0"/>
              <a:t>View storage usage summary</a:t>
            </a:r>
          </a:p>
          <a:p>
            <a:pPr lvl="1"/>
            <a:r>
              <a:rPr lang="en-US" dirty="0" smtClean="0"/>
              <a:t>View status of connected computers and initiate PC backups</a:t>
            </a:r>
          </a:p>
          <a:p>
            <a:pPr lvl="1"/>
            <a:r>
              <a:rPr lang="en-US" dirty="0" smtClean="0"/>
              <a:t>Enable and disable user accounts</a:t>
            </a:r>
          </a:p>
          <a:p>
            <a:pPr lvl="1"/>
            <a:r>
              <a:rPr lang="en-US" dirty="0" smtClean="0"/>
              <a:t>Reset user account passwords</a:t>
            </a:r>
            <a:endParaRPr lang="en-US" dirty="0"/>
          </a:p>
        </p:txBody>
      </p:sp>
      <p:sp>
        <p:nvSpPr>
          <p:cNvPr id="11" name="TextBox 10"/>
          <p:cNvSpPr txBox="1"/>
          <p:nvPr/>
        </p:nvSpPr>
        <p:spPr>
          <a:xfrm>
            <a:off x="8276488" y="6091535"/>
            <a:ext cx="2336191" cy="461665"/>
          </a:xfrm>
          <a:prstGeom prst="rect">
            <a:avLst/>
          </a:prstGeom>
          <a:noFill/>
        </p:spPr>
        <p:txBody>
          <a:bodyPr wrap="square" rtlCol="0">
            <a:spAutoFit/>
          </a:bodyPr>
          <a:lstStyle/>
          <a:p>
            <a:r>
              <a:rPr lang="en-US" sz="1200" i="1" dirty="0" smtClean="0"/>
              <a:t>Design theme will be specific to platform</a:t>
            </a:r>
            <a:endParaRPr lang="en-US" sz="1200" i="1"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03860" y="1682205"/>
            <a:ext cx="1802132" cy="3463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40280" y="1685840"/>
            <a:ext cx="1802132" cy="3447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179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Small Business Customer Needs</a:t>
            </a:r>
            <a:endParaRPr lang="en-GB" dirty="0"/>
          </a:p>
        </p:txBody>
      </p:sp>
      <p:grpSp>
        <p:nvGrpSpPr>
          <p:cNvPr id="3" name="Group 12"/>
          <p:cNvGrpSpPr/>
          <p:nvPr/>
        </p:nvGrpSpPr>
        <p:grpSpPr>
          <a:xfrm>
            <a:off x="-140107" y="1817881"/>
            <a:ext cx="11405028" cy="4077305"/>
            <a:chOff x="-153761" y="1989664"/>
            <a:chExt cx="8555999" cy="3581400"/>
          </a:xfrm>
        </p:grpSpPr>
        <p:pic>
          <p:nvPicPr>
            <p:cNvPr id="13" name="Picture 2" descr="C:\Documents and Settings\sarahs\My Documents\_SSD_Business\Clients\Buzzbee\1040_SMSP_Templates_PPTs\To-Partner\corner2.png"/>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53761" y="1989664"/>
              <a:ext cx="8555999" cy="3581400"/>
            </a:xfrm>
            <a:prstGeom prst="rect">
              <a:avLst/>
            </a:prstGeom>
            <a:noFill/>
          </p:spPr>
        </p:pic>
        <p:sp>
          <p:nvSpPr>
            <p:cNvPr id="14" name="Pentagon 13"/>
            <p:cNvSpPr/>
            <p:nvPr/>
          </p:nvSpPr>
          <p:spPr bwMode="auto">
            <a:xfrm>
              <a:off x="396660" y="2208178"/>
              <a:ext cx="3593287" cy="2907471"/>
            </a:xfrm>
            <a:prstGeom prst="homePlate">
              <a:avLst>
                <a:gd name="adj" fmla="val 17644"/>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3500000" scaled="1"/>
              <a:tileRect/>
            </a:gradFill>
            <a:ln w="9525" cap="flat" cmpd="sng" algn="ctr">
              <a:gradFill>
                <a:gsLst>
                  <a:gs pos="0">
                    <a:schemeClr val="accent1"/>
                  </a:gs>
                  <a:gs pos="100000">
                    <a:srgbClr val="F77D32">
                      <a:tint val="23500"/>
                      <a:satMod val="160000"/>
                      <a:alpha val="0"/>
                    </a:srgbClr>
                  </a:gs>
                </a:gsLst>
                <a:lin ang="10800000" scaled="0"/>
              </a:gradFill>
              <a:prstDash val="solid"/>
              <a:headEnd type="none" w="sm" len="sm"/>
              <a:tailEnd type="none" w="sm" len="sm"/>
            </a:ln>
            <a:effectLst/>
          </p:spPr>
          <p:txBody>
            <a:bodyPr vert="horz" wrap="none" lIns="91440" tIns="45720" rIns="91440" bIns="45720" numCol="1" rtlCol="0" anchor="ctr" anchorCtr="0" compatLnSpc="1">
              <a:prstTxWarp prst="textNoShape">
                <a:avLst/>
              </a:prstTxWarp>
            </a:bodyPr>
            <a:lstStyle/>
            <a:p>
              <a:pPr>
                <a:defRPr/>
              </a:pPr>
              <a:endParaRPr lang="en-US" sz="2000" kern="0" dirty="0">
                <a:solidFill>
                  <a:sysClr val="windowText" lastClr="000000"/>
                </a:solidFill>
                <a:latin typeface="Arial" charset="0"/>
              </a:endParaRPr>
            </a:p>
          </p:txBody>
        </p:sp>
        <p:sp>
          <p:nvSpPr>
            <p:cNvPr id="16" name="Rectangle 15"/>
            <p:cNvSpPr/>
            <p:nvPr/>
          </p:nvSpPr>
          <p:spPr>
            <a:xfrm>
              <a:off x="495633" y="2261225"/>
              <a:ext cx="3238278" cy="324412"/>
            </a:xfrm>
            <a:prstGeom prst="rect">
              <a:avLst/>
            </a:prstGeom>
          </p:spPr>
          <p:txBody>
            <a:bodyPr wrap="square">
              <a:spAutoFit/>
            </a:bodyPr>
            <a:lstStyle/>
            <a:p>
              <a:pPr marL="401638" indent="-401638">
                <a:lnSpc>
                  <a:spcPct val="90000"/>
                </a:lnSpc>
                <a:spcBef>
                  <a:spcPct val="30000"/>
                </a:spcBef>
                <a:spcAft>
                  <a:spcPts val="600"/>
                </a:spcAft>
                <a:buClr>
                  <a:srgbClr val="4D7E2B">
                    <a:lumMod val="60000"/>
                    <a:lumOff val="40000"/>
                  </a:srgbClr>
                </a:buClr>
                <a:buSzPct val="85000"/>
              </a:pPr>
              <a:r>
                <a:rPr lang="en-US" sz="2000" b="1" i="1" dirty="0" smtClean="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a:latin typeface="Segoe UI" pitchFamily="34" charset="0"/>
                  <a:ea typeface="Segoe UI" pitchFamily="34" charset="0"/>
                  <a:cs typeface="Segoe UI" pitchFamily="34" charset="0"/>
                </a:rPr>
                <a:t>Customer desires:</a:t>
              </a:r>
              <a:endParaRPr lang="en-US" sz="2000" b="1" i="1"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innerShdw blurRad="114300">
                    <a:prstClr val="black"/>
                  </a:innerShdw>
                </a:effectLst>
                <a:latin typeface="Segoe UI" pitchFamily="34" charset="0"/>
                <a:ea typeface="Segoe UI" pitchFamily="34" charset="0"/>
                <a:cs typeface="Segoe UI" pitchFamily="34" charset="0"/>
              </a:endParaRPr>
            </a:p>
          </p:txBody>
        </p:sp>
      </p:grpSp>
      <p:sp>
        <p:nvSpPr>
          <p:cNvPr id="17" name="Rectangle 16"/>
          <p:cNvSpPr/>
          <p:nvPr/>
        </p:nvSpPr>
        <p:spPr>
          <a:xfrm>
            <a:off x="5544479" y="2066919"/>
            <a:ext cx="5933330" cy="1569660"/>
          </a:xfrm>
          <a:prstGeom prst="rect">
            <a:avLst/>
          </a:prstGeom>
        </p:spPr>
        <p:txBody>
          <a:bodyPr wrap="square">
            <a:spAutoFit/>
          </a:bodyPr>
          <a:lstStyle/>
          <a:p>
            <a:pPr indent="1588">
              <a:lnSpc>
                <a:spcPct val="150000"/>
              </a:lnSpc>
              <a:spcBef>
                <a:spcPct val="30000"/>
              </a:spcBef>
              <a:spcAft>
                <a:spcPts val="600"/>
              </a:spcAft>
              <a:buClr>
                <a:srgbClr val="4D7E2B">
                  <a:lumMod val="60000"/>
                  <a:lumOff val="40000"/>
                </a:srgbClr>
              </a:buClr>
              <a:buSzPct val="85000"/>
            </a:pPr>
            <a:r>
              <a:rPr lang="en-US" sz="1600" i="1" dirty="0" smtClean="0">
                <a:effectLst>
                  <a:innerShdw blurRad="114300">
                    <a:prstClr val="black"/>
                  </a:innerShdw>
                </a:effectLst>
                <a:ea typeface="Segoe UI" pitchFamily="34" charset="0"/>
                <a:cs typeface="Segoe UI" pitchFamily="34" charset="0"/>
              </a:rPr>
              <a:t>Solve customer </a:t>
            </a:r>
            <a:r>
              <a:rPr lang="en-US" sz="1600" i="1" dirty="0">
                <a:effectLst>
                  <a:innerShdw blurRad="114300">
                    <a:prstClr val="black"/>
                  </a:innerShdw>
                </a:effectLst>
                <a:ea typeface="Segoe UI" pitchFamily="34" charset="0"/>
                <a:cs typeface="Segoe UI" pitchFamily="34" charset="0"/>
              </a:rPr>
              <a:t>challenges </a:t>
            </a:r>
            <a:r>
              <a:rPr lang="en-US" sz="1600" i="1" dirty="0" smtClean="0">
                <a:effectLst>
                  <a:innerShdw blurRad="114300">
                    <a:prstClr val="black"/>
                  </a:innerShdw>
                </a:effectLst>
                <a:ea typeface="Segoe UI" pitchFamily="34" charset="0"/>
                <a:cs typeface="Segoe UI" pitchFamily="34" charset="0"/>
              </a:rPr>
              <a:t>with the combination of </a:t>
            </a:r>
            <a:r>
              <a:rPr lang="en-US" sz="1600" b="1" i="1" dirty="0" smtClean="0">
                <a:effectLst>
                  <a:innerShdw blurRad="114300">
                    <a:prstClr val="black"/>
                  </a:innerShdw>
                </a:effectLst>
                <a:ea typeface="Segoe UI" pitchFamily="34" charset="0"/>
                <a:cs typeface="Segoe UI" pitchFamily="34" charset="0"/>
              </a:rPr>
              <a:t>Windows® </a:t>
            </a:r>
            <a:r>
              <a:rPr lang="en-US" sz="1600" b="1" i="1" dirty="0">
                <a:effectLst>
                  <a:innerShdw blurRad="114300">
                    <a:prstClr val="black"/>
                  </a:innerShdw>
                </a:effectLst>
                <a:ea typeface="Segoe UI" pitchFamily="34" charset="0"/>
                <a:cs typeface="Segoe UI" pitchFamily="34" charset="0"/>
              </a:rPr>
              <a:t>SBS </a:t>
            </a:r>
            <a:r>
              <a:rPr lang="en-US" sz="1600" b="1" i="1" dirty="0" smtClean="0">
                <a:effectLst>
                  <a:innerShdw blurRad="114300">
                    <a:prstClr val="black"/>
                  </a:innerShdw>
                </a:effectLst>
                <a:ea typeface="Segoe UI" pitchFamily="34" charset="0"/>
                <a:cs typeface="Segoe UI" pitchFamily="34" charset="0"/>
              </a:rPr>
              <a:t>2011 Essentials and Microsoft® Office 365 </a:t>
            </a:r>
            <a:r>
              <a:rPr lang="en-US" sz="1600" i="1" dirty="0" smtClean="0">
                <a:effectLst>
                  <a:innerShdw blurRad="114300">
                    <a:prstClr val="black"/>
                  </a:innerShdw>
                </a:effectLst>
                <a:ea typeface="Segoe UI" pitchFamily="34" charset="0"/>
                <a:cs typeface="Segoe UI" pitchFamily="34" charset="0"/>
              </a:rPr>
              <a:t>to deliver </a:t>
            </a:r>
            <a:r>
              <a:rPr lang="en-US" sz="1600" i="1" dirty="0">
                <a:effectLst>
                  <a:innerShdw blurRad="114300">
                    <a:prstClr val="black"/>
                  </a:innerShdw>
                </a:effectLst>
                <a:ea typeface="Segoe UI" pitchFamily="34" charset="0"/>
                <a:cs typeface="Segoe UI" pitchFamily="34" charset="0"/>
              </a:rPr>
              <a:t>the power of an on-premise solution server with the convenience of cloud based productivity applications</a:t>
            </a:r>
            <a:r>
              <a:rPr lang="en-US" sz="1600" b="1" i="1" dirty="0">
                <a:effectLst>
                  <a:innerShdw blurRad="114300">
                    <a:prstClr val="black"/>
                  </a:innerShdw>
                </a:effectLst>
                <a:ea typeface="Segoe UI" pitchFamily="34" charset="0"/>
                <a:cs typeface="Segoe UI" pitchFamily="34" charset="0"/>
              </a:rPr>
              <a:t>.</a:t>
            </a:r>
          </a:p>
        </p:txBody>
      </p:sp>
      <p:pic>
        <p:nvPicPr>
          <p:cNvPr id="8" name="Picture 5" descr="\\SERVER3\InternalBin\Resource DVD\DVD_ART36\Artwork_Imagery\Icons - Illustrations\Internet Clouds web\cloud 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470823" y="4296357"/>
            <a:ext cx="3994643" cy="1420809"/>
          </a:xfrm>
          <a:prstGeom prst="rect">
            <a:avLst/>
          </a:prstGeom>
          <a:noFill/>
        </p:spPr>
      </p:pic>
      <p:pic>
        <p:nvPicPr>
          <p:cNvPr id="9" name="Picture 8" descr="SB08_SmallBusiness_256.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55927" y="3941002"/>
            <a:ext cx="2258324" cy="195418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64193" y="4940061"/>
            <a:ext cx="1075548" cy="873301"/>
          </a:xfrm>
          <a:prstGeom prst="rect">
            <a:avLst/>
          </a:prstGeom>
          <a:ln>
            <a:noFill/>
          </a:ln>
        </p:spPr>
      </p:pic>
      <p:pic>
        <p:nvPicPr>
          <p:cNvPr id="11" name="Picture 3" descr="C:\Users\David\Pictures\Microsoft Graphics\users people persons man woma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09351" y="4918095"/>
            <a:ext cx="1089786" cy="87330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0057" y="4660507"/>
            <a:ext cx="1734864" cy="515174"/>
          </a:xfrm>
          <a:prstGeom prst="rect">
            <a:avLst/>
          </a:prstGeom>
          <a:noFill/>
          <a:ln>
            <a:noFill/>
          </a:ln>
        </p:spPr>
      </p:pic>
      <p:sp>
        <p:nvSpPr>
          <p:cNvPr id="18" name="Plus 17"/>
          <p:cNvSpPr/>
          <p:nvPr/>
        </p:nvSpPr>
        <p:spPr>
          <a:xfrm>
            <a:off x="8245560" y="4659185"/>
            <a:ext cx="692908" cy="610886"/>
          </a:xfrm>
          <a:prstGeom prst="mathPlus">
            <a:avLst>
              <a:gd name="adj1" fmla="val 20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4"/>
          <p:cNvSpPr txBox="1">
            <a:spLocks/>
          </p:cNvSpPr>
          <p:nvPr/>
        </p:nvSpPr>
        <p:spPr>
          <a:xfrm>
            <a:off x="754546" y="2587649"/>
            <a:ext cx="3979294" cy="3124200"/>
          </a:xfrm>
          <a:prstGeom prst="rect">
            <a:avLst/>
          </a:prstGeom>
        </p:spPr>
        <p:txBody>
          <a:bodyPr vert="horz" lIns="91440" tIns="45720" rIns="91440" bIns="45720" rtlCol="0">
            <a:normAutofit/>
          </a:bodyPr>
          <a:lstStyle>
            <a:lvl1pPr marL="457200" indent="-457200" algn="l" defTabSz="914400" rtl="0" eaLnBrk="1" latinLnBrk="0" hangingPunct="1">
              <a:spcBef>
                <a:spcPts val="0"/>
              </a:spcBef>
              <a:buFont typeface="Wingdings" pitchFamily="2" charset="2"/>
              <a:buChar char="§"/>
              <a:defRPr lang="en-US" sz="2800" kern="1200" dirty="0" smtClean="0">
                <a:solidFill>
                  <a:schemeClr val="tx1">
                    <a:lumMod val="65000"/>
                    <a:lumOff val="35000"/>
                  </a:schemeClr>
                </a:solidFill>
                <a:latin typeface="Segoe UI" pitchFamily="34" charset="0"/>
                <a:ea typeface="+mn-ea"/>
                <a:cs typeface="Segoe UI" pitchFamily="34" charset="0"/>
              </a:defRPr>
            </a:lvl1pPr>
            <a:lvl2pPr marL="548640" indent="-274320" algn="l" defTabSz="914400" rtl="0" eaLnBrk="1" latinLnBrk="0" hangingPunct="1">
              <a:spcBef>
                <a:spcPts val="600"/>
              </a:spcBef>
              <a:buFont typeface="Arial" pitchFamily="34" charset="0"/>
              <a:buChar char="•"/>
              <a:defRPr lang="en-US" sz="2400" kern="1200" dirty="0" smtClean="0">
                <a:solidFill>
                  <a:schemeClr val="tx1">
                    <a:lumMod val="65000"/>
                    <a:lumOff val="35000"/>
                  </a:schemeClr>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Segoe" pitchFamily="34" charset="0"/>
              <a:buChar char="▪"/>
              <a:defRPr sz="2000" kern="1200">
                <a:solidFill>
                  <a:schemeClr val="tx1">
                    <a:lumMod val="65000"/>
                    <a:lumOff val="35000"/>
                  </a:schemeClr>
                </a:solidFill>
                <a:latin typeface="Segoe" pitchFamily="34" charset="0"/>
                <a:ea typeface="+mn-ea"/>
                <a:cs typeface="+mn-cs"/>
              </a:defRPr>
            </a:lvl3pPr>
            <a:lvl4pPr marL="1600200" indent="-228600" algn="l" defTabSz="914400" rtl="0" eaLnBrk="1" latinLnBrk="0" hangingPunct="1">
              <a:spcBef>
                <a:spcPct val="20000"/>
              </a:spcBef>
              <a:buFont typeface="Symbol" pitchFamily="18" charset="2"/>
              <a:buChar char="-"/>
              <a:defRPr sz="2000" kern="1200" baseline="0">
                <a:solidFill>
                  <a:schemeClr val="tx1">
                    <a:lumMod val="65000"/>
                    <a:lumOff val="35000"/>
                  </a:schemeClr>
                </a:solidFill>
                <a:latin typeface="Segoe" pitchFamily="34" charset="0"/>
                <a:ea typeface="+mn-ea"/>
                <a:cs typeface="+mn-cs"/>
              </a:defRPr>
            </a:lvl4pPr>
            <a:lvl5pPr marL="2057400" indent="-228600" algn="l" defTabSz="914400" rtl="0" eaLnBrk="1" latinLnBrk="0" hangingPunct="1">
              <a:spcBef>
                <a:spcPct val="20000"/>
              </a:spcBef>
              <a:buFont typeface="Segoe" pitchFamily="34" charset="0"/>
              <a:buNone/>
              <a:defRPr sz="1800" kern="1200">
                <a:solidFill>
                  <a:schemeClr val="tx1">
                    <a:lumMod val="65000"/>
                    <a:lumOff val="35000"/>
                  </a:schemeClr>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Arial" pitchFamily="34" charset="0"/>
              <a:buChar char="•"/>
            </a:pPr>
            <a:r>
              <a:rPr lang="en-US" sz="1800" dirty="0" smtClean="0">
                <a:solidFill>
                  <a:schemeClr val="bg1"/>
                </a:solidFill>
                <a:latin typeface="+mn-lt"/>
              </a:rPr>
              <a:t>Improving personal and organizational productivity</a:t>
            </a:r>
          </a:p>
          <a:p>
            <a:pPr>
              <a:spcAft>
                <a:spcPts val="1200"/>
              </a:spcAft>
              <a:buFont typeface="Arial" pitchFamily="34" charset="0"/>
              <a:buChar char="•"/>
            </a:pPr>
            <a:r>
              <a:rPr lang="en-US" sz="1800" dirty="0" smtClean="0">
                <a:solidFill>
                  <a:schemeClr val="bg1"/>
                </a:solidFill>
                <a:latin typeface="+mn-lt"/>
              </a:rPr>
              <a:t>Better safeguarding of information</a:t>
            </a:r>
          </a:p>
          <a:p>
            <a:pPr>
              <a:spcAft>
                <a:spcPts val="1200"/>
              </a:spcAft>
              <a:buFont typeface="Arial" pitchFamily="34" charset="0"/>
              <a:buChar char="•"/>
            </a:pPr>
            <a:r>
              <a:rPr lang="en-US" sz="1800" dirty="0" smtClean="0">
                <a:solidFill>
                  <a:schemeClr val="bg1"/>
                </a:solidFill>
                <a:latin typeface="+mn-lt"/>
              </a:rPr>
              <a:t>Getting the most out of IT investments</a:t>
            </a:r>
          </a:p>
          <a:p>
            <a:pPr>
              <a:spcAft>
                <a:spcPts val="1200"/>
              </a:spcAft>
              <a:buFont typeface="Arial" pitchFamily="34" charset="0"/>
              <a:buChar char="•"/>
            </a:pPr>
            <a:r>
              <a:rPr lang="en-US" sz="1800" dirty="0" smtClean="0">
                <a:solidFill>
                  <a:schemeClr val="bg1"/>
                </a:solidFill>
                <a:latin typeface="+mn-lt"/>
              </a:rPr>
              <a:t>IT that just works</a:t>
            </a:r>
            <a:endParaRPr lang="en-US" sz="1800" dirty="0">
              <a:solidFill>
                <a:schemeClr val="bg1"/>
              </a:solidFill>
              <a:latin typeface="+mn-lt"/>
            </a:endParaRPr>
          </a:p>
        </p:txBody>
      </p:sp>
      <p:sp>
        <p:nvSpPr>
          <p:cNvPr id="15" name="Rectangle 14"/>
          <p:cNvSpPr/>
          <p:nvPr/>
        </p:nvSpPr>
        <p:spPr>
          <a:xfrm>
            <a:off x="593597" y="786884"/>
            <a:ext cx="11087360" cy="1015663"/>
          </a:xfrm>
          <a:prstGeom prst="rect">
            <a:avLst/>
          </a:prstGeom>
        </p:spPr>
        <p:txBody>
          <a:bodyPr wrap="square">
            <a:spAutoFit/>
          </a:bodyPr>
          <a:lstStyle/>
          <a:p>
            <a:r>
              <a:rPr lang="en-US" sz="2000" dirty="0">
                <a:ea typeface="Segoe UI" pitchFamily="34" charset="0"/>
                <a:cs typeface="Segoe UI" pitchFamily="34" charset="0"/>
              </a:rPr>
              <a:t>Small business owners needs to fit 16 hours of work into an 8-hour day.  They want solutions that are powerful, secure, </a:t>
            </a:r>
            <a:r>
              <a:rPr lang="en-US" sz="2000" dirty="0" smtClean="0">
                <a:ea typeface="Segoe UI" pitchFamily="34" charset="0"/>
                <a:cs typeface="Segoe UI" pitchFamily="34" charset="0"/>
              </a:rPr>
              <a:t>easy-to-use</a:t>
            </a:r>
            <a:r>
              <a:rPr lang="en-US" sz="2000" dirty="0">
                <a:ea typeface="Segoe UI" pitchFamily="34" charset="0"/>
                <a:cs typeface="Segoe UI" pitchFamily="34" charset="0"/>
              </a:rPr>
              <a:t>, and will make a real difference in the productivity and effectiveness of their employees. </a:t>
            </a:r>
            <a:endParaRPr lang="en-US" sz="2000" dirty="0"/>
          </a:p>
        </p:txBody>
      </p:sp>
    </p:spTree>
    <p:extLst>
      <p:ext uri="{BB962C8B-B14F-4D97-AF65-F5344CB8AC3E}">
        <p14:creationId xmlns:p14="http://schemas.microsoft.com/office/powerpoint/2010/main" val="28372926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GB" smtClean="0"/>
              <a:t>Meet Customer Needs</a:t>
            </a:r>
            <a:endParaRPr lang="en-GB" dirty="0"/>
          </a:p>
        </p:txBody>
      </p:sp>
      <p:sp>
        <p:nvSpPr>
          <p:cNvPr id="11" name="Rounded Rectangle 10"/>
          <p:cNvSpPr/>
          <p:nvPr/>
        </p:nvSpPr>
        <p:spPr>
          <a:xfrm>
            <a:off x="798080" y="1632858"/>
            <a:ext cx="10563648" cy="1349828"/>
          </a:xfrm>
          <a:prstGeom prst="roundRect">
            <a:avLst>
              <a:gd name="adj" fmla="val 5826"/>
            </a:avLst>
          </a:prstGeom>
          <a:solidFill>
            <a:schemeClr val="accent1">
              <a:lumMod val="75000"/>
            </a:schemeClr>
          </a:solidFill>
          <a:ln>
            <a:noFill/>
          </a:ln>
          <a:effectLst/>
        </p:spPr>
        <p:style>
          <a:lnRef idx="1">
            <a:schemeClr val="accent6"/>
          </a:lnRef>
          <a:fillRef idx="1001">
            <a:schemeClr val="lt1"/>
          </a:fillRef>
          <a:effectRef idx="2">
            <a:schemeClr val="accent6"/>
          </a:effectRef>
          <a:fontRef idx="minor">
            <a:schemeClr val="lt1"/>
          </a:fontRef>
        </p:style>
        <p:txBody>
          <a:bodyPr rtlCol="0" anchor="ctr"/>
          <a:lstStyle/>
          <a:p>
            <a:pPr algn="ctr"/>
            <a:endParaRPr lang="en-US">
              <a:latin typeface="Segoe UI" pitchFamily="34" charset="0"/>
              <a:ea typeface="Segoe UI" pitchFamily="34" charset="0"/>
              <a:cs typeface="Segoe UI" pitchFamily="34" charset="0"/>
            </a:endParaRPr>
          </a:p>
        </p:txBody>
      </p:sp>
      <p:sp>
        <p:nvSpPr>
          <p:cNvPr id="12" name="Rounded Rectangle 11"/>
          <p:cNvSpPr/>
          <p:nvPr/>
        </p:nvSpPr>
        <p:spPr bwMode="auto">
          <a:xfrm>
            <a:off x="972205" y="1729275"/>
            <a:ext cx="2945633" cy="1156995"/>
          </a:xfrm>
          <a:prstGeom prst="roundRect">
            <a:avLst>
              <a:gd name="adj" fmla="val 11350"/>
            </a:avLst>
          </a:prstGeom>
          <a:solidFill>
            <a:schemeClr val="tx2"/>
          </a:solidFill>
          <a:ln>
            <a:noFill/>
          </a:ln>
          <a:effectLst/>
        </p:spPr>
        <p:style>
          <a:lnRef idx="1">
            <a:schemeClr val="accent3"/>
          </a:lnRef>
          <a:fillRef idx="1001">
            <a:schemeClr val="lt1"/>
          </a:fillRef>
          <a:effectRef idx="2">
            <a:schemeClr val="accent3"/>
          </a:effectRef>
          <a:fontRef idx="minor">
            <a:schemeClr val="lt1"/>
          </a:fontRef>
        </p:style>
        <p:txBody>
          <a:bodyPr tIns="91440" bIns="91440" rtlCol="0" anchor="ctr" anchorCtr="0"/>
          <a:lstStyle/>
          <a:p>
            <a:pPr algn="ctr">
              <a:lnSpc>
                <a:spcPts val="1900"/>
              </a:lnSpc>
            </a:pPr>
            <a:r>
              <a:rPr lang="en-US" sz="1600" b="1" i="1" dirty="0" smtClean="0">
                <a:solidFill>
                  <a:schemeClr val="bg1"/>
                </a:solidFill>
                <a:ea typeface="Segoe UI" pitchFamily="34" charset="0"/>
                <a:cs typeface="Segoe UI" pitchFamily="34" charset="0"/>
              </a:rPr>
              <a:t>Safeguard </a:t>
            </a:r>
            <a:br>
              <a:rPr lang="en-US" sz="1600" b="1" i="1" dirty="0" smtClean="0">
                <a:solidFill>
                  <a:schemeClr val="bg1"/>
                </a:solidFill>
                <a:ea typeface="Segoe UI" pitchFamily="34" charset="0"/>
                <a:cs typeface="Segoe UI" pitchFamily="34" charset="0"/>
              </a:rPr>
            </a:br>
            <a:r>
              <a:rPr lang="en-US" sz="1600" b="1" i="1" dirty="0" smtClean="0">
                <a:solidFill>
                  <a:schemeClr val="bg1"/>
                </a:solidFill>
                <a:ea typeface="Segoe UI" pitchFamily="34" charset="0"/>
                <a:cs typeface="Segoe UI" pitchFamily="34" charset="0"/>
              </a:rPr>
              <a:t>Your Work</a:t>
            </a:r>
            <a:endParaRPr lang="en-US" sz="1600" b="1" i="1" dirty="0">
              <a:solidFill>
                <a:schemeClr val="bg1"/>
              </a:solidFill>
              <a:ea typeface="Segoe UI" pitchFamily="34" charset="0"/>
              <a:cs typeface="Segoe UI" pitchFamily="34" charset="0"/>
            </a:endParaRPr>
          </a:p>
        </p:txBody>
      </p:sp>
      <p:sp>
        <p:nvSpPr>
          <p:cNvPr id="13" name="Rectangle 12"/>
          <p:cNvSpPr/>
          <p:nvPr/>
        </p:nvSpPr>
        <p:spPr>
          <a:xfrm>
            <a:off x="4740925" y="1729275"/>
            <a:ext cx="5905773" cy="923330"/>
          </a:xfrm>
          <a:prstGeom prst="rect">
            <a:avLst/>
          </a:prstGeom>
          <a:solidFill>
            <a:schemeClr val="accent1">
              <a:lumMod val="75000"/>
            </a:schemeClr>
          </a:solidFill>
          <a:ln>
            <a:noFill/>
          </a:ln>
          <a:effectLst/>
        </p:spPr>
        <p:style>
          <a:lnRef idx="1">
            <a:schemeClr val="accent6"/>
          </a:lnRef>
          <a:fillRef idx="1001">
            <a:schemeClr val="lt1"/>
          </a:fillRef>
          <a:effectRef idx="2">
            <a:schemeClr val="accent6"/>
          </a:effectRef>
          <a:fontRef idx="minor">
            <a:schemeClr val="lt1"/>
          </a:fontRef>
        </p:style>
        <p:txBody>
          <a:bodyPr wrap="square">
            <a:spAutoFit/>
          </a:bodyPr>
          <a:lstStyle/>
          <a:p>
            <a:pPr lvl="0"/>
            <a:r>
              <a:rPr lang="en-US" dirty="0" smtClean="0">
                <a:solidFill>
                  <a:schemeClr val="tx1">
                    <a:lumMod val="65000"/>
                    <a:lumOff val="35000"/>
                  </a:schemeClr>
                </a:solidFill>
                <a:ea typeface="Segoe UI" pitchFamily="34" charset="0"/>
                <a:cs typeface="Segoe UI" pitchFamily="34" charset="0"/>
              </a:rPr>
              <a:t>Maintain a dependable data environment that helps safeguard important data with built-in security and reliability features.</a:t>
            </a:r>
            <a:endParaRPr lang="en-US" dirty="0">
              <a:solidFill>
                <a:schemeClr val="tx1">
                  <a:lumMod val="65000"/>
                  <a:lumOff val="35000"/>
                </a:schemeClr>
              </a:solidFill>
              <a:ea typeface="Segoe UI" pitchFamily="34" charset="0"/>
              <a:cs typeface="Segoe UI" pitchFamily="34" charset="0"/>
            </a:endParaRPr>
          </a:p>
        </p:txBody>
      </p:sp>
      <p:sp>
        <p:nvSpPr>
          <p:cNvPr id="5" name="Rounded Rectangle 4"/>
          <p:cNvSpPr/>
          <p:nvPr/>
        </p:nvSpPr>
        <p:spPr>
          <a:xfrm>
            <a:off x="798080" y="3091544"/>
            <a:ext cx="10563648" cy="1349828"/>
          </a:xfrm>
          <a:prstGeom prst="roundRect">
            <a:avLst>
              <a:gd name="adj" fmla="val 5826"/>
            </a:avLst>
          </a:prstGeom>
          <a:solidFill>
            <a:schemeClr val="accent1">
              <a:lumMod val="75000"/>
            </a:schemeClr>
          </a:solidFill>
          <a:ln>
            <a:noFill/>
          </a:ln>
          <a:effectLst/>
        </p:spPr>
        <p:style>
          <a:lnRef idx="1">
            <a:schemeClr val="accent6"/>
          </a:lnRef>
          <a:fillRef idx="1001">
            <a:schemeClr val="lt1"/>
          </a:fillRef>
          <a:effectRef idx="2">
            <a:schemeClr val="accent6"/>
          </a:effectRef>
          <a:fontRef idx="minor">
            <a:schemeClr val="lt1"/>
          </a:fontRef>
        </p:style>
        <p:txBody>
          <a:bodyPr rtlCol="0" anchor="ctr"/>
          <a:lstStyle/>
          <a:p>
            <a:pPr algn="ctr"/>
            <a:endParaRPr lang="en-US" sz="1600">
              <a:latin typeface="Segoe UI" pitchFamily="34" charset="0"/>
              <a:ea typeface="Segoe UI" pitchFamily="34" charset="0"/>
              <a:cs typeface="Segoe UI" pitchFamily="34" charset="0"/>
            </a:endParaRPr>
          </a:p>
        </p:txBody>
      </p:sp>
      <p:sp>
        <p:nvSpPr>
          <p:cNvPr id="6" name="Rounded Rectangle 5"/>
          <p:cNvSpPr/>
          <p:nvPr/>
        </p:nvSpPr>
        <p:spPr bwMode="auto">
          <a:xfrm>
            <a:off x="972205" y="3187961"/>
            <a:ext cx="2945633" cy="1156995"/>
          </a:xfrm>
          <a:prstGeom prst="roundRect">
            <a:avLst>
              <a:gd name="adj" fmla="val 11350"/>
            </a:avLst>
          </a:prstGeom>
          <a:solidFill>
            <a:schemeClr val="tx2"/>
          </a:solidFill>
          <a:ln>
            <a:noFill/>
          </a:ln>
          <a:effectLst/>
        </p:spPr>
        <p:style>
          <a:lnRef idx="1">
            <a:schemeClr val="accent3"/>
          </a:lnRef>
          <a:fillRef idx="1001">
            <a:schemeClr val="lt1"/>
          </a:fillRef>
          <a:effectRef idx="2">
            <a:schemeClr val="accent3"/>
          </a:effectRef>
          <a:fontRef idx="minor">
            <a:schemeClr val="lt1"/>
          </a:fontRef>
        </p:style>
        <p:txBody>
          <a:bodyPr tIns="91440" bIns="91440" rtlCol="0" anchor="ctr" anchorCtr="0"/>
          <a:lstStyle/>
          <a:p>
            <a:pPr algn="ctr">
              <a:lnSpc>
                <a:spcPts val="1900"/>
              </a:lnSpc>
            </a:pPr>
            <a:r>
              <a:rPr lang="en-US" sz="1600" b="1" i="1" dirty="0" smtClean="0">
                <a:solidFill>
                  <a:schemeClr val="bg1"/>
                </a:solidFill>
                <a:ea typeface="Segoe UI" pitchFamily="34" charset="0"/>
                <a:cs typeface="Segoe UI" pitchFamily="34" charset="0"/>
              </a:rPr>
              <a:t>Get More</a:t>
            </a:r>
            <a:br>
              <a:rPr lang="en-US" sz="1600" b="1" i="1" dirty="0" smtClean="0">
                <a:solidFill>
                  <a:schemeClr val="bg1"/>
                </a:solidFill>
                <a:ea typeface="Segoe UI" pitchFamily="34" charset="0"/>
                <a:cs typeface="Segoe UI" pitchFamily="34" charset="0"/>
              </a:rPr>
            </a:br>
            <a:r>
              <a:rPr lang="en-US" sz="1600" b="1" i="1" dirty="0" smtClean="0">
                <a:solidFill>
                  <a:schemeClr val="bg1"/>
                </a:solidFill>
                <a:ea typeface="Segoe UI" pitchFamily="34" charset="0"/>
                <a:cs typeface="Segoe UI" pitchFamily="34" charset="0"/>
              </a:rPr>
              <a:t>Done</a:t>
            </a:r>
          </a:p>
        </p:txBody>
      </p:sp>
      <p:sp>
        <p:nvSpPr>
          <p:cNvPr id="3" name="Rectangle 2"/>
          <p:cNvSpPr/>
          <p:nvPr/>
        </p:nvSpPr>
        <p:spPr>
          <a:xfrm>
            <a:off x="4697393" y="3291774"/>
            <a:ext cx="5702626" cy="646331"/>
          </a:xfrm>
          <a:prstGeom prst="rect">
            <a:avLst/>
          </a:prstGeom>
          <a:solidFill>
            <a:schemeClr val="accent1">
              <a:lumMod val="75000"/>
            </a:schemeClr>
          </a:solidFill>
          <a:ln>
            <a:noFill/>
          </a:ln>
          <a:effectLst/>
        </p:spPr>
        <p:style>
          <a:lnRef idx="1">
            <a:schemeClr val="accent6"/>
          </a:lnRef>
          <a:fillRef idx="1001">
            <a:schemeClr val="lt1"/>
          </a:fillRef>
          <a:effectRef idx="2">
            <a:schemeClr val="accent6"/>
          </a:effectRef>
          <a:fontRef idx="minor">
            <a:schemeClr val="lt1"/>
          </a:fontRef>
        </p:style>
        <p:txBody>
          <a:bodyPr wrap="square">
            <a:spAutoFit/>
          </a:bodyPr>
          <a:lstStyle/>
          <a:p>
            <a:pPr lvl="0"/>
            <a:r>
              <a:rPr lang="en-US" dirty="0" smtClean="0">
                <a:solidFill>
                  <a:schemeClr val="tx1">
                    <a:lumMod val="65000"/>
                    <a:lumOff val="35000"/>
                  </a:schemeClr>
                </a:solidFill>
                <a:ea typeface="Segoe UI" pitchFamily="34" charset="0"/>
                <a:cs typeface="Segoe UI" pitchFamily="34" charset="0"/>
              </a:rPr>
              <a:t>Make information and applications easy to access, work on, and share and collaborate with other people.</a:t>
            </a:r>
            <a:endParaRPr lang="en-US" dirty="0">
              <a:solidFill>
                <a:schemeClr val="tx1">
                  <a:lumMod val="65000"/>
                  <a:lumOff val="35000"/>
                </a:schemeClr>
              </a:solidFill>
              <a:ea typeface="Segoe UI" pitchFamily="34" charset="0"/>
              <a:cs typeface="Segoe UI" pitchFamily="34" charset="0"/>
            </a:endParaRPr>
          </a:p>
        </p:txBody>
      </p:sp>
      <p:sp>
        <p:nvSpPr>
          <p:cNvPr id="8" name="Rounded Rectangle 7"/>
          <p:cNvSpPr/>
          <p:nvPr/>
        </p:nvSpPr>
        <p:spPr>
          <a:xfrm>
            <a:off x="798080" y="4550230"/>
            <a:ext cx="10563648" cy="1349828"/>
          </a:xfrm>
          <a:prstGeom prst="roundRect">
            <a:avLst>
              <a:gd name="adj" fmla="val 5826"/>
            </a:avLst>
          </a:prstGeom>
          <a:solidFill>
            <a:schemeClr val="accent1">
              <a:lumMod val="75000"/>
            </a:schemeClr>
          </a:solidFill>
          <a:ln>
            <a:noFill/>
          </a:ln>
          <a:effectLst/>
        </p:spPr>
        <p:style>
          <a:lnRef idx="1">
            <a:schemeClr val="accent6"/>
          </a:lnRef>
          <a:fillRef idx="1001">
            <a:schemeClr val="lt1"/>
          </a:fillRef>
          <a:effectRef idx="2">
            <a:schemeClr val="accent6"/>
          </a:effectRef>
          <a:fontRef idx="minor">
            <a:schemeClr val="lt1"/>
          </a:fontRef>
        </p:style>
        <p:txBody>
          <a:bodyPr rtlCol="0" anchor="ctr"/>
          <a:lstStyle/>
          <a:p>
            <a:pPr algn="ctr"/>
            <a:endParaRPr lang="en-US" sz="1600">
              <a:latin typeface="Segoe UI" pitchFamily="34" charset="0"/>
              <a:ea typeface="Segoe UI" pitchFamily="34" charset="0"/>
              <a:cs typeface="Segoe UI" pitchFamily="34" charset="0"/>
            </a:endParaRPr>
          </a:p>
        </p:txBody>
      </p:sp>
      <p:sp>
        <p:nvSpPr>
          <p:cNvPr id="9" name="Rounded Rectangle 8"/>
          <p:cNvSpPr/>
          <p:nvPr/>
        </p:nvSpPr>
        <p:spPr bwMode="auto">
          <a:xfrm>
            <a:off x="972205" y="4646647"/>
            <a:ext cx="2945633" cy="1156995"/>
          </a:xfrm>
          <a:prstGeom prst="roundRect">
            <a:avLst>
              <a:gd name="adj" fmla="val 11350"/>
            </a:avLst>
          </a:prstGeom>
          <a:solidFill>
            <a:schemeClr val="tx2"/>
          </a:solidFill>
          <a:ln>
            <a:noFill/>
          </a:ln>
          <a:effectLst/>
        </p:spPr>
        <p:style>
          <a:lnRef idx="1">
            <a:schemeClr val="accent3"/>
          </a:lnRef>
          <a:fillRef idx="1001">
            <a:schemeClr val="lt1"/>
          </a:fillRef>
          <a:effectRef idx="2">
            <a:schemeClr val="accent3"/>
          </a:effectRef>
          <a:fontRef idx="minor">
            <a:schemeClr val="lt1"/>
          </a:fontRef>
        </p:style>
        <p:txBody>
          <a:bodyPr tIns="91440" bIns="91440" rtlCol="0" anchor="ctr" anchorCtr="0"/>
          <a:lstStyle/>
          <a:p>
            <a:pPr algn="ctr">
              <a:lnSpc>
                <a:spcPts val="1900"/>
              </a:lnSpc>
            </a:pPr>
            <a:r>
              <a:rPr lang="en-US" sz="1600" b="1" i="1" dirty="0" smtClean="0">
                <a:solidFill>
                  <a:schemeClr val="bg1"/>
                </a:solidFill>
                <a:ea typeface="Segoe UI" pitchFamily="34" charset="0"/>
                <a:cs typeface="Segoe UI" pitchFamily="34" charset="0"/>
              </a:rPr>
              <a:t>Enjoy Great</a:t>
            </a:r>
          </a:p>
          <a:p>
            <a:pPr algn="ctr">
              <a:lnSpc>
                <a:spcPts val="1900"/>
              </a:lnSpc>
            </a:pPr>
            <a:r>
              <a:rPr lang="en-US" sz="1600" b="1" i="1" dirty="0" smtClean="0">
                <a:solidFill>
                  <a:schemeClr val="bg1"/>
                </a:solidFill>
                <a:ea typeface="Segoe UI" pitchFamily="34" charset="0"/>
                <a:cs typeface="Segoe UI" pitchFamily="34" charset="0"/>
              </a:rPr>
              <a:t>Flexibility</a:t>
            </a:r>
            <a:endParaRPr lang="en-US" sz="1600" b="1" i="1" dirty="0">
              <a:solidFill>
                <a:schemeClr val="bg1"/>
              </a:solidFill>
              <a:ea typeface="Segoe UI" pitchFamily="34" charset="0"/>
              <a:cs typeface="Segoe UI" pitchFamily="34" charset="0"/>
            </a:endParaRPr>
          </a:p>
        </p:txBody>
      </p:sp>
      <p:sp>
        <p:nvSpPr>
          <p:cNvPr id="10" name="Rectangle 9"/>
          <p:cNvSpPr/>
          <p:nvPr/>
        </p:nvSpPr>
        <p:spPr>
          <a:xfrm>
            <a:off x="4639351" y="4655691"/>
            <a:ext cx="6108921" cy="923330"/>
          </a:xfrm>
          <a:prstGeom prst="rect">
            <a:avLst/>
          </a:prstGeom>
          <a:solidFill>
            <a:schemeClr val="accent1">
              <a:lumMod val="75000"/>
            </a:schemeClr>
          </a:solidFill>
          <a:ln>
            <a:noFill/>
          </a:ln>
          <a:effectLst/>
        </p:spPr>
        <p:style>
          <a:lnRef idx="1">
            <a:schemeClr val="accent6"/>
          </a:lnRef>
          <a:fillRef idx="1001">
            <a:schemeClr val="lt1"/>
          </a:fillRef>
          <a:effectRef idx="2">
            <a:schemeClr val="accent6"/>
          </a:effectRef>
          <a:fontRef idx="minor">
            <a:schemeClr val="lt1"/>
          </a:fontRef>
        </p:style>
        <p:txBody>
          <a:bodyPr wrap="square">
            <a:spAutoFit/>
          </a:bodyPr>
          <a:lstStyle/>
          <a:p>
            <a:pPr lvl="0"/>
            <a:r>
              <a:rPr lang="en-US" dirty="0" smtClean="0">
                <a:solidFill>
                  <a:schemeClr val="tx1">
                    <a:lumMod val="65000"/>
                    <a:lumOff val="35000"/>
                  </a:schemeClr>
                </a:solidFill>
                <a:ea typeface="Segoe UI" pitchFamily="34" charset="0"/>
                <a:cs typeface="Segoe UI" pitchFamily="34" charset="0"/>
              </a:rPr>
              <a:t>Reduce IT complexity with a seamless combination of on-premise server functionality and cloud-based productivity solutions.</a:t>
            </a:r>
            <a:endParaRPr lang="en-US" dirty="0">
              <a:solidFill>
                <a:schemeClr val="tx1">
                  <a:lumMod val="65000"/>
                  <a:lumOff val="35000"/>
                </a:schemeClr>
              </a:solidFill>
              <a:ea typeface="Segoe UI" pitchFamily="34" charset="0"/>
              <a:cs typeface="Segoe UI" pitchFamily="34" charset="0"/>
            </a:endParaRPr>
          </a:p>
        </p:txBody>
      </p:sp>
      <p:sp>
        <p:nvSpPr>
          <p:cNvPr id="20" name="Rectangle 19"/>
          <p:cNvSpPr/>
          <p:nvPr/>
        </p:nvSpPr>
        <p:spPr>
          <a:xfrm>
            <a:off x="531812" y="786883"/>
            <a:ext cx="11149145" cy="707886"/>
          </a:xfrm>
          <a:prstGeom prst="rect">
            <a:avLst/>
          </a:prstGeom>
        </p:spPr>
        <p:txBody>
          <a:bodyPr wrap="square">
            <a:spAutoFit/>
          </a:bodyPr>
          <a:lstStyle/>
          <a:p>
            <a:r>
              <a:rPr lang="en-US" sz="2000" dirty="0">
                <a:ea typeface="Segoe UI" pitchFamily="34" charset="0"/>
                <a:cs typeface="Segoe UI" pitchFamily="34" charset="0"/>
              </a:rPr>
              <a:t>SBS 2011 Essentials with </a:t>
            </a:r>
            <a:r>
              <a:rPr lang="en-US" sz="2000" dirty="0" smtClean="0">
                <a:ea typeface="Segoe UI" pitchFamily="34" charset="0"/>
                <a:cs typeface="Segoe UI" pitchFamily="34" charset="0"/>
              </a:rPr>
              <a:t>Office </a:t>
            </a:r>
            <a:r>
              <a:rPr lang="en-US" sz="2000" dirty="0">
                <a:ea typeface="Segoe UI" pitchFamily="34" charset="0"/>
                <a:cs typeface="Segoe UI" pitchFamily="34" charset="0"/>
              </a:rPr>
              <a:t>365 is a simplified and affordable solution that </a:t>
            </a:r>
            <a:r>
              <a:rPr lang="en-US" sz="2000" dirty="0" smtClean="0">
                <a:ea typeface="Segoe UI" pitchFamily="34" charset="0"/>
                <a:cs typeface="Segoe UI" pitchFamily="34" charset="0"/>
              </a:rPr>
              <a:t>helps small </a:t>
            </a:r>
            <a:r>
              <a:rPr lang="en-US" sz="2000" dirty="0">
                <a:ea typeface="Segoe UI" pitchFamily="34" charset="0"/>
                <a:cs typeface="Segoe UI" pitchFamily="34" charset="0"/>
              </a:rPr>
              <a:t>business </a:t>
            </a:r>
            <a:r>
              <a:rPr lang="en-US" sz="2000" dirty="0" smtClean="0">
                <a:ea typeface="Segoe UI" pitchFamily="34" charset="0"/>
                <a:cs typeface="Segoe UI" pitchFamily="34" charset="0"/>
              </a:rPr>
              <a:t>customers:</a:t>
            </a:r>
            <a:endParaRPr lang="en-US" sz="2000" dirty="0"/>
          </a:p>
        </p:txBody>
      </p:sp>
      <p:pic>
        <p:nvPicPr>
          <p:cNvPr id="28" name="Rectangle 113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1927" y="2139040"/>
            <a:ext cx="955734" cy="702506"/>
          </a:xfrm>
          <a:prstGeom prst="rect">
            <a:avLst/>
          </a:prstGeom>
          <a:noFill/>
          <a:ln w="9525">
            <a:noFill/>
            <a:miter lim="800000"/>
            <a:headEnd/>
            <a:tailEnd/>
          </a:ln>
        </p:spPr>
      </p:pic>
      <p:pic>
        <p:nvPicPr>
          <p:cNvPr id="29" name="Rectangle 11310"/>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20005" y="2309984"/>
            <a:ext cx="347269" cy="426187"/>
          </a:xfrm>
          <a:prstGeom prst="rect">
            <a:avLst/>
          </a:prstGeom>
          <a:noFill/>
          <a:ln w="9525">
            <a:noFill/>
            <a:miter lim="800000"/>
            <a:headEnd/>
            <a:tailEnd/>
          </a:ln>
        </p:spPr>
      </p:pic>
      <p:pic>
        <p:nvPicPr>
          <p:cNvPr id="30" name="Picture 3" descr="C:\Users\v-sacars\Documents\Microsoft\US EPG Marketing\New Economy\Presentation graphics\S+S seamless experienc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5633" y="3430556"/>
            <a:ext cx="1548579" cy="914400"/>
          </a:xfrm>
          <a:prstGeom prst="rect">
            <a:avLst/>
          </a:prstGeom>
          <a:noFill/>
        </p:spPr>
      </p:pic>
      <p:pic>
        <p:nvPicPr>
          <p:cNvPr id="31" name="Clouds" descr="\\server3\restrict\FTP_Root\Clients\White_Whale\8-20224_ChanelChambers\Working\New_Icons\Cloud_2.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441354" y="4860347"/>
            <a:ext cx="1011740" cy="729595"/>
          </a:xfrm>
          <a:prstGeom prst="rect">
            <a:avLst/>
          </a:prstGeom>
          <a:noFill/>
          <a:ln>
            <a:noFill/>
          </a:ln>
        </p:spPr>
      </p:pic>
      <p:pic>
        <p:nvPicPr>
          <p:cNvPr id="32" name="Picture 31" descr="D:\Clip_Installer\DVD_ART\Artwork_Imagery\HARDWARE_IMAGERY\Illustration - Misc Hardware\Windows Vista Illustration Icons\Serve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53501" y="5138058"/>
            <a:ext cx="648023" cy="741792"/>
          </a:xfrm>
          <a:prstGeom prst="rect">
            <a:avLst/>
          </a:prstGeom>
          <a:noFill/>
        </p:spPr>
      </p:pic>
    </p:spTree>
    <p:extLst>
      <p:ext uri="{BB962C8B-B14F-4D97-AF65-F5344CB8AC3E}">
        <p14:creationId xmlns:p14="http://schemas.microsoft.com/office/powerpoint/2010/main" val="289206390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 Complete Solution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514878964"/>
              </p:ext>
            </p:extLst>
          </p:nvPr>
        </p:nvGraphicFramePr>
        <p:xfrm>
          <a:off x="282151" y="908959"/>
          <a:ext cx="11466521" cy="5796641"/>
        </p:xfrm>
        <a:graphic>
          <a:graphicData uri="http://schemas.openxmlformats.org/drawingml/2006/table">
            <a:tbl>
              <a:tblPr firstRow="1" firstCol="1" bandRow="1">
                <a:tableStyleId>{5C22544A-7EE6-4342-B048-85BDC9FD1C3A}</a:tableStyleId>
              </a:tblPr>
              <a:tblGrid>
                <a:gridCol w="2489858"/>
                <a:gridCol w="5700515"/>
                <a:gridCol w="1092049"/>
                <a:gridCol w="1092049"/>
                <a:gridCol w="1092050"/>
              </a:tblGrid>
              <a:tr h="432814">
                <a:tc>
                  <a:txBody>
                    <a:bodyPr/>
                    <a:lstStyle/>
                    <a:p>
                      <a:pPr marL="0" marR="0">
                        <a:spcBef>
                          <a:spcPts val="0"/>
                        </a:spcBef>
                        <a:spcAft>
                          <a:spcPts val="0"/>
                        </a:spcAft>
                      </a:pPr>
                      <a:r>
                        <a:rPr lang="en-US" sz="1600" dirty="0" smtClean="0">
                          <a:effectLst/>
                        </a:rPr>
                        <a:t>Product Features</a:t>
                      </a:r>
                      <a:endParaRPr lang="en-US" sz="1600" dirty="0">
                        <a:effectLst/>
                        <a:latin typeface="Segoe UI"/>
                        <a:ea typeface="Times New Roman"/>
                        <a:cs typeface="Times New Roman"/>
                      </a:endParaRPr>
                    </a:p>
                  </a:txBody>
                  <a:tcPr marL="76715" marR="134750" marT="43038" marB="43038" anchor="ctr"/>
                </a:tc>
                <a:tc>
                  <a:txBody>
                    <a:bodyPr/>
                    <a:lstStyle/>
                    <a:p>
                      <a:pPr marL="0" marR="0">
                        <a:spcBef>
                          <a:spcPts val="0"/>
                        </a:spcBef>
                        <a:spcAft>
                          <a:spcPts val="0"/>
                        </a:spcAft>
                      </a:pPr>
                      <a:r>
                        <a:rPr lang="en-US" sz="1600" dirty="0">
                          <a:effectLst/>
                        </a:rPr>
                        <a:t>Functions</a:t>
                      </a:r>
                      <a:endParaRPr lang="en-US" sz="1600" dirty="0">
                        <a:effectLst/>
                        <a:latin typeface="Segoe UI"/>
                        <a:ea typeface="Times New Roman"/>
                        <a:cs typeface="Times New Roman"/>
                      </a:endParaRPr>
                    </a:p>
                  </a:txBody>
                  <a:tcPr marL="76715" marR="134750" marT="43038" marB="43038" anchor="ctr"/>
                </a:tc>
                <a:tc>
                  <a:txBody>
                    <a:bodyPr/>
                    <a:lstStyle/>
                    <a:p>
                      <a:pPr marL="0" marR="0" algn="ctr">
                        <a:spcBef>
                          <a:spcPts val="0"/>
                        </a:spcBef>
                        <a:spcAft>
                          <a:spcPts val="0"/>
                        </a:spcAft>
                      </a:pPr>
                      <a:r>
                        <a:rPr lang="en-US" sz="900" dirty="0">
                          <a:effectLst/>
                        </a:rPr>
                        <a:t>SBS</a:t>
                      </a:r>
                      <a:br>
                        <a:rPr lang="en-US" sz="900" dirty="0">
                          <a:effectLst/>
                        </a:rPr>
                      </a:br>
                      <a:r>
                        <a:rPr lang="en-US" sz="900" dirty="0">
                          <a:effectLst/>
                        </a:rPr>
                        <a:t>Essentials</a:t>
                      </a:r>
                      <a:endParaRPr lang="en-US" sz="900" dirty="0">
                        <a:effectLst/>
                        <a:latin typeface="Segoe UI"/>
                        <a:ea typeface="Times New Roman"/>
                        <a:cs typeface="Times New Roman"/>
                      </a:endParaRPr>
                    </a:p>
                  </a:txBody>
                  <a:tcPr marL="76715" marR="134750" marT="43038" marB="43038" anchor="ctr"/>
                </a:tc>
                <a:tc>
                  <a:txBody>
                    <a:bodyPr/>
                    <a:lstStyle/>
                    <a:p>
                      <a:pPr marL="0" marR="0" algn="ctr">
                        <a:spcBef>
                          <a:spcPts val="0"/>
                        </a:spcBef>
                        <a:spcAft>
                          <a:spcPts val="0"/>
                        </a:spcAft>
                      </a:pPr>
                      <a:r>
                        <a:rPr lang="en-US" sz="900" dirty="0">
                          <a:effectLst/>
                        </a:rPr>
                        <a:t>Office</a:t>
                      </a:r>
                      <a:br>
                        <a:rPr lang="en-US" sz="900" dirty="0">
                          <a:effectLst/>
                        </a:rPr>
                      </a:br>
                      <a:r>
                        <a:rPr lang="en-US" sz="900" dirty="0">
                          <a:effectLst/>
                        </a:rPr>
                        <a:t>365</a:t>
                      </a:r>
                      <a:endParaRPr lang="en-US" sz="900" dirty="0">
                        <a:effectLst/>
                        <a:latin typeface="Segoe UI"/>
                        <a:ea typeface="Times New Roman"/>
                        <a:cs typeface="Times New Roman"/>
                      </a:endParaRPr>
                    </a:p>
                  </a:txBody>
                  <a:tcPr marL="76715" marR="134750" marT="43038" marB="43038" anchor="ctr"/>
                </a:tc>
                <a:tc>
                  <a:txBody>
                    <a:bodyPr/>
                    <a:lstStyle/>
                    <a:p>
                      <a:pPr marL="0" marR="0" algn="ctr">
                        <a:spcBef>
                          <a:spcPts val="0"/>
                        </a:spcBef>
                        <a:spcAft>
                          <a:spcPts val="0"/>
                        </a:spcAft>
                      </a:pPr>
                      <a:r>
                        <a:rPr lang="en-US" sz="900" dirty="0" smtClean="0">
                          <a:effectLst/>
                        </a:rPr>
                        <a:t>Better Together</a:t>
                      </a:r>
                      <a:endParaRPr lang="en-US" sz="900" dirty="0">
                        <a:effectLst/>
                        <a:latin typeface="Segoe UI"/>
                        <a:ea typeface="Times New Roman"/>
                        <a:cs typeface="Times New Roman"/>
                      </a:endParaRPr>
                    </a:p>
                  </a:txBody>
                  <a:tcPr marL="76715" marR="134750" marT="43038" marB="43038" anchor="ctr"/>
                </a:tc>
              </a:tr>
              <a:tr h="381790">
                <a:tc>
                  <a:txBody>
                    <a:bodyPr/>
                    <a:lstStyle/>
                    <a:p>
                      <a:r>
                        <a:rPr lang="en-US" sz="1200" dirty="0" smtClean="0">
                          <a:effectLst/>
                        </a:rPr>
                        <a:t>Data Protection and Security</a:t>
                      </a:r>
                      <a:endParaRPr lang="en-US" sz="1200" dirty="0"/>
                    </a:p>
                  </a:txBody>
                  <a:tcPr marL="76715" marR="134750" marT="43038" marB="43038" anchor="ctr"/>
                </a:tc>
                <a:tc>
                  <a:txBody>
                    <a:bodyPr/>
                    <a:lstStyle/>
                    <a:p>
                      <a:r>
                        <a:rPr lang="en-US" sz="1200" dirty="0" smtClean="0"/>
                        <a:t>Centrally store and protect critical</a:t>
                      </a:r>
                      <a:r>
                        <a:rPr lang="en-US" sz="1200" baseline="0" dirty="0" smtClean="0"/>
                        <a:t> business data on the server; backup entire client computers to the server.</a:t>
                      </a:r>
                      <a:endParaRPr lang="en-US" sz="1200" dirty="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dirty="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File and Print Sharing</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Share data and resources across the </a:t>
                      </a:r>
                      <a:r>
                        <a:rPr lang="en-US" sz="1200" dirty="0" smtClean="0">
                          <a:effectLst/>
                        </a:rPr>
                        <a:t>company network.</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smtClean="0">
                          <a:effectLst/>
                        </a:rPr>
                        <a:t>Control Access</a:t>
                      </a:r>
                      <a:r>
                        <a:rPr lang="en-US" sz="1200" baseline="0" dirty="0" smtClean="0">
                          <a:effectLst/>
                        </a:rPr>
                        <a:t> to Sensitive Information</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smtClean="0">
                          <a:effectLst/>
                        </a:rPr>
                        <a:t>Easily leverage the power of Active Directory to create</a:t>
                      </a:r>
                      <a:r>
                        <a:rPr lang="en-US" sz="1200" baseline="0" dirty="0" smtClean="0">
                          <a:effectLst/>
                        </a:rPr>
                        <a:t> </a:t>
                      </a:r>
                      <a:r>
                        <a:rPr lang="en-US" sz="1200" dirty="0" smtClean="0">
                          <a:effectLst/>
                        </a:rPr>
                        <a:t>user</a:t>
                      </a:r>
                      <a:r>
                        <a:rPr lang="en-US" sz="1200" baseline="0" dirty="0" smtClean="0">
                          <a:effectLst/>
                        </a:rPr>
                        <a:t> accounts and </a:t>
                      </a:r>
                      <a:r>
                        <a:rPr lang="en-US" sz="1200" dirty="0" smtClean="0">
                          <a:effectLst/>
                        </a:rPr>
                        <a:t>control access to resources on the network.</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381790">
                <a:tc>
                  <a:txBody>
                    <a:bodyPr/>
                    <a:lstStyle/>
                    <a:p>
                      <a:pPr marL="0" marR="0">
                        <a:lnSpc>
                          <a:spcPct val="90000"/>
                        </a:lnSpc>
                        <a:spcBef>
                          <a:spcPts val="0"/>
                        </a:spcBef>
                        <a:spcAft>
                          <a:spcPts val="0"/>
                        </a:spcAft>
                      </a:pPr>
                      <a:r>
                        <a:rPr lang="en-US" sz="1200" dirty="0" smtClean="0">
                          <a:effectLst/>
                        </a:rPr>
                        <a:t>Proactively</a:t>
                      </a:r>
                      <a:r>
                        <a:rPr lang="en-US" sz="1200" baseline="0" dirty="0" smtClean="0">
                          <a:effectLst/>
                        </a:rPr>
                        <a:t> Detect and Address Issues</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smtClean="0">
                          <a:effectLst/>
                        </a:rPr>
                        <a:t>Health</a:t>
                      </a:r>
                      <a:r>
                        <a:rPr lang="en-US" sz="1200" baseline="0" dirty="0" smtClean="0">
                          <a:effectLst/>
                        </a:rPr>
                        <a:t> monitoring and alerts give proscriptive guidance to address server and client computer issues proactively.</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381790">
                <a:tc>
                  <a:txBody>
                    <a:bodyPr/>
                    <a:lstStyle/>
                    <a:p>
                      <a:pPr marL="0" marR="0">
                        <a:lnSpc>
                          <a:spcPct val="90000"/>
                        </a:lnSpc>
                        <a:spcBef>
                          <a:spcPts val="0"/>
                        </a:spcBef>
                        <a:spcAft>
                          <a:spcPts val="0"/>
                        </a:spcAft>
                      </a:pPr>
                      <a:r>
                        <a:rPr lang="en-US" sz="1200" dirty="0">
                          <a:effectLst/>
                        </a:rPr>
                        <a:t>Remote Access</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smtClean="0">
                          <a:effectLst/>
                        </a:rPr>
                        <a:t>Remotely</a:t>
                      </a:r>
                      <a:r>
                        <a:rPr lang="en-US" sz="1200" baseline="0" dirty="0" smtClean="0">
                          <a:effectLst/>
                        </a:rPr>
                        <a:t> a</a:t>
                      </a:r>
                      <a:r>
                        <a:rPr lang="en-US" sz="1200" dirty="0" smtClean="0">
                          <a:effectLst/>
                        </a:rPr>
                        <a:t>ccess </a:t>
                      </a:r>
                      <a:r>
                        <a:rPr lang="en-US" sz="1200" dirty="0">
                          <a:effectLst/>
                        </a:rPr>
                        <a:t>files and </a:t>
                      </a:r>
                      <a:r>
                        <a:rPr lang="en-US" sz="1200" dirty="0" smtClean="0">
                          <a:effectLst/>
                        </a:rPr>
                        <a:t>take control of computers </a:t>
                      </a:r>
                      <a:r>
                        <a:rPr lang="en-US" sz="1200" baseline="0" dirty="0" smtClean="0">
                          <a:effectLst/>
                        </a:rPr>
                        <a:t>in the local office </a:t>
                      </a:r>
                      <a:r>
                        <a:rPr lang="en-US" sz="1200" dirty="0" smtClean="0">
                          <a:effectLst/>
                        </a:rPr>
                        <a:t>via highly secure, encrypted</a:t>
                      </a:r>
                      <a:r>
                        <a:rPr lang="en-US" sz="1200" baseline="0" dirty="0" smtClean="0">
                          <a:effectLst/>
                        </a:rPr>
                        <a:t> connections.</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LOB </a:t>
                      </a:r>
                      <a:r>
                        <a:rPr lang="en-US" sz="1200" dirty="0" smtClean="0">
                          <a:effectLst/>
                        </a:rPr>
                        <a:t>Application</a:t>
                      </a:r>
                      <a:r>
                        <a:rPr lang="en-US" sz="1200" baseline="0" dirty="0" smtClean="0">
                          <a:effectLst/>
                        </a:rPr>
                        <a:t> Support</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smtClean="0">
                          <a:effectLst/>
                        </a:rPr>
                        <a:t>Provides a platform to host </a:t>
                      </a:r>
                      <a:r>
                        <a:rPr lang="en-US" sz="1200" dirty="0">
                          <a:effectLst/>
                        </a:rPr>
                        <a:t>and access </a:t>
                      </a:r>
                      <a:r>
                        <a:rPr lang="en-US" sz="1200" dirty="0" smtClean="0">
                          <a:effectLst/>
                        </a:rPr>
                        <a:t>both custom and </a:t>
                      </a:r>
                      <a:r>
                        <a:rPr lang="en-US" sz="1200" dirty="0">
                          <a:effectLst/>
                        </a:rPr>
                        <a:t>proprietary </a:t>
                      </a:r>
                      <a:r>
                        <a:rPr lang="en-US" sz="1200" dirty="0" smtClean="0">
                          <a:effectLst/>
                        </a:rPr>
                        <a:t>line-of-business </a:t>
                      </a:r>
                      <a:r>
                        <a:rPr lang="en-US" sz="1200" dirty="0">
                          <a:effectLst/>
                        </a:rPr>
                        <a:t>applications.</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Advanced Data Base + BI (W/PAO)</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Transform data and information into business insight and the  basis for making important </a:t>
                      </a:r>
                      <a:r>
                        <a:rPr lang="en-US" sz="1200" dirty="0" smtClean="0">
                          <a:effectLst/>
                        </a:rPr>
                        <a:t>decisions.</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381790">
                <a:tc>
                  <a:txBody>
                    <a:bodyPr/>
                    <a:lstStyle/>
                    <a:p>
                      <a:pPr marL="0" marR="0">
                        <a:lnSpc>
                          <a:spcPct val="90000"/>
                        </a:lnSpc>
                        <a:spcBef>
                          <a:spcPts val="0"/>
                        </a:spcBef>
                        <a:spcAft>
                          <a:spcPts val="0"/>
                        </a:spcAft>
                      </a:pPr>
                      <a:r>
                        <a:rPr lang="en-US" sz="1200" dirty="0">
                          <a:effectLst/>
                        </a:rPr>
                        <a:t>Website Hosting</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Host your website to make it accessible on the </a:t>
                      </a:r>
                      <a:r>
                        <a:rPr lang="en-US" sz="1200" dirty="0" smtClean="0">
                          <a:effectLst/>
                        </a:rPr>
                        <a:t>Internet.</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Email with Exchange 2010</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Take advantage of professional-grade electronic mail, calendaring, contacts, tasks and more.</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Website + File Share with SharePoint</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Easily share data and resources through an easily accessible online platform.</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Chat and Online Meetings with </a:t>
                      </a:r>
                      <a:r>
                        <a:rPr lang="en-US" sz="1200" dirty="0" err="1">
                          <a:effectLst/>
                        </a:rPr>
                        <a:t>Lync</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Unite voice communications, IM, audio, video and Web conferencing through a single interface that</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dirty="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381790">
                <a:tc>
                  <a:txBody>
                    <a:bodyPr/>
                    <a:lstStyle/>
                    <a:p>
                      <a:pPr marL="0" marR="0">
                        <a:lnSpc>
                          <a:spcPct val="90000"/>
                        </a:lnSpc>
                        <a:spcBef>
                          <a:spcPts val="0"/>
                        </a:spcBef>
                        <a:spcAft>
                          <a:spcPts val="0"/>
                        </a:spcAft>
                      </a:pPr>
                      <a:r>
                        <a:rPr lang="en-US" sz="1200" dirty="0">
                          <a:effectLst/>
                        </a:rPr>
                        <a:t>Antivirus and Anti-Spam</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Protect against damaging computer viruses and spam 24/7.</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a:effectLst/>
                        <a:latin typeface="Calibri"/>
                        <a:ea typeface="Times New Roman"/>
                        <a:cs typeface="Times New Roman"/>
                      </a:endParaRPr>
                    </a:p>
                  </a:txBody>
                  <a:tcPr marL="76715" marR="134750" marT="43038" marB="43038" anchor="ctr"/>
                </a:tc>
                <a:tc>
                  <a:txBody>
                    <a:bodyPr/>
                    <a:lstStyle/>
                    <a:p>
                      <a:endParaRPr lang="en-US" sz="1600" dirty="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r h="411071">
                <a:tc>
                  <a:txBody>
                    <a:bodyPr/>
                    <a:lstStyle/>
                    <a:p>
                      <a:pPr marL="0" marR="0">
                        <a:lnSpc>
                          <a:spcPct val="90000"/>
                        </a:lnSpc>
                        <a:spcBef>
                          <a:spcPts val="0"/>
                        </a:spcBef>
                        <a:spcAft>
                          <a:spcPts val="0"/>
                        </a:spcAft>
                      </a:pPr>
                      <a:r>
                        <a:rPr lang="en-US" sz="1200" dirty="0">
                          <a:effectLst/>
                        </a:rPr>
                        <a:t>Editing of Documents with Office Web Apps</a:t>
                      </a:r>
                      <a:endParaRPr lang="en-US" sz="1200" b="1" dirty="0">
                        <a:effectLst/>
                        <a:latin typeface="Segoe UI"/>
                        <a:ea typeface="Times New Roman"/>
                        <a:cs typeface="Times New Roman"/>
                      </a:endParaRPr>
                    </a:p>
                  </a:txBody>
                  <a:tcPr marL="76715" marR="134750" marT="43038" marB="43038" anchor="ctr"/>
                </a:tc>
                <a:tc>
                  <a:txBody>
                    <a:bodyPr/>
                    <a:lstStyle/>
                    <a:p>
                      <a:pPr marL="0" marR="0">
                        <a:lnSpc>
                          <a:spcPct val="90000"/>
                        </a:lnSpc>
                        <a:spcBef>
                          <a:spcPts val="0"/>
                        </a:spcBef>
                        <a:spcAft>
                          <a:spcPts val="200"/>
                        </a:spcAft>
                      </a:pPr>
                      <a:r>
                        <a:rPr lang="en-US" sz="1200" dirty="0">
                          <a:effectLst/>
                        </a:rPr>
                        <a:t>Utilize familiar collaboration and productivity tools through the cloud to edit documents.</a:t>
                      </a:r>
                      <a:endParaRPr lang="en-US" sz="1200" dirty="0">
                        <a:solidFill>
                          <a:schemeClr val="tx1">
                            <a:lumMod val="65000"/>
                            <a:lumOff val="35000"/>
                          </a:schemeClr>
                        </a:solidFill>
                        <a:effectLst/>
                        <a:latin typeface="Segoe UI"/>
                        <a:ea typeface="Times New Roman"/>
                        <a:cs typeface="Times New Roman"/>
                      </a:endParaRPr>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c>
                  <a:txBody>
                    <a:bodyPr/>
                    <a:lstStyle/>
                    <a:p>
                      <a:endParaRPr lang="en-US" sz="1600" dirty="0"/>
                    </a:p>
                  </a:txBody>
                  <a:tcPr marL="76715" marR="134750" marT="43038" marB="43038" anchor="ctr"/>
                </a:tc>
                <a:tc>
                  <a:txBody>
                    <a:bodyPr/>
                    <a:lstStyle/>
                    <a:p>
                      <a:pPr marL="0" marR="0" algn="ctr">
                        <a:lnSpc>
                          <a:spcPct val="90000"/>
                        </a:lnSpc>
                        <a:spcBef>
                          <a:spcPts val="0"/>
                        </a:spcBef>
                        <a:spcAft>
                          <a:spcPts val="200"/>
                        </a:spcAft>
                      </a:pPr>
                      <a:endParaRPr lang="en-US" sz="800" dirty="0">
                        <a:effectLst/>
                        <a:latin typeface="Calibri"/>
                        <a:ea typeface="Times New Roman"/>
                        <a:cs typeface="Times New Roman"/>
                      </a:endParaRPr>
                    </a:p>
                  </a:txBody>
                  <a:tcPr marL="76715" marR="134750" marT="43038" marB="43038" anchor="ctr"/>
                </a:tc>
              </a:tr>
            </a:tbl>
          </a:graphicData>
        </a:graphic>
      </p:graphicFrame>
      <p:pic>
        <p:nvPicPr>
          <p:cNvPr id="1026"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1430848"/>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1853717"/>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227658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2699455"/>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3122324"/>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3545193"/>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71568" y="3968063"/>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7742" y="4351860"/>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7742" y="4754663"/>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7742" y="515746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7742" y="5560269"/>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7742" y="5963072"/>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7742" y="6365874"/>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1422381"/>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1836455"/>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2250531"/>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266460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3078681"/>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349275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3906831"/>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432090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4734981"/>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514905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5563131"/>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5977206"/>
            <a:ext cx="304721" cy="23812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9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31220" y="6391275"/>
            <a:ext cx="304721"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741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title</a:t>
            </a:r>
            <a:endParaRPr lang="en-US" dirty="0"/>
          </a:p>
        </p:txBody>
      </p:sp>
      <p:sp>
        <p:nvSpPr>
          <p:cNvPr id="12" name="Subtitle 11"/>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mtClean="0"/>
              <a:t>Office 365 Integration Module technical overview</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1246041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08047" y="912050"/>
            <a:ext cx="4001059" cy="2257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p:txBody>
          <a:bodyPr/>
          <a:lstStyle/>
          <a:p>
            <a:r>
              <a:rPr lang="en-US" smtClean="0"/>
              <a:t>Office 365 Integration Module</a:t>
            </a:r>
            <a:endParaRPr lang="en-US" dirty="0"/>
          </a:p>
        </p:txBody>
      </p:sp>
      <p:sp>
        <p:nvSpPr>
          <p:cNvPr id="3" name="Content Placeholder 2"/>
          <p:cNvSpPr>
            <a:spLocks noGrp="1"/>
          </p:cNvSpPr>
          <p:nvPr>
            <p:ph idx="1"/>
          </p:nvPr>
        </p:nvSpPr>
        <p:spPr>
          <a:xfrm>
            <a:off x="519112" y="3367792"/>
            <a:ext cx="11149013" cy="3156762"/>
          </a:xfrm>
        </p:spPr>
        <p:txBody>
          <a:bodyPr/>
          <a:lstStyle/>
          <a:p>
            <a:pPr marL="342900" lvl="1" indent="-342900">
              <a:spcAft>
                <a:spcPts val="200"/>
              </a:spcAft>
            </a:pPr>
            <a:r>
              <a:rPr lang="en-US" sz="2400" dirty="0">
                <a:solidFill>
                  <a:schemeClr val="tx1"/>
                </a:solidFill>
                <a:latin typeface="Calibri"/>
              </a:rPr>
              <a:t>Provides additional value to your combined experience</a:t>
            </a:r>
          </a:p>
          <a:p>
            <a:pPr marL="342900" lvl="1" indent="-342900">
              <a:spcAft>
                <a:spcPts val="200"/>
              </a:spcAft>
            </a:pPr>
            <a:r>
              <a:rPr lang="en-US" sz="2400" dirty="0">
                <a:solidFill>
                  <a:schemeClr val="tx1"/>
                </a:solidFill>
                <a:latin typeface="Calibri"/>
              </a:rPr>
              <a:t>At-a-glance view provides subscription, service &amp; usage info</a:t>
            </a:r>
          </a:p>
          <a:p>
            <a:pPr marL="342900" lvl="1" indent="-342900">
              <a:spcAft>
                <a:spcPts val="200"/>
              </a:spcAft>
            </a:pPr>
            <a:r>
              <a:rPr lang="en-US" sz="2400" dirty="0">
                <a:solidFill>
                  <a:schemeClr val="tx1"/>
                </a:solidFill>
                <a:latin typeface="Calibri"/>
              </a:rPr>
              <a:t>Extends the Dashboard to provide a unified experience for</a:t>
            </a:r>
            <a:br>
              <a:rPr lang="en-US" sz="2400" dirty="0">
                <a:solidFill>
                  <a:schemeClr val="tx1"/>
                </a:solidFill>
                <a:latin typeface="Calibri"/>
              </a:rPr>
            </a:br>
            <a:r>
              <a:rPr lang="en-US" sz="2400" dirty="0">
                <a:solidFill>
                  <a:schemeClr val="tx1"/>
                </a:solidFill>
                <a:latin typeface="Calibri"/>
              </a:rPr>
              <a:t>user account creation and management</a:t>
            </a:r>
          </a:p>
          <a:p>
            <a:pPr marL="342900" lvl="1" indent="-342900">
              <a:spcAft>
                <a:spcPts val="200"/>
              </a:spcAft>
            </a:pPr>
            <a:r>
              <a:rPr lang="en-US" sz="2400" dirty="0">
                <a:solidFill>
                  <a:schemeClr val="tx1"/>
                </a:solidFill>
                <a:latin typeface="Calibri"/>
              </a:rPr>
              <a:t>Quick access to common Office 365 administration tasks</a:t>
            </a:r>
          </a:p>
          <a:p>
            <a:pPr marL="342900" lvl="1" indent="-342900">
              <a:spcAft>
                <a:spcPts val="200"/>
              </a:spcAft>
            </a:pPr>
            <a:r>
              <a:rPr lang="en-US" sz="2400" dirty="0">
                <a:solidFill>
                  <a:schemeClr val="tx1"/>
                </a:solidFill>
                <a:latin typeface="Calibri"/>
              </a:rPr>
              <a:t>Password Synchronization to enable one logon name/password for both the Essentials network and Office 365 service</a:t>
            </a:r>
          </a:p>
          <a:p>
            <a:pPr marL="342900" lvl="1" indent="-342900">
              <a:spcAft>
                <a:spcPts val="200"/>
              </a:spcAft>
            </a:pPr>
            <a:r>
              <a:rPr lang="en-US" sz="2400" dirty="0">
                <a:solidFill>
                  <a:schemeClr val="tx1"/>
                </a:solidFill>
                <a:latin typeface="Calibri"/>
              </a:rPr>
              <a:t>Hassle free DNS </a:t>
            </a:r>
            <a:r>
              <a:rPr lang="en-US" sz="2400" dirty="0" smtClean="0">
                <a:solidFill>
                  <a:schemeClr val="tx1"/>
                </a:solidFill>
                <a:latin typeface="Calibri"/>
              </a:rPr>
              <a:t>maintenance</a:t>
            </a:r>
            <a:endParaRPr lang="en-US" sz="2400" dirty="0">
              <a:solidFill>
                <a:schemeClr val="tx1"/>
              </a:solidFill>
              <a:latin typeface="Calibri"/>
            </a:endParaRPr>
          </a:p>
        </p:txBody>
      </p:sp>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817608" y="1350614"/>
            <a:ext cx="2353004" cy="1829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540379" y="1635657"/>
            <a:ext cx="1905266" cy="1543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247560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OIM Feature Summary</a:t>
            </a:r>
            <a:endParaRPr lang="en-US" dirty="0"/>
          </a:p>
        </p:txBody>
      </p:sp>
      <p:graphicFrame>
        <p:nvGraphicFramePr>
          <p:cNvPr id="9" name="Diagram 8"/>
          <p:cNvGraphicFramePr/>
          <p:nvPr>
            <p:extLst>
              <p:ext uri="{D42A27DB-BD31-4B8C-83A1-F6EECF244321}">
                <p14:modId xmlns:p14="http://schemas.microsoft.com/office/powerpoint/2010/main" val="111771728"/>
              </p:ext>
            </p:extLst>
          </p:nvPr>
        </p:nvGraphicFramePr>
        <p:xfrm>
          <a:off x="527244" y="1295400"/>
          <a:ext cx="1117309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617609"/>
      </p:ext>
    </p:extLst>
  </p:cSld>
  <p:clrMapOvr>
    <a:masterClrMapping/>
  </p:clrMapOvr>
  <mc:AlternateContent xmlns:mc="http://schemas.openxmlformats.org/markup-compatibility/2006" xmlns:p14="http://schemas.microsoft.com/office/powerpoint/2010/main">
    <mc:Choice Requires="p14">
      <p:transition spd="slow" p14:dur="2000" advTm="67569"/>
    </mc:Choice>
    <mc:Fallback xmlns="">
      <p:transition spd="slow" advTm="6756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Design IN-OUT\#1319  SBS SMB Readiness\Event-in-a-Box V2\PPT art\fade.pn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6634" y="914401"/>
            <a:ext cx="11462998" cy="4952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Simple Configuration</a:t>
            </a:r>
            <a:endParaRPr lang="en-US" dirty="0"/>
          </a:p>
        </p:txBody>
      </p:sp>
      <p:sp>
        <p:nvSpPr>
          <p:cNvPr id="5" name="Content Placeholder 4"/>
          <p:cNvSpPr>
            <a:spLocks noGrp="1"/>
          </p:cNvSpPr>
          <p:nvPr>
            <p:ph idx="4294967295"/>
          </p:nvPr>
        </p:nvSpPr>
        <p:spPr>
          <a:xfrm>
            <a:off x="352424" y="1096963"/>
            <a:ext cx="4827588" cy="5029200"/>
          </a:xfrm>
          <a:prstGeom prst="rect">
            <a:avLst/>
          </a:prstGeom>
        </p:spPr>
        <p:txBody>
          <a:bodyPr>
            <a:normAutofit/>
          </a:bodyPr>
          <a:lstStyle/>
          <a:p>
            <a:pPr>
              <a:spcAft>
                <a:spcPts val="1200"/>
              </a:spcAft>
              <a:buFont typeface="Arial" pitchFamily="34" charset="0"/>
              <a:buChar char="•"/>
            </a:pPr>
            <a:r>
              <a:rPr lang="en-US" altLang="zh-CN" sz="2400" dirty="0">
                <a:solidFill>
                  <a:schemeClr val="bg1"/>
                </a:solidFill>
              </a:rPr>
              <a:t>Start configuration from </a:t>
            </a:r>
            <a:r>
              <a:rPr lang="en-US" altLang="zh-CN" sz="2400" dirty="0" smtClean="0">
                <a:solidFill>
                  <a:schemeClr val="bg1"/>
                </a:solidFill>
              </a:rPr>
              <a:t>the </a:t>
            </a:r>
            <a:r>
              <a:rPr lang="en-US" altLang="zh-CN" sz="2400" dirty="0">
                <a:solidFill>
                  <a:schemeClr val="bg1"/>
                </a:solidFill>
              </a:rPr>
              <a:t>Getting </a:t>
            </a:r>
            <a:r>
              <a:rPr lang="en-US" altLang="zh-CN" sz="2400" dirty="0" smtClean="0">
                <a:solidFill>
                  <a:schemeClr val="bg1"/>
                </a:solidFill>
              </a:rPr>
              <a:t>Started task list</a:t>
            </a:r>
            <a:endParaRPr lang="en-US" altLang="zh-CN" sz="2400" dirty="0">
              <a:solidFill>
                <a:schemeClr val="bg1"/>
              </a:solidFill>
            </a:endParaRPr>
          </a:p>
          <a:p>
            <a:pPr>
              <a:spcAft>
                <a:spcPts val="1200"/>
              </a:spcAft>
              <a:buFont typeface="Arial" pitchFamily="34" charset="0"/>
              <a:buChar char="•"/>
            </a:pPr>
            <a:r>
              <a:rPr lang="en-US" altLang="zh-CN" sz="2400" dirty="0" smtClean="0">
                <a:solidFill>
                  <a:schemeClr val="bg1"/>
                </a:solidFill>
              </a:rPr>
              <a:t>Only requirement </a:t>
            </a:r>
            <a:r>
              <a:rPr lang="en-US" altLang="zh-CN" sz="2400" dirty="0">
                <a:solidFill>
                  <a:schemeClr val="bg1"/>
                </a:solidFill>
              </a:rPr>
              <a:t>is your </a:t>
            </a:r>
            <a:r>
              <a:rPr lang="en-US" altLang="zh-CN" sz="2400" dirty="0" smtClean="0">
                <a:solidFill>
                  <a:schemeClr val="bg1"/>
                </a:solidFill>
              </a:rPr>
              <a:t>Office 365 ID and password</a:t>
            </a:r>
          </a:p>
          <a:p>
            <a:pPr>
              <a:spcAft>
                <a:spcPts val="1200"/>
              </a:spcAft>
              <a:buFont typeface="Arial" pitchFamily="34" charset="0"/>
              <a:buChar char="•"/>
            </a:pPr>
            <a:r>
              <a:rPr lang="en-US" altLang="zh-CN" sz="2400" dirty="0" smtClean="0">
                <a:solidFill>
                  <a:schemeClr val="bg1"/>
                </a:solidFill>
              </a:rPr>
              <a:t>Configuration wizard supports getting </a:t>
            </a:r>
            <a:r>
              <a:rPr lang="en-US" altLang="zh-CN" sz="2400" dirty="0">
                <a:solidFill>
                  <a:schemeClr val="bg1"/>
                </a:solidFill>
              </a:rPr>
              <a:t>a new Office 365 </a:t>
            </a:r>
            <a:r>
              <a:rPr lang="en-US" altLang="zh-CN" sz="2400" dirty="0" smtClean="0">
                <a:solidFill>
                  <a:schemeClr val="bg1"/>
                </a:solidFill>
              </a:rPr>
              <a:t>subscription</a:t>
            </a:r>
            <a:endParaRPr lang="en-US" altLang="zh-CN" sz="2400" dirty="0">
              <a:solidFill>
                <a:schemeClr val="bg1"/>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84971" y="1371602"/>
            <a:ext cx="5963483" cy="4839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091772"/>
      </p:ext>
    </p:extLst>
  </p:cSld>
  <p:clrMapOvr>
    <a:masterClrMapping/>
  </p:clrMapOvr>
  <mc:AlternateContent xmlns:mc="http://schemas.openxmlformats.org/markup-compatibility/2006" xmlns:p14="http://schemas.microsoft.com/office/powerpoint/2010/main">
    <mc:Choice Requires="p14">
      <p:transition spd="slow" p14:dur="2000" advTm="50963"/>
    </mc:Choice>
    <mc:Fallback xmlns="">
      <p:transition spd="slow" advTm="5096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20700" y="4800600"/>
            <a:ext cx="2844059" cy="1600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smtClean="0">
                <a:latin typeface="Segoe UI Light" pitchFamily="34" charset="0"/>
                <a:cs typeface="Segoe UI Light" pitchFamily="34" charset="0"/>
              </a:rPr>
              <a:t>Windows Server</a:t>
            </a:r>
            <a:endParaRPr lang="en-US" sz="2400" dirty="0">
              <a:latin typeface="Segoe UI Light" pitchFamily="34" charset="0"/>
              <a:cs typeface="Segoe UI Light" pitchFamily="34" charset="0"/>
            </a:endParaRPr>
          </a:p>
        </p:txBody>
      </p:sp>
      <p:sp>
        <p:nvSpPr>
          <p:cNvPr id="28" name="Rectangle 27"/>
          <p:cNvSpPr/>
          <p:nvPr/>
        </p:nvSpPr>
        <p:spPr>
          <a:xfrm>
            <a:off x="620700" y="2933700"/>
            <a:ext cx="2844059" cy="1600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atin typeface="Segoe UI Light" pitchFamily="34" charset="0"/>
                <a:cs typeface="Segoe UI Light" pitchFamily="34" charset="0"/>
              </a:rPr>
              <a:t>Turn WS features into a solution…</a:t>
            </a:r>
            <a:endParaRPr lang="en-US" sz="2400" dirty="0">
              <a:latin typeface="Segoe UI Light" pitchFamily="34" charset="0"/>
              <a:cs typeface="Segoe UI Light" pitchFamily="34" charset="0"/>
            </a:endParaRPr>
          </a:p>
        </p:txBody>
      </p:sp>
      <p:sp>
        <p:nvSpPr>
          <p:cNvPr id="29" name="Rectangle 28"/>
          <p:cNvSpPr/>
          <p:nvPr/>
        </p:nvSpPr>
        <p:spPr>
          <a:xfrm>
            <a:off x="620700" y="1066800"/>
            <a:ext cx="2844059" cy="1600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Segoe UI Light" pitchFamily="34" charset="0"/>
                <a:cs typeface="Segoe UI Light" pitchFamily="34" charset="0"/>
              </a:rPr>
              <a:t>Unique capabilities…</a:t>
            </a:r>
            <a:endParaRPr lang="en-US" sz="2400" dirty="0">
              <a:latin typeface="Segoe UI Light" pitchFamily="34" charset="0"/>
              <a:cs typeface="Segoe UI Light" pitchFamily="34" charset="0"/>
            </a:endParaRPr>
          </a:p>
        </p:txBody>
      </p:sp>
      <p:sp>
        <p:nvSpPr>
          <p:cNvPr id="30" name="Rectangle 29"/>
          <p:cNvSpPr/>
          <p:nvPr/>
        </p:nvSpPr>
        <p:spPr>
          <a:xfrm>
            <a:off x="3667906" y="4800600"/>
            <a:ext cx="7913595" cy="16002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latin typeface="Segoe UI Light" pitchFamily="34" charset="0"/>
                <a:cs typeface="Segoe UI Light" pitchFamily="34" charset="0"/>
              </a:rPr>
              <a:t>Active Directory, File &amp; Print, </a:t>
            </a:r>
            <a:r>
              <a:rPr lang="en-US" sz="2400" dirty="0" smtClean="0">
                <a:latin typeface="Segoe UI Light" pitchFamily="34" charset="0"/>
                <a:cs typeface="Segoe UI Light" pitchFamily="34" charset="0"/>
              </a:rPr>
              <a:t>Networking</a:t>
            </a:r>
            <a:r>
              <a:rPr lang="en-US" sz="2400" dirty="0">
                <a:latin typeface="Segoe UI Light" pitchFamily="34" charset="0"/>
                <a:cs typeface="Segoe UI Light" pitchFamily="34" charset="0"/>
              </a:rPr>
              <a:t>, Web, …</a:t>
            </a:r>
          </a:p>
          <a:p>
            <a:pPr algn="ctr"/>
            <a:r>
              <a:rPr lang="en-US" sz="2400" dirty="0">
                <a:latin typeface="Segoe UI Light" pitchFamily="34" charset="0"/>
                <a:cs typeface="Segoe UI Light" pitchFamily="34" charset="0"/>
              </a:rPr>
              <a:t>Same LOB Applications/Inherits Rich Functionality</a:t>
            </a:r>
          </a:p>
        </p:txBody>
      </p:sp>
      <p:sp>
        <p:nvSpPr>
          <p:cNvPr id="31" name="Rectangle 30"/>
          <p:cNvSpPr/>
          <p:nvPr/>
        </p:nvSpPr>
        <p:spPr>
          <a:xfrm>
            <a:off x="3667907" y="2933700"/>
            <a:ext cx="7913596" cy="16002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atin typeface="Segoe UI Light" pitchFamily="34" charset="0"/>
                <a:cs typeface="Segoe UI Light" pitchFamily="34" charset="0"/>
              </a:rPr>
              <a:t>Dashboard makes it easy for non-technical customers to manage their server</a:t>
            </a:r>
          </a:p>
          <a:p>
            <a:pPr algn="ctr"/>
            <a:r>
              <a:rPr lang="en-US" sz="2400" dirty="0" smtClean="0">
                <a:latin typeface="Segoe UI Light" pitchFamily="34" charset="0"/>
                <a:cs typeface="Segoe UI Light" pitchFamily="34" charset="0"/>
              </a:rPr>
              <a:t>(e.g. Add user, monitor machine status, …)</a:t>
            </a:r>
          </a:p>
        </p:txBody>
      </p:sp>
      <p:sp>
        <p:nvSpPr>
          <p:cNvPr id="32" name="Rectangle 31"/>
          <p:cNvSpPr/>
          <p:nvPr/>
        </p:nvSpPr>
        <p:spPr>
          <a:xfrm>
            <a:off x="3667907" y="1066800"/>
            <a:ext cx="7913596" cy="1600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Segoe UI Light" pitchFamily="34" charset="0"/>
                <a:cs typeface="Segoe UI Light" pitchFamily="34" charset="0"/>
              </a:rPr>
              <a:t>PC Backup </a:t>
            </a:r>
            <a:r>
              <a:rPr lang="en-US" sz="2400" dirty="0">
                <a:latin typeface="Segoe UI Light" pitchFamily="34" charset="0"/>
                <a:cs typeface="Segoe UI Light" pitchFamily="34" charset="0"/>
              </a:rPr>
              <a:t>and </a:t>
            </a:r>
            <a:r>
              <a:rPr lang="en-US" sz="2400" dirty="0" smtClean="0">
                <a:latin typeface="Segoe UI Light" pitchFamily="34" charset="0"/>
                <a:cs typeface="Segoe UI Light" pitchFamily="34" charset="0"/>
              </a:rPr>
              <a:t>Health Monitoring, </a:t>
            </a:r>
            <a:endParaRPr lang="en-US" sz="2400" dirty="0">
              <a:latin typeface="Segoe UI Light" pitchFamily="34" charset="0"/>
              <a:cs typeface="Segoe UI Light" pitchFamily="34" charset="0"/>
            </a:endParaRPr>
          </a:p>
          <a:p>
            <a:pPr algn="ctr"/>
            <a:r>
              <a:rPr lang="en-US" sz="2400" dirty="0" smtClean="0">
                <a:latin typeface="Segoe UI Light" pitchFamily="34" charset="0"/>
                <a:cs typeface="Segoe UI Light" pitchFamily="34" charset="0"/>
              </a:rPr>
              <a:t>Server and Client Management, </a:t>
            </a:r>
          </a:p>
          <a:p>
            <a:pPr algn="ctr"/>
            <a:r>
              <a:rPr lang="en-US" sz="2400" dirty="0" smtClean="0">
                <a:latin typeface="Segoe UI Light" pitchFamily="34" charset="0"/>
                <a:cs typeface="Segoe UI Light" pitchFamily="34" charset="0"/>
              </a:rPr>
              <a:t>Remote Web Access,</a:t>
            </a:r>
          </a:p>
          <a:p>
            <a:pPr algn="ctr"/>
            <a:r>
              <a:rPr lang="en-US" sz="2400" dirty="0" smtClean="0">
                <a:latin typeface="Segoe UI Light" pitchFamily="34" charset="0"/>
                <a:cs typeface="Segoe UI Light" pitchFamily="34" charset="0"/>
              </a:rPr>
              <a:t>Office 365 Integration, Phone App, etc.</a:t>
            </a:r>
            <a:endParaRPr lang="en-US" sz="2400" dirty="0">
              <a:latin typeface="Segoe UI Light" pitchFamily="34" charset="0"/>
              <a:cs typeface="Segoe UI Light" pitchFamily="34" charset="0"/>
            </a:endParaRPr>
          </a:p>
        </p:txBody>
      </p:sp>
      <p:sp>
        <p:nvSpPr>
          <p:cNvPr id="2" name="Title 1"/>
          <p:cNvSpPr>
            <a:spLocks noGrp="1"/>
          </p:cNvSpPr>
          <p:nvPr>
            <p:ph type="title"/>
          </p:nvPr>
        </p:nvSpPr>
        <p:spPr>
          <a:xfrm>
            <a:off x="519112" y="228600"/>
            <a:ext cx="11149013" cy="609398"/>
          </a:xfrm>
        </p:spPr>
        <p:txBody>
          <a:bodyPr/>
          <a:lstStyle/>
          <a:p>
            <a:r>
              <a:rPr lang="en-US" dirty="0"/>
              <a:t>What is SBS</a:t>
            </a:r>
            <a:r>
              <a:rPr lang="en-US" dirty="0" smtClean="0"/>
              <a:t>?</a:t>
            </a:r>
            <a:endParaRPr lang="en-US" dirty="0"/>
          </a:p>
        </p:txBody>
      </p:sp>
    </p:spTree>
    <p:extLst>
      <p:ext uri="{BB962C8B-B14F-4D97-AF65-F5344CB8AC3E}">
        <p14:creationId xmlns:p14="http://schemas.microsoft.com/office/powerpoint/2010/main" val="169348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Design IN-OUT\#1319  SBS SMB Readiness\Event-in-a-Box V2\PPT art\fade.pn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6634" y="914401"/>
            <a:ext cx="11462998" cy="39528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Unified identity management</a:t>
            </a:r>
            <a:endParaRPr lang="en-US" dirty="0"/>
          </a:p>
        </p:txBody>
      </p:sp>
      <p:sp>
        <p:nvSpPr>
          <p:cNvPr id="2" name="Content Placeholder 1"/>
          <p:cNvSpPr>
            <a:spLocks noGrp="1"/>
          </p:cNvSpPr>
          <p:nvPr>
            <p:ph idx="4294967295"/>
          </p:nvPr>
        </p:nvSpPr>
        <p:spPr>
          <a:xfrm>
            <a:off x="379412" y="1096963"/>
            <a:ext cx="5029200" cy="2865437"/>
          </a:xfrm>
          <a:prstGeom prst="rect">
            <a:avLst/>
          </a:prstGeom>
        </p:spPr>
        <p:txBody>
          <a:bodyPr/>
          <a:lstStyle/>
          <a:p>
            <a:pPr>
              <a:spcAft>
                <a:spcPts val="1200"/>
              </a:spcAft>
              <a:buFont typeface="Arial" pitchFamily="34" charset="0"/>
              <a:buChar char="•"/>
            </a:pPr>
            <a:r>
              <a:rPr lang="en-US" altLang="zh-CN" sz="2400" dirty="0" smtClean="0">
                <a:solidFill>
                  <a:schemeClr val="bg1"/>
                </a:solidFill>
              </a:rPr>
              <a:t>You can assign either a new or an existing </a:t>
            </a:r>
            <a:r>
              <a:rPr lang="en-US" altLang="zh-CN" sz="2400" dirty="0">
                <a:solidFill>
                  <a:schemeClr val="bg1"/>
                </a:solidFill>
              </a:rPr>
              <a:t>Office 365 account </a:t>
            </a:r>
            <a:r>
              <a:rPr lang="en-US" altLang="zh-CN" sz="2400" dirty="0" smtClean="0">
                <a:solidFill>
                  <a:schemeClr val="bg1"/>
                </a:solidFill>
              </a:rPr>
              <a:t>to an </a:t>
            </a:r>
            <a:r>
              <a:rPr lang="en-US" altLang="zh-CN" sz="2400" dirty="0">
                <a:solidFill>
                  <a:schemeClr val="bg1"/>
                </a:solidFill>
              </a:rPr>
              <a:t>SBS </a:t>
            </a:r>
            <a:r>
              <a:rPr lang="en-US" altLang="zh-CN" sz="2400" dirty="0" smtClean="0">
                <a:solidFill>
                  <a:schemeClr val="bg1"/>
                </a:solidFill>
              </a:rPr>
              <a:t>user account</a:t>
            </a:r>
            <a:endParaRPr lang="en-US" altLang="zh-CN" sz="2400" dirty="0">
              <a:solidFill>
                <a:schemeClr val="bg1"/>
              </a:solidFill>
            </a:endParaRPr>
          </a:p>
          <a:p>
            <a:pPr>
              <a:spcAft>
                <a:spcPts val="1200"/>
              </a:spcAft>
              <a:buFont typeface="Arial" pitchFamily="34" charset="0"/>
              <a:buChar char="•"/>
            </a:pPr>
            <a:r>
              <a:rPr lang="en-US" altLang="zh-CN" sz="2400" dirty="0" smtClean="0">
                <a:solidFill>
                  <a:schemeClr val="bg1"/>
                </a:solidFill>
              </a:rPr>
              <a:t>You can manage </a:t>
            </a:r>
            <a:r>
              <a:rPr lang="en-US" altLang="zh-CN" sz="2400" dirty="0">
                <a:solidFill>
                  <a:schemeClr val="bg1"/>
                </a:solidFill>
              </a:rPr>
              <a:t>a user’s Office 365 account from </a:t>
            </a:r>
            <a:r>
              <a:rPr lang="en-US" altLang="zh-CN" sz="2400" dirty="0" smtClean="0">
                <a:solidFill>
                  <a:schemeClr val="bg1"/>
                </a:solidFill>
              </a:rPr>
              <a:t>the SBS Dashboard </a:t>
            </a:r>
            <a:r>
              <a:rPr lang="en-US" altLang="zh-CN" sz="2400" dirty="0">
                <a:solidFill>
                  <a:schemeClr val="bg1"/>
                </a:solidFill>
              </a:rPr>
              <a:t>throughout the </a:t>
            </a:r>
            <a:r>
              <a:rPr lang="en-US" altLang="zh-CN" sz="2400" dirty="0" smtClean="0">
                <a:solidFill>
                  <a:schemeClr val="bg1"/>
                </a:solidFill>
              </a:rPr>
              <a:t>lifecycle</a:t>
            </a:r>
            <a:endParaRPr lang="en-US" altLang="zh-CN" dirty="0" smtClean="0">
              <a:solidFill>
                <a:schemeClr val="bg1"/>
              </a:solidFill>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3412" y="1247776"/>
            <a:ext cx="6163551" cy="4619624"/>
          </a:xfrm>
          <a:prstGeom prst="rect">
            <a:avLst/>
          </a:prstGeom>
        </p:spPr>
      </p:pic>
    </p:spTree>
    <p:extLst>
      <p:ext uri="{BB962C8B-B14F-4D97-AF65-F5344CB8AC3E}">
        <p14:creationId xmlns:p14="http://schemas.microsoft.com/office/powerpoint/2010/main" val="3149625398"/>
      </p:ext>
    </p:extLst>
  </p:cSld>
  <p:clrMapOvr>
    <a:masterClrMapping/>
  </p:clrMapOvr>
  <mc:AlternateContent xmlns:mc="http://schemas.openxmlformats.org/markup-compatibility/2006" xmlns:p14="http://schemas.microsoft.com/office/powerpoint/2010/main">
    <mc:Choice Requires="p14">
      <p:transition spd="slow" p14:dur="2000" advTm="55662"/>
    </mc:Choice>
    <mc:Fallback xmlns="">
      <p:transition spd="slow" advTm="5566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1883728" y="1828801"/>
            <a:ext cx="3704136" cy="165467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Office 365</a:t>
            </a:r>
            <a:endParaRPr lang="en-US" sz="2400" dirty="0">
              <a:solidFill>
                <a:schemeClr val="tx1"/>
              </a:solidFill>
            </a:endParaRPr>
          </a:p>
        </p:txBody>
      </p:sp>
      <p:sp>
        <p:nvSpPr>
          <p:cNvPr id="4" name="Title 3"/>
          <p:cNvSpPr>
            <a:spLocks noGrp="1"/>
          </p:cNvSpPr>
          <p:nvPr>
            <p:ph type="title"/>
          </p:nvPr>
        </p:nvSpPr>
        <p:spPr/>
        <p:txBody>
          <a:bodyPr/>
          <a:lstStyle/>
          <a:p>
            <a:r>
              <a:rPr lang="en-US" smtClean="0"/>
              <a:t>Password Sync</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021481" y="2502971"/>
            <a:ext cx="952501" cy="1591668"/>
          </a:xfrm>
          <a:prstGeom prst="rect">
            <a:avLst/>
          </a:prstGeom>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08942" y="5009444"/>
            <a:ext cx="1302278" cy="1162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V="1">
            <a:off x="6491298" y="3958917"/>
            <a:ext cx="1530184" cy="12083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075" idx="0"/>
          </p:cNvCxnSpPr>
          <p:nvPr/>
        </p:nvCxnSpPr>
        <p:spPr>
          <a:xfrm flipH="1" flipV="1">
            <a:off x="4874551" y="3084290"/>
            <a:ext cx="1185530" cy="19251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553580" y="4047499"/>
            <a:ext cx="1652518" cy="129527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78617" y="4696443"/>
            <a:ext cx="377123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1. User </a:t>
            </a:r>
            <a:r>
              <a:rPr lang="en-US" sz="2400" dirty="0"/>
              <a:t>changes Windows password</a:t>
            </a:r>
          </a:p>
        </p:txBody>
      </p:sp>
      <p:sp>
        <p:nvSpPr>
          <p:cNvPr id="25" name="TextBox 24"/>
          <p:cNvSpPr txBox="1"/>
          <p:nvPr/>
        </p:nvSpPr>
        <p:spPr>
          <a:xfrm>
            <a:off x="6059642" y="1128156"/>
            <a:ext cx="3923678"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solidFill>
                  <a:schemeClr val="bg1"/>
                </a:solidFill>
              </a:rPr>
              <a:t>2. New password </a:t>
            </a:r>
            <a:r>
              <a:rPr lang="en-US" sz="2400" dirty="0">
                <a:solidFill>
                  <a:schemeClr val="bg1"/>
                </a:solidFill>
              </a:rPr>
              <a:t>gets </a:t>
            </a:r>
            <a:r>
              <a:rPr lang="en-US" sz="2400" dirty="0" smtClean="0">
                <a:solidFill>
                  <a:schemeClr val="bg1"/>
                </a:solidFill>
              </a:rPr>
              <a:t>synchronized </a:t>
            </a:r>
            <a:r>
              <a:rPr lang="en-US" sz="2400" dirty="0">
                <a:solidFill>
                  <a:schemeClr val="bg1"/>
                </a:solidFill>
              </a:rPr>
              <a:t>to Office 365</a:t>
            </a:r>
          </a:p>
        </p:txBody>
      </p:sp>
      <p:sp>
        <p:nvSpPr>
          <p:cNvPr id="26" name="TextBox 25"/>
          <p:cNvSpPr txBox="1"/>
          <p:nvPr/>
        </p:nvSpPr>
        <p:spPr>
          <a:xfrm>
            <a:off x="1391114" y="4039947"/>
            <a:ext cx="3516075"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altLang="zh-CN" sz="2400" dirty="0" smtClean="0">
                <a:solidFill>
                  <a:schemeClr val="tx1"/>
                </a:solidFill>
              </a:rPr>
              <a:t>The </a:t>
            </a:r>
            <a:r>
              <a:rPr lang="en-US" altLang="zh-CN" sz="2400" dirty="0">
                <a:solidFill>
                  <a:schemeClr val="tx1"/>
                </a:solidFill>
              </a:rPr>
              <a:t>same </a:t>
            </a:r>
            <a:r>
              <a:rPr lang="en-US" altLang="zh-CN" sz="2400" dirty="0" smtClean="0">
                <a:solidFill>
                  <a:schemeClr val="tx1"/>
                </a:solidFill>
              </a:rPr>
              <a:t>credentials are used to access the local </a:t>
            </a:r>
            <a:r>
              <a:rPr lang="en-US" altLang="zh-CN" sz="2400" dirty="0">
                <a:solidFill>
                  <a:schemeClr val="tx1"/>
                </a:solidFill>
              </a:rPr>
              <a:t>network and </a:t>
            </a:r>
            <a:r>
              <a:rPr lang="en-US" altLang="zh-CN" sz="2400" dirty="0" smtClean="0">
                <a:solidFill>
                  <a:schemeClr val="tx1"/>
                </a:solidFill>
              </a:rPr>
              <a:t>Office 365</a:t>
            </a:r>
            <a:endParaRPr lang="en-US" sz="2400" dirty="0">
              <a:solidFill>
                <a:schemeClr val="tx1"/>
              </a:solidFill>
            </a:endParaRPr>
          </a:p>
        </p:txBody>
      </p:sp>
      <p:sp>
        <p:nvSpPr>
          <p:cNvPr id="22" name="TextBox 21"/>
          <p:cNvSpPr txBox="1"/>
          <p:nvPr/>
        </p:nvSpPr>
        <p:spPr>
          <a:xfrm>
            <a:off x="8825185" y="3120680"/>
            <a:ext cx="1875654" cy="707886"/>
          </a:xfrm>
          <a:prstGeom prst="rect">
            <a:avLst/>
          </a:prstGeom>
          <a:noFill/>
        </p:spPr>
        <p:txBody>
          <a:bodyPr wrap="square" rtlCol="0">
            <a:spAutoFit/>
          </a:bodyPr>
          <a:lstStyle/>
          <a:p>
            <a:r>
              <a:rPr lang="en-US" altLang="zh-CN" sz="2000" dirty="0" smtClean="0"/>
              <a:t>SBS 2011 Essentials</a:t>
            </a:r>
            <a:endParaRPr lang="en-US" sz="2000" dirty="0"/>
          </a:p>
        </p:txBody>
      </p:sp>
      <p:cxnSp>
        <p:nvCxnSpPr>
          <p:cNvPr id="11" name="Straight Arrow Connector 10"/>
          <p:cNvCxnSpPr/>
          <p:nvPr/>
        </p:nvCxnSpPr>
        <p:spPr>
          <a:xfrm flipH="1" flipV="1">
            <a:off x="5189020" y="2502971"/>
            <a:ext cx="2729122" cy="57242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90906117"/>
      </p:ext>
    </p:extLst>
  </p:cSld>
  <p:clrMapOvr>
    <a:masterClrMapping/>
  </p:clrMapOvr>
  <mc:AlternateContent xmlns:mc="http://schemas.openxmlformats.org/markup-compatibility/2006" xmlns:p14="http://schemas.microsoft.com/office/powerpoint/2010/main">
    <mc:Choice Requires="p14">
      <p:transition spd="slow" p14:dur="2000" advTm="104794"/>
    </mc:Choice>
    <mc:Fallback xmlns="">
      <p:transition spd="slow" advTm="1047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nodeType="after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400"/>
                                        <p:tgtEl>
                                          <p:spTgt spid="11"/>
                                        </p:tgtEl>
                                      </p:cBhvr>
                                    </p:animEffect>
                                  </p:childTnLst>
                                </p:cTn>
                              </p:par>
                              <p:par>
                                <p:cTn id="22" presetID="1" presetClass="entr" presetSubtype="0"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1" presetClass="exit" presetSubtype="0" fill="hold"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5" grpId="0" animBg="1"/>
      <p:bldP spid="25" grpId="1" animBg="1"/>
      <p:bldP spid="26"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Design IN-OUT\#1319  SBS SMB Readiness\Event-in-a-Box V2\PPT art\fade.pn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6634" y="914401"/>
            <a:ext cx="10768378" cy="44957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Integrated Domain Name Configuration</a:t>
            </a:r>
            <a:endParaRPr lang="en-US" dirty="0"/>
          </a:p>
        </p:txBody>
      </p:sp>
      <p:sp>
        <p:nvSpPr>
          <p:cNvPr id="2" name="Content Placeholder 1"/>
          <p:cNvSpPr>
            <a:spLocks noGrp="1"/>
          </p:cNvSpPr>
          <p:nvPr>
            <p:ph idx="4294967295"/>
          </p:nvPr>
        </p:nvSpPr>
        <p:spPr>
          <a:xfrm>
            <a:off x="379412" y="1319213"/>
            <a:ext cx="5105400" cy="3419475"/>
          </a:xfrm>
          <a:prstGeom prst="rect">
            <a:avLst/>
          </a:prstGeom>
        </p:spPr>
        <p:txBody>
          <a:bodyPr/>
          <a:lstStyle/>
          <a:p>
            <a:pPr>
              <a:buFont typeface="Arial" pitchFamily="34" charset="0"/>
              <a:buChar char="•"/>
            </a:pPr>
            <a:r>
              <a:rPr lang="en-US" altLang="zh-CN" sz="2400" dirty="0" smtClean="0">
                <a:solidFill>
                  <a:schemeClr val="bg1"/>
                </a:solidFill>
              </a:rPr>
              <a:t>Easily configure the same company domain for Office</a:t>
            </a:r>
            <a:r>
              <a:rPr lang="zh-CN" altLang="en-US" sz="2400" dirty="0" smtClean="0">
                <a:solidFill>
                  <a:schemeClr val="bg1"/>
                </a:solidFill>
              </a:rPr>
              <a:t> </a:t>
            </a:r>
            <a:r>
              <a:rPr lang="en-US" altLang="zh-CN" sz="2400" dirty="0" smtClean="0">
                <a:solidFill>
                  <a:schemeClr val="bg1"/>
                </a:solidFill>
              </a:rPr>
              <a:t>365</a:t>
            </a:r>
            <a:r>
              <a:rPr lang="en-US" altLang="zh-CN" sz="2400" dirty="0">
                <a:solidFill>
                  <a:schemeClr val="bg1"/>
                </a:solidFill>
              </a:rPr>
              <a:t> </a:t>
            </a:r>
            <a:r>
              <a:rPr lang="en-US" altLang="zh-CN" sz="2400" dirty="0" smtClean="0">
                <a:solidFill>
                  <a:schemeClr val="bg1"/>
                </a:solidFill>
              </a:rPr>
              <a:t>and Remote Web Access</a:t>
            </a:r>
          </a:p>
          <a:p>
            <a:pPr lvl="1">
              <a:buFont typeface="Arial" pitchFamily="34" charset="0"/>
              <a:buChar char="•"/>
            </a:pPr>
            <a:r>
              <a:rPr lang="en-US" altLang="zh-CN" sz="2000" dirty="0" smtClean="0">
                <a:solidFill>
                  <a:schemeClr val="bg1"/>
                </a:solidFill>
              </a:rPr>
              <a:t>For example:</a:t>
            </a:r>
            <a:br>
              <a:rPr lang="en-US" altLang="zh-CN" sz="2000" dirty="0" smtClean="0">
                <a:solidFill>
                  <a:schemeClr val="bg1"/>
                </a:solidFill>
              </a:rPr>
            </a:br>
            <a:r>
              <a:rPr lang="en-US" altLang="zh-CN" sz="2000" dirty="0" smtClean="0">
                <a:solidFill>
                  <a:schemeClr val="bg1"/>
                </a:solidFill>
              </a:rPr>
              <a:t>contoso.com as your Office 365 email domain and remote.contoso.com for RWA</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89612" y="1371600"/>
            <a:ext cx="5963483" cy="4839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5040003"/>
      </p:ext>
    </p:extLst>
  </p:cSld>
  <p:clrMapOvr>
    <a:masterClrMapping/>
  </p:clrMapOvr>
  <mc:AlternateContent xmlns:mc="http://schemas.openxmlformats.org/markup-compatibility/2006" xmlns:p14="http://schemas.microsoft.com/office/powerpoint/2010/main">
    <mc:Choice Requires="p14">
      <p:transition spd="slow" p14:dur="2000" advTm="112894"/>
    </mc:Choice>
    <mc:Fallback xmlns="">
      <p:transition spd="slow" advTm="11289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Design IN-OUT\#1319  SBS SMB Readiness\Event-in-a-Box V2\PPT art\fade.pn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26634" y="914401"/>
            <a:ext cx="11462998" cy="48005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altLang="zh-CN" smtClean="0"/>
              <a:t>At-a-glance view of Office</a:t>
            </a:r>
            <a:r>
              <a:rPr lang="zh-CN" altLang="en-US" smtClean="0"/>
              <a:t> </a:t>
            </a:r>
            <a:r>
              <a:rPr lang="en-US" altLang="zh-CN" smtClean="0"/>
              <a:t>365</a:t>
            </a:r>
            <a:endParaRPr lang="en-US" dirty="0"/>
          </a:p>
        </p:txBody>
      </p:sp>
      <p:pic>
        <p:nvPicPr>
          <p:cNvPr id="3" name="Content Placeholder 2"/>
          <p:cNvPicPr>
            <a:picLocks noGrp="1" noChangeAspect="1"/>
          </p:cNvPicPr>
          <p:nvPr>
            <p:ph idx="4294967295"/>
          </p:nvPr>
        </p:nvPicPr>
        <p:blipFill>
          <a:blip r:embed="rId5" cstate="email">
            <a:extLst>
              <a:ext uri="{28A0092B-C50C-407E-A947-70E740481C1C}">
                <a14:useLocalDpi xmlns:a14="http://schemas.microsoft.com/office/drawing/2010/main"/>
              </a:ext>
            </a:extLst>
          </a:blip>
          <a:stretch>
            <a:fillRect/>
          </a:stretch>
        </p:blipFill>
        <p:spPr>
          <a:xfrm>
            <a:off x="5561012" y="1295400"/>
            <a:ext cx="6208982" cy="4419600"/>
          </a:xfrm>
          <a:prstGeom prst="rect">
            <a:avLst/>
          </a:prstGeom>
          <a:ln>
            <a:noFill/>
          </a:ln>
          <a:effectLst>
            <a:outerShdw blurRad="292100" dist="139700" dir="2700000" algn="tl" rotWithShape="0">
              <a:srgbClr val="333333">
                <a:alpha val="65000"/>
              </a:srgbClr>
            </a:outerShdw>
          </a:effectLst>
        </p:spPr>
      </p:pic>
      <p:sp>
        <p:nvSpPr>
          <p:cNvPr id="8" name="Content Placeholder 1"/>
          <p:cNvSpPr txBox="1">
            <a:spLocks/>
          </p:cNvSpPr>
          <p:nvPr/>
        </p:nvSpPr>
        <p:spPr>
          <a:xfrm>
            <a:off x="299021" y="1097281"/>
            <a:ext cx="5185791" cy="5029201"/>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Wingdings" pitchFamily="2" charset="2"/>
              <a:buNone/>
              <a:defRPr lang="en-US" sz="2800" kern="1200">
                <a:solidFill>
                  <a:schemeClr val="tx1">
                    <a:lumMod val="75000"/>
                    <a:lumOff val="25000"/>
                  </a:schemeClr>
                </a:solidFill>
                <a:latin typeface="Segoe UI" pitchFamily="34" charset="0"/>
                <a:ea typeface="+mn-ea"/>
                <a:cs typeface="Segoe UI" pitchFamily="34" charset="0"/>
              </a:defRPr>
            </a:lvl1pPr>
            <a:lvl2pPr marL="274320" indent="-274320" algn="l" defTabSz="914400" rtl="0" eaLnBrk="1" latinLnBrk="0" hangingPunct="1">
              <a:spcBef>
                <a:spcPts val="600"/>
              </a:spcBef>
              <a:buClr>
                <a:schemeClr val="tx2"/>
              </a:buClr>
              <a:buFont typeface="Wingdings" pitchFamily="2" charset="2"/>
              <a:buChar char="§"/>
              <a:defRPr lang="en-US" sz="2400" kern="1200">
                <a:solidFill>
                  <a:schemeClr val="tx1">
                    <a:lumMod val="75000"/>
                    <a:lumOff val="25000"/>
                  </a:schemeClr>
                </a:solidFill>
                <a:latin typeface="Segoe UI" pitchFamily="34" charset="0"/>
                <a:ea typeface="+mn-ea"/>
                <a:cs typeface="Segoe UI" pitchFamily="34" charset="0"/>
              </a:defRPr>
            </a:lvl2pPr>
            <a:lvl3pPr marL="548640" indent="-274320" algn="l" defTabSz="914400" rtl="0" eaLnBrk="1" latinLnBrk="0" hangingPunct="1">
              <a:spcBef>
                <a:spcPts val="400"/>
              </a:spcBef>
              <a:buClr>
                <a:schemeClr val="tx2"/>
              </a:buClr>
              <a:buFont typeface="Wingdings" pitchFamily="2" charset="2"/>
              <a:buChar char="§"/>
              <a:defRPr sz="2000" kern="1200">
                <a:solidFill>
                  <a:schemeClr val="tx1">
                    <a:lumMod val="75000"/>
                    <a:lumOff val="25000"/>
                  </a:schemeClr>
                </a:solidFill>
                <a:latin typeface="Segoe UI" pitchFamily="34" charset="0"/>
                <a:ea typeface="+mn-ea"/>
                <a:cs typeface="Segoe UI" pitchFamily="34" charset="0"/>
              </a:defRPr>
            </a:lvl3pPr>
            <a:lvl4pPr marL="822960" indent="-274320" algn="l" defTabSz="914400" rtl="0" eaLnBrk="1" latinLnBrk="0" hangingPunct="1">
              <a:spcBef>
                <a:spcPts val="400"/>
              </a:spcBef>
              <a:buClr>
                <a:schemeClr val="tx2"/>
              </a:buClr>
              <a:buFont typeface="Wingdings" pitchFamily="2" charset="2"/>
              <a:buChar char="§"/>
              <a:defRPr sz="2000" kern="1200" baseline="0">
                <a:solidFill>
                  <a:schemeClr val="tx1">
                    <a:lumMod val="75000"/>
                    <a:lumOff val="25000"/>
                  </a:schemeClr>
                </a:solidFill>
                <a:latin typeface="Segoe UI" pitchFamily="34" charset="0"/>
                <a:ea typeface="+mn-ea"/>
                <a:cs typeface="Segoe UI" pitchFamily="34" charset="0"/>
              </a:defRPr>
            </a:lvl4pPr>
            <a:lvl5pPr marL="1097280" indent="-274320" algn="l" defTabSz="914400" rtl="0" eaLnBrk="1" latinLnBrk="0" hangingPunct="1">
              <a:spcBef>
                <a:spcPts val="400"/>
              </a:spcBef>
              <a:buClr>
                <a:schemeClr val="tx2"/>
              </a:buClr>
              <a:buFont typeface="Wingdings" pitchFamily="2" charset="2"/>
              <a:buChar char="§"/>
              <a:defRPr sz="1800" kern="1200">
                <a:solidFill>
                  <a:schemeClr val="tx1">
                    <a:lumMod val="75000"/>
                    <a:lumOff val="25000"/>
                  </a:schemeClr>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Aft>
                <a:spcPts val="1200"/>
              </a:spcAft>
              <a:buFont typeface="Arial" pitchFamily="34" charset="0"/>
              <a:buChar char="•"/>
            </a:pPr>
            <a:r>
              <a:rPr lang="en-US" altLang="zh-CN" sz="2400" dirty="0">
                <a:solidFill>
                  <a:schemeClr val="bg1"/>
                </a:solidFill>
                <a:latin typeface="+mn-lt"/>
              </a:rPr>
              <a:t>The Dashboard provides a single administrative </a:t>
            </a:r>
            <a:r>
              <a:rPr lang="en-US" altLang="zh-CN" sz="2400" dirty="0" smtClean="0">
                <a:solidFill>
                  <a:schemeClr val="bg1"/>
                </a:solidFill>
                <a:latin typeface="+mn-lt"/>
              </a:rPr>
              <a:t>interface</a:t>
            </a:r>
          </a:p>
          <a:p>
            <a:pPr marL="457200" indent="-457200">
              <a:spcAft>
                <a:spcPts val="1200"/>
              </a:spcAft>
              <a:buFont typeface="Arial" pitchFamily="34" charset="0"/>
              <a:buChar char="•"/>
            </a:pPr>
            <a:r>
              <a:rPr lang="en-US" altLang="zh-CN" sz="2400" dirty="0" smtClean="0">
                <a:solidFill>
                  <a:schemeClr val="bg1"/>
                </a:solidFill>
                <a:latin typeface="+mn-lt"/>
              </a:rPr>
              <a:t>Get an at-a-glance view of your Office 365 subscription information</a:t>
            </a:r>
          </a:p>
          <a:p>
            <a:pPr marL="457200" indent="-457200">
              <a:spcAft>
                <a:spcPts val="1200"/>
              </a:spcAft>
              <a:buFont typeface="Arial" pitchFamily="34" charset="0"/>
              <a:buChar char="•"/>
            </a:pPr>
            <a:r>
              <a:rPr lang="en-US" altLang="zh-CN" sz="2400" dirty="0" smtClean="0">
                <a:solidFill>
                  <a:schemeClr val="bg1"/>
                </a:solidFill>
                <a:latin typeface="+mn-lt"/>
              </a:rPr>
              <a:t>Also manage your users, client computers, shared folders, hard drives, etc.</a:t>
            </a:r>
            <a:endParaRPr lang="en-US" altLang="zh-CN" sz="2400" dirty="0">
              <a:solidFill>
                <a:schemeClr val="bg1"/>
              </a:solidFill>
              <a:latin typeface="+mn-lt"/>
            </a:endParaRPr>
          </a:p>
        </p:txBody>
      </p:sp>
    </p:spTree>
    <p:extLst>
      <p:ext uri="{BB962C8B-B14F-4D97-AF65-F5344CB8AC3E}">
        <p14:creationId xmlns:p14="http://schemas.microsoft.com/office/powerpoint/2010/main" val="1466291201"/>
      </p:ext>
    </p:extLst>
  </p:cSld>
  <p:clrMapOvr>
    <a:masterClrMapping/>
  </p:clrMapOvr>
  <mc:AlternateContent xmlns:mc="http://schemas.openxmlformats.org/markup-compatibility/2006" xmlns:p14="http://schemas.microsoft.com/office/powerpoint/2010/main">
    <mc:Choice Requires="p14">
      <p:transition spd="slow" p14:dur="2000" advTm="16274"/>
    </mc:Choice>
    <mc:Fallback xmlns="">
      <p:transition spd="slow" advTm="16274"/>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13" name="Subtitle 1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smtClean="0"/>
              <a:t>Office 365 Integration Module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55868165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025" y="1330128"/>
            <a:ext cx="5815085" cy="3200876"/>
          </a:xfrm>
          <a:prstGeom prst="rect">
            <a:avLst/>
          </a:prstGeom>
        </p:spPr>
        <p:txBody>
          <a:bodyPr wrap="square">
            <a:spAutoFit/>
          </a:bodyPr>
          <a:lstStyle/>
          <a:p>
            <a:pPr>
              <a:spcAft>
                <a:spcPts val="1200"/>
              </a:spcAft>
            </a:pPr>
            <a:r>
              <a:rPr lang="en-US" sz="2400" i="1" dirty="0" smtClean="0">
                <a:latin typeface="Segoe" pitchFamily="34" charset="0"/>
              </a:rPr>
              <a:t>“With </a:t>
            </a:r>
            <a:r>
              <a:rPr lang="en-US" sz="2400" i="1" dirty="0">
                <a:latin typeface="Segoe" pitchFamily="34" charset="0"/>
              </a:rPr>
              <a:t>Windows Small Business Server 2011 Essentials, we can choose how we store and access our data—on-premises or in the </a:t>
            </a:r>
            <a:r>
              <a:rPr lang="en-US" sz="2400" i="1" dirty="0" smtClean="0">
                <a:latin typeface="Segoe" pitchFamily="34" charset="0"/>
              </a:rPr>
              <a:t>cloud. Now</a:t>
            </a:r>
            <a:r>
              <a:rPr lang="en-US" sz="2400" i="1" dirty="0">
                <a:latin typeface="Segoe" pitchFamily="34" charset="0"/>
              </a:rPr>
              <a:t>, we’re free to organize the business the way that works best for us</a:t>
            </a:r>
            <a:r>
              <a:rPr lang="en-US" sz="2400" i="1" dirty="0" smtClean="0">
                <a:latin typeface="Segoe" pitchFamily="34" charset="0"/>
              </a:rPr>
              <a:t>.”</a:t>
            </a:r>
          </a:p>
          <a:p>
            <a:pPr algn="r">
              <a:spcAft>
                <a:spcPts val="1200"/>
              </a:spcAft>
            </a:pPr>
            <a:r>
              <a:rPr lang="en-US" sz="2400" dirty="0">
                <a:latin typeface="Segoe" pitchFamily="34" charset="0"/>
              </a:rPr>
              <a:t>Ian Roche, Managing Director, </a:t>
            </a:r>
            <a:r>
              <a:rPr lang="en-US" sz="2400" dirty="0" smtClean="0">
                <a:latin typeface="Segoe" pitchFamily="34" charset="0"/>
              </a:rPr>
              <a:t>Aurora-Petroleum, </a:t>
            </a:r>
            <a:r>
              <a:rPr lang="en-GB" sz="2400" dirty="0">
                <a:latin typeface="Segoe" pitchFamily="34" charset="0"/>
              </a:rPr>
              <a:t>7 </a:t>
            </a:r>
            <a:r>
              <a:rPr lang="en-GB" sz="2400" dirty="0" smtClean="0">
                <a:latin typeface="Segoe" pitchFamily="34" charset="0"/>
              </a:rPr>
              <a:t>employees.</a:t>
            </a:r>
            <a:r>
              <a:rPr lang="en-US" sz="2400" dirty="0" smtClean="0">
                <a:latin typeface="Segoe" pitchFamily="34" charset="0"/>
              </a:rPr>
              <a:t> </a:t>
            </a:r>
            <a:endParaRPr lang="en-US" sz="2400" dirty="0">
              <a:latin typeface="Segoe" pitchFamily="34" charset="0"/>
            </a:endParaRPr>
          </a:p>
        </p:txBody>
      </p:sp>
      <p:pic>
        <p:nvPicPr>
          <p:cNvPr id="5" name="Picture 2" descr="Slide_4"/>
          <p:cNvPicPr>
            <a:picLocks noChangeAspect="1" noChangeArrowheads="1"/>
          </p:cNvPicPr>
          <p:nvPr/>
        </p:nvPicPr>
        <p:blipFill rotWithShape="1">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Lst>
          </a:blip>
          <a:srcRect l="24632" t="4967" r="21161" b="26309"/>
          <a:stretch/>
        </p:blipFill>
        <p:spPr bwMode="auto">
          <a:xfrm>
            <a:off x="6627812" y="0"/>
            <a:ext cx="5029200" cy="6862201"/>
          </a:xfrm>
          <a:prstGeom prst="rect">
            <a:avLst/>
          </a:prstGeom>
          <a:noFill/>
          <a:ln w="9525">
            <a:noFill/>
            <a:miter lim="800000"/>
            <a:headEnd/>
            <a:tailEnd/>
          </a:ln>
        </p:spPr>
      </p:pic>
    </p:spTree>
    <p:extLst>
      <p:ext uri="{BB962C8B-B14F-4D97-AF65-F5344CB8AC3E}">
        <p14:creationId xmlns:p14="http://schemas.microsoft.com/office/powerpoint/2010/main" val="527288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Questions</a:t>
            </a:r>
            <a:endParaRPr lang="en-GB" dirty="0"/>
          </a:p>
        </p:txBody>
      </p:sp>
      <p:sp>
        <p:nvSpPr>
          <p:cNvPr id="6" name="Oval Callout 5"/>
          <p:cNvSpPr/>
          <p:nvPr/>
        </p:nvSpPr>
        <p:spPr>
          <a:xfrm>
            <a:off x="2336192" y="1524000"/>
            <a:ext cx="3453500" cy="2362200"/>
          </a:xfrm>
          <a:prstGeom prst="wedgeEllipseCallout">
            <a:avLst>
              <a:gd name="adj1" fmla="val -54570"/>
              <a:gd name="adj2" fmla="val 402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i="1" dirty="0" smtClean="0">
                <a:solidFill>
                  <a:schemeClr val="tx1"/>
                </a:solidFill>
              </a:rPr>
              <a:t>?</a:t>
            </a:r>
            <a:endParaRPr lang="en-GB" sz="9600" b="1" i="1" dirty="0">
              <a:solidFill>
                <a:schemeClr val="tx1"/>
              </a:solidFill>
            </a:endParaRPr>
          </a:p>
        </p:txBody>
      </p:sp>
      <p:sp>
        <p:nvSpPr>
          <p:cNvPr id="7" name="Oval Callout 6"/>
          <p:cNvSpPr/>
          <p:nvPr/>
        </p:nvSpPr>
        <p:spPr>
          <a:xfrm>
            <a:off x="5992839" y="1524000"/>
            <a:ext cx="3453500" cy="2362200"/>
          </a:xfrm>
          <a:prstGeom prst="wedgeEllipseCallout">
            <a:avLst>
              <a:gd name="adj1" fmla="val 53389"/>
              <a:gd name="adj2" fmla="val 334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600" b="1" i="1" dirty="0" smtClean="0">
                <a:solidFill>
                  <a:schemeClr val="tx1"/>
                </a:solidFill>
              </a:rPr>
              <a:t>?</a:t>
            </a:r>
            <a:endParaRPr lang="en-GB" sz="9600" b="1" i="1" dirty="0">
              <a:solidFill>
                <a:schemeClr val="tx1"/>
              </a:solidFill>
            </a:endParaRPr>
          </a:p>
        </p:txBody>
      </p:sp>
      <p:pic>
        <p:nvPicPr>
          <p:cNvPr id="9" name="Picture 4" descr="C:\Program Files\Microsoft Resource DVD Artwork\DVD_ART\BoxShots_Logos\People Ready\PRB woman 2 silouette people ready.png"/>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a:off x="1320458" y="3429000"/>
            <a:ext cx="1353775" cy="2704654"/>
          </a:xfrm>
          <a:prstGeom prst="rect">
            <a:avLst/>
          </a:prstGeom>
          <a:noFill/>
          <a:effectLst>
            <a:outerShdw blurRad="419100" algn="ctr" rotWithShape="0">
              <a:prstClr val="black"/>
            </a:outerShdw>
            <a:reflection blurRad="6350" stA="52000" endA="300" endPos="35000" dir="5400000" sy="-100000" algn="bl" rotWithShape="0"/>
          </a:effectLst>
        </p:spPr>
      </p:pic>
      <p:pic>
        <p:nvPicPr>
          <p:cNvPr id="10" name="Picture 2_0" descr="C:\Program Files\Microsoft Resource DVD Artwork\DVD_ART\BoxShots_Logos\People Ready\PRB man 3 silouette people ready.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rcRect/>
          <a:stretch>
            <a:fillRect/>
          </a:stretch>
        </p:blipFill>
        <p:spPr bwMode="auto">
          <a:xfrm>
            <a:off x="9446341" y="3276601"/>
            <a:ext cx="1564194" cy="2937974"/>
          </a:xfrm>
          <a:prstGeom prst="rect">
            <a:avLst/>
          </a:prstGeom>
          <a:noFill/>
          <a:effectLst>
            <a:outerShdw blurRad="419100" algn="ctr" rotWithShape="0">
              <a:prstClr val="black"/>
            </a:outerShdw>
            <a:reflection blurRad="6350" stA="52000" endA="300" endPos="35000" dir="5400000" sy="-100000" algn="bl" rotWithShape="0"/>
          </a:effectLst>
        </p:spPr>
      </p:pic>
    </p:spTree>
    <p:extLst>
      <p:ext uri="{BB962C8B-B14F-4D97-AF65-F5344CB8AC3E}">
        <p14:creationId xmlns:p14="http://schemas.microsoft.com/office/powerpoint/2010/main" val="4049646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a:t>
            </a:r>
            <a:r>
              <a:rPr lang="en-US" dirty="0" smtClean="0">
                <a:solidFill>
                  <a:schemeClr val="tx1"/>
                </a:solidFill>
                <a:latin typeface="Segoe UI" pitchFamily="34" charset="0"/>
                <a:ea typeface="Segoe UI" pitchFamily="34" charset="0"/>
                <a:cs typeface="Segoe UI" pitchFamily="34" charset="0"/>
              </a:rPr>
              <a:t>TEWSV204</a:t>
            </a:r>
            <a:endParaRPr lang="en-US" dirty="0">
              <a:solidFill>
                <a:schemeClr val="tx1"/>
              </a:solidFill>
              <a:latin typeface="Segoe UI" pitchFamily="34" charset="0"/>
              <a:ea typeface="Segoe UI" pitchFamily="34" charset="0"/>
              <a:cs typeface="Segoe UI" pitchFamily="34" charset="0"/>
            </a:endParaRP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b="-4383"/>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25078649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6"/>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2484124" y="1363277"/>
            <a:ext cx="2067006" cy="104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285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4179053" y="4800600"/>
            <a:ext cx="7020760" cy="842665"/>
          </a:xfrm>
        </p:spPr>
        <p:txBody>
          <a:bodyPr/>
          <a:lstStyle/>
          <a:p>
            <a:r>
              <a:rPr lang="en-GB" sz="2800" dirty="0" smtClean="0">
                <a:hlinkClick r:id="rId3"/>
              </a:rPr>
              <a:t>http://europe.msteched.com/sessions</a:t>
            </a:r>
            <a:endParaRPr lang="en-GB" sz="2800" dirty="0" smtClean="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7228803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Design IN-OUT\#1319  SBS SMB Readiness\Event-in-a-Box V2\PPT art\fade.pn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51519" y="1079663"/>
            <a:ext cx="11710293" cy="356853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23033" y="3730841"/>
            <a:ext cx="10246330" cy="1301334"/>
          </a:xfrm>
          <a:prstGeom prst="roundRect">
            <a:avLst>
              <a:gd name="adj" fmla="val 5826"/>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bg1"/>
              </a:solidFill>
            </a:endParaRPr>
          </a:p>
        </p:txBody>
      </p:sp>
      <p:sp>
        <p:nvSpPr>
          <p:cNvPr id="3" name="TextBox 2"/>
          <p:cNvSpPr txBox="1"/>
          <p:nvPr/>
        </p:nvSpPr>
        <p:spPr>
          <a:xfrm>
            <a:off x="609441" y="1449188"/>
            <a:ext cx="4423921" cy="1159292"/>
          </a:xfrm>
          <a:prstGeom prst="rect">
            <a:avLst/>
          </a:prstGeom>
          <a:noFill/>
        </p:spPr>
        <p:txBody>
          <a:bodyPr wrap="square" rtlCol="0">
            <a:spAutoFit/>
          </a:bodyPr>
          <a:lstStyle/>
          <a:p>
            <a:pPr marL="342900" lvl="1" indent="-342900">
              <a:spcAft>
                <a:spcPts val="200"/>
              </a:spcAft>
              <a:buFont typeface="Arial" pitchFamily="34" charset="0"/>
              <a:buChar char="•"/>
            </a:pPr>
            <a:r>
              <a:rPr lang="en-US" sz="2200" dirty="0">
                <a:solidFill>
                  <a:schemeClr val="bg1"/>
                </a:solidFill>
                <a:cs typeface="Segoe UI" pitchFamily="34" charset="0"/>
              </a:rPr>
              <a:t>Ideal First Server</a:t>
            </a:r>
          </a:p>
          <a:p>
            <a:pPr marL="342900" lvl="1" indent="-342900">
              <a:spcAft>
                <a:spcPts val="200"/>
              </a:spcAft>
              <a:buFont typeface="Arial" pitchFamily="34" charset="0"/>
              <a:buChar char="•"/>
            </a:pPr>
            <a:r>
              <a:rPr lang="en-US" sz="2200" dirty="0">
                <a:solidFill>
                  <a:schemeClr val="bg1"/>
                </a:solidFill>
                <a:cs typeface="Segoe UI" pitchFamily="34" charset="0"/>
              </a:rPr>
              <a:t>Easy-to-use solution</a:t>
            </a:r>
          </a:p>
          <a:p>
            <a:pPr marL="342900" lvl="1" indent="-342900">
              <a:spcAft>
                <a:spcPts val="200"/>
              </a:spcAft>
              <a:buFont typeface="Arial" pitchFamily="34" charset="0"/>
              <a:buChar char="•"/>
            </a:pPr>
            <a:r>
              <a:rPr lang="en-US" sz="2200" dirty="0" smtClean="0">
                <a:solidFill>
                  <a:schemeClr val="bg1"/>
                </a:solidFill>
                <a:cs typeface="Segoe UI" pitchFamily="34" charset="0"/>
              </a:rPr>
              <a:t>Office 365 </a:t>
            </a:r>
            <a:r>
              <a:rPr lang="en-US" sz="2200" dirty="0">
                <a:solidFill>
                  <a:schemeClr val="bg1"/>
                </a:solidFill>
                <a:cs typeface="Segoe UI" pitchFamily="34" charset="0"/>
              </a:rPr>
              <a:t>integration</a:t>
            </a:r>
          </a:p>
        </p:txBody>
      </p:sp>
      <p:sp>
        <p:nvSpPr>
          <p:cNvPr id="29" name="Rounded Rectangle 28"/>
          <p:cNvSpPr/>
          <p:nvPr/>
        </p:nvSpPr>
        <p:spPr bwMode="auto">
          <a:xfrm>
            <a:off x="723034" y="2900808"/>
            <a:ext cx="2902536" cy="638043"/>
          </a:xfrm>
          <a:prstGeom prst="roundRect">
            <a:avLst/>
          </a:prstGeom>
        </p:spPr>
        <p:style>
          <a:lnRef idx="0">
            <a:schemeClr val="accent1"/>
          </a:lnRef>
          <a:fillRef idx="3">
            <a:schemeClr val="accent1"/>
          </a:fillRef>
          <a:effectRef idx="3">
            <a:schemeClr val="accent1"/>
          </a:effectRef>
          <a:fontRef idx="minor">
            <a:schemeClr val="lt1"/>
          </a:fontRef>
        </p:style>
        <p:txBody>
          <a:bodyPr tIns="91440" bIns="91440" rtlCol="0" anchor="ctr" anchorCtr="0"/>
          <a:lstStyle/>
          <a:p>
            <a:pPr algn="ctr">
              <a:lnSpc>
                <a:spcPts val="1900"/>
              </a:lnSpc>
            </a:pPr>
            <a:r>
              <a:rPr lang="en-US" dirty="0">
                <a:ea typeface="Segoe UI" pitchFamily="34" charset="0"/>
                <a:cs typeface="Segoe UI" pitchFamily="34" charset="0"/>
              </a:rPr>
              <a:t>Simplify your life</a:t>
            </a:r>
          </a:p>
        </p:txBody>
      </p:sp>
      <p:sp>
        <p:nvSpPr>
          <p:cNvPr id="31" name="Rounded Rectangle 30"/>
          <p:cNvSpPr/>
          <p:nvPr/>
        </p:nvSpPr>
        <p:spPr bwMode="auto">
          <a:xfrm>
            <a:off x="3976289" y="2909772"/>
            <a:ext cx="4149594" cy="625532"/>
          </a:xfrm>
          <a:prstGeom prst="roundRect">
            <a:avLst/>
          </a:prstGeom>
        </p:spPr>
        <p:style>
          <a:lnRef idx="0">
            <a:schemeClr val="accent1"/>
          </a:lnRef>
          <a:fillRef idx="3">
            <a:schemeClr val="accent1"/>
          </a:fillRef>
          <a:effectRef idx="3">
            <a:schemeClr val="accent1"/>
          </a:effectRef>
          <a:fontRef idx="minor">
            <a:schemeClr val="lt1"/>
          </a:fontRef>
        </p:style>
        <p:txBody>
          <a:bodyPr tIns="91440" bIns="91440" rtlCol="0" anchor="ctr" anchorCtr="0"/>
          <a:lstStyle/>
          <a:p>
            <a:pPr algn="ctr">
              <a:lnSpc>
                <a:spcPts val="1900"/>
              </a:lnSpc>
            </a:pPr>
            <a:r>
              <a:rPr lang="en-US" dirty="0">
                <a:ea typeface="Segoe UI" pitchFamily="34" charset="0"/>
                <a:cs typeface="Segoe UI" pitchFamily="34" charset="0"/>
              </a:rPr>
              <a:t>Your business with you, virtually anywhere</a:t>
            </a:r>
          </a:p>
        </p:txBody>
      </p:sp>
      <p:sp>
        <p:nvSpPr>
          <p:cNvPr id="2" name="Title 1"/>
          <p:cNvSpPr>
            <a:spLocks noGrp="1"/>
          </p:cNvSpPr>
          <p:nvPr>
            <p:ph type="title"/>
          </p:nvPr>
        </p:nvSpPr>
        <p:spPr/>
        <p:txBody>
          <a:bodyPr/>
          <a:lstStyle/>
          <a:p>
            <a:r>
              <a:rPr lang="en-US" smtClean="0"/>
              <a:t>Windows SBS 2011 Essentials</a:t>
            </a:r>
            <a:endParaRPr lang="en-US" dirty="0"/>
          </a:p>
        </p:txBody>
      </p:sp>
      <p:sp>
        <p:nvSpPr>
          <p:cNvPr id="30" name="Rounded Rectangle 29"/>
          <p:cNvSpPr/>
          <p:nvPr/>
        </p:nvSpPr>
        <p:spPr bwMode="auto">
          <a:xfrm>
            <a:off x="8462263" y="2927703"/>
            <a:ext cx="2507100" cy="600510"/>
          </a:xfrm>
          <a:prstGeom prst="roundRect">
            <a:avLst/>
          </a:prstGeom>
        </p:spPr>
        <p:style>
          <a:lnRef idx="0">
            <a:schemeClr val="accent1"/>
          </a:lnRef>
          <a:fillRef idx="3">
            <a:schemeClr val="accent1"/>
          </a:fillRef>
          <a:effectRef idx="3">
            <a:schemeClr val="accent1"/>
          </a:effectRef>
          <a:fontRef idx="minor">
            <a:schemeClr val="lt1"/>
          </a:fontRef>
        </p:style>
        <p:txBody>
          <a:bodyPr tIns="91440" bIns="91440" rtlCol="0" anchor="ctr" anchorCtr="0"/>
          <a:lstStyle/>
          <a:p>
            <a:pPr algn="ctr">
              <a:lnSpc>
                <a:spcPts val="1900"/>
              </a:lnSpc>
            </a:pPr>
            <a:r>
              <a:rPr lang="en-US" dirty="0">
                <a:ea typeface="Segoe UI" pitchFamily="34" charset="0"/>
                <a:cs typeface="Segoe UI" pitchFamily="34" charset="0"/>
              </a:rPr>
              <a:t>Get Ready for the future</a:t>
            </a:r>
          </a:p>
        </p:txBody>
      </p:sp>
      <p:sp>
        <p:nvSpPr>
          <p:cNvPr id="20" name="TextBox 19"/>
          <p:cNvSpPr txBox="1"/>
          <p:nvPr/>
        </p:nvSpPr>
        <p:spPr>
          <a:xfrm>
            <a:off x="955568" y="3811991"/>
            <a:ext cx="5027452" cy="1128514"/>
          </a:xfrm>
          <a:prstGeom prst="rect">
            <a:avLst/>
          </a:prstGeom>
          <a:noFill/>
        </p:spPr>
        <p:txBody>
          <a:bodyPr wrap="square" rtlCol="0">
            <a:spAutoFit/>
          </a:bodyPr>
          <a:lstStyle/>
          <a:p>
            <a:pPr marL="285750" lvl="1" indent="-285750">
              <a:spcAft>
                <a:spcPts val="200"/>
              </a:spcAft>
              <a:buFont typeface="Arial" pitchFamily="34" charset="0"/>
              <a:buChar char="•"/>
            </a:pPr>
            <a:r>
              <a:rPr lang="en-US" sz="1600" dirty="0">
                <a:cs typeface="Segoe UI" pitchFamily="34" charset="0"/>
              </a:rPr>
              <a:t>Automatic local backup, simple restore of server and client computers</a:t>
            </a:r>
          </a:p>
          <a:p>
            <a:pPr marL="285750" lvl="1" indent="-285750">
              <a:spcAft>
                <a:spcPts val="200"/>
              </a:spcAft>
              <a:buFont typeface="Arial" pitchFamily="34" charset="0"/>
              <a:buChar char="•"/>
            </a:pPr>
            <a:r>
              <a:rPr lang="en-US" sz="1600" dirty="0">
                <a:cs typeface="Segoe UI" pitchFamily="34" charset="0"/>
              </a:rPr>
              <a:t>Easily connect to online services</a:t>
            </a:r>
          </a:p>
          <a:p>
            <a:pPr marL="285750" lvl="1" indent="-285750">
              <a:spcAft>
                <a:spcPts val="200"/>
              </a:spcAft>
              <a:buFont typeface="Arial" pitchFamily="34" charset="0"/>
              <a:buChar char="•"/>
            </a:pPr>
            <a:r>
              <a:rPr lang="en-US" sz="1600" dirty="0">
                <a:cs typeface="Segoe UI" pitchFamily="34" charset="0"/>
              </a:rPr>
              <a:t>Work virtually anywhere, anytime </a:t>
            </a:r>
          </a:p>
        </p:txBody>
      </p:sp>
      <p:sp>
        <p:nvSpPr>
          <p:cNvPr id="16" name="TextBox 15"/>
          <p:cNvSpPr txBox="1"/>
          <p:nvPr/>
        </p:nvSpPr>
        <p:spPr>
          <a:xfrm>
            <a:off x="5489809" y="1449188"/>
            <a:ext cx="6566267" cy="1159292"/>
          </a:xfrm>
          <a:prstGeom prst="rect">
            <a:avLst/>
          </a:prstGeom>
          <a:noFill/>
        </p:spPr>
        <p:txBody>
          <a:bodyPr wrap="square" rtlCol="0">
            <a:spAutoFit/>
          </a:bodyPr>
          <a:lstStyle/>
          <a:p>
            <a:pPr marL="342900" lvl="1" indent="-342900">
              <a:spcAft>
                <a:spcPts val="200"/>
              </a:spcAft>
              <a:buFont typeface="Arial" pitchFamily="34" charset="0"/>
              <a:buChar char="•"/>
            </a:pPr>
            <a:r>
              <a:rPr lang="en-US" sz="2200" dirty="0">
                <a:solidFill>
                  <a:schemeClr val="bg1"/>
                </a:solidFill>
                <a:cs typeface="Segoe UI" pitchFamily="34" charset="0"/>
              </a:rPr>
              <a:t>Helps protect data</a:t>
            </a:r>
          </a:p>
          <a:p>
            <a:pPr marL="342900" lvl="1" indent="-342900">
              <a:spcAft>
                <a:spcPts val="200"/>
              </a:spcAft>
              <a:buFont typeface="Arial" pitchFamily="34" charset="0"/>
              <a:buChar char="•"/>
            </a:pPr>
            <a:r>
              <a:rPr lang="en-US" sz="2200" dirty="0">
                <a:solidFill>
                  <a:schemeClr val="bg1"/>
                </a:solidFill>
                <a:cs typeface="Segoe UI" pitchFamily="34" charset="0"/>
              </a:rPr>
              <a:t>Helps organize information</a:t>
            </a:r>
          </a:p>
          <a:p>
            <a:pPr marL="342900" lvl="1" indent="-342900">
              <a:spcAft>
                <a:spcPts val="200"/>
              </a:spcAft>
              <a:buFont typeface="Arial" pitchFamily="34" charset="0"/>
              <a:buChar char="•"/>
            </a:pPr>
            <a:r>
              <a:rPr lang="en-US" sz="2200" dirty="0">
                <a:solidFill>
                  <a:schemeClr val="bg1"/>
                </a:solidFill>
                <a:cs typeface="Segoe UI" pitchFamily="34" charset="0"/>
              </a:rPr>
              <a:t>Access from virtually anywhere</a:t>
            </a:r>
          </a:p>
        </p:txBody>
      </p:sp>
      <p:sp>
        <p:nvSpPr>
          <p:cNvPr id="17" name="TextBox 16"/>
          <p:cNvSpPr txBox="1"/>
          <p:nvPr/>
        </p:nvSpPr>
        <p:spPr>
          <a:xfrm>
            <a:off x="6069354" y="3811992"/>
            <a:ext cx="4948079" cy="882293"/>
          </a:xfrm>
          <a:prstGeom prst="rect">
            <a:avLst/>
          </a:prstGeom>
          <a:noFill/>
        </p:spPr>
        <p:txBody>
          <a:bodyPr wrap="square" rtlCol="0">
            <a:spAutoFit/>
          </a:bodyPr>
          <a:lstStyle/>
          <a:p>
            <a:pPr marL="285750" lvl="1" indent="-285750">
              <a:spcAft>
                <a:spcPts val="200"/>
              </a:spcAft>
              <a:buFont typeface="Arial" pitchFamily="34" charset="0"/>
              <a:buChar char="•"/>
            </a:pPr>
            <a:r>
              <a:rPr lang="en-US" sz="1600" dirty="0">
                <a:cs typeface="Segoe UI" pitchFamily="34" charset="0"/>
              </a:rPr>
              <a:t>Increase business productivity</a:t>
            </a:r>
          </a:p>
          <a:p>
            <a:pPr marL="285750" lvl="1" indent="-285750">
              <a:spcAft>
                <a:spcPts val="200"/>
              </a:spcAft>
              <a:buFont typeface="Arial" pitchFamily="34" charset="0"/>
              <a:buChar char="•"/>
            </a:pPr>
            <a:r>
              <a:rPr lang="en-US" sz="1600" dirty="0">
                <a:cs typeface="Segoe UI" pitchFamily="34" charset="0"/>
              </a:rPr>
              <a:t>Simple, secure, dependable network</a:t>
            </a:r>
          </a:p>
          <a:p>
            <a:pPr marL="285750" lvl="1" indent="-285750">
              <a:spcAft>
                <a:spcPts val="200"/>
              </a:spcAft>
              <a:buFont typeface="Arial" pitchFamily="34" charset="0"/>
              <a:buChar char="•"/>
            </a:pPr>
            <a:r>
              <a:rPr lang="en-US" sz="1600" dirty="0">
                <a:cs typeface="Segoe UI" pitchFamily="34" charset="0"/>
              </a:rPr>
              <a:t>Easy-to-use storage and sharing</a:t>
            </a:r>
          </a:p>
        </p:txBody>
      </p:sp>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5568" y="5372129"/>
            <a:ext cx="1219370" cy="1152686"/>
          </a:xfrm>
          <a:prstGeom prst="rect">
            <a:avLst/>
          </a:prstGeom>
          <a:ln>
            <a:noFill/>
          </a:ln>
        </p:spPr>
      </p:pic>
      <p:sp>
        <p:nvSpPr>
          <p:cNvPr id="6" name="TextBox 5"/>
          <p:cNvSpPr txBox="1"/>
          <p:nvPr/>
        </p:nvSpPr>
        <p:spPr>
          <a:xfrm>
            <a:off x="2222978" y="5867193"/>
            <a:ext cx="9269344" cy="369332"/>
          </a:xfrm>
          <a:prstGeom prst="rect">
            <a:avLst/>
          </a:prstGeom>
          <a:noFill/>
          <a:effectLst/>
        </p:spPr>
        <p:txBody>
          <a:bodyPr wrap="square" rtlCol="0">
            <a:spAutoFit/>
          </a:bodyPr>
          <a:lstStyle/>
          <a:p>
            <a:r>
              <a:rPr lang="en-US" b="1" i="1" spc="-5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Everything Your Business Needs in a Server, Nothing It Doesn’t.</a:t>
            </a:r>
            <a:endParaRPr lang="en-US" b="1" i="1" spc="-50"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620552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36828263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71839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User Experience</a:t>
            </a:r>
            <a:endParaRPr lang="en-US" dirty="0"/>
          </a:p>
        </p:txBody>
      </p:sp>
      <p:graphicFrame>
        <p:nvGraphicFramePr>
          <p:cNvPr id="11" name="Diagram 10"/>
          <p:cNvGraphicFramePr/>
          <p:nvPr>
            <p:extLst>
              <p:ext uri="{D42A27DB-BD31-4B8C-83A1-F6EECF244321}">
                <p14:modId xmlns:p14="http://schemas.microsoft.com/office/powerpoint/2010/main" val="4111477025"/>
              </p:ext>
            </p:extLst>
          </p:nvPr>
        </p:nvGraphicFramePr>
        <p:xfrm>
          <a:off x="711015" y="1676400"/>
          <a:ext cx="10766795"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1366644" y="6112627"/>
            <a:ext cx="9455537" cy="38130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i="1" dirty="0" smtClean="0">
                <a:solidFill>
                  <a:schemeClr val="bg1"/>
                </a:solidFill>
              </a:rPr>
              <a:t>All users interfaces are extensible by 3</a:t>
            </a:r>
            <a:r>
              <a:rPr lang="en-US" sz="1400" i="1" baseline="30000" dirty="0" smtClean="0">
                <a:solidFill>
                  <a:schemeClr val="bg1"/>
                </a:solidFill>
              </a:rPr>
              <a:t>rd</a:t>
            </a:r>
            <a:r>
              <a:rPr lang="en-US" sz="1400" i="1" dirty="0" smtClean="0">
                <a:solidFill>
                  <a:schemeClr val="bg1"/>
                </a:solidFill>
              </a:rPr>
              <a:t> parties and support OEM customization</a:t>
            </a:r>
            <a:endParaRPr lang="en-US" sz="1400" i="1" dirty="0">
              <a:solidFill>
                <a:schemeClr val="bg1"/>
              </a:solidFill>
            </a:endParaRPr>
          </a:p>
        </p:txBody>
      </p:sp>
      <p:pic>
        <p:nvPicPr>
          <p:cNvPr id="22530" name="Aurora dashboard screenshot" descr="C:\Users\David\Documents\CM Projects\WPG0145\Project Resources\Screenshots\Aurora-2010-06-10-14-01-39.PNG"/>
          <p:cNvPicPr>
            <a:picLocks noChangeAspect="1" noChangeArrowheads="1"/>
          </p:cNvPicPr>
          <p:nvPr/>
        </p:nvPicPr>
        <p:blipFill>
          <a:blip r:embed="rId8" cstate="print"/>
          <a:stretch>
            <a:fillRect/>
          </a:stretch>
        </p:blipFill>
        <p:spPr bwMode="auto">
          <a:xfrm>
            <a:off x="1151244" y="1305846"/>
            <a:ext cx="2932472" cy="2199354"/>
          </a:xfrm>
          <a:prstGeom prst="rect">
            <a:avLst/>
          </a:prstGeom>
          <a:ln>
            <a:noFill/>
          </a:ln>
          <a:effectLst>
            <a:outerShdw blurRad="292100" dist="139700" dir="2700000" algn="tl" rotWithShape="0">
              <a:srgbClr val="333333">
                <a:alpha val="65000"/>
              </a:srgbClr>
            </a:outerShdw>
          </a:effectLst>
        </p:spPr>
      </p:pic>
      <p:pic>
        <p:nvPicPr>
          <p:cNvPr id="22531" name="Aurora launchpad screenshot" descr="C:\Users\David\Documents\CM Projects\WPG0145\Project Resources\Screenshots\Windows7-Aurora-2010-06-10-14-05-49-cropped.png"/>
          <p:cNvPicPr>
            <a:picLocks noChangeAspect="1" noChangeArrowheads="1"/>
          </p:cNvPicPr>
          <p:nvPr/>
        </p:nvPicPr>
        <p:blipFill>
          <a:blip r:embed="rId9" cstate="print"/>
          <a:stretch>
            <a:fillRect/>
          </a:stretch>
        </p:blipFill>
        <p:spPr bwMode="auto">
          <a:xfrm>
            <a:off x="5217612" y="1146049"/>
            <a:ext cx="1638800" cy="2359151"/>
          </a:xfrm>
          <a:prstGeom prst="rect">
            <a:avLst/>
          </a:prstGeom>
          <a:ln>
            <a:noFill/>
          </a:ln>
          <a:effectLst>
            <a:outerShdw blurRad="292100" dist="139700" dir="2700000" algn="tl" rotWithShape="0">
              <a:srgbClr val="333333">
                <a:alpha val="65000"/>
              </a:srgbClr>
            </a:outerShdw>
          </a:effectLst>
        </p:spPr>
      </p:pic>
      <p:pic>
        <p:nvPicPr>
          <p:cNvPr id="3" name="SBS7 RWA screenshot" descr="C:\Users\David\Documents\CM Projects\WPG0145\Project Resources\Screenshots\SBS7-2010-RWA.PNG"/>
          <p:cNvPicPr>
            <a:picLocks noChangeAspect="1" noChangeArrowheads="1"/>
          </p:cNvPicPr>
          <p:nvPr/>
        </p:nvPicPr>
        <p:blipFill>
          <a:blip r:embed="rId10" cstate="print"/>
          <a:stretch>
            <a:fillRect/>
          </a:stretch>
        </p:blipFill>
        <p:spPr bwMode="auto">
          <a:xfrm>
            <a:off x="7618412" y="1146049"/>
            <a:ext cx="3851521" cy="23591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49539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Remote Web Access</a:t>
            </a:r>
            <a:endParaRPr lang="en-US" dirty="0"/>
          </a:p>
        </p:txBody>
      </p:sp>
      <p:sp>
        <p:nvSpPr>
          <p:cNvPr id="3" name="Content Placeholder 2"/>
          <p:cNvSpPr>
            <a:spLocks noGrp="1"/>
          </p:cNvSpPr>
          <p:nvPr>
            <p:ph idx="1"/>
          </p:nvPr>
        </p:nvSpPr>
        <p:spPr>
          <a:xfrm>
            <a:off x="519113" y="1447799"/>
            <a:ext cx="5118100" cy="1973561"/>
          </a:xfrm>
        </p:spPr>
        <p:txBody>
          <a:bodyPr/>
          <a:lstStyle/>
          <a:p>
            <a:r>
              <a:rPr lang="en-GB" dirty="0" smtClean="0"/>
              <a:t>Provides secure remote connections to:</a:t>
            </a:r>
            <a:endParaRPr lang="en-US" dirty="0" smtClean="0"/>
          </a:p>
          <a:p>
            <a:pPr lvl="1"/>
            <a:r>
              <a:rPr lang="en-US" dirty="0" smtClean="0"/>
              <a:t>Computers</a:t>
            </a:r>
          </a:p>
          <a:p>
            <a:pPr lvl="1"/>
            <a:r>
              <a:rPr lang="en-US" dirty="0" smtClean="0"/>
              <a:t>Shared Folders</a:t>
            </a:r>
          </a:p>
          <a:p>
            <a:pPr lvl="1"/>
            <a:r>
              <a:rPr lang="en-US" dirty="0" smtClean="0"/>
              <a:t>Links</a:t>
            </a:r>
          </a:p>
          <a:p>
            <a:r>
              <a:rPr lang="en-US" dirty="0" smtClean="0"/>
              <a:t>Extensible with Add-ins</a:t>
            </a:r>
          </a:p>
          <a:p>
            <a:r>
              <a:rPr lang="en-US" dirty="0" smtClean="0"/>
              <a:t>Customizable</a:t>
            </a:r>
          </a:p>
        </p:txBody>
      </p:sp>
      <p:pic>
        <p:nvPicPr>
          <p:cNvPr id="25602" name="Login screenshot" descr="C:\Users\David\Documents\CM Projects\WPG0145\Project Resources\Screenshots\Windows7-Aurora-2010-06-10-14-38-03-cropped.png"/>
          <p:cNvPicPr>
            <a:picLocks noChangeAspect="1" noChangeArrowheads="1"/>
          </p:cNvPicPr>
          <p:nvPr/>
        </p:nvPicPr>
        <p:blipFill>
          <a:blip r:embed="rId3" cstate="print"/>
          <a:stretch>
            <a:fillRect/>
          </a:stretch>
        </p:blipFill>
        <p:spPr bwMode="auto">
          <a:xfrm>
            <a:off x="6935241" y="609600"/>
            <a:ext cx="3959771" cy="2272844"/>
          </a:xfrm>
          <a:prstGeom prst="rect">
            <a:avLst/>
          </a:prstGeom>
          <a:ln>
            <a:noFill/>
          </a:ln>
          <a:effectLst>
            <a:outerShdw blurRad="292100" dist="139700" dir="2700000" algn="tl" rotWithShape="0">
              <a:srgbClr val="333333">
                <a:alpha val="65000"/>
              </a:srgbClr>
            </a:outerShdw>
          </a:effectLst>
        </p:spPr>
      </p:pic>
      <p:pic>
        <p:nvPicPr>
          <p:cNvPr id="14" name="RWA screenshot" descr="C:\Users\David\Documents\CM Projects\WPG0145\Project Resources\Screenshots\RWA.png"/>
          <p:cNvPicPr>
            <a:picLocks noChangeAspect="1" noChangeArrowheads="1"/>
          </p:cNvPicPr>
          <p:nvPr/>
        </p:nvPicPr>
        <p:blipFill>
          <a:blip r:embed="rId4" cstate="print"/>
          <a:stretch>
            <a:fillRect/>
          </a:stretch>
        </p:blipFill>
        <p:spPr bwMode="auto">
          <a:xfrm>
            <a:off x="5637212" y="3048000"/>
            <a:ext cx="6304320" cy="36061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54395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Health Monitoring and Alerts</a:t>
            </a:r>
            <a:endParaRPr lang="en-US" dirty="0"/>
          </a:p>
        </p:txBody>
      </p:sp>
      <p:sp>
        <p:nvSpPr>
          <p:cNvPr id="14" name="Content Placeholder 13"/>
          <p:cNvSpPr>
            <a:spLocks noGrp="1"/>
          </p:cNvSpPr>
          <p:nvPr>
            <p:ph idx="1"/>
          </p:nvPr>
        </p:nvSpPr>
        <p:spPr>
          <a:xfrm>
            <a:off x="519113" y="1447799"/>
            <a:ext cx="5727700" cy="1973561"/>
          </a:xfrm>
        </p:spPr>
        <p:txBody>
          <a:bodyPr/>
          <a:lstStyle/>
          <a:p>
            <a:r>
              <a:rPr lang="en-US" dirty="0" smtClean="0"/>
              <a:t>Helps customers monitor the security status of their network</a:t>
            </a:r>
          </a:p>
          <a:p>
            <a:r>
              <a:rPr lang="en-US" dirty="0" smtClean="0"/>
              <a:t>Extensible:</a:t>
            </a:r>
          </a:p>
          <a:p>
            <a:pPr lvl="1"/>
            <a:r>
              <a:rPr lang="en-US" dirty="0" smtClean="0"/>
              <a:t>Target events to customer and/or VAP</a:t>
            </a:r>
          </a:p>
          <a:p>
            <a:pPr lvl="1"/>
            <a:r>
              <a:rPr lang="en-US" dirty="0" smtClean="0"/>
              <a:t>3 severity levels for the events (informational, warning, critical)</a:t>
            </a:r>
          </a:p>
          <a:p>
            <a:pPr lvl="1"/>
            <a:r>
              <a:rPr lang="en-US" dirty="0" smtClean="0"/>
              <a:t>Provide custom actions for addressing, if appropriate</a:t>
            </a:r>
          </a:p>
        </p:txBody>
      </p:sp>
      <p:pic>
        <p:nvPicPr>
          <p:cNvPr id="24578" name="Aurora alerts screenshot" descr="C:\Users\David\Documents\CM Projects\WPG0145\Project Resources\Screenshots\Aurora-2010-06-10-14-35-49.PNG"/>
          <p:cNvPicPr>
            <a:picLocks noChangeAspect="1" noChangeArrowheads="1"/>
          </p:cNvPicPr>
          <p:nvPr/>
        </p:nvPicPr>
        <p:blipFill>
          <a:blip r:embed="rId3" cstate="print"/>
          <a:stretch>
            <a:fillRect/>
          </a:stretch>
        </p:blipFill>
        <p:spPr bwMode="auto">
          <a:xfrm>
            <a:off x="6419747" y="2438400"/>
            <a:ext cx="5611408" cy="42085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95081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mtClean="0"/>
              <a:t>Server Backup</a:t>
            </a:r>
            <a:endParaRPr lang="en-US" dirty="0"/>
          </a:p>
        </p:txBody>
      </p:sp>
      <p:sp>
        <p:nvSpPr>
          <p:cNvPr id="14" name="Content Placeholder 13"/>
          <p:cNvSpPr>
            <a:spLocks noGrp="1"/>
          </p:cNvSpPr>
          <p:nvPr>
            <p:ph idx="1"/>
          </p:nvPr>
        </p:nvSpPr>
        <p:spPr/>
        <p:txBody>
          <a:bodyPr/>
          <a:lstStyle/>
          <a:p>
            <a:r>
              <a:rPr lang="en-US" smtClean="0"/>
              <a:t>Based on Windows Server backup</a:t>
            </a:r>
          </a:p>
          <a:p>
            <a:r>
              <a:rPr lang="en-US" smtClean="0"/>
              <a:t>Essentials key scenarios:</a:t>
            </a:r>
          </a:p>
          <a:p>
            <a:pPr lvl="1"/>
            <a:r>
              <a:rPr lang="en-US" smtClean="0"/>
              <a:t>Single File Restore</a:t>
            </a:r>
          </a:p>
          <a:p>
            <a:pPr lvl="1"/>
            <a:r>
              <a:rPr lang="en-US" smtClean="0"/>
              <a:t>Folder Restore</a:t>
            </a:r>
          </a:p>
          <a:p>
            <a:pPr lvl="1"/>
            <a:r>
              <a:rPr lang="en-US" smtClean="0"/>
              <a:t>Server Bare Metal Recovery</a:t>
            </a:r>
          </a:p>
          <a:p>
            <a:pPr lvl="1"/>
            <a:r>
              <a:rPr lang="en-US" smtClean="0"/>
              <a:t>Client Backup/Restore</a:t>
            </a:r>
          </a:p>
          <a:p>
            <a:pPr lvl="1"/>
            <a:r>
              <a:rPr lang="en-US" smtClean="0"/>
              <a:t>Factory Reset (for headless)</a:t>
            </a:r>
          </a:p>
          <a:p>
            <a:endParaRPr lang="en-US" smtClean="0"/>
          </a:p>
          <a:p>
            <a:endParaRPr lang="en-US" dirty="0" smtClean="0"/>
          </a:p>
        </p:txBody>
      </p:sp>
      <p:pic>
        <p:nvPicPr>
          <p:cNvPr id="2050" name="Aurora backup screenshot" descr="C:\Users\David\Documents\CM Projects\WPG0145\Project Resources\Screenshots\Aurora-Dashboard-Backup.PNG"/>
          <p:cNvPicPr>
            <a:picLocks noChangeAspect="1" noChangeArrowheads="1"/>
          </p:cNvPicPr>
          <p:nvPr/>
        </p:nvPicPr>
        <p:blipFill>
          <a:blip r:embed="rId3" cstate="print"/>
          <a:stretch>
            <a:fillRect/>
          </a:stretch>
        </p:blipFill>
        <p:spPr bwMode="auto">
          <a:xfrm>
            <a:off x="6018212" y="2114243"/>
            <a:ext cx="5943600" cy="445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33717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Client Backup</a:t>
            </a:r>
            <a:endParaRPr lang="en-GB" dirty="0"/>
          </a:p>
        </p:txBody>
      </p:sp>
      <p:sp>
        <p:nvSpPr>
          <p:cNvPr id="3" name="Content Placeholder 2"/>
          <p:cNvSpPr>
            <a:spLocks noGrp="1"/>
          </p:cNvSpPr>
          <p:nvPr>
            <p:ph idx="1"/>
          </p:nvPr>
        </p:nvSpPr>
        <p:spPr>
          <a:xfrm>
            <a:off x="519113" y="1447799"/>
            <a:ext cx="6718300" cy="1973561"/>
          </a:xfrm>
        </p:spPr>
        <p:txBody>
          <a:bodyPr/>
          <a:lstStyle/>
          <a:p>
            <a:r>
              <a:rPr lang="en-GB" dirty="0" smtClean="0"/>
              <a:t>Automatically backup all computers on a nightly basis</a:t>
            </a:r>
          </a:p>
          <a:p>
            <a:r>
              <a:rPr lang="en-GB" dirty="0" smtClean="0"/>
              <a:t>File and folder restore wizard</a:t>
            </a:r>
          </a:p>
          <a:p>
            <a:r>
              <a:rPr lang="en-GB" dirty="0" smtClean="0"/>
              <a:t>VSS writer for backup and restore of client backup database</a:t>
            </a:r>
          </a:p>
          <a:p>
            <a:r>
              <a:rPr lang="en-GB" dirty="0" smtClean="0"/>
              <a:t>Recover full system and data (bare metal restore) of backed up client computers to similar hardware</a:t>
            </a:r>
            <a:endParaRPr lang="en-GB" dirty="0"/>
          </a:p>
        </p:txBody>
      </p:sp>
      <p:pic>
        <p:nvPicPr>
          <p:cNvPr id="1026" name="Picture 2" descr="C:\Users\David\Pictures\Microsoft Graphics\Computer PC desktop machine.png"/>
          <p:cNvPicPr>
            <a:picLocks noChangeAspect="1" noChangeArrowheads="1"/>
          </p:cNvPicPr>
          <p:nvPr/>
        </p:nvPicPr>
        <p:blipFill>
          <a:blip r:embed="rId3" cstate="print"/>
          <a:srcRect/>
          <a:stretch>
            <a:fillRect/>
          </a:stretch>
        </p:blipFill>
        <p:spPr bwMode="auto">
          <a:xfrm>
            <a:off x="7466013" y="2993572"/>
            <a:ext cx="1073684" cy="885145"/>
          </a:xfrm>
          <a:prstGeom prst="rect">
            <a:avLst/>
          </a:prstGeom>
          <a:ln>
            <a:noFill/>
          </a:ln>
          <a:effectLst>
            <a:outerShdw blurRad="292100" dist="139700" dir="2700000" algn="tl" rotWithShape="0">
              <a:srgbClr val="333333">
                <a:alpha val="65000"/>
              </a:srgbClr>
            </a:outerShdw>
          </a:effectLst>
        </p:spPr>
      </p:pic>
      <p:pic>
        <p:nvPicPr>
          <p:cNvPr id="6" name="Picture 2" descr="C:\Users\David\Pictures\Microsoft Graphics\Computer PC desktop machine.png"/>
          <p:cNvPicPr>
            <a:picLocks noChangeAspect="1" noChangeArrowheads="1"/>
          </p:cNvPicPr>
          <p:nvPr/>
        </p:nvPicPr>
        <p:blipFill>
          <a:blip r:embed="rId3" cstate="print"/>
          <a:srcRect/>
          <a:stretch>
            <a:fillRect/>
          </a:stretch>
        </p:blipFill>
        <p:spPr bwMode="auto">
          <a:xfrm>
            <a:off x="9004127" y="4125687"/>
            <a:ext cx="1073684" cy="885145"/>
          </a:xfrm>
          <a:prstGeom prst="rect">
            <a:avLst/>
          </a:prstGeom>
          <a:ln>
            <a:noFill/>
          </a:ln>
          <a:effectLst>
            <a:outerShdw blurRad="292100" dist="139700" dir="2700000" algn="tl" rotWithShape="0">
              <a:srgbClr val="333333">
                <a:alpha val="65000"/>
              </a:srgbClr>
            </a:outerShdw>
          </a:effectLst>
        </p:spPr>
      </p:pic>
      <p:pic>
        <p:nvPicPr>
          <p:cNvPr id="7" name="Picture 2" descr="C:\Users\David\Pictures\Microsoft Graphics\Computer PC desktop machine.png"/>
          <p:cNvPicPr>
            <a:picLocks noChangeAspect="1" noChangeArrowheads="1"/>
          </p:cNvPicPr>
          <p:nvPr/>
        </p:nvPicPr>
        <p:blipFill>
          <a:blip r:embed="rId3" cstate="print"/>
          <a:srcRect/>
          <a:stretch>
            <a:fillRect/>
          </a:stretch>
        </p:blipFill>
        <p:spPr bwMode="auto">
          <a:xfrm>
            <a:off x="10629304" y="3233057"/>
            <a:ext cx="1073684" cy="885145"/>
          </a:xfrm>
          <a:prstGeom prst="rect">
            <a:avLst/>
          </a:prstGeom>
          <a:ln>
            <a:noFill/>
          </a:ln>
          <a:effectLst>
            <a:outerShdw blurRad="292100" dist="139700" dir="2700000" algn="tl" rotWithShape="0">
              <a:srgbClr val="333333">
                <a:alpha val="65000"/>
              </a:srgbClr>
            </a:outerShdw>
          </a:effectLst>
        </p:spPr>
      </p:pic>
      <p:pic>
        <p:nvPicPr>
          <p:cNvPr id="1027" name="Picture 3" descr="C:\Users\David\Pictures\Microsoft Graphics\Virtual Servers 2.png"/>
          <p:cNvPicPr>
            <a:picLocks noChangeAspect="1" noChangeArrowheads="1"/>
          </p:cNvPicPr>
          <p:nvPr/>
        </p:nvPicPr>
        <p:blipFill>
          <a:blip r:embed="rId4" cstate="print"/>
          <a:srcRect/>
          <a:stretch>
            <a:fillRect/>
          </a:stretch>
        </p:blipFill>
        <p:spPr bwMode="auto">
          <a:xfrm>
            <a:off x="9348848" y="1469571"/>
            <a:ext cx="754997" cy="1217613"/>
          </a:xfrm>
          <a:prstGeom prst="rect">
            <a:avLst/>
          </a:prstGeom>
          <a:ln>
            <a:noFill/>
          </a:ln>
          <a:effectLst>
            <a:outerShdw blurRad="292100" dist="139700" dir="2700000" algn="tl" rotWithShape="0">
              <a:srgbClr val="333333">
                <a:alpha val="65000"/>
              </a:srgbClr>
            </a:outerShdw>
          </a:effectLst>
        </p:spPr>
      </p:pic>
      <p:pic>
        <p:nvPicPr>
          <p:cNvPr id="1028" name="Picture 4" descr="C:\Users\David\Pictures\Microsoft Graphics\dfrgui.exe_I0089_0409.png"/>
          <p:cNvPicPr>
            <a:picLocks noChangeAspect="1" noChangeArrowheads="1"/>
          </p:cNvPicPr>
          <p:nvPr/>
        </p:nvPicPr>
        <p:blipFill>
          <a:blip r:embed="rId5" cstate="print"/>
          <a:srcRect/>
          <a:stretch>
            <a:fillRect/>
          </a:stretch>
        </p:blipFill>
        <p:spPr bwMode="auto">
          <a:xfrm>
            <a:off x="9935862" y="1035050"/>
            <a:ext cx="627787" cy="620031"/>
          </a:xfrm>
          <a:prstGeom prst="rect">
            <a:avLst/>
          </a:prstGeom>
          <a:noFill/>
        </p:spPr>
      </p:pic>
      <p:cxnSp>
        <p:nvCxnSpPr>
          <p:cNvPr id="11" name="Straight Arrow Connector 10"/>
          <p:cNvCxnSpPr/>
          <p:nvPr/>
        </p:nvCxnSpPr>
        <p:spPr>
          <a:xfrm flipH="1">
            <a:off x="8590221" y="2710544"/>
            <a:ext cx="493357"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330255" y="2732315"/>
            <a:ext cx="159616" cy="13062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954209" y="2612572"/>
            <a:ext cx="507868" cy="55517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0" name="Documents"/>
          <p:cNvGrpSpPr/>
          <p:nvPr/>
        </p:nvGrpSpPr>
        <p:grpSpPr>
          <a:xfrm>
            <a:off x="7888735" y="2292013"/>
            <a:ext cx="628933" cy="833996"/>
            <a:chOff x="4418922" y="938542"/>
            <a:chExt cx="1013049" cy="1360154"/>
          </a:xfrm>
        </p:grpSpPr>
        <p:pic>
          <p:nvPicPr>
            <p:cNvPr id="1029" name="Picture 5" descr="C:\Users\David\Pictures\Microsoft Graphics\Document Text.png"/>
            <p:cNvPicPr>
              <a:picLocks noChangeAspect="1" noChangeArrowheads="1"/>
            </p:cNvPicPr>
            <p:nvPr/>
          </p:nvPicPr>
          <p:blipFill>
            <a:blip r:embed="rId6" cstate="print"/>
            <a:srcRect/>
            <a:stretch>
              <a:fillRect/>
            </a:stretch>
          </p:blipFill>
          <p:spPr bwMode="auto">
            <a:xfrm>
              <a:off x="4571320" y="938542"/>
              <a:ext cx="860651" cy="1109787"/>
            </a:xfrm>
            <a:prstGeom prst="rect">
              <a:avLst/>
            </a:prstGeom>
            <a:noFill/>
          </p:spPr>
        </p:pic>
        <p:pic>
          <p:nvPicPr>
            <p:cNvPr id="19" name="Picture 5" descr="C:\Users\David\Pictures\Microsoft Graphics\Document Text.png"/>
            <p:cNvPicPr>
              <a:picLocks noChangeAspect="1" noChangeArrowheads="1"/>
            </p:cNvPicPr>
            <p:nvPr/>
          </p:nvPicPr>
          <p:blipFill>
            <a:blip r:embed="rId6" cstate="print"/>
            <a:srcRect/>
            <a:stretch>
              <a:fillRect/>
            </a:stretch>
          </p:blipFill>
          <p:spPr bwMode="auto">
            <a:xfrm>
              <a:off x="4506004" y="1069170"/>
              <a:ext cx="860651" cy="1109787"/>
            </a:xfrm>
            <a:prstGeom prst="rect">
              <a:avLst/>
            </a:prstGeom>
            <a:noFill/>
          </p:spPr>
        </p:pic>
        <p:pic>
          <p:nvPicPr>
            <p:cNvPr id="18" name="Picture 5" descr="C:\Users\David\Pictures\Microsoft Graphics\Document Text.png"/>
            <p:cNvPicPr>
              <a:picLocks noChangeAspect="1" noChangeArrowheads="1"/>
            </p:cNvPicPr>
            <p:nvPr/>
          </p:nvPicPr>
          <p:blipFill>
            <a:blip r:embed="rId6" cstate="print"/>
            <a:srcRect/>
            <a:stretch>
              <a:fillRect/>
            </a:stretch>
          </p:blipFill>
          <p:spPr bwMode="auto">
            <a:xfrm>
              <a:off x="4418922" y="1188909"/>
              <a:ext cx="860651" cy="1109787"/>
            </a:xfrm>
            <a:prstGeom prst="rect">
              <a:avLst/>
            </a:prstGeom>
            <a:noFill/>
          </p:spPr>
        </p:pic>
      </p:grpSp>
      <p:grpSp>
        <p:nvGrpSpPr>
          <p:cNvPr id="21" name="Documents"/>
          <p:cNvGrpSpPr/>
          <p:nvPr/>
        </p:nvGrpSpPr>
        <p:grpSpPr>
          <a:xfrm>
            <a:off x="8556218" y="3424128"/>
            <a:ext cx="628933" cy="833996"/>
            <a:chOff x="4418922" y="938542"/>
            <a:chExt cx="1013049" cy="1360154"/>
          </a:xfrm>
        </p:grpSpPr>
        <p:pic>
          <p:nvPicPr>
            <p:cNvPr id="22" name="Picture 5" descr="C:\Users\David\Pictures\Microsoft Graphics\Document Text.png"/>
            <p:cNvPicPr>
              <a:picLocks noChangeAspect="1" noChangeArrowheads="1"/>
            </p:cNvPicPr>
            <p:nvPr/>
          </p:nvPicPr>
          <p:blipFill>
            <a:blip r:embed="rId6" cstate="print"/>
            <a:srcRect/>
            <a:stretch>
              <a:fillRect/>
            </a:stretch>
          </p:blipFill>
          <p:spPr bwMode="auto">
            <a:xfrm>
              <a:off x="4571320" y="938542"/>
              <a:ext cx="860651" cy="1109787"/>
            </a:xfrm>
            <a:prstGeom prst="rect">
              <a:avLst/>
            </a:prstGeom>
            <a:noFill/>
          </p:spPr>
        </p:pic>
        <p:pic>
          <p:nvPicPr>
            <p:cNvPr id="23" name="Picture 5" descr="C:\Users\David\Pictures\Microsoft Graphics\Document Text.png"/>
            <p:cNvPicPr>
              <a:picLocks noChangeAspect="1" noChangeArrowheads="1"/>
            </p:cNvPicPr>
            <p:nvPr/>
          </p:nvPicPr>
          <p:blipFill>
            <a:blip r:embed="rId6" cstate="print"/>
            <a:srcRect/>
            <a:stretch>
              <a:fillRect/>
            </a:stretch>
          </p:blipFill>
          <p:spPr bwMode="auto">
            <a:xfrm>
              <a:off x="4506004" y="1069170"/>
              <a:ext cx="860651" cy="1109787"/>
            </a:xfrm>
            <a:prstGeom prst="rect">
              <a:avLst/>
            </a:prstGeom>
            <a:noFill/>
          </p:spPr>
        </p:pic>
        <p:pic>
          <p:nvPicPr>
            <p:cNvPr id="24" name="Picture 5" descr="C:\Users\David\Pictures\Microsoft Graphics\Document Text.png"/>
            <p:cNvPicPr>
              <a:picLocks noChangeAspect="1" noChangeArrowheads="1"/>
            </p:cNvPicPr>
            <p:nvPr/>
          </p:nvPicPr>
          <p:blipFill>
            <a:blip r:embed="rId6" cstate="print"/>
            <a:srcRect/>
            <a:stretch>
              <a:fillRect/>
            </a:stretch>
          </p:blipFill>
          <p:spPr bwMode="auto">
            <a:xfrm>
              <a:off x="4418922" y="1188909"/>
              <a:ext cx="860651" cy="1109787"/>
            </a:xfrm>
            <a:prstGeom prst="rect">
              <a:avLst/>
            </a:prstGeom>
            <a:noFill/>
          </p:spPr>
        </p:pic>
      </p:grpSp>
      <p:grpSp>
        <p:nvGrpSpPr>
          <p:cNvPr id="25" name="Documents"/>
          <p:cNvGrpSpPr/>
          <p:nvPr/>
        </p:nvGrpSpPr>
        <p:grpSpPr>
          <a:xfrm>
            <a:off x="10645731" y="2466185"/>
            <a:ext cx="628933" cy="833996"/>
            <a:chOff x="4418922" y="938542"/>
            <a:chExt cx="1013049" cy="1360154"/>
          </a:xfrm>
        </p:grpSpPr>
        <p:pic>
          <p:nvPicPr>
            <p:cNvPr id="26" name="Picture 5" descr="C:\Users\David\Pictures\Microsoft Graphics\Document Text.png"/>
            <p:cNvPicPr>
              <a:picLocks noChangeAspect="1" noChangeArrowheads="1"/>
            </p:cNvPicPr>
            <p:nvPr/>
          </p:nvPicPr>
          <p:blipFill>
            <a:blip r:embed="rId6" cstate="print"/>
            <a:srcRect/>
            <a:stretch>
              <a:fillRect/>
            </a:stretch>
          </p:blipFill>
          <p:spPr bwMode="auto">
            <a:xfrm>
              <a:off x="4571320" y="938542"/>
              <a:ext cx="860651" cy="1109787"/>
            </a:xfrm>
            <a:prstGeom prst="rect">
              <a:avLst/>
            </a:prstGeom>
            <a:noFill/>
          </p:spPr>
        </p:pic>
        <p:pic>
          <p:nvPicPr>
            <p:cNvPr id="27" name="Picture 5" descr="C:\Users\David\Pictures\Microsoft Graphics\Document Text.png"/>
            <p:cNvPicPr>
              <a:picLocks noChangeAspect="1" noChangeArrowheads="1"/>
            </p:cNvPicPr>
            <p:nvPr/>
          </p:nvPicPr>
          <p:blipFill>
            <a:blip r:embed="rId6" cstate="print"/>
            <a:srcRect/>
            <a:stretch>
              <a:fillRect/>
            </a:stretch>
          </p:blipFill>
          <p:spPr bwMode="auto">
            <a:xfrm>
              <a:off x="4506004" y="1069170"/>
              <a:ext cx="860651" cy="1109787"/>
            </a:xfrm>
            <a:prstGeom prst="rect">
              <a:avLst/>
            </a:prstGeom>
            <a:noFill/>
          </p:spPr>
        </p:pic>
        <p:pic>
          <p:nvPicPr>
            <p:cNvPr id="28" name="Picture 5" descr="C:\Users\David\Pictures\Microsoft Graphics\Document Text.png"/>
            <p:cNvPicPr>
              <a:picLocks noChangeAspect="1" noChangeArrowheads="1"/>
            </p:cNvPicPr>
            <p:nvPr/>
          </p:nvPicPr>
          <p:blipFill>
            <a:blip r:embed="rId6" cstate="print"/>
            <a:srcRect/>
            <a:stretch>
              <a:fillRect/>
            </a:stretch>
          </p:blipFill>
          <p:spPr bwMode="auto">
            <a:xfrm>
              <a:off x="4418922" y="1188909"/>
              <a:ext cx="860651" cy="1109787"/>
            </a:xfrm>
            <a:prstGeom prst="rect">
              <a:avLst/>
            </a:prstGeom>
            <a:noFill/>
          </p:spPr>
        </p:pic>
      </p:grpSp>
      <p:pic>
        <p:nvPicPr>
          <p:cNvPr id="1030" name="Picture 6" descr="C:\Users\David\Pictures\Microsoft Graphics\Database cylinder.png"/>
          <p:cNvPicPr>
            <a:picLocks noChangeAspect="1" noChangeArrowheads="1"/>
          </p:cNvPicPr>
          <p:nvPr/>
        </p:nvPicPr>
        <p:blipFill>
          <a:blip r:embed="rId7" cstate="print"/>
          <a:srcRect/>
          <a:stretch>
            <a:fillRect/>
          </a:stretch>
        </p:blipFill>
        <p:spPr bwMode="auto">
          <a:xfrm>
            <a:off x="8442348" y="1212459"/>
            <a:ext cx="525146" cy="774864"/>
          </a:xfrm>
          <a:prstGeom prst="rect">
            <a:avLst/>
          </a:prstGeom>
          <a:noFill/>
        </p:spPr>
      </p:pic>
      <p:pic>
        <p:nvPicPr>
          <p:cNvPr id="1031" name="Picture 7" descr="C:\Users\David\Documents\CM Projects\WPG0145\Project Resources\Screenshots\Aurora-Backup-wizard.png"/>
          <p:cNvPicPr>
            <a:picLocks noChangeAspect="1" noChangeArrowheads="1"/>
          </p:cNvPicPr>
          <p:nvPr/>
        </p:nvPicPr>
        <p:blipFill>
          <a:blip r:embed="rId8" cstate="print"/>
          <a:srcRect/>
          <a:stretch>
            <a:fillRect/>
          </a:stretch>
        </p:blipFill>
        <p:spPr bwMode="auto">
          <a:xfrm>
            <a:off x="10110501" y="4449225"/>
            <a:ext cx="1773602" cy="1421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259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after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500"/>
                            </p:stCondLst>
                            <p:childTnLst>
                              <p:par>
                                <p:cTn id="17" presetID="6" presetClass="emph" presetSubtype="0" accel="50000" decel="50000" autoRev="1" fill="hold" nodeType="afterEffect">
                                  <p:stCondLst>
                                    <p:cond delay="0"/>
                                  </p:stCondLst>
                                  <p:childTnLst>
                                    <p:animScale>
                                      <p:cBhvr>
                                        <p:cTn id="18" dur="500" fill="hold"/>
                                        <p:tgtEl>
                                          <p:spTgt spid="1026"/>
                                        </p:tgtEl>
                                      </p:cBhvr>
                                      <p:by x="150000" y="150000"/>
                                    </p:animScale>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1500"/>
                            </p:stCondLst>
                            <p:childTnLst>
                              <p:par>
                                <p:cTn id="23" presetID="6" presetClass="emph" presetSubtype="0" accel="50000" decel="50000" autoRev="1" fill="hold" nodeType="afterEffect">
                                  <p:stCondLst>
                                    <p:cond delay="0"/>
                                  </p:stCondLst>
                                  <p:childTnLst>
                                    <p:animScale>
                                      <p:cBhvr>
                                        <p:cTn id="24" dur="500" fill="hold"/>
                                        <p:tgtEl>
                                          <p:spTgt spid="6"/>
                                        </p:tgtEl>
                                      </p:cBhvr>
                                      <p:by x="150000" y="150000"/>
                                    </p:animScale>
                                  </p:childTnLst>
                                </p:cTn>
                              </p:par>
                            </p:childTnLst>
                          </p:cTn>
                        </p:par>
                        <p:par>
                          <p:cTn id="25" fill="hold">
                            <p:stCondLst>
                              <p:cond delay="2500"/>
                            </p:stCondLst>
                            <p:childTnLst>
                              <p:par>
                                <p:cTn id="26" presetID="1"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2500"/>
                            </p:stCondLst>
                            <p:childTnLst>
                              <p:par>
                                <p:cTn id="29" presetID="6" presetClass="emph" presetSubtype="0" accel="50000" decel="50000" autoRev="1" fill="hold" nodeType="afterEffect">
                                  <p:stCondLst>
                                    <p:cond delay="0"/>
                                  </p:stCondLst>
                                  <p:childTnLst>
                                    <p:animScale>
                                      <p:cBhvr>
                                        <p:cTn id="30" dur="500" fill="hold"/>
                                        <p:tgtEl>
                                          <p:spTgt spid="7"/>
                                        </p:tgtEl>
                                      </p:cBhvr>
                                      <p:by x="150000" y="150000"/>
                                    </p:animScale>
                                  </p:childTnLst>
                                </p:cTn>
                              </p:par>
                            </p:childTnLst>
                          </p:cTn>
                        </p:par>
                        <p:par>
                          <p:cTn id="31" fill="hold">
                            <p:stCondLst>
                              <p:cond delay="3500"/>
                            </p:stCondLst>
                            <p:childTnLst>
                              <p:par>
                                <p:cTn id="32" presetID="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3500"/>
                            </p:stCondLst>
                            <p:childTnLst>
                              <p:par>
                                <p:cTn id="35" presetID="0" presetClass="path" presetSubtype="0" accel="50000" decel="50000" fill="hold" nodeType="afterEffect">
                                  <p:stCondLst>
                                    <p:cond delay="0"/>
                                  </p:stCondLst>
                                  <p:childTnLst>
                                    <p:animMotion origin="layout" path="M -3.05556E-6 -3.46945E-18 L 0.08698 -0.09352 " pathEditMode="relative" ptsTypes="AA">
                                      <p:cBhvr>
                                        <p:cTn id="36" dur="1000" fill="hold"/>
                                        <p:tgtEl>
                                          <p:spTgt spid="20"/>
                                        </p:tgtEl>
                                        <p:attrNameLst>
                                          <p:attrName>ppt_x</p:attrName>
                                          <p:attrName>ppt_y</p:attrName>
                                        </p:attrNameLst>
                                      </p:cBhvr>
                                    </p:animMotion>
                                  </p:childTnLst>
                                </p:cTn>
                              </p:par>
                            </p:childTnLst>
                          </p:cTn>
                        </p:par>
                        <p:par>
                          <p:cTn id="37" fill="hold">
                            <p:stCondLst>
                              <p:cond delay="4500"/>
                            </p:stCondLst>
                            <p:childTnLst>
                              <p:par>
                                <p:cTn id="38" presetID="9" presetClass="exit" presetSubtype="0" fill="hold" nodeType="afterEffect">
                                  <p:stCondLst>
                                    <p:cond delay="0"/>
                                  </p:stCondLst>
                                  <p:childTnLst>
                                    <p:animEffect transition="out" filter="dissolve">
                                      <p:cBhvr>
                                        <p:cTn id="39" dur="500"/>
                                        <p:tgtEl>
                                          <p:spTgt spid="20"/>
                                        </p:tgtEl>
                                      </p:cBhvr>
                                    </p:animEffect>
                                    <p:set>
                                      <p:cBhvr>
                                        <p:cTn id="40" dur="1" fill="hold">
                                          <p:stCondLst>
                                            <p:cond delay="499"/>
                                          </p:stCondLst>
                                        </p:cTn>
                                        <p:tgtEl>
                                          <p:spTgt spid="20"/>
                                        </p:tgtEl>
                                        <p:attrNameLst>
                                          <p:attrName>style.visibility</p:attrName>
                                        </p:attrNameLst>
                                      </p:cBhvr>
                                      <p:to>
                                        <p:strVal val="hidden"/>
                                      </p:to>
                                    </p:set>
                                  </p:childTnLst>
                                </p:cTn>
                              </p:par>
                            </p:childTnLst>
                          </p:cTn>
                        </p:par>
                        <p:par>
                          <p:cTn id="41" fill="hold">
                            <p:stCondLst>
                              <p:cond delay="500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5000"/>
                            </p:stCondLst>
                            <p:childTnLst>
                              <p:par>
                                <p:cTn id="45" presetID="0" presetClass="path" presetSubtype="0" accel="50000" decel="50000" fill="hold" nodeType="afterEffect">
                                  <p:stCondLst>
                                    <p:cond delay="0"/>
                                  </p:stCondLst>
                                  <p:childTnLst>
                                    <p:animMotion origin="layout" path="M 2.22222E-6 3.7037E-7 L 0.04513 -0.23958 " pathEditMode="relative" ptsTypes="AA">
                                      <p:cBhvr>
                                        <p:cTn id="46" dur="1000" fill="hold"/>
                                        <p:tgtEl>
                                          <p:spTgt spid="21"/>
                                        </p:tgtEl>
                                        <p:attrNameLst>
                                          <p:attrName>ppt_x</p:attrName>
                                          <p:attrName>ppt_y</p:attrName>
                                        </p:attrNameLst>
                                      </p:cBhvr>
                                    </p:animMotion>
                                  </p:childTnLst>
                                </p:cTn>
                              </p:par>
                            </p:childTnLst>
                          </p:cTn>
                        </p:par>
                        <p:par>
                          <p:cTn id="47" fill="hold">
                            <p:stCondLst>
                              <p:cond delay="6000"/>
                            </p:stCondLst>
                            <p:childTnLst>
                              <p:par>
                                <p:cTn id="48" presetID="9" presetClass="exit" presetSubtype="0" fill="hold" nodeType="afterEffect">
                                  <p:stCondLst>
                                    <p:cond delay="0"/>
                                  </p:stCondLst>
                                  <p:childTnLst>
                                    <p:animEffect transition="out" filter="dissolv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childTnLst>
                          </p:cTn>
                        </p:par>
                        <p:par>
                          <p:cTn id="51" fill="hold">
                            <p:stCondLst>
                              <p:cond delay="650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par>
                          <p:cTn id="54" fill="hold">
                            <p:stCondLst>
                              <p:cond delay="6500"/>
                            </p:stCondLst>
                            <p:childTnLst>
                              <p:par>
                                <p:cTn id="55" presetID="0" presetClass="path" presetSubtype="0" accel="50000" decel="50000" fill="hold" nodeType="afterEffect">
                                  <p:stCondLst>
                                    <p:cond delay="0"/>
                                  </p:stCondLst>
                                  <p:childTnLst>
                                    <p:animMotion origin="layout" path="M 2.22222E-6 -3.7037E-6 L -0.11667 -0.12708 " pathEditMode="relative" ptsTypes="AA">
                                      <p:cBhvr>
                                        <p:cTn id="56" dur="1000" fill="hold"/>
                                        <p:tgtEl>
                                          <p:spTgt spid="25"/>
                                        </p:tgtEl>
                                        <p:attrNameLst>
                                          <p:attrName>ppt_x</p:attrName>
                                          <p:attrName>ppt_y</p:attrName>
                                        </p:attrNameLst>
                                      </p:cBhvr>
                                    </p:animMotion>
                                  </p:childTnLst>
                                </p:cTn>
                              </p:par>
                            </p:childTnLst>
                          </p:cTn>
                        </p:par>
                        <p:par>
                          <p:cTn id="57" fill="hold">
                            <p:stCondLst>
                              <p:cond delay="7500"/>
                            </p:stCondLst>
                            <p:childTnLst>
                              <p:par>
                                <p:cTn id="58" presetID="9" presetClass="exit" presetSubtype="0" fill="hold" nodeType="afterEffect">
                                  <p:stCondLst>
                                    <p:cond delay="0"/>
                                  </p:stCondLst>
                                  <p:childTnLst>
                                    <p:animEffect transition="out" filter="dissolve">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Mac Support</a:t>
            </a:r>
            <a:endParaRPr lang="en-US" dirty="0"/>
          </a:p>
        </p:txBody>
      </p:sp>
      <p:sp>
        <p:nvSpPr>
          <p:cNvPr id="10" name="Content Placeholder 9"/>
          <p:cNvSpPr>
            <a:spLocks noGrp="1"/>
          </p:cNvSpPr>
          <p:nvPr>
            <p:ph idx="1"/>
          </p:nvPr>
        </p:nvSpPr>
        <p:spPr/>
        <p:txBody>
          <a:bodyPr/>
          <a:lstStyle/>
          <a:p>
            <a:r>
              <a:rPr lang="en-US" smtClean="0"/>
              <a:t>Mac/Apple clients are now supported out-of-the-box</a:t>
            </a:r>
          </a:p>
          <a:p>
            <a:r>
              <a:rPr lang="en-US" smtClean="0"/>
              <a:t>Support for Leopard and above</a:t>
            </a:r>
          </a:p>
          <a:p>
            <a:pPr lvl="1"/>
            <a:r>
              <a:rPr lang="en-US" smtClean="0"/>
              <a:t>Macs Support Initial Configuration, Client Connector, Dashboard, Launchpad (including health alerts), and Remote Web Access</a:t>
            </a:r>
          </a:p>
          <a:p>
            <a:pPr lvl="1"/>
            <a:r>
              <a:rPr lang="en-US" smtClean="0"/>
              <a:t>Dashboard integration - Mac appears in</a:t>
            </a:r>
            <a:br>
              <a:rPr lang="en-US" smtClean="0"/>
            </a:br>
            <a:r>
              <a:rPr lang="en-US" smtClean="0"/>
              <a:t>Computers list</a:t>
            </a:r>
          </a:p>
          <a:p>
            <a:pPr lvl="1"/>
            <a:r>
              <a:rPr lang="en-US" smtClean="0"/>
              <a:t>Mac access to shared folders</a:t>
            </a:r>
          </a:p>
          <a:p>
            <a:pPr lvl="1"/>
            <a:r>
              <a:rPr lang="en-US" smtClean="0"/>
              <a:t>Mac can use server as Time Machine backup</a:t>
            </a:r>
            <a:br>
              <a:rPr lang="en-US" smtClean="0"/>
            </a:br>
            <a:r>
              <a:rPr lang="en-US" smtClean="0"/>
              <a:t>destination</a:t>
            </a:r>
          </a:p>
          <a:p>
            <a:pPr lvl="1"/>
            <a:r>
              <a:rPr lang="en-US" smtClean="0"/>
              <a:t>Mac client side support for add-ins</a:t>
            </a:r>
          </a:p>
          <a:p>
            <a:r>
              <a:rPr lang="en-US" smtClean="0"/>
              <a:t>Mac and iPhone support for Remote Web Access</a:t>
            </a:r>
            <a:endParaRPr lang="en-US" dirty="0" smtClean="0"/>
          </a:p>
        </p:txBody>
      </p:sp>
      <p:pic>
        <p:nvPicPr>
          <p:cNvPr id="3076" name="Picture 4" descr="C:\Users\David\Documents\CM Projects\WPG0145\Project Resources\Graphics\macbook.png"/>
          <p:cNvPicPr>
            <a:picLocks noChangeAspect="1" noChangeArrowheads="1"/>
          </p:cNvPicPr>
          <p:nvPr/>
        </p:nvPicPr>
        <p:blipFill>
          <a:blip r:embed="rId3" cstate="print"/>
          <a:srcRect/>
          <a:stretch>
            <a:fillRect/>
          </a:stretch>
        </p:blipFill>
        <p:spPr bwMode="auto">
          <a:xfrm flipH="1">
            <a:off x="8837612" y="3872363"/>
            <a:ext cx="2840783" cy="1871743"/>
          </a:xfrm>
          <a:prstGeom prst="rect">
            <a:avLst/>
          </a:prstGeom>
          <a:noFill/>
        </p:spPr>
      </p:pic>
    </p:spTree>
    <p:extLst>
      <p:ext uri="{BB962C8B-B14F-4D97-AF65-F5344CB8AC3E}">
        <p14:creationId xmlns:p14="http://schemas.microsoft.com/office/powerpoint/2010/main" val="341489884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1|5.6|28.8"/>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Template>
  <TotalTime>0</TotalTime>
  <Words>2124</Words>
  <Application>Microsoft Office PowerPoint</Application>
  <PresentationFormat>Custom</PresentationFormat>
  <Paragraphs>281</Paragraphs>
  <Slides>31</Slides>
  <Notes>27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TechEd_2012_Template_16x9</vt:lpstr>
      <vt:lpstr>White with Consolas font for code slides</vt:lpstr>
      <vt:lpstr>Messaging and Collaboration Scenarios with Windows Small Business Server 2011 Essentials</vt:lpstr>
      <vt:lpstr>What is SBS?</vt:lpstr>
      <vt:lpstr>Windows SBS 2011 Essentials</vt:lpstr>
      <vt:lpstr>User Experience</vt:lpstr>
      <vt:lpstr>Remote Web Access</vt:lpstr>
      <vt:lpstr>Health Monitoring and Alerts</vt:lpstr>
      <vt:lpstr>Server Backup</vt:lpstr>
      <vt:lpstr>Client Backup</vt:lpstr>
      <vt:lpstr>Mac Support</vt:lpstr>
      <vt:lpstr>Add-ins</vt:lpstr>
      <vt:lpstr>Better Together with Windows 7</vt:lpstr>
      <vt:lpstr>Better Together with Windows Phone 7</vt:lpstr>
      <vt:lpstr>Small Business Customer Needs</vt:lpstr>
      <vt:lpstr>Meet Customer Needs</vt:lpstr>
      <vt:lpstr>A Complete Solution</vt:lpstr>
      <vt:lpstr>Office 365 Integration Module technical overview</vt:lpstr>
      <vt:lpstr>Office 365 Integration Module</vt:lpstr>
      <vt:lpstr>OIM Feature Summary</vt:lpstr>
      <vt:lpstr>Simple Configuration</vt:lpstr>
      <vt:lpstr>Unified identity management</vt:lpstr>
      <vt:lpstr>Password Sync</vt:lpstr>
      <vt:lpstr>Integrated Domain Name Configuration</vt:lpstr>
      <vt:lpstr>At-a-glance view of Office 365</vt:lpstr>
      <vt:lpstr>Office 365 Integration Module</vt:lpstr>
      <vt:lpstr>PowerPoint Presentation</vt:lpstr>
      <vt:lpstr>Questions</vt:lpstr>
      <vt:lpstr>SIA, WSV, and VIR Track Resources</vt:lpstr>
      <vt:lpstr>Resources</vt:lpstr>
      <vt:lpstr>Submit your evals online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Messaging and Collaboration Scenarios with Windows Small Business Server 2011 Essentials</dc:title>
  <dc:subject>Teched2012</dc:subject>
  <dc:creator/>
  <cp:keywords>Teched2012</cp:keywords>
  <cp:lastModifiedBy/>
  <cp:revision>1</cp:revision>
  <dcterms:created xsi:type="dcterms:W3CDTF">2012-06-26T16:53:32Z</dcterms:created>
  <dcterms:modified xsi:type="dcterms:W3CDTF">2012-06-26T16:58:39Z</dcterms:modified>
</cp:coreProperties>
</file>