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 id="2147483718" r:id="rId5"/>
  </p:sldMasterIdLst>
  <p:notesMasterIdLst>
    <p:notesMasterId r:id="rId60"/>
  </p:notesMasterIdLst>
  <p:handoutMasterIdLst>
    <p:handoutMasterId r:id="rId61"/>
  </p:handoutMasterIdLst>
  <p:sldIdLst>
    <p:sldId id="257" r:id="rId6"/>
    <p:sldId id="330" r:id="rId7"/>
    <p:sldId id="349" r:id="rId8"/>
    <p:sldId id="348" r:id="rId9"/>
    <p:sldId id="331" r:id="rId10"/>
    <p:sldId id="319" r:id="rId11"/>
    <p:sldId id="325" r:id="rId12"/>
    <p:sldId id="329" r:id="rId13"/>
    <p:sldId id="332" r:id="rId14"/>
    <p:sldId id="343" r:id="rId15"/>
    <p:sldId id="344" r:id="rId16"/>
    <p:sldId id="355" r:id="rId17"/>
    <p:sldId id="356" r:id="rId18"/>
    <p:sldId id="375" r:id="rId19"/>
    <p:sldId id="374" r:id="rId20"/>
    <p:sldId id="352" r:id="rId21"/>
    <p:sldId id="362" r:id="rId22"/>
    <p:sldId id="361" r:id="rId23"/>
    <p:sldId id="333" r:id="rId24"/>
    <p:sldId id="353" r:id="rId25"/>
    <p:sldId id="341" r:id="rId26"/>
    <p:sldId id="342" r:id="rId27"/>
    <p:sldId id="334" r:id="rId28"/>
    <p:sldId id="357" r:id="rId29"/>
    <p:sldId id="358" r:id="rId30"/>
    <p:sldId id="359" r:id="rId31"/>
    <p:sldId id="360" r:id="rId32"/>
    <p:sldId id="365" r:id="rId33"/>
    <p:sldId id="366" r:id="rId34"/>
    <p:sldId id="367" r:id="rId35"/>
    <p:sldId id="327" r:id="rId36"/>
    <p:sldId id="335" r:id="rId37"/>
    <p:sldId id="336" r:id="rId38"/>
    <p:sldId id="369" r:id="rId39"/>
    <p:sldId id="337" r:id="rId40"/>
    <p:sldId id="371" r:id="rId41"/>
    <p:sldId id="338" r:id="rId42"/>
    <p:sldId id="373" r:id="rId43"/>
    <p:sldId id="328" r:id="rId44"/>
    <p:sldId id="354" r:id="rId45"/>
    <p:sldId id="363" r:id="rId46"/>
    <p:sldId id="364" r:id="rId47"/>
    <p:sldId id="339" r:id="rId48"/>
    <p:sldId id="340" r:id="rId49"/>
    <p:sldId id="345" r:id="rId50"/>
    <p:sldId id="347" r:id="rId51"/>
    <p:sldId id="350" r:id="rId52"/>
    <p:sldId id="351" r:id="rId53"/>
    <p:sldId id="368" r:id="rId54"/>
    <p:sldId id="313" r:id="rId55"/>
    <p:sldId id="314" r:id="rId56"/>
    <p:sldId id="376" r:id="rId57"/>
    <p:sldId id="271" r:id="rId58"/>
    <p:sldId id="256" r:id="rId59"/>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6998243-F5B0-465A-9945-677BA5E829E2}">
          <p14:sldIdLst>
            <p14:sldId id="257"/>
            <p14:sldId id="330"/>
            <p14:sldId id="349"/>
            <p14:sldId id="348"/>
            <p14:sldId id="331"/>
            <p14:sldId id="319"/>
            <p14:sldId id="325"/>
            <p14:sldId id="329"/>
            <p14:sldId id="332"/>
            <p14:sldId id="343"/>
            <p14:sldId id="344"/>
            <p14:sldId id="355"/>
            <p14:sldId id="356"/>
            <p14:sldId id="375"/>
            <p14:sldId id="374"/>
            <p14:sldId id="352"/>
            <p14:sldId id="362"/>
            <p14:sldId id="361"/>
            <p14:sldId id="333"/>
            <p14:sldId id="353"/>
            <p14:sldId id="341"/>
            <p14:sldId id="342"/>
            <p14:sldId id="334"/>
            <p14:sldId id="357"/>
            <p14:sldId id="358"/>
            <p14:sldId id="359"/>
            <p14:sldId id="360"/>
            <p14:sldId id="365"/>
            <p14:sldId id="366"/>
            <p14:sldId id="367"/>
            <p14:sldId id="327"/>
            <p14:sldId id="335"/>
            <p14:sldId id="336"/>
            <p14:sldId id="369"/>
            <p14:sldId id="337"/>
            <p14:sldId id="371"/>
            <p14:sldId id="338"/>
            <p14:sldId id="373"/>
            <p14:sldId id="328"/>
            <p14:sldId id="354"/>
            <p14:sldId id="363"/>
            <p14:sldId id="364"/>
            <p14:sldId id="339"/>
            <p14:sldId id="340"/>
            <p14:sldId id="345"/>
            <p14:sldId id="347"/>
            <p14:sldId id="350"/>
            <p14:sldId id="351"/>
            <p14:sldId id="368"/>
            <p14:sldId id="313"/>
            <p14:sldId id="314"/>
            <p14:sldId id="376"/>
            <p14:sldId id="271"/>
            <p14:sldId id="256"/>
          </p14:sldIdLst>
        </p14:section>
        <p14:section name="Appendix" id="{69BC4AD9-C20B-428E-8B7D-AD907E3AEA6E}">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429A16"/>
    <a:srgbClr val="F8F57B"/>
    <a:srgbClr val="59D01E"/>
    <a:srgbClr val="ACE58F"/>
    <a:srgbClr val="292929"/>
    <a:srgbClr val="333333"/>
    <a:srgbClr val="F6AE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6" autoAdjust="0"/>
    <p:restoredTop sz="94633" autoAdjust="0"/>
  </p:normalViewPr>
  <p:slideViewPr>
    <p:cSldViewPr>
      <p:cViewPr varScale="1">
        <p:scale>
          <a:sx n="123" d="100"/>
          <a:sy n="123" d="100"/>
        </p:scale>
        <p:origin x="-228" y="-102"/>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81" d="100"/>
          <a:sy n="81" d="100"/>
        </p:scale>
        <p:origin x="-315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solidFill>
                  <a:schemeClr val="tx1">
                    <a:alpha val="99000"/>
                  </a:schemeClr>
                </a:solidFill>
                <a:latin typeface="Segoe UI" pitchFamily="34" charset="0"/>
              </a:rPr>
              <a:t>TechEd</a:t>
            </a:r>
            <a:r>
              <a:rPr lang="en-US" dirty="0" smtClean="0">
                <a:solidFill>
                  <a:schemeClr val="tx1">
                    <a:alpha val="99000"/>
                  </a:schemeClr>
                </a:solidFill>
                <a:latin typeface="Segoe UI" pitchFamily="34" charset="0"/>
              </a:rPr>
              <a:t> 2012</a:t>
            </a:r>
            <a:endParaRPr lang="en-US" dirty="0">
              <a:solidFill>
                <a:schemeClr val="tx1">
                  <a:alpha val="99000"/>
                </a:schemeClr>
              </a:solidFill>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solidFill>
                  <a:schemeClr val="tx1">
                    <a:alpha val="99000"/>
                  </a:schemeClr>
                </a:solidFill>
                <a:latin typeface="Segoe UI" pitchFamily="34" charset="0"/>
              </a:rPr>
              <a:pPr/>
              <a:t>6/14/2012</a:t>
            </a:fld>
            <a:endParaRPr lang="en-US" dirty="0">
              <a:solidFill>
                <a:schemeClr val="tx1">
                  <a:alpha val="99000"/>
                </a:schemeClr>
              </a:solidFill>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chemeClr val="tx1">
                    <a:alpha val="99000"/>
                  </a:schemeClr>
                </a:solidFill>
                <a:latin typeface="Segoe UI" pitchFamily="34" charset="0"/>
              </a:rPr>
              <a:t>© 2012 Microsoft Corporation. All rights reserved. Microsoft, Windows, Windows Vista and other product names are or may be registered trademarks and/or trademarks in the U.S. and/or other countries.</a:t>
            </a:r>
          </a:p>
          <a:p>
            <a:r>
              <a:rPr lang="en-US" sz="500" dirty="0" smtClean="0">
                <a:solidFill>
                  <a:schemeClr val="tx1">
                    <a:alpha val="99000"/>
                  </a:schemeClr>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chemeClr val="tx1">
                    <a:alpha val="99000"/>
                  </a:schemeClr>
                </a:solidFill>
                <a:latin typeface="Segoe UI" pitchFamily="34" charset="0"/>
              </a:rPr>
            </a:br>
            <a:r>
              <a:rPr lang="en-US" sz="500" dirty="0" smtClean="0">
                <a:solidFill>
                  <a:schemeClr val="tx1">
                    <a:alpha val="99000"/>
                  </a:schemeClr>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solidFill>
                  <a:schemeClr val="tx1">
                    <a:alpha val="99000"/>
                  </a:schemeClr>
                </a:solidFill>
                <a:latin typeface="Segoe UI" pitchFamily="34" charset="0"/>
              </a:rPr>
              <a:pPr/>
              <a:t>‹#›</a:t>
            </a:fld>
            <a:endParaRPr lang="en-US" dirty="0">
              <a:solidFill>
                <a:schemeClr val="tx1">
                  <a:alpha val="99000"/>
                </a:schemeClr>
              </a:solidFill>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alpha val="99000"/>
                  </a:schemeClr>
                </a:solidFill>
                <a:latin typeface="Segoe UI" pitchFamily="34" charset="0"/>
              </a:defRPr>
            </a:lvl1pPr>
          </a:lstStyle>
          <a:p>
            <a:r>
              <a:rPr lang="en-US" smtClean="0"/>
              <a:t>TechEd 2012</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alpha val="99000"/>
                  </a:schemeClr>
                </a:solidFill>
                <a:latin typeface="Segoe UI" pitchFamily="34" charset="0"/>
              </a:defRPr>
            </a:lvl1pPr>
          </a:lstStyle>
          <a:p>
            <a:fld id="{7C3FBCD4-166E-446F-AF18-7D4A0CF9AEF6}" type="datetimeFigureOut">
              <a:rPr lang="en-US" smtClean="0"/>
              <a:pPr/>
              <a:t>6/14/2012</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solidFill>
                  <a:schemeClr val="tx1">
                    <a:alpha val="99000"/>
                  </a:schemeClr>
                </a:solidFill>
                <a:latin typeface="Segoe" pitchFamily="34" charset="0"/>
              </a:defRPr>
            </a:lvl1pPr>
          </a:lstStyle>
          <a:p>
            <a:r>
              <a:rPr lang="en-US" dirty="0" smtClean="0">
                <a:latin typeface="Segoe UI" pitchFamily="34" charset="0"/>
              </a:rPr>
              <a:t>© 2012 Microsoft Corporation. All rights reserved. Microsoft, Windows, Windows Vista and other product names are or may be registered trademarks and/or trademarks in the U.S. and/or other countries.</a:t>
            </a:r>
          </a:p>
          <a:p>
            <a:r>
              <a:rPr lang="en-US" dirty="0" smtClean="0">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latin typeface="Segoe UI" pitchFamily="34" charset="0"/>
              </a:rPr>
            </a:br>
            <a:r>
              <a:rPr lang="en-US" dirty="0" smtClean="0">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solidFill>
                  <a:schemeClr val="tx1">
                    <a:alpha val="99000"/>
                  </a:schemeClr>
                </a:solidFill>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alpha val="99000"/>
          </a:schemeClr>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6/14/2012 3:01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50</a:t>
            </a:fld>
            <a:endParaRPr lang="en-US" dirty="0"/>
          </a:p>
        </p:txBody>
      </p:sp>
    </p:spTree>
    <p:extLst>
      <p:ext uri="{BB962C8B-B14F-4D97-AF65-F5344CB8AC3E}">
        <p14:creationId xmlns:p14="http://schemas.microsoft.com/office/powerpoint/2010/main" val="850709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51</a:t>
            </a:fld>
            <a:endParaRPr lang="en-US" dirty="0"/>
          </a:p>
        </p:txBody>
      </p:sp>
    </p:spTree>
    <p:extLst>
      <p:ext uri="{BB962C8B-B14F-4D97-AF65-F5344CB8AC3E}">
        <p14:creationId xmlns:p14="http://schemas.microsoft.com/office/powerpoint/2010/main" val="3443836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2378276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6/14/2012 3:01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53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6/14/2012 3:01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54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28</a:t>
            </a:fld>
            <a:endParaRPr lang="en-US" dirty="0"/>
          </a:p>
        </p:txBody>
      </p:sp>
    </p:spTree>
    <p:extLst>
      <p:ext uri="{BB962C8B-B14F-4D97-AF65-F5344CB8AC3E}">
        <p14:creationId xmlns:p14="http://schemas.microsoft.com/office/powerpoint/2010/main" val="1390489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29</a:t>
            </a:fld>
            <a:endParaRPr lang="en-US" dirty="0"/>
          </a:p>
        </p:txBody>
      </p:sp>
    </p:spTree>
    <p:extLst>
      <p:ext uri="{BB962C8B-B14F-4D97-AF65-F5344CB8AC3E}">
        <p14:creationId xmlns:p14="http://schemas.microsoft.com/office/powerpoint/2010/main" val="2008178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30</a:t>
            </a:fld>
            <a:endParaRPr lang="en-US" dirty="0"/>
          </a:p>
        </p:txBody>
      </p:sp>
    </p:spTree>
    <p:extLst>
      <p:ext uri="{BB962C8B-B14F-4D97-AF65-F5344CB8AC3E}">
        <p14:creationId xmlns:p14="http://schemas.microsoft.com/office/powerpoint/2010/main" val="1087695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36</a:t>
            </a:fld>
            <a:endParaRPr lang="en-US" dirty="0"/>
          </a:p>
        </p:txBody>
      </p:sp>
    </p:spTree>
    <p:extLst>
      <p:ext uri="{BB962C8B-B14F-4D97-AF65-F5344CB8AC3E}">
        <p14:creationId xmlns:p14="http://schemas.microsoft.com/office/powerpoint/2010/main" val="1854394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41</a:t>
            </a:fld>
            <a:endParaRPr lang="en-US" dirty="0"/>
          </a:p>
        </p:txBody>
      </p:sp>
    </p:spTree>
    <p:extLst>
      <p:ext uri="{BB962C8B-B14F-4D97-AF65-F5344CB8AC3E}">
        <p14:creationId xmlns:p14="http://schemas.microsoft.com/office/powerpoint/2010/main" val="1048985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42</a:t>
            </a:fld>
            <a:endParaRPr lang="en-US" dirty="0"/>
          </a:p>
        </p:txBody>
      </p:sp>
    </p:spTree>
    <p:extLst>
      <p:ext uri="{BB962C8B-B14F-4D97-AF65-F5344CB8AC3E}">
        <p14:creationId xmlns:p14="http://schemas.microsoft.com/office/powerpoint/2010/main" val="3301138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44</a:t>
            </a:fld>
            <a:endParaRPr lang="en-US" dirty="0"/>
          </a:p>
        </p:txBody>
      </p:sp>
    </p:spTree>
    <p:extLst>
      <p:ext uri="{BB962C8B-B14F-4D97-AF65-F5344CB8AC3E}">
        <p14:creationId xmlns:p14="http://schemas.microsoft.com/office/powerpoint/2010/main" val="341274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49</a:t>
            </a:fld>
            <a:endParaRPr lang="en-US" dirty="0"/>
          </a:p>
        </p:txBody>
      </p:sp>
    </p:spTree>
    <p:extLst>
      <p:ext uri="{BB962C8B-B14F-4D97-AF65-F5344CB8AC3E}">
        <p14:creationId xmlns:p14="http://schemas.microsoft.com/office/powerpoint/2010/main" val="42012464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6" name="Arrow Bar"/>
          <p:cNvSpPr/>
          <p:nvPr userDrawn="1"/>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27"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8"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30"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Fuschia Tile"/>
          <p:cNvGrpSpPr/>
          <p:nvPr userDrawn="1"/>
        </p:nvGrpSpPr>
        <p:grpSpPr>
          <a:xfrm>
            <a:off x="1016507" y="3185266"/>
            <a:ext cx="1325880" cy="1325880"/>
            <a:chOff x="1071620" y="3044261"/>
            <a:chExt cx="1325880" cy="1325880"/>
          </a:xfrm>
        </p:grpSpPr>
        <p:sp>
          <p:nvSpPr>
            <p:cNvPr id="32" name="Rectangle 31"/>
            <p:cNvSpPr/>
            <p:nvPr/>
          </p:nvSpPr>
          <p:spPr bwMode="auto">
            <a:xfrm>
              <a:off x="1071620" y="3044261"/>
              <a:ext cx="1325880" cy="1325880"/>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3" name="Freeform 13"/>
            <p:cNvSpPr>
              <a:spLocks noEditPoints="1"/>
            </p:cNvSpPr>
            <p:nvPr/>
          </p:nvSpPr>
          <p:spPr bwMode="auto">
            <a:xfrm>
              <a:off x="1316254" y="3284926"/>
              <a:ext cx="836612" cy="841375"/>
            </a:xfrm>
            <a:custGeom>
              <a:avLst/>
              <a:gdLst>
                <a:gd name="T0" fmla="*/ 183 w 223"/>
                <a:gd name="T1" fmla="*/ 108 h 224"/>
                <a:gd name="T2" fmla="*/ 154 w 223"/>
                <a:gd name="T3" fmla="*/ 120 h 224"/>
                <a:gd name="T4" fmla="*/ 135 w 223"/>
                <a:gd name="T5" fmla="*/ 101 h 224"/>
                <a:gd name="T6" fmla="*/ 154 w 223"/>
                <a:gd name="T7" fmla="*/ 59 h 224"/>
                <a:gd name="T8" fmla="*/ 96 w 223"/>
                <a:gd name="T9" fmla="*/ 0 h 224"/>
                <a:gd name="T10" fmla="*/ 37 w 223"/>
                <a:gd name="T11" fmla="*/ 59 h 224"/>
                <a:gd name="T12" fmla="*/ 64 w 223"/>
                <a:gd name="T13" fmla="*/ 107 h 224"/>
                <a:gd name="T14" fmla="*/ 52 w 223"/>
                <a:gd name="T15" fmla="*/ 145 h 224"/>
                <a:gd name="T16" fmla="*/ 41 w 223"/>
                <a:gd name="T17" fmla="*/ 143 h 224"/>
                <a:gd name="T18" fmla="*/ 0 w 223"/>
                <a:gd name="T19" fmla="*/ 183 h 224"/>
                <a:gd name="T20" fmla="*/ 41 w 223"/>
                <a:gd name="T21" fmla="*/ 224 h 224"/>
                <a:gd name="T22" fmla="*/ 81 w 223"/>
                <a:gd name="T23" fmla="*/ 183 h 224"/>
                <a:gd name="T24" fmla="*/ 60 w 223"/>
                <a:gd name="T25" fmla="*/ 148 h 224"/>
                <a:gd name="T26" fmla="*/ 71 w 223"/>
                <a:gd name="T27" fmla="*/ 111 h 224"/>
                <a:gd name="T28" fmla="*/ 96 w 223"/>
                <a:gd name="T29" fmla="*/ 117 h 224"/>
                <a:gd name="T30" fmla="*/ 129 w 223"/>
                <a:gd name="T31" fmla="*/ 106 h 224"/>
                <a:gd name="T32" fmla="*/ 149 w 223"/>
                <a:gd name="T33" fmla="*/ 126 h 224"/>
                <a:gd name="T34" fmla="*/ 143 w 223"/>
                <a:gd name="T35" fmla="*/ 148 h 224"/>
                <a:gd name="T36" fmla="*/ 183 w 223"/>
                <a:gd name="T37" fmla="*/ 189 h 224"/>
                <a:gd name="T38" fmla="*/ 223 w 223"/>
                <a:gd name="T39" fmla="*/ 148 h 224"/>
                <a:gd name="T40" fmla="*/ 183 w 223"/>
                <a:gd name="T41" fmla="*/ 108 h 224"/>
                <a:gd name="T42" fmla="*/ 73 w 223"/>
                <a:gd name="T43" fmla="*/ 183 h 224"/>
                <a:gd name="T44" fmla="*/ 41 w 223"/>
                <a:gd name="T45" fmla="*/ 216 h 224"/>
                <a:gd name="T46" fmla="*/ 8 w 223"/>
                <a:gd name="T47" fmla="*/ 183 h 224"/>
                <a:gd name="T48" fmla="*/ 41 w 223"/>
                <a:gd name="T49" fmla="*/ 151 h 224"/>
                <a:gd name="T50" fmla="*/ 73 w 223"/>
                <a:gd name="T51" fmla="*/ 183 h 224"/>
                <a:gd name="T52" fmla="*/ 45 w 223"/>
                <a:gd name="T53" fmla="*/ 59 h 224"/>
                <a:gd name="T54" fmla="*/ 96 w 223"/>
                <a:gd name="T55" fmla="*/ 8 h 224"/>
                <a:gd name="T56" fmla="*/ 146 w 223"/>
                <a:gd name="T57" fmla="*/ 59 h 224"/>
                <a:gd name="T58" fmla="*/ 96 w 223"/>
                <a:gd name="T59" fmla="*/ 109 h 224"/>
                <a:gd name="T60" fmla="*/ 45 w 223"/>
                <a:gd name="T61" fmla="*/ 59 h 224"/>
                <a:gd name="T62" fmla="*/ 183 w 223"/>
                <a:gd name="T63" fmla="*/ 181 h 224"/>
                <a:gd name="T64" fmla="*/ 151 w 223"/>
                <a:gd name="T65" fmla="*/ 148 h 224"/>
                <a:gd name="T66" fmla="*/ 183 w 223"/>
                <a:gd name="T67" fmla="*/ 116 h 224"/>
                <a:gd name="T68" fmla="*/ 215 w 223"/>
                <a:gd name="T69" fmla="*/ 148 h 224"/>
                <a:gd name="T70" fmla="*/ 183 w 223"/>
                <a:gd name="T71" fmla="*/ 1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Orange Tile"/>
          <p:cNvGrpSpPr/>
          <p:nvPr userDrawn="1"/>
        </p:nvGrpSpPr>
        <p:grpSpPr>
          <a:xfrm>
            <a:off x="2514069" y="3185266"/>
            <a:ext cx="1325880" cy="1325880"/>
            <a:chOff x="2487267" y="3044261"/>
            <a:chExt cx="1325880" cy="1325880"/>
          </a:xfrm>
        </p:grpSpPr>
        <p:sp>
          <p:nvSpPr>
            <p:cNvPr id="35" name="Rectangle 34"/>
            <p:cNvSpPr/>
            <p:nvPr/>
          </p:nvSpPr>
          <p:spPr bwMode="auto">
            <a:xfrm>
              <a:off x="2487267" y="3044261"/>
              <a:ext cx="1325880" cy="1325880"/>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Freeform 30"/>
            <p:cNvSpPr>
              <a:spLocks noEditPoints="1"/>
            </p:cNvSpPr>
            <p:nvPr/>
          </p:nvSpPr>
          <p:spPr bwMode="auto">
            <a:xfrm>
              <a:off x="2774763" y="3284926"/>
              <a:ext cx="750888" cy="844550"/>
            </a:xfrm>
            <a:custGeom>
              <a:avLst/>
              <a:gdLst>
                <a:gd name="T0" fmla="*/ 15 w 200"/>
                <a:gd name="T1" fmla="*/ 0 h 225"/>
                <a:gd name="T2" fmla="*/ 11 w 200"/>
                <a:gd name="T3" fmla="*/ 17 h 225"/>
                <a:gd name="T4" fmla="*/ 11 w 200"/>
                <a:gd name="T5" fmla="*/ 35 h 225"/>
                <a:gd name="T6" fmla="*/ 0 w 200"/>
                <a:gd name="T7" fmla="*/ 55 h 225"/>
                <a:gd name="T8" fmla="*/ 11 w 200"/>
                <a:gd name="T9" fmla="*/ 75 h 225"/>
                <a:gd name="T10" fmla="*/ 11 w 200"/>
                <a:gd name="T11" fmla="*/ 94 h 225"/>
                <a:gd name="T12" fmla="*/ 0 w 200"/>
                <a:gd name="T13" fmla="*/ 114 h 225"/>
                <a:gd name="T14" fmla="*/ 11 w 200"/>
                <a:gd name="T15" fmla="*/ 134 h 225"/>
                <a:gd name="T16" fmla="*/ 11 w 200"/>
                <a:gd name="T17" fmla="*/ 153 h 225"/>
                <a:gd name="T18" fmla="*/ 0 w 200"/>
                <a:gd name="T19" fmla="*/ 173 h 225"/>
                <a:gd name="T20" fmla="*/ 11 w 200"/>
                <a:gd name="T21" fmla="*/ 193 h 225"/>
                <a:gd name="T22" fmla="*/ 11 w 200"/>
                <a:gd name="T23" fmla="*/ 211 h 225"/>
                <a:gd name="T24" fmla="*/ 15 w 200"/>
                <a:gd name="T25" fmla="*/ 225 h 225"/>
                <a:gd name="T26" fmla="*/ 200 w 200"/>
                <a:gd name="T27" fmla="*/ 185 h 225"/>
                <a:gd name="T28" fmla="*/ 160 w 200"/>
                <a:gd name="T29" fmla="*/ 0 h 225"/>
                <a:gd name="T30" fmla="*/ 11 w 200"/>
                <a:gd name="T31" fmla="*/ 25 h 225"/>
                <a:gd name="T32" fmla="*/ 8 w 200"/>
                <a:gd name="T33" fmla="*/ 26 h 225"/>
                <a:gd name="T34" fmla="*/ 11 w 200"/>
                <a:gd name="T35" fmla="*/ 54 h 225"/>
                <a:gd name="T36" fmla="*/ 8 w 200"/>
                <a:gd name="T37" fmla="*/ 55 h 225"/>
                <a:gd name="T38" fmla="*/ 11 w 200"/>
                <a:gd name="T39" fmla="*/ 83 h 225"/>
                <a:gd name="T40" fmla="*/ 8 w 200"/>
                <a:gd name="T41" fmla="*/ 85 h 225"/>
                <a:gd name="T42" fmla="*/ 11 w 200"/>
                <a:gd name="T43" fmla="*/ 113 h 225"/>
                <a:gd name="T44" fmla="*/ 8 w 200"/>
                <a:gd name="T45" fmla="*/ 114 h 225"/>
                <a:gd name="T46" fmla="*/ 11 w 200"/>
                <a:gd name="T47" fmla="*/ 142 h 225"/>
                <a:gd name="T48" fmla="*/ 8 w 200"/>
                <a:gd name="T49" fmla="*/ 143 h 225"/>
                <a:gd name="T50" fmla="*/ 11 w 200"/>
                <a:gd name="T51" fmla="*/ 171 h 225"/>
                <a:gd name="T52" fmla="*/ 8 w 200"/>
                <a:gd name="T53" fmla="*/ 173 h 225"/>
                <a:gd name="T54" fmla="*/ 11 w 200"/>
                <a:gd name="T55" fmla="*/ 201 h 225"/>
                <a:gd name="T56" fmla="*/ 8 w 200"/>
                <a:gd name="T57" fmla="*/ 202 h 225"/>
                <a:gd name="T58" fmla="*/ 160 w 200"/>
                <a:gd name="T59" fmla="*/ 217 h 225"/>
                <a:gd name="T60" fmla="*/ 19 w 200"/>
                <a:gd name="T61" fmla="*/ 201 h 225"/>
                <a:gd name="T62" fmla="*/ 21 w 200"/>
                <a:gd name="T63" fmla="*/ 205 h 225"/>
                <a:gd name="T64" fmla="*/ 27 w 200"/>
                <a:gd name="T65" fmla="*/ 198 h 225"/>
                <a:gd name="T66" fmla="*/ 19 w 200"/>
                <a:gd name="T67" fmla="*/ 172 h 225"/>
                <a:gd name="T68" fmla="*/ 21 w 200"/>
                <a:gd name="T69" fmla="*/ 175 h 225"/>
                <a:gd name="T70" fmla="*/ 27 w 200"/>
                <a:gd name="T71" fmla="*/ 168 h 225"/>
                <a:gd name="T72" fmla="*/ 19 w 200"/>
                <a:gd name="T73" fmla="*/ 142 h 225"/>
                <a:gd name="T74" fmla="*/ 21 w 200"/>
                <a:gd name="T75" fmla="*/ 146 h 225"/>
                <a:gd name="T76" fmla="*/ 27 w 200"/>
                <a:gd name="T77" fmla="*/ 139 h 225"/>
                <a:gd name="T78" fmla="*/ 19 w 200"/>
                <a:gd name="T79" fmla="*/ 113 h 225"/>
                <a:gd name="T80" fmla="*/ 21 w 200"/>
                <a:gd name="T81" fmla="*/ 117 h 225"/>
                <a:gd name="T82" fmla="*/ 27 w 200"/>
                <a:gd name="T83" fmla="*/ 110 h 225"/>
                <a:gd name="T84" fmla="*/ 19 w 200"/>
                <a:gd name="T85" fmla="*/ 83 h 225"/>
                <a:gd name="T86" fmla="*/ 21 w 200"/>
                <a:gd name="T87" fmla="*/ 87 h 225"/>
                <a:gd name="T88" fmla="*/ 27 w 200"/>
                <a:gd name="T89" fmla="*/ 80 h 225"/>
                <a:gd name="T90" fmla="*/ 19 w 200"/>
                <a:gd name="T91" fmla="*/ 54 h 225"/>
                <a:gd name="T92" fmla="*/ 21 w 200"/>
                <a:gd name="T93" fmla="*/ 58 h 225"/>
                <a:gd name="T94" fmla="*/ 27 w 200"/>
                <a:gd name="T95" fmla="*/ 51 h 225"/>
                <a:gd name="T96" fmla="*/ 19 w 200"/>
                <a:gd name="T97" fmla="*/ 25 h 225"/>
                <a:gd name="T98" fmla="*/ 21 w 200"/>
                <a:gd name="T99" fmla="*/ 29 h 225"/>
                <a:gd name="T100" fmla="*/ 27 w 200"/>
                <a:gd name="T101" fmla="*/ 22 h 225"/>
                <a:gd name="T102" fmla="*/ 19 w 200"/>
                <a:gd name="T103" fmla="*/ 8 h 225"/>
                <a:gd name="T104" fmla="*/ 192 w 200"/>
                <a:gd name="T105" fmla="*/ 4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225">
                  <a:moveTo>
                    <a:pt x="160" y="0"/>
                  </a:moveTo>
                  <a:cubicBezTo>
                    <a:pt x="15" y="0"/>
                    <a:pt x="15" y="0"/>
                    <a:pt x="15" y="0"/>
                  </a:cubicBezTo>
                  <a:cubicBezTo>
                    <a:pt x="12" y="0"/>
                    <a:pt x="11" y="2"/>
                    <a:pt x="11" y="4"/>
                  </a:cubicBezTo>
                  <a:cubicBezTo>
                    <a:pt x="11" y="17"/>
                    <a:pt x="11" y="17"/>
                    <a:pt x="11" y="17"/>
                  </a:cubicBezTo>
                  <a:cubicBezTo>
                    <a:pt x="4" y="18"/>
                    <a:pt x="0" y="21"/>
                    <a:pt x="0" y="26"/>
                  </a:cubicBezTo>
                  <a:cubicBezTo>
                    <a:pt x="0" y="30"/>
                    <a:pt x="4" y="34"/>
                    <a:pt x="11" y="35"/>
                  </a:cubicBezTo>
                  <a:cubicBezTo>
                    <a:pt x="11" y="46"/>
                    <a:pt x="11" y="46"/>
                    <a:pt x="11" y="46"/>
                  </a:cubicBezTo>
                  <a:cubicBezTo>
                    <a:pt x="4" y="47"/>
                    <a:pt x="0" y="51"/>
                    <a:pt x="0" y="55"/>
                  </a:cubicBezTo>
                  <a:cubicBezTo>
                    <a:pt x="0" y="60"/>
                    <a:pt x="4" y="63"/>
                    <a:pt x="11" y="65"/>
                  </a:cubicBezTo>
                  <a:cubicBezTo>
                    <a:pt x="11" y="75"/>
                    <a:pt x="11" y="75"/>
                    <a:pt x="11" y="75"/>
                  </a:cubicBezTo>
                  <a:cubicBezTo>
                    <a:pt x="4" y="76"/>
                    <a:pt x="0" y="80"/>
                    <a:pt x="0" y="85"/>
                  </a:cubicBezTo>
                  <a:cubicBezTo>
                    <a:pt x="0" y="89"/>
                    <a:pt x="4" y="93"/>
                    <a:pt x="11" y="94"/>
                  </a:cubicBezTo>
                  <a:cubicBezTo>
                    <a:pt x="11" y="105"/>
                    <a:pt x="11" y="105"/>
                    <a:pt x="11" y="105"/>
                  </a:cubicBezTo>
                  <a:cubicBezTo>
                    <a:pt x="4" y="106"/>
                    <a:pt x="0" y="109"/>
                    <a:pt x="0" y="114"/>
                  </a:cubicBezTo>
                  <a:cubicBezTo>
                    <a:pt x="0" y="119"/>
                    <a:pt x="4" y="122"/>
                    <a:pt x="11" y="123"/>
                  </a:cubicBezTo>
                  <a:cubicBezTo>
                    <a:pt x="11" y="134"/>
                    <a:pt x="11" y="134"/>
                    <a:pt x="11" y="134"/>
                  </a:cubicBezTo>
                  <a:cubicBezTo>
                    <a:pt x="4" y="135"/>
                    <a:pt x="0" y="139"/>
                    <a:pt x="0" y="143"/>
                  </a:cubicBezTo>
                  <a:cubicBezTo>
                    <a:pt x="0" y="148"/>
                    <a:pt x="4" y="152"/>
                    <a:pt x="11" y="153"/>
                  </a:cubicBezTo>
                  <a:cubicBezTo>
                    <a:pt x="11" y="163"/>
                    <a:pt x="11" y="163"/>
                    <a:pt x="11" y="163"/>
                  </a:cubicBezTo>
                  <a:cubicBezTo>
                    <a:pt x="4" y="164"/>
                    <a:pt x="0" y="168"/>
                    <a:pt x="0" y="173"/>
                  </a:cubicBezTo>
                  <a:cubicBezTo>
                    <a:pt x="0" y="177"/>
                    <a:pt x="4" y="181"/>
                    <a:pt x="11" y="182"/>
                  </a:cubicBezTo>
                  <a:cubicBezTo>
                    <a:pt x="11" y="193"/>
                    <a:pt x="11" y="193"/>
                    <a:pt x="11" y="193"/>
                  </a:cubicBezTo>
                  <a:cubicBezTo>
                    <a:pt x="4" y="194"/>
                    <a:pt x="0" y="197"/>
                    <a:pt x="0" y="202"/>
                  </a:cubicBezTo>
                  <a:cubicBezTo>
                    <a:pt x="0" y="207"/>
                    <a:pt x="4" y="210"/>
                    <a:pt x="11" y="211"/>
                  </a:cubicBezTo>
                  <a:cubicBezTo>
                    <a:pt x="11" y="221"/>
                    <a:pt x="11" y="221"/>
                    <a:pt x="11" y="221"/>
                  </a:cubicBezTo>
                  <a:cubicBezTo>
                    <a:pt x="11" y="223"/>
                    <a:pt x="12" y="225"/>
                    <a:pt x="15" y="225"/>
                  </a:cubicBezTo>
                  <a:cubicBezTo>
                    <a:pt x="160" y="225"/>
                    <a:pt x="160" y="225"/>
                    <a:pt x="160" y="225"/>
                  </a:cubicBezTo>
                  <a:cubicBezTo>
                    <a:pt x="182" y="225"/>
                    <a:pt x="200" y="207"/>
                    <a:pt x="200" y="185"/>
                  </a:cubicBezTo>
                  <a:cubicBezTo>
                    <a:pt x="200" y="40"/>
                    <a:pt x="200" y="40"/>
                    <a:pt x="200" y="40"/>
                  </a:cubicBezTo>
                  <a:cubicBezTo>
                    <a:pt x="200" y="18"/>
                    <a:pt x="182" y="0"/>
                    <a:pt x="160" y="0"/>
                  </a:cubicBezTo>
                  <a:close/>
                  <a:moveTo>
                    <a:pt x="8" y="26"/>
                  </a:moveTo>
                  <a:cubicBezTo>
                    <a:pt x="9" y="26"/>
                    <a:pt x="9" y="25"/>
                    <a:pt x="11" y="25"/>
                  </a:cubicBezTo>
                  <a:cubicBezTo>
                    <a:pt x="11" y="27"/>
                    <a:pt x="11" y="27"/>
                    <a:pt x="11" y="27"/>
                  </a:cubicBezTo>
                  <a:cubicBezTo>
                    <a:pt x="9" y="27"/>
                    <a:pt x="9" y="26"/>
                    <a:pt x="8" y="26"/>
                  </a:cubicBezTo>
                  <a:close/>
                  <a:moveTo>
                    <a:pt x="8" y="55"/>
                  </a:moveTo>
                  <a:cubicBezTo>
                    <a:pt x="9" y="55"/>
                    <a:pt x="9" y="54"/>
                    <a:pt x="11" y="54"/>
                  </a:cubicBezTo>
                  <a:cubicBezTo>
                    <a:pt x="11" y="56"/>
                    <a:pt x="11" y="56"/>
                    <a:pt x="11" y="56"/>
                  </a:cubicBezTo>
                  <a:cubicBezTo>
                    <a:pt x="9" y="56"/>
                    <a:pt x="9" y="56"/>
                    <a:pt x="8" y="55"/>
                  </a:cubicBezTo>
                  <a:close/>
                  <a:moveTo>
                    <a:pt x="8" y="85"/>
                  </a:moveTo>
                  <a:cubicBezTo>
                    <a:pt x="9" y="84"/>
                    <a:pt x="9" y="84"/>
                    <a:pt x="11" y="83"/>
                  </a:cubicBezTo>
                  <a:cubicBezTo>
                    <a:pt x="11" y="86"/>
                    <a:pt x="11" y="86"/>
                    <a:pt x="11" y="86"/>
                  </a:cubicBezTo>
                  <a:cubicBezTo>
                    <a:pt x="9" y="85"/>
                    <a:pt x="9" y="85"/>
                    <a:pt x="8" y="85"/>
                  </a:cubicBezTo>
                  <a:close/>
                  <a:moveTo>
                    <a:pt x="8" y="114"/>
                  </a:moveTo>
                  <a:cubicBezTo>
                    <a:pt x="9" y="114"/>
                    <a:pt x="9" y="113"/>
                    <a:pt x="11" y="113"/>
                  </a:cubicBezTo>
                  <a:cubicBezTo>
                    <a:pt x="11" y="115"/>
                    <a:pt x="11" y="115"/>
                    <a:pt x="11" y="115"/>
                  </a:cubicBezTo>
                  <a:cubicBezTo>
                    <a:pt x="9" y="115"/>
                    <a:pt x="9" y="114"/>
                    <a:pt x="8" y="114"/>
                  </a:cubicBezTo>
                  <a:close/>
                  <a:moveTo>
                    <a:pt x="8" y="143"/>
                  </a:moveTo>
                  <a:cubicBezTo>
                    <a:pt x="9" y="143"/>
                    <a:pt x="9" y="142"/>
                    <a:pt x="11" y="142"/>
                  </a:cubicBezTo>
                  <a:cubicBezTo>
                    <a:pt x="11" y="144"/>
                    <a:pt x="11" y="144"/>
                    <a:pt x="11" y="144"/>
                  </a:cubicBezTo>
                  <a:cubicBezTo>
                    <a:pt x="9" y="144"/>
                    <a:pt x="9" y="144"/>
                    <a:pt x="8" y="143"/>
                  </a:cubicBezTo>
                  <a:close/>
                  <a:moveTo>
                    <a:pt x="8" y="173"/>
                  </a:moveTo>
                  <a:cubicBezTo>
                    <a:pt x="9" y="172"/>
                    <a:pt x="9" y="172"/>
                    <a:pt x="11" y="171"/>
                  </a:cubicBezTo>
                  <a:cubicBezTo>
                    <a:pt x="11" y="174"/>
                    <a:pt x="11" y="174"/>
                    <a:pt x="11" y="174"/>
                  </a:cubicBezTo>
                  <a:cubicBezTo>
                    <a:pt x="9" y="173"/>
                    <a:pt x="9" y="173"/>
                    <a:pt x="8" y="173"/>
                  </a:cubicBezTo>
                  <a:close/>
                  <a:moveTo>
                    <a:pt x="8" y="202"/>
                  </a:moveTo>
                  <a:cubicBezTo>
                    <a:pt x="9" y="202"/>
                    <a:pt x="9" y="201"/>
                    <a:pt x="11" y="201"/>
                  </a:cubicBezTo>
                  <a:cubicBezTo>
                    <a:pt x="11" y="203"/>
                    <a:pt x="11" y="203"/>
                    <a:pt x="11" y="203"/>
                  </a:cubicBezTo>
                  <a:cubicBezTo>
                    <a:pt x="9" y="203"/>
                    <a:pt x="9" y="202"/>
                    <a:pt x="8" y="202"/>
                  </a:cubicBezTo>
                  <a:close/>
                  <a:moveTo>
                    <a:pt x="192" y="185"/>
                  </a:moveTo>
                  <a:cubicBezTo>
                    <a:pt x="192" y="202"/>
                    <a:pt x="177" y="217"/>
                    <a:pt x="160" y="217"/>
                  </a:cubicBezTo>
                  <a:cubicBezTo>
                    <a:pt x="19" y="217"/>
                    <a:pt x="19" y="217"/>
                    <a:pt x="19" y="217"/>
                  </a:cubicBezTo>
                  <a:cubicBezTo>
                    <a:pt x="19" y="201"/>
                    <a:pt x="19" y="201"/>
                    <a:pt x="19" y="201"/>
                  </a:cubicBezTo>
                  <a:cubicBezTo>
                    <a:pt x="20" y="201"/>
                    <a:pt x="20" y="202"/>
                    <a:pt x="21" y="202"/>
                  </a:cubicBezTo>
                  <a:cubicBezTo>
                    <a:pt x="21" y="203"/>
                    <a:pt x="22" y="203"/>
                    <a:pt x="21" y="205"/>
                  </a:cubicBezTo>
                  <a:cubicBezTo>
                    <a:pt x="29" y="207"/>
                    <a:pt x="29" y="207"/>
                    <a:pt x="29" y="207"/>
                  </a:cubicBezTo>
                  <a:cubicBezTo>
                    <a:pt x="30" y="203"/>
                    <a:pt x="29" y="200"/>
                    <a:pt x="27" y="198"/>
                  </a:cubicBezTo>
                  <a:cubicBezTo>
                    <a:pt x="26" y="195"/>
                    <a:pt x="22" y="193"/>
                    <a:pt x="19" y="193"/>
                  </a:cubicBezTo>
                  <a:cubicBezTo>
                    <a:pt x="19" y="172"/>
                    <a:pt x="19" y="172"/>
                    <a:pt x="19" y="172"/>
                  </a:cubicBezTo>
                  <a:cubicBezTo>
                    <a:pt x="20" y="172"/>
                    <a:pt x="20" y="172"/>
                    <a:pt x="21" y="173"/>
                  </a:cubicBezTo>
                  <a:cubicBezTo>
                    <a:pt x="21" y="173"/>
                    <a:pt x="22" y="174"/>
                    <a:pt x="21" y="175"/>
                  </a:cubicBezTo>
                  <a:cubicBezTo>
                    <a:pt x="29" y="178"/>
                    <a:pt x="29" y="178"/>
                    <a:pt x="29" y="178"/>
                  </a:cubicBezTo>
                  <a:cubicBezTo>
                    <a:pt x="30" y="173"/>
                    <a:pt x="29" y="170"/>
                    <a:pt x="27" y="168"/>
                  </a:cubicBezTo>
                  <a:cubicBezTo>
                    <a:pt x="26" y="166"/>
                    <a:pt x="22" y="164"/>
                    <a:pt x="19" y="163"/>
                  </a:cubicBezTo>
                  <a:cubicBezTo>
                    <a:pt x="19" y="142"/>
                    <a:pt x="19" y="142"/>
                    <a:pt x="19" y="142"/>
                  </a:cubicBezTo>
                  <a:cubicBezTo>
                    <a:pt x="20" y="143"/>
                    <a:pt x="20" y="143"/>
                    <a:pt x="21" y="144"/>
                  </a:cubicBezTo>
                  <a:cubicBezTo>
                    <a:pt x="21" y="144"/>
                    <a:pt x="22" y="145"/>
                    <a:pt x="21" y="146"/>
                  </a:cubicBezTo>
                  <a:cubicBezTo>
                    <a:pt x="29" y="148"/>
                    <a:pt x="29" y="148"/>
                    <a:pt x="29" y="148"/>
                  </a:cubicBezTo>
                  <a:cubicBezTo>
                    <a:pt x="30" y="144"/>
                    <a:pt x="29" y="141"/>
                    <a:pt x="27" y="139"/>
                  </a:cubicBezTo>
                  <a:cubicBezTo>
                    <a:pt x="26" y="136"/>
                    <a:pt x="22" y="135"/>
                    <a:pt x="19" y="134"/>
                  </a:cubicBezTo>
                  <a:cubicBezTo>
                    <a:pt x="19" y="113"/>
                    <a:pt x="19" y="113"/>
                    <a:pt x="19" y="113"/>
                  </a:cubicBezTo>
                  <a:cubicBezTo>
                    <a:pt x="20" y="113"/>
                    <a:pt x="20" y="114"/>
                    <a:pt x="21" y="114"/>
                  </a:cubicBezTo>
                  <a:cubicBezTo>
                    <a:pt x="21" y="115"/>
                    <a:pt x="22" y="115"/>
                    <a:pt x="21" y="117"/>
                  </a:cubicBezTo>
                  <a:cubicBezTo>
                    <a:pt x="29" y="119"/>
                    <a:pt x="29" y="119"/>
                    <a:pt x="29" y="119"/>
                  </a:cubicBezTo>
                  <a:cubicBezTo>
                    <a:pt x="30" y="115"/>
                    <a:pt x="29" y="111"/>
                    <a:pt x="27" y="110"/>
                  </a:cubicBezTo>
                  <a:cubicBezTo>
                    <a:pt x="26" y="107"/>
                    <a:pt x="22" y="105"/>
                    <a:pt x="19" y="105"/>
                  </a:cubicBezTo>
                  <a:cubicBezTo>
                    <a:pt x="19" y="83"/>
                    <a:pt x="19" y="83"/>
                    <a:pt x="19" y="83"/>
                  </a:cubicBezTo>
                  <a:cubicBezTo>
                    <a:pt x="20" y="84"/>
                    <a:pt x="20" y="84"/>
                    <a:pt x="21" y="85"/>
                  </a:cubicBezTo>
                  <a:cubicBezTo>
                    <a:pt x="21" y="85"/>
                    <a:pt x="22" y="86"/>
                    <a:pt x="21" y="87"/>
                  </a:cubicBezTo>
                  <a:cubicBezTo>
                    <a:pt x="29" y="90"/>
                    <a:pt x="29" y="90"/>
                    <a:pt x="29" y="90"/>
                  </a:cubicBezTo>
                  <a:cubicBezTo>
                    <a:pt x="30" y="85"/>
                    <a:pt x="29" y="82"/>
                    <a:pt x="27" y="80"/>
                  </a:cubicBezTo>
                  <a:cubicBezTo>
                    <a:pt x="26" y="78"/>
                    <a:pt x="22" y="76"/>
                    <a:pt x="19" y="75"/>
                  </a:cubicBezTo>
                  <a:cubicBezTo>
                    <a:pt x="19" y="54"/>
                    <a:pt x="19" y="54"/>
                    <a:pt x="19" y="54"/>
                  </a:cubicBezTo>
                  <a:cubicBezTo>
                    <a:pt x="20" y="54"/>
                    <a:pt x="20" y="55"/>
                    <a:pt x="21" y="56"/>
                  </a:cubicBezTo>
                  <a:cubicBezTo>
                    <a:pt x="21" y="56"/>
                    <a:pt x="22" y="56"/>
                    <a:pt x="21" y="58"/>
                  </a:cubicBezTo>
                  <a:cubicBezTo>
                    <a:pt x="29" y="60"/>
                    <a:pt x="29" y="60"/>
                    <a:pt x="29" y="60"/>
                  </a:cubicBezTo>
                  <a:cubicBezTo>
                    <a:pt x="30" y="56"/>
                    <a:pt x="29" y="53"/>
                    <a:pt x="27" y="51"/>
                  </a:cubicBezTo>
                  <a:cubicBezTo>
                    <a:pt x="26" y="48"/>
                    <a:pt x="22" y="47"/>
                    <a:pt x="19" y="46"/>
                  </a:cubicBezTo>
                  <a:cubicBezTo>
                    <a:pt x="19" y="25"/>
                    <a:pt x="19" y="25"/>
                    <a:pt x="19" y="25"/>
                  </a:cubicBezTo>
                  <a:cubicBezTo>
                    <a:pt x="20" y="25"/>
                    <a:pt x="20" y="26"/>
                    <a:pt x="21" y="26"/>
                  </a:cubicBezTo>
                  <a:cubicBezTo>
                    <a:pt x="21" y="26"/>
                    <a:pt x="22" y="27"/>
                    <a:pt x="21" y="29"/>
                  </a:cubicBezTo>
                  <a:cubicBezTo>
                    <a:pt x="29" y="31"/>
                    <a:pt x="29" y="31"/>
                    <a:pt x="29" y="31"/>
                  </a:cubicBezTo>
                  <a:cubicBezTo>
                    <a:pt x="30" y="27"/>
                    <a:pt x="29" y="23"/>
                    <a:pt x="27" y="22"/>
                  </a:cubicBezTo>
                  <a:cubicBezTo>
                    <a:pt x="26" y="19"/>
                    <a:pt x="22" y="17"/>
                    <a:pt x="19" y="16"/>
                  </a:cubicBezTo>
                  <a:cubicBezTo>
                    <a:pt x="19" y="8"/>
                    <a:pt x="19" y="8"/>
                    <a:pt x="19" y="8"/>
                  </a:cubicBezTo>
                  <a:cubicBezTo>
                    <a:pt x="160" y="8"/>
                    <a:pt x="160" y="8"/>
                    <a:pt x="160" y="8"/>
                  </a:cubicBezTo>
                  <a:cubicBezTo>
                    <a:pt x="177" y="8"/>
                    <a:pt x="192" y="22"/>
                    <a:pt x="192" y="40"/>
                  </a:cubicBezTo>
                  <a:lnTo>
                    <a:pt x="192"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Teal Tile"/>
          <p:cNvGrpSpPr/>
          <p:nvPr userDrawn="1"/>
        </p:nvGrpSpPr>
        <p:grpSpPr>
          <a:xfrm>
            <a:off x="1016507" y="4682828"/>
            <a:ext cx="1325880" cy="1325880"/>
            <a:chOff x="1020317" y="4686638"/>
            <a:chExt cx="1325880" cy="1325880"/>
          </a:xfrm>
        </p:grpSpPr>
        <p:sp>
          <p:nvSpPr>
            <p:cNvPr id="38" name="Rectangle 37"/>
            <p:cNvSpPr/>
            <p:nvPr/>
          </p:nvSpPr>
          <p:spPr bwMode="auto">
            <a:xfrm>
              <a:off x="1020317" y="4686638"/>
              <a:ext cx="1325880" cy="132588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9" name="Freeform 13"/>
            <p:cNvSpPr>
              <a:spLocks noEditPoints="1"/>
            </p:cNvSpPr>
            <p:nvPr/>
          </p:nvSpPr>
          <p:spPr bwMode="auto">
            <a:xfrm>
              <a:off x="1455948" y="4930478"/>
              <a:ext cx="454618" cy="838200"/>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 name="Green Tile"/>
          <p:cNvGrpSpPr/>
          <p:nvPr userDrawn="1"/>
        </p:nvGrpSpPr>
        <p:grpSpPr>
          <a:xfrm>
            <a:off x="2514069" y="4682828"/>
            <a:ext cx="1325880" cy="1325880"/>
            <a:chOff x="2514069" y="4682828"/>
            <a:chExt cx="1325880" cy="1325880"/>
          </a:xfrm>
        </p:grpSpPr>
        <p:sp>
          <p:nvSpPr>
            <p:cNvPr id="41" name="Rectangle 40"/>
            <p:cNvSpPr/>
            <p:nvPr/>
          </p:nvSpPr>
          <p:spPr bwMode="auto">
            <a:xfrm>
              <a:off x="2514069" y="4682828"/>
              <a:ext cx="1325880" cy="1325880"/>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46" name="Freeform 73"/>
            <p:cNvSpPr>
              <a:spLocks noEditPoints="1"/>
            </p:cNvSpPr>
            <p:nvPr userDrawn="1"/>
          </p:nvSpPr>
          <p:spPr bwMode="auto">
            <a:xfrm>
              <a:off x="2757463" y="5062311"/>
              <a:ext cx="839092" cy="702557"/>
            </a:xfrm>
            <a:custGeom>
              <a:avLst/>
              <a:gdLst>
                <a:gd name="T0" fmla="*/ 339 w 411"/>
                <a:gd name="T1" fmla="*/ 344 h 344"/>
                <a:gd name="T2" fmla="*/ 334 w 411"/>
                <a:gd name="T3" fmla="*/ 342 h 344"/>
                <a:gd name="T4" fmla="*/ 270 w 411"/>
                <a:gd name="T5" fmla="*/ 277 h 344"/>
                <a:gd name="T6" fmla="*/ 74 w 411"/>
                <a:gd name="T7" fmla="*/ 277 h 344"/>
                <a:gd name="T8" fmla="*/ 0 w 411"/>
                <a:gd name="T9" fmla="*/ 203 h 344"/>
                <a:gd name="T10" fmla="*/ 0 w 411"/>
                <a:gd name="T11" fmla="*/ 74 h 344"/>
                <a:gd name="T12" fmla="*/ 74 w 411"/>
                <a:gd name="T13" fmla="*/ 0 h 344"/>
                <a:gd name="T14" fmla="*/ 338 w 411"/>
                <a:gd name="T15" fmla="*/ 0 h 344"/>
                <a:gd name="T16" fmla="*/ 411 w 411"/>
                <a:gd name="T17" fmla="*/ 74 h 344"/>
                <a:gd name="T18" fmla="*/ 411 w 411"/>
                <a:gd name="T19" fmla="*/ 203 h 344"/>
                <a:gd name="T20" fmla="*/ 347 w 411"/>
                <a:gd name="T21" fmla="*/ 277 h 344"/>
                <a:gd name="T22" fmla="*/ 347 w 411"/>
                <a:gd name="T23" fmla="*/ 337 h 344"/>
                <a:gd name="T24" fmla="*/ 342 w 411"/>
                <a:gd name="T25" fmla="*/ 344 h 344"/>
                <a:gd name="T26" fmla="*/ 339 w 411"/>
                <a:gd name="T27" fmla="*/ 344 h 344"/>
                <a:gd name="T28" fmla="*/ 74 w 411"/>
                <a:gd name="T29" fmla="*/ 15 h 344"/>
                <a:gd name="T30" fmla="*/ 14 w 411"/>
                <a:gd name="T31" fmla="*/ 74 h 344"/>
                <a:gd name="T32" fmla="*/ 14 w 411"/>
                <a:gd name="T33" fmla="*/ 203 h 344"/>
                <a:gd name="T34" fmla="*/ 74 w 411"/>
                <a:gd name="T35" fmla="*/ 262 h 344"/>
                <a:gd name="T36" fmla="*/ 273 w 411"/>
                <a:gd name="T37" fmla="*/ 262 h 344"/>
                <a:gd name="T38" fmla="*/ 278 w 411"/>
                <a:gd name="T39" fmla="*/ 264 h 344"/>
                <a:gd name="T40" fmla="*/ 332 w 411"/>
                <a:gd name="T41" fmla="*/ 319 h 344"/>
                <a:gd name="T42" fmla="*/ 332 w 411"/>
                <a:gd name="T43" fmla="*/ 270 h 344"/>
                <a:gd name="T44" fmla="*/ 339 w 411"/>
                <a:gd name="T45" fmla="*/ 262 h 344"/>
                <a:gd name="T46" fmla="*/ 397 w 411"/>
                <a:gd name="T47" fmla="*/ 203 h 344"/>
                <a:gd name="T48" fmla="*/ 397 w 411"/>
                <a:gd name="T49" fmla="*/ 74 h 344"/>
                <a:gd name="T50" fmla="*/ 338 w 411"/>
                <a:gd name="T51" fmla="*/ 15 h 344"/>
                <a:gd name="T52" fmla="*/ 74 w 411"/>
                <a:gd name="T53" fmla="*/ 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1" h="344">
                  <a:moveTo>
                    <a:pt x="339" y="344"/>
                  </a:moveTo>
                  <a:cubicBezTo>
                    <a:pt x="337" y="344"/>
                    <a:pt x="336" y="343"/>
                    <a:pt x="334" y="342"/>
                  </a:cubicBezTo>
                  <a:cubicBezTo>
                    <a:pt x="270" y="277"/>
                    <a:pt x="270" y="277"/>
                    <a:pt x="270" y="277"/>
                  </a:cubicBezTo>
                  <a:cubicBezTo>
                    <a:pt x="74" y="277"/>
                    <a:pt x="74" y="277"/>
                    <a:pt x="74" y="277"/>
                  </a:cubicBezTo>
                  <a:cubicBezTo>
                    <a:pt x="33" y="277"/>
                    <a:pt x="0" y="244"/>
                    <a:pt x="0" y="203"/>
                  </a:cubicBezTo>
                  <a:cubicBezTo>
                    <a:pt x="0" y="74"/>
                    <a:pt x="0" y="74"/>
                    <a:pt x="0" y="74"/>
                  </a:cubicBezTo>
                  <a:cubicBezTo>
                    <a:pt x="0" y="33"/>
                    <a:pt x="33" y="0"/>
                    <a:pt x="74" y="0"/>
                  </a:cubicBezTo>
                  <a:cubicBezTo>
                    <a:pt x="338" y="0"/>
                    <a:pt x="338" y="0"/>
                    <a:pt x="338" y="0"/>
                  </a:cubicBezTo>
                  <a:cubicBezTo>
                    <a:pt x="378" y="0"/>
                    <a:pt x="411" y="33"/>
                    <a:pt x="411" y="74"/>
                  </a:cubicBezTo>
                  <a:cubicBezTo>
                    <a:pt x="411" y="203"/>
                    <a:pt x="411" y="203"/>
                    <a:pt x="411" y="203"/>
                  </a:cubicBezTo>
                  <a:cubicBezTo>
                    <a:pt x="411" y="242"/>
                    <a:pt x="384" y="273"/>
                    <a:pt x="347" y="277"/>
                  </a:cubicBezTo>
                  <a:cubicBezTo>
                    <a:pt x="347" y="337"/>
                    <a:pt x="347" y="337"/>
                    <a:pt x="347" y="337"/>
                  </a:cubicBezTo>
                  <a:cubicBezTo>
                    <a:pt x="347" y="340"/>
                    <a:pt x="345" y="342"/>
                    <a:pt x="342" y="344"/>
                  </a:cubicBezTo>
                  <a:cubicBezTo>
                    <a:pt x="341" y="344"/>
                    <a:pt x="340" y="344"/>
                    <a:pt x="339" y="344"/>
                  </a:cubicBezTo>
                  <a:close/>
                  <a:moveTo>
                    <a:pt x="74" y="15"/>
                  </a:moveTo>
                  <a:cubicBezTo>
                    <a:pt x="41" y="15"/>
                    <a:pt x="14" y="41"/>
                    <a:pt x="14" y="74"/>
                  </a:cubicBezTo>
                  <a:cubicBezTo>
                    <a:pt x="14" y="203"/>
                    <a:pt x="14" y="203"/>
                    <a:pt x="14" y="203"/>
                  </a:cubicBezTo>
                  <a:cubicBezTo>
                    <a:pt x="14" y="236"/>
                    <a:pt x="41" y="262"/>
                    <a:pt x="74" y="262"/>
                  </a:cubicBezTo>
                  <a:cubicBezTo>
                    <a:pt x="273" y="262"/>
                    <a:pt x="273" y="262"/>
                    <a:pt x="273" y="262"/>
                  </a:cubicBezTo>
                  <a:cubicBezTo>
                    <a:pt x="275" y="262"/>
                    <a:pt x="277" y="263"/>
                    <a:pt x="278" y="264"/>
                  </a:cubicBezTo>
                  <a:cubicBezTo>
                    <a:pt x="332" y="319"/>
                    <a:pt x="332" y="319"/>
                    <a:pt x="332" y="319"/>
                  </a:cubicBezTo>
                  <a:cubicBezTo>
                    <a:pt x="332" y="270"/>
                    <a:pt x="332" y="270"/>
                    <a:pt x="332" y="270"/>
                  </a:cubicBezTo>
                  <a:cubicBezTo>
                    <a:pt x="332" y="266"/>
                    <a:pt x="335" y="262"/>
                    <a:pt x="339" y="262"/>
                  </a:cubicBezTo>
                  <a:cubicBezTo>
                    <a:pt x="371" y="262"/>
                    <a:pt x="397" y="236"/>
                    <a:pt x="397" y="203"/>
                  </a:cubicBezTo>
                  <a:cubicBezTo>
                    <a:pt x="397" y="74"/>
                    <a:pt x="397" y="74"/>
                    <a:pt x="397" y="74"/>
                  </a:cubicBezTo>
                  <a:cubicBezTo>
                    <a:pt x="397" y="41"/>
                    <a:pt x="370" y="15"/>
                    <a:pt x="338" y="15"/>
                  </a:cubicBezTo>
                  <a:lnTo>
                    <a:pt x="74"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 useBgFill="1">
        <p:nvSpPr>
          <p:cNvPr id="4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4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81452" y="3231974"/>
            <a:ext cx="6718301" cy="1232464"/>
          </a:xfrm>
        </p:spPr>
        <p:txBody>
          <a:bodyPr anchor="ctr">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181452" y="5029200"/>
            <a:ext cx="6870702" cy="46325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useBgFill="1">
        <p:nvSpPr>
          <p:cNvPr id="45" name="Bottom Mask"/>
          <p:cNvSpPr/>
          <p:nvPr userDrawn="1"/>
        </p:nvSpPr>
        <p:spPr bwMode="auto">
          <a:xfrm>
            <a:off x="0" y="6010275"/>
            <a:ext cx="12188826"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05768"/>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05768"/>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MS_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72694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m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Demo</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6" name="Demo Tile"/>
          <p:cNvGrpSpPr/>
          <p:nvPr userDrawn="1"/>
        </p:nvGrpSpPr>
        <p:grpSpPr>
          <a:xfrm>
            <a:off x="1017613" y="3187884"/>
            <a:ext cx="2827252" cy="2827252"/>
            <a:chOff x="1022073" y="-1135906"/>
            <a:chExt cx="2827252" cy="2827252"/>
          </a:xfrm>
        </p:grpSpPr>
        <p:sp>
          <p:nvSpPr>
            <p:cNvPr id="17" name="Rectangle 16"/>
            <p:cNvSpPr/>
            <p:nvPr/>
          </p:nvSpPr>
          <p:spPr bwMode="auto">
            <a:xfrm>
              <a:off x="1022073" y="-1135906"/>
              <a:ext cx="2827252" cy="2827252"/>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8" name="Light bulb Icon"/>
            <p:cNvSpPr>
              <a:spLocks noEditPoints="1"/>
            </p:cNvSpPr>
            <p:nvPr/>
          </p:nvSpPr>
          <p:spPr bwMode="auto">
            <a:xfrm>
              <a:off x="1945077" y="-620805"/>
              <a:ext cx="979488" cy="1797050"/>
            </a:xfrm>
            <a:custGeom>
              <a:avLst/>
              <a:gdLst>
                <a:gd name="T0" fmla="*/ 18 w 122"/>
                <a:gd name="T1" fmla="*/ 137 h 224"/>
                <a:gd name="T2" fmla="*/ 105 w 122"/>
                <a:gd name="T3" fmla="*/ 22 h 224"/>
                <a:gd name="T4" fmla="*/ 119 w 122"/>
                <a:gd name="T5" fmla="*/ 29 h 224"/>
                <a:gd name="T6" fmla="*/ 119 w 122"/>
                <a:gd name="T7" fmla="*/ 41 h 224"/>
                <a:gd name="T8" fmla="*/ 17 w 122"/>
                <a:gd name="T9" fmla="*/ 75 h 224"/>
                <a:gd name="T10" fmla="*/ 14 w 122"/>
                <a:gd name="T11" fmla="*/ 76 h 224"/>
                <a:gd name="T12" fmla="*/ 2 w 122"/>
                <a:gd name="T13" fmla="*/ 64 h 224"/>
                <a:gd name="T14" fmla="*/ 10 w 122"/>
                <a:gd name="T15" fmla="*/ 50 h 224"/>
                <a:gd name="T16" fmla="*/ 8 w 122"/>
                <a:gd name="T17" fmla="*/ 58 h 224"/>
                <a:gd name="T18" fmla="*/ 9 w 122"/>
                <a:gd name="T19" fmla="*/ 66 h 224"/>
                <a:gd name="T20" fmla="*/ 14 w 122"/>
                <a:gd name="T21" fmla="*/ 70 h 224"/>
                <a:gd name="T22" fmla="*/ 111 w 122"/>
                <a:gd name="T23" fmla="*/ 41 h 224"/>
                <a:gd name="T24" fmla="*/ 115 w 122"/>
                <a:gd name="T25" fmla="*/ 35 h 224"/>
                <a:gd name="T26" fmla="*/ 108 w 122"/>
                <a:gd name="T27" fmla="*/ 27 h 224"/>
                <a:gd name="T28" fmla="*/ 12 w 122"/>
                <a:gd name="T29" fmla="*/ 56 h 224"/>
                <a:gd name="T30" fmla="*/ 10 w 122"/>
                <a:gd name="T31" fmla="*/ 16 h 224"/>
                <a:gd name="T32" fmla="*/ 73 w 122"/>
                <a:gd name="T33" fmla="*/ 9 h 224"/>
                <a:gd name="T34" fmla="*/ 67 w 122"/>
                <a:gd name="T35" fmla="*/ 27 h 224"/>
                <a:gd name="T36" fmla="*/ 14 w 122"/>
                <a:gd name="T37" fmla="*/ 42 h 224"/>
                <a:gd name="T38" fmla="*/ 2 w 122"/>
                <a:gd name="T39" fmla="*/ 31 h 224"/>
                <a:gd name="T40" fmla="*/ 9 w 122"/>
                <a:gd name="T41" fmla="*/ 32 h 224"/>
                <a:gd name="T42" fmla="*/ 16 w 122"/>
                <a:gd name="T43" fmla="*/ 36 h 224"/>
                <a:gd name="T44" fmla="*/ 69 w 122"/>
                <a:gd name="T45" fmla="*/ 14 h 224"/>
                <a:gd name="T46" fmla="*/ 63 w 122"/>
                <a:gd name="T47" fmla="*/ 7 h 224"/>
                <a:gd name="T48" fmla="*/ 12 w 122"/>
                <a:gd name="T49" fmla="*/ 22 h 224"/>
                <a:gd name="T50" fmla="*/ 113 w 122"/>
                <a:gd name="T51" fmla="*/ 114 h 224"/>
                <a:gd name="T52" fmla="*/ 99 w 122"/>
                <a:gd name="T53" fmla="*/ 124 h 224"/>
                <a:gd name="T54" fmla="*/ 110 w 122"/>
                <a:gd name="T55" fmla="*/ 137 h 224"/>
                <a:gd name="T56" fmla="*/ 87 w 122"/>
                <a:gd name="T57" fmla="*/ 208 h 224"/>
                <a:gd name="T58" fmla="*/ 74 w 122"/>
                <a:gd name="T59" fmla="*/ 224 h 224"/>
                <a:gd name="T60" fmla="*/ 41 w 122"/>
                <a:gd name="T61" fmla="*/ 213 h 224"/>
                <a:gd name="T62" fmla="*/ 18 w 122"/>
                <a:gd name="T63" fmla="*/ 187 h 224"/>
                <a:gd name="T64" fmla="*/ 29 w 122"/>
                <a:gd name="T65" fmla="*/ 137 h 224"/>
                <a:gd name="T66" fmla="*/ 23 w 122"/>
                <a:gd name="T67" fmla="*/ 113 h 224"/>
                <a:gd name="T68" fmla="*/ 10 w 122"/>
                <a:gd name="T69" fmla="*/ 109 h 224"/>
                <a:gd name="T70" fmla="*/ 2 w 122"/>
                <a:gd name="T71" fmla="*/ 98 h 224"/>
                <a:gd name="T72" fmla="*/ 3 w 122"/>
                <a:gd name="T73" fmla="*/ 89 h 224"/>
                <a:gd name="T74" fmla="*/ 105 w 122"/>
                <a:gd name="T75" fmla="*/ 55 h 224"/>
                <a:gd name="T76" fmla="*/ 120 w 122"/>
                <a:gd name="T77" fmla="*/ 66 h 224"/>
                <a:gd name="T78" fmla="*/ 113 w 122"/>
                <a:gd name="T79" fmla="*/ 81 h 224"/>
                <a:gd name="T80" fmla="*/ 56 w 122"/>
                <a:gd name="T81" fmla="*/ 105 h 224"/>
                <a:gd name="T82" fmla="*/ 72 w 122"/>
                <a:gd name="T83" fmla="*/ 137 h 224"/>
                <a:gd name="T84" fmla="*/ 82 w 122"/>
                <a:gd name="T85" fmla="*/ 95 h 224"/>
                <a:gd name="T86" fmla="*/ 119 w 122"/>
                <a:gd name="T87" fmla="*/ 96 h 224"/>
                <a:gd name="T88" fmla="*/ 113 w 122"/>
                <a:gd name="T89" fmla="*/ 114 h 224"/>
                <a:gd name="T90" fmla="*/ 111 w 122"/>
                <a:gd name="T91" fmla="*/ 75 h 224"/>
                <a:gd name="T92" fmla="*/ 115 w 122"/>
                <a:gd name="T93" fmla="*/ 68 h 224"/>
                <a:gd name="T94" fmla="*/ 108 w 122"/>
                <a:gd name="T95" fmla="*/ 61 h 224"/>
                <a:gd name="T96" fmla="*/ 25 w 122"/>
                <a:gd name="T97" fmla="*/ 86 h 224"/>
                <a:gd name="T98" fmla="*/ 12 w 122"/>
                <a:gd name="T99" fmla="*/ 89 h 224"/>
                <a:gd name="T100" fmla="*/ 8 w 122"/>
                <a:gd name="T101" fmla="*/ 92 h 224"/>
                <a:gd name="T102" fmla="*/ 8 w 122"/>
                <a:gd name="T103" fmla="*/ 96 h 224"/>
                <a:gd name="T104" fmla="*/ 12 w 122"/>
                <a:gd name="T105" fmla="*/ 103 h 224"/>
                <a:gd name="T106" fmla="*/ 25 w 122"/>
                <a:gd name="T107" fmla="*/ 107 h 224"/>
                <a:gd name="T108" fmla="*/ 35 w 122"/>
                <a:gd name="T109" fmla="*/ 120 h 224"/>
                <a:gd name="T110" fmla="*/ 50 w 122"/>
                <a:gd name="T111" fmla="*/ 137 h 224"/>
                <a:gd name="T112" fmla="*/ 48 w 122"/>
                <a:gd name="T113" fmla="*/ 100 h 224"/>
                <a:gd name="T114" fmla="*/ 49 w 122"/>
                <a:gd name="T115" fmla="*/ 93 h 224"/>
                <a:gd name="T116" fmla="*/ 113 w 122"/>
                <a:gd name="T117" fmla="*/ 98 h 224"/>
                <a:gd name="T118" fmla="*/ 84 w 122"/>
                <a:gd name="T119" fmla="*/ 101 h 224"/>
                <a:gd name="T120" fmla="*/ 78 w 122"/>
                <a:gd name="T121" fmla="*/ 137 h 224"/>
                <a:gd name="T122" fmla="*/ 93 w 122"/>
                <a:gd name="T123" fmla="*/ 124 h 224"/>
                <a:gd name="T124" fmla="*/ 111 w 122"/>
                <a:gd name="T125" fmla="*/ 10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2" h="224">
                  <a:moveTo>
                    <a:pt x="18" y="137"/>
                  </a:moveTo>
                  <a:cubicBezTo>
                    <a:pt x="18" y="137"/>
                    <a:pt x="18" y="137"/>
                    <a:pt x="18" y="137"/>
                  </a:cubicBezTo>
                  <a:moveTo>
                    <a:pt x="10" y="50"/>
                  </a:moveTo>
                  <a:cubicBezTo>
                    <a:pt x="105" y="22"/>
                    <a:pt x="105" y="22"/>
                    <a:pt x="105" y="22"/>
                  </a:cubicBezTo>
                  <a:cubicBezTo>
                    <a:pt x="106" y="21"/>
                    <a:pt x="107" y="21"/>
                    <a:pt x="108" y="21"/>
                  </a:cubicBezTo>
                  <a:cubicBezTo>
                    <a:pt x="113" y="21"/>
                    <a:pt x="118" y="24"/>
                    <a:pt x="119" y="29"/>
                  </a:cubicBezTo>
                  <a:cubicBezTo>
                    <a:pt x="120" y="33"/>
                    <a:pt x="120" y="33"/>
                    <a:pt x="120" y="33"/>
                  </a:cubicBezTo>
                  <a:cubicBezTo>
                    <a:pt x="121" y="36"/>
                    <a:pt x="121" y="39"/>
                    <a:pt x="119" y="41"/>
                  </a:cubicBezTo>
                  <a:cubicBezTo>
                    <a:pt x="118" y="44"/>
                    <a:pt x="116" y="46"/>
                    <a:pt x="113" y="47"/>
                  </a:cubicBezTo>
                  <a:cubicBezTo>
                    <a:pt x="17" y="75"/>
                    <a:pt x="17" y="75"/>
                    <a:pt x="17" y="75"/>
                  </a:cubicBezTo>
                  <a:cubicBezTo>
                    <a:pt x="16" y="76"/>
                    <a:pt x="15" y="76"/>
                    <a:pt x="14" y="76"/>
                  </a:cubicBezTo>
                  <a:cubicBezTo>
                    <a:pt x="14" y="76"/>
                    <a:pt x="14" y="76"/>
                    <a:pt x="14" y="76"/>
                  </a:cubicBezTo>
                  <a:cubicBezTo>
                    <a:pt x="9" y="76"/>
                    <a:pt x="5" y="73"/>
                    <a:pt x="3" y="68"/>
                  </a:cubicBezTo>
                  <a:cubicBezTo>
                    <a:pt x="2" y="64"/>
                    <a:pt x="2" y="64"/>
                    <a:pt x="2" y="64"/>
                  </a:cubicBezTo>
                  <a:cubicBezTo>
                    <a:pt x="1" y="61"/>
                    <a:pt x="2" y="58"/>
                    <a:pt x="3" y="56"/>
                  </a:cubicBezTo>
                  <a:cubicBezTo>
                    <a:pt x="5" y="53"/>
                    <a:pt x="7" y="51"/>
                    <a:pt x="10" y="50"/>
                  </a:cubicBezTo>
                  <a:close/>
                  <a:moveTo>
                    <a:pt x="12" y="56"/>
                  </a:moveTo>
                  <a:cubicBezTo>
                    <a:pt x="10" y="56"/>
                    <a:pt x="9" y="57"/>
                    <a:pt x="8" y="58"/>
                  </a:cubicBezTo>
                  <a:cubicBezTo>
                    <a:pt x="8" y="60"/>
                    <a:pt x="8" y="61"/>
                    <a:pt x="8" y="62"/>
                  </a:cubicBezTo>
                  <a:cubicBezTo>
                    <a:pt x="9" y="66"/>
                    <a:pt x="9" y="66"/>
                    <a:pt x="9" y="66"/>
                  </a:cubicBezTo>
                  <a:cubicBezTo>
                    <a:pt x="10" y="68"/>
                    <a:pt x="12" y="70"/>
                    <a:pt x="14" y="70"/>
                  </a:cubicBezTo>
                  <a:cubicBezTo>
                    <a:pt x="14" y="70"/>
                    <a:pt x="14" y="70"/>
                    <a:pt x="14" y="70"/>
                  </a:cubicBezTo>
                  <a:cubicBezTo>
                    <a:pt x="15" y="70"/>
                    <a:pt x="15" y="70"/>
                    <a:pt x="16" y="70"/>
                  </a:cubicBezTo>
                  <a:cubicBezTo>
                    <a:pt x="111" y="41"/>
                    <a:pt x="111" y="41"/>
                    <a:pt x="111" y="41"/>
                  </a:cubicBezTo>
                  <a:cubicBezTo>
                    <a:pt x="112" y="41"/>
                    <a:pt x="113" y="40"/>
                    <a:pt x="114" y="39"/>
                  </a:cubicBezTo>
                  <a:cubicBezTo>
                    <a:pt x="115" y="37"/>
                    <a:pt x="115" y="36"/>
                    <a:pt x="115" y="35"/>
                  </a:cubicBezTo>
                  <a:cubicBezTo>
                    <a:pt x="113" y="31"/>
                    <a:pt x="113" y="31"/>
                    <a:pt x="113" y="31"/>
                  </a:cubicBezTo>
                  <a:cubicBezTo>
                    <a:pt x="113" y="29"/>
                    <a:pt x="111" y="27"/>
                    <a:pt x="108" y="27"/>
                  </a:cubicBezTo>
                  <a:cubicBezTo>
                    <a:pt x="108" y="27"/>
                    <a:pt x="107" y="27"/>
                    <a:pt x="107" y="27"/>
                  </a:cubicBezTo>
                  <a:lnTo>
                    <a:pt x="12" y="56"/>
                  </a:lnTo>
                  <a:close/>
                  <a:moveTo>
                    <a:pt x="2" y="31"/>
                  </a:moveTo>
                  <a:cubicBezTo>
                    <a:pt x="0" y="25"/>
                    <a:pt x="4" y="18"/>
                    <a:pt x="10" y="16"/>
                  </a:cubicBezTo>
                  <a:cubicBezTo>
                    <a:pt x="59" y="1"/>
                    <a:pt x="59" y="1"/>
                    <a:pt x="59" y="1"/>
                  </a:cubicBezTo>
                  <a:cubicBezTo>
                    <a:pt x="65" y="0"/>
                    <a:pt x="72" y="3"/>
                    <a:pt x="73" y="9"/>
                  </a:cubicBezTo>
                  <a:cubicBezTo>
                    <a:pt x="75" y="12"/>
                    <a:pt x="75" y="12"/>
                    <a:pt x="75" y="12"/>
                  </a:cubicBezTo>
                  <a:cubicBezTo>
                    <a:pt x="76" y="18"/>
                    <a:pt x="73" y="25"/>
                    <a:pt x="67" y="27"/>
                  </a:cubicBezTo>
                  <a:cubicBezTo>
                    <a:pt x="18" y="42"/>
                    <a:pt x="18" y="42"/>
                    <a:pt x="18" y="42"/>
                  </a:cubicBezTo>
                  <a:cubicBezTo>
                    <a:pt x="16" y="42"/>
                    <a:pt x="15" y="42"/>
                    <a:pt x="14" y="42"/>
                  </a:cubicBezTo>
                  <a:cubicBezTo>
                    <a:pt x="9" y="42"/>
                    <a:pt x="5" y="39"/>
                    <a:pt x="3" y="34"/>
                  </a:cubicBezTo>
                  <a:lnTo>
                    <a:pt x="2" y="31"/>
                  </a:lnTo>
                  <a:close/>
                  <a:moveTo>
                    <a:pt x="8" y="29"/>
                  </a:moveTo>
                  <a:cubicBezTo>
                    <a:pt x="9" y="32"/>
                    <a:pt x="9" y="32"/>
                    <a:pt x="9" y="32"/>
                  </a:cubicBezTo>
                  <a:cubicBezTo>
                    <a:pt x="10" y="35"/>
                    <a:pt x="12" y="36"/>
                    <a:pt x="14" y="36"/>
                  </a:cubicBezTo>
                  <a:cubicBezTo>
                    <a:pt x="15" y="36"/>
                    <a:pt x="15" y="36"/>
                    <a:pt x="16" y="36"/>
                  </a:cubicBezTo>
                  <a:cubicBezTo>
                    <a:pt x="65" y="21"/>
                    <a:pt x="65" y="21"/>
                    <a:pt x="65" y="21"/>
                  </a:cubicBezTo>
                  <a:cubicBezTo>
                    <a:pt x="68" y="20"/>
                    <a:pt x="70" y="17"/>
                    <a:pt x="69" y="14"/>
                  </a:cubicBezTo>
                  <a:cubicBezTo>
                    <a:pt x="68" y="11"/>
                    <a:pt x="68" y="11"/>
                    <a:pt x="68" y="11"/>
                  </a:cubicBezTo>
                  <a:cubicBezTo>
                    <a:pt x="67" y="8"/>
                    <a:pt x="65" y="7"/>
                    <a:pt x="63" y="7"/>
                  </a:cubicBezTo>
                  <a:cubicBezTo>
                    <a:pt x="62" y="7"/>
                    <a:pt x="62" y="7"/>
                    <a:pt x="61" y="7"/>
                  </a:cubicBezTo>
                  <a:cubicBezTo>
                    <a:pt x="12" y="22"/>
                    <a:pt x="12" y="22"/>
                    <a:pt x="12" y="22"/>
                  </a:cubicBezTo>
                  <a:cubicBezTo>
                    <a:pt x="9" y="23"/>
                    <a:pt x="7" y="26"/>
                    <a:pt x="8" y="29"/>
                  </a:cubicBezTo>
                  <a:close/>
                  <a:moveTo>
                    <a:pt x="113" y="114"/>
                  </a:moveTo>
                  <a:cubicBezTo>
                    <a:pt x="105" y="116"/>
                    <a:pt x="105" y="116"/>
                    <a:pt x="105" y="116"/>
                  </a:cubicBezTo>
                  <a:cubicBezTo>
                    <a:pt x="102" y="117"/>
                    <a:pt x="99" y="121"/>
                    <a:pt x="99" y="124"/>
                  </a:cubicBezTo>
                  <a:cubicBezTo>
                    <a:pt x="99" y="137"/>
                    <a:pt x="99" y="137"/>
                    <a:pt x="99" y="137"/>
                  </a:cubicBezTo>
                  <a:cubicBezTo>
                    <a:pt x="110" y="137"/>
                    <a:pt x="110" y="137"/>
                    <a:pt x="110" y="137"/>
                  </a:cubicBezTo>
                  <a:cubicBezTo>
                    <a:pt x="110" y="187"/>
                    <a:pt x="110" y="187"/>
                    <a:pt x="110" y="187"/>
                  </a:cubicBezTo>
                  <a:cubicBezTo>
                    <a:pt x="110" y="198"/>
                    <a:pt x="100" y="207"/>
                    <a:pt x="87" y="208"/>
                  </a:cubicBezTo>
                  <a:cubicBezTo>
                    <a:pt x="87" y="213"/>
                    <a:pt x="87" y="213"/>
                    <a:pt x="87" y="213"/>
                  </a:cubicBezTo>
                  <a:cubicBezTo>
                    <a:pt x="87" y="219"/>
                    <a:pt x="81" y="224"/>
                    <a:pt x="74" y="224"/>
                  </a:cubicBezTo>
                  <a:cubicBezTo>
                    <a:pt x="54" y="224"/>
                    <a:pt x="54" y="224"/>
                    <a:pt x="54" y="224"/>
                  </a:cubicBezTo>
                  <a:cubicBezTo>
                    <a:pt x="47" y="224"/>
                    <a:pt x="41" y="219"/>
                    <a:pt x="41" y="213"/>
                  </a:cubicBezTo>
                  <a:cubicBezTo>
                    <a:pt x="41" y="208"/>
                    <a:pt x="41" y="208"/>
                    <a:pt x="41" y="208"/>
                  </a:cubicBezTo>
                  <a:cubicBezTo>
                    <a:pt x="28" y="207"/>
                    <a:pt x="18" y="198"/>
                    <a:pt x="18" y="187"/>
                  </a:cubicBezTo>
                  <a:cubicBezTo>
                    <a:pt x="18" y="137"/>
                    <a:pt x="18" y="137"/>
                    <a:pt x="18" y="137"/>
                  </a:cubicBezTo>
                  <a:cubicBezTo>
                    <a:pt x="29" y="137"/>
                    <a:pt x="29" y="137"/>
                    <a:pt x="29" y="137"/>
                  </a:cubicBezTo>
                  <a:cubicBezTo>
                    <a:pt x="29" y="120"/>
                    <a:pt x="29" y="120"/>
                    <a:pt x="29" y="120"/>
                  </a:cubicBezTo>
                  <a:cubicBezTo>
                    <a:pt x="29" y="117"/>
                    <a:pt x="26" y="113"/>
                    <a:pt x="23" y="113"/>
                  </a:cubicBezTo>
                  <a:cubicBezTo>
                    <a:pt x="12" y="109"/>
                    <a:pt x="12" y="109"/>
                    <a:pt x="12" y="109"/>
                  </a:cubicBezTo>
                  <a:cubicBezTo>
                    <a:pt x="10" y="109"/>
                    <a:pt x="10" y="109"/>
                    <a:pt x="10" y="109"/>
                  </a:cubicBezTo>
                  <a:cubicBezTo>
                    <a:pt x="7" y="108"/>
                    <a:pt x="4" y="105"/>
                    <a:pt x="3" y="102"/>
                  </a:cubicBezTo>
                  <a:cubicBezTo>
                    <a:pt x="2" y="98"/>
                    <a:pt x="2" y="98"/>
                    <a:pt x="2" y="98"/>
                  </a:cubicBezTo>
                  <a:cubicBezTo>
                    <a:pt x="2" y="97"/>
                    <a:pt x="2" y="97"/>
                    <a:pt x="2" y="96"/>
                  </a:cubicBezTo>
                  <a:cubicBezTo>
                    <a:pt x="2" y="94"/>
                    <a:pt x="2" y="91"/>
                    <a:pt x="3" y="89"/>
                  </a:cubicBezTo>
                  <a:cubicBezTo>
                    <a:pt x="5" y="87"/>
                    <a:pt x="7" y="85"/>
                    <a:pt x="10" y="84"/>
                  </a:cubicBezTo>
                  <a:cubicBezTo>
                    <a:pt x="105" y="55"/>
                    <a:pt x="105" y="55"/>
                    <a:pt x="105" y="55"/>
                  </a:cubicBezTo>
                  <a:cubicBezTo>
                    <a:pt x="111" y="54"/>
                    <a:pt x="118" y="57"/>
                    <a:pt x="119" y="63"/>
                  </a:cubicBezTo>
                  <a:cubicBezTo>
                    <a:pt x="120" y="66"/>
                    <a:pt x="120" y="66"/>
                    <a:pt x="120" y="66"/>
                  </a:cubicBezTo>
                  <a:cubicBezTo>
                    <a:pt x="121" y="69"/>
                    <a:pt x="121" y="72"/>
                    <a:pt x="119" y="75"/>
                  </a:cubicBezTo>
                  <a:cubicBezTo>
                    <a:pt x="118" y="78"/>
                    <a:pt x="116" y="80"/>
                    <a:pt x="113" y="81"/>
                  </a:cubicBezTo>
                  <a:cubicBezTo>
                    <a:pt x="54" y="98"/>
                    <a:pt x="54" y="98"/>
                    <a:pt x="54" y="98"/>
                  </a:cubicBezTo>
                  <a:cubicBezTo>
                    <a:pt x="55" y="100"/>
                    <a:pt x="56" y="103"/>
                    <a:pt x="56" y="105"/>
                  </a:cubicBezTo>
                  <a:cubicBezTo>
                    <a:pt x="56" y="137"/>
                    <a:pt x="56" y="137"/>
                    <a:pt x="56" y="137"/>
                  </a:cubicBezTo>
                  <a:cubicBezTo>
                    <a:pt x="72" y="137"/>
                    <a:pt x="72" y="137"/>
                    <a:pt x="72" y="137"/>
                  </a:cubicBezTo>
                  <a:cubicBezTo>
                    <a:pt x="72" y="109"/>
                    <a:pt x="72" y="109"/>
                    <a:pt x="72" y="109"/>
                  </a:cubicBezTo>
                  <a:cubicBezTo>
                    <a:pt x="72" y="103"/>
                    <a:pt x="77" y="97"/>
                    <a:pt x="82" y="95"/>
                  </a:cubicBezTo>
                  <a:cubicBezTo>
                    <a:pt x="105" y="89"/>
                    <a:pt x="105" y="89"/>
                    <a:pt x="105" y="89"/>
                  </a:cubicBezTo>
                  <a:cubicBezTo>
                    <a:pt x="111" y="87"/>
                    <a:pt x="118" y="91"/>
                    <a:pt x="119" y="96"/>
                  </a:cubicBezTo>
                  <a:cubicBezTo>
                    <a:pt x="120" y="100"/>
                    <a:pt x="120" y="100"/>
                    <a:pt x="120" y="100"/>
                  </a:cubicBezTo>
                  <a:cubicBezTo>
                    <a:pt x="122" y="106"/>
                    <a:pt x="119" y="112"/>
                    <a:pt x="113" y="114"/>
                  </a:cubicBezTo>
                  <a:close/>
                  <a:moveTo>
                    <a:pt x="49" y="93"/>
                  </a:moveTo>
                  <a:cubicBezTo>
                    <a:pt x="111" y="75"/>
                    <a:pt x="111" y="75"/>
                    <a:pt x="111" y="75"/>
                  </a:cubicBezTo>
                  <a:cubicBezTo>
                    <a:pt x="112" y="74"/>
                    <a:pt x="113" y="74"/>
                    <a:pt x="114" y="72"/>
                  </a:cubicBezTo>
                  <a:cubicBezTo>
                    <a:pt x="115" y="71"/>
                    <a:pt x="115" y="70"/>
                    <a:pt x="115" y="68"/>
                  </a:cubicBezTo>
                  <a:cubicBezTo>
                    <a:pt x="113" y="65"/>
                    <a:pt x="113" y="65"/>
                    <a:pt x="113" y="65"/>
                  </a:cubicBezTo>
                  <a:cubicBezTo>
                    <a:pt x="113" y="62"/>
                    <a:pt x="111" y="61"/>
                    <a:pt x="108" y="61"/>
                  </a:cubicBezTo>
                  <a:cubicBezTo>
                    <a:pt x="108" y="61"/>
                    <a:pt x="107" y="61"/>
                    <a:pt x="107" y="61"/>
                  </a:cubicBezTo>
                  <a:cubicBezTo>
                    <a:pt x="25" y="86"/>
                    <a:pt x="25" y="86"/>
                    <a:pt x="25" y="86"/>
                  </a:cubicBezTo>
                  <a:cubicBezTo>
                    <a:pt x="13" y="89"/>
                    <a:pt x="13" y="89"/>
                    <a:pt x="13" y="89"/>
                  </a:cubicBezTo>
                  <a:cubicBezTo>
                    <a:pt x="12" y="89"/>
                    <a:pt x="12" y="89"/>
                    <a:pt x="12" y="89"/>
                  </a:cubicBezTo>
                  <a:cubicBezTo>
                    <a:pt x="12" y="90"/>
                    <a:pt x="12" y="90"/>
                    <a:pt x="12" y="90"/>
                  </a:cubicBezTo>
                  <a:cubicBezTo>
                    <a:pt x="10" y="90"/>
                    <a:pt x="9" y="91"/>
                    <a:pt x="8" y="92"/>
                  </a:cubicBezTo>
                  <a:cubicBezTo>
                    <a:pt x="8" y="93"/>
                    <a:pt x="8" y="95"/>
                    <a:pt x="8" y="96"/>
                  </a:cubicBezTo>
                  <a:cubicBezTo>
                    <a:pt x="8" y="96"/>
                    <a:pt x="8" y="96"/>
                    <a:pt x="8" y="96"/>
                  </a:cubicBezTo>
                  <a:cubicBezTo>
                    <a:pt x="9" y="100"/>
                    <a:pt x="9" y="100"/>
                    <a:pt x="9" y="100"/>
                  </a:cubicBezTo>
                  <a:cubicBezTo>
                    <a:pt x="10" y="101"/>
                    <a:pt x="11" y="103"/>
                    <a:pt x="12" y="103"/>
                  </a:cubicBezTo>
                  <a:cubicBezTo>
                    <a:pt x="13" y="103"/>
                    <a:pt x="13" y="103"/>
                    <a:pt x="13" y="103"/>
                  </a:cubicBezTo>
                  <a:cubicBezTo>
                    <a:pt x="25" y="107"/>
                    <a:pt x="25" y="107"/>
                    <a:pt x="25" y="107"/>
                  </a:cubicBezTo>
                  <a:cubicBezTo>
                    <a:pt x="25" y="107"/>
                    <a:pt x="25" y="107"/>
                    <a:pt x="25" y="107"/>
                  </a:cubicBezTo>
                  <a:cubicBezTo>
                    <a:pt x="31" y="109"/>
                    <a:pt x="35" y="115"/>
                    <a:pt x="35" y="120"/>
                  </a:cubicBezTo>
                  <a:cubicBezTo>
                    <a:pt x="35" y="137"/>
                    <a:pt x="35" y="137"/>
                    <a:pt x="35" y="137"/>
                  </a:cubicBezTo>
                  <a:cubicBezTo>
                    <a:pt x="50" y="137"/>
                    <a:pt x="50" y="137"/>
                    <a:pt x="50" y="137"/>
                  </a:cubicBezTo>
                  <a:cubicBezTo>
                    <a:pt x="50" y="105"/>
                    <a:pt x="50" y="105"/>
                    <a:pt x="50" y="105"/>
                  </a:cubicBezTo>
                  <a:cubicBezTo>
                    <a:pt x="50" y="104"/>
                    <a:pt x="49" y="102"/>
                    <a:pt x="48" y="100"/>
                  </a:cubicBezTo>
                  <a:cubicBezTo>
                    <a:pt x="47" y="99"/>
                    <a:pt x="45" y="98"/>
                    <a:pt x="44" y="97"/>
                  </a:cubicBezTo>
                  <a:cubicBezTo>
                    <a:pt x="44" y="97"/>
                    <a:pt x="40" y="96"/>
                    <a:pt x="49" y="93"/>
                  </a:cubicBezTo>
                  <a:close/>
                  <a:moveTo>
                    <a:pt x="115" y="102"/>
                  </a:moveTo>
                  <a:cubicBezTo>
                    <a:pt x="113" y="98"/>
                    <a:pt x="113" y="98"/>
                    <a:pt x="113" y="98"/>
                  </a:cubicBezTo>
                  <a:cubicBezTo>
                    <a:pt x="113" y="95"/>
                    <a:pt x="110" y="94"/>
                    <a:pt x="107" y="95"/>
                  </a:cubicBezTo>
                  <a:cubicBezTo>
                    <a:pt x="84" y="101"/>
                    <a:pt x="84" y="101"/>
                    <a:pt x="84" y="101"/>
                  </a:cubicBezTo>
                  <a:cubicBezTo>
                    <a:pt x="81" y="102"/>
                    <a:pt x="78" y="106"/>
                    <a:pt x="78" y="109"/>
                  </a:cubicBezTo>
                  <a:cubicBezTo>
                    <a:pt x="78" y="137"/>
                    <a:pt x="78" y="137"/>
                    <a:pt x="78" y="137"/>
                  </a:cubicBezTo>
                  <a:cubicBezTo>
                    <a:pt x="93" y="137"/>
                    <a:pt x="93" y="137"/>
                    <a:pt x="93" y="137"/>
                  </a:cubicBezTo>
                  <a:cubicBezTo>
                    <a:pt x="93" y="124"/>
                    <a:pt x="93" y="124"/>
                    <a:pt x="93" y="124"/>
                  </a:cubicBezTo>
                  <a:cubicBezTo>
                    <a:pt x="93" y="118"/>
                    <a:pt x="97" y="112"/>
                    <a:pt x="103" y="111"/>
                  </a:cubicBezTo>
                  <a:cubicBezTo>
                    <a:pt x="111" y="108"/>
                    <a:pt x="111" y="108"/>
                    <a:pt x="111" y="108"/>
                  </a:cubicBezTo>
                  <a:cubicBezTo>
                    <a:pt x="114" y="108"/>
                    <a:pt x="115" y="105"/>
                    <a:pt x="115"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6">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ide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Video</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5">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9" name="Green Tile"/>
          <p:cNvGrpSpPr/>
          <p:nvPr userDrawn="1"/>
        </p:nvGrpSpPr>
        <p:grpSpPr>
          <a:xfrm>
            <a:off x="1015856" y="3187136"/>
            <a:ext cx="2827252" cy="2827252"/>
            <a:chOff x="-2619354" y="-790581"/>
            <a:chExt cx="2827252" cy="2827252"/>
          </a:xfrm>
        </p:grpSpPr>
        <p:sp>
          <p:nvSpPr>
            <p:cNvPr id="20" name="Rectangle 19"/>
            <p:cNvSpPr/>
            <p:nvPr/>
          </p:nvSpPr>
          <p:spPr bwMode="auto">
            <a:xfrm>
              <a:off x="-2619354" y="-790581"/>
              <a:ext cx="2827252" cy="282725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1" name="Play Icon"/>
            <p:cNvSpPr>
              <a:spLocks noEditPoints="1"/>
            </p:cNvSpPr>
            <p:nvPr/>
          </p:nvSpPr>
          <p:spPr bwMode="auto">
            <a:xfrm>
              <a:off x="-2097903" y="-269875"/>
              <a:ext cx="1784350" cy="1784350"/>
            </a:xfrm>
            <a:custGeom>
              <a:avLst/>
              <a:gdLst>
                <a:gd name="T0" fmla="*/ 168 w 224"/>
                <a:gd name="T1" fmla="*/ 112 h 224"/>
                <a:gd name="T2" fmla="*/ 86 w 224"/>
                <a:gd name="T3" fmla="*/ 173 h 224"/>
                <a:gd name="T4" fmla="*/ 86 w 224"/>
                <a:gd name="T5" fmla="*/ 50 h 224"/>
                <a:gd name="T6" fmla="*/ 168 w 224"/>
                <a:gd name="T7" fmla="*/ 112 h 224"/>
                <a:gd name="T8" fmla="*/ 168 w 224"/>
                <a:gd name="T9" fmla="*/ 112 h 224"/>
                <a:gd name="T10" fmla="*/ 112 w 224"/>
                <a:gd name="T11" fmla="*/ 0 h 224"/>
                <a:gd name="T12" fmla="*/ 224 w 224"/>
                <a:gd name="T13" fmla="*/ 112 h 224"/>
                <a:gd name="T14" fmla="*/ 112 w 224"/>
                <a:gd name="T15" fmla="*/ 224 h 224"/>
                <a:gd name="T16" fmla="*/ 0 w 224"/>
                <a:gd name="T17" fmla="*/ 112 h 224"/>
                <a:gd name="T18" fmla="*/ 112 w 224"/>
                <a:gd name="T19" fmla="*/ 0 h 224"/>
                <a:gd name="T20" fmla="*/ 112 w 224"/>
                <a:gd name="T21" fmla="*/ 216 h 224"/>
                <a:gd name="T22" fmla="*/ 216 w 224"/>
                <a:gd name="T23" fmla="*/ 112 h 224"/>
                <a:gd name="T24" fmla="*/ 112 w 224"/>
                <a:gd name="T25" fmla="*/ 8 h 224"/>
                <a:gd name="T26" fmla="*/ 8 w 224"/>
                <a:gd name="T27" fmla="*/ 112 h 224"/>
                <a:gd name="T28" fmla="*/ 112 w 224"/>
                <a:gd name="T29" fmla="*/ 21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224">
                  <a:moveTo>
                    <a:pt x="168" y="112"/>
                  </a:moveTo>
                  <a:cubicBezTo>
                    <a:pt x="86" y="173"/>
                    <a:pt x="86" y="173"/>
                    <a:pt x="86" y="173"/>
                  </a:cubicBezTo>
                  <a:cubicBezTo>
                    <a:pt x="86" y="50"/>
                    <a:pt x="86" y="50"/>
                    <a:pt x="86" y="50"/>
                  </a:cubicBezTo>
                  <a:cubicBezTo>
                    <a:pt x="168" y="112"/>
                    <a:pt x="168" y="112"/>
                    <a:pt x="168" y="112"/>
                  </a:cubicBezTo>
                  <a:cubicBezTo>
                    <a:pt x="168" y="112"/>
                    <a:pt x="168" y="112"/>
                    <a:pt x="168" y="112"/>
                  </a:cubicBezTo>
                  <a:close/>
                  <a:moveTo>
                    <a:pt x="112" y="0"/>
                  </a:moveTo>
                  <a:cubicBezTo>
                    <a:pt x="174" y="0"/>
                    <a:pt x="224" y="50"/>
                    <a:pt x="224" y="112"/>
                  </a:cubicBezTo>
                  <a:cubicBezTo>
                    <a:pt x="224" y="174"/>
                    <a:pt x="174" y="224"/>
                    <a:pt x="112" y="224"/>
                  </a:cubicBezTo>
                  <a:cubicBezTo>
                    <a:pt x="51" y="224"/>
                    <a:pt x="0" y="174"/>
                    <a:pt x="0" y="112"/>
                  </a:cubicBezTo>
                  <a:cubicBezTo>
                    <a:pt x="0" y="50"/>
                    <a:pt x="51" y="0"/>
                    <a:pt x="112" y="0"/>
                  </a:cubicBezTo>
                  <a:moveTo>
                    <a:pt x="112" y="216"/>
                  </a:moveTo>
                  <a:cubicBezTo>
                    <a:pt x="170" y="216"/>
                    <a:pt x="216" y="169"/>
                    <a:pt x="216" y="112"/>
                  </a:cubicBezTo>
                  <a:cubicBezTo>
                    <a:pt x="216" y="54"/>
                    <a:pt x="170" y="8"/>
                    <a:pt x="112" y="8"/>
                  </a:cubicBezTo>
                  <a:cubicBezTo>
                    <a:pt x="55" y="8"/>
                    <a:pt x="8" y="54"/>
                    <a:pt x="8" y="112"/>
                  </a:cubicBezTo>
                  <a:cubicBezTo>
                    <a:pt x="8" y="169"/>
                    <a:pt x="55" y="216"/>
                    <a:pt x="112" y="2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88345443"/>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artn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Partner</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7" name="Blue Tile"/>
          <p:cNvGrpSpPr/>
          <p:nvPr userDrawn="1"/>
        </p:nvGrpSpPr>
        <p:grpSpPr>
          <a:xfrm>
            <a:off x="1015857" y="3189726"/>
            <a:ext cx="2827252" cy="2827252"/>
            <a:chOff x="1071620" y="3044261"/>
            <a:chExt cx="1325880" cy="1325880"/>
          </a:xfrm>
        </p:grpSpPr>
        <p:sp>
          <p:nvSpPr>
            <p:cNvPr id="18" name="Rectangle 17"/>
            <p:cNvSpPr/>
            <p:nvPr/>
          </p:nvSpPr>
          <p:spPr bwMode="auto">
            <a:xfrm>
              <a:off x="1071620" y="3044261"/>
              <a:ext cx="1325880" cy="1325880"/>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Freeform 13"/>
            <p:cNvSpPr>
              <a:spLocks noEditPoints="1"/>
            </p:cNvSpPr>
            <p:nvPr/>
          </p:nvSpPr>
          <p:spPr bwMode="auto">
            <a:xfrm>
              <a:off x="1316254" y="3284926"/>
              <a:ext cx="836612" cy="841375"/>
            </a:xfrm>
            <a:custGeom>
              <a:avLst/>
              <a:gdLst>
                <a:gd name="T0" fmla="*/ 183 w 223"/>
                <a:gd name="T1" fmla="*/ 108 h 224"/>
                <a:gd name="T2" fmla="*/ 154 w 223"/>
                <a:gd name="T3" fmla="*/ 120 h 224"/>
                <a:gd name="T4" fmla="*/ 135 w 223"/>
                <a:gd name="T5" fmla="*/ 101 h 224"/>
                <a:gd name="T6" fmla="*/ 154 w 223"/>
                <a:gd name="T7" fmla="*/ 59 h 224"/>
                <a:gd name="T8" fmla="*/ 96 w 223"/>
                <a:gd name="T9" fmla="*/ 0 h 224"/>
                <a:gd name="T10" fmla="*/ 37 w 223"/>
                <a:gd name="T11" fmla="*/ 59 h 224"/>
                <a:gd name="T12" fmla="*/ 64 w 223"/>
                <a:gd name="T13" fmla="*/ 107 h 224"/>
                <a:gd name="T14" fmla="*/ 52 w 223"/>
                <a:gd name="T15" fmla="*/ 145 h 224"/>
                <a:gd name="T16" fmla="*/ 41 w 223"/>
                <a:gd name="T17" fmla="*/ 143 h 224"/>
                <a:gd name="T18" fmla="*/ 0 w 223"/>
                <a:gd name="T19" fmla="*/ 183 h 224"/>
                <a:gd name="T20" fmla="*/ 41 w 223"/>
                <a:gd name="T21" fmla="*/ 224 h 224"/>
                <a:gd name="T22" fmla="*/ 81 w 223"/>
                <a:gd name="T23" fmla="*/ 183 h 224"/>
                <a:gd name="T24" fmla="*/ 60 w 223"/>
                <a:gd name="T25" fmla="*/ 148 h 224"/>
                <a:gd name="T26" fmla="*/ 71 w 223"/>
                <a:gd name="T27" fmla="*/ 111 h 224"/>
                <a:gd name="T28" fmla="*/ 96 w 223"/>
                <a:gd name="T29" fmla="*/ 117 h 224"/>
                <a:gd name="T30" fmla="*/ 129 w 223"/>
                <a:gd name="T31" fmla="*/ 106 h 224"/>
                <a:gd name="T32" fmla="*/ 149 w 223"/>
                <a:gd name="T33" fmla="*/ 126 h 224"/>
                <a:gd name="T34" fmla="*/ 143 w 223"/>
                <a:gd name="T35" fmla="*/ 148 h 224"/>
                <a:gd name="T36" fmla="*/ 183 w 223"/>
                <a:gd name="T37" fmla="*/ 189 h 224"/>
                <a:gd name="T38" fmla="*/ 223 w 223"/>
                <a:gd name="T39" fmla="*/ 148 h 224"/>
                <a:gd name="T40" fmla="*/ 183 w 223"/>
                <a:gd name="T41" fmla="*/ 108 h 224"/>
                <a:gd name="T42" fmla="*/ 73 w 223"/>
                <a:gd name="T43" fmla="*/ 183 h 224"/>
                <a:gd name="T44" fmla="*/ 41 w 223"/>
                <a:gd name="T45" fmla="*/ 216 h 224"/>
                <a:gd name="T46" fmla="*/ 8 w 223"/>
                <a:gd name="T47" fmla="*/ 183 h 224"/>
                <a:gd name="T48" fmla="*/ 41 w 223"/>
                <a:gd name="T49" fmla="*/ 151 h 224"/>
                <a:gd name="T50" fmla="*/ 73 w 223"/>
                <a:gd name="T51" fmla="*/ 183 h 224"/>
                <a:gd name="T52" fmla="*/ 45 w 223"/>
                <a:gd name="T53" fmla="*/ 59 h 224"/>
                <a:gd name="T54" fmla="*/ 96 w 223"/>
                <a:gd name="T55" fmla="*/ 8 h 224"/>
                <a:gd name="T56" fmla="*/ 146 w 223"/>
                <a:gd name="T57" fmla="*/ 59 h 224"/>
                <a:gd name="T58" fmla="*/ 96 w 223"/>
                <a:gd name="T59" fmla="*/ 109 h 224"/>
                <a:gd name="T60" fmla="*/ 45 w 223"/>
                <a:gd name="T61" fmla="*/ 59 h 224"/>
                <a:gd name="T62" fmla="*/ 183 w 223"/>
                <a:gd name="T63" fmla="*/ 181 h 224"/>
                <a:gd name="T64" fmla="*/ 151 w 223"/>
                <a:gd name="T65" fmla="*/ 148 h 224"/>
                <a:gd name="T66" fmla="*/ 183 w 223"/>
                <a:gd name="T67" fmla="*/ 116 h 224"/>
                <a:gd name="T68" fmla="*/ 215 w 223"/>
                <a:gd name="T69" fmla="*/ 148 h 224"/>
                <a:gd name="T70" fmla="*/ 183 w 223"/>
                <a:gd name="T71" fmla="*/ 1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4241828"/>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Customer</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2">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9" name="Purple Tile"/>
          <p:cNvGrpSpPr/>
          <p:nvPr userDrawn="1"/>
        </p:nvGrpSpPr>
        <p:grpSpPr>
          <a:xfrm>
            <a:off x="1017613" y="3187136"/>
            <a:ext cx="2827252" cy="2827252"/>
            <a:chOff x="1022073" y="-1624298"/>
            <a:chExt cx="2827252" cy="2827252"/>
          </a:xfrm>
        </p:grpSpPr>
        <p:sp>
          <p:nvSpPr>
            <p:cNvPr id="20" name="Rectangle 19"/>
            <p:cNvSpPr/>
            <p:nvPr/>
          </p:nvSpPr>
          <p:spPr bwMode="auto">
            <a:xfrm>
              <a:off x="1022073" y="-1624298"/>
              <a:ext cx="2827252" cy="2827252"/>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1" name="Freeform 8"/>
            <p:cNvSpPr>
              <a:spLocks noEditPoints="1"/>
            </p:cNvSpPr>
            <p:nvPr/>
          </p:nvSpPr>
          <p:spPr bwMode="auto">
            <a:xfrm>
              <a:off x="1537798" y="-867430"/>
              <a:ext cx="1792288" cy="1501775"/>
            </a:xfrm>
            <a:custGeom>
              <a:avLst/>
              <a:gdLst>
                <a:gd name="T0" fmla="*/ 184 w 223"/>
                <a:gd name="T1" fmla="*/ 187 h 187"/>
                <a:gd name="T2" fmla="*/ 181 w 223"/>
                <a:gd name="T3" fmla="*/ 186 h 187"/>
                <a:gd name="T4" fmla="*/ 146 w 223"/>
                <a:gd name="T5" fmla="*/ 151 h 187"/>
                <a:gd name="T6" fmla="*/ 40 w 223"/>
                <a:gd name="T7" fmla="*/ 151 h 187"/>
                <a:gd name="T8" fmla="*/ 0 w 223"/>
                <a:gd name="T9" fmla="*/ 111 h 187"/>
                <a:gd name="T10" fmla="*/ 0 w 223"/>
                <a:gd name="T11" fmla="*/ 40 h 187"/>
                <a:gd name="T12" fmla="*/ 40 w 223"/>
                <a:gd name="T13" fmla="*/ 0 h 187"/>
                <a:gd name="T14" fmla="*/ 183 w 223"/>
                <a:gd name="T15" fmla="*/ 0 h 187"/>
                <a:gd name="T16" fmla="*/ 223 w 223"/>
                <a:gd name="T17" fmla="*/ 40 h 187"/>
                <a:gd name="T18" fmla="*/ 223 w 223"/>
                <a:gd name="T19" fmla="*/ 111 h 187"/>
                <a:gd name="T20" fmla="*/ 188 w 223"/>
                <a:gd name="T21" fmla="*/ 150 h 187"/>
                <a:gd name="T22" fmla="*/ 188 w 223"/>
                <a:gd name="T23" fmla="*/ 183 h 187"/>
                <a:gd name="T24" fmla="*/ 185 w 223"/>
                <a:gd name="T25" fmla="*/ 187 h 187"/>
                <a:gd name="T26" fmla="*/ 184 w 223"/>
                <a:gd name="T27" fmla="*/ 187 h 187"/>
                <a:gd name="T28" fmla="*/ 40 w 223"/>
                <a:gd name="T29" fmla="*/ 8 h 187"/>
                <a:gd name="T30" fmla="*/ 8 w 223"/>
                <a:gd name="T31" fmla="*/ 40 h 187"/>
                <a:gd name="T32" fmla="*/ 8 w 223"/>
                <a:gd name="T33" fmla="*/ 111 h 187"/>
                <a:gd name="T34" fmla="*/ 40 w 223"/>
                <a:gd name="T35" fmla="*/ 143 h 187"/>
                <a:gd name="T36" fmla="*/ 148 w 223"/>
                <a:gd name="T37" fmla="*/ 143 h 187"/>
                <a:gd name="T38" fmla="*/ 151 w 223"/>
                <a:gd name="T39" fmla="*/ 144 h 187"/>
                <a:gd name="T40" fmla="*/ 180 w 223"/>
                <a:gd name="T41" fmla="*/ 173 h 187"/>
                <a:gd name="T42" fmla="*/ 180 w 223"/>
                <a:gd name="T43" fmla="*/ 147 h 187"/>
                <a:gd name="T44" fmla="*/ 184 w 223"/>
                <a:gd name="T45" fmla="*/ 143 h 187"/>
                <a:gd name="T46" fmla="*/ 215 w 223"/>
                <a:gd name="T47" fmla="*/ 111 h 187"/>
                <a:gd name="T48" fmla="*/ 215 w 223"/>
                <a:gd name="T49" fmla="*/ 40 h 187"/>
                <a:gd name="T50" fmla="*/ 183 w 223"/>
                <a:gd name="T51" fmla="*/ 8 h 187"/>
                <a:gd name="T52" fmla="*/ 40 w 223"/>
                <a:gd name="T53" fmla="*/ 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3" h="187">
                  <a:moveTo>
                    <a:pt x="184" y="187"/>
                  </a:moveTo>
                  <a:cubicBezTo>
                    <a:pt x="183" y="187"/>
                    <a:pt x="182" y="187"/>
                    <a:pt x="181" y="186"/>
                  </a:cubicBezTo>
                  <a:cubicBezTo>
                    <a:pt x="146" y="151"/>
                    <a:pt x="146" y="151"/>
                    <a:pt x="146" y="151"/>
                  </a:cubicBezTo>
                  <a:cubicBezTo>
                    <a:pt x="40" y="151"/>
                    <a:pt x="40" y="151"/>
                    <a:pt x="40" y="151"/>
                  </a:cubicBezTo>
                  <a:cubicBezTo>
                    <a:pt x="18" y="151"/>
                    <a:pt x="0" y="133"/>
                    <a:pt x="0" y="111"/>
                  </a:cubicBezTo>
                  <a:cubicBezTo>
                    <a:pt x="0" y="40"/>
                    <a:pt x="0" y="40"/>
                    <a:pt x="0" y="40"/>
                  </a:cubicBezTo>
                  <a:cubicBezTo>
                    <a:pt x="0" y="18"/>
                    <a:pt x="18" y="0"/>
                    <a:pt x="40" y="0"/>
                  </a:cubicBezTo>
                  <a:cubicBezTo>
                    <a:pt x="183" y="0"/>
                    <a:pt x="183" y="0"/>
                    <a:pt x="183" y="0"/>
                  </a:cubicBezTo>
                  <a:cubicBezTo>
                    <a:pt x="205" y="0"/>
                    <a:pt x="223" y="18"/>
                    <a:pt x="223" y="40"/>
                  </a:cubicBezTo>
                  <a:cubicBezTo>
                    <a:pt x="223" y="111"/>
                    <a:pt x="223" y="111"/>
                    <a:pt x="223" y="111"/>
                  </a:cubicBezTo>
                  <a:cubicBezTo>
                    <a:pt x="223" y="132"/>
                    <a:pt x="208" y="148"/>
                    <a:pt x="188" y="150"/>
                  </a:cubicBezTo>
                  <a:cubicBezTo>
                    <a:pt x="188" y="183"/>
                    <a:pt x="188" y="183"/>
                    <a:pt x="188" y="183"/>
                  </a:cubicBezTo>
                  <a:cubicBezTo>
                    <a:pt x="188" y="185"/>
                    <a:pt x="187" y="186"/>
                    <a:pt x="185" y="187"/>
                  </a:cubicBezTo>
                  <a:cubicBezTo>
                    <a:pt x="185" y="187"/>
                    <a:pt x="184" y="187"/>
                    <a:pt x="184" y="187"/>
                  </a:cubicBezTo>
                  <a:moveTo>
                    <a:pt x="40" y="8"/>
                  </a:moveTo>
                  <a:cubicBezTo>
                    <a:pt x="22" y="8"/>
                    <a:pt x="8" y="23"/>
                    <a:pt x="8" y="40"/>
                  </a:cubicBezTo>
                  <a:cubicBezTo>
                    <a:pt x="8" y="111"/>
                    <a:pt x="8" y="111"/>
                    <a:pt x="8" y="111"/>
                  </a:cubicBezTo>
                  <a:cubicBezTo>
                    <a:pt x="8" y="128"/>
                    <a:pt x="22" y="143"/>
                    <a:pt x="40" y="143"/>
                  </a:cubicBezTo>
                  <a:cubicBezTo>
                    <a:pt x="148" y="143"/>
                    <a:pt x="148" y="143"/>
                    <a:pt x="148" y="143"/>
                  </a:cubicBezTo>
                  <a:cubicBezTo>
                    <a:pt x="149" y="143"/>
                    <a:pt x="150" y="143"/>
                    <a:pt x="151" y="144"/>
                  </a:cubicBezTo>
                  <a:cubicBezTo>
                    <a:pt x="180" y="173"/>
                    <a:pt x="180" y="173"/>
                    <a:pt x="180" y="173"/>
                  </a:cubicBezTo>
                  <a:cubicBezTo>
                    <a:pt x="180" y="147"/>
                    <a:pt x="180" y="147"/>
                    <a:pt x="180" y="147"/>
                  </a:cubicBezTo>
                  <a:cubicBezTo>
                    <a:pt x="180" y="144"/>
                    <a:pt x="182" y="143"/>
                    <a:pt x="184" y="143"/>
                  </a:cubicBezTo>
                  <a:cubicBezTo>
                    <a:pt x="201" y="143"/>
                    <a:pt x="215" y="129"/>
                    <a:pt x="215" y="111"/>
                  </a:cubicBezTo>
                  <a:cubicBezTo>
                    <a:pt x="215" y="40"/>
                    <a:pt x="215" y="40"/>
                    <a:pt x="215" y="40"/>
                  </a:cubicBezTo>
                  <a:cubicBezTo>
                    <a:pt x="215" y="23"/>
                    <a:pt x="200" y="8"/>
                    <a:pt x="183" y="8"/>
                  </a:cubicBezTo>
                  <a:lnTo>
                    <a:pt x="4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57423112"/>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nnouncement,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Announcement</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3">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7" name="Orange Tile"/>
          <p:cNvGrpSpPr/>
          <p:nvPr userDrawn="1"/>
        </p:nvGrpSpPr>
        <p:grpSpPr>
          <a:xfrm>
            <a:off x="1015857" y="3187483"/>
            <a:ext cx="2827252" cy="2827252"/>
            <a:chOff x="1351800" y="-1084759"/>
            <a:chExt cx="2827252" cy="2827252"/>
          </a:xfrm>
        </p:grpSpPr>
        <p:sp>
          <p:nvSpPr>
            <p:cNvPr id="18" name="Rectangle 17"/>
            <p:cNvSpPr/>
            <p:nvPr/>
          </p:nvSpPr>
          <p:spPr bwMode="auto">
            <a:xfrm>
              <a:off x="1351800" y="-1084759"/>
              <a:ext cx="2827252" cy="2827252"/>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Freeform 21"/>
            <p:cNvSpPr>
              <a:spLocks noEditPoints="1"/>
            </p:cNvSpPr>
            <p:nvPr/>
          </p:nvSpPr>
          <p:spPr bwMode="auto">
            <a:xfrm>
              <a:off x="2005011" y="-436308"/>
              <a:ext cx="1522413" cy="1530350"/>
            </a:xfrm>
            <a:custGeom>
              <a:avLst/>
              <a:gdLst>
                <a:gd name="T0" fmla="*/ 6 w 187"/>
                <a:gd name="T1" fmla="*/ 188 h 188"/>
                <a:gd name="T2" fmla="*/ 129 w 187"/>
                <a:gd name="T3" fmla="*/ 64 h 188"/>
                <a:gd name="T4" fmla="*/ 180 w 187"/>
                <a:gd name="T5" fmla="*/ 115 h 188"/>
                <a:gd name="T6" fmla="*/ 185 w 187"/>
                <a:gd name="T7" fmla="*/ 116 h 188"/>
                <a:gd name="T8" fmla="*/ 187 w 187"/>
                <a:gd name="T9" fmla="*/ 112 h 188"/>
                <a:gd name="T10" fmla="*/ 187 w 187"/>
                <a:gd name="T11" fmla="*/ 4 h 188"/>
                <a:gd name="T12" fmla="*/ 183 w 187"/>
                <a:gd name="T13" fmla="*/ 0 h 188"/>
                <a:gd name="T14" fmla="*/ 75 w 187"/>
                <a:gd name="T15" fmla="*/ 0 h 188"/>
                <a:gd name="T16" fmla="*/ 71 w 187"/>
                <a:gd name="T17" fmla="*/ 3 h 188"/>
                <a:gd name="T18" fmla="*/ 71 w 187"/>
                <a:gd name="T19" fmla="*/ 4 h 188"/>
                <a:gd name="T20" fmla="*/ 72 w 187"/>
                <a:gd name="T21" fmla="*/ 7 h 188"/>
                <a:gd name="T22" fmla="*/ 123 w 187"/>
                <a:gd name="T23" fmla="*/ 58 h 188"/>
                <a:gd name="T24" fmla="*/ 0 w 187"/>
                <a:gd name="T25" fmla="*/ 182 h 188"/>
                <a:gd name="T26" fmla="*/ 6 w 187"/>
                <a:gd name="T27" fmla="*/ 188 h 188"/>
                <a:gd name="T28" fmla="*/ 179 w 187"/>
                <a:gd name="T29" fmla="*/ 8 h 188"/>
                <a:gd name="T30" fmla="*/ 179 w 187"/>
                <a:gd name="T31" fmla="*/ 103 h 188"/>
                <a:gd name="T32" fmla="*/ 85 w 187"/>
                <a:gd name="T33" fmla="*/ 8 h 188"/>
                <a:gd name="T34" fmla="*/ 179 w 187"/>
                <a:gd name="T35" fmla="*/ 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8">
                  <a:moveTo>
                    <a:pt x="6" y="188"/>
                  </a:moveTo>
                  <a:cubicBezTo>
                    <a:pt x="129" y="64"/>
                    <a:pt x="129" y="64"/>
                    <a:pt x="129" y="64"/>
                  </a:cubicBezTo>
                  <a:cubicBezTo>
                    <a:pt x="180" y="115"/>
                    <a:pt x="180" y="115"/>
                    <a:pt x="180" y="115"/>
                  </a:cubicBezTo>
                  <a:cubicBezTo>
                    <a:pt x="181" y="116"/>
                    <a:pt x="183" y="117"/>
                    <a:pt x="185" y="116"/>
                  </a:cubicBezTo>
                  <a:cubicBezTo>
                    <a:pt x="186" y="116"/>
                    <a:pt x="187" y="114"/>
                    <a:pt x="187" y="112"/>
                  </a:cubicBezTo>
                  <a:cubicBezTo>
                    <a:pt x="187" y="4"/>
                    <a:pt x="187" y="4"/>
                    <a:pt x="187" y="4"/>
                  </a:cubicBezTo>
                  <a:cubicBezTo>
                    <a:pt x="187" y="2"/>
                    <a:pt x="185" y="0"/>
                    <a:pt x="183" y="0"/>
                  </a:cubicBezTo>
                  <a:cubicBezTo>
                    <a:pt x="75" y="0"/>
                    <a:pt x="75" y="0"/>
                    <a:pt x="75" y="0"/>
                  </a:cubicBezTo>
                  <a:cubicBezTo>
                    <a:pt x="73" y="0"/>
                    <a:pt x="72" y="1"/>
                    <a:pt x="71" y="3"/>
                  </a:cubicBezTo>
                  <a:cubicBezTo>
                    <a:pt x="71" y="3"/>
                    <a:pt x="71" y="4"/>
                    <a:pt x="71" y="4"/>
                  </a:cubicBezTo>
                  <a:cubicBezTo>
                    <a:pt x="71" y="6"/>
                    <a:pt x="71" y="7"/>
                    <a:pt x="72" y="7"/>
                  </a:cubicBezTo>
                  <a:cubicBezTo>
                    <a:pt x="123" y="58"/>
                    <a:pt x="123" y="58"/>
                    <a:pt x="123" y="58"/>
                  </a:cubicBezTo>
                  <a:cubicBezTo>
                    <a:pt x="0" y="182"/>
                    <a:pt x="0" y="182"/>
                    <a:pt x="0" y="182"/>
                  </a:cubicBezTo>
                  <a:lnTo>
                    <a:pt x="6" y="188"/>
                  </a:lnTo>
                  <a:close/>
                  <a:moveTo>
                    <a:pt x="179" y="8"/>
                  </a:moveTo>
                  <a:cubicBezTo>
                    <a:pt x="179" y="103"/>
                    <a:pt x="179" y="103"/>
                    <a:pt x="179" y="103"/>
                  </a:cubicBezTo>
                  <a:cubicBezTo>
                    <a:pt x="85" y="8"/>
                    <a:pt x="85" y="8"/>
                    <a:pt x="85" y="8"/>
                  </a:cubicBezTo>
                  <a:lnTo>
                    <a:pt x="179"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63407968"/>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Title</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4">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9" name="Teal Tile"/>
          <p:cNvGrpSpPr/>
          <p:nvPr userDrawn="1"/>
        </p:nvGrpSpPr>
        <p:grpSpPr>
          <a:xfrm>
            <a:off x="1015856" y="3187136"/>
            <a:ext cx="2827252" cy="2827252"/>
            <a:chOff x="823093" y="-1413626"/>
            <a:chExt cx="2827252" cy="2827252"/>
          </a:xfrm>
        </p:grpSpPr>
        <p:sp>
          <p:nvSpPr>
            <p:cNvPr id="20" name="Rectangle 19"/>
            <p:cNvSpPr/>
            <p:nvPr/>
          </p:nvSpPr>
          <p:spPr bwMode="auto">
            <a:xfrm>
              <a:off x="823093" y="-1413626"/>
              <a:ext cx="2827252" cy="2827252"/>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1" name="Freeform 20"/>
            <p:cNvSpPr>
              <a:spLocks noEditPoints="1"/>
            </p:cNvSpPr>
            <p:nvPr/>
          </p:nvSpPr>
          <p:spPr bwMode="auto">
            <a:xfrm>
              <a:off x="1397725" y="-232569"/>
              <a:ext cx="1677988" cy="465138"/>
            </a:xfrm>
            <a:custGeom>
              <a:avLst/>
              <a:gdLst>
                <a:gd name="T0" fmla="*/ 0 w 209"/>
                <a:gd name="T1" fmla="*/ 25 h 58"/>
                <a:gd name="T2" fmla="*/ 20 w 209"/>
                <a:gd name="T3" fmla="*/ 25 h 58"/>
                <a:gd name="T4" fmla="*/ 20 w 209"/>
                <a:gd name="T5" fmla="*/ 33 h 58"/>
                <a:gd name="T6" fmla="*/ 0 w 209"/>
                <a:gd name="T7" fmla="*/ 33 h 58"/>
                <a:gd name="T8" fmla="*/ 0 w 209"/>
                <a:gd name="T9" fmla="*/ 25 h 58"/>
                <a:gd name="T10" fmla="*/ 40 w 209"/>
                <a:gd name="T11" fmla="*/ 33 h 58"/>
                <a:gd name="T12" fmla="*/ 60 w 209"/>
                <a:gd name="T13" fmla="*/ 33 h 58"/>
                <a:gd name="T14" fmla="*/ 60 w 209"/>
                <a:gd name="T15" fmla="*/ 25 h 58"/>
                <a:gd name="T16" fmla="*/ 40 w 209"/>
                <a:gd name="T17" fmla="*/ 25 h 58"/>
                <a:gd name="T18" fmla="*/ 40 w 209"/>
                <a:gd name="T19" fmla="*/ 33 h 58"/>
                <a:gd name="T20" fmla="*/ 120 w 209"/>
                <a:gd name="T21" fmla="*/ 33 h 58"/>
                <a:gd name="T22" fmla="*/ 140 w 209"/>
                <a:gd name="T23" fmla="*/ 33 h 58"/>
                <a:gd name="T24" fmla="*/ 140 w 209"/>
                <a:gd name="T25" fmla="*/ 25 h 58"/>
                <a:gd name="T26" fmla="*/ 120 w 209"/>
                <a:gd name="T27" fmla="*/ 25 h 58"/>
                <a:gd name="T28" fmla="*/ 120 w 209"/>
                <a:gd name="T29" fmla="*/ 33 h 58"/>
                <a:gd name="T30" fmla="*/ 80 w 209"/>
                <a:gd name="T31" fmla="*/ 33 h 58"/>
                <a:gd name="T32" fmla="*/ 100 w 209"/>
                <a:gd name="T33" fmla="*/ 33 h 58"/>
                <a:gd name="T34" fmla="*/ 100 w 209"/>
                <a:gd name="T35" fmla="*/ 25 h 58"/>
                <a:gd name="T36" fmla="*/ 80 w 209"/>
                <a:gd name="T37" fmla="*/ 25 h 58"/>
                <a:gd name="T38" fmla="*/ 80 w 209"/>
                <a:gd name="T39" fmla="*/ 33 h 58"/>
                <a:gd name="T40" fmla="*/ 207 w 209"/>
                <a:gd name="T41" fmla="*/ 26 h 58"/>
                <a:gd name="T42" fmla="*/ 181 w 209"/>
                <a:gd name="T43" fmla="*/ 0 h 58"/>
                <a:gd name="T44" fmla="*/ 175 w 209"/>
                <a:gd name="T45" fmla="*/ 6 h 58"/>
                <a:gd name="T46" fmla="*/ 195 w 209"/>
                <a:gd name="T47" fmla="*/ 25 h 58"/>
                <a:gd name="T48" fmla="*/ 160 w 209"/>
                <a:gd name="T49" fmla="*/ 25 h 58"/>
                <a:gd name="T50" fmla="*/ 160 w 209"/>
                <a:gd name="T51" fmla="*/ 33 h 58"/>
                <a:gd name="T52" fmla="*/ 195 w 209"/>
                <a:gd name="T53" fmla="*/ 33 h 58"/>
                <a:gd name="T54" fmla="*/ 175 w 209"/>
                <a:gd name="T55" fmla="*/ 52 h 58"/>
                <a:gd name="T56" fmla="*/ 181 w 209"/>
                <a:gd name="T57" fmla="*/ 58 h 58"/>
                <a:gd name="T58" fmla="*/ 207 w 209"/>
                <a:gd name="T59" fmla="*/ 32 h 58"/>
                <a:gd name="T60" fmla="*/ 207 w 209"/>
                <a:gd name="T61" fmla="*/ 2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9" h="58">
                  <a:moveTo>
                    <a:pt x="0" y="25"/>
                  </a:moveTo>
                  <a:cubicBezTo>
                    <a:pt x="20" y="25"/>
                    <a:pt x="20" y="25"/>
                    <a:pt x="20" y="25"/>
                  </a:cubicBezTo>
                  <a:cubicBezTo>
                    <a:pt x="20" y="33"/>
                    <a:pt x="20" y="33"/>
                    <a:pt x="20" y="33"/>
                  </a:cubicBezTo>
                  <a:cubicBezTo>
                    <a:pt x="0" y="33"/>
                    <a:pt x="0" y="33"/>
                    <a:pt x="0" y="33"/>
                  </a:cubicBezTo>
                  <a:lnTo>
                    <a:pt x="0" y="25"/>
                  </a:lnTo>
                  <a:close/>
                  <a:moveTo>
                    <a:pt x="40" y="33"/>
                  </a:moveTo>
                  <a:cubicBezTo>
                    <a:pt x="60" y="33"/>
                    <a:pt x="60" y="33"/>
                    <a:pt x="60" y="33"/>
                  </a:cubicBezTo>
                  <a:cubicBezTo>
                    <a:pt x="60" y="25"/>
                    <a:pt x="60" y="25"/>
                    <a:pt x="60" y="25"/>
                  </a:cubicBezTo>
                  <a:cubicBezTo>
                    <a:pt x="40" y="25"/>
                    <a:pt x="40" y="25"/>
                    <a:pt x="40" y="25"/>
                  </a:cubicBezTo>
                  <a:lnTo>
                    <a:pt x="40" y="33"/>
                  </a:lnTo>
                  <a:close/>
                  <a:moveTo>
                    <a:pt x="120" y="33"/>
                  </a:moveTo>
                  <a:cubicBezTo>
                    <a:pt x="140" y="33"/>
                    <a:pt x="140" y="33"/>
                    <a:pt x="140" y="33"/>
                  </a:cubicBezTo>
                  <a:cubicBezTo>
                    <a:pt x="140" y="25"/>
                    <a:pt x="140" y="25"/>
                    <a:pt x="140" y="25"/>
                  </a:cubicBezTo>
                  <a:cubicBezTo>
                    <a:pt x="120" y="25"/>
                    <a:pt x="120" y="25"/>
                    <a:pt x="120" y="25"/>
                  </a:cubicBezTo>
                  <a:lnTo>
                    <a:pt x="120" y="33"/>
                  </a:lnTo>
                  <a:close/>
                  <a:moveTo>
                    <a:pt x="80" y="33"/>
                  </a:moveTo>
                  <a:cubicBezTo>
                    <a:pt x="100" y="33"/>
                    <a:pt x="100" y="33"/>
                    <a:pt x="100" y="33"/>
                  </a:cubicBezTo>
                  <a:cubicBezTo>
                    <a:pt x="100" y="25"/>
                    <a:pt x="100" y="25"/>
                    <a:pt x="100" y="25"/>
                  </a:cubicBezTo>
                  <a:cubicBezTo>
                    <a:pt x="80" y="25"/>
                    <a:pt x="80" y="25"/>
                    <a:pt x="80" y="25"/>
                  </a:cubicBezTo>
                  <a:lnTo>
                    <a:pt x="80" y="33"/>
                  </a:lnTo>
                  <a:close/>
                  <a:moveTo>
                    <a:pt x="207" y="26"/>
                  </a:moveTo>
                  <a:cubicBezTo>
                    <a:pt x="181" y="0"/>
                    <a:pt x="181" y="0"/>
                    <a:pt x="181" y="0"/>
                  </a:cubicBezTo>
                  <a:cubicBezTo>
                    <a:pt x="175" y="6"/>
                    <a:pt x="175" y="6"/>
                    <a:pt x="175" y="6"/>
                  </a:cubicBezTo>
                  <a:cubicBezTo>
                    <a:pt x="195" y="25"/>
                    <a:pt x="195" y="25"/>
                    <a:pt x="195" y="25"/>
                  </a:cubicBezTo>
                  <a:cubicBezTo>
                    <a:pt x="160" y="25"/>
                    <a:pt x="160" y="25"/>
                    <a:pt x="160" y="25"/>
                  </a:cubicBezTo>
                  <a:cubicBezTo>
                    <a:pt x="160" y="33"/>
                    <a:pt x="160" y="33"/>
                    <a:pt x="160" y="33"/>
                  </a:cubicBezTo>
                  <a:cubicBezTo>
                    <a:pt x="195" y="33"/>
                    <a:pt x="195" y="33"/>
                    <a:pt x="195" y="33"/>
                  </a:cubicBezTo>
                  <a:cubicBezTo>
                    <a:pt x="175" y="52"/>
                    <a:pt x="175" y="52"/>
                    <a:pt x="175" y="52"/>
                  </a:cubicBezTo>
                  <a:cubicBezTo>
                    <a:pt x="181" y="58"/>
                    <a:pt x="181" y="58"/>
                    <a:pt x="181" y="58"/>
                  </a:cubicBezTo>
                  <a:cubicBezTo>
                    <a:pt x="207" y="32"/>
                    <a:pt x="207" y="32"/>
                    <a:pt x="207" y="32"/>
                  </a:cubicBezTo>
                  <a:cubicBezTo>
                    <a:pt x="209" y="30"/>
                    <a:pt x="209" y="28"/>
                    <a:pt x="207"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64039411"/>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94" r:id="rId1"/>
    <p:sldLayoutId id="2147483695" r:id="rId2"/>
    <p:sldLayoutId id="2147483723" r:id="rId3"/>
    <p:sldLayoutId id="2147483724" r:id="rId4"/>
    <p:sldLayoutId id="2147483725" r:id="rId5"/>
    <p:sldLayoutId id="2147483726" r:id="rId6"/>
    <p:sldLayoutId id="2147483727" r:id="rId7"/>
    <p:sldLayoutId id="2147483696" r:id="rId8"/>
    <p:sldLayoutId id="2147483697" r:id="rId9"/>
    <p:sldLayoutId id="2147483698" r:id="rId10"/>
    <p:sldLayoutId id="2147483699" r:id="rId11"/>
    <p:sldLayoutId id="2147483700" r:id="rId12"/>
    <p:sldLayoutId id="2147483701" r:id="rId13"/>
    <p:sldLayoutId id="2147483702" r:id="rId14"/>
    <p:sldLayoutId id="2147483722" r:id="rId15"/>
    <p:sldLayoutId id="2147483703" r:id="rId16"/>
    <p:sldLayoutId id="2147483704" r:id="rId17"/>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19"/>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19"/>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19"/>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19"/>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19"/>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21" r:id="rId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solidFill>
            <a:schemeClr val="tx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solidFill>
            <a:schemeClr val="tx1">
              <a:alpha val="99000"/>
            </a:schemeClr>
          </a:soli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solidFill>
            <a:schemeClr val="tx1">
              <a:alpha val="99000"/>
            </a:schemeClr>
          </a:soli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solidFill>
            <a:schemeClr val="tx1">
              <a:alpha val="99000"/>
            </a:schemeClr>
          </a:soli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solidFill>
            <a:schemeClr val="tx1">
              <a:alpha val="99000"/>
            </a:schemeClr>
          </a:soli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solidFill>
            <a:schemeClr val="tx1">
              <a:alpha val="99000"/>
            </a:schemeClr>
          </a:soli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image" Target="../media/image25.emf"/><Relationship Id="rId1" Type="http://schemas.openxmlformats.org/officeDocument/2006/relationships/slideLayout" Target="../slideLayouts/slideLayout8.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2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6.wmf"/><Relationship Id="rId7" Type="http://schemas.openxmlformats.org/officeDocument/2006/relationships/image" Target="../media/image40.wmf"/><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9.xml"/><Relationship Id="rId7" Type="http://schemas.openxmlformats.org/officeDocument/2006/relationships/image" Target="../media/image4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3.wmf"/><Relationship Id="rId5" Type="http://schemas.openxmlformats.org/officeDocument/2006/relationships/image" Target="../media/image42.jpeg"/><Relationship Id="rId10" Type="http://schemas.openxmlformats.org/officeDocument/2006/relationships/image" Target="../media/image46.wmf"/><Relationship Id="rId4" Type="http://schemas.openxmlformats.org/officeDocument/2006/relationships/notesSlide" Target="../notesSlides/notesSlide5.xml"/><Relationship Id="rId9"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5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1.wmf"/><Relationship Id="rId5" Type="http://schemas.openxmlformats.org/officeDocument/2006/relationships/image" Target="../media/image50.png"/><Relationship Id="rId4" Type="http://schemas.openxmlformats.org/officeDocument/2006/relationships/notesSlide" Target="../notesSlides/notesSlide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hyperlink" Target="http://www.microsoft.com/learning" TargetMode="External"/><Relationship Id="rId13" Type="http://schemas.openxmlformats.org/officeDocument/2006/relationships/image" Target="../media/image62.png"/><Relationship Id="rId3" Type="http://schemas.openxmlformats.org/officeDocument/2006/relationships/image" Target="../media/image63.png"/><Relationship Id="rId7" Type="http://schemas.openxmlformats.org/officeDocument/2006/relationships/image" Target="../media/image65.png"/><Relationship Id="rId12" Type="http://schemas.openxmlformats.org/officeDocument/2006/relationships/hyperlink" Target="http://microsoft.com/msdn"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64.emf"/><Relationship Id="rId11" Type="http://schemas.microsoft.com/office/2007/relationships/hdphoto" Target="../media/hdphoto3.wdp"/><Relationship Id="rId5" Type="http://schemas.openxmlformats.org/officeDocument/2006/relationships/hyperlink" Target="http://northamerica.msteched.com/" TargetMode="External"/><Relationship Id="rId10" Type="http://schemas.openxmlformats.org/officeDocument/2006/relationships/image" Target="../media/image66.png"/><Relationship Id="rId4" Type="http://schemas.microsoft.com/office/2007/relationships/hdphoto" Target="../media/hdphoto2.wdp"/><Relationship Id="rId9" Type="http://schemas.openxmlformats.org/officeDocument/2006/relationships/hyperlink" Target="http://microsoft.com/technet"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 Id="rId9" Type="http://schemas.openxmlformats.org/officeDocument/2006/relationships/image" Target="../media/image73.jpeg"/></Relationships>
</file>

<file path=ppt/slides/_rels/slide5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Sustainability in Infrastructure </a:t>
            </a:r>
            <a:r>
              <a:rPr lang="en-US" dirty="0" smtClean="0"/>
              <a:t>Design</a:t>
            </a:r>
            <a:endParaRPr lang="en-US" dirty="0"/>
          </a:p>
        </p:txBody>
      </p:sp>
      <p:sp>
        <p:nvSpPr>
          <p:cNvPr id="3" name="Subtitle 2"/>
          <p:cNvSpPr>
            <a:spLocks noGrp="1"/>
          </p:cNvSpPr>
          <p:nvPr>
            <p:ph type="subTitle" idx="1"/>
          </p:nvPr>
        </p:nvSpPr>
        <p:spPr/>
        <p:txBody>
          <a:bodyPr/>
          <a:lstStyle/>
          <a:p>
            <a:r>
              <a:rPr lang="en-US" dirty="0" smtClean="0"/>
              <a:t>Jeff Stokes</a:t>
            </a:r>
          </a:p>
          <a:p>
            <a:r>
              <a:rPr lang="en-US" dirty="0" smtClean="0"/>
              <a:t>Senior Premier Field Engineer</a:t>
            </a:r>
          </a:p>
          <a:p>
            <a:r>
              <a:rPr lang="en-US" dirty="0" smtClean="0"/>
              <a:t>Microsoft Corporation</a:t>
            </a:r>
            <a:endParaRPr lang="en-US" dirty="0"/>
          </a:p>
        </p:txBody>
      </p:sp>
      <p:sp useBgFill="1">
        <p:nvSpPr>
          <p:cNvPr id="4"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5" name="TextBox 4"/>
          <p:cNvSpPr txBox="1"/>
          <p:nvPr/>
        </p:nvSpPr>
        <p:spPr>
          <a:xfrm>
            <a:off x="521208" y="228600"/>
            <a:ext cx="803105" cy="249299"/>
          </a:xfrm>
          <a:prstGeom prst="rect">
            <a:avLst/>
          </a:prstGeom>
          <a:noFill/>
        </p:spPr>
        <p:txBody>
          <a:bodyPr wrap="none" lIns="0" tIns="0" rIns="0" bIns="0" rtlCol="0">
            <a:spAutoFit/>
          </a:bodyPr>
          <a:lstStyle/>
          <a:p>
            <a:pPr>
              <a:lnSpc>
                <a:spcPct val="90000"/>
              </a:lnSpc>
              <a:spcBef>
                <a:spcPct val="20000"/>
              </a:spcBef>
              <a:buSzPct val="90000"/>
            </a:pPr>
            <a:r>
              <a:rPr lang="en-US" dirty="0" smtClean="0">
                <a:solidFill>
                  <a:schemeClr val="tx1">
                    <a:alpha val="99000"/>
                  </a:schemeClr>
                </a:solidFill>
              </a:rPr>
              <a:t>AAP303</a:t>
            </a: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9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37508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70"/>
            <a:ext cx="12188825" cy="6863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14066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1" y="0"/>
            <a:ext cx="122017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476926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334"/>
            <a:ext cx="12188825" cy="687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501452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88825"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91583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88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645010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88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978171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 y="0"/>
            <a:ext cx="121892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522808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8882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649810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4797"/>
          </a:xfrm>
        </p:spPr>
        <p:txBody>
          <a:bodyPr/>
          <a:lstStyle/>
          <a:p>
            <a:r>
              <a:rPr lang="en-US" sz="4800" b="1" i="1" dirty="0" smtClean="0"/>
              <a:t>Support</a:t>
            </a:r>
            <a:endParaRPr lang="en-US" sz="4800" b="1" i="1" dirty="0"/>
          </a:p>
        </p:txBody>
      </p:sp>
      <p:sp>
        <p:nvSpPr>
          <p:cNvPr id="3" name="Text Placeholder 2"/>
          <p:cNvSpPr>
            <a:spLocks noGrp="1"/>
          </p:cNvSpPr>
          <p:nvPr>
            <p:ph type="body" sz="quarter" idx="10"/>
          </p:nvPr>
        </p:nvSpPr>
        <p:spPr>
          <a:xfrm>
            <a:off x="519112" y="1447799"/>
            <a:ext cx="11149013" cy="4333494"/>
          </a:xfrm>
        </p:spPr>
        <p:txBody>
          <a:bodyPr/>
          <a:lstStyle/>
          <a:p>
            <a:r>
              <a:rPr lang="en-US" sz="4400" b="1" dirty="0" smtClean="0"/>
              <a:t>Monitoring</a:t>
            </a:r>
          </a:p>
          <a:p>
            <a:endParaRPr lang="en-US" sz="4400" b="1" dirty="0"/>
          </a:p>
          <a:p>
            <a:r>
              <a:rPr lang="en-US" sz="4400" b="1" dirty="0" smtClean="0"/>
              <a:t>Servicing</a:t>
            </a:r>
          </a:p>
          <a:p>
            <a:endParaRPr lang="en-US" sz="4400" b="1" dirty="0"/>
          </a:p>
          <a:p>
            <a:r>
              <a:rPr lang="en-US" sz="4400" b="1" dirty="0" smtClean="0"/>
              <a:t>Business </a:t>
            </a:r>
            <a:r>
              <a:rPr lang="en-US" sz="4400" b="1" dirty="0" err="1" smtClean="0"/>
              <a:t>vs</a:t>
            </a:r>
            <a:r>
              <a:rPr lang="en-US" sz="4400" b="1" dirty="0" smtClean="0"/>
              <a:t> IT </a:t>
            </a:r>
            <a:r>
              <a:rPr lang="en-US" sz="4400" b="1" dirty="0" err="1" smtClean="0"/>
              <a:t>vs</a:t>
            </a:r>
            <a:r>
              <a:rPr lang="en-US" sz="4400" b="1" dirty="0" smtClean="0"/>
              <a:t> Best Practices</a:t>
            </a:r>
          </a:p>
          <a:p>
            <a:pPr marL="0" indent="0">
              <a:buNone/>
            </a:pPr>
            <a:endParaRPr lang="en-US" sz="4400" b="1" dirty="0"/>
          </a:p>
        </p:txBody>
      </p:sp>
    </p:spTree>
    <p:extLst>
      <p:ext uri="{BB962C8B-B14F-4D97-AF65-F5344CB8AC3E}">
        <p14:creationId xmlns:p14="http://schemas.microsoft.com/office/powerpoint/2010/main" val="141156589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4797"/>
          </a:xfrm>
        </p:spPr>
        <p:txBody>
          <a:bodyPr/>
          <a:lstStyle/>
          <a:p>
            <a:r>
              <a:rPr lang="en-US" sz="4800" b="1" i="1" dirty="0" smtClean="0"/>
              <a:t>Introduction</a:t>
            </a:r>
            <a:endParaRPr lang="en-US" sz="4800" b="1" i="1" dirty="0"/>
          </a:p>
        </p:txBody>
      </p:sp>
      <p:sp>
        <p:nvSpPr>
          <p:cNvPr id="3" name="Text Placeholder 2"/>
          <p:cNvSpPr>
            <a:spLocks noGrp="1"/>
          </p:cNvSpPr>
          <p:nvPr>
            <p:ph type="body" sz="quarter" idx="10"/>
          </p:nvPr>
        </p:nvSpPr>
        <p:spPr>
          <a:xfrm>
            <a:off x="519112" y="1447799"/>
            <a:ext cx="11149013" cy="3588675"/>
          </a:xfrm>
        </p:spPr>
        <p:txBody>
          <a:bodyPr/>
          <a:lstStyle/>
          <a:p>
            <a:r>
              <a:rPr lang="en-US" sz="4400" b="1" dirty="0" smtClean="0"/>
              <a:t>IT Industry for 17 years</a:t>
            </a:r>
          </a:p>
          <a:p>
            <a:endParaRPr lang="en-US" sz="4400" b="1" dirty="0" smtClean="0"/>
          </a:p>
          <a:p>
            <a:r>
              <a:rPr lang="en-US" sz="4400" b="1" dirty="0" smtClean="0"/>
              <a:t>Microsoft for 4.5 years</a:t>
            </a:r>
          </a:p>
          <a:p>
            <a:endParaRPr lang="en-US" sz="4400" b="1" dirty="0"/>
          </a:p>
          <a:p>
            <a:r>
              <a:rPr lang="en-US" sz="4400" b="1" dirty="0" smtClean="0"/>
              <a:t>Field Engineer for 3 years</a:t>
            </a:r>
            <a:endParaRPr lang="en-US" sz="4400" b="1" dirty="0"/>
          </a:p>
        </p:txBody>
      </p:sp>
    </p:spTree>
    <p:extLst>
      <p:ext uri="{BB962C8B-B14F-4D97-AF65-F5344CB8AC3E}">
        <p14:creationId xmlns:p14="http://schemas.microsoft.com/office/powerpoint/2010/main" val="1995564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0" y="0"/>
            <a:ext cx="12198375" cy="6881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0458057"/>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403234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88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58056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4797"/>
          </a:xfrm>
        </p:spPr>
        <p:txBody>
          <a:bodyPr/>
          <a:lstStyle/>
          <a:p>
            <a:r>
              <a:rPr lang="en-US" sz="4800" b="1" i="1" dirty="0" smtClean="0"/>
              <a:t>Design</a:t>
            </a:r>
            <a:endParaRPr lang="en-US" sz="4800" b="1" i="1" dirty="0"/>
          </a:p>
        </p:txBody>
      </p:sp>
      <p:sp>
        <p:nvSpPr>
          <p:cNvPr id="3" name="Text Placeholder 2"/>
          <p:cNvSpPr>
            <a:spLocks noGrp="1"/>
          </p:cNvSpPr>
          <p:nvPr>
            <p:ph type="body" sz="quarter" idx="10"/>
          </p:nvPr>
        </p:nvSpPr>
        <p:spPr>
          <a:xfrm>
            <a:off x="519112" y="1447799"/>
            <a:ext cx="11149013" cy="5078313"/>
          </a:xfrm>
        </p:spPr>
        <p:txBody>
          <a:bodyPr/>
          <a:lstStyle/>
          <a:p>
            <a:r>
              <a:rPr lang="en-US" sz="4400" b="1" dirty="0" smtClean="0"/>
              <a:t>Capacity Limits</a:t>
            </a:r>
          </a:p>
          <a:p>
            <a:endParaRPr lang="en-US" sz="4400" b="1" dirty="0"/>
          </a:p>
          <a:p>
            <a:r>
              <a:rPr lang="en-US" sz="4400" b="1" dirty="0" smtClean="0"/>
              <a:t>Architectural Limits</a:t>
            </a:r>
          </a:p>
          <a:p>
            <a:endParaRPr lang="en-US" sz="4400" b="1" dirty="0"/>
          </a:p>
          <a:p>
            <a:r>
              <a:rPr lang="en-US" sz="4400" b="1" dirty="0" smtClean="0"/>
              <a:t>Cloud will set you free</a:t>
            </a:r>
          </a:p>
          <a:p>
            <a:endParaRPr lang="en-US" sz="4400" b="1" dirty="0"/>
          </a:p>
          <a:p>
            <a:endParaRPr lang="en-US" sz="4400" b="1" dirty="0"/>
          </a:p>
        </p:txBody>
      </p:sp>
    </p:spTree>
    <p:extLst>
      <p:ext uri="{BB962C8B-B14F-4D97-AF65-F5344CB8AC3E}">
        <p14:creationId xmlns:p14="http://schemas.microsoft.com/office/powerpoint/2010/main" val="9616162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4797"/>
          </a:xfrm>
        </p:spPr>
        <p:txBody>
          <a:bodyPr/>
          <a:lstStyle/>
          <a:p>
            <a:r>
              <a:rPr lang="en-US" sz="4800" b="1" dirty="0" smtClean="0"/>
              <a:t>A tale of an end user…</a:t>
            </a:r>
            <a:endParaRPr lang="en-US" sz="4800" b="1"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2" y="1612101"/>
            <a:ext cx="3048000" cy="294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bwMode="auto">
          <a:xfrm>
            <a:off x="4113212" y="2614888"/>
            <a:ext cx="4648200" cy="941832"/>
          </a:xfrm>
          <a:prstGeom prst="rightArrow">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1012" y="1728060"/>
            <a:ext cx="1828800" cy="271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4212" y="5132586"/>
            <a:ext cx="1402948" cy="794064"/>
          </a:xfrm>
          <a:prstGeom prst="rect">
            <a:avLst/>
          </a:prstGeom>
          <a:noFill/>
        </p:spPr>
        <p:txBody>
          <a:bodyPr wrap="none" lIns="91440" tIns="91440" rIns="91440" bIns="91440" rtlCol="0">
            <a:spAutoFit/>
          </a:bodyPr>
          <a:lstStyle/>
          <a:p>
            <a:pPr>
              <a:lnSpc>
                <a:spcPct val="90000"/>
              </a:lnSpc>
              <a:spcBef>
                <a:spcPct val="20000"/>
              </a:spcBef>
              <a:buSzPct val="90000"/>
            </a:pPr>
            <a:r>
              <a:rPr lang="en-US" sz="4400" b="1" dirty="0" smtClean="0">
                <a:solidFill>
                  <a:schemeClr val="tx1">
                    <a:alpha val="99000"/>
                  </a:schemeClr>
                </a:solidFill>
              </a:rPr>
              <a:t>SMB</a:t>
            </a:r>
          </a:p>
        </p:txBody>
      </p:sp>
      <p:sp>
        <p:nvSpPr>
          <p:cNvPr id="6" name="TextBox 5"/>
          <p:cNvSpPr txBox="1"/>
          <p:nvPr/>
        </p:nvSpPr>
        <p:spPr>
          <a:xfrm>
            <a:off x="7237412" y="5334000"/>
            <a:ext cx="2884187" cy="794064"/>
          </a:xfrm>
          <a:prstGeom prst="rect">
            <a:avLst/>
          </a:prstGeom>
          <a:noFill/>
        </p:spPr>
        <p:txBody>
          <a:bodyPr wrap="none" lIns="91440" tIns="91440" rIns="91440" bIns="91440" rtlCol="0">
            <a:spAutoFit/>
          </a:bodyPr>
          <a:lstStyle/>
          <a:p>
            <a:pPr>
              <a:lnSpc>
                <a:spcPct val="90000"/>
              </a:lnSpc>
              <a:spcBef>
                <a:spcPct val="20000"/>
              </a:spcBef>
              <a:buSzPct val="90000"/>
            </a:pPr>
            <a:r>
              <a:rPr lang="en-US" sz="4400" b="1" dirty="0" smtClean="0">
                <a:solidFill>
                  <a:schemeClr val="tx1">
                    <a:alpha val="99000"/>
                  </a:schemeClr>
                </a:solidFill>
              </a:rPr>
              <a:t>Anti-Virus</a:t>
            </a:r>
          </a:p>
        </p:txBody>
      </p:sp>
      <p:sp>
        <p:nvSpPr>
          <p:cNvPr id="7" name="TextBox 6"/>
          <p:cNvSpPr txBox="1"/>
          <p:nvPr/>
        </p:nvSpPr>
        <p:spPr>
          <a:xfrm>
            <a:off x="3323409" y="4162475"/>
            <a:ext cx="5422767" cy="794064"/>
          </a:xfrm>
          <a:prstGeom prst="rect">
            <a:avLst/>
          </a:prstGeom>
          <a:noFill/>
        </p:spPr>
        <p:txBody>
          <a:bodyPr wrap="none" lIns="91440" tIns="91440" rIns="91440" bIns="91440" rtlCol="0">
            <a:spAutoFit/>
          </a:bodyPr>
          <a:lstStyle/>
          <a:p>
            <a:pPr>
              <a:lnSpc>
                <a:spcPct val="90000"/>
              </a:lnSpc>
              <a:spcBef>
                <a:spcPct val="20000"/>
              </a:spcBef>
              <a:buSzPct val="90000"/>
            </a:pPr>
            <a:r>
              <a:rPr lang="en-US" sz="4400" b="1" dirty="0" smtClean="0">
                <a:solidFill>
                  <a:schemeClr val="tx1">
                    <a:alpha val="99000"/>
                  </a:schemeClr>
                </a:solidFill>
              </a:rPr>
              <a:t>Third-Party Firewall</a:t>
            </a:r>
            <a:endParaRPr lang="en-US" sz="4800" b="1" dirty="0" smtClean="0">
              <a:solidFill>
                <a:schemeClr val="tx1">
                  <a:alpha val="99000"/>
                </a:schemeClr>
              </a:solidFill>
            </a:endParaRPr>
          </a:p>
        </p:txBody>
      </p:sp>
      <p:sp>
        <p:nvSpPr>
          <p:cNvPr id="8" name="TextBox 7"/>
          <p:cNvSpPr txBox="1"/>
          <p:nvPr/>
        </p:nvSpPr>
        <p:spPr>
          <a:xfrm>
            <a:off x="4570412" y="1331028"/>
            <a:ext cx="3476657" cy="794064"/>
          </a:xfrm>
          <a:prstGeom prst="rect">
            <a:avLst/>
          </a:prstGeom>
          <a:noFill/>
        </p:spPr>
        <p:txBody>
          <a:bodyPr wrap="none" lIns="91440" tIns="91440" rIns="91440" bIns="91440" rtlCol="0">
            <a:spAutoFit/>
          </a:bodyPr>
          <a:lstStyle/>
          <a:p>
            <a:pPr>
              <a:lnSpc>
                <a:spcPct val="90000"/>
              </a:lnSpc>
              <a:spcBef>
                <a:spcPct val="20000"/>
              </a:spcBef>
              <a:buSzPct val="90000"/>
            </a:pPr>
            <a:r>
              <a:rPr lang="en-US" sz="4400" b="1" dirty="0" smtClean="0">
                <a:solidFill>
                  <a:schemeClr val="tx1">
                    <a:alpha val="99000"/>
                  </a:schemeClr>
                </a:solidFill>
              </a:rPr>
              <a:t>Big Brother?</a:t>
            </a:r>
          </a:p>
        </p:txBody>
      </p:sp>
    </p:spTree>
    <p:extLst>
      <p:ext uri="{BB962C8B-B14F-4D97-AF65-F5344CB8AC3E}">
        <p14:creationId xmlns:p14="http://schemas.microsoft.com/office/powerpoint/2010/main" val="8849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2" y="1105469"/>
            <a:ext cx="2389289"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p:cNvSpPr/>
          <p:nvPr/>
        </p:nvSpPr>
        <p:spPr bwMode="auto">
          <a:xfrm rot="618945">
            <a:off x="3447897" y="2433597"/>
            <a:ext cx="3765720" cy="1767756"/>
          </a:xfrm>
          <a:prstGeom prst="rightArrow">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9" name="TextBox 8"/>
          <p:cNvSpPr txBox="1"/>
          <p:nvPr/>
        </p:nvSpPr>
        <p:spPr>
          <a:xfrm>
            <a:off x="8304210" y="562801"/>
            <a:ext cx="2970685" cy="7054239"/>
          </a:xfrm>
          <a:prstGeom prst="rect">
            <a:avLst/>
          </a:prstGeom>
          <a:noFill/>
        </p:spPr>
        <p:txBody>
          <a:bodyPr wrap="none" lIns="91440" tIns="91440" rIns="91440" bIns="91440" rtlCol="0">
            <a:spAutoFit/>
          </a:bodyPr>
          <a:lstStyle/>
          <a:p>
            <a:pPr>
              <a:lnSpc>
                <a:spcPct val="90000"/>
              </a:lnSpc>
              <a:spcBef>
                <a:spcPct val="20000"/>
              </a:spcBef>
              <a:buSzPct val="90000"/>
            </a:pPr>
            <a:r>
              <a:rPr lang="en-US" sz="49600" b="1" dirty="0" smtClean="0">
                <a:solidFill>
                  <a:schemeClr val="tx1">
                    <a:alpha val="99000"/>
                  </a:schemeClr>
                </a:solidFill>
              </a:rPr>
              <a:t>?</a:t>
            </a:r>
          </a:p>
        </p:txBody>
      </p:sp>
      <p:sp>
        <p:nvSpPr>
          <p:cNvPr id="11" name="Title 1"/>
          <p:cNvSpPr>
            <a:spLocks noGrp="1"/>
          </p:cNvSpPr>
          <p:nvPr>
            <p:ph type="title"/>
          </p:nvPr>
        </p:nvSpPr>
        <p:spPr>
          <a:xfrm>
            <a:off x="519112" y="228600"/>
            <a:ext cx="11149013" cy="664797"/>
          </a:xfrm>
        </p:spPr>
        <p:txBody>
          <a:bodyPr/>
          <a:lstStyle/>
          <a:p>
            <a:r>
              <a:rPr lang="en-US" sz="4800" b="1" dirty="0" smtClean="0"/>
              <a:t>A tale of an end user…</a:t>
            </a:r>
            <a:endParaRPr lang="en-US" sz="4800" b="1" dirty="0"/>
          </a:p>
        </p:txBody>
      </p:sp>
    </p:spTree>
    <p:extLst>
      <p:ext uri="{BB962C8B-B14F-4D97-AF65-F5344CB8AC3E}">
        <p14:creationId xmlns:p14="http://schemas.microsoft.com/office/powerpoint/2010/main" val="413597274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768" y="2194768"/>
            <a:ext cx="1676400" cy="2352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bwMode="auto">
          <a:xfrm>
            <a:off x="2518776" y="2815147"/>
            <a:ext cx="1746836" cy="894902"/>
          </a:xfrm>
          <a:prstGeom prst="rightArrow">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797" y="2333375"/>
            <a:ext cx="1981200" cy="185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519112" y="228600"/>
            <a:ext cx="11149013" cy="664797"/>
          </a:xfrm>
        </p:spPr>
        <p:txBody>
          <a:bodyPr/>
          <a:lstStyle/>
          <a:p>
            <a:r>
              <a:rPr lang="en-US" sz="4800" b="1" dirty="0" smtClean="0"/>
              <a:t>A tale of an end user…</a:t>
            </a:r>
            <a:endParaRPr lang="en-US" sz="4800" b="1"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8546" y="1063167"/>
            <a:ext cx="930275"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7612" y="2307038"/>
            <a:ext cx="930275"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0137" y="3772497"/>
            <a:ext cx="930275"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09212" y="871138"/>
            <a:ext cx="1065212"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18003" y="3620359"/>
            <a:ext cx="930275"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0357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animEffect transition="in" filter="wipe(down)">
                                      <p:cBhvr>
                                        <p:cTn id="19" dur="580">
                                          <p:stCondLst>
                                            <p:cond delay="0"/>
                                          </p:stCondLst>
                                        </p:cTn>
                                        <p:tgtEl>
                                          <p:spTgt spid="3075"/>
                                        </p:tgtEl>
                                      </p:cBhvr>
                                    </p:animEffect>
                                    <p:anim calcmode="lin" valueType="num">
                                      <p:cBhvr>
                                        <p:cTn id="20" dur="1822" tmFilter="0,0; 0.14,0.36; 0.43,0.73; 0.71,0.91; 1.0,1.0">
                                          <p:stCondLst>
                                            <p:cond delay="0"/>
                                          </p:stCondLst>
                                        </p:cTn>
                                        <p:tgtEl>
                                          <p:spTgt spid="307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07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07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07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075"/>
                                        </p:tgtEl>
                                        <p:attrNameLst>
                                          <p:attrName>ppt_y</p:attrName>
                                        </p:attrNameLst>
                                      </p:cBhvr>
                                      <p:tavLst>
                                        <p:tav tm="0" fmla="#ppt_y-sin(pi*$)/81">
                                          <p:val>
                                            <p:fltVal val="0"/>
                                          </p:val>
                                        </p:tav>
                                        <p:tav tm="100000">
                                          <p:val>
                                            <p:fltVal val="1"/>
                                          </p:val>
                                        </p:tav>
                                      </p:tavLst>
                                    </p:anim>
                                    <p:animScale>
                                      <p:cBhvr>
                                        <p:cTn id="25" dur="26">
                                          <p:stCondLst>
                                            <p:cond delay="650"/>
                                          </p:stCondLst>
                                        </p:cTn>
                                        <p:tgtEl>
                                          <p:spTgt spid="3075"/>
                                        </p:tgtEl>
                                      </p:cBhvr>
                                      <p:to x="100000" y="60000"/>
                                    </p:animScale>
                                    <p:animScale>
                                      <p:cBhvr>
                                        <p:cTn id="26" dur="166" decel="50000">
                                          <p:stCondLst>
                                            <p:cond delay="676"/>
                                          </p:stCondLst>
                                        </p:cTn>
                                        <p:tgtEl>
                                          <p:spTgt spid="3075"/>
                                        </p:tgtEl>
                                      </p:cBhvr>
                                      <p:to x="100000" y="100000"/>
                                    </p:animScale>
                                    <p:animScale>
                                      <p:cBhvr>
                                        <p:cTn id="27" dur="26">
                                          <p:stCondLst>
                                            <p:cond delay="1312"/>
                                          </p:stCondLst>
                                        </p:cTn>
                                        <p:tgtEl>
                                          <p:spTgt spid="3075"/>
                                        </p:tgtEl>
                                      </p:cBhvr>
                                      <p:to x="100000" y="80000"/>
                                    </p:animScale>
                                    <p:animScale>
                                      <p:cBhvr>
                                        <p:cTn id="28" dur="166" decel="50000">
                                          <p:stCondLst>
                                            <p:cond delay="1338"/>
                                          </p:stCondLst>
                                        </p:cTn>
                                        <p:tgtEl>
                                          <p:spTgt spid="3075"/>
                                        </p:tgtEl>
                                      </p:cBhvr>
                                      <p:to x="100000" y="100000"/>
                                    </p:animScale>
                                    <p:animScale>
                                      <p:cBhvr>
                                        <p:cTn id="29" dur="26">
                                          <p:stCondLst>
                                            <p:cond delay="1642"/>
                                          </p:stCondLst>
                                        </p:cTn>
                                        <p:tgtEl>
                                          <p:spTgt spid="3075"/>
                                        </p:tgtEl>
                                      </p:cBhvr>
                                      <p:to x="100000" y="90000"/>
                                    </p:animScale>
                                    <p:animScale>
                                      <p:cBhvr>
                                        <p:cTn id="30" dur="166" decel="50000">
                                          <p:stCondLst>
                                            <p:cond delay="1668"/>
                                          </p:stCondLst>
                                        </p:cTn>
                                        <p:tgtEl>
                                          <p:spTgt spid="3075"/>
                                        </p:tgtEl>
                                      </p:cBhvr>
                                      <p:to x="100000" y="100000"/>
                                    </p:animScale>
                                    <p:animScale>
                                      <p:cBhvr>
                                        <p:cTn id="31" dur="26">
                                          <p:stCondLst>
                                            <p:cond delay="1808"/>
                                          </p:stCondLst>
                                        </p:cTn>
                                        <p:tgtEl>
                                          <p:spTgt spid="3075"/>
                                        </p:tgtEl>
                                      </p:cBhvr>
                                      <p:to x="100000" y="95000"/>
                                    </p:animScale>
                                    <p:animScale>
                                      <p:cBhvr>
                                        <p:cTn id="32" dur="166" decel="50000">
                                          <p:stCondLst>
                                            <p:cond delay="1834"/>
                                          </p:stCondLst>
                                        </p:cTn>
                                        <p:tgtEl>
                                          <p:spTgt spid="3075"/>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3076"/>
                                        </p:tgtEl>
                                        <p:attrNameLst>
                                          <p:attrName>style.visibility</p:attrName>
                                        </p:attrNameLst>
                                      </p:cBhvr>
                                      <p:to>
                                        <p:strVal val="visible"/>
                                      </p:to>
                                    </p:set>
                                    <p:animEffect transition="in" filter="wipe(down)">
                                      <p:cBhvr>
                                        <p:cTn id="37" dur="580">
                                          <p:stCondLst>
                                            <p:cond delay="0"/>
                                          </p:stCondLst>
                                        </p:cTn>
                                        <p:tgtEl>
                                          <p:spTgt spid="3076"/>
                                        </p:tgtEl>
                                      </p:cBhvr>
                                    </p:animEffect>
                                    <p:anim calcmode="lin" valueType="num">
                                      <p:cBhvr>
                                        <p:cTn id="38" dur="1822" tmFilter="0,0; 0.14,0.36; 0.43,0.73; 0.71,0.91; 1.0,1.0">
                                          <p:stCondLst>
                                            <p:cond delay="0"/>
                                          </p:stCondLst>
                                        </p:cTn>
                                        <p:tgtEl>
                                          <p:spTgt spid="3076"/>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076"/>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076"/>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076"/>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076"/>
                                        </p:tgtEl>
                                        <p:attrNameLst>
                                          <p:attrName>ppt_y</p:attrName>
                                        </p:attrNameLst>
                                      </p:cBhvr>
                                      <p:tavLst>
                                        <p:tav tm="0" fmla="#ppt_y-sin(pi*$)/81">
                                          <p:val>
                                            <p:fltVal val="0"/>
                                          </p:val>
                                        </p:tav>
                                        <p:tav tm="100000">
                                          <p:val>
                                            <p:fltVal val="1"/>
                                          </p:val>
                                        </p:tav>
                                      </p:tavLst>
                                    </p:anim>
                                    <p:animScale>
                                      <p:cBhvr>
                                        <p:cTn id="43" dur="26">
                                          <p:stCondLst>
                                            <p:cond delay="650"/>
                                          </p:stCondLst>
                                        </p:cTn>
                                        <p:tgtEl>
                                          <p:spTgt spid="3076"/>
                                        </p:tgtEl>
                                      </p:cBhvr>
                                      <p:to x="100000" y="60000"/>
                                    </p:animScale>
                                    <p:animScale>
                                      <p:cBhvr>
                                        <p:cTn id="44" dur="166" decel="50000">
                                          <p:stCondLst>
                                            <p:cond delay="676"/>
                                          </p:stCondLst>
                                        </p:cTn>
                                        <p:tgtEl>
                                          <p:spTgt spid="3076"/>
                                        </p:tgtEl>
                                      </p:cBhvr>
                                      <p:to x="100000" y="100000"/>
                                    </p:animScale>
                                    <p:animScale>
                                      <p:cBhvr>
                                        <p:cTn id="45" dur="26">
                                          <p:stCondLst>
                                            <p:cond delay="1312"/>
                                          </p:stCondLst>
                                        </p:cTn>
                                        <p:tgtEl>
                                          <p:spTgt spid="3076"/>
                                        </p:tgtEl>
                                      </p:cBhvr>
                                      <p:to x="100000" y="80000"/>
                                    </p:animScale>
                                    <p:animScale>
                                      <p:cBhvr>
                                        <p:cTn id="46" dur="166" decel="50000">
                                          <p:stCondLst>
                                            <p:cond delay="1338"/>
                                          </p:stCondLst>
                                        </p:cTn>
                                        <p:tgtEl>
                                          <p:spTgt spid="3076"/>
                                        </p:tgtEl>
                                      </p:cBhvr>
                                      <p:to x="100000" y="100000"/>
                                    </p:animScale>
                                    <p:animScale>
                                      <p:cBhvr>
                                        <p:cTn id="47" dur="26">
                                          <p:stCondLst>
                                            <p:cond delay="1642"/>
                                          </p:stCondLst>
                                        </p:cTn>
                                        <p:tgtEl>
                                          <p:spTgt spid="3076"/>
                                        </p:tgtEl>
                                      </p:cBhvr>
                                      <p:to x="100000" y="90000"/>
                                    </p:animScale>
                                    <p:animScale>
                                      <p:cBhvr>
                                        <p:cTn id="48" dur="166" decel="50000">
                                          <p:stCondLst>
                                            <p:cond delay="1668"/>
                                          </p:stCondLst>
                                        </p:cTn>
                                        <p:tgtEl>
                                          <p:spTgt spid="3076"/>
                                        </p:tgtEl>
                                      </p:cBhvr>
                                      <p:to x="100000" y="100000"/>
                                    </p:animScale>
                                    <p:animScale>
                                      <p:cBhvr>
                                        <p:cTn id="49" dur="26">
                                          <p:stCondLst>
                                            <p:cond delay="1808"/>
                                          </p:stCondLst>
                                        </p:cTn>
                                        <p:tgtEl>
                                          <p:spTgt spid="3076"/>
                                        </p:tgtEl>
                                      </p:cBhvr>
                                      <p:to x="100000" y="95000"/>
                                    </p:animScale>
                                    <p:animScale>
                                      <p:cBhvr>
                                        <p:cTn id="50" dur="166" decel="50000">
                                          <p:stCondLst>
                                            <p:cond delay="1834"/>
                                          </p:stCondLst>
                                        </p:cTn>
                                        <p:tgtEl>
                                          <p:spTgt spid="3076"/>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nodeType="clickEffect">
                                  <p:stCondLst>
                                    <p:cond delay="0"/>
                                  </p:stCondLst>
                                  <p:childTnLst>
                                    <p:set>
                                      <p:cBhvr>
                                        <p:cTn id="54" dur="1" fill="hold">
                                          <p:stCondLst>
                                            <p:cond delay="0"/>
                                          </p:stCondLst>
                                        </p:cTn>
                                        <p:tgtEl>
                                          <p:spTgt spid="3077"/>
                                        </p:tgtEl>
                                        <p:attrNameLst>
                                          <p:attrName>style.visibility</p:attrName>
                                        </p:attrNameLst>
                                      </p:cBhvr>
                                      <p:to>
                                        <p:strVal val="visible"/>
                                      </p:to>
                                    </p:set>
                                    <p:animEffect transition="in" filter="wipe(down)">
                                      <p:cBhvr>
                                        <p:cTn id="55" dur="580">
                                          <p:stCondLst>
                                            <p:cond delay="0"/>
                                          </p:stCondLst>
                                        </p:cTn>
                                        <p:tgtEl>
                                          <p:spTgt spid="3077"/>
                                        </p:tgtEl>
                                      </p:cBhvr>
                                    </p:animEffect>
                                    <p:anim calcmode="lin" valueType="num">
                                      <p:cBhvr>
                                        <p:cTn id="56" dur="1822" tmFilter="0,0; 0.14,0.36; 0.43,0.73; 0.71,0.91; 1.0,1.0">
                                          <p:stCondLst>
                                            <p:cond delay="0"/>
                                          </p:stCondLst>
                                        </p:cTn>
                                        <p:tgtEl>
                                          <p:spTgt spid="3077"/>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077"/>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077"/>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077"/>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077"/>
                                        </p:tgtEl>
                                        <p:attrNameLst>
                                          <p:attrName>ppt_y</p:attrName>
                                        </p:attrNameLst>
                                      </p:cBhvr>
                                      <p:tavLst>
                                        <p:tav tm="0" fmla="#ppt_y-sin(pi*$)/81">
                                          <p:val>
                                            <p:fltVal val="0"/>
                                          </p:val>
                                        </p:tav>
                                        <p:tav tm="100000">
                                          <p:val>
                                            <p:fltVal val="1"/>
                                          </p:val>
                                        </p:tav>
                                      </p:tavLst>
                                    </p:anim>
                                    <p:animScale>
                                      <p:cBhvr>
                                        <p:cTn id="61" dur="26">
                                          <p:stCondLst>
                                            <p:cond delay="650"/>
                                          </p:stCondLst>
                                        </p:cTn>
                                        <p:tgtEl>
                                          <p:spTgt spid="3077"/>
                                        </p:tgtEl>
                                      </p:cBhvr>
                                      <p:to x="100000" y="60000"/>
                                    </p:animScale>
                                    <p:animScale>
                                      <p:cBhvr>
                                        <p:cTn id="62" dur="166" decel="50000">
                                          <p:stCondLst>
                                            <p:cond delay="676"/>
                                          </p:stCondLst>
                                        </p:cTn>
                                        <p:tgtEl>
                                          <p:spTgt spid="3077"/>
                                        </p:tgtEl>
                                      </p:cBhvr>
                                      <p:to x="100000" y="100000"/>
                                    </p:animScale>
                                    <p:animScale>
                                      <p:cBhvr>
                                        <p:cTn id="63" dur="26">
                                          <p:stCondLst>
                                            <p:cond delay="1312"/>
                                          </p:stCondLst>
                                        </p:cTn>
                                        <p:tgtEl>
                                          <p:spTgt spid="3077"/>
                                        </p:tgtEl>
                                      </p:cBhvr>
                                      <p:to x="100000" y="80000"/>
                                    </p:animScale>
                                    <p:animScale>
                                      <p:cBhvr>
                                        <p:cTn id="64" dur="166" decel="50000">
                                          <p:stCondLst>
                                            <p:cond delay="1338"/>
                                          </p:stCondLst>
                                        </p:cTn>
                                        <p:tgtEl>
                                          <p:spTgt spid="3077"/>
                                        </p:tgtEl>
                                      </p:cBhvr>
                                      <p:to x="100000" y="100000"/>
                                    </p:animScale>
                                    <p:animScale>
                                      <p:cBhvr>
                                        <p:cTn id="65" dur="26">
                                          <p:stCondLst>
                                            <p:cond delay="1642"/>
                                          </p:stCondLst>
                                        </p:cTn>
                                        <p:tgtEl>
                                          <p:spTgt spid="3077"/>
                                        </p:tgtEl>
                                      </p:cBhvr>
                                      <p:to x="100000" y="90000"/>
                                    </p:animScale>
                                    <p:animScale>
                                      <p:cBhvr>
                                        <p:cTn id="66" dur="166" decel="50000">
                                          <p:stCondLst>
                                            <p:cond delay="1668"/>
                                          </p:stCondLst>
                                        </p:cTn>
                                        <p:tgtEl>
                                          <p:spTgt spid="3077"/>
                                        </p:tgtEl>
                                      </p:cBhvr>
                                      <p:to x="100000" y="100000"/>
                                    </p:animScale>
                                    <p:animScale>
                                      <p:cBhvr>
                                        <p:cTn id="67" dur="26">
                                          <p:stCondLst>
                                            <p:cond delay="1808"/>
                                          </p:stCondLst>
                                        </p:cTn>
                                        <p:tgtEl>
                                          <p:spTgt spid="3077"/>
                                        </p:tgtEl>
                                      </p:cBhvr>
                                      <p:to x="100000" y="95000"/>
                                    </p:animScale>
                                    <p:animScale>
                                      <p:cBhvr>
                                        <p:cTn id="68" dur="166" decel="50000">
                                          <p:stCondLst>
                                            <p:cond delay="1834"/>
                                          </p:stCondLst>
                                        </p:cTn>
                                        <p:tgtEl>
                                          <p:spTgt spid="3077"/>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080"/>
                                        </p:tgtEl>
                                        <p:attrNameLst>
                                          <p:attrName>style.visibility</p:attrName>
                                        </p:attrNameLst>
                                      </p:cBhvr>
                                      <p:to>
                                        <p:strVal val="visible"/>
                                      </p:to>
                                    </p:set>
                                    <p:animEffect transition="in" filter="wipe(down)">
                                      <p:cBhvr>
                                        <p:cTn id="73" dur="580">
                                          <p:stCondLst>
                                            <p:cond delay="0"/>
                                          </p:stCondLst>
                                        </p:cTn>
                                        <p:tgtEl>
                                          <p:spTgt spid="3080"/>
                                        </p:tgtEl>
                                      </p:cBhvr>
                                    </p:animEffect>
                                    <p:anim calcmode="lin" valueType="num">
                                      <p:cBhvr>
                                        <p:cTn id="74" dur="1822" tmFilter="0,0; 0.14,0.36; 0.43,0.73; 0.71,0.91; 1.0,1.0">
                                          <p:stCondLst>
                                            <p:cond delay="0"/>
                                          </p:stCondLst>
                                        </p:cTn>
                                        <p:tgtEl>
                                          <p:spTgt spid="3080"/>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080"/>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080"/>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080"/>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080"/>
                                        </p:tgtEl>
                                        <p:attrNameLst>
                                          <p:attrName>ppt_y</p:attrName>
                                        </p:attrNameLst>
                                      </p:cBhvr>
                                      <p:tavLst>
                                        <p:tav tm="0" fmla="#ppt_y-sin(pi*$)/81">
                                          <p:val>
                                            <p:fltVal val="0"/>
                                          </p:val>
                                        </p:tav>
                                        <p:tav tm="100000">
                                          <p:val>
                                            <p:fltVal val="1"/>
                                          </p:val>
                                        </p:tav>
                                      </p:tavLst>
                                    </p:anim>
                                    <p:animScale>
                                      <p:cBhvr>
                                        <p:cTn id="79" dur="26">
                                          <p:stCondLst>
                                            <p:cond delay="650"/>
                                          </p:stCondLst>
                                        </p:cTn>
                                        <p:tgtEl>
                                          <p:spTgt spid="3080"/>
                                        </p:tgtEl>
                                      </p:cBhvr>
                                      <p:to x="100000" y="60000"/>
                                    </p:animScale>
                                    <p:animScale>
                                      <p:cBhvr>
                                        <p:cTn id="80" dur="166" decel="50000">
                                          <p:stCondLst>
                                            <p:cond delay="676"/>
                                          </p:stCondLst>
                                        </p:cTn>
                                        <p:tgtEl>
                                          <p:spTgt spid="3080"/>
                                        </p:tgtEl>
                                      </p:cBhvr>
                                      <p:to x="100000" y="100000"/>
                                    </p:animScale>
                                    <p:animScale>
                                      <p:cBhvr>
                                        <p:cTn id="81" dur="26">
                                          <p:stCondLst>
                                            <p:cond delay="1312"/>
                                          </p:stCondLst>
                                        </p:cTn>
                                        <p:tgtEl>
                                          <p:spTgt spid="3080"/>
                                        </p:tgtEl>
                                      </p:cBhvr>
                                      <p:to x="100000" y="80000"/>
                                    </p:animScale>
                                    <p:animScale>
                                      <p:cBhvr>
                                        <p:cTn id="82" dur="166" decel="50000">
                                          <p:stCondLst>
                                            <p:cond delay="1338"/>
                                          </p:stCondLst>
                                        </p:cTn>
                                        <p:tgtEl>
                                          <p:spTgt spid="3080"/>
                                        </p:tgtEl>
                                      </p:cBhvr>
                                      <p:to x="100000" y="100000"/>
                                    </p:animScale>
                                    <p:animScale>
                                      <p:cBhvr>
                                        <p:cTn id="83" dur="26">
                                          <p:stCondLst>
                                            <p:cond delay="1642"/>
                                          </p:stCondLst>
                                        </p:cTn>
                                        <p:tgtEl>
                                          <p:spTgt spid="3080"/>
                                        </p:tgtEl>
                                      </p:cBhvr>
                                      <p:to x="100000" y="90000"/>
                                    </p:animScale>
                                    <p:animScale>
                                      <p:cBhvr>
                                        <p:cTn id="84" dur="166" decel="50000">
                                          <p:stCondLst>
                                            <p:cond delay="1668"/>
                                          </p:stCondLst>
                                        </p:cTn>
                                        <p:tgtEl>
                                          <p:spTgt spid="3080"/>
                                        </p:tgtEl>
                                      </p:cBhvr>
                                      <p:to x="100000" y="100000"/>
                                    </p:animScale>
                                    <p:animScale>
                                      <p:cBhvr>
                                        <p:cTn id="85" dur="26">
                                          <p:stCondLst>
                                            <p:cond delay="1808"/>
                                          </p:stCondLst>
                                        </p:cTn>
                                        <p:tgtEl>
                                          <p:spTgt spid="3080"/>
                                        </p:tgtEl>
                                      </p:cBhvr>
                                      <p:to x="100000" y="95000"/>
                                    </p:animScale>
                                    <p:animScale>
                                      <p:cBhvr>
                                        <p:cTn id="86" dur="166" decel="50000">
                                          <p:stCondLst>
                                            <p:cond delay="1834"/>
                                          </p:stCondLst>
                                        </p:cTn>
                                        <p:tgtEl>
                                          <p:spTgt spid="3080"/>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3078"/>
                                        </p:tgtEl>
                                        <p:attrNameLst>
                                          <p:attrName>style.visibility</p:attrName>
                                        </p:attrNameLst>
                                      </p:cBhvr>
                                      <p:to>
                                        <p:strVal val="visible"/>
                                      </p:to>
                                    </p:set>
                                    <p:animEffect transition="in" filter="wipe(down)">
                                      <p:cBhvr>
                                        <p:cTn id="91" dur="580">
                                          <p:stCondLst>
                                            <p:cond delay="0"/>
                                          </p:stCondLst>
                                        </p:cTn>
                                        <p:tgtEl>
                                          <p:spTgt spid="3078"/>
                                        </p:tgtEl>
                                      </p:cBhvr>
                                    </p:animEffect>
                                    <p:anim calcmode="lin" valueType="num">
                                      <p:cBhvr>
                                        <p:cTn id="92" dur="1822" tmFilter="0,0; 0.14,0.36; 0.43,0.73; 0.71,0.91; 1.0,1.0">
                                          <p:stCondLst>
                                            <p:cond delay="0"/>
                                          </p:stCondLst>
                                        </p:cTn>
                                        <p:tgtEl>
                                          <p:spTgt spid="3078"/>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3078"/>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3078"/>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3078"/>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3078"/>
                                        </p:tgtEl>
                                        <p:attrNameLst>
                                          <p:attrName>ppt_y</p:attrName>
                                        </p:attrNameLst>
                                      </p:cBhvr>
                                      <p:tavLst>
                                        <p:tav tm="0" fmla="#ppt_y-sin(pi*$)/81">
                                          <p:val>
                                            <p:fltVal val="0"/>
                                          </p:val>
                                        </p:tav>
                                        <p:tav tm="100000">
                                          <p:val>
                                            <p:fltVal val="1"/>
                                          </p:val>
                                        </p:tav>
                                      </p:tavLst>
                                    </p:anim>
                                    <p:animScale>
                                      <p:cBhvr>
                                        <p:cTn id="97" dur="26">
                                          <p:stCondLst>
                                            <p:cond delay="650"/>
                                          </p:stCondLst>
                                        </p:cTn>
                                        <p:tgtEl>
                                          <p:spTgt spid="3078"/>
                                        </p:tgtEl>
                                      </p:cBhvr>
                                      <p:to x="100000" y="60000"/>
                                    </p:animScale>
                                    <p:animScale>
                                      <p:cBhvr>
                                        <p:cTn id="98" dur="166" decel="50000">
                                          <p:stCondLst>
                                            <p:cond delay="676"/>
                                          </p:stCondLst>
                                        </p:cTn>
                                        <p:tgtEl>
                                          <p:spTgt spid="3078"/>
                                        </p:tgtEl>
                                      </p:cBhvr>
                                      <p:to x="100000" y="100000"/>
                                    </p:animScale>
                                    <p:animScale>
                                      <p:cBhvr>
                                        <p:cTn id="99" dur="26">
                                          <p:stCondLst>
                                            <p:cond delay="1312"/>
                                          </p:stCondLst>
                                        </p:cTn>
                                        <p:tgtEl>
                                          <p:spTgt spid="3078"/>
                                        </p:tgtEl>
                                      </p:cBhvr>
                                      <p:to x="100000" y="80000"/>
                                    </p:animScale>
                                    <p:animScale>
                                      <p:cBhvr>
                                        <p:cTn id="100" dur="166" decel="50000">
                                          <p:stCondLst>
                                            <p:cond delay="1338"/>
                                          </p:stCondLst>
                                        </p:cTn>
                                        <p:tgtEl>
                                          <p:spTgt spid="3078"/>
                                        </p:tgtEl>
                                      </p:cBhvr>
                                      <p:to x="100000" y="100000"/>
                                    </p:animScale>
                                    <p:animScale>
                                      <p:cBhvr>
                                        <p:cTn id="101" dur="26">
                                          <p:stCondLst>
                                            <p:cond delay="1642"/>
                                          </p:stCondLst>
                                        </p:cTn>
                                        <p:tgtEl>
                                          <p:spTgt spid="3078"/>
                                        </p:tgtEl>
                                      </p:cBhvr>
                                      <p:to x="100000" y="90000"/>
                                    </p:animScale>
                                    <p:animScale>
                                      <p:cBhvr>
                                        <p:cTn id="102" dur="166" decel="50000">
                                          <p:stCondLst>
                                            <p:cond delay="1668"/>
                                          </p:stCondLst>
                                        </p:cTn>
                                        <p:tgtEl>
                                          <p:spTgt spid="3078"/>
                                        </p:tgtEl>
                                      </p:cBhvr>
                                      <p:to x="100000" y="100000"/>
                                    </p:animScale>
                                    <p:animScale>
                                      <p:cBhvr>
                                        <p:cTn id="103" dur="26">
                                          <p:stCondLst>
                                            <p:cond delay="1808"/>
                                          </p:stCondLst>
                                        </p:cTn>
                                        <p:tgtEl>
                                          <p:spTgt spid="3078"/>
                                        </p:tgtEl>
                                      </p:cBhvr>
                                      <p:to x="100000" y="95000"/>
                                    </p:animScale>
                                    <p:animScale>
                                      <p:cBhvr>
                                        <p:cTn id="104" dur="166" decel="50000">
                                          <p:stCondLst>
                                            <p:cond delay="1834"/>
                                          </p:stCondLst>
                                        </p:cTn>
                                        <p:tgtEl>
                                          <p:spTgt spid="307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19112" y="228600"/>
            <a:ext cx="11149013" cy="664797"/>
          </a:xfrm>
        </p:spPr>
        <p:txBody>
          <a:bodyPr/>
          <a:lstStyle/>
          <a:p>
            <a:r>
              <a:rPr lang="en-US" sz="4800" b="1" dirty="0" smtClean="0"/>
              <a:t>A tale of an end user…</a:t>
            </a:r>
            <a:endParaRPr lang="en-US" sz="4800" b="1"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2" y="1996719"/>
            <a:ext cx="2057400" cy="342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59525" y="1789522"/>
            <a:ext cx="6349302" cy="794064"/>
          </a:xfrm>
          <a:prstGeom prst="rect">
            <a:avLst/>
          </a:prstGeom>
          <a:noFill/>
        </p:spPr>
        <p:txBody>
          <a:bodyPr wrap="none" lIns="91440" tIns="91440" rIns="91440" bIns="91440" rtlCol="0">
            <a:spAutoFit/>
          </a:bodyPr>
          <a:lstStyle/>
          <a:p>
            <a:pPr>
              <a:lnSpc>
                <a:spcPct val="90000"/>
              </a:lnSpc>
              <a:spcBef>
                <a:spcPct val="20000"/>
              </a:spcBef>
              <a:buSzPct val="90000"/>
            </a:pPr>
            <a:r>
              <a:rPr lang="en-US" sz="4400" b="1" dirty="0" smtClean="0">
                <a:solidFill>
                  <a:schemeClr val="tx1">
                    <a:alpha val="99000"/>
                  </a:schemeClr>
                </a:solidFill>
              </a:rPr>
              <a:t>Software </a:t>
            </a:r>
            <a:r>
              <a:rPr lang="en-US" sz="4400" b="1" dirty="0" err="1" smtClean="0">
                <a:solidFill>
                  <a:schemeClr val="tx1">
                    <a:alpha val="99000"/>
                  </a:schemeClr>
                </a:solidFill>
              </a:rPr>
              <a:t>iSCSI</a:t>
            </a:r>
            <a:r>
              <a:rPr lang="en-US" sz="4400" b="1" dirty="0" smtClean="0">
                <a:solidFill>
                  <a:schemeClr val="tx1">
                    <a:alpha val="99000"/>
                  </a:schemeClr>
                </a:solidFill>
              </a:rPr>
              <a:t> Initiator</a:t>
            </a:r>
          </a:p>
        </p:txBody>
      </p:sp>
      <p:sp>
        <p:nvSpPr>
          <p:cNvPr id="3" name="TextBox 2"/>
          <p:cNvSpPr txBox="1"/>
          <p:nvPr/>
        </p:nvSpPr>
        <p:spPr>
          <a:xfrm>
            <a:off x="2959525" y="3170453"/>
            <a:ext cx="7012882" cy="794064"/>
          </a:xfrm>
          <a:prstGeom prst="rect">
            <a:avLst/>
          </a:prstGeom>
          <a:noFill/>
        </p:spPr>
        <p:txBody>
          <a:bodyPr wrap="none" lIns="91440" tIns="91440" rIns="91440" bIns="91440" rtlCol="0">
            <a:spAutoFit/>
          </a:bodyPr>
          <a:lstStyle/>
          <a:p>
            <a:pPr>
              <a:lnSpc>
                <a:spcPct val="90000"/>
              </a:lnSpc>
              <a:spcBef>
                <a:spcPct val="20000"/>
              </a:spcBef>
              <a:buSzPct val="90000"/>
            </a:pPr>
            <a:r>
              <a:rPr lang="en-US" sz="4400" b="1" dirty="0">
                <a:solidFill>
                  <a:schemeClr val="tx1">
                    <a:alpha val="99000"/>
                  </a:schemeClr>
                </a:solidFill>
              </a:rPr>
              <a:t>Shared 10G-E on the </a:t>
            </a:r>
            <a:r>
              <a:rPr lang="en-US" sz="4400" b="1" dirty="0" smtClean="0">
                <a:solidFill>
                  <a:schemeClr val="tx1">
                    <a:alpha val="99000"/>
                  </a:schemeClr>
                </a:solidFill>
              </a:rPr>
              <a:t>Host</a:t>
            </a:r>
            <a:endParaRPr lang="en-US" sz="4400" b="1" dirty="0">
              <a:solidFill>
                <a:schemeClr val="tx1">
                  <a:alpha val="99000"/>
                </a:schemeClr>
              </a:solidFill>
            </a:endParaRPr>
          </a:p>
        </p:txBody>
      </p:sp>
      <p:sp>
        <p:nvSpPr>
          <p:cNvPr id="6" name="TextBox 5"/>
          <p:cNvSpPr txBox="1"/>
          <p:nvPr/>
        </p:nvSpPr>
        <p:spPr>
          <a:xfrm>
            <a:off x="2959524" y="4625467"/>
            <a:ext cx="7650877" cy="794064"/>
          </a:xfrm>
          <a:prstGeom prst="rect">
            <a:avLst/>
          </a:prstGeom>
          <a:noFill/>
        </p:spPr>
        <p:txBody>
          <a:bodyPr wrap="none" lIns="91440" tIns="91440" rIns="91440" bIns="91440" rtlCol="0">
            <a:spAutoFit/>
          </a:bodyPr>
          <a:lstStyle/>
          <a:p>
            <a:pPr>
              <a:lnSpc>
                <a:spcPct val="90000"/>
              </a:lnSpc>
              <a:spcBef>
                <a:spcPct val="20000"/>
              </a:spcBef>
              <a:buSzPct val="90000"/>
            </a:pPr>
            <a:r>
              <a:rPr lang="en-US" sz="4400" b="1" dirty="0" smtClean="0">
                <a:solidFill>
                  <a:schemeClr val="tx1">
                    <a:alpha val="99000"/>
                  </a:schemeClr>
                </a:solidFill>
              </a:rPr>
              <a:t>32 Bit Windows 2003 Server</a:t>
            </a:r>
          </a:p>
        </p:txBody>
      </p:sp>
      <p:sp>
        <p:nvSpPr>
          <p:cNvPr id="8" name="Multiply 7"/>
          <p:cNvSpPr/>
          <p:nvPr/>
        </p:nvSpPr>
        <p:spPr bwMode="auto">
          <a:xfrm>
            <a:off x="-2058988" y="793944"/>
            <a:ext cx="15468600" cy="5547081"/>
          </a:xfrm>
          <a:prstGeom prst="mathMultiply">
            <a:avLst/>
          </a:prstGeom>
          <a:solidFill>
            <a:srgbClr val="FF00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429805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gandec\AppData\Local\Microsoft\Windows\Temporary Internet Files\Content.IE5\ECPCQQV2\MM900173980[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1375" y="2386012"/>
            <a:ext cx="3812932" cy="23646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60812" y="336468"/>
            <a:ext cx="4359911" cy="627864"/>
          </a:xfrm>
          <a:prstGeom prst="rect">
            <a:avLst/>
          </a:prstGeom>
          <a:noFill/>
        </p:spPr>
        <p:txBody>
          <a:bodyPr wrap="none" lIns="91440" tIns="91440" rIns="91440" bIns="91440" rtlCol="0">
            <a:spAutoFit/>
          </a:bodyPr>
          <a:lstStyle/>
          <a:p>
            <a:pPr>
              <a:lnSpc>
                <a:spcPct val="90000"/>
              </a:lnSpc>
              <a:spcBef>
                <a:spcPct val="20000"/>
              </a:spcBef>
              <a:buSzPct val="90000"/>
            </a:pPr>
            <a:r>
              <a:rPr lang="en-US" sz="3200" dirty="0" smtClean="0">
                <a:solidFill>
                  <a:schemeClr val="tx1">
                    <a:alpha val="99000"/>
                  </a:schemeClr>
                </a:solidFill>
              </a:rPr>
              <a:t>Replication Stagnation!</a:t>
            </a:r>
          </a:p>
        </p:txBody>
      </p:sp>
      <p:pic>
        <p:nvPicPr>
          <p:cNvPr id="1028" name="Picture 4" descr="C:\Users\nivargas\AppData\Local\Microsoft\Windows\Temporary Internet Files\Content.IE5\UE9WJAOY\MP90041403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9813" y="2135124"/>
            <a:ext cx="2173224" cy="3121152"/>
          </a:xfrm>
          <a:prstGeom prst="rect">
            <a:avLst/>
          </a:prstGeom>
          <a:noFill/>
          <a:extLst>
            <a:ext uri="{909E8E84-426E-40DD-AFC4-6F175D3DCCD1}">
              <a14:hiddenFill xmlns:a14="http://schemas.microsoft.com/office/drawing/2010/main">
                <a:solidFill>
                  <a:srgbClr val="FFFFFF"/>
                </a:solidFill>
              </a14:hiddenFill>
            </a:ext>
          </a:extLst>
        </p:spPr>
      </p:pic>
      <p:sp>
        <p:nvSpPr>
          <p:cNvPr id="3" name="Equal 2"/>
          <p:cNvSpPr/>
          <p:nvPr/>
        </p:nvSpPr>
        <p:spPr bwMode="auto">
          <a:xfrm>
            <a:off x="5703412" y="2705100"/>
            <a:ext cx="2209800" cy="1981200"/>
          </a:xfrm>
          <a:prstGeom prst="mathEqual">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pic>
        <p:nvPicPr>
          <p:cNvPr id="1029" name="Picture 5" descr="C:\Users\nivargas\AppData\Local\Microsoft\Windows\Temporary Internet Files\Content.IE5\29OUGNC3\MC900432537[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0612" y="2325566"/>
            <a:ext cx="2322634" cy="2322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24089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nivargas\AppData\Local\Microsoft\Windows\Temporary Internet Files\Content.IE5\2YZO0SB0\MP90043879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4212" y="5562600"/>
            <a:ext cx="11149013" cy="609398"/>
          </a:xfrm>
        </p:spPr>
        <p:txBody>
          <a:bodyPr/>
          <a:lstStyle/>
          <a:p>
            <a:pPr algn="ctr"/>
            <a:r>
              <a:rPr lang="en-US" b="1" dirty="0" smtClean="0">
                <a:solidFill>
                  <a:schemeClr val="bg1"/>
                </a:solidFill>
              </a:rPr>
              <a:t>Load Balancing Act</a:t>
            </a:r>
            <a:endParaRPr lang="en-US" b="1" dirty="0">
              <a:solidFill>
                <a:schemeClr val="bg1"/>
              </a:solidFill>
            </a:endParaRPr>
          </a:p>
        </p:txBody>
      </p:sp>
    </p:spTree>
    <p:extLst>
      <p:ext uri="{BB962C8B-B14F-4D97-AF65-F5344CB8AC3E}">
        <p14:creationId xmlns:p14="http://schemas.microsoft.com/office/powerpoint/2010/main" val="338626440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72" name="Picture 8" descr="C:\Users\Jeff\SkyDrive\pics\SNC000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6277" y="-32218"/>
            <a:ext cx="9186955" cy="689021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7" y="-32215"/>
            <a:ext cx="4817660" cy="6890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372985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Disasters Around Every Corner!</a:t>
            </a:r>
            <a:endParaRPr lang="en-US" dirty="0"/>
          </a:p>
        </p:txBody>
      </p:sp>
      <p:pic>
        <p:nvPicPr>
          <p:cNvPr id="3074" name="Picture 2" descr="C:\Users\nivargas\AppData\Local\Microsoft\Windows\Temporary Internet Files\Content.IE5\TQMNV3QQ\MC900233519[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4762" y="2971800"/>
            <a:ext cx="3638406" cy="31540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nivargas\AppData\Local\Microsoft\Windows\Temporary Internet Files\Content.IE5\TQMNV3QQ\MC900104976[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066800"/>
            <a:ext cx="29718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nivargas\AppData\Local\Microsoft\Windows\Temporary Internet Files\Content.IE5\OIL5RXGI\MP90041411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9112" y="4114800"/>
            <a:ext cx="3429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nivargas\AppData\Local\Microsoft\Windows\Temporary Internet Files\Content.IE5\TQMNV3QQ\MP900442465[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4812" y="1467592"/>
            <a:ext cx="3049764" cy="2667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nivargas\AppData\Local\Microsoft\Windows\Temporary Internet Files\Content.IE5\TQMNV3QQ\MC900286885[1].wm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7212" y="4515699"/>
            <a:ext cx="1960075" cy="176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424988"/>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4797"/>
          </a:xfrm>
        </p:spPr>
        <p:txBody>
          <a:bodyPr/>
          <a:lstStyle/>
          <a:p>
            <a:r>
              <a:rPr lang="en-US" sz="4800" b="1" i="1" dirty="0" smtClean="0"/>
              <a:t>Three objectives</a:t>
            </a:r>
            <a:endParaRPr lang="en-US" sz="4800" b="1" i="1" dirty="0"/>
          </a:p>
        </p:txBody>
      </p:sp>
      <p:sp>
        <p:nvSpPr>
          <p:cNvPr id="3" name="Text Placeholder 2"/>
          <p:cNvSpPr>
            <a:spLocks noGrp="1"/>
          </p:cNvSpPr>
          <p:nvPr>
            <p:ph type="body" sz="quarter" idx="10"/>
          </p:nvPr>
        </p:nvSpPr>
        <p:spPr>
          <a:xfrm>
            <a:off x="519112" y="1447799"/>
            <a:ext cx="11149013" cy="3588675"/>
          </a:xfrm>
        </p:spPr>
        <p:txBody>
          <a:bodyPr/>
          <a:lstStyle/>
          <a:p>
            <a:r>
              <a:rPr lang="en-US" sz="4400" b="1" dirty="0" smtClean="0"/>
              <a:t>Proactive Considerations</a:t>
            </a:r>
          </a:p>
          <a:p>
            <a:endParaRPr lang="en-US" sz="4400" b="1" dirty="0"/>
          </a:p>
          <a:p>
            <a:r>
              <a:rPr lang="en-US" sz="4400" b="1" u="sng" dirty="0" smtClean="0"/>
              <a:t>Reactive Considerations</a:t>
            </a:r>
          </a:p>
          <a:p>
            <a:endParaRPr lang="en-US" sz="4400" b="1" dirty="0"/>
          </a:p>
          <a:p>
            <a:r>
              <a:rPr lang="en-US" sz="4400" b="1" dirty="0" smtClean="0"/>
              <a:t>Synergies and Such</a:t>
            </a:r>
            <a:endParaRPr lang="en-US" sz="4400" b="1" dirty="0"/>
          </a:p>
        </p:txBody>
      </p:sp>
    </p:spTree>
    <p:extLst>
      <p:ext uri="{BB962C8B-B14F-4D97-AF65-F5344CB8AC3E}">
        <p14:creationId xmlns:p14="http://schemas.microsoft.com/office/powerpoint/2010/main" val="1002978110"/>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4797"/>
          </a:xfrm>
        </p:spPr>
        <p:txBody>
          <a:bodyPr/>
          <a:lstStyle/>
          <a:p>
            <a:r>
              <a:rPr lang="en-US" sz="4800" b="1" i="1" dirty="0" smtClean="0"/>
              <a:t>Reactive Considerations</a:t>
            </a:r>
            <a:endParaRPr lang="en-US" sz="4800" b="1" i="1" dirty="0"/>
          </a:p>
        </p:txBody>
      </p:sp>
      <p:sp>
        <p:nvSpPr>
          <p:cNvPr id="3" name="Text Placeholder 2"/>
          <p:cNvSpPr>
            <a:spLocks noGrp="1"/>
          </p:cNvSpPr>
          <p:nvPr>
            <p:ph type="body" sz="quarter" idx="10"/>
          </p:nvPr>
        </p:nvSpPr>
        <p:spPr>
          <a:xfrm>
            <a:off x="519112" y="1447799"/>
            <a:ext cx="11149013" cy="4830040"/>
          </a:xfrm>
        </p:spPr>
        <p:txBody>
          <a:bodyPr/>
          <a:lstStyle/>
          <a:p>
            <a:r>
              <a:rPr lang="en-US" sz="4400" b="1" dirty="0" smtClean="0"/>
              <a:t>Disaster</a:t>
            </a:r>
            <a:r>
              <a:rPr lang="en-US" sz="4400" b="1" baseline="30000" dirty="0" smtClean="0"/>
              <a:t>2</a:t>
            </a:r>
          </a:p>
          <a:p>
            <a:endParaRPr lang="en-US" sz="4400" b="1" baseline="30000" dirty="0"/>
          </a:p>
          <a:p>
            <a:r>
              <a:rPr lang="en-US" sz="4400" b="1" dirty="0" smtClean="0"/>
              <a:t>Root Cause</a:t>
            </a:r>
          </a:p>
          <a:p>
            <a:endParaRPr lang="en-US" sz="4400" b="1" dirty="0"/>
          </a:p>
          <a:p>
            <a:r>
              <a:rPr lang="en-US" sz="4400" b="1" dirty="0" smtClean="0"/>
              <a:t>Agility</a:t>
            </a:r>
          </a:p>
          <a:p>
            <a:endParaRPr lang="en-US" sz="4400" b="1" dirty="0"/>
          </a:p>
          <a:p>
            <a:endParaRPr lang="en-US" sz="4400" b="1" dirty="0"/>
          </a:p>
        </p:txBody>
      </p:sp>
    </p:spTree>
    <p:extLst>
      <p:ext uri="{BB962C8B-B14F-4D97-AF65-F5344CB8AC3E}">
        <p14:creationId xmlns:p14="http://schemas.microsoft.com/office/powerpoint/2010/main" val="1376267834"/>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4797"/>
          </a:xfrm>
        </p:spPr>
        <p:txBody>
          <a:bodyPr/>
          <a:lstStyle/>
          <a:p>
            <a:r>
              <a:rPr lang="en-US" sz="4800" b="1" i="1" dirty="0" smtClean="0"/>
              <a:t>Disaster</a:t>
            </a:r>
            <a:r>
              <a:rPr lang="en-US" sz="4800" b="1" i="1" baseline="30000" dirty="0" smtClean="0"/>
              <a:t>2</a:t>
            </a:r>
            <a:endParaRPr lang="en-US" sz="4800" i="1" dirty="0"/>
          </a:p>
        </p:txBody>
      </p:sp>
      <p:sp>
        <p:nvSpPr>
          <p:cNvPr id="3" name="Text Placeholder 2"/>
          <p:cNvSpPr>
            <a:spLocks noGrp="1"/>
          </p:cNvSpPr>
          <p:nvPr>
            <p:ph type="body" sz="quarter" idx="10"/>
          </p:nvPr>
        </p:nvSpPr>
        <p:spPr>
          <a:xfrm>
            <a:off x="519112" y="1447799"/>
            <a:ext cx="11149013" cy="3588675"/>
          </a:xfrm>
        </p:spPr>
        <p:txBody>
          <a:bodyPr/>
          <a:lstStyle/>
          <a:p>
            <a:r>
              <a:rPr lang="en-US" sz="4400" b="1" dirty="0" smtClean="0"/>
              <a:t>The case for too much success</a:t>
            </a:r>
          </a:p>
          <a:p>
            <a:endParaRPr lang="en-US" sz="4400" b="1" dirty="0"/>
          </a:p>
          <a:p>
            <a:r>
              <a:rPr lang="en-US" sz="4400" b="1" dirty="0" smtClean="0"/>
              <a:t>Planning for the </a:t>
            </a:r>
            <a:r>
              <a:rPr lang="en-US" sz="4400" b="1" dirty="0" err="1" smtClean="0"/>
              <a:t>unplannable</a:t>
            </a:r>
            <a:endParaRPr lang="en-US" sz="4400" b="1" dirty="0" smtClean="0"/>
          </a:p>
          <a:p>
            <a:endParaRPr lang="en-US" sz="4400" b="1" dirty="0"/>
          </a:p>
          <a:p>
            <a:r>
              <a:rPr lang="en-US" sz="4400" b="1" dirty="0" smtClean="0"/>
              <a:t>Does your plan work?</a:t>
            </a:r>
            <a:endParaRPr lang="en-US" sz="4400" b="1" dirty="0"/>
          </a:p>
        </p:txBody>
      </p:sp>
    </p:spTree>
    <p:extLst>
      <p:ext uri="{BB962C8B-B14F-4D97-AF65-F5344CB8AC3E}">
        <p14:creationId xmlns:p14="http://schemas.microsoft.com/office/powerpoint/2010/main" val="178910141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687"/>
            <a:ext cx="12188825" cy="685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72952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4797"/>
          </a:xfrm>
        </p:spPr>
        <p:txBody>
          <a:bodyPr/>
          <a:lstStyle/>
          <a:p>
            <a:r>
              <a:rPr lang="en-US" sz="4800" b="1" i="1" dirty="0" smtClean="0"/>
              <a:t>Root Cause</a:t>
            </a:r>
            <a:endParaRPr lang="en-US" sz="4800" dirty="0"/>
          </a:p>
        </p:txBody>
      </p:sp>
      <p:sp>
        <p:nvSpPr>
          <p:cNvPr id="3" name="Text Placeholder 2"/>
          <p:cNvSpPr>
            <a:spLocks noGrp="1"/>
          </p:cNvSpPr>
          <p:nvPr>
            <p:ph type="body" sz="quarter" idx="10"/>
          </p:nvPr>
        </p:nvSpPr>
        <p:spPr>
          <a:xfrm>
            <a:off x="519112" y="1447799"/>
            <a:ext cx="11149013" cy="3588675"/>
          </a:xfrm>
        </p:spPr>
        <p:txBody>
          <a:bodyPr/>
          <a:lstStyle/>
          <a:p>
            <a:r>
              <a:rPr lang="en-US" sz="4400" b="1" dirty="0" smtClean="0"/>
              <a:t>What if the root cause isn’t pretty?</a:t>
            </a:r>
          </a:p>
          <a:p>
            <a:endParaRPr lang="en-US" sz="4400" b="1" dirty="0"/>
          </a:p>
          <a:p>
            <a:r>
              <a:rPr lang="en-US" sz="4400" b="1" dirty="0" smtClean="0"/>
              <a:t>What was the cost of finding root cause?</a:t>
            </a:r>
          </a:p>
          <a:p>
            <a:endParaRPr lang="en-US" sz="4400" b="1" dirty="0"/>
          </a:p>
          <a:p>
            <a:r>
              <a:rPr lang="en-US" sz="4400" b="1" dirty="0" smtClean="0"/>
              <a:t>Do you act on the root cause?</a:t>
            </a:r>
            <a:endParaRPr lang="en-US" sz="4400" b="1" dirty="0"/>
          </a:p>
        </p:txBody>
      </p:sp>
    </p:spTree>
    <p:extLst>
      <p:ext uri="{BB962C8B-B14F-4D97-AF65-F5344CB8AC3E}">
        <p14:creationId xmlns:p14="http://schemas.microsoft.com/office/powerpoint/2010/main" val="3204762250"/>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New Directory\Brand Photos\Brand Photos\FY09 Amalga- exp Aug1-2011\doctor nurse two people badge hospital medical clinic health conversation male female patient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910" y="4446739"/>
            <a:ext cx="2286000" cy="23071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ogandec\AppData\Local\Microsoft\Windows\Temporary Internet Files\Content.IE5\ECPCQQV2\MC900310012[1].wm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0317" y="2839808"/>
            <a:ext cx="2514600" cy="242156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jogandec\AppData\Local\Microsoft\Windows\Temporary Internet Files\Content.IE5\186QEN10\MP910221073[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222" l="5130" r="93652">
                        <a14:foregroundMark x1="36522" y1="14431" x2="36522" y2="14431"/>
                        <a14:foregroundMark x1="65130" y1="16946" x2="65130" y2="16946"/>
                        <a14:foregroundMark x1="55826" y1="34192" x2="55826" y2="34192"/>
                        <a14:foregroundMark x1="61565" y1="12455" x2="61565" y2="12455"/>
                        <a14:foregroundMark x1="66000" y1="14012" x2="66000" y2="14012"/>
                        <a14:foregroundMark x1="36783" y1="6407" x2="36783" y2="6407"/>
                        <a14:foregroundMark x1="48783" y1="6407" x2="48783" y2="6407"/>
                        <a14:foregroundMark x1="46174" y1="5150" x2="46174" y2="5150"/>
                        <a14:foregroundMark x1="50087" y1="6527" x2="50087" y2="6527"/>
                        <a14:foregroundMark x1="73391" y1="41497" x2="73391" y2="41497"/>
                        <a14:foregroundMark x1="74609" y1="38383" x2="74609" y2="38383"/>
                        <a14:foregroundMark x1="74870" y1="36287" x2="74870" y2="36287"/>
                        <a14:foregroundMark x1="69913" y1="41916" x2="69913" y2="41916"/>
                        <a14:foregroundMark x1="38609" y1="29521" x2="38609" y2="29521"/>
                        <a14:foregroundMark x1="50435" y1="47186" x2="50435" y2="47186"/>
                        <a14:foregroundMark x1="33652" y1="50240" x2="33652" y2="50240"/>
                        <a14:foregroundMark x1="28348" y1="35569" x2="28348" y2="35569"/>
                        <a14:foregroundMark x1="32435" y1="35988" x2="32435" y2="35988"/>
                        <a14:foregroundMark x1="35478" y1="30958" x2="35478" y2="30958"/>
                        <a14:foregroundMark x1="34870" y1="28982" x2="34870" y2="28982"/>
                        <a14:foregroundMark x1="46957" y1="24192" x2="46957" y2="24192"/>
                        <a14:foregroundMark x1="64174" y1="24731" x2="64174" y2="24731"/>
                        <a14:foregroundMark x1="22174" y1="34731" x2="25652" y2="33473"/>
                        <a14:foregroundMark x1="43304" y1="21916" x2="42261" y2="26826"/>
                        <a14:foregroundMark x1="43130" y1="20240" x2="39217" y2="25030"/>
                        <a14:foregroundMark x1="51652" y1="10180" x2="49217" y2="7665"/>
                        <a14:foregroundMark x1="37130" y1="53952" x2="34522" y2="49820"/>
                        <a14:foregroundMark x1="31217" y1="48443" x2="34522" y2="49701"/>
                        <a14:foregroundMark x1="25304" y1="57904" x2="28522" y2="53653"/>
                        <a14:foregroundMark x1="44522" y1="48563" x2="39217" y2="48683"/>
                        <a14:foregroundMark x1="59304" y1="55749" x2="51913" y2="53473"/>
                        <a14:foregroundMark x1="54522" y1="53473" x2="61913" y2="53952"/>
                        <a14:foregroundMark x1="88174" y1="65329" x2="88174" y2="65329"/>
                        <a14:foregroundMark x1="91826" y1="63234" x2="91826" y2="63234"/>
                        <a14:foregroundMark x1="73652" y1="21198" x2="53913" y2="20240"/>
                        <a14:foregroundMark x1="51304" y1="34192" x2="55565" y2="25868"/>
                        <a14:foregroundMark x1="75217" y1="40000" x2="71217" y2="41677"/>
                        <a14:foregroundMark x1="77391" y1="35329" x2="76522" y2="38323"/>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4959" y="1447800"/>
            <a:ext cx="1659624" cy="2410062"/>
          </a:xfrm>
          <a:prstGeom prst="rect">
            <a:avLst/>
          </a:prstGeom>
          <a:solidFill>
            <a:schemeClr val="bg2"/>
          </a:solidFill>
        </p:spPr>
      </p:pic>
      <p:pic>
        <p:nvPicPr>
          <p:cNvPr id="9" name="MS900069738[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647612" y="4478270"/>
            <a:ext cx="609600" cy="609600"/>
          </a:xfrm>
          <a:prstGeom prst="rect">
            <a:avLst/>
          </a:prstGeom>
        </p:spPr>
      </p:pic>
      <p:pic>
        <p:nvPicPr>
          <p:cNvPr id="1035" name="Picture 11" descr="C:\Users\jogandec\AppData\Local\Microsoft\Windows\Temporary Internet Files\Content.IE5\186QEN10\MC900320972[1].wm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23760" y="2839808"/>
            <a:ext cx="3964549" cy="339097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712928" y="3098356"/>
            <a:ext cx="1340047"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V.S.</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7" name="TextBox 16"/>
          <p:cNvSpPr txBox="1"/>
          <p:nvPr/>
        </p:nvSpPr>
        <p:spPr>
          <a:xfrm>
            <a:off x="3275012" y="152400"/>
            <a:ext cx="5228418" cy="738664"/>
          </a:xfrm>
          <a:prstGeom prst="rect">
            <a:avLst/>
          </a:prstGeom>
          <a:noFill/>
        </p:spPr>
        <p:txBody>
          <a:bodyPr wrap="square" lIns="91440" tIns="91440" rIns="91440" bIns="91440" rtlCol="0">
            <a:spAutoFit/>
          </a:bodyPr>
          <a:lstStyle/>
          <a:p>
            <a:pPr algn="ctr">
              <a:lnSpc>
                <a:spcPct val="90000"/>
              </a:lnSpc>
              <a:spcBef>
                <a:spcPct val="20000"/>
              </a:spcBef>
              <a:buSzPct val="90000"/>
            </a:pPr>
            <a:r>
              <a:rPr lang="en-US" sz="4000" b="1" dirty="0" smtClean="0">
                <a:solidFill>
                  <a:schemeClr val="tx1">
                    <a:alpha val="99000"/>
                  </a:schemeClr>
                </a:solidFill>
              </a:rPr>
              <a:t>Health Management </a:t>
            </a:r>
          </a:p>
        </p:txBody>
      </p:sp>
      <p:sp>
        <p:nvSpPr>
          <p:cNvPr id="18" name="TextBox 17"/>
          <p:cNvSpPr txBox="1"/>
          <p:nvPr/>
        </p:nvSpPr>
        <p:spPr>
          <a:xfrm>
            <a:off x="531812" y="702557"/>
            <a:ext cx="2514600" cy="738664"/>
          </a:xfrm>
          <a:prstGeom prst="rect">
            <a:avLst/>
          </a:prstGeom>
          <a:noFill/>
        </p:spPr>
        <p:txBody>
          <a:bodyPr wrap="square" lIns="91440" tIns="91440" rIns="91440" bIns="91440" rtlCol="0">
            <a:spAutoFit/>
          </a:bodyPr>
          <a:lstStyle/>
          <a:p>
            <a:pPr>
              <a:lnSpc>
                <a:spcPct val="90000"/>
              </a:lnSpc>
              <a:spcBef>
                <a:spcPct val="20000"/>
              </a:spcBef>
              <a:buSzPct val="90000"/>
            </a:pPr>
            <a:r>
              <a:rPr lang="en-US" sz="4000" b="1" dirty="0" smtClean="0">
                <a:solidFill>
                  <a:schemeClr val="tx1">
                    <a:alpha val="99000"/>
                  </a:schemeClr>
                </a:solidFill>
              </a:rPr>
              <a:t>Proactive</a:t>
            </a:r>
          </a:p>
        </p:txBody>
      </p:sp>
      <p:sp>
        <p:nvSpPr>
          <p:cNvPr id="19" name="TextBox 18"/>
          <p:cNvSpPr txBox="1"/>
          <p:nvPr/>
        </p:nvSpPr>
        <p:spPr>
          <a:xfrm>
            <a:off x="8837612" y="726334"/>
            <a:ext cx="2590800" cy="738664"/>
          </a:xfrm>
          <a:prstGeom prst="rect">
            <a:avLst/>
          </a:prstGeom>
          <a:noFill/>
        </p:spPr>
        <p:txBody>
          <a:bodyPr wrap="square" lIns="91440" tIns="91440" rIns="91440" bIns="91440" rtlCol="0">
            <a:spAutoFit/>
          </a:bodyPr>
          <a:lstStyle/>
          <a:p>
            <a:pPr>
              <a:lnSpc>
                <a:spcPct val="90000"/>
              </a:lnSpc>
              <a:spcBef>
                <a:spcPct val="20000"/>
              </a:spcBef>
              <a:buSzPct val="90000"/>
            </a:pPr>
            <a:r>
              <a:rPr lang="en-US" sz="4000" b="1" dirty="0" smtClean="0">
                <a:solidFill>
                  <a:schemeClr val="tx1">
                    <a:alpha val="99000"/>
                  </a:schemeClr>
                </a:solidFill>
              </a:rPr>
              <a:t>Reactive</a:t>
            </a:r>
          </a:p>
        </p:txBody>
      </p:sp>
    </p:spTree>
    <p:extLst>
      <p:ext uri="{BB962C8B-B14F-4D97-AF65-F5344CB8AC3E}">
        <p14:creationId xmlns:p14="http://schemas.microsoft.com/office/powerpoint/2010/main" val="3650306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500" fill="hold"/>
                                        <p:tgtEl>
                                          <p:spTgt spid="1028"/>
                                        </p:tgtEl>
                                        <p:attrNameLst>
                                          <p:attrName>ppt_w</p:attrName>
                                        </p:attrNameLst>
                                      </p:cBhvr>
                                      <p:tavLst>
                                        <p:tav tm="0">
                                          <p:val>
                                            <p:fltVal val="0"/>
                                          </p:val>
                                        </p:tav>
                                        <p:tav tm="100000">
                                          <p:val>
                                            <p:strVal val="#ppt_w"/>
                                          </p:val>
                                        </p:tav>
                                      </p:tavLst>
                                    </p:anim>
                                    <p:anim calcmode="lin" valueType="num">
                                      <p:cBhvr>
                                        <p:cTn id="13" dur="500" fill="hold"/>
                                        <p:tgtEl>
                                          <p:spTgt spid="1028"/>
                                        </p:tgtEl>
                                        <p:attrNameLst>
                                          <p:attrName>ppt_h</p:attrName>
                                        </p:attrNameLst>
                                      </p:cBhvr>
                                      <p:tavLst>
                                        <p:tav tm="0">
                                          <p:val>
                                            <p:fltVal val="0"/>
                                          </p:val>
                                        </p:tav>
                                        <p:tav tm="100000">
                                          <p:val>
                                            <p:strVal val="#ppt_h"/>
                                          </p:val>
                                        </p:tav>
                                      </p:tavLst>
                                    </p:anim>
                                    <p:animEffect transition="in" filter="fade">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31"/>
                                        </p:tgtEl>
                                        <p:attrNameLst>
                                          <p:attrName>style.visibility</p:attrName>
                                        </p:attrNameLst>
                                      </p:cBhvr>
                                      <p:to>
                                        <p:strVal val="visible"/>
                                      </p:to>
                                    </p:set>
                                    <p:anim calcmode="lin" valueType="num">
                                      <p:cBhvr>
                                        <p:cTn id="19" dur="500" fill="hold"/>
                                        <p:tgtEl>
                                          <p:spTgt spid="1031"/>
                                        </p:tgtEl>
                                        <p:attrNameLst>
                                          <p:attrName>ppt_w</p:attrName>
                                        </p:attrNameLst>
                                      </p:cBhvr>
                                      <p:tavLst>
                                        <p:tav tm="0">
                                          <p:val>
                                            <p:fltVal val="0"/>
                                          </p:val>
                                        </p:tav>
                                        <p:tav tm="100000">
                                          <p:val>
                                            <p:strVal val="#ppt_w"/>
                                          </p:val>
                                        </p:tav>
                                      </p:tavLst>
                                    </p:anim>
                                    <p:anim calcmode="lin" valueType="num">
                                      <p:cBhvr>
                                        <p:cTn id="20" dur="500" fill="hold"/>
                                        <p:tgtEl>
                                          <p:spTgt spid="1031"/>
                                        </p:tgtEl>
                                        <p:attrNameLst>
                                          <p:attrName>ppt_h</p:attrName>
                                        </p:attrNameLst>
                                      </p:cBhvr>
                                      <p:tavLst>
                                        <p:tav tm="0">
                                          <p:val>
                                            <p:fltVal val="0"/>
                                          </p:val>
                                        </p:tav>
                                        <p:tav tm="100000">
                                          <p:val>
                                            <p:strVal val="#ppt_h"/>
                                          </p:val>
                                        </p:tav>
                                      </p:tavLst>
                                    </p:anim>
                                    <p:animEffect transition="in" filter="fade">
                                      <p:cBhvr>
                                        <p:cTn id="21" dur="500"/>
                                        <p:tgtEl>
                                          <p:spTgt spid="103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 calcmode="lin" valueType="num">
                                      <p:cBhvr>
                                        <p:cTn id="26" dur="500" fill="hold"/>
                                        <p:tgtEl>
                                          <p:spTgt spid="1026"/>
                                        </p:tgtEl>
                                        <p:attrNameLst>
                                          <p:attrName>ppt_w</p:attrName>
                                        </p:attrNameLst>
                                      </p:cBhvr>
                                      <p:tavLst>
                                        <p:tav tm="0">
                                          <p:val>
                                            <p:fltVal val="0"/>
                                          </p:val>
                                        </p:tav>
                                        <p:tav tm="100000">
                                          <p:val>
                                            <p:strVal val="#ppt_w"/>
                                          </p:val>
                                        </p:tav>
                                      </p:tavLst>
                                    </p:anim>
                                    <p:anim calcmode="lin" valueType="num">
                                      <p:cBhvr>
                                        <p:cTn id="27" dur="500" fill="hold"/>
                                        <p:tgtEl>
                                          <p:spTgt spid="1026"/>
                                        </p:tgtEl>
                                        <p:attrNameLst>
                                          <p:attrName>ppt_h</p:attrName>
                                        </p:attrNameLst>
                                      </p:cBhvr>
                                      <p:tavLst>
                                        <p:tav tm="0">
                                          <p:val>
                                            <p:fltVal val="0"/>
                                          </p:val>
                                        </p:tav>
                                        <p:tav tm="100000">
                                          <p:val>
                                            <p:strVal val="#ppt_h"/>
                                          </p:val>
                                        </p:tav>
                                      </p:tavLst>
                                    </p:anim>
                                    <p:animEffect transition="in" filter="fade">
                                      <p:cBhvr>
                                        <p:cTn id="28" dur="5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035"/>
                                        </p:tgtEl>
                                        <p:attrNameLst>
                                          <p:attrName>style.visibility</p:attrName>
                                        </p:attrNameLst>
                                      </p:cBhvr>
                                      <p:to>
                                        <p:strVal val="visible"/>
                                      </p:to>
                                    </p:set>
                                  </p:childTnLst>
                                </p:cTn>
                              </p:par>
                            </p:childTnLst>
                          </p:cTn>
                        </p:par>
                        <p:par>
                          <p:cTn id="42" fill="hold">
                            <p:stCondLst>
                              <p:cond delay="0"/>
                            </p:stCondLst>
                            <p:childTnLst>
                              <p:par>
                                <p:cTn id="43" presetID="1" presetClass="mediacall" presetSubtype="0" fill="hold" nodeType="afterEffect">
                                  <p:stCondLst>
                                    <p:cond delay="0"/>
                                  </p:stCondLst>
                                  <p:childTnLst>
                                    <p:cmd type="call" cmd="playFrom(0.0)">
                                      <p:cBhvr>
                                        <p:cTn id="44" dur="43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9"/>
                </p:tgtEl>
              </p:cMediaNode>
            </p:audio>
          </p:childTnLst>
        </p:cTn>
      </p:par>
    </p:tnLst>
    <p:bldLst>
      <p:bldP spid="13" grpId="0"/>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4797"/>
          </a:xfrm>
        </p:spPr>
        <p:txBody>
          <a:bodyPr/>
          <a:lstStyle/>
          <a:p>
            <a:r>
              <a:rPr lang="en-US" sz="4800" b="1" i="1" dirty="0" smtClean="0"/>
              <a:t>Agility</a:t>
            </a:r>
            <a:endParaRPr lang="en-US" sz="4800" dirty="0"/>
          </a:p>
        </p:txBody>
      </p:sp>
      <p:sp>
        <p:nvSpPr>
          <p:cNvPr id="3" name="Text Placeholder 2"/>
          <p:cNvSpPr>
            <a:spLocks noGrp="1"/>
          </p:cNvSpPr>
          <p:nvPr>
            <p:ph type="body" sz="quarter" idx="10"/>
          </p:nvPr>
        </p:nvSpPr>
        <p:spPr>
          <a:xfrm>
            <a:off x="519112" y="1447799"/>
            <a:ext cx="11149013" cy="3588675"/>
          </a:xfrm>
        </p:spPr>
        <p:txBody>
          <a:bodyPr/>
          <a:lstStyle/>
          <a:p>
            <a:r>
              <a:rPr lang="en-US" sz="4400" b="1" dirty="0" smtClean="0"/>
              <a:t>Change Control and Audit</a:t>
            </a:r>
          </a:p>
          <a:p>
            <a:endParaRPr lang="en-US" sz="4400" b="1" dirty="0"/>
          </a:p>
          <a:p>
            <a:r>
              <a:rPr lang="en-US" sz="4400" b="1" dirty="0" smtClean="0"/>
              <a:t>Single Points of Failure</a:t>
            </a:r>
          </a:p>
          <a:p>
            <a:endParaRPr lang="en-US" sz="4400" b="1" dirty="0"/>
          </a:p>
          <a:p>
            <a:r>
              <a:rPr lang="en-US" sz="4400" b="1" smtClean="0"/>
              <a:t>Build Certification</a:t>
            </a:r>
            <a:endParaRPr lang="en-US" sz="4400" b="1" dirty="0"/>
          </a:p>
        </p:txBody>
      </p:sp>
    </p:spTree>
    <p:extLst>
      <p:ext uri="{BB962C8B-B14F-4D97-AF65-F5344CB8AC3E}">
        <p14:creationId xmlns:p14="http://schemas.microsoft.com/office/powerpoint/2010/main" val="3883163769"/>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2" y="-51939"/>
            <a:ext cx="12292084" cy="6924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2871404"/>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4797"/>
          </a:xfrm>
        </p:spPr>
        <p:txBody>
          <a:bodyPr/>
          <a:lstStyle/>
          <a:p>
            <a:r>
              <a:rPr lang="en-US" sz="4800" b="1" i="1" dirty="0" smtClean="0"/>
              <a:t>Three objectives</a:t>
            </a:r>
            <a:endParaRPr lang="en-US" sz="4800" b="1" i="1" dirty="0"/>
          </a:p>
        </p:txBody>
      </p:sp>
      <p:sp>
        <p:nvSpPr>
          <p:cNvPr id="3" name="Text Placeholder 2"/>
          <p:cNvSpPr>
            <a:spLocks noGrp="1"/>
          </p:cNvSpPr>
          <p:nvPr>
            <p:ph type="body" sz="quarter" idx="10"/>
          </p:nvPr>
        </p:nvSpPr>
        <p:spPr>
          <a:xfrm>
            <a:off x="519112" y="1447799"/>
            <a:ext cx="11149013" cy="3588675"/>
          </a:xfrm>
        </p:spPr>
        <p:txBody>
          <a:bodyPr/>
          <a:lstStyle/>
          <a:p>
            <a:r>
              <a:rPr lang="en-US" sz="4400" b="1" dirty="0" smtClean="0"/>
              <a:t>Proactive Considerations</a:t>
            </a:r>
          </a:p>
          <a:p>
            <a:endParaRPr lang="en-US" sz="4400" b="1" dirty="0"/>
          </a:p>
          <a:p>
            <a:r>
              <a:rPr lang="en-US" sz="4400" b="1" dirty="0" smtClean="0"/>
              <a:t>Reactive Considerations</a:t>
            </a:r>
          </a:p>
          <a:p>
            <a:endParaRPr lang="en-US" sz="4400" b="1" dirty="0"/>
          </a:p>
          <a:p>
            <a:r>
              <a:rPr lang="en-US" sz="4400" b="1" u="sng" dirty="0" smtClean="0"/>
              <a:t>Synergies and Such</a:t>
            </a:r>
            <a:endParaRPr lang="en-US" sz="4400" b="1" u="sng" dirty="0"/>
          </a:p>
        </p:txBody>
      </p:sp>
    </p:spTree>
    <p:extLst>
      <p:ext uri="{BB962C8B-B14F-4D97-AF65-F5344CB8AC3E}">
        <p14:creationId xmlns:p14="http://schemas.microsoft.com/office/powerpoint/2010/main" val="130085111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86" y="381000"/>
            <a:ext cx="12237927"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9846085"/>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4797"/>
          </a:xfrm>
        </p:spPr>
        <p:txBody>
          <a:bodyPr/>
          <a:lstStyle/>
          <a:p>
            <a:r>
              <a:rPr lang="en-US" sz="4800" b="1" i="1" dirty="0" smtClean="0"/>
              <a:t>Synergies and Such</a:t>
            </a:r>
            <a:endParaRPr lang="en-US" sz="4800" b="1" i="1" dirty="0"/>
          </a:p>
        </p:txBody>
      </p:sp>
      <p:sp>
        <p:nvSpPr>
          <p:cNvPr id="3" name="Text Placeholder 2"/>
          <p:cNvSpPr>
            <a:spLocks noGrp="1"/>
          </p:cNvSpPr>
          <p:nvPr>
            <p:ph type="body" sz="quarter" idx="10"/>
          </p:nvPr>
        </p:nvSpPr>
        <p:spPr>
          <a:xfrm>
            <a:off x="519112" y="1447799"/>
            <a:ext cx="11149013" cy="4830040"/>
          </a:xfrm>
        </p:spPr>
        <p:txBody>
          <a:bodyPr/>
          <a:lstStyle/>
          <a:p>
            <a:r>
              <a:rPr lang="en-US" sz="4400" b="1" dirty="0" smtClean="0"/>
              <a:t>Overlap in the enterprise</a:t>
            </a:r>
            <a:endParaRPr lang="en-US" sz="4400" b="1" baseline="30000" dirty="0" smtClean="0"/>
          </a:p>
          <a:p>
            <a:endParaRPr lang="en-US" sz="4400" b="1" baseline="30000" dirty="0"/>
          </a:p>
          <a:p>
            <a:r>
              <a:rPr lang="en-US" sz="4400" b="1" dirty="0" smtClean="0"/>
              <a:t>The cost of </a:t>
            </a:r>
            <a:r>
              <a:rPr lang="en-US" sz="4400" b="1" dirty="0" err="1" smtClean="0"/>
              <a:t>siloing</a:t>
            </a:r>
            <a:endParaRPr lang="en-US" sz="4400" b="1" dirty="0" smtClean="0"/>
          </a:p>
          <a:p>
            <a:endParaRPr lang="en-US" sz="4400" b="1" dirty="0"/>
          </a:p>
          <a:p>
            <a:r>
              <a:rPr lang="en-US" sz="4400" b="1" dirty="0" smtClean="0"/>
              <a:t>The cost of offshoring/outsourcing</a:t>
            </a:r>
          </a:p>
          <a:p>
            <a:endParaRPr lang="en-US" sz="4400" b="1" dirty="0"/>
          </a:p>
          <a:p>
            <a:endParaRPr lang="en-US" sz="4400" b="1" dirty="0"/>
          </a:p>
        </p:txBody>
      </p:sp>
    </p:spTree>
    <p:extLst>
      <p:ext uri="{BB962C8B-B14F-4D97-AF65-F5344CB8AC3E}">
        <p14:creationId xmlns:p14="http://schemas.microsoft.com/office/powerpoint/2010/main" val="1947974516"/>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New Directory\Icons - Illustrations\Icons - Illustrations\People\people icons color shadow silhouet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136" y="0"/>
            <a:ext cx="8620125" cy="28289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New Directory\Icons - Illustrations\Icons - Illustrations\People\yellow 3 business people silhouet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1520" y="3810000"/>
            <a:ext cx="1645784" cy="1944463"/>
          </a:xfrm>
          <a:prstGeom prst="rect">
            <a:avLst/>
          </a:prstGeom>
          <a:noFill/>
          <a:extLst>
            <a:ext uri="{909E8E84-426E-40DD-AFC4-6F175D3DCCD1}">
              <a14:hiddenFill xmlns:a14="http://schemas.microsoft.com/office/drawing/2010/main">
                <a:solidFill>
                  <a:srgbClr val="FFFFFF"/>
                </a:solidFill>
              </a14:hiddenFill>
            </a:ext>
          </a:extLst>
        </p:spPr>
      </p:pic>
      <p:sp>
        <p:nvSpPr>
          <p:cNvPr id="2" name="Multiply 1"/>
          <p:cNvSpPr/>
          <p:nvPr/>
        </p:nvSpPr>
        <p:spPr bwMode="auto">
          <a:xfrm>
            <a:off x="150812" y="346672"/>
            <a:ext cx="11887200" cy="2209800"/>
          </a:xfrm>
          <a:prstGeom prst="mathMultiply">
            <a:avLst/>
          </a:prstGeom>
          <a:solidFill>
            <a:srgbClr val="FF00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743395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New Directory\Icons - Illustrations\Icons - Illustrations\People\disc with pers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3212" y="1736765"/>
            <a:ext cx="2504336"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Program Files\Microsoft Office\MEDIA\CAGCAT10\j0183328.wm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012" y="1060661"/>
            <a:ext cx="4648200" cy="4669383"/>
          </a:xfrm>
          <a:prstGeom prst="rect">
            <a:avLst/>
          </a:prstGeom>
          <a:noFill/>
          <a:extLst>
            <a:ext uri="{909E8E84-426E-40DD-AFC4-6F175D3DCCD1}">
              <a14:hiddenFill xmlns:a14="http://schemas.microsoft.com/office/drawing/2010/main">
                <a:solidFill>
                  <a:srgbClr val="FFFFFF"/>
                </a:solidFill>
              </a14:hiddenFill>
            </a:ext>
          </a:extLst>
        </p:spPr>
      </p:pic>
      <p:pic>
        <p:nvPicPr>
          <p:cNvPr id="8" name="MS900388552[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71412" y="3413165"/>
            <a:ext cx="609600" cy="609600"/>
          </a:xfrm>
          <a:prstGeom prst="rect">
            <a:avLst/>
          </a:prstGeom>
        </p:spPr>
      </p:pic>
    </p:spTree>
    <p:extLst>
      <p:ext uri="{BB962C8B-B14F-4D97-AF65-F5344CB8AC3E}">
        <p14:creationId xmlns:p14="http://schemas.microsoft.com/office/powerpoint/2010/main" val="161244713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63" presetClass="path" presetSubtype="0" accel="50000" fill="hold" nodeType="clickEffect">
                                      <p:stCondLst>
                                        <p:cond delay="0"/>
                                      </p:stCondLst>
                                      <p:childTnLst>
                                        <p:animMotion origin="layout" path="M -1.10749E-6 4.16281E-7 L 0.44717 -0.00601 " pathEditMode="relative" rAng="0" ptsTypes="AA">
                                          <p:cBhvr>
                                            <p:cTn id="13" dur="750" fill="hold"/>
                                            <p:tgtEl>
                                              <p:spTgt spid="1026"/>
                                            </p:tgtEl>
                                            <p:attrNameLst>
                                              <p:attrName>ppt_x</p:attrName>
                                              <p:attrName>ppt_y</p:attrName>
                                            </p:attrNameLst>
                                          </p:cBhvr>
                                          <p:rCtr x="22358" y="-301"/>
                                        </p:animMotion>
                                      </p:childTnLst>
                                    </p:cTn>
                                  </p:par>
                                  <p:par>
                                    <p:cTn id="14" presetID="42" presetClass="path" presetSubtype="0" accel="50000" decel="50000" fill="hold" nodeType="withEffect">
                                      <p:stCondLst>
                                        <p:cond delay="0"/>
                                      </p:stCondLst>
                                      <p:childTnLst>
                                        <p:animMotion origin="layout" path="M -4.46254E-6 -4.79186E-6 L 0.13486 0.00232 " pathEditMode="relative" rAng="0" ptsTypes="AA">
                                          <p:cBhvr>
                                            <p:cTn id="15" dur="1200" fill="hold"/>
                                            <p:tgtEl>
                                              <p:spTgt spid="3074"/>
                                            </p:tgtEl>
                                            <p:attrNameLst>
                                              <p:attrName>ppt_x</p:attrName>
                                              <p:attrName>ppt_y</p:attrName>
                                            </p:attrNameLst>
                                          </p:cBhvr>
                                          <p:rCtr x="6736" y="116"/>
                                        </p:animMotion>
                                      </p:childTnLst>
                                    </p:cTn>
                                  </p:par>
                                  <p:par>
                                    <p:cTn id="16" presetID="8" presetClass="emph" presetSubtype="0" fill="hold" nodeType="withEffect" p14:presetBounceEnd="12000">
                                      <p:stCondLst>
                                        <p:cond delay="700"/>
                                      </p:stCondLst>
                                      <p:childTnLst>
                                        <p:animRot by="27000000" p14:bounceEnd="12000">
                                          <p:cBhvr>
                                            <p:cTn id="17" dur="1400" fill="hold"/>
                                            <p:tgtEl>
                                              <p:spTgt spid="3074"/>
                                            </p:tgtEl>
                                            <p:attrNameLst>
                                              <p:attrName>r</p:attrName>
                                            </p:attrNameLst>
                                          </p:cBhvr>
                                        </p:animRot>
                                      </p:childTnLst>
                                    </p:cTn>
                                  </p:par>
                                  <p:par>
                                    <p:cTn id="18" presetID="1" presetClass="mediacall" presetSubtype="0" fill="hold" nodeType="withEffect">
                                      <p:stCondLst>
                                        <p:cond delay="600"/>
                                      </p:stCondLst>
                                      <p:childTnLst>
                                        <p:cmd type="call" cmd="playFrom(0.0)">
                                          <p:cBhvr>
                                            <p:cTn id="19" dur="32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63" presetClass="path" presetSubtype="0" accel="50000" fill="hold" nodeType="clickEffect">
                                      <p:stCondLst>
                                        <p:cond delay="0"/>
                                      </p:stCondLst>
                                      <p:childTnLst>
                                        <p:animMotion origin="layout" path="M -1.10749E-6 4.16281E-7 L 0.44717 -0.00601 " pathEditMode="relative" rAng="0" ptsTypes="AA">
                                          <p:cBhvr>
                                            <p:cTn id="13" dur="750" fill="hold"/>
                                            <p:tgtEl>
                                              <p:spTgt spid="1026"/>
                                            </p:tgtEl>
                                            <p:attrNameLst>
                                              <p:attrName>ppt_x</p:attrName>
                                              <p:attrName>ppt_y</p:attrName>
                                            </p:attrNameLst>
                                          </p:cBhvr>
                                          <p:rCtr x="22358" y="-301"/>
                                        </p:animMotion>
                                      </p:childTnLst>
                                    </p:cTn>
                                  </p:par>
                                  <p:par>
                                    <p:cTn id="14" presetID="42" presetClass="path" presetSubtype="0" accel="50000" decel="50000" fill="hold" nodeType="withEffect">
                                      <p:stCondLst>
                                        <p:cond delay="0"/>
                                      </p:stCondLst>
                                      <p:childTnLst>
                                        <p:animMotion origin="layout" path="M -4.46254E-6 -4.79186E-6 L 0.13486 0.00232 " pathEditMode="relative" rAng="0" ptsTypes="AA">
                                          <p:cBhvr>
                                            <p:cTn id="15" dur="1200" fill="hold"/>
                                            <p:tgtEl>
                                              <p:spTgt spid="3074"/>
                                            </p:tgtEl>
                                            <p:attrNameLst>
                                              <p:attrName>ppt_x</p:attrName>
                                              <p:attrName>ppt_y</p:attrName>
                                            </p:attrNameLst>
                                          </p:cBhvr>
                                          <p:rCtr x="6736" y="116"/>
                                        </p:animMotion>
                                      </p:childTnLst>
                                    </p:cTn>
                                  </p:par>
                                  <p:par>
                                    <p:cTn id="16" presetID="8" presetClass="emph" presetSubtype="0" fill="hold" nodeType="withEffect">
                                      <p:stCondLst>
                                        <p:cond delay="700"/>
                                      </p:stCondLst>
                                      <p:childTnLst>
                                        <p:animRot by="27000000">
                                          <p:cBhvr>
                                            <p:cTn id="17" dur="1400" fill="hold"/>
                                            <p:tgtEl>
                                              <p:spTgt spid="3074"/>
                                            </p:tgtEl>
                                            <p:attrNameLst>
                                              <p:attrName>r</p:attrName>
                                            </p:attrNameLst>
                                          </p:cBhvr>
                                        </p:animRot>
                                      </p:childTnLst>
                                    </p:cTn>
                                  </p:par>
                                  <p:par>
                                    <p:cTn id="18" presetID="1" presetClass="mediacall" presetSubtype="0" fill="hold" nodeType="withEffect">
                                      <p:stCondLst>
                                        <p:cond delay="600"/>
                                      </p:stCondLst>
                                      <p:childTnLst>
                                        <p:cmd type="call" cmd="playFrom(0.0)">
                                          <p:cBhvr>
                                            <p:cTn id="19" dur="32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childTnLst>
            </p:cTn>
          </p:par>
        </p:tn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19112" y="1447799"/>
            <a:ext cx="11149013" cy="3865674"/>
          </a:xfrm>
        </p:spPr>
        <p:txBody>
          <a:bodyPr/>
          <a:lstStyle/>
          <a:p>
            <a:r>
              <a:rPr lang="en-US" sz="4000" b="1" dirty="0" smtClean="0"/>
              <a:t>‘And </a:t>
            </a:r>
            <a:r>
              <a:rPr lang="en-US" sz="4000" b="1" dirty="0"/>
              <a:t>during the few moments that we have left, we want to have just an off-the-cuff chat between you and me — us. We want to talk right down to earth in a language that everybody here can easily understand</a:t>
            </a:r>
            <a:r>
              <a:rPr lang="en-US" sz="4000" b="1" dirty="0" smtClean="0"/>
              <a:t>.’ – </a:t>
            </a:r>
            <a:r>
              <a:rPr lang="en-US" sz="4000" b="1" dirty="0" err="1" smtClean="0"/>
              <a:t>Malcom</a:t>
            </a:r>
            <a:r>
              <a:rPr lang="en-US" sz="4000" b="1" dirty="0" smtClean="0"/>
              <a:t> X</a:t>
            </a:r>
          </a:p>
          <a:p>
            <a:endParaRPr lang="en-US" dirty="0"/>
          </a:p>
        </p:txBody>
      </p:sp>
    </p:spTree>
    <p:extLst>
      <p:ext uri="{BB962C8B-B14F-4D97-AF65-F5344CB8AC3E}">
        <p14:creationId xmlns:p14="http://schemas.microsoft.com/office/powerpoint/2010/main" val="3761007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New Directory\Hardware Photos\Hardware Photos\OEM HW\SERVERS\HP StorageWorks MDS600 with c7000 enclos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2" y="228600"/>
            <a:ext cx="2062163"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New Directory\Hardware Photos\Hardware Photos\OEM HW\SERVERS\HP ProLiant DL785 G6 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412" y="531173"/>
            <a:ext cx="2802306" cy="225235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New Directory\Hardware Photos\Hardware Photos\OEM HW\SERVERS\HP ProLiant BL685c G7 Server Blade in a c7000 enclosur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7812" y="219199"/>
            <a:ext cx="2018543"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New Directory\Hardware Photos\Hardware Photos\OEM HW\SERVERS\HP ProLiant SL160z G6 Server, internal view, front 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1412" y="1524000"/>
            <a:ext cx="311285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New Directory\Hardware Photos\Hardware Photos\OEM HW\SERVERS\HP ProLiant SL6000 Scalable System fron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379412" y="3581400"/>
            <a:ext cx="1214438"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5812" y="3597234"/>
            <a:ext cx="1212850"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4012" y="3597233"/>
            <a:ext cx="1212850"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8725" y="3597234"/>
            <a:ext cx="1212850"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2212" y="3583781"/>
            <a:ext cx="1212850"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8118" y="3597234"/>
            <a:ext cx="1212850"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descr="C:\New Directory\Hardware Photos\Hardware Photos\OEM HW\COMPUTERS - PC\Windows 7\Netbooks\HP Mini 5102 red right Win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3012" y="3030283"/>
            <a:ext cx="4343400" cy="3246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44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par>
                                <p:cTn id="11" presetID="10" presetClass="entr" presetSubtype="0" fill="hold" nodeType="withEffect">
                                  <p:stCondLst>
                                    <p:cond delay="0"/>
                                  </p:stCondLst>
                                  <p:childTnLst>
                                    <p:set>
                                      <p:cBhvr>
                                        <p:cTn id="12" dur="1" fill="hold">
                                          <p:stCondLst>
                                            <p:cond delay="0"/>
                                          </p:stCondLst>
                                        </p:cTn>
                                        <p:tgtEl>
                                          <p:spTgt spid="1029"/>
                                        </p:tgtEl>
                                        <p:attrNameLst>
                                          <p:attrName>style.visibility</p:attrName>
                                        </p:attrNameLst>
                                      </p:cBhvr>
                                      <p:to>
                                        <p:strVal val="visible"/>
                                      </p:to>
                                    </p:set>
                                    <p:animEffect transition="in" filter="fade">
                                      <p:cBhvr>
                                        <p:cTn id="13" dur="500"/>
                                        <p:tgtEl>
                                          <p:spTgt spid="1029"/>
                                        </p:tgtEl>
                                      </p:cBhvr>
                                    </p:animEffect>
                                  </p:childTnLst>
                                </p:cTn>
                              </p:par>
                              <p:par>
                                <p:cTn id="14" presetID="10" presetClass="entr" presetSubtype="0"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fade">
                                      <p:cBhvr>
                                        <p:cTn id="16" dur="500"/>
                                        <p:tgtEl>
                                          <p:spTgt spid="1030"/>
                                        </p:tgtEl>
                                      </p:cBhvr>
                                    </p:animEffect>
                                  </p:childTnLst>
                                </p:cTn>
                              </p:par>
                              <p:par>
                                <p:cTn id="17" presetID="10" presetClass="entr" presetSubtype="0" fill="hold" nodeType="withEffect">
                                  <p:stCondLst>
                                    <p:cond delay="0"/>
                                  </p:stCondLst>
                                  <p:childTnLst>
                                    <p:set>
                                      <p:cBhvr>
                                        <p:cTn id="18" dur="1" fill="hold">
                                          <p:stCondLst>
                                            <p:cond delay="0"/>
                                          </p:stCondLst>
                                        </p:cTn>
                                        <p:tgtEl>
                                          <p:spTgt spid="1031"/>
                                        </p:tgtEl>
                                        <p:attrNameLst>
                                          <p:attrName>style.visibility</p:attrName>
                                        </p:attrNameLst>
                                      </p:cBhvr>
                                      <p:to>
                                        <p:strVal val="visible"/>
                                      </p:to>
                                    </p:set>
                                    <p:animEffect transition="in" filter="fade">
                                      <p:cBhvr>
                                        <p:cTn id="19" dur="500"/>
                                        <p:tgtEl>
                                          <p:spTgt spid="1031"/>
                                        </p:tgtEl>
                                      </p:cBhvr>
                                    </p:animEffect>
                                  </p:childTnLst>
                                </p:cTn>
                              </p:par>
                              <p:par>
                                <p:cTn id="20" presetID="10" presetClass="entr" presetSubtype="0" fill="hold" nodeType="with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500"/>
                                        <p:tgtEl>
                                          <p:spTgt spid="1032"/>
                                        </p:tgtEl>
                                      </p:cBhvr>
                                    </p:animEffect>
                                  </p:childTnLst>
                                </p:cTn>
                              </p:par>
                              <p:par>
                                <p:cTn id="23" presetID="10" presetClass="entr" presetSubtype="0" fill="hold" nodeType="withEffect">
                                  <p:stCondLst>
                                    <p:cond delay="0"/>
                                  </p:stCondLst>
                                  <p:childTnLst>
                                    <p:set>
                                      <p:cBhvr>
                                        <p:cTn id="24" dur="1" fill="hold">
                                          <p:stCondLst>
                                            <p:cond delay="0"/>
                                          </p:stCondLst>
                                        </p:cTn>
                                        <p:tgtEl>
                                          <p:spTgt spid="1033"/>
                                        </p:tgtEl>
                                        <p:attrNameLst>
                                          <p:attrName>style.visibility</p:attrName>
                                        </p:attrNameLst>
                                      </p:cBhvr>
                                      <p:to>
                                        <p:strVal val="visible"/>
                                      </p:to>
                                    </p:set>
                                    <p:animEffect transition="in" filter="fade">
                                      <p:cBhvr>
                                        <p:cTn id="25" dur="500"/>
                                        <p:tgtEl>
                                          <p:spTgt spid="1033"/>
                                        </p:tgtEl>
                                      </p:cBhvr>
                                    </p:animEffect>
                                  </p:childTnLst>
                                </p:cTn>
                              </p:par>
                              <p:par>
                                <p:cTn id="26" presetID="10" presetClass="entr" presetSubtype="0"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fade">
                                      <p:cBhvr>
                                        <p:cTn id="28" dur="500"/>
                                        <p:tgtEl>
                                          <p:spTgt spid="1034"/>
                                        </p:tgtEl>
                                      </p:cBhvr>
                                    </p:animEffect>
                                  </p:childTnLst>
                                </p:cTn>
                              </p:par>
                              <p:par>
                                <p:cTn id="29" presetID="10" presetClass="entr" presetSubtype="0" fill="hold" nodeType="withEffect">
                                  <p:stCondLst>
                                    <p:cond delay="0"/>
                                  </p:stCondLst>
                                  <p:childTnLst>
                                    <p:set>
                                      <p:cBhvr>
                                        <p:cTn id="30" dur="1" fill="hold">
                                          <p:stCondLst>
                                            <p:cond delay="0"/>
                                          </p:stCondLst>
                                        </p:cTn>
                                        <p:tgtEl>
                                          <p:spTgt spid="1035"/>
                                        </p:tgtEl>
                                        <p:attrNameLst>
                                          <p:attrName>style.visibility</p:attrName>
                                        </p:attrNameLst>
                                      </p:cBhvr>
                                      <p:to>
                                        <p:strVal val="visible"/>
                                      </p:to>
                                    </p:set>
                                    <p:animEffect transition="in" filter="fade">
                                      <p:cBhvr>
                                        <p:cTn id="31" dur="500"/>
                                        <p:tgtEl>
                                          <p:spTgt spid="1035"/>
                                        </p:tgtEl>
                                      </p:cBhvr>
                                    </p:animEffect>
                                  </p:childTnLst>
                                </p:cTn>
                              </p:par>
                              <p:par>
                                <p:cTn id="32" presetID="10" presetClass="entr" presetSubtype="0" fill="hold" nodeType="withEffect">
                                  <p:stCondLst>
                                    <p:cond delay="0"/>
                                  </p:stCondLst>
                                  <p:childTnLst>
                                    <p:set>
                                      <p:cBhvr>
                                        <p:cTn id="33" dur="1" fill="hold">
                                          <p:stCondLst>
                                            <p:cond delay="0"/>
                                          </p:stCondLst>
                                        </p:cTn>
                                        <p:tgtEl>
                                          <p:spTgt spid="1036"/>
                                        </p:tgtEl>
                                        <p:attrNameLst>
                                          <p:attrName>style.visibility</p:attrName>
                                        </p:attrNameLst>
                                      </p:cBhvr>
                                      <p:to>
                                        <p:strVal val="visible"/>
                                      </p:to>
                                    </p:set>
                                    <p:animEffect transition="in" filter="fade">
                                      <p:cBhvr>
                                        <p:cTn id="34" dur="500"/>
                                        <p:tgtEl>
                                          <p:spTgt spid="10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38"/>
                                        </p:tgtEl>
                                        <p:attrNameLst>
                                          <p:attrName>style.visibility</p:attrName>
                                        </p:attrNameLst>
                                      </p:cBhvr>
                                      <p:to>
                                        <p:strVal val="visible"/>
                                      </p:to>
                                    </p:set>
                                    <p:animEffect transition="in" filter="fade">
                                      <p:cBhvr>
                                        <p:cTn id="39" dur="5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88825" cy="687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023455"/>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33154092"/>
              </p:ext>
            </p:extLst>
          </p:nvPr>
        </p:nvGraphicFramePr>
        <p:xfrm>
          <a:off x="0" y="1"/>
          <a:ext cx="12188825" cy="7007229"/>
        </p:xfrm>
        <a:graphic>
          <a:graphicData uri="http://schemas.openxmlformats.org/drawingml/2006/table">
            <a:tbl>
              <a:tblPr/>
              <a:tblGrid>
                <a:gridCol w="2555395"/>
                <a:gridCol w="3833094"/>
                <a:gridCol w="3102977"/>
                <a:gridCol w="2697359"/>
              </a:tblGrid>
              <a:tr h="1514384">
                <a:tc>
                  <a:txBody>
                    <a:bodyPr/>
                    <a:lstStyle/>
                    <a:p>
                      <a:pPr algn="ctr"/>
                      <a:r>
                        <a:rPr lang="en-US" sz="2800" b="1" dirty="0">
                          <a:solidFill>
                            <a:srgbClr val="000000"/>
                          </a:solidFill>
                          <a:effectLst/>
                          <a:latin typeface="+mn-lt"/>
                        </a:rPr>
                        <a:t>Org Size</a:t>
                      </a:r>
                      <a:endParaRPr lang="en-US" sz="2800" b="1" dirty="0">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2800" b="1">
                          <a:solidFill>
                            <a:srgbClr val="000000"/>
                          </a:solidFill>
                          <a:effectLst/>
                          <a:latin typeface="+mn-lt"/>
                        </a:rPr>
                        <a:t>Delayed </a:t>
                      </a:r>
                      <a:br>
                        <a:rPr lang="en-US" sz="2800" b="1">
                          <a:solidFill>
                            <a:srgbClr val="000000"/>
                          </a:solidFill>
                          <a:effectLst/>
                          <a:latin typeface="+mn-lt"/>
                        </a:rPr>
                      </a:br>
                      <a:r>
                        <a:rPr lang="en-US" sz="2800" b="1">
                          <a:solidFill>
                            <a:srgbClr val="000000"/>
                          </a:solidFill>
                          <a:effectLst/>
                          <a:latin typeface="+mn-lt"/>
                        </a:rPr>
                        <a:t>Boot cost</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2800" b="1">
                          <a:solidFill>
                            <a:srgbClr val="000000"/>
                          </a:solidFill>
                          <a:effectLst/>
                          <a:latin typeface="+mn-lt"/>
                        </a:rPr>
                        <a:t>Delayed </a:t>
                      </a:r>
                      <a:br>
                        <a:rPr lang="en-US" sz="2800" b="1">
                          <a:solidFill>
                            <a:srgbClr val="000000"/>
                          </a:solidFill>
                          <a:effectLst/>
                          <a:latin typeface="+mn-lt"/>
                        </a:rPr>
                      </a:br>
                      <a:r>
                        <a:rPr lang="en-US" sz="2800" b="1">
                          <a:solidFill>
                            <a:srgbClr val="000000"/>
                          </a:solidFill>
                          <a:effectLst/>
                          <a:latin typeface="+mn-lt"/>
                        </a:rPr>
                        <a:t>logon cost</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2800" b="1">
                          <a:solidFill>
                            <a:srgbClr val="000000"/>
                          </a:solidFill>
                          <a:effectLst/>
                          <a:latin typeface="+mn-lt"/>
                        </a:rPr>
                        <a:t>Total Cost</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89413">
                <a:tc>
                  <a:txBody>
                    <a:bodyPr/>
                    <a:lstStyle/>
                    <a:p>
                      <a:r>
                        <a:rPr lang="en-US" sz="2800" b="1">
                          <a:solidFill>
                            <a:srgbClr val="000000"/>
                          </a:solidFill>
                          <a:effectLst/>
                          <a:latin typeface="+mn-lt"/>
                        </a:rPr>
                        <a:t>1</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a:solidFill>
                            <a:srgbClr val="000000"/>
                          </a:solidFill>
                          <a:effectLst/>
                          <a:latin typeface="+mn-lt"/>
                        </a:rPr>
                        <a:t>$208</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a:solidFill>
                            <a:srgbClr val="000000"/>
                          </a:solidFill>
                          <a:effectLst/>
                          <a:latin typeface="+mn-lt"/>
                        </a:rPr>
                        <a:t>$250</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a:solidFill>
                            <a:srgbClr val="000000"/>
                          </a:solidFill>
                          <a:effectLst/>
                          <a:latin typeface="+mn-lt"/>
                        </a:rPr>
                        <a:t>$458</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89413">
                <a:tc>
                  <a:txBody>
                    <a:bodyPr/>
                    <a:lstStyle/>
                    <a:p>
                      <a:r>
                        <a:rPr lang="en-US" sz="2800" b="1">
                          <a:solidFill>
                            <a:srgbClr val="000000"/>
                          </a:solidFill>
                          <a:effectLst/>
                          <a:latin typeface="+mn-lt"/>
                        </a:rPr>
                        <a:t>5</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a:solidFill>
                            <a:srgbClr val="000000"/>
                          </a:solidFill>
                          <a:effectLst/>
                          <a:latin typeface="+mn-lt"/>
                        </a:rPr>
                        <a:t>$1,041</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a:solidFill>
                            <a:srgbClr val="000000"/>
                          </a:solidFill>
                          <a:effectLst/>
                          <a:latin typeface="+mn-lt"/>
                        </a:rPr>
                        <a:t>$1,250</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a:solidFill>
                            <a:srgbClr val="000000"/>
                          </a:solidFill>
                          <a:effectLst/>
                          <a:latin typeface="+mn-lt"/>
                        </a:rPr>
                        <a:t>$2,291</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89413">
                <a:tc>
                  <a:txBody>
                    <a:bodyPr/>
                    <a:lstStyle/>
                    <a:p>
                      <a:r>
                        <a:rPr lang="en-US" sz="2800" b="1">
                          <a:solidFill>
                            <a:srgbClr val="000000"/>
                          </a:solidFill>
                          <a:effectLst/>
                          <a:latin typeface="+mn-lt"/>
                        </a:rPr>
                        <a:t>10</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a:solidFill>
                            <a:srgbClr val="000000"/>
                          </a:solidFill>
                          <a:effectLst/>
                          <a:latin typeface="+mn-lt"/>
                        </a:rPr>
                        <a:t>$2,083</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a:solidFill>
                            <a:srgbClr val="000000"/>
                          </a:solidFill>
                          <a:effectLst/>
                          <a:latin typeface="+mn-lt"/>
                        </a:rPr>
                        <a:t>$2,500</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a:solidFill>
                            <a:srgbClr val="000000"/>
                          </a:solidFill>
                          <a:effectLst/>
                          <a:latin typeface="+mn-lt"/>
                        </a:rPr>
                        <a:t>$4,583</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89413">
                <a:tc>
                  <a:txBody>
                    <a:bodyPr/>
                    <a:lstStyle/>
                    <a:p>
                      <a:r>
                        <a:rPr lang="en-US" sz="2800" b="1">
                          <a:solidFill>
                            <a:srgbClr val="000000"/>
                          </a:solidFill>
                          <a:effectLst/>
                          <a:latin typeface="+mn-lt"/>
                        </a:rPr>
                        <a:t>20</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a:solidFill>
                            <a:srgbClr val="000000"/>
                          </a:solidFill>
                          <a:effectLst/>
                          <a:latin typeface="+mn-lt"/>
                        </a:rPr>
                        <a:t>$4,166</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a:solidFill>
                            <a:srgbClr val="000000"/>
                          </a:solidFill>
                          <a:effectLst/>
                          <a:latin typeface="+mn-lt"/>
                        </a:rPr>
                        <a:t>$5,000</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a:solidFill>
                            <a:srgbClr val="000000"/>
                          </a:solidFill>
                          <a:effectLst/>
                          <a:latin typeface="+mn-lt"/>
                        </a:rPr>
                        <a:t>$9,166</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57193">
                <a:tc>
                  <a:txBody>
                    <a:bodyPr/>
                    <a:lstStyle/>
                    <a:p>
                      <a:r>
                        <a:rPr lang="en-US" sz="2800" b="1">
                          <a:solidFill>
                            <a:srgbClr val="000000"/>
                          </a:solidFill>
                          <a:effectLst/>
                          <a:latin typeface="+mn-lt"/>
                        </a:rPr>
                        <a:t>50</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dirty="0">
                          <a:solidFill>
                            <a:srgbClr val="000000"/>
                          </a:solidFill>
                          <a:effectLst/>
                          <a:latin typeface="+mn-lt"/>
                        </a:rPr>
                        <a:t>$10,416</a:t>
                      </a:r>
                      <a:endParaRPr lang="en-US" sz="2800" b="1" dirty="0">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a:solidFill>
                            <a:srgbClr val="000000"/>
                          </a:solidFill>
                          <a:effectLst/>
                          <a:latin typeface="+mn-lt"/>
                        </a:rPr>
                        <a:t>$12,500</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a:solidFill>
                            <a:srgbClr val="000000"/>
                          </a:solidFill>
                          <a:effectLst/>
                          <a:latin typeface="+mn-lt"/>
                        </a:rPr>
                        <a:t>$22,916</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57193">
                <a:tc>
                  <a:txBody>
                    <a:bodyPr/>
                    <a:lstStyle/>
                    <a:p>
                      <a:r>
                        <a:rPr lang="en-US" sz="2800" b="1">
                          <a:solidFill>
                            <a:srgbClr val="000000"/>
                          </a:solidFill>
                          <a:effectLst/>
                          <a:latin typeface="+mn-lt"/>
                        </a:rPr>
                        <a:t>100</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dirty="0">
                          <a:solidFill>
                            <a:srgbClr val="000000"/>
                          </a:solidFill>
                          <a:effectLst/>
                          <a:latin typeface="+mn-lt"/>
                        </a:rPr>
                        <a:t>$20,833</a:t>
                      </a:r>
                      <a:endParaRPr lang="en-US" sz="2800" b="1" dirty="0">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a:solidFill>
                            <a:srgbClr val="000000"/>
                          </a:solidFill>
                          <a:effectLst/>
                          <a:latin typeface="+mn-lt"/>
                        </a:rPr>
                        <a:t>$25,000</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a:solidFill>
                            <a:srgbClr val="000000"/>
                          </a:solidFill>
                          <a:effectLst/>
                          <a:latin typeface="+mn-lt"/>
                        </a:rPr>
                        <a:t>$45,833</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57193">
                <a:tc>
                  <a:txBody>
                    <a:bodyPr/>
                    <a:lstStyle/>
                    <a:p>
                      <a:r>
                        <a:rPr lang="en-US" sz="2800" b="1">
                          <a:solidFill>
                            <a:srgbClr val="000000"/>
                          </a:solidFill>
                          <a:effectLst/>
                          <a:latin typeface="+mn-lt"/>
                        </a:rPr>
                        <a:t>1,000</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a:solidFill>
                            <a:srgbClr val="000000"/>
                          </a:solidFill>
                          <a:effectLst/>
                          <a:latin typeface="+mn-lt"/>
                        </a:rPr>
                        <a:t>$208,333</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a:solidFill>
                            <a:srgbClr val="000000"/>
                          </a:solidFill>
                          <a:effectLst/>
                          <a:latin typeface="+mn-lt"/>
                        </a:rPr>
                        <a:t>$250,000</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a:solidFill>
                            <a:srgbClr val="000000"/>
                          </a:solidFill>
                          <a:effectLst/>
                          <a:latin typeface="+mn-lt"/>
                        </a:rPr>
                        <a:t>$458,333</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57193">
                <a:tc>
                  <a:txBody>
                    <a:bodyPr/>
                    <a:lstStyle/>
                    <a:p>
                      <a:r>
                        <a:rPr lang="en-US" sz="2800" b="1">
                          <a:solidFill>
                            <a:srgbClr val="000000"/>
                          </a:solidFill>
                          <a:effectLst/>
                          <a:latin typeface="+mn-lt"/>
                        </a:rPr>
                        <a:t>10,000</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a:solidFill>
                            <a:srgbClr val="000000"/>
                          </a:solidFill>
                          <a:effectLst/>
                          <a:latin typeface="+mn-lt"/>
                        </a:rPr>
                        <a:t>$2,083,333</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a:solidFill>
                            <a:srgbClr val="000000"/>
                          </a:solidFill>
                          <a:effectLst/>
                          <a:latin typeface="+mn-lt"/>
                        </a:rPr>
                        <a:t>$2,500,000</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a:solidFill>
                            <a:srgbClr val="000000"/>
                          </a:solidFill>
                          <a:effectLst/>
                          <a:latin typeface="+mn-lt"/>
                        </a:rPr>
                        <a:t>$4,583,333</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57193">
                <a:tc>
                  <a:txBody>
                    <a:bodyPr/>
                    <a:lstStyle/>
                    <a:p>
                      <a:r>
                        <a:rPr lang="en-US" sz="2800" b="1" dirty="0">
                          <a:solidFill>
                            <a:srgbClr val="000000"/>
                          </a:solidFill>
                          <a:effectLst/>
                          <a:latin typeface="+mn-lt"/>
                        </a:rPr>
                        <a:t>100,000</a:t>
                      </a:r>
                      <a:endParaRPr lang="en-US" sz="2800" b="1" dirty="0">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a:solidFill>
                            <a:srgbClr val="000000"/>
                          </a:solidFill>
                          <a:effectLst/>
                          <a:latin typeface="+mn-lt"/>
                        </a:rPr>
                        <a:t>$20,833,333</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a:solidFill>
                            <a:srgbClr val="000000"/>
                          </a:solidFill>
                          <a:effectLst/>
                          <a:latin typeface="+mn-lt"/>
                        </a:rPr>
                        <a:t>$25,000,000</a:t>
                      </a:r>
                      <a:endParaRPr lang="en-US" sz="2800" b="1">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2800" b="1" dirty="0">
                          <a:solidFill>
                            <a:srgbClr val="000000"/>
                          </a:solidFill>
                          <a:effectLst/>
                          <a:latin typeface="+mn-lt"/>
                        </a:rPr>
                        <a:t>$45,833,333</a:t>
                      </a:r>
                      <a:endParaRPr lang="en-US" sz="2800" b="1" dirty="0">
                        <a:effectLst/>
                        <a:latin typeface="+mn-lt"/>
                      </a:endParaRPr>
                    </a:p>
                  </a:txBody>
                  <a:tcPr marL="29019" marR="290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448759845"/>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8882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8559975"/>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19906" y="1447799"/>
            <a:ext cx="11149013" cy="609398"/>
          </a:xfrm>
        </p:spPr>
        <p:txBody>
          <a:bodyPr/>
          <a:lstStyle/>
          <a:p>
            <a:pPr marL="0" indent="0">
              <a:buNone/>
            </a:pPr>
            <a:r>
              <a:rPr lang="en-US" sz="4400" b="1" i="1" dirty="0" smtClean="0"/>
              <a:t>The problem with jokes about UPD is….</a:t>
            </a:r>
          </a:p>
        </p:txBody>
      </p:sp>
      <p:sp>
        <p:nvSpPr>
          <p:cNvPr id="4" name="TextBox 3"/>
          <p:cNvSpPr txBox="1"/>
          <p:nvPr/>
        </p:nvSpPr>
        <p:spPr>
          <a:xfrm>
            <a:off x="449598" y="3657600"/>
            <a:ext cx="11289629" cy="794064"/>
          </a:xfrm>
          <a:prstGeom prst="rect">
            <a:avLst/>
          </a:prstGeom>
          <a:noFill/>
        </p:spPr>
        <p:txBody>
          <a:bodyPr wrap="none" lIns="91440" tIns="91440" rIns="91440" bIns="91440" rtlCol="0">
            <a:spAutoFit/>
          </a:bodyPr>
          <a:lstStyle/>
          <a:p>
            <a:pPr>
              <a:lnSpc>
                <a:spcPct val="90000"/>
              </a:lnSpc>
              <a:spcBef>
                <a:spcPct val="20000"/>
              </a:spcBef>
              <a:buSzPct val="90000"/>
            </a:pPr>
            <a:r>
              <a:rPr lang="en-US" sz="4400" b="1" i="1" dirty="0"/>
              <a:t>You never know if the audience gets them</a:t>
            </a:r>
            <a:r>
              <a:rPr lang="en-US" sz="4400" b="1" i="1" dirty="0" smtClean="0"/>
              <a:t>.</a:t>
            </a:r>
            <a:endParaRPr lang="en-US" sz="4400" b="1" i="1" dirty="0"/>
          </a:p>
        </p:txBody>
      </p:sp>
    </p:spTree>
    <p:extLst>
      <p:ext uri="{BB962C8B-B14F-4D97-AF65-F5344CB8AC3E}">
        <p14:creationId xmlns:p14="http://schemas.microsoft.com/office/powerpoint/2010/main" val="2222321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Content</a:t>
            </a:r>
          </a:p>
        </p:txBody>
      </p:sp>
      <p:sp>
        <p:nvSpPr>
          <p:cNvPr id="3" name="Rectangle 2"/>
          <p:cNvSpPr/>
          <p:nvPr/>
        </p:nvSpPr>
        <p:spPr bwMode="auto">
          <a:xfrm>
            <a:off x="493028" y="958506"/>
            <a:ext cx="11173090" cy="640080"/>
          </a:xfrm>
          <a:prstGeom prst="rect">
            <a:avLst/>
          </a:prstGeom>
          <a:solidFill>
            <a:schemeClr val="accent1"/>
          </a:solidFill>
          <a:ln w="38100">
            <a:no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endParaRPr lang="en-US" sz="2400" dirty="0">
              <a:gradFill>
                <a:gsLst>
                  <a:gs pos="0">
                    <a:schemeClr val="tx1"/>
                  </a:gs>
                  <a:gs pos="100000">
                    <a:schemeClr val="tx1"/>
                  </a:gs>
                </a:gsLst>
                <a:lin ang="5400000" scaled="0"/>
              </a:gradFill>
            </a:endParaRPr>
          </a:p>
        </p:txBody>
      </p:sp>
      <p:sp>
        <p:nvSpPr>
          <p:cNvPr id="8" name="Rectangle 7"/>
          <p:cNvSpPr/>
          <p:nvPr/>
        </p:nvSpPr>
        <p:spPr>
          <a:xfrm>
            <a:off x="574595" y="994189"/>
            <a:ext cx="11013088" cy="5410712"/>
          </a:xfrm>
          <a:prstGeom prst="rect">
            <a:avLst/>
          </a:prstGeom>
        </p:spPr>
        <p:txBody>
          <a:bodyPr wrap="square">
            <a:spAutoFit/>
          </a:bodyPr>
          <a:lstStyle/>
          <a:p>
            <a:pPr marL="403225" lvl="0" indent="-403225">
              <a:lnSpc>
                <a:spcPct val="90000"/>
              </a:lnSpc>
              <a:spcBef>
                <a:spcPct val="20000"/>
              </a:spcBef>
              <a:buSzPct val="105000"/>
              <a:buBlip>
                <a:blip r:embed="rId3"/>
              </a:buBlip>
            </a:pPr>
            <a:r>
              <a:rPr lang="en-US" sz="2400" dirty="0">
                <a:solidFill>
                  <a:schemeClr val="tx1">
                    <a:alpha val="99000"/>
                  </a:schemeClr>
                </a:solidFill>
              </a:rPr>
              <a:t>MGT319  Infrastructure Management: Configure and Deploy</a:t>
            </a:r>
          </a:p>
          <a:p>
            <a:pPr marL="403225" lvl="0" indent="-403225">
              <a:lnSpc>
                <a:spcPct val="90000"/>
              </a:lnSpc>
              <a:spcBef>
                <a:spcPct val="20000"/>
              </a:spcBef>
              <a:buSzPct val="105000"/>
              <a:buBlip>
                <a:blip r:embed="rId3"/>
              </a:buBlip>
            </a:pPr>
            <a:r>
              <a:rPr lang="en-US" sz="2400" dirty="0">
                <a:solidFill>
                  <a:schemeClr val="tx1">
                    <a:alpha val="99000"/>
                  </a:schemeClr>
                </a:solidFill>
              </a:rPr>
              <a:t>VIR314  Windows Server 2012 VDI/RDS Infrastructure and Management</a:t>
            </a:r>
          </a:p>
          <a:p>
            <a:pPr marL="403225" lvl="0" indent="-403225">
              <a:lnSpc>
                <a:spcPct val="90000"/>
              </a:lnSpc>
              <a:spcBef>
                <a:spcPct val="20000"/>
              </a:spcBef>
              <a:buSzPct val="105000"/>
              <a:buBlip>
                <a:blip r:embed="rId3"/>
              </a:buBlip>
            </a:pPr>
            <a:r>
              <a:rPr lang="en-US" sz="2400" dirty="0">
                <a:solidFill>
                  <a:schemeClr val="tx1">
                    <a:alpha val="99000"/>
                  </a:schemeClr>
                </a:solidFill>
              </a:rPr>
              <a:t>PRC04  User-Centric Application Delivery Rocks the World: Using Microsoft System Center 2012 Configuration Manager</a:t>
            </a:r>
          </a:p>
          <a:p>
            <a:pPr marL="403225" lvl="0" indent="-403225">
              <a:lnSpc>
                <a:spcPct val="90000"/>
              </a:lnSpc>
              <a:spcBef>
                <a:spcPct val="20000"/>
              </a:spcBef>
              <a:buSzPct val="105000"/>
              <a:buBlip>
                <a:blip r:embed="rId3"/>
              </a:buBlip>
            </a:pPr>
            <a:r>
              <a:rPr lang="en-US" sz="2400" dirty="0">
                <a:solidFill>
                  <a:schemeClr val="tx1">
                    <a:alpha val="99000"/>
                  </a:schemeClr>
                </a:solidFill>
              </a:rPr>
              <a:t>MGT318  Patch and Settings Management in Microsoft System Center 2012 Configuration Manager</a:t>
            </a:r>
          </a:p>
          <a:p>
            <a:pPr marL="403225" lvl="0" indent="-403225">
              <a:lnSpc>
                <a:spcPct val="90000"/>
              </a:lnSpc>
              <a:spcBef>
                <a:spcPct val="20000"/>
              </a:spcBef>
              <a:buSzPct val="105000"/>
              <a:buBlip>
                <a:blip r:embed="rId3"/>
              </a:buBlip>
            </a:pPr>
            <a:r>
              <a:rPr lang="en-US" sz="2400" dirty="0">
                <a:solidFill>
                  <a:schemeClr val="tx1">
                    <a:alpha val="99000"/>
                  </a:schemeClr>
                </a:solidFill>
              </a:rPr>
              <a:t>MGT302  Application Monitoring with Microsoft System Center Operations Manager 2012</a:t>
            </a:r>
          </a:p>
          <a:p>
            <a:pPr marL="403225" lvl="0" indent="-403225">
              <a:lnSpc>
                <a:spcPct val="90000"/>
              </a:lnSpc>
              <a:spcBef>
                <a:spcPct val="20000"/>
              </a:spcBef>
              <a:buSzPct val="105000"/>
              <a:buBlip>
                <a:blip r:embed="rId3"/>
              </a:buBlip>
            </a:pPr>
            <a:r>
              <a:rPr lang="en-US" sz="2400" dirty="0">
                <a:solidFill>
                  <a:schemeClr val="tx1">
                    <a:alpha val="99000"/>
                  </a:schemeClr>
                </a:solidFill>
              </a:rPr>
              <a:t>MGT328  Automating Datacenter Using Microsoft System Center 2012</a:t>
            </a:r>
          </a:p>
          <a:p>
            <a:pPr marL="403225" lvl="0" indent="-403225">
              <a:lnSpc>
                <a:spcPct val="90000"/>
              </a:lnSpc>
              <a:spcBef>
                <a:spcPct val="20000"/>
              </a:spcBef>
              <a:buSzPct val="105000"/>
              <a:buBlip>
                <a:blip r:embed="rId3"/>
              </a:buBlip>
            </a:pPr>
            <a:r>
              <a:rPr lang="en-US" sz="2400" dirty="0">
                <a:solidFill>
                  <a:schemeClr val="tx1">
                    <a:alpha val="99000"/>
                  </a:schemeClr>
                </a:solidFill>
              </a:rPr>
              <a:t>WCL329  Windows </a:t>
            </a:r>
            <a:r>
              <a:rPr lang="en-US" sz="2400" dirty="0" err="1">
                <a:solidFill>
                  <a:schemeClr val="tx1">
                    <a:alpha val="99000"/>
                  </a:schemeClr>
                </a:solidFill>
              </a:rPr>
              <a:t>Intune</a:t>
            </a:r>
            <a:r>
              <a:rPr lang="en-US" sz="2400" dirty="0">
                <a:solidFill>
                  <a:schemeClr val="tx1">
                    <a:alpha val="99000"/>
                  </a:schemeClr>
                </a:solidFill>
              </a:rPr>
              <a:t>: Cloud Based PC Management (Technical Overview)</a:t>
            </a:r>
          </a:p>
          <a:p>
            <a:pPr marL="403225" lvl="0" indent="-403225">
              <a:lnSpc>
                <a:spcPct val="90000"/>
              </a:lnSpc>
              <a:spcBef>
                <a:spcPct val="20000"/>
              </a:spcBef>
              <a:buSzPct val="105000"/>
              <a:buBlip>
                <a:blip r:embed="rId3"/>
              </a:buBlip>
            </a:pPr>
            <a:r>
              <a:rPr lang="en-US" sz="2400" dirty="0">
                <a:solidFill>
                  <a:schemeClr val="tx1">
                    <a:alpha val="99000"/>
                  </a:schemeClr>
                </a:solidFill>
              </a:rPr>
              <a:t>FDN04  Modernizing Your Datacenter</a:t>
            </a:r>
          </a:p>
          <a:p>
            <a:pPr marL="403225" lvl="0" indent="-403225">
              <a:lnSpc>
                <a:spcPct val="90000"/>
              </a:lnSpc>
              <a:spcBef>
                <a:spcPct val="20000"/>
              </a:spcBef>
              <a:buSzPct val="105000"/>
              <a:buBlip>
                <a:blip r:embed="rId3"/>
              </a:buBlip>
            </a:pPr>
            <a:r>
              <a:rPr lang="en-US" sz="2400" dirty="0">
                <a:solidFill>
                  <a:schemeClr val="tx1">
                    <a:alpha val="99000"/>
                  </a:schemeClr>
                </a:solidFill>
              </a:rPr>
              <a:t>WCL328  Windows </a:t>
            </a:r>
            <a:r>
              <a:rPr lang="en-US" sz="2400" dirty="0" err="1">
                <a:solidFill>
                  <a:schemeClr val="tx1">
                    <a:alpha val="99000"/>
                  </a:schemeClr>
                </a:solidFill>
              </a:rPr>
              <a:t>Intune</a:t>
            </a:r>
            <a:r>
              <a:rPr lang="en-US" sz="2400" dirty="0">
                <a:solidFill>
                  <a:schemeClr val="tx1">
                    <a:alpha val="99000"/>
                  </a:schemeClr>
                </a:solidFill>
              </a:rPr>
              <a:t> for the Enterprise</a:t>
            </a:r>
          </a:p>
          <a:p>
            <a:pPr marL="403225" lvl="0" indent="-403225">
              <a:lnSpc>
                <a:spcPct val="90000"/>
              </a:lnSpc>
              <a:spcBef>
                <a:spcPct val="20000"/>
              </a:spcBef>
              <a:buSzPct val="105000"/>
              <a:buBlip>
                <a:blip r:embed="rId3"/>
              </a:buBlip>
            </a:pPr>
            <a:r>
              <a:rPr lang="en-US" sz="2400" dirty="0">
                <a:solidFill>
                  <a:schemeClr val="tx1">
                    <a:alpha val="99000"/>
                  </a:schemeClr>
                </a:solidFill>
              </a:rPr>
              <a:t>WSV328  The Path to Continuous Availability with Windows Server 2012</a:t>
            </a:r>
          </a:p>
        </p:txBody>
      </p:sp>
      <p:sp>
        <p:nvSpPr>
          <p:cNvPr id="13" name="Left Mask"/>
          <p:cNvSpPr/>
          <p:nvPr/>
        </p:nvSpPr>
        <p:spPr bwMode="hidden">
          <a:xfrm>
            <a:off x="0" y="0"/>
            <a:ext cx="507868" cy="685800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5" name="Picture 2" descr="C:\Users\Jordan\Desktop\TechEd_2012\TechEd-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black">
          <a:xfrm>
            <a:off x="515815" y="6159457"/>
            <a:ext cx="930625" cy="42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167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 presetClass="entr" presetSubtype="8" decel="10000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1000" fill="hold"/>
                                        <p:tgtEl>
                                          <p:spTgt spid="3"/>
                                        </p:tgtEl>
                                        <p:attrNameLst>
                                          <p:attrName>ppt_x</p:attrName>
                                        </p:attrNameLst>
                                      </p:cBhvr>
                                      <p:tavLst>
                                        <p:tav tm="0">
                                          <p:val>
                                            <p:strVal val="0-#ppt_w/2"/>
                                          </p:val>
                                        </p:tav>
                                        <p:tav tm="100000">
                                          <p:val>
                                            <p:strVal val="#ppt_x"/>
                                          </p:val>
                                        </p:tav>
                                      </p:tavLst>
                                    </p:anim>
                                    <p:anim calcmode="lin" valueType="num">
                                      <p:cBhvr additive="base">
                                        <p:cTn id="10" dur="10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8" decel="100000" fill="hold" grpId="0" nodeType="withEffect">
                                  <p:stCondLst>
                                    <p:cond delay="25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0-#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1" presetClass="exit" presetSubtype="0" fill="hold" grpId="1" nodeType="afterEffect">
                                  <p:stCondLst>
                                    <p:cond delay="0"/>
                                  </p:stCondLst>
                                  <p:childTnLst>
                                    <p:set>
                                      <p:cBhvr>
                                        <p:cTn id="17"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7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9228106"/>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3" name="myTechEd Tile"/>
          <p:cNvGrpSpPr/>
          <p:nvPr/>
        </p:nvGrpSpPr>
        <p:grpSpPr bwMode="ltGray">
          <a:xfrm>
            <a:off x="1022072" y="1168386"/>
            <a:ext cx="4991111" cy="2240280"/>
            <a:chOff x="1022072" y="1168386"/>
            <a:chExt cx="4991111" cy="2240280"/>
          </a:xfrm>
        </p:grpSpPr>
        <p:sp>
          <p:nvSpPr>
            <p:cNvPr id="4" name="TechEd Tile"/>
            <p:cNvSpPr/>
            <p:nvPr/>
          </p:nvSpPr>
          <p:spPr bwMode="ltGray">
            <a:xfrm>
              <a:off x="1022072" y="1168386"/>
              <a:ext cx="4991111" cy="2240280"/>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bwMode="ltGray">
            <a:xfrm>
              <a:off x="2388388" y="1433246"/>
              <a:ext cx="2258478" cy="806917"/>
            </a:xfrm>
            <a:prstGeom prst="rect">
              <a:avLst/>
            </a:prstGeom>
          </p:spPr>
        </p:pic>
      </p:grpSp>
      <p:grpSp>
        <p:nvGrpSpPr>
          <p:cNvPr id="6" name="myTechEd Link"/>
          <p:cNvGrpSpPr/>
          <p:nvPr/>
        </p:nvGrpSpPr>
        <p:grpSpPr>
          <a:xfrm>
            <a:off x="1022073" y="2595282"/>
            <a:ext cx="4991110" cy="813384"/>
            <a:chOff x="1022073" y="2595282"/>
            <a:chExt cx="4991110" cy="813384"/>
          </a:xfrm>
        </p:grpSpPr>
        <p:sp>
          <p:nvSpPr>
            <p:cNvPr id="7" name="Rectangle 6"/>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8" name="Rectangle 7"/>
            <p:cNvSpPr/>
            <p:nvPr/>
          </p:nvSpPr>
          <p:spPr>
            <a:xfrm>
              <a:off x="2343011" y="2649973"/>
              <a:ext cx="2349233" cy="338554"/>
            </a:xfrm>
            <a:prstGeom prst="rect">
              <a:avLst/>
            </a:prstGeom>
          </p:spPr>
          <p:txBody>
            <a:bodyPr wrap="none">
              <a:spAutoFit/>
            </a:bodyPr>
            <a:lstStyle/>
            <a:p>
              <a:pPr marL="0" lvl="1" algn="ctr">
                <a:tabLst>
                  <a:tab pos="1828800" algn="l"/>
                </a:tabLst>
              </a:pPr>
              <a:r>
                <a:rPr lang="en-US" sz="1600" dirty="0">
                  <a:solidFill>
                    <a:schemeClr val="bg2">
                      <a:alpha val="99000"/>
                    </a:schemeClr>
                  </a:solidFill>
                  <a:latin typeface="Segoe UI" pitchFamily="34" charset="0"/>
                  <a:ea typeface="Segoe UI" pitchFamily="34" charset="0"/>
                  <a:cs typeface="Segoe UI" pitchFamily="34" charset="0"/>
                </a:rPr>
                <a:t>Connect. Share. Discuss.</a:t>
              </a:r>
            </a:p>
          </p:txBody>
        </p:sp>
        <p:sp>
          <p:nvSpPr>
            <p:cNvPr id="9" name="Rectangle 8"/>
            <p:cNvSpPr/>
            <p:nvPr/>
          </p:nvSpPr>
          <p:spPr bwMode="white">
            <a:xfrm>
              <a:off x="1022073" y="2961633"/>
              <a:ext cx="4991109" cy="369332"/>
            </a:xfrm>
            <a:prstGeom prst="rect">
              <a:avLst/>
            </a:prstGeom>
          </p:spPr>
          <p:txBody>
            <a:bodyPr wrap="square">
              <a:spAutoFit/>
            </a:bodyPr>
            <a:lstStyle/>
            <a:p>
              <a:pPr algn="ctr"/>
              <a:r>
                <a:rPr lang="en-US" dirty="0">
                  <a:solidFill>
                    <a:srgbClr val="FFFFFF"/>
                  </a:solidFill>
                  <a:hlinkClick r:id="rId5"/>
                </a:rPr>
                <a:t>http://northamerica.msteched.com</a:t>
              </a:r>
              <a:endParaRPr lang="en-US" dirty="0">
                <a:solidFill>
                  <a:srgbClr val="FFFFFF"/>
                </a:solidFill>
              </a:endParaRPr>
            </a:p>
          </p:txBody>
        </p:sp>
      </p:grpSp>
      <p:grpSp>
        <p:nvGrpSpPr>
          <p:cNvPr id="10" name="MS Learning Tile"/>
          <p:cNvGrpSpPr/>
          <p:nvPr/>
        </p:nvGrpSpPr>
        <p:grpSpPr bwMode="gray">
          <a:xfrm>
            <a:off x="6175639" y="1168386"/>
            <a:ext cx="4992624" cy="2240280"/>
            <a:chOff x="6175639" y="1168386"/>
            <a:chExt cx="4992624" cy="2240280"/>
          </a:xfrm>
        </p:grpSpPr>
        <p:sp>
          <p:nvSpPr>
            <p:cNvPr id="11" name="Arrow Bar"/>
            <p:cNvSpPr/>
            <p:nvPr/>
          </p:nvSpPr>
          <p:spPr bwMode="gray">
            <a:xfrm>
              <a:off x="6175639" y="1168386"/>
              <a:ext cx="4992624" cy="2240280"/>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2" name="Group 11"/>
            <p:cNvGrpSpPr/>
            <p:nvPr/>
          </p:nvGrpSpPr>
          <p:grpSpPr bwMode="gray">
            <a:xfrm>
              <a:off x="6704826" y="1499400"/>
              <a:ext cx="3938809" cy="771334"/>
              <a:chOff x="6848269" y="1667385"/>
              <a:chExt cx="3938809" cy="771334"/>
            </a:xfrm>
          </p:grpSpPr>
          <p:pic>
            <p:nvPicPr>
              <p:cNvPr id="13" name="Picture 12" descr="ms_Learning_w.eps"/>
              <p:cNvPicPr>
                <a:picLocks noChangeAspect="1"/>
              </p:cNvPicPr>
              <p:nvPr/>
            </p:nvPicPr>
            <p:blipFill>
              <a:blip r:embed="rId6" cstate="screen">
                <a:extLst>
                  <a:ext uri="{28A0092B-C50C-407E-A947-70E740481C1C}">
                    <a14:useLocalDpi xmlns:a14="http://schemas.microsoft.com/office/drawing/2010/main"/>
                  </a:ext>
                </a:extLst>
              </a:blip>
              <a:srcRect l="51467" r="43859"/>
              <a:stretch>
                <a:fillRect/>
              </a:stretch>
            </p:blipFill>
            <p:spPr bwMode="gray">
              <a:xfrm>
                <a:off x="9160158" y="1667385"/>
                <a:ext cx="228700" cy="771334"/>
              </a:xfrm>
              <a:prstGeom prst="rect">
                <a:avLst/>
              </a:prstGeom>
              <a:noFill/>
              <a:ln>
                <a:noFill/>
              </a:ln>
            </p:spPr>
          </p:pic>
          <p:sp>
            <p:nvSpPr>
              <p:cNvPr id="14" name="TextBox 13"/>
              <p:cNvSpPr txBox="1"/>
              <p:nvPr/>
            </p:nvSpPr>
            <p:spPr bwMode="gray">
              <a:xfrm>
                <a:off x="9378279" y="1837609"/>
                <a:ext cx="1408799" cy="430887"/>
              </a:xfrm>
              <a:prstGeom prst="rect">
                <a:avLst/>
              </a:prstGeom>
              <a:noFill/>
            </p:spPr>
            <p:txBody>
              <a:bodyPr wrap="square" lIns="0" tIns="0" rIns="0" bIns="0" rtlCol="0">
                <a:spAutoFit/>
              </a:bodyPr>
              <a:lstStyle/>
              <a:p>
                <a:r>
                  <a:rPr lang="en-US" sz="2800" dirty="0" smtClean="0">
                    <a:solidFill>
                      <a:schemeClr val="tx1">
                        <a:alpha val="99000"/>
                      </a:schemeClr>
                    </a:solidFill>
                    <a:latin typeface="Segoe" pitchFamily="34" charset="0"/>
                  </a:rPr>
                  <a:t>Learning</a:t>
                </a:r>
              </a:p>
            </p:txBody>
          </p:sp>
          <p:pic>
            <p:nvPicPr>
              <p:cNvPr id="15" name="Picture 2" descr="Microsoft logo and taglin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gray">
              <a:xfrm>
                <a:off x="6848269" y="1858638"/>
                <a:ext cx="2311890" cy="388828"/>
              </a:xfrm>
              <a:prstGeom prst="rect">
                <a:avLst/>
              </a:prstGeom>
              <a:noFill/>
              <a:ln>
                <a:noFill/>
              </a:ln>
            </p:spPr>
          </p:pic>
        </p:grpSp>
      </p:grpSp>
      <p:grpSp>
        <p:nvGrpSpPr>
          <p:cNvPr id="16" name="MS Learning Link"/>
          <p:cNvGrpSpPr/>
          <p:nvPr/>
        </p:nvGrpSpPr>
        <p:grpSpPr>
          <a:xfrm>
            <a:off x="6175640" y="2595282"/>
            <a:ext cx="4997186" cy="813384"/>
            <a:chOff x="6175640" y="2595282"/>
            <a:chExt cx="4997186" cy="813384"/>
          </a:xfrm>
        </p:grpSpPr>
        <p:sp>
          <p:nvSpPr>
            <p:cNvPr id="17" name="Rectangle 16"/>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8" name="Rectangle 17"/>
            <p:cNvSpPr/>
            <p:nvPr/>
          </p:nvSpPr>
          <p:spPr>
            <a:xfrm>
              <a:off x="6602312" y="2649973"/>
              <a:ext cx="4149919" cy="338554"/>
            </a:xfrm>
            <a:prstGeom prst="rect">
              <a:avLst/>
            </a:prstGeom>
          </p:spPr>
          <p:txBody>
            <a:bodyPr wrap="none">
              <a:spAutoFit/>
            </a:bodyPr>
            <a:lstStyle/>
            <a:p>
              <a:pPr marL="0" lvl="1" algn="ctr">
                <a:tabLst>
                  <a:tab pos="1828800" algn="l"/>
                </a:tabLst>
              </a:pPr>
              <a:r>
                <a:rPr lang="en-US" sz="1600" dirty="0">
                  <a:solidFill>
                    <a:schemeClr val="bg2">
                      <a:alpha val="99000"/>
                    </a:schemeClr>
                  </a:solidFill>
                  <a:latin typeface="Segoe UI" pitchFamily="34" charset="0"/>
                  <a:ea typeface="Segoe UI" pitchFamily="34" charset="0"/>
                  <a:cs typeface="Segoe UI" pitchFamily="34" charset="0"/>
                </a:rPr>
                <a:t>Microsoft Certification &amp; Training Resources</a:t>
              </a:r>
            </a:p>
          </p:txBody>
        </p:sp>
        <p:sp>
          <p:nvSpPr>
            <p:cNvPr id="19" name="Rectangle 18"/>
            <p:cNvSpPr/>
            <p:nvPr/>
          </p:nvSpPr>
          <p:spPr bwMode="white">
            <a:xfrm>
              <a:off x="6181717" y="2961633"/>
              <a:ext cx="4991109" cy="369332"/>
            </a:xfrm>
            <a:prstGeom prst="rect">
              <a:avLst/>
            </a:prstGeom>
          </p:spPr>
          <p:txBody>
            <a:bodyPr wrap="square">
              <a:spAutoFit/>
            </a:bodyPr>
            <a:lstStyle/>
            <a:p>
              <a:pPr algn="ctr"/>
              <a:r>
                <a:rPr lang="en-US" dirty="0">
                  <a:solidFill>
                    <a:srgbClr val="FFFFFF"/>
                  </a:solidFill>
                  <a:hlinkClick r:id="rId8"/>
                </a:rPr>
                <a:t>www.microsoft.com/learning </a:t>
              </a:r>
              <a:endParaRPr lang="en-US" sz="1600" dirty="0"/>
            </a:p>
          </p:txBody>
        </p:sp>
      </p:grpSp>
      <p:sp>
        <p:nvSpPr>
          <p:cNvPr id="20" name="Left Mask"/>
          <p:cNvSpPr/>
          <p:nvPr/>
        </p:nvSpPr>
        <p:spPr bwMode="hidden">
          <a:xfrm>
            <a:off x="-1" y="3408665"/>
            <a:ext cx="12188825" cy="3449333"/>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21" name="MS TechNet Tile"/>
          <p:cNvGrpSpPr/>
          <p:nvPr/>
        </p:nvGrpSpPr>
        <p:grpSpPr bwMode="gray">
          <a:xfrm>
            <a:off x="1022073" y="3595029"/>
            <a:ext cx="4991111" cy="2240280"/>
            <a:chOff x="1022073" y="3595029"/>
            <a:chExt cx="4991111" cy="2240280"/>
          </a:xfrm>
        </p:grpSpPr>
        <p:sp>
          <p:nvSpPr>
            <p:cNvPr id="22" name="TechEd Tile"/>
            <p:cNvSpPr/>
            <p:nvPr/>
          </p:nvSpPr>
          <p:spPr bwMode="gray">
            <a:xfrm>
              <a:off x="1022073" y="3595029"/>
              <a:ext cx="4991111" cy="224028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23" name="Group 22"/>
            <p:cNvGrpSpPr/>
            <p:nvPr/>
          </p:nvGrpSpPr>
          <p:grpSpPr bwMode="gray">
            <a:xfrm>
              <a:off x="1548222" y="3918312"/>
              <a:ext cx="3938809" cy="771334"/>
              <a:chOff x="6848269" y="1667385"/>
              <a:chExt cx="3938809" cy="771334"/>
            </a:xfrm>
          </p:grpSpPr>
          <p:pic>
            <p:nvPicPr>
              <p:cNvPr id="24" name="Picture 23" descr="ms_Learning_w.eps"/>
              <p:cNvPicPr>
                <a:picLocks noChangeAspect="1"/>
              </p:cNvPicPr>
              <p:nvPr/>
            </p:nvPicPr>
            <p:blipFill>
              <a:blip r:embed="rId6" cstate="screen">
                <a:extLst>
                  <a:ext uri="{28A0092B-C50C-407E-A947-70E740481C1C}">
                    <a14:useLocalDpi xmlns:a14="http://schemas.microsoft.com/office/drawing/2010/main"/>
                  </a:ext>
                </a:extLst>
              </a:blip>
              <a:srcRect l="51467" r="43859"/>
              <a:stretch>
                <a:fillRect/>
              </a:stretch>
            </p:blipFill>
            <p:spPr bwMode="gray">
              <a:xfrm>
                <a:off x="9160158" y="1667385"/>
                <a:ext cx="228700" cy="771334"/>
              </a:xfrm>
              <a:prstGeom prst="rect">
                <a:avLst/>
              </a:prstGeom>
              <a:noFill/>
              <a:ln>
                <a:noFill/>
              </a:ln>
            </p:spPr>
          </p:pic>
          <p:sp>
            <p:nvSpPr>
              <p:cNvPr id="25" name="TextBox 24"/>
              <p:cNvSpPr txBox="1"/>
              <p:nvPr/>
            </p:nvSpPr>
            <p:spPr bwMode="gray">
              <a:xfrm>
                <a:off x="9378279" y="1837609"/>
                <a:ext cx="1408799" cy="430887"/>
              </a:xfrm>
              <a:prstGeom prst="rect">
                <a:avLst/>
              </a:prstGeom>
              <a:noFill/>
            </p:spPr>
            <p:txBody>
              <a:bodyPr wrap="square" lIns="0" tIns="0" rIns="0" bIns="0" rtlCol="0">
                <a:spAutoFit/>
              </a:bodyPr>
              <a:lstStyle/>
              <a:p>
                <a:r>
                  <a:rPr lang="en-US" sz="2800" dirty="0" smtClean="0">
                    <a:solidFill>
                      <a:schemeClr val="tx1">
                        <a:alpha val="99000"/>
                      </a:schemeClr>
                    </a:solidFill>
                    <a:latin typeface="Segoe" pitchFamily="34" charset="0"/>
                  </a:rPr>
                  <a:t>TechNet</a:t>
                </a:r>
              </a:p>
            </p:txBody>
          </p:sp>
          <p:pic>
            <p:nvPicPr>
              <p:cNvPr id="26" name="Picture 2" descr="Microsoft logo and taglin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gray">
              <a:xfrm>
                <a:off x="6848269" y="1858638"/>
                <a:ext cx="2311890" cy="388828"/>
              </a:xfrm>
              <a:prstGeom prst="rect">
                <a:avLst/>
              </a:prstGeom>
              <a:noFill/>
              <a:ln>
                <a:noFill/>
              </a:ln>
            </p:spPr>
          </p:pic>
        </p:grpSp>
      </p:grpSp>
      <p:grpSp>
        <p:nvGrpSpPr>
          <p:cNvPr id="27" name="MS TechNet Link"/>
          <p:cNvGrpSpPr/>
          <p:nvPr/>
        </p:nvGrpSpPr>
        <p:grpSpPr>
          <a:xfrm>
            <a:off x="1022074" y="5021924"/>
            <a:ext cx="4991110" cy="813384"/>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2093393" y="5076615"/>
              <a:ext cx="2848472" cy="338554"/>
            </a:xfrm>
            <a:prstGeom prst="rect">
              <a:avLst/>
            </a:prstGeom>
          </p:spPr>
          <p:txBody>
            <a:bodyPr wrap="none">
              <a:spAutoFit/>
            </a:bodyPr>
            <a:lstStyle/>
            <a:p>
              <a:pPr marL="0" lvl="1" algn="ctr">
                <a:tabLst>
                  <a:tab pos="1828800" algn="l"/>
                </a:tabLst>
              </a:pPr>
              <a:r>
                <a:rPr lang="en-US" sz="1600" dirty="0">
                  <a:solidFill>
                    <a:schemeClr val="bg2">
                      <a:alpha val="99000"/>
                    </a:schemeClr>
                  </a:soli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69332"/>
            </a:xfrm>
            <a:prstGeom prst="rect">
              <a:avLst/>
            </a:prstGeom>
          </p:spPr>
          <p:txBody>
            <a:bodyPr wrap="square">
              <a:spAutoFit/>
            </a:bodyPr>
            <a:lstStyle/>
            <a:p>
              <a:pPr lvl="0" algn="ctr">
                <a:spcBef>
                  <a:spcPts val="600"/>
                </a:spcBef>
                <a:buSzPct val="120000"/>
                <a:tabLst>
                  <a:tab pos="1828800" algn="l"/>
                </a:tabLst>
                <a:defRPr/>
              </a:pPr>
              <a:r>
                <a:rPr lang="en-US" dirty="0">
                  <a:solidFill>
                    <a:srgbClr val="FFFFFF"/>
                  </a:solidFill>
                  <a:hlinkClick r:id="rId9"/>
                </a:rPr>
                <a:t>http://microsoft.com/technet  </a:t>
              </a:r>
              <a:endParaRPr lang="en-US" dirty="0">
                <a:solidFill>
                  <a:srgbClr val="FFFFFF"/>
                </a:solidFill>
              </a:endParaRPr>
            </a:p>
          </p:txBody>
        </p:sp>
      </p:grpSp>
      <p:grpSp>
        <p:nvGrpSpPr>
          <p:cNvPr id="31" name="MSDN Tile"/>
          <p:cNvGrpSpPr/>
          <p:nvPr/>
        </p:nvGrpSpPr>
        <p:grpSpPr bwMode="gray">
          <a:xfrm>
            <a:off x="6175640" y="3595029"/>
            <a:ext cx="4992624" cy="2240280"/>
            <a:chOff x="6175640" y="3595029"/>
            <a:chExt cx="4992624" cy="2240280"/>
          </a:xfrm>
        </p:grpSpPr>
        <p:sp>
          <p:nvSpPr>
            <p:cNvPr id="32" name="Title Tile"/>
            <p:cNvSpPr/>
            <p:nvPr/>
          </p:nvSpPr>
          <p:spPr bwMode="gray">
            <a:xfrm>
              <a:off x="6175640" y="3595029"/>
              <a:ext cx="4992624" cy="2240280"/>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bwMode="gray">
            <a:xfrm>
              <a:off x="7410241" y="3918312"/>
              <a:ext cx="2525030" cy="771334"/>
            </a:xfrm>
            <a:prstGeom prst="rect">
              <a:avLst/>
            </a:prstGeom>
            <a:noFill/>
            <a:ln>
              <a:noFill/>
            </a:ln>
          </p:spPr>
        </p:pic>
      </p:grpSp>
      <p:grpSp>
        <p:nvGrpSpPr>
          <p:cNvPr id="34" name="MSDN Link"/>
          <p:cNvGrpSpPr/>
          <p:nvPr/>
        </p:nvGrpSpPr>
        <p:grpSpPr>
          <a:xfrm>
            <a:off x="6165582" y="5021924"/>
            <a:ext cx="4991110" cy="813384"/>
            <a:chOff x="6165582" y="5021924"/>
            <a:chExt cx="4991110"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7425157" y="5076615"/>
              <a:ext cx="2471959" cy="338554"/>
            </a:xfrm>
            <a:prstGeom prst="rect">
              <a:avLst/>
            </a:prstGeom>
          </p:spPr>
          <p:txBody>
            <a:bodyPr wrap="none">
              <a:spAutoFit/>
            </a:bodyPr>
            <a:lstStyle/>
            <a:p>
              <a:pPr marL="0" lvl="1" algn="ctr">
                <a:tabLst>
                  <a:tab pos="1828800" algn="l"/>
                </a:tabLst>
              </a:pPr>
              <a:r>
                <a:rPr lang="en-US" sz="1600" dirty="0">
                  <a:solidFill>
                    <a:schemeClr val="bg2">
                      <a:alpha val="99000"/>
                    </a:schemeClr>
                  </a:soli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69332"/>
            </a:xfrm>
            <a:prstGeom prst="rect">
              <a:avLst/>
            </a:prstGeom>
          </p:spPr>
          <p:txBody>
            <a:bodyPr wrap="square">
              <a:spAutoFit/>
            </a:bodyPr>
            <a:lstStyle/>
            <a:p>
              <a:pPr algn="ctr"/>
              <a:r>
                <a:rPr lang="en-US" dirty="0">
                  <a:solidFill>
                    <a:srgbClr val="FFFFFF"/>
                  </a:solidFill>
                  <a:hlinkClick r:id="rId12"/>
                </a:rPr>
                <a:t>http://microsoft.com/msdn </a:t>
              </a:r>
              <a:endParaRPr lang="en-US" dirty="0">
                <a:solidFill>
                  <a:srgbClr val="FFFFFF"/>
                </a:solidFill>
              </a:endParaRPr>
            </a:p>
          </p:txBody>
        </p:sp>
      </p:grpSp>
      <p:sp useBgFill="1">
        <p:nvSpPr>
          <p:cNvPr id="38" name="Left Mask"/>
          <p:cNvSpPr/>
          <p:nvPr/>
        </p:nvSpPr>
        <p:spPr bwMode="auto">
          <a:xfrm>
            <a:off x="0" y="5835308"/>
            <a:ext cx="12188825" cy="1022691"/>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40" name="Picture 2" descr="C:\Users\Jordan\Desktop\TechEd_2012\TechEd-log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black">
          <a:xfrm>
            <a:off x="515815" y="6159457"/>
            <a:ext cx="930625" cy="42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3528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2" presetClass="entr" presetSubtype="4" decel="10000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1600" fill="hold"/>
                                        <p:tgtEl>
                                          <p:spTgt spid="3"/>
                                        </p:tgtEl>
                                        <p:attrNameLst>
                                          <p:attrName>ppt_x</p:attrName>
                                        </p:attrNameLst>
                                      </p:cBhvr>
                                      <p:tavLst>
                                        <p:tav tm="0">
                                          <p:val>
                                            <p:strVal val="#ppt_x"/>
                                          </p:val>
                                        </p:tav>
                                        <p:tav tm="100000">
                                          <p:val>
                                            <p:strVal val="#ppt_x"/>
                                          </p:val>
                                        </p:tav>
                                      </p:tavLst>
                                    </p:anim>
                                    <p:anim calcmode="lin" valueType="num">
                                      <p:cBhvr additive="base">
                                        <p:cTn id="10" dur="1600" fill="hold"/>
                                        <p:tgtEl>
                                          <p:spTgt spid="3"/>
                                        </p:tgtEl>
                                        <p:attrNameLst>
                                          <p:attrName>ppt_y</p:attrName>
                                        </p:attrNameLst>
                                      </p:cBhvr>
                                      <p:tavLst>
                                        <p:tav tm="0">
                                          <p:val>
                                            <p:strVal val="1+#ppt_h/2"/>
                                          </p:val>
                                        </p:tav>
                                        <p:tav tm="100000">
                                          <p:val>
                                            <p:strVal val="#ppt_y"/>
                                          </p:val>
                                        </p:tav>
                                      </p:tavLst>
                                    </p:anim>
                                  </p:childTnLst>
                                </p:cTn>
                              </p:par>
                              <p:par>
                                <p:cTn id="11" presetID="2" presetClass="entr" presetSubtype="4" decel="100000"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300" fill="hold"/>
                                        <p:tgtEl>
                                          <p:spTgt spid="6"/>
                                        </p:tgtEl>
                                        <p:attrNameLst>
                                          <p:attrName>ppt_x</p:attrName>
                                        </p:attrNameLst>
                                      </p:cBhvr>
                                      <p:tavLst>
                                        <p:tav tm="0">
                                          <p:val>
                                            <p:strVal val="#ppt_x"/>
                                          </p:val>
                                        </p:tav>
                                        <p:tav tm="100000">
                                          <p:val>
                                            <p:strVal val="#ppt_x"/>
                                          </p:val>
                                        </p:tav>
                                      </p:tavLst>
                                    </p:anim>
                                    <p:anim calcmode="lin" valueType="num">
                                      <p:cBhvr additive="base">
                                        <p:cTn id="14" dur="13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10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600" fill="hold"/>
                                        <p:tgtEl>
                                          <p:spTgt spid="10"/>
                                        </p:tgtEl>
                                        <p:attrNameLst>
                                          <p:attrName>ppt_x</p:attrName>
                                        </p:attrNameLst>
                                      </p:cBhvr>
                                      <p:tavLst>
                                        <p:tav tm="0">
                                          <p:val>
                                            <p:strVal val="#ppt_x"/>
                                          </p:val>
                                        </p:tav>
                                        <p:tav tm="100000">
                                          <p:val>
                                            <p:strVal val="#ppt_x"/>
                                          </p:val>
                                        </p:tav>
                                      </p:tavLst>
                                    </p:anim>
                                    <p:anim calcmode="lin" valueType="num">
                                      <p:cBhvr additive="base">
                                        <p:cTn id="18" dur="16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150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300" fill="hold"/>
                                        <p:tgtEl>
                                          <p:spTgt spid="16"/>
                                        </p:tgtEl>
                                        <p:attrNameLst>
                                          <p:attrName>ppt_x</p:attrName>
                                        </p:attrNameLst>
                                      </p:cBhvr>
                                      <p:tavLst>
                                        <p:tav tm="0">
                                          <p:val>
                                            <p:strVal val="#ppt_x"/>
                                          </p:val>
                                        </p:tav>
                                        <p:tav tm="100000">
                                          <p:val>
                                            <p:strVal val="#ppt_x"/>
                                          </p:val>
                                        </p:tav>
                                      </p:tavLst>
                                    </p:anim>
                                    <p:anim calcmode="lin" valueType="num">
                                      <p:cBhvr additive="base">
                                        <p:cTn id="22" dur="13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200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1600" fill="hold"/>
                                        <p:tgtEl>
                                          <p:spTgt spid="21"/>
                                        </p:tgtEl>
                                        <p:attrNameLst>
                                          <p:attrName>ppt_x</p:attrName>
                                        </p:attrNameLst>
                                      </p:cBhvr>
                                      <p:tavLst>
                                        <p:tav tm="0">
                                          <p:val>
                                            <p:strVal val="#ppt_x"/>
                                          </p:val>
                                        </p:tav>
                                        <p:tav tm="100000">
                                          <p:val>
                                            <p:strVal val="#ppt_x"/>
                                          </p:val>
                                        </p:tav>
                                      </p:tavLst>
                                    </p:anim>
                                    <p:anim calcmode="lin" valueType="num">
                                      <p:cBhvr additive="base">
                                        <p:cTn id="26" dur="16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275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300" fill="hold"/>
                                        <p:tgtEl>
                                          <p:spTgt spid="27"/>
                                        </p:tgtEl>
                                        <p:attrNameLst>
                                          <p:attrName>ppt_x</p:attrName>
                                        </p:attrNameLst>
                                      </p:cBhvr>
                                      <p:tavLst>
                                        <p:tav tm="0">
                                          <p:val>
                                            <p:strVal val="#ppt_x"/>
                                          </p:val>
                                        </p:tav>
                                        <p:tav tm="100000">
                                          <p:val>
                                            <p:strVal val="#ppt_x"/>
                                          </p:val>
                                        </p:tav>
                                      </p:tavLst>
                                    </p:anim>
                                    <p:anim calcmode="lin" valueType="num">
                                      <p:cBhvr additive="base">
                                        <p:cTn id="30" dur="13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325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1600" fill="hold"/>
                                        <p:tgtEl>
                                          <p:spTgt spid="31"/>
                                        </p:tgtEl>
                                        <p:attrNameLst>
                                          <p:attrName>ppt_x</p:attrName>
                                        </p:attrNameLst>
                                      </p:cBhvr>
                                      <p:tavLst>
                                        <p:tav tm="0">
                                          <p:val>
                                            <p:strVal val="#ppt_x"/>
                                          </p:val>
                                        </p:tav>
                                        <p:tav tm="100000">
                                          <p:val>
                                            <p:strVal val="#ppt_x"/>
                                          </p:val>
                                        </p:tav>
                                      </p:tavLst>
                                    </p:anim>
                                    <p:anim calcmode="lin" valueType="num">
                                      <p:cBhvr additive="base">
                                        <p:cTn id="34" dur="16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decel="100000" fill="hold" nodeType="withEffect">
                                  <p:stCondLst>
                                    <p:cond delay="400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1300" fill="hold"/>
                                        <p:tgtEl>
                                          <p:spTgt spid="34"/>
                                        </p:tgtEl>
                                        <p:attrNameLst>
                                          <p:attrName>ppt_x</p:attrName>
                                        </p:attrNameLst>
                                      </p:cBhvr>
                                      <p:tavLst>
                                        <p:tav tm="0">
                                          <p:val>
                                            <p:strVal val="#ppt_x"/>
                                          </p:val>
                                        </p:tav>
                                        <p:tav tm="100000">
                                          <p:val>
                                            <p:strVal val="#ppt_x"/>
                                          </p:val>
                                        </p:tav>
                                      </p:tavLst>
                                    </p:anim>
                                    <p:anim calcmode="lin" valueType="num">
                                      <p:cBhvr additive="base">
                                        <p:cTn id="38" dur="1300" fill="hold"/>
                                        <p:tgtEl>
                                          <p:spTgt spid="34"/>
                                        </p:tgtEl>
                                        <p:attrNameLst>
                                          <p:attrName>ppt_y</p:attrName>
                                        </p:attrNameLst>
                                      </p:cBhvr>
                                      <p:tavLst>
                                        <p:tav tm="0">
                                          <p:val>
                                            <p:strVal val="1+#ppt_h/2"/>
                                          </p:val>
                                        </p:tav>
                                        <p:tav tm="100000">
                                          <p:val>
                                            <p:strVal val="#ppt_y"/>
                                          </p:val>
                                        </p:tav>
                                      </p:tavLst>
                                    </p:anim>
                                  </p:childTnLst>
                                </p:cTn>
                              </p:par>
                            </p:childTnLst>
                          </p:cTn>
                        </p:par>
                        <p:par>
                          <p:cTn id="39" fill="hold">
                            <p:stCondLst>
                              <p:cond delay="5300"/>
                            </p:stCondLst>
                            <p:childTnLst>
                              <p:par>
                                <p:cTn id="40" presetID="1" presetClass="exit" presetSubtype="0" fill="hold" grpId="1" nodeType="afterEffect">
                                  <p:stCondLst>
                                    <p:cond delay="0"/>
                                  </p:stCondLst>
                                  <p:childTnLst>
                                    <p:set>
                                      <p:cBhvr>
                                        <p:cTn id="41"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bwMode="auto">
          <a:xfrm>
            <a:off x="4857569" y="4039430"/>
            <a:ext cx="6658904" cy="2194560"/>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4" name="Rectangle 3"/>
          <p:cNvSpPr/>
          <p:nvPr/>
        </p:nvSpPr>
        <p:spPr bwMode="auto">
          <a:xfrm>
            <a:off x="4857569" y="1665027"/>
            <a:ext cx="6658904" cy="2194560"/>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5" name="Best Buy gc" descr="\\192.168.1.51\Shared\ADI_Projects\Microsoft\MS_11-01457_TechEd_2012_Template\Working_Art\Eval-prizes\bestbuy-g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336" y="2147067"/>
            <a:ext cx="1881043" cy="12247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672352" y="1665027"/>
            <a:ext cx="4032817"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Rectangle 6"/>
          <p:cNvSpPr/>
          <p:nvPr/>
        </p:nvSpPr>
        <p:spPr bwMode="auto">
          <a:xfrm>
            <a:off x="-3063244" y="29315"/>
            <a:ext cx="2854754" cy="553998"/>
          </a:xfrm>
          <a:prstGeom prst="rect">
            <a:avLst/>
          </a:prstGeom>
          <a:solidFill>
            <a:schemeClr val="accent5"/>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algn="ctr" defTabSz="914099" fontAlgn="base">
              <a:spcBef>
                <a:spcPct val="0"/>
              </a:spcBef>
              <a:spcAft>
                <a:spcPct val="0"/>
              </a:spcAft>
            </a:pPr>
            <a:r>
              <a:rPr lang="en-US" dirty="0" smtClean="0">
                <a:solidFill>
                  <a:schemeClr val="tx1">
                    <a:alpha val="99000"/>
                  </a:schemeClr>
                </a:solidFill>
              </a:rPr>
              <a:t>Required Slide</a:t>
            </a:r>
          </a:p>
        </p:txBody>
      </p:sp>
      <p:sp>
        <p:nvSpPr>
          <p:cNvPr id="8" name="Rectangle 7"/>
          <p:cNvSpPr/>
          <p:nvPr/>
        </p:nvSpPr>
        <p:spPr bwMode="auto">
          <a:xfrm>
            <a:off x="672351" y="583314"/>
            <a:ext cx="10844122" cy="917940"/>
          </a:xfrm>
          <a:prstGeom prst="rect">
            <a:avLst/>
          </a:prstGeom>
          <a:solidFill>
            <a:schemeClr val="accent1"/>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lvl="0"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9" name="text"/>
          <p:cNvSpPr/>
          <p:nvPr/>
        </p:nvSpPr>
        <p:spPr bwMode="blackGray">
          <a:xfrm>
            <a:off x="672352" y="583314"/>
            <a:ext cx="10844121" cy="917940"/>
          </a:xfrm>
          <a:prstGeom prst="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algn="ctr" defTabSz="914099" fontAlgn="base">
              <a:lnSpc>
                <a:spcPts val="3400"/>
              </a:lnSpc>
              <a:spcBef>
                <a:spcPct val="0"/>
              </a:spcBef>
              <a:spcAft>
                <a:spcPct val="0"/>
              </a:spcAft>
              <a:defRPr/>
            </a:pPr>
            <a:r>
              <a:rPr lang="en-US" sz="3200" dirty="0" smtClean="0">
                <a:solidFill>
                  <a:schemeClr val="tx1">
                    <a:alpha val="99000"/>
                  </a:schemeClr>
                </a:solidFill>
                <a:latin typeface="Segoe UI" pitchFamily="34" charset="0"/>
                <a:ea typeface="Segoe UI" pitchFamily="34" charset="0"/>
                <a:cs typeface="Segoe UI" pitchFamily="34" charset="0"/>
              </a:rPr>
              <a:t>Complete an evaluation on CommNet and enter to win!</a:t>
            </a:r>
          </a:p>
        </p:txBody>
      </p:sp>
      <p:pic>
        <p:nvPicPr>
          <p:cNvPr id="10" name="Xbox kinect" descr="\\192.168.1.51\Shared\ADI_Projects\Microsoft\MS_11-01457_TechEd_2012_Template\Working_Art\Eval-prizes\Xbox360_Matte_Sensor_7-8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l="14185" t="3807" r="4543"/>
          <a:stretch/>
        </p:blipFill>
        <p:spPr bwMode="auto">
          <a:xfrm>
            <a:off x="881369" y="2068550"/>
            <a:ext cx="3614782" cy="3887912"/>
          </a:xfrm>
          <a:prstGeom prst="rect">
            <a:avLst/>
          </a:prstGeom>
          <a:noFill/>
          <a:extLst>
            <a:ext uri="{909E8E84-426E-40DD-AFC4-6F175D3DCCD1}">
              <a14:hiddenFill xmlns:a14="http://schemas.microsoft.com/office/drawing/2010/main">
                <a:solidFill>
                  <a:srgbClr val="FFFFFF"/>
                </a:solidFill>
              </a14:hiddenFill>
            </a:ext>
          </a:extLst>
        </p:spPr>
      </p:pic>
      <p:pic>
        <p:nvPicPr>
          <p:cNvPr id="11"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6723" y="4289599"/>
            <a:ext cx="1355377" cy="1694221"/>
          </a:xfrm>
          <a:prstGeom prst="rect">
            <a:avLst/>
          </a:prstGeom>
          <a:noFill/>
          <a:extLst>
            <a:ext uri="{909E8E84-426E-40DD-AFC4-6F175D3DCCD1}">
              <a14:hiddenFill xmlns:a14="http://schemas.microsoft.com/office/drawing/2010/main">
                <a:solidFill>
                  <a:srgbClr val="FFFFFF"/>
                </a:solidFill>
              </a14:hiddenFill>
            </a:ext>
          </a:extLst>
        </p:spPr>
      </p:pic>
      <p:pic>
        <p:nvPicPr>
          <p:cNvPr id="12"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9269" y="4289598"/>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3"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9332" y="4306360"/>
            <a:ext cx="1341968" cy="1677460"/>
          </a:xfrm>
          <a:prstGeom prst="rect">
            <a:avLst/>
          </a:prstGeom>
          <a:noFill/>
          <a:extLst>
            <a:ext uri="{909E8E84-426E-40DD-AFC4-6F175D3DCCD1}">
              <a14:hiddenFill xmlns:a14="http://schemas.microsoft.com/office/drawing/2010/main">
                <a:solidFill>
                  <a:srgbClr val="FFFFFF"/>
                </a:solidFill>
              </a14:hiddenFill>
            </a:ext>
          </a:extLst>
        </p:spPr>
      </p:pic>
      <p:pic>
        <p:nvPicPr>
          <p:cNvPr id="14"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9332" y="1912337"/>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5"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33399" y="1912338"/>
            <a:ext cx="1355377" cy="1694222"/>
          </a:xfrm>
          <a:prstGeom prst="rect">
            <a:avLst/>
          </a:prstGeom>
          <a:noFill/>
          <a:extLst>
            <a:ext uri="{909E8E84-426E-40DD-AFC4-6F175D3DCCD1}">
              <a14:hiddenFill xmlns:a14="http://schemas.microsoft.com/office/drawing/2010/main">
                <a:solidFill>
                  <a:srgbClr val="FFFFFF"/>
                </a:solidFill>
              </a14:hiddenFill>
            </a:ext>
          </a:extLst>
        </p:spPr>
      </p:pic>
      <p:sp>
        <p:nvSpPr>
          <p:cNvPr id="16" name="Left Mask"/>
          <p:cNvSpPr/>
          <p:nvPr/>
        </p:nvSpPr>
        <p:spPr bwMode="hidden">
          <a:xfrm>
            <a:off x="0" y="0"/>
            <a:ext cx="672352" cy="685800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7" name="Right Mask"/>
          <p:cNvSpPr/>
          <p:nvPr/>
        </p:nvSpPr>
        <p:spPr bwMode="hidden">
          <a:xfrm>
            <a:off x="11516473" y="0"/>
            <a:ext cx="672352" cy="685800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8" name="Bottom Mask"/>
          <p:cNvSpPr/>
          <p:nvPr/>
        </p:nvSpPr>
        <p:spPr bwMode="hidden">
          <a:xfrm>
            <a:off x="0" y="6250930"/>
            <a:ext cx="12216269" cy="60707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012611157"/>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2" presetClass="entr" presetSubtype="8" decel="10000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0-#ppt_w/2"/>
                                          </p:val>
                                        </p:tav>
                                        <p:tav tm="100000">
                                          <p:val>
                                            <p:strVal val="#ppt_x"/>
                                          </p:val>
                                        </p:tav>
                                      </p:tavLst>
                                    </p:anim>
                                    <p:anim calcmode="lin" valueType="num">
                                      <p:cBhvr additive="base">
                                        <p:cTn id="10" dur="1000" fill="hold"/>
                                        <p:tgtEl>
                                          <p:spTgt spid="8"/>
                                        </p:tgtEl>
                                        <p:attrNameLst>
                                          <p:attrName>ppt_y</p:attrName>
                                        </p:attrNameLst>
                                      </p:cBhvr>
                                      <p:tavLst>
                                        <p:tav tm="0">
                                          <p:val>
                                            <p:strVal val="#ppt_y"/>
                                          </p:val>
                                        </p:tav>
                                        <p:tav tm="100000">
                                          <p:val>
                                            <p:strVal val="#ppt_y"/>
                                          </p:val>
                                        </p:tav>
                                      </p:tavLst>
                                    </p:anim>
                                  </p:childTnLst>
                                </p:cTn>
                              </p:par>
                              <p:par>
                                <p:cTn id="11" presetID="2" presetClass="entr" presetSubtype="8" decel="100000" fill="hold" grpId="0" nodeType="with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4" decel="100000" fill="hold" grpId="0" nodeType="withEffect">
                                  <p:stCondLst>
                                    <p:cond delay="75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fill="hold"/>
                                        <p:tgtEl>
                                          <p:spTgt spid="10"/>
                                        </p:tgtEl>
                                        <p:attrNameLst>
                                          <p:attrName>ppt_x</p:attrName>
                                        </p:attrNameLst>
                                      </p:cBhvr>
                                      <p:tavLst>
                                        <p:tav tm="0">
                                          <p:val>
                                            <p:strVal val="#ppt_x"/>
                                          </p:val>
                                        </p:tav>
                                        <p:tav tm="100000">
                                          <p:val>
                                            <p:strVal val="#ppt_x"/>
                                          </p:val>
                                        </p:tav>
                                      </p:tavLst>
                                    </p:anim>
                                    <p:anim calcmode="lin" valueType="num">
                                      <p:cBhvr additive="base">
                                        <p:cTn id="22" dur="10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2" decel="100000" fill="hold" grpId="0" nodeType="withEffect">
                                  <p:stCondLst>
                                    <p:cond delay="125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1000" fill="hold"/>
                                        <p:tgtEl>
                                          <p:spTgt spid="4"/>
                                        </p:tgtEl>
                                        <p:attrNameLst>
                                          <p:attrName>ppt_x</p:attrName>
                                        </p:attrNameLst>
                                      </p:cBhvr>
                                      <p:tavLst>
                                        <p:tav tm="0">
                                          <p:val>
                                            <p:strVal val="1+#ppt_w/2"/>
                                          </p:val>
                                        </p:tav>
                                        <p:tav tm="100000">
                                          <p:val>
                                            <p:strVal val="#ppt_x"/>
                                          </p:val>
                                        </p:tav>
                                      </p:tavLst>
                                    </p:anim>
                                    <p:anim calcmode="lin" valueType="num">
                                      <p:cBhvr additive="base">
                                        <p:cTn id="26" dur="10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4" decel="100000" fill="hold" grpId="0" nodeType="withEffect">
                                  <p:stCondLst>
                                    <p:cond delay="125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1000" fill="hold"/>
                                        <p:tgtEl>
                                          <p:spTgt spid="3"/>
                                        </p:tgtEl>
                                        <p:attrNameLst>
                                          <p:attrName>ppt_x</p:attrName>
                                        </p:attrNameLst>
                                      </p:cBhvr>
                                      <p:tavLst>
                                        <p:tav tm="0">
                                          <p:val>
                                            <p:strVal val="#ppt_x"/>
                                          </p:val>
                                        </p:tav>
                                        <p:tav tm="100000">
                                          <p:val>
                                            <p:strVal val="#ppt_x"/>
                                          </p:val>
                                        </p:tav>
                                      </p:tavLst>
                                    </p:anim>
                                    <p:anim calcmode="lin" valueType="num">
                                      <p:cBhvr additive="base">
                                        <p:cTn id="30" dur="10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2" decel="100000" fill="hold" nodeType="withEffect">
                                  <p:stCondLst>
                                    <p:cond delay="150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1000" fill="hold"/>
                                        <p:tgtEl>
                                          <p:spTgt spid="5"/>
                                        </p:tgtEl>
                                        <p:attrNameLst>
                                          <p:attrName>ppt_x</p:attrName>
                                        </p:attrNameLst>
                                      </p:cBhvr>
                                      <p:tavLst>
                                        <p:tav tm="0">
                                          <p:val>
                                            <p:strVal val="1+#ppt_w/2"/>
                                          </p:val>
                                        </p:tav>
                                        <p:tav tm="100000">
                                          <p:val>
                                            <p:strVal val="#ppt_x"/>
                                          </p:val>
                                        </p:tav>
                                      </p:tavLst>
                                    </p:anim>
                                    <p:anim calcmode="lin" valueType="num">
                                      <p:cBhvr additive="base">
                                        <p:cTn id="34" dur="1000" fill="hold"/>
                                        <p:tgtEl>
                                          <p:spTgt spid="5"/>
                                        </p:tgtEl>
                                        <p:attrNameLst>
                                          <p:attrName>ppt_y</p:attrName>
                                        </p:attrNameLst>
                                      </p:cBhvr>
                                      <p:tavLst>
                                        <p:tav tm="0">
                                          <p:val>
                                            <p:strVal val="#ppt_y"/>
                                          </p:val>
                                        </p:tav>
                                        <p:tav tm="100000">
                                          <p:val>
                                            <p:strVal val="#ppt_y"/>
                                          </p:val>
                                        </p:tav>
                                      </p:tavLst>
                                    </p:anim>
                                  </p:childTnLst>
                                </p:cTn>
                              </p:par>
                              <p:par>
                                <p:cTn id="35" presetID="2" presetClass="entr" presetSubtype="4" decel="100000" fill="hold" nodeType="withEffect">
                                  <p:stCondLst>
                                    <p:cond delay="15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ppt_x"/>
                                          </p:val>
                                        </p:tav>
                                        <p:tav tm="100000">
                                          <p:val>
                                            <p:strVal val="#ppt_x"/>
                                          </p:val>
                                        </p:tav>
                                      </p:tavLst>
                                    </p:anim>
                                    <p:anim calcmode="lin" valueType="num">
                                      <p:cBhvr additive="base">
                                        <p:cTn id="38" dur="10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2" decel="100000" fill="hold" nodeType="withEffect">
                                  <p:stCondLst>
                                    <p:cond delay="175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1000" fill="hold"/>
                                        <p:tgtEl>
                                          <p:spTgt spid="14"/>
                                        </p:tgtEl>
                                        <p:attrNameLst>
                                          <p:attrName>ppt_x</p:attrName>
                                        </p:attrNameLst>
                                      </p:cBhvr>
                                      <p:tavLst>
                                        <p:tav tm="0">
                                          <p:val>
                                            <p:strVal val="1+#ppt_w/2"/>
                                          </p:val>
                                        </p:tav>
                                        <p:tav tm="100000">
                                          <p:val>
                                            <p:strVal val="#ppt_x"/>
                                          </p:val>
                                        </p:tav>
                                      </p:tavLst>
                                    </p:anim>
                                    <p:anim calcmode="lin" valueType="num">
                                      <p:cBhvr additive="base">
                                        <p:cTn id="42" dur="10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4" decel="100000" fill="hold" nodeType="withEffect">
                                  <p:stCondLst>
                                    <p:cond delay="175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1000" fill="hold"/>
                                        <p:tgtEl>
                                          <p:spTgt spid="13"/>
                                        </p:tgtEl>
                                        <p:attrNameLst>
                                          <p:attrName>ppt_x</p:attrName>
                                        </p:attrNameLst>
                                      </p:cBhvr>
                                      <p:tavLst>
                                        <p:tav tm="0">
                                          <p:val>
                                            <p:strVal val="#ppt_x"/>
                                          </p:val>
                                        </p:tav>
                                        <p:tav tm="100000">
                                          <p:val>
                                            <p:strVal val="#ppt_x"/>
                                          </p:val>
                                        </p:tav>
                                      </p:tavLst>
                                    </p:anim>
                                    <p:anim calcmode="lin" valueType="num">
                                      <p:cBhvr additive="base">
                                        <p:cTn id="46" dur="10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2" decel="100000" fill="hold" nodeType="withEffect">
                                  <p:stCondLst>
                                    <p:cond delay="200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1000" fill="hold"/>
                                        <p:tgtEl>
                                          <p:spTgt spid="15"/>
                                        </p:tgtEl>
                                        <p:attrNameLst>
                                          <p:attrName>ppt_x</p:attrName>
                                        </p:attrNameLst>
                                      </p:cBhvr>
                                      <p:tavLst>
                                        <p:tav tm="0">
                                          <p:val>
                                            <p:strVal val="1+#ppt_w/2"/>
                                          </p:val>
                                        </p:tav>
                                        <p:tav tm="100000">
                                          <p:val>
                                            <p:strVal val="#ppt_x"/>
                                          </p:val>
                                        </p:tav>
                                      </p:tavLst>
                                    </p:anim>
                                    <p:anim calcmode="lin" valueType="num">
                                      <p:cBhvr additive="base">
                                        <p:cTn id="50" dur="1000" fill="hold"/>
                                        <p:tgtEl>
                                          <p:spTgt spid="15"/>
                                        </p:tgtEl>
                                        <p:attrNameLst>
                                          <p:attrName>ppt_y</p:attrName>
                                        </p:attrNameLst>
                                      </p:cBhvr>
                                      <p:tavLst>
                                        <p:tav tm="0">
                                          <p:val>
                                            <p:strVal val="#ppt_y"/>
                                          </p:val>
                                        </p:tav>
                                        <p:tav tm="100000">
                                          <p:val>
                                            <p:strVal val="#ppt_y"/>
                                          </p:val>
                                        </p:tav>
                                      </p:tavLst>
                                    </p:anim>
                                  </p:childTnLst>
                                </p:cTn>
                              </p:par>
                              <p:par>
                                <p:cTn id="51" presetID="2" presetClass="entr" presetSubtype="4" decel="100000" fill="hold" nodeType="withEffect">
                                  <p:stCondLst>
                                    <p:cond delay="200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1000" fill="hold"/>
                                        <p:tgtEl>
                                          <p:spTgt spid="12"/>
                                        </p:tgtEl>
                                        <p:attrNameLst>
                                          <p:attrName>ppt_x</p:attrName>
                                        </p:attrNameLst>
                                      </p:cBhvr>
                                      <p:tavLst>
                                        <p:tav tm="0">
                                          <p:val>
                                            <p:strVal val="#ppt_x"/>
                                          </p:val>
                                        </p:tav>
                                        <p:tav tm="100000">
                                          <p:val>
                                            <p:strVal val="#ppt_x"/>
                                          </p:val>
                                        </p:tav>
                                      </p:tavLst>
                                    </p:anim>
                                    <p:anim calcmode="lin" valueType="num">
                                      <p:cBhvr additive="base">
                                        <p:cTn id="54" dur="1000" fill="hold"/>
                                        <p:tgtEl>
                                          <p:spTgt spid="12"/>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1" presetClass="exit" presetSubtype="0" fill="hold" grpId="1" nodeType="afterEffect">
                                  <p:stCondLst>
                                    <p:cond delay="0"/>
                                  </p:stCondLst>
                                  <p:childTnLst>
                                    <p:set>
                                      <p:cBhvr>
                                        <p:cTn id="57"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8" grpId="0" animBg="1"/>
      <p:bldP spid="9" grpId="0"/>
      <p:bldP spid="16" grpId="0" animBg="1"/>
      <p:bldP spid="16"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hidden="1"/>
          <p:cNvSpPr/>
          <p:nvPr/>
        </p:nvSpPr>
        <p:spPr bwMode="auto">
          <a:xfrm>
            <a:off x="10007600" y="0"/>
            <a:ext cx="2181225" cy="6871056"/>
          </a:xfrm>
          <a:prstGeom prst="rect">
            <a:avLst/>
          </a:prstGeom>
          <a:gradFill>
            <a:gsLst>
              <a:gs pos="64000">
                <a:srgbClr val="000000">
                  <a:alpha val="5000"/>
                </a:srgbClr>
              </a:gs>
              <a:gs pos="0">
                <a:schemeClr val="tx1">
                  <a:lumMod val="40000"/>
                  <a:lumOff val="60000"/>
                </a:schemeClr>
              </a:gs>
              <a:gs pos="50000">
                <a:schemeClr val="bg1">
                  <a:alpha val="20000"/>
                </a:schemeClr>
              </a:gs>
              <a:gs pos="58000">
                <a:srgbClr val="000000">
                  <a:alpha val="10000"/>
                </a:srgbClr>
              </a:gs>
              <a:gs pos="100000">
                <a:schemeClr val="bg1">
                  <a:alpha val="0"/>
                </a:schemeClr>
              </a:gs>
            </a:gsLst>
            <a:lin ang="5400000" scaled="0"/>
          </a:gra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822960" tIns="274320" rIns="0" bIns="0" numCol="1" rtlCol="0" anchor="ctr" anchorCtr="0" compatLnSpc="1">
            <a:prstTxWarp prst="textNoShape">
              <a:avLst/>
            </a:prstTxWarp>
          </a:bodyPr>
          <a:lstStyle/>
          <a:p>
            <a:pPr marL="635000" fontAlgn="base">
              <a:lnSpc>
                <a:spcPct val="85000"/>
              </a:lnSpc>
              <a:spcBef>
                <a:spcPct val="0"/>
              </a:spcBef>
              <a:spcAft>
                <a:spcPct val="0"/>
              </a:spcAft>
              <a:defRPr/>
            </a:pPr>
            <a:endParaRPr lang="en-US" sz="4000" spc="-150" dirty="0" smtClean="0">
              <a:ln w="3175">
                <a:noFill/>
              </a:ln>
              <a:solidFill>
                <a:srgbClr val="FFFF00"/>
              </a:solidFill>
              <a:cs typeface="Arial" charset="0"/>
            </a:endParaRPr>
          </a:p>
        </p:txBody>
      </p:sp>
      <p:sp>
        <p:nvSpPr>
          <p:cNvPr id="14" name="Title 10"/>
          <p:cNvSpPr>
            <a:spLocks noGrp="1"/>
          </p:cNvSpPr>
          <p:nvPr>
            <p:ph type="title"/>
          </p:nvPr>
        </p:nvSpPr>
        <p:spPr>
          <a:xfrm>
            <a:off x="519112" y="228600"/>
            <a:ext cx="11149013" cy="1717393"/>
          </a:xfrm>
        </p:spPr>
        <p:txBody>
          <a:bodyPr/>
          <a:lstStyle/>
          <a:p>
            <a:pPr lvl="0"/>
            <a:r>
              <a:rPr lang="en-US" sz="4600" dirty="0" smtClean="0">
                <a:gradFill flip="none" rotWithShape="1">
                  <a:gsLst>
                    <a:gs pos="0">
                      <a:schemeClr val="tx1"/>
                    </a:gs>
                    <a:gs pos="86000">
                      <a:schemeClr val="tx1"/>
                    </a:gs>
                  </a:gsLst>
                  <a:lin ang="5400000" scaled="0"/>
                  <a:tileRect/>
                </a:gradFill>
                <a:effectLst/>
                <a:latin typeface="+mj-lt"/>
              </a:rPr>
              <a:t>Please Complete an Evaluation </a:t>
            </a:r>
            <a:br>
              <a:rPr lang="en-US" sz="4600" dirty="0" smtClean="0">
                <a:gradFill flip="none" rotWithShape="1">
                  <a:gsLst>
                    <a:gs pos="0">
                      <a:schemeClr val="tx1"/>
                    </a:gs>
                    <a:gs pos="86000">
                      <a:schemeClr val="tx1"/>
                    </a:gs>
                  </a:gsLst>
                  <a:lin ang="5400000" scaled="0"/>
                  <a:tileRect/>
                </a:gradFill>
                <a:effectLst/>
                <a:latin typeface="+mj-lt"/>
              </a:rPr>
            </a:br>
            <a:r>
              <a:rPr lang="en-US" sz="3400" spc="-50" dirty="0" smtClean="0">
                <a:gradFill>
                  <a:gsLst>
                    <a:gs pos="50000">
                      <a:schemeClr val="accent1"/>
                    </a:gs>
                    <a:gs pos="100000">
                      <a:schemeClr val="accent1"/>
                    </a:gs>
                  </a:gsLst>
                  <a:lin ang="5400000" scaled="0"/>
                </a:gradFill>
                <a:effectLst/>
                <a:latin typeface="+mj-lt"/>
              </a:rPr>
              <a:t>Your feedback is important!</a:t>
            </a:r>
            <a:r>
              <a:rPr lang="en-US" sz="3600" dirty="0" smtClean="0"/>
              <a:t/>
            </a:r>
            <a:br>
              <a:rPr lang="en-US" sz="3600" dirty="0" smtClean="0"/>
            </a:br>
            <a:endParaRPr lang="en-US" dirty="0"/>
          </a:p>
        </p:txBody>
      </p:sp>
      <p:sp>
        <p:nvSpPr>
          <p:cNvPr id="12" name="Text Placeholder 11"/>
          <p:cNvSpPr>
            <a:spLocks noGrp="1"/>
          </p:cNvSpPr>
          <p:nvPr>
            <p:ph type="body" sz="quarter" idx="10"/>
          </p:nvPr>
        </p:nvSpPr>
        <p:spPr>
          <a:xfrm>
            <a:off x="519113" y="1948943"/>
            <a:ext cx="2152361" cy="2215991"/>
          </a:xfrm>
        </p:spPr>
        <p:txBody>
          <a:bodyPr/>
          <a:lstStyle/>
          <a:p>
            <a:pPr marL="0" lvl="0">
              <a:spcAft>
                <a:spcPts val="400"/>
              </a:spcAft>
              <a:buNone/>
            </a:pPr>
            <a:r>
              <a:rPr lang="en-US" sz="4000" dirty="0" smtClean="0">
                <a:gradFill>
                  <a:gsLst>
                    <a:gs pos="50000">
                      <a:schemeClr val="tx1"/>
                    </a:gs>
                    <a:gs pos="100000">
                      <a:schemeClr val="tx1"/>
                    </a:gs>
                  </a:gsLst>
                  <a:lin ang="5400000" scaled="0"/>
                </a:gradFill>
              </a:rPr>
              <a:t>Multiple</a:t>
            </a:r>
            <a:br>
              <a:rPr lang="en-US" sz="4000" dirty="0" smtClean="0">
                <a:gradFill>
                  <a:gsLst>
                    <a:gs pos="50000">
                      <a:schemeClr val="tx1"/>
                    </a:gs>
                    <a:gs pos="100000">
                      <a:schemeClr val="tx1"/>
                    </a:gs>
                  </a:gsLst>
                  <a:lin ang="5400000" scaled="0"/>
                </a:gradFill>
              </a:rPr>
            </a:br>
            <a:r>
              <a:rPr lang="en-US" sz="4000" dirty="0" smtClean="0">
                <a:gradFill>
                  <a:gsLst>
                    <a:gs pos="50000">
                      <a:schemeClr val="tx1"/>
                    </a:gs>
                    <a:gs pos="100000">
                      <a:schemeClr val="tx1"/>
                    </a:gs>
                  </a:gsLst>
                  <a:lin ang="5400000" scaled="0"/>
                </a:gradFill>
              </a:rPr>
              <a:t>ways to </a:t>
            </a:r>
            <a:r>
              <a:rPr lang="en-US" sz="4000" dirty="0">
                <a:gradFill>
                  <a:gsLst>
                    <a:gs pos="50000">
                      <a:schemeClr val="tx1"/>
                    </a:gs>
                    <a:gs pos="100000">
                      <a:schemeClr val="tx1"/>
                    </a:gs>
                  </a:gsLst>
                  <a:lin ang="5400000" scaled="0"/>
                </a:gradFill>
              </a:rPr>
              <a:t>E</a:t>
            </a:r>
            <a:r>
              <a:rPr lang="en-US" sz="4000" dirty="0" smtClean="0">
                <a:gradFill>
                  <a:gsLst>
                    <a:gs pos="50000">
                      <a:schemeClr val="tx1"/>
                    </a:gs>
                    <a:gs pos="100000">
                      <a:schemeClr val="tx1"/>
                    </a:gs>
                  </a:gsLst>
                  <a:lin ang="5400000" scaled="0"/>
                </a:gradFill>
              </a:rPr>
              <a:t>valuate </a:t>
            </a:r>
            <a:r>
              <a:rPr lang="en-US" sz="4000" dirty="0">
                <a:gradFill>
                  <a:gsLst>
                    <a:gs pos="50000">
                      <a:schemeClr val="tx1"/>
                    </a:gs>
                    <a:gs pos="100000">
                      <a:schemeClr val="tx1"/>
                    </a:gs>
                  </a:gsLst>
                  <a:lin ang="5400000" scaled="0"/>
                </a:gradFill>
              </a:rPr>
              <a:t>S</a:t>
            </a:r>
            <a:r>
              <a:rPr lang="en-US" sz="4000" dirty="0" smtClean="0">
                <a:gradFill>
                  <a:gsLst>
                    <a:gs pos="50000">
                      <a:schemeClr val="tx1"/>
                    </a:gs>
                    <a:gs pos="100000">
                      <a:schemeClr val="tx1"/>
                    </a:gs>
                  </a:gsLst>
                  <a:lin ang="5400000" scaled="0"/>
                </a:gradFill>
              </a:rPr>
              <a:t>essions</a:t>
            </a:r>
          </a:p>
        </p:txBody>
      </p:sp>
      <p:sp>
        <p:nvSpPr>
          <p:cNvPr id="15" name="Rectangle 14"/>
          <p:cNvSpPr/>
          <p:nvPr/>
        </p:nvSpPr>
        <p:spPr bwMode="auto">
          <a:xfrm>
            <a:off x="9855200" y="0"/>
            <a:ext cx="2333625" cy="6858000"/>
          </a:xfrm>
          <a:prstGeom prst="rect">
            <a:avLst/>
          </a:prstGeom>
          <a:no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822960" tIns="274320" rIns="0" bIns="0" numCol="1" rtlCol="0" anchor="ctr" anchorCtr="0" compatLnSpc="1">
            <a:prstTxWarp prst="textNoShape">
              <a:avLst/>
            </a:prstTxWarp>
          </a:bodyPr>
          <a:lstStyle/>
          <a:p>
            <a:pPr marL="635000" fontAlgn="base">
              <a:lnSpc>
                <a:spcPct val="85000"/>
              </a:lnSpc>
              <a:spcBef>
                <a:spcPct val="0"/>
              </a:spcBef>
              <a:spcAft>
                <a:spcPct val="0"/>
              </a:spcAft>
              <a:defRPr/>
            </a:pPr>
            <a:endParaRPr lang="en-US" sz="4000" spc="-150" dirty="0" smtClean="0">
              <a:ln w="3175">
                <a:noFill/>
              </a:ln>
              <a:solidFill>
                <a:srgbClr val="FFFF00"/>
              </a:solidFill>
              <a:cs typeface="Arial" charset="0"/>
            </a:endParaRPr>
          </a:p>
        </p:txBody>
      </p:sp>
      <p:sp>
        <p:nvSpPr>
          <p:cNvPr id="16" name="Rectangle 15" hidden="1"/>
          <p:cNvSpPr/>
          <p:nvPr/>
        </p:nvSpPr>
        <p:spPr>
          <a:xfrm>
            <a:off x="10207766" y="1484925"/>
            <a:ext cx="1872343" cy="1588127"/>
          </a:xfrm>
          <a:prstGeom prst="rect">
            <a:avLst/>
          </a:prstGeom>
        </p:spPr>
        <p:txBody>
          <a:bodyPr wrap="square">
            <a:spAutoFit/>
          </a:bodyPr>
          <a:lstStyle/>
          <a:p>
            <a:pPr defTabSz="912777">
              <a:lnSpc>
                <a:spcPct val="90000"/>
              </a:lnSpc>
              <a:spcBef>
                <a:spcPct val="30000"/>
              </a:spcBef>
              <a:buClr>
                <a:srgbClr val="FFFFFF"/>
              </a:buClr>
              <a:buSzPct val="95000"/>
            </a:pPr>
            <a:r>
              <a:rPr lang="en-US" kern="0" dirty="0" smtClean="0">
                <a:solidFill>
                  <a:srgbClr val="024981">
                    <a:lumMod val="60000"/>
                    <a:lumOff val="40000"/>
                  </a:srgbClr>
                </a:solidFill>
              </a:rPr>
              <a:t>Be eligible </a:t>
            </a:r>
            <a:br>
              <a:rPr lang="en-US" kern="0" dirty="0" smtClean="0">
                <a:solidFill>
                  <a:srgbClr val="024981">
                    <a:lumMod val="60000"/>
                    <a:lumOff val="40000"/>
                  </a:srgbClr>
                </a:solidFill>
              </a:rPr>
            </a:br>
            <a:r>
              <a:rPr lang="en-US" kern="0" dirty="0" smtClean="0">
                <a:solidFill>
                  <a:srgbClr val="024981">
                    <a:lumMod val="60000"/>
                    <a:lumOff val="40000"/>
                  </a:srgbClr>
                </a:solidFill>
              </a:rPr>
              <a:t>to win great daily prizes and the grand prize of a $5,000 Travel Voucher!</a:t>
            </a:r>
          </a:p>
        </p:txBody>
      </p:sp>
      <p:grpSp>
        <p:nvGrpSpPr>
          <p:cNvPr id="3" name="Group 2"/>
          <p:cNvGrpSpPr/>
          <p:nvPr/>
        </p:nvGrpSpPr>
        <p:grpSpPr>
          <a:xfrm>
            <a:off x="298223" y="5966789"/>
            <a:ext cx="11806361" cy="751663"/>
            <a:chOff x="515937" y="5342167"/>
            <a:chExt cx="11806361" cy="1249172"/>
          </a:xfrm>
        </p:grpSpPr>
        <p:sp>
          <p:nvSpPr>
            <p:cNvPr id="18" name="Bar"/>
            <p:cNvSpPr/>
            <p:nvPr/>
          </p:nvSpPr>
          <p:spPr bwMode="auto">
            <a:xfrm>
              <a:off x="515937" y="5342167"/>
              <a:ext cx="11806361" cy="1174745"/>
            </a:xfrm>
            <a:prstGeom prst="rect">
              <a:avLst/>
            </a:prstGeom>
            <a:noFill/>
            <a:ln w="19050">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000000"/>
                    </a:gs>
                    <a:gs pos="100000">
                      <a:srgbClr val="000000"/>
                    </a:gs>
                  </a:gsLst>
                  <a:lin ang="5400000" scaled="0"/>
                </a:gradFill>
              </a:endParaRPr>
            </a:p>
          </p:txBody>
        </p:sp>
        <p:pic>
          <p:nvPicPr>
            <p:cNvPr id="20" name="Youth Ensemble Atlanta" hidden="1"/>
            <p:cNvPicPr>
              <a:picLocks noChangeAspect="1"/>
            </p:cNvPicPr>
            <p:nvPr/>
          </p:nvPicPr>
          <p:blipFill rotWithShape="1">
            <a:blip r:embed="rId3">
              <a:extLst>
                <a:ext uri="{28A0092B-C50C-407E-A947-70E740481C1C}">
                  <a14:useLocalDpi xmlns:a14="http://schemas.microsoft.com/office/drawing/2010/main" val="0"/>
                </a:ext>
              </a:extLst>
            </a:blip>
            <a:srcRect l="36368" t="355" r="12174" b="2429"/>
            <a:stretch/>
          </p:blipFill>
          <p:spPr>
            <a:xfrm>
              <a:off x="636477" y="5663468"/>
              <a:ext cx="1889098" cy="9278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22" name="Hawaii_seashell"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36857">
            <a:off x="9122269" y="3742684"/>
            <a:ext cx="1739692" cy="1208119"/>
          </a:xfrm>
          <a:prstGeom prst="rect">
            <a:avLst/>
          </a:prstGeom>
          <a:solidFill>
            <a:srgbClr val="FFFFFF">
              <a:shade val="85000"/>
            </a:srgbClr>
          </a:solidFill>
          <a:ln w="1270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aris, France" hidden="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2594" y="3866756"/>
            <a:ext cx="1265011" cy="1686682"/>
          </a:xfrm>
          <a:prstGeom prst="rect">
            <a:avLst/>
          </a:prstGeom>
          <a:solidFill>
            <a:srgbClr val="FFFFFF">
              <a:shade val="85000"/>
            </a:srgbClr>
          </a:solidFill>
          <a:ln w="1270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5" name="Rectangle 24" hidden="1"/>
          <p:cNvSpPr/>
          <p:nvPr/>
        </p:nvSpPr>
        <p:spPr bwMode="auto">
          <a:xfrm>
            <a:off x="7780299" y="2332418"/>
            <a:ext cx="1866357" cy="1866357"/>
          </a:xfrm>
          <a:prstGeom prst="rect">
            <a:avLst/>
          </a:prstGeom>
          <a:solidFill>
            <a:schemeClr val="accent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err="1" smtClean="0">
              <a:gradFill>
                <a:gsLst>
                  <a:gs pos="0">
                    <a:srgbClr val="FFFFFF"/>
                  </a:gs>
                  <a:gs pos="100000">
                    <a:srgbClr val="FFFFFF"/>
                  </a:gs>
                </a:gsLst>
                <a:lin ang="5400000" scaled="0"/>
              </a:gradFill>
            </a:endParaRPr>
          </a:p>
        </p:txBody>
      </p:sp>
      <p:grpSp>
        <p:nvGrpSpPr>
          <p:cNvPr id="2" name="Group 1"/>
          <p:cNvGrpSpPr>
            <a:grpSpLocks noChangeAspect="1"/>
          </p:cNvGrpSpPr>
          <p:nvPr/>
        </p:nvGrpSpPr>
        <p:grpSpPr>
          <a:xfrm>
            <a:off x="2772289" y="1905000"/>
            <a:ext cx="9189522" cy="4519865"/>
            <a:chOff x="1899172" y="2233440"/>
            <a:chExt cx="7852839" cy="3862418"/>
          </a:xfrm>
        </p:grpSpPr>
        <p:sp>
          <p:nvSpPr>
            <p:cNvPr id="45" name="Rectangle 44"/>
            <p:cNvSpPr/>
            <p:nvPr/>
          </p:nvSpPr>
          <p:spPr bwMode="auto">
            <a:xfrm>
              <a:off x="3879024" y="4218722"/>
              <a:ext cx="1877135" cy="187713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45720" tIns="45720" rIns="45720" bIns="45720" numCol="1" rtlCol="0" anchor="ctr" anchorCtr="0" compatLnSpc="1">
              <a:prstTxWarp prst="textNoShape">
                <a:avLst/>
              </a:prstTxWarp>
            </a:bodyPr>
            <a:lstStyle/>
            <a:p>
              <a:r>
                <a:rPr lang="en-US" sz="2400" b="1" dirty="0">
                  <a:gradFill>
                    <a:gsLst>
                      <a:gs pos="0">
                        <a:srgbClr val="FFFFFF"/>
                      </a:gs>
                      <a:gs pos="100000">
                        <a:srgbClr val="FFFFFF"/>
                      </a:gs>
                    </a:gsLst>
                    <a:lin ang="5400000" scaled="0"/>
                  </a:gradFill>
                  <a:ea typeface="Segoe UI" pitchFamily="34" charset="0"/>
                  <a:cs typeface="Segoe UI" pitchFamily="34" charset="0"/>
                </a:rPr>
                <a:t>Scan the Tag</a:t>
              </a:r>
            </a:p>
            <a:p>
              <a:r>
                <a:rPr lang="en-US" sz="2400" dirty="0">
                  <a:solidFill>
                    <a:srgbClr val="FFFFFF">
                      <a:alpha val="99000"/>
                    </a:srgbClr>
                  </a:solidFill>
                  <a:ea typeface="Segoe UI" pitchFamily="34" charset="0"/>
                  <a:cs typeface="Segoe UI" pitchFamily="34" charset="0"/>
                </a:rPr>
                <a:t>to evaluate this</a:t>
              </a:r>
            </a:p>
            <a:p>
              <a:r>
                <a:rPr lang="en-US" sz="2400" dirty="0">
                  <a:solidFill>
                    <a:srgbClr val="FFFFFF">
                      <a:alpha val="99000"/>
                    </a:srgbClr>
                  </a:solidFill>
                  <a:ea typeface="Segoe UI" pitchFamily="34" charset="0"/>
                  <a:cs typeface="Segoe UI" pitchFamily="34" charset="0"/>
                </a:rPr>
                <a:t>session now </a:t>
              </a:r>
              <a:r>
                <a:rPr lang="en-US" sz="2400" dirty="0" smtClean="0">
                  <a:solidFill>
                    <a:srgbClr val="FFFFFF">
                      <a:alpha val="99000"/>
                    </a:srgbClr>
                  </a:solidFill>
                  <a:ea typeface="Segoe UI" pitchFamily="34" charset="0"/>
                  <a:cs typeface="Segoe UI" pitchFamily="34" charset="0"/>
                </a:rPr>
                <a:t/>
              </a:r>
              <a:br>
                <a:rPr lang="en-US" sz="2400" dirty="0" smtClean="0">
                  <a:solidFill>
                    <a:srgbClr val="FFFFFF">
                      <a:alpha val="99000"/>
                    </a:srgbClr>
                  </a:solidFill>
                  <a:ea typeface="Segoe UI" pitchFamily="34" charset="0"/>
                  <a:cs typeface="Segoe UI" pitchFamily="34" charset="0"/>
                </a:rPr>
              </a:br>
              <a:r>
                <a:rPr lang="en-US" sz="2400" dirty="0" smtClean="0">
                  <a:solidFill>
                    <a:srgbClr val="FFFFFF">
                      <a:alpha val="99000"/>
                    </a:srgbClr>
                  </a:solidFill>
                  <a:ea typeface="Segoe UI" pitchFamily="34" charset="0"/>
                  <a:cs typeface="Segoe UI" pitchFamily="34" charset="0"/>
                </a:rPr>
                <a:t>on </a:t>
              </a:r>
              <a:r>
                <a:rPr lang="en-US" sz="2400" b="1" dirty="0" err="1" smtClean="0">
                  <a:gradFill>
                    <a:gsLst>
                      <a:gs pos="0">
                        <a:srgbClr val="FFFFFF"/>
                      </a:gs>
                      <a:gs pos="100000">
                        <a:srgbClr val="FFFFFF"/>
                      </a:gs>
                    </a:gsLst>
                    <a:lin ang="5400000" scaled="0"/>
                  </a:gradFill>
                  <a:ea typeface="Segoe UI" pitchFamily="34" charset="0"/>
                  <a:cs typeface="Segoe UI" pitchFamily="34" charset="0"/>
                </a:rPr>
                <a:t>myTechEd</a:t>
              </a:r>
              <a:r>
                <a:rPr lang="en-US" sz="2400" b="1" dirty="0" smtClean="0">
                  <a:gradFill>
                    <a:gsLst>
                      <a:gs pos="0">
                        <a:srgbClr val="FFFFFF"/>
                      </a:gs>
                      <a:gs pos="100000">
                        <a:srgbClr val="FFFFFF"/>
                      </a:gs>
                    </a:gsLst>
                    <a:lin ang="5400000" scaled="0"/>
                  </a:gradFill>
                  <a:ea typeface="Segoe UI" pitchFamily="34" charset="0"/>
                  <a:cs typeface="Segoe UI" pitchFamily="34" charset="0"/>
                </a:rPr>
                <a:t> </a:t>
              </a:r>
              <a:r>
                <a:rPr lang="en-US" sz="2400" b="1" dirty="0">
                  <a:gradFill>
                    <a:gsLst>
                      <a:gs pos="0">
                        <a:srgbClr val="FFFFFF"/>
                      </a:gs>
                      <a:gs pos="100000">
                        <a:srgbClr val="FFFFFF"/>
                      </a:gs>
                    </a:gsLst>
                    <a:lin ang="5400000" scaled="0"/>
                  </a:gradFill>
                  <a:ea typeface="Segoe UI" pitchFamily="34" charset="0"/>
                  <a:cs typeface="Segoe UI" pitchFamily="34" charset="0"/>
                </a:rPr>
                <a:t>Mobile</a:t>
              </a:r>
            </a:p>
          </p:txBody>
        </p:sp>
        <p:grpSp>
          <p:nvGrpSpPr>
            <p:cNvPr id="9" name="Group 8"/>
            <p:cNvGrpSpPr/>
            <p:nvPr/>
          </p:nvGrpSpPr>
          <p:grpSpPr>
            <a:xfrm>
              <a:off x="3879023" y="2233443"/>
              <a:ext cx="1877135" cy="1877135"/>
              <a:chOff x="9118243" y="2100785"/>
              <a:chExt cx="1877135" cy="1877135"/>
            </a:xfrm>
          </p:grpSpPr>
          <p:sp>
            <p:nvSpPr>
              <p:cNvPr id="43" name="Rectangle 42"/>
              <p:cNvSpPr/>
              <p:nvPr/>
            </p:nvSpPr>
            <p:spPr bwMode="auto">
              <a:xfrm>
                <a:off x="9118243" y="2100785"/>
                <a:ext cx="1877135" cy="1877135"/>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46" name="Freeform 89"/>
              <p:cNvSpPr>
                <a:spLocks noEditPoints="1"/>
              </p:cNvSpPr>
              <p:nvPr/>
            </p:nvSpPr>
            <p:spPr bwMode="black">
              <a:xfrm>
                <a:off x="9338842" y="2504652"/>
                <a:ext cx="1435936" cy="924348"/>
              </a:xfrm>
              <a:custGeom>
                <a:avLst/>
                <a:gdLst>
                  <a:gd name="T0" fmla="*/ 350 w 3153"/>
                  <a:gd name="T1" fmla="*/ 935 h 2031"/>
                  <a:gd name="T2" fmla="*/ 788 w 3153"/>
                  <a:gd name="T3" fmla="*/ 0 h 2031"/>
                  <a:gd name="T4" fmla="*/ 2918 w 3153"/>
                  <a:gd name="T5" fmla="*/ 1882 h 2031"/>
                  <a:gd name="T6" fmla="*/ 2403 w 3153"/>
                  <a:gd name="T7" fmla="*/ 1493 h 2031"/>
                  <a:gd name="T8" fmla="*/ 2244 w 3153"/>
                  <a:gd name="T9" fmla="*/ 1424 h 2031"/>
                  <a:gd name="T10" fmla="*/ 2391 w 3153"/>
                  <a:gd name="T11" fmla="*/ 1458 h 2031"/>
                  <a:gd name="T12" fmla="*/ 1437 w 3153"/>
                  <a:gd name="T13" fmla="*/ 1486 h 2031"/>
                  <a:gd name="T14" fmla="*/ 1460 w 3153"/>
                  <a:gd name="T15" fmla="*/ 1427 h 2031"/>
                  <a:gd name="T16" fmla="*/ 1588 w 3153"/>
                  <a:gd name="T17" fmla="*/ 1440 h 2031"/>
                  <a:gd name="T18" fmla="*/ 1563 w 3153"/>
                  <a:gd name="T19" fmla="*/ 1636 h 2031"/>
                  <a:gd name="T20" fmla="*/ 1421 w 3153"/>
                  <a:gd name="T21" fmla="*/ 1612 h 2031"/>
                  <a:gd name="T22" fmla="*/ 1170 w 3153"/>
                  <a:gd name="T23" fmla="*/ 1604 h 2031"/>
                  <a:gd name="T24" fmla="*/ 1340 w 3153"/>
                  <a:gd name="T25" fmla="*/ 1589 h 2031"/>
                  <a:gd name="T26" fmla="*/ 1175 w 3153"/>
                  <a:gd name="T27" fmla="*/ 1631 h 2031"/>
                  <a:gd name="T28" fmla="*/ 1228 w 3153"/>
                  <a:gd name="T29" fmla="*/ 1433 h 2031"/>
                  <a:gd name="T30" fmla="*/ 1366 w 3153"/>
                  <a:gd name="T31" fmla="*/ 1441 h 2031"/>
                  <a:gd name="T32" fmla="*/ 916 w 3153"/>
                  <a:gd name="T33" fmla="*/ 1607 h 2031"/>
                  <a:gd name="T34" fmla="*/ 1099 w 3153"/>
                  <a:gd name="T35" fmla="*/ 1564 h 2031"/>
                  <a:gd name="T36" fmla="*/ 911 w 3153"/>
                  <a:gd name="T37" fmla="*/ 1624 h 2031"/>
                  <a:gd name="T38" fmla="*/ 832 w 3153"/>
                  <a:gd name="T39" fmla="*/ 1503 h 2031"/>
                  <a:gd name="T40" fmla="*/ 922 w 3153"/>
                  <a:gd name="T41" fmla="*/ 1437 h 2031"/>
                  <a:gd name="T42" fmla="*/ 999 w 3153"/>
                  <a:gd name="T43" fmla="*/ 1440 h 2031"/>
                  <a:gd name="T44" fmla="*/ 1143 w 3153"/>
                  <a:gd name="T45" fmla="*/ 1436 h 2031"/>
                  <a:gd name="T46" fmla="*/ 1113 w 3153"/>
                  <a:gd name="T47" fmla="*/ 1496 h 2031"/>
                  <a:gd name="T48" fmla="*/ 692 w 3153"/>
                  <a:gd name="T49" fmla="*/ 1804 h 2031"/>
                  <a:gd name="T50" fmla="*/ 574 w 3153"/>
                  <a:gd name="T51" fmla="*/ 1739 h 2031"/>
                  <a:gd name="T52" fmla="*/ 656 w 3153"/>
                  <a:gd name="T53" fmla="*/ 1687 h 2031"/>
                  <a:gd name="T54" fmla="*/ 823 w 3153"/>
                  <a:gd name="T55" fmla="*/ 1619 h 2031"/>
                  <a:gd name="T56" fmla="*/ 669 w 3153"/>
                  <a:gd name="T57" fmla="*/ 1638 h 2031"/>
                  <a:gd name="T58" fmla="*/ 713 w 3153"/>
                  <a:gd name="T59" fmla="*/ 1551 h 2031"/>
                  <a:gd name="T60" fmla="*/ 828 w 3153"/>
                  <a:gd name="T61" fmla="*/ 1613 h 2031"/>
                  <a:gd name="T62" fmla="*/ 1570 w 3153"/>
                  <a:gd name="T63" fmla="*/ 1798 h 2031"/>
                  <a:gd name="T64" fmla="*/ 850 w 3153"/>
                  <a:gd name="T65" fmla="*/ 1803 h 2031"/>
                  <a:gd name="T66" fmla="*/ 882 w 3153"/>
                  <a:gd name="T67" fmla="*/ 1698 h 2031"/>
                  <a:gd name="T68" fmla="*/ 1563 w 3153"/>
                  <a:gd name="T69" fmla="*/ 1687 h 2031"/>
                  <a:gd name="T70" fmla="*/ 1670 w 3153"/>
                  <a:gd name="T71" fmla="*/ 1489 h 2031"/>
                  <a:gd name="T72" fmla="*/ 1693 w 3153"/>
                  <a:gd name="T73" fmla="*/ 1424 h 2031"/>
                  <a:gd name="T74" fmla="*/ 1793 w 3153"/>
                  <a:gd name="T75" fmla="*/ 1500 h 2031"/>
                  <a:gd name="T76" fmla="*/ 1675 w 3153"/>
                  <a:gd name="T77" fmla="*/ 1612 h 2031"/>
                  <a:gd name="T78" fmla="*/ 1843 w 3153"/>
                  <a:gd name="T79" fmla="*/ 1621 h 2031"/>
                  <a:gd name="T80" fmla="*/ 1804 w 3153"/>
                  <a:gd name="T81" fmla="*/ 1637 h 2031"/>
                  <a:gd name="T82" fmla="*/ 1866 w 3153"/>
                  <a:gd name="T83" fmla="*/ 1793 h 2031"/>
                  <a:gd name="T84" fmla="*/ 1690 w 3153"/>
                  <a:gd name="T85" fmla="*/ 1778 h 2031"/>
                  <a:gd name="T86" fmla="*/ 1686 w 3153"/>
                  <a:gd name="T87" fmla="*/ 1702 h 2031"/>
                  <a:gd name="T88" fmla="*/ 1724 w 3153"/>
                  <a:gd name="T89" fmla="*/ 1685 h 2031"/>
                  <a:gd name="T90" fmla="*/ 1843 w 3153"/>
                  <a:gd name="T91" fmla="*/ 1691 h 2031"/>
                  <a:gd name="T92" fmla="*/ 2009 w 3153"/>
                  <a:gd name="T93" fmla="*/ 1439 h 2031"/>
                  <a:gd name="T94" fmla="*/ 2140 w 3153"/>
                  <a:gd name="T95" fmla="*/ 1428 h 2031"/>
                  <a:gd name="T96" fmla="*/ 2161 w 3153"/>
                  <a:gd name="T97" fmla="*/ 1499 h 2031"/>
                  <a:gd name="T98" fmla="*/ 2064 w 3153"/>
                  <a:gd name="T99" fmla="*/ 1588 h 2031"/>
                  <a:gd name="T100" fmla="*/ 2218 w 3153"/>
                  <a:gd name="T101" fmla="*/ 1565 h 2031"/>
                  <a:gd name="T102" fmla="*/ 2225 w 3153"/>
                  <a:gd name="T103" fmla="*/ 1634 h 2031"/>
                  <a:gd name="T104" fmla="*/ 2319 w 3153"/>
                  <a:gd name="T105" fmla="*/ 1790 h 2031"/>
                  <a:gd name="T106" fmla="*/ 2131 w 3153"/>
                  <a:gd name="T107" fmla="*/ 1770 h 2031"/>
                  <a:gd name="T108" fmla="*/ 2145 w 3153"/>
                  <a:gd name="T109" fmla="*/ 1683 h 2031"/>
                  <a:gd name="T110" fmla="*/ 2340 w 3153"/>
                  <a:gd name="T111" fmla="*/ 1624 h 2031"/>
                  <a:gd name="T112" fmla="*/ 2463 w 3153"/>
                  <a:gd name="T113" fmla="*/ 1564 h 2031"/>
                  <a:gd name="T114" fmla="*/ 2434 w 3153"/>
                  <a:gd name="T115" fmla="*/ 1636 h 2031"/>
                  <a:gd name="T116" fmla="*/ 2415 w 3153"/>
                  <a:gd name="T117" fmla="*/ 1769 h 2031"/>
                  <a:gd name="T118" fmla="*/ 2500 w 3153"/>
                  <a:gd name="T119" fmla="*/ 1683 h 2031"/>
                  <a:gd name="T120" fmla="*/ 2605 w 3153"/>
                  <a:gd name="T121" fmla="*/ 1791 h 2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3" h="2031">
                    <a:moveTo>
                      <a:pt x="448" y="830"/>
                    </a:moveTo>
                    <a:cubicBezTo>
                      <a:pt x="368" y="755"/>
                      <a:pt x="368" y="615"/>
                      <a:pt x="448" y="539"/>
                    </a:cubicBezTo>
                    <a:cubicBezTo>
                      <a:pt x="393" y="549"/>
                      <a:pt x="339" y="610"/>
                      <a:pt x="339" y="685"/>
                    </a:cubicBezTo>
                    <a:cubicBezTo>
                      <a:pt x="339" y="759"/>
                      <a:pt x="393" y="820"/>
                      <a:pt x="448" y="830"/>
                    </a:cubicBezTo>
                    <a:close/>
                    <a:moveTo>
                      <a:pt x="2814" y="685"/>
                    </a:moveTo>
                    <a:cubicBezTo>
                      <a:pt x="2815" y="610"/>
                      <a:pt x="2761" y="549"/>
                      <a:pt x="2706" y="539"/>
                    </a:cubicBezTo>
                    <a:cubicBezTo>
                      <a:pt x="2786" y="615"/>
                      <a:pt x="2786" y="755"/>
                      <a:pt x="2706" y="830"/>
                    </a:cubicBezTo>
                    <a:cubicBezTo>
                      <a:pt x="2761" y="820"/>
                      <a:pt x="2815" y="759"/>
                      <a:pt x="2814" y="685"/>
                    </a:cubicBezTo>
                    <a:close/>
                    <a:moveTo>
                      <a:pt x="2804" y="935"/>
                    </a:moveTo>
                    <a:cubicBezTo>
                      <a:pt x="2886" y="904"/>
                      <a:pt x="2970" y="808"/>
                      <a:pt x="2969" y="685"/>
                    </a:cubicBezTo>
                    <a:cubicBezTo>
                      <a:pt x="2970" y="561"/>
                      <a:pt x="2886" y="465"/>
                      <a:pt x="2804" y="434"/>
                    </a:cubicBezTo>
                    <a:cubicBezTo>
                      <a:pt x="2871" y="501"/>
                      <a:pt x="2915" y="591"/>
                      <a:pt x="2914" y="685"/>
                    </a:cubicBezTo>
                    <a:cubicBezTo>
                      <a:pt x="2915" y="778"/>
                      <a:pt x="2871" y="868"/>
                      <a:pt x="2804" y="935"/>
                    </a:cubicBezTo>
                    <a:close/>
                    <a:moveTo>
                      <a:pt x="350" y="935"/>
                    </a:moveTo>
                    <a:cubicBezTo>
                      <a:pt x="282" y="868"/>
                      <a:pt x="239" y="778"/>
                      <a:pt x="239" y="685"/>
                    </a:cubicBezTo>
                    <a:cubicBezTo>
                      <a:pt x="239" y="591"/>
                      <a:pt x="282" y="501"/>
                      <a:pt x="350" y="434"/>
                    </a:cubicBezTo>
                    <a:cubicBezTo>
                      <a:pt x="267" y="465"/>
                      <a:pt x="183" y="561"/>
                      <a:pt x="184" y="685"/>
                    </a:cubicBezTo>
                    <a:cubicBezTo>
                      <a:pt x="183" y="808"/>
                      <a:pt x="267" y="904"/>
                      <a:pt x="350" y="935"/>
                    </a:cubicBezTo>
                    <a:close/>
                    <a:moveTo>
                      <a:pt x="2877" y="1804"/>
                    </a:moveTo>
                    <a:cubicBezTo>
                      <a:pt x="2844" y="1765"/>
                      <a:pt x="2811" y="1726"/>
                      <a:pt x="2778" y="1687"/>
                    </a:cubicBezTo>
                    <a:cubicBezTo>
                      <a:pt x="2705" y="1601"/>
                      <a:pt x="2633" y="1516"/>
                      <a:pt x="2560" y="1430"/>
                    </a:cubicBezTo>
                    <a:cubicBezTo>
                      <a:pt x="2557" y="1426"/>
                      <a:pt x="2553" y="1421"/>
                      <a:pt x="2549" y="1417"/>
                    </a:cubicBezTo>
                    <a:cubicBezTo>
                      <a:pt x="2534" y="1399"/>
                      <a:pt x="2511" y="1389"/>
                      <a:pt x="2489" y="1381"/>
                    </a:cubicBezTo>
                    <a:cubicBezTo>
                      <a:pt x="2466" y="1373"/>
                      <a:pt x="2441" y="1368"/>
                      <a:pt x="2416" y="1367"/>
                    </a:cubicBezTo>
                    <a:cubicBezTo>
                      <a:pt x="2503" y="1344"/>
                      <a:pt x="2567" y="1266"/>
                      <a:pt x="2567" y="1172"/>
                    </a:cubicBezTo>
                    <a:cubicBezTo>
                      <a:pt x="2567" y="202"/>
                      <a:pt x="2567" y="202"/>
                      <a:pt x="2567" y="202"/>
                    </a:cubicBezTo>
                    <a:cubicBezTo>
                      <a:pt x="2567" y="90"/>
                      <a:pt x="2476" y="0"/>
                      <a:pt x="2365" y="0"/>
                    </a:cubicBezTo>
                    <a:cubicBezTo>
                      <a:pt x="788" y="0"/>
                      <a:pt x="788" y="0"/>
                      <a:pt x="788" y="0"/>
                    </a:cubicBezTo>
                    <a:cubicBezTo>
                      <a:pt x="677" y="0"/>
                      <a:pt x="586" y="90"/>
                      <a:pt x="586" y="202"/>
                    </a:cubicBezTo>
                    <a:cubicBezTo>
                      <a:pt x="586" y="1172"/>
                      <a:pt x="586" y="1172"/>
                      <a:pt x="586" y="1172"/>
                    </a:cubicBezTo>
                    <a:cubicBezTo>
                      <a:pt x="586" y="1266"/>
                      <a:pt x="651" y="1345"/>
                      <a:pt x="738" y="1368"/>
                    </a:cubicBezTo>
                    <a:cubicBezTo>
                      <a:pt x="689" y="1370"/>
                      <a:pt x="633" y="1388"/>
                      <a:pt x="600" y="1426"/>
                    </a:cubicBezTo>
                    <a:cubicBezTo>
                      <a:pt x="575" y="1457"/>
                      <a:pt x="549" y="1487"/>
                      <a:pt x="524" y="1518"/>
                    </a:cubicBezTo>
                    <a:cubicBezTo>
                      <a:pt x="446" y="1610"/>
                      <a:pt x="368" y="1703"/>
                      <a:pt x="290" y="1796"/>
                    </a:cubicBezTo>
                    <a:cubicBezTo>
                      <a:pt x="271" y="1819"/>
                      <a:pt x="235" y="1852"/>
                      <a:pt x="235" y="1884"/>
                    </a:cubicBezTo>
                    <a:cubicBezTo>
                      <a:pt x="235" y="1971"/>
                      <a:pt x="235" y="1971"/>
                      <a:pt x="235" y="1971"/>
                    </a:cubicBezTo>
                    <a:cubicBezTo>
                      <a:pt x="236" y="1982"/>
                      <a:pt x="238" y="1993"/>
                      <a:pt x="244" y="2002"/>
                    </a:cubicBezTo>
                    <a:cubicBezTo>
                      <a:pt x="264" y="2030"/>
                      <a:pt x="304" y="2031"/>
                      <a:pt x="336" y="2031"/>
                    </a:cubicBezTo>
                    <a:cubicBezTo>
                      <a:pt x="380" y="2031"/>
                      <a:pt x="2688" y="2031"/>
                      <a:pt x="2758" y="2031"/>
                    </a:cubicBezTo>
                    <a:cubicBezTo>
                      <a:pt x="2792" y="2031"/>
                      <a:pt x="2831" y="2027"/>
                      <a:pt x="2865" y="2020"/>
                    </a:cubicBezTo>
                    <a:cubicBezTo>
                      <a:pt x="2888" y="2016"/>
                      <a:pt x="2915" y="2003"/>
                      <a:pt x="2918" y="1976"/>
                    </a:cubicBezTo>
                    <a:cubicBezTo>
                      <a:pt x="2918" y="1882"/>
                      <a:pt x="2918" y="1882"/>
                      <a:pt x="2918" y="1882"/>
                    </a:cubicBezTo>
                    <a:cubicBezTo>
                      <a:pt x="2921" y="1861"/>
                      <a:pt x="2909" y="1841"/>
                      <a:pt x="2896" y="1826"/>
                    </a:cubicBezTo>
                    <a:cubicBezTo>
                      <a:pt x="2889" y="1818"/>
                      <a:pt x="2883" y="1811"/>
                      <a:pt x="2877" y="1804"/>
                    </a:cubicBezTo>
                    <a:close/>
                    <a:moveTo>
                      <a:pt x="705" y="1159"/>
                    </a:moveTo>
                    <a:cubicBezTo>
                      <a:pt x="705" y="215"/>
                      <a:pt x="705" y="215"/>
                      <a:pt x="705" y="215"/>
                    </a:cubicBezTo>
                    <a:cubicBezTo>
                      <a:pt x="705" y="157"/>
                      <a:pt x="752" y="111"/>
                      <a:pt x="809" y="111"/>
                    </a:cubicBezTo>
                    <a:cubicBezTo>
                      <a:pt x="2344" y="111"/>
                      <a:pt x="2344" y="111"/>
                      <a:pt x="2344" y="111"/>
                    </a:cubicBezTo>
                    <a:cubicBezTo>
                      <a:pt x="2401" y="111"/>
                      <a:pt x="2448" y="157"/>
                      <a:pt x="2448" y="215"/>
                    </a:cubicBezTo>
                    <a:cubicBezTo>
                      <a:pt x="2448" y="1159"/>
                      <a:pt x="2448" y="1159"/>
                      <a:pt x="2448" y="1159"/>
                    </a:cubicBezTo>
                    <a:cubicBezTo>
                      <a:pt x="2448" y="1216"/>
                      <a:pt x="2401" y="1263"/>
                      <a:pt x="2344" y="1263"/>
                    </a:cubicBezTo>
                    <a:cubicBezTo>
                      <a:pt x="809" y="1263"/>
                      <a:pt x="809" y="1263"/>
                      <a:pt x="809" y="1263"/>
                    </a:cubicBezTo>
                    <a:cubicBezTo>
                      <a:pt x="752" y="1263"/>
                      <a:pt x="705" y="1216"/>
                      <a:pt x="705" y="1159"/>
                    </a:cubicBezTo>
                    <a:close/>
                    <a:moveTo>
                      <a:pt x="2407" y="1487"/>
                    </a:moveTo>
                    <a:cubicBezTo>
                      <a:pt x="2407" y="1489"/>
                      <a:pt x="2406" y="1491"/>
                      <a:pt x="2404" y="1493"/>
                    </a:cubicBezTo>
                    <a:cubicBezTo>
                      <a:pt x="2404" y="1493"/>
                      <a:pt x="2403" y="1493"/>
                      <a:pt x="2403" y="1493"/>
                    </a:cubicBezTo>
                    <a:cubicBezTo>
                      <a:pt x="2403" y="1493"/>
                      <a:pt x="2403" y="1493"/>
                      <a:pt x="2403" y="1493"/>
                    </a:cubicBezTo>
                    <a:cubicBezTo>
                      <a:pt x="2403" y="1494"/>
                      <a:pt x="2403" y="1494"/>
                      <a:pt x="2402" y="1494"/>
                    </a:cubicBezTo>
                    <a:cubicBezTo>
                      <a:pt x="2402" y="1494"/>
                      <a:pt x="2402" y="1494"/>
                      <a:pt x="2401" y="1495"/>
                    </a:cubicBezTo>
                    <a:cubicBezTo>
                      <a:pt x="2401" y="1495"/>
                      <a:pt x="2400" y="1495"/>
                      <a:pt x="2400" y="1496"/>
                    </a:cubicBezTo>
                    <a:cubicBezTo>
                      <a:pt x="2399" y="1496"/>
                      <a:pt x="2399" y="1496"/>
                      <a:pt x="2398" y="1496"/>
                    </a:cubicBezTo>
                    <a:cubicBezTo>
                      <a:pt x="2388" y="1501"/>
                      <a:pt x="2374" y="1500"/>
                      <a:pt x="2362" y="1500"/>
                    </a:cubicBezTo>
                    <a:cubicBezTo>
                      <a:pt x="2304" y="1500"/>
                      <a:pt x="2304" y="1500"/>
                      <a:pt x="2304" y="1500"/>
                    </a:cubicBezTo>
                    <a:cubicBezTo>
                      <a:pt x="2293" y="1500"/>
                      <a:pt x="2281" y="1498"/>
                      <a:pt x="2271" y="1493"/>
                    </a:cubicBezTo>
                    <a:cubicBezTo>
                      <a:pt x="2267" y="1491"/>
                      <a:pt x="2263" y="1489"/>
                      <a:pt x="2260" y="1487"/>
                    </a:cubicBezTo>
                    <a:cubicBezTo>
                      <a:pt x="2257" y="1484"/>
                      <a:pt x="2254" y="1482"/>
                      <a:pt x="2252" y="1479"/>
                    </a:cubicBezTo>
                    <a:cubicBezTo>
                      <a:pt x="2250" y="1474"/>
                      <a:pt x="2250" y="1474"/>
                      <a:pt x="2250" y="1474"/>
                    </a:cubicBezTo>
                    <a:cubicBezTo>
                      <a:pt x="2244" y="1463"/>
                      <a:pt x="2236" y="1453"/>
                      <a:pt x="2231" y="1441"/>
                    </a:cubicBezTo>
                    <a:cubicBezTo>
                      <a:pt x="2227" y="1433"/>
                      <a:pt x="2231" y="1429"/>
                      <a:pt x="2238" y="1426"/>
                    </a:cubicBezTo>
                    <a:cubicBezTo>
                      <a:pt x="2240" y="1425"/>
                      <a:pt x="2242" y="1424"/>
                      <a:pt x="2244" y="1424"/>
                    </a:cubicBezTo>
                    <a:cubicBezTo>
                      <a:pt x="2248" y="1423"/>
                      <a:pt x="2253" y="1422"/>
                      <a:pt x="2258" y="1422"/>
                    </a:cubicBezTo>
                    <a:cubicBezTo>
                      <a:pt x="2266" y="1422"/>
                      <a:pt x="2266" y="1422"/>
                      <a:pt x="2266" y="1422"/>
                    </a:cubicBezTo>
                    <a:cubicBezTo>
                      <a:pt x="2266" y="1422"/>
                      <a:pt x="2266" y="1422"/>
                      <a:pt x="2266" y="1422"/>
                    </a:cubicBezTo>
                    <a:cubicBezTo>
                      <a:pt x="2282" y="1422"/>
                      <a:pt x="2297" y="1422"/>
                      <a:pt x="2312" y="1422"/>
                    </a:cubicBezTo>
                    <a:cubicBezTo>
                      <a:pt x="2313" y="1422"/>
                      <a:pt x="2313" y="1422"/>
                      <a:pt x="2313" y="1422"/>
                    </a:cubicBezTo>
                    <a:cubicBezTo>
                      <a:pt x="2328" y="1422"/>
                      <a:pt x="2328" y="1422"/>
                      <a:pt x="2328" y="1422"/>
                    </a:cubicBezTo>
                    <a:cubicBezTo>
                      <a:pt x="2333" y="1422"/>
                      <a:pt x="2339" y="1422"/>
                      <a:pt x="2344" y="1423"/>
                    </a:cubicBezTo>
                    <a:cubicBezTo>
                      <a:pt x="2347" y="1424"/>
                      <a:pt x="2351" y="1425"/>
                      <a:pt x="2354" y="1426"/>
                    </a:cubicBezTo>
                    <a:cubicBezTo>
                      <a:pt x="2355" y="1426"/>
                      <a:pt x="2355" y="1426"/>
                      <a:pt x="2356" y="1426"/>
                    </a:cubicBezTo>
                    <a:cubicBezTo>
                      <a:pt x="2356" y="1427"/>
                      <a:pt x="2356" y="1427"/>
                      <a:pt x="2357" y="1427"/>
                    </a:cubicBezTo>
                    <a:cubicBezTo>
                      <a:pt x="2357" y="1427"/>
                      <a:pt x="2358" y="1427"/>
                      <a:pt x="2358" y="1427"/>
                    </a:cubicBezTo>
                    <a:cubicBezTo>
                      <a:pt x="2363" y="1429"/>
                      <a:pt x="2367" y="1431"/>
                      <a:pt x="2371" y="1433"/>
                    </a:cubicBezTo>
                    <a:cubicBezTo>
                      <a:pt x="2374" y="1436"/>
                      <a:pt x="2377" y="1438"/>
                      <a:pt x="2379" y="1441"/>
                    </a:cubicBezTo>
                    <a:cubicBezTo>
                      <a:pt x="2391" y="1458"/>
                      <a:pt x="2391" y="1458"/>
                      <a:pt x="2391" y="1458"/>
                    </a:cubicBezTo>
                    <a:cubicBezTo>
                      <a:pt x="2394" y="1463"/>
                      <a:pt x="2401" y="1471"/>
                      <a:pt x="2404" y="1478"/>
                    </a:cubicBezTo>
                    <a:cubicBezTo>
                      <a:pt x="2404" y="1478"/>
                      <a:pt x="2404" y="1478"/>
                      <a:pt x="2404" y="1478"/>
                    </a:cubicBezTo>
                    <a:cubicBezTo>
                      <a:pt x="2406" y="1481"/>
                      <a:pt x="2407" y="1484"/>
                      <a:pt x="2407" y="1487"/>
                    </a:cubicBezTo>
                    <a:close/>
                    <a:moveTo>
                      <a:pt x="1589" y="1480"/>
                    </a:moveTo>
                    <a:cubicBezTo>
                      <a:pt x="1589" y="1483"/>
                      <a:pt x="1588" y="1485"/>
                      <a:pt x="1587" y="1487"/>
                    </a:cubicBezTo>
                    <a:cubicBezTo>
                      <a:pt x="1576" y="1507"/>
                      <a:pt x="1525" y="1502"/>
                      <a:pt x="1507" y="1502"/>
                    </a:cubicBezTo>
                    <a:cubicBezTo>
                      <a:pt x="1496" y="1502"/>
                      <a:pt x="1485" y="1502"/>
                      <a:pt x="1474" y="1502"/>
                    </a:cubicBezTo>
                    <a:cubicBezTo>
                      <a:pt x="1464" y="1502"/>
                      <a:pt x="1451" y="1500"/>
                      <a:pt x="1442" y="1493"/>
                    </a:cubicBezTo>
                    <a:cubicBezTo>
                      <a:pt x="1442" y="1493"/>
                      <a:pt x="1441" y="1492"/>
                      <a:pt x="1441" y="1492"/>
                    </a:cubicBezTo>
                    <a:cubicBezTo>
                      <a:pt x="1441" y="1492"/>
                      <a:pt x="1440" y="1491"/>
                      <a:pt x="1440" y="1491"/>
                    </a:cubicBezTo>
                    <a:cubicBezTo>
                      <a:pt x="1439" y="1490"/>
                      <a:pt x="1439" y="1490"/>
                      <a:pt x="1439" y="1489"/>
                    </a:cubicBezTo>
                    <a:cubicBezTo>
                      <a:pt x="1439" y="1489"/>
                      <a:pt x="1439" y="1489"/>
                      <a:pt x="1438" y="1489"/>
                    </a:cubicBezTo>
                    <a:cubicBezTo>
                      <a:pt x="1438" y="1489"/>
                      <a:pt x="1438" y="1489"/>
                      <a:pt x="1438" y="1489"/>
                    </a:cubicBezTo>
                    <a:cubicBezTo>
                      <a:pt x="1438" y="1488"/>
                      <a:pt x="1437" y="1487"/>
                      <a:pt x="1437" y="1486"/>
                    </a:cubicBezTo>
                    <a:cubicBezTo>
                      <a:pt x="1436" y="1484"/>
                      <a:pt x="1436" y="1483"/>
                      <a:pt x="1436" y="1481"/>
                    </a:cubicBezTo>
                    <a:cubicBezTo>
                      <a:pt x="1436" y="1479"/>
                      <a:pt x="1436" y="1479"/>
                      <a:pt x="1436" y="1479"/>
                    </a:cubicBezTo>
                    <a:cubicBezTo>
                      <a:pt x="1437" y="1477"/>
                      <a:pt x="1437" y="1474"/>
                      <a:pt x="1437" y="1472"/>
                    </a:cubicBezTo>
                    <a:cubicBezTo>
                      <a:pt x="1437" y="1471"/>
                      <a:pt x="1437" y="1471"/>
                      <a:pt x="1437" y="1471"/>
                    </a:cubicBezTo>
                    <a:cubicBezTo>
                      <a:pt x="1438" y="1463"/>
                      <a:pt x="1438" y="1454"/>
                      <a:pt x="1440" y="1446"/>
                    </a:cubicBezTo>
                    <a:cubicBezTo>
                      <a:pt x="1440" y="1443"/>
                      <a:pt x="1440" y="1443"/>
                      <a:pt x="1440" y="1443"/>
                    </a:cubicBezTo>
                    <a:cubicBezTo>
                      <a:pt x="1441" y="1441"/>
                      <a:pt x="1442" y="1438"/>
                      <a:pt x="1444" y="1436"/>
                    </a:cubicBezTo>
                    <a:cubicBezTo>
                      <a:pt x="1446" y="1434"/>
                      <a:pt x="1448" y="1433"/>
                      <a:pt x="1450" y="1431"/>
                    </a:cubicBezTo>
                    <a:cubicBezTo>
                      <a:pt x="1450" y="1431"/>
                      <a:pt x="1450" y="1431"/>
                      <a:pt x="1450" y="1431"/>
                    </a:cubicBezTo>
                    <a:cubicBezTo>
                      <a:pt x="1451" y="1431"/>
                      <a:pt x="1451" y="1430"/>
                      <a:pt x="1452" y="1430"/>
                    </a:cubicBezTo>
                    <a:cubicBezTo>
                      <a:pt x="1452" y="1430"/>
                      <a:pt x="1453" y="1430"/>
                      <a:pt x="1453" y="1429"/>
                    </a:cubicBezTo>
                    <a:cubicBezTo>
                      <a:pt x="1453" y="1429"/>
                      <a:pt x="1454" y="1429"/>
                      <a:pt x="1454" y="1429"/>
                    </a:cubicBezTo>
                    <a:cubicBezTo>
                      <a:pt x="1455" y="1428"/>
                      <a:pt x="1457" y="1428"/>
                      <a:pt x="1458" y="1427"/>
                    </a:cubicBezTo>
                    <a:cubicBezTo>
                      <a:pt x="1459" y="1427"/>
                      <a:pt x="1459" y="1427"/>
                      <a:pt x="1460" y="1427"/>
                    </a:cubicBezTo>
                    <a:cubicBezTo>
                      <a:pt x="1461" y="1426"/>
                      <a:pt x="1463" y="1426"/>
                      <a:pt x="1464" y="1426"/>
                    </a:cubicBezTo>
                    <a:cubicBezTo>
                      <a:pt x="1465" y="1426"/>
                      <a:pt x="1465" y="1425"/>
                      <a:pt x="1466" y="1425"/>
                    </a:cubicBezTo>
                    <a:cubicBezTo>
                      <a:pt x="1466" y="1425"/>
                      <a:pt x="1466" y="1425"/>
                      <a:pt x="1466" y="1425"/>
                    </a:cubicBezTo>
                    <a:cubicBezTo>
                      <a:pt x="1467" y="1425"/>
                      <a:pt x="1468" y="1425"/>
                      <a:pt x="1468" y="1425"/>
                    </a:cubicBezTo>
                    <a:cubicBezTo>
                      <a:pt x="1472" y="1424"/>
                      <a:pt x="1476" y="1424"/>
                      <a:pt x="1480" y="1424"/>
                    </a:cubicBezTo>
                    <a:cubicBezTo>
                      <a:pt x="1483" y="1424"/>
                      <a:pt x="1483" y="1424"/>
                      <a:pt x="1483" y="1424"/>
                    </a:cubicBezTo>
                    <a:cubicBezTo>
                      <a:pt x="1487" y="1424"/>
                      <a:pt x="1492" y="1424"/>
                      <a:pt x="1496" y="1424"/>
                    </a:cubicBezTo>
                    <a:cubicBezTo>
                      <a:pt x="1550" y="1424"/>
                      <a:pt x="1550" y="1424"/>
                      <a:pt x="1550" y="1424"/>
                    </a:cubicBezTo>
                    <a:cubicBezTo>
                      <a:pt x="1551" y="1424"/>
                      <a:pt x="1552" y="1424"/>
                      <a:pt x="1554" y="1424"/>
                    </a:cubicBezTo>
                    <a:cubicBezTo>
                      <a:pt x="1554" y="1424"/>
                      <a:pt x="1555" y="1424"/>
                      <a:pt x="1555" y="1424"/>
                    </a:cubicBezTo>
                    <a:cubicBezTo>
                      <a:pt x="1556" y="1424"/>
                      <a:pt x="1558" y="1424"/>
                      <a:pt x="1559" y="1424"/>
                    </a:cubicBezTo>
                    <a:cubicBezTo>
                      <a:pt x="1570" y="1425"/>
                      <a:pt x="1582" y="1428"/>
                      <a:pt x="1586" y="1438"/>
                    </a:cubicBezTo>
                    <a:cubicBezTo>
                      <a:pt x="1587" y="1438"/>
                      <a:pt x="1587" y="1439"/>
                      <a:pt x="1587" y="1440"/>
                    </a:cubicBezTo>
                    <a:cubicBezTo>
                      <a:pt x="1588" y="1440"/>
                      <a:pt x="1588" y="1440"/>
                      <a:pt x="1588" y="1440"/>
                    </a:cubicBezTo>
                    <a:cubicBezTo>
                      <a:pt x="1591" y="1452"/>
                      <a:pt x="1588" y="1466"/>
                      <a:pt x="1589" y="1478"/>
                    </a:cubicBezTo>
                    <a:lnTo>
                      <a:pt x="1589" y="1480"/>
                    </a:lnTo>
                    <a:close/>
                    <a:moveTo>
                      <a:pt x="1511" y="1543"/>
                    </a:moveTo>
                    <a:cubicBezTo>
                      <a:pt x="1531" y="1543"/>
                      <a:pt x="1577" y="1537"/>
                      <a:pt x="1588" y="1559"/>
                    </a:cubicBezTo>
                    <a:cubicBezTo>
                      <a:pt x="1589" y="1561"/>
                      <a:pt x="1590" y="1563"/>
                      <a:pt x="1590" y="1566"/>
                    </a:cubicBezTo>
                    <a:cubicBezTo>
                      <a:pt x="1590" y="1589"/>
                      <a:pt x="1590" y="1589"/>
                      <a:pt x="1590" y="1589"/>
                    </a:cubicBezTo>
                    <a:cubicBezTo>
                      <a:pt x="1590" y="1595"/>
                      <a:pt x="1590" y="1602"/>
                      <a:pt x="1590" y="1609"/>
                    </a:cubicBezTo>
                    <a:cubicBezTo>
                      <a:pt x="1590" y="1609"/>
                      <a:pt x="1590" y="1609"/>
                      <a:pt x="1590" y="1609"/>
                    </a:cubicBezTo>
                    <a:cubicBezTo>
                      <a:pt x="1590" y="1612"/>
                      <a:pt x="1590" y="1612"/>
                      <a:pt x="1590" y="1612"/>
                    </a:cubicBezTo>
                    <a:cubicBezTo>
                      <a:pt x="1590" y="1615"/>
                      <a:pt x="1589" y="1619"/>
                      <a:pt x="1587" y="1622"/>
                    </a:cubicBezTo>
                    <a:cubicBezTo>
                      <a:pt x="1587" y="1622"/>
                      <a:pt x="1586" y="1623"/>
                      <a:pt x="1586" y="1623"/>
                    </a:cubicBezTo>
                    <a:cubicBezTo>
                      <a:pt x="1585" y="1624"/>
                      <a:pt x="1584" y="1625"/>
                      <a:pt x="1583" y="1626"/>
                    </a:cubicBezTo>
                    <a:cubicBezTo>
                      <a:pt x="1583" y="1626"/>
                      <a:pt x="1583" y="1626"/>
                      <a:pt x="1583" y="1626"/>
                    </a:cubicBezTo>
                    <a:cubicBezTo>
                      <a:pt x="1578" y="1631"/>
                      <a:pt x="1571" y="1634"/>
                      <a:pt x="1563" y="1636"/>
                    </a:cubicBezTo>
                    <a:cubicBezTo>
                      <a:pt x="1563" y="1636"/>
                      <a:pt x="1563" y="1636"/>
                      <a:pt x="1563" y="1636"/>
                    </a:cubicBezTo>
                    <a:cubicBezTo>
                      <a:pt x="1563" y="1636"/>
                      <a:pt x="1563" y="1636"/>
                      <a:pt x="1563" y="1636"/>
                    </a:cubicBezTo>
                    <a:cubicBezTo>
                      <a:pt x="1560" y="1637"/>
                      <a:pt x="1558" y="1637"/>
                      <a:pt x="1556" y="1637"/>
                    </a:cubicBezTo>
                    <a:cubicBezTo>
                      <a:pt x="1555" y="1637"/>
                      <a:pt x="1554" y="1637"/>
                      <a:pt x="1554" y="1638"/>
                    </a:cubicBezTo>
                    <a:cubicBezTo>
                      <a:pt x="1551" y="1638"/>
                      <a:pt x="1548" y="1638"/>
                      <a:pt x="1546" y="1638"/>
                    </a:cubicBezTo>
                    <a:cubicBezTo>
                      <a:pt x="1546" y="1638"/>
                      <a:pt x="1546" y="1638"/>
                      <a:pt x="1546" y="1638"/>
                    </a:cubicBezTo>
                    <a:cubicBezTo>
                      <a:pt x="1463" y="1638"/>
                      <a:pt x="1463" y="1638"/>
                      <a:pt x="1463" y="1638"/>
                    </a:cubicBezTo>
                    <a:cubicBezTo>
                      <a:pt x="1453" y="1638"/>
                      <a:pt x="1441" y="1636"/>
                      <a:pt x="1432" y="1631"/>
                    </a:cubicBezTo>
                    <a:cubicBezTo>
                      <a:pt x="1432" y="1631"/>
                      <a:pt x="1432" y="1631"/>
                      <a:pt x="1432" y="1631"/>
                    </a:cubicBezTo>
                    <a:cubicBezTo>
                      <a:pt x="1432" y="1631"/>
                      <a:pt x="1432" y="1630"/>
                      <a:pt x="1432" y="1630"/>
                    </a:cubicBezTo>
                    <a:cubicBezTo>
                      <a:pt x="1431" y="1629"/>
                      <a:pt x="1429" y="1628"/>
                      <a:pt x="1427" y="1627"/>
                    </a:cubicBezTo>
                    <a:cubicBezTo>
                      <a:pt x="1426" y="1626"/>
                      <a:pt x="1425" y="1624"/>
                      <a:pt x="1424" y="1623"/>
                    </a:cubicBezTo>
                    <a:cubicBezTo>
                      <a:pt x="1424" y="1623"/>
                      <a:pt x="1424" y="1623"/>
                      <a:pt x="1424" y="1622"/>
                    </a:cubicBezTo>
                    <a:cubicBezTo>
                      <a:pt x="1422" y="1619"/>
                      <a:pt x="1421" y="1616"/>
                      <a:pt x="1421" y="1612"/>
                    </a:cubicBezTo>
                    <a:cubicBezTo>
                      <a:pt x="1422" y="1606"/>
                      <a:pt x="1422" y="1606"/>
                      <a:pt x="1422" y="1606"/>
                    </a:cubicBezTo>
                    <a:cubicBezTo>
                      <a:pt x="1422" y="1606"/>
                      <a:pt x="1422" y="1606"/>
                      <a:pt x="1422" y="1606"/>
                    </a:cubicBezTo>
                    <a:cubicBezTo>
                      <a:pt x="1424" y="1593"/>
                      <a:pt x="1425" y="1580"/>
                      <a:pt x="1427" y="1567"/>
                    </a:cubicBezTo>
                    <a:cubicBezTo>
                      <a:pt x="1427" y="1566"/>
                      <a:pt x="1427" y="1566"/>
                      <a:pt x="1427" y="1566"/>
                    </a:cubicBezTo>
                    <a:cubicBezTo>
                      <a:pt x="1427" y="1566"/>
                      <a:pt x="1427" y="1566"/>
                      <a:pt x="1427" y="1565"/>
                    </a:cubicBezTo>
                    <a:cubicBezTo>
                      <a:pt x="1432" y="1536"/>
                      <a:pt x="1490" y="1543"/>
                      <a:pt x="1511" y="1543"/>
                    </a:cubicBezTo>
                    <a:close/>
                    <a:moveTo>
                      <a:pt x="1175" y="1631"/>
                    </a:moveTo>
                    <a:cubicBezTo>
                      <a:pt x="1173" y="1630"/>
                      <a:pt x="1172" y="1629"/>
                      <a:pt x="1170" y="1627"/>
                    </a:cubicBezTo>
                    <a:cubicBezTo>
                      <a:pt x="1169" y="1626"/>
                      <a:pt x="1169" y="1625"/>
                      <a:pt x="1168" y="1624"/>
                    </a:cubicBezTo>
                    <a:cubicBezTo>
                      <a:pt x="1168" y="1623"/>
                      <a:pt x="1168" y="1623"/>
                      <a:pt x="1168" y="1623"/>
                    </a:cubicBezTo>
                    <a:cubicBezTo>
                      <a:pt x="1166" y="1620"/>
                      <a:pt x="1166" y="1616"/>
                      <a:pt x="1167" y="1613"/>
                    </a:cubicBezTo>
                    <a:cubicBezTo>
                      <a:pt x="1169" y="1607"/>
                      <a:pt x="1169" y="1607"/>
                      <a:pt x="1169" y="1607"/>
                    </a:cubicBezTo>
                    <a:cubicBezTo>
                      <a:pt x="1169" y="1607"/>
                      <a:pt x="1169" y="1607"/>
                      <a:pt x="1169" y="1607"/>
                    </a:cubicBezTo>
                    <a:cubicBezTo>
                      <a:pt x="1169" y="1606"/>
                      <a:pt x="1169" y="1605"/>
                      <a:pt x="1170" y="1604"/>
                    </a:cubicBezTo>
                    <a:cubicBezTo>
                      <a:pt x="1181" y="1567"/>
                      <a:pt x="1181" y="1567"/>
                      <a:pt x="1181" y="1567"/>
                    </a:cubicBezTo>
                    <a:cubicBezTo>
                      <a:pt x="1181" y="1566"/>
                      <a:pt x="1181" y="1566"/>
                      <a:pt x="1182" y="1565"/>
                    </a:cubicBezTo>
                    <a:cubicBezTo>
                      <a:pt x="1193" y="1537"/>
                      <a:pt x="1244" y="1543"/>
                      <a:pt x="1268" y="1543"/>
                    </a:cubicBezTo>
                    <a:cubicBezTo>
                      <a:pt x="1278" y="1543"/>
                      <a:pt x="1297" y="1542"/>
                      <a:pt x="1314" y="1543"/>
                    </a:cubicBezTo>
                    <a:cubicBezTo>
                      <a:pt x="1317" y="1544"/>
                      <a:pt x="1320" y="1544"/>
                      <a:pt x="1323" y="1545"/>
                    </a:cubicBezTo>
                    <a:cubicBezTo>
                      <a:pt x="1323" y="1545"/>
                      <a:pt x="1323" y="1545"/>
                      <a:pt x="1324" y="1545"/>
                    </a:cubicBezTo>
                    <a:cubicBezTo>
                      <a:pt x="1332" y="1547"/>
                      <a:pt x="1339" y="1551"/>
                      <a:pt x="1342" y="1556"/>
                    </a:cubicBezTo>
                    <a:cubicBezTo>
                      <a:pt x="1342" y="1557"/>
                      <a:pt x="1342" y="1557"/>
                      <a:pt x="1343" y="1557"/>
                    </a:cubicBezTo>
                    <a:cubicBezTo>
                      <a:pt x="1343" y="1558"/>
                      <a:pt x="1343" y="1558"/>
                      <a:pt x="1343" y="1558"/>
                    </a:cubicBezTo>
                    <a:cubicBezTo>
                      <a:pt x="1343" y="1558"/>
                      <a:pt x="1343" y="1559"/>
                      <a:pt x="1343" y="1559"/>
                    </a:cubicBezTo>
                    <a:cubicBezTo>
                      <a:pt x="1344" y="1561"/>
                      <a:pt x="1345" y="1564"/>
                      <a:pt x="1344" y="1567"/>
                    </a:cubicBezTo>
                    <a:cubicBezTo>
                      <a:pt x="1344" y="1569"/>
                      <a:pt x="1344" y="1569"/>
                      <a:pt x="1344" y="1569"/>
                    </a:cubicBezTo>
                    <a:cubicBezTo>
                      <a:pt x="1344" y="1569"/>
                      <a:pt x="1344" y="1569"/>
                      <a:pt x="1344" y="1569"/>
                    </a:cubicBezTo>
                    <a:cubicBezTo>
                      <a:pt x="1343" y="1576"/>
                      <a:pt x="1341" y="1583"/>
                      <a:pt x="1340" y="1589"/>
                    </a:cubicBezTo>
                    <a:cubicBezTo>
                      <a:pt x="1336" y="1612"/>
                      <a:pt x="1336" y="1612"/>
                      <a:pt x="1336" y="1612"/>
                    </a:cubicBezTo>
                    <a:cubicBezTo>
                      <a:pt x="1336" y="1616"/>
                      <a:pt x="1334" y="1619"/>
                      <a:pt x="1331" y="1622"/>
                    </a:cubicBezTo>
                    <a:cubicBezTo>
                      <a:pt x="1331" y="1623"/>
                      <a:pt x="1330" y="1623"/>
                      <a:pt x="1330" y="1623"/>
                    </a:cubicBezTo>
                    <a:cubicBezTo>
                      <a:pt x="1330" y="1624"/>
                      <a:pt x="1329" y="1624"/>
                      <a:pt x="1329" y="1624"/>
                    </a:cubicBezTo>
                    <a:cubicBezTo>
                      <a:pt x="1328" y="1625"/>
                      <a:pt x="1327" y="1626"/>
                      <a:pt x="1326" y="1627"/>
                    </a:cubicBezTo>
                    <a:cubicBezTo>
                      <a:pt x="1320" y="1632"/>
                      <a:pt x="1312" y="1635"/>
                      <a:pt x="1305" y="1636"/>
                    </a:cubicBezTo>
                    <a:cubicBezTo>
                      <a:pt x="1305" y="1637"/>
                      <a:pt x="1305" y="1637"/>
                      <a:pt x="1305" y="1637"/>
                    </a:cubicBezTo>
                    <a:cubicBezTo>
                      <a:pt x="1304" y="1637"/>
                      <a:pt x="1304" y="1637"/>
                      <a:pt x="1304" y="1637"/>
                    </a:cubicBezTo>
                    <a:cubicBezTo>
                      <a:pt x="1302" y="1637"/>
                      <a:pt x="1300" y="1638"/>
                      <a:pt x="1297" y="1638"/>
                    </a:cubicBezTo>
                    <a:cubicBezTo>
                      <a:pt x="1297" y="1638"/>
                      <a:pt x="1296" y="1638"/>
                      <a:pt x="1295" y="1638"/>
                    </a:cubicBezTo>
                    <a:cubicBezTo>
                      <a:pt x="1292" y="1638"/>
                      <a:pt x="1290" y="1639"/>
                      <a:pt x="1287" y="1639"/>
                    </a:cubicBezTo>
                    <a:cubicBezTo>
                      <a:pt x="1287" y="1639"/>
                      <a:pt x="1287" y="1639"/>
                      <a:pt x="1287" y="1639"/>
                    </a:cubicBezTo>
                    <a:cubicBezTo>
                      <a:pt x="1204" y="1639"/>
                      <a:pt x="1204" y="1639"/>
                      <a:pt x="1204" y="1639"/>
                    </a:cubicBezTo>
                    <a:cubicBezTo>
                      <a:pt x="1194" y="1639"/>
                      <a:pt x="1183" y="1637"/>
                      <a:pt x="1175" y="1631"/>
                    </a:cubicBezTo>
                    <a:cubicBezTo>
                      <a:pt x="1175" y="1631"/>
                      <a:pt x="1175" y="1631"/>
                      <a:pt x="1175" y="1631"/>
                    </a:cubicBezTo>
                    <a:close/>
                    <a:moveTo>
                      <a:pt x="1278" y="1502"/>
                    </a:moveTo>
                    <a:cubicBezTo>
                      <a:pt x="1266" y="1502"/>
                      <a:pt x="1253" y="1502"/>
                      <a:pt x="1241" y="1502"/>
                    </a:cubicBezTo>
                    <a:cubicBezTo>
                      <a:pt x="1230" y="1502"/>
                      <a:pt x="1213" y="1500"/>
                      <a:pt x="1207" y="1489"/>
                    </a:cubicBezTo>
                    <a:cubicBezTo>
                      <a:pt x="1207" y="1488"/>
                      <a:pt x="1207" y="1487"/>
                      <a:pt x="1207" y="1486"/>
                    </a:cubicBezTo>
                    <a:cubicBezTo>
                      <a:pt x="1206" y="1486"/>
                      <a:pt x="1206" y="1485"/>
                      <a:pt x="1206" y="1484"/>
                    </a:cubicBezTo>
                    <a:cubicBezTo>
                      <a:pt x="1206" y="1483"/>
                      <a:pt x="1207" y="1482"/>
                      <a:pt x="1207" y="1481"/>
                    </a:cubicBezTo>
                    <a:cubicBezTo>
                      <a:pt x="1207" y="1481"/>
                      <a:pt x="1207" y="1481"/>
                      <a:pt x="1207" y="1481"/>
                    </a:cubicBezTo>
                    <a:cubicBezTo>
                      <a:pt x="1207" y="1481"/>
                      <a:pt x="1207" y="1481"/>
                      <a:pt x="1207" y="1481"/>
                    </a:cubicBezTo>
                    <a:cubicBezTo>
                      <a:pt x="1207" y="1478"/>
                      <a:pt x="1209" y="1474"/>
                      <a:pt x="1210" y="1472"/>
                    </a:cubicBezTo>
                    <a:cubicBezTo>
                      <a:pt x="1212" y="1463"/>
                      <a:pt x="1214" y="1453"/>
                      <a:pt x="1218" y="1445"/>
                    </a:cubicBezTo>
                    <a:cubicBezTo>
                      <a:pt x="1218" y="1444"/>
                      <a:pt x="1218" y="1444"/>
                      <a:pt x="1218" y="1444"/>
                    </a:cubicBezTo>
                    <a:cubicBezTo>
                      <a:pt x="1219" y="1441"/>
                      <a:pt x="1221" y="1438"/>
                      <a:pt x="1223" y="1436"/>
                    </a:cubicBezTo>
                    <a:cubicBezTo>
                      <a:pt x="1225" y="1435"/>
                      <a:pt x="1226" y="1434"/>
                      <a:pt x="1228" y="1433"/>
                    </a:cubicBezTo>
                    <a:cubicBezTo>
                      <a:pt x="1233" y="1429"/>
                      <a:pt x="1239" y="1427"/>
                      <a:pt x="1245" y="1426"/>
                    </a:cubicBezTo>
                    <a:cubicBezTo>
                      <a:pt x="1246" y="1426"/>
                      <a:pt x="1246" y="1426"/>
                      <a:pt x="1247" y="1426"/>
                    </a:cubicBezTo>
                    <a:cubicBezTo>
                      <a:pt x="1251" y="1425"/>
                      <a:pt x="1257" y="1424"/>
                      <a:pt x="1262" y="1424"/>
                    </a:cubicBezTo>
                    <a:cubicBezTo>
                      <a:pt x="1269" y="1424"/>
                      <a:pt x="1269" y="1424"/>
                      <a:pt x="1269" y="1424"/>
                    </a:cubicBezTo>
                    <a:cubicBezTo>
                      <a:pt x="1271" y="1424"/>
                      <a:pt x="1274" y="1424"/>
                      <a:pt x="1276" y="1424"/>
                    </a:cubicBezTo>
                    <a:cubicBezTo>
                      <a:pt x="1291" y="1424"/>
                      <a:pt x="1307" y="1424"/>
                      <a:pt x="1322" y="1424"/>
                    </a:cubicBezTo>
                    <a:cubicBezTo>
                      <a:pt x="1324" y="1424"/>
                      <a:pt x="1326" y="1424"/>
                      <a:pt x="1329" y="1424"/>
                    </a:cubicBezTo>
                    <a:cubicBezTo>
                      <a:pt x="1331" y="1424"/>
                      <a:pt x="1331" y="1424"/>
                      <a:pt x="1331" y="1424"/>
                    </a:cubicBezTo>
                    <a:cubicBezTo>
                      <a:pt x="1332" y="1424"/>
                      <a:pt x="1332" y="1424"/>
                      <a:pt x="1333" y="1424"/>
                    </a:cubicBezTo>
                    <a:cubicBezTo>
                      <a:pt x="1335" y="1424"/>
                      <a:pt x="1337" y="1424"/>
                      <a:pt x="1339" y="1425"/>
                    </a:cubicBezTo>
                    <a:cubicBezTo>
                      <a:pt x="1339" y="1425"/>
                      <a:pt x="1339" y="1425"/>
                      <a:pt x="1339" y="1425"/>
                    </a:cubicBezTo>
                    <a:cubicBezTo>
                      <a:pt x="1351" y="1426"/>
                      <a:pt x="1364" y="1429"/>
                      <a:pt x="1366" y="1439"/>
                    </a:cubicBezTo>
                    <a:cubicBezTo>
                      <a:pt x="1366" y="1439"/>
                      <a:pt x="1366" y="1440"/>
                      <a:pt x="1366" y="1440"/>
                    </a:cubicBezTo>
                    <a:cubicBezTo>
                      <a:pt x="1366" y="1440"/>
                      <a:pt x="1366" y="1440"/>
                      <a:pt x="1366" y="1441"/>
                    </a:cubicBezTo>
                    <a:cubicBezTo>
                      <a:pt x="1367" y="1452"/>
                      <a:pt x="1362" y="1467"/>
                      <a:pt x="1360" y="1478"/>
                    </a:cubicBezTo>
                    <a:cubicBezTo>
                      <a:pt x="1360" y="1478"/>
                      <a:pt x="1360" y="1478"/>
                      <a:pt x="1360" y="1478"/>
                    </a:cubicBezTo>
                    <a:cubicBezTo>
                      <a:pt x="1359" y="1481"/>
                      <a:pt x="1359" y="1481"/>
                      <a:pt x="1359" y="1481"/>
                    </a:cubicBezTo>
                    <a:cubicBezTo>
                      <a:pt x="1359" y="1483"/>
                      <a:pt x="1358" y="1485"/>
                      <a:pt x="1356" y="1487"/>
                    </a:cubicBezTo>
                    <a:cubicBezTo>
                      <a:pt x="1356" y="1488"/>
                      <a:pt x="1355" y="1488"/>
                      <a:pt x="1355" y="1489"/>
                    </a:cubicBezTo>
                    <a:cubicBezTo>
                      <a:pt x="1355" y="1489"/>
                      <a:pt x="1355" y="1489"/>
                      <a:pt x="1355" y="1489"/>
                    </a:cubicBezTo>
                    <a:cubicBezTo>
                      <a:pt x="1355" y="1489"/>
                      <a:pt x="1355" y="1489"/>
                      <a:pt x="1354" y="1489"/>
                    </a:cubicBezTo>
                    <a:cubicBezTo>
                      <a:pt x="1339" y="1507"/>
                      <a:pt x="1298" y="1502"/>
                      <a:pt x="1278" y="1502"/>
                    </a:cubicBezTo>
                    <a:close/>
                    <a:moveTo>
                      <a:pt x="911" y="1620"/>
                    </a:moveTo>
                    <a:cubicBezTo>
                      <a:pt x="911" y="1619"/>
                      <a:pt x="911" y="1618"/>
                      <a:pt x="911" y="1618"/>
                    </a:cubicBezTo>
                    <a:cubicBezTo>
                      <a:pt x="912" y="1616"/>
                      <a:pt x="912" y="1615"/>
                      <a:pt x="913" y="1614"/>
                    </a:cubicBezTo>
                    <a:cubicBezTo>
                      <a:pt x="913" y="1614"/>
                      <a:pt x="913" y="1614"/>
                      <a:pt x="913" y="1613"/>
                    </a:cubicBezTo>
                    <a:cubicBezTo>
                      <a:pt x="913" y="1612"/>
                      <a:pt x="913" y="1612"/>
                      <a:pt x="913" y="1612"/>
                    </a:cubicBezTo>
                    <a:cubicBezTo>
                      <a:pt x="914" y="1611"/>
                      <a:pt x="915" y="1609"/>
                      <a:pt x="916" y="1607"/>
                    </a:cubicBezTo>
                    <a:cubicBezTo>
                      <a:pt x="922" y="1594"/>
                      <a:pt x="928" y="1582"/>
                      <a:pt x="935" y="1569"/>
                    </a:cubicBezTo>
                    <a:cubicBezTo>
                      <a:pt x="935" y="1569"/>
                      <a:pt x="935" y="1569"/>
                      <a:pt x="935" y="1569"/>
                    </a:cubicBezTo>
                    <a:cubicBezTo>
                      <a:pt x="935" y="1568"/>
                      <a:pt x="935" y="1568"/>
                      <a:pt x="935" y="1568"/>
                    </a:cubicBezTo>
                    <a:cubicBezTo>
                      <a:pt x="936" y="1567"/>
                      <a:pt x="936" y="1566"/>
                      <a:pt x="937" y="1566"/>
                    </a:cubicBezTo>
                    <a:cubicBezTo>
                      <a:pt x="937" y="1565"/>
                      <a:pt x="938" y="1564"/>
                      <a:pt x="938" y="1563"/>
                    </a:cubicBezTo>
                    <a:cubicBezTo>
                      <a:pt x="938" y="1563"/>
                      <a:pt x="938" y="1563"/>
                      <a:pt x="939" y="1563"/>
                    </a:cubicBezTo>
                    <a:cubicBezTo>
                      <a:pt x="956" y="1539"/>
                      <a:pt x="997" y="1544"/>
                      <a:pt x="1023" y="1544"/>
                    </a:cubicBezTo>
                    <a:cubicBezTo>
                      <a:pt x="1023" y="1544"/>
                      <a:pt x="1023" y="1544"/>
                      <a:pt x="1023" y="1544"/>
                    </a:cubicBezTo>
                    <a:cubicBezTo>
                      <a:pt x="1030" y="1544"/>
                      <a:pt x="1049" y="1542"/>
                      <a:pt x="1066" y="1544"/>
                    </a:cubicBezTo>
                    <a:cubicBezTo>
                      <a:pt x="1071" y="1544"/>
                      <a:pt x="1077" y="1544"/>
                      <a:pt x="1081" y="1545"/>
                    </a:cubicBezTo>
                    <a:cubicBezTo>
                      <a:pt x="1084" y="1546"/>
                      <a:pt x="1087" y="1547"/>
                      <a:pt x="1089" y="1548"/>
                    </a:cubicBezTo>
                    <a:cubicBezTo>
                      <a:pt x="1095" y="1551"/>
                      <a:pt x="1099" y="1556"/>
                      <a:pt x="1099" y="1562"/>
                    </a:cubicBezTo>
                    <a:cubicBezTo>
                      <a:pt x="1099" y="1562"/>
                      <a:pt x="1099" y="1562"/>
                      <a:pt x="1099" y="1562"/>
                    </a:cubicBezTo>
                    <a:cubicBezTo>
                      <a:pt x="1099" y="1563"/>
                      <a:pt x="1099" y="1563"/>
                      <a:pt x="1099" y="1564"/>
                    </a:cubicBezTo>
                    <a:cubicBezTo>
                      <a:pt x="1099" y="1565"/>
                      <a:pt x="1099" y="1566"/>
                      <a:pt x="1099" y="1567"/>
                    </a:cubicBezTo>
                    <a:cubicBezTo>
                      <a:pt x="1082" y="1613"/>
                      <a:pt x="1082" y="1613"/>
                      <a:pt x="1082" y="1613"/>
                    </a:cubicBezTo>
                    <a:cubicBezTo>
                      <a:pt x="1081" y="1617"/>
                      <a:pt x="1078" y="1620"/>
                      <a:pt x="1075" y="1623"/>
                    </a:cubicBezTo>
                    <a:cubicBezTo>
                      <a:pt x="1071" y="1626"/>
                      <a:pt x="1067" y="1629"/>
                      <a:pt x="1062" y="1631"/>
                    </a:cubicBezTo>
                    <a:cubicBezTo>
                      <a:pt x="1062" y="1632"/>
                      <a:pt x="1061" y="1632"/>
                      <a:pt x="1061" y="1632"/>
                    </a:cubicBezTo>
                    <a:cubicBezTo>
                      <a:pt x="1054" y="1635"/>
                      <a:pt x="1047" y="1637"/>
                      <a:pt x="1039" y="1639"/>
                    </a:cubicBezTo>
                    <a:cubicBezTo>
                      <a:pt x="1038" y="1639"/>
                      <a:pt x="1038" y="1639"/>
                      <a:pt x="1038" y="1639"/>
                    </a:cubicBezTo>
                    <a:cubicBezTo>
                      <a:pt x="1036" y="1639"/>
                      <a:pt x="1035" y="1639"/>
                      <a:pt x="1034" y="1639"/>
                    </a:cubicBezTo>
                    <a:cubicBezTo>
                      <a:pt x="1020" y="1640"/>
                      <a:pt x="1005" y="1639"/>
                      <a:pt x="990" y="1639"/>
                    </a:cubicBezTo>
                    <a:cubicBezTo>
                      <a:pt x="975" y="1639"/>
                      <a:pt x="960" y="1640"/>
                      <a:pt x="945" y="1640"/>
                    </a:cubicBezTo>
                    <a:cubicBezTo>
                      <a:pt x="935" y="1640"/>
                      <a:pt x="920" y="1638"/>
                      <a:pt x="914" y="1628"/>
                    </a:cubicBezTo>
                    <a:cubicBezTo>
                      <a:pt x="913" y="1628"/>
                      <a:pt x="913" y="1628"/>
                      <a:pt x="913" y="1627"/>
                    </a:cubicBezTo>
                    <a:cubicBezTo>
                      <a:pt x="913" y="1627"/>
                      <a:pt x="912" y="1626"/>
                      <a:pt x="912" y="1626"/>
                    </a:cubicBezTo>
                    <a:cubicBezTo>
                      <a:pt x="912" y="1625"/>
                      <a:pt x="912" y="1624"/>
                      <a:pt x="911" y="1624"/>
                    </a:cubicBezTo>
                    <a:cubicBezTo>
                      <a:pt x="911" y="1624"/>
                      <a:pt x="911" y="1624"/>
                      <a:pt x="911" y="1624"/>
                    </a:cubicBezTo>
                    <a:cubicBezTo>
                      <a:pt x="911" y="1623"/>
                      <a:pt x="911" y="1623"/>
                      <a:pt x="911" y="1623"/>
                    </a:cubicBezTo>
                    <a:cubicBezTo>
                      <a:pt x="911" y="1622"/>
                      <a:pt x="911" y="1621"/>
                      <a:pt x="911" y="1620"/>
                    </a:cubicBezTo>
                    <a:close/>
                    <a:moveTo>
                      <a:pt x="910" y="1465"/>
                    </a:moveTo>
                    <a:cubicBezTo>
                      <a:pt x="910" y="1465"/>
                      <a:pt x="910" y="1465"/>
                      <a:pt x="910" y="1465"/>
                    </a:cubicBezTo>
                    <a:cubicBezTo>
                      <a:pt x="900" y="1482"/>
                      <a:pt x="900" y="1482"/>
                      <a:pt x="900" y="1482"/>
                    </a:cubicBezTo>
                    <a:cubicBezTo>
                      <a:pt x="899" y="1485"/>
                      <a:pt x="896" y="1488"/>
                      <a:pt x="893" y="1490"/>
                    </a:cubicBezTo>
                    <a:cubicBezTo>
                      <a:pt x="889" y="1493"/>
                      <a:pt x="885" y="1495"/>
                      <a:pt x="880" y="1497"/>
                    </a:cubicBezTo>
                    <a:cubicBezTo>
                      <a:pt x="879" y="1497"/>
                      <a:pt x="878" y="1498"/>
                      <a:pt x="876" y="1498"/>
                    </a:cubicBezTo>
                    <a:cubicBezTo>
                      <a:pt x="876" y="1499"/>
                      <a:pt x="875" y="1499"/>
                      <a:pt x="874" y="1499"/>
                    </a:cubicBezTo>
                    <a:cubicBezTo>
                      <a:pt x="874" y="1499"/>
                      <a:pt x="874" y="1499"/>
                      <a:pt x="874" y="1499"/>
                    </a:cubicBezTo>
                    <a:cubicBezTo>
                      <a:pt x="871" y="1500"/>
                      <a:pt x="868" y="1501"/>
                      <a:pt x="865" y="1502"/>
                    </a:cubicBezTo>
                    <a:cubicBezTo>
                      <a:pt x="859" y="1503"/>
                      <a:pt x="854" y="1503"/>
                      <a:pt x="848" y="1503"/>
                    </a:cubicBezTo>
                    <a:cubicBezTo>
                      <a:pt x="832" y="1503"/>
                      <a:pt x="832" y="1503"/>
                      <a:pt x="832" y="1503"/>
                    </a:cubicBezTo>
                    <a:cubicBezTo>
                      <a:pt x="832" y="1503"/>
                      <a:pt x="832" y="1503"/>
                      <a:pt x="832" y="1503"/>
                    </a:cubicBezTo>
                    <a:cubicBezTo>
                      <a:pt x="812" y="1503"/>
                      <a:pt x="793" y="1504"/>
                      <a:pt x="774" y="1504"/>
                    </a:cubicBezTo>
                    <a:cubicBezTo>
                      <a:pt x="765" y="1504"/>
                      <a:pt x="747" y="1502"/>
                      <a:pt x="745" y="1491"/>
                    </a:cubicBezTo>
                    <a:cubicBezTo>
                      <a:pt x="745" y="1489"/>
                      <a:pt x="745" y="1488"/>
                      <a:pt x="746" y="1486"/>
                    </a:cubicBezTo>
                    <a:cubicBezTo>
                      <a:pt x="747" y="1482"/>
                      <a:pt x="751" y="1478"/>
                      <a:pt x="753" y="1475"/>
                    </a:cubicBezTo>
                    <a:cubicBezTo>
                      <a:pt x="760" y="1464"/>
                      <a:pt x="766" y="1452"/>
                      <a:pt x="775" y="1443"/>
                    </a:cubicBezTo>
                    <a:cubicBezTo>
                      <a:pt x="775" y="1442"/>
                      <a:pt x="776" y="1442"/>
                      <a:pt x="776" y="1441"/>
                    </a:cubicBezTo>
                    <a:cubicBezTo>
                      <a:pt x="776" y="1441"/>
                      <a:pt x="777" y="1441"/>
                      <a:pt x="777" y="1441"/>
                    </a:cubicBezTo>
                    <a:cubicBezTo>
                      <a:pt x="799" y="1419"/>
                      <a:pt x="845" y="1425"/>
                      <a:pt x="873" y="1425"/>
                    </a:cubicBezTo>
                    <a:cubicBezTo>
                      <a:pt x="886" y="1425"/>
                      <a:pt x="901" y="1423"/>
                      <a:pt x="913" y="1428"/>
                    </a:cubicBezTo>
                    <a:cubicBezTo>
                      <a:pt x="913" y="1428"/>
                      <a:pt x="913" y="1428"/>
                      <a:pt x="913" y="1428"/>
                    </a:cubicBezTo>
                    <a:cubicBezTo>
                      <a:pt x="915" y="1429"/>
                      <a:pt x="916" y="1430"/>
                      <a:pt x="917" y="1430"/>
                    </a:cubicBezTo>
                    <a:cubicBezTo>
                      <a:pt x="917" y="1430"/>
                      <a:pt x="917" y="1431"/>
                      <a:pt x="918" y="1431"/>
                    </a:cubicBezTo>
                    <a:cubicBezTo>
                      <a:pt x="920" y="1432"/>
                      <a:pt x="922" y="1435"/>
                      <a:pt x="922" y="1437"/>
                    </a:cubicBezTo>
                    <a:cubicBezTo>
                      <a:pt x="923" y="1439"/>
                      <a:pt x="923" y="1442"/>
                      <a:pt x="921" y="1444"/>
                    </a:cubicBezTo>
                    <a:cubicBezTo>
                      <a:pt x="920" y="1446"/>
                      <a:pt x="920" y="1446"/>
                      <a:pt x="920" y="1446"/>
                    </a:cubicBezTo>
                    <a:cubicBezTo>
                      <a:pt x="918" y="1452"/>
                      <a:pt x="913" y="1460"/>
                      <a:pt x="910" y="1465"/>
                    </a:cubicBezTo>
                    <a:close/>
                    <a:moveTo>
                      <a:pt x="1095" y="1502"/>
                    </a:moveTo>
                    <a:cubicBezTo>
                      <a:pt x="1093" y="1502"/>
                      <a:pt x="1091" y="1502"/>
                      <a:pt x="1089" y="1502"/>
                    </a:cubicBezTo>
                    <a:cubicBezTo>
                      <a:pt x="1089" y="1502"/>
                      <a:pt x="1089" y="1503"/>
                      <a:pt x="1088" y="1503"/>
                    </a:cubicBezTo>
                    <a:cubicBezTo>
                      <a:pt x="1077" y="1504"/>
                      <a:pt x="1066" y="1503"/>
                      <a:pt x="1054" y="1503"/>
                    </a:cubicBezTo>
                    <a:cubicBezTo>
                      <a:pt x="1007" y="1503"/>
                      <a:pt x="1007" y="1503"/>
                      <a:pt x="1007" y="1503"/>
                    </a:cubicBezTo>
                    <a:cubicBezTo>
                      <a:pt x="997" y="1503"/>
                      <a:pt x="980" y="1501"/>
                      <a:pt x="976" y="1490"/>
                    </a:cubicBezTo>
                    <a:cubicBezTo>
                      <a:pt x="976" y="1489"/>
                      <a:pt x="976" y="1488"/>
                      <a:pt x="976" y="1487"/>
                    </a:cubicBezTo>
                    <a:cubicBezTo>
                      <a:pt x="976" y="1486"/>
                      <a:pt x="976" y="1486"/>
                      <a:pt x="976" y="1485"/>
                    </a:cubicBezTo>
                    <a:cubicBezTo>
                      <a:pt x="977" y="1481"/>
                      <a:pt x="980" y="1477"/>
                      <a:pt x="982" y="1473"/>
                    </a:cubicBezTo>
                    <a:cubicBezTo>
                      <a:pt x="986" y="1463"/>
                      <a:pt x="990" y="1449"/>
                      <a:pt x="998" y="1441"/>
                    </a:cubicBezTo>
                    <a:cubicBezTo>
                      <a:pt x="998" y="1440"/>
                      <a:pt x="999" y="1440"/>
                      <a:pt x="999" y="1440"/>
                    </a:cubicBezTo>
                    <a:cubicBezTo>
                      <a:pt x="1000" y="1439"/>
                      <a:pt x="1000" y="1439"/>
                      <a:pt x="1000" y="1438"/>
                    </a:cubicBezTo>
                    <a:cubicBezTo>
                      <a:pt x="1001" y="1438"/>
                      <a:pt x="1001" y="1438"/>
                      <a:pt x="1001" y="1438"/>
                    </a:cubicBezTo>
                    <a:cubicBezTo>
                      <a:pt x="1002" y="1437"/>
                      <a:pt x="1002" y="1437"/>
                      <a:pt x="1002" y="1437"/>
                    </a:cubicBezTo>
                    <a:cubicBezTo>
                      <a:pt x="1003" y="1436"/>
                      <a:pt x="1003" y="1436"/>
                      <a:pt x="1003" y="1436"/>
                    </a:cubicBezTo>
                    <a:cubicBezTo>
                      <a:pt x="1010" y="1431"/>
                      <a:pt x="1018" y="1428"/>
                      <a:pt x="1027" y="1427"/>
                    </a:cubicBezTo>
                    <a:cubicBezTo>
                      <a:pt x="1027" y="1427"/>
                      <a:pt x="1027" y="1426"/>
                      <a:pt x="1028" y="1426"/>
                    </a:cubicBezTo>
                    <a:cubicBezTo>
                      <a:pt x="1033" y="1425"/>
                      <a:pt x="1038" y="1425"/>
                      <a:pt x="1043" y="1425"/>
                    </a:cubicBezTo>
                    <a:cubicBezTo>
                      <a:pt x="1072" y="1425"/>
                      <a:pt x="1072" y="1425"/>
                      <a:pt x="1072" y="1425"/>
                    </a:cubicBezTo>
                    <a:cubicBezTo>
                      <a:pt x="1081" y="1425"/>
                      <a:pt x="1090" y="1425"/>
                      <a:pt x="1099" y="1425"/>
                    </a:cubicBezTo>
                    <a:cubicBezTo>
                      <a:pt x="1112" y="1425"/>
                      <a:pt x="1130" y="1423"/>
                      <a:pt x="1140" y="1432"/>
                    </a:cubicBezTo>
                    <a:cubicBezTo>
                      <a:pt x="1140" y="1433"/>
                      <a:pt x="1141" y="1433"/>
                      <a:pt x="1141" y="1434"/>
                    </a:cubicBezTo>
                    <a:cubicBezTo>
                      <a:pt x="1142" y="1434"/>
                      <a:pt x="1142" y="1434"/>
                      <a:pt x="1142" y="1434"/>
                    </a:cubicBezTo>
                    <a:cubicBezTo>
                      <a:pt x="1142" y="1434"/>
                      <a:pt x="1142" y="1435"/>
                      <a:pt x="1142" y="1435"/>
                    </a:cubicBezTo>
                    <a:cubicBezTo>
                      <a:pt x="1143" y="1435"/>
                      <a:pt x="1143" y="1436"/>
                      <a:pt x="1143" y="1436"/>
                    </a:cubicBezTo>
                    <a:cubicBezTo>
                      <a:pt x="1144" y="1438"/>
                      <a:pt x="1144" y="1440"/>
                      <a:pt x="1144" y="1442"/>
                    </a:cubicBezTo>
                    <a:cubicBezTo>
                      <a:pt x="1143" y="1452"/>
                      <a:pt x="1135" y="1467"/>
                      <a:pt x="1133" y="1473"/>
                    </a:cubicBezTo>
                    <a:cubicBezTo>
                      <a:pt x="1133" y="1474"/>
                      <a:pt x="1133" y="1474"/>
                      <a:pt x="1133" y="1474"/>
                    </a:cubicBezTo>
                    <a:cubicBezTo>
                      <a:pt x="1132" y="1476"/>
                      <a:pt x="1131" y="1478"/>
                      <a:pt x="1130" y="1480"/>
                    </a:cubicBezTo>
                    <a:cubicBezTo>
                      <a:pt x="1130" y="1481"/>
                      <a:pt x="1130" y="1481"/>
                      <a:pt x="1130" y="1481"/>
                    </a:cubicBezTo>
                    <a:cubicBezTo>
                      <a:pt x="1130" y="1482"/>
                      <a:pt x="1129" y="1483"/>
                      <a:pt x="1129" y="1483"/>
                    </a:cubicBezTo>
                    <a:cubicBezTo>
                      <a:pt x="1129" y="1484"/>
                      <a:pt x="1128" y="1484"/>
                      <a:pt x="1128" y="1485"/>
                    </a:cubicBezTo>
                    <a:cubicBezTo>
                      <a:pt x="1128" y="1485"/>
                      <a:pt x="1127" y="1486"/>
                      <a:pt x="1127" y="1487"/>
                    </a:cubicBezTo>
                    <a:cubicBezTo>
                      <a:pt x="1126" y="1487"/>
                      <a:pt x="1126" y="1487"/>
                      <a:pt x="1126" y="1488"/>
                    </a:cubicBezTo>
                    <a:cubicBezTo>
                      <a:pt x="1125" y="1488"/>
                      <a:pt x="1125" y="1488"/>
                      <a:pt x="1125" y="1488"/>
                    </a:cubicBezTo>
                    <a:cubicBezTo>
                      <a:pt x="1124" y="1489"/>
                      <a:pt x="1124" y="1489"/>
                      <a:pt x="1124" y="1490"/>
                    </a:cubicBezTo>
                    <a:cubicBezTo>
                      <a:pt x="1122" y="1491"/>
                      <a:pt x="1121" y="1492"/>
                      <a:pt x="1119" y="1493"/>
                    </a:cubicBezTo>
                    <a:cubicBezTo>
                      <a:pt x="1117" y="1494"/>
                      <a:pt x="1115" y="1495"/>
                      <a:pt x="1114" y="1496"/>
                    </a:cubicBezTo>
                    <a:cubicBezTo>
                      <a:pt x="1113" y="1496"/>
                      <a:pt x="1113" y="1496"/>
                      <a:pt x="1113" y="1496"/>
                    </a:cubicBezTo>
                    <a:cubicBezTo>
                      <a:pt x="1112" y="1497"/>
                      <a:pt x="1112" y="1497"/>
                      <a:pt x="1112" y="1497"/>
                    </a:cubicBezTo>
                    <a:cubicBezTo>
                      <a:pt x="1106" y="1499"/>
                      <a:pt x="1100" y="1501"/>
                      <a:pt x="1095" y="1502"/>
                    </a:cubicBezTo>
                    <a:close/>
                    <a:moveTo>
                      <a:pt x="773" y="1710"/>
                    </a:moveTo>
                    <a:cubicBezTo>
                      <a:pt x="773" y="1710"/>
                      <a:pt x="773" y="1710"/>
                      <a:pt x="773" y="1710"/>
                    </a:cubicBezTo>
                    <a:cubicBezTo>
                      <a:pt x="771" y="1721"/>
                      <a:pt x="762" y="1732"/>
                      <a:pt x="756" y="1742"/>
                    </a:cubicBezTo>
                    <a:cubicBezTo>
                      <a:pt x="756" y="1742"/>
                      <a:pt x="756" y="1742"/>
                      <a:pt x="756" y="1742"/>
                    </a:cubicBezTo>
                    <a:cubicBezTo>
                      <a:pt x="750" y="1753"/>
                      <a:pt x="744" y="1767"/>
                      <a:pt x="736" y="1777"/>
                    </a:cubicBezTo>
                    <a:cubicBezTo>
                      <a:pt x="735" y="1778"/>
                      <a:pt x="735" y="1779"/>
                      <a:pt x="734" y="1781"/>
                    </a:cubicBezTo>
                    <a:cubicBezTo>
                      <a:pt x="734" y="1781"/>
                      <a:pt x="733" y="1781"/>
                      <a:pt x="733" y="1781"/>
                    </a:cubicBezTo>
                    <a:cubicBezTo>
                      <a:pt x="732" y="1782"/>
                      <a:pt x="731" y="1783"/>
                      <a:pt x="730" y="1784"/>
                    </a:cubicBezTo>
                    <a:cubicBezTo>
                      <a:pt x="729" y="1785"/>
                      <a:pt x="729" y="1785"/>
                      <a:pt x="728" y="1786"/>
                    </a:cubicBezTo>
                    <a:cubicBezTo>
                      <a:pt x="728" y="1786"/>
                      <a:pt x="728" y="1786"/>
                      <a:pt x="728" y="1786"/>
                    </a:cubicBezTo>
                    <a:cubicBezTo>
                      <a:pt x="719" y="1794"/>
                      <a:pt x="708" y="1799"/>
                      <a:pt x="696" y="1802"/>
                    </a:cubicBezTo>
                    <a:cubicBezTo>
                      <a:pt x="695" y="1803"/>
                      <a:pt x="693" y="1803"/>
                      <a:pt x="692" y="1804"/>
                    </a:cubicBezTo>
                    <a:cubicBezTo>
                      <a:pt x="685" y="1805"/>
                      <a:pt x="678" y="1806"/>
                      <a:pt x="671" y="1806"/>
                    </a:cubicBezTo>
                    <a:cubicBezTo>
                      <a:pt x="665" y="1806"/>
                      <a:pt x="665" y="1806"/>
                      <a:pt x="665" y="1806"/>
                    </a:cubicBezTo>
                    <a:cubicBezTo>
                      <a:pt x="665" y="1806"/>
                      <a:pt x="665" y="1806"/>
                      <a:pt x="665" y="1806"/>
                    </a:cubicBezTo>
                    <a:cubicBezTo>
                      <a:pt x="636" y="1806"/>
                      <a:pt x="607" y="1807"/>
                      <a:pt x="578" y="1807"/>
                    </a:cubicBezTo>
                    <a:cubicBezTo>
                      <a:pt x="575" y="1807"/>
                      <a:pt x="573" y="1806"/>
                      <a:pt x="571" y="1806"/>
                    </a:cubicBezTo>
                    <a:cubicBezTo>
                      <a:pt x="567" y="1806"/>
                      <a:pt x="563" y="1805"/>
                      <a:pt x="560" y="1804"/>
                    </a:cubicBezTo>
                    <a:cubicBezTo>
                      <a:pt x="555" y="1802"/>
                      <a:pt x="551" y="1800"/>
                      <a:pt x="549" y="1797"/>
                    </a:cubicBezTo>
                    <a:cubicBezTo>
                      <a:pt x="546" y="1794"/>
                      <a:pt x="545" y="1790"/>
                      <a:pt x="545" y="1786"/>
                    </a:cubicBezTo>
                    <a:cubicBezTo>
                      <a:pt x="545" y="1783"/>
                      <a:pt x="546" y="1780"/>
                      <a:pt x="548" y="1777"/>
                    </a:cubicBezTo>
                    <a:cubicBezTo>
                      <a:pt x="548" y="1776"/>
                      <a:pt x="549" y="1776"/>
                      <a:pt x="549" y="1776"/>
                    </a:cubicBezTo>
                    <a:cubicBezTo>
                      <a:pt x="549" y="1775"/>
                      <a:pt x="549" y="1774"/>
                      <a:pt x="550" y="1774"/>
                    </a:cubicBezTo>
                    <a:cubicBezTo>
                      <a:pt x="551" y="1772"/>
                      <a:pt x="551" y="1772"/>
                      <a:pt x="551" y="1772"/>
                    </a:cubicBezTo>
                    <a:cubicBezTo>
                      <a:pt x="551" y="1772"/>
                      <a:pt x="551" y="1772"/>
                      <a:pt x="551" y="1772"/>
                    </a:cubicBezTo>
                    <a:cubicBezTo>
                      <a:pt x="558" y="1761"/>
                      <a:pt x="566" y="1750"/>
                      <a:pt x="574" y="1739"/>
                    </a:cubicBezTo>
                    <a:cubicBezTo>
                      <a:pt x="579" y="1730"/>
                      <a:pt x="585" y="1720"/>
                      <a:pt x="592" y="1713"/>
                    </a:cubicBezTo>
                    <a:cubicBezTo>
                      <a:pt x="593" y="1712"/>
                      <a:pt x="593" y="1711"/>
                      <a:pt x="594" y="1710"/>
                    </a:cubicBezTo>
                    <a:cubicBezTo>
                      <a:pt x="594" y="1710"/>
                      <a:pt x="595" y="1710"/>
                      <a:pt x="595" y="1710"/>
                    </a:cubicBezTo>
                    <a:cubicBezTo>
                      <a:pt x="596" y="1708"/>
                      <a:pt x="598" y="1707"/>
                      <a:pt x="600" y="1705"/>
                    </a:cubicBezTo>
                    <a:cubicBezTo>
                      <a:pt x="600" y="1705"/>
                      <a:pt x="600" y="1705"/>
                      <a:pt x="600" y="1705"/>
                    </a:cubicBezTo>
                    <a:cubicBezTo>
                      <a:pt x="600" y="1705"/>
                      <a:pt x="600" y="1705"/>
                      <a:pt x="600" y="1705"/>
                    </a:cubicBezTo>
                    <a:cubicBezTo>
                      <a:pt x="610" y="1697"/>
                      <a:pt x="622" y="1692"/>
                      <a:pt x="635" y="1690"/>
                    </a:cubicBezTo>
                    <a:cubicBezTo>
                      <a:pt x="635" y="1690"/>
                      <a:pt x="635" y="1690"/>
                      <a:pt x="635" y="1690"/>
                    </a:cubicBezTo>
                    <a:cubicBezTo>
                      <a:pt x="636" y="1690"/>
                      <a:pt x="636" y="1690"/>
                      <a:pt x="636" y="1690"/>
                    </a:cubicBezTo>
                    <a:cubicBezTo>
                      <a:pt x="638" y="1689"/>
                      <a:pt x="640" y="1689"/>
                      <a:pt x="643" y="1688"/>
                    </a:cubicBezTo>
                    <a:cubicBezTo>
                      <a:pt x="644" y="1688"/>
                      <a:pt x="646" y="1688"/>
                      <a:pt x="647" y="1688"/>
                    </a:cubicBezTo>
                    <a:cubicBezTo>
                      <a:pt x="649" y="1688"/>
                      <a:pt x="650" y="1688"/>
                      <a:pt x="652" y="1688"/>
                    </a:cubicBezTo>
                    <a:cubicBezTo>
                      <a:pt x="653" y="1687"/>
                      <a:pt x="654" y="1687"/>
                      <a:pt x="655" y="1687"/>
                    </a:cubicBezTo>
                    <a:cubicBezTo>
                      <a:pt x="656" y="1687"/>
                      <a:pt x="656" y="1687"/>
                      <a:pt x="656" y="1687"/>
                    </a:cubicBezTo>
                    <a:cubicBezTo>
                      <a:pt x="656" y="1687"/>
                      <a:pt x="656" y="1687"/>
                      <a:pt x="656" y="1687"/>
                    </a:cubicBezTo>
                    <a:cubicBezTo>
                      <a:pt x="683" y="1687"/>
                      <a:pt x="709" y="1687"/>
                      <a:pt x="736" y="1687"/>
                    </a:cubicBezTo>
                    <a:cubicBezTo>
                      <a:pt x="736" y="1687"/>
                      <a:pt x="736" y="1687"/>
                      <a:pt x="736" y="1687"/>
                    </a:cubicBezTo>
                    <a:cubicBezTo>
                      <a:pt x="740" y="1687"/>
                      <a:pt x="740" y="1687"/>
                      <a:pt x="740" y="1687"/>
                    </a:cubicBezTo>
                    <a:cubicBezTo>
                      <a:pt x="747" y="1687"/>
                      <a:pt x="753" y="1688"/>
                      <a:pt x="757" y="1689"/>
                    </a:cubicBezTo>
                    <a:cubicBezTo>
                      <a:pt x="759" y="1690"/>
                      <a:pt x="760" y="1690"/>
                      <a:pt x="761" y="1691"/>
                    </a:cubicBezTo>
                    <a:cubicBezTo>
                      <a:pt x="761" y="1691"/>
                      <a:pt x="762" y="1691"/>
                      <a:pt x="763" y="1691"/>
                    </a:cubicBezTo>
                    <a:cubicBezTo>
                      <a:pt x="763" y="1692"/>
                      <a:pt x="763" y="1692"/>
                      <a:pt x="764" y="1692"/>
                    </a:cubicBezTo>
                    <a:cubicBezTo>
                      <a:pt x="771" y="1695"/>
                      <a:pt x="775" y="1701"/>
                      <a:pt x="773" y="1710"/>
                    </a:cubicBezTo>
                    <a:close/>
                    <a:moveTo>
                      <a:pt x="828" y="1613"/>
                    </a:moveTo>
                    <a:cubicBezTo>
                      <a:pt x="827" y="1614"/>
                      <a:pt x="827" y="1614"/>
                      <a:pt x="827" y="1614"/>
                    </a:cubicBezTo>
                    <a:cubicBezTo>
                      <a:pt x="827" y="1614"/>
                      <a:pt x="827" y="1614"/>
                      <a:pt x="827" y="1614"/>
                    </a:cubicBezTo>
                    <a:cubicBezTo>
                      <a:pt x="826" y="1616"/>
                      <a:pt x="825" y="1617"/>
                      <a:pt x="824" y="1619"/>
                    </a:cubicBezTo>
                    <a:cubicBezTo>
                      <a:pt x="824" y="1619"/>
                      <a:pt x="824" y="1619"/>
                      <a:pt x="823" y="1619"/>
                    </a:cubicBezTo>
                    <a:cubicBezTo>
                      <a:pt x="817" y="1627"/>
                      <a:pt x="807" y="1632"/>
                      <a:pt x="797" y="1635"/>
                    </a:cubicBezTo>
                    <a:cubicBezTo>
                      <a:pt x="797" y="1635"/>
                      <a:pt x="797" y="1635"/>
                      <a:pt x="797" y="1635"/>
                    </a:cubicBezTo>
                    <a:cubicBezTo>
                      <a:pt x="795" y="1636"/>
                      <a:pt x="794" y="1636"/>
                      <a:pt x="792" y="1636"/>
                    </a:cubicBezTo>
                    <a:cubicBezTo>
                      <a:pt x="791" y="1637"/>
                      <a:pt x="790" y="1637"/>
                      <a:pt x="789" y="1637"/>
                    </a:cubicBezTo>
                    <a:cubicBezTo>
                      <a:pt x="788" y="1637"/>
                      <a:pt x="788" y="1638"/>
                      <a:pt x="787" y="1638"/>
                    </a:cubicBezTo>
                    <a:cubicBezTo>
                      <a:pt x="781" y="1639"/>
                      <a:pt x="774" y="1640"/>
                      <a:pt x="768" y="1640"/>
                    </a:cubicBezTo>
                    <a:cubicBezTo>
                      <a:pt x="767" y="1640"/>
                      <a:pt x="767" y="1640"/>
                      <a:pt x="767" y="1640"/>
                    </a:cubicBezTo>
                    <a:cubicBezTo>
                      <a:pt x="756" y="1641"/>
                      <a:pt x="745" y="1640"/>
                      <a:pt x="735" y="1640"/>
                    </a:cubicBezTo>
                    <a:cubicBezTo>
                      <a:pt x="718" y="1640"/>
                      <a:pt x="702" y="1640"/>
                      <a:pt x="685" y="1640"/>
                    </a:cubicBezTo>
                    <a:cubicBezTo>
                      <a:pt x="683" y="1640"/>
                      <a:pt x="680" y="1640"/>
                      <a:pt x="677" y="1640"/>
                    </a:cubicBezTo>
                    <a:cubicBezTo>
                      <a:pt x="677" y="1640"/>
                      <a:pt x="677" y="1640"/>
                      <a:pt x="676" y="1640"/>
                    </a:cubicBezTo>
                    <a:cubicBezTo>
                      <a:pt x="674" y="1639"/>
                      <a:pt x="672" y="1639"/>
                      <a:pt x="669" y="1638"/>
                    </a:cubicBezTo>
                    <a:cubicBezTo>
                      <a:pt x="669" y="1638"/>
                      <a:pt x="669" y="1638"/>
                      <a:pt x="669" y="1638"/>
                    </a:cubicBezTo>
                    <a:cubicBezTo>
                      <a:pt x="669" y="1638"/>
                      <a:pt x="669" y="1638"/>
                      <a:pt x="669" y="1638"/>
                    </a:cubicBezTo>
                    <a:cubicBezTo>
                      <a:pt x="662" y="1636"/>
                      <a:pt x="655" y="1632"/>
                      <a:pt x="655" y="1624"/>
                    </a:cubicBezTo>
                    <a:cubicBezTo>
                      <a:pt x="655" y="1623"/>
                      <a:pt x="655" y="1621"/>
                      <a:pt x="656" y="1620"/>
                    </a:cubicBezTo>
                    <a:cubicBezTo>
                      <a:pt x="656" y="1619"/>
                      <a:pt x="656" y="1619"/>
                      <a:pt x="656" y="1618"/>
                    </a:cubicBezTo>
                    <a:cubicBezTo>
                      <a:pt x="657" y="1617"/>
                      <a:pt x="657" y="1616"/>
                      <a:pt x="658" y="1614"/>
                    </a:cubicBezTo>
                    <a:cubicBezTo>
                      <a:pt x="658" y="1614"/>
                      <a:pt x="658" y="1614"/>
                      <a:pt x="658" y="1614"/>
                    </a:cubicBezTo>
                    <a:cubicBezTo>
                      <a:pt x="659" y="1613"/>
                      <a:pt x="659" y="1613"/>
                      <a:pt x="659" y="1613"/>
                    </a:cubicBezTo>
                    <a:cubicBezTo>
                      <a:pt x="660" y="1612"/>
                      <a:pt x="661" y="1610"/>
                      <a:pt x="662" y="1609"/>
                    </a:cubicBezTo>
                    <a:cubicBezTo>
                      <a:pt x="670" y="1597"/>
                      <a:pt x="678" y="1585"/>
                      <a:pt x="686" y="1572"/>
                    </a:cubicBezTo>
                    <a:cubicBezTo>
                      <a:pt x="687" y="1572"/>
                      <a:pt x="687" y="1572"/>
                      <a:pt x="687" y="1572"/>
                    </a:cubicBezTo>
                    <a:cubicBezTo>
                      <a:pt x="689" y="1568"/>
                      <a:pt x="689" y="1568"/>
                      <a:pt x="689" y="1568"/>
                    </a:cubicBezTo>
                    <a:cubicBezTo>
                      <a:pt x="692" y="1565"/>
                      <a:pt x="695" y="1562"/>
                      <a:pt x="699" y="1559"/>
                    </a:cubicBezTo>
                    <a:cubicBezTo>
                      <a:pt x="702" y="1557"/>
                      <a:pt x="705" y="1555"/>
                      <a:pt x="708" y="1554"/>
                    </a:cubicBezTo>
                    <a:cubicBezTo>
                      <a:pt x="709" y="1553"/>
                      <a:pt x="710" y="1553"/>
                      <a:pt x="711" y="1552"/>
                    </a:cubicBezTo>
                    <a:cubicBezTo>
                      <a:pt x="712" y="1552"/>
                      <a:pt x="712" y="1552"/>
                      <a:pt x="713" y="1551"/>
                    </a:cubicBezTo>
                    <a:cubicBezTo>
                      <a:pt x="713" y="1551"/>
                      <a:pt x="714" y="1551"/>
                      <a:pt x="714" y="1551"/>
                    </a:cubicBezTo>
                    <a:cubicBezTo>
                      <a:pt x="715" y="1551"/>
                      <a:pt x="715" y="1551"/>
                      <a:pt x="716" y="1550"/>
                    </a:cubicBezTo>
                    <a:cubicBezTo>
                      <a:pt x="720" y="1549"/>
                      <a:pt x="725" y="1547"/>
                      <a:pt x="730" y="1546"/>
                    </a:cubicBezTo>
                    <a:cubicBezTo>
                      <a:pt x="735" y="1545"/>
                      <a:pt x="741" y="1544"/>
                      <a:pt x="747" y="1544"/>
                    </a:cubicBezTo>
                    <a:cubicBezTo>
                      <a:pt x="763" y="1544"/>
                      <a:pt x="763" y="1544"/>
                      <a:pt x="763" y="1544"/>
                    </a:cubicBezTo>
                    <a:cubicBezTo>
                      <a:pt x="767" y="1544"/>
                      <a:pt x="770" y="1544"/>
                      <a:pt x="774" y="1544"/>
                    </a:cubicBezTo>
                    <a:cubicBezTo>
                      <a:pt x="789" y="1544"/>
                      <a:pt x="803" y="1544"/>
                      <a:pt x="818" y="1544"/>
                    </a:cubicBezTo>
                    <a:cubicBezTo>
                      <a:pt x="818" y="1544"/>
                      <a:pt x="818" y="1544"/>
                      <a:pt x="818" y="1544"/>
                    </a:cubicBezTo>
                    <a:cubicBezTo>
                      <a:pt x="824" y="1544"/>
                      <a:pt x="824" y="1544"/>
                      <a:pt x="824" y="1544"/>
                    </a:cubicBezTo>
                    <a:cubicBezTo>
                      <a:pt x="830" y="1544"/>
                      <a:pt x="835" y="1545"/>
                      <a:pt x="839" y="1546"/>
                    </a:cubicBezTo>
                    <a:cubicBezTo>
                      <a:pt x="843" y="1547"/>
                      <a:pt x="845" y="1548"/>
                      <a:pt x="847" y="1549"/>
                    </a:cubicBezTo>
                    <a:cubicBezTo>
                      <a:pt x="854" y="1553"/>
                      <a:pt x="858" y="1559"/>
                      <a:pt x="853" y="1568"/>
                    </a:cubicBezTo>
                    <a:cubicBezTo>
                      <a:pt x="848" y="1579"/>
                      <a:pt x="841" y="1590"/>
                      <a:pt x="835" y="1600"/>
                    </a:cubicBezTo>
                    <a:cubicBezTo>
                      <a:pt x="828" y="1613"/>
                      <a:pt x="828" y="1613"/>
                      <a:pt x="828" y="1613"/>
                    </a:cubicBezTo>
                    <a:cubicBezTo>
                      <a:pt x="828" y="1613"/>
                      <a:pt x="828" y="1613"/>
                      <a:pt x="828" y="1613"/>
                    </a:cubicBezTo>
                    <a:close/>
                    <a:moveTo>
                      <a:pt x="1592" y="1771"/>
                    </a:moveTo>
                    <a:cubicBezTo>
                      <a:pt x="1592" y="1773"/>
                      <a:pt x="1592" y="1775"/>
                      <a:pt x="1591" y="1777"/>
                    </a:cubicBezTo>
                    <a:cubicBezTo>
                      <a:pt x="1591" y="1778"/>
                      <a:pt x="1591" y="1778"/>
                      <a:pt x="1591" y="1778"/>
                    </a:cubicBezTo>
                    <a:cubicBezTo>
                      <a:pt x="1590" y="1780"/>
                      <a:pt x="1590" y="1782"/>
                      <a:pt x="1589" y="1783"/>
                    </a:cubicBezTo>
                    <a:cubicBezTo>
                      <a:pt x="1589" y="1783"/>
                      <a:pt x="1589" y="1783"/>
                      <a:pt x="1589" y="1784"/>
                    </a:cubicBezTo>
                    <a:cubicBezTo>
                      <a:pt x="1588" y="1784"/>
                      <a:pt x="1588" y="1784"/>
                      <a:pt x="1588" y="1784"/>
                    </a:cubicBezTo>
                    <a:cubicBezTo>
                      <a:pt x="1587" y="1786"/>
                      <a:pt x="1586" y="1788"/>
                      <a:pt x="1584" y="1789"/>
                    </a:cubicBezTo>
                    <a:cubicBezTo>
                      <a:pt x="1584" y="1789"/>
                      <a:pt x="1584" y="1789"/>
                      <a:pt x="1584" y="1789"/>
                    </a:cubicBezTo>
                    <a:cubicBezTo>
                      <a:pt x="1582" y="1791"/>
                      <a:pt x="1581" y="1792"/>
                      <a:pt x="1579" y="1794"/>
                    </a:cubicBezTo>
                    <a:cubicBezTo>
                      <a:pt x="1578" y="1794"/>
                      <a:pt x="1578" y="1794"/>
                      <a:pt x="1578" y="1794"/>
                    </a:cubicBezTo>
                    <a:cubicBezTo>
                      <a:pt x="1578" y="1794"/>
                      <a:pt x="1577" y="1795"/>
                      <a:pt x="1577" y="1795"/>
                    </a:cubicBezTo>
                    <a:cubicBezTo>
                      <a:pt x="1575" y="1796"/>
                      <a:pt x="1573" y="1797"/>
                      <a:pt x="1571" y="1798"/>
                    </a:cubicBezTo>
                    <a:cubicBezTo>
                      <a:pt x="1571" y="1798"/>
                      <a:pt x="1571" y="1798"/>
                      <a:pt x="1570" y="1798"/>
                    </a:cubicBezTo>
                    <a:cubicBezTo>
                      <a:pt x="1569" y="1799"/>
                      <a:pt x="1567" y="1800"/>
                      <a:pt x="1566" y="1800"/>
                    </a:cubicBezTo>
                    <a:cubicBezTo>
                      <a:pt x="1565" y="1800"/>
                      <a:pt x="1564" y="1801"/>
                      <a:pt x="1563" y="1801"/>
                    </a:cubicBezTo>
                    <a:cubicBezTo>
                      <a:pt x="1563" y="1801"/>
                      <a:pt x="1563" y="1801"/>
                      <a:pt x="1562" y="1801"/>
                    </a:cubicBezTo>
                    <a:cubicBezTo>
                      <a:pt x="1562" y="1801"/>
                      <a:pt x="1561" y="1801"/>
                      <a:pt x="1561" y="1802"/>
                    </a:cubicBezTo>
                    <a:cubicBezTo>
                      <a:pt x="1559" y="1802"/>
                      <a:pt x="1557" y="1802"/>
                      <a:pt x="1555" y="1803"/>
                    </a:cubicBezTo>
                    <a:cubicBezTo>
                      <a:pt x="1553" y="1803"/>
                      <a:pt x="1551" y="1803"/>
                      <a:pt x="1550" y="1803"/>
                    </a:cubicBezTo>
                    <a:cubicBezTo>
                      <a:pt x="1548" y="1804"/>
                      <a:pt x="1546" y="1804"/>
                      <a:pt x="1544" y="1804"/>
                    </a:cubicBezTo>
                    <a:cubicBezTo>
                      <a:pt x="1544" y="1804"/>
                      <a:pt x="1543" y="1804"/>
                      <a:pt x="1542" y="1804"/>
                    </a:cubicBezTo>
                    <a:cubicBezTo>
                      <a:pt x="1540" y="1804"/>
                      <a:pt x="1540" y="1804"/>
                      <a:pt x="1540" y="1804"/>
                    </a:cubicBezTo>
                    <a:cubicBezTo>
                      <a:pt x="1540" y="1804"/>
                      <a:pt x="1540" y="1804"/>
                      <a:pt x="1540" y="1804"/>
                    </a:cubicBezTo>
                    <a:cubicBezTo>
                      <a:pt x="1530" y="1804"/>
                      <a:pt x="1519" y="1804"/>
                      <a:pt x="1509" y="1804"/>
                    </a:cubicBezTo>
                    <a:cubicBezTo>
                      <a:pt x="1461" y="1804"/>
                      <a:pt x="908" y="1806"/>
                      <a:pt x="869" y="1806"/>
                    </a:cubicBezTo>
                    <a:cubicBezTo>
                      <a:pt x="866" y="1806"/>
                      <a:pt x="863" y="1806"/>
                      <a:pt x="861" y="1805"/>
                    </a:cubicBezTo>
                    <a:cubicBezTo>
                      <a:pt x="857" y="1805"/>
                      <a:pt x="853" y="1804"/>
                      <a:pt x="850" y="1803"/>
                    </a:cubicBezTo>
                    <a:cubicBezTo>
                      <a:pt x="845" y="1802"/>
                      <a:pt x="841" y="1799"/>
                      <a:pt x="838" y="1796"/>
                    </a:cubicBezTo>
                    <a:cubicBezTo>
                      <a:pt x="835" y="1793"/>
                      <a:pt x="833" y="1790"/>
                      <a:pt x="832" y="1786"/>
                    </a:cubicBezTo>
                    <a:cubicBezTo>
                      <a:pt x="832" y="1782"/>
                      <a:pt x="832" y="1778"/>
                      <a:pt x="834" y="1773"/>
                    </a:cubicBezTo>
                    <a:cubicBezTo>
                      <a:pt x="836" y="1771"/>
                      <a:pt x="836" y="1771"/>
                      <a:pt x="836" y="1771"/>
                    </a:cubicBezTo>
                    <a:cubicBezTo>
                      <a:pt x="836" y="1771"/>
                      <a:pt x="836" y="1771"/>
                      <a:pt x="836" y="1771"/>
                    </a:cubicBezTo>
                    <a:cubicBezTo>
                      <a:pt x="842" y="1758"/>
                      <a:pt x="848" y="1745"/>
                      <a:pt x="854" y="1732"/>
                    </a:cubicBezTo>
                    <a:cubicBezTo>
                      <a:pt x="856" y="1730"/>
                      <a:pt x="857" y="1728"/>
                      <a:pt x="858" y="1726"/>
                    </a:cubicBezTo>
                    <a:cubicBezTo>
                      <a:pt x="862" y="1716"/>
                      <a:pt x="862" y="1716"/>
                      <a:pt x="862" y="1716"/>
                    </a:cubicBezTo>
                    <a:cubicBezTo>
                      <a:pt x="864" y="1712"/>
                      <a:pt x="868" y="1708"/>
                      <a:pt x="872" y="1704"/>
                    </a:cubicBezTo>
                    <a:cubicBezTo>
                      <a:pt x="873" y="1704"/>
                      <a:pt x="874" y="1703"/>
                      <a:pt x="875" y="1702"/>
                    </a:cubicBezTo>
                    <a:cubicBezTo>
                      <a:pt x="875" y="1702"/>
                      <a:pt x="876" y="1701"/>
                      <a:pt x="877" y="1701"/>
                    </a:cubicBezTo>
                    <a:cubicBezTo>
                      <a:pt x="878" y="1700"/>
                      <a:pt x="878" y="1700"/>
                      <a:pt x="879" y="1699"/>
                    </a:cubicBezTo>
                    <a:cubicBezTo>
                      <a:pt x="880" y="1699"/>
                      <a:pt x="880" y="1699"/>
                      <a:pt x="880" y="1699"/>
                    </a:cubicBezTo>
                    <a:cubicBezTo>
                      <a:pt x="881" y="1698"/>
                      <a:pt x="881" y="1698"/>
                      <a:pt x="882" y="1698"/>
                    </a:cubicBezTo>
                    <a:cubicBezTo>
                      <a:pt x="883" y="1697"/>
                      <a:pt x="885" y="1696"/>
                      <a:pt x="886" y="1695"/>
                    </a:cubicBezTo>
                    <a:cubicBezTo>
                      <a:pt x="887" y="1695"/>
                      <a:pt x="888" y="1695"/>
                      <a:pt x="889" y="1694"/>
                    </a:cubicBezTo>
                    <a:cubicBezTo>
                      <a:pt x="890" y="1694"/>
                      <a:pt x="891" y="1693"/>
                      <a:pt x="893" y="1693"/>
                    </a:cubicBezTo>
                    <a:cubicBezTo>
                      <a:pt x="895" y="1692"/>
                      <a:pt x="897" y="1691"/>
                      <a:pt x="899" y="1690"/>
                    </a:cubicBezTo>
                    <a:cubicBezTo>
                      <a:pt x="900" y="1690"/>
                      <a:pt x="901" y="1690"/>
                      <a:pt x="903" y="1689"/>
                    </a:cubicBezTo>
                    <a:cubicBezTo>
                      <a:pt x="903" y="1689"/>
                      <a:pt x="904" y="1689"/>
                      <a:pt x="904" y="1689"/>
                    </a:cubicBezTo>
                    <a:cubicBezTo>
                      <a:pt x="910" y="1687"/>
                      <a:pt x="917" y="1687"/>
                      <a:pt x="923" y="1687"/>
                    </a:cubicBezTo>
                    <a:cubicBezTo>
                      <a:pt x="923" y="1687"/>
                      <a:pt x="1503" y="1685"/>
                      <a:pt x="1525" y="1685"/>
                    </a:cubicBezTo>
                    <a:cubicBezTo>
                      <a:pt x="1531" y="1685"/>
                      <a:pt x="1538" y="1685"/>
                      <a:pt x="1545" y="1685"/>
                    </a:cubicBezTo>
                    <a:cubicBezTo>
                      <a:pt x="1548" y="1685"/>
                      <a:pt x="1551" y="1685"/>
                      <a:pt x="1554" y="1686"/>
                    </a:cubicBezTo>
                    <a:cubicBezTo>
                      <a:pt x="1554" y="1686"/>
                      <a:pt x="1555" y="1686"/>
                      <a:pt x="1555" y="1686"/>
                    </a:cubicBezTo>
                    <a:cubicBezTo>
                      <a:pt x="1557" y="1686"/>
                      <a:pt x="1560" y="1686"/>
                      <a:pt x="1562" y="1687"/>
                    </a:cubicBezTo>
                    <a:cubicBezTo>
                      <a:pt x="1562" y="1687"/>
                      <a:pt x="1563" y="1687"/>
                      <a:pt x="1563" y="1687"/>
                    </a:cubicBezTo>
                    <a:cubicBezTo>
                      <a:pt x="1563" y="1687"/>
                      <a:pt x="1563" y="1687"/>
                      <a:pt x="1563" y="1687"/>
                    </a:cubicBezTo>
                    <a:cubicBezTo>
                      <a:pt x="1566" y="1688"/>
                      <a:pt x="1568" y="1689"/>
                      <a:pt x="1570" y="1690"/>
                    </a:cubicBezTo>
                    <a:cubicBezTo>
                      <a:pt x="1570" y="1690"/>
                      <a:pt x="1571" y="1690"/>
                      <a:pt x="1571" y="1690"/>
                    </a:cubicBezTo>
                    <a:cubicBezTo>
                      <a:pt x="1573" y="1691"/>
                      <a:pt x="1575" y="1692"/>
                      <a:pt x="1577" y="1693"/>
                    </a:cubicBezTo>
                    <a:cubicBezTo>
                      <a:pt x="1577" y="1693"/>
                      <a:pt x="1577" y="1693"/>
                      <a:pt x="1578" y="1693"/>
                    </a:cubicBezTo>
                    <a:cubicBezTo>
                      <a:pt x="1578" y="1694"/>
                      <a:pt x="1578" y="1694"/>
                      <a:pt x="1578" y="1694"/>
                    </a:cubicBezTo>
                    <a:cubicBezTo>
                      <a:pt x="1580" y="1695"/>
                      <a:pt x="1581" y="1696"/>
                      <a:pt x="1582" y="1697"/>
                    </a:cubicBezTo>
                    <a:cubicBezTo>
                      <a:pt x="1584" y="1698"/>
                      <a:pt x="1586" y="1700"/>
                      <a:pt x="1588" y="1703"/>
                    </a:cubicBezTo>
                    <a:cubicBezTo>
                      <a:pt x="1590" y="1706"/>
                      <a:pt x="1592" y="1710"/>
                      <a:pt x="1592" y="1714"/>
                    </a:cubicBezTo>
                    <a:cubicBezTo>
                      <a:pt x="1592" y="1717"/>
                      <a:pt x="1592" y="1717"/>
                      <a:pt x="1592" y="1717"/>
                    </a:cubicBezTo>
                    <a:cubicBezTo>
                      <a:pt x="1592" y="1717"/>
                      <a:pt x="1592" y="1717"/>
                      <a:pt x="1592" y="1717"/>
                    </a:cubicBezTo>
                    <a:cubicBezTo>
                      <a:pt x="1592" y="1731"/>
                      <a:pt x="1592" y="1746"/>
                      <a:pt x="1592" y="1760"/>
                    </a:cubicBezTo>
                    <a:cubicBezTo>
                      <a:pt x="1592" y="1764"/>
                      <a:pt x="1593" y="1767"/>
                      <a:pt x="1592" y="1771"/>
                    </a:cubicBezTo>
                    <a:close/>
                    <a:moveTo>
                      <a:pt x="1671" y="1490"/>
                    </a:moveTo>
                    <a:cubicBezTo>
                      <a:pt x="1671" y="1490"/>
                      <a:pt x="1670" y="1489"/>
                      <a:pt x="1670" y="1489"/>
                    </a:cubicBezTo>
                    <a:cubicBezTo>
                      <a:pt x="1670" y="1489"/>
                      <a:pt x="1669" y="1489"/>
                      <a:pt x="1669" y="1488"/>
                    </a:cubicBezTo>
                    <a:cubicBezTo>
                      <a:pt x="1667" y="1486"/>
                      <a:pt x="1666" y="1483"/>
                      <a:pt x="1665" y="1480"/>
                    </a:cubicBezTo>
                    <a:cubicBezTo>
                      <a:pt x="1665" y="1477"/>
                      <a:pt x="1665" y="1477"/>
                      <a:pt x="1665" y="1477"/>
                    </a:cubicBezTo>
                    <a:cubicBezTo>
                      <a:pt x="1665" y="1475"/>
                      <a:pt x="1665" y="1473"/>
                      <a:pt x="1665" y="1471"/>
                    </a:cubicBezTo>
                    <a:cubicBezTo>
                      <a:pt x="1665" y="1471"/>
                      <a:pt x="1665" y="1471"/>
                      <a:pt x="1665" y="1471"/>
                    </a:cubicBezTo>
                    <a:cubicBezTo>
                      <a:pt x="1664" y="1463"/>
                      <a:pt x="1662" y="1454"/>
                      <a:pt x="1663" y="1445"/>
                    </a:cubicBezTo>
                    <a:cubicBezTo>
                      <a:pt x="1663" y="1443"/>
                      <a:pt x="1663" y="1443"/>
                      <a:pt x="1663" y="1443"/>
                    </a:cubicBezTo>
                    <a:cubicBezTo>
                      <a:pt x="1662" y="1440"/>
                      <a:pt x="1663" y="1437"/>
                      <a:pt x="1665" y="1435"/>
                    </a:cubicBezTo>
                    <a:cubicBezTo>
                      <a:pt x="1667" y="1433"/>
                      <a:pt x="1669" y="1431"/>
                      <a:pt x="1673" y="1429"/>
                    </a:cubicBezTo>
                    <a:cubicBezTo>
                      <a:pt x="1676" y="1427"/>
                      <a:pt x="1680" y="1426"/>
                      <a:pt x="1684" y="1425"/>
                    </a:cubicBezTo>
                    <a:cubicBezTo>
                      <a:pt x="1684" y="1425"/>
                      <a:pt x="1684" y="1425"/>
                      <a:pt x="1684" y="1425"/>
                    </a:cubicBezTo>
                    <a:cubicBezTo>
                      <a:pt x="1685" y="1425"/>
                      <a:pt x="1685" y="1425"/>
                      <a:pt x="1685" y="1425"/>
                    </a:cubicBezTo>
                    <a:cubicBezTo>
                      <a:pt x="1687" y="1424"/>
                      <a:pt x="1689" y="1424"/>
                      <a:pt x="1690" y="1424"/>
                    </a:cubicBezTo>
                    <a:cubicBezTo>
                      <a:pt x="1691" y="1424"/>
                      <a:pt x="1692" y="1424"/>
                      <a:pt x="1693" y="1424"/>
                    </a:cubicBezTo>
                    <a:cubicBezTo>
                      <a:pt x="1700" y="1423"/>
                      <a:pt x="1708" y="1423"/>
                      <a:pt x="1716" y="1423"/>
                    </a:cubicBezTo>
                    <a:cubicBezTo>
                      <a:pt x="1769" y="1423"/>
                      <a:pt x="1769" y="1423"/>
                      <a:pt x="1769" y="1423"/>
                    </a:cubicBezTo>
                    <a:cubicBezTo>
                      <a:pt x="1772" y="1423"/>
                      <a:pt x="1775" y="1423"/>
                      <a:pt x="1778" y="1424"/>
                    </a:cubicBezTo>
                    <a:cubicBezTo>
                      <a:pt x="1792" y="1425"/>
                      <a:pt x="1808" y="1429"/>
                      <a:pt x="1810" y="1442"/>
                    </a:cubicBezTo>
                    <a:cubicBezTo>
                      <a:pt x="1814" y="1454"/>
                      <a:pt x="1815" y="1466"/>
                      <a:pt x="1817" y="1478"/>
                    </a:cubicBezTo>
                    <a:cubicBezTo>
                      <a:pt x="1818" y="1480"/>
                      <a:pt x="1818" y="1480"/>
                      <a:pt x="1818" y="1480"/>
                    </a:cubicBezTo>
                    <a:cubicBezTo>
                      <a:pt x="1818" y="1482"/>
                      <a:pt x="1818" y="1485"/>
                      <a:pt x="1817" y="1487"/>
                    </a:cubicBezTo>
                    <a:cubicBezTo>
                      <a:pt x="1817" y="1487"/>
                      <a:pt x="1817" y="1488"/>
                      <a:pt x="1816" y="1488"/>
                    </a:cubicBezTo>
                    <a:cubicBezTo>
                      <a:pt x="1816" y="1488"/>
                      <a:pt x="1816" y="1488"/>
                      <a:pt x="1816" y="1488"/>
                    </a:cubicBezTo>
                    <a:cubicBezTo>
                      <a:pt x="1816" y="1488"/>
                      <a:pt x="1816" y="1488"/>
                      <a:pt x="1816" y="1488"/>
                    </a:cubicBezTo>
                    <a:cubicBezTo>
                      <a:pt x="1813" y="1494"/>
                      <a:pt x="1807" y="1497"/>
                      <a:pt x="1799" y="1499"/>
                    </a:cubicBezTo>
                    <a:cubicBezTo>
                      <a:pt x="1798" y="1499"/>
                      <a:pt x="1798" y="1499"/>
                      <a:pt x="1797" y="1499"/>
                    </a:cubicBezTo>
                    <a:cubicBezTo>
                      <a:pt x="1796" y="1500"/>
                      <a:pt x="1796" y="1500"/>
                      <a:pt x="1795" y="1500"/>
                    </a:cubicBezTo>
                    <a:cubicBezTo>
                      <a:pt x="1794" y="1500"/>
                      <a:pt x="1794" y="1500"/>
                      <a:pt x="1793" y="1500"/>
                    </a:cubicBezTo>
                    <a:cubicBezTo>
                      <a:pt x="1792" y="1500"/>
                      <a:pt x="1790" y="1501"/>
                      <a:pt x="1789" y="1501"/>
                    </a:cubicBezTo>
                    <a:cubicBezTo>
                      <a:pt x="1771" y="1503"/>
                      <a:pt x="1750" y="1501"/>
                      <a:pt x="1741" y="1501"/>
                    </a:cubicBezTo>
                    <a:cubicBezTo>
                      <a:pt x="1707" y="1501"/>
                      <a:pt x="1707" y="1501"/>
                      <a:pt x="1707" y="1501"/>
                    </a:cubicBezTo>
                    <a:cubicBezTo>
                      <a:pt x="1704" y="1501"/>
                      <a:pt x="1702" y="1501"/>
                      <a:pt x="1699" y="1501"/>
                    </a:cubicBezTo>
                    <a:cubicBezTo>
                      <a:pt x="1697" y="1501"/>
                      <a:pt x="1695" y="1500"/>
                      <a:pt x="1693" y="1500"/>
                    </a:cubicBezTo>
                    <a:cubicBezTo>
                      <a:pt x="1693" y="1500"/>
                      <a:pt x="1692" y="1500"/>
                      <a:pt x="1692" y="1500"/>
                    </a:cubicBezTo>
                    <a:cubicBezTo>
                      <a:pt x="1691" y="1500"/>
                      <a:pt x="1691" y="1500"/>
                      <a:pt x="1691" y="1500"/>
                    </a:cubicBezTo>
                    <a:cubicBezTo>
                      <a:pt x="1689" y="1499"/>
                      <a:pt x="1687" y="1499"/>
                      <a:pt x="1685" y="1498"/>
                    </a:cubicBezTo>
                    <a:cubicBezTo>
                      <a:pt x="1684" y="1498"/>
                      <a:pt x="1684" y="1497"/>
                      <a:pt x="1683" y="1497"/>
                    </a:cubicBezTo>
                    <a:cubicBezTo>
                      <a:pt x="1681" y="1496"/>
                      <a:pt x="1680" y="1496"/>
                      <a:pt x="1678" y="1495"/>
                    </a:cubicBezTo>
                    <a:cubicBezTo>
                      <a:pt x="1676" y="1494"/>
                      <a:pt x="1674" y="1492"/>
                      <a:pt x="1672" y="1491"/>
                    </a:cubicBezTo>
                    <a:cubicBezTo>
                      <a:pt x="1672" y="1491"/>
                      <a:pt x="1671" y="1490"/>
                      <a:pt x="1671" y="1490"/>
                    </a:cubicBezTo>
                    <a:close/>
                    <a:moveTo>
                      <a:pt x="1680" y="1622"/>
                    </a:moveTo>
                    <a:cubicBezTo>
                      <a:pt x="1677" y="1618"/>
                      <a:pt x="1676" y="1615"/>
                      <a:pt x="1675" y="1612"/>
                    </a:cubicBezTo>
                    <a:cubicBezTo>
                      <a:pt x="1675" y="1607"/>
                      <a:pt x="1675" y="1607"/>
                      <a:pt x="1675" y="1607"/>
                    </a:cubicBezTo>
                    <a:cubicBezTo>
                      <a:pt x="1675" y="1607"/>
                      <a:pt x="1675" y="1607"/>
                      <a:pt x="1675" y="1607"/>
                    </a:cubicBezTo>
                    <a:cubicBezTo>
                      <a:pt x="1674" y="1593"/>
                      <a:pt x="1673" y="1580"/>
                      <a:pt x="1672" y="1567"/>
                    </a:cubicBezTo>
                    <a:cubicBezTo>
                      <a:pt x="1672" y="1567"/>
                      <a:pt x="1672" y="1567"/>
                      <a:pt x="1672" y="1567"/>
                    </a:cubicBezTo>
                    <a:cubicBezTo>
                      <a:pt x="1672" y="1566"/>
                      <a:pt x="1672" y="1566"/>
                      <a:pt x="1672" y="1566"/>
                    </a:cubicBezTo>
                    <a:cubicBezTo>
                      <a:pt x="1672" y="1565"/>
                      <a:pt x="1672" y="1564"/>
                      <a:pt x="1672" y="1563"/>
                    </a:cubicBezTo>
                    <a:cubicBezTo>
                      <a:pt x="1675" y="1535"/>
                      <a:pt x="1735" y="1542"/>
                      <a:pt x="1754" y="1542"/>
                    </a:cubicBezTo>
                    <a:cubicBezTo>
                      <a:pt x="1776" y="1542"/>
                      <a:pt x="1819" y="1537"/>
                      <a:pt x="1832" y="1559"/>
                    </a:cubicBezTo>
                    <a:cubicBezTo>
                      <a:pt x="1833" y="1561"/>
                      <a:pt x="1835" y="1563"/>
                      <a:pt x="1835" y="1565"/>
                    </a:cubicBezTo>
                    <a:cubicBezTo>
                      <a:pt x="1836" y="1568"/>
                      <a:pt x="1836" y="1568"/>
                      <a:pt x="1836" y="1568"/>
                    </a:cubicBezTo>
                    <a:cubicBezTo>
                      <a:pt x="1836" y="1568"/>
                      <a:pt x="1836" y="1568"/>
                      <a:pt x="1836" y="1568"/>
                    </a:cubicBezTo>
                    <a:cubicBezTo>
                      <a:pt x="1837" y="1575"/>
                      <a:pt x="1838" y="1581"/>
                      <a:pt x="1840" y="1588"/>
                    </a:cubicBezTo>
                    <a:cubicBezTo>
                      <a:pt x="1844" y="1611"/>
                      <a:pt x="1844" y="1611"/>
                      <a:pt x="1844" y="1611"/>
                    </a:cubicBezTo>
                    <a:cubicBezTo>
                      <a:pt x="1845" y="1615"/>
                      <a:pt x="1844" y="1618"/>
                      <a:pt x="1843" y="1621"/>
                    </a:cubicBezTo>
                    <a:cubicBezTo>
                      <a:pt x="1842" y="1623"/>
                      <a:pt x="1840" y="1625"/>
                      <a:pt x="1838" y="1627"/>
                    </a:cubicBezTo>
                    <a:cubicBezTo>
                      <a:pt x="1838" y="1627"/>
                      <a:pt x="1837" y="1628"/>
                      <a:pt x="1836" y="1629"/>
                    </a:cubicBezTo>
                    <a:cubicBezTo>
                      <a:pt x="1836" y="1629"/>
                      <a:pt x="1835" y="1629"/>
                      <a:pt x="1835" y="1630"/>
                    </a:cubicBezTo>
                    <a:cubicBezTo>
                      <a:pt x="1835" y="1630"/>
                      <a:pt x="1834" y="1630"/>
                      <a:pt x="1834" y="1630"/>
                    </a:cubicBezTo>
                    <a:cubicBezTo>
                      <a:pt x="1833" y="1631"/>
                      <a:pt x="1832" y="1631"/>
                      <a:pt x="1830" y="1632"/>
                    </a:cubicBezTo>
                    <a:cubicBezTo>
                      <a:pt x="1829" y="1633"/>
                      <a:pt x="1828" y="1633"/>
                      <a:pt x="1827" y="1634"/>
                    </a:cubicBezTo>
                    <a:cubicBezTo>
                      <a:pt x="1826" y="1634"/>
                      <a:pt x="1825" y="1634"/>
                      <a:pt x="1825" y="1634"/>
                    </a:cubicBezTo>
                    <a:cubicBezTo>
                      <a:pt x="1824" y="1635"/>
                      <a:pt x="1823" y="1635"/>
                      <a:pt x="1822" y="1635"/>
                    </a:cubicBezTo>
                    <a:cubicBezTo>
                      <a:pt x="1821" y="1635"/>
                      <a:pt x="1820" y="1636"/>
                      <a:pt x="1819" y="1636"/>
                    </a:cubicBezTo>
                    <a:cubicBezTo>
                      <a:pt x="1818" y="1636"/>
                      <a:pt x="1818" y="1636"/>
                      <a:pt x="1818" y="1636"/>
                    </a:cubicBezTo>
                    <a:cubicBezTo>
                      <a:pt x="1816" y="1636"/>
                      <a:pt x="1814" y="1637"/>
                      <a:pt x="1812" y="1637"/>
                    </a:cubicBezTo>
                    <a:cubicBezTo>
                      <a:pt x="1809" y="1637"/>
                      <a:pt x="1807" y="1637"/>
                      <a:pt x="1805" y="1637"/>
                    </a:cubicBezTo>
                    <a:cubicBezTo>
                      <a:pt x="1805" y="1637"/>
                      <a:pt x="1805" y="1637"/>
                      <a:pt x="1805" y="1637"/>
                    </a:cubicBezTo>
                    <a:cubicBezTo>
                      <a:pt x="1804" y="1637"/>
                      <a:pt x="1804" y="1637"/>
                      <a:pt x="1804" y="1637"/>
                    </a:cubicBezTo>
                    <a:cubicBezTo>
                      <a:pt x="1804" y="1637"/>
                      <a:pt x="1804" y="1637"/>
                      <a:pt x="1804" y="1637"/>
                    </a:cubicBezTo>
                    <a:cubicBezTo>
                      <a:pt x="1777" y="1637"/>
                      <a:pt x="1750" y="1637"/>
                      <a:pt x="1722" y="1638"/>
                    </a:cubicBezTo>
                    <a:cubicBezTo>
                      <a:pt x="1719" y="1638"/>
                      <a:pt x="1716" y="1637"/>
                      <a:pt x="1714" y="1637"/>
                    </a:cubicBezTo>
                    <a:cubicBezTo>
                      <a:pt x="1713" y="1637"/>
                      <a:pt x="1712" y="1637"/>
                      <a:pt x="1712" y="1637"/>
                    </a:cubicBezTo>
                    <a:cubicBezTo>
                      <a:pt x="1709" y="1636"/>
                      <a:pt x="1707" y="1636"/>
                      <a:pt x="1705" y="1636"/>
                    </a:cubicBezTo>
                    <a:cubicBezTo>
                      <a:pt x="1705" y="1636"/>
                      <a:pt x="1705" y="1636"/>
                      <a:pt x="1705" y="1636"/>
                    </a:cubicBezTo>
                    <a:cubicBezTo>
                      <a:pt x="1704" y="1635"/>
                      <a:pt x="1704" y="1635"/>
                      <a:pt x="1704" y="1635"/>
                    </a:cubicBezTo>
                    <a:cubicBezTo>
                      <a:pt x="1701" y="1635"/>
                      <a:pt x="1699" y="1634"/>
                      <a:pt x="1697" y="1633"/>
                    </a:cubicBezTo>
                    <a:cubicBezTo>
                      <a:pt x="1696" y="1633"/>
                      <a:pt x="1695" y="1632"/>
                      <a:pt x="1695" y="1632"/>
                    </a:cubicBezTo>
                    <a:cubicBezTo>
                      <a:pt x="1693" y="1632"/>
                      <a:pt x="1692" y="1631"/>
                      <a:pt x="1691" y="1630"/>
                    </a:cubicBezTo>
                    <a:cubicBezTo>
                      <a:pt x="1691" y="1630"/>
                      <a:pt x="1690" y="1630"/>
                      <a:pt x="1690" y="1630"/>
                    </a:cubicBezTo>
                    <a:cubicBezTo>
                      <a:pt x="1686" y="1628"/>
                      <a:pt x="1682" y="1625"/>
                      <a:pt x="1680" y="1622"/>
                    </a:cubicBezTo>
                    <a:close/>
                    <a:moveTo>
                      <a:pt x="1875" y="1783"/>
                    </a:moveTo>
                    <a:cubicBezTo>
                      <a:pt x="1873" y="1787"/>
                      <a:pt x="1870" y="1790"/>
                      <a:pt x="1866" y="1793"/>
                    </a:cubicBezTo>
                    <a:cubicBezTo>
                      <a:pt x="1862" y="1796"/>
                      <a:pt x="1858" y="1799"/>
                      <a:pt x="1852" y="1800"/>
                    </a:cubicBezTo>
                    <a:cubicBezTo>
                      <a:pt x="1846" y="1802"/>
                      <a:pt x="1840" y="1803"/>
                      <a:pt x="1833" y="1803"/>
                    </a:cubicBezTo>
                    <a:cubicBezTo>
                      <a:pt x="1815" y="1803"/>
                      <a:pt x="1815" y="1803"/>
                      <a:pt x="1815" y="1803"/>
                    </a:cubicBezTo>
                    <a:cubicBezTo>
                      <a:pt x="1814" y="1803"/>
                      <a:pt x="1814" y="1803"/>
                      <a:pt x="1814" y="1803"/>
                    </a:cubicBezTo>
                    <a:cubicBezTo>
                      <a:pt x="1789" y="1803"/>
                      <a:pt x="1765" y="1803"/>
                      <a:pt x="1740" y="1803"/>
                    </a:cubicBezTo>
                    <a:cubicBezTo>
                      <a:pt x="1737" y="1803"/>
                      <a:pt x="1734" y="1803"/>
                      <a:pt x="1731" y="1803"/>
                    </a:cubicBezTo>
                    <a:cubicBezTo>
                      <a:pt x="1730" y="1803"/>
                      <a:pt x="1730" y="1803"/>
                      <a:pt x="1729" y="1803"/>
                    </a:cubicBezTo>
                    <a:cubicBezTo>
                      <a:pt x="1726" y="1802"/>
                      <a:pt x="1724" y="1802"/>
                      <a:pt x="1721" y="1801"/>
                    </a:cubicBezTo>
                    <a:cubicBezTo>
                      <a:pt x="1721" y="1801"/>
                      <a:pt x="1721" y="1801"/>
                      <a:pt x="1720" y="1801"/>
                    </a:cubicBezTo>
                    <a:cubicBezTo>
                      <a:pt x="1720" y="1801"/>
                      <a:pt x="1720" y="1801"/>
                      <a:pt x="1720" y="1801"/>
                    </a:cubicBezTo>
                    <a:cubicBezTo>
                      <a:pt x="1709" y="1798"/>
                      <a:pt x="1698" y="1792"/>
                      <a:pt x="1692" y="1783"/>
                    </a:cubicBezTo>
                    <a:cubicBezTo>
                      <a:pt x="1692" y="1783"/>
                      <a:pt x="1692" y="1783"/>
                      <a:pt x="1692" y="1783"/>
                    </a:cubicBezTo>
                    <a:cubicBezTo>
                      <a:pt x="1692" y="1783"/>
                      <a:pt x="1692" y="1783"/>
                      <a:pt x="1692" y="1783"/>
                    </a:cubicBezTo>
                    <a:cubicBezTo>
                      <a:pt x="1691" y="1782"/>
                      <a:pt x="1690" y="1780"/>
                      <a:pt x="1690" y="1778"/>
                    </a:cubicBezTo>
                    <a:cubicBezTo>
                      <a:pt x="1689" y="1777"/>
                      <a:pt x="1689" y="1776"/>
                      <a:pt x="1689" y="1775"/>
                    </a:cubicBezTo>
                    <a:cubicBezTo>
                      <a:pt x="1688" y="1774"/>
                      <a:pt x="1688" y="1773"/>
                      <a:pt x="1688" y="1772"/>
                    </a:cubicBezTo>
                    <a:cubicBezTo>
                      <a:pt x="1688" y="1772"/>
                      <a:pt x="1688" y="1771"/>
                      <a:pt x="1688" y="1771"/>
                    </a:cubicBezTo>
                    <a:cubicBezTo>
                      <a:pt x="1687" y="1769"/>
                      <a:pt x="1687" y="1769"/>
                      <a:pt x="1687" y="1769"/>
                    </a:cubicBezTo>
                    <a:cubicBezTo>
                      <a:pt x="1687" y="1769"/>
                      <a:pt x="1687" y="1769"/>
                      <a:pt x="1687" y="1769"/>
                    </a:cubicBezTo>
                    <a:cubicBezTo>
                      <a:pt x="1686" y="1756"/>
                      <a:pt x="1685" y="1742"/>
                      <a:pt x="1684" y="1728"/>
                    </a:cubicBezTo>
                    <a:cubicBezTo>
                      <a:pt x="1684" y="1725"/>
                      <a:pt x="1684" y="1723"/>
                      <a:pt x="1684" y="1721"/>
                    </a:cubicBezTo>
                    <a:cubicBezTo>
                      <a:pt x="1683" y="1714"/>
                      <a:pt x="1683" y="1714"/>
                      <a:pt x="1683" y="1714"/>
                    </a:cubicBezTo>
                    <a:cubicBezTo>
                      <a:pt x="1683" y="1713"/>
                      <a:pt x="1683" y="1713"/>
                      <a:pt x="1683" y="1713"/>
                    </a:cubicBezTo>
                    <a:cubicBezTo>
                      <a:pt x="1683" y="1711"/>
                      <a:pt x="1683" y="1710"/>
                      <a:pt x="1684" y="1709"/>
                    </a:cubicBezTo>
                    <a:cubicBezTo>
                      <a:pt x="1684" y="1708"/>
                      <a:pt x="1684" y="1707"/>
                      <a:pt x="1684" y="1707"/>
                    </a:cubicBezTo>
                    <a:cubicBezTo>
                      <a:pt x="1685" y="1706"/>
                      <a:pt x="1685" y="1705"/>
                      <a:pt x="1685" y="1704"/>
                    </a:cubicBezTo>
                    <a:cubicBezTo>
                      <a:pt x="1686" y="1703"/>
                      <a:pt x="1686" y="1703"/>
                      <a:pt x="1686" y="1702"/>
                    </a:cubicBezTo>
                    <a:cubicBezTo>
                      <a:pt x="1686" y="1702"/>
                      <a:pt x="1686" y="1702"/>
                      <a:pt x="1686" y="1702"/>
                    </a:cubicBezTo>
                    <a:cubicBezTo>
                      <a:pt x="1687" y="1700"/>
                      <a:pt x="1688" y="1699"/>
                      <a:pt x="1689" y="1698"/>
                    </a:cubicBezTo>
                    <a:cubicBezTo>
                      <a:pt x="1690" y="1697"/>
                      <a:pt x="1691" y="1697"/>
                      <a:pt x="1691" y="1696"/>
                    </a:cubicBezTo>
                    <a:cubicBezTo>
                      <a:pt x="1692" y="1695"/>
                      <a:pt x="1693" y="1695"/>
                      <a:pt x="1694" y="1694"/>
                    </a:cubicBezTo>
                    <a:cubicBezTo>
                      <a:pt x="1695" y="1694"/>
                      <a:pt x="1695" y="1693"/>
                      <a:pt x="1695" y="1693"/>
                    </a:cubicBezTo>
                    <a:cubicBezTo>
                      <a:pt x="1695" y="1693"/>
                      <a:pt x="1696" y="1693"/>
                      <a:pt x="1696" y="1693"/>
                    </a:cubicBezTo>
                    <a:cubicBezTo>
                      <a:pt x="1698" y="1692"/>
                      <a:pt x="1699" y="1691"/>
                      <a:pt x="1701" y="1690"/>
                    </a:cubicBezTo>
                    <a:cubicBezTo>
                      <a:pt x="1702" y="1690"/>
                      <a:pt x="1702" y="1689"/>
                      <a:pt x="1702" y="1689"/>
                    </a:cubicBezTo>
                    <a:cubicBezTo>
                      <a:pt x="1703" y="1689"/>
                      <a:pt x="1703" y="1689"/>
                      <a:pt x="1703" y="1689"/>
                    </a:cubicBezTo>
                    <a:cubicBezTo>
                      <a:pt x="1704" y="1689"/>
                      <a:pt x="1704" y="1689"/>
                      <a:pt x="1705" y="1688"/>
                    </a:cubicBezTo>
                    <a:cubicBezTo>
                      <a:pt x="1706" y="1688"/>
                      <a:pt x="1708" y="1687"/>
                      <a:pt x="1709" y="1687"/>
                    </a:cubicBezTo>
                    <a:cubicBezTo>
                      <a:pt x="1710" y="1687"/>
                      <a:pt x="1711" y="1686"/>
                      <a:pt x="1712" y="1686"/>
                    </a:cubicBezTo>
                    <a:cubicBezTo>
                      <a:pt x="1713" y="1686"/>
                      <a:pt x="1714" y="1686"/>
                      <a:pt x="1714" y="1686"/>
                    </a:cubicBezTo>
                    <a:cubicBezTo>
                      <a:pt x="1717" y="1685"/>
                      <a:pt x="1720" y="1685"/>
                      <a:pt x="1723" y="1685"/>
                    </a:cubicBezTo>
                    <a:cubicBezTo>
                      <a:pt x="1723" y="1685"/>
                      <a:pt x="1724" y="1685"/>
                      <a:pt x="1724" y="1685"/>
                    </a:cubicBezTo>
                    <a:cubicBezTo>
                      <a:pt x="1725" y="1685"/>
                      <a:pt x="1726" y="1685"/>
                      <a:pt x="1727" y="1685"/>
                    </a:cubicBezTo>
                    <a:cubicBezTo>
                      <a:pt x="1731" y="1685"/>
                      <a:pt x="1731" y="1685"/>
                      <a:pt x="1731" y="1685"/>
                    </a:cubicBezTo>
                    <a:cubicBezTo>
                      <a:pt x="1736" y="1684"/>
                      <a:pt x="1740" y="1684"/>
                      <a:pt x="1744" y="1684"/>
                    </a:cubicBezTo>
                    <a:cubicBezTo>
                      <a:pt x="1748" y="1684"/>
                      <a:pt x="1752" y="1684"/>
                      <a:pt x="1755" y="1684"/>
                    </a:cubicBezTo>
                    <a:cubicBezTo>
                      <a:pt x="1791" y="1684"/>
                      <a:pt x="1791" y="1684"/>
                      <a:pt x="1791" y="1684"/>
                    </a:cubicBezTo>
                    <a:cubicBezTo>
                      <a:pt x="1801" y="1684"/>
                      <a:pt x="1811" y="1684"/>
                      <a:pt x="1820" y="1685"/>
                    </a:cubicBezTo>
                    <a:cubicBezTo>
                      <a:pt x="1822" y="1685"/>
                      <a:pt x="1823" y="1685"/>
                      <a:pt x="1825" y="1685"/>
                    </a:cubicBezTo>
                    <a:cubicBezTo>
                      <a:pt x="1826" y="1686"/>
                      <a:pt x="1827" y="1686"/>
                      <a:pt x="1828" y="1686"/>
                    </a:cubicBezTo>
                    <a:cubicBezTo>
                      <a:pt x="1828" y="1686"/>
                      <a:pt x="1829" y="1686"/>
                      <a:pt x="1830" y="1686"/>
                    </a:cubicBezTo>
                    <a:cubicBezTo>
                      <a:pt x="1830" y="1686"/>
                      <a:pt x="1831" y="1686"/>
                      <a:pt x="1831" y="1687"/>
                    </a:cubicBezTo>
                    <a:cubicBezTo>
                      <a:pt x="1832" y="1687"/>
                      <a:pt x="1832" y="1687"/>
                      <a:pt x="1833" y="1687"/>
                    </a:cubicBezTo>
                    <a:cubicBezTo>
                      <a:pt x="1834" y="1687"/>
                      <a:pt x="1836" y="1688"/>
                      <a:pt x="1838" y="1689"/>
                    </a:cubicBezTo>
                    <a:cubicBezTo>
                      <a:pt x="1839" y="1689"/>
                      <a:pt x="1840" y="1689"/>
                      <a:pt x="1841" y="1690"/>
                    </a:cubicBezTo>
                    <a:cubicBezTo>
                      <a:pt x="1842" y="1690"/>
                      <a:pt x="1842" y="1690"/>
                      <a:pt x="1843" y="1691"/>
                    </a:cubicBezTo>
                    <a:cubicBezTo>
                      <a:pt x="1845" y="1691"/>
                      <a:pt x="1846" y="1692"/>
                      <a:pt x="1847" y="1693"/>
                    </a:cubicBezTo>
                    <a:cubicBezTo>
                      <a:pt x="1852" y="1695"/>
                      <a:pt x="1856" y="1698"/>
                      <a:pt x="1859" y="1702"/>
                    </a:cubicBezTo>
                    <a:cubicBezTo>
                      <a:pt x="1862" y="1705"/>
                      <a:pt x="1864" y="1709"/>
                      <a:pt x="1865" y="1713"/>
                    </a:cubicBezTo>
                    <a:cubicBezTo>
                      <a:pt x="1870" y="1736"/>
                      <a:pt x="1870" y="1736"/>
                      <a:pt x="1870" y="1736"/>
                    </a:cubicBezTo>
                    <a:cubicBezTo>
                      <a:pt x="1871" y="1746"/>
                      <a:pt x="1873" y="1755"/>
                      <a:pt x="1875" y="1764"/>
                    </a:cubicBezTo>
                    <a:cubicBezTo>
                      <a:pt x="1875" y="1764"/>
                      <a:pt x="1875" y="1764"/>
                      <a:pt x="1875" y="1764"/>
                    </a:cubicBezTo>
                    <a:cubicBezTo>
                      <a:pt x="1876" y="1770"/>
                      <a:pt x="1876" y="1770"/>
                      <a:pt x="1876" y="1770"/>
                    </a:cubicBezTo>
                    <a:cubicBezTo>
                      <a:pt x="1877" y="1775"/>
                      <a:pt x="1877" y="1779"/>
                      <a:pt x="1875" y="1783"/>
                    </a:cubicBezTo>
                    <a:close/>
                    <a:moveTo>
                      <a:pt x="2041" y="1494"/>
                    </a:moveTo>
                    <a:cubicBezTo>
                      <a:pt x="2036" y="1492"/>
                      <a:pt x="2032" y="1490"/>
                      <a:pt x="2030" y="1487"/>
                    </a:cubicBezTo>
                    <a:cubicBezTo>
                      <a:pt x="2027" y="1485"/>
                      <a:pt x="2024" y="1482"/>
                      <a:pt x="2023" y="1479"/>
                    </a:cubicBezTo>
                    <a:cubicBezTo>
                      <a:pt x="2021" y="1474"/>
                      <a:pt x="2021" y="1474"/>
                      <a:pt x="2021" y="1474"/>
                    </a:cubicBezTo>
                    <a:cubicBezTo>
                      <a:pt x="2019" y="1467"/>
                      <a:pt x="2016" y="1460"/>
                      <a:pt x="2014" y="1453"/>
                    </a:cubicBezTo>
                    <a:cubicBezTo>
                      <a:pt x="2012" y="1449"/>
                      <a:pt x="2009" y="1444"/>
                      <a:pt x="2009" y="1439"/>
                    </a:cubicBezTo>
                    <a:cubicBezTo>
                      <a:pt x="2009" y="1439"/>
                      <a:pt x="2009" y="1438"/>
                      <a:pt x="2009" y="1437"/>
                    </a:cubicBezTo>
                    <a:cubicBezTo>
                      <a:pt x="2009" y="1437"/>
                      <a:pt x="2009" y="1437"/>
                      <a:pt x="2009" y="1437"/>
                    </a:cubicBezTo>
                    <a:cubicBezTo>
                      <a:pt x="2009" y="1436"/>
                      <a:pt x="2009" y="1436"/>
                      <a:pt x="2009" y="1436"/>
                    </a:cubicBezTo>
                    <a:cubicBezTo>
                      <a:pt x="2010" y="1435"/>
                      <a:pt x="2009" y="1435"/>
                      <a:pt x="2010" y="1434"/>
                    </a:cubicBezTo>
                    <a:cubicBezTo>
                      <a:pt x="2010" y="1434"/>
                      <a:pt x="2010" y="1434"/>
                      <a:pt x="2010" y="1434"/>
                    </a:cubicBezTo>
                    <a:cubicBezTo>
                      <a:pt x="2016" y="1421"/>
                      <a:pt x="2039" y="1423"/>
                      <a:pt x="2051" y="1423"/>
                    </a:cubicBezTo>
                    <a:cubicBezTo>
                      <a:pt x="2110" y="1422"/>
                      <a:pt x="2110" y="1422"/>
                      <a:pt x="2110" y="1422"/>
                    </a:cubicBezTo>
                    <a:cubicBezTo>
                      <a:pt x="2115" y="1422"/>
                      <a:pt x="2120" y="1423"/>
                      <a:pt x="2125" y="1424"/>
                    </a:cubicBezTo>
                    <a:cubicBezTo>
                      <a:pt x="2126" y="1424"/>
                      <a:pt x="2128" y="1424"/>
                      <a:pt x="2129" y="1425"/>
                    </a:cubicBezTo>
                    <a:cubicBezTo>
                      <a:pt x="2129" y="1425"/>
                      <a:pt x="2130" y="1425"/>
                      <a:pt x="2131" y="1425"/>
                    </a:cubicBezTo>
                    <a:cubicBezTo>
                      <a:pt x="2132" y="1425"/>
                      <a:pt x="2133" y="1426"/>
                      <a:pt x="2133" y="1426"/>
                    </a:cubicBezTo>
                    <a:cubicBezTo>
                      <a:pt x="2135" y="1426"/>
                      <a:pt x="2137" y="1427"/>
                      <a:pt x="2138" y="1428"/>
                    </a:cubicBezTo>
                    <a:cubicBezTo>
                      <a:pt x="2139" y="1428"/>
                      <a:pt x="2139" y="1428"/>
                      <a:pt x="2139" y="1428"/>
                    </a:cubicBezTo>
                    <a:cubicBezTo>
                      <a:pt x="2139" y="1428"/>
                      <a:pt x="2139" y="1428"/>
                      <a:pt x="2140" y="1428"/>
                    </a:cubicBezTo>
                    <a:cubicBezTo>
                      <a:pt x="2141" y="1429"/>
                      <a:pt x="2142" y="1429"/>
                      <a:pt x="2144" y="1430"/>
                    </a:cubicBezTo>
                    <a:cubicBezTo>
                      <a:pt x="2145" y="1431"/>
                      <a:pt x="2146" y="1431"/>
                      <a:pt x="2146" y="1431"/>
                    </a:cubicBezTo>
                    <a:cubicBezTo>
                      <a:pt x="2147" y="1432"/>
                      <a:pt x="2147" y="1432"/>
                      <a:pt x="2148" y="1432"/>
                    </a:cubicBezTo>
                    <a:cubicBezTo>
                      <a:pt x="2148" y="1433"/>
                      <a:pt x="2148" y="1433"/>
                      <a:pt x="2149" y="1433"/>
                    </a:cubicBezTo>
                    <a:cubicBezTo>
                      <a:pt x="2149" y="1433"/>
                      <a:pt x="2150" y="1434"/>
                      <a:pt x="2150" y="1434"/>
                    </a:cubicBezTo>
                    <a:cubicBezTo>
                      <a:pt x="2153" y="1436"/>
                      <a:pt x="2156" y="1439"/>
                      <a:pt x="2157" y="1442"/>
                    </a:cubicBezTo>
                    <a:cubicBezTo>
                      <a:pt x="2157" y="1442"/>
                      <a:pt x="2157" y="1442"/>
                      <a:pt x="2157" y="1442"/>
                    </a:cubicBezTo>
                    <a:cubicBezTo>
                      <a:pt x="2163" y="1450"/>
                      <a:pt x="2166" y="1460"/>
                      <a:pt x="2170" y="1468"/>
                    </a:cubicBezTo>
                    <a:cubicBezTo>
                      <a:pt x="2170" y="1468"/>
                      <a:pt x="2170" y="1468"/>
                      <a:pt x="2170" y="1468"/>
                    </a:cubicBezTo>
                    <a:cubicBezTo>
                      <a:pt x="2172" y="1473"/>
                      <a:pt x="2176" y="1477"/>
                      <a:pt x="2177" y="1482"/>
                    </a:cubicBezTo>
                    <a:cubicBezTo>
                      <a:pt x="2177" y="1482"/>
                      <a:pt x="2177" y="1483"/>
                      <a:pt x="2177" y="1483"/>
                    </a:cubicBezTo>
                    <a:cubicBezTo>
                      <a:pt x="2177" y="1483"/>
                      <a:pt x="2177" y="1483"/>
                      <a:pt x="2177" y="1483"/>
                    </a:cubicBezTo>
                    <a:cubicBezTo>
                      <a:pt x="2178" y="1492"/>
                      <a:pt x="2170" y="1496"/>
                      <a:pt x="2162" y="1498"/>
                    </a:cubicBezTo>
                    <a:cubicBezTo>
                      <a:pt x="2161" y="1498"/>
                      <a:pt x="2161" y="1498"/>
                      <a:pt x="2161" y="1499"/>
                    </a:cubicBezTo>
                    <a:cubicBezTo>
                      <a:pt x="2160" y="1499"/>
                      <a:pt x="2160" y="1499"/>
                      <a:pt x="2159" y="1499"/>
                    </a:cubicBezTo>
                    <a:cubicBezTo>
                      <a:pt x="2158" y="1499"/>
                      <a:pt x="2156" y="1499"/>
                      <a:pt x="2155" y="1500"/>
                    </a:cubicBezTo>
                    <a:cubicBezTo>
                      <a:pt x="2154" y="1500"/>
                      <a:pt x="2154" y="1500"/>
                      <a:pt x="2153" y="1500"/>
                    </a:cubicBezTo>
                    <a:cubicBezTo>
                      <a:pt x="2152" y="1500"/>
                      <a:pt x="2150" y="1500"/>
                      <a:pt x="2149" y="1500"/>
                    </a:cubicBezTo>
                    <a:cubicBezTo>
                      <a:pt x="2148" y="1500"/>
                      <a:pt x="2147" y="1500"/>
                      <a:pt x="2146" y="1500"/>
                    </a:cubicBezTo>
                    <a:cubicBezTo>
                      <a:pt x="2146" y="1500"/>
                      <a:pt x="2146" y="1500"/>
                      <a:pt x="2146" y="1500"/>
                    </a:cubicBezTo>
                    <a:cubicBezTo>
                      <a:pt x="2144" y="1500"/>
                      <a:pt x="2144" y="1500"/>
                      <a:pt x="2144" y="1500"/>
                    </a:cubicBezTo>
                    <a:cubicBezTo>
                      <a:pt x="2135" y="1500"/>
                      <a:pt x="2126" y="1500"/>
                      <a:pt x="2117" y="1500"/>
                    </a:cubicBezTo>
                    <a:cubicBezTo>
                      <a:pt x="2102" y="1500"/>
                      <a:pt x="2087" y="1500"/>
                      <a:pt x="2072" y="1500"/>
                    </a:cubicBezTo>
                    <a:cubicBezTo>
                      <a:pt x="2061" y="1500"/>
                      <a:pt x="2050" y="1499"/>
                      <a:pt x="2041" y="1494"/>
                    </a:cubicBezTo>
                    <a:cubicBezTo>
                      <a:pt x="2041" y="1494"/>
                      <a:pt x="2041" y="1494"/>
                      <a:pt x="2041" y="1494"/>
                    </a:cubicBezTo>
                    <a:close/>
                    <a:moveTo>
                      <a:pt x="2079" y="1621"/>
                    </a:moveTo>
                    <a:cubicBezTo>
                      <a:pt x="2076" y="1617"/>
                      <a:pt x="2073" y="1614"/>
                      <a:pt x="2072" y="1611"/>
                    </a:cubicBezTo>
                    <a:cubicBezTo>
                      <a:pt x="2064" y="1588"/>
                      <a:pt x="2064" y="1588"/>
                      <a:pt x="2064" y="1588"/>
                    </a:cubicBezTo>
                    <a:cubicBezTo>
                      <a:pt x="2061" y="1581"/>
                      <a:pt x="2059" y="1575"/>
                      <a:pt x="2056" y="1568"/>
                    </a:cubicBezTo>
                    <a:cubicBezTo>
                      <a:pt x="2056" y="1568"/>
                      <a:pt x="2056" y="1568"/>
                      <a:pt x="2056" y="1568"/>
                    </a:cubicBezTo>
                    <a:cubicBezTo>
                      <a:pt x="2055" y="1565"/>
                      <a:pt x="2055" y="1565"/>
                      <a:pt x="2055" y="1565"/>
                    </a:cubicBezTo>
                    <a:cubicBezTo>
                      <a:pt x="2054" y="1561"/>
                      <a:pt x="2054" y="1558"/>
                      <a:pt x="2055" y="1555"/>
                    </a:cubicBezTo>
                    <a:cubicBezTo>
                      <a:pt x="2056" y="1553"/>
                      <a:pt x="2057" y="1552"/>
                      <a:pt x="2059" y="1550"/>
                    </a:cubicBezTo>
                    <a:cubicBezTo>
                      <a:pt x="2059" y="1550"/>
                      <a:pt x="2059" y="1550"/>
                      <a:pt x="2060" y="1549"/>
                    </a:cubicBezTo>
                    <a:cubicBezTo>
                      <a:pt x="2060" y="1549"/>
                      <a:pt x="2061" y="1548"/>
                      <a:pt x="2061" y="1548"/>
                    </a:cubicBezTo>
                    <a:cubicBezTo>
                      <a:pt x="2064" y="1546"/>
                      <a:pt x="2068" y="1544"/>
                      <a:pt x="2072" y="1543"/>
                    </a:cubicBezTo>
                    <a:cubicBezTo>
                      <a:pt x="2076" y="1542"/>
                      <a:pt x="2080" y="1542"/>
                      <a:pt x="2084" y="1541"/>
                    </a:cubicBezTo>
                    <a:cubicBezTo>
                      <a:pt x="2100" y="1540"/>
                      <a:pt x="2117" y="1541"/>
                      <a:pt x="2125" y="1541"/>
                    </a:cubicBezTo>
                    <a:cubicBezTo>
                      <a:pt x="2153" y="1541"/>
                      <a:pt x="2202" y="1535"/>
                      <a:pt x="2218" y="1564"/>
                    </a:cubicBezTo>
                    <a:cubicBezTo>
                      <a:pt x="2218" y="1564"/>
                      <a:pt x="2218" y="1564"/>
                      <a:pt x="2218" y="1564"/>
                    </a:cubicBezTo>
                    <a:cubicBezTo>
                      <a:pt x="2218" y="1565"/>
                      <a:pt x="2218" y="1565"/>
                      <a:pt x="2218" y="1565"/>
                    </a:cubicBezTo>
                    <a:cubicBezTo>
                      <a:pt x="2218" y="1565"/>
                      <a:pt x="2218" y="1565"/>
                      <a:pt x="2218" y="1565"/>
                    </a:cubicBezTo>
                    <a:cubicBezTo>
                      <a:pt x="2224" y="1577"/>
                      <a:pt x="2230" y="1589"/>
                      <a:pt x="2236" y="1601"/>
                    </a:cubicBezTo>
                    <a:cubicBezTo>
                      <a:pt x="2238" y="1605"/>
                      <a:pt x="2241" y="1609"/>
                      <a:pt x="2242" y="1614"/>
                    </a:cubicBezTo>
                    <a:cubicBezTo>
                      <a:pt x="2242" y="1614"/>
                      <a:pt x="2242" y="1614"/>
                      <a:pt x="2242" y="1614"/>
                    </a:cubicBezTo>
                    <a:cubicBezTo>
                      <a:pt x="2242" y="1615"/>
                      <a:pt x="2242" y="1616"/>
                      <a:pt x="2242" y="1617"/>
                    </a:cubicBezTo>
                    <a:cubicBezTo>
                      <a:pt x="2242" y="1618"/>
                      <a:pt x="2242" y="1619"/>
                      <a:pt x="2242" y="1620"/>
                    </a:cubicBezTo>
                    <a:cubicBezTo>
                      <a:pt x="2242" y="1620"/>
                      <a:pt x="2242" y="1620"/>
                      <a:pt x="2242" y="1620"/>
                    </a:cubicBezTo>
                    <a:cubicBezTo>
                      <a:pt x="2242" y="1620"/>
                      <a:pt x="2242" y="1621"/>
                      <a:pt x="2242" y="1621"/>
                    </a:cubicBezTo>
                    <a:cubicBezTo>
                      <a:pt x="2242" y="1622"/>
                      <a:pt x="2241" y="1623"/>
                      <a:pt x="2240" y="1624"/>
                    </a:cubicBezTo>
                    <a:cubicBezTo>
                      <a:pt x="2240" y="1625"/>
                      <a:pt x="2240" y="1625"/>
                      <a:pt x="2240" y="1625"/>
                    </a:cubicBezTo>
                    <a:cubicBezTo>
                      <a:pt x="2239" y="1626"/>
                      <a:pt x="2238" y="1627"/>
                      <a:pt x="2237" y="1628"/>
                    </a:cubicBezTo>
                    <a:cubicBezTo>
                      <a:pt x="2237" y="1628"/>
                      <a:pt x="2237" y="1628"/>
                      <a:pt x="2237" y="1628"/>
                    </a:cubicBezTo>
                    <a:cubicBezTo>
                      <a:pt x="2236" y="1629"/>
                      <a:pt x="2236" y="1629"/>
                      <a:pt x="2236" y="1629"/>
                    </a:cubicBezTo>
                    <a:cubicBezTo>
                      <a:pt x="2235" y="1630"/>
                      <a:pt x="2234" y="1630"/>
                      <a:pt x="2234" y="1630"/>
                    </a:cubicBezTo>
                    <a:cubicBezTo>
                      <a:pt x="2231" y="1632"/>
                      <a:pt x="2229" y="1633"/>
                      <a:pt x="2225" y="1634"/>
                    </a:cubicBezTo>
                    <a:cubicBezTo>
                      <a:pt x="2225" y="1634"/>
                      <a:pt x="2224" y="1635"/>
                      <a:pt x="2223" y="1635"/>
                    </a:cubicBezTo>
                    <a:cubicBezTo>
                      <a:pt x="2221" y="1635"/>
                      <a:pt x="2220" y="1635"/>
                      <a:pt x="2219" y="1636"/>
                    </a:cubicBezTo>
                    <a:cubicBezTo>
                      <a:pt x="2218" y="1636"/>
                      <a:pt x="2218" y="1636"/>
                      <a:pt x="2217" y="1636"/>
                    </a:cubicBezTo>
                    <a:cubicBezTo>
                      <a:pt x="2217" y="1636"/>
                      <a:pt x="2216" y="1636"/>
                      <a:pt x="2216" y="1636"/>
                    </a:cubicBezTo>
                    <a:cubicBezTo>
                      <a:pt x="2187" y="1639"/>
                      <a:pt x="2156" y="1636"/>
                      <a:pt x="2126" y="1637"/>
                    </a:cubicBezTo>
                    <a:cubicBezTo>
                      <a:pt x="2123" y="1637"/>
                      <a:pt x="2120" y="1636"/>
                      <a:pt x="2117" y="1636"/>
                    </a:cubicBezTo>
                    <a:cubicBezTo>
                      <a:pt x="2117" y="1636"/>
                      <a:pt x="2117" y="1636"/>
                      <a:pt x="2117" y="1636"/>
                    </a:cubicBezTo>
                    <a:cubicBezTo>
                      <a:pt x="2106" y="1635"/>
                      <a:pt x="2095" y="1631"/>
                      <a:pt x="2086" y="1625"/>
                    </a:cubicBezTo>
                    <a:cubicBezTo>
                      <a:pt x="2083" y="1624"/>
                      <a:pt x="2081" y="1622"/>
                      <a:pt x="2079" y="1621"/>
                    </a:cubicBezTo>
                    <a:close/>
                    <a:moveTo>
                      <a:pt x="2322" y="1782"/>
                    </a:moveTo>
                    <a:cubicBezTo>
                      <a:pt x="2322" y="1783"/>
                      <a:pt x="2321" y="1783"/>
                      <a:pt x="2321" y="1784"/>
                    </a:cubicBezTo>
                    <a:cubicBezTo>
                      <a:pt x="2321" y="1785"/>
                      <a:pt x="2321" y="1785"/>
                      <a:pt x="2321" y="1786"/>
                    </a:cubicBezTo>
                    <a:cubicBezTo>
                      <a:pt x="2320" y="1787"/>
                      <a:pt x="2320" y="1788"/>
                      <a:pt x="2319" y="1789"/>
                    </a:cubicBezTo>
                    <a:cubicBezTo>
                      <a:pt x="2319" y="1789"/>
                      <a:pt x="2319" y="1789"/>
                      <a:pt x="2319" y="1790"/>
                    </a:cubicBezTo>
                    <a:cubicBezTo>
                      <a:pt x="2318" y="1790"/>
                      <a:pt x="2318" y="1791"/>
                      <a:pt x="2317" y="1791"/>
                    </a:cubicBezTo>
                    <a:cubicBezTo>
                      <a:pt x="2317" y="1791"/>
                      <a:pt x="2317" y="1792"/>
                      <a:pt x="2316" y="1792"/>
                    </a:cubicBezTo>
                    <a:cubicBezTo>
                      <a:pt x="2316" y="1792"/>
                      <a:pt x="2316" y="1792"/>
                      <a:pt x="2316" y="1793"/>
                    </a:cubicBezTo>
                    <a:cubicBezTo>
                      <a:pt x="2310" y="1798"/>
                      <a:pt x="2303" y="1800"/>
                      <a:pt x="2296" y="1801"/>
                    </a:cubicBezTo>
                    <a:cubicBezTo>
                      <a:pt x="2296" y="1801"/>
                      <a:pt x="2295" y="1801"/>
                      <a:pt x="2295" y="1801"/>
                    </a:cubicBezTo>
                    <a:cubicBezTo>
                      <a:pt x="2292" y="1802"/>
                      <a:pt x="2289" y="1802"/>
                      <a:pt x="2286" y="1802"/>
                    </a:cubicBezTo>
                    <a:cubicBezTo>
                      <a:pt x="2286" y="1802"/>
                      <a:pt x="2286" y="1802"/>
                      <a:pt x="2286" y="1802"/>
                    </a:cubicBezTo>
                    <a:cubicBezTo>
                      <a:pt x="2283" y="1802"/>
                      <a:pt x="2283" y="1802"/>
                      <a:pt x="2283" y="1802"/>
                    </a:cubicBezTo>
                    <a:cubicBezTo>
                      <a:pt x="2280" y="1802"/>
                      <a:pt x="2277" y="1802"/>
                      <a:pt x="2275" y="1802"/>
                    </a:cubicBezTo>
                    <a:cubicBezTo>
                      <a:pt x="2193" y="1802"/>
                      <a:pt x="2193" y="1802"/>
                      <a:pt x="2193" y="1802"/>
                    </a:cubicBezTo>
                    <a:cubicBezTo>
                      <a:pt x="2190" y="1802"/>
                      <a:pt x="2187" y="1802"/>
                      <a:pt x="2184" y="1802"/>
                    </a:cubicBezTo>
                    <a:cubicBezTo>
                      <a:pt x="2183" y="1801"/>
                      <a:pt x="2182" y="1801"/>
                      <a:pt x="2181" y="1801"/>
                    </a:cubicBezTo>
                    <a:cubicBezTo>
                      <a:pt x="2164" y="1799"/>
                      <a:pt x="2144" y="1791"/>
                      <a:pt x="2135" y="1776"/>
                    </a:cubicBezTo>
                    <a:cubicBezTo>
                      <a:pt x="2133" y="1774"/>
                      <a:pt x="2132" y="1772"/>
                      <a:pt x="2131" y="1770"/>
                    </a:cubicBezTo>
                    <a:cubicBezTo>
                      <a:pt x="2131" y="1769"/>
                      <a:pt x="2131" y="1769"/>
                      <a:pt x="2131" y="1769"/>
                    </a:cubicBezTo>
                    <a:cubicBezTo>
                      <a:pt x="2131" y="1769"/>
                      <a:pt x="2131" y="1769"/>
                      <a:pt x="2131" y="1769"/>
                    </a:cubicBezTo>
                    <a:cubicBezTo>
                      <a:pt x="2127" y="1757"/>
                      <a:pt x="2122" y="1746"/>
                      <a:pt x="2118" y="1734"/>
                    </a:cubicBezTo>
                    <a:cubicBezTo>
                      <a:pt x="2116" y="1728"/>
                      <a:pt x="2112" y="1720"/>
                      <a:pt x="2110" y="1713"/>
                    </a:cubicBezTo>
                    <a:cubicBezTo>
                      <a:pt x="2110" y="1713"/>
                      <a:pt x="2110" y="1713"/>
                      <a:pt x="2110" y="1713"/>
                    </a:cubicBezTo>
                    <a:cubicBezTo>
                      <a:pt x="2110" y="1713"/>
                      <a:pt x="2110" y="1712"/>
                      <a:pt x="2110" y="1712"/>
                    </a:cubicBezTo>
                    <a:cubicBezTo>
                      <a:pt x="2110" y="1712"/>
                      <a:pt x="2109" y="1711"/>
                      <a:pt x="2109" y="1710"/>
                    </a:cubicBezTo>
                    <a:cubicBezTo>
                      <a:pt x="2109" y="1707"/>
                      <a:pt x="2109" y="1704"/>
                      <a:pt x="2109" y="1701"/>
                    </a:cubicBezTo>
                    <a:cubicBezTo>
                      <a:pt x="2110" y="1699"/>
                      <a:pt x="2111" y="1698"/>
                      <a:pt x="2112" y="1696"/>
                    </a:cubicBezTo>
                    <a:cubicBezTo>
                      <a:pt x="2112" y="1696"/>
                      <a:pt x="2112" y="1696"/>
                      <a:pt x="2112" y="1696"/>
                    </a:cubicBezTo>
                    <a:cubicBezTo>
                      <a:pt x="2117" y="1688"/>
                      <a:pt x="2126" y="1685"/>
                      <a:pt x="2136" y="1684"/>
                    </a:cubicBezTo>
                    <a:cubicBezTo>
                      <a:pt x="2136" y="1684"/>
                      <a:pt x="2136" y="1684"/>
                      <a:pt x="2137" y="1684"/>
                    </a:cubicBezTo>
                    <a:cubicBezTo>
                      <a:pt x="2139" y="1684"/>
                      <a:pt x="2141" y="1684"/>
                      <a:pt x="2144" y="1684"/>
                    </a:cubicBezTo>
                    <a:cubicBezTo>
                      <a:pt x="2144" y="1684"/>
                      <a:pt x="2145" y="1683"/>
                      <a:pt x="2145" y="1683"/>
                    </a:cubicBezTo>
                    <a:cubicBezTo>
                      <a:pt x="2151" y="1683"/>
                      <a:pt x="2151" y="1683"/>
                      <a:pt x="2151" y="1683"/>
                    </a:cubicBezTo>
                    <a:cubicBezTo>
                      <a:pt x="2152" y="1683"/>
                      <a:pt x="2153" y="1683"/>
                      <a:pt x="2155" y="1683"/>
                    </a:cubicBezTo>
                    <a:cubicBezTo>
                      <a:pt x="2180" y="1683"/>
                      <a:pt x="2205" y="1683"/>
                      <a:pt x="2231" y="1683"/>
                    </a:cubicBezTo>
                    <a:cubicBezTo>
                      <a:pt x="2231" y="1683"/>
                      <a:pt x="2231" y="1683"/>
                      <a:pt x="2231" y="1683"/>
                    </a:cubicBezTo>
                    <a:cubicBezTo>
                      <a:pt x="2231" y="1683"/>
                      <a:pt x="2231" y="1683"/>
                      <a:pt x="2231" y="1683"/>
                    </a:cubicBezTo>
                    <a:cubicBezTo>
                      <a:pt x="2234" y="1683"/>
                      <a:pt x="2237" y="1683"/>
                      <a:pt x="2240" y="1684"/>
                    </a:cubicBezTo>
                    <a:cubicBezTo>
                      <a:pt x="2240" y="1684"/>
                      <a:pt x="2241" y="1684"/>
                      <a:pt x="2241" y="1684"/>
                    </a:cubicBezTo>
                    <a:cubicBezTo>
                      <a:pt x="2258" y="1686"/>
                      <a:pt x="2277" y="1693"/>
                      <a:pt x="2287" y="1706"/>
                    </a:cubicBezTo>
                    <a:cubicBezTo>
                      <a:pt x="2289" y="1708"/>
                      <a:pt x="2290" y="1710"/>
                      <a:pt x="2291" y="1712"/>
                    </a:cubicBezTo>
                    <a:cubicBezTo>
                      <a:pt x="2294" y="1717"/>
                      <a:pt x="2294" y="1717"/>
                      <a:pt x="2294" y="1717"/>
                    </a:cubicBezTo>
                    <a:cubicBezTo>
                      <a:pt x="2299" y="1727"/>
                      <a:pt x="2304" y="1737"/>
                      <a:pt x="2309" y="1748"/>
                    </a:cubicBezTo>
                    <a:cubicBezTo>
                      <a:pt x="2312" y="1754"/>
                      <a:pt x="2318" y="1762"/>
                      <a:pt x="2320" y="1771"/>
                    </a:cubicBezTo>
                    <a:cubicBezTo>
                      <a:pt x="2322" y="1775"/>
                      <a:pt x="2323" y="1778"/>
                      <a:pt x="2322" y="1782"/>
                    </a:cubicBezTo>
                    <a:close/>
                    <a:moveTo>
                      <a:pt x="2340" y="1624"/>
                    </a:moveTo>
                    <a:cubicBezTo>
                      <a:pt x="2338" y="1622"/>
                      <a:pt x="2337" y="1621"/>
                      <a:pt x="2335" y="1620"/>
                    </a:cubicBezTo>
                    <a:cubicBezTo>
                      <a:pt x="2331" y="1617"/>
                      <a:pt x="2328" y="1613"/>
                      <a:pt x="2326" y="1610"/>
                    </a:cubicBezTo>
                    <a:cubicBezTo>
                      <a:pt x="2324" y="1607"/>
                      <a:pt x="2324" y="1607"/>
                      <a:pt x="2324" y="1607"/>
                    </a:cubicBezTo>
                    <a:cubicBezTo>
                      <a:pt x="2324" y="1607"/>
                      <a:pt x="2324" y="1607"/>
                      <a:pt x="2324" y="1607"/>
                    </a:cubicBezTo>
                    <a:cubicBezTo>
                      <a:pt x="2317" y="1594"/>
                      <a:pt x="2310" y="1582"/>
                      <a:pt x="2303" y="1569"/>
                    </a:cubicBezTo>
                    <a:cubicBezTo>
                      <a:pt x="2303" y="1569"/>
                      <a:pt x="2303" y="1569"/>
                      <a:pt x="2303" y="1569"/>
                    </a:cubicBezTo>
                    <a:cubicBezTo>
                      <a:pt x="2300" y="1564"/>
                      <a:pt x="2300" y="1564"/>
                      <a:pt x="2300" y="1564"/>
                    </a:cubicBezTo>
                    <a:cubicBezTo>
                      <a:pt x="2298" y="1561"/>
                      <a:pt x="2298" y="1558"/>
                      <a:pt x="2298" y="1555"/>
                    </a:cubicBezTo>
                    <a:cubicBezTo>
                      <a:pt x="2299" y="1552"/>
                      <a:pt x="2300" y="1550"/>
                      <a:pt x="2303" y="1547"/>
                    </a:cubicBezTo>
                    <a:cubicBezTo>
                      <a:pt x="2306" y="1545"/>
                      <a:pt x="2309" y="1544"/>
                      <a:pt x="2313" y="1542"/>
                    </a:cubicBezTo>
                    <a:cubicBezTo>
                      <a:pt x="2318" y="1541"/>
                      <a:pt x="2323" y="1541"/>
                      <a:pt x="2329" y="1541"/>
                    </a:cubicBezTo>
                    <a:cubicBezTo>
                      <a:pt x="2330" y="1541"/>
                      <a:pt x="2330" y="1541"/>
                      <a:pt x="2330" y="1541"/>
                    </a:cubicBezTo>
                    <a:cubicBezTo>
                      <a:pt x="2342" y="1540"/>
                      <a:pt x="2356" y="1540"/>
                      <a:pt x="2363" y="1540"/>
                    </a:cubicBezTo>
                    <a:cubicBezTo>
                      <a:pt x="2394" y="1540"/>
                      <a:pt x="2443" y="1534"/>
                      <a:pt x="2463" y="1564"/>
                    </a:cubicBezTo>
                    <a:cubicBezTo>
                      <a:pt x="2470" y="1573"/>
                      <a:pt x="2476" y="1583"/>
                      <a:pt x="2483" y="1593"/>
                    </a:cubicBezTo>
                    <a:cubicBezTo>
                      <a:pt x="2486" y="1598"/>
                      <a:pt x="2492" y="1605"/>
                      <a:pt x="2495" y="1611"/>
                    </a:cubicBezTo>
                    <a:cubicBezTo>
                      <a:pt x="2497" y="1614"/>
                      <a:pt x="2498" y="1617"/>
                      <a:pt x="2498" y="1620"/>
                    </a:cubicBezTo>
                    <a:cubicBezTo>
                      <a:pt x="2498" y="1621"/>
                      <a:pt x="2497" y="1623"/>
                      <a:pt x="2496" y="1625"/>
                    </a:cubicBezTo>
                    <a:cubicBezTo>
                      <a:pt x="2496" y="1626"/>
                      <a:pt x="2495" y="1627"/>
                      <a:pt x="2494" y="1628"/>
                    </a:cubicBezTo>
                    <a:cubicBezTo>
                      <a:pt x="2494" y="1628"/>
                      <a:pt x="2494" y="1628"/>
                      <a:pt x="2494" y="1628"/>
                    </a:cubicBezTo>
                    <a:cubicBezTo>
                      <a:pt x="2494" y="1628"/>
                      <a:pt x="2494" y="1628"/>
                      <a:pt x="2494" y="1628"/>
                    </a:cubicBezTo>
                    <a:cubicBezTo>
                      <a:pt x="2493" y="1629"/>
                      <a:pt x="2493" y="1629"/>
                      <a:pt x="2492" y="1630"/>
                    </a:cubicBezTo>
                    <a:cubicBezTo>
                      <a:pt x="2492" y="1630"/>
                      <a:pt x="2491" y="1630"/>
                      <a:pt x="2491" y="1630"/>
                    </a:cubicBezTo>
                    <a:cubicBezTo>
                      <a:pt x="2490" y="1631"/>
                      <a:pt x="2489" y="1631"/>
                      <a:pt x="2488" y="1632"/>
                    </a:cubicBezTo>
                    <a:cubicBezTo>
                      <a:pt x="2487" y="1632"/>
                      <a:pt x="2485" y="1633"/>
                      <a:pt x="2484" y="1633"/>
                    </a:cubicBezTo>
                    <a:cubicBezTo>
                      <a:pt x="2484" y="1633"/>
                      <a:pt x="2484" y="1634"/>
                      <a:pt x="2484" y="1634"/>
                    </a:cubicBezTo>
                    <a:cubicBezTo>
                      <a:pt x="2484" y="1634"/>
                      <a:pt x="2483" y="1634"/>
                      <a:pt x="2483" y="1634"/>
                    </a:cubicBezTo>
                    <a:cubicBezTo>
                      <a:pt x="2469" y="1638"/>
                      <a:pt x="2448" y="1636"/>
                      <a:pt x="2434" y="1636"/>
                    </a:cubicBezTo>
                    <a:cubicBezTo>
                      <a:pt x="2418" y="1636"/>
                      <a:pt x="2401" y="1636"/>
                      <a:pt x="2385" y="1636"/>
                    </a:cubicBezTo>
                    <a:cubicBezTo>
                      <a:pt x="2370" y="1636"/>
                      <a:pt x="2353" y="1632"/>
                      <a:pt x="2340" y="1624"/>
                    </a:cubicBezTo>
                    <a:close/>
                    <a:moveTo>
                      <a:pt x="2605" y="1791"/>
                    </a:moveTo>
                    <a:cubicBezTo>
                      <a:pt x="2605" y="1791"/>
                      <a:pt x="2605" y="1791"/>
                      <a:pt x="2604" y="1791"/>
                    </a:cubicBezTo>
                    <a:cubicBezTo>
                      <a:pt x="2602" y="1794"/>
                      <a:pt x="2598" y="1797"/>
                      <a:pt x="2593" y="1798"/>
                    </a:cubicBezTo>
                    <a:cubicBezTo>
                      <a:pt x="2589" y="1800"/>
                      <a:pt x="2583" y="1801"/>
                      <a:pt x="2576" y="1801"/>
                    </a:cubicBezTo>
                    <a:cubicBezTo>
                      <a:pt x="2569" y="1801"/>
                      <a:pt x="2569" y="1801"/>
                      <a:pt x="2569" y="1801"/>
                    </a:cubicBezTo>
                    <a:cubicBezTo>
                      <a:pt x="2569" y="1801"/>
                      <a:pt x="2569" y="1801"/>
                      <a:pt x="2569" y="1801"/>
                    </a:cubicBezTo>
                    <a:cubicBezTo>
                      <a:pt x="2541" y="1801"/>
                      <a:pt x="2512" y="1801"/>
                      <a:pt x="2483" y="1801"/>
                    </a:cubicBezTo>
                    <a:cubicBezTo>
                      <a:pt x="2480" y="1801"/>
                      <a:pt x="2476" y="1801"/>
                      <a:pt x="2473" y="1801"/>
                    </a:cubicBezTo>
                    <a:cubicBezTo>
                      <a:pt x="2473" y="1801"/>
                      <a:pt x="2473" y="1801"/>
                      <a:pt x="2473" y="1801"/>
                    </a:cubicBezTo>
                    <a:cubicBezTo>
                      <a:pt x="2453" y="1799"/>
                      <a:pt x="2432" y="1790"/>
                      <a:pt x="2419" y="1775"/>
                    </a:cubicBezTo>
                    <a:cubicBezTo>
                      <a:pt x="2418" y="1773"/>
                      <a:pt x="2416" y="1771"/>
                      <a:pt x="2415" y="1769"/>
                    </a:cubicBezTo>
                    <a:cubicBezTo>
                      <a:pt x="2415" y="1769"/>
                      <a:pt x="2415" y="1769"/>
                      <a:pt x="2415" y="1769"/>
                    </a:cubicBezTo>
                    <a:cubicBezTo>
                      <a:pt x="2415" y="1769"/>
                      <a:pt x="2415" y="1769"/>
                      <a:pt x="2415" y="1769"/>
                    </a:cubicBezTo>
                    <a:cubicBezTo>
                      <a:pt x="2409" y="1758"/>
                      <a:pt x="2402" y="1747"/>
                      <a:pt x="2396" y="1736"/>
                    </a:cubicBezTo>
                    <a:cubicBezTo>
                      <a:pt x="2392" y="1728"/>
                      <a:pt x="2383" y="1716"/>
                      <a:pt x="2381" y="1706"/>
                    </a:cubicBezTo>
                    <a:cubicBezTo>
                      <a:pt x="2381" y="1706"/>
                      <a:pt x="2381" y="1706"/>
                      <a:pt x="2381" y="1706"/>
                    </a:cubicBezTo>
                    <a:cubicBezTo>
                      <a:pt x="2380" y="1705"/>
                      <a:pt x="2380" y="1704"/>
                      <a:pt x="2380" y="1703"/>
                    </a:cubicBezTo>
                    <a:cubicBezTo>
                      <a:pt x="2379" y="1693"/>
                      <a:pt x="2387" y="1688"/>
                      <a:pt x="2396" y="1685"/>
                    </a:cubicBezTo>
                    <a:cubicBezTo>
                      <a:pt x="2396" y="1685"/>
                      <a:pt x="2396" y="1685"/>
                      <a:pt x="2396" y="1685"/>
                    </a:cubicBezTo>
                    <a:cubicBezTo>
                      <a:pt x="2396" y="1685"/>
                      <a:pt x="2397" y="1685"/>
                      <a:pt x="2397" y="1685"/>
                    </a:cubicBezTo>
                    <a:cubicBezTo>
                      <a:pt x="2398" y="1685"/>
                      <a:pt x="2398" y="1685"/>
                      <a:pt x="2399" y="1684"/>
                    </a:cubicBezTo>
                    <a:cubicBezTo>
                      <a:pt x="2403" y="1683"/>
                      <a:pt x="2408" y="1683"/>
                      <a:pt x="2413" y="1683"/>
                    </a:cubicBezTo>
                    <a:cubicBezTo>
                      <a:pt x="2470" y="1683"/>
                      <a:pt x="2470" y="1683"/>
                      <a:pt x="2470" y="1683"/>
                    </a:cubicBezTo>
                    <a:cubicBezTo>
                      <a:pt x="2479" y="1683"/>
                      <a:pt x="2489" y="1683"/>
                      <a:pt x="2498" y="1683"/>
                    </a:cubicBezTo>
                    <a:cubicBezTo>
                      <a:pt x="2498" y="1683"/>
                      <a:pt x="2498" y="1683"/>
                      <a:pt x="2498" y="1683"/>
                    </a:cubicBezTo>
                    <a:cubicBezTo>
                      <a:pt x="2499" y="1683"/>
                      <a:pt x="2499" y="1683"/>
                      <a:pt x="2500" y="1683"/>
                    </a:cubicBezTo>
                    <a:cubicBezTo>
                      <a:pt x="2502" y="1683"/>
                      <a:pt x="2505" y="1683"/>
                      <a:pt x="2507" y="1683"/>
                    </a:cubicBezTo>
                    <a:cubicBezTo>
                      <a:pt x="2508" y="1683"/>
                      <a:pt x="2508" y="1683"/>
                      <a:pt x="2509" y="1683"/>
                    </a:cubicBezTo>
                    <a:cubicBezTo>
                      <a:pt x="2527" y="1685"/>
                      <a:pt x="2546" y="1692"/>
                      <a:pt x="2558" y="1705"/>
                    </a:cubicBezTo>
                    <a:cubicBezTo>
                      <a:pt x="2559" y="1705"/>
                      <a:pt x="2560" y="1706"/>
                      <a:pt x="2561" y="1707"/>
                    </a:cubicBezTo>
                    <a:cubicBezTo>
                      <a:pt x="2561" y="1708"/>
                      <a:pt x="2562" y="1708"/>
                      <a:pt x="2562" y="1709"/>
                    </a:cubicBezTo>
                    <a:cubicBezTo>
                      <a:pt x="2563" y="1710"/>
                      <a:pt x="2563" y="1710"/>
                      <a:pt x="2564" y="1711"/>
                    </a:cubicBezTo>
                    <a:cubicBezTo>
                      <a:pt x="2564" y="1711"/>
                      <a:pt x="2564" y="1711"/>
                      <a:pt x="2564" y="1711"/>
                    </a:cubicBezTo>
                    <a:cubicBezTo>
                      <a:pt x="2566" y="1713"/>
                      <a:pt x="2566" y="1713"/>
                      <a:pt x="2566" y="1713"/>
                    </a:cubicBezTo>
                    <a:cubicBezTo>
                      <a:pt x="2571" y="1721"/>
                      <a:pt x="2576" y="1729"/>
                      <a:pt x="2582" y="1737"/>
                    </a:cubicBezTo>
                    <a:cubicBezTo>
                      <a:pt x="2582" y="1737"/>
                      <a:pt x="2582" y="1737"/>
                      <a:pt x="2582" y="1737"/>
                    </a:cubicBezTo>
                    <a:cubicBezTo>
                      <a:pt x="2589" y="1748"/>
                      <a:pt x="2599" y="1759"/>
                      <a:pt x="2605" y="1772"/>
                    </a:cubicBezTo>
                    <a:cubicBezTo>
                      <a:pt x="2606" y="1773"/>
                      <a:pt x="2606" y="1773"/>
                      <a:pt x="2606" y="1774"/>
                    </a:cubicBezTo>
                    <a:cubicBezTo>
                      <a:pt x="2607" y="1775"/>
                      <a:pt x="2607" y="1775"/>
                      <a:pt x="2607" y="1775"/>
                    </a:cubicBezTo>
                    <a:cubicBezTo>
                      <a:pt x="2609" y="1782"/>
                      <a:pt x="2608" y="1787"/>
                      <a:pt x="2605" y="1791"/>
                    </a:cubicBezTo>
                    <a:close/>
                    <a:moveTo>
                      <a:pt x="2937" y="318"/>
                    </a:moveTo>
                    <a:cubicBezTo>
                      <a:pt x="3034" y="414"/>
                      <a:pt x="3089" y="549"/>
                      <a:pt x="3089" y="685"/>
                    </a:cubicBezTo>
                    <a:cubicBezTo>
                      <a:pt x="3089" y="821"/>
                      <a:pt x="3034" y="955"/>
                      <a:pt x="2937" y="1051"/>
                    </a:cubicBezTo>
                    <a:cubicBezTo>
                      <a:pt x="3050" y="999"/>
                      <a:pt x="3153" y="855"/>
                      <a:pt x="3152" y="685"/>
                    </a:cubicBezTo>
                    <a:cubicBezTo>
                      <a:pt x="3153" y="514"/>
                      <a:pt x="3050" y="371"/>
                      <a:pt x="2937" y="318"/>
                    </a:cubicBezTo>
                    <a:close/>
                    <a:moveTo>
                      <a:pt x="216" y="318"/>
                    </a:moveTo>
                    <a:cubicBezTo>
                      <a:pt x="104" y="371"/>
                      <a:pt x="0" y="514"/>
                      <a:pt x="2" y="685"/>
                    </a:cubicBezTo>
                    <a:cubicBezTo>
                      <a:pt x="0" y="855"/>
                      <a:pt x="104" y="999"/>
                      <a:pt x="216" y="1051"/>
                    </a:cubicBezTo>
                    <a:cubicBezTo>
                      <a:pt x="120" y="955"/>
                      <a:pt x="64" y="821"/>
                      <a:pt x="65" y="685"/>
                    </a:cubicBezTo>
                    <a:cubicBezTo>
                      <a:pt x="64" y="549"/>
                      <a:pt x="120" y="414"/>
                      <a:pt x="216" y="318"/>
                    </a:cubicBezTo>
                    <a:close/>
                  </a:path>
                </a:pathLst>
              </a:custGeom>
              <a:solidFill>
                <a:srgbClr val="FFFFFF"/>
              </a:solidFill>
              <a:ln>
                <a:noFill/>
              </a:ln>
            </p:spPr>
            <p:txBody>
              <a:bodyPr vert="horz" wrap="square" lIns="0" tIns="41153" rIns="82305" bIns="41153" numCol="1" anchor="t" anchorCtr="0" compatLnSpc="1">
                <a:prstTxWarp prst="textNoShape">
                  <a:avLst/>
                </a:prstTxWarp>
              </a:bodyPr>
              <a:lstStyle/>
              <a:p>
                <a:pPr algn="ctr"/>
                <a:endParaRPr lang="en-US" sz="1600">
                  <a:gradFill>
                    <a:gsLst>
                      <a:gs pos="0">
                        <a:srgbClr val="FFFFFF"/>
                      </a:gs>
                      <a:gs pos="100000">
                        <a:srgbClr val="FFFFFF"/>
                      </a:gs>
                    </a:gsLst>
                    <a:lin ang="5400000" scaled="0"/>
                  </a:gradFill>
                </a:endParaRPr>
              </a:p>
            </p:txBody>
          </p:sp>
        </p:grpSp>
        <p:grpSp>
          <p:nvGrpSpPr>
            <p:cNvPr id="10" name="Group 9"/>
            <p:cNvGrpSpPr/>
            <p:nvPr/>
          </p:nvGrpSpPr>
          <p:grpSpPr>
            <a:xfrm>
              <a:off x="1899173" y="2233440"/>
              <a:ext cx="1877135" cy="1877135"/>
              <a:chOff x="7138393" y="2100782"/>
              <a:chExt cx="1877135" cy="1877135"/>
            </a:xfrm>
          </p:grpSpPr>
          <p:sp>
            <p:nvSpPr>
              <p:cNvPr id="7" name="Rectangle 6"/>
              <p:cNvSpPr/>
              <p:nvPr/>
            </p:nvSpPr>
            <p:spPr bwMode="auto">
              <a:xfrm>
                <a:off x="7138393" y="2100782"/>
                <a:ext cx="1877135" cy="187713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grpSp>
            <p:nvGrpSpPr>
              <p:cNvPr id="47" name="Group 46"/>
              <p:cNvGrpSpPr/>
              <p:nvPr/>
            </p:nvGrpSpPr>
            <p:grpSpPr bwMode="black">
              <a:xfrm>
                <a:off x="7320762" y="2504652"/>
                <a:ext cx="1534955" cy="924348"/>
                <a:chOff x="863600" y="2393157"/>
                <a:chExt cx="876300" cy="527844"/>
              </a:xfrm>
              <a:solidFill>
                <a:schemeClr val="tx1"/>
              </a:solidFill>
            </p:grpSpPr>
            <p:sp>
              <p:nvSpPr>
                <p:cNvPr id="48" name="Freeform 47"/>
                <p:cNvSpPr>
                  <a:spLocks noEditPoints="1"/>
                </p:cNvSpPr>
                <p:nvPr/>
              </p:nvSpPr>
              <p:spPr bwMode="black">
                <a:xfrm>
                  <a:off x="1521931" y="2481334"/>
                  <a:ext cx="217969" cy="439667"/>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0" tIns="45718" rIns="91436" bIns="45718" numCol="1" rtlCol="0" anchor="ctr" anchorCtr="0" compatLnSpc="1">
                  <a:prstTxWarp prst="textNoShape">
                    <a:avLst/>
                  </a:prstTxWarp>
                </a:bodyPr>
                <a:lstStyle/>
                <a:p>
                  <a:pPr algn="ctr" defTabSz="740740"/>
                  <a:endParaRPr lang="en-US" spc="-122" dirty="0">
                    <a:gradFill>
                      <a:gsLst>
                        <a:gs pos="0">
                          <a:srgbClr val="FFFFFF"/>
                        </a:gs>
                        <a:gs pos="100000">
                          <a:srgbClr val="FFFFFF"/>
                        </a:gs>
                      </a:gsLst>
                      <a:lin ang="5400000" scaled="0"/>
                    </a:gradFill>
                    <a:latin typeface="Segoe Light" pitchFamily="34" charset="0"/>
                  </a:endParaRPr>
                </a:p>
              </p:txBody>
            </p:sp>
            <p:sp>
              <p:nvSpPr>
                <p:cNvPr id="49" name="Freeform 88"/>
                <p:cNvSpPr>
                  <a:spLocks noEditPoints="1"/>
                </p:cNvSpPr>
                <p:nvPr/>
              </p:nvSpPr>
              <p:spPr bwMode="black">
                <a:xfrm>
                  <a:off x="863600" y="2393157"/>
                  <a:ext cx="622300" cy="527844"/>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0" tIns="45718" rIns="91436" bIns="45718" numCol="1" rtlCol="0" anchor="ctr" anchorCtr="0" compatLnSpc="1">
                  <a:prstTxWarp prst="textNoShape">
                    <a:avLst/>
                  </a:prstTxWarp>
                </a:bodyPr>
                <a:lstStyle/>
                <a:p>
                  <a:pPr algn="ctr" defTabSz="740740"/>
                  <a:endParaRPr lang="en-US" spc="-122" dirty="0">
                    <a:gradFill>
                      <a:gsLst>
                        <a:gs pos="0">
                          <a:srgbClr val="FFFFFF"/>
                        </a:gs>
                        <a:gs pos="100000">
                          <a:srgbClr val="FFFFFF"/>
                        </a:gs>
                      </a:gsLst>
                      <a:lin ang="5400000" scaled="0"/>
                    </a:gradFill>
                    <a:latin typeface="Segoe Light" pitchFamily="34" charset="0"/>
                  </a:endParaRPr>
                </a:p>
              </p:txBody>
            </p:sp>
          </p:grpSp>
        </p:grpSp>
        <p:grpSp>
          <p:nvGrpSpPr>
            <p:cNvPr id="11" name="Group 10"/>
            <p:cNvGrpSpPr/>
            <p:nvPr/>
          </p:nvGrpSpPr>
          <p:grpSpPr>
            <a:xfrm>
              <a:off x="1899172" y="4218723"/>
              <a:ext cx="1877135" cy="1877135"/>
              <a:chOff x="7138392" y="4086065"/>
              <a:chExt cx="1877135" cy="1877135"/>
            </a:xfrm>
          </p:grpSpPr>
          <p:sp>
            <p:nvSpPr>
              <p:cNvPr id="44" name="Rectangle 43"/>
              <p:cNvSpPr/>
              <p:nvPr/>
            </p:nvSpPr>
            <p:spPr bwMode="auto">
              <a:xfrm>
                <a:off x="7138392" y="4086065"/>
                <a:ext cx="1877135" cy="187713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2647" y="4337680"/>
                <a:ext cx="715574" cy="1373903"/>
              </a:xfrm>
              <a:prstGeom prst="rect">
                <a:avLst/>
              </a:prstGeom>
            </p:spPr>
          </p:pic>
        </p:grpSp>
        <p:pic>
          <p:nvPicPr>
            <p:cNvPr id="28"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889597" y="2233443"/>
              <a:ext cx="3862414" cy="3862415"/>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C:\Users\Jordan\Desktop\TechEd_2012\TechEd-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black">
          <a:xfrm>
            <a:off x="515815" y="6159457"/>
            <a:ext cx="930625" cy="42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819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anim calcmode="lin" valueType="num">
                                      <p:cBhvr>
                                        <p:cTn id="11" dur="500" fill="hold"/>
                                        <p:tgtEl>
                                          <p:spTgt spid="22"/>
                                        </p:tgtEl>
                                        <p:attrNameLst>
                                          <p:attrName>ppt_x</p:attrName>
                                        </p:attrNameLst>
                                      </p:cBhvr>
                                      <p:tavLst>
                                        <p:tav tm="0">
                                          <p:val>
                                            <p:strVal val="#ppt_x"/>
                                          </p:val>
                                        </p:tav>
                                        <p:tav tm="100000">
                                          <p:val>
                                            <p:strVal val="#ppt_x"/>
                                          </p:val>
                                        </p:tav>
                                      </p:tavLst>
                                    </p:anim>
                                    <p:anim calcmode="lin" valueType="num">
                                      <p:cBhvr>
                                        <p:cTn id="12" dur="500" fill="hold"/>
                                        <p:tgtEl>
                                          <p:spTgt spid="22"/>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anim calcmode="lin" valueType="num">
                                      <p:cBhvr>
                                        <p:cTn id="16" dur="500" fill="hold"/>
                                        <p:tgtEl>
                                          <p:spTgt spid="24"/>
                                        </p:tgtEl>
                                        <p:attrNameLst>
                                          <p:attrName>ppt_x</p:attrName>
                                        </p:attrNameLst>
                                      </p:cBhvr>
                                      <p:tavLst>
                                        <p:tav tm="0">
                                          <p:val>
                                            <p:strVal val="#ppt_x"/>
                                          </p:val>
                                        </p:tav>
                                        <p:tav tm="100000">
                                          <p:val>
                                            <p:strVal val="#ppt_x"/>
                                          </p:val>
                                        </p:tav>
                                      </p:tavLst>
                                    </p:anim>
                                    <p:anim calcmode="lin" valueType="num">
                                      <p:cBhvr>
                                        <p:cTn id="17" dur="500" fill="hold"/>
                                        <p:tgtEl>
                                          <p:spTgt spid="24"/>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screen">
            <a:extLst>
              <a:ext uri="{28A0092B-C50C-407E-A947-70E740481C1C}">
                <a14:useLocalDpi xmlns:a14="http://schemas.microsoft.com/office/drawing/2010/main"/>
              </a:ext>
            </a:extLst>
          </a:blip>
          <a:stretch/>
        </p:blipFill>
        <p:spPr bwMode="black">
          <a:xfrm>
            <a:off x="4128282" y="3099788"/>
            <a:ext cx="3932261" cy="658425"/>
          </a:xfrm>
          <a:prstGeom prst="rect">
            <a:avLst/>
          </a:prstGeom>
          <a:noFill/>
          <a:ln>
            <a:noFill/>
          </a:ln>
        </p:spPr>
      </p:pic>
      <p:sp>
        <p:nvSpPr>
          <p:cNvPr id="5" name="Text Box 3"/>
          <p:cNvSpPr txBox="1">
            <a:spLocks noChangeArrowheads="1"/>
          </p:cNvSpPr>
          <p:nvPr/>
        </p:nvSpPr>
        <p:spPr bwMode="blackWhite">
          <a:xfrm>
            <a:off x="507868" y="5893415"/>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2012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700" dirty="0" smtClean="0">
                <a:gradFill>
                  <a:gsLst>
                    <a:gs pos="0">
                      <a:schemeClr val="tx1"/>
                    </a:gs>
                    <a:gs pos="100000">
                      <a:schemeClr val="tx1"/>
                    </a:gs>
                  </a:gsLst>
                  <a:lin ang="5400000" scaled="0"/>
                </a:gradFill>
                <a:latin typeface="Segoe UI" pitchFamily="34" charset="0"/>
                <a:cs typeface="Arial" charset="0"/>
              </a:rPr>
              <a:t/>
            </a:r>
            <a:br>
              <a:rPr lang="en-US" sz="700" dirty="0" smtClean="0">
                <a:gradFill>
                  <a:gsLst>
                    <a:gs pos="0">
                      <a:schemeClr val="tx1"/>
                    </a:gs>
                    <a:gs pos="100000">
                      <a:schemeClr val="tx1"/>
                    </a:gs>
                  </a:gsLst>
                  <a:lin ang="5400000" scaled="0"/>
                </a:gradFill>
                <a:latin typeface="Segoe UI" pitchFamily="34" charset="0"/>
                <a:cs typeface="Arial" charset="0"/>
              </a:rPr>
            </a:br>
            <a:r>
              <a:rPr lang="en-US" sz="700" dirty="0" smtClean="0">
                <a:gradFill>
                  <a:gsLst>
                    <a:gs pos="0">
                      <a:schemeClr val="tx1"/>
                    </a:gs>
                    <a:gs pos="100000">
                      <a:schemeClr val="tx1"/>
                    </a:gs>
                  </a:gsLst>
                  <a:lin ang="5400000" scaled="0"/>
                </a:gradFill>
                <a:latin typeface="Segoe UI" pitchFamily="34" charset="0"/>
                <a:cs typeface="Arial" charset="0"/>
              </a:rPr>
              <a:t>part </a:t>
            </a:r>
            <a:r>
              <a:rPr lang="en-US" sz="700" dirty="0">
                <a:gradFill>
                  <a:gsLst>
                    <a:gs pos="0">
                      <a:schemeClr val="tx1"/>
                    </a:gs>
                    <a:gs pos="100000">
                      <a:schemeClr val="tx1"/>
                    </a:gs>
                  </a:gsLst>
                  <a:lin ang="5400000" scaled="0"/>
                </a:gradFill>
                <a:latin typeface="Segoe UI" pitchFamily="34" charset="0"/>
                <a:cs typeface="Arial" charset="0"/>
              </a:rPr>
              <a:t>of Microsoft, and Microsoft cannot guarantee the accuracy of any information provided after the date of this presentation.  </a:t>
            </a:r>
            <a:r>
              <a:rPr lang="en-US" sz="700" dirty="0" smtClean="0">
                <a:gradFill>
                  <a:gsLst>
                    <a:gs pos="0">
                      <a:schemeClr val="tx1"/>
                    </a:gs>
                    <a:gs pos="100000">
                      <a:schemeClr val="tx1"/>
                    </a:gs>
                  </a:gsLst>
                  <a:lin ang="5400000" scaled="0"/>
                </a:gradFill>
                <a:latin typeface="Segoe UI" pitchFamily="34" charset="0"/>
                <a:cs typeface="Arial" charset="0"/>
              </a:rPr>
              <a:t>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4797"/>
          </a:xfrm>
        </p:spPr>
        <p:txBody>
          <a:bodyPr/>
          <a:lstStyle/>
          <a:p>
            <a:r>
              <a:rPr lang="en-US" sz="4800" b="1" i="1" dirty="0" smtClean="0"/>
              <a:t>Definitions</a:t>
            </a:r>
            <a:endParaRPr lang="en-US" sz="4800" b="1" i="1" dirty="0"/>
          </a:p>
        </p:txBody>
      </p:sp>
      <p:sp>
        <p:nvSpPr>
          <p:cNvPr id="3" name="Text Placeholder 2"/>
          <p:cNvSpPr>
            <a:spLocks noGrp="1"/>
          </p:cNvSpPr>
          <p:nvPr>
            <p:ph type="body" sz="quarter" idx="10"/>
          </p:nvPr>
        </p:nvSpPr>
        <p:spPr>
          <a:xfrm>
            <a:off x="519112" y="1447799"/>
            <a:ext cx="11149013" cy="4807470"/>
          </a:xfrm>
        </p:spPr>
        <p:txBody>
          <a:bodyPr/>
          <a:lstStyle/>
          <a:p>
            <a:r>
              <a:rPr lang="en-US" sz="4400" b="1" dirty="0" smtClean="0"/>
              <a:t>PFE – Premier Field Engineer</a:t>
            </a:r>
          </a:p>
          <a:p>
            <a:endParaRPr lang="en-US" sz="4400" b="1" dirty="0"/>
          </a:p>
          <a:p>
            <a:r>
              <a:rPr lang="en-US" sz="4400" b="1" dirty="0" smtClean="0"/>
              <a:t>Sustainability – the ability to be sustained and supported</a:t>
            </a:r>
          </a:p>
          <a:p>
            <a:endParaRPr lang="en-US" sz="4400" b="1" dirty="0"/>
          </a:p>
          <a:p>
            <a:r>
              <a:rPr lang="en-US" sz="4400" b="1" dirty="0" smtClean="0"/>
              <a:t>Supportability – capable of being supported</a:t>
            </a:r>
            <a:endParaRPr lang="en-US" sz="4400" b="1" dirty="0"/>
          </a:p>
        </p:txBody>
      </p:sp>
    </p:spTree>
    <p:extLst>
      <p:ext uri="{BB962C8B-B14F-4D97-AF65-F5344CB8AC3E}">
        <p14:creationId xmlns:p14="http://schemas.microsoft.com/office/powerpoint/2010/main" val="189540809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4797"/>
          </a:xfrm>
        </p:spPr>
        <p:txBody>
          <a:bodyPr/>
          <a:lstStyle/>
          <a:p>
            <a:r>
              <a:rPr lang="en-US" sz="4800" b="1" i="1" dirty="0" smtClean="0"/>
              <a:t>Three objectives</a:t>
            </a:r>
            <a:endParaRPr lang="en-US" sz="4800" b="1" i="1" dirty="0"/>
          </a:p>
        </p:txBody>
      </p:sp>
      <p:sp>
        <p:nvSpPr>
          <p:cNvPr id="3" name="Text Placeholder 2"/>
          <p:cNvSpPr>
            <a:spLocks noGrp="1"/>
          </p:cNvSpPr>
          <p:nvPr>
            <p:ph type="body" sz="quarter" idx="10"/>
          </p:nvPr>
        </p:nvSpPr>
        <p:spPr>
          <a:xfrm>
            <a:off x="519112" y="1447799"/>
            <a:ext cx="11149013" cy="3588675"/>
          </a:xfrm>
        </p:spPr>
        <p:txBody>
          <a:bodyPr/>
          <a:lstStyle/>
          <a:p>
            <a:r>
              <a:rPr lang="en-US" sz="4400" b="1" u="sng" dirty="0" smtClean="0"/>
              <a:t>Proactive Considerations</a:t>
            </a:r>
          </a:p>
          <a:p>
            <a:endParaRPr lang="en-US" sz="4400" b="1" dirty="0"/>
          </a:p>
          <a:p>
            <a:r>
              <a:rPr lang="en-US" sz="4400" b="1" dirty="0" smtClean="0"/>
              <a:t>Reactive Considerations</a:t>
            </a:r>
          </a:p>
          <a:p>
            <a:endParaRPr lang="en-US" sz="4400" b="1" dirty="0"/>
          </a:p>
          <a:p>
            <a:r>
              <a:rPr lang="en-US" sz="4400" b="1" dirty="0" smtClean="0"/>
              <a:t>Synergies and Such</a:t>
            </a:r>
            <a:endParaRPr lang="en-US" sz="4400" b="1" dirty="0"/>
          </a:p>
        </p:txBody>
      </p:sp>
    </p:spTree>
    <p:extLst>
      <p:ext uri="{BB962C8B-B14F-4D97-AF65-F5344CB8AC3E}">
        <p14:creationId xmlns:p14="http://schemas.microsoft.com/office/powerpoint/2010/main" val="89763646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4797"/>
          </a:xfrm>
        </p:spPr>
        <p:txBody>
          <a:bodyPr/>
          <a:lstStyle/>
          <a:p>
            <a:r>
              <a:rPr lang="en-US" sz="4800" b="1" i="1" dirty="0" smtClean="0"/>
              <a:t>Proactive Considerations</a:t>
            </a:r>
            <a:endParaRPr lang="en-US" sz="4800" b="1" i="1" dirty="0"/>
          </a:p>
        </p:txBody>
      </p:sp>
      <p:sp>
        <p:nvSpPr>
          <p:cNvPr id="3" name="Text Placeholder 2"/>
          <p:cNvSpPr>
            <a:spLocks noGrp="1"/>
          </p:cNvSpPr>
          <p:nvPr>
            <p:ph type="body" sz="quarter" idx="10"/>
          </p:nvPr>
        </p:nvSpPr>
        <p:spPr>
          <a:xfrm>
            <a:off x="519112" y="1447799"/>
            <a:ext cx="11149013" cy="4672048"/>
          </a:xfrm>
        </p:spPr>
        <p:txBody>
          <a:bodyPr/>
          <a:lstStyle/>
          <a:p>
            <a:r>
              <a:rPr lang="en-US" sz="4400" b="1" dirty="0" smtClean="0"/>
              <a:t>Performance</a:t>
            </a:r>
          </a:p>
          <a:p>
            <a:endParaRPr lang="en-US" sz="4400" b="1" dirty="0"/>
          </a:p>
          <a:p>
            <a:r>
              <a:rPr lang="en-US" sz="4400" b="1" dirty="0" smtClean="0"/>
              <a:t>Support</a:t>
            </a:r>
          </a:p>
          <a:p>
            <a:endParaRPr lang="en-US" sz="4400" b="1" dirty="0" smtClean="0"/>
          </a:p>
          <a:p>
            <a:r>
              <a:rPr lang="en-US" sz="4400" b="1" dirty="0" smtClean="0"/>
              <a:t>Design</a:t>
            </a:r>
          </a:p>
          <a:p>
            <a:endParaRPr lang="en-US" dirty="0"/>
          </a:p>
          <a:p>
            <a:endParaRPr lang="en-US" dirty="0"/>
          </a:p>
        </p:txBody>
      </p:sp>
    </p:spTree>
    <p:extLst>
      <p:ext uri="{BB962C8B-B14F-4D97-AF65-F5344CB8AC3E}">
        <p14:creationId xmlns:p14="http://schemas.microsoft.com/office/powerpoint/2010/main" val="21742358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4797"/>
          </a:xfrm>
        </p:spPr>
        <p:txBody>
          <a:bodyPr/>
          <a:lstStyle/>
          <a:p>
            <a:r>
              <a:rPr lang="en-US" sz="4800" b="1" i="1" dirty="0" smtClean="0"/>
              <a:t>Performance</a:t>
            </a:r>
            <a:endParaRPr lang="en-US" sz="4800" b="1" i="1" dirty="0"/>
          </a:p>
        </p:txBody>
      </p:sp>
      <p:sp>
        <p:nvSpPr>
          <p:cNvPr id="3" name="Text Placeholder 2"/>
          <p:cNvSpPr>
            <a:spLocks noGrp="1"/>
          </p:cNvSpPr>
          <p:nvPr>
            <p:ph type="body" sz="quarter" idx="10"/>
          </p:nvPr>
        </p:nvSpPr>
        <p:spPr>
          <a:xfrm>
            <a:off x="519112" y="1447799"/>
            <a:ext cx="11149013" cy="6771084"/>
          </a:xfrm>
        </p:spPr>
        <p:txBody>
          <a:bodyPr/>
          <a:lstStyle/>
          <a:p>
            <a:r>
              <a:rPr lang="en-US" sz="4400" b="1" dirty="0" smtClean="0"/>
              <a:t>Performance isn’t hard, it’s different</a:t>
            </a:r>
          </a:p>
          <a:p>
            <a:endParaRPr lang="en-US" sz="4400" b="1" dirty="0" smtClean="0"/>
          </a:p>
          <a:p>
            <a:pPr lvl="1"/>
            <a:r>
              <a:rPr lang="en-US" sz="4000" b="1" dirty="0" smtClean="0"/>
              <a:t>PAL (pal.codeplex.com)</a:t>
            </a:r>
          </a:p>
          <a:p>
            <a:pPr lvl="1"/>
            <a:endParaRPr lang="en-US" sz="4000" b="1" dirty="0" smtClean="0"/>
          </a:p>
          <a:p>
            <a:pPr lvl="1"/>
            <a:r>
              <a:rPr lang="en-US" sz="4000" b="1" dirty="0" smtClean="0"/>
              <a:t>WPR/WPA (Windows 8 ADK)</a:t>
            </a:r>
          </a:p>
          <a:p>
            <a:pPr lvl="1"/>
            <a:endParaRPr lang="en-US" sz="4000" b="1" dirty="0" smtClean="0"/>
          </a:p>
          <a:p>
            <a:pPr lvl="1"/>
            <a:r>
              <a:rPr lang="en-US" sz="4000" b="1" dirty="0" err="1" smtClean="0"/>
              <a:t>Netsh</a:t>
            </a:r>
            <a:r>
              <a:rPr lang="en-US" sz="4000" b="1" dirty="0" smtClean="0"/>
              <a:t>/</a:t>
            </a:r>
            <a:r>
              <a:rPr lang="en-US" sz="4000" b="1" dirty="0" err="1" smtClean="0"/>
              <a:t>Netmon</a:t>
            </a:r>
            <a:endParaRPr lang="en-US" sz="4000" b="1" dirty="0" smtClean="0"/>
          </a:p>
          <a:p>
            <a:pPr lvl="1"/>
            <a:endParaRPr lang="en-US" sz="4000" b="1" dirty="0"/>
          </a:p>
          <a:p>
            <a:pPr lvl="1"/>
            <a:endParaRPr lang="en-US" sz="4000" b="1" dirty="0" smtClean="0"/>
          </a:p>
          <a:p>
            <a:pPr lvl="1"/>
            <a:endParaRPr lang="en-US" sz="4000" b="1" dirty="0"/>
          </a:p>
        </p:txBody>
      </p:sp>
    </p:spTree>
    <p:extLst>
      <p:ext uri="{BB962C8B-B14F-4D97-AF65-F5344CB8AC3E}">
        <p14:creationId xmlns:p14="http://schemas.microsoft.com/office/powerpoint/2010/main" val="2696188407"/>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chEd_2012_Template_16x9">
  <a:themeElements>
    <a:clrScheme name="TechED_2012">
      <a:dk1>
        <a:srgbClr val="363535"/>
      </a:dk1>
      <a:lt1>
        <a:srgbClr val="FFFFFF"/>
      </a:lt1>
      <a:dk2>
        <a:srgbClr val="1D4C7C"/>
      </a:dk2>
      <a:lt2>
        <a:srgbClr val="3397D3"/>
      </a:lt2>
      <a:accent1>
        <a:srgbClr val="3397D3"/>
      </a:accent1>
      <a:accent2>
        <a:srgbClr val="8E499C"/>
      </a:accent2>
      <a:accent3>
        <a:srgbClr val="ED5326"/>
      </a:accent3>
      <a:accent4>
        <a:srgbClr val="3BBEB4"/>
      </a:accent4>
      <a:accent5>
        <a:srgbClr val="94C949"/>
      </a:accent5>
      <a:accent6>
        <a:srgbClr val="E7B921"/>
      </a:accent6>
      <a:hlink>
        <a:srgbClr val="3397D3"/>
      </a:hlink>
      <a:folHlink>
        <a:srgbClr val="E7B921"/>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a:defRPr sz="2200" dirty="0" smtClean="0">
            <a:solidFill>
              <a:srgbClr val="FFFFFF">
                <a:alpha val="98824"/>
              </a:srgbClr>
            </a:solidFill>
            <a:latin typeface="Segoe UI" pitchFamily="34" charset="0"/>
            <a:ea typeface="Segoe UI" pitchFamily="34" charset="0"/>
            <a:cs typeface="Segoe UI" pitchFamily="34" charset="0"/>
          </a:defRPr>
        </a:defPPr>
      </a:lstStyle>
      <a:style>
        <a:lnRef idx="1">
          <a:schemeClr val="accent1"/>
        </a:lnRef>
        <a:fillRef idx="3">
          <a:schemeClr val="accent1"/>
        </a:fillRef>
        <a:effectRef idx="2">
          <a:schemeClr val="accent1"/>
        </a:effectRef>
        <a:fontRef idx="minor">
          <a:schemeClr val="lt1"/>
        </a:fontRef>
      </a:style>
    </a:spDef>
    <a:txDef>
      <a:spPr>
        <a:noFill/>
      </a:spPr>
      <a:bodyPr wrap="square" lIns="91440" tIns="91440" rIns="91440" bIns="91440" rtlCol="0">
        <a:spAutoFit/>
      </a:bodyPr>
      <a:lstStyle>
        <a:defPPr>
          <a:lnSpc>
            <a:spcPct val="90000"/>
          </a:lnSpc>
          <a:spcBef>
            <a:spcPct val="20000"/>
          </a:spcBef>
          <a:buSzPct val="90000"/>
          <a:defRPr sz="3200" dirty="0" err="1" smtClean="0">
            <a:solidFill>
              <a:schemeClr val="tx1">
                <a:alpha val="99000"/>
              </a:schemeClr>
            </a:solidFill>
          </a:defRPr>
        </a:defPPr>
      </a:lstStyle>
    </a:txDef>
  </a:objectDefaults>
  <a:extraClrSchemeLst/>
</a:theme>
</file>

<file path=ppt/theme/theme2.xml><?xml version="1.0" encoding="utf-8"?>
<a:theme xmlns:a="http://schemas.openxmlformats.org/drawingml/2006/main" name="White with Consolas font for code slides">
  <a:themeElements>
    <a:clrScheme name="TechEd 2012 Light">
      <a:dk1>
        <a:srgbClr val="000000"/>
      </a:dk1>
      <a:lt1>
        <a:srgbClr val="FFFFFF"/>
      </a:lt1>
      <a:dk2>
        <a:srgbClr val="000000"/>
      </a:dk2>
      <a:lt2>
        <a:srgbClr val="FFFFFF"/>
      </a:lt2>
      <a:accent1>
        <a:srgbClr val="3397D3"/>
      </a:accent1>
      <a:accent2>
        <a:srgbClr val="8E499C"/>
      </a:accent2>
      <a:accent3>
        <a:srgbClr val="ED5326"/>
      </a:accent3>
      <a:accent4>
        <a:srgbClr val="3BBEB4"/>
      </a:accent4>
      <a:accent5>
        <a:srgbClr val="94C949"/>
      </a:accent5>
      <a:accent6>
        <a:srgbClr val="E7B921"/>
      </a:accent6>
      <a:hlink>
        <a:srgbClr val="3397D3"/>
      </a:hlink>
      <a:folHlink>
        <a:srgbClr val="E7B921"/>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2012-06-14T07:00:00+00:00</Event_x0020_End_x0020_Date>
    <Event_x0020_Start_x0020_Date xmlns="2295e2e7-0eeb-498e-8716-217bb2ee6ee3">2012-06-11T07:00:00+00:00</Event_x0020_Start_x0020_Date>
    <MS_x0020_Speaker xmlns="2295e2e7-0eeb-498e-8716-217bb2ee6ee3">
      <UserInfo>
        <DisplayName/>
        <AccountId xsi:nil="true"/>
        <AccountType/>
      </UserInfo>
    </MS_x0020_Speaker>
    <External_x0020_Speaker xmlns="2295e2e7-0eeb-498e-8716-217bb2ee6ee3"> Jeff Stokes</External_x0020_Speaker>
    <Session_x0020_Code xmlns="2295e2e7-0eeb-498e-8716-217bb2ee6ee3"> AAP303</Session_x0020_Code>
    <ProductTaxHTField0 xmlns="2295e2e7-0eeb-498e-8716-217bb2ee6ee3">
      <Terms xmlns="http://schemas.microsoft.com/office/infopath/2007/PartnerControls"/>
    </ProductTaxHTField0>
    <Presentation_x0020_Date xmlns="2295e2e7-0eeb-498e-8716-217bb2ee6ee3">2012-06-14T00:00:00</Presentation_x0020_Dat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Orlando</TermName>
          <TermId xmlns="http://schemas.microsoft.com/office/infopath/2007/PartnerControls">99ded043-d247-43a1-9b7a-028ecd66d1eb</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TechEd</TermName>
          <TermId xmlns="http://schemas.microsoft.com/office/infopath/2007/PartnerControls">ac8fad57-eb30-43a8-b5bd-05dcf2cf2246</TermId>
        </TermInfo>
      </Terms>
    </Event1TaxHTField0>
    <AudienceTaxHTField0 xmlns="8b529f77-48ab-4581-b468-93f09345b8aa">
      <Terms xmlns="http://schemas.microsoft.com/office/infopath/2007/PartnerControls"/>
    </AudienceTaxHTField0>
    <MS_x0020_Content_x0020_Owner xmlns="2295e2e7-0eeb-498e-8716-217bb2ee6ee3">
      <UserInfo>
        <DisplayName/>
        <AccountId xsi:nil="true"/>
        <AccountType/>
      </UserInfo>
    </MS_x0020_Content_x0020_Owner>
    <TaxCatchAll xmlns="2295e2e7-0eeb-498e-8716-217bb2ee6ee3">
      <Value>126</Value>
      <Value>232</Value>
      <Value>231</Value>
    </TaxCatchAll>
    <Event_x0020_VenueTaxHTField0 xmlns="2295e2e7-0eeb-498e-8716-217bb2ee6ee3">
      <Terms xmlns="http://schemas.microsoft.com/office/infopath/2007/PartnerControls">
        <TermInfo xmlns="http://schemas.microsoft.com/office/infopath/2007/PartnerControls">
          <TermName xmlns="http://schemas.microsoft.com/office/infopath/2007/PartnerControls">Orange County Convention Center Orlando, FL</TermName>
          <TermId xmlns="http://schemas.microsoft.com/office/infopath/2007/PartnerControls">bd993e89-aa48-4695-84e0-3b53e88b1a79</TermId>
        </TermInfo>
      </Terms>
    </Event_x0020_VenueTaxHTField0>
  </documentManagement>
</p:properties>
</file>

<file path=customXml/item2.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72533711bacf991a4680f48ae6b725f9">
  <xsd:schema xmlns:xsd="http://www.w3.org/2001/XMLSchema" xmlns:xs="http://www.w3.org/2001/XMLSchema" xmlns:p="http://schemas.microsoft.com/office/2006/metadata/properties" xmlns:ns2="2295e2e7-0eeb-498e-8716-217bb2ee6ee3" xmlns:ns3="8b529f77-48ab-4581-b468-93f09345b8aa" targetNamespace="http://schemas.microsoft.com/office/2006/metadata/properties" ma:root="true" ma:fieldsID="dde17010d50e6e632f300eac8dfd378e" ns2:_="" ns3:_="">
    <xsd:import namespace="2295e2e7-0eeb-498e-8716-217bb2ee6ee3"/>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D92E10-3D8B-4831-9584-7BC82972C8E2}">
  <ds:schemaRefs>
    <ds:schemaRef ds:uri="http://schemas.microsoft.com/office/infopath/2007/PartnerControls"/>
    <ds:schemaRef ds:uri="8b529f77-48ab-4581-b468-93f09345b8aa"/>
    <ds:schemaRef ds:uri="http://schemas.openxmlformats.org/package/2006/metadata/core-properties"/>
    <ds:schemaRef ds:uri="2295e2e7-0eeb-498e-8716-217bb2ee6ee3"/>
    <ds:schemaRef ds:uri="http://purl.org/dc/elements/1.1/"/>
    <ds:schemaRef ds:uri="http://schemas.microsoft.com/office/2006/documentManagement/types"/>
    <ds:schemaRef ds:uri="http://purl.org/dc/terms/"/>
    <ds:schemaRef ds:uri="http://www.w3.org/XML/1998/namespace"/>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B1F76A61-5CBF-46B3-9760-66C9F362D4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F1FE425-EA36-4D8C-A967-84CE3BED24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TechEd_2012_Template_16x9</Template>
  <TotalTime>2677</TotalTime>
  <Words>940</Words>
  <Application>Microsoft Office PowerPoint</Application>
  <PresentationFormat>Custom</PresentationFormat>
  <Paragraphs>209</Paragraphs>
  <Slides>54</Slides>
  <Notes>14</Notes>
  <HiddenSlides>0</HiddenSlides>
  <MMClips>2</MMClips>
  <ScaleCrop>false</ScaleCrop>
  <HeadingPairs>
    <vt:vector size="4" baseType="variant">
      <vt:variant>
        <vt:lpstr>Theme</vt:lpstr>
      </vt:variant>
      <vt:variant>
        <vt:i4>2</vt:i4>
      </vt:variant>
      <vt:variant>
        <vt:lpstr>Slide Titles</vt:lpstr>
      </vt:variant>
      <vt:variant>
        <vt:i4>54</vt:i4>
      </vt:variant>
    </vt:vector>
  </HeadingPairs>
  <TitlesOfParts>
    <vt:vector size="56" baseType="lpstr">
      <vt:lpstr>TechEd_2012_Template_16x9</vt:lpstr>
      <vt:lpstr>White with Consolas font for code slides</vt:lpstr>
      <vt:lpstr>Sustainability in Infrastructure Design</vt:lpstr>
      <vt:lpstr>Introduction</vt:lpstr>
      <vt:lpstr>PowerPoint Presentation</vt:lpstr>
      <vt:lpstr>PowerPoint Presentation</vt:lpstr>
      <vt:lpstr>PowerPoint Presentation</vt:lpstr>
      <vt:lpstr>Definitions</vt:lpstr>
      <vt:lpstr>Three objectives</vt:lpstr>
      <vt:lpstr>Proactive Considerations</vt:lpstr>
      <vt:lpstr>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vt:lpstr>
      <vt:lpstr>PowerPoint Presentation</vt:lpstr>
      <vt:lpstr>PowerPoint Presentation</vt:lpstr>
      <vt:lpstr>PowerPoint Presentation</vt:lpstr>
      <vt:lpstr>Design</vt:lpstr>
      <vt:lpstr>A tale of an end user…</vt:lpstr>
      <vt:lpstr>A tale of an end user…</vt:lpstr>
      <vt:lpstr>A tale of an end user…</vt:lpstr>
      <vt:lpstr>A tale of an end user…</vt:lpstr>
      <vt:lpstr>PowerPoint Presentation</vt:lpstr>
      <vt:lpstr>Load Balancing Act</vt:lpstr>
      <vt:lpstr>Disasters Around Every Corner!</vt:lpstr>
      <vt:lpstr>Three objectives</vt:lpstr>
      <vt:lpstr>Reactive Considerations</vt:lpstr>
      <vt:lpstr>Disaster2</vt:lpstr>
      <vt:lpstr>PowerPoint Presentation</vt:lpstr>
      <vt:lpstr>Root Cause</vt:lpstr>
      <vt:lpstr>PowerPoint Presentation</vt:lpstr>
      <vt:lpstr>Agility</vt:lpstr>
      <vt:lpstr>PowerPoint Presentation</vt:lpstr>
      <vt:lpstr>Three objectives</vt:lpstr>
      <vt:lpstr>Synergies and Such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Related Content</vt:lpstr>
      <vt:lpstr>Resources</vt:lpstr>
      <vt:lpstr>PowerPoint Presentation</vt:lpstr>
      <vt:lpstr>Please Complete an Evaluation  Your feedback is important! </vt:lpstr>
      <vt:lpstr>PowerPoint Presentation</vt:lpstr>
      <vt:lpstr>PowerPoint Presentation</vt:lpstr>
    </vt:vector>
  </TitlesOfParts>
  <Manager>&lt;Content Manager Name Here&gt;</Manager>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Sustainability in Infrastructure Design</dc:title>
  <dc:subject>TechEd 2012</dc:subject>
  <dc:creator>Cyndi</dc:creator>
  <cp:keywords>TechEd 2012</cp:keywords>
  <dc:description>Template: Jordan Cayabyab, Artitudes Design
Formatting:
Event Date: June 11-14, 2012
Event Location: Orlando, FL
Audience Type: IT Pros, Developers</dc:description>
  <cp:lastModifiedBy>Shows</cp:lastModifiedBy>
  <cp:revision>55</cp:revision>
  <cp:lastPrinted>2010-05-11T05:02:34Z</cp:lastPrinted>
  <dcterms:created xsi:type="dcterms:W3CDTF">2012-03-23T02:48:52Z</dcterms:created>
  <dcterms:modified xsi:type="dcterms:W3CDTF">2012-06-14T19:05:38Z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 Venue">
    <vt:lpwstr>232;#Orange County Convention Center Orlando, FL|bd993e89-aa48-4695-84e0-3b53e88b1a79</vt:lpwstr>
  </property>
  <property fmtid="{D5CDD505-2E9C-101B-9397-08002B2CF9AE}" pid="5" name="Event Location">
    <vt:lpwstr>231;#Orlando|99ded043-d247-43a1-9b7a-028ecd66d1eb</vt:lpwstr>
  </property>
  <property fmtid="{D5CDD505-2E9C-101B-9397-08002B2CF9AE}" pid="6" name="Event1">
    <vt:lpwstr>126;#TechEd|ac8fad57-eb30-43a8-b5bd-05dcf2cf2246</vt:lpwstr>
  </property>
  <property fmtid="{D5CDD505-2E9C-101B-9397-08002B2CF9AE}" pid="7" name="Audience">
    <vt:lpwstr/>
  </property>
</Properties>
</file>