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1"/>
  </p:notesMasterIdLst>
  <p:handoutMasterIdLst>
    <p:handoutMasterId r:id="rId32"/>
  </p:handoutMasterIdLst>
  <p:sldIdLst>
    <p:sldId id="257" r:id="rId6"/>
    <p:sldId id="321" r:id="rId7"/>
    <p:sldId id="356" r:id="rId8"/>
    <p:sldId id="362" r:id="rId9"/>
    <p:sldId id="358" r:id="rId10"/>
    <p:sldId id="364" r:id="rId11"/>
    <p:sldId id="369" r:id="rId12"/>
    <p:sldId id="357" r:id="rId13"/>
    <p:sldId id="363" r:id="rId14"/>
    <p:sldId id="359" r:id="rId15"/>
    <p:sldId id="376" r:id="rId16"/>
    <p:sldId id="374" r:id="rId17"/>
    <p:sldId id="373" r:id="rId18"/>
    <p:sldId id="372" r:id="rId19"/>
    <p:sldId id="360" r:id="rId20"/>
    <p:sldId id="366" r:id="rId21"/>
    <p:sldId id="375" r:id="rId22"/>
    <p:sldId id="361" r:id="rId23"/>
    <p:sldId id="354" r:id="rId24"/>
    <p:sldId id="377" r:id="rId25"/>
    <p:sldId id="313" r:id="rId26"/>
    <p:sldId id="314" r:id="rId27"/>
    <p:sldId id="315" r:id="rId28"/>
    <p:sldId id="271" r:id="rId29"/>
    <p:sldId id="256" r:id="rId3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8EFD6BD-5496-4C78-A2CE-2CF95CA3DDEA}">
          <p14:sldIdLst>
            <p14:sldId id="257"/>
            <p14:sldId id="321"/>
            <p14:sldId id="356"/>
            <p14:sldId id="362"/>
          </p14:sldIdLst>
        </p14:section>
        <p14:section name="Untitled Section" id="{FA0F9F57-AE7E-4FEC-9724-4B1C4DD19481}">
          <p14:sldIdLst>
            <p14:sldId id="358"/>
            <p14:sldId id="364"/>
            <p14:sldId id="369"/>
          </p14:sldIdLst>
        </p14:section>
        <p14:section name="Untitled Section" id="{04AA6928-7843-43BD-882A-1B097FE5AE5B}">
          <p14:sldIdLst>
            <p14:sldId id="357"/>
            <p14:sldId id="363"/>
          </p14:sldIdLst>
        </p14:section>
        <p14:section name="Untitled Section" id="{65037690-2C6C-4A41-AD8A-687F77CDB634}">
          <p14:sldIdLst>
            <p14:sldId id="359"/>
            <p14:sldId id="376"/>
            <p14:sldId id="374"/>
            <p14:sldId id="373"/>
            <p14:sldId id="372"/>
          </p14:sldIdLst>
        </p14:section>
        <p14:section name="Untitled Section" id="{A6040DA8-6AA9-495E-A9B1-5751F9E42D99}">
          <p14:sldIdLst>
            <p14:sldId id="360"/>
            <p14:sldId id="366"/>
            <p14:sldId id="375"/>
          </p14:sldIdLst>
        </p14:section>
        <p14:section name="Untitled Section" id="{B2682488-FDBD-4059-9C30-9D2CC982CD26}">
          <p14:sldIdLst>
            <p14:sldId id="361"/>
          </p14:sldIdLst>
        </p14:section>
        <p14:section name="Untitled Section" id="{34BC81B3-7411-4E32-9B07-4FAF8DA62A2A}">
          <p14:sldIdLst>
            <p14:sldId id="354"/>
            <p14:sldId id="377"/>
            <p14:sldId id="313"/>
            <p14:sldId id="314"/>
            <p14:sldId id="315"/>
            <p14:sldId id="271"/>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F0A"/>
    <a:srgbClr val="FF3737"/>
    <a:srgbClr val="600000"/>
    <a:srgbClr val="429A16"/>
    <a:srgbClr val="F8F57B"/>
    <a:srgbClr val="FFFFFF"/>
    <a:srgbClr val="000000"/>
    <a:srgbClr val="59D01E"/>
    <a:srgbClr val="ACE58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7416" autoAdjust="0"/>
  </p:normalViewPr>
  <p:slideViewPr>
    <p:cSldViewPr>
      <p:cViewPr varScale="1">
        <p:scale>
          <a:sx n="111" d="100"/>
          <a:sy n="111" d="100"/>
        </p:scale>
        <p:origin x="-516"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25" d="100"/>
        <a:sy n="25"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6/12/2012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6/12/2012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4:02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709524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627268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040091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543839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4267601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948331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628598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360345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803524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4:03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6/12/2012 4:02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94483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59055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110806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311080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36081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46451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4180733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tandar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3" name="Straight Connector 2"/>
          <p:cNvCxnSpPr/>
          <p:nvPr userDrawn="1"/>
        </p:nvCxnSpPr>
        <p:spPr>
          <a:xfrm>
            <a:off x="304720" y="990600"/>
            <a:ext cx="11457496"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quarter" idx="10"/>
          </p:nvPr>
        </p:nvSpPr>
        <p:spPr>
          <a:xfrm>
            <a:off x="304721" y="1066800"/>
            <a:ext cx="11477810"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16196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9"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microsoft.com/office/2007/relationships/hdphoto" Target="../media/hdphoto6.wdp"/><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3.png"/><Relationship Id="rId5" Type="http://schemas.microsoft.com/office/2007/relationships/hdphoto" Target="../media/hdphoto5.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1.xml"/><Relationship Id="rId5" Type="http://schemas.openxmlformats.org/officeDocument/2006/relationships/image" Target="../media/image9.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30.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hyperlink" Target="http://microsoft.com/msdn"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2.emf"/><Relationship Id="rId11" Type="http://schemas.microsoft.com/office/2007/relationships/hdphoto" Target="../media/hdphoto11.wdp"/><Relationship Id="rId5" Type="http://schemas.openxmlformats.org/officeDocument/2006/relationships/hyperlink" Target="http://northamerica.msteched.com/" TargetMode="External"/><Relationship Id="rId10" Type="http://schemas.openxmlformats.org/officeDocument/2006/relationships/image" Target="../media/image34.png"/><Relationship Id="rId4" Type="http://schemas.microsoft.com/office/2007/relationships/hdphoto" Target="../media/hdphoto10.wdp"/><Relationship Id="rId9" Type="http://schemas.openxmlformats.org/officeDocument/2006/relationships/hyperlink" Target="http://microsoft.com/technet"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 Id="rId9"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Real World Developer Testing with Visual Studio 2012</a:t>
            </a:r>
          </a:p>
        </p:txBody>
      </p:sp>
      <p:sp>
        <p:nvSpPr>
          <p:cNvPr id="3" name="Subtitle 2"/>
          <p:cNvSpPr>
            <a:spLocks noGrp="1"/>
          </p:cNvSpPr>
          <p:nvPr>
            <p:ph type="subTitle" idx="1"/>
          </p:nvPr>
        </p:nvSpPr>
        <p:spPr>
          <a:xfrm>
            <a:off x="4181452" y="5029200"/>
            <a:ext cx="2827360" cy="463255"/>
          </a:xfrm>
        </p:spPr>
        <p:txBody>
          <a:bodyPr/>
          <a:lstStyle/>
          <a:p>
            <a:r>
              <a:rPr lang="en-US" dirty="0" smtClean="0"/>
              <a:t>David Starr</a:t>
            </a:r>
          </a:p>
          <a:p>
            <a:r>
              <a:rPr lang="en-US" dirty="0" smtClean="0"/>
              <a:t>Chief Software Craftsman</a:t>
            </a:r>
          </a:p>
          <a:p>
            <a:r>
              <a:rPr lang="en-US" dirty="0" smtClean="0"/>
              <a:t>Scrum.org</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Subtitle 2"/>
          <p:cNvSpPr txBox="1">
            <a:spLocks/>
          </p:cNvSpPr>
          <p:nvPr/>
        </p:nvSpPr>
        <p:spPr>
          <a:xfrm>
            <a:off x="8228012" y="5029200"/>
            <a:ext cx="2908302"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Peter Provost</a:t>
            </a:r>
          </a:p>
          <a:p>
            <a:r>
              <a:rPr lang="en-US" dirty="0" smtClean="0"/>
              <a:t>Program Manager Lead</a:t>
            </a:r>
          </a:p>
          <a:p>
            <a:r>
              <a:rPr lang="en-US" dirty="0" smtClean="0"/>
              <a:t>Microsoft</a:t>
            </a:r>
            <a:endParaRPr lang="en-US" dirty="0"/>
          </a:p>
        </p:txBody>
      </p:sp>
      <p:sp>
        <p:nvSpPr>
          <p:cNvPr id="6" name="TextBox 5"/>
          <p:cNvSpPr txBox="1"/>
          <p:nvPr/>
        </p:nvSpPr>
        <p:spPr>
          <a:xfrm>
            <a:off x="519113" y="228600"/>
            <a:ext cx="18414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AAP401</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Packaging Patterns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 y="1140750"/>
            <a:ext cx="3711077" cy="1143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8" descr="C:\Users\Starr\AppData\Local\Microsoft\Windows\Temporary Internet Files\Content.IE5\T0MJRPI8\MP900409662[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270" b="97461" l="9951" r="89951"/>
                    </a14:imgEffect>
                  </a14:imgLayer>
                </a14:imgProps>
              </a:ext>
              <a:ext uri="{28A0092B-C50C-407E-A947-70E740481C1C}">
                <a14:useLocalDpi xmlns:a14="http://schemas.microsoft.com/office/drawing/2010/main" val="0"/>
              </a:ext>
            </a:extLst>
          </a:blip>
          <a:srcRect/>
          <a:stretch>
            <a:fillRect/>
          </a:stretch>
        </p:blipFill>
        <p:spPr bwMode="auto">
          <a:xfrm>
            <a:off x="2360612" y="4419600"/>
            <a:ext cx="2669679" cy="26933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4" name="Text Placeholder 23"/>
          <p:cNvSpPr>
            <a:spLocks noGrp="1"/>
          </p:cNvSpPr>
          <p:nvPr>
            <p:ph type="body" sz="quarter" idx="10"/>
          </p:nvPr>
        </p:nvSpPr>
        <p:spPr>
          <a:xfrm>
            <a:off x="4189412" y="1143000"/>
            <a:ext cx="7567613" cy="2954655"/>
          </a:xfrm>
        </p:spPr>
        <p:txBody>
          <a:bodyPr/>
          <a:lstStyle/>
          <a:p>
            <a:r>
              <a:rPr lang="en-US" dirty="0" smtClean="0"/>
              <a:t>Relationships between projects affect test execution times</a:t>
            </a:r>
          </a:p>
          <a:p>
            <a:endParaRPr lang="en-US" dirty="0"/>
          </a:p>
          <a:p>
            <a:r>
              <a:rPr lang="en-US" dirty="0" smtClean="0"/>
              <a:t>Test execution times affect how often developers run tests</a:t>
            </a:r>
          </a:p>
          <a:p>
            <a:endParaRPr lang="en-US" dirty="0"/>
          </a:p>
        </p:txBody>
      </p:sp>
      <p:grpSp>
        <p:nvGrpSpPr>
          <p:cNvPr id="28" name="Group 27"/>
          <p:cNvGrpSpPr/>
          <p:nvPr/>
        </p:nvGrpSpPr>
        <p:grpSpPr>
          <a:xfrm>
            <a:off x="4418012" y="3798515"/>
            <a:ext cx="7598673" cy="2602285"/>
            <a:chOff x="4418012" y="3798515"/>
            <a:chExt cx="7598673" cy="2602285"/>
          </a:xfrm>
        </p:grpSpPr>
        <p:pic>
          <p:nvPicPr>
            <p:cNvPr id="2054" name="Picture 6" descr="C:\Users\Starr\AppData\Local\Temp\SNAGHTML6f972a4.PN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backgroundMark x1="52055" y1="47500" x2="52055" y2="47500"/>
                        </a14:backgroundRemoval>
                      </a14:imgEffect>
                    </a14:imgLayer>
                  </a14:imgProps>
                </a:ext>
                <a:ext uri="{28A0092B-C50C-407E-A947-70E740481C1C}">
                  <a14:useLocalDpi xmlns:a14="http://schemas.microsoft.com/office/drawing/2010/main" val="0"/>
                </a:ext>
              </a:extLst>
            </a:blip>
            <a:srcRect/>
            <a:stretch>
              <a:fillRect/>
            </a:stretch>
          </p:blipFill>
          <p:spPr bwMode="auto">
            <a:xfrm>
              <a:off x="4418012" y="3798515"/>
              <a:ext cx="7598673" cy="26022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7" name="Rounded Rectangle 26"/>
            <p:cNvSpPr/>
            <p:nvPr/>
          </p:nvSpPr>
          <p:spPr bwMode="auto">
            <a:xfrm>
              <a:off x="7237412" y="4914900"/>
              <a:ext cx="4038599" cy="647700"/>
            </a:xfrm>
            <a:prstGeom prst="roundRect">
              <a:avLst/>
            </a:prstGeom>
            <a:noFill/>
            <a:ln w="38100">
              <a:solidFill>
                <a:srgbClr val="FF0000"/>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3988253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that grow</a:t>
            </a:r>
            <a:endParaRPr lang="en-US" dirty="0"/>
          </a:p>
        </p:txBody>
      </p:sp>
      <p:sp>
        <p:nvSpPr>
          <p:cNvPr id="3" name="Text Placeholder 2"/>
          <p:cNvSpPr>
            <a:spLocks noGrp="1"/>
          </p:cNvSpPr>
          <p:nvPr>
            <p:ph type="body" sz="quarter" idx="10"/>
          </p:nvPr>
        </p:nvSpPr>
        <p:spPr>
          <a:xfrm>
            <a:off x="519112" y="1447799"/>
            <a:ext cx="11149013" cy="4776692"/>
          </a:xfrm>
        </p:spPr>
        <p:txBody>
          <a:bodyPr/>
          <a:lstStyle/>
          <a:p>
            <a:r>
              <a:rPr lang="en-US" dirty="0" smtClean="0"/>
              <a:t>Teams</a:t>
            </a:r>
          </a:p>
          <a:p>
            <a:endParaRPr lang="en-US" dirty="0"/>
          </a:p>
          <a:p>
            <a:r>
              <a:rPr lang="en-US" dirty="0" smtClean="0"/>
              <a:t>The thing we’re making</a:t>
            </a:r>
          </a:p>
          <a:p>
            <a:endParaRPr lang="en-US" dirty="0"/>
          </a:p>
          <a:p>
            <a:r>
              <a:rPr lang="en-US" dirty="0" smtClean="0"/>
              <a:t>Test suites</a:t>
            </a:r>
          </a:p>
          <a:p>
            <a:endParaRPr lang="en-US" dirty="0"/>
          </a:p>
          <a:p>
            <a:r>
              <a:rPr lang="en-US" dirty="0" smtClean="0"/>
              <a:t>Integration effort</a:t>
            </a:r>
          </a:p>
          <a:p>
            <a:endParaRPr lang="en-US" dirty="0"/>
          </a:p>
          <a:p>
            <a:r>
              <a:rPr lang="en-US" dirty="0" smtClean="0"/>
              <a:t>Build times</a:t>
            </a:r>
            <a:endParaRPr lang="en-US" dirty="0"/>
          </a:p>
        </p:txBody>
      </p:sp>
      <p:pic>
        <p:nvPicPr>
          <p:cNvPr id="5124" name="Picture 4" descr="C:\Users\Starr\AppData\Local\Microsoft\Windows\Temporary Internet Files\Content.IE5\7GGFMW7A\MP9004308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179" y="0"/>
            <a:ext cx="5029646"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55825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Player</a:t>
            </a:r>
            <a:endParaRPr lang="en-US" dirty="0"/>
          </a:p>
        </p:txBody>
      </p:sp>
      <p:grpSp>
        <p:nvGrpSpPr>
          <p:cNvPr id="20" name="Group 19"/>
          <p:cNvGrpSpPr/>
          <p:nvPr/>
        </p:nvGrpSpPr>
        <p:grpSpPr>
          <a:xfrm>
            <a:off x="3462110" y="2341912"/>
            <a:ext cx="5687541" cy="2362200"/>
            <a:chOff x="455612" y="2339639"/>
            <a:chExt cx="5687541" cy="2362200"/>
          </a:xfrm>
        </p:grpSpPr>
        <p:sp>
          <p:nvSpPr>
            <p:cNvPr id="2" name="Rectangle 1"/>
            <p:cNvSpPr/>
            <p:nvPr/>
          </p:nvSpPr>
          <p:spPr bwMode="auto">
            <a:xfrm>
              <a:off x="3476153" y="2339639"/>
              <a:ext cx="266700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Exe or Site</a:t>
              </a:r>
            </a:p>
          </p:txBody>
        </p:sp>
        <p:sp>
          <p:nvSpPr>
            <p:cNvPr id="4" name="Rectangle 3"/>
            <p:cNvSpPr/>
            <p:nvPr/>
          </p:nvSpPr>
          <p:spPr bwMode="auto">
            <a:xfrm>
              <a:off x="3476153" y="2976067"/>
              <a:ext cx="266700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Assembly A</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9" name="Rectangle 8"/>
            <p:cNvSpPr/>
            <p:nvPr/>
          </p:nvSpPr>
          <p:spPr bwMode="auto">
            <a:xfrm>
              <a:off x="3476153" y="4244639"/>
              <a:ext cx="266700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Assembly C</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0" name="Rectangle 9"/>
            <p:cNvSpPr/>
            <p:nvPr/>
          </p:nvSpPr>
          <p:spPr bwMode="auto">
            <a:xfrm>
              <a:off x="3476153" y="3635039"/>
              <a:ext cx="266700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Assembly B</a:t>
              </a:r>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2" name="Straight Arrow Connector 11"/>
            <p:cNvCxnSpPr>
              <a:endCxn id="2" idx="1"/>
            </p:cNvCxnSpPr>
            <p:nvPr/>
          </p:nvCxnSpPr>
          <p:spPr>
            <a:xfrm>
              <a:off x="2284412" y="2568239"/>
              <a:ext cx="1191741"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a:off x="2284412" y="3200400"/>
              <a:ext cx="114300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a:endCxn id="10" idx="1"/>
            </p:cNvCxnSpPr>
            <p:nvPr/>
          </p:nvCxnSpPr>
          <p:spPr>
            <a:xfrm>
              <a:off x="2333153" y="3863639"/>
              <a:ext cx="114300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a:endCxn id="9" idx="1"/>
            </p:cNvCxnSpPr>
            <p:nvPr/>
          </p:nvCxnSpPr>
          <p:spPr>
            <a:xfrm>
              <a:off x="2284412" y="4473239"/>
              <a:ext cx="1191741"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8" name="Rectangle 7"/>
            <p:cNvSpPr/>
            <p:nvPr/>
          </p:nvSpPr>
          <p:spPr bwMode="auto">
            <a:xfrm>
              <a:off x="455612" y="2339639"/>
              <a:ext cx="1905000" cy="2362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rgbClr val="FFFFFF">
                      <a:alpha val="98824"/>
                    </a:srgbClr>
                  </a:solidFill>
                  <a:latin typeface="Segoe UI" pitchFamily="34" charset="0"/>
                  <a:ea typeface="Segoe UI" pitchFamily="34" charset="0"/>
                  <a:cs typeface="Segoe UI" pitchFamily="34" charset="0"/>
                </a:rPr>
                <a:t>Test</a:t>
              </a:r>
            </a:p>
            <a:p>
              <a:pPr algn="ctr" defTabSz="914099"/>
              <a:r>
                <a:rPr lang="en-US" sz="3200" dirty="0" smtClean="0">
                  <a:solidFill>
                    <a:srgbClr val="FFFFFF">
                      <a:alpha val="98824"/>
                    </a:srgbClr>
                  </a:solidFill>
                  <a:latin typeface="Segoe UI" pitchFamily="34" charset="0"/>
                  <a:ea typeface="Segoe UI" pitchFamily="34" charset="0"/>
                  <a:cs typeface="Segoe UI" pitchFamily="34" charset="0"/>
                </a:rPr>
                <a:t>Project</a:t>
              </a:r>
            </a:p>
          </p:txBody>
        </p:sp>
      </p:grpSp>
    </p:spTree>
    <p:extLst>
      <p:ext uri="{BB962C8B-B14F-4D97-AF65-F5344CB8AC3E}">
        <p14:creationId xmlns:p14="http://schemas.microsoft.com/office/powerpoint/2010/main" val="220607226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Snake Eyes</a:t>
            </a:r>
            <a:endParaRPr lang="en-US" dirty="0"/>
          </a:p>
        </p:txBody>
      </p:sp>
      <p:sp>
        <p:nvSpPr>
          <p:cNvPr id="2" name="Rectangle 1"/>
          <p:cNvSpPr/>
          <p:nvPr/>
        </p:nvSpPr>
        <p:spPr bwMode="auto">
          <a:xfrm>
            <a:off x="6878862" y="1671515"/>
            <a:ext cx="266700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Exe or Site</a:t>
            </a:r>
          </a:p>
        </p:txBody>
      </p:sp>
      <p:cxnSp>
        <p:nvCxnSpPr>
          <p:cNvPr id="12" name="Straight Arrow Connector 11"/>
          <p:cNvCxnSpPr>
            <a:stCxn id="17" idx="3"/>
            <a:endCxn id="2" idx="1"/>
          </p:cNvCxnSpPr>
          <p:nvPr/>
        </p:nvCxnSpPr>
        <p:spPr>
          <a:xfrm>
            <a:off x="5642568" y="1600200"/>
            <a:ext cx="1236294" cy="29991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a:stCxn id="18" idx="3"/>
            <a:endCxn id="2" idx="1"/>
          </p:cNvCxnSpPr>
          <p:nvPr/>
        </p:nvCxnSpPr>
        <p:spPr>
          <a:xfrm flipV="1">
            <a:off x="5642568" y="1900115"/>
            <a:ext cx="1236294"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7" name="Rectangle 16"/>
          <p:cNvSpPr/>
          <p:nvPr/>
        </p:nvSpPr>
        <p:spPr bwMode="auto">
          <a:xfrm>
            <a:off x="2276039" y="1371600"/>
            <a:ext cx="3366529"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Unit Test Project 1</a:t>
            </a:r>
          </a:p>
        </p:txBody>
      </p:sp>
      <p:sp>
        <p:nvSpPr>
          <p:cNvPr id="18" name="Rectangle 17"/>
          <p:cNvSpPr/>
          <p:nvPr/>
        </p:nvSpPr>
        <p:spPr bwMode="auto">
          <a:xfrm>
            <a:off x="2276039" y="1900115"/>
            <a:ext cx="3366529"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Integration Test Project 1</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3" name="Rectangle 22"/>
          <p:cNvSpPr/>
          <p:nvPr/>
        </p:nvSpPr>
        <p:spPr bwMode="auto">
          <a:xfrm>
            <a:off x="6878862" y="2900485"/>
            <a:ext cx="266700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Assembly A</a:t>
            </a:r>
          </a:p>
        </p:txBody>
      </p:sp>
      <p:cxnSp>
        <p:nvCxnSpPr>
          <p:cNvPr id="25" name="Straight Arrow Connector 24"/>
          <p:cNvCxnSpPr>
            <a:stCxn id="27" idx="3"/>
            <a:endCxn id="23" idx="1"/>
          </p:cNvCxnSpPr>
          <p:nvPr/>
        </p:nvCxnSpPr>
        <p:spPr>
          <a:xfrm>
            <a:off x="5642568" y="2829170"/>
            <a:ext cx="1236294" cy="29991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6" name="Straight Arrow Connector 25"/>
          <p:cNvCxnSpPr>
            <a:stCxn id="28" idx="3"/>
            <a:endCxn id="23" idx="1"/>
          </p:cNvCxnSpPr>
          <p:nvPr/>
        </p:nvCxnSpPr>
        <p:spPr>
          <a:xfrm flipV="1">
            <a:off x="5642568" y="3129085"/>
            <a:ext cx="1236294"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7" name="Rectangle 26"/>
          <p:cNvSpPr/>
          <p:nvPr/>
        </p:nvSpPr>
        <p:spPr bwMode="auto">
          <a:xfrm>
            <a:off x="2276039" y="2600570"/>
            <a:ext cx="3366529"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Unit Test </a:t>
            </a:r>
            <a:r>
              <a:rPr lang="en-US" sz="2200" dirty="0" err="1" smtClean="0">
                <a:solidFill>
                  <a:srgbClr val="FFFFFF">
                    <a:alpha val="98824"/>
                  </a:srgbClr>
                </a:solidFill>
                <a:latin typeface="Segoe UI" pitchFamily="34" charset="0"/>
                <a:ea typeface="Segoe UI" pitchFamily="34" charset="0"/>
                <a:cs typeface="Segoe UI" pitchFamily="34" charset="0"/>
              </a:rPr>
              <a:t>Proj</a:t>
            </a:r>
            <a:r>
              <a:rPr lang="en-US" sz="2200" dirty="0" smtClean="0">
                <a:solidFill>
                  <a:srgbClr val="FFFFFF">
                    <a:alpha val="98824"/>
                  </a:srgbClr>
                </a:solidFill>
                <a:latin typeface="Segoe UI" pitchFamily="34" charset="0"/>
                <a:ea typeface="Segoe UI" pitchFamily="34" charset="0"/>
                <a:cs typeface="Segoe UI" pitchFamily="34" charset="0"/>
              </a:rPr>
              <a:t> 2</a:t>
            </a:r>
          </a:p>
        </p:txBody>
      </p:sp>
      <p:sp>
        <p:nvSpPr>
          <p:cNvPr id="28" name="Rectangle 27"/>
          <p:cNvSpPr/>
          <p:nvPr/>
        </p:nvSpPr>
        <p:spPr bwMode="auto">
          <a:xfrm>
            <a:off x="2276039" y="3129085"/>
            <a:ext cx="3366529"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Integration Test Project 2</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9" name="Rectangle 28"/>
          <p:cNvSpPr/>
          <p:nvPr/>
        </p:nvSpPr>
        <p:spPr bwMode="auto">
          <a:xfrm>
            <a:off x="6870489" y="4109915"/>
            <a:ext cx="266700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Assembly B</a:t>
            </a:r>
          </a:p>
        </p:txBody>
      </p:sp>
      <p:cxnSp>
        <p:nvCxnSpPr>
          <p:cNvPr id="30" name="Straight Arrow Connector 29"/>
          <p:cNvCxnSpPr>
            <a:stCxn id="32" idx="3"/>
            <a:endCxn id="29" idx="1"/>
          </p:cNvCxnSpPr>
          <p:nvPr/>
        </p:nvCxnSpPr>
        <p:spPr>
          <a:xfrm>
            <a:off x="5642568" y="4038600"/>
            <a:ext cx="1227921" cy="29991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1" name="Straight Arrow Connector 30"/>
          <p:cNvCxnSpPr>
            <a:stCxn id="33" idx="3"/>
            <a:endCxn id="29" idx="1"/>
          </p:cNvCxnSpPr>
          <p:nvPr/>
        </p:nvCxnSpPr>
        <p:spPr>
          <a:xfrm flipV="1">
            <a:off x="5642568" y="4338515"/>
            <a:ext cx="1227921"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2" name="Rectangle 31"/>
          <p:cNvSpPr/>
          <p:nvPr/>
        </p:nvSpPr>
        <p:spPr bwMode="auto">
          <a:xfrm>
            <a:off x="2276039" y="3810000"/>
            <a:ext cx="3366529"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Unit Test </a:t>
            </a:r>
            <a:r>
              <a:rPr lang="en-US" sz="2200" dirty="0" err="1" smtClean="0">
                <a:solidFill>
                  <a:srgbClr val="FFFFFF">
                    <a:alpha val="98824"/>
                  </a:srgbClr>
                </a:solidFill>
                <a:latin typeface="Segoe UI" pitchFamily="34" charset="0"/>
                <a:ea typeface="Segoe UI" pitchFamily="34" charset="0"/>
                <a:cs typeface="Segoe UI" pitchFamily="34" charset="0"/>
              </a:rPr>
              <a:t>Proj</a:t>
            </a:r>
            <a:r>
              <a:rPr lang="en-US" sz="2200" dirty="0" smtClean="0">
                <a:solidFill>
                  <a:srgbClr val="FFFFFF">
                    <a:alpha val="98824"/>
                  </a:srgbClr>
                </a:solidFill>
                <a:latin typeface="Segoe UI" pitchFamily="34" charset="0"/>
                <a:ea typeface="Segoe UI" pitchFamily="34" charset="0"/>
                <a:cs typeface="Segoe UI" pitchFamily="34" charset="0"/>
              </a:rPr>
              <a:t> 3</a:t>
            </a:r>
          </a:p>
        </p:txBody>
      </p:sp>
      <p:sp>
        <p:nvSpPr>
          <p:cNvPr id="33" name="Rectangle 32"/>
          <p:cNvSpPr/>
          <p:nvPr/>
        </p:nvSpPr>
        <p:spPr bwMode="auto">
          <a:xfrm>
            <a:off x="2276039" y="4338515"/>
            <a:ext cx="3366529"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Integration Test Project 3</a:t>
            </a:r>
            <a:endParaRPr lang="en-US" sz="2200" dirty="0">
              <a:solidFill>
                <a:srgbClr val="FFFFFF">
                  <a:alpha val="98824"/>
                </a:srgbClr>
              </a:solidFill>
              <a:latin typeface="Segoe UI" pitchFamily="34" charset="0"/>
              <a:ea typeface="Segoe UI" pitchFamily="34" charset="0"/>
              <a:cs typeface="Segoe UI" pitchFamily="34" charset="0"/>
            </a:endParaRPr>
          </a:p>
        </p:txBody>
      </p:sp>
      <p:pic>
        <p:nvPicPr>
          <p:cNvPr id="1026" name="Picture 2" descr="C:\Users\Starr\AppData\Local\Microsoft\Windows\Temporary Internet Files\Content.IE5\I3ZKEML5\MP90030899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788" b="89899" l="10000" r="98000">
                        <a14:foregroundMark x1="36167" y1="25000" x2="36167" y2="25000"/>
                        <a14:foregroundMark x1="41333" y1="43434" x2="41333" y2="43434"/>
                        <a14:foregroundMark x1="45333" y1="20960" x2="45333" y2="20960"/>
                        <a14:foregroundMark x1="45833" y1="18939" x2="45833" y2="18939"/>
                        <a14:foregroundMark x1="91167" y1="42172" x2="91167" y2="42172"/>
                        <a14:foregroundMark x1="90667" y1="40152" x2="90667" y2="40152"/>
                        <a14:foregroundMark x1="90167" y1="38384" x2="90167" y2="38384"/>
                        <a14:foregroundMark x1="30833" y1="21717" x2="30833" y2="21717"/>
                      </a14:backgroundRemoval>
                    </a14:imgEffect>
                  </a14:imgLayer>
                </a14:imgProps>
              </a:ext>
              <a:ext uri="{28A0092B-C50C-407E-A947-70E740481C1C}">
                <a14:useLocalDpi xmlns:a14="http://schemas.microsoft.com/office/drawing/2010/main" val="0"/>
              </a:ext>
            </a:extLst>
          </a:blip>
          <a:srcRect/>
          <a:stretch>
            <a:fillRect/>
          </a:stretch>
        </p:blipFill>
        <p:spPr bwMode="auto">
          <a:xfrm>
            <a:off x="9675812" y="5462240"/>
            <a:ext cx="2003824" cy="1322524"/>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bwMode="auto">
          <a:xfrm>
            <a:off x="6870488" y="5334000"/>
            <a:ext cx="266700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Assembly </a:t>
            </a:r>
            <a:r>
              <a:rPr lang="en-US" sz="2200" dirty="0" smtClean="0">
                <a:solidFill>
                  <a:srgbClr val="FFFFFF">
                    <a:alpha val="98824"/>
                  </a:srgbClr>
                </a:solidFill>
                <a:latin typeface="Segoe UI" pitchFamily="34" charset="0"/>
                <a:ea typeface="Segoe UI" pitchFamily="34" charset="0"/>
                <a:cs typeface="Segoe UI" pitchFamily="34" charset="0"/>
              </a:rPr>
              <a:t>C</a:t>
            </a:r>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35" name="Straight Arrow Connector 34"/>
          <p:cNvCxnSpPr>
            <a:stCxn id="37" idx="3"/>
            <a:endCxn id="34" idx="1"/>
          </p:cNvCxnSpPr>
          <p:nvPr/>
        </p:nvCxnSpPr>
        <p:spPr>
          <a:xfrm>
            <a:off x="5642567" y="5262685"/>
            <a:ext cx="1227921" cy="299915"/>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6" name="Straight Arrow Connector 35"/>
          <p:cNvCxnSpPr>
            <a:stCxn id="38" idx="3"/>
            <a:endCxn id="34" idx="1"/>
          </p:cNvCxnSpPr>
          <p:nvPr/>
        </p:nvCxnSpPr>
        <p:spPr>
          <a:xfrm flipV="1">
            <a:off x="5642567" y="5562600"/>
            <a:ext cx="1227921" cy="228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7" name="Rectangle 36"/>
          <p:cNvSpPr/>
          <p:nvPr/>
        </p:nvSpPr>
        <p:spPr bwMode="auto">
          <a:xfrm>
            <a:off x="2276038" y="5034085"/>
            <a:ext cx="3366529"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Unit Test Project 4</a:t>
            </a:r>
          </a:p>
        </p:txBody>
      </p:sp>
      <p:sp>
        <p:nvSpPr>
          <p:cNvPr id="38" name="Rectangle 37"/>
          <p:cNvSpPr/>
          <p:nvPr/>
        </p:nvSpPr>
        <p:spPr bwMode="auto">
          <a:xfrm>
            <a:off x="2276038" y="5562600"/>
            <a:ext cx="3366529"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Integration Test Project 4</a:t>
            </a:r>
            <a:endParaRPr lang="en-US" sz="2200" dirty="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5684982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7532448" y="914400"/>
            <a:ext cx="4505564" cy="4263571"/>
            <a:chOff x="7532448" y="914400"/>
            <a:chExt cx="4505564" cy="4263571"/>
          </a:xfrm>
        </p:grpSpPr>
        <p:cxnSp>
          <p:nvCxnSpPr>
            <p:cNvPr id="27" name="Straight Arrow Connector 26"/>
            <p:cNvCxnSpPr/>
            <p:nvPr/>
          </p:nvCxnSpPr>
          <p:spPr>
            <a:xfrm>
              <a:off x="7975573" y="1367971"/>
              <a:ext cx="0" cy="3810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a:off x="8751648" y="1981200"/>
              <a:ext cx="0" cy="319677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8" name="Rectangle 27"/>
            <p:cNvSpPr/>
            <p:nvPr/>
          </p:nvSpPr>
          <p:spPr bwMode="auto">
            <a:xfrm>
              <a:off x="7532448" y="914400"/>
              <a:ext cx="3729489"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Performance Test Project 2</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30" name="Rectangle 29"/>
            <p:cNvSpPr/>
            <p:nvPr/>
          </p:nvSpPr>
          <p:spPr bwMode="auto">
            <a:xfrm>
              <a:off x="8308523" y="1527629"/>
              <a:ext cx="3729489"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Security Test Project 3</a:t>
              </a:r>
              <a:endParaRPr lang="en-US" sz="2200" dirty="0">
                <a:solidFill>
                  <a:srgbClr val="FFFFFF">
                    <a:alpha val="98824"/>
                  </a:srgbClr>
                </a:solidFill>
                <a:latin typeface="Segoe UI" pitchFamily="34" charset="0"/>
                <a:ea typeface="Segoe UI" pitchFamily="34" charset="0"/>
                <a:cs typeface="Segoe UI" pitchFamily="34" charset="0"/>
              </a:endParaRPr>
            </a:p>
          </p:txBody>
        </p:sp>
      </p:grpSp>
      <p:grpSp>
        <p:nvGrpSpPr>
          <p:cNvPr id="6" name="Group 5"/>
          <p:cNvGrpSpPr/>
          <p:nvPr/>
        </p:nvGrpSpPr>
        <p:grpSpPr>
          <a:xfrm>
            <a:off x="6936923" y="304800"/>
            <a:ext cx="3729489" cy="4873171"/>
            <a:chOff x="6936923" y="304800"/>
            <a:chExt cx="3729489" cy="4873171"/>
          </a:xfrm>
        </p:grpSpPr>
        <p:cxnSp>
          <p:nvCxnSpPr>
            <p:cNvPr id="25" name="Straight Arrow Connector 24"/>
            <p:cNvCxnSpPr/>
            <p:nvPr/>
          </p:nvCxnSpPr>
          <p:spPr>
            <a:xfrm>
              <a:off x="7380048" y="758371"/>
              <a:ext cx="0" cy="44196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6" name="Rectangle 25"/>
            <p:cNvSpPr/>
            <p:nvPr/>
          </p:nvSpPr>
          <p:spPr bwMode="auto">
            <a:xfrm>
              <a:off x="6936923" y="304800"/>
              <a:ext cx="3729489"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Functional Test Project 1</a:t>
              </a:r>
              <a:endParaRPr lang="en-US" sz="2200" dirty="0">
                <a:solidFill>
                  <a:srgbClr val="FFFFFF">
                    <a:alpha val="98824"/>
                  </a:srgbClr>
                </a:solidFill>
                <a:latin typeface="Segoe UI" pitchFamily="34" charset="0"/>
                <a:ea typeface="Segoe UI" pitchFamily="34" charset="0"/>
                <a:cs typeface="Segoe UI" pitchFamily="34" charset="0"/>
              </a:endParaRPr>
            </a:p>
          </p:txBody>
        </p:sp>
      </p:grpSp>
      <p:sp>
        <p:nvSpPr>
          <p:cNvPr id="7" name="Title 6"/>
          <p:cNvSpPr>
            <a:spLocks noGrp="1"/>
          </p:cNvSpPr>
          <p:nvPr>
            <p:ph type="title"/>
          </p:nvPr>
        </p:nvSpPr>
        <p:spPr>
          <a:xfrm>
            <a:off x="519112" y="228600"/>
            <a:ext cx="11149013" cy="609398"/>
          </a:xfrm>
        </p:spPr>
        <p:txBody>
          <a:bodyPr/>
          <a:lstStyle/>
          <a:p>
            <a:pPr>
              <a:spcBef>
                <a:spcPct val="20000"/>
              </a:spcBef>
            </a:pPr>
            <a:r>
              <a:rPr lang="en-US" dirty="0" smtClean="0">
                <a:solidFill>
                  <a:schemeClr val="tx1">
                    <a:alpha val="99000"/>
                  </a:schemeClr>
                </a:solidFill>
              </a:rPr>
              <a:t>Monogamy</a:t>
            </a:r>
            <a:endParaRPr lang="en-US" dirty="0">
              <a:solidFill>
                <a:schemeClr val="tx1">
                  <a:alpha val="99000"/>
                </a:schemeClr>
              </a:solidFill>
            </a:endParaRPr>
          </a:p>
        </p:txBody>
      </p:sp>
      <p:sp>
        <p:nvSpPr>
          <p:cNvPr id="2" name="Rectangle 1"/>
          <p:cNvSpPr/>
          <p:nvPr/>
        </p:nvSpPr>
        <p:spPr bwMode="auto">
          <a:xfrm>
            <a:off x="6905153" y="2286000"/>
            <a:ext cx="266700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Exe or Site</a:t>
            </a:r>
          </a:p>
        </p:txBody>
      </p:sp>
      <p:sp>
        <p:nvSpPr>
          <p:cNvPr id="4" name="Rectangle 3"/>
          <p:cNvSpPr/>
          <p:nvPr/>
        </p:nvSpPr>
        <p:spPr bwMode="auto">
          <a:xfrm>
            <a:off x="6905153" y="3212401"/>
            <a:ext cx="266700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Assembly A</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9" name="Rectangle 8"/>
          <p:cNvSpPr/>
          <p:nvPr/>
        </p:nvSpPr>
        <p:spPr bwMode="auto">
          <a:xfrm>
            <a:off x="6905153" y="4938173"/>
            <a:ext cx="266700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Assembly </a:t>
            </a:r>
            <a:r>
              <a:rPr lang="en-US" sz="2200" dirty="0" smtClean="0">
                <a:solidFill>
                  <a:srgbClr val="FFFFFF">
                    <a:alpha val="98824"/>
                  </a:srgbClr>
                </a:solidFill>
                <a:latin typeface="Segoe UI" pitchFamily="34" charset="0"/>
                <a:ea typeface="Segoe UI" pitchFamily="34" charset="0"/>
                <a:cs typeface="Segoe UI" pitchFamily="34" charset="0"/>
              </a:rPr>
              <a:t>C</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0" name="Rectangle 9"/>
          <p:cNvSpPr/>
          <p:nvPr/>
        </p:nvSpPr>
        <p:spPr bwMode="auto">
          <a:xfrm>
            <a:off x="6905153" y="4099973"/>
            <a:ext cx="2667000" cy="4572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Assembly B</a:t>
            </a:r>
            <a:endParaRPr lang="en-US" sz="2200" dirty="0">
              <a:solidFill>
                <a:srgbClr val="FFFFFF">
                  <a:alpha val="98824"/>
                </a:srgbClr>
              </a:solidFill>
              <a:latin typeface="Segoe UI" pitchFamily="34" charset="0"/>
              <a:ea typeface="Segoe UI" pitchFamily="34" charset="0"/>
              <a:cs typeface="Segoe UI" pitchFamily="34" charset="0"/>
            </a:endParaRPr>
          </a:p>
        </p:txBody>
      </p:sp>
      <p:cxnSp>
        <p:nvCxnSpPr>
          <p:cNvPr id="12" name="Straight Arrow Connector 11"/>
          <p:cNvCxnSpPr>
            <a:endCxn id="2" idx="1"/>
          </p:cNvCxnSpPr>
          <p:nvPr/>
        </p:nvCxnSpPr>
        <p:spPr>
          <a:xfrm>
            <a:off x="5713412" y="2514600"/>
            <a:ext cx="1191741"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a:off x="5713412" y="3436734"/>
            <a:ext cx="114300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Straight Arrow Connector 14"/>
          <p:cNvCxnSpPr>
            <a:endCxn id="10" idx="1"/>
          </p:cNvCxnSpPr>
          <p:nvPr/>
        </p:nvCxnSpPr>
        <p:spPr>
          <a:xfrm>
            <a:off x="5762153" y="4328573"/>
            <a:ext cx="1143000"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6" name="Straight Arrow Connector 15"/>
          <p:cNvCxnSpPr>
            <a:endCxn id="9" idx="1"/>
          </p:cNvCxnSpPr>
          <p:nvPr/>
        </p:nvCxnSpPr>
        <p:spPr>
          <a:xfrm>
            <a:off x="5713412" y="5166773"/>
            <a:ext cx="1191741"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7" name="Rectangle 16"/>
          <p:cNvSpPr/>
          <p:nvPr/>
        </p:nvSpPr>
        <p:spPr bwMode="auto">
          <a:xfrm>
            <a:off x="3046412" y="2286000"/>
            <a:ext cx="2667000"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Test Project 1</a:t>
            </a:r>
          </a:p>
        </p:txBody>
      </p:sp>
      <p:sp>
        <p:nvSpPr>
          <p:cNvPr id="18" name="Rectangle 17"/>
          <p:cNvSpPr/>
          <p:nvPr/>
        </p:nvSpPr>
        <p:spPr bwMode="auto">
          <a:xfrm>
            <a:off x="3046412" y="3212401"/>
            <a:ext cx="2667000"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Test Project </a:t>
            </a:r>
            <a:r>
              <a:rPr lang="en-US" sz="2200" dirty="0" smtClean="0">
                <a:solidFill>
                  <a:srgbClr val="FFFFFF">
                    <a:alpha val="98824"/>
                  </a:srgbClr>
                </a:solidFill>
                <a:latin typeface="Segoe UI" pitchFamily="34" charset="0"/>
                <a:ea typeface="Segoe UI" pitchFamily="34" charset="0"/>
                <a:cs typeface="Segoe UI" pitchFamily="34" charset="0"/>
              </a:rPr>
              <a:t>2</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19" name="Rectangle 18"/>
          <p:cNvSpPr/>
          <p:nvPr/>
        </p:nvSpPr>
        <p:spPr bwMode="auto">
          <a:xfrm>
            <a:off x="3046412" y="4938173"/>
            <a:ext cx="2667000"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Test </a:t>
            </a:r>
            <a:r>
              <a:rPr lang="en-US" sz="2200" dirty="0">
                <a:solidFill>
                  <a:srgbClr val="FFFFFF">
                    <a:alpha val="98824"/>
                  </a:srgbClr>
                </a:solidFill>
                <a:latin typeface="Segoe UI" pitchFamily="34" charset="0"/>
                <a:ea typeface="Segoe UI" pitchFamily="34" charset="0"/>
                <a:cs typeface="Segoe UI" pitchFamily="34" charset="0"/>
              </a:rPr>
              <a:t>Project </a:t>
            </a:r>
            <a:r>
              <a:rPr lang="en-US" sz="2200" dirty="0" smtClean="0">
                <a:solidFill>
                  <a:srgbClr val="FFFFFF">
                    <a:alpha val="98824"/>
                  </a:srgbClr>
                </a:solidFill>
                <a:latin typeface="Segoe UI" pitchFamily="34" charset="0"/>
                <a:ea typeface="Segoe UI" pitchFamily="34" charset="0"/>
                <a:cs typeface="Segoe UI" pitchFamily="34" charset="0"/>
              </a:rPr>
              <a:t>4</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1" name="Rectangle 20"/>
          <p:cNvSpPr/>
          <p:nvPr/>
        </p:nvSpPr>
        <p:spPr bwMode="auto">
          <a:xfrm>
            <a:off x="3046412" y="4099973"/>
            <a:ext cx="2667000" cy="457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rgbClr val="FFFFFF">
                    <a:alpha val="98824"/>
                  </a:srgbClr>
                </a:solidFill>
                <a:latin typeface="Segoe UI" pitchFamily="34" charset="0"/>
                <a:ea typeface="Segoe UI" pitchFamily="34" charset="0"/>
                <a:cs typeface="Segoe UI" pitchFamily="34" charset="0"/>
              </a:rPr>
              <a:t>Test Project </a:t>
            </a:r>
            <a:r>
              <a:rPr lang="en-US" sz="2200" dirty="0" smtClean="0">
                <a:solidFill>
                  <a:srgbClr val="FFFFFF">
                    <a:alpha val="98824"/>
                  </a:srgbClr>
                </a:solidFill>
                <a:latin typeface="Segoe UI" pitchFamily="34" charset="0"/>
                <a:ea typeface="Segoe UI" pitchFamily="34" charset="0"/>
                <a:cs typeface="Segoe UI" pitchFamily="34" charset="0"/>
              </a:rPr>
              <a:t>3</a:t>
            </a:r>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3" name="Rectangle 22"/>
          <p:cNvSpPr/>
          <p:nvPr/>
        </p:nvSpPr>
        <p:spPr bwMode="auto">
          <a:xfrm>
            <a:off x="5443404" y="4949371"/>
            <a:ext cx="270008"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24" name="Rectangle 23"/>
          <p:cNvSpPr/>
          <p:nvPr/>
        </p:nvSpPr>
        <p:spPr bwMode="auto">
          <a:xfrm>
            <a:off x="5332412" y="4099973"/>
            <a:ext cx="381000" cy="45720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latin typeface="Segoe UI" pitchFamily="34" charset="0"/>
              <a:ea typeface="Segoe UI" pitchFamily="34" charset="0"/>
              <a:cs typeface="Segoe UI" pitchFamily="34" charset="0"/>
            </a:endParaRPr>
          </a:p>
        </p:txBody>
      </p:sp>
      <p:sp>
        <p:nvSpPr>
          <p:cNvPr id="3" name="Left Bracket 2"/>
          <p:cNvSpPr/>
          <p:nvPr/>
        </p:nvSpPr>
        <p:spPr>
          <a:xfrm>
            <a:off x="836612" y="2340429"/>
            <a:ext cx="1981200" cy="305494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Code Specialists</a:t>
            </a:r>
            <a:endParaRPr lang="en-US" dirty="0"/>
          </a:p>
        </p:txBody>
      </p:sp>
      <p:sp>
        <p:nvSpPr>
          <p:cNvPr id="32" name="Left Bracket 31"/>
          <p:cNvSpPr/>
          <p:nvPr/>
        </p:nvSpPr>
        <p:spPr>
          <a:xfrm>
            <a:off x="4265612" y="292100"/>
            <a:ext cx="2133600" cy="169272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Quality Specialists</a:t>
            </a:r>
            <a:endParaRPr lang="en-US" dirty="0"/>
          </a:p>
        </p:txBody>
      </p:sp>
    </p:spTree>
    <p:extLst>
      <p:ext uri="{BB962C8B-B14F-4D97-AF65-F5344CB8AC3E}">
        <p14:creationId xmlns:p14="http://schemas.microsoft.com/office/powerpoint/2010/main" val="2506182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Inverting Yourself</a:t>
            </a:r>
            <a:endParaRPr lang="en-US" dirty="0"/>
          </a:p>
        </p:txBody>
      </p:sp>
      <p:sp>
        <p:nvSpPr>
          <p:cNvPr id="8" name="Text Placeholder 7"/>
          <p:cNvSpPr>
            <a:spLocks noGrp="1"/>
          </p:cNvSpPr>
          <p:nvPr>
            <p:ph type="body" sz="quarter" idx="10"/>
          </p:nvPr>
        </p:nvSpPr>
        <p:spPr>
          <a:xfrm>
            <a:off x="5332412" y="990600"/>
            <a:ext cx="6477000" cy="5940088"/>
          </a:xfrm>
        </p:spPr>
        <p:txBody>
          <a:bodyPr/>
          <a:lstStyle/>
          <a:p>
            <a:pPr marL="0" indent="0">
              <a:buNone/>
            </a:pPr>
            <a:r>
              <a:rPr lang="en-US" dirty="0" smtClean="0"/>
              <a:t>Inversion of Control </a:t>
            </a:r>
          </a:p>
          <a:p>
            <a:endParaRPr lang="en-US" dirty="0"/>
          </a:p>
          <a:p>
            <a:pPr marL="974725" lvl="1" indent="-514350">
              <a:buAutoNum type="alphaUcPeriod"/>
            </a:pPr>
            <a:r>
              <a:rPr lang="en-US" dirty="0" smtClean="0"/>
              <a:t>A lifestyle choice</a:t>
            </a:r>
          </a:p>
          <a:p>
            <a:pPr marL="974725" lvl="1" indent="-514350">
              <a:buAutoNum type="alphaUcPeriod"/>
            </a:pPr>
            <a:endParaRPr lang="en-US" dirty="0" smtClean="0"/>
          </a:p>
          <a:p>
            <a:pPr marL="974725" lvl="1" indent="-514350">
              <a:buAutoNum type="alphaUcPeriod"/>
            </a:pPr>
            <a:r>
              <a:rPr lang="en-US" dirty="0" smtClean="0"/>
              <a:t>What happens when parents age</a:t>
            </a:r>
          </a:p>
          <a:p>
            <a:pPr marL="974725" lvl="1" indent="-514350">
              <a:buAutoNum type="alphaUcPeriod"/>
            </a:pPr>
            <a:endParaRPr lang="en-US" dirty="0"/>
          </a:p>
          <a:p>
            <a:pPr marL="974725" lvl="1" indent="-514350">
              <a:buAutoNum type="alphaUcPeriod"/>
            </a:pPr>
            <a:r>
              <a:rPr lang="en-US" dirty="0" smtClean="0"/>
              <a:t>A sweet trick</a:t>
            </a:r>
          </a:p>
          <a:p>
            <a:pPr marL="974725" lvl="1" indent="-514350">
              <a:buAutoNum type="alphaUcPeriod"/>
            </a:pPr>
            <a:endParaRPr lang="en-US" dirty="0"/>
          </a:p>
          <a:p>
            <a:pPr marL="974725" lvl="1" indent="-514350">
              <a:buAutoNum type="alphaUcPeriod"/>
            </a:pPr>
            <a:r>
              <a:rPr lang="en-US" dirty="0" smtClean="0"/>
              <a:t>A tool for decoupling code which occasionally causes developers to curse after finding the </a:t>
            </a:r>
            <a:r>
              <a:rPr lang="en-US" dirty="0" err="1" smtClean="0"/>
              <a:t>config</a:t>
            </a:r>
            <a:r>
              <a:rPr lang="en-US" dirty="0" smtClean="0"/>
              <a:t> issue in the test project. Again.</a:t>
            </a:r>
          </a:p>
          <a:p>
            <a:pPr marL="974725" lvl="1" indent="-514350">
              <a:buAutoNum type="alphaUcPeriod"/>
            </a:pPr>
            <a:endParaRPr lang="en-US" dirty="0"/>
          </a:p>
        </p:txBody>
      </p:sp>
      <p:pic>
        <p:nvPicPr>
          <p:cNvPr id="6148" name="Picture 4" descr="C:\Users\Starr\AppData\Local\Microsoft\Windows\Temporary Internet Files\Content.IE5\7GGFMW7A\MP900430719[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61" b="100000" l="0" r="98682">
                        <a14:foregroundMark x1="62372" y1="53809" x2="62372" y2="53809"/>
                        <a14:foregroundMark x1="63690" y1="55273" x2="63690" y2="55273"/>
                        <a14:foregroundMark x1="63690" y1="54297" x2="63690" y2="54297"/>
                        <a14:foregroundMark x1="61786" y1="52051" x2="61786" y2="52051"/>
                        <a14:foregroundMark x1="63250" y1="52930" x2="63250" y2="52930"/>
                        <a14:foregroundMark x1="77452" y1="81934" x2="77452" y2="81934"/>
                        <a14:foregroundMark x1="91069" y1="85059" x2="91069" y2="85059"/>
                        <a14:foregroundMark x1="84773" y1="83691" x2="84773" y2="83691"/>
                        <a14:foregroundMark x1="94876" y1="85742" x2="94876" y2="85742"/>
                        <a14:foregroundMark x1="97950" y1="87793" x2="97950" y2="87793"/>
                        <a14:foregroundMark x1="97218" y1="86719" x2="97218" y2="86719"/>
                        <a14:foregroundMark x1="69107" y1="80371" x2="69107" y2="80371"/>
                      </a14:backgroundRemoval>
                    </a14:imgEffect>
                  </a14:imgLayer>
                </a14:imgProps>
              </a:ext>
              <a:ext uri="{28A0092B-C50C-407E-A947-70E740481C1C}">
                <a14:useLocalDpi xmlns:a14="http://schemas.microsoft.com/office/drawing/2010/main" val="0"/>
              </a:ext>
            </a:extLst>
          </a:blip>
          <a:srcRect/>
          <a:stretch>
            <a:fillRect/>
          </a:stretch>
        </p:blipFill>
        <p:spPr bwMode="auto">
          <a:xfrm>
            <a:off x="0" y="-337005"/>
            <a:ext cx="4799012" cy="71950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253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6" end="6"/>
                                            </p:txEl>
                                          </p:spTgt>
                                        </p:tgtEl>
                                        <p:attrNameLst>
                                          <p:attrName>style.visibility</p:attrName>
                                        </p:attrNameLst>
                                      </p:cBhvr>
                                      <p:to>
                                        <p:strVal val="visible"/>
                                      </p:to>
                                    </p:set>
                                    <p:animEffect transition="in" filter="fade">
                                      <p:cBhvr>
                                        <p:cTn id="16" dur="500"/>
                                        <p:tgtEl>
                                          <p:spTgt spid="8">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animEffect transition="in" filter="fade">
                                      <p:cBhvr>
                                        <p:cTn id="19"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The Dependency Addict</a:t>
            </a:r>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001" y="2057400"/>
            <a:ext cx="11846820" cy="2590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86617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Primitive Obsession</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12" y="2717879"/>
            <a:ext cx="8915400" cy="165215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02427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Parallel and Threads</a:t>
            </a:r>
            <a:endParaRPr lang="en-US" dirty="0"/>
          </a:p>
        </p:txBody>
      </p:sp>
      <p:sp>
        <p:nvSpPr>
          <p:cNvPr id="8" name="Text Placeholder 7"/>
          <p:cNvSpPr>
            <a:spLocks noGrp="1"/>
          </p:cNvSpPr>
          <p:nvPr>
            <p:ph type="body" sz="quarter" idx="10"/>
          </p:nvPr>
        </p:nvSpPr>
        <p:spPr>
          <a:xfrm>
            <a:off x="519112" y="1447799"/>
            <a:ext cx="11149013" cy="2609945"/>
          </a:xfrm>
        </p:spPr>
        <p:txBody>
          <a:bodyPr/>
          <a:lstStyle/>
          <a:p>
            <a:r>
              <a:rPr lang="en-US" dirty="0" smtClean="0"/>
              <a:t>Many patterns exist for multi-threading</a:t>
            </a:r>
          </a:p>
          <a:p>
            <a:endParaRPr lang="en-US" dirty="0"/>
          </a:p>
          <a:p>
            <a:r>
              <a:rPr lang="en-US" dirty="0" smtClean="0"/>
              <a:t>Task Parallel Library enables feats of strength</a:t>
            </a:r>
          </a:p>
          <a:p>
            <a:endParaRPr lang="en-US" dirty="0"/>
          </a:p>
          <a:p>
            <a:r>
              <a:rPr lang="en-US" dirty="0" err="1" smtClean="0"/>
              <a:t>Async</a:t>
            </a:r>
            <a:r>
              <a:rPr lang="en-US" dirty="0" smtClean="0"/>
              <a:t> and Await bring juice, too</a:t>
            </a:r>
          </a:p>
        </p:txBody>
      </p:sp>
      <p:pic>
        <p:nvPicPr>
          <p:cNvPr id="7174" name="Picture 6" descr="C:\Users\Starr\AppData\Local\Microsoft\Windows\Temporary Internet Files\Content.IE5\I3ZKEML5\MP90044833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6113" l="7303" r="97291"/>
                    </a14:imgEffect>
                  </a14:imgLayer>
                </a14:imgProps>
              </a:ext>
              <a:ext uri="{28A0092B-C50C-407E-A947-70E740481C1C}">
                <a14:useLocalDpi xmlns:a14="http://schemas.microsoft.com/office/drawing/2010/main" val="0"/>
              </a:ext>
            </a:extLst>
          </a:blip>
          <a:srcRect/>
          <a:stretch>
            <a:fillRect/>
          </a:stretch>
        </p:blipFill>
        <p:spPr bwMode="auto">
          <a:xfrm>
            <a:off x="2970212" y="30480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25320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1500" dirty="0" smtClean="0"/>
              <a:t>Thank you!</a:t>
            </a:r>
            <a:endParaRPr lang="en-US" sz="11500" dirty="0"/>
          </a:p>
        </p:txBody>
      </p:sp>
      <p:sp>
        <p:nvSpPr>
          <p:cNvPr id="3" name="Text Placeholder 2"/>
          <p:cNvSpPr>
            <a:spLocks noGrp="1"/>
          </p:cNvSpPr>
          <p:nvPr>
            <p:ph sz="half" idx="1"/>
          </p:nvPr>
        </p:nvSpPr>
        <p:spPr>
          <a:xfrm>
            <a:off x="519113" y="2667000"/>
            <a:ext cx="5486400" cy="2585323"/>
          </a:xfrm>
        </p:spPr>
        <p:txBody>
          <a:bodyPr/>
          <a:lstStyle/>
          <a:p>
            <a:pPr marL="0" indent="0">
              <a:buNone/>
            </a:pPr>
            <a:r>
              <a:rPr lang="en-US" dirty="0" smtClean="0"/>
              <a:t>David Starr</a:t>
            </a:r>
            <a:br>
              <a:rPr lang="en-US" dirty="0" smtClean="0"/>
            </a:br>
            <a:endParaRPr lang="en-US" dirty="0" smtClean="0"/>
          </a:p>
          <a:p>
            <a:r>
              <a:rPr lang="en-US" dirty="0" smtClean="0"/>
              <a:t>david@scrum.org</a:t>
            </a:r>
          </a:p>
          <a:p>
            <a:r>
              <a:rPr lang="en-US" dirty="0"/>
              <a:t>Blog: elegantcode.com</a:t>
            </a:r>
          </a:p>
          <a:p>
            <a:r>
              <a:rPr lang="en-US" dirty="0" smtClean="0"/>
              <a:t>@elegantcoder</a:t>
            </a:r>
            <a:br>
              <a:rPr lang="en-US" dirty="0" smtClean="0"/>
            </a:br>
            <a:endParaRPr lang="en-US" dirty="0"/>
          </a:p>
        </p:txBody>
      </p:sp>
      <p:sp>
        <p:nvSpPr>
          <p:cNvPr id="4" name="Content Placeholder 3"/>
          <p:cNvSpPr>
            <a:spLocks noGrp="1"/>
          </p:cNvSpPr>
          <p:nvPr>
            <p:ph sz="half" idx="2"/>
          </p:nvPr>
        </p:nvSpPr>
        <p:spPr>
          <a:xfrm>
            <a:off x="6181725" y="2667000"/>
            <a:ext cx="5486400" cy="2757678"/>
          </a:xfrm>
        </p:spPr>
        <p:txBody>
          <a:bodyPr/>
          <a:lstStyle/>
          <a:p>
            <a:pPr marL="0" indent="0">
              <a:buNone/>
            </a:pPr>
            <a:r>
              <a:rPr lang="en-US" dirty="0" smtClean="0"/>
              <a:t>Peter Provost </a:t>
            </a:r>
          </a:p>
          <a:p>
            <a:pPr marL="0" indent="0">
              <a:buNone/>
            </a:pPr>
            <a:endParaRPr lang="en-US" dirty="0" smtClean="0"/>
          </a:p>
          <a:p>
            <a:r>
              <a:rPr lang="en-US" dirty="0" smtClean="0"/>
              <a:t>Peter.Provost@microsoft.com </a:t>
            </a:r>
            <a:endParaRPr lang="en-US" dirty="0"/>
          </a:p>
          <a:p>
            <a:r>
              <a:rPr lang="en-US" dirty="0" smtClean="0"/>
              <a:t>Blog: peterprovost.org</a:t>
            </a:r>
          </a:p>
          <a:p>
            <a:r>
              <a:rPr lang="en-US" dirty="0" smtClean="0"/>
              <a:t>@</a:t>
            </a:r>
            <a:r>
              <a:rPr lang="en-US" dirty="0" err="1" smtClean="0"/>
              <a:t>pprovost</a:t>
            </a:r>
            <a:r>
              <a:rPr lang="en-US" dirty="0" smtClean="0"/>
              <a:t> </a:t>
            </a:r>
          </a:p>
          <a:p>
            <a:endParaRPr lang="en-US" dirty="0"/>
          </a:p>
        </p:txBody>
      </p:sp>
    </p:spTree>
    <p:extLst>
      <p:ext uri="{BB962C8B-B14F-4D97-AF65-F5344CB8AC3E}">
        <p14:creationId xmlns:p14="http://schemas.microsoft.com/office/powerpoint/2010/main" val="255562537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Us</a:t>
            </a:r>
            <a:endParaRPr lang="en-US" dirty="0"/>
          </a:p>
        </p:txBody>
      </p:sp>
      <p:sp>
        <p:nvSpPr>
          <p:cNvPr id="2" name="Text Placeholder 1"/>
          <p:cNvSpPr>
            <a:spLocks noGrp="1"/>
          </p:cNvSpPr>
          <p:nvPr>
            <p:ph type="body" idx="1"/>
          </p:nvPr>
        </p:nvSpPr>
        <p:spPr>
          <a:xfrm>
            <a:off x="519113" y="1411553"/>
            <a:ext cx="5486400" cy="346249"/>
          </a:xfrm>
        </p:spPr>
        <p:txBody>
          <a:bodyPr/>
          <a:lstStyle/>
          <a:p>
            <a:r>
              <a:rPr lang="en-US" dirty="0" smtClean="0"/>
              <a:t>David Starr</a:t>
            </a:r>
            <a:endParaRPr lang="en-US" dirty="0"/>
          </a:p>
        </p:txBody>
      </p:sp>
      <p:sp>
        <p:nvSpPr>
          <p:cNvPr id="7" name="Text Placeholder 6"/>
          <p:cNvSpPr>
            <a:spLocks noGrp="1"/>
          </p:cNvSpPr>
          <p:nvPr>
            <p:ph sz="half" idx="2"/>
          </p:nvPr>
        </p:nvSpPr>
        <p:spPr>
          <a:xfrm>
            <a:off x="507867" y="2133600"/>
            <a:ext cx="5484971" cy="2265236"/>
          </a:xfrm>
        </p:spPr>
        <p:txBody>
          <a:bodyPr/>
          <a:lstStyle/>
          <a:p>
            <a:r>
              <a:rPr lang="en-US" dirty="0" smtClean="0"/>
              <a:t>Chief Software </a:t>
            </a:r>
            <a:r>
              <a:rPr lang="en-US" dirty="0"/>
              <a:t>Craftsman, Scrum.org</a:t>
            </a:r>
          </a:p>
          <a:p>
            <a:r>
              <a:rPr lang="en-US" dirty="0" smtClean="0"/>
              <a:t>Visual </a:t>
            </a:r>
            <a:r>
              <a:rPr lang="en-US" dirty="0"/>
              <a:t>Studio ALM MVP</a:t>
            </a:r>
          </a:p>
          <a:p>
            <a:r>
              <a:rPr lang="en-US" dirty="0" smtClean="0"/>
              <a:t>ElegantCode.com founder</a:t>
            </a:r>
          </a:p>
          <a:p>
            <a:endParaRPr lang="en-US" dirty="0"/>
          </a:p>
          <a:p>
            <a:r>
              <a:rPr lang="en-US" dirty="0" smtClean="0"/>
              <a:t>david@scrum.org</a:t>
            </a:r>
          </a:p>
          <a:p>
            <a:r>
              <a:rPr lang="en-US" dirty="0" smtClean="0"/>
              <a:t>@elegantcoder</a:t>
            </a:r>
            <a:endParaRPr lang="en-US" dirty="0"/>
          </a:p>
        </p:txBody>
      </p:sp>
      <p:sp>
        <p:nvSpPr>
          <p:cNvPr id="3" name="Text Placeholder 2"/>
          <p:cNvSpPr>
            <a:spLocks noGrp="1"/>
          </p:cNvSpPr>
          <p:nvPr>
            <p:ph type="body" sz="quarter" idx="3"/>
          </p:nvPr>
        </p:nvSpPr>
        <p:spPr>
          <a:xfrm>
            <a:off x="6181725" y="1411553"/>
            <a:ext cx="5486400" cy="346249"/>
          </a:xfrm>
        </p:spPr>
        <p:txBody>
          <a:bodyPr/>
          <a:lstStyle/>
          <a:p>
            <a:r>
              <a:rPr lang="en-US" dirty="0" smtClean="0"/>
              <a:t>Peter Provost</a:t>
            </a:r>
            <a:endParaRPr lang="en-US" dirty="0"/>
          </a:p>
        </p:txBody>
      </p:sp>
      <p:sp>
        <p:nvSpPr>
          <p:cNvPr id="4" name="Content Placeholder 3"/>
          <p:cNvSpPr>
            <a:spLocks noGrp="1"/>
          </p:cNvSpPr>
          <p:nvPr>
            <p:ph sz="quarter" idx="4"/>
          </p:nvPr>
        </p:nvSpPr>
        <p:spPr>
          <a:xfrm>
            <a:off x="6181725" y="2133600"/>
            <a:ext cx="5486400" cy="2194447"/>
          </a:xfrm>
        </p:spPr>
        <p:txBody>
          <a:bodyPr/>
          <a:lstStyle/>
          <a:p>
            <a:r>
              <a:rPr lang="en-US" dirty="0" smtClean="0"/>
              <a:t>The guy who makes cool </a:t>
            </a:r>
            <a:r>
              <a:rPr lang="en-US" dirty="0" err="1" smtClean="0"/>
              <a:t>Agiley</a:t>
            </a:r>
            <a:r>
              <a:rPr lang="en-US" dirty="0" smtClean="0"/>
              <a:t> stuff in Visual Studio</a:t>
            </a:r>
          </a:p>
          <a:p>
            <a:endParaRPr lang="en-US" dirty="0"/>
          </a:p>
          <a:p>
            <a:r>
              <a:rPr lang="en-US" dirty="0"/>
              <a:t>Peter.Provost@microsoft.com </a:t>
            </a:r>
            <a:endParaRPr lang="en-US" dirty="0" smtClean="0"/>
          </a:p>
          <a:p>
            <a:r>
              <a:rPr lang="en-US" dirty="0" smtClean="0"/>
              <a:t>peterprovost.org</a:t>
            </a:r>
            <a:endParaRPr lang="en-US" dirty="0"/>
          </a:p>
          <a:p>
            <a:r>
              <a:rPr lang="en-US" dirty="0" smtClean="0"/>
              <a:t>@</a:t>
            </a:r>
            <a:r>
              <a:rPr lang="en-US" dirty="0" err="1"/>
              <a:t>pprovost</a:t>
            </a:r>
            <a:r>
              <a:rPr lang="en-US" dirty="0"/>
              <a:t> </a:t>
            </a:r>
          </a:p>
        </p:txBody>
      </p:sp>
      <p:pic>
        <p:nvPicPr>
          <p:cNvPr id="1027" name="Picture 3" descr="C:\Projects\starr_SVN\starr_biz\David\BioPics\david-starr-200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4953000"/>
            <a:ext cx="1551835" cy="15518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hp.com/hho/hp_create/media/images/category/lorax_3D_papertoy_340x280.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500" b="95000" l="10000" r="90000">
                        <a14:foregroundMark x1="40294" y1="4643" x2="40294" y2="4643"/>
                        <a14:foregroundMark x1="43235" y1="92857" x2="43235" y2="92857"/>
                        <a14:foregroundMark x1="60588" y1="93929" x2="61176" y2="93571"/>
                        <a14:foregroundMark x1="39706" y1="95357" x2="39706" y2="95357"/>
                        <a14:foregroundMark x1="55588" y1="2500" x2="55588" y2="2500"/>
                        <a14:backgroundMark x1="67647" y1="34643" x2="67647" y2="34643"/>
                        <a14:backgroundMark x1="30882" y1="34643" x2="30882" y2="34643"/>
                        <a14:backgroundMark x1="29118" y1="36071" x2="29118" y2="36071"/>
                        <a14:backgroundMark x1="49412" y1="86429" x2="49412" y2="86429"/>
                        <a14:backgroundMark x1="34706" y1="9286" x2="34706" y2="9286"/>
                        <a14:backgroundMark x1="60588" y1="8929" x2="60588" y2="8929"/>
                      </a14:backgroundRemoval>
                    </a14:imgEffect>
                  </a14:imgLayer>
                </a14:imgProps>
              </a:ext>
              <a:ext uri="{28A0092B-C50C-407E-A947-70E740481C1C}">
                <a14:useLocalDpi xmlns:a14="http://schemas.microsoft.com/office/drawing/2010/main" val="0"/>
              </a:ext>
            </a:extLst>
          </a:blip>
          <a:srcRect/>
          <a:stretch>
            <a:fillRect/>
          </a:stretch>
        </p:blipFill>
        <p:spPr bwMode="auto">
          <a:xfrm>
            <a:off x="3102881" y="3838576"/>
            <a:ext cx="3238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photos.xx.fbcdn.net/hphotos-snc7/374815_10150425086688821_596710737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711" y="4836703"/>
            <a:ext cx="1252236" cy="166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004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8" name="Rectangle 7"/>
          <p:cNvSpPr/>
          <p:nvPr/>
        </p:nvSpPr>
        <p:spPr>
          <a:xfrm>
            <a:off x="515815" y="1174474"/>
            <a:ext cx="11165143" cy="1735860"/>
          </a:xfrm>
          <a:prstGeom prst="rect">
            <a:avLst/>
          </a:prstGeom>
          <a:solidFill>
            <a:schemeClr val="accent1"/>
          </a:solidFill>
        </p:spPr>
        <p:txBody>
          <a:bodyPr wrap="square" tIns="91440" bIns="91440">
            <a:spAutoFit/>
          </a:bodyPr>
          <a:lstStyle/>
          <a:p>
            <a:pPr lvl="0">
              <a:lnSpc>
                <a:spcPct val="90000"/>
              </a:lnSpc>
              <a:spcBef>
                <a:spcPct val="20000"/>
              </a:spcBef>
              <a:buSzPct val="105000"/>
            </a:pPr>
            <a:r>
              <a:rPr lang="en-US" sz="2400" b="1" dirty="0">
                <a:solidFill>
                  <a:schemeClr val="tx1">
                    <a:alpha val="99000"/>
                  </a:schemeClr>
                </a:solidFill>
              </a:rPr>
              <a:t>Breakout Sessions</a:t>
            </a:r>
          </a:p>
          <a:p>
            <a:pPr marL="403225" indent="-403225">
              <a:lnSpc>
                <a:spcPct val="90000"/>
              </a:lnSpc>
              <a:spcBef>
                <a:spcPct val="20000"/>
              </a:spcBef>
              <a:buSzPct val="105000"/>
              <a:buBlip>
                <a:blip r:embed="rId3"/>
              </a:buBlip>
            </a:pPr>
            <a:r>
              <a:rPr lang="en-US" sz="2400" dirty="0" smtClean="0">
                <a:solidFill>
                  <a:schemeClr val="tx1">
                    <a:alpha val="99000"/>
                  </a:schemeClr>
                </a:solidFill>
              </a:rPr>
              <a:t>DEV214 </a:t>
            </a:r>
            <a:r>
              <a:rPr lang="en-US" sz="2400" dirty="0">
                <a:solidFill>
                  <a:schemeClr val="tx1">
                    <a:alpha val="99000"/>
                  </a:schemeClr>
                </a:solidFill>
              </a:rPr>
              <a:t>	Introducing the New Visual Studio 11 Unit Testing Experience</a:t>
            </a:r>
          </a:p>
          <a:p>
            <a:pPr marL="403225" indent="-403225">
              <a:lnSpc>
                <a:spcPct val="90000"/>
              </a:lnSpc>
              <a:spcBef>
                <a:spcPct val="20000"/>
              </a:spcBef>
              <a:buSzPct val="105000"/>
              <a:buBlip>
                <a:blip r:embed="rId3"/>
              </a:buBlip>
            </a:pPr>
            <a:r>
              <a:rPr lang="en-US" sz="2400" dirty="0" smtClean="0">
                <a:solidFill>
                  <a:schemeClr val="tx1">
                    <a:alpha val="99000"/>
                  </a:schemeClr>
                </a:solidFill>
              </a:rPr>
              <a:t>DEV411 </a:t>
            </a:r>
            <a:r>
              <a:rPr lang="en-US" sz="2400" dirty="0">
                <a:solidFill>
                  <a:schemeClr val="tx1">
                    <a:alpha val="99000"/>
                  </a:schemeClr>
                </a:solidFill>
              </a:rPr>
              <a:t>	Testing Un-testable Code with Fakes in Visual Studio </a:t>
            </a:r>
            <a:r>
              <a:rPr lang="en-US" sz="2400" dirty="0" smtClean="0">
                <a:solidFill>
                  <a:schemeClr val="tx1">
                    <a:alpha val="99000"/>
                  </a:schemeClr>
                </a:solidFill>
              </a:rPr>
              <a:t>2012</a:t>
            </a:r>
          </a:p>
          <a:p>
            <a:pPr marL="403225" indent="-403225">
              <a:lnSpc>
                <a:spcPct val="90000"/>
              </a:lnSpc>
              <a:spcBef>
                <a:spcPct val="20000"/>
              </a:spcBef>
              <a:buSzPct val="105000"/>
              <a:buBlip>
                <a:blip r:embed="rId3"/>
              </a:buBlip>
            </a:pPr>
            <a:r>
              <a:rPr lang="en-US" sz="2400" dirty="0" smtClean="0">
                <a:solidFill>
                  <a:schemeClr val="tx1">
                    <a:alpha val="99000"/>
                  </a:schemeClr>
                </a:solidFill>
              </a:rPr>
              <a:t>AAP311	Compile &amp; Execute Requirements in .NET</a:t>
            </a:r>
          </a:p>
        </p:txBody>
      </p:sp>
      <p:pic>
        <p:nvPicPr>
          <p:cNvPr id="15" name="Picture 2" descr="C:\Users\Jordan\Desktop\TechEd_2012\TechEd-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15815" y="3115270"/>
            <a:ext cx="11163555" cy="1255728"/>
          </a:xfrm>
          <a:prstGeom prst="rect">
            <a:avLst/>
          </a:prstGeom>
          <a:solidFill>
            <a:schemeClr val="accent4"/>
          </a:solidFill>
        </p:spPr>
        <p:txBody>
          <a:bodyPr wrap="square" tIns="91440" bIns="91440">
            <a:spAutoFit/>
          </a:bodyPr>
          <a:lstStyle/>
          <a:p>
            <a:pPr lvl="0">
              <a:lnSpc>
                <a:spcPct val="90000"/>
              </a:lnSpc>
              <a:spcBef>
                <a:spcPct val="20000"/>
              </a:spcBef>
              <a:buSzPct val="105000"/>
            </a:pPr>
            <a:r>
              <a:rPr lang="en-US" sz="2400" b="1" dirty="0" smtClean="0">
                <a:solidFill>
                  <a:schemeClr val="tx1">
                    <a:alpha val="99000"/>
                  </a:schemeClr>
                </a:solidFill>
              </a:rPr>
              <a:t>Hands on Labs</a:t>
            </a:r>
            <a:endParaRPr lang="en-US" sz="2400" b="1" dirty="0">
              <a:solidFill>
                <a:schemeClr val="tx1">
                  <a:alpha val="99000"/>
                </a:schemeClr>
              </a:solidFill>
            </a:endParaRPr>
          </a:p>
          <a:p>
            <a:pPr marL="403225" indent="-403225">
              <a:lnSpc>
                <a:spcPct val="90000"/>
              </a:lnSpc>
              <a:spcBef>
                <a:spcPct val="20000"/>
              </a:spcBef>
              <a:buSzPct val="105000"/>
              <a:buBlip>
                <a:blip r:embed="rId3"/>
              </a:buBlip>
              <a:tabLst>
                <a:tab pos="2286000" algn="l"/>
              </a:tabLst>
            </a:pPr>
            <a:r>
              <a:rPr lang="en-US" sz="2400" dirty="0">
                <a:solidFill>
                  <a:schemeClr val="tx1">
                    <a:alpha val="99000"/>
                  </a:schemeClr>
                </a:solidFill>
              </a:rPr>
              <a:t>DEV17-HOL	Explore the New Unit Testing and Code Clone Capabilities of </a:t>
            </a:r>
            <a:r>
              <a:rPr lang="en-US" sz="2400" dirty="0" smtClean="0">
                <a:solidFill>
                  <a:schemeClr val="tx1">
                    <a:alpha val="99000"/>
                  </a:schemeClr>
                </a:solidFill>
              </a:rPr>
              <a:t/>
            </a:r>
            <a:br>
              <a:rPr lang="en-US" sz="2400" dirty="0" smtClean="0">
                <a:solidFill>
                  <a:schemeClr val="tx1">
                    <a:alpha val="99000"/>
                  </a:schemeClr>
                </a:solidFill>
              </a:rPr>
            </a:br>
            <a:r>
              <a:rPr lang="en-US" sz="2400" dirty="0" smtClean="0">
                <a:solidFill>
                  <a:schemeClr val="tx1">
                    <a:alpha val="99000"/>
                  </a:schemeClr>
                </a:solidFill>
              </a:rPr>
              <a:t>	Visual </a:t>
            </a:r>
            <a:r>
              <a:rPr lang="en-US" sz="2400" dirty="0">
                <a:solidFill>
                  <a:schemeClr val="tx1">
                    <a:alpha val="99000"/>
                  </a:schemeClr>
                </a:solidFill>
              </a:rPr>
              <a:t>Studio </a:t>
            </a:r>
            <a:r>
              <a:rPr lang="en-US" sz="2400" dirty="0" smtClean="0">
                <a:solidFill>
                  <a:schemeClr val="tx1">
                    <a:alpha val="99000"/>
                  </a:schemeClr>
                </a:solidFill>
              </a:rPr>
              <a:t>2012</a:t>
            </a:r>
            <a:endParaRPr lang="en-US" sz="2400" dirty="0">
              <a:solidFill>
                <a:schemeClr val="tx1">
                  <a:alpha val="99000"/>
                </a:schemeClr>
              </a:solidFill>
            </a:endParaRPr>
          </a:p>
        </p:txBody>
      </p:sp>
      <p:sp>
        <p:nvSpPr>
          <p:cNvPr id="19" name="Rectangle 18"/>
          <p:cNvSpPr/>
          <p:nvPr/>
        </p:nvSpPr>
        <p:spPr>
          <a:xfrm>
            <a:off x="515815" y="4563070"/>
            <a:ext cx="11163555" cy="923330"/>
          </a:xfrm>
          <a:prstGeom prst="rect">
            <a:avLst/>
          </a:prstGeom>
          <a:solidFill>
            <a:schemeClr val="accent3"/>
          </a:solidFill>
        </p:spPr>
        <p:txBody>
          <a:bodyPr wrap="square" tIns="91440" bIns="91440">
            <a:spAutoFit/>
          </a:bodyPr>
          <a:lstStyle/>
          <a:p>
            <a:pPr lvl="0">
              <a:lnSpc>
                <a:spcPct val="90000"/>
              </a:lnSpc>
              <a:spcBef>
                <a:spcPct val="20000"/>
              </a:spcBef>
              <a:buSzPct val="105000"/>
            </a:pPr>
            <a:r>
              <a:rPr lang="en-US" sz="2400" b="1" dirty="0" smtClean="0">
                <a:solidFill>
                  <a:schemeClr val="tx1">
                    <a:alpha val="99000"/>
                  </a:schemeClr>
                </a:solidFill>
              </a:rPr>
              <a:t>Product Demo Stations</a:t>
            </a:r>
            <a:endParaRPr lang="en-US" sz="2400" b="1" dirty="0">
              <a:solidFill>
                <a:schemeClr val="tx1">
                  <a:alpha val="99000"/>
                </a:schemeClr>
              </a:solidFill>
            </a:endParaRPr>
          </a:p>
          <a:p>
            <a:pPr marL="403225" indent="-403225">
              <a:lnSpc>
                <a:spcPct val="90000"/>
              </a:lnSpc>
              <a:spcBef>
                <a:spcPct val="20000"/>
              </a:spcBef>
              <a:buSzPct val="105000"/>
              <a:buBlip>
                <a:blip r:embed="rId3"/>
              </a:buBlip>
              <a:tabLst>
                <a:tab pos="2286000" algn="l"/>
              </a:tabLst>
            </a:pPr>
            <a:r>
              <a:rPr lang="en-US" sz="2400" dirty="0" smtClean="0">
                <a:solidFill>
                  <a:schemeClr val="tx1">
                    <a:alpha val="99000"/>
                  </a:schemeClr>
                </a:solidFill>
              </a:rPr>
              <a:t>DEV01-TLC</a:t>
            </a:r>
            <a:r>
              <a:rPr lang="en-US" sz="2400" dirty="0">
                <a:solidFill>
                  <a:schemeClr val="tx1">
                    <a:alpha val="99000"/>
                  </a:schemeClr>
                </a:solidFill>
              </a:rPr>
              <a:t>	</a:t>
            </a:r>
            <a:r>
              <a:rPr lang="en-US" sz="2400" dirty="0" smtClean="0">
                <a:solidFill>
                  <a:schemeClr val="tx1">
                    <a:alpha val="99000"/>
                  </a:schemeClr>
                </a:solidFill>
              </a:rPr>
              <a:t>Application Lifecycle Management (ALM)</a:t>
            </a:r>
            <a:endParaRPr lang="en-US" sz="2400" dirty="0">
              <a:solidFill>
                <a:schemeClr val="tx1">
                  <a:alpha val="99000"/>
                </a:schemeClr>
              </a:solidFill>
            </a:endParaRPr>
          </a:p>
        </p:txBody>
      </p:sp>
    </p:spTree>
    <p:extLst>
      <p:ext uri="{BB962C8B-B14F-4D97-AF65-F5344CB8AC3E}">
        <p14:creationId xmlns:p14="http://schemas.microsoft.com/office/powerpoint/2010/main" val="246245194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Today’s Discussion	</a:t>
            </a:r>
            <a:endParaRPr lang="en-US" dirty="0"/>
          </a:p>
        </p:txBody>
      </p:sp>
      <p:sp>
        <p:nvSpPr>
          <p:cNvPr id="8" name="Text Placeholder 7"/>
          <p:cNvSpPr>
            <a:spLocks noGrp="1"/>
          </p:cNvSpPr>
          <p:nvPr>
            <p:ph type="body" sz="quarter" idx="10"/>
          </p:nvPr>
        </p:nvSpPr>
        <p:spPr>
          <a:xfrm>
            <a:off x="519113" y="1447798"/>
            <a:ext cx="5041900" cy="2609945"/>
          </a:xfrm>
        </p:spPr>
        <p:txBody>
          <a:bodyPr/>
          <a:lstStyle/>
          <a:p>
            <a:r>
              <a:rPr lang="en-US" dirty="0" smtClean="0"/>
              <a:t>Doubling Down</a:t>
            </a:r>
          </a:p>
          <a:p>
            <a:r>
              <a:rPr lang="en-US" dirty="0"/>
              <a:t>Testing the Top</a:t>
            </a:r>
          </a:p>
          <a:p>
            <a:r>
              <a:rPr lang="en-US" dirty="0" smtClean="0"/>
              <a:t>Packaging</a:t>
            </a:r>
          </a:p>
          <a:p>
            <a:r>
              <a:rPr lang="en-US" dirty="0" smtClean="0"/>
              <a:t>Inverting Yourself</a:t>
            </a:r>
          </a:p>
          <a:p>
            <a:r>
              <a:rPr lang="en-US" dirty="0"/>
              <a:t>Parallel and </a:t>
            </a:r>
            <a:r>
              <a:rPr lang="en-US" dirty="0" smtClean="0"/>
              <a:t>Threads</a:t>
            </a:r>
          </a:p>
        </p:txBody>
      </p:sp>
      <p:pic>
        <p:nvPicPr>
          <p:cNvPr id="3080" name="Picture 8" descr="C:\Users\Starr\AppData\Local\Microsoft\Windows\Temporary Internet Files\Content.IE5\T0MJRPI8\MP9004012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25679" y="1066800"/>
            <a:ext cx="6191250" cy="4953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98880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 Testing Haiku</a:t>
            </a:r>
            <a:endParaRPr lang="en-US" dirty="0"/>
          </a:p>
        </p:txBody>
      </p:sp>
      <p:sp>
        <p:nvSpPr>
          <p:cNvPr id="3" name="Text Placeholder 2"/>
          <p:cNvSpPr>
            <a:spLocks noGrp="1"/>
          </p:cNvSpPr>
          <p:nvPr>
            <p:ph type="body" sz="quarter" idx="10"/>
          </p:nvPr>
        </p:nvSpPr>
        <p:spPr>
          <a:xfrm>
            <a:off x="519113" y="1447799"/>
            <a:ext cx="6870700" cy="3914918"/>
          </a:xfrm>
        </p:spPr>
        <p:txBody>
          <a:bodyPr/>
          <a:lstStyle/>
          <a:p>
            <a:pPr marL="0" indent="0" algn="ctr">
              <a:buNone/>
            </a:pPr>
            <a:r>
              <a:rPr lang="en-US" sz="4800" i="1" dirty="0" smtClean="0"/>
              <a:t>Real world is messy</a:t>
            </a:r>
          </a:p>
          <a:p>
            <a:pPr marL="0" indent="0" algn="ctr">
              <a:buNone/>
            </a:pPr>
            <a:endParaRPr lang="en-US" sz="4800" i="1" dirty="0" smtClean="0"/>
          </a:p>
          <a:p>
            <a:pPr marL="0" indent="0" algn="ctr">
              <a:buNone/>
            </a:pPr>
            <a:r>
              <a:rPr lang="en-US" sz="4800" i="1" dirty="0" smtClean="0"/>
              <a:t>Response is to isolate</a:t>
            </a:r>
          </a:p>
          <a:p>
            <a:pPr marL="0" indent="0" algn="ctr">
              <a:buNone/>
            </a:pPr>
            <a:endParaRPr lang="en-US" sz="4800" i="1" dirty="0" smtClean="0"/>
          </a:p>
          <a:p>
            <a:pPr marL="0" indent="0" algn="ctr">
              <a:buNone/>
            </a:pPr>
            <a:r>
              <a:rPr lang="en-US" sz="4800" i="1" dirty="0" smtClean="0"/>
              <a:t>We drive us crazy</a:t>
            </a:r>
          </a:p>
        </p:txBody>
      </p:sp>
      <p:grpSp>
        <p:nvGrpSpPr>
          <p:cNvPr id="5" name="Group 4"/>
          <p:cNvGrpSpPr/>
          <p:nvPr/>
        </p:nvGrpSpPr>
        <p:grpSpPr>
          <a:xfrm>
            <a:off x="7847012" y="396534"/>
            <a:ext cx="4067175" cy="6474566"/>
            <a:chOff x="7847012" y="396534"/>
            <a:chExt cx="4067175" cy="6474566"/>
          </a:xfrm>
        </p:grpSpPr>
        <p:pic>
          <p:nvPicPr>
            <p:cNvPr id="4098" name="Picture 2" descr="http://farm4.staticflickr.com/3212/3059773887_b8524f3710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012" y="396534"/>
              <a:ext cx="4067175" cy="60960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26142" y="6492535"/>
              <a:ext cx="1988045" cy="378565"/>
            </a:xfrm>
            <a:prstGeom prst="rect">
              <a:avLst/>
            </a:prstGeom>
            <a:noFill/>
          </p:spPr>
          <p:txBody>
            <a:bodyPr wrap="none" lIns="91440" tIns="91440" rIns="91440" bIns="91440" rtlCol="0">
              <a:spAutoFit/>
            </a:bodyPr>
            <a:lstStyle/>
            <a:p>
              <a:pPr algn="r">
                <a:lnSpc>
                  <a:spcPct val="90000"/>
                </a:lnSpc>
                <a:spcBef>
                  <a:spcPct val="20000"/>
                </a:spcBef>
                <a:buSzPct val="90000"/>
              </a:pPr>
              <a:r>
                <a:rPr lang="en-US" sz="1400" dirty="0">
                  <a:solidFill>
                    <a:schemeClr val="tx1">
                      <a:alpha val="99000"/>
                    </a:schemeClr>
                  </a:solidFill>
                </a:rPr>
                <a:t>Photo by Caitlin Regan</a:t>
              </a:r>
              <a:endParaRPr lang="en-US" sz="1400" dirty="0" smtClean="0">
                <a:solidFill>
                  <a:schemeClr val="tx1">
                    <a:alpha val="99000"/>
                  </a:schemeClr>
                </a:solidFill>
              </a:endParaRPr>
            </a:p>
          </p:txBody>
        </p:sp>
      </p:grpSp>
    </p:spTree>
    <p:extLst>
      <p:ext uri="{BB962C8B-B14F-4D97-AF65-F5344CB8AC3E}">
        <p14:creationId xmlns:p14="http://schemas.microsoft.com/office/powerpoint/2010/main" val="5526513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Doubling Down</a:t>
            </a:r>
            <a:endParaRPr lang="en-US" dirty="0"/>
          </a:p>
        </p:txBody>
      </p:sp>
      <p:pic>
        <p:nvPicPr>
          <p:cNvPr id="2050" name="Picture 2" descr="C:\Users\Starr\AppData\Local\Microsoft\Windows\Temporary Internet Files\Content.IE5\YSYTUN0H\MP90042230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2" y="1447800"/>
            <a:ext cx="4677165" cy="3124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486650" y="1825336"/>
            <a:ext cx="3143250" cy="3333750"/>
            <a:chOff x="7486650" y="1825336"/>
            <a:chExt cx="3143250" cy="3333750"/>
          </a:xfrm>
        </p:grpSpPr>
        <p:pic>
          <p:nvPicPr>
            <p:cNvPr id="2059" name="Picture 11" descr="C:\Users\Starr\AppData\Local\Microsoft\Windows\Temporary Internet Files\Content.IE5\I3ZKEML5\MC90043706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4191" y="344458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Starr\AppData\Local\Microsoft\Windows\Temporary Internet Files\Content.IE5\I3ZKEML5\MC90043706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400" y="310515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Starr\AppData\Local\Microsoft\Windows\Temporary Internet Files\Content.IE5\I3ZKEML5\MC90043706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182533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Starr\AppData\Local\Microsoft\Windows\Temporary Internet Files\Content.IE5\I3ZKEML5\MC90043706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8150" y="2589067"/>
              <a:ext cx="1714500" cy="1714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p:cNvGrpSpPr/>
          <p:nvPr/>
        </p:nvGrpSpPr>
        <p:grpSpPr>
          <a:xfrm>
            <a:off x="7486650" y="1816677"/>
            <a:ext cx="3143250" cy="3333750"/>
            <a:chOff x="7486650" y="1825336"/>
            <a:chExt cx="3143250" cy="3333750"/>
          </a:xfrm>
        </p:grpSpPr>
        <p:pic>
          <p:nvPicPr>
            <p:cNvPr id="2063" name="Picture 15" descr="C:\Users\Starr\AppData\Local\Microsoft\Windows\Temporary Internet Files\Content.IE5\T66GHR1V\MC9004370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6650" y="1825336"/>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5" descr="C:\Users\Starr\AppData\Local\Microsoft\Windows\Temporary Internet Files\Content.IE5\T66GHR1V\MC9004370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5400" y="310515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Starr\AppData\Local\Microsoft\Windows\Temporary Internet Files\Content.IE5\T66GHR1V\MC9004370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4191" y="3444586"/>
              <a:ext cx="1714500" cy="1714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5208977" y="3444586"/>
            <a:ext cx="4051199" cy="3261014"/>
            <a:chOff x="5208977" y="3444586"/>
            <a:chExt cx="4051199" cy="3261014"/>
          </a:xfrm>
        </p:grpSpPr>
        <p:pic>
          <p:nvPicPr>
            <p:cNvPr id="2065" name="Picture 17" descr="C:\Users\Starr\AppData\Local\Microsoft\Windows\Temporary Internet Files\Content.IE5\M3RH5323\MC90043705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5676" y="3444586"/>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bwMode="auto">
            <a:xfrm>
              <a:off x="5208977" y="5334000"/>
              <a:ext cx="3134923" cy="1371600"/>
            </a:xfrm>
            <a:prstGeom prst="wedgeRoundRectCallout">
              <a:avLst>
                <a:gd name="adj1" fmla="val 39450"/>
                <a:gd name="adj2" fmla="val -94568"/>
                <a:gd name="adj3" fmla="val 16667"/>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That’s not what I expected him to do.</a:t>
              </a:r>
            </a:p>
          </p:txBody>
        </p:sp>
      </p:grpSp>
      <p:pic>
        <p:nvPicPr>
          <p:cNvPr id="2062" name="Picture 14" descr="C:\Users\Starr\AppData\Local\Microsoft\Windows\Temporary Internet Files\Content.IE5\LQRAOEVV\MC90043705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5221" y="2576945"/>
            <a:ext cx="17145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253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the Alternatives</a:t>
            </a:r>
            <a:endParaRPr lang="en-US" dirty="0"/>
          </a:p>
        </p:txBody>
      </p:sp>
      <p:sp>
        <p:nvSpPr>
          <p:cNvPr id="3" name="Text Placeholder 2"/>
          <p:cNvSpPr>
            <a:spLocks noGrp="1"/>
          </p:cNvSpPr>
          <p:nvPr>
            <p:ph type="body" sz="quarter" idx="10"/>
          </p:nvPr>
        </p:nvSpPr>
        <p:spPr>
          <a:xfrm>
            <a:off x="519112" y="1447799"/>
            <a:ext cx="11149013" cy="2609945"/>
          </a:xfrm>
        </p:spPr>
        <p:txBody>
          <a:bodyPr/>
          <a:lstStyle/>
          <a:p>
            <a:r>
              <a:rPr lang="en-US" dirty="0"/>
              <a:t>Dummies</a:t>
            </a:r>
          </a:p>
          <a:p>
            <a:r>
              <a:rPr lang="en-US" dirty="0"/>
              <a:t>Fakes</a:t>
            </a:r>
          </a:p>
          <a:p>
            <a:r>
              <a:rPr lang="en-US" dirty="0"/>
              <a:t>Stubs</a:t>
            </a:r>
          </a:p>
          <a:p>
            <a:r>
              <a:rPr lang="en-US" dirty="0"/>
              <a:t>Mocks</a:t>
            </a:r>
          </a:p>
          <a:p>
            <a:r>
              <a:rPr lang="en-US" dirty="0"/>
              <a:t>Spies, etc</a:t>
            </a:r>
            <a:r>
              <a:rPr lang="en-US" dirty="0" smtClean="0"/>
              <a:t>.</a:t>
            </a:r>
            <a:endParaRPr lang="en-US" dirty="0"/>
          </a:p>
        </p:txBody>
      </p:sp>
      <p:pic>
        <p:nvPicPr>
          <p:cNvPr id="9221" name="Picture 5" descr="C:\Users\Starr\AppData\Local\Microsoft\Windows\Temporary Internet Files\Content.IE5\I3ZKEML5\MP900178634[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025" b="96985" l="10000" r="90000">
                        <a14:foregroundMark x1="37667" y1="28141" x2="37667" y2="28141"/>
                        <a14:foregroundMark x1="28000" y1="44724" x2="28000" y2="44724"/>
                        <a14:foregroundMark x1="65000" y1="48744" x2="65000" y2="48744"/>
                        <a14:foregroundMark x1="64167" y1="39698" x2="64167" y2="39698"/>
                        <a14:foregroundMark x1="69000" y1="37940" x2="69000" y2="37940"/>
                        <a14:foregroundMark x1="68333" y1="26382" x2="68333" y2="26382"/>
                        <a14:foregroundMark x1="61000" y1="25879" x2="61000" y2="25879"/>
                        <a14:foregroundMark x1="61833" y1="22864" x2="61833" y2="22864"/>
                        <a14:foregroundMark x1="64167" y1="20854" x2="64167" y2="20854"/>
                        <a14:foregroundMark x1="62500" y1="20603" x2="62500" y2="20603"/>
                        <a14:foregroundMark x1="60000" y1="29648" x2="60000" y2="29648"/>
                        <a14:foregroundMark x1="60833" y1="33920" x2="60833" y2="33920"/>
                        <a14:foregroundMark x1="74000" y1="30653" x2="74000" y2="30653"/>
                        <a14:foregroundMark x1="27833" y1="43719" x2="27833" y2="43719"/>
                        <a14:foregroundMark x1="74833" y1="70854" x2="74833" y2="70854"/>
                        <a14:foregroundMark x1="65833" y1="18342" x2="65833" y2="18342"/>
                        <a14:foregroundMark x1="67167" y1="17839" x2="67167" y2="17839"/>
                        <a14:foregroundMark x1="59667" y1="24623" x2="59667" y2="24623"/>
                        <a14:foregroundMark x1="64500" y1="18090" x2="64500" y2="18090"/>
                        <a14:foregroundMark x1="68333" y1="17337" x2="68333" y2="17337"/>
                        <a14:foregroundMark x1="72333" y1="36935" x2="72333" y2="36935"/>
                        <a14:foregroundMark x1="74167" y1="34673" x2="74167" y2="34673"/>
                        <a14:foregroundMark x1="74667" y1="45226" x2="74667" y2="45226"/>
                        <a14:foregroundMark x1="74833" y1="46482" x2="74833" y2="46482"/>
                        <a14:foregroundMark x1="41167" y1="39698" x2="41167" y2="39698"/>
                        <a14:foregroundMark x1="33333" y1="17588" x2="33333" y2="17588"/>
                        <a14:foregroundMark x1="34333" y1="17337" x2="34333" y2="17337"/>
                        <a14:foregroundMark x1="35833" y1="17839" x2="35833" y2="17839"/>
                      </a14:backgroundRemoval>
                    </a14:imgEffect>
                  </a14:imgLayer>
                </a14:imgProps>
              </a:ext>
              <a:ext uri="{28A0092B-C50C-407E-A947-70E740481C1C}">
                <a14:useLocalDpi xmlns:a14="http://schemas.microsoft.com/office/drawing/2010/main" val="0"/>
              </a:ext>
            </a:extLst>
          </a:blip>
          <a:srcRect/>
          <a:stretch>
            <a:fillRect/>
          </a:stretch>
        </p:blipFill>
        <p:spPr bwMode="auto">
          <a:xfrm>
            <a:off x="-230188" y="4648200"/>
            <a:ext cx="3657600" cy="242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3386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Manual Operation 6"/>
          <p:cNvSpPr/>
          <p:nvPr/>
        </p:nvSpPr>
        <p:spPr bwMode="auto">
          <a:xfrm flipV="1">
            <a:off x="-1" y="990598"/>
            <a:ext cx="12188825" cy="5867401"/>
          </a:xfrm>
          <a:prstGeom prst="flowChartManualOperation">
            <a:avLst/>
          </a:prstGeom>
          <a:gradFill flip="none" rotWithShape="1">
            <a:gsLst>
              <a:gs pos="0">
                <a:srgbClr val="429A16"/>
              </a:gs>
              <a:gs pos="100000">
                <a:srgbClr val="033F0A"/>
              </a:gs>
            </a:gsLst>
            <a:lin ang="81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5" name="Flowchart: Manual Operation 14"/>
          <p:cNvSpPr/>
          <p:nvPr/>
        </p:nvSpPr>
        <p:spPr bwMode="auto">
          <a:xfrm flipV="1">
            <a:off x="-2" y="990599"/>
            <a:ext cx="12188825" cy="5900895"/>
          </a:xfrm>
          <a:prstGeom prst="flowChartManualOperation">
            <a:avLst/>
          </a:prstGeom>
          <a:gradFill flip="none" rotWithShape="1">
            <a:gsLst>
              <a:gs pos="0">
                <a:srgbClr val="FF3737"/>
              </a:gs>
              <a:gs pos="100000">
                <a:srgbClr val="600000"/>
              </a:gs>
            </a:gsLst>
            <a:lin ang="81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10245" name="Picture 5" descr="C:\Users\Starr\AppData\Local\Microsoft\Windows\Temporary Internet Files\Content.IE5\T66GHR1V\MP900177926[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25333" y1="20250" x2="27000" y2="20500"/>
                        <a14:backgroundMark x1="32833" y1="19750" x2="35833" y2="19250"/>
                        <a14:backgroundMark x1="54500" y1="21250" x2="57000" y2="21250"/>
                        <a14:backgroundMark x1="80500" y1="21750" x2="83667" y2="21500"/>
                        <a14:backgroundMark x1="47500" y1="86750" x2="48667" y2="86500"/>
                        <a14:backgroundMark x1="39500" y1="21500" x2="42000" y2="21500"/>
                      </a14:backgroundRemoval>
                    </a14:imgEffect>
                  </a14:imgLayer>
                </a14:imgProps>
              </a:ext>
              <a:ext uri="{28A0092B-C50C-407E-A947-70E740481C1C}">
                <a14:useLocalDpi xmlns:a14="http://schemas.microsoft.com/office/drawing/2010/main" val="0"/>
              </a:ext>
            </a:extLst>
          </a:blip>
          <a:srcRect/>
          <a:stretch>
            <a:fillRect/>
          </a:stretch>
        </p:blipFill>
        <p:spPr bwMode="auto">
          <a:xfrm>
            <a:off x="3884612" y="961569"/>
            <a:ext cx="4648200" cy="3657600"/>
          </a:xfrm>
          <a:prstGeom prst="rect">
            <a:avLst/>
          </a:prstGeom>
          <a:noFill/>
          <a:scene3d>
            <a:camera prst="perspectiveAbove"/>
            <a:lightRig rig="threePt" dir="t"/>
          </a:scene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Framework Emulation</a:t>
            </a:r>
            <a:endParaRPr lang="en-US" dirty="0"/>
          </a:p>
        </p:txBody>
      </p:sp>
      <p:sp>
        <p:nvSpPr>
          <p:cNvPr id="8" name="TextBox 7"/>
          <p:cNvSpPr txBox="1"/>
          <p:nvPr/>
        </p:nvSpPr>
        <p:spPr>
          <a:xfrm>
            <a:off x="2665412" y="5105400"/>
            <a:ext cx="7086600" cy="1071062"/>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3200" dirty="0" smtClean="0">
                <a:solidFill>
                  <a:schemeClr val="tx1">
                    <a:alpha val="99000"/>
                  </a:schemeClr>
                </a:solidFill>
              </a:rPr>
              <a:t>It’s like using a test-specific table when creating and testing the balls.</a:t>
            </a:r>
          </a:p>
        </p:txBody>
      </p:sp>
    </p:spTree>
    <p:extLst>
      <p:ext uri="{BB962C8B-B14F-4D97-AF65-F5344CB8AC3E}">
        <p14:creationId xmlns:p14="http://schemas.microsoft.com/office/powerpoint/2010/main" val="30893371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Testing the Top</a:t>
            </a:r>
            <a:endParaRPr lang="en-US" dirty="0"/>
          </a:p>
        </p:txBody>
      </p:sp>
      <p:pic>
        <p:nvPicPr>
          <p:cNvPr id="1039" name="Picture 15" descr="C:\Users\Starr\AppData\Local\Microsoft\Windows\Temporary Internet Files\Content.IE5\0G4QGPHR\MP900433052[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0071" y1="15048" x2="50071" y2="15048"/>
                        <a14:foregroundMark x1="60913" y1="44667" x2="60913" y2="44667"/>
                        <a14:foregroundMark x1="63481" y1="45238" x2="63481" y2="45238"/>
                        <a14:foregroundMark x1="62197" y1="45143" x2="62197" y2="45143"/>
                        <a14:foregroundMark x1="38088" y1="26857" x2="38088" y2="26857"/>
                        <a14:foregroundMark x1="67190" y1="28571" x2="67190" y2="28571"/>
                        <a14:foregroundMark x1="56919" y1="15143" x2="56919" y2="15143"/>
                        <a14:backgroundMark x1="40514" y1="89524" x2="40514" y2="89524"/>
                        <a14:backgroundMark x1="57204" y1="89524" x2="57204" y2="89524"/>
                        <a14:backgroundMark x1="43652" y1="34476" x2="43652" y2="34476"/>
                        <a14:backgroundMark x1="42368" y1="43905" x2="42368" y2="43905"/>
                        <a14:backgroundMark x1="58488" y1="44190" x2="58488" y2="44190"/>
                        <a14:backgroundMark x1="47646" y1="24762" x2="47646" y2="24762"/>
                        <a14:backgroundMark x1="55207" y1="24667" x2="55207" y2="24667"/>
                      </a14:backgroundRemoval>
                    </a14:imgEffect>
                  </a14:imgLayer>
                </a14:imgProps>
              </a:ext>
              <a:ext uri="{28A0092B-C50C-407E-A947-70E740481C1C}">
                <a14:useLocalDpi xmlns:a14="http://schemas.microsoft.com/office/drawing/2010/main" val="0"/>
              </a:ext>
            </a:extLst>
          </a:blip>
          <a:srcRect/>
          <a:stretch>
            <a:fillRect/>
          </a:stretch>
        </p:blipFill>
        <p:spPr bwMode="auto">
          <a:xfrm>
            <a:off x="4359084" y="-838200"/>
            <a:ext cx="5697728" cy="853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1812" y="1600200"/>
            <a:ext cx="4648200" cy="3650230"/>
          </a:xfrm>
          <a:prstGeom prst="rect">
            <a:avLst/>
          </a:prstGeom>
          <a:noFill/>
        </p:spPr>
        <p:txBody>
          <a:bodyPr wrap="square" lIns="91440" tIns="91440" rIns="91440" bIns="91440" rtlCol="0">
            <a:spAutoFit/>
          </a:bodyPr>
          <a:lstStyle/>
          <a:p>
            <a:pPr>
              <a:lnSpc>
                <a:spcPct val="90000"/>
              </a:lnSpc>
              <a:spcBef>
                <a:spcPct val="20000"/>
              </a:spcBef>
              <a:buSzPct val="90000"/>
            </a:pPr>
            <a:r>
              <a:rPr lang="en-US" sz="3600" i="1" dirty="0" smtClean="0">
                <a:solidFill>
                  <a:schemeClr val="tx1">
                    <a:alpha val="99000"/>
                  </a:schemeClr>
                </a:solidFill>
              </a:rPr>
              <a:t>Only by testing the UI do I know that everything under it works.</a:t>
            </a:r>
          </a:p>
          <a:p>
            <a:pPr>
              <a:lnSpc>
                <a:spcPct val="90000"/>
              </a:lnSpc>
              <a:spcBef>
                <a:spcPct val="20000"/>
              </a:spcBef>
              <a:buSzPct val="90000"/>
            </a:pPr>
            <a:endParaRPr lang="en-US" sz="3600" i="1" dirty="0" smtClean="0">
              <a:solidFill>
                <a:schemeClr val="tx1">
                  <a:alpha val="99000"/>
                </a:schemeClr>
              </a:solidFill>
            </a:endParaRPr>
          </a:p>
          <a:p>
            <a:pPr marL="457200" indent="-457200">
              <a:lnSpc>
                <a:spcPct val="90000"/>
              </a:lnSpc>
              <a:spcBef>
                <a:spcPct val="20000"/>
              </a:spcBef>
              <a:buSzPct val="90000"/>
              <a:buFontTx/>
              <a:buChar char="-"/>
            </a:pPr>
            <a:r>
              <a:rPr lang="en-US" sz="2800" dirty="0" smtClean="0">
                <a:solidFill>
                  <a:schemeClr val="tx1">
                    <a:alpha val="99000"/>
                  </a:schemeClr>
                </a:solidFill>
              </a:rPr>
              <a:t>Scott </a:t>
            </a:r>
            <a:r>
              <a:rPr lang="en-US" sz="2800" dirty="0" err="1" smtClean="0">
                <a:solidFill>
                  <a:schemeClr val="tx1">
                    <a:alpha val="99000"/>
                  </a:schemeClr>
                </a:solidFill>
              </a:rPr>
              <a:t>Schimanski</a:t>
            </a:r>
            <a:r>
              <a:rPr lang="en-US" sz="2800" dirty="0" smtClean="0">
                <a:solidFill>
                  <a:schemeClr val="tx1">
                    <a:alpha val="99000"/>
                  </a:schemeClr>
                </a:solidFill>
              </a:rPr>
              <a:t>, Test Manager</a:t>
            </a:r>
          </a:p>
        </p:txBody>
      </p:sp>
      <p:grpSp>
        <p:nvGrpSpPr>
          <p:cNvPr id="33" name="Group 32"/>
          <p:cNvGrpSpPr/>
          <p:nvPr/>
        </p:nvGrpSpPr>
        <p:grpSpPr>
          <a:xfrm>
            <a:off x="7085012" y="2821250"/>
            <a:ext cx="3124200" cy="3884350"/>
            <a:chOff x="7085012" y="2821250"/>
            <a:chExt cx="3124200" cy="3884350"/>
          </a:xfrm>
        </p:grpSpPr>
        <p:cxnSp>
          <p:nvCxnSpPr>
            <p:cNvPr id="9" name="Elbow Connector 8"/>
            <p:cNvCxnSpPr/>
            <p:nvPr/>
          </p:nvCxnSpPr>
          <p:spPr>
            <a:xfrm rot="5400000">
              <a:off x="6552537" y="3353725"/>
              <a:ext cx="3884350" cy="2819400"/>
            </a:xfrm>
            <a:prstGeom prst="bentConnector3">
              <a:avLst>
                <a:gd name="adj1" fmla="val 12509"/>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9" name="Elbow Connector 38"/>
            <p:cNvCxnSpPr/>
            <p:nvPr/>
          </p:nvCxnSpPr>
          <p:spPr>
            <a:xfrm rot="5400000" flipH="1" flipV="1">
              <a:off x="6971637" y="3468025"/>
              <a:ext cx="3884350" cy="2590800"/>
            </a:xfrm>
            <a:prstGeom prst="bentConnector3">
              <a:avLst>
                <a:gd name="adj1" fmla="val 81678"/>
              </a:avLst>
            </a:prstGeom>
            <a:ln>
              <a:tailEnd type="arrow"/>
            </a:ln>
          </p:spPr>
          <p:style>
            <a:lnRef idx="3">
              <a:schemeClr val="accent5"/>
            </a:lnRef>
            <a:fillRef idx="0">
              <a:schemeClr val="accent5"/>
            </a:fillRef>
            <a:effectRef idx="2">
              <a:schemeClr val="accent5"/>
            </a:effectRef>
            <a:fontRef idx="minor">
              <a:schemeClr val="tx1"/>
            </a:fontRef>
          </p:style>
        </p:cxnSp>
      </p:grpSp>
      <p:sp>
        <p:nvSpPr>
          <p:cNvPr id="32" name="Rectangle 31"/>
          <p:cNvSpPr/>
          <p:nvPr/>
        </p:nvSpPr>
        <p:spPr bwMode="auto">
          <a:xfrm>
            <a:off x="9523412" y="2209800"/>
            <a:ext cx="1066800" cy="6096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8824"/>
                  </a:schemeClr>
                </a:solidFill>
                <a:latin typeface="Segoe UI" pitchFamily="34" charset="0"/>
                <a:ea typeface="Segoe UI" pitchFamily="34" charset="0"/>
                <a:cs typeface="Segoe UI" pitchFamily="34" charset="0"/>
              </a:rPr>
              <a:t>A Test</a:t>
            </a:r>
          </a:p>
        </p:txBody>
      </p:sp>
      <p:grpSp>
        <p:nvGrpSpPr>
          <p:cNvPr id="55" name="Group 54"/>
          <p:cNvGrpSpPr/>
          <p:nvPr/>
        </p:nvGrpSpPr>
        <p:grpSpPr>
          <a:xfrm>
            <a:off x="7085012" y="2171700"/>
            <a:ext cx="3200400" cy="4533900"/>
            <a:chOff x="7085012" y="2171700"/>
            <a:chExt cx="3200400" cy="4533900"/>
          </a:xfrm>
        </p:grpSpPr>
        <p:cxnSp>
          <p:nvCxnSpPr>
            <p:cNvPr id="50" name="Elbow Connector 49"/>
            <p:cNvCxnSpPr/>
            <p:nvPr/>
          </p:nvCxnSpPr>
          <p:spPr>
            <a:xfrm rot="5400000">
              <a:off x="6418263" y="2838451"/>
              <a:ext cx="4533898" cy="3200400"/>
            </a:xfrm>
            <a:prstGeom prst="bentConnector3">
              <a:avLst>
                <a:gd name="adj1" fmla="val -38142"/>
              </a:avLst>
            </a:prstGeom>
            <a:ln>
              <a:tailEnd type="arrow"/>
            </a:ln>
          </p:spPr>
          <p:style>
            <a:lnRef idx="3">
              <a:schemeClr val="accent3"/>
            </a:lnRef>
            <a:fillRef idx="0">
              <a:schemeClr val="accent3"/>
            </a:fillRef>
            <a:effectRef idx="2">
              <a:schemeClr val="accent3"/>
            </a:effectRef>
            <a:fontRef idx="minor">
              <a:schemeClr val="tx1"/>
            </a:fontRef>
          </p:style>
        </p:cxnSp>
        <p:cxnSp>
          <p:nvCxnSpPr>
            <p:cNvPr id="51" name="Elbow Connector 50"/>
            <p:cNvCxnSpPr/>
            <p:nvPr/>
          </p:nvCxnSpPr>
          <p:spPr>
            <a:xfrm rot="5400000" flipH="1" flipV="1">
              <a:off x="6494462" y="3295650"/>
              <a:ext cx="4533900" cy="2286000"/>
            </a:xfrm>
            <a:prstGeom prst="bentConnector3">
              <a:avLst>
                <a:gd name="adj1" fmla="val 134656"/>
              </a:avLst>
            </a:prstGeom>
            <a:ln>
              <a:tailEnd type="arrow"/>
            </a:ln>
          </p:spPr>
          <p:style>
            <a:lnRef idx="3">
              <a:schemeClr val="accent5"/>
            </a:lnRef>
            <a:fillRef idx="0">
              <a:schemeClr val="accent5"/>
            </a:fillRef>
            <a:effectRef idx="2">
              <a:schemeClr val="accent5"/>
            </a:effectRef>
            <a:fontRef idx="minor">
              <a:schemeClr val="tx1"/>
            </a:fontRef>
          </p:style>
        </p:cxnSp>
      </p:grpSp>
    </p:spTree>
    <p:extLst>
      <p:ext uri="{BB962C8B-B14F-4D97-AF65-F5344CB8AC3E}">
        <p14:creationId xmlns:p14="http://schemas.microsoft.com/office/powerpoint/2010/main" val="39882532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found on top</a:t>
            </a:r>
            <a:endParaRPr lang="en-US" dirty="0"/>
          </a:p>
        </p:txBody>
      </p:sp>
      <p:sp>
        <p:nvSpPr>
          <p:cNvPr id="3" name="Text Placeholder 2"/>
          <p:cNvSpPr>
            <a:spLocks noGrp="1"/>
          </p:cNvSpPr>
          <p:nvPr>
            <p:ph type="body" sz="quarter" idx="10"/>
          </p:nvPr>
        </p:nvSpPr>
        <p:spPr>
          <a:xfrm>
            <a:off x="519112" y="1447799"/>
            <a:ext cx="11149013" cy="2511457"/>
          </a:xfrm>
        </p:spPr>
        <p:txBody>
          <a:bodyPr/>
          <a:lstStyle/>
          <a:p>
            <a:r>
              <a:rPr lang="en-US" dirty="0"/>
              <a:t>XAML</a:t>
            </a:r>
          </a:p>
          <a:p>
            <a:r>
              <a:rPr lang="en-US" dirty="0" smtClean="0"/>
              <a:t>JavaScript</a:t>
            </a:r>
          </a:p>
          <a:p>
            <a:pPr marL="0" indent="0">
              <a:buNone/>
            </a:pPr>
            <a:endParaRPr lang="en-US" dirty="0"/>
          </a:p>
          <a:p>
            <a:r>
              <a:rPr lang="en-US" dirty="0" smtClean="0"/>
              <a:t>We combat this with</a:t>
            </a:r>
            <a:br>
              <a:rPr lang="en-US" dirty="0" smtClean="0"/>
            </a:br>
            <a:r>
              <a:rPr lang="en-US" dirty="0" smtClean="0"/>
              <a:t>MVC MVC MVVM</a:t>
            </a:r>
          </a:p>
        </p:txBody>
      </p:sp>
      <p:pic>
        <p:nvPicPr>
          <p:cNvPr id="8195" name="Picture 3" descr="C:\Users\Starr\AppData\Local\Microsoft\Windows\Temporary Internet Files\Content.IE5\YSYTUN0H\MP90040274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412" y="685800"/>
            <a:ext cx="5330952" cy="53309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bwMode="auto">
          <a:xfrm>
            <a:off x="9980612" y="900545"/>
            <a:ext cx="1143000" cy="655319"/>
          </a:xfrm>
          <a:prstGeom prst="wedgeRoundRectCallout">
            <a:avLst>
              <a:gd name="adj1" fmla="val -145378"/>
              <a:gd name="adj2" fmla="val 70428"/>
              <a:gd name="adj3" fmla="val 16667"/>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bg1">
                    <a:alpha val="98824"/>
                  </a:schemeClr>
                </a:solidFill>
                <a:latin typeface="Segoe UI" pitchFamily="34" charset="0"/>
                <a:ea typeface="Segoe UI" pitchFamily="34" charset="0"/>
                <a:cs typeface="Segoe UI" pitchFamily="34" charset="0"/>
              </a:rPr>
              <a:t>Here</a:t>
            </a:r>
          </a:p>
        </p:txBody>
      </p:sp>
    </p:spTree>
    <p:extLst>
      <p:ext uri="{BB962C8B-B14F-4D97-AF65-F5344CB8AC3E}">
        <p14:creationId xmlns:p14="http://schemas.microsoft.com/office/powerpoint/2010/main" val="419950570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David Starr;  Peter Provost</External_x0020_Speaker>
    <Session_x0020_Code xmlns="2295e2e7-0eeb-498e-8716-217bb2ee6ee3"> AAP401</Session_x0020_Code>
    <ProductTaxHTField0 xmlns="2295e2e7-0eeb-498e-8716-217bb2ee6ee3">
      <Terms xmlns="http://schemas.microsoft.com/office/infopath/2007/PartnerControls"/>
    </ProductTaxHTField0>
    <Presentation_x0020_Date xmlns="2295e2e7-0eeb-498e-8716-217bb2ee6ee3">2012-06-12T00:00:00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purl.org/dc/dcmitype/"/>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purl.org/dc/terms/"/>
    <ds:schemaRef ds:uri="http://schemas.openxmlformats.org/package/2006/metadata/core-properties"/>
    <ds:schemaRef ds:uri="8b529f77-48ab-4581-b468-93f09345b8aa"/>
    <ds:schemaRef ds:uri="2295e2e7-0eeb-498e-8716-217bb2ee6ee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1688</TotalTime>
  <Words>838</Words>
  <Application>Microsoft Office PowerPoint</Application>
  <PresentationFormat>Custom</PresentationFormat>
  <Paragraphs>193</Paragraphs>
  <Slides>25</Slides>
  <Notes>23</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TechEd_2012_Template_16x9</vt:lpstr>
      <vt:lpstr>White with Consolas font for code slides</vt:lpstr>
      <vt:lpstr>Real World Developer Testing with Visual Studio 2012</vt:lpstr>
      <vt:lpstr>About Us</vt:lpstr>
      <vt:lpstr>Today’s Discussion </vt:lpstr>
      <vt:lpstr>Developer Testing Haiku</vt:lpstr>
      <vt:lpstr>Doubling Down</vt:lpstr>
      <vt:lpstr>Double the Alternatives</vt:lpstr>
      <vt:lpstr>Framework Emulation</vt:lpstr>
      <vt:lpstr>Testing the Top</vt:lpstr>
      <vt:lpstr>Things found on top</vt:lpstr>
      <vt:lpstr>Packaging Patterns</vt:lpstr>
      <vt:lpstr>Things that grow</vt:lpstr>
      <vt:lpstr>The Player</vt:lpstr>
      <vt:lpstr>Snake Eyes</vt:lpstr>
      <vt:lpstr>Monogamy</vt:lpstr>
      <vt:lpstr>Inverting Yourself</vt:lpstr>
      <vt:lpstr>The Dependency Addict</vt:lpstr>
      <vt:lpstr>Primitive Obsession</vt:lpstr>
      <vt:lpstr>Parallel and Threads</vt:lpstr>
      <vt:lpstr>Thank you!</vt:lpstr>
      <vt:lpstr>Related Content</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World Developer Testing with Visual Studio 2012</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398</cp:revision>
  <cp:lastPrinted>2010-05-11T05:02:34Z</cp:lastPrinted>
  <dcterms:created xsi:type="dcterms:W3CDTF">2012-03-23T02:48:52Z</dcterms:created>
  <dcterms:modified xsi:type="dcterms:W3CDTF">2012-06-12T20:30:23Z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