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3" r:id="rId4"/>
    <p:sldMasterId id="2147484046" r:id="rId5"/>
    <p:sldMasterId id="2147484119" r:id="rId6"/>
    <p:sldMasterId id="2147484146" r:id="rId7"/>
  </p:sldMasterIdLst>
  <p:notesMasterIdLst>
    <p:notesMasterId r:id="rId42"/>
  </p:notesMasterIdLst>
  <p:handoutMasterIdLst>
    <p:handoutMasterId r:id="rId43"/>
  </p:handoutMasterIdLst>
  <p:sldIdLst>
    <p:sldId id="648" r:id="rId8"/>
    <p:sldId id="765" r:id="rId9"/>
    <p:sldId id="770" r:id="rId10"/>
    <p:sldId id="764" r:id="rId11"/>
    <p:sldId id="713" r:id="rId12"/>
    <p:sldId id="763" r:id="rId13"/>
    <p:sldId id="716" r:id="rId14"/>
    <p:sldId id="740" r:id="rId15"/>
    <p:sldId id="718" r:id="rId16"/>
    <p:sldId id="719" r:id="rId17"/>
    <p:sldId id="720" r:id="rId18"/>
    <p:sldId id="741" r:id="rId19"/>
    <p:sldId id="722" r:id="rId20"/>
    <p:sldId id="753" r:id="rId21"/>
    <p:sldId id="744" r:id="rId22"/>
    <p:sldId id="725" r:id="rId23"/>
    <p:sldId id="726" r:id="rId24"/>
    <p:sldId id="767" r:id="rId25"/>
    <p:sldId id="728" r:id="rId26"/>
    <p:sldId id="752" r:id="rId27"/>
    <p:sldId id="745" r:id="rId28"/>
    <p:sldId id="731" r:id="rId29"/>
    <p:sldId id="746" r:id="rId30"/>
    <p:sldId id="742" r:id="rId31"/>
    <p:sldId id="754" r:id="rId32"/>
    <p:sldId id="743" r:id="rId33"/>
    <p:sldId id="736" r:id="rId34"/>
    <p:sldId id="771" r:id="rId35"/>
    <p:sldId id="772" r:id="rId36"/>
    <p:sldId id="773" r:id="rId37"/>
    <p:sldId id="774" r:id="rId38"/>
    <p:sldId id="775" r:id="rId39"/>
    <p:sldId id="695" r:id="rId40"/>
    <p:sldId id="749"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Context" id="{8FEF0213-90B8-498B-B9C8-9996936ED392}">
          <p14:sldIdLst>
            <p14:sldId id="648"/>
          </p14:sldIdLst>
        </p14:section>
        <p14:section name="Context" id="{FB6C2323-FD49-4EC1-80A8-DBCEBEDE52E1}">
          <p14:sldIdLst>
            <p14:sldId id="765"/>
            <p14:sldId id="770"/>
            <p14:sldId id="764"/>
            <p14:sldId id="713"/>
          </p14:sldIdLst>
        </p14:section>
        <p14:section name="SQL in a VM" id="{4B6EACD7-3A48-4754-8BD9-2F65AD17CF19}">
          <p14:sldIdLst>
            <p14:sldId id="763"/>
            <p14:sldId id="716"/>
            <p14:sldId id="740"/>
          </p14:sldIdLst>
        </p14:section>
        <p14:section name="Windows Azure SQL Database" id="{074928A5-C771-41C7-8432-433F8485437F}">
          <p14:sldIdLst>
            <p14:sldId id="718"/>
            <p14:sldId id="719"/>
            <p14:sldId id="720"/>
            <p14:sldId id="741"/>
            <p14:sldId id="722"/>
            <p14:sldId id="753"/>
            <p14:sldId id="744"/>
            <p14:sldId id="725"/>
            <p14:sldId id="726"/>
            <p14:sldId id="767"/>
          </p14:sldIdLst>
        </p14:section>
        <p14:section name="Table Storage" id="{07E6F529-46F4-4279-B087-582CDEAE6B0E}">
          <p14:sldIdLst>
            <p14:sldId id="728"/>
            <p14:sldId id="752"/>
            <p14:sldId id="745"/>
          </p14:sldIdLst>
        </p14:section>
        <p14:section name="Blob storage" id="{E7A54C29-0669-4211-8411-79103A172903}">
          <p14:sldIdLst>
            <p14:sldId id="731"/>
            <p14:sldId id="746"/>
            <p14:sldId id="742"/>
            <p14:sldId id="754"/>
            <p14:sldId id="743"/>
          </p14:sldIdLst>
        </p14:section>
        <p14:section name="Closing" id="{A8A7A71B-CADA-4D60-8309-FDE4E33F6CC0}">
          <p14:sldIdLst>
            <p14:sldId id="736"/>
            <p14:sldId id="771"/>
            <p14:sldId id="772"/>
            <p14:sldId id="773"/>
            <p14:sldId id="774"/>
            <p14:sldId id="775"/>
            <p14:sldId id="695"/>
            <p14:sldId id="74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onard" initials="J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00"/>
    <a:srgbClr val="FFFFFF"/>
    <a:srgbClr val="505050"/>
    <a:srgbClr val="969696"/>
    <a:srgbClr val="D2D2D2"/>
    <a:srgbClr val="5F5F5F"/>
    <a:srgbClr val="4D4D4D"/>
    <a:srgbClr val="C0C0C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1" autoAdjust="0"/>
    <p:restoredTop sz="98992" autoAdjust="0"/>
  </p:normalViewPr>
  <p:slideViewPr>
    <p:cSldViewPr snapToGrid="0" snapToObjects="1">
      <p:cViewPr varScale="1">
        <p:scale>
          <a:sx n="120" d="100"/>
          <a:sy n="120" d="100"/>
        </p:scale>
        <p:origin x="-96" y="-294"/>
      </p:cViewPr>
      <p:guideLst>
        <p:guide orient="horz" pos="142"/>
        <p:guide orient="horz" pos="4176"/>
        <p:guide orient="horz" pos="759"/>
        <p:guide orient="horz" pos="1197"/>
        <p:guide orient="horz" pos="1957"/>
        <p:guide orient="horz" pos="2736"/>
        <p:guide orient="horz" pos="2159"/>
        <p:guide orient="horz" pos="3704"/>
        <p:guide pos="128"/>
        <p:guide pos="1767"/>
        <p:guide pos="7548"/>
        <p:guide pos="328"/>
        <p:guide pos="7353"/>
        <p:guide pos="613"/>
        <p:guide pos="7062"/>
        <p:guide pos="3837"/>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6/12/2012</a:t>
            </a:fld>
            <a:endParaRPr lang="en-US" dirty="0"/>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6/12/2012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sdn.microsoft.com/en-us/library/dd179440.aspx"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msdn.microsoft.com/en-us/library/ee691975.aspx" TargetMode="External"/><Relationship Id="rId4" Type="http://schemas.openxmlformats.org/officeDocument/2006/relationships/hyperlink" Target="http://msdn.microsoft.com/en-us/library/dd179451.asp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tag.microsoft.com/overview.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4664A66-7F43-48D1-91D2-AE7A931D6495}"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Tree>
    <p:extLst>
      <p:ext uri="{BB962C8B-B14F-4D97-AF65-F5344CB8AC3E}">
        <p14:creationId xmlns:p14="http://schemas.microsoft.com/office/powerpoint/2010/main" val="286552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4000" b="1" dirty="0" smtClean="0"/>
              <a:t>Slide Objectives:</a:t>
            </a:r>
          </a:p>
          <a:p>
            <a:pPr marL="171450" indent="-171450">
              <a:buFont typeface="Arial" pitchFamily="34" charset="0"/>
              <a:buChar char="•"/>
            </a:pPr>
            <a:r>
              <a:rPr lang="en-US" sz="4000" baseline="0" dirty="0" smtClean="0"/>
              <a:t>Define Windows Azure SQL Database and differentiate the managed service from SQL (or any database) in a VM</a:t>
            </a:r>
          </a:p>
          <a:p>
            <a:pPr marL="0" indent="0">
              <a:buFont typeface="Arial" pitchFamily="34" charset="0"/>
              <a:buNone/>
            </a:pPr>
            <a:endParaRPr lang="en-US" sz="4000" baseline="0" dirty="0" smtClean="0"/>
          </a:p>
          <a:p>
            <a:pPr marL="0" indent="0">
              <a:buFont typeface="Arial" pitchFamily="34" charset="0"/>
              <a:buNone/>
            </a:pPr>
            <a:r>
              <a:rPr lang="en-US" sz="4000" b="1" baseline="0" dirty="0" smtClean="0"/>
              <a:t>Speaking Points:</a:t>
            </a:r>
          </a:p>
          <a:p>
            <a:pPr marL="0" indent="0">
              <a:buFont typeface="Arial" pitchFamily="34" charset="0"/>
              <a:buNone/>
            </a:pPr>
            <a:endParaRPr lang="en-US" sz="4000" baseline="0" dirty="0" smtClean="0"/>
          </a:p>
          <a:p>
            <a:pPr marL="0" indent="0">
              <a:buFont typeface="Arial" pitchFamily="34" charset="0"/>
              <a:buNone/>
            </a:pPr>
            <a:r>
              <a:rPr lang="en-US" sz="4000" b="1" baseline="0" dirty="0" smtClean="0"/>
              <a:t>Notes:</a:t>
            </a:r>
          </a:p>
          <a:p>
            <a:pPr marL="171450" indent="-171450">
              <a:buFont typeface="Arial" pitchFamily="34" charset="0"/>
              <a:buChar char="•"/>
            </a:pPr>
            <a:r>
              <a:rPr lang="en-US" sz="4000" baseline="0" dirty="0" smtClean="0"/>
              <a:t>Relational Database Service</a:t>
            </a:r>
          </a:p>
          <a:p>
            <a:pPr marL="171450" indent="-171450">
              <a:buFont typeface="Arial" pitchFamily="34" charset="0"/>
              <a:buChar char="•"/>
            </a:pPr>
            <a:r>
              <a:rPr lang="en-US" sz="4000" baseline="0" dirty="0" smtClean="0"/>
              <a:t>Full managed PaaS</a:t>
            </a:r>
          </a:p>
          <a:p>
            <a:pPr marL="384431" lvl="1" indent="-171450">
              <a:buFont typeface="Arial" pitchFamily="34" charset="0"/>
              <a:buChar char="•"/>
            </a:pPr>
            <a:r>
              <a:rPr lang="en-US" sz="4000" baseline="0" dirty="0" smtClean="0"/>
              <a:t>Dynamically scale on demand</a:t>
            </a:r>
          </a:p>
          <a:p>
            <a:pPr marL="384431" lvl="1" indent="-171450">
              <a:buFont typeface="Arial" pitchFamily="34" charset="0"/>
              <a:buChar char="•"/>
            </a:pPr>
            <a:r>
              <a:rPr lang="en-US" sz="4000" baseline="0" dirty="0" smtClean="0"/>
              <a:t>HA built-in automatically for the database</a:t>
            </a:r>
          </a:p>
          <a:p>
            <a:pPr marL="171450" indent="-171450">
              <a:buFont typeface="Arial" pitchFamily="34" charset="0"/>
              <a:buChar char="•"/>
            </a:pPr>
            <a:r>
              <a:rPr lang="en-US" sz="4000" baseline="0" dirty="0" smtClean="0"/>
              <a:t>Designed for the new cloud design point</a:t>
            </a:r>
          </a:p>
          <a:p>
            <a:pPr marL="171450" indent="-171450">
              <a:buFont typeface="Arial" pitchFamily="34" charset="0"/>
              <a:buChar char="•"/>
            </a:pPr>
            <a:r>
              <a:rPr lang="en-US" sz="4000" baseline="0" dirty="0" smtClean="0"/>
              <a:t>Common Architecture with SQL Server</a:t>
            </a:r>
          </a:p>
          <a:p>
            <a:pPr marL="171450" indent="-171450">
              <a:buFont typeface="Arial" pitchFamily="34" charset="0"/>
              <a:buChar char="•"/>
            </a:pPr>
            <a:r>
              <a:rPr lang="en-US" sz="4000" baseline="0" dirty="0" smtClean="0"/>
              <a:t>Rapid Application Development</a:t>
            </a:r>
          </a:p>
          <a:p>
            <a:pPr marL="171450" indent="-171450">
              <a:buFont typeface="Arial" pitchFamily="34" charset="0"/>
              <a:buChar char="•"/>
            </a:pPr>
            <a:r>
              <a:rPr lang="en-US" sz="4000" baseline="0" dirty="0" smtClean="0"/>
              <a:t>Popular languages and frameworks supported</a:t>
            </a:r>
          </a:p>
          <a:p>
            <a:pPr marL="384431" lvl="1" indent="-171450">
              <a:buFont typeface="Arial" pitchFamily="34" charset="0"/>
              <a:buChar char="•"/>
            </a:pPr>
            <a:r>
              <a:rPr lang="en-US" sz="4000" baseline="0" dirty="0" smtClean="0"/>
              <a:t>T-SQL, .NET, PHP, Java, OData, Entity Framework, Python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B43A25-4859-4E49-96C6-4ECE0CF60DE7}"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45910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4000" b="1" dirty="0" smtClean="0"/>
              <a:t>Slide Objectives:</a:t>
            </a:r>
          </a:p>
          <a:p>
            <a:pPr marL="171450" indent="-171450">
              <a:buFont typeface="Arial" pitchFamily="34" charset="0"/>
              <a:buChar char="•"/>
            </a:pPr>
            <a:r>
              <a:rPr lang="en-US" sz="4000" baseline="0" dirty="0" smtClean="0"/>
              <a:t>Emphasize that there are three familiar tools for developers to use when interacting with Windows Azure SQL Database.   </a:t>
            </a:r>
          </a:p>
          <a:p>
            <a:pPr marL="0" indent="0">
              <a:buFont typeface="Arial" pitchFamily="34" charset="0"/>
              <a:buNone/>
            </a:pPr>
            <a:endParaRPr lang="en-US" sz="4000" baseline="0" dirty="0" smtClean="0"/>
          </a:p>
          <a:p>
            <a:pPr marL="0" indent="0">
              <a:buFont typeface="Arial" pitchFamily="34" charset="0"/>
              <a:buNone/>
            </a:pPr>
            <a:r>
              <a:rPr lang="en-US" sz="4000" b="1" baseline="0" dirty="0" smtClean="0"/>
              <a:t>Speaking Points:</a:t>
            </a:r>
          </a:p>
          <a:p>
            <a:pPr marL="167970" indent="-167970">
              <a:buFont typeface="Arial" pitchFamily="34" charset="0"/>
              <a:buChar char="•"/>
            </a:pPr>
            <a:r>
              <a:rPr lang="en-US" sz="4000" dirty="0" smtClean="0"/>
              <a:t>Visual Studio</a:t>
            </a:r>
          </a:p>
          <a:p>
            <a:pPr marL="380951" lvl="1" indent="-167970">
              <a:buFont typeface="Arial" pitchFamily="34" charset="0"/>
              <a:buChar char="•"/>
            </a:pPr>
            <a:r>
              <a:rPr lang="en-US" sz="4000" spc="-51" dirty="0" smtClean="0">
                <a:gradFill>
                  <a:gsLst>
                    <a:gs pos="0">
                      <a:schemeClr val="tx1"/>
                    </a:gs>
                    <a:gs pos="100000">
                      <a:schemeClr val="tx1"/>
                    </a:gs>
                  </a:gsLst>
                  <a:lin ang="5400000" scaled="0"/>
                </a:gradFill>
              </a:rPr>
              <a:t>Integrated Database Design Environment</a:t>
            </a:r>
            <a:endParaRPr lang="en-US" sz="4000" dirty="0" smtClean="0"/>
          </a:p>
          <a:p>
            <a:pPr marL="380951" lvl="1" indent="-167970">
              <a:buFont typeface="Arial" pitchFamily="34" charset="0"/>
              <a:buChar char="•"/>
            </a:pPr>
            <a:r>
              <a:rPr lang="en-US" sz="4000" spc="-51" dirty="0" smtClean="0">
                <a:gradFill>
                  <a:gsLst>
                    <a:gs pos="0">
                      <a:schemeClr val="tx1"/>
                    </a:gs>
                    <a:gs pos="100000">
                      <a:schemeClr val="tx1"/>
                    </a:gs>
                  </a:gsLst>
                  <a:lin ang="5400000" scaled="0"/>
                </a:gradFill>
              </a:rPr>
              <a:t>Table Designer, T-SQL Editor, and Debugging</a:t>
            </a:r>
            <a:endParaRPr lang="en-US" sz="4000" dirty="0" smtClean="0"/>
          </a:p>
          <a:p>
            <a:pPr marL="167970" indent="-167970">
              <a:buFont typeface="Arial" pitchFamily="34" charset="0"/>
              <a:buChar char="•"/>
            </a:pPr>
            <a:r>
              <a:rPr lang="en-US" sz="4000" b="0" spc="-51" dirty="0" smtClean="0">
                <a:gradFill>
                  <a:gsLst>
                    <a:gs pos="0">
                      <a:schemeClr val="tx1"/>
                    </a:gs>
                    <a:gs pos="100000">
                      <a:schemeClr val="tx1"/>
                    </a:gs>
                  </a:gsLst>
                  <a:lin ang="5400000" scaled="0"/>
                </a:gradFill>
              </a:rPr>
              <a:t>SQL Server Management Studio</a:t>
            </a:r>
            <a:endParaRPr lang="en-US" sz="4000" b="0" dirty="0" smtClean="0"/>
          </a:p>
          <a:p>
            <a:pPr marL="380951" lvl="1" indent="-167970">
              <a:buFont typeface="Arial" pitchFamily="34" charset="0"/>
              <a:buChar char="•"/>
            </a:pPr>
            <a:r>
              <a:rPr lang="fr-FR" sz="4000" spc="-51" dirty="0" smtClean="0">
                <a:gradFill>
                  <a:gsLst>
                    <a:gs pos="0">
                      <a:schemeClr val="tx1"/>
                    </a:gs>
                    <a:gs pos="100000">
                      <a:schemeClr val="tx1"/>
                    </a:gs>
                  </a:gsLst>
                  <a:lin ang="5400000" scaled="0"/>
                </a:gradFill>
              </a:rPr>
              <a:t>Database migration via Data-Tier Applications</a:t>
            </a:r>
            <a:endParaRPr lang="en-US" sz="4000" dirty="0" smtClean="0"/>
          </a:p>
          <a:p>
            <a:pPr marL="380951" lvl="1" indent="-167970">
              <a:buFont typeface="Arial" pitchFamily="34" charset="0"/>
              <a:buChar char="•"/>
            </a:pPr>
            <a:r>
              <a:rPr lang="fr-FR" sz="4000" spc="-51" dirty="0" smtClean="0">
                <a:gradFill>
                  <a:gsLst>
                    <a:gs pos="0">
                      <a:schemeClr val="tx1"/>
                    </a:gs>
                    <a:gs pos="100000">
                      <a:schemeClr val="tx1"/>
                    </a:gs>
                  </a:gsLst>
                  <a:lin ang="5400000" scaled="0"/>
                </a:gradFill>
              </a:rPr>
              <a:t>Import / Export Service</a:t>
            </a:r>
            <a:endParaRPr lang="en-US" sz="4000" dirty="0" smtClean="0"/>
          </a:p>
          <a:p>
            <a:pPr marL="167970" indent="-167970">
              <a:buFont typeface="Arial" pitchFamily="34" charset="0"/>
              <a:buChar char="•"/>
            </a:pPr>
            <a:r>
              <a:rPr lang="en-US" sz="4000" dirty="0" smtClean="0"/>
              <a:t>Manage.WindowsAzure.com</a:t>
            </a:r>
          </a:p>
          <a:p>
            <a:pPr marL="380951" lvl="1" indent="-167970">
              <a:buFont typeface="Arial" pitchFamily="34" charset="0"/>
              <a:buChar char="•"/>
            </a:pPr>
            <a:r>
              <a:rPr lang="en-US" sz="4000" spc="-51" dirty="0" smtClean="0">
                <a:gradFill>
                  <a:gsLst>
                    <a:gs pos="0">
                      <a:schemeClr val="tx1"/>
                    </a:gs>
                    <a:gs pos="100000">
                      <a:schemeClr val="tx1"/>
                    </a:gs>
                  </a:gsLst>
                  <a:lin ang="5400000" scaled="0"/>
                </a:gradFill>
              </a:rPr>
              <a:t>Unified management experience</a:t>
            </a:r>
            <a:endParaRPr lang="en-US" sz="4000" dirty="0" smtClean="0"/>
          </a:p>
          <a:p>
            <a:pPr marL="380951" lvl="1" indent="-167970">
              <a:buFont typeface="Arial" pitchFamily="34" charset="0"/>
              <a:buChar char="•"/>
            </a:pPr>
            <a:r>
              <a:rPr lang="en-US" sz="4000" spc="-51" dirty="0" smtClean="0">
                <a:gradFill>
                  <a:gsLst>
                    <a:gs pos="0">
                      <a:schemeClr val="tx1"/>
                    </a:gs>
                    <a:gs pos="100000">
                      <a:schemeClr val="tx1"/>
                    </a:gs>
                  </a:gsLst>
                  <a:lin ang="5400000" scaled="0"/>
                </a:gradFill>
              </a:rPr>
              <a:t>Cross browser</a:t>
            </a:r>
            <a:endParaRPr lang="en-US" sz="4000" dirty="0" smtClean="0"/>
          </a:p>
          <a:p>
            <a:pPr marL="0" indent="0">
              <a:buFont typeface="Arial" pitchFamily="34" charset="0"/>
              <a:buNone/>
            </a:pPr>
            <a:endParaRPr lang="en-US" sz="4000" b="1" baseline="0" dirty="0" smtClean="0"/>
          </a:p>
          <a:p>
            <a:pPr marL="0" indent="0">
              <a:buFont typeface="Arial" pitchFamily="34" charset="0"/>
              <a:buNone/>
            </a:pPr>
            <a:endParaRPr lang="en-US" sz="4000" baseline="0" dirty="0" smtClean="0"/>
          </a:p>
          <a:p>
            <a:pPr marL="0" indent="0">
              <a:buFont typeface="Arial" pitchFamily="34" charset="0"/>
              <a:buNone/>
            </a:pPr>
            <a:r>
              <a:rPr lang="en-US" sz="4000" b="1" baseline="0" dirty="0" smtClean="0"/>
              <a:t>Notes:</a:t>
            </a:r>
          </a:p>
          <a:p>
            <a:pPr marL="167970" indent="-167970">
              <a:buFont typeface="Arial" pitchFamily="34" charset="0"/>
              <a:buChar char="•"/>
            </a:pPr>
            <a:r>
              <a:rPr lang="en-US" sz="4000" dirty="0" smtClean="0"/>
              <a:t>IntelliSense in T-SQL Editor</a:t>
            </a:r>
          </a:p>
          <a:p>
            <a:pPr marL="167970" indent="-167970">
              <a:buFont typeface="Arial" pitchFamily="34" charset="0"/>
              <a:buChar char="•"/>
            </a:pPr>
            <a:r>
              <a:rPr lang="en-US" sz="4000" spc="-51" dirty="0" smtClean="0">
                <a:solidFill>
                  <a:schemeClr val="tx1"/>
                </a:solidFill>
              </a:rPr>
              <a:t>SQL Server Data Tools</a:t>
            </a:r>
            <a:endParaRPr lang="en-US" sz="4000" dirty="0" smtClean="0"/>
          </a:p>
          <a:p>
            <a:pPr marL="167970" indent="-167970">
              <a:buFont typeface="Arial" pitchFamily="34" charset="0"/>
              <a:buChar char="•"/>
            </a:pPr>
            <a:r>
              <a:rPr lang="en-US" sz="4000" dirty="0" smtClean="0"/>
              <a:t>Strive to make it consistent as possible</a:t>
            </a:r>
          </a:p>
          <a:p>
            <a:pPr marL="167970" indent="-167970">
              <a:buFont typeface="Arial" pitchFamily="34" charset="0"/>
              <a:buChar char="•"/>
            </a:pPr>
            <a:r>
              <a:rPr lang="en-US" sz="4000" dirty="0" smtClean="0"/>
              <a:t>Intersection with the cloud</a:t>
            </a:r>
          </a:p>
          <a:p>
            <a:pPr marL="167970" indent="-167970">
              <a:buFont typeface="Arial" pitchFamily="34" charset="0"/>
              <a:buChar char="•"/>
            </a:pPr>
            <a:r>
              <a:rPr lang="en-US" sz="4000" dirty="0" smtClean="0"/>
              <a:t>Bridging you to the new cloud world</a:t>
            </a:r>
          </a:p>
          <a:p>
            <a:pPr marL="167970" indent="-167970">
              <a:buFont typeface="Arial" pitchFamily="34" charset="0"/>
              <a:buChar char="•"/>
            </a:pPr>
            <a:r>
              <a:rPr lang="en-US" sz="4000" dirty="0" smtClean="0"/>
              <a:t>Consistency to the new</a:t>
            </a:r>
            <a:r>
              <a:rPr lang="en-US" sz="4000" baseline="0" dirty="0" smtClean="0"/>
              <a:t> developer experience</a:t>
            </a:r>
          </a:p>
          <a:p>
            <a:pPr marL="167970" indent="-167970">
              <a:buFont typeface="Arial" pitchFamily="34" charset="0"/>
              <a:buChar char="•"/>
            </a:pPr>
            <a:r>
              <a:rPr lang="en-US" sz="4000" baseline="0" dirty="0" smtClean="0"/>
              <a:t>Consistency with the new cloud model</a:t>
            </a:r>
            <a:endParaRPr lang="en-US" sz="40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90609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Setup the second segment of the expense reporting demo. </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Demo Flow:</a:t>
            </a:r>
          </a:p>
          <a:p>
            <a:pPr marL="171450" indent="-171450">
              <a:buFont typeface="Arial" pitchFamily="34" charset="0"/>
              <a:buChar char="•"/>
            </a:pPr>
            <a:r>
              <a:rPr lang="en-US" sz="900" baseline="0" dirty="0" smtClean="0"/>
              <a:t>Create a Windows Azure SQL Database from the new Windows Azure management portal</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12</a:t>
            </a:fld>
            <a:endParaRPr lang="en-US" dirty="0"/>
          </a:p>
        </p:txBody>
      </p:sp>
    </p:spTree>
    <p:extLst>
      <p:ext uri="{BB962C8B-B14F-4D97-AF65-F5344CB8AC3E}">
        <p14:creationId xmlns:p14="http://schemas.microsoft.com/office/powerpoint/2010/main" val="116948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Explain how databases are provisioned and managed by the WA SQL Database service.  </a:t>
            </a:r>
          </a:p>
          <a:p>
            <a:pPr marL="171450" indent="-171450">
              <a:buFont typeface="Arial" pitchFamily="34" charset="0"/>
              <a:buChar char="•"/>
            </a:pPr>
            <a:r>
              <a:rPr lang="en-US" sz="900" baseline="0" dirty="0" smtClean="0"/>
              <a:t>Emphasize that we are able to automate several aspects of the database for you including high availability by maintaining three replicas of data</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1" baseline="0" dirty="0" smtClean="0"/>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r>
              <a:rPr lang="en-US" sz="900" kern="1200" dirty="0" smtClean="0">
                <a:solidFill>
                  <a:schemeClr val="tx1"/>
                </a:solidFill>
                <a:effectLst/>
                <a:latin typeface="Segoe UI Light" pitchFamily="34" charset="0"/>
                <a:ea typeface="+mn-ea"/>
                <a:cs typeface="+mn-cs"/>
              </a:rPr>
              <a:t>A request for a new database comes in. The TDS Gateway interrogates the request and looks at the protocol and handles the request accordingly. </a:t>
            </a:r>
          </a:p>
          <a:p>
            <a:r>
              <a:rPr lang="en-US" sz="900" kern="1200" dirty="0" smtClean="0">
                <a:solidFill>
                  <a:schemeClr val="tx1"/>
                </a:solidFill>
                <a:effectLst/>
                <a:latin typeface="Segoe UI Light" pitchFamily="34" charset="0"/>
                <a:ea typeface="+mn-ea"/>
                <a:cs typeface="+mn-cs"/>
              </a:rPr>
              <a:t>The request is then sent to the master cluster which contains information regarding all backend nodes (load, etc.). </a:t>
            </a:r>
          </a:p>
          <a:p>
            <a:endParaRPr lang="en-US" sz="900" kern="1200" dirty="0" smtClean="0">
              <a:solidFill>
                <a:schemeClr val="tx1"/>
              </a:solidFill>
              <a:effectLst/>
              <a:latin typeface="Segoe UI Light" pitchFamily="34" charset="0"/>
              <a:ea typeface="+mn-ea"/>
              <a:cs typeface="+mn-cs"/>
            </a:endParaRPr>
          </a:p>
          <a:p>
            <a:r>
              <a:rPr lang="en-US" sz="900" b="1" i="1" kern="1200" dirty="0" smtClean="0">
                <a:solidFill>
                  <a:schemeClr val="tx1"/>
                </a:solidFill>
                <a:effectLst/>
                <a:latin typeface="Segoe UI Light" pitchFamily="34" charset="0"/>
                <a:ea typeface="+mn-ea"/>
                <a:cs typeface="+mn-cs"/>
              </a:rPr>
              <a:t>[Jeff Currier] We keep a pool of buffered databases around for db create requests.  When a user goes to make a request to create a database we simply go to the master cluster (GPM) to find where the current primary replica is for partition containing the list of these buffer databases.  We then connect to that partition and take out one of the databases for our use.  We then connect directly to that database stamping it with the new database name, server information.</a:t>
            </a:r>
            <a:endParaRPr lang="en-US" sz="900" b="0" baseline="0" dirty="0" smtClean="0"/>
          </a:p>
        </p:txBody>
      </p:sp>
      <p:sp>
        <p:nvSpPr>
          <p:cNvPr id="4" name="Slide Number Placeholder 3"/>
          <p:cNvSpPr>
            <a:spLocks noGrp="1"/>
          </p:cNvSpPr>
          <p:nvPr>
            <p:ph type="sldNum" sz="quarter" idx="10"/>
          </p:nvPr>
        </p:nvSpPr>
        <p:spPr/>
        <p:txBody>
          <a:bodyPr/>
          <a:lstStyle/>
          <a:p>
            <a:fld id="{586D370E-4634-40DB-85D7-CA74113F25F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dirty="0" smtClean="0"/>
              <a:t>Introduce SQL Federation and the value it provides, without getting</a:t>
            </a:r>
            <a:r>
              <a:rPr lang="en-US" baseline="0" dirty="0" smtClean="0"/>
              <a:t> into the specific details of how it works.  </a:t>
            </a:r>
            <a:endParaRPr lang="en-US" dirty="0" smtClean="0"/>
          </a:p>
          <a:p>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t>Speaking Points:</a:t>
            </a:r>
          </a:p>
          <a:p>
            <a:pPr marL="174625" lvl="1" indent="-171450" defTabSz="914287">
              <a:spcBef>
                <a:spcPts val="600"/>
              </a:spcBef>
            </a:pPr>
            <a:r>
              <a:rPr lang="en-US" spc="-51" dirty="0" smtClean="0">
                <a:solidFill>
                  <a:schemeClr val="tx1"/>
                </a:solidFill>
              </a:rPr>
              <a:t>New T-SQL Federation Syntax </a:t>
            </a:r>
          </a:p>
          <a:p>
            <a:pPr marL="174625" lvl="1" indent="-171450" defTabSz="914287">
              <a:spcBef>
                <a:spcPts val="600"/>
              </a:spcBef>
            </a:pPr>
            <a:r>
              <a:rPr lang="en-US" spc="-51" dirty="0" smtClean="0">
                <a:solidFill>
                  <a:schemeClr val="tx1"/>
                </a:solidFill>
              </a:rPr>
              <a:t>Add and remove database nodes seamlessly</a:t>
            </a:r>
          </a:p>
          <a:p>
            <a:pPr marL="174625" lvl="1" indent="-171450" defTabSz="914287">
              <a:spcBef>
                <a:spcPts val="600"/>
              </a:spcBef>
            </a:pPr>
            <a:r>
              <a:rPr lang="en-US" spc="-51" dirty="0" smtClean="0">
                <a:solidFill>
                  <a:schemeClr val="tx1"/>
                </a:solidFill>
              </a:rPr>
              <a:t>Enables greater scalability and performance</a:t>
            </a:r>
          </a:p>
          <a:p>
            <a:pPr marL="174625" lvl="1" indent="-171450" defTabSz="914287">
              <a:spcBef>
                <a:spcPts val="600"/>
              </a:spcBef>
            </a:pPr>
            <a:r>
              <a:rPr lang="en-US" spc="-51" dirty="0" smtClean="0">
                <a:solidFill>
                  <a:schemeClr val="tx1"/>
                </a:solidFill>
              </a:rPr>
              <a:t>Dynamic partitioning with no downtime</a:t>
            </a:r>
          </a:p>
          <a:p>
            <a:endParaRPr lang="en-US" dirty="0" smtClean="0"/>
          </a:p>
          <a:p>
            <a:endParaRPr lang="en-US" dirty="0" smtClean="0"/>
          </a:p>
          <a:p>
            <a:r>
              <a:rPr lang="en-US" b="1" dirty="0" smtClean="0"/>
              <a:t>Notes:</a:t>
            </a:r>
          </a:p>
          <a:p>
            <a:r>
              <a:rPr lang="en-US" dirty="0" smtClean="0"/>
              <a:t>Scale by adding and removing nodes in front an</a:t>
            </a:r>
            <a:r>
              <a:rPr lang="en-US" baseline="0" dirty="0" smtClean="0"/>
              <a:t>d middle tiers</a:t>
            </a:r>
          </a:p>
          <a:p>
            <a:r>
              <a:rPr lang="en-US" baseline="0" dirty="0" smtClean="0"/>
              <a:t>Extend the model to the Database Tier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260418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Invite the demoer back to show SQL Federation</a:t>
            </a:r>
          </a:p>
          <a:p>
            <a:pPr marL="171450" indent="-171450">
              <a:buFont typeface="Arial" pitchFamily="34" charset="0"/>
              <a:buChar char="•"/>
            </a:pPr>
            <a:endParaRPr lang="en-US" sz="900" baseline="0" dirty="0" smtClean="0"/>
          </a:p>
          <a:p>
            <a:pPr marL="0" indent="0">
              <a:buFont typeface="Arial" pitchFamily="34" charset="0"/>
              <a:buNone/>
            </a:pPr>
            <a:r>
              <a:rPr lang="en-US" sz="900" b="1" baseline="0" dirty="0" smtClean="0"/>
              <a:t>Demo Flow:</a:t>
            </a:r>
          </a:p>
          <a:p>
            <a:pPr marL="171450" indent="-171450">
              <a:buFont typeface="Arial" pitchFamily="34" charset="0"/>
              <a:buChar char="•"/>
            </a:pPr>
            <a:r>
              <a:rPr lang="en-US" sz="900" baseline="0" dirty="0" smtClean="0"/>
              <a:t>Load a script in SSMS that shows a partitioned version of the Expense Reporting database</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1169480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dirty="0" smtClean="0"/>
              <a:t>Introduce SQL Federation and the value it provides, without getting</a:t>
            </a:r>
            <a:r>
              <a:rPr lang="en-US" baseline="0" dirty="0" smtClean="0"/>
              <a:t> into the specific details of how it works.  </a:t>
            </a:r>
            <a:endParaRPr lang="en-US" dirty="0" smtClean="0"/>
          </a:p>
          <a:p>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900" b="1" baseline="0" dirty="0" smtClean="0"/>
              <a:t>Speaking Points:</a:t>
            </a:r>
          </a:p>
          <a:p>
            <a:pPr marL="174625" lvl="1" indent="-171450" defTabSz="914287">
              <a:spcBef>
                <a:spcPts val="600"/>
              </a:spcBef>
            </a:pPr>
            <a:r>
              <a:rPr lang="en-US" spc="-51" dirty="0" smtClean="0">
                <a:solidFill>
                  <a:schemeClr val="tx1"/>
                </a:solidFill>
              </a:rPr>
              <a:t>Over 4 million Smart TVs supported</a:t>
            </a:r>
          </a:p>
          <a:p>
            <a:pPr marL="174625" lvl="1" indent="-171450" defTabSz="914287">
              <a:spcBef>
                <a:spcPts val="600"/>
              </a:spcBef>
            </a:pPr>
            <a:r>
              <a:rPr lang="en-US" spc="-51" dirty="0" smtClean="0">
                <a:solidFill>
                  <a:schemeClr val="tx1"/>
                </a:solidFill>
              </a:rPr>
              <a:t>5000 web requests / second</a:t>
            </a:r>
          </a:p>
          <a:p>
            <a:pPr marL="174625" lvl="1" indent="-171450" defTabSz="914287">
              <a:spcBef>
                <a:spcPts val="600"/>
              </a:spcBef>
            </a:pPr>
            <a:r>
              <a:rPr lang="en-US" spc="-51" dirty="0" smtClean="0">
                <a:solidFill>
                  <a:schemeClr val="tx1"/>
                </a:solidFill>
              </a:rPr>
              <a:t>Scale</a:t>
            </a:r>
            <a:r>
              <a:rPr lang="en-US" spc="-51" baseline="0" dirty="0" smtClean="0">
                <a:solidFill>
                  <a:schemeClr val="tx1"/>
                </a:solidFill>
              </a:rPr>
              <a:t> to numerous Federation members</a:t>
            </a:r>
            <a:endParaRPr lang="en-US" spc="-51" dirty="0" smtClean="0">
              <a:solidFill>
                <a:schemeClr val="tx1"/>
              </a:solidFill>
            </a:endParaRPr>
          </a:p>
          <a:p>
            <a:endParaRPr lang="en-US" dirty="0" smtClean="0"/>
          </a:p>
          <a:p>
            <a:endParaRPr lang="en-US" dirty="0" smtClean="0"/>
          </a:p>
          <a:p>
            <a:r>
              <a:rPr lang="en-US" b="1" dirty="0" smtClean="0"/>
              <a:t>Notes:</a:t>
            </a:r>
          </a:p>
          <a:p>
            <a:r>
              <a:rPr lang="en-US" sz="900" kern="1200" dirty="0" smtClean="0">
                <a:solidFill>
                  <a:schemeClr val="tx1"/>
                </a:solidFill>
                <a:effectLst/>
                <a:latin typeface="Segoe UI Light" pitchFamily="34" charset="0"/>
                <a:ea typeface="+mn-ea"/>
                <a:cs typeface="+mn-cs"/>
              </a:rPr>
              <a:t>Samsung's Smart TV: Use</a:t>
            </a:r>
            <a:r>
              <a:rPr lang="en-US" sz="900" kern="1200" baseline="0" dirty="0" smtClean="0">
                <a:solidFill>
                  <a:schemeClr val="tx1"/>
                </a:solidFill>
                <a:effectLst/>
                <a:latin typeface="Segoe UI Light" pitchFamily="34" charset="0"/>
                <a:ea typeface="+mn-ea"/>
                <a:cs typeface="+mn-cs"/>
              </a:rPr>
              <a:t> simple gestures to select apps and signature services. Control your TV functions by talking to our TV.</a:t>
            </a:r>
          </a:p>
          <a:p>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Samsung can service the apps and firmware for all smart tvs worldwide</a:t>
            </a:r>
            <a:r>
              <a:rPr lang="en-US" sz="900" kern="1200" baseline="0" dirty="0" smtClean="0">
                <a:solidFill>
                  <a:schemeClr val="tx1"/>
                </a:solidFill>
                <a:effectLst/>
                <a:latin typeface="Segoe UI Light" pitchFamily="34" charset="0"/>
                <a:ea typeface="+mn-ea"/>
                <a:cs typeface="+mn-cs"/>
              </a:rPr>
              <a:t> from a central location. The TV’s report back any issues, and Samsung can troubleshoot and service the TV remotely. The number of requests from over 4 million smart TV's totaling over 5000 web requests / second required massive scale out. They were able to get this type of scale out using SQL Federation.</a:t>
            </a:r>
          </a:p>
          <a:p>
            <a:endParaRPr lang="en-US" sz="900" kern="1200" baseline="0" dirty="0" smtClean="0">
              <a:solidFill>
                <a:schemeClr val="tx1"/>
              </a:solidFill>
              <a:effectLst/>
              <a:latin typeface="Segoe UI Light" pitchFamily="34" charset="0"/>
              <a:ea typeface="+mn-ea"/>
              <a:cs typeface="+mn-cs"/>
            </a:endParaRPr>
          </a:p>
          <a:p>
            <a:r>
              <a:rPr lang="en-US" sz="900" kern="1200" baseline="0" dirty="0" smtClean="0">
                <a:solidFill>
                  <a:schemeClr val="tx1"/>
                </a:solidFill>
                <a:effectLst/>
                <a:latin typeface="Segoe UI Light" pitchFamily="34" charset="0"/>
                <a:ea typeface="+mn-ea"/>
                <a:cs typeface="+mn-cs"/>
              </a:rPr>
              <a:t>The goal with using Federation was to use its elasticity to support the world-wide demand that the smart TVs would need. As TVs are turned on, they “ping” home to check for firmware and application updates. Since these TVs are sold world-wide, the need for supporting the peak times is critical. Samsung plans to use SQL Federation with this same architecture for many of their other appliances. </a:t>
            </a:r>
            <a:endParaRPr lang="en-US" dirty="0" smtClean="0"/>
          </a:p>
          <a:p>
            <a:endParaRPr lang="en-US" b="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73711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Introduce the data sync service as an added capabilities on top of the database</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pPr marL="171450" indent="-171450">
              <a:buFont typeface="Arial" pitchFamily="34" charset="0"/>
              <a:buChar char="•"/>
            </a:pPr>
            <a:r>
              <a:rPr lang="en-US" b="0" dirty="0" smtClean="0"/>
              <a:t>Leverage the Microsoft Windows Azure platform and Microsoft SQL Azure without the necessity of creating and managing your own synchronization</a:t>
            </a:r>
            <a:r>
              <a:rPr lang="en-US" b="0" baseline="0" dirty="0" smtClean="0"/>
              <a:t> code.</a:t>
            </a:r>
          </a:p>
          <a:p>
            <a:pPr marL="171450" indent="-171450">
              <a:buFont typeface="Arial" pitchFamily="34" charset="0"/>
              <a:buChar char="•"/>
            </a:pPr>
            <a:r>
              <a:rPr lang="en-US" dirty="0" smtClean="0"/>
              <a:t>Conflict resolution</a:t>
            </a:r>
          </a:p>
          <a:p>
            <a:pPr marL="171450" indent="-171450">
              <a:buFont typeface="Arial" pitchFamily="34" charset="0"/>
              <a:buChar char="•"/>
            </a:pPr>
            <a:r>
              <a:rPr lang="en-US" dirty="0" smtClean="0"/>
              <a:t>Bi-directional</a:t>
            </a:r>
          </a:p>
          <a:p>
            <a:pPr marL="171450" indent="-171450">
              <a:buFont typeface="Arial" pitchFamily="34" charset="0"/>
              <a:buChar char="•"/>
            </a:pPr>
            <a:r>
              <a:rPr lang="en-US" dirty="0" smtClean="0"/>
              <a:t>Based</a:t>
            </a:r>
            <a:r>
              <a:rPr lang="en-US" baseline="0" dirty="0" smtClean="0"/>
              <a:t> on the Sync Framework</a:t>
            </a:r>
          </a:p>
          <a:p>
            <a:pPr marL="171450" indent="-171450">
              <a:buFont typeface="Arial" pitchFamily="34" charset="0"/>
              <a:buChar char="•"/>
            </a:pPr>
            <a:r>
              <a:rPr lang="en-US" baseline="0" dirty="0" smtClean="0"/>
              <a:t>NO CODE!</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9071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Define the SQL Reporting service and use it as another example of a managed service we’re providing today for databases, but that will extend more broadly in the future.  </a:t>
            </a:r>
          </a:p>
          <a:p>
            <a:pPr marL="171450" indent="-171450">
              <a:buFont typeface="Arial" pitchFamily="34" charset="0"/>
              <a:buChar char="•"/>
            </a:pPr>
            <a:r>
              <a:rPr lang="en-US" sz="900" baseline="0" dirty="0" smtClean="0"/>
              <a:t>Announce the commercial availability of the SQL Reporting service</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r>
              <a:rPr lang="en-US" dirty="0" smtClean="0"/>
              <a:t>SQL</a:t>
            </a:r>
            <a:r>
              <a:rPr lang="en-US" baseline="0" dirty="0" smtClean="0"/>
              <a:t> Reporting is based on SQL Server Reporting Services offered as a service</a:t>
            </a:r>
            <a:endParaRPr lang="en-US" dirty="0" smtClean="0"/>
          </a:p>
          <a:p>
            <a:r>
              <a:rPr lang="en-US" dirty="0" smtClean="0"/>
              <a:t>Developers can deliver highly visual and interactive reports as an integrated</a:t>
            </a:r>
            <a:r>
              <a:rPr lang="en-US" baseline="0" dirty="0" smtClean="0"/>
              <a:t> part of a Windows Azure based solution. </a:t>
            </a:r>
          </a:p>
          <a:p>
            <a:r>
              <a:rPr lang="en-US" baseline="0" dirty="0" smtClean="0"/>
              <a:t>No need to install your own reporting services instance or apply updates</a:t>
            </a:r>
          </a:p>
          <a:p>
            <a:r>
              <a:rPr lang="en-US" baseline="0" dirty="0" smtClean="0"/>
              <a:t>Build reports using same familiar tools</a:t>
            </a:r>
          </a:p>
          <a:p>
            <a:pPr marL="0" indent="0">
              <a:buFont typeface="Arial" pitchFamily="34" charset="0"/>
              <a:buNone/>
            </a:pPr>
            <a:endParaRPr lang="en-US" sz="900" b="0" baseline="0"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36D8AAF-34B5-4DDD-93ED-F720D4FC617A}"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192599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AD41617-D27B-41F4-869D-4D0B44BBDC1D}"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19</a:t>
            </a:fld>
            <a:endParaRPr lang="en-US" dirty="0"/>
          </a:p>
        </p:txBody>
      </p:sp>
    </p:spTree>
    <p:extLst>
      <p:ext uri="{BB962C8B-B14F-4D97-AF65-F5344CB8AC3E}">
        <p14:creationId xmlns:p14="http://schemas.microsoft.com/office/powerpoint/2010/main" val="88911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522618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Define the table storage and differentiate it from a Windows Azure SQL Database</a:t>
            </a:r>
          </a:p>
          <a:p>
            <a:pPr marL="171450" indent="-171450">
              <a:buFont typeface="Arial" pitchFamily="34" charset="0"/>
              <a:buChar char="•"/>
            </a:pPr>
            <a:r>
              <a:rPr lang="en-US" sz="900" baseline="0" dirty="0" smtClean="0"/>
              <a:t>Since we are not showing a demo of table storage, provide some details on the concepts including tables, entitles, and accounts. </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pPr marL="3175">
              <a:lnSpc>
                <a:spcPct val="90000"/>
              </a:lnSpc>
              <a:spcAft>
                <a:spcPts val="900"/>
              </a:spcAft>
              <a:buSzPct val="80000"/>
            </a:pPr>
            <a:r>
              <a:rPr lang="en-US" sz="900" spc="-100" dirty="0" smtClean="0">
                <a:latin typeface="Segoe UI Light" pitchFamily="34" charset="0"/>
              </a:rPr>
              <a:t>Tables store entities</a:t>
            </a:r>
          </a:p>
          <a:p>
            <a:pPr marL="3175">
              <a:lnSpc>
                <a:spcPct val="90000"/>
              </a:lnSpc>
              <a:spcAft>
                <a:spcPts val="900"/>
              </a:spcAft>
              <a:buSzPct val="80000"/>
            </a:pPr>
            <a:r>
              <a:rPr lang="en-US" sz="900" spc="-100" dirty="0" smtClean="0">
                <a:latin typeface="Segoe UI Light" pitchFamily="34" charset="0"/>
              </a:rPr>
              <a:t>Entity schema can vary in the same table</a:t>
            </a:r>
            <a:r>
              <a:rPr lang="en-US" sz="900" dirty="0" smtClean="0">
                <a:latin typeface="Segoe UI Light" pitchFamily="34" charset="0"/>
              </a:rPr>
              <a:t> </a:t>
            </a:r>
          </a:p>
          <a:p>
            <a:pPr marL="3175">
              <a:lnSpc>
                <a:spcPct val="90000"/>
              </a:lnSpc>
              <a:spcAft>
                <a:spcPts val="900"/>
              </a:spcAft>
              <a:buSzPct val="80000"/>
            </a:pPr>
            <a:r>
              <a:rPr lang="en-US" sz="900" dirty="0" smtClean="0">
                <a:latin typeface="Segoe UI Light" pitchFamily="34" charset="0"/>
              </a:rPr>
              <a:t>Automatic</a:t>
            </a:r>
            <a:r>
              <a:rPr lang="en-US" sz="900" baseline="0" dirty="0" smtClean="0">
                <a:latin typeface="Segoe UI Light" pitchFamily="34" charset="0"/>
              </a:rPr>
              <a:t> scalability</a:t>
            </a:r>
            <a:endParaRPr lang="en-US" sz="900" dirty="0" smtClean="0">
              <a:latin typeface="Segoe UI Light" pitchFamily="34" charset="0"/>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067821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Provide a simple code example that shows how to use table storage with the .NET Storage Client library</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r>
              <a:rPr lang="en-US" dirty="0" smtClean="0"/>
              <a:t>The Microsoft® .NET Client Library for WCF Data Services provides a library of managed code classes that you can use to work with tables and entities in the Table service. The .NET Client Library offers an alternative to using the Table service REST API.</a:t>
            </a:r>
          </a:p>
          <a:p>
            <a:pPr marL="0" indent="0">
              <a:buFont typeface="Arial" pitchFamily="34" charset="0"/>
              <a:buNone/>
            </a:pPr>
            <a:r>
              <a:rPr lang="en-US" sz="900" baseline="0" dirty="0" smtClean="0"/>
              <a:t>Allows you to write queries using LINQ syntax instead of using the REST protocol.</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8F2E253-5A16-477E-9ACE-04046FD9797B}"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261178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FE5232F-41DC-4B98-950F-813CC560B752}"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22</a:t>
            </a:fld>
            <a:endParaRPr lang="en-US" dirty="0"/>
          </a:p>
        </p:txBody>
      </p:sp>
    </p:spTree>
    <p:extLst>
      <p:ext uri="{BB962C8B-B14F-4D97-AF65-F5344CB8AC3E}">
        <p14:creationId xmlns:p14="http://schemas.microsoft.com/office/powerpoint/2010/main" val="3809971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Slide Objectives</a:t>
            </a:r>
          </a:p>
          <a:p>
            <a:pPr marL="171430" indent="-171430">
              <a:buFont typeface="Arial" pitchFamily="34" charset="0"/>
              <a:buChar char="•"/>
            </a:pPr>
            <a:r>
              <a:rPr lang="en-US" b="0" dirty="0" smtClean="0"/>
              <a:t>Define the blob storage service and the benefits of the service</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endParaRPr lang="en-US" b="0" dirty="0" smtClean="0"/>
          </a:p>
          <a:p>
            <a:r>
              <a:rPr lang="en-US" b="1" dirty="0" smtClean="0"/>
              <a:t>Notes:</a:t>
            </a:r>
          </a:p>
          <a:p>
            <a:pPr marL="171430" indent="-171430">
              <a:buFont typeface="Arial" pitchFamily="34" charset="0"/>
              <a:buChar char="•"/>
            </a:pPr>
            <a:r>
              <a:rPr lang="en-NZ" dirty="0" smtClean="0"/>
              <a:t>The Blob service provides storage for entities, such as binary files and text files. </a:t>
            </a:r>
          </a:p>
          <a:p>
            <a:pPr marL="171430" indent="-171430">
              <a:buFont typeface="Arial" pitchFamily="34" charset="0"/>
              <a:buChar char="•"/>
            </a:pPr>
            <a:r>
              <a:rPr lang="en-NZ" dirty="0" smtClean="0"/>
              <a:t>The REST API for the Blob service exposes two resources: </a:t>
            </a:r>
          </a:p>
          <a:p>
            <a:pPr marL="384385" lvl="1" indent="-171430"/>
            <a:r>
              <a:rPr lang="en-NZ" dirty="0" smtClean="0"/>
              <a:t>Containers </a:t>
            </a:r>
          </a:p>
          <a:p>
            <a:pPr marL="384385" lvl="1" indent="-171430"/>
            <a:r>
              <a:rPr lang="en-NZ" dirty="0" smtClean="0"/>
              <a:t>Blobs. </a:t>
            </a:r>
          </a:p>
          <a:p>
            <a:pPr marL="384385" lvl="1" indent="-171430"/>
            <a:r>
              <a:rPr lang="en-NZ" dirty="0" smtClean="0"/>
              <a:t>A container is a set of blobs; every blob must belong to a container. </a:t>
            </a:r>
          </a:p>
          <a:p>
            <a:pPr marL="171430" indent="-171430">
              <a:buFont typeface="Arial" pitchFamily="34" charset="0"/>
              <a:buChar char="•"/>
            </a:pPr>
            <a:r>
              <a:rPr lang="en-NZ" dirty="0" smtClean="0"/>
              <a:t>The Blob service defines two types of blobs:</a:t>
            </a:r>
          </a:p>
          <a:p>
            <a:pPr marL="384385" lvl="1" indent="-171430"/>
            <a:r>
              <a:rPr lang="en-NZ" dirty="0" smtClean="0"/>
              <a:t>Block blobs, which are optimized for streaming. </a:t>
            </a:r>
          </a:p>
          <a:p>
            <a:pPr marL="384385" lvl="1" indent="-171430"/>
            <a:r>
              <a:rPr lang="en-NZ" dirty="0" smtClean="0"/>
              <a:t>Page blobs, which are optimized for random read/write operations and which provide the ability to write to a range of bytes in a blob. </a:t>
            </a:r>
          </a:p>
          <a:p>
            <a:pPr marL="171430" indent="-171430">
              <a:buFont typeface="Arial" pitchFamily="34" charset="0"/>
              <a:buChar char="•"/>
            </a:pPr>
            <a:endParaRPr lang="en-NZ" dirty="0" smtClean="0"/>
          </a:p>
          <a:p>
            <a:pPr marL="171430" indent="-171430">
              <a:buFont typeface="Arial" pitchFamily="34" charset="0"/>
              <a:buChar char="•"/>
            </a:pPr>
            <a:r>
              <a:rPr lang="en-NZ" dirty="0" smtClean="0"/>
              <a:t>Blobs can be read by calling the </a:t>
            </a:r>
            <a:r>
              <a:rPr lang="en-NZ" dirty="0" smtClean="0">
                <a:hlinkClick r:id="rId3"/>
              </a:rPr>
              <a:t>Get Blob</a:t>
            </a:r>
            <a:r>
              <a:rPr lang="en-NZ" dirty="0" smtClean="0"/>
              <a:t> operation. A client may read the entire blob, or an arbitrary range of bytes. </a:t>
            </a:r>
          </a:p>
          <a:p>
            <a:pPr marL="171430" indent="-171430">
              <a:buFont typeface="Arial" pitchFamily="34" charset="0"/>
              <a:buChar char="•"/>
            </a:pPr>
            <a:endParaRPr lang="en-NZ" dirty="0" smtClean="0"/>
          </a:p>
          <a:p>
            <a:pPr marL="171430" indent="-171430">
              <a:buFont typeface="Arial" pitchFamily="34" charset="0"/>
              <a:buChar char="•"/>
            </a:pPr>
            <a:r>
              <a:rPr lang="en-NZ" dirty="0" smtClean="0"/>
              <a:t>Block blobs less than or equal to 64 MB in size can be uploaded by calling the </a:t>
            </a:r>
            <a:r>
              <a:rPr lang="en-NZ" dirty="0" smtClean="0">
                <a:hlinkClick r:id="rId4"/>
              </a:rPr>
              <a:t>Put Blob</a:t>
            </a:r>
            <a:r>
              <a:rPr lang="en-NZ" dirty="0" smtClean="0"/>
              <a:t> operation. </a:t>
            </a:r>
          </a:p>
          <a:p>
            <a:pPr marL="171430" indent="-171430">
              <a:buFont typeface="Arial" pitchFamily="34" charset="0"/>
              <a:buChar char="•"/>
            </a:pPr>
            <a:r>
              <a:rPr lang="en-NZ" dirty="0" smtClean="0"/>
              <a:t>Block blobs larger than 64 MB must be uploaded as a set of blocks, each of which must be less than or equal to 4 MB in size. </a:t>
            </a:r>
            <a:br>
              <a:rPr lang="en-NZ" dirty="0" smtClean="0"/>
            </a:br>
            <a:endParaRPr lang="en-NZ" dirty="0" smtClean="0"/>
          </a:p>
          <a:p>
            <a:pPr marL="171430" indent="-171430">
              <a:buFont typeface="Arial" pitchFamily="34" charset="0"/>
              <a:buChar char="•"/>
            </a:pPr>
            <a:r>
              <a:rPr lang="en-NZ" dirty="0" smtClean="0"/>
              <a:t>Page blobs are created and initialized with a maximum size with a call to </a:t>
            </a:r>
            <a:r>
              <a:rPr lang="en-NZ" dirty="0" smtClean="0">
                <a:hlinkClick r:id="rId4"/>
              </a:rPr>
              <a:t>Put Blob</a:t>
            </a:r>
            <a:r>
              <a:rPr lang="en-NZ" dirty="0" smtClean="0"/>
              <a:t>. </a:t>
            </a:r>
          </a:p>
          <a:p>
            <a:pPr marL="171430" indent="-171430">
              <a:buFont typeface="Arial" pitchFamily="34" charset="0"/>
              <a:buChar char="•"/>
            </a:pPr>
            <a:r>
              <a:rPr lang="en-NZ" dirty="0" smtClean="0"/>
              <a:t>To write content to a page blob, you call the </a:t>
            </a:r>
            <a:r>
              <a:rPr lang="en-NZ" dirty="0" smtClean="0">
                <a:hlinkClick r:id="rId5"/>
              </a:rPr>
              <a:t>Put Page</a:t>
            </a:r>
            <a:r>
              <a:rPr lang="en-NZ" dirty="0" smtClean="0"/>
              <a:t> operation. The maximum size currently supported for a page blob is 1 TB.</a:t>
            </a:r>
          </a:p>
          <a:p>
            <a:endParaRPr lang="en-US" b="1" dirty="0" smtClean="0"/>
          </a:p>
          <a:p>
            <a:r>
              <a:rPr lang="en-US" b="1" dirty="0" smtClean="0"/>
              <a:t>Notes</a:t>
            </a:r>
          </a:p>
          <a:p>
            <a:r>
              <a:rPr lang="en-US" dirty="0" smtClean="0"/>
              <a:t>http://msdn.microsoft.com/en-us/library/dd573356.aspx</a:t>
            </a:r>
          </a:p>
          <a:p>
            <a:r>
              <a:rPr lang="en-NZ" dirty="0" smtClean="0"/>
              <a:t>Using the REST API for the Blob service, developers can create a hierarchical namespace similar to a file system. Blob names may encode a hierarchy by using a configurable path separator. For example, the blob names </a:t>
            </a:r>
            <a:r>
              <a:rPr lang="en-NZ" i="1" dirty="0" smtClean="0"/>
              <a:t>MyGroup/MyBlob1</a:t>
            </a:r>
            <a:r>
              <a:rPr lang="en-NZ" dirty="0" smtClean="0"/>
              <a:t> and </a:t>
            </a:r>
            <a:r>
              <a:rPr lang="en-NZ" i="1" dirty="0" smtClean="0"/>
              <a:t>MyGroup/MyBlob2</a:t>
            </a:r>
            <a:r>
              <a:rPr lang="en-NZ" dirty="0" smtClean="0"/>
              <a:t> imply a virtual level of organization for blobs. The enumeration operation for blobs supports traversing the virtual hierarchy in a manner similar to that of a file system, so that you can return a set of blobs that are organized beneath a group. For example, you can enumerate all blobs organized under </a:t>
            </a:r>
            <a:r>
              <a:rPr lang="en-NZ" i="1" dirty="0" smtClean="0"/>
              <a:t>MyGroup/</a:t>
            </a:r>
            <a:r>
              <a:rPr lang="en-NZ" dirty="0" smtClean="0"/>
              <a:t>.</a:t>
            </a:r>
            <a:endParaRPr lang="en-US" dirty="0" smtClean="0"/>
          </a:p>
        </p:txBody>
      </p:sp>
      <p:sp>
        <p:nvSpPr>
          <p:cNvPr id="6" name="Slide Number Placeholder 5"/>
          <p:cNvSpPr>
            <a:spLocks noGrp="1"/>
          </p:cNvSpPr>
          <p:nvPr>
            <p:ph type="sldNum" sz="quarter" idx="11"/>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Invite the demoer back to show blob storage</a:t>
            </a:r>
          </a:p>
          <a:p>
            <a:pPr marL="171450" indent="-171450">
              <a:buFont typeface="Arial" pitchFamily="34" charset="0"/>
              <a:buChar char="•"/>
            </a:pPr>
            <a:endParaRPr lang="en-US" sz="900" baseline="0" dirty="0" smtClean="0"/>
          </a:p>
          <a:p>
            <a:pPr marL="0" indent="0">
              <a:buFont typeface="Arial" pitchFamily="34" charset="0"/>
              <a:buNone/>
            </a:pPr>
            <a:r>
              <a:rPr lang="en-US" sz="900" b="1" baseline="0" dirty="0" smtClean="0"/>
              <a:t>Demo Flow:</a:t>
            </a:r>
          </a:p>
          <a:p>
            <a:pPr marL="171450" indent="-171450">
              <a:buFont typeface="Arial" pitchFamily="34" charset="0"/>
              <a:buChar char="•"/>
            </a:pPr>
            <a:r>
              <a:rPr lang="en-US" sz="900" baseline="0" dirty="0" smtClean="0"/>
              <a:t>Create a storage account in the new Windows Azure management portal</a:t>
            </a:r>
          </a:p>
          <a:p>
            <a:pPr marL="171450" indent="-171450">
              <a:buFont typeface="Arial" pitchFamily="34" charset="0"/>
              <a:buChar char="•"/>
            </a:pPr>
            <a:r>
              <a:rPr lang="en-US" sz="900" baseline="0" dirty="0" smtClean="0"/>
              <a:t>Copy the storage account key</a:t>
            </a:r>
          </a:p>
          <a:p>
            <a:pPr marL="171450" indent="-171450">
              <a:buFont typeface="Arial" pitchFamily="34" charset="0"/>
              <a:buChar char="•"/>
            </a:pPr>
            <a:r>
              <a:rPr lang="en-US" sz="900" baseline="0" dirty="0" smtClean="0"/>
              <a:t>Drop into Visual Studio and install the Storage Client library</a:t>
            </a:r>
          </a:p>
          <a:p>
            <a:pPr marL="171450" indent="-171450">
              <a:buFont typeface="Arial" pitchFamily="34" charset="0"/>
              <a:buChar char="•"/>
            </a:pPr>
            <a:r>
              <a:rPr lang="en-US" sz="900" baseline="0" dirty="0" smtClean="0"/>
              <a:t>Include the storage key in the web.config</a:t>
            </a:r>
          </a:p>
          <a:p>
            <a:pPr marL="171450" indent="-171450">
              <a:buFont typeface="Arial" pitchFamily="34" charset="0"/>
              <a:buChar char="•"/>
            </a:pPr>
            <a:r>
              <a:rPr lang="en-US" sz="900" baseline="0" dirty="0" smtClean="0"/>
              <a:t>Add HTML to the view for uploading the expense report receipts</a:t>
            </a:r>
          </a:p>
          <a:p>
            <a:pPr marL="171450" indent="-171450">
              <a:buFont typeface="Arial" pitchFamily="34" charset="0"/>
              <a:buChar char="•"/>
            </a:pPr>
            <a:r>
              <a:rPr lang="en-US" sz="900" baseline="0" dirty="0" smtClean="0"/>
              <a:t>Add code in the controller for storing the receipt in blob storage</a:t>
            </a:r>
          </a:p>
          <a:p>
            <a:pPr marL="171450" indent="-171450">
              <a:buFont typeface="Arial" pitchFamily="34" charset="0"/>
              <a:buChar char="•"/>
            </a:pPr>
            <a:r>
              <a:rPr lang="en-US" sz="900" baseline="0" dirty="0" smtClean="0"/>
              <a:t>Redeploy the web site to Windows Azure Web Sites</a:t>
            </a:r>
          </a:p>
          <a:p>
            <a:pPr marL="171450" indent="-171450">
              <a:buFont typeface="Arial" pitchFamily="34" charset="0"/>
              <a:buChar char="•"/>
            </a:pPr>
            <a:r>
              <a:rPr lang="en-US" sz="900" baseline="0" dirty="0" smtClean="0"/>
              <a:t>Show how we can upload a receipt</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24</a:t>
            </a:fld>
            <a:endParaRPr lang="en-US" dirty="0"/>
          </a:p>
        </p:txBody>
      </p:sp>
    </p:spTree>
    <p:extLst>
      <p:ext uri="{BB962C8B-B14F-4D97-AF65-F5344CB8AC3E}">
        <p14:creationId xmlns:p14="http://schemas.microsoft.com/office/powerpoint/2010/main" val="116948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30" indent="-171430">
              <a:buFont typeface="Arial" pitchFamily="34" charset="0"/>
              <a:buChar char="•"/>
            </a:pPr>
            <a:r>
              <a:rPr lang="en-US" b="0" dirty="0" smtClean="0"/>
              <a:t>Explain our implementation of Hadoop on Windows Azure</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endParaRPr lang="en-US" b="0" dirty="0" smtClean="0"/>
          </a:p>
          <a:p>
            <a:r>
              <a:rPr lang="en-US" b="1" dirty="0" smtClean="0"/>
              <a:t>Notes: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8B8B377-799D-4C5C-8604-D79C79548AFB}"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25</a:t>
            </a:fld>
            <a:endParaRPr lang="en-US" dirty="0"/>
          </a:p>
        </p:txBody>
      </p:sp>
    </p:spTree>
    <p:extLst>
      <p:ext uri="{BB962C8B-B14F-4D97-AF65-F5344CB8AC3E}">
        <p14:creationId xmlns:p14="http://schemas.microsoft.com/office/powerpoint/2010/main" val="1455950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Invite the demoer back to show Hadoop</a:t>
            </a:r>
          </a:p>
          <a:p>
            <a:pPr marL="171450" indent="-171450">
              <a:buFont typeface="Arial" pitchFamily="34" charset="0"/>
              <a:buChar char="•"/>
            </a:pPr>
            <a:endParaRPr lang="en-US" sz="900" baseline="0" dirty="0" smtClean="0"/>
          </a:p>
          <a:p>
            <a:pPr marL="0" indent="0">
              <a:buFont typeface="Arial" pitchFamily="34" charset="0"/>
              <a:buNone/>
            </a:pPr>
            <a:r>
              <a:rPr lang="en-US" sz="900" b="1" baseline="0" dirty="0" smtClean="0"/>
              <a:t>Demo Flow:</a:t>
            </a:r>
          </a:p>
          <a:p>
            <a:pPr marL="171450" indent="-171450">
              <a:buFont typeface="Arial" pitchFamily="34" charset="0"/>
              <a:buChar char="•"/>
            </a:pPr>
            <a:endParaRPr lang="en-US" sz="900" baseline="0" dirty="0" smtClean="0"/>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26</a:t>
            </a:fld>
            <a:endParaRPr lang="en-US" dirty="0"/>
          </a:p>
        </p:txBody>
      </p:sp>
    </p:spTree>
    <p:extLst>
      <p:ext uri="{BB962C8B-B14F-4D97-AF65-F5344CB8AC3E}">
        <p14:creationId xmlns:p14="http://schemas.microsoft.com/office/powerpoint/2010/main" val="1169480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Wrap up by summarizing the key themes that we’ve covered </a:t>
            </a:r>
          </a:p>
          <a:p>
            <a:pPr marL="171450" indent="-171450">
              <a:buFont typeface="Arial" pitchFamily="34" charset="0"/>
              <a:buChar char="•"/>
            </a:pPr>
            <a:endParaRPr lang="en-US" sz="900" baseline="0" dirty="0" smtClean="0"/>
          </a:p>
          <a:p>
            <a:pPr marL="0" indent="0">
              <a:buFont typeface="Arial" pitchFamily="34" charset="0"/>
              <a:buNone/>
            </a:pPr>
            <a:r>
              <a:rPr lang="en-US" sz="900" b="1" baseline="0" dirty="0" smtClean="0"/>
              <a:t>Demo Flow:</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EEDFDD6-DD4E-422A-A1C5-BFC23D737709}"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27</a:t>
            </a:fld>
            <a:endParaRPr lang="en-US" dirty="0"/>
          </a:p>
        </p:txBody>
      </p:sp>
    </p:spTree>
    <p:extLst>
      <p:ext uri="{BB962C8B-B14F-4D97-AF65-F5344CB8AC3E}">
        <p14:creationId xmlns:p14="http://schemas.microsoft.com/office/powerpoint/2010/main" val="304924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D374CAE-DBB6-40F4-B1A2-058486AC4DEA}" type="datetime1">
              <a:rPr lang="en-US" smtClean="0">
                <a:solidFill>
                  <a:prstClr val="black"/>
                </a:solidFill>
              </a:rPr>
              <a:pPr/>
              <a:t>6/12/2012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68165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1" dirty="0" smtClean="0"/>
              <a:t>Slide Objectives:</a:t>
            </a:r>
          </a:p>
          <a:p>
            <a:pPr marL="171450" indent="-171450">
              <a:buFont typeface="Arial" pitchFamily="34" charset="0"/>
              <a:buChar char="•"/>
            </a:pPr>
            <a:r>
              <a:rPr lang="en-US" dirty="0" smtClean="0"/>
              <a:t>Define and</a:t>
            </a:r>
            <a:r>
              <a:rPr lang="en-US" baseline="0" dirty="0" smtClean="0"/>
              <a:t> explain the characteristics of “Big Data”</a:t>
            </a:r>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Notes:</a:t>
            </a:r>
          </a:p>
        </p:txBody>
      </p:sp>
      <p:sp>
        <p:nvSpPr>
          <p:cNvPr id="4" name="Slide Number Placeholder 3"/>
          <p:cNvSpPr>
            <a:spLocks noGrp="1"/>
          </p:cNvSpPr>
          <p:nvPr>
            <p:ph type="sldNum" sz="quarter" idx="10"/>
          </p:nvPr>
        </p:nvSpPr>
        <p:spPr/>
        <p:txBody>
          <a:bodyPr/>
          <a:lstStyle/>
          <a:p>
            <a:fld id="{82AABF77-E2E4-44CA-BA5C-65E132CF08D8}" type="slidenum">
              <a:rPr lang="en-US" smtClean="0"/>
              <a:pPr/>
              <a:t>3</a:t>
            </a:fld>
            <a:endParaRPr lang="en-US" dirty="0"/>
          </a:p>
        </p:txBody>
      </p:sp>
    </p:spTree>
    <p:extLst>
      <p:ext uri="{BB962C8B-B14F-4D97-AF65-F5344CB8AC3E}">
        <p14:creationId xmlns:p14="http://schemas.microsoft.com/office/powerpoint/2010/main" val="3510823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chemeClr val="tx1">
                    <a:alpha val="99000"/>
                  </a:schemeClr>
                </a:solidFill>
              </a:rPr>
              <a:t>TechEd</a:t>
            </a:r>
            <a:r>
              <a:rPr lang="en-US" dirty="0">
                <a:solidFill>
                  <a:schemeClr val="tx1">
                    <a:alpha val="99000"/>
                  </a:schemeClr>
                </a:solidFill>
              </a:rPr>
              <a:t> is working with Microsoft Tag (</a:t>
            </a:r>
            <a:r>
              <a:rPr lang="en-US" u="sng" dirty="0">
                <a:solidFill>
                  <a:schemeClr val="tx1">
                    <a:alpha val="99000"/>
                  </a:schemeClr>
                </a:solidFill>
                <a:hlinkClick r:id="rId3"/>
              </a:rPr>
              <a:t>http://tag.microsoft.com/overview.aspx</a:t>
            </a:r>
            <a:r>
              <a:rPr lang="en-US" dirty="0">
                <a:solidFill>
                  <a:schemeClr val="tx1">
                    <a:alpha val="99000"/>
                  </a:schemeClr>
                </a:solidFill>
              </a:rPr>
              <a:t>) to create a unique Tag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D374CAE-DBB6-40F4-B1A2-058486AC4DEA}"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33</a:t>
            </a:fld>
            <a:endParaRPr lang="en-US" dirty="0"/>
          </a:p>
        </p:txBody>
      </p:sp>
    </p:spTree>
    <p:extLst>
      <p:ext uri="{BB962C8B-B14F-4D97-AF65-F5344CB8AC3E}">
        <p14:creationId xmlns:p14="http://schemas.microsoft.com/office/powerpoint/2010/main" val="2868165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6:43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sz="1600" dirty="0"/>
              <a:t>There is a lot of discussion about “Big Data” in the world today.  So what do people mean?   Is it about scale and large volumes?  Not exclusively.  Is it about processing unstructured data like web logs?  No not exclusively.    Is it about a specific computational pattern or method that gives you real-time insight? No, not exclusively. These are all things SQL Server supports today.</a:t>
            </a:r>
          </a:p>
          <a:p>
            <a:r>
              <a:rPr lang="en-US" sz="1600" dirty="0"/>
              <a:t> </a:t>
            </a:r>
          </a:p>
          <a:p>
            <a:r>
              <a:rPr lang="en-US" sz="1600" dirty="0"/>
              <a:t>Often what people are talking about are new specific computational patterns including map reduce, which emerged as a method to process lots of unstructured data in a distributed storage system.  Now, this doesn’t have a monopoly on “Volume”, “Variety” or “Velocity” but does provide some unique capabilities. </a:t>
            </a:r>
          </a:p>
          <a:p>
            <a:r>
              <a:rPr lang="en-US" sz="1600" dirty="0"/>
              <a:t> </a:t>
            </a:r>
          </a:p>
          <a:p>
            <a:r>
              <a:rPr lang="en-US" sz="1600" dirty="0"/>
              <a:t>Microsoft has a unique perspective on Big Data – We are the only major Data Platform vendor who is also in the 100PB club of Cloud providers. We have invested heavily in building and running a big data platform to fuel and drive our business. Microsoft is managing 100’s of Petabytes of data across our online properties.  Adding 8 PBs per month, running 20k jobs per day to run the business.</a:t>
            </a:r>
          </a:p>
          <a:p>
            <a:r>
              <a:rPr lang="en-US" sz="1600" dirty="0"/>
              <a:t> </a:t>
            </a:r>
            <a:r>
              <a:rPr lang="en-US" sz="1600" i="1" dirty="0"/>
              <a:t>&lt;click&gt;</a:t>
            </a:r>
            <a:endParaRPr lang="en-US" sz="1600" dirty="0"/>
          </a:p>
          <a:p>
            <a:r>
              <a:rPr lang="en-US" sz="1600" dirty="0"/>
              <a:t>We are also integrating SQL Server with Big Data and completing the solution by enabling developers to build applications on this data; and connect it through to our end users with our BI tools. So we have a pretty good understanding of how to build and operate one of these infrastructures and connect it thru to developers and end users.</a:t>
            </a:r>
          </a:p>
          <a:p>
            <a:r>
              <a:rPr lang="en-US" sz="1600" dirty="0"/>
              <a:t> </a:t>
            </a:r>
          </a:p>
          <a:p>
            <a:r>
              <a:rPr lang="en-US" sz="1600" dirty="0"/>
              <a:t>Ultimately what we see here is an opportunity to activate data that has lived outside the traditional data platform.   And consistent with our strategy, deliver immersive insights over all data to all users in the tools they are familiar with. </a:t>
            </a:r>
          </a:p>
          <a:p>
            <a:r>
              <a:rPr lang="en-US" sz="1600" dirty="0"/>
              <a:t> </a:t>
            </a:r>
          </a:p>
          <a:p>
            <a:r>
              <a:rPr lang="en-US" sz="1600" dirty="0"/>
              <a:t>Last fall we announced a Big Data strategy that embraces Hadoop for activating this ambient data being born outside the traditional data platform.  Hadoop is the open source implementation of </a:t>
            </a:r>
            <a:r>
              <a:rPr lang="en-US" sz="1600" dirty="0" smtClean="0"/>
              <a:t>Map Reduce </a:t>
            </a:r>
            <a:r>
              <a:rPr lang="en-US" sz="1600" dirty="0"/>
              <a:t>parallel computation engine and environment, and it's used (quite widely now) in the processing of streams of data that go well beyond even the largest enterprise data sets in size. Whether it’s sensor, clickstream, social media, location-based or other data that is generated and collected in large gobs, Hadoop is often on the scene in the service of processing and analyzing it.</a:t>
            </a:r>
          </a:p>
          <a:p>
            <a:r>
              <a:rPr lang="en-US" sz="1600" dirty="0"/>
              <a:t> </a:t>
            </a:r>
          </a:p>
          <a:p>
            <a:r>
              <a:rPr lang="en-US" sz="1600" dirty="0"/>
              <a:t> </a:t>
            </a:r>
          </a:p>
          <a:p>
            <a:r>
              <a:rPr lang="en-US" sz="1600" i="1" dirty="0"/>
              <a:t>&lt;click&gt;</a:t>
            </a:r>
            <a:r>
              <a:rPr lang="en-US" sz="1600" dirty="0"/>
              <a:t>Here’s Microsoft’s Big Data strategy:</a:t>
            </a:r>
          </a:p>
          <a:p>
            <a:r>
              <a:rPr lang="en-US" sz="1600" b="1" dirty="0"/>
              <a:t>Enterprise Ready </a:t>
            </a:r>
            <a:r>
              <a:rPr lang="en-US" sz="1600" dirty="0"/>
              <a:t>– delivering an enterprise class implementation or distribution of Hadoop for Windows Server and Windows Azure, integrated with SQL Server 2012, Active Directory and System Center makes it dramatically easier, efficient and cost effective for your organization to capitalize on the opportunity Big Data can bring to your business. </a:t>
            </a:r>
          </a:p>
          <a:p>
            <a:r>
              <a:rPr lang="en-US" sz="1600" dirty="0"/>
              <a:t> </a:t>
            </a:r>
          </a:p>
          <a:p>
            <a:r>
              <a:rPr lang="en-US" sz="1600" dirty="0"/>
              <a:t>And with the Hadoop distribution for Windows Azure, customers can instantly begin taking advantage of the benefits of Big Data without capital infrastructure or operational costs.</a:t>
            </a:r>
          </a:p>
          <a:p>
            <a:r>
              <a:rPr lang="en-US" sz="1600" dirty="0"/>
              <a:t> </a:t>
            </a:r>
          </a:p>
          <a:p>
            <a:r>
              <a:rPr lang="en-US" sz="1600" b="1" dirty="0"/>
              <a:t>Connected with the World’s Data </a:t>
            </a:r>
            <a:r>
              <a:rPr lang="en-US" sz="1600" dirty="0"/>
              <a:t>– Microsoft’s Big Data solution enables customers to augment their analysis with publicly available data from social media sites such as Twitter and Facebook, and hundreds of trusted data providers on Windows Azure Marketplace.  Azure Marketplace also exposes hundreds of applications and data mining algorithms to help unlock new insights for customers.</a:t>
            </a:r>
          </a:p>
          <a:p>
            <a:r>
              <a:rPr lang="en-US" sz="1600" dirty="0"/>
              <a:t> </a:t>
            </a:r>
          </a:p>
          <a:p>
            <a:r>
              <a:rPr lang="en-US" sz="1600" b="1" dirty="0"/>
              <a:t>Delivering Insights for Everyone with MS BI </a:t>
            </a:r>
            <a:r>
              <a:rPr lang="en-US" sz="1600" dirty="0"/>
              <a:t>– Through deep integration with its BI (PowerPivot and </a:t>
            </a:r>
            <a:r>
              <a:rPr lang="en-US" sz="1600" dirty="0" smtClean="0"/>
              <a:t>Power View) </a:t>
            </a:r>
            <a:r>
              <a:rPr lang="en-US" sz="1600" dirty="0"/>
              <a:t>and EDW tools, Microsoft’s Big Data solution offers customers deep insights on all their structured and unstructured data with the tools they use every day. </a:t>
            </a:r>
          </a:p>
          <a:p>
            <a:r>
              <a:rPr lang="en-US" sz="1600" dirty="0"/>
              <a:t> </a:t>
            </a:r>
          </a:p>
          <a:p>
            <a:r>
              <a:rPr lang="en-US" sz="1600" dirty="0"/>
              <a:t>Now let’s take a look at a demo which highlights the real power of our Big Data solutions.</a:t>
            </a:r>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6630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Explain the offerings that Microsoft is providing in Azure for storing, querying, and managing data.  </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007794C-6283-4C70-8975-84D1BBDFE070}"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421119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Explain the benefits of Virtual Machines + SQL Server</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171450" indent="-171450">
              <a:buFont typeface="Arial" pitchFamily="34" charset="0"/>
              <a:buChar char="•"/>
            </a:pPr>
            <a:r>
              <a:rPr lang="en-US" dirty="0" smtClean="0"/>
              <a:t>Full SQL Server Capability</a:t>
            </a:r>
          </a:p>
          <a:p>
            <a:pPr marL="384431" lvl="1" indent="-171450">
              <a:buFont typeface="Arial" pitchFamily="34" charset="0"/>
              <a:buChar char="•"/>
            </a:pPr>
            <a:r>
              <a:rPr lang="en-US" sz="900" dirty="0" smtClean="0">
                <a:solidFill>
                  <a:srgbClr val="FFFFFF">
                    <a:alpha val="99000"/>
                  </a:srgbClr>
                </a:solidFill>
                <a:cs typeface="Segoe UI" pitchFamily="34" charset="0"/>
              </a:rPr>
              <a:t>High Availability of Database with AlwaysOn Availability Groups</a:t>
            </a:r>
            <a:endParaRPr lang="en-US" dirty="0" smtClean="0"/>
          </a:p>
          <a:p>
            <a:pPr marL="384431" lvl="1" indent="-171450">
              <a:buFont typeface="Arial" pitchFamily="34" charset="0"/>
              <a:buChar char="•"/>
            </a:pPr>
            <a:r>
              <a:rPr lang="en-US" sz="900" dirty="0" smtClean="0">
                <a:solidFill>
                  <a:srgbClr val="FFFFFF">
                    <a:alpha val="99000"/>
                  </a:srgbClr>
                </a:solidFill>
                <a:cs typeface="Segoe UI" pitchFamily="34" charset="0"/>
              </a:rPr>
              <a:t>Advanced Security (Transparent data encryption &amp; auditing)</a:t>
            </a:r>
            <a:endParaRPr lang="en-US" dirty="0" smtClean="0"/>
          </a:p>
          <a:p>
            <a:pPr marL="384431" lvl="1" indent="-171450">
              <a:buFont typeface="Arial" pitchFamily="34" charset="0"/>
              <a:buChar char="•"/>
            </a:pPr>
            <a:r>
              <a:rPr lang="en-US" sz="900" dirty="0" smtClean="0">
                <a:solidFill>
                  <a:srgbClr val="FFFFFF">
                    <a:alpha val="99000"/>
                  </a:srgbClr>
                </a:solidFill>
                <a:cs typeface="Segoe UI" pitchFamily="34" charset="0"/>
              </a:rPr>
              <a:t>Full Business Intelligence Functionality</a:t>
            </a:r>
            <a:endParaRPr lang="en-US" dirty="0" smtClean="0"/>
          </a:p>
          <a:p>
            <a:pPr marL="171450" indent="-171450">
              <a:buFont typeface="Arial" pitchFamily="34" charset="0"/>
              <a:buChar char="•"/>
            </a:pPr>
            <a:r>
              <a:rPr lang="en-US" dirty="0" smtClean="0"/>
              <a:t>Low TCO for Existing Apps</a:t>
            </a:r>
          </a:p>
          <a:p>
            <a:pPr marL="384431" lvl="1" indent="-171450">
              <a:buFont typeface="Arial" pitchFamily="34" charset="0"/>
              <a:buChar char="•"/>
            </a:pPr>
            <a:r>
              <a:rPr lang="en-US" sz="900" dirty="0" smtClean="0">
                <a:solidFill>
                  <a:srgbClr val="FFFFFF">
                    <a:alpha val="99000"/>
                  </a:srgbClr>
                </a:solidFill>
                <a:cs typeface="Segoe UI" pitchFamily="34" charset="0"/>
              </a:rPr>
              <a:t>No App Changes Required</a:t>
            </a:r>
            <a:endParaRPr lang="en-US" dirty="0" smtClean="0"/>
          </a:p>
          <a:p>
            <a:pPr marL="384431" lvl="1" indent="-171450">
              <a:buFont typeface="Arial" pitchFamily="34" charset="0"/>
              <a:buChar char="•"/>
            </a:pPr>
            <a:r>
              <a:rPr lang="en-US" sz="900" dirty="0" smtClean="0">
                <a:solidFill>
                  <a:srgbClr val="FFFFFF">
                    <a:alpha val="99000"/>
                  </a:srgbClr>
                </a:solidFill>
                <a:cs typeface="Segoe UI" pitchFamily="34" charset="0"/>
              </a:rPr>
              <a:t>Familiar Development tools</a:t>
            </a:r>
            <a:endParaRPr lang="en-US" dirty="0" smtClean="0"/>
          </a:p>
          <a:p>
            <a:pPr marL="384431" lvl="1" indent="-171450">
              <a:buFont typeface="Arial" pitchFamily="34" charset="0"/>
              <a:buChar char="•"/>
            </a:pPr>
            <a:r>
              <a:rPr lang="en-US" sz="900" dirty="0" smtClean="0">
                <a:solidFill>
                  <a:srgbClr val="FFFFFF">
                    <a:alpha val="99000"/>
                  </a:srgbClr>
                </a:solidFill>
                <a:cs typeface="Segoe UI" pitchFamily="34" charset="0"/>
              </a:rPr>
              <a:t>Library of VM Templates</a:t>
            </a:r>
            <a:endParaRPr lang="en-US" dirty="0" smtClean="0"/>
          </a:p>
          <a:p>
            <a:pPr marL="171450" indent="-171450">
              <a:buFont typeface="Arial" pitchFamily="34" charset="0"/>
              <a:buChar char="•"/>
            </a:pPr>
            <a:r>
              <a:rPr lang="en-US" dirty="0" smtClean="0"/>
              <a:t>Flexibilit</a:t>
            </a:r>
            <a:r>
              <a:rPr lang="en-US" baseline="0" dirty="0" smtClean="0"/>
              <a:t>y and Control</a:t>
            </a:r>
          </a:p>
          <a:p>
            <a:pPr marL="384431" lvl="1" indent="-171450">
              <a:buFont typeface="Arial" pitchFamily="34" charset="0"/>
              <a:buChar char="•"/>
            </a:pPr>
            <a:r>
              <a:rPr lang="en-US" sz="900" dirty="0" smtClean="0">
                <a:solidFill>
                  <a:srgbClr val="FFFFFF">
                    <a:alpha val="99000"/>
                  </a:srgbClr>
                </a:solidFill>
                <a:cs typeface="Segoe UI" pitchFamily="34" charset="0"/>
              </a:rPr>
              <a:t>Full Control of Virtual Machine</a:t>
            </a:r>
            <a:endParaRPr lang="en-US" baseline="0" dirty="0" smtClean="0"/>
          </a:p>
          <a:p>
            <a:pPr marL="384431" lvl="1" indent="-171450">
              <a:buFont typeface="Arial" pitchFamily="34" charset="0"/>
              <a:buChar char="•"/>
            </a:pPr>
            <a:r>
              <a:rPr lang="en-US" sz="900" dirty="0" smtClean="0">
                <a:solidFill>
                  <a:srgbClr val="FFFFFF">
                    <a:alpha val="99000"/>
                  </a:srgbClr>
                </a:solidFill>
                <a:cs typeface="Segoe UI" pitchFamily="34" charset="0"/>
              </a:rPr>
              <a:t>Common Identity (Active Directory Integration)</a:t>
            </a:r>
            <a:endParaRPr lang="en-US" baseline="0" dirty="0" smtClean="0"/>
          </a:p>
          <a:p>
            <a:pPr marL="171450" indent="-171450">
              <a:buFont typeface="Arial" pitchFamily="34" charset="0"/>
              <a:buChar char="•"/>
            </a:pPr>
            <a:r>
              <a:rPr lang="en-US" baseline="0" dirty="0" smtClean="0"/>
              <a:t>Managed Infrastructure</a:t>
            </a:r>
          </a:p>
          <a:p>
            <a:pPr marL="384431" lvl="1" indent="-171450">
              <a:buFont typeface="Arial" pitchFamily="34" charset="0"/>
              <a:buChar char="•"/>
            </a:pPr>
            <a:r>
              <a:rPr lang="en-US" sz="900" dirty="0" smtClean="0">
                <a:solidFill>
                  <a:srgbClr val="FFFFFF">
                    <a:alpha val="99000"/>
                  </a:srgbClr>
                </a:solidFill>
                <a:cs typeface="Segoe UI" pitchFamily="34" charset="0"/>
              </a:rPr>
              <a:t>Fully Managed Infrastructure</a:t>
            </a:r>
            <a:endParaRPr lang="en-US" baseline="0" dirty="0" smtClean="0"/>
          </a:p>
          <a:p>
            <a:pPr marL="384431" lvl="1" indent="-171450">
              <a:buFont typeface="Arial" pitchFamily="34" charset="0"/>
              <a:buChar char="•"/>
            </a:pPr>
            <a:r>
              <a:rPr lang="en-US" sz="900" dirty="0" smtClean="0">
                <a:solidFill>
                  <a:srgbClr val="FFFFFF">
                    <a:alpha val="99000"/>
                  </a:srgbClr>
                </a:solidFill>
                <a:cs typeface="Segoe UI" pitchFamily="34" charset="0"/>
              </a:rPr>
              <a:t>99.9% SLA for Virtual Machine</a:t>
            </a:r>
            <a:endParaRPr lang="en-US" baseline="0" dirty="0" smtClean="0"/>
          </a:p>
          <a:p>
            <a:pPr marL="384431" lvl="1" indent="-171450">
              <a:buFont typeface="Arial" pitchFamily="34" charset="0"/>
              <a:buChar char="•"/>
            </a:pPr>
            <a:r>
              <a:rPr lang="en-US" sz="900" dirty="0" smtClean="0">
                <a:solidFill>
                  <a:srgbClr val="FFFFFF">
                    <a:alpha val="99000"/>
                  </a:srgbClr>
                </a:solidFill>
                <a:cs typeface="Segoe UI" pitchFamily="34" charset="0"/>
              </a:rPr>
              <a:t>Single Pane of Glass to Manage with System Center 2012</a:t>
            </a:r>
            <a:endParaRPr lang="en-US" dirty="0" smtClean="0"/>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a:latin typeface="Segoe UI"/>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latin typeface="Segoe UI"/>
              </a:rPr>
              <a:pPr/>
              <a:t>6</a:t>
            </a:fld>
            <a:endParaRPr lang="en-US" dirty="0">
              <a:solidFill>
                <a:prstClr val="black"/>
              </a:solidFill>
              <a:latin typeface="Segoe UI"/>
            </a:endParaRPr>
          </a:p>
        </p:txBody>
      </p:sp>
    </p:spTree>
    <p:extLst>
      <p:ext uri="{BB962C8B-B14F-4D97-AF65-F5344CB8AC3E}">
        <p14:creationId xmlns:p14="http://schemas.microsoft.com/office/powerpoint/2010/main" val="3545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Explain the benefits of Virtual Machines + SQL Server</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a:p>
            <a:endParaRPr lang="en-US" dirty="0">
              <a:latin typeface="Segoe UI"/>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latin typeface="Segoe UI"/>
              </a:rPr>
              <a:pPr/>
              <a:t>7</a:t>
            </a:fld>
            <a:endParaRPr lang="en-US" dirty="0">
              <a:solidFill>
                <a:prstClr val="black"/>
              </a:solidFill>
              <a:latin typeface="Segoe UI"/>
            </a:endParaRPr>
          </a:p>
        </p:txBody>
      </p:sp>
    </p:spTree>
    <p:extLst>
      <p:ext uri="{BB962C8B-B14F-4D97-AF65-F5344CB8AC3E}">
        <p14:creationId xmlns:p14="http://schemas.microsoft.com/office/powerpoint/2010/main" val="3545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Introduce the demoer and setup the first segment of the expense reporting demo.  </a:t>
            </a:r>
          </a:p>
          <a:p>
            <a:pPr marL="171450" indent="-171450">
              <a:buFont typeface="Arial" pitchFamily="34" charset="0"/>
              <a:buChar char="•"/>
            </a:pPr>
            <a:endParaRPr lang="en-US" sz="900" baseline="0" dirty="0" smtClean="0"/>
          </a:p>
          <a:p>
            <a:pPr marL="0" indent="0">
              <a:buFont typeface="Arial" pitchFamily="34" charset="0"/>
              <a:buNone/>
            </a:pPr>
            <a:r>
              <a:rPr lang="en-US" sz="900" b="1" baseline="0" dirty="0" smtClean="0"/>
              <a:t>Demo Flow:</a:t>
            </a:r>
          </a:p>
          <a:p>
            <a:pPr marL="171450" lvl="0" indent="-171450">
              <a:buFont typeface="Arial" pitchFamily="34" charset="0"/>
              <a:buChar char="•"/>
            </a:pPr>
            <a:r>
              <a:rPr lang="en-US" sz="900" baseline="0" dirty="0" smtClean="0"/>
              <a:t>Introduce the expense reporting application scenario</a:t>
            </a:r>
          </a:p>
          <a:p>
            <a:pPr marL="171450" lvl="0" indent="-171450">
              <a:buFont typeface="Arial" pitchFamily="34" charset="0"/>
              <a:buChar char="•"/>
            </a:pPr>
            <a:r>
              <a:rPr lang="en-US" sz="900" baseline="0" dirty="0" smtClean="0"/>
              <a:t>Create a Virtual Machine with SQL Server in the Windows Azure management portal</a:t>
            </a:r>
          </a:p>
          <a:p>
            <a:pPr marL="171450" lvl="0" indent="-171450">
              <a:buFont typeface="Arial" pitchFamily="34" charset="0"/>
              <a:buChar char="•"/>
            </a:pPr>
            <a:r>
              <a:rPr lang="en-US" sz="900" baseline="0" dirty="0" smtClean="0"/>
              <a:t>Connect to the VM using SSMS and import a BACPAC from our on-premises database</a:t>
            </a:r>
          </a:p>
          <a:p>
            <a:pPr marL="171450" lvl="0" indent="-171450">
              <a:buFont typeface="Arial" pitchFamily="34" charset="0"/>
              <a:buChar char="•"/>
            </a:pPr>
            <a:r>
              <a:rPr lang="en-US" sz="900" baseline="0" dirty="0" smtClean="0"/>
              <a:t>Change our app configuration and deploy it to Windows Azure Web Sites</a:t>
            </a:r>
          </a:p>
          <a:p>
            <a:pPr marL="171450" lvl="0" indent="-171450">
              <a:buFont typeface="Arial" pitchFamily="34" charset="0"/>
              <a:buChar char="•"/>
            </a:pPr>
            <a:r>
              <a:rPr lang="en-US" sz="900" baseline="0" dirty="0" smtClean="0"/>
              <a:t>Show our app completely running in Windows Azure with a Web Site and a VM</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116948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dirty="0" smtClean="0"/>
              <a:t>Slide Objectives:</a:t>
            </a:r>
          </a:p>
          <a:p>
            <a:pPr marL="171450" indent="-171450">
              <a:buFont typeface="Arial" pitchFamily="34" charset="0"/>
              <a:buChar char="•"/>
            </a:pPr>
            <a:r>
              <a:rPr lang="en-US" sz="900" baseline="0" dirty="0" smtClean="0"/>
              <a:t>Transition to talk about the managed service</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Speaking Points:</a:t>
            </a:r>
          </a:p>
          <a:p>
            <a:pPr marL="0" indent="0">
              <a:buFont typeface="Arial" pitchFamily="34" charset="0"/>
              <a:buNone/>
            </a:pPr>
            <a:endParaRPr lang="en-US" sz="900" baseline="0" dirty="0" smtClean="0"/>
          </a:p>
          <a:p>
            <a:pPr marL="0" indent="0">
              <a:buFont typeface="Arial" pitchFamily="34" charset="0"/>
              <a:buNone/>
            </a:pPr>
            <a:r>
              <a:rPr lang="en-US" sz="900" b="1" baseline="0" dirty="0" smtClean="0"/>
              <a:t>Notes:</a:t>
            </a:r>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3259454-C81A-4DE3-B482-F4726AB1D77B}" type="datetime1">
              <a:rPr lang="en-US" smtClean="0"/>
              <a:t>6/12/2012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406688818"/>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8.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7.png"/><Relationship Id="rId1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3.wdp"/></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31.png"/><Relationship Id="rId4" Type="http://schemas.microsoft.com/office/2007/relationships/hdphoto" Target="../media/hdphoto3.wdp"/></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image" Target="../media/image14.jpg"/><Relationship Id="rId1" Type="http://schemas.openxmlformats.org/officeDocument/2006/relationships/slideMaster" Target="../slideMasters/slideMaster3.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2.png"/><Relationship Id="rId4" Type="http://schemas.microsoft.com/office/2007/relationships/hdphoto" Target="../media/hdphoto4.wdp"/><Relationship Id="rId9" Type="http://schemas.openxmlformats.org/officeDocument/2006/relationships/image" Target="../media/image36.png"/><Relationship Id="rId14" Type="http://schemas.openxmlformats.org/officeDocument/2006/relationships/image" Target="../media/image39.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32.png"/><Relationship Id="rId12"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40.png"/><Relationship Id="rId5" Type="http://schemas.openxmlformats.org/officeDocument/2006/relationships/image" Target="../media/image35.pn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38.png"/><Relationship Id="rId14" Type="http://schemas.openxmlformats.org/officeDocument/2006/relationships/image" Target="../media/image3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Master" Target="../slideMasters/slideMaster4.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8.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7.png"/><Relationship Id="rId1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17"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pic>
        <p:nvPicPr>
          <p:cNvPr id="21" name="TechEd Logo"/>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chemeClr val="tx1"/>
                    </a:gs>
                    <a:gs pos="30000">
                      <a:schemeClr val="tx1"/>
                    </a:gs>
                  </a:gsLst>
                  <a:lin ang="5400000" scaled="0"/>
                </a:gradFill>
              </a:rPr>
              <a:t>LEARN</a:t>
            </a:r>
            <a:r>
              <a:rPr lang="en-US" spc="-70" dirty="0" smtClean="0">
                <a:gradFill>
                  <a:gsLst>
                    <a:gs pos="2917">
                      <a:schemeClr val="tx1"/>
                    </a:gs>
                    <a:gs pos="30000">
                      <a:schemeClr val="tx1"/>
                    </a:gs>
                  </a:gsLst>
                  <a:lin ang="5400000" scaled="0"/>
                </a:gradFill>
                <a:latin typeface="+mj-lt"/>
              </a:rPr>
              <a:t> WINDOWS AZURE</a:t>
            </a:r>
          </a:p>
        </p:txBody>
      </p:sp>
    </p:spTree>
    <p:extLst>
      <p:ext uri="{BB962C8B-B14F-4D97-AF65-F5344CB8AC3E}">
        <p14:creationId xmlns:p14="http://schemas.microsoft.com/office/powerpoint/2010/main" val="1891686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Announcement</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6">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399131" y="3455894"/>
            <a:ext cx="4101357" cy="2460812"/>
          </a:xfrm>
          <a:prstGeom prst="rect">
            <a:avLst/>
          </a:prstGeom>
        </p:spPr>
      </p:pic>
    </p:spTree>
    <p:extLst>
      <p:ext uri="{BB962C8B-B14F-4D97-AF65-F5344CB8AC3E}">
        <p14:creationId xmlns:p14="http://schemas.microsoft.com/office/powerpoint/2010/main" val="928254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360208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283427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693974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324082472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38030912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10729143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3055154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8998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30612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085" y="3314503"/>
            <a:ext cx="1055318" cy="1036132"/>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l="21790" r="25133"/>
          <a:stretch/>
        </p:blipFill>
        <p:spPr bwMode="black">
          <a:xfrm>
            <a:off x="2751511" y="3312727"/>
            <a:ext cx="947396" cy="1070958"/>
          </a:xfrm>
          <a:prstGeom prst="rect">
            <a:avLst/>
          </a:prstGeom>
        </p:spPr>
      </p:pic>
      <p:sp>
        <p:nvSpPr>
          <p:cNvPr id="17" name="Arrow Bar"/>
          <p:cNvSpPr/>
          <p:nvPr userDrawn="1"/>
        </p:nvSpPr>
        <p:spPr bwMode="auto">
          <a:xfrm>
            <a:off x="11349317" y="3183211"/>
            <a:ext cx="502023" cy="2823139"/>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TextBox 20"/>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chemeClr val="tx1"/>
                    </a:gs>
                    <a:gs pos="30000">
                      <a:schemeClr val="tx1"/>
                    </a:gs>
                  </a:gsLst>
                  <a:lin ang="5400000" scaled="0"/>
                </a:gradFill>
              </a:rPr>
              <a:t>LEARN</a:t>
            </a:r>
            <a:r>
              <a:rPr lang="en-US" spc="-70" dirty="0" smtClean="0">
                <a:gradFill>
                  <a:gsLst>
                    <a:gs pos="2917">
                      <a:schemeClr val="tx1"/>
                    </a:gs>
                    <a:gs pos="30000">
                      <a:schemeClr val="tx1"/>
                    </a:gs>
                  </a:gsLst>
                  <a:lin ang="5400000" scaled="0"/>
                </a:gradFill>
                <a:latin typeface="+mj-lt"/>
              </a:rPr>
              <a:t> WINDOWS AZURE</a:t>
            </a:r>
          </a:p>
        </p:txBody>
      </p:sp>
    </p:spTree>
    <p:extLst>
      <p:ext uri="{BB962C8B-B14F-4D97-AF65-F5344CB8AC3E}">
        <p14:creationId xmlns:p14="http://schemas.microsoft.com/office/powerpoint/2010/main" val="3989891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ALKIN - EUROPE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b="50000"/>
          <a:stretch/>
        </p:blipFill>
        <p:spPr>
          <a:xfrm>
            <a:off x="335531" y="6132408"/>
            <a:ext cx="1478056" cy="725592"/>
          </a:xfrm>
          <a:prstGeom prst="rect">
            <a:avLst/>
          </a:prstGeom>
        </p:spPr>
      </p:pic>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2" name="Picture 11"/>
          <p:cNvPicPr>
            <a:picLocks noChangeAspect="1"/>
          </p:cNvPicPr>
          <p:nvPr userDrawn="1"/>
        </p:nvPicPr>
        <p:blipFill rotWithShape="1">
          <a:blip r:embed="rId9">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pic>
        <p:nvPicPr>
          <p:cNvPr id="9" name="Picture 2" descr="C:\Users\Justin\Desktop\_Work_in_Progress\_MS\1530\toolbox.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11" name="Picture 10"/>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96400" y="4552447"/>
            <a:ext cx="2671595" cy="1103911"/>
          </a:xfrm>
          <a:prstGeom prst="rect">
            <a:avLst/>
          </a:prstGeom>
        </p:spPr>
      </p:pic>
      <p:sp>
        <p:nvSpPr>
          <p:cNvPr id="13" name="TextBox 12"/>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chemeClr val="tx1"/>
                    </a:gs>
                    <a:gs pos="30000">
                      <a:schemeClr val="tx1"/>
                    </a:gs>
                  </a:gsLst>
                  <a:lin ang="5400000" scaled="0"/>
                </a:gradFill>
              </a:rPr>
              <a:t>LEARN</a:t>
            </a:r>
            <a:r>
              <a:rPr lang="en-US" sz="2000" spc="-70" dirty="0" smtClean="0">
                <a:gradFill>
                  <a:gsLst>
                    <a:gs pos="2917">
                      <a:schemeClr val="tx1"/>
                    </a:gs>
                    <a:gs pos="30000">
                      <a:schemeClr val="tx1"/>
                    </a:gs>
                  </a:gsLst>
                  <a:lin ang="5400000" scaled="0"/>
                </a:gradFill>
                <a:latin typeface="+mj-lt"/>
              </a:rPr>
              <a:t> WINDOWS AZURE</a:t>
            </a:r>
          </a:p>
        </p:txBody>
      </p:sp>
    </p:spTree>
    <p:extLst>
      <p:ext uri="{BB962C8B-B14F-4D97-AF65-F5344CB8AC3E}">
        <p14:creationId xmlns:p14="http://schemas.microsoft.com/office/powerpoint/2010/main" val="194482000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WALKIN - NORTH_AMERICA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0" name="Picture 2" descr="C:\Users\Justin\Desktop\_Work_in_Progress\_MS\1530\toolbox.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3" name="Picture 2"/>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296400" y="4552447"/>
            <a:ext cx="2671595" cy="1103910"/>
          </a:xfrm>
          <a:prstGeom prst="rect">
            <a:avLst/>
          </a:prstGeom>
        </p:spPr>
      </p:pic>
      <p:sp>
        <p:nvSpPr>
          <p:cNvPr id="17" name="TextBox 16"/>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chemeClr val="tx1"/>
                    </a:gs>
                    <a:gs pos="30000">
                      <a:schemeClr val="tx1"/>
                    </a:gs>
                  </a:gsLst>
                  <a:lin ang="5400000" scaled="0"/>
                </a:gradFill>
              </a:rPr>
              <a:t>LEARN</a:t>
            </a:r>
            <a:r>
              <a:rPr lang="en-US" sz="2000" spc="-70" dirty="0" smtClean="0">
                <a:gradFill>
                  <a:gsLst>
                    <a:gs pos="2917">
                      <a:schemeClr val="tx1"/>
                    </a:gs>
                    <a:gs pos="30000">
                      <a:schemeClr val="tx1"/>
                    </a:gs>
                  </a:gsLst>
                  <a:lin ang="5400000" scaled="0"/>
                </a:gradFill>
                <a:latin typeface="+mj-lt"/>
              </a:rPr>
              <a:t> WINDOWS AZURE</a:t>
            </a:r>
          </a:p>
        </p:txBody>
      </p:sp>
      <p:pic>
        <p:nvPicPr>
          <p:cNvPr id="18" name="Picture 17"/>
          <p:cNvPicPr>
            <a:picLocks noChangeAspect="1"/>
          </p:cNvPicPr>
          <p:nvPr userDrawn="1"/>
        </p:nvPicPr>
        <p:blipFill rotWithShape="1">
          <a:blip r:embed="rId12">
            <a:extLst>
              <a:ext uri="{28A0092B-C50C-407E-A947-70E740481C1C}">
                <a14:useLocalDpi xmlns:a14="http://schemas.microsoft.com/office/drawing/2010/main" val="0"/>
              </a:ext>
            </a:extLst>
          </a:blip>
          <a:srcRect b="50000"/>
          <a:stretch/>
        </p:blipFill>
        <p:spPr>
          <a:xfrm>
            <a:off x="335531" y="6132408"/>
            <a:ext cx="1478056" cy="725592"/>
          </a:xfrm>
          <a:prstGeom prst="rect">
            <a:avLst/>
          </a:prstGeom>
        </p:spPr>
      </p:pic>
      <p:pic>
        <p:nvPicPr>
          <p:cNvPr id="19" name="Picture 18"/>
          <p:cNvPicPr>
            <a:picLocks noChangeAspect="1"/>
          </p:cNvPicPr>
          <p:nvPr userDrawn="1"/>
        </p:nvPicPr>
        <p:blipFill rotWithShape="1">
          <a:blip r:embed="rId13">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20" name="Picture 19"/>
          <p:cNvPicPr>
            <a:picLocks noChangeAspect="1"/>
          </p:cNvPicPr>
          <p:nvPr userDrawn="1"/>
        </p:nvPicPr>
        <p:blipFill rotWithShape="1">
          <a:blip r:embed="rId14">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spTree>
    <p:extLst>
      <p:ext uri="{BB962C8B-B14F-4D97-AF65-F5344CB8AC3E}">
        <p14:creationId xmlns:p14="http://schemas.microsoft.com/office/powerpoint/2010/main" val="109570974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01239581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21939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757131"/>
          </a:xfrm>
        </p:spPr>
        <p:txBody>
          <a:bodyPr/>
          <a:lstStyle>
            <a:lvl1pPr>
              <a:defRPr sz="55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1" baseline="0">
                <a:gradFill>
                  <a:gsLst>
                    <a:gs pos="0">
                      <a:srgbClr val="595959"/>
                    </a:gs>
                    <a:gs pos="86000">
                      <a:srgbClr val="595959"/>
                    </a:gs>
                  </a:gsLst>
                  <a:lin ang="5400000" scaled="0"/>
                </a:gradFill>
              </a:defRPr>
            </a:lvl2pPr>
            <a:lvl3pPr marL="1258836" indent="-403208">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896" indent="-34606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432" indent="-33653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538485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757131"/>
          </a:xfrm>
        </p:spPr>
        <p:txBody>
          <a:bodyPr/>
          <a:lstStyle>
            <a:lvl1pPr algn="l" defTabSz="914325" rtl="0" eaLnBrk="1" latinLnBrk="0" hangingPunct="1">
              <a:lnSpc>
                <a:spcPct val="90000"/>
              </a:lnSpc>
              <a:spcBef>
                <a:spcPct val="0"/>
              </a:spcBef>
              <a:buNone/>
              <a:defRPr lang="en-US" sz="55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99036"/>
          </a:xfrm>
        </p:spPr>
        <p:txBody>
          <a:bodyPr/>
          <a:lstStyle>
            <a:lvl1pPr marL="0" indent="0">
              <a:spcBef>
                <a:spcPts val="0"/>
              </a:spcBef>
              <a:spcAft>
                <a:spcPts val="0"/>
              </a:spcAft>
              <a:buFont typeface="Arial" pitchFamily="34" charset="0"/>
              <a:buNone/>
              <a:defRPr lang="en-US" sz="3200" kern="1200" dirty="0" smtClean="0">
                <a:gradFill>
                  <a:gsLst>
                    <a:gs pos="0">
                      <a:srgbClr val="595959"/>
                    </a:gs>
                    <a:gs pos="86000">
                      <a:srgbClr val="595959"/>
                    </a:gs>
                  </a:gsLst>
                  <a:lin ang="5400000" scaled="0"/>
                </a:gradFill>
                <a:latin typeface="+mn-lt"/>
                <a:ea typeface="+mn-ea"/>
                <a:cs typeface="+mn-cs"/>
              </a:defRPr>
            </a:lvl1pPr>
            <a:lvl2pPr marL="688946" indent="-342885">
              <a:spcBef>
                <a:spcPts val="0"/>
              </a:spcBef>
              <a:spcAft>
                <a:spcPts val="0"/>
              </a:spcAft>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2000"/>
            </a:lvl3pPr>
            <a:lvl4pPr marL="0" indent="0">
              <a:spcBef>
                <a:spcPts val="0"/>
              </a:spcBef>
              <a:spcAft>
                <a:spcPts val="400"/>
              </a:spcAft>
              <a:buNone/>
              <a:defRPr/>
            </a:lvl4pPr>
            <a:lvl5pPr marL="342885" indent="-342885">
              <a:spcBef>
                <a:spcPts val="0"/>
              </a:spcBef>
              <a:spcAft>
                <a:spcPts val="400"/>
              </a:spcAft>
              <a:buFont typeface="Arial" pitchFamily="34" charset="0"/>
              <a:buChar char="•"/>
              <a:defRPr/>
            </a:lvl5pPr>
            <a:lvl6pPr marL="1033419" indent="-342885">
              <a:buFont typeface="Arial" pitchFamily="34" charset="0"/>
              <a:buChar char="•"/>
              <a:defRPr sz="2400">
                <a:gradFill>
                  <a:gsLst>
                    <a:gs pos="0">
                      <a:srgbClr val="595959"/>
                    </a:gs>
                    <a:gs pos="86000">
                      <a:srgbClr val="595959"/>
                    </a:gs>
                  </a:gsLst>
                  <a:lin ang="5400000" scaled="0"/>
                </a:gradFill>
              </a:defRPr>
            </a:lvl6pPr>
            <a:lvl7pPr marL="1255660" indent="-225415">
              <a:defRPr>
                <a:gradFill>
                  <a:gsLst>
                    <a:gs pos="0">
                      <a:srgbClr val="595959"/>
                    </a:gs>
                    <a:gs pos="86000">
                      <a:srgbClr val="595959"/>
                    </a:gs>
                  </a:gsLst>
                  <a:lin ang="5400000" scaled="0"/>
                </a:gradFill>
              </a:defRPr>
            </a:lvl7pPr>
            <a:lvl8pPr marL="1487426" indent="-231765">
              <a:defRPr>
                <a:gradFill>
                  <a:gsLst>
                    <a:gs pos="0">
                      <a:srgbClr val="595959"/>
                    </a:gs>
                    <a:gs pos="86000">
                      <a:srgbClr val="595959"/>
                    </a:gs>
                  </a:gsLst>
                  <a:lin ang="5400000" scaled="0"/>
                </a:gradFill>
              </a:defRPr>
            </a:lvl8pPr>
          </a:lstStyle>
          <a:p>
            <a:pPr marL="346061" lvl="0" indent="-346061" algn="l" defTabSz="914325" rtl="0" eaLnBrk="1" latinLnBrk="0" hangingPunct="1">
              <a:lnSpc>
                <a:spcPct val="90000"/>
              </a:lnSpc>
              <a:spcBef>
                <a:spcPct val="20000"/>
              </a:spcBef>
              <a:buSzPct val="90000"/>
              <a:buFont typeface="Arial" pitchFamily="34" charset="0"/>
              <a:buChar char="•"/>
            </a:pPr>
            <a:r>
              <a:rPr lang="en-US" smtClean="0"/>
              <a:t>Click to edit Master text styles</a:t>
            </a:r>
          </a:p>
          <a:p>
            <a:pPr marL="346061" lvl="1" indent="-346061" algn="l" defTabSz="914325" rtl="0" eaLnBrk="1" latinLnBrk="0" hangingPunct="1">
              <a:lnSpc>
                <a:spcPct val="90000"/>
              </a:lnSpc>
              <a:spcBef>
                <a:spcPct val="20000"/>
              </a:spcBef>
              <a:buSzPct val="90000"/>
              <a:buFont typeface="Arial" pitchFamily="34" charset="0"/>
              <a:buChar char="•"/>
            </a:pPr>
            <a:r>
              <a:rPr lang="en-US" smtClean="0"/>
              <a:t>Second level</a:t>
            </a:r>
          </a:p>
          <a:p>
            <a:pPr marL="346061" lvl="2" indent="-346061" algn="l" defTabSz="914325" rtl="0" eaLnBrk="1" latinLnBrk="0" hangingPunct="1">
              <a:lnSpc>
                <a:spcPct val="90000"/>
              </a:lnSpc>
              <a:spcBef>
                <a:spcPct val="20000"/>
              </a:spcBef>
              <a:buSzPct val="90000"/>
              <a:buFont typeface="Arial" pitchFamily="34" charset="0"/>
              <a:buChar char="•"/>
            </a:pPr>
            <a:r>
              <a:rPr lang="en-US" smtClean="0"/>
              <a:t>Third level</a:t>
            </a:r>
          </a:p>
          <a:p>
            <a:pPr marL="346061" lvl="3" indent="-346061" algn="l" defTabSz="914325" rtl="0" eaLnBrk="1" latinLnBrk="0" hangingPunct="1">
              <a:lnSpc>
                <a:spcPct val="90000"/>
              </a:lnSpc>
              <a:spcBef>
                <a:spcPct val="20000"/>
              </a:spcBef>
              <a:buSzPct val="90000"/>
              <a:buFont typeface="Arial" pitchFamily="34" charset="0"/>
              <a:buChar char="•"/>
            </a:pPr>
            <a:r>
              <a:rPr lang="en-US" smtClean="0"/>
              <a:t>Fourth level</a:t>
            </a:r>
          </a:p>
          <a:p>
            <a:pPr marL="346061" lvl="4" indent="-346061" algn="l" defTabSz="914325"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spTree>
    <p:extLst>
      <p:ext uri="{BB962C8B-B14F-4D97-AF65-F5344CB8AC3E}">
        <p14:creationId xmlns:p14="http://schemas.microsoft.com/office/powerpoint/2010/main" val="309009182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757131"/>
          </a:xfrm>
        </p:spPr>
        <p:txBody>
          <a:bodyPr/>
          <a:lstStyle>
            <a:lvl1pPr>
              <a:defRPr sz="5500"/>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2000548"/>
          </a:xfrm>
        </p:spPr>
        <p:txBody>
          <a:bodyPr/>
          <a:lstStyle>
            <a:lvl1pPr marL="341299" indent="-341299">
              <a:lnSpc>
                <a:spcPct val="90000"/>
              </a:lnSpc>
              <a:buSzPct val="80000"/>
              <a:buFont typeface="Arial" pitchFamily="34" charset="0"/>
              <a:buChar char="•"/>
              <a:defRPr sz="3200"/>
            </a:lvl1pPr>
            <a:lvl2pPr marL="627037" indent="-285738">
              <a:lnSpc>
                <a:spcPct val="90000"/>
              </a:lnSpc>
              <a:buSzPct val="80000"/>
              <a:buFont typeface="Arial" pitchFamily="34" charset="0"/>
              <a:buChar char="•"/>
              <a:defRPr sz="2800"/>
            </a:lvl2pPr>
            <a:lvl3pPr marL="914361" indent="-287326">
              <a:lnSpc>
                <a:spcPct val="90000"/>
              </a:lnSpc>
              <a:buSzPct val="80000"/>
              <a:buFont typeface="Arial" pitchFamily="34" charset="0"/>
              <a:buChar char="•"/>
              <a:defRPr sz="2400"/>
            </a:lvl3pPr>
            <a:lvl4pPr marL="1712842" indent="-225415">
              <a:lnSpc>
                <a:spcPct val="90000"/>
              </a:lnSpc>
              <a:buSzPct val="80000"/>
              <a:buFont typeface="Arial" pitchFamily="34" charset="0"/>
              <a:buChar char="•"/>
              <a:defRPr sz="2000"/>
            </a:lvl4pPr>
            <a:lvl5pPr marL="1944606" indent="-231765">
              <a:lnSpc>
                <a:spcPct val="90000"/>
              </a:lnSpc>
              <a:buSzPct val="80000"/>
              <a:buFont typeface="Arial" pitchFamily="34" charset="0"/>
              <a:buChar char="•"/>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2000548"/>
          </a:xfrm>
        </p:spPr>
        <p:txBody>
          <a:bodyPr/>
          <a:lstStyle>
            <a:lvl1pPr marL="457181" indent="-457181">
              <a:lnSpc>
                <a:spcPct val="90000"/>
              </a:lnSpc>
              <a:buSzPct val="80000"/>
              <a:buFont typeface="Arial" pitchFamily="34" charset="0"/>
              <a:buChar char="•"/>
              <a:defRPr lang="en-US" sz="3200" kern="1200" dirty="0" smtClean="0">
                <a:gradFill>
                  <a:gsLst>
                    <a:gs pos="0">
                      <a:srgbClr val="595959"/>
                    </a:gs>
                    <a:gs pos="86000">
                      <a:srgbClr val="595959"/>
                    </a:gs>
                  </a:gsLst>
                  <a:lin ang="5400000" scaled="0"/>
                </a:gradFill>
                <a:latin typeface="+mn-lt"/>
                <a:ea typeface="+mn-ea"/>
                <a:cs typeface="+mn-cs"/>
              </a:defRPr>
            </a:lvl1pPr>
            <a:lvl2pPr marL="798480" indent="-457181">
              <a:lnSpc>
                <a:spcPct val="90000"/>
              </a:lnSpc>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969921" indent="-342885">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830312" indent="-342885">
              <a:lnSpc>
                <a:spcPct val="90000"/>
              </a:lnSpc>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2055727" indent="-342885">
              <a:lnSpc>
                <a:spcPct val="90000"/>
              </a:lnSpc>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a:defRPr sz="1900"/>
            </a:lvl6pPr>
            <a:lvl7pPr>
              <a:defRPr sz="1900"/>
            </a:lvl7pPr>
            <a:lvl8pPr>
              <a:defRPr sz="1900"/>
            </a:lvl8pPr>
            <a:lvl9pPr>
              <a:defRPr sz="1900"/>
            </a:lvl9pPr>
          </a:lstStyle>
          <a:p>
            <a:pPr marL="341299" lvl="0" indent="-341299" algn="l" defTabSz="914325" rtl="0" eaLnBrk="1" latinLnBrk="0" hangingPunct="1">
              <a:lnSpc>
                <a:spcPct val="90000"/>
              </a:lnSpc>
              <a:spcBef>
                <a:spcPct val="20000"/>
              </a:spcBef>
              <a:buSzPct val="80000"/>
              <a:buFont typeface="Arial" pitchFamily="34" charset="0"/>
              <a:buChar char="•"/>
            </a:pPr>
            <a:r>
              <a:rPr lang="en-US" smtClean="0"/>
              <a:t>Click to edit Master text styles</a:t>
            </a:r>
          </a:p>
          <a:p>
            <a:pPr marL="341299" lvl="1" indent="-341299" algn="l" defTabSz="914325" rtl="0" eaLnBrk="1" latinLnBrk="0" hangingPunct="1">
              <a:lnSpc>
                <a:spcPct val="90000"/>
              </a:lnSpc>
              <a:spcBef>
                <a:spcPct val="20000"/>
              </a:spcBef>
              <a:buSzPct val="80000"/>
              <a:buFont typeface="Arial" pitchFamily="34" charset="0"/>
              <a:buChar char="•"/>
            </a:pPr>
            <a:r>
              <a:rPr lang="en-US" smtClean="0"/>
              <a:t>Second level</a:t>
            </a:r>
          </a:p>
          <a:p>
            <a:pPr marL="341299" lvl="2" indent="-341299" algn="l" defTabSz="914325" rtl="0" eaLnBrk="1" latinLnBrk="0" hangingPunct="1">
              <a:lnSpc>
                <a:spcPct val="90000"/>
              </a:lnSpc>
              <a:spcBef>
                <a:spcPct val="20000"/>
              </a:spcBef>
              <a:buSzPct val="80000"/>
              <a:buFont typeface="Arial" pitchFamily="34" charset="0"/>
              <a:buChar char="•"/>
            </a:pPr>
            <a:r>
              <a:rPr lang="en-US" smtClean="0"/>
              <a:t>Third level</a:t>
            </a:r>
          </a:p>
          <a:p>
            <a:pPr marL="341299" lvl="3" indent="-341299" algn="l" defTabSz="914325" rtl="0" eaLnBrk="1" latinLnBrk="0" hangingPunct="1">
              <a:lnSpc>
                <a:spcPct val="90000"/>
              </a:lnSpc>
              <a:spcBef>
                <a:spcPct val="20000"/>
              </a:spcBef>
              <a:buSzPct val="80000"/>
              <a:buFont typeface="Arial" pitchFamily="34" charset="0"/>
              <a:buChar char="•"/>
            </a:pPr>
            <a:r>
              <a:rPr lang="en-US" smtClean="0"/>
              <a:t>Fourth level</a:t>
            </a:r>
          </a:p>
          <a:p>
            <a:pPr marL="341299" lvl="4" indent="-341299" algn="l" defTabSz="914325" rtl="0" eaLnBrk="1" latinLnBrk="0" hangingPunct="1">
              <a:lnSpc>
                <a:spcPct val="90000"/>
              </a:lnSpc>
              <a:spcBef>
                <a:spcPct val="20000"/>
              </a:spcBef>
              <a:buSzPct val="80000"/>
              <a:buFont typeface="Arial" pitchFamily="34" charset="0"/>
              <a:buChar char="•"/>
            </a:pPr>
            <a:r>
              <a:rPr lang="en-US" smtClean="0"/>
              <a:t>Fifth level</a:t>
            </a:r>
            <a:endParaRPr lang="en-US" dirty="0"/>
          </a:p>
        </p:txBody>
      </p:sp>
    </p:spTree>
    <p:extLst>
      <p:ext uri="{BB962C8B-B14F-4D97-AF65-F5344CB8AC3E}">
        <p14:creationId xmlns:p14="http://schemas.microsoft.com/office/powerpoint/2010/main" val="132476686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350121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_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0537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black">
          <a:xfrm>
            <a:off x="1179948" y="3535286"/>
            <a:ext cx="1043065" cy="625839"/>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18" name="Picture 2" descr="C:\Users\Justin\Desktop\_Work_in_Progress\_MS\1530\toolbox.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91635" y="3436893"/>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Arrow Bar"/>
          <p:cNvSpPr/>
          <p:nvPr userDrawn="1"/>
        </p:nvSpPr>
        <p:spPr bwMode="auto">
          <a:xfrm>
            <a:off x="11349317" y="3183211"/>
            <a:ext cx="502023" cy="28231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chemeClr val="tx1"/>
                    </a:gs>
                    <a:gs pos="30000">
                      <a:schemeClr val="tx1"/>
                    </a:gs>
                  </a:gsLst>
                  <a:lin ang="5400000" scaled="0"/>
                </a:gradFill>
              </a:rPr>
              <a:t>LEARN</a:t>
            </a:r>
            <a:r>
              <a:rPr lang="en-US" spc="-70" dirty="0" smtClean="0">
                <a:gradFill>
                  <a:gsLst>
                    <a:gs pos="2917">
                      <a:schemeClr val="tx1"/>
                    </a:gs>
                    <a:gs pos="30000">
                      <a:schemeClr val="tx1"/>
                    </a:gs>
                  </a:gsLst>
                  <a:lin ang="5400000" scaled="0"/>
                </a:gradFill>
                <a:latin typeface="+mj-lt"/>
              </a:rPr>
              <a:t> WINDOWS AZURE</a:t>
            </a:r>
          </a:p>
        </p:txBody>
      </p:sp>
    </p:spTree>
    <p:extLst>
      <p:ext uri="{BB962C8B-B14F-4D97-AF65-F5344CB8AC3E}">
        <p14:creationId xmlns:p14="http://schemas.microsoft.com/office/powerpoint/2010/main" val="3490825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Video - Accent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344" y="1443190"/>
            <a:ext cx="10237787"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882834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344" y="1443190"/>
            <a:ext cx="10237787"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3045429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Video - Accent 3">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66039" y="1443190"/>
            <a:ext cx="10244885"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p14="http://schemas.microsoft.com/office/powerpoint/2010/main" val="747734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Accent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17"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pic>
        <p:nvPicPr>
          <p:cNvPr id="21" name="TechEd Logo"/>
          <p:cNvPicPr>
            <a:picLocks noChangeAspect="1" noChangeArrowheads="1"/>
          </p:cNvPicPr>
          <p:nvPr userDrawn="1"/>
        </p:nvPicPr>
        <p:blipFill rotWithShape="1">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976702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4"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5"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1"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9"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0"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1"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52"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7" name="Rectangle 56"/>
          <p:cNvSpPr/>
          <p:nvPr userDrawn="1"/>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8" name="Rectangle 57"/>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0" name="Rectangle 59"/>
          <p:cNvSpPr/>
          <p:nvPr userDrawn="1"/>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1" name="Picture 6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62" name="Picture 61"/>
          <p:cNvPicPr>
            <a:picLocks noChangeAspect="1"/>
          </p:cNvPicPr>
          <p:nvPr userDrawn="1"/>
        </p:nvPicPr>
        <p:blipFill rotWithShape="1">
          <a:blip r:embed="rId5">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3" name="Picture 6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65" name="Rectangle 64"/>
          <p:cNvSpPr/>
          <p:nvPr userDrawn="1"/>
        </p:nvSpPr>
        <p:spPr bwMode="auto">
          <a:xfrm>
            <a:off x="2514069" y="4693844"/>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6" name="Picture 65"/>
          <p:cNvPicPr>
            <a:picLocks noChangeAspect="1"/>
          </p:cNvPicPr>
          <p:nvPr userDrawn="1"/>
        </p:nvPicPr>
        <p:blipFill rotWithShape="1">
          <a:blip r:embed="rId7">
            <a:extLst>
              <a:ext uri="{28A0092B-C50C-407E-A947-70E740481C1C}">
                <a14:useLocalDpi xmlns:a14="http://schemas.microsoft.com/office/drawing/2010/main" val="0"/>
              </a:ext>
            </a:extLst>
          </a:blip>
          <a:srcRect l="21790" r="25133"/>
          <a:stretch/>
        </p:blipFill>
        <p:spPr bwMode="black">
          <a:xfrm>
            <a:off x="2751511" y="4821305"/>
            <a:ext cx="947396" cy="1070958"/>
          </a:xfrm>
          <a:prstGeom prst="rect">
            <a:avLst/>
          </a:prstGeom>
        </p:spPr>
      </p:pic>
      <p:sp>
        <p:nvSpPr>
          <p:cNvPr id="68"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9" name="TextBox 68"/>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chemeClr val="tx1"/>
                    </a:gs>
                    <a:gs pos="30000">
                      <a:schemeClr val="tx1"/>
                    </a:gs>
                  </a:gsLst>
                  <a:lin ang="5400000" scaled="0"/>
                </a:gradFill>
              </a:rPr>
              <a:t>LEARN</a:t>
            </a:r>
            <a:r>
              <a:rPr lang="en-US" spc="-70" dirty="0" smtClean="0">
                <a:gradFill>
                  <a:gsLst>
                    <a:gs pos="2917">
                      <a:schemeClr val="tx1"/>
                    </a:gs>
                    <a:gs pos="30000">
                      <a:schemeClr val="tx1"/>
                    </a:gs>
                  </a:gsLst>
                  <a:lin ang="5400000" scaled="0"/>
                </a:gradFill>
                <a:latin typeface="+mj-lt"/>
              </a:rPr>
              <a:t> WINDOWS AZURE</a:t>
            </a:r>
          </a:p>
        </p:txBody>
      </p:sp>
    </p:spTree>
    <p:extLst>
      <p:ext uri="{BB962C8B-B14F-4D97-AF65-F5344CB8AC3E}">
        <p14:creationId xmlns:p14="http://schemas.microsoft.com/office/powerpoint/2010/main" val="3234317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6085" y="3314503"/>
            <a:ext cx="1055318" cy="1036132"/>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4" name="Picture 3"/>
          <p:cNvPicPr>
            <a:picLocks noChangeAspect="1"/>
          </p:cNvPicPr>
          <p:nvPr userDrawn="1"/>
        </p:nvPicPr>
        <p:blipFill rotWithShape="1">
          <a:blip r:embed="rId7" cstate="print">
            <a:extLst>
              <a:ext uri="{28A0092B-C50C-407E-A947-70E740481C1C}">
                <a14:useLocalDpi xmlns:a14="http://schemas.microsoft.com/office/drawing/2010/main" val="0"/>
              </a:ext>
            </a:extLst>
          </a:blip>
          <a:srcRect l="21790" r="25133"/>
          <a:stretch/>
        </p:blipFill>
        <p:spPr bwMode="black">
          <a:xfrm>
            <a:off x="2751511" y="3312727"/>
            <a:ext cx="947396" cy="1070958"/>
          </a:xfrm>
          <a:prstGeom prst="rect">
            <a:avLst/>
          </a:prstGeom>
        </p:spPr>
      </p:pic>
      <p:sp>
        <p:nvSpPr>
          <p:cNvPr id="17" name="Arrow Bar"/>
          <p:cNvSpPr/>
          <p:nvPr userDrawn="1"/>
        </p:nvSpPr>
        <p:spPr bwMode="auto">
          <a:xfrm>
            <a:off x="11349317" y="3183211"/>
            <a:ext cx="502023" cy="2823139"/>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TextBox 20"/>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631528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1179948" y="3535286"/>
            <a:ext cx="1043065" cy="62583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18" name="Picture 2" descr="C:\Users\Justin\Desktop\_Work_in_Progress\_MS\1530\toolbox.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91635" y="3436893"/>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Arrow Bar"/>
          <p:cNvSpPr/>
          <p:nvPr userDrawn="1"/>
        </p:nvSpPr>
        <p:spPr bwMode="auto">
          <a:xfrm>
            <a:off x="11349317" y="3183211"/>
            <a:ext cx="502023" cy="28231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2413292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4"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5"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1" name="TechEd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9"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0"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1"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52"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7" name="Rectangle 56"/>
          <p:cNvSpPr/>
          <p:nvPr userDrawn="1"/>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8" name="Rectangle 57"/>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0" name="Rectangle 59"/>
          <p:cNvSpPr/>
          <p:nvPr userDrawn="1"/>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61" name="Picture 6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62" name="Picture 61"/>
          <p:cNvPicPr>
            <a:picLocks noChangeAspect="1"/>
          </p:cNvPicPr>
          <p:nvPr userDrawn="1"/>
        </p:nvPicPr>
        <p:blipFill rotWithShape="1">
          <a:blip r:embed="rId5" cstate="print">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3" name="Picture 6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65" name="Rectangle 64"/>
          <p:cNvSpPr/>
          <p:nvPr userDrawn="1"/>
        </p:nvSpPr>
        <p:spPr bwMode="auto">
          <a:xfrm>
            <a:off x="2514069" y="4693844"/>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66" name="Picture 65"/>
          <p:cNvPicPr>
            <a:picLocks noChangeAspect="1"/>
          </p:cNvPicPr>
          <p:nvPr userDrawn="1"/>
        </p:nvPicPr>
        <p:blipFill rotWithShape="1">
          <a:blip r:embed="rId7" cstate="print">
            <a:extLst>
              <a:ext uri="{28A0092B-C50C-407E-A947-70E740481C1C}">
                <a14:useLocalDpi xmlns:a14="http://schemas.microsoft.com/office/drawing/2010/main" val="0"/>
              </a:ext>
            </a:extLst>
          </a:blip>
          <a:srcRect l="21790" r="25133"/>
          <a:stretch/>
        </p:blipFill>
        <p:spPr bwMode="black">
          <a:xfrm>
            <a:off x="2751511" y="4821305"/>
            <a:ext cx="947396" cy="1070958"/>
          </a:xfrm>
          <a:prstGeom prst="rect">
            <a:avLst/>
          </a:prstGeom>
        </p:spPr>
      </p:pic>
      <p:sp>
        <p:nvSpPr>
          <p:cNvPr id="68"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9" name="TextBox 68"/>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3114066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219809869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1" name="Rectangle 10"/>
          <p:cNvSpPr/>
          <p:nvPr userDrawn="1"/>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2" name="Rectangle 11"/>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3" name="Rectangle 12"/>
          <p:cNvSpPr/>
          <p:nvPr userDrawn="1"/>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2032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Demo</a:t>
            </a:r>
          </a:p>
        </p:txBody>
      </p:sp>
      <p:sp>
        <p:nvSpPr>
          <p:cNvPr id="3" name="Subtitle 2"/>
          <p:cNvSpPr>
            <a:spLocks noGrp="1"/>
          </p:cNvSpPr>
          <p:nvPr>
            <p:ph type="subTitle" idx="1"/>
          </p:nvPr>
        </p:nvSpPr>
        <p:spPr>
          <a:xfrm>
            <a:off x="4096031" y="4884103"/>
            <a:ext cx="6917109"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2" y="3391158"/>
            <a:ext cx="6917110" cy="914096"/>
          </a:xfrm>
        </p:spPr>
        <p:txBody>
          <a:bodyPr wrap="square" anchor="ctr">
            <a:noAutofit/>
          </a:bodyPr>
          <a:lstStyle>
            <a:lvl1pPr marL="0" indent="0">
              <a:buNone/>
              <a:defRPr sz="4000" b="1" spc="-100" baseline="0">
                <a:solidFill>
                  <a:schemeClr val="accent2">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7757" y="3519524"/>
            <a:ext cx="2164976" cy="2125612"/>
          </a:xfrm>
          <a:prstGeom prst="rect">
            <a:avLst/>
          </a:prstGeom>
        </p:spPr>
      </p:pic>
    </p:spTree>
    <p:extLst>
      <p:ext uri="{BB962C8B-B14F-4D97-AF65-F5344CB8AC3E}">
        <p14:creationId xmlns:p14="http://schemas.microsoft.com/office/powerpoint/2010/main" val="3156624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Video</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3">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6707" t="18131" r="23736" b="9074"/>
          <a:stretch/>
        </p:blipFill>
        <p:spPr bwMode="black">
          <a:xfrm>
            <a:off x="1223682" y="3536575"/>
            <a:ext cx="2380130" cy="2097743"/>
          </a:xfrm>
          <a:prstGeom prst="rect">
            <a:avLst/>
          </a:prstGeom>
        </p:spPr>
      </p:pic>
    </p:spTree>
    <p:extLst>
      <p:ext uri="{BB962C8B-B14F-4D97-AF65-F5344CB8AC3E}">
        <p14:creationId xmlns:p14="http://schemas.microsoft.com/office/powerpoint/2010/main" val="338709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Partner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1">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853" y="3516372"/>
            <a:ext cx="2291020" cy="2249365"/>
          </a:xfrm>
          <a:prstGeom prst="rect">
            <a:avLst/>
          </a:prstGeom>
        </p:spPr>
      </p:pic>
    </p:spTree>
    <p:extLst>
      <p:ext uri="{BB962C8B-B14F-4D97-AF65-F5344CB8AC3E}">
        <p14:creationId xmlns:p14="http://schemas.microsoft.com/office/powerpoint/2010/main" val="1104928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Customer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4">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942" y="3404210"/>
            <a:ext cx="2556572" cy="2510089"/>
          </a:xfrm>
          <a:prstGeom prst="rect">
            <a:avLst/>
          </a:prstGeom>
        </p:spPr>
      </p:pic>
    </p:spTree>
    <p:extLst>
      <p:ext uri="{BB962C8B-B14F-4D97-AF65-F5344CB8AC3E}">
        <p14:creationId xmlns:p14="http://schemas.microsoft.com/office/powerpoint/2010/main" val="55725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Announcement</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6">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399131" y="3455894"/>
            <a:ext cx="4101357" cy="2460812"/>
          </a:xfrm>
          <a:prstGeom prst="rect">
            <a:avLst/>
          </a:prstGeom>
        </p:spPr>
      </p:pic>
    </p:spTree>
    <p:extLst>
      <p:ext uri="{BB962C8B-B14F-4D97-AF65-F5344CB8AC3E}">
        <p14:creationId xmlns:p14="http://schemas.microsoft.com/office/powerpoint/2010/main" val="2683945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118093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1969554879"/>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595085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846312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71608223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156963648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04833582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8700757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28653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587298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ALKIN - EUROPE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echEd Logo"/>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335531" y="6132408"/>
            <a:ext cx="1478056" cy="725592"/>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2" name="Picture 11"/>
          <p:cNvPicPr>
            <a:picLocks noChangeAspect="1"/>
          </p:cNvPicPr>
          <p:nvPr userDrawn="1"/>
        </p:nvPicPr>
        <p:blipFill rotWithShape="1">
          <a:blip r:embed="rId9" cstate="print">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pic>
        <p:nvPicPr>
          <p:cNvPr id="9" name="Picture 2" descr="C:\Users\Justin\Desktop\_Work_in_Progress\_MS\1530\toolbox.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11" name="Picture 10"/>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96400" y="4552447"/>
            <a:ext cx="2671595" cy="1103911"/>
          </a:xfrm>
          <a:prstGeom prst="rect">
            <a:avLst/>
          </a:prstGeom>
        </p:spPr>
      </p:pic>
      <p:sp>
        <p:nvSpPr>
          <p:cNvPr id="13" name="TextBox 12"/>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rgbClr val="FFFFFF"/>
                    </a:gs>
                    <a:gs pos="30000">
                      <a:srgbClr val="FFFFFF"/>
                    </a:gs>
                  </a:gsLst>
                  <a:lin ang="5400000" scaled="0"/>
                </a:gradFill>
              </a:rPr>
              <a:t>LEARN</a:t>
            </a:r>
            <a:r>
              <a:rPr lang="en-US" sz="2000"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72960795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WALKIN - NORTH_AMERICA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echEd Logo"/>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0" name="Picture 2" descr="C:\Users\Justin\Desktop\_Work_in_Progress\_MS\1530\toolbox.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3" name="Picture 2"/>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96400" y="4552447"/>
            <a:ext cx="2671595" cy="1103910"/>
          </a:xfrm>
          <a:prstGeom prst="rect">
            <a:avLst/>
          </a:prstGeom>
        </p:spPr>
      </p:pic>
      <p:sp>
        <p:nvSpPr>
          <p:cNvPr id="17" name="TextBox 16"/>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rgbClr val="FFFFFF"/>
                    </a:gs>
                    <a:gs pos="30000">
                      <a:srgbClr val="FFFFFF"/>
                    </a:gs>
                  </a:gsLst>
                  <a:lin ang="5400000" scaled="0"/>
                </a:gradFill>
              </a:rPr>
              <a:t>LEARN</a:t>
            </a:r>
            <a:r>
              <a:rPr lang="en-US" sz="2000" spc="-70" dirty="0" smtClean="0">
                <a:gradFill>
                  <a:gsLst>
                    <a:gs pos="2917">
                      <a:srgbClr val="FFFFFF"/>
                    </a:gs>
                    <a:gs pos="30000">
                      <a:srgbClr val="FFFFFF"/>
                    </a:gs>
                  </a:gsLst>
                  <a:lin ang="5400000" scaled="0"/>
                </a:gradFill>
                <a:latin typeface="Segoe UI Light"/>
              </a:rPr>
              <a:t> WINDOWS AZURE</a:t>
            </a:r>
          </a:p>
        </p:txBody>
      </p:sp>
      <p:pic>
        <p:nvPicPr>
          <p:cNvPr id="18" name="Picture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b="50000"/>
          <a:stretch/>
        </p:blipFill>
        <p:spPr>
          <a:xfrm>
            <a:off x="335531" y="6132408"/>
            <a:ext cx="1478056" cy="725592"/>
          </a:xfrm>
          <a:prstGeom prst="rect">
            <a:avLst/>
          </a:prstGeom>
        </p:spPr>
      </p:pic>
      <p:pic>
        <p:nvPicPr>
          <p:cNvPr id="19" name="Picture 18"/>
          <p:cNvPicPr>
            <a:picLocks noChangeAspect="1"/>
          </p:cNvPicPr>
          <p:nvPr userDrawn="1"/>
        </p:nvPicPr>
        <p:blipFill rotWithShape="1">
          <a:blip r:embed="rId13" cstate="print">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20" name="Picture 19"/>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spTree>
    <p:extLst>
      <p:ext uri="{BB962C8B-B14F-4D97-AF65-F5344CB8AC3E}">
        <p14:creationId xmlns:p14="http://schemas.microsoft.com/office/powerpoint/2010/main" val="134306248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1" name="Rectangle 10"/>
          <p:cNvSpPr/>
          <p:nvPr userDrawn="1"/>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2" name="Rectangle 11"/>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3" name="Rectangle 12"/>
          <p:cNvSpPr/>
          <p:nvPr userDrawn="1"/>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2032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Demo</a:t>
            </a:r>
          </a:p>
        </p:txBody>
      </p:sp>
      <p:sp>
        <p:nvSpPr>
          <p:cNvPr id="3" name="Subtitle 2"/>
          <p:cNvSpPr>
            <a:spLocks noGrp="1"/>
          </p:cNvSpPr>
          <p:nvPr>
            <p:ph type="subTitle" idx="1"/>
          </p:nvPr>
        </p:nvSpPr>
        <p:spPr>
          <a:xfrm>
            <a:off x="4096031" y="4884103"/>
            <a:ext cx="6917109"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2" y="3391158"/>
            <a:ext cx="6917110" cy="914096"/>
          </a:xfrm>
        </p:spPr>
        <p:txBody>
          <a:bodyPr wrap="square" anchor="ctr">
            <a:noAutofit/>
          </a:bodyPr>
          <a:lstStyle>
            <a:lvl1pPr marL="0" indent="0">
              <a:buNone/>
              <a:defRPr sz="4000" b="1" spc="-100" baseline="0">
                <a:solidFill>
                  <a:schemeClr val="accent2">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7757" y="3519524"/>
            <a:ext cx="2164976" cy="2125612"/>
          </a:xfrm>
          <a:prstGeom prst="rect">
            <a:avLst/>
          </a:prstGeom>
        </p:spPr>
      </p:pic>
    </p:spTree>
    <p:extLst>
      <p:ext uri="{BB962C8B-B14F-4D97-AF65-F5344CB8AC3E}">
        <p14:creationId xmlns:p14="http://schemas.microsoft.com/office/powerpoint/2010/main" val="1930365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38771550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93030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617347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p:nvSpPr>
        <p:spPr bwMode="auto">
          <a:xfrm>
            <a:off x="-1" y="6574428"/>
            <a:ext cx="12188825" cy="28357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621941" y="113217"/>
            <a:ext cx="1477755" cy="740353"/>
          </a:xfrm>
          <a:prstGeom prst="rect">
            <a:avLst/>
          </a:prstGeom>
        </p:spPr>
      </p:pic>
      <p:sp>
        <p:nvSpPr>
          <p:cNvPr id="13" name="Rectangle 12"/>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5027407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91691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17"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pic>
        <p:nvPicPr>
          <p:cNvPr id="21" name="TechEd Logo"/>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1836384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6085" y="3314503"/>
            <a:ext cx="1055318" cy="1036132"/>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l="21790" r="25133"/>
          <a:stretch/>
        </p:blipFill>
        <p:spPr bwMode="black">
          <a:xfrm>
            <a:off x="2751511" y="3312727"/>
            <a:ext cx="947396" cy="1070958"/>
          </a:xfrm>
          <a:prstGeom prst="rect">
            <a:avLst/>
          </a:prstGeom>
        </p:spPr>
      </p:pic>
      <p:sp>
        <p:nvSpPr>
          <p:cNvPr id="17" name="Arrow Bar"/>
          <p:cNvSpPr/>
          <p:nvPr userDrawn="1"/>
        </p:nvSpPr>
        <p:spPr bwMode="auto">
          <a:xfrm>
            <a:off x="11349317" y="3183211"/>
            <a:ext cx="502023" cy="2823139"/>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TextBox 20"/>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609236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Tile"/>
          <p:cNvSpPr/>
          <p:nvPr userDrawn="1"/>
        </p:nvSpPr>
        <p:spPr bwMode="auto">
          <a:xfrm>
            <a:off x="4010026" y="3183212"/>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5" name="Rectangle 34"/>
          <p:cNvSpPr/>
          <p:nvPr/>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8" name="Rectangle 37"/>
          <p:cNvSpPr/>
          <p:nvPr/>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auto">
          <a:xfrm>
            <a:off x="2514069" y="468282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Rectangle 31"/>
          <p:cNvSpPr/>
          <p:nvPr/>
        </p:nvSpPr>
        <p:spPr bwMode="auto">
          <a:xfrm>
            <a:off x="1016507"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black">
          <a:xfrm>
            <a:off x="2665403" y="5122248"/>
            <a:ext cx="1033503" cy="521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65561" y="3403966"/>
            <a:ext cx="6870739" cy="553998"/>
          </a:xfrm>
        </p:spPr>
        <p:txBody>
          <a:bodyPr anchor="b" anchorCtr="0"/>
          <a:lstStyle>
            <a:lvl1pPr>
              <a:defRPr sz="4000" b="1" spc="-150" baseline="0">
                <a:solidFill>
                  <a:schemeClr val="accent1">
                    <a:alpha val="99000"/>
                  </a:schemeClr>
                </a:solidFill>
                <a:latin typeface="+mn-lt"/>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190961" y="4657255"/>
            <a:ext cx="6807239" cy="498598"/>
          </a:xfrm>
        </p:spPr>
        <p:txBody>
          <a:bodyPr>
            <a:noAutofit/>
          </a:bodyPr>
          <a:lstStyle>
            <a:lvl1pPr marL="0" indent="0">
              <a:spcBef>
                <a:spcPts val="0"/>
              </a:spcBef>
              <a:buNone/>
              <a:defRPr sz="1600" spc="-70" baseline="0">
                <a:gradFill>
                  <a:gsLst>
                    <a:gs pos="0">
                      <a:schemeClr val="tx2"/>
                    </a:gs>
                    <a:gs pos="100000">
                      <a:schemeClr val="tx2"/>
                    </a:gs>
                  </a:gsLst>
                  <a:lin ang="5400000" scaled="0"/>
                </a:gradFill>
                <a:latin typeface="+mn-lt"/>
              </a:defRPr>
            </a:lvl1pPr>
          </a:lstStyle>
          <a:p>
            <a:pPr lvl="0"/>
            <a:r>
              <a:rPr lang="en-US" dirty="0" smtClean="0"/>
              <a:t>Speaker Title</a:t>
            </a:r>
            <a:endParaRPr lang="en-US" dirty="0"/>
          </a:p>
        </p:txBody>
      </p:sp>
      <p:pic>
        <p:nvPicPr>
          <p:cNvPr id="45" name="Picture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black">
          <a:xfrm>
            <a:off x="1179948" y="3535286"/>
            <a:ext cx="1043065" cy="625839"/>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7491" y="4860859"/>
            <a:ext cx="1063912" cy="1044568"/>
          </a:xfrm>
          <a:prstGeom prst="rect">
            <a:avLst/>
          </a:prstGeom>
        </p:spPr>
      </p:pic>
      <p:pic>
        <p:nvPicPr>
          <p:cNvPr id="18" name="Picture 2" descr="C:\Users\Justin\Desktop\_Work_in_Progress\_MS\1530\toolbox.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91635" y="3436893"/>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37618" y="1822256"/>
            <a:ext cx="2381527" cy="915248"/>
          </a:xfrm>
          <a:prstGeom prst="rect">
            <a:avLst/>
          </a:prstGeom>
        </p:spPr>
      </p:pic>
      <p:sp>
        <p:nvSpPr>
          <p:cNvPr id="21" name="Arrow Bar"/>
          <p:cNvSpPr/>
          <p:nvPr userDrawn="1"/>
        </p:nvSpPr>
        <p:spPr bwMode="auto">
          <a:xfrm>
            <a:off x="11349317" y="3183211"/>
            <a:ext cx="502023" cy="28231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xtBox 21"/>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454314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4"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5"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1"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9"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0"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1"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52"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7" name="Rectangle 56"/>
          <p:cNvSpPr/>
          <p:nvPr userDrawn="1"/>
        </p:nvSpPr>
        <p:spPr bwMode="auto">
          <a:xfrm>
            <a:off x="2514069" y="3185266"/>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58" name="Rectangle 57"/>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0" name="Rectangle 59"/>
          <p:cNvSpPr/>
          <p:nvPr userDrawn="1"/>
        </p:nvSpPr>
        <p:spPr bwMode="auto">
          <a:xfrm>
            <a:off x="1016507" y="3185266"/>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61" name="Picture 6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918" y="4887234"/>
            <a:ext cx="956492" cy="939101"/>
          </a:xfrm>
          <a:prstGeom prst="rect">
            <a:avLst/>
          </a:prstGeom>
        </p:spPr>
      </p:pic>
      <p:pic>
        <p:nvPicPr>
          <p:cNvPr id="62" name="Picture 61"/>
          <p:cNvPicPr>
            <a:picLocks noChangeAspect="1"/>
          </p:cNvPicPr>
          <p:nvPr userDrawn="1"/>
        </p:nvPicPr>
        <p:blipFill rotWithShape="1">
          <a:blip r:embed="rId5">
            <a:extLst>
              <a:ext uri="{28A0092B-C50C-407E-A947-70E740481C1C}">
                <a14:useLocalDpi xmlns:a14="http://schemas.microsoft.com/office/drawing/2010/main" val="0"/>
              </a:ext>
            </a:extLst>
          </a:blip>
          <a:srcRect l="28411" t="5974" r="30263" b="6304"/>
          <a:stretch/>
        </p:blipFill>
        <p:spPr bwMode="black">
          <a:xfrm>
            <a:off x="2737312" y="3292658"/>
            <a:ext cx="889684" cy="1133130"/>
          </a:xfrm>
          <a:prstGeom prst="rect">
            <a:avLst/>
          </a:prstGeom>
        </p:spPr>
      </p:pic>
      <p:pic>
        <p:nvPicPr>
          <p:cNvPr id="63" name="Picture 6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089" y="3281642"/>
            <a:ext cx="1163080" cy="1141932"/>
          </a:xfrm>
          <a:prstGeom prst="rect">
            <a:avLst/>
          </a:prstGeom>
        </p:spPr>
      </p:pic>
      <p:sp>
        <p:nvSpPr>
          <p:cNvPr id="65" name="Rectangle 64"/>
          <p:cNvSpPr/>
          <p:nvPr userDrawn="1"/>
        </p:nvSpPr>
        <p:spPr bwMode="auto">
          <a:xfrm>
            <a:off x="2514069" y="4693844"/>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66" name="Picture 65"/>
          <p:cNvPicPr>
            <a:picLocks noChangeAspect="1"/>
          </p:cNvPicPr>
          <p:nvPr userDrawn="1"/>
        </p:nvPicPr>
        <p:blipFill rotWithShape="1">
          <a:blip r:embed="rId7">
            <a:extLst>
              <a:ext uri="{28A0092B-C50C-407E-A947-70E740481C1C}">
                <a14:useLocalDpi xmlns:a14="http://schemas.microsoft.com/office/drawing/2010/main" val="0"/>
              </a:ext>
            </a:extLst>
          </a:blip>
          <a:srcRect l="21790" r="25133"/>
          <a:stretch/>
        </p:blipFill>
        <p:spPr bwMode="black">
          <a:xfrm>
            <a:off x="2751511" y="4821305"/>
            <a:ext cx="947396" cy="1070958"/>
          </a:xfrm>
          <a:prstGeom prst="rect">
            <a:avLst/>
          </a:prstGeom>
        </p:spPr>
      </p:pic>
      <p:sp>
        <p:nvSpPr>
          <p:cNvPr id="68" name="Arrow Bar"/>
          <p:cNvSpPr/>
          <p:nvPr userDrawn="1"/>
        </p:nvSpPr>
        <p:spPr bwMode="auto">
          <a:xfrm>
            <a:off x="11349317" y="3183211"/>
            <a:ext cx="502023" cy="28231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9" name="TextBox 68"/>
          <p:cNvSpPr txBox="1"/>
          <p:nvPr userDrawn="1"/>
        </p:nvSpPr>
        <p:spPr>
          <a:xfrm rot="5400000">
            <a:off x="10178484" y="4457566"/>
            <a:ext cx="2820202" cy="276999"/>
          </a:xfrm>
          <a:prstGeom prst="rect">
            <a:avLst/>
          </a:prstGeom>
          <a:noFill/>
        </p:spPr>
        <p:txBody>
          <a:bodyPr wrap="square" lIns="0" tIns="0" rIns="0" bIns="0" rtlCol="0">
            <a:spAutoFit/>
          </a:bodyPr>
          <a:lstStyle/>
          <a:p>
            <a:pPr algn="ctr"/>
            <a:r>
              <a:rPr lang="en-US" b="1" spc="-70" dirty="0" smtClean="0">
                <a:gradFill>
                  <a:gsLst>
                    <a:gs pos="2917">
                      <a:srgbClr val="FFFFFF"/>
                    </a:gs>
                    <a:gs pos="30000">
                      <a:srgbClr val="FFFFFF"/>
                    </a:gs>
                  </a:gsLst>
                  <a:lin ang="5400000" scaled="0"/>
                </a:gradFill>
              </a:rPr>
              <a:t>LEARN</a:t>
            </a:r>
            <a:r>
              <a:rPr lang="en-US"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2348693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56359541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Video</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3">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6707" t="18131" r="23736" b="9074"/>
          <a:stretch/>
        </p:blipFill>
        <p:spPr bwMode="black">
          <a:xfrm>
            <a:off x="1223682" y="3536575"/>
            <a:ext cx="2380130" cy="2097743"/>
          </a:xfrm>
          <a:prstGeom prst="rect">
            <a:avLst/>
          </a:prstGeom>
        </p:spPr>
      </p:pic>
    </p:spTree>
    <p:extLst>
      <p:ext uri="{BB962C8B-B14F-4D97-AF65-F5344CB8AC3E}">
        <p14:creationId xmlns:p14="http://schemas.microsoft.com/office/powerpoint/2010/main" val="2569098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1" name="Rectangle 10"/>
          <p:cNvSpPr/>
          <p:nvPr userDrawn="1"/>
        </p:nvSpPr>
        <p:spPr bwMode="auto">
          <a:xfrm>
            <a:off x="2514069" y="3185266"/>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2" name="Rectangle 11"/>
          <p:cNvSpPr/>
          <p:nvPr userDrawn="1"/>
        </p:nvSpPr>
        <p:spPr bwMode="auto">
          <a:xfrm>
            <a:off x="1016507"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3" name="Rectangle 12"/>
          <p:cNvSpPr/>
          <p:nvPr userDrawn="1"/>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2032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Demo</a:t>
            </a:r>
          </a:p>
        </p:txBody>
      </p:sp>
      <p:sp>
        <p:nvSpPr>
          <p:cNvPr id="3" name="Subtitle 2"/>
          <p:cNvSpPr>
            <a:spLocks noGrp="1"/>
          </p:cNvSpPr>
          <p:nvPr>
            <p:ph type="subTitle" idx="1"/>
          </p:nvPr>
        </p:nvSpPr>
        <p:spPr>
          <a:xfrm>
            <a:off x="4096031" y="4884103"/>
            <a:ext cx="6917109"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2" y="3391158"/>
            <a:ext cx="6917110" cy="914096"/>
          </a:xfrm>
        </p:spPr>
        <p:txBody>
          <a:bodyPr wrap="square" anchor="ctr">
            <a:noAutofit/>
          </a:bodyPr>
          <a:lstStyle>
            <a:lvl1pPr marL="0" indent="0">
              <a:buNone/>
              <a:defRPr sz="4000" b="1" spc="-100" baseline="0">
                <a:solidFill>
                  <a:schemeClr val="accent2">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7757" y="3519524"/>
            <a:ext cx="2164976" cy="2125612"/>
          </a:xfrm>
          <a:prstGeom prst="rect">
            <a:avLst/>
          </a:prstGeom>
        </p:spPr>
      </p:pic>
    </p:spTree>
    <p:extLst>
      <p:ext uri="{BB962C8B-B14F-4D97-AF65-F5344CB8AC3E}">
        <p14:creationId xmlns:p14="http://schemas.microsoft.com/office/powerpoint/2010/main" val="459359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Video</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3">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6707" t="18131" r="23736" b="9074"/>
          <a:stretch/>
        </p:blipFill>
        <p:spPr bwMode="black">
          <a:xfrm>
            <a:off x="1223682" y="3536575"/>
            <a:ext cx="2380130" cy="2097743"/>
          </a:xfrm>
          <a:prstGeom prst="rect">
            <a:avLst/>
          </a:prstGeom>
        </p:spPr>
      </p:pic>
    </p:spTree>
    <p:extLst>
      <p:ext uri="{BB962C8B-B14F-4D97-AF65-F5344CB8AC3E}">
        <p14:creationId xmlns:p14="http://schemas.microsoft.com/office/powerpoint/2010/main" val="4265410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Partner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1">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853" y="3516372"/>
            <a:ext cx="2291020" cy="2249365"/>
          </a:xfrm>
          <a:prstGeom prst="rect">
            <a:avLst/>
          </a:prstGeom>
        </p:spPr>
      </p:pic>
    </p:spTree>
    <p:extLst>
      <p:ext uri="{BB962C8B-B14F-4D97-AF65-F5344CB8AC3E}">
        <p14:creationId xmlns:p14="http://schemas.microsoft.com/office/powerpoint/2010/main" val="1918191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Customer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4">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942" y="3404210"/>
            <a:ext cx="2556572" cy="2510089"/>
          </a:xfrm>
          <a:prstGeom prst="rect">
            <a:avLst/>
          </a:prstGeom>
        </p:spPr>
      </p:pic>
    </p:spTree>
    <p:extLst>
      <p:ext uri="{BB962C8B-B14F-4D97-AF65-F5344CB8AC3E}">
        <p14:creationId xmlns:p14="http://schemas.microsoft.com/office/powerpoint/2010/main" val="910602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Announcement</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6">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399131" y="3455894"/>
            <a:ext cx="4101357" cy="2460812"/>
          </a:xfrm>
          <a:prstGeom prst="rect">
            <a:avLst/>
          </a:prstGeom>
        </p:spPr>
      </p:pic>
    </p:spTree>
    <p:extLst>
      <p:ext uri="{BB962C8B-B14F-4D97-AF65-F5344CB8AC3E}">
        <p14:creationId xmlns:p14="http://schemas.microsoft.com/office/powerpoint/2010/main" val="675064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32947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8095816"/>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6139303"/>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78436991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373205451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Partner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1">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853" y="3516372"/>
            <a:ext cx="2291020" cy="2249365"/>
          </a:xfrm>
          <a:prstGeom prst="rect">
            <a:avLst/>
          </a:prstGeom>
        </p:spPr>
      </p:pic>
    </p:spTree>
    <p:extLst>
      <p:ext uri="{BB962C8B-B14F-4D97-AF65-F5344CB8AC3E}">
        <p14:creationId xmlns:p14="http://schemas.microsoft.com/office/powerpoint/2010/main" val="4212142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78575213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09682566"/>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36499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54016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WALKIN - EUROPE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b="50000"/>
          <a:stretch/>
        </p:blipFill>
        <p:spPr>
          <a:xfrm>
            <a:off x="335531" y="6132408"/>
            <a:ext cx="1478056" cy="725592"/>
          </a:xfrm>
          <a:prstGeom prst="rect">
            <a:avLst/>
          </a:prstGeom>
        </p:spPr>
      </p:pic>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2" name="Picture 11"/>
          <p:cNvPicPr>
            <a:picLocks noChangeAspect="1"/>
          </p:cNvPicPr>
          <p:nvPr userDrawn="1"/>
        </p:nvPicPr>
        <p:blipFill rotWithShape="1">
          <a:blip r:embed="rId9">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pic>
        <p:nvPicPr>
          <p:cNvPr id="9" name="Picture 2" descr="C:\Users\Justin\Desktop\_Work_in_Progress\_MS\1530\toolbox.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11" name="Picture 10"/>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96400" y="4552447"/>
            <a:ext cx="2671595" cy="1103911"/>
          </a:xfrm>
          <a:prstGeom prst="rect">
            <a:avLst/>
          </a:prstGeom>
        </p:spPr>
      </p:pic>
      <p:sp>
        <p:nvSpPr>
          <p:cNvPr id="13" name="TextBox 12"/>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rgbClr val="FFFFFF"/>
                    </a:gs>
                    <a:gs pos="30000">
                      <a:srgbClr val="FFFFFF"/>
                    </a:gs>
                  </a:gsLst>
                  <a:lin ang="5400000" scaled="0"/>
                </a:gradFill>
              </a:rPr>
              <a:t>LEARN</a:t>
            </a:r>
            <a:r>
              <a:rPr lang="en-US" sz="2000" spc="-70" dirty="0" smtClean="0">
                <a:gradFill>
                  <a:gsLst>
                    <a:gs pos="2917">
                      <a:srgbClr val="FFFFFF"/>
                    </a:gs>
                    <a:gs pos="30000">
                      <a:srgbClr val="FFFFFF"/>
                    </a:gs>
                  </a:gsLst>
                  <a:lin ang="5400000" scaled="0"/>
                </a:gradFill>
                <a:latin typeface="Segoe UI Light"/>
              </a:rPr>
              <a:t> WINDOWS AZURE</a:t>
            </a:r>
          </a:p>
        </p:txBody>
      </p:sp>
    </p:spTree>
    <p:extLst>
      <p:ext uri="{BB962C8B-B14F-4D97-AF65-F5344CB8AC3E}">
        <p14:creationId xmlns:p14="http://schemas.microsoft.com/office/powerpoint/2010/main" val="2944158015"/>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WALKIN - NORTH_AMERICA_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echEd Logo"/>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8530"/>
          <a:stretch/>
        </p:blipFill>
        <p:spPr bwMode="auto">
          <a:xfrm>
            <a:off x="9130552" y="5358064"/>
            <a:ext cx="641137" cy="323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l="25426" r="27183" b="38978"/>
          <a:stretch/>
        </p:blipFill>
        <p:spPr>
          <a:xfrm>
            <a:off x="5950729" y="6096495"/>
            <a:ext cx="985666" cy="76150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31413" y="2973723"/>
            <a:ext cx="2760203" cy="2710018"/>
          </a:xfrm>
          <a:prstGeom prst="rect">
            <a:avLst/>
          </a:prstGeom>
        </p:spPr>
      </p:pic>
      <p:pic>
        <p:nvPicPr>
          <p:cNvPr id="10" name="Picture 2" descr="C:\Users\Justin\Desktop\_Work_in_Progress\_MS\1530\toolbox.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06821" y="4666647"/>
            <a:ext cx="970748" cy="822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516" y="1416636"/>
            <a:ext cx="3589683" cy="1379555"/>
          </a:xfrm>
          <a:prstGeom prst="rect">
            <a:avLst/>
          </a:prstGeom>
        </p:spPr>
      </p:pic>
      <p:pic>
        <p:nvPicPr>
          <p:cNvPr id="3" name="Picture 2"/>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4660" y="6245090"/>
            <a:ext cx="1955838" cy="464313"/>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296400" y="4552447"/>
            <a:ext cx="2671595" cy="1103910"/>
          </a:xfrm>
          <a:prstGeom prst="rect">
            <a:avLst/>
          </a:prstGeom>
        </p:spPr>
      </p:pic>
      <p:sp>
        <p:nvSpPr>
          <p:cNvPr id="17" name="TextBox 16"/>
          <p:cNvSpPr txBox="1"/>
          <p:nvPr userDrawn="1"/>
        </p:nvSpPr>
        <p:spPr>
          <a:xfrm>
            <a:off x="2454442" y="6315955"/>
            <a:ext cx="2945330" cy="307777"/>
          </a:xfrm>
          <a:prstGeom prst="rect">
            <a:avLst/>
          </a:prstGeom>
          <a:noFill/>
        </p:spPr>
        <p:txBody>
          <a:bodyPr wrap="square" lIns="0" tIns="0" rIns="0" bIns="0" rtlCol="0">
            <a:spAutoFit/>
          </a:bodyPr>
          <a:lstStyle/>
          <a:p>
            <a:pPr algn="ctr"/>
            <a:r>
              <a:rPr lang="en-US" sz="2000" b="1" spc="-70" dirty="0" smtClean="0">
                <a:gradFill>
                  <a:gsLst>
                    <a:gs pos="2917">
                      <a:srgbClr val="FFFFFF"/>
                    </a:gs>
                    <a:gs pos="30000">
                      <a:srgbClr val="FFFFFF"/>
                    </a:gs>
                  </a:gsLst>
                  <a:lin ang="5400000" scaled="0"/>
                </a:gradFill>
              </a:rPr>
              <a:t>LEARN</a:t>
            </a:r>
            <a:r>
              <a:rPr lang="en-US" sz="2000" spc="-70" dirty="0" smtClean="0">
                <a:gradFill>
                  <a:gsLst>
                    <a:gs pos="2917">
                      <a:srgbClr val="FFFFFF"/>
                    </a:gs>
                    <a:gs pos="30000">
                      <a:srgbClr val="FFFFFF"/>
                    </a:gs>
                  </a:gsLst>
                  <a:lin ang="5400000" scaled="0"/>
                </a:gradFill>
                <a:latin typeface="Segoe UI Light"/>
              </a:rPr>
              <a:t> WINDOWS AZURE</a:t>
            </a:r>
          </a:p>
        </p:txBody>
      </p:sp>
      <p:pic>
        <p:nvPicPr>
          <p:cNvPr id="18" name="Picture 17"/>
          <p:cNvPicPr>
            <a:picLocks noChangeAspect="1"/>
          </p:cNvPicPr>
          <p:nvPr userDrawn="1"/>
        </p:nvPicPr>
        <p:blipFill rotWithShape="1">
          <a:blip r:embed="rId12">
            <a:extLst>
              <a:ext uri="{28A0092B-C50C-407E-A947-70E740481C1C}">
                <a14:useLocalDpi xmlns:a14="http://schemas.microsoft.com/office/drawing/2010/main" val="0"/>
              </a:ext>
            </a:extLst>
          </a:blip>
          <a:srcRect b="50000"/>
          <a:stretch/>
        </p:blipFill>
        <p:spPr>
          <a:xfrm>
            <a:off x="335531" y="6132408"/>
            <a:ext cx="1478056" cy="725592"/>
          </a:xfrm>
          <a:prstGeom prst="rect">
            <a:avLst/>
          </a:prstGeom>
        </p:spPr>
      </p:pic>
      <p:pic>
        <p:nvPicPr>
          <p:cNvPr id="19" name="Picture 18"/>
          <p:cNvPicPr>
            <a:picLocks noChangeAspect="1"/>
          </p:cNvPicPr>
          <p:nvPr userDrawn="1"/>
        </p:nvPicPr>
        <p:blipFill rotWithShape="1">
          <a:blip r:embed="rId13">
            <a:extLst>
              <a:ext uri="{28A0092B-C50C-407E-A947-70E740481C1C}">
                <a14:useLocalDpi xmlns:a14="http://schemas.microsoft.com/office/drawing/2010/main" val="0"/>
              </a:ext>
            </a:extLst>
          </a:blip>
          <a:srcRect l="26418" r="24915" b="4055"/>
          <a:stretch/>
        </p:blipFill>
        <p:spPr>
          <a:xfrm>
            <a:off x="4226124" y="4463040"/>
            <a:ext cx="1113975" cy="1317695"/>
          </a:xfrm>
          <a:prstGeom prst="rect">
            <a:avLst/>
          </a:prstGeom>
        </p:spPr>
      </p:pic>
      <p:pic>
        <p:nvPicPr>
          <p:cNvPr id="20" name="Picture 19"/>
          <p:cNvPicPr>
            <a:picLocks noChangeAspect="1"/>
          </p:cNvPicPr>
          <p:nvPr userDrawn="1"/>
        </p:nvPicPr>
        <p:blipFill rotWithShape="1">
          <a:blip r:embed="rId14">
            <a:extLst>
              <a:ext uri="{28A0092B-C50C-407E-A947-70E740481C1C}">
                <a14:useLocalDpi xmlns:a14="http://schemas.microsoft.com/office/drawing/2010/main" val="0"/>
              </a:ext>
            </a:extLst>
          </a:blip>
          <a:srcRect l="24061" t="4833" r="26116"/>
          <a:stretch/>
        </p:blipFill>
        <p:spPr>
          <a:xfrm>
            <a:off x="10912518" y="2862281"/>
            <a:ext cx="1052135" cy="1205812"/>
          </a:xfrm>
          <a:prstGeom prst="rect">
            <a:avLst/>
          </a:prstGeom>
        </p:spPr>
      </p:pic>
    </p:spTree>
    <p:extLst>
      <p:ext uri="{BB962C8B-B14F-4D97-AF65-F5344CB8AC3E}">
        <p14:creationId xmlns:p14="http://schemas.microsoft.com/office/powerpoint/2010/main" val="49098037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5494412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87879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2891102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p:nvSpPr>
        <p:spPr bwMode="auto">
          <a:xfrm>
            <a:off x="-1" y="6574428"/>
            <a:ext cx="12188825" cy="28357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621941" y="113217"/>
            <a:ext cx="1477755" cy="740353"/>
          </a:xfrm>
          <a:prstGeom prst="rect">
            <a:avLst/>
          </a:prstGeom>
        </p:spPr>
      </p:pic>
      <p:sp>
        <p:nvSpPr>
          <p:cNvPr id="13" name="Rectangle 12"/>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6406974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5" name="Rectangle 14"/>
          <p:cNvSpPr/>
          <p:nvPr userDrawn="1"/>
        </p:nvSpPr>
        <p:spPr bwMode="auto">
          <a:xfrm>
            <a:off x="1016507" y="3185266"/>
            <a:ext cx="2823442" cy="282344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1" y="1635447"/>
            <a:ext cx="690687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4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Customer</a:t>
            </a:r>
          </a:p>
        </p:txBody>
      </p:sp>
      <p:sp>
        <p:nvSpPr>
          <p:cNvPr id="3" name="Subtitle 2"/>
          <p:cNvSpPr>
            <a:spLocks noGrp="1"/>
          </p:cNvSpPr>
          <p:nvPr>
            <p:ph type="subTitle" idx="1"/>
          </p:nvPr>
        </p:nvSpPr>
        <p:spPr>
          <a:xfrm>
            <a:off x="4096031" y="4884103"/>
            <a:ext cx="6903662"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1" y="3391158"/>
            <a:ext cx="6903663" cy="914096"/>
          </a:xfrm>
        </p:spPr>
        <p:txBody>
          <a:bodyPr wrap="square" anchor="ctr">
            <a:noAutofit/>
          </a:bodyPr>
          <a:lstStyle>
            <a:lvl1pPr marL="0" indent="0">
              <a:buNone/>
              <a:defRPr sz="4000" b="1" spc="-100" baseline="0">
                <a:solidFill>
                  <a:schemeClr val="accent4">
                    <a:alpha val="99000"/>
                  </a:schemeClr>
                </a:solidFill>
                <a:latin typeface="+mn-lt"/>
              </a:defRPr>
            </a:lvl1pPr>
          </a:lstStyle>
          <a:p>
            <a:pPr lvl="0"/>
            <a:r>
              <a:rPr lang="en-US" smtClean="0"/>
              <a:t>Click to 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40" y="1749965"/>
            <a:ext cx="2638447" cy="108755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942" y="3404210"/>
            <a:ext cx="2556572" cy="2510089"/>
          </a:xfrm>
          <a:prstGeom prst="rect">
            <a:avLst/>
          </a:prstGeom>
        </p:spPr>
      </p:pic>
    </p:spTree>
    <p:extLst>
      <p:ext uri="{BB962C8B-B14F-4D97-AF65-F5344CB8AC3E}">
        <p14:creationId xmlns:p14="http://schemas.microsoft.com/office/powerpoint/2010/main" val="3753482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816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6728248"/>
      </p:ext>
    </p:extLst>
  </p:cSld>
  <p:clrMap bg1="dk1" tx1="lt1" bg2="dk2" tx2="lt2" accent1="accent1" accent2="accent2" accent3="accent3" accent4="accent4" accent5="accent5" accent6="accent6" hlink="hlink" folHlink="folHlink"/>
  <p:sldLayoutIdLst>
    <p:sldLayoutId id="2147484098" r:id="rId1"/>
    <p:sldLayoutId id="2147484108" r:id="rId2"/>
    <p:sldLayoutId id="2147484107" r:id="rId3"/>
    <p:sldLayoutId id="2147484110" r:id="rId4"/>
    <p:sldLayoutId id="2147484085" r:id="rId5"/>
    <p:sldLayoutId id="2147484086" r:id="rId6"/>
    <p:sldLayoutId id="2147484099" r:id="rId7"/>
    <p:sldLayoutId id="2147484100" r:id="rId8"/>
    <p:sldLayoutId id="2147484102" r:id="rId9"/>
    <p:sldLayoutId id="2147484101"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 id="2147484105" r:id="rId20"/>
    <p:sldLayoutId id="2147484106" r:id="rId21"/>
    <p:sldLayoutId id="2147484097" r:id="rId22"/>
    <p:sldLayoutId id="2147484111" r:id="rId23"/>
    <p:sldLayoutId id="2147484115" r:id="rId24"/>
    <p:sldLayoutId id="2147484117" r:id="rId25"/>
    <p:sldLayoutId id="2147484118" r:id="rId2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48" r:id="rId4"/>
    <p:sldLayoutId id="2147484061" r:id="rId5"/>
    <p:sldLayoutId id="2147484062" r:id="rId6"/>
    <p:sldLayoutId id="2147484049" r:id="rId7"/>
    <p:sldLayoutId id="2147484063" r:id="rId8"/>
    <p:sldLayoutId id="2147484064" r:id="rId9"/>
    <p:sldLayoutId id="2147484057" r:id="rId10"/>
    <p:sldLayoutId id="2147484065" r:id="rId11"/>
    <p:sldLayoutId id="2147484066"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948917"/>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 id="2147484138" r:id="rId19"/>
    <p:sldLayoutId id="2147484139" r:id="rId20"/>
    <p:sldLayoutId id="2147484140" r:id="rId21"/>
    <p:sldLayoutId id="2147484141" r:id="rId22"/>
    <p:sldLayoutId id="2147484142" r:id="rId23"/>
    <p:sldLayoutId id="2147484143" r:id="rId24"/>
    <p:sldLayoutId id="2147484144" r:id="rId25"/>
    <p:sldLayoutId id="2147484145" r:id="rId2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7056099"/>
      </p:ext>
    </p:extLst>
  </p:cSld>
  <p:clrMap bg1="dk1" tx1="lt1" bg2="dk2" tx2="lt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 id="2147484167" r:id="rId21"/>
    <p:sldLayoutId id="2147484168" r:id="rId22"/>
    <p:sldLayoutId id="2147484169" r:id="rId23"/>
    <p:sldLayoutId id="2147484170" r:id="rId24"/>
    <p:sldLayoutId id="2147484171" r:id="rId25"/>
    <p:sldLayoutId id="2147484172" r:id="rId2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microsoft.com/office/2007/relationships/hdphoto" Target="../media/hdphoto1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7.png"/><Relationship Id="rId12" Type="http://schemas.openxmlformats.org/officeDocument/2006/relationships/hyperlink" Target="http://microsoft.com/msdn" TargetMode="External"/><Relationship Id="rId2" Type="http://schemas.openxmlformats.org/officeDocument/2006/relationships/notesSlide" Target="../notesSlides/notesSlide29.xml"/><Relationship Id="rId1" Type="http://schemas.openxmlformats.org/officeDocument/2006/relationships/slideLayout" Target="../slideLayouts/slideLayout81.xml"/><Relationship Id="rId6" Type="http://schemas.openxmlformats.org/officeDocument/2006/relationships/image" Target="../media/image76.emf"/><Relationship Id="rId11" Type="http://schemas.microsoft.com/office/2007/relationships/hdphoto" Target="../media/hdphoto14.wdp"/><Relationship Id="rId5" Type="http://schemas.openxmlformats.org/officeDocument/2006/relationships/hyperlink" Target="http://northamerica.msteched.com/" TargetMode="External"/><Relationship Id="rId10" Type="http://schemas.openxmlformats.org/officeDocument/2006/relationships/image" Target="../media/image78.png"/><Relationship Id="rId4" Type="http://schemas.microsoft.com/office/2007/relationships/hdphoto" Target="../media/hdphoto13.wdp"/><Relationship Id="rId9" Type="http://schemas.openxmlformats.org/officeDocument/2006/relationships/hyperlink" Target="http://microsoft.com/tech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6.wdp"/></Relationships>
</file>

<file path=ppt/slides/_rels/slide30.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notesSlide" Target="../notesSlides/notesSlide30.xml"/><Relationship Id="rId1" Type="http://schemas.openxmlformats.org/officeDocument/2006/relationships/slideLayout" Target="../slideLayouts/slideLayout8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png"/><Relationship Id="rId9" Type="http://schemas.openxmlformats.org/officeDocument/2006/relationships/image" Target="../media/image86.jpe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81.xml"/><Relationship Id="rId5" Type="http://schemas.openxmlformats.org/officeDocument/2006/relationships/image" Target="../media/image7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wmf"/></Relationships>
</file>

<file path=ppt/slides/_rels/slide6.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notesSlide" Target="../notesSlides/notesSlide6.xml"/><Relationship Id="rId18" Type="http://schemas.openxmlformats.org/officeDocument/2006/relationships/image" Target="../media/image64.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slideLayout" Target="../slideLayouts/slideLayout17.xml"/><Relationship Id="rId17" Type="http://schemas.openxmlformats.org/officeDocument/2006/relationships/image" Target="../media/image63.png"/><Relationship Id="rId2" Type="http://schemas.openxmlformats.org/officeDocument/2006/relationships/tags" Target="../tags/tag1.xml"/><Relationship Id="rId16" Type="http://schemas.openxmlformats.org/officeDocument/2006/relationships/image" Target="../media/image62.pn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image" Target="../media/image61.emf"/><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61.emf"/><Relationship Id="rId18" Type="http://schemas.openxmlformats.org/officeDocument/2006/relationships/image" Target="../media/image68.png"/><Relationship Id="rId3" Type="http://schemas.openxmlformats.org/officeDocument/2006/relationships/tags" Target="../tags/tag12.xml"/><Relationship Id="rId21" Type="http://schemas.microsoft.com/office/2007/relationships/hdphoto" Target="../media/hdphoto9.wdp"/><Relationship Id="rId7" Type="http://schemas.openxmlformats.org/officeDocument/2006/relationships/tags" Target="../tags/tag16.xml"/><Relationship Id="rId12" Type="http://schemas.openxmlformats.org/officeDocument/2006/relationships/oleObject" Target="../embeddings/oleObject2.bin"/><Relationship Id="rId17" Type="http://schemas.openxmlformats.org/officeDocument/2006/relationships/image" Target="../media/image67.png"/><Relationship Id="rId2" Type="http://schemas.openxmlformats.org/officeDocument/2006/relationships/tags" Target="../tags/tag11.xml"/><Relationship Id="rId16" Type="http://schemas.openxmlformats.org/officeDocument/2006/relationships/image" Target="../media/image66.png"/><Relationship Id="rId20" Type="http://schemas.openxmlformats.org/officeDocument/2006/relationships/image" Target="../media/image69.png"/><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notesSlide" Target="../notesSlides/notesSlide7.xml"/><Relationship Id="rId5" Type="http://schemas.openxmlformats.org/officeDocument/2006/relationships/tags" Target="../tags/tag14.xml"/><Relationship Id="rId15" Type="http://schemas.microsoft.com/office/2007/relationships/hdphoto" Target="../media/hdphoto7.wdp"/><Relationship Id="rId23" Type="http://schemas.microsoft.com/office/2007/relationships/hdphoto" Target="../media/hdphoto10.wdp"/><Relationship Id="rId10" Type="http://schemas.openxmlformats.org/officeDocument/2006/relationships/slideLayout" Target="../slideLayouts/slideLayout17.xml"/><Relationship Id="rId19" Type="http://schemas.microsoft.com/office/2007/relationships/hdphoto" Target="../media/hdphoto8.wdp"/><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65.png"/><Relationship Id="rId22"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Cloud-Ready Data Services</a:t>
            </a:r>
            <a:endParaRPr lang="en-US" dirty="0"/>
          </a:p>
        </p:txBody>
      </p:sp>
      <p:sp>
        <p:nvSpPr>
          <p:cNvPr id="5" name="Text Placeholder 4"/>
          <p:cNvSpPr>
            <a:spLocks noGrp="1"/>
          </p:cNvSpPr>
          <p:nvPr>
            <p:ph type="body" sz="quarter" idx="12"/>
          </p:nvPr>
        </p:nvSpPr>
        <p:spPr/>
        <p:txBody>
          <a:bodyPr/>
          <a:lstStyle/>
          <a:p>
            <a:r>
              <a:rPr lang="en-US" sz="1800" dirty="0" smtClean="0"/>
              <a:t>Quentin Clark</a:t>
            </a:r>
          </a:p>
          <a:p>
            <a:r>
              <a:rPr lang="en-US" sz="1800" dirty="0" smtClean="0"/>
              <a:t>Corporate Vice President</a:t>
            </a:r>
          </a:p>
          <a:p>
            <a:r>
              <a:rPr lang="en-US" sz="1800" dirty="0" smtClean="0"/>
              <a:t>Microsoft Corporation</a:t>
            </a:r>
            <a:endParaRPr lang="en-US" sz="1800" dirty="0"/>
          </a:p>
        </p:txBody>
      </p:sp>
      <p:sp>
        <p:nvSpPr>
          <p:cNvPr id="2" name="TextBox 1"/>
          <p:cNvSpPr txBox="1"/>
          <p:nvPr/>
        </p:nvSpPr>
        <p:spPr>
          <a:xfrm>
            <a:off x="520700" y="225425"/>
            <a:ext cx="4067203" cy="276999"/>
          </a:xfrm>
          <a:prstGeom prst="rect">
            <a:avLst/>
          </a:prstGeom>
          <a:noFill/>
        </p:spPr>
        <p:txBody>
          <a:bodyPr wrap="square" lIns="0" tIns="0" rIns="0" bIns="0" rtlCol="0">
            <a:spAutoFit/>
          </a:bodyPr>
          <a:lstStyle/>
          <a:p>
            <a:r>
              <a:rPr lang="en-US" spc="-70" dirty="0" smtClean="0">
                <a:gradFill>
                  <a:gsLst>
                    <a:gs pos="2917">
                      <a:schemeClr val="tx1"/>
                    </a:gs>
                    <a:gs pos="30000">
                      <a:schemeClr val="tx1"/>
                    </a:gs>
                  </a:gsLst>
                  <a:lin ang="5400000" scaled="0"/>
                </a:gradFill>
              </a:rPr>
              <a:t>AZR208</a:t>
            </a:r>
            <a:endParaRPr lang="en-US" spc="-7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044405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62834" y="1719440"/>
            <a:ext cx="4209393" cy="42093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19113" y="163697"/>
            <a:ext cx="11149013" cy="747897"/>
          </a:xfrm>
        </p:spPr>
        <p:txBody>
          <a:bodyPr/>
          <a:lstStyle/>
          <a:p>
            <a:r>
              <a:rPr lang="en-US" sz="5400" dirty="0">
                <a:gradFill>
                  <a:gsLst>
                    <a:gs pos="1250">
                      <a:schemeClr val="tx1"/>
                    </a:gs>
                    <a:gs pos="100000">
                      <a:schemeClr val="tx1"/>
                    </a:gs>
                  </a:gsLst>
                  <a:lin ang="5400000" scaled="0"/>
                </a:gradFill>
                <a:latin typeface="+mj-lt"/>
              </a:rPr>
              <a:t>Windows Azure SQL Database</a:t>
            </a:r>
          </a:p>
        </p:txBody>
      </p:sp>
      <p:sp>
        <p:nvSpPr>
          <p:cNvPr id="4" name="Rectangle 3"/>
          <p:cNvSpPr/>
          <p:nvPr/>
        </p:nvSpPr>
        <p:spPr bwMode="auto">
          <a:xfrm>
            <a:off x="4903076" y="1719440"/>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Relational </a:t>
            </a:r>
            <a:r>
              <a:rPr lang="en-US" sz="2400" spc="-51" dirty="0" smtClean="0">
                <a:gradFill>
                  <a:gsLst>
                    <a:gs pos="0">
                      <a:schemeClr val="tx1"/>
                    </a:gs>
                    <a:gs pos="100000">
                      <a:schemeClr val="tx1"/>
                    </a:gs>
                  </a:gsLst>
                  <a:lin ang="5400000" scaled="0"/>
                </a:gradFill>
              </a:rPr>
              <a:t>database as a service</a:t>
            </a:r>
            <a:endParaRPr lang="en-US" sz="2400" spc="-51" dirty="0">
              <a:gradFill>
                <a:gsLst>
                  <a:gs pos="0">
                    <a:schemeClr val="tx1"/>
                  </a:gs>
                  <a:gs pos="100000">
                    <a:schemeClr val="tx1"/>
                  </a:gs>
                </a:gsLst>
                <a:lin ang="5400000" scaled="0"/>
              </a:gradFill>
            </a:endParaRPr>
          </a:p>
        </p:txBody>
      </p:sp>
      <p:sp>
        <p:nvSpPr>
          <p:cNvPr id="7" name="Rectangle 6"/>
          <p:cNvSpPr/>
          <p:nvPr/>
        </p:nvSpPr>
        <p:spPr bwMode="auto">
          <a:xfrm>
            <a:off x="4903076" y="2817771"/>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Fully </a:t>
            </a:r>
            <a:r>
              <a:rPr lang="en-US" sz="2400" spc="-51" dirty="0" smtClean="0">
                <a:gradFill>
                  <a:gsLst>
                    <a:gs pos="0">
                      <a:schemeClr val="tx1"/>
                    </a:gs>
                    <a:gs pos="100000">
                      <a:schemeClr val="tx1"/>
                    </a:gs>
                  </a:gsLst>
                  <a:lin ang="5400000" scaled="0"/>
                </a:gradFill>
              </a:rPr>
              <a:t>managed</a:t>
            </a:r>
            <a:endParaRPr lang="en-US" sz="2400" spc="-51" dirty="0">
              <a:gradFill>
                <a:gsLst>
                  <a:gs pos="0">
                    <a:schemeClr val="tx1"/>
                  </a:gs>
                  <a:gs pos="100000">
                    <a:schemeClr val="tx1"/>
                  </a:gs>
                </a:gsLst>
                <a:lin ang="5400000" scaled="0"/>
              </a:gradFill>
            </a:endParaRPr>
          </a:p>
        </p:txBody>
      </p:sp>
      <p:sp>
        <p:nvSpPr>
          <p:cNvPr id="8" name="Rectangle 7"/>
          <p:cNvSpPr/>
          <p:nvPr/>
        </p:nvSpPr>
        <p:spPr bwMode="auto">
          <a:xfrm>
            <a:off x="4903076" y="3916102"/>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High availability, </a:t>
            </a:r>
            <a:r>
              <a:rPr lang="en-US" sz="2400" spc="-51" dirty="0" smtClean="0">
                <a:gradFill>
                  <a:gsLst>
                    <a:gs pos="0">
                      <a:schemeClr val="tx1"/>
                    </a:gs>
                    <a:gs pos="100000">
                      <a:schemeClr val="tx1"/>
                    </a:gs>
                  </a:gsLst>
                  <a:lin ang="5400000" scaled="0"/>
                </a:gradFill>
              </a:rPr>
              <a:t>scalability</a:t>
            </a:r>
            <a:r>
              <a:rPr lang="en-US" sz="2400" spc="-51" dirty="0">
                <a:gradFill>
                  <a:gsLst>
                    <a:gs pos="0">
                      <a:schemeClr val="tx1"/>
                    </a:gs>
                    <a:gs pos="100000">
                      <a:schemeClr val="tx1"/>
                    </a:gs>
                  </a:gsLst>
                  <a:lin ang="5400000" scaled="0"/>
                </a:gradFill>
              </a:rPr>
              <a:t>, &amp; </a:t>
            </a:r>
            <a:r>
              <a:rPr lang="en-US" sz="2400" spc="-51" dirty="0" smtClean="0">
                <a:gradFill>
                  <a:gsLst>
                    <a:gs pos="0">
                      <a:schemeClr val="tx1"/>
                    </a:gs>
                    <a:gs pos="100000">
                      <a:schemeClr val="tx1"/>
                    </a:gs>
                  </a:gsLst>
                  <a:lin ang="5400000" scaled="0"/>
                </a:gradFill>
              </a:rPr>
              <a:t>global reach</a:t>
            </a:r>
            <a:endParaRPr lang="en-US" sz="2400" spc="-51" dirty="0">
              <a:gradFill>
                <a:gsLst>
                  <a:gs pos="0">
                    <a:schemeClr val="tx1"/>
                  </a:gs>
                  <a:gs pos="100000">
                    <a:schemeClr val="tx1"/>
                  </a:gs>
                </a:gsLst>
                <a:lin ang="5400000" scaled="0"/>
              </a:gradFill>
            </a:endParaRPr>
          </a:p>
        </p:txBody>
      </p:sp>
      <p:sp>
        <p:nvSpPr>
          <p:cNvPr id="9" name="Rectangle 8"/>
          <p:cNvSpPr/>
          <p:nvPr/>
        </p:nvSpPr>
        <p:spPr bwMode="auto">
          <a:xfrm>
            <a:off x="4903076" y="5014433"/>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Familiar language and framework support</a:t>
            </a:r>
            <a:endParaRPr lang="en-US" sz="2400" spc="-51" dirty="0">
              <a:gradFill>
                <a:gsLst>
                  <a:gs pos="0">
                    <a:schemeClr val="tx1"/>
                  </a:gs>
                  <a:gs pos="100000">
                    <a:schemeClr val="tx1"/>
                  </a:gs>
                </a:gsLst>
                <a:lin ang="5400000" scaled="0"/>
              </a:gra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77" y="2373995"/>
            <a:ext cx="3387505" cy="2716351"/>
          </a:xfrm>
          <a:prstGeom prst="rect">
            <a:avLst/>
          </a:prstGeom>
        </p:spPr>
      </p:pic>
    </p:spTree>
    <p:extLst>
      <p:ext uri="{BB962C8B-B14F-4D97-AF65-F5344CB8AC3E}">
        <p14:creationId xmlns:p14="http://schemas.microsoft.com/office/powerpoint/2010/main" val="33890965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Familiar and Consistent Tools</a:t>
            </a:r>
            <a:endParaRPr lang="en-US" dirty="0"/>
          </a:p>
        </p:txBody>
      </p:sp>
      <p:pic>
        <p:nvPicPr>
          <p:cNvPr id="9" name="Content Placeholder 4"/>
          <p:cNvPicPr>
            <a:picLocks noChangeAspect="1"/>
          </p:cNvPicPr>
          <p:nvPr/>
        </p:nvPicPr>
        <p:blipFill rotWithShape="1">
          <a:blip r:embed="rId3">
            <a:extLst>
              <a:ext uri="{BEBA8EAE-BF5A-486C-A8C5-ECC9F3942E4B}">
                <a14:imgProps xmlns:a14="http://schemas.microsoft.com/office/drawing/2010/main">
                  <a14:imgLayer r:embed="rId4">
                    <a14:imgEffect>
                      <a14:sharpenSoften amount="29000"/>
                    </a14:imgEffect>
                  </a14:imgLayer>
                </a14:imgProps>
              </a:ext>
              <a:ext uri="{28A0092B-C50C-407E-A947-70E740481C1C}">
                <a14:useLocalDpi xmlns:a14="http://schemas.microsoft.com/office/drawing/2010/main" val="0"/>
              </a:ext>
            </a:extLst>
          </a:blip>
          <a:srcRect/>
          <a:stretch/>
        </p:blipFill>
        <p:spPr>
          <a:xfrm>
            <a:off x="373932" y="2249347"/>
            <a:ext cx="5683133" cy="3093094"/>
          </a:xfrm>
          <a:prstGeom prst="rect">
            <a:avLst/>
          </a:prstGeom>
          <a:solidFill>
            <a:schemeClr val="bg1"/>
          </a:solidFill>
          <a:ln>
            <a:noFill/>
          </a:ln>
          <a:effectLst>
            <a:innerShdw blurRad="304800">
              <a:prstClr val="black"/>
            </a:innerShdw>
          </a:effectLst>
        </p:spPr>
      </p:pic>
      <p:sp>
        <p:nvSpPr>
          <p:cNvPr id="8" name="Rectangle 7"/>
          <p:cNvSpPr/>
          <p:nvPr/>
        </p:nvSpPr>
        <p:spPr bwMode="auto">
          <a:xfrm>
            <a:off x="6353503" y="2122052"/>
            <a:ext cx="5314622" cy="95298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600"/>
              </a:spcBef>
            </a:pPr>
            <a:r>
              <a:rPr lang="en-US" sz="2400" spc="-51" dirty="0">
                <a:gradFill>
                  <a:gsLst>
                    <a:gs pos="0">
                      <a:schemeClr val="tx1"/>
                    </a:gs>
                    <a:gs pos="100000">
                      <a:schemeClr val="tx1"/>
                    </a:gs>
                  </a:gsLst>
                  <a:lin ang="5400000" scaled="0"/>
                </a:gradFill>
              </a:rPr>
              <a:t>Visual Studio </a:t>
            </a:r>
          </a:p>
        </p:txBody>
      </p:sp>
      <p:sp>
        <p:nvSpPr>
          <p:cNvPr id="11" name="Rectangle 10"/>
          <p:cNvSpPr/>
          <p:nvPr/>
        </p:nvSpPr>
        <p:spPr bwMode="auto">
          <a:xfrm>
            <a:off x="6353503" y="3325201"/>
            <a:ext cx="5314622" cy="95298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600"/>
              </a:spcBef>
            </a:pPr>
            <a:r>
              <a:rPr lang="en-US" sz="2400" spc="-51" dirty="0">
                <a:gradFill>
                  <a:gsLst>
                    <a:gs pos="0">
                      <a:schemeClr val="tx1"/>
                    </a:gs>
                    <a:gs pos="100000">
                      <a:schemeClr val="tx1"/>
                    </a:gs>
                  </a:gsLst>
                  <a:lin ang="5400000" scaled="0"/>
                </a:gradFill>
              </a:rPr>
              <a:t>SQL Server Management </a:t>
            </a:r>
            <a:r>
              <a:rPr lang="en-US" sz="2400" spc="-51" dirty="0" smtClean="0">
                <a:gradFill>
                  <a:gsLst>
                    <a:gs pos="0">
                      <a:schemeClr val="tx1"/>
                    </a:gs>
                    <a:gs pos="100000">
                      <a:schemeClr val="tx1"/>
                    </a:gs>
                  </a:gsLst>
                  <a:lin ang="5400000" scaled="0"/>
                </a:gradFill>
              </a:rPr>
              <a:t>Studio</a:t>
            </a:r>
            <a:endParaRPr lang="en-US" sz="2400" spc="-51" dirty="0">
              <a:gradFill>
                <a:gsLst>
                  <a:gs pos="0">
                    <a:schemeClr val="tx1"/>
                  </a:gs>
                  <a:gs pos="100000">
                    <a:schemeClr val="tx1"/>
                  </a:gs>
                </a:gsLst>
                <a:lin ang="5400000" scaled="0"/>
              </a:gradFill>
            </a:endParaRPr>
          </a:p>
        </p:txBody>
      </p:sp>
      <p:sp>
        <p:nvSpPr>
          <p:cNvPr id="12" name="Rectangle 11"/>
          <p:cNvSpPr/>
          <p:nvPr/>
        </p:nvSpPr>
        <p:spPr bwMode="auto">
          <a:xfrm>
            <a:off x="6353503" y="4528349"/>
            <a:ext cx="5314622" cy="95298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600"/>
              </a:spcBef>
            </a:pPr>
            <a:r>
              <a:rPr lang="en-US" sz="2400" spc="-51" dirty="0" smtClean="0">
                <a:gradFill>
                  <a:gsLst>
                    <a:gs pos="0">
                      <a:schemeClr val="tx1"/>
                    </a:gs>
                    <a:gs pos="100000">
                      <a:schemeClr val="tx1"/>
                    </a:gs>
                  </a:gsLst>
                  <a:lin ang="5400000" scaled="0"/>
                </a:gradFill>
              </a:rPr>
              <a:t>Manage.WindowsAzure.com</a:t>
            </a:r>
            <a:endParaRPr lang="en-US" sz="2400" spc="-51"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89568370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r>
              <a:rPr lang="en-US" dirty="0" smtClean="0"/>
              <a:t>David Robinson</a:t>
            </a:r>
          </a:p>
        </p:txBody>
      </p:sp>
      <p:sp>
        <p:nvSpPr>
          <p:cNvPr id="26" name="Text Placeholder 25"/>
          <p:cNvSpPr>
            <a:spLocks noGrp="1"/>
          </p:cNvSpPr>
          <p:nvPr>
            <p:ph type="body" sz="quarter" idx="11"/>
          </p:nvPr>
        </p:nvSpPr>
        <p:spPr/>
        <p:txBody>
          <a:bodyPr/>
          <a:lstStyle/>
          <a:p>
            <a:r>
              <a:rPr lang="en-US" dirty="0" smtClean="0"/>
              <a:t>Windows Azure SQL Database</a:t>
            </a:r>
            <a:endParaRPr lang="en-US" dirty="0"/>
          </a:p>
        </p:txBody>
      </p:sp>
    </p:spTree>
    <p:extLst>
      <p:ext uri="{BB962C8B-B14F-4D97-AF65-F5344CB8AC3E}">
        <p14:creationId xmlns:p14="http://schemas.microsoft.com/office/powerpoint/2010/main" val="3182007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18359" y="4151349"/>
            <a:ext cx="3453500" cy="1527048"/>
            <a:chOff x="203147" y="4311316"/>
            <a:chExt cx="3453500" cy="1527048"/>
          </a:xfrm>
        </p:grpSpPr>
        <p:sp>
          <p:nvSpPr>
            <p:cNvPr id="175" name="Rectangle 174"/>
            <p:cNvSpPr/>
            <p:nvPr/>
          </p:nvSpPr>
          <p:spPr>
            <a:xfrm>
              <a:off x="203147" y="4311316"/>
              <a:ext cx="3453500" cy="1527048"/>
            </a:xfrm>
            <a:prstGeom prst="rect">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lIns="121899" tIns="109728" rIns="121899" bIns="60949" rtlCol="0" anchor="t" anchorCtr="1"/>
            <a:lstStyle/>
            <a:p>
              <a:pPr algn="ctr"/>
              <a:r>
                <a:rPr lang="en-US" sz="2100" b="1" dirty="0">
                  <a:gradFill>
                    <a:gsLst>
                      <a:gs pos="0">
                        <a:schemeClr val="tx1"/>
                      </a:gs>
                      <a:gs pos="100000">
                        <a:schemeClr val="tx1"/>
                      </a:gs>
                    </a:gsLst>
                    <a:lin ang="5400000" scaled="0"/>
                  </a:gradFill>
                </a:rPr>
                <a:t>Backend </a:t>
              </a:r>
              <a:r>
                <a:rPr lang="en-US" sz="2100" b="1" dirty="0" smtClean="0">
                  <a:gradFill>
                    <a:gsLst>
                      <a:gs pos="0">
                        <a:schemeClr val="tx1"/>
                      </a:gs>
                      <a:gs pos="100000">
                        <a:schemeClr val="tx1"/>
                      </a:gs>
                    </a:gsLst>
                    <a:lin ang="5400000" scaled="0"/>
                  </a:gradFill>
                </a:rPr>
                <a:t>Node Replica 1</a:t>
              </a:r>
              <a:endParaRPr lang="en-US" sz="2100" b="1" dirty="0">
                <a:gradFill>
                  <a:gsLst>
                    <a:gs pos="0">
                      <a:schemeClr val="tx1"/>
                    </a:gs>
                    <a:gs pos="100000">
                      <a:schemeClr val="tx1"/>
                    </a:gs>
                  </a:gsLst>
                  <a:lin ang="5400000" scaled="0"/>
                </a:gradFill>
              </a:endParaRPr>
            </a:p>
          </p:txBody>
        </p:sp>
        <p:sp>
          <p:nvSpPr>
            <p:cNvPr id="177" name="Rectangle 176"/>
            <p:cNvSpPr/>
            <p:nvPr/>
          </p:nvSpPr>
          <p:spPr>
            <a:xfrm>
              <a:off x="379830" y="4873231"/>
              <a:ext cx="3104690" cy="769161"/>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nchorCtr="0"/>
            <a:lstStyle/>
            <a:p>
              <a:pPr algn="ctr"/>
              <a:r>
                <a:rPr lang="en-US" sz="1900" dirty="0">
                  <a:gradFill>
                    <a:gsLst>
                      <a:gs pos="0">
                        <a:schemeClr val="tx1"/>
                      </a:gs>
                      <a:gs pos="100000">
                        <a:schemeClr val="tx1"/>
                      </a:gs>
                    </a:gsLst>
                    <a:lin ang="5400000" scaled="0"/>
                  </a:gradFill>
                </a:rPr>
                <a:t>SQL DB</a:t>
              </a:r>
            </a:p>
          </p:txBody>
        </p:sp>
      </p:grpSp>
      <p:grpSp>
        <p:nvGrpSpPr>
          <p:cNvPr id="10" name="Group 9"/>
          <p:cNvGrpSpPr/>
          <p:nvPr/>
        </p:nvGrpSpPr>
        <p:grpSpPr>
          <a:xfrm>
            <a:off x="8227457" y="4151349"/>
            <a:ext cx="3453500" cy="1527048"/>
            <a:chOff x="8227457" y="4311316"/>
            <a:chExt cx="3453500" cy="1527048"/>
          </a:xfrm>
        </p:grpSpPr>
        <p:sp>
          <p:nvSpPr>
            <p:cNvPr id="185" name="Rectangle 184"/>
            <p:cNvSpPr/>
            <p:nvPr/>
          </p:nvSpPr>
          <p:spPr>
            <a:xfrm>
              <a:off x="8227457" y="4311316"/>
              <a:ext cx="3453500" cy="1527048"/>
            </a:xfrm>
            <a:prstGeom prst="rect">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lIns="121899" tIns="109728" rIns="121899" bIns="60949" rtlCol="0" anchor="t" anchorCtr="1"/>
            <a:lstStyle/>
            <a:p>
              <a:pPr algn="ctr"/>
              <a:r>
                <a:rPr lang="en-US" sz="2100" b="1" dirty="0">
                  <a:gradFill>
                    <a:gsLst>
                      <a:gs pos="0">
                        <a:schemeClr val="tx1"/>
                      </a:gs>
                      <a:gs pos="100000">
                        <a:schemeClr val="tx1"/>
                      </a:gs>
                    </a:gsLst>
                    <a:lin ang="5400000" scaled="0"/>
                  </a:gradFill>
                </a:rPr>
                <a:t>Backend </a:t>
              </a:r>
              <a:r>
                <a:rPr lang="en-US" sz="2100" b="1" dirty="0" smtClean="0">
                  <a:gradFill>
                    <a:gsLst>
                      <a:gs pos="0">
                        <a:schemeClr val="tx1"/>
                      </a:gs>
                      <a:gs pos="100000">
                        <a:schemeClr val="tx1"/>
                      </a:gs>
                    </a:gsLst>
                    <a:lin ang="5400000" scaled="0"/>
                  </a:gradFill>
                </a:rPr>
                <a:t>Node Replica 2</a:t>
              </a:r>
              <a:endParaRPr lang="en-US" sz="2100" b="1" dirty="0">
                <a:gradFill>
                  <a:gsLst>
                    <a:gs pos="0">
                      <a:schemeClr val="tx1"/>
                    </a:gs>
                    <a:gs pos="100000">
                      <a:schemeClr val="tx1"/>
                    </a:gs>
                  </a:gsLst>
                  <a:lin ang="5400000" scaled="0"/>
                </a:gradFill>
              </a:endParaRPr>
            </a:p>
          </p:txBody>
        </p:sp>
        <p:sp>
          <p:nvSpPr>
            <p:cNvPr id="187" name="Rectangle 186"/>
            <p:cNvSpPr/>
            <p:nvPr/>
          </p:nvSpPr>
          <p:spPr>
            <a:xfrm>
              <a:off x="8505087" y="4873231"/>
              <a:ext cx="2898648" cy="769161"/>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nchorCtr="0"/>
            <a:lstStyle/>
            <a:p>
              <a:pPr algn="ctr"/>
              <a:r>
                <a:rPr lang="en-US" sz="1900" dirty="0">
                  <a:gradFill>
                    <a:gsLst>
                      <a:gs pos="0">
                        <a:schemeClr val="tx1"/>
                      </a:gs>
                      <a:gs pos="100000">
                        <a:schemeClr val="tx1"/>
                      </a:gs>
                    </a:gsLst>
                    <a:lin ang="5400000" scaled="0"/>
                  </a:gradFill>
                </a:rPr>
                <a:t>SQL DB</a:t>
              </a:r>
            </a:p>
          </p:txBody>
        </p:sp>
      </p:grpSp>
      <p:grpSp>
        <p:nvGrpSpPr>
          <p:cNvPr id="7" name="Group 6"/>
          <p:cNvGrpSpPr/>
          <p:nvPr/>
        </p:nvGrpSpPr>
        <p:grpSpPr>
          <a:xfrm>
            <a:off x="4367662" y="4151349"/>
            <a:ext cx="3453500" cy="1527048"/>
            <a:chOff x="4164515" y="4311316"/>
            <a:chExt cx="3453500" cy="1527048"/>
          </a:xfrm>
        </p:grpSpPr>
        <p:sp>
          <p:nvSpPr>
            <p:cNvPr id="182" name="Rectangle 181"/>
            <p:cNvSpPr/>
            <p:nvPr/>
          </p:nvSpPr>
          <p:spPr>
            <a:xfrm>
              <a:off x="4164515" y="4311316"/>
              <a:ext cx="3453500" cy="1527048"/>
            </a:xfrm>
            <a:prstGeom prst="rect">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lIns="121899" tIns="109728" rIns="121899" bIns="60949" rtlCol="0" anchor="t" anchorCtr="1"/>
            <a:lstStyle/>
            <a:p>
              <a:pPr algn="ctr"/>
              <a:r>
                <a:rPr lang="en-US" sz="2100" b="1" dirty="0">
                  <a:gradFill>
                    <a:gsLst>
                      <a:gs pos="0">
                        <a:schemeClr val="tx1"/>
                      </a:gs>
                      <a:gs pos="100000">
                        <a:schemeClr val="tx1"/>
                      </a:gs>
                    </a:gsLst>
                    <a:lin ang="5400000" scaled="0"/>
                  </a:gradFill>
                </a:rPr>
                <a:t>Backend </a:t>
              </a:r>
              <a:r>
                <a:rPr lang="en-US" sz="2100" b="1" dirty="0" smtClean="0">
                  <a:gradFill>
                    <a:gsLst>
                      <a:gs pos="0">
                        <a:schemeClr val="tx1"/>
                      </a:gs>
                      <a:gs pos="100000">
                        <a:schemeClr val="tx1"/>
                      </a:gs>
                    </a:gsLst>
                    <a:lin ang="5400000" scaled="0"/>
                  </a:gradFill>
                </a:rPr>
                <a:t>Primary Node</a:t>
              </a:r>
              <a:endParaRPr lang="en-US" sz="2100" b="1" dirty="0">
                <a:gradFill>
                  <a:gsLst>
                    <a:gs pos="0">
                      <a:schemeClr val="tx1"/>
                    </a:gs>
                    <a:gs pos="100000">
                      <a:schemeClr val="tx1"/>
                    </a:gs>
                  </a:gsLst>
                  <a:lin ang="5400000" scaled="0"/>
                </a:gradFill>
              </a:endParaRPr>
            </a:p>
          </p:txBody>
        </p:sp>
        <p:sp>
          <p:nvSpPr>
            <p:cNvPr id="184" name="Rectangle 183"/>
            <p:cNvSpPr/>
            <p:nvPr/>
          </p:nvSpPr>
          <p:spPr>
            <a:xfrm>
              <a:off x="4341198" y="4873231"/>
              <a:ext cx="3104690" cy="769161"/>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nchorCtr="0"/>
            <a:lstStyle/>
            <a:p>
              <a:pPr algn="ctr"/>
              <a:r>
                <a:rPr lang="en-US" sz="1900" dirty="0">
                  <a:gradFill>
                    <a:gsLst>
                      <a:gs pos="0">
                        <a:schemeClr val="tx1"/>
                      </a:gs>
                      <a:gs pos="100000">
                        <a:schemeClr val="tx1"/>
                      </a:gs>
                    </a:gsLst>
                    <a:lin ang="5400000" scaled="0"/>
                  </a:gradFill>
                </a:rPr>
                <a:t>SQL DB</a:t>
              </a:r>
            </a:p>
          </p:txBody>
        </p:sp>
      </p:grpSp>
      <p:sp>
        <p:nvSpPr>
          <p:cNvPr id="71" name="Rectangle 70"/>
          <p:cNvSpPr/>
          <p:nvPr/>
        </p:nvSpPr>
        <p:spPr bwMode="auto">
          <a:xfrm>
            <a:off x="-3" y="-1"/>
            <a:ext cx="12188826" cy="415134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Down Arrow 68"/>
          <p:cNvSpPr/>
          <p:nvPr/>
        </p:nvSpPr>
        <p:spPr bwMode="auto">
          <a:xfrm>
            <a:off x="5809646" y="3410804"/>
            <a:ext cx="569529" cy="740545"/>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2277" y="0"/>
            <a:ext cx="12188826" cy="341080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Down Arrow 3"/>
          <p:cNvSpPr/>
          <p:nvPr/>
        </p:nvSpPr>
        <p:spPr bwMode="auto">
          <a:xfrm>
            <a:off x="5809647" y="1156372"/>
            <a:ext cx="569529" cy="740545"/>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0" y="0"/>
            <a:ext cx="12188826" cy="11563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19112" y="228600"/>
            <a:ext cx="11149013" cy="747897"/>
          </a:xfrm>
        </p:spPr>
        <p:txBody>
          <a:bodyPr/>
          <a:lstStyle/>
          <a:p>
            <a:r>
              <a:rPr lang="en-US" dirty="0" smtClean="0"/>
              <a:t>Inside Windows Azure SQL Database</a:t>
            </a:r>
            <a:endParaRPr lang="en-US" dirty="0"/>
          </a:p>
        </p:txBody>
      </p:sp>
      <p:grpSp>
        <p:nvGrpSpPr>
          <p:cNvPr id="3" name="Group 2"/>
          <p:cNvGrpSpPr/>
          <p:nvPr/>
        </p:nvGrpSpPr>
        <p:grpSpPr>
          <a:xfrm>
            <a:off x="0" y="6023821"/>
            <a:ext cx="12188826" cy="850062"/>
            <a:chOff x="0" y="6031675"/>
            <a:chExt cx="12188826" cy="850062"/>
          </a:xfrm>
          <a:solidFill>
            <a:schemeClr val="accent5"/>
          </a:solidFill>
        </p:grpSpPr>
        <p:grpSp>
          <p:nvGrpSpPr>
            <p:cNvPr id="9" name="Group 122"/>
            <p:cNvGrpSpPr/>
            <p:nvPr/>
          </p:nvGrpSpPr>
          <p:grpSpPr>
            <a:xfrm>
              <a:off x="0" y="6031675"/>
              <a:ext cx="12188826" cy="850062"/>
              <a:chOff x="0" y="5955475"/>
              <a:chExt cx="9144001" cy="850062"/>
            </a:xfrm>
            <a:grpFill/>
          </p:grpSpPr>
          <p:sp>
            <p:nvSpPr>
              <p:cNvPr id="143" name="Down Arrow 142"/>
              <p:cNvSpPr/>
              <p:nvPr/>
            </p:nvSpPr>
            <p:spPr>
              <a:xfrm flipV="1">
                <a:off x="152400" y="5955475"/>
                <a:ext cx="269875" cy="296333"/>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46" name="Down Arrow 145"/>
              <p:cNvSpPr/>
              <p:nvPr/>
            </p:nvSpPr>
            <p:spPr>
              <a:xfrm flipV="1">
                <a:off x="746125" y="5955475"/>
                <a:ext cx="269875" cy="296333"/>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50" name="Down Arrow 149"/>
              <p:cNvSpPr/>
              <p:nvPr/>
            </p:nvSpPr>
            <p:spPr>
              <a:xfrm flipV="1">
                <a:off x="8128000" y="5967350"/>
                <a:ext cx="269875" cy="296333"/>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51" name="Down Arrow 150"/>
              <p:cNvSpPr/>
              <p:nvPr/>
            </p:nvSpPr>
            <p:spPr>
              <a:xfrm flipV="1">
                <a:off x="8721725" y="5967350"/>
                <a:ext cx="269875" cy="296333"/>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52" name="Rectangle 151"/>
              <p:cNvSpPr/>
              <p:nvPr/>
            </p:nvSpPr>
            <p:spPr>
              <a:xfrm>
                <a:off x="0" y="6248399"/>
                <a:ext cx="9144001" cy="557138"/>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100" b="1" dirty="0">
                    <a:gradFill>
                      <a:gsLst>
                        <a:gs pos="0">
                          <a:schemeClr val="tx1"/>
                        </a:gs>
                        <a:gs pos="100000">
                          <a:schemeClr val="tx1"/>
                        </a:gs>
                      </a:gsLst>
                      <a:lin ang="5400000" scaled="0"/>
                    </a:gradFill>
                  </a:rPr>
                  <a:t>Scalability and Availability: Fabric, Failover, Replication, and  Load balancing</a:t>
                </a:r>
              </a:p>
            </p:txBody>
          </p:sp>
        </p:grpSp>
        <p:grpSp>
          <p:nvGrpSpPr>
            <p:cNvPr id="8" name="Group 38"/>
            <p:cNvGrpSpPr/>
            <p:nvPr/>
          </p:nvGrpSpPr>
          <p:grpSpPr>
            <a:xfrm>
              <a:off x="2712860" y="6035083"/>
              <a:ext cx="6619209" cy="296333"/>
              <a:chOff x="914400" y="5910150"/>
              <a:chExt cx="7010400" cy="533399"/>
            </a:xfrm>
            <a:grpFill/>
          </p:grpSpPr>
          <p:sp>
            <p:nvSpPr>
              <p:cNvPr id="108" name="Down Arrow 107"/>
              <p:cNvSpPr/>
              <p:nvPr/>
            </p:nvSpPr>
            <p:spPr>
              <a:xfrm flipV="1">
                <a:off x="9144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09" name="Down Arrow 108"/>
              <p:cNvSpPr/>
              <p:nvPr/>
            </p:nvSpPr>
            <p:spPr>
              <a:xfrm flipV="1">
                <a:off x="17526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10" name="Down Arrow 109"/>
              <p:cNvSpPr/>
              <p:nvPr/>
            </p:nvSpPr>
            <p:spPr>
              <a:xfrm flipV="1">
                <a:off x="25908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11" name="Down Arrow 110"/>
              <p:cNvSpPr/>
              <p:nvPr/>
            </p:nvSpPr>
            <p:spPr>
              <a:xfrm flipV="1">
                <a:off x="34290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12" name="Down Arrow 111"/>
              <p:cNvSpPr/>
              <p:nvPr/>
            </p:nvSpPr>
            <p:spPr>
              <a:xfrm flipV="1">
                <a:off x="50292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13" name="Down Arrow 112"/>
              <p:cNvSpPr/>
              <p:nvPr/>
            </p:nvSpPr>
            <p:spPr>
              <a:xfrm flipV="1">
                <a:off x="58674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14" name="Down Arrow 113"/>
              <p:cNvSpPr/>
              <p:nvPr/>
            </p:nvSpPr>
            <p:spPr>
              <a:xfrm flipV="1">
                <a:off x="67056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sp>
            <p:nvSpPr>
              <p:cNvPr id="115" name="Down Arrow 114"/>
              <p:cNvSpPr/>
              <p:nvPr/>
            </p:nvSpPr>
            <p:spPr>
              <a:xfrm flipV="1">
                <a:off x="7543800" y="5910150"/>
                <a:ext cx="381000" cy="533399"/>
              </a:xfrm>
              <a:prstGeom prst="downArrow">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900" dirty="0"/>
              </a:p>
            </p:txBody>
          </p:sp>
        </p:grpSp>
      </p:grpSp>
      <p:grpSp>
        <p:nvGrpSpPr>
          <p:cNvPr id="6" name="Group 5"/>
          <p:cNvGrpSpPr/>
          <p:nvPr/>
        </p:nvGrpSpPr>
        <p:grpSpPr>
          <a:xfrm>
            <a:off x="6582370" y="1375768"/>
            <a:ext cx="3309007" cy="301752"/>
            <a:chOff x="4440208" y="1149422"/>
            <a:chExt cx="3309007" cy="301752"/>
          </a:xfrm>
        </p:grpSpPr>
        <p:sp>
          <p:nvSpPr>
            <p:cNvPr id="144" name="BOX 1"/>
            <p:cNvSpPr/>
            <p:nvPr/>
          </p:nvSpPr>
          <p:spPr>
            <a:xfrm>
              <a:off x="4440208" y="1149422"/>
              <a:ext cx="304721" cy="301752"/>
            </a:xfrm>
            <a:prstGeom prst="rect">
              <a:avLst/>
            </a:prstGeom>
            <a:solidFill>
              <a:schemeClr val="tx1"/>
            </a:solidFill>
            <a:ln>
              <a:noFill/>
            </a:ln>
          </p:spPr>
          <p:style>
            <a:lnRef idx="1">
              <a:schemeClr val="accent5"/>
            </a:lnRef>
            <a:fillRef idx="2">
              <a:schemeClr val="accent5"/>
            </a:fillRef>
            <a:effectRef idx="1">
              <a:schemeClr val="accent5"/>
            </a:effectRef>
            <a:fontRef idx="minor">
              <a:schemeClr val="dk1"/>
            </a:fontRef>
          </p:style>
          <p:txBody>
            <a:bodyPr lIns="121899" tIns="60949" rIns="121899" bIns="60949" rtlCol="0" anchor="ctr"/>
            <a:lstStyle/>
            <a:p>
              <a:pPr algn="ctr"/>
              <a:r>
                <a:rPr lang="en-US" sz="1500" b="1" dirty="0">
                  <a:gradFill>
                    <a:gsLst>
                      <a:gs pos="0">
                        <a:schemeClr val="bg1"/>
                      </a:gs>
                      <a:gs pos="100000">
                        <a:schemeClr val="bg1"/>
                      </a:gs>
                    </a:gsLst>
                    <a:lin ang="16200000" scaled="0"/>
                  </a:gradFill>
                </a:rPr>
                <a:t>1</a:t>
              </a:r>
            </a:p>
          </p:txBody>
        </p:sp>
        <p:sp>
          <p:nvSpPr>
            <p:cNvPr id="5" name="Rectangle 4"/>
            <p:cNvSpPr/>
            <p:nvPr/>
          </p:nvSpPr>
          <p:spPr bwMode="auto">
            <a:xfrm>
              <a:off x="4744929" y="1149422"/>
              <a:ext cx="3004286" cy="301752"/>
            </a:xfrm>
            <a:prstGeom prst="rect">
              <a:avLst/>
            </a:prstGeom>
            <a:solidFill>
              <a:schemeClr val="bg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New Database Request</a:t>
              </a:r>
            </a:p>
          </p:txBody>
        </p:sp>
      </p:grpSp>
      <p:grpSp>
        <p:nvGrpSpPr>
          <p:cNvPr id="64" name="Group 63"/>
          <p:cNvGrpSpPr/>
          <p:nvPr/>
        </p:nvGrpSpPr>
        <p:grpSpPr>
          <a:xfrm>
            <a:off x="6582370" y="3630200"/>
            <a:ext cx="4611881" cy="301752"/>
            <a:chOff x="4440208" y="1149422"/>
            <a:chExt cx="3309007" cy="301752"/>
          </a:xfrm>
        </p:grpSpPr>
        <p:sp>
          <p:nvSpPr>
            <p:cNvPr id="67" name="BOX 1"/>
            <p:cNvSpPr/>
            <p:nvPr/>
          </p:nvSpPr>
          <p:spPr>
            <a:xfrm>
              <a:off x="4440208" y="1149422"/>
              <a:ext cx="304721" cy="301752"/>
            </a:xfrm>
            <a:prstGeom prst="rect">
              <a:avLst/>
            </a:prstGeom>
            <a:solidFill>
              <a:schemeClr val="tx1"/>
            </a:solidFill>
            <a:ln>
              <a:noFill/>
            </a:ln>
          </p:spPr>
          <p:style>
            <a:lnRef idx="1">
              <a:schemeClr val="accent5"/>
            </a:lnRef>
            <a:fillRef idx="2">
              <a:schemeClr val="accent5"/>
            </a:fillRef>
            <a:effectRef idx="1">
              <a:schemeClr val="accent5"/>
            </a:effectRef>
            <a:fontRef idx="minor">
              <a:schemeClr val="dk1"/>
            </a:fontRef>
          </p:style>
          <p:txBody>
            <a:bodyPr lIns="121899" tIns="60949" rIns="121899" bIns="60949" rtlCol="0" anchor="ctr"/>
            <a:lstStyle/>
            <a:p>
              <a:pPr algn="ctr"/>
              <a:r>
                <a:rPr lang="en-US" sz="1500" b="1" dirty="0" smtClean="0">
                  <a:gradFill>
                    <a:gsLst>
                      <a:gs pos="0">
                        <a:schemeClr val="bg1"/>
                      </a:gs>
                      <a:gs pos="100000">
                        <a:schemeClr val="bg1"/>
                      </a:gs>
                    </a:gsLst>
                    <a:lin ang="16200000" scaled="0"/>
                  </a:gradFill>
                </a:rPr>
                <a:t>2</a:t>
              </a:r>
              <a:endParaRPr lang="en-US" sz="1500" b="1" dirty="0">
                <a:gradFill>
                  <a:gsLst>
                    <a:gs pos="0">
                      <a:schemeClr val="bg1"/>
                    </a:gs>
                    <a:gs pos="100000">
                      <a:schemeClr val="bg1"/>
                    </a:gs>
                  </a:gsLst>
                  <a:lin ang="16200000" scaled="0"/>
                </a:gradFill>
              </a:endParaRPr>
            </a:p>
          </p:txBody>
        </p:sp>
        <p:sp>
          <p:nvSpPr>
            <p:cNvPr id="68" name="Rectangle 67"/>
            <p:cNvSpPr/>
            <p:nvPr/>
          </p:nvSpPr>
          <p:spPr bwMode="auto">
            <a:xfrm>
              <a:off x="4744929" y="1149422"/>
              <a:ext cx="3004286" cy="301752"/>
            </a:xfrm>
            <a:prstGeom prst="rect">
              <a:avLst/>
            </a:prstGeom>
            <a:solidFill>
              <a:schemeClr val="bg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Primary &amp; Replica Databases Created</a:t>
              </a:r>
            </a:p>
          </p:txBody>
        </p:sp>
      </p:grpSp>
      <p:grpSp>
        <p:nvGrpSpPr>
          <p:cNvPr id="12" name="Group 11"/>
          <p:cNvGrpSpPr/>
          <p:nvPr/>
        </p:nvGrpSpPr>
        <p:grpSpPr>
          <a:xfrm>
            <a:off x="3534074" y="1896917"/>
            <a:ext cx="5125231" cy="1524000"/>
            <a:chOff x="3483288" y="1066800"/>
            <a:chExt cx="5125231" cy="1524000"/>
          </a:xfrm>
        </p:grpSpPr>
        <p:sp>
          <p:nvSpPr>
            <p:cNvPr id="48" name="Rectangle 47"/>
            <p:cNvSpPr/>
            <p:nvPr/>
          </p:nvSpPr>
          <p:spPr>
            <a:xfrm>
              <a:off x="3483288" y="1066800"/>
              <a:ext cx="5125231" cy="1524000"/>
            </a:xfrm>
            <a:prstGeom prst="rect">
              <a:avLst/>
            </a:prstGeom>
            <a:solidFill>
              <a:schemeClr val="accent6"/>
            </a:solidFill>
            <a:ln>
              <a:noFill/>
            </a:ln>
          </p:spPr>
          <p:style>
            <a:lnRef idx="1">
              <a:schemeClr val="accent2"/>
            </a:lnRef>
            <a:fillRef idx="2">
              <a:schemeClr val="accent2"/>
            </a:fillRef>
            <a:effectRef idx="1">
              <a:schemeClr val="accent2"/>
            </a:effectRef>
            <a:fontRef idx="minor">
              <a:schemeClr val="dk1"/>
            </a:fontRef>
          </p:style>
          <p:txBody>
            <a:bodyPr lIns="121899" tIns="109728" rIns="121899" bIns="60949" rtlCol="0" anchor="t" anchorCtr="1"/>
            <a:lstStyle/>
            <a:p>
              <a:pPr algn="ctr"/>
              <a:r>
                <a:rPr lang="en-US" sz="2100" b="1" dirty="0">
                  <a:gradFill>
                    <a:gsLst>
                      <a:gs pos="0">
                        <a:schemeClr val="tx1"/>
                      </a:gs>
                      <a:gs pos="100000">
                        <a:schemeClr val="tx1"/>
                      </a:gs>
                    </a:gsLst>
                    <a:lin ang="5400000" scaled="0"/>
                  </a:gradFill>
                </a:rPr>
                <a:t>TDS Gateway</a:t>
              </a:r>
            </a:p>
          </p:txBody>
        </p:sp>
        <p:sp>
          <p:nvSpPr>
            <p:cNvPr id="63" name="Rectangle 62"/>
            <p:cNvSpPr/>
            <p:nvPr/>
          </p:nvSpPr>
          <p:spPr>
            <a:xfrm>
              <a:off x="3617660" y="1617714"/>
              <a:ext cx="4856486" cy="818388"/>
            </a:xfrm>
            <a:prstGeom prst="rect">
              <a:avLst/>
            </a:prstGeom>
            <a:solidFill>
              <a:schemeClr val="accent6">
                <a:lumMod val="60000"/>
                <a:lumOff val="40000"/>
              </a:schemeClr>
            </a:solidFill>
            <a:ln w="9525" cap="flat" cmpd="sng" algn="ctr">
              <a:noFill/>
              <a:prstDash val="solid"/>
            </a:ln>
            <a:effectLst/>
          </p:spPr>
          <p:txBody>
            <a:bodyPr lIns="121899" tIns="0" rIns="121899" bIns="60949" rtlCol="0" anchor="t" anchorCtr="0"/>
            <a:lstStyle/>
            <a:p>
              <a:pPr algn="ctr"/>
              <a:r>
                <a:rPr lang="en-US" sz="1900" dirty="0">
                  <a:gradFill>
                    <a:gsLst>
                      <a:gs pos="0">
                        <a:schemeClr val="tx1"/>
                      </a:gs>
                      <a:gs pos="100000">
                        <a:schemeClr val="tx1"/>
                      </a:gs>
                    </a:gsLst>
                    <a:lin ang="5400000" scaled="0"/>
                  </a:gradFill>
                </a:rPr>
                <a:t>Front-end Node</a:t>
              </a:r>
            </a:p>
          </p:txBody>
        </p:sp>
        <p:sp>
          <p:nvSpPr>
            <p:cNvPr id="153" name="Rectangle 152"/>
            <p:cNvSpPr/>
            <p:nvPr/>
          </p:nvSpPr>
          <p:spPr>
            <a:xfrm>
              <a:off x="5169445" y="1992440"/>
              <a:ext cx="1752917" cy="304800"/>
            </a:xfrm>
            <a:prstGeom prst="rect">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dirty="0">
                  <a:gradFill>
                    <a:gsLst>
                      <a:gs pos="0">
                        <a:schemeClr val="tx1"/>
                      </a:gs>
                      <a:gs pos="100000">
                        <a:schemeClr val="tx1"/>
                      </a:gs>
                    </a:gsLst>
                    <a:lin ang="5400000" scaled="0"/>
                  </a:gradFill>
                </a:rPr>
                <a:t>TDS Session</a:t>
              </a:r>
            </a:p>
          </p:txBody>
        </p:sp>
      </p:grpSp>
      <p:sp>
        <p:nvSpPr>
          <p:cNvPr id="14" name="Rectangle 13"/>
          <p:cNvSpPr/>
          <p:nvPr/>
        </p:nvSpPr>
        <p:spPr bwMode="auto">
          <a:xfrm>
            <a:off x="-3" y="4151348"/>
            <a:ext cx="4107308" cy="1634855"/>
          </a:xfrm>
          <a:prstGeom prst="rect">
            <a:avLst/>
          </a:prstGeom>
          <a:solidFill>
            <a:schemeClr val="bg2">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081515" y="4151347"/>
            <a:ext cx="4107308" cy="1634855"/>
          </a:xfrm>
          <a:prstGeom prst="rect">
            <a:avLst/>
          </a:prstGeom>
          <a:solidFill>
            <a:schemeClr val="bg2">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Down Arrow 45"/>
          <p:cNvSpPr/>
          <p:nvPr/>
        </p:nvSpPr>
        <p:spPr bwMode="auto">
          <a:xfrm rot="16200000">
            <a:off x="7832020" y="4702406"/>
            <a:ext cx="384580" cy="406295"/>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Down Arrow 46"/>
          <p:cNvSpPr/>
          <p:nvPr/>
        </p:nvSpPr>
        <p:spPr bwMode="auto">
          <a:xfrm rot="5400000">
            <a:off x="3982716" y="4679015"/>
            <a:ext cx="384580" cy="406295"/>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9198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Federation</a:t>
            </a:r>
            <a:endParaRPr lang="en-US" dirty="0"/>
          </a:p>
        </p:txBody>
      </p:sp>
      <p:sp>
        <p:nvSpPr>
          <p:cNvPr id="7" name="Content Placeholder 2"/>
          <p:cNvSpPr txBox="1">
            <a:spLocks/>
          </p:cNvSpPr>
          <p:nvPr/>
        </p:nvSpPr>
        <p:spPr>
          <a:xfrm>
            <a:off x="439569" y="1237973"/>
            <a:ext cx="6744433" cy="706018"/>
          </a:xfrm>
          <a:prstGeom prst="rect">
            <a:avLst/>
          </a:prstGeom>
        </p:spPr>
        <p:txBody>
          <a:bodyPr lIns="0" tIns="0" rIns="0" bIns="0"/>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defTabSz="914287">
              <a:spcBef>
                <a:spcPts val="0"/>
              </a:spcBef>
              <a:spcAft>
                <a:spcPts val="300"/>
              </a:spcAft>
              <a:buNone/>
            </a:pPr>
            <a:r>
              <a:rPr lang="en-US" sz="4000" spc="-100" dirty="0">
                <a:gradFill>
                  <a:gsLst>
                    <a:gs pos="0">
                      <a:schemeClr val="tx2"/>
                    </a:gs>
                    <a:gs pos="100000">
                      <a:schemeClr val="tx2"/>
                    </a:gs>
                  </a:gsLst>
                  <a:lin ang="5400000" scaled="0"/>
                </a:gradFill>
                <a:latin typeface="Segoe UI Light" pitchFamily="34" charset="0"/>
              </a:rPr>
              <a:t>Scale Out Your </a:t>
            </a:r>
            <a:r>
              <a:rPr lang="en-US" sz="4000" spc="-100" dirty="0" smtClean="0">
                <a:gradFill>
                  <a:gsLst>
                    <a:gs pos="0">
                      <a:schemeClr val="tx2"/>
                    </a:gs>
                    <a:gs pos="100000">
                      <a:schemeClr val="tx2"/>
                    </a:gs>
                  </a:gsLst>
                  <a:lin ang="5400000" scaled="0"/>
                </a:gradFill>
                <a:latin typeface="Segoe UI Light" pitchFamily="34" charset="0"/>
              </a:rPr>
              <a:t>Data</a:t>
            </a:r>
            <a:endParaRPr lang="en-US" sz="4000" spc="-100" dirty="0">
              <a:gradFill>
                <a:gsLst>
                  <a:gs pos="0">
                    <a:schemeClr val="tx2"/>
                  </a:gs>
                  <a:gs pos="100000">
                    <a:schemeClr val="tx2"/>
                  </a:gs>
                </a:gsLst>
                <a:lin ang="5400000" scaled="0"/>
              </a:gradFill>
              <a:latin typeface="Segoe UI Light" pitchFamily="34" charset="0"/>
            </a:endParaRPr>
          </a:p>
        </p:txBody>
      </p:sp>
      <p:sp>
        <p:nvSpPr>
          <p:cNvPr id="24" name="Rectangle 23"/>
          <p:cNvSpPr/>
          <p:nvPr/>
        </p:nvSpPr>
        <p:spPr bwMode="auto">
          <a:xfrm>
            <a:off x="439569" y="1971682"/>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Extends T-SQL syntax</a:t>
            </a:r>
            <a:endParaRPr lang="en-US" sz="2400" spc="-51" dirty="0">
              <a:gradFill>
                <a:gsLst>
                  <a:gs pos="0">
                    <a:schemeClr val="tx1"/>
                  </a:gs>
                  <a:gs pos="100000">
                    <a:schemeClr val="tx1"/>
                  </a:gs>
                </a:gsLst>
                <a:lin ang="5400000" scaled="0"/>
              </a:gradFill>
            </a:endParaRPr>
          </a:p>
        </p:txBody>
      </p:sp>
      <p:sp>
        <p:nvSpPr>
          <p:cNvPr id="25" name="Rectangle 24"/>
          <p:cNvSpPr/>
          <p:nvPr/>
        </p:nvSpPr>
        <p:spPr bwMode="auto">
          <a:xfrm>
            <a:off x="439569" y="3070013"/>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Add and remove database nodes seamlessly</a:t>
            </a:r>
            <a:endParaRPr lang="en-US" sz="2400" spc="-51" dirty="0">
              <a:gradFill>
                <a:gsLst>
                  <a:gs pos="0">
                    <a:schemeClr val="tx1"/>
                  </a:gs>
                  <a:gs pos="100000">
                    <a:schemeClr val="tx1"/>
                  </a:gs>
                </a:gsLst>
                <a:lin ang="5400000" scaled="0"/>
              </a:gradFill>
            </a:endParaRPr>
          </a:p>
        </p:txBody>
      </p:sp>
      <p:sp>
        <p:nvSpPr>
          <p:cNvPr id="26" name="Rectangle 25"/>
          <p:cNvSpPr/>
          <p:nvPr/>
        </p:nvSpPr>
        <p:spPr bwMode="auto">
          <a:xfrm>
            <a:off x="439569" y="4168344"/>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Enables greater scalability and performance</a:t>
            </a:r>
            <a:endParaRPr lang="en-US" sz="2400" spc="-51" dirty="0">
              <a:gradFill>
                <a:gsLst>
                  <a:gs pos="0">
                    <a:schemeClr val="tx1"/>
                  </a:gs>
                  <a:gs pos="100000">
                    <a:schemeClr val="tx1"/>
                  </a:gs>
                </a:gsLst>
                <a:lin ang="5400000" scaled="0"/>
              </a:gradFill>
            </a:endParaRPr>
          </a:p>
        </p:txBody>
      </p:sp>
      <p:sp>
        <p:nvSpPr>
          <p:cNvPr id="27" name="Rectangle 26"/>
          <p:cNvSpPr/>
          <p:nvPr/>
        </p:nvSpPr>
        <p:spPr bwMode="auto">
          <a:xfrm>
            <a:off x="439569" y="5266675"/>
            <a:ext cx="6765050"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Dynamic partitioning with no downtime </a:t>
            </a:r>
          </a:p>
        </p:txBody>
      </p:sp>
      <p:sp>
        <p:nvSpPr>
          <p:cNvPr id="23" name="Rectangle 22"/>
          <p:cNvSpPr/>
          <p:nvPr/>
        </p:nvSpPr>
        <p:spPr bwMode="auto">
          <a:xfrm>
            <a:off x="7530065" y="1943991"/>
            <a:ext cx="4209393" cy="42093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8322593" y="2736520"/>
            <a:ext cx="2624333" cy="2624333"/>
          </a:xfrm>
          <a:prstGeom prst="ellipse">
            <a:avLst/>
          </a:prstGeom>
          <a:noFill/>
          <a:ln w="381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3" name="Straight Connector 32"/>
          <p:cNvCxnSpPr/>
          <p:nvPr/>
        </p:nvCxnSpPr>
        <p:spPr>
          <a:xfrm>
            <a:off x="8730527" y="3391193"/>
            <a:ext cx="1837491" cy="1837491"/>
          </a:xfrm>
          <a:prstGeom prst="line">
            <a:avLst/>
          </a:prstGeom>
          <a:noFill/>
          <a:ln w="381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34" name="Straight Connector 33"/>
          <p:cNvCxnSpPr/>
          <p:nvPr/>
        </p:nvCxnSpPr>
        <p:spPr>
          <a:xfrm flipH="1">
            <a:off x="8730527" y="3391193"/>
            <a:ext cx="1837491" cy="1837491"/>
          </a:xfrm>
          <a:prstGeom prst="line">
            <a:avLst/>
          </a:prstGeom>
          <a:noFill/>
          <a:ln w="381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5" name="Rectangle 34"/>
          <p:cNvSpPr/>
          <p:nvPr/>
        </p:nvSpPr>
        <p:spPr bwMode="auto">
          <a:xfrm>
            <a:off x="9123252" y="3658938"/>
            <a:ext cx="1023017" cy="9389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11"/>
          <p:cNvSpPr>
            <a:spLocks noEditPoints="1"/>
          </p:cNvSpPr>
          <p:nvPr/>
        </p:nvSpPr>
        <p:spPr bwMode="auto">
          <a:xfrm>
            <a:off x="9123252" y="3358631"/>
            <a:ext cx="1023017" cy="1380109"/>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Rectangle 36"/>
          <p:cNvSpPr/>
          <p:nvPr/>
        </p:nvSpPr>
        <p:spPr bwMode="auto">
          <a:xfrm>
            <a:off x="8280176" y="2858391"/>
            <a:ext cx="543174" cy="5328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10455385" y="2966720"/>
            <a:ext cx="543174" cy="5328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8378202" y="4597853"/>
            <a:ext cx="543174" cy="5328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10346026" y="4631375"/>
            <a:ext cx="543174" cy="5328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11"/>
          <p:cNvSpPr>
            <a:spLocks noEditPoints="1"/>
          </p:cNvSpPr>
          <p:nvPr/>
        </p:nvSpPr>
        <p:spPr bwMode="auto">
          <a:xfrm>
            <a:off x="8099996" y="2567218"/>
            <a:ext cx="723354" cy="975846"/>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tx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1"/>
          <p:cNvSpPr>
            <a:spLocks noEditPoints="1"/>
          </p:cNvSpPr>
          <p:nvPr/>
        </p:nvSpPr>
        <p:spPr bwMode="auto">
          <a:xfrm>
            <a:off x="10444053" y="2567218"/>
            <a:ext cx="723354" cy="975846"/>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tx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noEditPoints="1"/>
          </p:cNvSpPr>
          <p:nvPr/>
        </p:nvSpPr>
        <p:spPr bwMode="auto">
          <a:xfrm>
            <a:off x="8001969" y="4383276"/>
            <a:ext cx="919407" cy="1240333"/>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tx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1"/>
          <p:cNvSpPr>
            <a:spLocks noEditPoints="1"/>
          </p:cNvSpPr>
          <p:nvPr/>
        </p:nvSpPr>
        <p:spPr bwMode="auto">
          <a:xfrm>
            <a:off x="10346026" y="4383276"/>
            <a:ext cx="919407" cy="1240333"/>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tx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22688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r>
              <a:rPr lang="en-US" dirty="0" smtClean="0"/>
              <a:t>David Robinson</a:t>
            </a:r>
          </a:p>
        </p:txBody>
      </p:sp>
      <p:sp>
        <p:nvSpPr>
          <p:cNvPr id="26" name="Text Placeholder 25"/>
          <p:cNvSpPr>
            <a:spLocks noGrp="1"/>
          </p:cNvSpPr>
          <p:nvPr>
            <p:ph type="body" sz="quarter" idx="11"/>
          </p:nvPr>
        </p:nvSpPr>
        <p:spPr/>
        <p:txBody>
          <a:bodyPr/>
          <a:lstStyle/>
          <a:p>
            <a:r>
              <a:rPr lang="en-US" dirty="0" smtClean="0"/>
              <a:t>Windows Azure SQL Federation</a:t>
            </a:r>
            <a:endParaRPr lang="en-US" dirty="0"/>
          </a:p>
        </p:txBody>
      </p:sp>
    </p:spTree>
    <p:extLst>
      <p:ext uri="{BB962C8B-B14F-4D97-AF65-F5344CB8AC3E}">
        <p14:creationId xmlns:p14="http://schemas.microsoft.com/office/powerpoint/2010/main" val="2054133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62834" y="2331447"/>
            <a:ext cx="5068536" cy="33476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p:nvPr>
        </p:nvSpPr>
        <p:spPr/>
        <p:txBody>
          <a:bodyPr/>
          <a:lstStyle/>
          <a:p>
            <a:r>
              <a:rPr lang="en-US" dirty="0" smtClean="0"/>
              <a:t>Windows Azure SQL Database</a:t>
            </a:r>
            <a:endParaRPr lang="en-US" dirty="0"/>
          </a:p>
        </p:txBody>
      </p:sp>
      <p:sp>
        <p:nvSpPr>
          <p:cNvPr id="6" name="Rectangle 5"/>
          <p:cNvSpPr/>
          <p:nvPr/>
        </p:nvSpPr>
        <p:spPr bwMode="auto">
          <a:xfrm>
            <a:off x="5711251" y="2331447"/>
            <a:ext cx="5956874" cy="10058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Smart TV “Call Home” application</a:t>
            </a:r>
            <a:endParaRPr lang="en-US" sz="2400" spc="-51" dirty="0">
              <a:gradFill>
                <a:gsLst>
                  <a:gs pos="0">
                    <a:schemeClr val="tx1"/>
                  </a:gs>
                  <a:gs pos="100000">
                    <a:schemeClr val="tx1"/>
                  </a:gs>
                </a:gsLst>
                <a:lin ang="5400000" scaled="0"/>
              </a:gradFill>
            </a:endParaRPr>
          </a:p>
        </p:txBody>
      </p:sp>
      <p:sp>
        <p:nvSpPr>
          <p:cNvPr id="7" name="Rectangle 6"/>
          <p:cNvSpPr/>
          <p:nvPr/>
        </p:nvSpPr>
        <p:spPr bwMode="auto">
          <a:xfrm>
            <a:off x="5711252" y="3502369"/>
            <a:ext cx="5956874" cy="10058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Over 4 million Smart TVs supported</a:t>
            </a:r>
            <a:endParaRPr lang="en-US" sz="2400" spc="-51" dirty="0">
              <a:gradFill>
                <a:gsLst>
                  <a:gs pos="0">
                    <a:schemeClr val="tx1"/>
                  </a:gs>
                  <a:gs pos="100000">
                    <a:schemeClr val="tx1"/>
                  </a:gs>
                </a:gsLst>
                <a:lin ang="5400000" scaled="0"/>
              </a:gradFill>
            </a:endParaRPr>
          </a:p>
        </p:txBody>
      </p:sp>
      <p:sp>
        <p:nvSpPr>
          <p:cNvPr id="8" name="Rectangle 7"/>
          <p:cNvSpPr/>
          <p:nvPr/>
        </p:nvSpPr>
        <p:spPr bwMode="auto">
          <a:xfrm>
            <a:off x="5711252" y="4673291"/>
            <a:ext cx="5956874" cy="100584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5000 web requests / second</a:t>
            </a:r>
            <a:endParaRPr lang="en-US" sz="2400" spc="-51" dirty="0">
              <a:gradFill>
                <a:gsLst>
                  <a:gs pos="0">
                    <a:schemeClr val="tx1"/>
                  </a:gs>
                  <a:gs pos="100000">
                    <a:schemeClr val="tx1"/>
                  </a:gs>
                </a:gsLst>
                <a:lin ang="5400000" scaled="0"/>
              </a:gradFill>
            </a:endParaRPr>
          </a:p>
        </p:txBody>
      </p:sp>
      <p:pic>
        <p:nvPicPr>
          <p:cNvPr id="8194" name="Picture 2" descr="C:\Users\Jordan\Desktop\Samsung_Logo.svg.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01351" y="3236212"/>
            <a:ext cx="4591501" cy="153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917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732971" y="1991074"/>
            <a:ext cx="4497387" cy="2222500"/>
          </a:xfrm>
          <a:custGeom>
            <a:avLst/>
            <a:gdLst>
              <a:gd name="T0" fmla="*/ 983 w 1199"/>
              <a:gd name="T1" fmla="*/ 160 h 593"/>
              <a:gd name="T2" fmla="*/ 870 w 1199"/>
              <a:gd name="T3" fmla="*/ 192 h 593"/>
              <a:gd name="T4" fmla="*/ 567 w 1199"/>
              <a:gd name="T5" fmla="*/ 0 h 593"/>
              <a:gd name="T6" fmla="*/ 240 w 1199"/>
              <a:gd name="T7" fmla="*/ 263 h 593"/>
              <a:gd name="T8" fmla="*/ 171 w 1199"/>
              <a:gd name="T9" fmla="*/ 249 h 593"/>
              <a:gd name="T10" fmla="*/ 0 w 1199"/>
              <a:gd name="T11" fmla="*/ 421 h 593"/>
              <a:gd name="T12" fmla="*/ 171 w 1199"/>
              <a:gd name="T13" fmla="*/ 593 h 593"/>
              <a:gd name="T14" fmla="*/ 983 w 1199"/>
              <a:gd name="T15" fmla="*/ 593 h 593"/>
              <a:gd name="T16" fmla="*/ 1199 w 1199"/>
              <a:gd name="T17" fmla="*/ 377 h 593"/>
              <a:gd name="T18" fmla="*/ 983 w 1199"/>
              <a:gd name="T19" fmla="*/ 16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9" h="593">
                <a:moveTo>
                  <a:pt x="983" y="160"/>
                </a:moveTo>
                <a:cubicBezTo>
                  <a:pt x="942" y="160"/>
                  <a:pt x="903" y="172"/>
                  <a:pt x="870" y="192"/>
                </a:cubicBezTo>
                <a:cubicBezTo>
                  <a:pt x="817" y="79"/>
                  <a:pt x="701" y="0"/>
                  <a:pt x="567" y="0"/>
                </a:cubicBezTo>
                <a:cubicBezTo>
                  <a:pt x="407" y="0"/>
                  <a:pt x="273" y="113"/>
                  <a:pt x="240" y="263"/>
                </a:cubicBezTo>
                <a:cubicBezTo>
                  <a:pt x="219" y="254"/>
                  <a:pt x="195" y="249"/>
                  <a:pt x="171" y="249"/>
                </a:cubicBezTo>
                <a:cubicBezTo>
                  <a:pt x="77" y="249"/>
                  <a:pt x="0" y="326"/>
                  <a:pt x="0" y="421"/>
                </a:cubicBezTo>
                <a:cubicBezTo>
                  <a:pt x="0" y="516"/>
                  <a:pt x="77" y="593"/>
                  <a:pt x="171" y="593"/>
                </a:cubicBezTo>
                <a:cubicBezTo>
                  <a:pt x="983" y="593"/>
                  <a:pt x="983" y="593"/>
                  <a:pt x="983" y="593"/>
                </a:cubicBezTo>
                <a:cubicBezTo>
                  <a:pt x="1103" y="593"/>
                  <a:pt x="1199" y="496"/>
                  <a:pt x="1199" y="377"/>
                </a:cubicBezTo>
                <a:cubicBezTo>
                  <a:pt x="1199" y="257"/>
                  <a:pt x="1103" y="160"/>
                  <a:pt x="983"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Content Placeholder 2"/>
          <p:cNvSpPr txBox="1">
            <a:spLocks/>
          </p:cNvSpPr>
          <p:nvPr/>
        </p:nvSpPr>
        <p:spPr>
          <a:xfrm>
            <a:off x="5927834" y="1237973"/>
            <a:ext cx="5719675" cy="706018"/>
          </a:xfrm>
          <a:prstGeom prst="rect">
            <a:avLst/>
          </a:prstGeom>
        </p:spPr>
        <p:txBody>
          <a:bodyPr lIns="0" tIns="0" rIns="0" bIns="0"/>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defTabSz="914287">
              <a:spcBef>
                <a:spcPts val="0"/>
              </a:spcBef>
              <a:spcAft>
                <a:spcPts val="300"/>
              </a:spcAft>
              <a:buNone/>
            </a:pPr>
            <a:r>
              <a:rPr lang="en-US" sz="4000" spc="-100" dirty="0">
                <a:gradFill>
                  <a:gsLst>
                    <a:gs pos="0">
                      <a:schemeClr val="tx2"/>
                    </a:gs>
                    <a:gs pos="100000">
                      <a:schemeClr val="tx2"/>
                    </a:gs>
                  </a:gsLst>
                  <a:lin ang="5400000" scaled="0"/>
                </a:gradFill>
                <a:latin typeface="Segoe UI Light" pitchFamily="34" charset="0"/>
              </a:rPr>
              <a:t>Synchronize Your Data</a:t>
            </a:r>
          </a:p>
        </p:txBody>
      </p:sp>
      <p:sp>
        <p:nvSpPr>
          <p:cNvPr id="17" name="Rectangle 16"/>
          <p:cNvSpPr/>
          <p:nvPr/>
        </p:nvSpPr>
        <p:spPr bwMode="auto">
          <a:xfrm>
            <a:off x="5927834" y="1971682"/>
            <a:ext cx="5740292"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Database synchronization as </a:t>
            </a:r>
            <a:r>
              <a:rPr lang="en-US" sz="2400" spc="-51" dirty="0">
                <a:gradFill>
                  <a:gsLst>
                    <a:gs pos="0">
                      <a:schemeClr val="tx1"/>
                    </a:gs>
                    <a:gs pos="100000">
                      <a:schemeClr val="tx1"/>
                    </a:gs>
                  </a:gsLst>
                  <a:lin ang="5400000" scaled="0"/>
                </a:gradFill>
              </a:rPr>
              <a:t>a service</a:t>
            </a:r>
          </a:p>
        </p:txBody>
      </p:sp>
      <p:sp>
        <p:nvSpPr>
          <p:cNvPr id="18" name="Rectangle 17"/>
          <p:cNvSpPr/>
          <p:nvPr/>
        </p:nvSpPr>
        <p:spPr bwMode="auto">
          <a:xfrm>
            <a:off x="5927834" y="3070013"/>
            <a:ext cx="5740292"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On-premises &amp; </a:t>
            </a:r>
            <a:r>
              <a:rPr lang="en-US" sz="2400" spc="-51" dirty="0">
                <a:gradFill>
                  <a:gsLst>
                    <a:gs pos="0">
                      <a:schemeClr val="tx1"/>
                    </a:gs>
                    <a:gs pos="100000">
                      <a:schemeClr val="tx1"/>
                    </a:gs>
                  </a:gsLst>
                  <a:lin ang="5400000" scaled="0"/>
                </a:gradFill>
              </a:rPr>
              <a:t>Azure SQL </a:t>
            </a:r>
            <a:r>
              <a:rPr lang="en-US" sz="2400" spc="-51" dirty="0" smtClean="0">
                <a:gradFill>
                  <a:gsLst>
                    <a:gs pos="0">
                      <a:schemeClr val="tx1"/>
                    </a:gs>
                    <a:gs pos="100000">
                      <a:schemeClr val="tx1"/>
                    </a:gs>
                  </a:gsLst>
                  <a:lin ang="5400000" scaled="0"/>
                </a:gradFill>
              </a:rPr>
              <a:t>Database</a:t>
            </a:r>
            <a:endParaRPr lang="en-US" sz="2400" spc="-51" dirty="0">
              <a:gradFill>
                <a:gsLst>
                  <a:gs pos="0">
                    <a:schemeClr val="tx1"/>
                  </a:gs>
                  <a:gs pos="100000">
                    <a:schemeClr val="tx1"/>
                  </a:gs>
                </a:gsLst>
                <a:lin ang="5400000" scaled="0"/>
              </a:gradFill>
            </a:endParaRPr>
          </a:p>
        </p:txBody>
      </p:sp>
      <p:sp>
        <p:nvSpPr>
          <p:cNvPr id="20" name="Rectangle 19"/>
          <p:cNvSpPr/>
          <p:nvPr/>
        </p:nvSpPr>
        <p:spPr bwMode="auto">
          <a:xfrm>
            <a:off x="5927834" y="5266675"/>
            <a:ext cx="5740292"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Elastically scales with demand</a:t>
            </a:r>
          </a:p>
        </p:txBody>
      </p:sp>
      <p:sp>
        <p:nvSpPr>
          <p:cNvPr id="2" name="Title 1"/>
          <p:cNvSpPr>
            <a:spLocks noGrp="1"/>
          </p:cNvSpPr>
          <p:nvPr>
            <p:ph type="title"/>
          </p:nvPr>
        </p:nvSpPr>
        <p:spPr/>
        <p:txBody>
          <a:bodyPr/>
          <a:lstStyle/>
          <a:p>
            <a:r>
              <a:rPr lang="en-US" sz="5400" dirty="0" smtClean="0"/>
              <a:t>SQL Data Sync</a:t>
            </a:r>
            <a:endParaRPr lang="en-US" sz="5400" dirty="0"/>
          </a:p>
        </p:txBody>
      </p:sp>
      <p:sp>
        <p:nvSpPr>
          <p:cNvPr id="19" name="Rectangle 18"/>
          <p:cNvSpPr/>
          <p:nvPr/>
        </p:nvSpPr>
        <p:spPr bwMode="auto">
          <a:xfrm>
            <a:off x="5927834" y="4168344"/>
            <a:ext cx="5740292" cy="9144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Configuration driven</a:t>
            </a:r>
            <a:endParaRPr lang="en-US" sz="2400" spc="-51" dirty="0">
              <a:gradFill>
                <a:gsLst>
                  <a:gs pos="0">
                    <a:schemeClr val="tx1"/>
                  </a:gs>
                  <a:gs pos="100000">
                    <a:schemeClr val="tx1"/>
                  </a:gs>
                </a:gsLst>
                <a:lin ang="5400000" scaled="0"/>
              </a:gradFill>
            </a:endParaRPr>
          </a:p>
        </p:txBody>
      </p:sp>
      <p:sp>
        <p:nvSpPr>
          <p:cNvPr id="22" name="Rectangle 21"/>
          <p:cNvSpPr/>
          <p:nvPr/>
        </p:nvSpPr>
        <p:spPr>
          <a:xfrm>
            <a:off x="1950416" y="2301598"/>
            <a:ext cx="1770097" cy="517182"/>
          </a:xfrm>
          <a:prstGeom prst="rect">
            <a:avLst/>
          </a:prstGeom>
          <a:no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2037" tIns="252037" rIns="252037" bIns="252037" numCol="1" spcCol="1270" anchor="ctr" anchorCtr="0">
            <a:noAutofit/>
          </a:bodyPr>
          <a:lstStyle/>
          <a:p>
            <a:pPr algn="ctr" defTabSz="844550">
              <a:lnSpc>
                <a:spcPct val="90000"/>
              </a:lnSpc>
              <a:spcBef>
                <a:spcPct val="0"/>
              </a:spcBef>
              <a:spcAft>
                <a:spcPct val="35000"/>
              </a:spcAft>
            </a:pPr>
            <a:r>
              <a:rPr lang="en-US" sz="1900" dirty="0">
                <a:gradFill>
                  <a:gsLst>
                    <a:gs pos="0">
                      <a:schemeClr val="bg2"/>
                    </a:gs>
                    <a:gs pos="100000">
                      <a:schemeClr val="bg2"/>
                    </a:gs>
                  </a:gsLst>
                  <a:lin ang="5400000" scaled="0"/>
                </a:gradFill>
              </a:rPr>
              <a:t>Azure SQL </a:t>
            </a:r>
            <a:r>
              <a:rPr lang="en-US" sz="1900" dirty="0" smtClean="0">
                <a:gradFill>
                  <a:gsLst>
                    <a:gs pos="0">
                      <a:schemeClr val="bg2"/>
                    </a:gs>
                    <a:gs pos="100000">
                      <a:schemeClr val="bg2"/>
                    </a:gs>
                  </a:gsLst>
                  <a:lin ang="5400000" scaled="0"/>
                </a:gradFill>
              </a:rPr>
              <a:t>Databases</a:t>
            </a:r>
            <a:endParaRPr lang="en-US" sz="1900" dirty="0">
              <a:gradFill>
                <a:gsLst>
                  <a:gs pos="0">
                    <a:schemeClr val="bg2"/>
                  </a:gs>
                  <a:gs pos="100000">
                    <a:schemeClr val="bg2"/>
                  </a:gs>
                </a:gsLst>
                <a:lin ang="5400000" scaled="0"/>
              </a:gradFill>
            </a:endParaRPr>
          </a:p>
        </p:txBody>
      </p:sp>
      <p:sp>
        <p:nvSpPr>
          <p:cNvPr id="21" name="Rectangle 20"/>
          <p:cNvSpPr/>
          <p:nvPr/>
        </p:nvSpPr>
        <p:spPr bwMode="auto">
          <a:xfrm>
            <a:off x="3720512" y="3229220"/>
            <a:ext cx="888171" cy="6565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Freeform 11"/>
          <p:cNvSpPr>
            <a:spLocks noEditPoints="1"/>
          </p:cNvSpPr>
          <p:nvPr/>
        </p:nvSpPr>
        <p:spPr bwMode="auto">
          <a:xfrm>
            <a:off x="3720513" y="3125172"/>
            <a:ext cx="888171" cy="742230"/>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accent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p:nvPr/>
        </p:nvSpPr>
        <p:spPr bwMode="auto">
          <a:xfrm>
            <a:off x="1311034" y="4721663"/>
            <a:ext cx="1645920" cy="213633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Freeform 6"/>
          <p:cNvSpPr>
            <a:spLocks noEditPoints="1"/>
          </p:cNvSpPr>
          <p:nvPr/>
        </p:nvSpPr>
        <p:spPr bwMode="auto">
          <a:xfrm>
            <a:off x="1405754" y="4690667"/>
            <a:ext cx="1549468" cy="1152016"/>
          </a:xfrm>
          <a:custGeom>
            <a:avLst/>
            <a:gdLst>
              <a:gd name="T0" fmla="*/ 297 w 553"/>
              <a:gd name="T1" fmla="*/ 288 h 411"/>
              <a:gd name="T2" fmla="*/ 290 w 553"/>
              <a:gd name="T3" fmla="*/ 1 h 411"/>
              <a:gd name="T4" fmla="*/ 308 w 553"/>
              <a:gd name="T5" fmla="*/ 1 h 411"/>
              <a:gd name="T6" fmla="*/ 547 w 553"/>
              <a:gd name="T7" fmla="*/ 141 h 411"/>
              <a:gd name="T8" fmla="*/ 69 w 553"/>
              <a:gd name="T9" fmla="*/ 263 h 411"/>
              <a:gd name="T10" fmla="*/ 51 w 553"/>
              <a:gd name="T11" fmla="*/ 275 h 411"/>
              <a:gd name="T12" fmla="*/ 206 w 553"/>
              <a:gd name="T13" fmla="*/ 341 h 411"/>
              <a:gd name="T14" fmla="*/ 306 w 553"/>
              <a:gd name="T15" fmla="*/ 310 h 411"/>
              <a:gd name="T16" fmla="*/ 34 w 553"/>
              <a:gd name="T17" fmla="*/ 152 h 411"/>
              <a:gd name="T18" fmla="*/ 19 w 553"/>
              <a:gd name="T19" fmla="*/ 144 h 411"/>
              <a:gd name="T20" fmla="*/ 0 w 553"/>
              <a:gd name="T21" fmla="*/ 154 h 411"/>
              <a:gd name="T22" fmla="*/ 1 w 553"/>
              <a:gd name="T23" fmla="*/ 245 h 411"/>
              <a:gd name="T24" fmla="*/ 23 w 553"/>
              <a:gd name="T25" fmla="*/ 259 h 411"/>
              <a:gd name="T26" fmla="*/ 20 w 553"/>
              <a:gd name="T27" fmla="*/ 235 h 411"/>
              <a:gd name="T28" fmla="*/ 20 w 553"/>
              <a:gd name="T29" fmla="*/ 167 h 411"/>
              <a:gd name="T30" fmla="*/ 287 w 553"/>
              <a:gd name="T31" fmla="*/ 387 h 411"/>
              <a:gd name="T32" fmla="*/ 248 w 553"/>
              <a:gd name="T33" fmla="*/ 371 h 411"/>
              <a:gd name="T34" fmla="*/ 288 w 553"/>
              <a:gd name="T35" fmla="*/ 410 h 411"/>
              <a:gd name="T36" fmla="*/ 301 w 553"/>
              <a:gd name="T37" fmla="*/ 410 h 411"/>
              <a:gd name="T38" fmla="*/ 306 w 553"/>
              <a:gd name="T39" fmla="*/ 310 h 411"/>
              <a:gd name="T40" fmla="*/ 553 w 553"/>
              <a:gd name="T41" fmla="*/ 151 h 411"/>
              <a:gd name="T42" fmla="*/ 317 w 553"/>
              <a:gd name="T43" fmla="*/ 310 h 411"/>
              <a:gd name="T44" fmla="*/ 544 w 553"/>
              <a:gd name="T45" fmla="*/ 246 h 411"/>
              <a:gd name="T46" fmla="*/ 553 w 553"/>
              <a:gd name="T47" fmla="*/ 154 h 411"/>
              <a:gd name="T48" fmla="*/ 181 w 553"/>
              <a:gd name="T49" fmla="*/ 306 h 411"/>
              <a:gd name="T50" fmla="*/ 186 w 553"/>
              <a:gd name="T51" fmla="*/ 293 h 411"/>
              <a:gd name="T52" fmla="*/ 112 w 553"/>
              <a:gd name="T53" fmla="*/ 244 h 411"/>
              <a:gd name="T54" fmla="*/ 104 w 553"/>
              <a:gd name="T55" fmla="*/ 256 h 411"/>
              <a:gd name="T56" fmla="*/ 178 w 553"/>
              <a:gd name="T57" fmla="*/ 305 h 411"/>
              <a:gd name="T58" fmla="*/ 246 w 553"/>
              <a:gd name="T59" fmla="*/ 357 h 411"/>
              <a:gd name="T60" fmla="*/ 228 w 553"/>
              <a:gd name="T61" fmla="*/ 361 h 411"/>
              <a:gd name="T62" fmla="*/ 244 w 553"/>
              <a:gd name="T63" fmla="*/ 314 h 411"/>
              <a:gd name="T64" fmla="*/ 246 w 553"/>
              <a:gd name="T65" fmla="*/ 306 h 411"/>
              <a:gd name="T66" fmla="*/ 216 w 553"/>
              <a:gd name="T67" fmla="*/ 315 h 411"/>
              <a:gd name="T68" fmla="*/ 213 w 553"/>
              <a:gd name="T69" fmla="*/ 369 h 411"/>
              <a:gd name="T70" fmla="*/ 224 w 553"/>
              <a:gd name="T71" fmla="*/ 377 h 411"/>
              <a:gd name="T72" fmla="*/ 246 w 553"/>
              <a:gd name="T73" fmla="*/ 357 h 411"/>
              <a:gd name="T74" fmla="*/ 53 w 553"/>
              <a:gd name="T75" fmla="*/ 252 h 411"/>
              <a:gd name="T76" fmla="*/ 45 w 553"/>
              <a:gd name="T77" fmla="*/ 220 h 411"/>
              <a:gd name="T78" fmla="*/ 63 w 553"/>
              <a:gd name="T79" fmla="*/ 202 h 411"/>
              <a:gd name="T80" fmla="*/ 53 w 553"/>
              <a:gd name="T81" fmla="*/ 200 h 411"/>
              <a:gd name="T82" fmla="*/ 30 w 553"/>
              <a:gd name="T83" fmla="*/ 218 h 411"/>
              <a:gd name="T84" fmla="*/ 32 w 553"/>
              <a:gd name="T85" fmla="*/ 271 h 411"/>
              <a:gd name="T86" fmla="*/ 61 w 553"/>
              <a:gd name="T87" fmla="*/ 26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3" h="411">
                <a:moveTo>
                  <a:pt x="297" y="288"/>
                </a:moveTo>
                <a:cubicBezTo>
                  <a:pt x="297" y="288"/>
                  <a:pt x="297" y="288"/>
                  <a:pt x="297" y="288"/>
                </a:cubicBezTo>
                <a:cubicBezTo>
                  <a:pt x="45" y="145"/>
                  <a:pt x="45" y="145"/>
                  <a:pt x="45" y="145"/>
                </a:cubicBezTo>
                <a:cubicBezTo>
                  <a:pt x="45" y="145"/>
                  <a:pt x="45" y="145"/>
                  <a:pt x="290" y="1"/>
                </a:cubicBezTo>
                <a:cubicBezTo>
                  <a:pt x="293" y="0"/>
                  <a:pt x="296" y="0"/>
                  <a:pt x="299" y="0"/>
                </a:cubicBezTo>
                <a:cubicBezTo>
                  <a:pt x="303" y="0"/>
                  <a:pt x="305" y="0"/>
                  <a:pt x="308" y="1"/>
                </a:cubicBezTo>
                <a:cubicBezTo>
                  <a:pt x="308" y="1"/>
                  <a:pt x="308" y="1"/>
                  <a:pt x="544" y="139"/>
                </a:cubicBezTo>
                <a:cubicBezTo>
                  <a:pt x="546" y="140"/>
                  <a:pt x="546" y="140"/>
                  <a:pt x="547" y="141"/>
                </a:cubicBezTo>
                <a:cubicBezTo>
                  <a:pt x="547" y="141"/>
                  <a:pt x="547" y="141"/>
                  <a:pt x="297" y="288"/>
                </a:cubicBezTo>
                <a:close/>
                <a:moveTo>
                  <a:pt x="69" y="263"/>
                </a:moveTo>
                <a:cubicBezTo>
                  <a:pt x="68" y="265"/>
                  <a:pt x="66" y="266"/>
                  <a:pt x="65" y="267"/>
                </a:cubicBezTo>
                <a:cubicBezTo>
                  <a:pt x="65" y="267"/>
                  <a:pt x="65" y="267"/>
                  <a:pt x="51" y="275"/>
                </a:cubicBezTo>
                <a:cubicBezTo>
                  <a:pt x="51" y="275"/>
                  <a:pt x="51" y="275"/>
                  <a:pt x="206" y="363"/>
                </a:cubicBezTo>
                <a:cubicBezTo>
                  <a:pt x="206" y="363"/>
                  <a:pt x="206" y="363"/>
                  <a:pt x="206" y="341"/>
                </a:cubicBezTo>
                <a:cubicBezTo>
                  <a:pt x="206" y="341"/>
                  <a:pt x="206" y="341"/>
                  <a:pt x="69" y="263"/>
                </a:cubicBezTo>
                <a:close/>
                <a:moveTo>
                  <a:pt x="306" y="310"/>
                </a:moveTo>
                <a:cubicBezTo>
                  <a:pt x="306" y="308"/>
                  <a:pt x="304" y="305"/>
                  <a:pt x="303" y="304"/>
                </a:cubicBezTo>
                <a:cubicBezTo>
                  <a:pt x="303" y="304"/>
                  <a:pt x="303" y="304"/>
                  <a:pt x="34" y="152"/>
                </a:cubicBezTo>
                <a:cubicBezTo>
                  <a:pt x="34" y="152"/>
                  <a:pt x="34" y="152"/>
                  <a:pt x="33" y="152"/>
                </a:cubicBezTo>
                <a:cubicBezTo>
                  <a:pt x="33" y="152"/>
                  <a:pt x="33" y="152"/>
                  <a:pt x="19" y="144"/>
                </a:cubicBezTo>
                <a:cubicBezTo>
                  <a:pt x="14" y="141"/>
                  <a:pt x="10" y="141"/>
                  <a:pt x="6" y="143"/>
                </a:cubicBezTo>
                <a:cubicBezTo>
                  <a:pt x="2" y="146"/>
                  <a:pt x="0" y="149"/>
                  <a:pt x="0" y="154"/>
                </a:cubicBezTo>
                <a:cubicBezTo>
                  <a:pt x="0" y="154"/>
                  <a:pt x="0" y="154"/>
                  <a:pt x="0" y="239"/>
                </a:cubicBezTo>
                <a:cubicBezTo>
                  <a:pt x="0" y="239"/>
                  <a:pt x="0" y="239"/>
                  <a:pt x="1" y="245"/>
                </a:cubicBezTo>
                <a:cubicBezTo>
                  <a:pt x="1" y="245"/>
                  <a:pt x="1" y="245"/>
                  <a:pt x="10" y="251"/>
                </a:cubicBezTo>
                <a:cubicBezTo>
                  <a:pt x="10" y="251"/>
                  <a:pt x="10" y="251"/>
                  <a:pt x="23" y="259"/>
                </a:cubicBezTo>
                <a:cubicBezTo>
                  <a:pt x="23" y="259"/>
                  <a:pt x="23" y="259"/>
                  <a:pt x="23" y="237"/>
                </a:cubicBezTo>
                <a:cubicBezTo>
                  <a:pt x="23" y="237"/>
                  <a:pt x="23" y="237"/>
                  <a:pt x="20" y="235"/>
                </a:cubicBezTo>
                <a:cubicBezTo>
                  <a:pt x="20" y="235"/>
                  <a:pt x="20" y="235"/>
                  <a:pt x="20" y="234"/>
                </a:cubicBezTo>
                <a:cubicBezTo>
                  <a:pt x="20" y="234"/>
                  <a:pt x="20" y="234"/>
                  <a:pt x="20" y="167"/>
                </a:cubicBezTo>
                <a:cubicBezTo>
                  <a:pt x="20" y="167"/>
                  <a:pt x="20" y="167"/>
                  <a:pt x="287" y="320"/>
                </a:cubicBezTo>
                <a:cubicBezTo>
                  <a:pt x="287" y="320"/>
                  <a:pt x="287" y="320"/>
                  <a:pt x="287" y="387"/>
                </a:cubicBezTo>
                <a:cubicBezTo>
                  <a:pt x="287" y="387"/>
                  <a:pt x="287" y="387"/>
                  <a:pt x="252" y="367"/>
                </a:cubicBezTo>
                <a:cubicBezTo>
                  <a:pt x="251" y="368"/>
                  <a:pt x="250" y="370"/>
                  <a:pt x="248" y="371"/>
                </a:cubicBezTo>
                <a:cubicBezTo>
                  <a:pt x="248" y="371"/>
                  <a:pt x="248" y="371"/>
                  <a:pt x="234" y="379"/>
                </a:cubicBezTo>
                <a:cubicBezTo>
                  <a:pt x="234" y="379"/>
                  <a:pt x="234" y="379"/>
                  <a:pt x="288" y="410"/>
                </a:cubicBezTo>
                <a:cubicBezTo>
                  <a:pt x="290" y="411"/>
                  <a:pt x="293" y="411"/>
                  <a:pt x="295" y="411"/>
                </a:cubicBezTo>
                <a:cubicBezTo>
                  <a:pt x="297" y="411"/>
                  <a:pt x="299" y="411"/>
                  <a:pt x="301" y="410"/>
                </a:cubicBezTo>
                <a:cubicBezTo>
                  <a:pt x="303" y="408"/>
                  <a:pt x="305" y="405"/>
                  <a:pt x="306" y="401"/>
                </a:cubicBezTo>
                <a:cubicBezTo>
                  <a:pt x="306" y="401"/>
                  <a:pt x="306" y="401"/>
                  <a:pt x="306" y="310"/>
                </a:cubicBezTo>
                <a:close/>
                <a:moveTo>
                  <a:pt x="553" y="151"/>
                </a:moveTo>
                <a:cubicBezTo>
                  <a:pt x="553" y="151"/>
                  <a:pt x="553" y="151"/>
                  <a:pt x="553" y="151"/>
                </a:cubicBezTo>
                <a:cubicBezTo>
                  <a:pt x="309" y="294"/>
                  <a:pt x="309" y="294"/>
                  <a:pt x="309" y="294"/>
                </a:cubicBezTo>
                <a:cubicBezTo>
                  <a:pt x="314" y="298"/>
                  <a:pt x="317" y="304"/>
                  <a:pt x="317" y="310"/>
                </a:cubicBezTo>
                <a:cubicBezTo>
                  <a:pt x="317" y="310"/>
                  <a:pt x="317" y="310"/>
                  <a:pt x="317" y="375"/>
                </a:cubicBezTo>
                <a:cubicBezTo>
                  <a:pt x="317" y="375"/>
                  <a:pt x="317" y="375"/>
                  <a:pt x="544" y="246"/>
                </a:cubicBezTo>
                <a:cubicBezTo>
                  <a:pt x="549" y="243"/>
                  <a:pt x="553" y="237"/>
                  <a:pt x="553" y="231"/>
                </a:cubicBezTo>
                <a:cubicBezTo>
                  <a:pt x="553" y="231"/>
                  <a:pt x="553" y="231"/>
                  <a:pt x="553" y="154"/>
                </a:cubicBezTo>
                <a:cubicBezTo>
                  <a:pt x="553" y="153"/>
                  <a:pt x="553" y="152"/>
                  <a:pt x="553" y="151"/>
                </a:cubicBezTo>
                <a:close/>
                <a:moveTo>
                  <a:pt x="181" y="306"/>
                </a:moveTo>
                <a:cubicBezTo>
                  <a:pt x="184" y="306"/>
                  <a:pt x="186" y="304"/>
                  <a:pt x="186" y="301"/>
                </a:cubicBezTo>
                <a:cubicBezTo>
                  <a:pt x="186" y="301"/>
                  <a:pt x="186" y="301"/>
                  <a:pt x="186" y="293"/>
                </a:cubicBezTo>
                <a:cubicBezTo>
                  <a:pt x="186" y="290"/>
                  <a:pt x="184" y="286"/>
                  <a:pt x="181" y="284"/>
                </a:cubicBezTo>
                <a:cubicBezTo>
                  <a:pt x="181" y="284"/>
                  <a:pt x="181" y="284"/>
                  <a:pt x="112" y="244"/>
                </a:cubicBezTo>
                <a:cubicBezTo>
                  <a:pt x="107" y="242"/>
                  <a:pt x="104" y="244"/>
                  <a:pt x="104" y="249"/>
                </a:cubicBezTo>
                <a:cubicBezTo>
                  <a:pt x="104" y="249"/>
                  <a:pt x="104" y="249"/>
                  <a:pt x="104" y="256"/>
                </a:cubicBezTo>
                <a:cubicBezTo>
                  <a:pt x="104" y="260"/>
                  <a:pt x="106" y="264"/>
                  <a:pt x="109" y="266"/>
                </a:cubicBezTo>
                <a:cubicBezTo>
                  <a:pt x="109" y="266"/>
                  <a:pt x="109" y="266"/>
                  <a:pt x="178" y="305"/>
                </a:cubicBezTo>
                <a:cubicBezTo>
                  <a:pt x="179" y="306"/>
                  <a:pt x="180" y="306"/>
                  <a:pt x="181" y="306"/>
                </a:cubicBezTo>
                <a:close/>
                <a:moveTo>
                  <a:pt x="246" y="357"/>
                </a:moveTo>
                <a:cubicBezTo>
                  <a:pt x="244" y="354"/>
                  <a:pt x="239" y="354"/>
                  <a:pt x="237" y="355"/>
                </a:cubicBezTo>
                <a:cubicBezTo>
                  <a:pt x="237" y="355"/>
                  <a:pt x="237" y="355"/>
                  <a:pt x="228" y="361"/>
                </a:cubicBezTo>
                <a:cubicBezTo>
                  <a:pt x="228" y="361"/>
                  <a:pt x="228" y="361"/>
                  <a:pt x="228" y="323"/>
                </a:cubicBezTo>
                <a:cubicBezTo>
                  <a:pt x="228" y="323"/>
                  <a:pt x="228" y="323"/>
                  <a:pt x="244" y="314"/>
                </a:cubicBezTo>
                <a:cubicBezTo>
                  <a:pt x="247" y="312"/>
                  <a:pt x="248" y="308"/>
                  <a:pt x="246" y="306"/>
                </a:cubicBezTo>
                <a:cubicBezTo>
                  <a:pt x="246" y="306"/>
                  <a:pt x="246" y="306"/>
                  <a:pt x="246" y="306"/>
                </a:cubicBezTo>
                <a:cubicBezTo>
                  <a:pt x="244" y="303"/>
                  <a:pt x="239" y="302"/>
                  <a:pt x="237" y="304"/>
                </a:cubicBezTo>
                <a:cubicBezTo>
                  <a:pt x="237" y="304"/>
                  <a:pt x="237" y="304"/>
                  <a:pt x="216" y="315"/>
                </a:cubicBezTo>
                <a:cubicBezTo>
                  <a:pt x="214" y="317"/>
                  <a:pt x="213" y="322"/>
                  <a:pt x="213" y="322"/>
                </a:cubicBezTo>
                <a:cubicBezTo>
                  <a:pt x="213" y="322"/>
                  <a:pt x="213" y="322"/>
                  <a:pt x="213" y="369"/>
                </a:cubicBezTo>
                <a:cubicBezTo>
                  <a:pt x="213" y="369"/>
                  <a:pt x="214" y="374"/>
                  <a:pt x="215" y="375"/>
                </a:cubicBezTo>
                <a:cubicBezTo>
                  <a:pt x="217" y="376"/>
                  <a:pt x="221" y="379"/>
                  <a:pt x="224" y="377"/>
                </a:cubicBezTo>
                <a:cubicBezTo>
                  <a:pt x="224" y="377"/>
                  <a:pt x="224" y="377"/>
                  <a:pt x="244" y="365"/>
                </a:cubicBezTo>
                <a:cubicBezTo>
                  <a:pt x="247" y="363"/>
                  <a:pt x="248" y="359"/>
                  <a:pt x="246" y="357"/>
                </a:cubicBezTo>
                <a:close/>
                <a:moveTo>
                  <a:pt x="63" y="253"/>
                </a:moveTo>
                <a:cubicBezTo>
                  <a:pt x="61" y="250"/>
                  <a:pt x="57" y="250"/>
                  <a:pt x="53" y="252"/>
                </a:cubicBezTo>
                <a:cubicBezTo>
                  <a:pt x="53" y="252"/>
                  <a:pt x="53" y="252"/>
                  <a:pt x="45" y="257"/>
                </a:cubicBezTo>
                <a:cubicBezTo>
                  <a:pt x="45" y="257"/>
                  <a:pt x="45" y="257"/>
                  <a:pt x="45" y="220"/>
                </a:cubicBezTo>
                <a:cubicBezTo>
                  <a:pt x="45" y="220"/>
                  <a:pt x="45" y="220"/>
                  <a:pt x="61" y="210"/>
                </a:cubicBezTo>
                <a:cubicBezTo>
                  <a:pt x="65" y="208"/>
                  <a:pt x="65" y="205"/>
                  <a:pt x="63" y="202"/>
                </a:cubicBezTo>
                <a:cubicBezTo>
                  <a:pt x="63" y="202"/>
                  <a:pt x="63" y="202"/>
                  <a:pt x="63" y="202"/>
                </a:cubicBezTo>
                <a:cubicBezTo>
                  <a:pt x="61" y="199"/>
                  <a:pt x="57" y="198"/>
                  <a:pt x="53" y="200"/>
                </a:cubicBezTo>
                <a:cubicBezTo>
                  <a:pt x="53" y="200"/>
                  <a:pt x="53" y="200"/>
                  <a:pt x="33" y="212"/>
                </a:cubicBezTo>
                <a:cubicBezTo>
                  <a:pt x="31" y="213"/>
                  <a:pt x="30" y="218"/>
                  <a:pt x="30" y="218"/>
                </a:cubicBezTo>
                <a:cubicBezTo>
                  <a:pt x="30" y="218"/>
                  <a:pt x="30" y="218"/>
                  <a:pt x="30" y="266"/>
                </a:cubicBezTo>
                <a:cubicBezTo>
                  <a:pt x="30" y="266"/>
                  <a:pt x="31" y="270"/>
                  <a:pt x="32" y="271"/>
                </a:cubicBezTo>
                <a:cubicBezTo>
                  <a:pt x="33" y="273"/>
                  <a:pt x="38" y="275"/>
                  <a:pt x="41" y="273"/>
                </a:cubicBezTo>
                <a:cubicBezTo>
                  <a:pt x="41" y="273"/>
                  <a:pt x="41" y="273"/>
                  <a:pt x="61" y="261"/>
                </a:cubicBezTo>
                <a:cubicBezTo>
                  <a:pt x="65" y="259"/>
                  <a:pt x="65" y="255"/>
                  <a:pt x="63" y="2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3"/>
          <p:cNvSpPr/>
          <p:nvPr/>
        </p:nvSpPr>
        <p:spPr>
          <a:xfrm>
            <a:off x="1059403" y="5855980"/>
            <a:ext cx="2149181" cy="560250"/>
          </a:xfrm>
          <a:prstGeom prst="rect">
            <a:avLst/>
          </a:prstGeom>
          <a:no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2037" tIns="252037" rIns="252037" bIns="252037" numCol="1" spcCol="1270" anchor="ctr" anchorCtr="0">
            <a:noAutofit/>
          </a:bodyPr>
          <a:lstStyle/>
          <a:p>
            <a:pPr algn="ctr" defTabSz="844550">
              <a:lnSpc>
                <a:spcPct val="90000"/>
              </a:lnSpc>
              <a:spcBef>
                <a:spcPct val="0"/>
              </a:spcBef>
              <a:spcAft>
                <a:spcPct val="35000"/>
              </a:spcAft>
            </a:pPr>
            <a:r>
              <a:rPr lang="en-US" sz="1900" dirty="0">
                <a:gradFill>
                  <a:gsLst>
                    <a:gs pos="0">
                      <a:schemeClr val="tx1"/>
                    </a:gs>
                    <a:gs pos="100000">
                      <a:schemeClr val="tx1"/>
                    </a:gs>
                  </a:gsLst>
                  <a:lin ang="5400000" scaled="0"/>
                </a:gradFill>
              </a:rPr>
              <a:t>SQL Server </a:t>
            </a:r>
            <a:r>
              <a:rPr lang="en-US" sz="1900" dirty="0" smtClean="0">
                <a:gradFill>
                  <a:gsLst>
                    <a:gs pos="0">
                      <a:schemeClr val="tx1"/>
                    </a:gs>
                    <a:gs pos="100000">
                      <a:schemeClr val="tx1"/>
                    </a:gs>
                  </a:gsLst>
                  <a:lin ang="5400000" scaled="0"/>
                </a:gradFill>
              </a:rPr>
              <a:t/>
            </a:r>
            <a:br>
              <a:rPr lang="en-US" sz="1900" dirty="0" smtClean="0">
                <a:gradFill>
                  <a:gsLst>
                    <a:gs pos="0">
                      <a:schemeClr val="tx1"/>
                    </a:gs>
                    <a:gs pos="100000">
                      <a:schemeClr val="tx1"/>
                    </a:gs>
                  </a:gsLst>
                  <a:lin ang="5400000" scaled="0"/>
                </a:gradFill>
              </a:rPr>
            </a:br>
            <a:r>
              <a:rPr lang="en-US" sz="1900" dirty="0" smtClean="0">
                <a:gradFill>
                  <a:gsLst>
                    <a:gs pos="0">
                      <a:schemeClr val="tx1"/>
                    </a:gs>
                    <a:gs pos="100000">
                      <a:schemeClr val="tx1"/>
                    </a:gs>
                  </a:gsLst>
                  <a:lin ang="5400000" scaled="0"/>
                </a:gradFill>
              </a:rPr>
              <a:t>(On-Premises)</a:t>
            </a:r>
            <a:endParaRPr lang="en-US" sz="1900" dirty="0">
              <a:gradFill>
                <a:gsLst>
                  <a:gs pos="0">
                    <a:schemeClr val="tx1"/>
                  </a:gs>
                  <a:gs pos="100000">
                    <a:schemeClr val="tx1"/>
                  </a:gs>
                </a:gsLst>
                <a:lin ang="5400000" scaled="0"/>
              </a:gradFill>
            </a:endParaRPr>
          </a:p>
        </p:txBody>
      </p:sp>
      <p:sp>
        <p:nvSpPr>
          <p:cNvPr id="3" name="Rectangle 2"/>
          <p:cNvSpPr/>
          <p:nvPr/>
        </p:nvSpPr>
        <p:spPr bwMode="auto">
          <a:xfrm>
            <a:off x="1357528" y="3210810"/>
            <a:ext cx="1379895" cy="6565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Freeform 11"/>
          <p:cNvSpPr>
            <a:spLocks noEditPoints="1"/>
          </p:cNvSpPr>
          <p:nvPr/>
        </p:nvSpPr>
        <p:spPr bwMode="auto">
          <a:xfrm>
            <a:off x="1849252" y="3125172"/>
            <a:ext cx="888171" cy="742230"/>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accent1"/>
          </a:solidFill>
          <a:ln w="19050">
            <a:noFill/>
          </a:ln>
        </p:spPr>
        <p:txBody>
          <a:bodyPr vert="horz" wrap="square" lIns="91440" tIns="45720" rIns="91440" bIns="45720" numCol="1" anchor="t" anchorCtr="0" compatLnSpc="1">
            <a:prstTxWarp prst="textNoShape">
              <a:avLst/>
            </a:prstTxWarp>
          </a:bodyPr>
          <a:lstStyle/>
          <a:p>
            <a:endParaRPr lang="en-US" dirty="0"/>
          </a:p>
        </p:txBody>
      </p:sp>
      <p:cxnSp>
        <p:nvCxnSpPr>
          <p:cNvPr id="26" name="Straight Connector 25"/>
          <p:cNvCxnSpPr/>
          <p:nvPr/>
        </p:nvCxnSpPr>
        <p:spPr>
          <a:xfrm flipH="1">
            <a:off x="2737422" y="3527213"/>
            <a:ext cx="983090" cy="0"/>
          </a:xfrm>
          <a:prstGeom prst="line">
            <a:avLst/>
          </a:prstGeom>
          <a:ln w="63500">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3" idx="16"/>
            <a:endCxn id="6" idx="2"/>
          </p:cNvCxnSpPr>
          <p:nvPr/>
        </p:nvCxnSpPr>
        <p:spPr>
          <a:xfrm flipH="1">
            <a:off x="2268749" y="3867402"/>
            <a:ext cx="19914" cy="826068"/>
          </a:xfrm>
          <a:prstGeom prst="line">
            <a:avLst/>
          </a:prstGeom>
          <a:ln w="63500">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9895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3" y="228600"/>
            <a:ext cx="11149013" cy="747897"/>
          </a:xfrm>
        </p:spPr>
        <p:txBody>
          <a:bodyPr/>
          <a:lstStyle/>
          <a:p>
            <a:pPr marL="3175" defTabSz="914287">
              <a:spcBef>
                <a:spcPts val="0"/>
              </a:spcBef>
              <a:spcAft>
                <a:spcPts val="300"/>
              </a:spcAft>
            </a:pPr>
            <a:r>
              <a:rPr lang="en-US" dirty="0" smtClean="0"/>
              <a:t>SQL </a:t>
            </a:r>
            <a:r>
              <a:rPr lang="en-US" dirty="0"/>
              <a:t>Reporting</a:t>
            </a:r>
            <a:endParaRPr lang="en-US" dirty="0">
              <a:solidFill>
                <a:schemeClr val="accent2">
                  <a:alpha val="99000"/>
                </a:schemeClr>
              </a:solidFill>
            </a:endParaRPr>
          </a:p>
        </p:txBody>
      </p:sp>
      <p:sp>
        <p:nvSpPr>
          <p:cNvPr id="9" name="Content Placeholder 2"/>
          <p:cNvSpPr txBox="1">
            <a:spLocks/>
          </p:cNvSpPr>
          <p:nvPr/>
        </p:nvSpPr>
        <p:spPr>
          <a:xfrm>
            <a:off x="5603823" y="1234132"/>
            <a:ext cx="5475661" cy="706018"/>
          </a:xfrm>
          <a:prstGeom prst="rect">
            <a:avLst/>
          </a:prstGeom>
        </p:spPr>
        <p:txBody>
          <a:bodyPr lIns="0" tIns="0" rIns="0" bIns="0"/>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defTabSz="914287">
              <a:spcBef>
                <a:spcPts val="0"/>
              </a:spcBef>
              <a:spcAft>
                <a:spcPts val="300"/>
              </a:spcAft>
              <a:buNone/>
            </a:pPr>
            <a:r>
              <a:rPr lang="en-US" sz="4000" spc="-100" dirty="0">
                <a:gradFill>
                  <a:gsLst>
                    <a:gs pos="0">
                      <a:schemeClr val="tx2"/>
                    </a:gs>
                    <a:gs pos="100000">
                      <a:schemeClr val="tx2"/>
                    </a:gs>
                  </a:gsLst>
                  <a:lin ang="5400000" scaled="0"/>
                </a:gradFill>
                <a:latin typeface="Segoe UI Light" pitchFamily="34" charset="0"/>
              </a:rPr>
              <a:t>Visualize Your Data</a:t>
            </a:r>
          </a:p>
        </p:txBody>
      </p:sp>
      <p:sp>
        <p:nvSpPr>
          <p:cNvPr id="10" name="Rectangle 9"/>
          <p:cNvSpPr/>
          <p:nvPr/>
        </p:nvSpPr>
        <p:spPr bwMode="auto">
          <a:xfrm>
            <a:off x="5603823" y="1971682"/>
            <a:ext cx="6321477"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Reporting </a:t>
            </a:r>
            <a:r>
              <a:rPr lang="en-US" sz="2400" spc="-51" dirty="0">
                <a:gradFill>
                  <a:gsLst>
                    <a:gs pos="0">
                      <a:schemeClr val="tx1"/>
                    </a:gs>
                    <a:gs pos="100000">
                      <a:schemeClr val="tx1"/>
                    </a:gs>
                  </a:gsLst>
                  <a:lin ang="5400000" scaled="0"/>
                </a:gradFill>
              </a:rPr>
              <a:t>delivered </a:t>
            </a:r>
            <a:r>
              <a:rPr lang="en-US" sz="2400" spc="-51" dirty="0" smtClean="0">
                <a:gradFill>
                  <a:gsLst>
                    <a:gs pos="0">
                      <a:schemeClr val="tx1"/>
                    </a:gs>
                    <a:gs pos="100000">
                      <a:schemeClr val="tx1"/>
                    </a:gs>
                  </a:gsLst>
                  <a:lin ang="5400000" scaled="0"/>
                </a:gradFill>
              </a:rPr>
              <a:t>as cloud </a:t>
            </a:r>
            <a:r>
              <a:rPr lang="en-US" sz="2400" spc="-51" dirty="0">
                <a:gradFill>
                  <a:gsLst>
                    <a:gs pos="0">
                      <a:schemeClr val="tx1"/>
                    </a:gs>
                    <a:gs pos="100000">
                      <a:schemeClr val="tx1"/>
                    </a:gs>
                  </a:gsLst>
                  <a:lin ang="5400000" scaled="0"/>
                </a:gradFill>
              </a:rPr>
              <a:t>service</a:t>
            </a:r>
          </a:p>
        </p:txBody>
      </p:sp>
      <p:sp>
        <p:nvSpPr>
          <p:cNvPr id="12" name="Rectangle 11"/>
          <p:cNvSpPr/>
          <p:nvPr/>
        </p:nvSpPr>
        <p:spPr bwMode="auto">
          <a:xfrm>
            <a:off x="5603823" y="2852580"/>
            <a:ext cx="6321477"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Elastically scales with demand</a:t>
            </a:r>
          </a:p>
        </p:txBody>
      </p:sp>
      <p:sp>
        <p:nvSpPr>
          <p:cNvPr id="14" name="Rectangle 13"/>
          <p:cNvSpPr/>
          <p:nvPr/>
        </p:nvSpPr>
        <p:spPr bwMode="auto">
          <a:xfrm>
            <a:off x="5593514" y="3752668"/>
            <a:ext cx="6321477"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Familiar tools &amp; programming model</a:t>
            </a:r>
          </a:p>
        </p:txBody>
      </p:sp>
      <p:sp>
        <p:nvSpPr>
          <p:cNvPr id="15" name="Rectangle 14"/>
          <p:cNvSpPr/>
          <p:nvPr/>
        </p:nvSpPr>
        <p:spPr bwMode="auto">
          <a:xfrm>
            <a:off x="5583205" y="4633567"/>
            <a:ext cx="6321477"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Secure access for viewing </a:t>
            </a:r>
            <a:r>
              <a:rPr lang="en-US" sz="2400" spc="-51" dirty="0" smtClean="0">
                <a:gradFill>
                  <a:gsLst>
                    <a:gs pos="0">
                      <a:schemeClr val="tx1"/>
                    </a:gs>
                    <a:gs pos="100000">
                      <a:schemeClr val="tx1"/>
                    </a:gs>
                  </a:gsLst>
                  <a:lin ang="5400000" scaled="0"/>
                </a:gradFill>
              </a:rPr>
              <a:t>&amp; </a:t>
            </a:r>
            <a:r>
              <a:rPr lang="en-US" sz="2400" spc="-51" dirty="0">
                <a:gradFill>
                  <a:gsLst>
                    <a:gs pos="0">
                      <a:schemeClr val="tx1"/>
                    </a:gs>
                    <a:gs pos="100000">
                      <a:schemeClr val="tx1"/>
                    </a:gs>
                  </a:gsLst>
                  <a:lin ang="5400000" scaled="0"/>
                </a:gradFill>
              </a:rPr>
              <a:t>managing reports</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17" t="13756" b="1412"/>
          <a:stretch/>
        </p:blipFill>
        <p:spPr>
          <a:xfrm>
            <a:off x="346253" y="1964611"/>
            <a:ext cx="4996866" cy="3354756"/>
          </a:xfrm>
          <a:prstGeom prst="rect">
            <a:avLst/>
          </a:prstGeom>
          <a:solidFill>
            <a:schemeClr val="bg1"/>
          </a:solidFill>
          <a:ln>
            <a:noFill/>
          </a:ln>
          <a:effectLst>
            <a:innerShdw blurRad="304800">
              <a:prstClr val="black"/>
            </a:innerShdw>
          </a:effectLst>
        </p:spPr>
      </p:pic>
    </p:spTree>
    <p:extLst>
      <p:ext uri="{BB962C8B-B14F-4D97-AF65-F5344CB8AC3E}">
        <p14:creationId xmlns:p14="http://schemas.microsoft.com/office/powerpoint/2010/main" val="14467693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519113" y="228600"/>
            <a:ext cx="10405972"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dirty="0">
                <a:gradFill>
                  <a:gsLst>
                    <a:gs pos="1250">
                      <a:schemeClr val="tx1"/>
                    </a:gs>
                    <a:gs pos="100000">
                      <a:schemeClr val="tx1"/>
                    </a:gs>
                  </a:gsLst>
                  <a:lin ang="5400000" scaled="0"/>
                </a:gradFill>
                <a:latin typeface="+mj-lt"/>
              </a:rPr>
              <a:t>Azure Data Management</a:t>
            </a:r>
          </a:p>
        </p:txBody>
      </p:sp>
      <p:sp>
        <p:nvSpPr>
          <p:cNvPr id="12" name="Rectangle 11"/>
          <p:cNvSpPr/>
          <p:nvPr/>
        </p:nvSpPr>
        <p:spPr bwMode="auto">
          <a:xfrm>
            <a:off x="677355" y="2362953"/>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SQL </a:t>
            </a:r>
            <a:r>
              <a:rPr lang="en-US" sz="2000" dirty="0" smtClean="0">
                <a:gradFill>
                  <a:gsLst>
                    <a:gs pos="0">
                      <a:srgbClr val="FFFFFF"/>
                    </a:gs>
                    <a:gs pos="100000">
                      <a:srgbClr val="FFFFFF"/>
                    </a:gs>
                  </a:gsLst>
                  <a:lin ang="5400000" scaled="0"/>
                </a:gradFill>
              </a:rPr>
              <a:t>Server </a:t>
            </a:r>
            <a:r>
              <a:rPr lang="en-US" sz="2000" dirty="0">
                <a:gradFill>
                  <a:gsLst>
                    <a:gs pos="0">
                      <a:srgbClr val="FFFFFF"/>
                    </a:gs>
                    <a:gs pos="100000">
                      <a:srgbClr val="FFFFFF"/>
                    </a:gs>
                  </a:gsLst>
                  <a:lin ang="5400000" scaled="0"/>
                </a:gradFill>
              </a:rPr>
              <a:t>in a Virtual Machine</a:t>
            </a:r>
          </a:p>
        </p:txBody>
      </p:sp>
      <p:sp>
        <p:nvSpPr>
          <p:cNvPr id="18" name="Rectangle 17"/>
          <p:cNvSpPr/>
          <p:nvPr/>
        </p:nvSpPr>
        <p:spPr bwMode="auto">
          <a:xfrm>
            <a:off x="3367498" y="2362954"/>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SQL Database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584" y="2716973"/>
            <a:ext cx="1520439" cy="1219200"/>
          </a:xfrm>
          <a:prstGeom prst="rect">
            <a:avLst/>
          </a:prstGeom>
        </p:spPr>
      </p:pic>
      <p:pic>
        <p:nvPicPr>
          <p:cNvPr id="20" name="Picture 3" descr="C:\Users\scottkl\AppData\Local\MetroStyleAddIn\Icons\Virtualization.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34" y="2716973"/>
            <a:ext cx="1578253" cy="12192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auto">
          <a:xfrm>
            <a:off x="6057641" y="2362954"/>
            <a:ext cx="2472613" cy="235818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Table Storage</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3727" y="2716973"/>
            <a:ext cx="1520439" cy="1219200"/>
          </a:xfrm>
          <a:prstGeom prst="rect">
            <a:avLst/>
          </a:prstGeom>
        </p:spPr>
      </p:pic>
      <p:sp>
        <p:nvSpPr>
          <p:cNvPr id="23" name="Rectangle 22"/>
          <p:cNvSpPr/>
          <p:nvPr/>
        </p:nvSpPr>
        <p:spPr bwMode="auto">
          <a:xfrm>
            <a:off x="8747785" y="2362951"/>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a:t>
            </a:r>
            <a:r>
              <a:rPr lang="en-US" sz="2000" dirty="0" smtClean="0">
                <a:gradFill>
                  <a:gsLst>
                    <a:gs pos="0">
                      <a:srgbClr val="FFFFFF"/>
                    </a:gs>
                    <a:gs pos="100000">
                      <a:srgbClr val="FFFFFF"/>
                    </a:gs>
                  </a:gsLst>
                  <a:lin ang="5400000" scaled="0"/>
                </a:gradFill>
              </a:rPr>
              <a:t>Blob </a:t>
            </a:r>
            <a:r>
              <a:rPr lang="en-US" sz="2000" dirty="0">
                <a:gradFill>
                  <a:gsLst>
                    <a:gs pos="0">
                      <a:srgbClr val="FFFFFF"/>
                    </a:gs>
                    <a:gs pos="100000">
                      <a:srgbClr val="FFFFFF"/>
                    </a:gs>
                  </a:gsLst>
                  <a:lin ang="5400000" scaled="0"/>
                </a:gradFill>
              </a:rPr>
              <a:t>Storage</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3871" y="2716973"/>
            <a:ext cx="1520439" cy="1219200"/>
          </a:xfrm>
          <a:prstGeom prst="rect">
            <a:avLst/>
          </a:prstGeom>
        </p:spPr>
      </p:pic>
    </p:spTree>
    <p:extLst>
      <p:ext uri="{BB962C8B-B14F-4D97-AF65-F5344CB8AC3E}">
        <p14:creationId xmlns:p14="http://schemas.microsoft.com/office/powerpoint/2010/main" val="5814049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8169" y="2608711"/>
            <a:ext cx="4763322" cy="1523494"/>
          </a:xfrm>
        </p:spPr>
        <p:txBody>
          <a:bodyPr/>
          <a:lstStyle/>
          <a:p>
            <a:pPr algn="r"/>
            <a:r>
              <a:rPr lang="en-US" dirty="0">
                <a:solidFill>
                  <a:schemeClr val="tx1"/>
                </a:solidFill>
              </a:rPr>
              <a:t>cloud data services</a:t>
            </a:r>
            <a:endParaRPr lang="en-US" dirty="0">
              <a:solidFill>
                <a:schemeClr val="bg1"/>
              </a:solidFill>
            </a:endParaRPr>
          </a:p>
        </p:txBody>
      </p:sp>
      <p:grpSp>
        <p:nvGrpSpPr>
          <p:cNvPr id="37" name="Group 36"/>
          <p:cNvGrpSpPr/>
          <p:nvPr/>
        </p:nvGrpSpPr>
        <p:grpSpPr>
          <a:xfrm>
            <a:off x="5685463" y="622717"/>
            <a:ext cx="1896557" cy="1772642"/>
            <a:chOff x="5665775" y="2466267"/>
            <a:chExt cx="1896557" cy="1772642"/>
          </a:xfrm>
          <a:solidFill>
            <a:schemeClr val="accent1"/>
          </a:solidFill>
        </p:grpSpPr>
        <p:sp>
          <p:nvSpPr>
            <p:cNvPr id="17" name="Rectangle 16"/>
            <p:cNvSpPr/>
            <p:nvPr/>
          </p:nvSpPr>
          <p:spPr bwMode="auto">
            <a:xfrm>
              <a:off x="5665775" y="2466267"/>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grpFill/>
            <a:extLst/>
          </p:spPr>
        </p:pic>
      </p:grpSp>
      <p:grpSp>
        <p:nvGrpSpPr>
          <p:cNvPr id="2" name="Group 1"/>
          <p:cNvGrpSpPr/>
          <p:nvPr/>
        </p:nvGrpSpPr>
        <p:grpSpPr>
          <a:xfrm>
            <a:off x="1737675" y="622717"/>
            <a:ext cx="1896557" cy="1772642"/>
            <a:chOff x="1685919" y="596839"/>
            <a:chExt cx="1896557" cy="1772642"/>
          </a:xfrm>
          <a:solidFill>
            <a:schemeClr val="accent1"/>
          </a:solidFill>
        </p:grpSpPr>
        <p:sp>
          <p:nvSpPr>
            <p:cNvPr id="8" name="Rectangle 7"/>
            <p:cNvSpPr/>
            <p:nvPr/>
          </p:nvSpPr>
          <p:spPr bwMode="auto">
            <a:xfrm>
              <a:off x="1685919"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grpFill/>
            <a:extLst/>
          </p:spPr>
        </p:pic>
      </p:grpSp>
      <p:grpSp>
        <p:nvGrpSpPr>
          <p:cNvPr id="36" name="Group 35"/>
          <p:cNvGrpSpPr/>
          <p:nvPr/>
        </p:nvGrpSpPr>
        <p:grpSpPr>
          <a:xfrm>
            <a:off x="5685463" y="2467965"/>
            <a:ext cx="1896557" cy="1772642"/>
            <a:chOff x="3671322" y="4341709"/>
            <a:chExt cx="1896557" cy="1772642"/>
          </a:xfrm>
        </p:grpSpPr>
        <p:sp>
          <p:nvSpPr>
            <p:cNvPr id="26" name="Rectangle 25"/>
            <p:cNvSpPr/>
            <p:nvPr/>
          </p:nvSpPr>
          <p:spPr bwMode="auto">
            <a:xfrm>
              <a:off x="3671322" y="4341709"/>
              <a:ext cx="1896557" cy="177264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685463" y="4315831"/>
            <a:ext cx="1896557" cy="1772642"/>
            <a:chOff x="5656726" y="4341709"/>
            <a:chExt cx="1896557" cy="1772642"/>
          </a:xfrm>
        </p:grpSpPr>
        <p:sp>
          <p:nvSpPr>
            <p:cNvPr id="29" name="Rectangle 28"/>
            <p:cNvSpPr/>
            <p:nvPr/>
          </p:nvSpPr>
          <p:spPr bwMode="auto">
            <a:xfrm>
              <a:off x="5656726" y="4341709"/>
              <a:ext cx="1896557" cy="177264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CDN</a:t>
              </a:r>
            </a:p>
          </p:txBody>
        </p:sp>
        <p:pic>
          <p:nvPicPr>
            <p:cNvPr id="1029"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711569" y="622717"/>
            <a:ext cx="1896557" cy="1772642"/>
            <a:chOff x="3671323" y="596839"/>
            <a:chExt cx="1896557" cy="1772642"/>
          </a:xfrm>
          <a:solidFill>
            <a:schemeClr val="accent1"/>
          </a:solidFill>
        </p:grpSpPr>
        <p:sp>
          <p:nvSpPr>
            <p:cNvPr id="11" name="Rectangle 10"/>
            <p:cNvSpPr/>
            <p:nvPr/>
          </p:nvSpPr>
          <p:spPr bwMode="auto">
            <a:xfrm>
              <a:off x="3671323"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grpFill/>
            <a:extLst/>
          </p:spPr>
        </p:pic>
      </p:grpSp>
      <p:grpSp>
        <p:nvGrpSpPr>
          <p:cNvPr id="6" name="Group 5"/>
          <p:cNvGrpSpPr/>
          <p:nvPr/>
        </p:nvGrpSpPr>
        <p:grpSpPr>
          <a:xfrm>
            <a:off x="9628379" y="2467965"/>
            <a:ext cx="1896557" cy="1772642"/>
            <a:chOff x="9645631" y="2476591"/>
            <a:chExt cx="1896557" cy="1772642"/>
          </a:xfrm>
        </p:grpSpPr>
        <p:sp>
          <p:nvSpPr>
            <p:cNvPr id="23" name="Rectangle 22"/>
            <p:cNvSpPr/>
            <p:nvPr/>
          </p:nvSpPr>
          <p:spPr bwMode="auto">
            <a:xfrm>
              <a:off x="9645631" y="2476591"/>
              <a:ext cx="1896557" cy="177264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711569" y="4315831"/>
            <a:ext cx="1896557" cy="1772642"/>
            <a:chOff x="5665775" y="596839"/>
            <a:chExt cx="1896557" cy="1772642"/>
          </a:xfrm>
        </p:grpSpPr>
        <p:sp>
          <p:nvSpPr>
            <p:cNvPr id="14" name="Rectangle 13"/>
            <p:cNvSpPr/>
            <p:nvPr/>
          </p:nvSpPr>
          <p:spPr bwMode="auto">
            <a:xfrm>
              <a:off x="5665775" y="596839"/>
              <a:ext cx="1896557" cy="177264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7659356" y="2466267"/>
            <a:ext cx="1896557" cy="1772642"/>
            <a:chOff x="7651179" y="2466267"/>
            <a:chExt cx="1896557" cy="1772642"/>
          </a:xfrm>
        </p:grpSpPr>
        <p:sp>
          <p:nvSpPr>
            <p:cNvPr id="20" name="Rectangle 19"/>
            <p:cNvSpPr/>
            <p:nvPr/>
          </p:nvSpPr>
          <p:spPr bwMode="auto">
            <a:xfrm>
              <a:off x="7651179" y="2466267"/>
              <a:ext cx="1896557" cy="177264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659356" y="4315831"/>
            <a:ext cx="1896557" cy="1772642"/>
            <a:chOff x="7651178" y="4341709"/>
            <a:chExt cx="1896557" cy="1772642"/>
          </a:xfrm>
        </p:grpSpPr>
        <p:sp>
          <p:nvSpPr>
            <p:cNvPr id="32" name="Rectangle 31"/>
            <p:cNvSpPr/>
            <p:nvPr/>
          </p:nvSpPr>
          <p:spPr bwMode="auto">
            <a:xfrm>
              <a:off x="7651178" y="4341709"/>
              <a:ext cx="1896557" cy="177264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659356" y="622717"/>
            <a:ext cx="1896557" cy="1772642"/>
            <a:chOff x="5665775" y="2466267"/>
            <a:chExt cx="1896557" cy="1772642"/>
          </a:xfrm>
        </p:grpSpPr>
        <p:sp>
          <p:nvSpPr>
            <p:cNvPr id="31" name="Rectangle 30"/>
            <p:cNvSpPr/>
            <p:nvPr/>
          </p:nvSpPr>
          <p:spPr bwMode="auto">
            <a:xfrm>
              <a:off x="5665775" y="2466267"/>
              <a:ext cx="1896557" cy="177264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797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3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4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867" y="228601"/>
            <a:ext cx="10639830" cy="757131"/>
          </a:xfrm>
        </p:spPr>
        <p:txBody>
          <a:bodyPr/>
          <a:lstStyle/>
          <a:p>
            <a:r>
              <a:rPr lang="en-US" sz="5400" dirty="0" smtClean="0"/>
              <a:t>Azure Table Storage</a:t>
            </a:r>
            <a:endParaRPr lang="en-US" sz="5400" dirty="0"/>
          </a:p>
        </p:txBody>
      </p:sp>
      <p:sp>
        <p:nvSpPr>
          <p:cNvPr id="25" name="Content Placeholder 2"/>
          <p:cNvSpPr txBox="1">
            <a:spLocks/>
          </p:cNvSpPr>
          <p:nvPr/>
        </p:nvSpPr>
        <p:spPr>
          <a:xfrm>
            <a:off x="507868" y="1400308"/>
            <a:ext cx="4719496" cy="706018"/>
          </a:xfrm>
          <a:prstGeom prst="rect">
            <a:avLst/>
          </a:prstGeom>
        </p:spPr>
        <p:txBody>
          <a:bodyPr lIns="0" tIns="0" rIns="0" bIns="0"/>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defTabSz="914287">
              <a:spcBef>
                <a:spcPts val="0"/>
              </a:spcBef>
              <a:spcAft>
                <a:spcPts val="300"/>
              </a:spcAft>
              <a:buNone/>
            </a:pPr>
            <a:r>
              <a:rPr lang="en-US" sz="4000" spc="-100" dirty="0" smtClean="0">
                <a:gradFill>
                  <a:gsLst>
                    <a:gs pos="0">
                      <a:schemeClr val="tx2"/>
                    </a:gs>
                    <a:gs pos="100000">
                      <a:schemeClr val="tx2"/>
                    </a:gs>
                  </a:gsLst>
                  <a:lin ang="5400000" scaled="0"/>
                </a:gradFill>
                <a:latin typeface="Segoe UI Light" pitchFamily="34" charset="0"/>
              </a:rPr>
              <a:t>NoSQL Data Storage</a:t>
            </a:r>
            <a:endParaRPr lang="en-US" sz="4000" spc="-100" dirty="0">
              <a:gradFill>
                <a:gsLst>
                  <a:gs pos="0">
                    <a:schemeClr val="tx2"/>
                  </a:gs>
                  <a:gs pos="100000">
                    <a:schemeClr val="tx2"/>
                  </a:gs>
                </a:gsLst>
                <a:lin ang="5400000" scaled="0"/>
              </a:gradFill>
              <a:latin typeface="Segoe UI Light" pitchFamily="34" charset="0"/>
            </a:endParaRPr>
          </a:p>
        </p:txBody>
      </p:sp>
      <p:sp>
        <p:nvSpPr>
          <p:cNvPr id="26" name="Rectangle 25"/>
          <p:cNvSpPr/>
          <p:nvPr/>
        </p:nvSpPr>
        <p:spPr bwMode="auto">
          <a:xfrm>
            <a:off x="507867" y="2167986"/>
            <a:ext cx="4297063"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Fully managed PaaS</a:t>
            </a:r>
            <a:endParaRPr lang="en-US" sz="2400" spc="-51" dirty="0">
              <a:gradFill>
                <a:gsLst>
                  <a:gs pos="0">
                    <a:schemeClr val="tx1"/>
                  </a:gs>
                  <a:gs pos="100000">
                    <a:schemeClr val="tx1"/>
                  </a:gs>
                </a:gsLst>
                <a:lin ang="5400000" scaled="0"/>
              </a:gradFill>
            </a:endParaRPr>
          </a:p>
        </p:txBody>
      </p:sp>
      <p:sp>
        <p:nvSpPr>
          <p:cNvPr id="27" name="Rectangle 26"/>
          <p:cNvSpPr/>
          <p:nvPr/>
        </p:nvSpPr>
        <p:spPr bwMode="auto">
          <a:xfrm>
            <a:off x="507867" y="3042534"/>
            <a:ext cx="4297063"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Key-value</a:t>
            </a:r>
            <a:endParaRPr lang="en-US" sz="2400" spc="-51" dirty="0">
              <a:gradFill>
                <a:gsLst>
                  <a:gs pos="0">
                    <a:schemeClr val="tx1"/>
                  </a:gs>
                  <a:gs pos="100000">
                    <a:schemeClr val="tx1"/>
                  </a:gs>
                </a:gsLst>
                <a:lin ang="5400000" scaled="0"/>
              </a:gradFill>
            </a:endParaRPr>
          </a:p>
        </p:txBody>
      </p:sp>
      <p:sp>
        <p:nvSpPr>
          <p:cNvPr id="28" name="Rectangle 27"/>
          <p:cNvSpPr/>
          <p:nvPr/>
        </p:nvSpPr>
        <p:spPr bwMode="auto">
          <a:xfrm>
            <a:off x="507867" y="3917082"/>
            <a:ext cx="4297063"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Hierarchical</a:t>
            </a:r>
            <a:endParaRPr lang="en-US" sz="2400" spc="-51" dirty="0">
              <a:gradFill>
                <a:gsLst>
                  <a:gs pos="0">
                    <a:schemeClr val="tx1"/>
                  </a:gs>
                  <a:gs pos="100000">
                    <a:schemeClr val="tx1"/>
                  </a:gs>
                </a:gsLst>
                <a:lin ang="5400000" scaled="0"/>
              </a:gradFill>
            </a:endParaRPr>
          </a:p>
        </p:txBody>
      </p:sp>
      <p:sp>
        <p:nvSpPr>
          <p:cNvPr id="29" name="Rectangle 28"/>
          <p:cNvSpPr/>
          <p:nvPr/>
        </p:nvSpPr>
        <p:spPr bwMode="auto">
          <a:xfrm>
            <a:off x="507867" y="4791630"/>
            <a:ext cx="4297063"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REST API</a:t>
            </a:r>
            <a:endParaRPr lang="en-US" sz="2400" spc="-51" dirty="0">
              <a:gradFill>
                <a:gsLst>
                  <a:gs pos="0">
                    <a:schemeClr val="tx1"/>
                  </a:gs>
                  <a:gs pos="100000">
                    <a:schemeClr val="tx1"/>
                  </a:gs>
                </a:gsLst>
                <a:lin ang="5400000" scaled="0"/>
              </a:gradFill>
            </a:endParaRPr>
          </a:p>
        </p:txBody>
      </p:sp>
      <p:sp>
        <p:nvSpPr>
          <p:cNvPr id="30" name="Rectangle 29"/>
          <p:cNvSpPr/>
          <p:nvPr/>
        </p:nvSpPr>
        <p:spPr bwMode="auto">
          <a:xfrm>
            <a:off x="507867" y="5666179"/>
            <a:ext cx="4297063"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900"/>
              </a:spcBef>
            </a:pPr>
            <a:r>
              <a:rPr lang="en-US" sz="2400" spc="-51" dirty="0">
                <a:gradFill>
                  <a:gsLst>
                    <a:gs pos="0">
                      <a:schemeClr val="tx1"/>
                    </a:gs>
                    <a:gs pos="100000">
                      <a:schemeClr val="tx1"/>
                    </a:gs>
                  </a:gsLst>
                  <a:lin ang="5400000" scaled="0"/>
                </a:gradFill>
              </a:rPr>
              <a:t>Geo replication</a:t>
            </a:r>
          </a:p>
        </p:txBody>
      </p:sp>
      <p:grpSp>
        <p:nvGrpSpPr>
          <p:cNvPr id="31" name="Group 30"/>
          <p:cNvGrpSpPr/>
          <p:nvPr/>
        </p:nvGrpSpPr>
        <p:grpSpPr>
          <a:xfrm>
            <a:off x="5648329" y="2098313"/>
            <a:ext cx="5945018" cy="3986966"/>
            <a:chOff x="3789531" y="857736"/>
            <a:chExt cx="6094012" cy="3986966"/>
          </a:xfrm>
        </p:grpSpPr>
        <p:sp>
          <p:nvSpPr>
            <p:cNvPr id="32" name="Rectangle 31"/>
            <p:cNvSpPr/>
            <p:nvPr/>
          </p:nvSpPr>
          <p:spPr bwMode="auto">
            <a:xfrm>
              <a:off x="4429495" y="1353551"/>
              <a:ext cx="5187130" cy="28857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91440" rIns="91436" bIns="45718" numCol="1" rtlCol="0" anchor="t" anchorCtr="0" compatLnSpc="1">
              <a:prstTxWarp prst="textNoShape">
                <a:avLst/>
              </a:prstTxWarp>
            </a:bodyPr>
            <a:lstStyle/>
            <a:p>
              <a:pPr algn="ctr" defTabSz="914061" fontAlgn="base">
                <a:spcBef>
                  <a:spcPct val="0"/>
                </a:spcBef>
                <a:spcAft>
                  <a:spcPct val="0"/>
                </a:spcAft>
              </a:pPr>
              <a:r>
                <a:rPr lang="en-US" sz="2400" dirty="0">
                  <a:gradFill>
                    <a:gsLst>
                      <a:gs pos="0">
                        <a:schemeClr val="accent1"/>
                      </a:gs>
                      <a:gs pos="100000">
                        <a:schemeClr val="accent1"/>
                      </a:gs>
                    </a:gsLst>
                    <a:lin ang="5400000" scaled="0"/>
                  </a:gradFill>
                </a:rPr>
                <a:t>Storage Account: MovieData</a:t>
              </a:r>
            </a:p>
          </p:txBody>
        </p:sp>
        <p:grpSp>
          <p:nvGrpSpPr>
            <p:cNvPr id="33" name="Group 32"/>
            <p:cNvGrpSpPr/>
            <p:nvPr/>
          </p:nvGrpSpPr>
          <p:grpSpPr>
            <a:xfrm>
              <a:off x="5438898" y="2004360"/>
              <a:ext cx="2291938" cy="1989118"/>
              <a:chOff x="1662545" y="4070409"/>
              <a:chExt cx="2291938" cy="1989118"/>
            </a:xfrm>
          </p:grpSpPr>
          <p:sp>
            <p:nvSpPr>
              <p:cNvPr id="43" name="Rectangle 42"/>
              <p:cNvSpPr/>
              <p:nvPr/>
            </p:nvSpPr>
            <p:spPr bwMode="auto">
              <a:xfrm>
                <a:off x="1662545" y="4373231"/>
                <a:ext cx="2291938" cy="1686296"/>
              </a:xfrm>
              <a:prstGeom prst="rect">
                <a:avLst/>
              </a:prstGeom>
              <a:solidFill>
                <a:schemeClr val="accent6"/>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Star Wars</a:t>
                </a:r>
              </a:p>
              <a:p>
                <a:pPr defTabSz="914061" fontAlgn="base">
                  <a:spcBef>
                    <a:spcPct val="0"/>
                  </a:spcBef>
                  <a:spcAft>
                    <a:spcPct val="0"/>
                  </a:spcAft>
                </a:pPr>
                <a:r>
                  <a:rPr lang="en-US" sz="2000" dirty="0">
                    <a:gradFill>
                      <a:gsLst>
                        <a:gs pos="0">
                          <a:srgbClr val="FFFFFF"/>
                        </a:gs>
                        <a:gs pos="100000">
                          <a:srgbClr val="FFFFFF"/>
                        </a:gs>
                      </a:gsLst>
                      <a:lin ang="5400000" scaled="0"/>
                    </a:gradFill>
                  </a:rPr>
                  <a:t>Matrix</a:t>
                </a:r>
              </a:p>
              <a:p>
                <a:pPr defTabSz="914061" fontAlgn="base">
                  <a:spcBef>
                    <a:spcPct val="0"/>
                  </a:spcBef>
                  <a:spcAft>
                    <a:spcPct val="0"/>
                  </a:spcAft>
                </a:pPr>
                <a:r>
                  <a:rPr lang="en-US" sz="2000" dirty="0">
                    <a:gradFill>
                      <a:gsLst>
                        <a:gs pos="0">
                          <a:srgbClr val="FFFFFF"/>
                        </a:gs>
                        <a:gs pos="100000">
                          <a:srgbClr val="FFFFFF"/>
                        </a:gs>
                      </a:gsLst>
                      <a:lin ang="5400000" scaled="0"/>
                    </a:gradFill>
                  </a:rPr>
                  <a:t>Fan Boys</a:t>
                </a:r>
              </a:p>
            </p:txBody>
          </p:sp>
          <p:sp>
            <p:nvSpPr>
              <p:cNvPr id="44" name="Rectangle 43"/>
              <p:cNvSpPr/>
              <p:nvPr/>
            </p:nvSpPr>
            <p:spPr bwMode="auto">
              <a:xfrm>
                <a:off x="1662545" y="4070409"/>
                <a:ext cx="2291938" cy="302821"/>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61"/>
                <a:r>
                  <a:rPr lang="en-US" sz="1600" dirty="0">
                    <a:gradFill>
                      <a:gsLst>
                        <a:gs pos="0">
                          <a:schemeClr val="tx1"/>
                        </a:gs>
                        <a:gs pos="100000">
                          <a:schemeClr val="tx1"/>
                        </a:gs>
                      </a:gsLst>
                      <a:lin ang="5400000" scaled="0"/>
                    </a:gradFill>
                  </a:rPr>
                  <a:t>Table Name: Movies</a:t>
                </a:r>
              </a:p>
            </p:txBody>
          </p:sp>
        </p:grpSp>
        <p:grpSp>
          <p:nvGrpSpPr>
            <p:cNvPr id="34" name="Group 33"/>
            <p:cNvGrpSpPr/>
            <p:nvPr/>
          </p:nvGrpSpPr>
          <p:grpSpPr>
            <a:xfrm>
              <a:off x="3789531" y="3895509"/>
              <a:ext cx="1755957" cy="949193"/>
              <a:chOff x="3789531" y="3895509"/>
              <a:chExt cx="1755957" cy="949193"/>
            </a:xfrm>
          </p:grpSpPr>
          <p:sp>
            <p:nvSpPr>
              <p:cNvPr id="41" name="Rounded Rectangle 40"/>
              <p:cNvSpPr/>
              <p:nvPr/>
            </p:nvSpPr>
            <p:spPr bwMode="auto">
              <a:xfrm>
                <a:off x="3789531" y="4227953"/>
                <a:ext cx="1627632" cy="61674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Entity</a:t>
                </a:r>
              </a:p>
            </p:txBody>
          </p:sp>
          <p:sp>
            <p:nvSpPr>
              <p:cNvPr id="42" name="Right Arrow 41"/>
              <p:cNvSpPr/>
              <p:nvPr/>
            </p:nvSpPr>
            <p:spPr bwMode="auto">
              <a:xfrm rot="18272846">
                <a:off x="5221851" y="4009887"/>
                <a:ext cx="438016" cy="209259"/>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35" name="Group 34"/>
            <p:cNvGrpSpPr/>
            <p:nvPr/>
          </p:nvGrpSpPr>
          <p:grpSpPr>
            <a:xfrm>
              <a:off x="7745979" y="2269604"/>
              <a:ext cx="1553810" cy="579324"/>
              <a:chOff x="7745979" y="2269604"/>
              <a:chExt cx="1553810" cy="579324"/>
            </a:xfrm>
          </p:grpSpPr>
          <p:sp>
            <p:nvSpPr>
              <p:cNvPr id="39" name="Rounded Rectangle 38"/>
              <p:cNvSpPr/>
              <p:nvPr/>
            </p:nvSpPr>
            <p:spPr bwMode="auto">
              <a:xfrm>
                <a:off x="8085072" y="2269604"/>
                <a:ext cx="1214717" cy="41910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Table</a:t>
                </a:r>
              </a:p>
            </p:txBody>
          </p:sp>
          <p:sp>
            <p:nvSpPr>
              <p:cNvPr id="40" name="Right Arrow 39"/>
              <p:cNvSpPr/>
              <p:nvPr/>
            </p:nvSpPr>
            <p:spPr bwMode="auto">
              <a:xfrm rot="8475026">
                <a:off x="7745979" y="2648618"/>
                <a:ext cx="412659" cy="20031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36" name="Group 35"/>
            <p:cNvGrpSpPr/>
            <p:nvPr/>
          </p:nvGrpSpPr>
          <p:grpSpPr>
            <a:xfrm>
              <a:off x="8054538" y="857736"/>
              <a:ext cx="1829005" cy="707395"/>
              <a:chOff x="8054538" y="857736"/>
              <a:chExt cx="1829005" cy="707395"/>
            </a:xfrm>
          </p:grpSpPr>
          <p:sp>
            <p:nvSpPr>
              <p:cNvPr id="37" name="Rounded Rectangle 36"/>
              <p:cNvSpPr/>
              <p:nvPr/>
            </p:nvSpPr>
            <p:spPr bwMode="auto">
              <a:xfrm>
                <a:off x="8255910" y="857736"/>
                <a:ext cx="1627633" cy="46337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Account</a:t>
                </a:r>
              </a:p>
            </p:txBody>
          </p:sp>
          <p:sp>
            <p:nvSpPr>
              <p:cNvPr id="38" name="Right Arrow 37"/>
              <p:cNvSpPr/>
              <p:nvPr/>
            </p:nvSpPr>
            <p:spPr bwMode="auto">
              <a:xfrm rot="8086943">
                <a:off x="8019961" y="1284663"/>
                <a:ext cx="315045" cy="245891"/>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301050180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Azure Table Storage</a:t>
            </a:r>
            <a:endParaRPr lang="en-US" dirty="0"/>
          </a:p>
        </p:txBody>
      </p:sp>
      <p:sp>
        <p:nvSpPr>
          <p:cNvPr id="7" name="Text Placeholder 4"/>
          <p:cNvSpPr txBox="1">
            <a:spLocks/>
          </p:cNvSpPr>
          <p:nvPr/>
        </p:nvSpPr>
        <p:spPr>
          <a:xfrm>
            <a:off x="515937" y="1389742"/>
            <a:ext cx="11152188" cy="3323987"/>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Arial" pitchFamily="34" charset="0"/>
              <a:buNone/>
              <a:tabLst/>
              <a:defRPr sz="3200" kern="1200" spc="-70" baseline="0">
                <a:gradFill>
                  <a:gsLst>
                    <a:gs pos="1250">
                      <a:srgbClr val="000000"/>
                    </a:gs>
                    <a:gs pos="100000">
                      <a:srgbClr val="000000"/>
                    </a:gs>
                  </a:gsLst>
                  <a:lin ang="5400000" scaled="0"/>
                </a:gradFill>
                <a:latin typeface="Consolas" pitchFamily="49" charset="0"/>
                <a:ea typeface="+mn-ea"/>
                <a:cs typeface="Consolas" pitchFamily="49" charset="0"/>
              </a:defRPr>
            </a:lvl1pPr>
            <a:lvl2pPr marL="3397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gradFill>
                  <a:gsLst>
                    <a:gs pos="1250">
                      <a:srgbClr val="000000"/>
                    </a:gs>
                    <a:gs pos="100000">
                      <a:srgbClr val="000000"/>
                    </a:gs>
                  </a:gsLst>
                  <a:lin ang="5400000" scaled="0"/>
                </a:gradFill>
                <a:latin typeface="Consolas" pitchFamily="49" charset="0"/>
                <a:ea typeface="+mn-ea"/>
                <a:cs typeface="Consolas" pitchFamily="49" charset="0"/>
              </a:defRPr>
            </a:lvl2pPr>
            <a:lvl3pPr marL="5730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kern="1200" spc="0" baseline="0">
                <a:gradFill>
                  <a:gsLst>
                    <a:gs pos="1250">
                      <a:srgbClr val="000000"/>
                    </a:gs>
                    <a:gs pos="100000">
                      <a:srgbClr val="000000"/>
                    </a:gs>
                  </a:gsLst>
                  <a:lin ang="5400000" scaled="0"/>
                </a:gradFill>
                <a:latin typeface="Consolas" pitchFamily="49" charset="0"/>
                <a:ea typeface="+mn-ea"/>
                <a:cs typeface="Consolas" pitchFamily="49" charset="0"/>
              </a:defRPr>
            </a:lvl3pPr>
            <a:lvl4pPr marL="79851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250">
                      <a:srgbClr val="000000"/>
                    </a:gs>
                    <a:gs pos="100000">
                      <a:srgbClr val="000000"/>
                    </a:gs>
                  </a:gsLst>
                  <a:lin ang="5400000" scaled="0"/>
                </a:gradFill>
                <a:latin typeface="Consolas" pitchFamily="49" charset="0"/>
                <a:ea typeface="+mn-ea"/>
                <a:cs typeface="Consolas" pitchFamily="49" charset="0"/>
              </a:defRPr>
            </a:lvl4pPr>
            <a:lvl5pPr marL="10302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250">
                      <a:srgbClr val="000000"/>
                    </a:gs>
                    <a:gs pos="100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0070C0"/>
                </a:solidFill>
              </a:rPr>
              <a:t>var </a:t>
            </a:r>
            <a:r>
              <a:rPr lang="en-US" sz="2000" dirty="0"/>
              <a:t>Movie = new </a:t>
            </a:r>
            <a:r>
              <a:rPr lang="en-US" sz="2000" dirty="0">
                <a:solidFill>
                  <a:schemeClr val="accent1">
                    <a:lumMod val="60000"/>
                    <a:lumOff val="40000"/>
                  </a:schemeClr>
                </a:solidFill>
              </a:rPr>
              <a:t>Movie</a:t>
            </a:r>
          </a:p>
          <a:p>
            <a:r>
              <a:rPr lang="en-US" sz="2000" dirty="0" smtClean="0"/>
              <a:t>{</a:t>
            </a:r>
          </a:p>
          <a:p>
            <a:r>
              <a:rPr lang="en-US" sz="2000" dirty="0"/>
              <a:t> </a:t>
            </a:r>
            <a:r>
              <a:rPr lang="en-US" sz="2000" dirty="0" smtClean="0"/>
              <a:t>   PartitionKey</a:t>
            </a:r>
            <a:r>
              <a:rPr lang="en-US" sz="2000" dirty="0"/>
              <a:t> </a:t>
            </a:r>
            <a:r>
              <a:rPr lang="en-US" sz="2000" dirty="0" smtClean="0"/>
              <a:t>= </a:t>
            </a:r>
            <a:r>
              <a:rPr lang="en-US" sz="2000" dirty="0" smtClean="0">
                <a:solidFill>
                  <a:schemeClr val="accent4">
                    <a:lumMod val="75000"/>
                  </a:schemeClr>
                </a:solidFill>
              </a:rPr>
              <a:t>“Comedies”</a:t>
            </a:r>
            <a:r>
              <a:rPr lang="en-US" sz="2000" dirty="0" smtClean="0">
                <a:solidFill>
                  <a:schemeClr val="bg1"/>
                </a:solidFill>
              </a:rPr>
              <a:t>;</a:t>
            </a:r>
          </a:p>
          <a:p>
            <a:r>
              <a:rPr lang="en-US" sz="2000" dirty="0"/>
              <a:t> </a:t>
            </a:r>
            <a:r>
              <a:rPr lang="en-US" sz="2000" dirty="0" smtClean="0"/>
              <a:t>   RowKey = 1;</a:t>
            </a:r>
            <a:endParaRPr lang="en-US" sz="2000" dirty="0"/>
          </a:p>
          <a:p>
            <a:r>
              <a:rPr lang="en-US" sz="2000" dirty="0"/>
              <a:t> </a:t>
            </a:r>
            <a:r>
              <a:rPr lang="en-US" sz="2000" dirty="0" smtClean="0"/>
              <a:t>   Title </a:t>
            </a:r>
            <a:r>
              <a:rPr lang="en-US" sz="2000" dirty="0"/>
              <a:t>= </a:t>
            </a:r>
            <a:r>
              <a:rPr lang="en-US" sz="2000" dirty="0">
                <a:solidFill>
                  <a:schemeClr val="accent4">
                    <a:lumMod val="75000"/>
                  </a:schemeClr>
                </a:solidFill>
              </a:rPr>
              <a:t>“The Three Amigos”</a:t>
            </a:r>
            <a:r>
              <a:rPr lang="en-US" sz="2000" dirty="0"/>
              <a:t>;</a:t>
            </a:r>
          </a:p>
          <a:p>
            <a:r>
              <a:rPr lang="en-US" sz="2000" dirty="0"/>
              <a:t>    Rating = 1;</a:t>
            </a:r>
          </a:p>
          <a:p>
            <a:r>
              <a:rPr lang="en-US" sz="2000" dirty="0"/>
              <a:t>    Description = </a:t>
            </a:r>
            <a:r>
              <a:rPr lang="en-US" sz="2000" dirty="0">
                <a:solidFill>
                  <a:schemeClr val="accent4">
                    <a:lumMod val="75000"/>
                  </a:schemeClr>
                </a:solidFill>
              </a:rPr>
              <a:t>“Three down-on-their luck actors accept an invitation...”</a:t>
            </a:r>
            <a:r>
              <a:rPr lang="en-US" sz="2000" dirty="0"/>
              <a:t>;</a:t>
            </a:r>
          </a:p>
          <a:p>
            <a:r>
              <a:rPr lang="en-US" sz="2000" dirty="0"/>
              <a:t>}</a:t>
            </a:r>
          </a:p>
          <a:p>
            <a:r>
              <a:rPr lang="en-US" sz="2000" dirty="0" smtClean="0"/>
              <a:t>MovieContext.AddObject(</a:t>
            </a:r>
            <a:r>
              <a:rPr lang="en-US" sz="2000" dirty="0" smtClean="0">
                <a:solidFill>
                  <a:schemeClr val="accent4">
                    <a:lumMod val="75000"/>
                  </a:schemeClr>
                </a:solidFill>
              </a:rPr>
              <a:t>“movies</a:t>
            </a:r>
            <a:r>
              <a:rPr lang="en-US" sz="2000" dirty="0">
                <a:solidFill>
                  <a:schemeClr val="accent4">
                    <a:lumMod val="75000"/>
                  </a:schemeClr>
                </a:solidFill>
              </a:rPr>
              <a:t>”</a:t>
            </a:r>
            <a:r>
              <a:rPr lang="en-US" sz="2000" dirty="0" smtClean="0"/>
              <a:t>, Movie);</a:t>
            </a:r>
            <a:endParaRPr lang="en-US" sz="2000" dirty="0"/>
          </a:p>
          <a:p>
            <a:r>
              <a:rPr lang="en-US" sz="2000" dirty="0" smtClean="0"/>
              <a:t>MovieContext.SaveChanges();</a:t>
            </a:r>
            <a:endParaRPr lang="en-US" sz="2000" dirty="0"/>
          </a:p>
        </p:txBody>
      </p:sp>
      <p:sp>
        <p:nvSpPr>
          <p:cNvPr id="5" name="Text Placeholder 4"/>
          <p:cNvSpPr txBox="1">
            <a:spLocks/>
          </p:cNvSpPr>
          <p:nvPr/>
        </p:nvSpPr>
        <p:spPr>
          <a:xfrm>
            <a:off x="515937" y="5361457"/>
            <a:ext cx="11152188" cy="1292662"/>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Arial" pitchFamily="34" charset="0"/>
              <a:buNone/>
              <a:tabLst/>
              <a:defRPr sz="3200" kern="1200" spc="-70" baseline="0">
                <a:gradFill>
                  <a:gsLst>
                    <a:gs pos="1250">
                      <a:srgbClr val="000000"/>
                    </a:gs>
                    <a:gs pos="100000">
                      <a:srgbClr val="000000"/>
                    </a:gs>
                  </a:gsLst>
                  <a:lin ang="5400000" scaled="0"/>
                </a:gradFill>
                <a:latin typeface="Consolas" pitchFamily="49" charset="0"/>
                <a:ea typeface="+mn-ea"/>
                <a:cs typeface="Consolas" pitchFamily="49" charset="0"/>
              </a:defRPr>
            </a:lvl1pPr>
            <a:lvl2pPr marL="339725"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400" kern="1200" spc="0" baseline="0">
                <a:gradFill>
                  <a:gsLst>
                    <a:gs pos="1250">
                      <a:srgbClr val="000000"/>
                    </a:gs>
                    <a:gs pos="100000">
                      <a:srgbClr val="000000"/>
                    </a:gs>
                  </a:gsLst>
                  <a:lin ang="5400000" scaled="0"/>
                </a:gradFill>
                <a:latin typeface="Consolas" pitchFamily="49" charset="0"/>
                <a:ea typeface="+mn-ea"/>
                <a:cs typeface="Consolas" pitchFamily="49" charset="0"/>
              </a:defRPr>
            </a:lvl2pPr>
            <a:lvl3pPr marL="5730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kern="1200" spc="0" baseline="0">
                <a:gradFill>
                  <a:gsLst>
                    <a:gs pos="1250">
                      <a:srgbClr val="000000"/>
                    </a:gs>
                    <a:gs pos="100000">
                      <a:srgbClr val="000000"/>
                    </a:gs>
                  </a:gsLst>
                  <a:lin ang="5400000" scaled="0"/>
                </a:gradFill>
                <a:latin typeface="Consolas" pitchFamily="49" charset="0"/>
                <a:ea typeface="+mn-ea"/>
                <a:cs typeface="Consolas" pitchFamily="49" charset="0"/>
              </a:defRPr>
            </a:lvl3pPr>
            <a:lvl4pPr marL="79851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250">
                      <a:srgbClr val="000000"/>
                    </a:gs>
                    <a:gs pos="100000">
                      <a:srgbClr val="000000"/>
                    </a:gs>
                  </a:gsLst>
                  <a:lin ang="5400000" scaled="0"/>
                </a:gradFill>
                <a:latin typeface="Consolas" pitchFamily="49" charset="0"/>
                <a:ea typeface="+mn-ea"/>
                <a:cs typeface="Consolas" pitchFamily="49" charset="0"/>
              </a:defRPr>
            </a:lvl4pPr>
            <a:lvl5pPr marL="103028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250">
                      <a:srgbClr val="000000"/>
                    </a:gs>
                    <a:gs pos="100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0070C0"/>
                </a:solidFill>
              </a:rPr>
              <a:t>Var </a:t>
            </a:r>
            <a:r>
              <a:rPr lang="en-US" sz="2000" dirty="0" smtClean="0">
                <a:solidFill>
                  <a:schemeClr val="bg1"/>
                </a:solidFill>
              </a:rPr>
              <a:t>entity = (</a:t>
            </a:r>
            <a:r>
              <a:rPr lang="en-US" sz="2000" dirty="0" smtClean="0">
                <a:solidFill>
                  <a:srgbClr val="0070C0"/>
                </a:solidFill>
              </a:rPr>
              <a:t>from </a:t>
            </a:r>
            <a:r>
              <a:rPr lang="en-US" sz="2000" dirty="0" smtClean="0">
                <a:solidFill>
                  <a:schemeClr val="bg1"/>
                </a:solidFill>
              </a:rPr>
              <a:t>item</a:t>
            </a:r>
            <a:r>
              <a:rPr lang="en-US" sz="2000" dirty="0" smtClean="0">
                <a:solidFill>
                  <a:srgbClr val="0070C0"/>
                </a:solidFill>
              </a:rPr>
              <a:t> in </a:t>
            </a:r>
            <a:r>
              <a:rPr lang="en-US" sz="2000" dirty="0" smtClean="0">
                <a:solidFill>
                  <a:schemeClr val="bg1"/>
                </a:solidFill>
              </a:rPr>
              <a:t>MovieContext.Movie</a:t>
            </a:r>
          </a:p>
          <a:p>
            <a:r>
              <a:rPr lang="en-US" sz="2000" dirty="0" smtClean="0">
                <a:solidFill>
                  <a:srgbClr val="0070C0"/>
                </a:solidFill>
              </a:rPr>
              <a:t>		where </a:t>
            </a:r>
            <a:r>
              <a:rPr lang="en-US" sz="2000" dirty="0" smtClean="0">
                <a:solidFill>
                  <a:schemeClr val="bg1"/>
                </a:solidFill>
              </a:rPr>
              <a:t>item.PartitionKey == </a:t>
            </a:r>
            <a:r>
              <a:rPr lang="en-US" sz="2000" dirty="0" smtClean="0">
                <a:solidFill>
                  <a:schemeClr val="accent4">
                    <a:lumMod val="75000"/>
                  </a:schemeClr>
                </a:solidFill>
              </a:rPr>
              <a:t>“Comedies”</a:t>
            </a:r>
            <a:r>
              <a:rPr lang="en-US" sz="2000" dirty="0" smtClean="0">
                <a:solidFill>
                  <a:schemeClr val="bg1"/>
                </a:solidFill>
              </a:rPr>
              <a:t>;</a:t>
            </a:r>
            <a:endParaRPr lang="en-US" sz="2000" dirty="0" smtClean="0">
              <a:solidFill>
                <a:srgbClr val="0070C0"/>
              </a:solidFill>
            </a:endParaRPr>
          </a:p>
          <a:p>
            <a:r>
              <a:rPr lang="en-US" sz="2000" dirty="0" smtClean="0"/>
              <a:t>		&amp;&amp; item.RowKey </a:t>
            </a:r>
            <a:r>
              <a:rPr lang="en-US" sz="2000" smtClean="0"/>
              <a:t>== 1;</a:t>
            </a:r>
            <a:endParaRPr lang="en-US" sz="2000" dirty="0" smtClean="0"/>
          </a:p>
          <a:p>
            <a:r>
              <a:rPr lang="en-US" sz="2000" dirty="0" smtClean="0">
                <a:solidFill>
                  <a:srgbClr val="0070C0"/>
                </a:solidFill>
              </a:rPr>
              <a:t>		select </a:t>
            </a:r>
            <a:r>
              <a:rPr lang="en-US" sz="2000" dirty="0" smtClean="0"/>
              <a:t>item).First();</a:t>
            </a:r>
            <a:endParaRPr lang="en-US" sz="2000" dirty="0"/>
          </a:p>
        </p:txBody>
      </p:sp>
      <p:sp>
        <p:nvSpPr>
          <p:cNvPr id="6" name="Rounded Rectangle 5"/>
          <p:cNvSpPr/>
          <p:nvPr/>
        </p:nvSpPr>
        <p:spPr bwMode="auto">
          <a:xfrm>
            <a:off x="5298112" y="1933740"/>
            <a:ext cx="1914057" cy="46337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61" fontAlgn="base">
              <a:spcBef>
                <a:spcPct val="0"/>
              </a:spcBef>
              <a:spcAft>
                <a:spcPct val="0"/>
              </a:spcAft>
            </a:pPr>
            <a:r>
              <a:rPr lang="en-US" sz="2000" dirty="0" smtClean="0">
                <a:gradFill>
                  <a:gsLst>
                    <a:gs pos="0">
                      <a:srgbClr val="FFFFFF"/>
                    </a:gs>
                    <a:gs pos="100000">
                      <a:srgbClr val="FFFFFF"/>
                    </a:gs>
                  </a:gsLst>
                  <a:lin ang="5400000" scaled="0"/>
                </a:gradFill>
              </a:rPr>
              <a:t>Save the Entity</a:t>
            </a:r>
            <a:endParaRPr lang="en-US" sz="2000" dirty="0">
              <a:gradFill>
                <a:gsLst>
                  <a:gs pos="0">
                    <a:srgbClr val="FFFFFF"/>
                  </a:gs>
                  <a:gs pos="100000">
                    <a:srgbClr val="FFFFFF"/>
                  </a:gs>
                </a:gsLst>
                <a:lin ang="5400000" scaled="0"/>
              </a:gradFill>
            </a:endParaRPr>
          </a:p>
        </p:txBody>
      </p:sp>
      <p:sp>
        <p:nvSpPr>
          <p:cNvPr id="8" name="Right Arrow 7"/>
          <p:cNvSpPr/>
          <p:nvPr/>
        </p:nvSpPr>
        <p:spPr bwMode="auto">
          <a:xfrm rot="8086943">
            <a:off x="5148688" y="2245777"/>
            <a:ext cx="233032" cy="302671"/>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ounded Rectangle 8"/>
          <p:cNvSpPr/>
          <p:nvPr/>
        </p:nvSpPr>
        <p:spPr bwMode="auto">
          <a:xfrm>
            <a:off x="7212169" y="4999304"/>
            <a:ext cx="2163651" cy="46337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61" fontAlgn="base">
              <a:spcBef>
                <a:spcPct val="0"/>
              </a:spcBef>
              <a:spcAft>
                <a:spcPct val="0"/>
              </a:spcAft>
            </a:pPr>
            <a:r>
              <a:rPr lang="en-US" sz="2000" dirty="0" smtClean="0">
                <a:gradFill>
                  <a:gsLst>
                    <a:gs pos="0">
                      <a:srgbClr val="FFFFFF"/>
                    </a:gs>
                    <a:gs pos="100000">
                      <a:srgbClr val="FFFFFF"/>
                    </a:gs>
                  </a:gsLst>
                  <a:lin ang="5400000" scaled="0"/>
                </a:gradFill>
              </a:rPr>
              <a:t>Query the Entity</a:t>
            </a:r>
            <a:endParaRPr lang="en-US" sz="2000" dirty="0">
              <a:gradFill>
                <a:gsLst>
                  <a:gs pos="0">
                    <a:srgbClr val="FFFFFF"/>
                  </a:gs>
                  <a:gs pos="100000">
                    <a:srgbClr val="FFFFFF"/>
                  </a:gs>
                </a:gsLst>
                <a:lin ang="5400000" scaled="0"/>
              </a:gradFill>
            </a:endParaRPr>
          </a:p>
        </p:txBody>
      </p:sp>
      <p:sp>
        <p:nvSpPr>
          <p:cNvPr id="10" name="Right Arrow 9"/>
          <p:cNvSpPr/>
          <p:nvPr/>
        </p:nvSpPr>
        <p:spPr bwMode="auto">
          <a:xfrm rot="8086943">
            <a:off x="7062745" y="5311341"/>
            <a:ext cx="233032" cy="302671"/>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931316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19898" y="2362954"/>
            <a:ext cx="2472613" cy="2358188"/>
            <a:chOff x="3519898" y="2362954"/>
            <a:chExt cx="2472613" cy="2358188"/>
          </a:xfrm>
        </p:grpSpPr>
        <p:sp>
          <p:nvSpPr>
            <p:cNvPr id="18" name="Rectangle 17"/>
            <p:cNvSpPr/>
            <p:nvPr/>
          </p:nvSpPr>
          <p:spPr bwMode="auto">
            <a:xfrm>
              <a:off x="3519898" y="2362954"/>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SQL Database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84" y="2716973"/>
              <a:ext cx="1520439" cy="1219200"/>
            </a:xfrm>
            <a:prstGeom prst="rect">
              <a:avLst/>
            </a:prstGeom>
          </p:spPr>
        </p:pic>
      </p:grpSp>
      <p:grpSp>
        <p:nvGrpSpPr>
          <p:cNvPr id="2" name="Group 1"/>
          <p:cNvGrpSpPr/>
          <p:nvPr/>
        </p:nvGrpSpPr>
        <p:grpSpPr>
          <a:xfrm>
            <a:off x="829755" y="2362953"/>
            <a:ext cx="2472613" cy="2358188"/>
            <a:chOff x="829755" y="2362953"/>
            <a:chExt cx="2472613" cy="2358188"/>
          </a:xfrm>
        </p:grpSpPr>
        <p:sp>
          <p:nvSpPr>
            <p:cNvPr id="12" name="Rectangle 11"/>
            <p:cNvSpPr/>
            <p:nvPr/>
          </p:nvSpPr>
          <p:spPr bwMode="auto">
            <a:xfrm>
              <a:off x="829755" y="2362953"/>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SQL Server in a Virtual Machine</a:t>
              </a:r>
            </a:p>
          </p:txBody>
        </p:sp>
        <p:pic>
          <p:nvPicPr>
            <p:cNvPr id="20" name="Picture 3" descr="C:\Users\scottkl\AppData\Local\MetroStyleAddIn\Icons\Virtualization.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934" y="2716972"/>
              <a:ext cx="1578253"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210041" y="2362954"/>
            <a:ext cx="2472613" cy="2358188"/>
            <a:chOff x="6210041" y="2362954"/>
            <a:chExt cx="2472613" cy="2358188"/>
          </a:xfrm>
        </p:grpSpPr>
        <p:sp>
          <p:nvSpPr>
            <p:cNvPr id="21" name="Rectangle 20"/>
            <p:cNvSpPr/>
            <p:nvPr/>
          </p:nvSpPr>
          <p:spPr bwMode="auto">
            <a:xfrm>
              <a:off x="6210041" y="2362954"/>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Table Storage</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127" y="2716973"/>
              <a:ext cx="1520439" cy="1219200"/>
            </a:xfrm>
            <a:prstGeom prst="rect">
              <a:avLst/>
            </a:prstGeom>
          </p:spPr>
        </p:pic>
      </p:grpSp>
      <p:grpSp>
        <p:nvGrpSpPr>
          <p:cNvPr id="5" name="Group 4"/>
          <p:cNvGrpSpPr/>
          <p:nvPr/>
        </p:nvGrpSpPr>
        <p:grpSpPr>
          <a:xfrm>
            <a:off x="8900185" y="2362951"/>
            <a:ext cx="2472613" cy="2358188"/>
            <a:chOff x="8900185" y="2362951"/>
            <a:chExt cx="2472613" cy="2358188"/>
          </a:xfrm>
        </p:grpSpPr>
        <p:sp>
          <p:nvSpPr>
            <p:cNvPr id="11" name="Rectangle 10"/>
            <p:cNvSpPr/>
            <p:nvPr/>
          </p:nvSpPr>
          <p:spPr bwMode="auto">
            <a:xfrm>
              <a:off x="8900185" y="2362951"/>
              <a:ext cx="2472613" cy="235818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a:t>
              </a:r>
              <a:r>
                <a:rPr lang="en-US" sz="2000" dirty="0" smtClean="0">
                  <a:gradFill>
                    <a:gsLst>
                      <a:gs pos="0">
                        <a:srgbClr val="FFFFFF"/>
                      </a:gs>
                      <a:gs pos="100000">
                        <a:srgbClr val="FFFFFF"/>
                      </a:gs>
                    </a:gsLst>
                    <a:lin ang="5400000" scaled="0"/>
                  </a:gradFill>
                </a:rPr>
                <a:t>Blob </a:t>
              </a:r>
              <a:r>
                <a:rPr lang="en-US" sz="2000" dirty="0">
                  <a:gradFill>
                    <a:gsLst>
                      <a:gs pos="0">
                        <a:srgbClr val="FFFFFF"/>
                      </a:gs>
                      <a:gs pos="100000">
                        <a:srgbClr val="FFFFFF"/>
                      </a:gs>
                    </a:gsLst>
                    <a:lin ang="5400000" scaled="0"/>
                  </a:gradFill>
                </a:rPr>
                <a:t>Storage</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6271" y="2716973"/>
              <a:ext cx="1520439" cy="1219200"/>
            </a:xfrm>
            <a:prstGeom prst="rect">
              <a:avLst/>
            </a:prstGeom>
          </p:spPr>
        </p:pic>
      </p:grpSp>
      <p:sp>
        <p:nvSpPr>
          <p:cNvPr id="14" name="Title 2"/>
          <p:cNvSpPr txBox="1">
            <a:spLocks/>
          </p:cNvSpPr>
          <p:nvPr/>
        </p:nvSpPr>
        <p:spPr>
          <a:xfrm>
            <a:off x="519113" y="228600"/>
            <a:ext cx="10405972"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dirty="0">
                <a:gradFill>
                  <a:gsLst>
                    <a:gs pos="1250">
                      <a:schemeClr val="tx1"/>
                    </a:gs>
                    <a:gs pos="100000">
                      <a:schemeClr val="tx1"/>
                    </a:gs>
                  </a:gsLst>
                  <a:lin ang="5400000" scaled="0"/>
                </a:gradFill>
                <a:latin typeface="+mj-lt"/>
              </a:rPr>
              <a:t>Azure Data Management</a:t>
            </a:r>
          </a:p>
        </p:txBody>
      </p:sp>
    </p:spTree>
    <p:extLst>
      <p:ext uri="{BB962C8B-B14F-4D97-AF65-F5344CB8AC3E}">
        <p14:creationId xmlns:p14="http://schemas.microsoft.com/office/powerpoint/2010/main" val="40658870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62834" y="1971682"/>
            <a:ext cx="4209393" cy="42093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Azure Blob Storage</a:t>
            </a:r>
            <a:endParaRPr lang="en-US" dirty="0"/>
          </a:p>
        </p:txBody>
      </p:sp>
      <p:sp>
        <p:nvSpPr>
          <p:cNvPr id="18" name="Freeform 17"/>
          <p:cNvSpPr>
            <a:spLocks noEditPoints="1"/>
          </p:cNvSpPr>
          <p:nvPr/>
        </p:nvSpPr>
        <p:spPr bwMode="auto">
          <a:xfrm>
            <a:off x="1344035" y="2934881"/>
            <a:ext cx="2446989" cy="2282994"/>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877001" y="1234132"/>
            <a:ext cx="6770508" cy="706018"/>
          </a:xfrm>
          <a:prstGeom prst="rect">
            <a:avLst/>
          </a:prstGeom>
        </p:spPr>
        <p:txBody>
          <a:bodyPr lIns="0" tIns="0" rIns="0" bIns="0"/>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defTabSz="914287">
              <a:spcBef>
                <a:spcPts val="0"/>
              </a:spcBef>
              <a:spcAft>
                <a:spcPts val="300"/>
              </a:spcAft>
              <a:buNone/>
            </a:pPr>
            <a:r>
              <a:rPr lang="en-US" sz="4000" spc="-100" dirty="0">
                <a:gradFill>
                  <a:gsLst>
                    <a:gs pos="0">
                      <a:schemeClr val="tx2"/>
                    </a:gs>
                    <a:gs pos="100000">
                      <a:schemeClr val="tx2"/>
                    </a:gs>
                  </a:gsLst>
                  <a:lin ang="5400000" scaled="0"/>
                </a:gradFill>
                <a:latin typeface="Segoe UI Light" pitchFamily="34" charset="0"/>
              </a:rPr>
              <a:t>Unstructured Data Storage</a:t>
            </a:r>
          </a:p>
        </p:txBody>
      </p:sp>
      <p:sp>
        <p:nvSpPr>
          <p:cNvPr id="6" name="Rectangle 5"/>
          <p:cNvSpPr/>
          <p:nvPr/>
        </p:nvSpPr>
        <p:spPr bwMode="auto">
          <a:xfrm>
            <a:off x="4887310" y="1971682"/>
            <a:ext cx="6780815"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Managed service</a:t>
            </a:r>
            <a:endParaRPr lang="en-US" sz="2400" spc="-51" dirty="0">
              <a:gradFill>
                <a:gsLst>
                  <a:gs pos="0">
                    <a:schemeClr val="tx1"/>
                  </a:gs>
                  <a:gs pos="100000">
                    <a:schemeClr val="tx1"/>
                  </a:gs>
                </a:gsLst>
                <a:lin ang="5400000" scaled="0"/>
              </a:gradFill>
            </a:endParaRPr>
          </a:p>
        </p:txBody>
      </p:sp>
      <p:sp>
        <p:nvSpPr>
          <p:cNvPr id="7" name="Rectangle 6"/>
          <p:cNvSpPr/>
          <p:nvPr/>
        </p:nvSpPr>
        <p:spPr bwMode="auto">
          <a:xfrm>
            <a:off x="4887310" y="2852580"/>
            <a:ext cx="6780815"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Hundreds </a:t>
            </a:r>
            <a:r>
              <a:rPr lang="en-US" sz="2400" spc="-51" dirty="0">
                <a:gradFill>
                  <a:gsLst>
                    <a:gs pos="0">
                      <a:schemeClr val="tx1"/>
                    </a:gs>
                    <a:gs pos="100000">
                      <a:schemeClr val="tx1"/>
                    </a:gs>
                  </a:gsLst>
                  <a:lin ang="5400000" scaled="0"/>
                </a:gradFill>
              </a:rPr>
              <a:t>of </a:t>
            </a:r>
            <a:r>
              <a:rPr lang="en-US" sz="2400" spc="-51" dirty="0" smtClean="0">
                <a:gradFill>
                  <a:gsLst>
                    <a:gs pos="0">
                      <a:schemeClr val="tx1"/>
                    </a:gs>
                    <a:gs pos="100000">
                      <a:schemeClr val="tx1"/>
                    </a:gs>
                  </a:gsLst>
                  <a:lin ang="5400000" scaled="0"/>
                </a:gradFill>
              </a:rPr>
              <a:t>gigabytes per blob in size </a:t>
            </a:r>
            <a:endParaRPr lang="en-US" sz="2400" spc="-51" dirty="0">
              <a:gradFill>
                <a:gsLst>
                  <a:gs pos="0">
                    <a:schemeClr val="tx1"/>
                  </a:gs>
                  <a:gs pos="100000">
                    <a:schemeClr val="tx1"/>
                  </a:gs>
                </a:gsLst>
                <a:lin ang="5400000" scaled="0"/>
              </a:gradFill>
            </a:endParaRPr>
          </a:p>
        </p:txBody>
      </p:sp>
      <p:sp>
        <p:nvSpPr>
          <p:cNvPr id="8" name="Rectangle 7"/>
          <p:cNvSpPr/>
          <p:nvPr/>
        </p:nvSpPr>
        <p:spPr bwMode="auto">
          <a:xfrm>
            <a:off x="4887310" y="3733478"/>
            <a:ext cx="6780815"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100TB per storage account</a:t>
            </a:r>
          </a:p>
        </p:txBody>
      </p:sp>
      <p:sp>
        <p:nvSpPr>
          <p:cNvPr id="9" name="Rectangle 8"/>
          <p:cNvSpPr/>
          <p:nvPr/>
        </p:nvSpPr>
        <p:spPr bwMode="auto">
          <a:xfrm>
            <a:off x="4887310" y="4614376"/>
            <a:ext cx="6780815"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REST API</a:t>
            </a:r>
            <a:endParaRPr lang="en-US" sz="2400" spc="-51" dirty="0">
              <a:gradFill>
                <a:gsLst>
                  <a:gs pos="0">
                    <a:schemeClr val="tx1"/>
                  </a:gs>
                  <a:gs pos="100000">
                    <a:schemeClr val="tx1"/>
                  </a:gs>
                </a:gsLst>
                <a:lin ang="5400000" scaled="0"/>
              </a:gradFill>
            </a:endParaRPr>
          </a:p>
        </p:txBody>
      </p:sp>
      <p:sp>
        <p:nvSpPr>
          <p:cNvPr id="10" name="Rectangle 9"/>
          <p:cNvSpPr/>
          <p:nvPr/>
        </p:nvSpPr>
        <p:spPr bwMode="auto">
          <a:xfrm>
            <a:off x="4887309" y="5495275"/>
            <a:ext cx="6784848"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900"/>
              </a:spcBef>
            </a:pPr>
            <a:r>
              <a:rPr lang="en-US" sz="2400" spc="-51" dirty="0">
                <a:gradFill>
                  <a:gsLst>
                    <a:gs pos="0">
                      <a:schemeClr val="tx1"/>
                    </a:gs>
                    <a:gs pos="100000">
                      <a:schemeClr val="tx1"/>
                    </a:gs>
                  </a:gsLst>
                  <a:lin ang="5400000" scaled="0"/>
                </a:gradFill>
              </a:rPr>
              <a:t>Geo-replication for disaster recovery</a:t>
            </a:r>
          </a:p>
        </p:txBody>
      </p:sp>
    </p:spTree>
    <p:extLst>
      <p:ext uri="{BB962C8B-B14F-4D97-AF65-F5344CB8AC3E}">
        <p14:creationId xmlns:p14="http://schemas.microsoft.com/office/powerpoint/2010/main" val="164042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r>
              <a:rPr lang="en-US" dirty="0" smtClean="0"/>
              <a:t>David Robinson</a:t>
            </a:r>
          </a:p>
        </p:txBody>
      </p:sp>
      <p:sp>
        <p:nvSpPr>
          <p:cNvPr id="26" name="Text Placeholder 25"/>
          <p:cNvSpPr>
            <a:spLocks noGrp="1"/>
          </p:cNvSpPr>
          <p:nvPr>
            <p:ph type="body" sz="quarter" idx="11"/>
          </p:nvPr>
        </p:nvSpPr>
        <p:spPr/>
        <p:txBody>
          <a:bodyPr/>
          <a:lstStyle/>
          <a:p>
            <a:r>
              <a:rPr lang="en-US" dirty="0" smtClean="0"/>
              <a:t>Azure Blob Storage</a:t>
            </a:r>
            <a:endParaRPr lang="en-US" dirty="0"/>
          </a:p>
        </p:txBody>
      </p:sp>
    </p:spTree>
    <p:extLst>
      <p:ext uri="{BB962C8B-B14F-4D97-AF65-F5344CB8AC3E}">
        <p14:creationId xmlns:p14="http://schemas.microsoft.com/office/powerpoint/2010/main" val="3182007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Hadoop On Windows Azure</a:t>
            </a:r>
            <a:endParaRPr lang="en-US" dirty="0"/>
          </a:p>
        </p:txBody>
      </p:sp>
      <p:sp>
        <p:nvSpPr>
          <p:cNvPr id="34" name="Rectangle 33"/>
          <p:cNvSpPr/>
          <p:nvPr/>
        </p:nvSpPr>
        <p:spPr bwMode="auto">
          <a:xfrm>
            <a:off x="537980" y="5185086"/>
            <a:ext cx="6741809"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Preview: M/R</a:t>
            </a:r>
            <a:r>
              <a:rPr lang="en-US" sz="2400" spc="-51" dirty="0">
                <a:gradFill>
                  <a:gsLst>
                    <a:gs pos="0">
                      <a:schemeClr val="tx1"/>
                    </a:gs>
                    <a:gs pos="100000">
                      <a:schemeClr val="tx1"/>
                    </a:gs>
                  </a:gsLst>
                  <a:lin ang="5400000" scaled="0"/>
                </a:gradFill>
              </a:rPr>
              <a:t>, HDFS, Hive, Pig, </a:t>
            </a:r>
            <a:r>
              <a:rPr lang="en-US" sz="2400" spc="-51" dirty="0" smtClean="0">
                <a:gradFill>
                  <a:gsLst>
                    <a:gs pos="0">
                      <a:schemeClr val="tx1"/>
                    </a:gs>
                    <a:gs pos="100000">
                      <a:schemeClr val="tx1"/>
                    </a:gs>
                  </a:gsLst>
                  <a:lin ang="5400000" scaled="0"/>
                </a:gradFill>
              </a:rPr>
              <a:t>Streaming &amp; more</a:t>
            </a:r>
            <a:endParaRPr lang="en-US" sz="2400" spc="-51" dirty="0">
              <a:gradFill>
                <a:gsLst>
                  <a:gs pos="0">
                    <a:schemeClr val="tx1"/>
                  </a:gs>
                  <a:gs pos="100000">
                    <a:schemeClr val="tx1"/>
                  </a:gs>
                </a:gsLst>
                <a:lin ang="5400000" scaled="0"/>
              </a:gradFill>
            </a:endParaRPr>
          </a:p>
        </p:txBody>
      </p:sp>
      <p:sp>
        <p:nvSpPr>
          <p:cNvPr id="41" name="Rectangle 40"/>
          <p:cNvSpPr/>
          <p:nvPr/>
        </p:nvSpPr>
        <p:spPr bwMode="auto">
          <a:xfrm>
            <a:off x="537979" y="2754223"/>
            <a:ext cx="6741810"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Javascript console simplifies development</a:t>
            </a:r>
          </a:p>
        </p:txBody>
      </p:sp>
      <p:sp>
        <p:nvSpPr>
          <p:cNvPr id="42" name="Rectangle 41"/>
          <p:cNvSpPr/>
          <p:nvPr/>
        </p:nvSpPr>
        <p:spPr bwMode="auto">
          <a:xfrm>
            <a:off x="537979" y="3564511"/>
            <a:ext cx="6741810"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Integrate data with Hive ODBC driver </a:t>
            </a:r>
          </a:p>
        </p:txBody>
      </p:sp>
      <p:sp>
        <p:nvSpPr>
          <p:cNvPr id="43" name="Rectangle 42"/>
          <p:cNvSpPr/>
          <p:nvPr/>
        </p:nvSpPr>
        <p:spPr bwMode="auto">
          <a:xfrm>
            <a:off x="537979" y="4374799"/>
            <a:ext cx="6741810"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a:gradFill>
                  <a:gsLst>
                    <a:gs pos="0">
                      <a:schemeClr val="tx1"/>
                    </a:gs>
                    <a:gs pos="100000">
                      <a:schemeClr val="tx1"/>
                    </a:gs>
                  </a:gsLst>
                  <a:lin ang="5400000" scaled="0"/>
                </a:gradFill>
              </a:rPr>
              <a:t>Excel i</a:t>
            </a:r>
            <a:r>
              <a:rPr lang="en-US" sz="2400" spc="-51" dirty="0" smtClean="0">
                <a:gradFill>
                  <a:gsLst>
                    <a:gs pos="0">
                      <a:schemeClr val="tx1"/>
                    </a:gs>
                    <a:gs pos="100000">
                      <a:schemeClr val="tx1"/>
                    </a:gs>
                  </a:gsLst>
                  <a:lin ang="5400000" scaled="0"/>
                </a:gradFill>
              </a:rPr>
              <a:t>ntegration</a:t>
            </a:r>
            <a:endParaRPr lang="en-US" sz="2400" spc="-51" dirty="0">
              <a:gradFill>
                <a:gsLst>
                  <a:gs pos="0">
                    <a:schemeClr val="tx1"/>
                  </a:gs>
                  <a:gs pos="100000">
                    <a:schemeClr val="tx1"/>
                  </a:gs>
                </a:gsLst>
                <a:lin ang="5400000" scaled="0"/>
              </a:gradFill>
            </a:endParaRPr>
          </a:p>
        </p:txBody>
      </p:sp>
      <p:sp>
        <p:nvSpPr>
          <p:cNvPr id="53" name="Rectangle 52"/>
          <p:cNvSpPr/>
          <p:nvPr/>
        </p:nvSpPr>
        <p:spPr bwMode="auto">
          <a:xfrm>
            <a:off x="537980" y="1943935"/>
            <a:ext cx="6741809" cy="6858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indent="-177724" defTabSz="914287">
              <a:spcBef>
                <a:spcPts val="1800"/>
              </a:spcBef>
            </a:pPr>
            <a:r>
              <a:rPr lang="en-US" sz="2400" spc="-51" dirty="0" smtClean="0">
                <a:gradFill>
                  <a:gsLst>
                    <a:gs pos="0">
                      <a:schemeClr val="tx1"/>
                    </a:gs>
                    <a:gs pos="100000">
                      <a:schemeClr val="tx1"/>
                    </a:gs>
                  </a:gsLst>
                  <a:lin ang="5400000" scaled="0"/>
                </a:gradFill>
              </a:rPr>
              <a:t>Managed service</a:t>
            </a:r>
            <a:endParaRPr lang="en-US" sz="2400" spc="-51" dirty="0">
              <a:gradFill>
                <a:gsLst>
                  <a:gs pos="0">
                    <a:schemeClr val="tx1"/>
                  </a:gs>
                  <a:gs pos="100000">
                    <a:schemeClr val="tx1"/>
                  </a:gs>
                </a:gsLst>
                <a:lin ang="5400000" scaled="0"/>
              </a:gradFill>
            </a:endParaRPr>
          </a:p>
        </p:txBody>
      </p:sp>
      <p:sp>
        <p:nvSpPr>
          <p:cNvPr id="20" name="Rectangle 19"/>
          <p:cNvSpPr/>
          <p:nvPr/>
        </p:nvSpPr>
        <p:spPr bwMode="auto">
          <a:xfrm>
            <a:off x="7423898" y="1943935"/>
            <a:ext cx="4209393" cy="39269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8195442" y="4950991"/>
            <a:ext cx="2666305" cy="353921"/>
          </a:xfrm>
          <a:prstGeom prst="rect">
            <a:avLst/>
          </a:prstGeom>
          <a:noFill/>
        </p:spPr>
        <p:txBody>
          <a:bodyPr wrap="square" lIns="121899" tIns="60949" rIns="121899" bIns="60949" rtlCol="0">
            <a:spAutoFit/>
          </a:bodyPr>
          <a:lstStyle/>
          <a:p>
            <a:pPr algn="ctr"/>
            <a:r>
              <a:rPr lang="en-US" sz="1500" b="1" dirty="0">
                <a:gradFill>
                  <a:gsLst>
                    <a:gs pos="0">
                      <a:schemeClr val="tx1"/>
                    </a:gs>
                    <a:gs pos="100000">
                      <a:schemeClr val="tx1"/>
                    </a:gs>
                  </a:gsLst>
                  <a:lin ang="16200000" scaled="0"/>
                </a:gradFill>
              </a:rPr>
              <a:t>Azure Blob Storage</a:t>
            </a:r>
          </a:p>
        </p:txBody>
      </p:sp>
      <p:sp>
        <p:nvSpPr>
          <p:cNvPr id="22" name="Rectangle 21"/>
          <p:cNvSpPr/>
          <p:nvPr/>
        </p:nvSpPr>
        <p:spPr bwMode="auto">
          <a:xfrm>
            <a:off x="7688159" y="2856591"/>
            <a:ext cx="3680869" cy="134974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8483052" y="3748465"/>
            <a:ext cx="2133045" cy="353921"/>
          </a:xfrm>
          <a:prstGeom prst="rect">
            <a:avLst/>
          </a:prstGeom>
          <a:noFill/>
        </p:spPr>
        <p:txBody>
          <a:bodyPr wrap="square" lIns="121899" tIns="60949" rIns="121899" bIns="60949" rtlCol="0">
            <a:spAutoFit/>
          </a:bodyPr>
          <a:lstStyle/>
          <a:p>
            <a:pPr algn="ctr"/>
            <a:r>
              <a:rPr lang="en-US" sz="1500" b="1" dirty="0">
                <a:gradFill>
                  <a:gsLst>
                    <a:gs pos="0">
                      <a:schemeClr val="tx1"/>
                    </a:gs>
                    <a:gs pos="100000">
                      <a:schemeClr val="tx1"/>
                    </a:gs>
                  </a:gsLst>
                  <a:lin ang="16200000" scaled="0"/>
                </a:gradFill>
              </a:rPr>
              <a:t>Hadoop Cluster</a:t>
            </a:r>
          </a:p>
        </p:txBody>
      </p:sp>
      <p:grpSp>
        <p:nvGrpSpPr>
          <p:cNvPr id="24" name="Group 23"/>
          <p:cNvGrpSpPr/>
          <p:nvPr/>
        </p:nvGrpSpPr>
        <p:grpSpPr>
          <a:xfrm>
            <a:off x="8686395" y="3052594"/>
            <a:ext cx="1692863" cy="594928"/>
            <a:chOff x="2646415" y="3987687"/>
            <a:chExt cx="911541" cy="321023"/>
          </a:xfrm>
        </p:grpSpPr>
        <p:pic>
          <p:nvPicPr>
            <p:cNvPr id="25" name="Picture 2" descr="\\MAGNUM\Projects\Microsoft\Cloud Power FY12\Design\ICONS_PNG\Next_Gen_Application.png"/>
            <p:cNvPicPr>
              <a:picLocks noChangeAspect="1" noChangeArrowheads="1"/>
            </p:cNvPicPr>
            <p:nvPr/>
          </p:nvPicPr>
          <p:blipFill rotWithShape="1">
            <a:blip r:embed="rId3" cstate="print">
              <a:lum bright="100000"/>
            </a:blip>
            <a:srcRect l="19532" t="33613" r="40558" b="35683"/>
            <a:stretch/>
          </p:blipFill>
          <p:spPr bwMode="auto">
            <a:xfrm>
              <a:off x="2646415" y="3987687"/>
              <a:ext cx="417282" cy="321023"/>
            </a:xfrm>
            <a:prstGeom prst="rect">
              <a:avLst/>
            </a:prstGeom>
            <a:noFill/>
          </p:spPr>
        </p:pic>
        <p:pic>
          <p:nvPicPr>
            <p:cNvPr id="26" name="Picture 2" descr="\\MAGNUM\Projects\Microsoft\Cloud Power FY12\Design\ICONS_PNG\Next_Gen_Application.png"/>
            <p:cNvPicPr>
              <a:picLocks noChangeAspect="1" noChangeArrowheads="1"/>
            </p:cNvPicPr>
            <p:nvPr/>
          </p:nvPicPr>
          <p:blipFill rotWithShape="1">
            <a:blip r:embed="rId3" cstate="print">
              <a:lum bright="100000"/>
            </a:blip>
            <a:srcRect l="19532" t="33613" r="40558" b="35683"/>
            <a:stretch/>
          </p:blipFill>
          <p:spPr bwMode="auto">
            <a:xfrm>
              <a:off x="3140674" y="3987687"/>
              <a:ext cx="417282" cy="321023"/>
            </a:xfrm>
            <a:prstGeom prst="rect">
              <a:avLst/>
            </a:prstGeom>
            <a:noFill/>
          </p:spPr>
        </p:pic>
      </p:grpSp>
      <p:sp>
        <p:nvSpPr>
          <p:cNvPr id="27" name="Freeform 26"/>
          <p:cNvSpPr>
            <a:spLocks noEditPoints="1"/>
          </p:cNvSpPr>
          <p:nvPr/>
        </p:nvSpPr>
        <p:spPr bwMode="auto">
          <a:xfrm>
            <a:off x="8866961" y="4312842"/>
            <a:ext cx="533810" cy="542370"/>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28" name="Freeform 27"/>
          <p:cNvSpPr>
            <a:spLocks noEditPoints="1"/>
          </p:cNvSpPr>
          <p:nvPr/>
        </p:nvSpPr>
        <p:spPr bwMode="auto">
          <a:xfrm>
            <a:off x="9282670" y="4426509"/>
            <a:ext cx="533810" cy="542370"/>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29" name="Freeform 28"/>
          <p:cNvSpPr>
            <a:spLocks noEditPoints="1"/>
          </p:cNvSpPr>
          <p:nvPr/>
        </p:nvSpPr>
        <p:spPr bwMode="auto">
          <a:xfrm>
            <a:off x="9721779" y="4333192"/>
            <a:ext cx="533810" cy="542370"/>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pic>
        <p:nvPicPr>
          <p:cNvPr id="30" name="Picture 2" descr="\\MAGNUM\Projects\Microsoft\Cloud Power FY12\Design\ICONS_PNG\Next_Gen_Application.png"/>
          <p:cNvPicPr>
            <a:picLocks noChangeAspect="1" noChangeArrowheads="1"/>
          </p:cNvPicPr>
          <p:nvPr/>
        </p:nvPicPr>
        <p:blipFill rotWithShape="1">
          <a:blip r:embed="rId3" cstate="print">
            <a:lum bright="100000"/>
          </a:blip>
          <a:srcRect l="19532" t="33613" r="40558" b="35683"/>
          <a:stretch/>
        </p:blipFill>
        <p:spPr bwMode="auto">
          <a:xfrm>
            <a:off x="10519078" y="3052594"/>
            <a:ext cx="774953" cy="596186"/>
          </a:xfrm>
          <a:prstGeom prst="rect">
            <a:avLst/>
          </a:prstGeom>
          <a:noFill/>
        </p:spPr>
      </p:pic>
      <p:pic>
        <p:nvPicPr>
          <p:cNvPr id="31" name="Picture 2" descr="\\MAGNUM\Projects\Microsoft\Cloud Power FY12\Design\ICONS_PNG\Next_Gen_Application.png"/>
          <p:cNvPicPr>
            <a:picLocks noChangeAspect="1" noChangeArrowheads="1"/>
          </p:cNvPicPr>
          <p:nvPr/>
        </p:nvPicPr>
        <p:blipFill rotWithShape="1">
          <a:blip r:embed="rId3" cstate="print">
            <a:lum bright="100000"/>
          </a:blip>
          <a:srcRect l="19532" t="33613" r="40558" b="35683"/>
          <a:stretch/>
        </p:blipFill>
        <p:spPr bwMode="auto">
          <a:xfrm>
            <a:off x="7769328" y="3042738"/>
            <a:ext cx="774953" cy="596186"/>
          </a:xfrm>
          <a:prstGeom prst="rect">
            <a:avLst/>
          </a:prstGeom>
          <a:noFill/>
        </p:spPr>
      </p:pic>
    </p:spTree>
    <p:extLst>
      <p:ext uri="{BB962C8B-B14F-4D97-AF65-F5344CB8AC3E}">
        <p14:creationId xmlns:p14="http://schemas.microsoft.com/office/powerpoint/2010/main" val="305260219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r>
              <a:rPr lang="en-US" dirty="0" smtClean="0"/>
              <a:t>David Robinson</a:t>
            </a:r>
          </a:p>
        </p:txBody>
      </p:sp>
      <p:sp>
        <p:nvSpPr>
          <p:cNvPr id="26" name="Text Placeholder 25"/>
          <p:cNvSpPr>
            <a:spLocks noGrp="1"/>
          </p:cNvSpPr>
          <p:nvPr>
            <p:ph type="body" sz="quarter" idx="11"/>
          </p:nvPr>
        </p:nvSpPr>
        <p:spPr/>
        <p:txBody>
          <a:bodyPr/>
          <a:lstStyle/>
          <a:p>
            <a:r>
              <a:rPr lang="en-US" dirty="0" smtClean="0"/>
              <a:t>Hadoop on Windows Azure</a:t>
            </a:r>
            <a:endParaRPr lang="en-US" dirty="0"/>
          </a:p>
        </p:txBody>
      </p:sp>
    </p:spTree>
    <p:extLst>
      <p:ext uri="{BB962C8B-B14F-4D97-AF65-F5344CB8AC3E}">
        <p14:creationId xmlns:p14="http://schemas.microsoft.com/office/powerpoint/2010/main" val="2605525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3" y="1284027"/>
            <a:ext cx="11149013" cy="553998"/>
          </a:xfrm>
        </p:spPr>
        <p:txBody>
          <a:bodyPr/>
          <a:lstStyle/>
          <a:p>
            <a:pPr defTabSz="914287">
              <a:spcAft>
                <a:spcPts val="300"/>
              </a:spcAft>
            </a:pPr>
            <a:r>
              <a:rPr lang="en-US" dirty="0">
                <a:gradFill>
                  <a:gsLst>
                    <a:gs pos="0">
                      <a:schemeClr val="tx2"/>
                    </a:gs>
                    <a:gs pos="100000">
                      <a:schemeClr val="tx2"/>
                    </a:gs>
                  </a:gsLst>
                  <a:lin ang="5400000" scaled="0"/>
                </a:gradFill>
              </a:rPr>
              <a:t>Cloud services for the new world of </a:t>
            </a:r>
            <a:r>
              <a:rPr lang="en-US" dirty="0" smtClean="0">
                <a:gradFill>
                  <a:gsLst>
                    <a:gs pos="0">
                      <a:schemeClr val="tx2"/>
                    </a:gs>
                    <a:gs pos="100000">
                      <a:schemeClr val="tx2"/>
                    </a:gs>
                  </a:gsLst>
                  <a:lin ang="5400000" scaled="0"/>
                </a:gradFill>
              </a:rPr>
              <a:t>data</a:t>
            </a:r>
            <a:endParaRPr lang="en-US" dirty="0">
              <a:gradFill>
                <a:gsLst>
                  <a:gs pos="0">
                    <a:schemeClr val="tx2"/>
                  </a:gs>
                  <a:gs pos="100000">
                    <a:schemeClr val="tx2"/>
                  </a:gs>
                </a:gsLst>
                <a:lin ang="5400000" scaled="0"/>
              </a:gradFill>
            </a:endParaRPr>
          </a:p>
        </p:txBody>
      </p:sp>
      <p:sp>
        <p:nvSpPr>
          <p:cNvPr id="5" name="Rectangle 4"/>
          <p:cNvSpPr/>
          <p:nvPr/>
        </p:nvSpPr>
        <p:spPr bwMode="auto">
          <a:xfrm>
            <a:off x="478074" y="1971682"/>
            <a:ext cx="4209393" cy="42093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887309" y="1971681"/>
            <a:ext cx="6780814" cy="1280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3176"/>
            <a:r>
              <a:rPr lang="en-US" sz="2400" dirty="0">
                <a:gradFill>
                  <a:gsLst>
                    <a:gs pos="0">
                      <a:schemeClr val="tx1"/>
                    </a:gs>
                    <a:gs pos="100000">
                      <a:schemeClr val="tx1"/>
                    </a:gs>
                  </a:gsLst>
                  <a:lin ang="16200000" scaled="0"/>
                </a:gradFill>
              </a:rPr>
              <a:t>Managed s</a:t>
            </a:r>
            <a:r>
              <a:rPr lang="en-US" sz="2400" dirty="0" smtClean="0">
                <a:gradFill>
                  <a:gsLst>
                    <a:gs pos="0">
                      <a:schemeClr val="tx1"/>
                    </a:gs>
                    <a:gs pos="100000">
                      <a:schemeClr val="tx1"/>
                    </a:gs>
                  </a:gsLst>
                  <a:lin ang="16200000" scaled="0"/>
                </a:gradFill>
              </a:rPr>
              <a:t>ervices</a:t>
            </a:r>
            <a:endParaRPr lang="en-US" sz="2400" dirty="0">
              <a:gradFill>
                <a:gsLst>
                  <a:gs pos="0">
                    <a:schemeClr val="tx1"/>
                  </a:gs>
                  <a:gs pos="100000">
                    <a:schemeClr val="tx1"/>
                  </a:gs>
                </a:gsLst>
                <a:lin ang="16200000" scaled="0"/>
              </a:gradFill>
            </a:endParaRPr>
          </a:p>
        </p:txBody>
      </p:sp>
      <p:sp>
        <p:nvSpPr>
          <p:cNvPr id="7" name="Rectangle 6"/>
          <p:cNvSpPr/>
          <p:nvPr/>
        </p:nvSpPr>
        <p:spPr bwMode="auto">
          <a:xfrm>
            <a:off x="4887309" y="3436298"/>
            <a:ext cx="6780815" cy="1280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3176"/>
            <a:r>
              <a:rPr lang="en-US" sz="2400" dirty="0">
                <a:gradFill>
                  <a:gsLst>
                    <a:gs pos="0">
                      <a:schemeClr val="tx1"/>
                    </a:gs>
                    <a:gs pos="100000">
                      <a:schemeClr val="tx1"/>
                    </a:gs>
                  </a:gsLst>
                  <a:lin ang="16200000" scaled="0"/>
                </a:gradFill>
              </a:rPr>
              <a:t>Breadth of data types and programming </a:t>
            </a:r>
            <a:r>
              <a:rPr lang="en-US" sz="2400" dirty="0" smtClean="0">
                <a:gradFill>
                  <a:gsLst>
                    <a:gs pos="0">
                      <a:schemeClr val="tx1"/>
                    </a:gs>
                    <a:gs pos="100000">
                      <a:schemeClr val="tx1"/>
                    </a:gs>
                  </a:gsLst>
                  <a:lin ang="16200000" scaled="0"/>
                </a:gradFill>
              </a:rPr>
              <a:t>models</a:t>
            </a:r>
            <a:endParaRPr lang="en-US" sz="2400" dirty="0">
              <a:gradFill>
                <a:gsLst>
                  <a:gs pos="0">
                    <a:schemeClr val="tx1"/>
                  </a:gs>
                  <a:gs pos="100000">
                    <a:schemeClr val="tx1"/>
                  </a:gs>
                </a:gsLst>
                <a:lin ang="16200000" scaled="0"/>
              </a:gradFill>
            </a:endParaRPr>
          </a:p>
        </p:txBody>
      </p:sp>
      <p:sp>
        <p:nvSpPr>
          <p:cNvPr id="8" name="Rectangle 7"/>
          <p:cNvSpPr/>
          <p:nvPr/>
        </p:nvSpPr>
        <p:spPr bwMode="auto">
          <a:xfrm>
            <a:off x="4887309" y="4900915"/>
            <a:ext cx="6780815" cy="1280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3176"/>
            <a:r>
              <a:rPr lang="en-US" sz="2400" dirty="0">
                <a:gradFill>
                  <a:gsLst>
                    <a:gs pos="0">
                      <a:schemeClr val="tx1"/>
                    </a:gs>
                    <a:gs pos="100000">
                      <a:schemeClr val="tx1"/>
                    </a:gs>
                  </a:gsLst>
                  <a:lin ang="16200000" scaled="0"/>
                </a:gradFill>
              </a:rPr>
              <a:t>Cloud on your terms</a:t>
            </a:r>
          </a:p>
        </p:txBody>
      </p:sp>
      <p:sp>
        <p:nvSpPr>
          <p:cNvPr id="9" name="Freeform 7"/>
          <p:cNvSpPr>
            <a:spLocks/>
          </p:cNvSpPr>
          <p:nvPr/>
        </p:nvSpPr>
        <p:spPr bwMode="auto">
          <a:xfrm>
            <a:off x="1325993" y="3405765"/>
            <a:ext cx="2513554" cy="1341225"/>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1779907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64794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ltGray">
            <a:xfrm>
              <a:off x="2055368" y="1295442"/>
              <a:ext cx="2924518" cy="1203392"/>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363535">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363535">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363535">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363535">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01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Big </a:t>
            </a:r>
            <a:r>
              <a:rPr lang="en-US" dirty="0"/>
              <a:t>Data</a:t>
            </a:r>
          </a:p>
        </p:txBody>
      </p:sp>
      <p:sp>
        <p:nvSpPr>
          <p:cNvPr id="56" name="Round Same Side Corner Rectangle 55"/>
          <p:cNvSpPr/>
          <p:nvPr/>
        </p:nvSpPr>
        <p:spPr>
          <a:xfrm>
            <a:off x="4539880" y="1146067"/>
            <a:ext cx="3108959" cy="3108960"/>
          </a:xfrm>
          <a:prstGeom prst="rect">
            <a:avLst/>
          </a:prstGeom>
          <a:solidFill>
            <a:schemeClr val="accent1"/>
          </a:solidFill>
          <a:ln w="10795" cap="flat" cmpd="sng" algn="ctr">
            <a:noFill/>
            <a:prstDash val="dash"/>
          </a:ln>
          <a:effectLst/>
        </p:spPr>
        <p:txBody>
          <a:bodyPr lIns="91436" tIns="91436" rIns="91436" bIns="91436" rtlCol="0" anchor="b"/>
          <a:lstStyle/>
          <a:p>
            <a:pPr defTabSz="914361"/>
            <a:r>
              <a:rPr lang="en-US" kern="0" dirty="0">
                <a:ln>
                  <a:solidFill>
                    <a:schemeClr val="bg1">
                      <a:alpha val="0"/>
                    </a:schemeClr>
                  </a:solidFill>
                </a:ln>
                <a:cs typeface="Arial"/>
              </a:rPr>
              <a:t>l</a:t>
            </a:r>
            <a:r>
              <a:rPr lang="en-US" kern="0" dirty="0" smtClean="0">
                <a:ln>
                  <a:solidFill>
                    <a:schemeClr val="bg1">
                      <a:alpha val="0"/>
                    </a:schemeClr>
                  </a:solidFill>
                </a:ln>
                <a:cs typeface="Arial"/>
              </a:rPr>
              <a:t>arge </a:t>
            </a:r>
            <a:r>
              <a:rPr lang="en-US" kern="0" dirty="0">
                <a:ln>
                  <a:solidFill>
                    <a:schemeClr val="bg1">
                      <a:alpha val="0"/>
                    </a:schemeClr>
                  </a:solidFill>
                </a:ln>
                <a:cs typeface="Arial"/>
              </a:rPr>
              <a:t>d</a:t>
            </a:r>
            <a:r>
              <a:rPr lang="en-US" kern="0" dirty="0" smtClean="0">
                <a:ln>
                  <a:solidFill>
                    <a:schemeClr val="bg1">
                      <a:alpha val="0"/>
                    </a:schemeClr>
                  </a:solidFill>
                </a:ln>
                <a:cs typeface="Arial"/>
              </a:rPr>
              <a:t>ata volumes</a:t>
            </a:r>
            <a:endParaRPr lang="en-US" kern="0" dirty="0">
              <a:ln>
                <a:solidFill>
                  <a:schemeClr val="bg1">
                    <a:alpha val="0"/>
                  </a:schemeClr>
                </a:solidFill>
              </a:ln>
              <a:cs typeface="Arial"/>
            </a:endParaRPr>
          </a:p>
        </p:txBody>
      </p:sp>
      <p:sp>
        <p:nvSpPr>
          <p:cNvPr id="134" name="Isosceles Triangle 133"/>
          <p:cNvSpPr/>
          <p:nvPr/>
        </p:nvSpPr>
        <p:spPr bwMode="auto">
          <a:xfrm rot="10800000">
            <a:off x="1328932" y="4336053"/>
            <a:ext cx="9526666" cy="572027"/>
          </a:xfrm>
          <a:prstGeom prst="triangle">
            <a:avLst/>
          </a:prstGeom>
          <a:solidFill>
            <a:schemeClr val="tx1">
              <a:lumMod val="65000"/>
            </a:schemeClr>
          </a:solidFill>
          <a:ln>
            <a:noFill/>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noAutofit/>
          </a:bodyPr>
          <a:lstStyle/>
          <a:p>
            <a:pPr algn="ct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2" name="Group 1"/>
          <p:cNvGrpSpPr/>
          <p:nvPr/>
        </p:nvGrpSpPr>
        <p:grpSpPr>
          <a:xfrm>
            <a:off x="1328932" y="4978251"/>
            <a:ext cx="9526666" cy="1645920"/>
            <a:chOff x="1328932" y="4978251"/>
            <a:chExt cx="9526666" cy="1645920"/>
          </a:xfrm>
        </p:grpSpPr>
        <p:sp>
          <p:nvSpPr>
            <p:cNvPr id="135" name="Round Same Side Corner Rectangle 73"/>
            <p:cNvSpPr/>
            <p:nvPr/>
          </p:nvSpPr>
          <p:spPr>
            <a:xfrm>
              <a:off x="1328932" y="4978251"/>
              <a:ext cx="9526666" cy="1645920"/>
            </a:xfrm>
            <a:prstGeom prst="rect">
              <a:avLst/>
            </a:prstGeom>
            <a:solidFill>
              <a:schemeClr val="accent6"/>
            </a:solidFill>
            <a:ln w="10795" cap="flat" cmpd="sng" algn="ctr">
              <a:noFill/>
              <a:prstDash val="dash"/>
            </a:ln>
            <a:effectLst/>
          </p:spPr>
          <p:txBody>
            <a:bodyPr lIns="91436" tIns="91436" rIns="91436" bIns="91436" rtlCol="0" anchor="ctr" anchorCtr="0"/>
            <a:lstStyle/>
            <a:p>
              <a:pPr defTabSz="914361">
                <a:defRPr/>
              </a:pPr>
              <a:r>
                <a:rPr lang="en-US" sz="3600" kern="0" dirty="0">
                  <a:ln>
                    <a:solidFill>
                      <a:schemeClr val="bg1">
                        <a:alpha val="0"/>
                      </a:schemeClr>
                    </a:solidFill>
                  </a:ln>
                  <a:cs typeface="Arial"/>
                </a:rPr>
                <a:t>New Questions &amp; New Insights</a:t>
              </a:r>
            </a:p>
          </p:txBody>
        </p:sp>
        <p:pic>
          <p:nvPicPr>
            <p:cNvPr id="137" name="Picture 136" descr="QI.png"/>
            <p:cNvPicPr>
              <a:picLocks noChangeAspect="1"/>
            </p:cNvPicPr>
            <p:nvPr/>
          </p:nvPicPr>
          <p:blipFill>
            <a:blip r:embed="rId3" cstate="print">
              <a:biLevel thresh="25000"/>
              <a:extLst>
                <a:ext uri="{BEBA8EAE-BF5A-486C-A8C5-ECC9F3942E4B}">
                  <a14:imgProps xmlns:a14="http://schemas.microsoft.com/office/drawing/2010/main">
                    <a14:imgLayer r:embed="rId4">
                      <a14:imgEffect>
                        <a14:colorTemperature colorTemp="5300"/>
                      </a14:imgEffect>
                      <a14:imgEffect>
                        <a14:saturation sat="200000"/>
                      </a14:imgEffect>
                    </a14:imgLayer>
                  </a14:imgProps>
                </a:ext>
              </a:extLst>
            </a:blip>
            <a:stretch>
              <a:fillRect/>
            </a:stretch>
          </p:blipFill>
          <p:spPr>
            <a:xfrm>
              <a:off x="8072164" y="5069469"/>
              <a:ext cx="1799960" cy="1408035"/>
            </a:xfrm>
            <a:prstGeom prst="rect">
              <a:avLst/>
            </a:prstGeom>
            <a:effectLst/>
          </p:spPr>
        </p:pic>
      </p:grpSp>
      <p:grpSp>
        <p:nvGrpSpPr>
          <p:cNvPr id="10" name="Group 9"/>
          <p:cNvGrpSpPr/>
          <p:nvPr/>
        </p:nvGrpSpPr>
        <p:grpSpPr>
          <a:xfrm>
            <a:off x="7746639" y="1146067"/>
            <a:ext cx="3108959" cy="1508760"/>
            <a:chOff x="7999409" y="1146067"/>
            <a:chExt cx="3108959" cy="1508760"/>
          </a:xfrm>
        </p:grpSpPr>
        <p:sp>
          <p:nvSpPr>
            <p:cNvPr id="48" name="Round Same Side Corner Rectangle 73"/>
            <p:cNvSpPr/>
            <p:nvPr/>
          </p:nvSpPr>
          <p:spPr>
            <a:xfrm>
              <a:off x="7999409" y="1146067"/>
              <a:ext cx="3108959" cy="1508760"/>
            </a:xfrm>
            <a:prstGeom prst="rect">
              <a:avLst/>
            </a:prstGeom>
            <a:solidFill>
              <a:schemeClr val="accent1"/>
            </a:solidFill>
            <a:ln w="10795" cap="flat" cmpd="sng" algn="ctr">
              <a:noFill/>
              <a:prstDash val="dash"/>
            </a:ln>
            <a:effectLst/>
          </p:spPr>
          <p:txBody>
            <a:bodyPr lIns="91440" tIns="91440" rIns="91440" bIns="91440" rtlCol="0" anchor="b"/>
            <a:lstStyle/>
            <a:p>
              <a:pPr defTabSz="914361">
                <a:lnSpc>
                  <a:spcPct val="80000"/>
                </a:lnSpc>
              </a:pPr>
              <a:r>
                <a:rPr lang="en-US" kern="0" dirty="0">
                  <a:ln>
                    <a:solidFill>
                      <a:schemeClr val="bg1">
                        <a:alpha val="0"/>
                      </a:schemeClr>
                    </a:solidFill>
                  </a:ln>
                  <a:cs typeface="Arial"/>
                </a:rPr>
                <a:t>n</a:t>
              </a:r>
              <a:r>
                <a:rPr lang="en-US" kern="0" dirty="0" smtClean="0">
                  <a:ln>
                    <a:solidFill>
                      <a:schemeClr val="bg1">
                        <a:alpha val="0"/>
                      </a:schemeClr>
                    </a:solidFill>
                  </a:ln>
                  <a:cs typeface="Arial"/>
                </a:rPr>
                <a:t>ew </a:t>
              </a:r>
              <a:r>
                <a:rPr lang="en-US" kern="0" dirty="0">
                  <a:ln>
                    <a:solidFill>
                      <a:schemeClr val="bg1">
                        <a:alpha val="0"/>
                      </a:schemeClr>
                    </a:solidFill>
                  </a:ln>
                  <a:cs typeface="Arial"/>
                </a:rPr>
                <a:t>t</a:t>
              </a:r>
              <a:r>
                <a:rPr lang="en-US" kern="0" dirty="0" smtClean="0">
                  <a:ln>
                    <a:solidFill>
                      <a:schemeClr val="bg1">
                        <a:alpha val="0"/>
                      </a:schemeClr>
                    </a:solidFill>
                  </a:ln>
                  <a:cs typeface="Arial"/>
                </a:rPr>
                <a:t>echnologies</a:t>
              </a:r>
              <a:endParaRPr lang="en-US" kern="0" dirty="0">
                <a:ln>
                  <a:solidFill>
                    <a:schemeClr val="bg1">
                      <a:alpha val="0"/>
                    </a:schemeClr>
                  </a:solidFill>
                </a:ln>
                <a:cs typeface="Arial"/>
              </a:endParaRPr>
            </a:p>
          </p:txBody>
        </p:sp>
        <p:sp>
          <p:nvSpPr>
            <p:cNvPr id="33" name="Freeform 84"/>
            <p:cNvSpPr>
              <a:spLocks noEditPoints="1"/>
            </p:cNvSpPr>
            <p:nvPr/>
          </p:nvSpPr>
          <p:spPr bwMode="black">
            <a:xfrm>
              <a:off x="9224918" y="1324631"/>
              <a:ext cx="657948" cy="786522"/>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grpSp>
      <p:sp>
        <p:nvSpPr>
          <p:cNvPr id="35" name="Freeform 83"/>
          <p:cNvSpPr>
            <a:spLocks noEditPoints="1"/>
          </p:cNvSpPr>
          <p:nvPr/>
        </p:nvSpPr>
        <p:spPr bwMode="black">
          <a:xfrm>
            <a:off x="5324410" y="1711237"/>
            <a:ext cx="1529802" cy="1614900"/>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2" tIns="41151" rIns="82302" bIns="41151" numCol="1" anchor="t" anchorCtr="0" compatLnSpc="1">
            <a:prstTxWarp prst="textNoShape">
              <a:avLst/>
            </a:prstTxWarp>
          </a:bodyPr>
          <a:lstStyle/>
          <a:p>
            <a:endParaRPr lang="en-US" sz="1600" dirty="0"/>
          </a:p>
        </p:txBody>
      </p:sp>
      <p:grpSp>
        <p:nvGrpSpPr>
          <p:cNvPr id="8" name="Group 7"/>
          <p:cNvGrpSpPr/>
          <p:nvPr/>
        </p:nvGrpSpPr>
        <p:grpSpPr>
          <a:xfrm>
            <a:off x="1328935" y="1146067"/>
            <a:ext cx="3108959" cy="1508760"/>
            <a:chOff x="554233" y="1146067"/>
            <a:chExt cx="3108960" cy="1508760"/>
          </a:xfrm>
        </p:grpSpPr>
        <p:sp>
          <p:nvSpPr>
            <p:cNvPr id="45" name="Round Same Side Corner Rectangle 73"/>
            <p:cNvSpPr/>
            <p:nvPr/>
          </p:nvSpPr>
          <p:spPr>
            <a:xfrm>
              <a:off x="554233" y="1146067"/>
              <a:ext cx="3108960" cy="1508760"/>
            </a:xfrm>
            <a:prstGeom prst="rect">
              <a:avLst/>
            </a:prstGeom>
            <a:solidFill>
              <a:schemeClr val="accent1"/>
            </a:solidFill>
            <a:ln w="10795" cap="flat" cmpd="sng" algn="ctr">
              <a:noFill/>
              <a:prstDash val="dash"/>
            </a:ln>
            <a:effectLst/>
          </p:spPr>
          <p:txBody>
            <a:bodyPr lIns="91440" tIns="91440" rIns="91440" bIns="91440" rtlCol="0" anchor="b"/>
            <a:lstStyle/>
            <a:p>
              <a:pPr defTabSz="914361">
                <a:lnSpc>
                  <a:spcPct val="80000"/>
                </a:lnSpc>
              </a:pPr>
              <a:r>
                <a:rPr lang="en-US" kern="0" dirty="0">
                  <a:ln>
                    <a:solidFill>
                      <a:schemeClr val="bg1">
                        <a:alpha val="0"/>
                      </a:schemeClr>
                    </a:solidFill>
                  </a:ln>
                  <a:cs typeface="Arial"/>
                </a:rPr>
                <a:t>n</a:t>
              </a:r>
              <a:r>
                <a:rPr lang="en-US" kern="0" dirty="0" smtClean="0">
                  <a:ln>
                    <a:solidFill>
                      <a:schemeClr val="bg1">
                        <a:alpha val="0"/>
                      </a:schemeClr>
                    </a:solidFill>
                  </a:ln>
                  <a:cs typeface="Arial"/>
                </a:rPr>
                <a:t>ew </a:t>
              </a:r>
              <a:r>
                <a:rPr lang="en-US" kern="0" dirty="0">
                  <a:ln>
                    <a:solidFill>
                      <a:schemeClr val="bg1">
                        <a:alpha val="0"/>
                      </a:schemeClr>
                    </a:solidFill>
                  </a:ln>
                  <a:cs typeface="Arial"/>
                </a:rPr>
                <a:t>d</a:t>
              </a:r>
              <a:r>
                <a:rPr lang="en-US" kern="0" dirty="0" smtClean="0">
                  <a:ln>
                    <a:solidFill>
                      <a:schemeClr val="bg1">
                        <a:alpha val="0"/>
                      </a:schemeClr>
                    </a:solidFill>
                  </a:ln>
                  <a:cs typeface="Arial"/>
                </a:rPr>
                <a:t>ata </a:t>
              </a:r>
              <a:r>
                <a:rPr lang="en-US" kern="0" dirty="0">
                  <a:ln>
                    <a:solidFill>
                      <a:schemeClr val="bg1">
                        <a:alpha val="0"/>
                      </a:schemeClr>
                    </a:solidFill>
                  </a:ln>
                  <a:cs typeface="Arial"/>
                </a:rPr>
                <a:t>s</a:t>
              </a:r>
              <a:r>
                <a:rPr lang="en-US" kern="0" dirty="0" smtClean="0">
                  <a:ln>
                    <a:solidFill>
                      <a:schemeClr val="bg1">
                        <a:alpha val="0"/>
                      </a:schemeClr>
                    </a:solidFill>
                  </a:ln>
                  <a:cs typeface="Arial"/>
                </a:rPr>
                <a:t>ources </a:t>
              </a:r>
              <a:endParaRPr lang="en-US" kern="0" dirty="0">
                <a:ln>
                  <a:solidFill>
                    <a:schemeClr val="bg1">
                      <a:alpha val="0"/>
                    </a:schemeClr>
                  </a:solidFill>
                </a:ln>
                <a:cs typeface="Arial"/>
              </a:endParaRPr>
            </a:p>
          </p:txBody>
        </p:sp>
        <p:sp>
          <p:nvSpPr>
            <p:cNvPr id="36" name="Freeform 7"/>
            <p:cNvSpPr>
              <a:spLocks/>
            </p:cNvSpPr>
            <p:nvPr/>
          </p:nvSpPr>
          <p:spPr bwMode="auto">
            <a:xfrm>
              <a:off x="1545628" y="1451631"/>
              <a:ext cx="1126170" cy="600921"/>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p:cNvGrpSpPr/>
          <p:nvPr/>
        </p:nvGrpSpPr>
        <p:grpSpPr>
          <a:xfrm>
            <a:off x="7746639" y="2746267"/>
            <a:ext cx="3108959" cy="1508760"/>
            <a:chOff x="7999412" y="2746267"/>
            <a:chExt cx="3108960" cy="1508760"/>
          </a:xfrm>
        </p:grpSpPr>
        <p:sp>
          <p:nvSpPr>
            <p:cNvPr id="49" name="Round Same Side Corner Rectangle 73"/>
            <p:cNvSpPr/>
            <p:nvPr/>
          </p:nvSpPr>
          <p:spPr>
            <a:xfrm>
              <a:off x="7999412" y="2746267"/>
              <a:ext cx="3108960" cy="1508760"/>
            </a:xfrm>
            <a:prstGeom prst="rect">
              <a:avLst/>
            </a:prstGeom>
            <a:solidFill>
              <a:schemeClr val="accent1"/>
            </a:solidFill>
            <a:ln w="10795" cap="flat" cmpd="sng" algn="ctr">
              <a:noFill/>
              <a:prstDash val="dash"/>
            </a:ln>
            <a:effectLst/>
          </p:spPr>
          <p:txBody>
            <a:bodyPr lIns="91440" tIns="91440" rIns="0" bIns="91440" rtlCol="0" anchor="b"/>
            <a:lstStyle/>
            <a:p>
              <a:pPr defTabSz="914361">
                <a:lnSpc>
                  <a:spcPct val="80000"/>
                </a:lnSpc>
              </a:pPr>
              <a:r>
                <a:rPr lang="en-US" kern="0" dirty="0">
                  <a:ln>
                    <a:solidFill>
                      <a:schemeClr val="bg1">
                        <a:alpha val="0"/>
                      </a:schemeClr>
                    </a:solidFill>
                  </a:ln>
                  <a:cs typeface="Arial"/>
                </a:rPr>
                <a:t>n</a:t>
              </a:r>
              <a:r>
                <a:rPr lang="en-US" kern="0" dirty="0" smtClean="0">
                  <a:ln>
                    <a:solidFill>
                      <a:schemeClr val="bg1">
                        <a:alpha val="0"/>
                      </a:schemeClr>
                    </a:solidFill>
                  </a:ln>
                  <a:cs typeface="Arial"/>
                </a:rPr>
                <a:t>ew </a:t>
              </a:r>
              <a:r>
                <a:rPr lang="en-US" kern="0" dirty="0">
                  <a:ln>
                    <a:solidFill>
                      <a:schemeClr val="bg1">
                        <a:alpha val="0"/>
                      </a:schemeClr>
                    </a:solidFill>
                  </a:ln>
                  <a:cs typeface="Arial"/>
                </a:rPr>
                <a:t>e</a:t>
              </a:r>
              <a:r>
                <a:rPr lang="en-US" kern="0" dirty="0" smtClean="0">
                  <a:ln>
                    <a:solidFill>
                      <a:schemeClr val="bg1">
                        <a:alpha val="0"/>
                      </a:schemeClr>
                    </a:solidFill>
                  </a:ln>
                  <a:cs typeface="Arial"/>
                </a:rPr>
                <a:t>conomics</a:t>
              </a:r>
              <a:endParaRPr lang="en-US" kern="0" dirty="0">
                <a:ln>
                  <a:solidFill>
                    <a:schemeClr val="bg1">
                      <a:alpha val="0"/>
                    </a:schemeClr>
                  </a:solidFill>
                </a:ln>
                <a:cs typeface="Arial"/>
              </a:endParaRPr>
            </a:p>
          </p:txBody>
        </p:sp>
        <p:sp>
          <p:nvSpPr>
            <p:cNvPr id="7" name="Freeform 27"/>
            <p:cNvSpPr>
              <a:spLocks noEditPoints="1"/>
            </p:cNvSpPr>
            <p:nvPr/>
          </p:nvSpPr>
          <p:spPr bwMode="auto">
            <a:xfrm>
              <a:off x="9072620" y="3001186"/>
              <a:ext cx="962545" cy="673321"/>
            </a:xfrm>
            <a:custGeom>
              <a:avLst/>
              <a:gdLst>
                <a:gd name="T0" fmla="*/ 30 w 176"/>
                <a:gd name="T1" fmla="*/ 0 h 123"/>
                <a:gd name="T2" fmla="*/ 0 w 176"/>
                <a:gd name="T3" fmla="*/ 31 h 123"/>
                <a:gd name="T4" fmla="*/ 0 w 176"/>
                <a:gd name="T5" fmla="*/ 93 h 123"/>
                <a:gd name="T6" fmla="*/ 30 w 176"/>
                <a:gd name="T7" fmla="*/ 123 h 123"/>
                <a:gd name="T8" fmla="*/ 176 w 176"/>
                <a:gd name="T9" fmla="*/ 123 h 123"/>
                <a:gd name="T10" fmla="*/ 176 w 176"/>
                <a:gd name="T11" fmla="*/ 0 h 123"/>
                <a:gd name="T12" fmla="*/ 30 w 176"/>
                <a:gd name="T13" fmla="*/ 0 h 123"/>
                <a:gd name="T14" fmla="*/ 21 w 176"/>
                <a:gd name="T15" fmla="*/ 69 h 123"/>
                <a:gd name="T16" fmla="*/ 13 w 176"/>
                <a:gd name="T17" fmla="*/ 61 h 123"/>
                <a:gd name="T18" fmla="*/ 21 w 176"/>
                <a:gd name="T19" fmla="*/ 54 h 123"/>
                <a:gd name="T20" fmla="*/ 28 w 176"/>
                <a:gd name="T21" fmla="*/ 61 h 123"/>
                <a:gd name="T22" fmla="*/ 21 w 176"/>
                <a:gd name="T23" fmla="*/ 69 h 123"/>
                <a:gd name="T24" fmla="*/ 106 w 176"/>
                <a:gd name="T25" fmla="*/ 96 h 123"/>
                <a:gd name="T26" fmla="*/ 106 w 176"/>
                <a:gd name="T27" fmla="*/ 108 h 123"/>
                <a:gd name="T28" fmla="*/ 99 w 176"/>
                <a:gd name="T29" fmla="*/ 108 h 123"/>
                <a:gd name="T30" fmla="*/ 99 w 176"/>
                <a:gd name="T31" fmla="*/ 96 h 123"/>
                <a:gd name="T32" fmla="*/ 82 w 176"/>
                <a:gd name="T33" fmla="*/ 91 h 123"/>
                <a:gd name="T34" fmla="*/ 85 w 176"/>
                <a:gd name="T35" fmla="*/ 84 h 123"/>
                <a:gd name="T36" fmla="*/ 101 w 176"/>
                <a:gd name="T37" fmla="*/ 89 h 123"/>
                <a:gd name="T38" fmla="*/ 114 w 176"/>
                <a:gd name="T39" fmla="*/ 77 h 123"/>
                <a:gd name="T40" fmla="*/ 101 w 176"/>
                <a:gd name="T41" fmla="*/ 64 h 123"/>
                <a:gd name="T42" fmla="*/ 83 w 176"/>
                <a:gd name="T43" fmla="*/ 44 h 123"/>
                <a:gd name="T44" fmla="*/ 100 w 176"/>
                <a:gd name="T45" fmla="*/ 26 h 123"/>
                <a:gd name="T46" fmla="*/ 100 w 176"/>
                <a:gd name="T47" fmla="*/ 15 h 123"/>
                <a:gd name="T48" fmla="*/ 107 w 176"/>
                <a:gd name="T49" fmla="*/ 15 h 123"/>
                <a:gd name="T50" fmla="*/ 107 w 176"/>
                <a:gd name="T51" fmla="*/ 26 h 123"/>
                <a:gd name="T52" fmla="*/ 122 w 176"/>
                <a:gd name="T53" fmla="*/ 30 h 123"/>
                <a:gd name="T54" fmla="*/ 119 w 176"/>
                <a:gd name="T55" fmla="*/ 37 h 123"/>
                <a:gd name="T56" fmla="*/ 105 w 176"/>
                <a:gd name="T57" fmla="*/ 33 h 123"/>
                <a:gd name="T58" fmla="*/ 93 w 176"/>
                <a:gd name="T59" fmla="*/ 43 h 123"/>
                <a:gd name="T60" fmla="*/ 107 w 176"/>
                <a:gd name="T61" fmla="*/ 56 h 123"/>
                <a:gd name="T62" fmla="*/ 124 w 176"/>
                <a:gd name="T63" fmla="*/ 77 h 123"/>
                <a:gd name="T64" fmla="*/ 106 w 176"/>
                <a:gd name="T65" fmla="*/ 9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23">
                  <a:moveTo>
                    <a:pt x="30" y="0"/>
                  </a:moveTo>
                  <a:cubicBezTo>
                    <a:pt x="30" y="0"/>
                    <a:pt x="30" y="0"/>
                    <a:pt x="0" y="31"/>
                  </a:cubicBezTo>
                  <a:cubicBezTo>
                    <a:pt x="0" y="31"/>
                    <a:pt x="0" y="31"/>
                    <a:pt x="0" y="93"/>
                  </a:cubicBezTo>
                  <a:cubicBezTo>
                    <a:pt x="0" y="93"/>
                    <a:pt x="0" y="93"/>
                    <a:pt x="30" y="123"/>
                  </a:cubicBezTo>
                  <a:cubicBezTo>
                    <a:pt x="30" y="123"/>
                    <a:pt x="30" y="123"/>
                    <a:pt x="176" y="123"/>
                  </a:cubicBezTo>
                  <a:cubicBezTo>
                    <a:pt x="176" y="0"/>
                    <a:pt x="176" y="0"/>
                    <a:pt x="176" y="0"/>
                  </a:cubicBezTo>
                  <a:cubicBezTo>
                    <a:pt x="176" y="0"/>
                    <a:pt x="176" y="0"/>
                    <a:pt x="30" y="0"/>
                  </a:cubicBezTo>
                  <a:close/>
                  <a:moveTo>
                    <a:pt x="21" y="69"/>
                  </a:moveTo>
                  <a:cubicBezTo>
                    <a:pt x="16" y="69"/>
                    <a:pt x="13" y="66"/>
                    <a:pt x="13" y="61"/>
                  </a:cubicBezTo>
                  <a:cubicBezTo>
                    <a:pt x="13" y="57"/>
                    <a:pt x="16" y="54"/>
                    <a:pt x="21" y="54"/>
                  </a:cubicBezTo>
                  <a:cubicBezTo>
                    <a:pt x="25" y="54"/>
                    <a:pt x="28" y="57"/>
                    <a:pt x="28" y="61"/>
                  </a:cubicBezTo>
                  <a:cubicBezTo>
                    <a:pt x="28" y="66"/>
                    <a:pt x="25" y="69"/>
                    <a:pt x="21" y="69"/>
                  </a:cubicBezTo>
                  <a:close/>
                  <a:moveTo>
                    <a:pt x="106" y="96"/>
                  </a:moveTo>
                  <a:cubicBezTo>
                    <a:pt x="106" y="108"/>
                    <a:pt x="106" y="108"/>
                    <a:pt x="106" y="108"/>
                  </a:cubicBezTo>
                  <a:cubicBezTo>
                    <a:pt x="99" y="108"/>
                    <a:pt x="99" y="108"/>
                    <a:pt x="99" y="108"/>
                  </a:cubicBezTo>
                  <a:cubicBezTo>
                    <a:pt x="99" y="96"/>
                    <a:pt x="99" y="96"/>
                    <a:pt x="99" y="96"/>
                  </a:cubicBezTo>
                  <a:cubicBezTo>
                    <a:pt x="93" y="96"/>
                    <a:pt x="86" y="94"/>
                    <a:pt x="82" y="91"/>
                  </a:cubicBezTo>
                  <a:cubicBezTo>
                    <a:pt x="85" y="84"/>
                    <a:pt x="85" y="84"/>
                    <a:pt x="85" y="84"/>
                  </a:cubicBezTo>
                  <a:cubicBezTo>
                    <a:pt x="89" y="86"/>
                    <a:pt x="94" y="89"/>
                    <a:pt x="101" y="89"/>
                  </a:cubicBezTo>
                  <a:cubicBezTo>
                    <a:pt x="109" y="89"/>
                    <a:pt x="114" y="84"/>
                    <a:pt x="114" y="77"/>
                  </a:cubicBezTo>
                  <a:cubicBezTo>
                    <a:pt x="114" y="71"/>
                    <a:pt x="110" y="67"/>
                    <a:pt x="101" y="64"/>
                  </a:cubicBezTo>
                  <a:cubicBezTo>
                    <a:pt x="90" y="59"/>
                    <a:pt x="83" y="54"/>
                    <a:pt x="83" y="44"/>
                  </a:cubicBezTo>
                  <a:cubicBezTo>
                    <a:pt x="83" y="35"/>
                    <a:pt x="89" y="28"/>
                    <a:pt x="100" y="26"/>
                  </a:cubicBezTo>
                  <a:cubicBezTo>
                    <a:pt x="100" y="15"/>
                    <a:pt x="100" y="15"/>
                    <a:pt x="100" y="15"/>
                  </a:cubicBezTo>
                  <a:cubicBezTo>
                    <a:pt x="107" y="15"/>
                    <a:pt x="107" y="15"/>
                    <a:pt x="107" y="15"/>
                  </a:cubicBezTo>
                  <a:cubicBezTo>
                    <a:pt x="107" y="26"/>
                    <a:pt x="107" y="26"/>
                    <a:pt x="107" y="26"/>
                  </a:cubicBezTo>
                  <a:cubicBezTo>
                    <a:pt x="114" y="26"/>
                    <a:pt x="118" y="28"/>
                    <a:pt x="122" y="30"/>
                  </a:cubicBezTo>
                  <a:cubicBezTo>
                    <a:pt x="119" y="37"/>
                    <a:pt x="119" y="37"/>
                    <a:pt x="119" y="37"/>
                  </a:cubicBezTo>
                  <a:cubicBezTo>
                    <a:pt x="116" y="36"/>
                    <a:pt x="112" y="33"/>
                    <a:pt x="105" y="33"/>
                  </a:cubicBezTo>
                  <a:cubicBezTo>
                    <a:pt x="96" y="33"/>
                    <a:pt x="93" y="38"/>
                    <a:pt x="93" y="43"/>
                  </a:cubicBezTo>
                  <a:cubicBezTo>
                    <a:pt x="93" y="49"/>
                    <a:pt x="97" y="52"/>
                    <a:pt x="107" y="56"/>
                  </a:cubicBezTo>
                  <a:cubicBezTo>
                    <a:pt x="118" y="61"/>
                    <a:pt x="124" y="66"/>
                    <a:pt x="124" y="77"/>
                  </a:cubicBezTo>
                  <a:cubicBezTo>
                    <a:pt x="124" y="86"/>
                    <a:pt x="118" y="94"/>
                    <a:pt x="106"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p:cNvGrpSpPr/>
          <p:nvPr/>
        </p:nvGrpSpPr>
        <p:grpSpPr>
          <a:xfrm>
            <a:off x="1328935" y="2746267"/>
            <a:ext cx="3108959" cy="1508760"/>
            <a:chOff x="1328935" y="2746267"/>
            <a:chExt cx="3108959" cy="1508760"/>
          </a:xfrm>
        </p:grpSpPr>
        <p:sp>
          <p:nvSpPr>
            <p:cNvPr id="74" name="Round Same Side Corner Rectangle 73"/>
            <p:cNvSpPr/>
            <p:nvPr/>
          </p:nvSpPr>
          <p:spPr>
            <a:xfrm>
              <a:off x="1328935" y="2746267"/>
              <a:ext cx="3108959" cy="1508760"/>
            </a:xfrm>
            <a:prstGeom prst="rect">
              <a:avLst/>
            </a:prstGeom>
            <a:solidFill>
              <a:schemeClr val="accent1"/>
            </a:solidFill>
            <a:ln w="10795" cap="flat" cmpd="sng" algn="ctr">
              <a:noFill/>
              <a:prstDash val="dash"/>
            </a:ln>
            <a:effectLst/>
          </p:spPr>
          <p:txBody>
            <a:bodyPr lIns="91440" tIns="91440" rIns="0" bIns="91440" rtlCol="0" anchor="b"/>
            <a:lstStyle/>
            <a:p>
              <a:pPr defTabSz="914361">
                <a:lnSpc>
                  <a:spcPct val="80000"/>
                </a:lnSpc>
              </a:pPr>
              <a:r>
                <a:rPr lang="en-US" kern="0" spc="-100" dirty="0">
                  <a:ln>
                    <a:solidFill>
                      <a:schemeClr val="bg1">
                        <a:alpha val="0"/>
                      </a:schemeClr>
                    </a:solidFill>
                  </a:ln>
                  <a:cs typeface="Arial"/>
                </a:rPr>
                <a:t>n</a:t>
              </a:r>
              <a:r>
                <a:rPr lang="en-US" kern="0" spc="-100" dirty="0" smtClean="0">
                  <a:ln>
                    <a:solidFill>
                      <a:schemeClr val="bg1">
                        <a:alpha val="0"/>
                      </a:schemeClr>
                    </a:solidFill>
                  </a:ln>
                  <a:cs typeface="Arial"/>
                </a:rPr>
                <a:t>on-traditional data </a:t>
              </a:r>
              <a:r>
                <a:rPr lang="en-US" kern="0" spc="-100" dirty="0">
                  <a:ln>
                    <a:solidFill>
                      <a:schemeClr val="bg1">
                        <a:alpha val="0"/>
                      </a:schemeClr>
                    </a:solidFill>
                  </a:ln>
                  <a:cs typeface="Arial"/>
                </a:rPr>
                <a:t>t</a:t>
              </a:r>
              <a:r>
                <a:rPr lang="en-US" kern="0" spc="-100" dirty="0" smtClean="0">
                  <a:ln>
                    <a:solidFill>
                      <a:schemeClr val="bg1">
                        <a:alpha val="0"/>
                      </a:schemeClr>
                    </a:solidFill>
                  </a:ln>
                  <a:cs typeface="Arial"/>
                </a:rPr>
                <a:t>ypes</a:t>
              </a:r>
              <a:endParaRPr lang="en-US" kern="0" spc="-100" dirty="0">
                <a:ln>
                  <a:solidFill>
                    <a:schemeClr val="bg1">
                      <a:alpha val="0"/>
                    </a:schemeClr>
                  </a:solidFill>
                </a:ln>
                <a:cs typeface="Arial"/>
              </a:endParaRPr>
            </a:p>
          </p:txBody>
        </p:sp>
        <p:sp>
          <p:nvSpPr>
            <p:cNvPr id="6" name="Freeform 6"/>
            <p:cNvSpPr>
              <a:spLocks noEditPoints="1"/>
            </p:cNvSpPr>
            <p:nvPr/>
          </p:nvSpPr>
          <p:spPr bwMode="auto">
            <a:xfrm>
              <a:off x="2249447" y="2941100"/>
              <a:ext cx="1267936" cy="796743"/>
            </a:xfrm>
            <a:custGeom>
              <a:avLst/>
              <a:gdLst>
                <a:gd name="T0" fmla="*/ 197 w 197"/>
                <a:gd name="T1" fmla="*/ 81 h 124"/>
                <a:gd name="T2" fmla="*/ 197 w 197"/>
                <a:gd name="T3" fmla="*/ 107 h 124"/>
                <a:gd name="T4" fmla="*/ 157 w 197"/>
                <a:gd name="T5" fmla="*/ 124 h 124"/>
                <a:gd name="T6" fmla="*/ 117 w 197"/>
                <a:gd name="T7" fmla="*/ 107 h 124"/>
                <a:gd name="T8" fmla="*/ 117 w 197"/>
                <a:gd name="T9" fmla="*/ 81 h 124"/>
                <a:gd name="T10" fmla="*/ 157 w 197"/>
                <a:gd name="T11" fmla="*/ 98 h 124"/>
                <a:gd name="T12" fmla="*/ 197 w 197"/>
                <a:gd name="T13" fmla="*/ 81 h 124"/>
                <a:gd name="T14" fmla="*/ 117 w 197"/>
                <a:gd name="T15" fmla="*/ 77 h 124"/>
                <a:gd name="T16" fmla="*/ 157 w 197"/>
                <a:gd name="T17" fmla="*/ 94 h 124"/>
                <a:gd name="T18" fmla="*/ 197 w 197"/>
                <a:gd name="T19" fmla="*/ 77 h 124"/>
                <a:gd name="T20" fmla="*/ 157 w 197"/>
                <a:gd name="T21" fmla="*/ 60 h 124"/>
                <a:gd name="T22" fmla="*/ 117 w 197"/>
                <a:gd name="T23" fmla="*/ 77 h 124"/>
                <a:gd name="T24" fmla="*/ 150 w 197"/>
                <a:gd name="T25" fmla="*/ 5 h 124"/>
                <a:gd name="T26" fmla="*/ 150 w 197"/>
                <a:gd name="T27" fmla="*/ 30 h 124"/>
                <a:gd name="T28" fmla="*/ 105 w 197"/>
                <a:gd name="T29" fmla="*/ 63 h 124"/>
                <a:gd name="T30" fmla="*/ 61 w 197"/>
                <a:gd name="T31" fmla="*/ 30 h 124"/>
                <a:gd name="T32" fmla="*/ 61 w 197"/>
                <a:gd name="T33" fmla="*/ 4 h 124"/>
                <a:gd name="T34" fmla="*/ 105 w 197"/>
                <a:gd name="T35" fmla="*/ 37 h 124"/>
                <a:gd name="T36" fmla="*/ 150 w 197"/>
                <a:gd name="T37" fmla="*/ 5 h 124"/>
                <a:gd name="T38" fmla="*/ 60 w 197"/>
                <a:gd name="T39" fmla="*/ 0 h 124"/>
                <a:gd name="T40" fmla="*/ 105 w 197"/>
                <a:gd name="T41" fmla="*/ 33 h 124"/>
                <a:gd name="T42" fmla="*/ 150 w 197"/>
                <a:gd name="T43" fmla="*/ 1 h 124"/>
                <a:gd name="T44" fmla="*/ 60 w 197"/>
                <a:gd name="T45" fmla="*/ 0 h 124"/>
                <a:gd name="T46" fmla="*/ 95 w 197"/>
                <a:gd name="T47" fmla="*/ 80 h 124"/>
                <a:gd name="T48" fmla="*/ 94 w 197"/>
                <a:gd name="T49" fmla="*/ 104 h 124"/>
                <a:gd name="T50" fmla="*/ 49 w 197"/>
                <a:gd name="T51" fmla="*/ 124 h 124"/>
                <a:gd name="T52" fmla="*/ 1 w 197"/>
                <a:gd name="T53" fmla="*/ 103 h 124"/>
                <a:gd name="T54" fmla="*/ 1 w 197"/>
                <a:gd name="T55" fmla="*/ 79 h 124"/>
                <a:gd name="T56" fmla="*/ 49 w 197"/>
                <a:gd name="T57" fmla="*/ 99 h 124"/>
                <a:gd name="T58" fmla="*/ 95 w 197"/>
                <a:gd name="T59" fmla="*/ 80 h 124"/>
                <a:gd name="T60" fmla="*/ 0 w 197"/>
                <a:gd name="T61" fmla="*/ 75 h 124"/>
                <a:gd name="T62" fmla="*/ 48 w 197"/>
                <a:gd name="T63" fmla="*/ 96 h 124"/>
                <a:gd name="T64" fmla="*/ 95 w 197"/>
                <a:gd name="T65" fmla="*/ 76 h 124"/>
                <a:gd name="T66" fmla="*/ 46 w 197"/>
                <a:gd name="T67" fmla="*/ 55 h 124"/>
                <a:gd name="T68" fmla="*/ 0 w 197"/>
                <a:gd name="T69"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124">
                  <a:moveTo>
                    <a:pt x="197" y="81"/>
                  </a:moveTo>
                  <a:cubicBezTo>
                    <a:pt x="197" y="107"/>
                    <a:pt x="197" y="107"/>
                    <a:pt x="197" y="107"/>
                  </a:cubicBezTo>
                  <a:cubicBezTo>
                    <a:pt x="197" y="116"/>
                    <a:pt x="179" y="124"/>
                    <a:pt x="157" y="124"/>
                  </a:cubicBezTo>
                  <a:cubicBezTo>
                    <a:pt x="135" y="124"/>
                    <a:pt x="117" y="116"/>
                    <a:pt x="117" y="107"/>
                  </a:cubicBezTo>
                  <a:cubicBezTo>
                    <a:pt x="117" y="81"/>
                    <a:pt x="117" y="81"/>
                    <a:pt x="117" y="81"/>
                  </a:cubicBezTo>
                  <a:cubicBezTo>
                    <a:pt x="117" y="91"/>
                    <a:pt x="135" y="98"/>
                    <a:pt x="157" y="98"/>
                  </a:cubicBezTo>
                  <a:cubicBezTo>
                    <a:pt x="179" y="98"/>
                    <a:pt x="197" y="91"/>
                    <a:pt x="197" y="81"/>
                  </a:cubicBezTo>
                  <a:close/>
                  <a:moveTo>
                    <a:pt x="117" y="77"/>
                  </a:moveTo>
                  <a:cubicBezTo>
                    <a:pt x="117" y="87"/>
                    <a:pt x="135" y="94"/>
                    <a:pt x="157" y="94"/>
                  </a:cubicBezTo>
                  <a:cubicBezTo>
                    <a:pt x="179" y="94"/>
                    <a:pt x="197" y="87"/>
                    <a:pt x="197" y="77"/>
                  </a:cubicBezTo>
                  <a:cubicBezTo>
                    <a:pt x="197" y="68"/>
                    <a:pt x="179" y="60"/>
                    <a:pt x="157" y="60"/>
                  </a:cubicBezTo>
                  <a:cubicBezTo>
                    <a:pt x="135" y="60"/>
                    <a:pt x="117" y="68"/>
                    <a:pt x="117" y="77"/>
                  </a:cubicBezTo>
                  <a:close/>
                  <a:moveTo>
                    <a:pt x="150" y="5"/>
                  </a:moveTo>
                  <a:cubicBezTo>
                    <a:pt x="150" y="30"/>
                    <a:pt x="150" y="30"/>
                    <a:pt x="150" y="30"/>
                  </a:cubicBezTo>
                  <a:cubicBezTo>
                    <a:pt x="105" y="63"/>
                    <a:pt x="105" y="63"/>
                    <a:pt x="105" y="63"/>
                  </a:cubicBezTo>
                  <a:cubicBezTo>
                    <a:pt x="61" y="30"/>
                    <a:pt x="61" y="30"/>
                    <a:pt x="61" y="30"/>
                  </a:cubicBezTo>
                  <a:cubicBezTo>
                    <a:pt x="61" y="4"/>
                    <a:pt x="61" y="4"/>
                    <a:pt x="61" y="4"/>
                  </a:cubicBezTo>
                  <a:cubicBezTo>
                    <a:pt x="105" y="37"/>
                    <a:pt x="105" y="37"/>
                    <a:pt x="105" y="37"/>
                  </a:cubicBezTo>
                  <a:lnTo>
                    <a:pt x="150" y="5"/>
                  </a:lnTo>
                  <a:close/>
                  <a:moveTo>
                    <a:pt x="60" y="0"/>
                  </a:moveTo>
                  <a:cubicBezTo>
                    <a:pt x="105" y="33"/>
                    <a:pt x="105" y="33"/>
                    <a:pt x="105" y="33"/>
                  </a:cubicBezTo>
                  <a:cubicBezTo>
                    <a:pt x="150" y="1"/>
                    <a:pt x="150" y="1"/>
                    <a:pt x="150" y="1"/>
                  </a:cubicBezTo>
                  <a:lnTo>
                    <a:pt x="60" y="0"/>
                  </a:lnTo>
                  <a:close/>
                  <a:moveTo>
                    <a:pt x="95" y="80"/>
                  </a:moveTo>
                  <a:cubicBezTo>
                    <a:pt x="94" y="104"/>
                    <a:pt x="94" y="104"/>
                    <a:pt x="94" y="104"/>
                  </a:cubicBezTo>
                  <a:cubicBezTo>
                    <a:pt x="49" y="124"/>
                    <a:pt x="49" y="124"/>
                    <a:pt x="49" y="124"/>
                  </a:cubicBezTo>
                  <a:cubicBezTo>
                    <a:pt x="1" y="103"/>
                    <a:pt x="1" y="103"/>
                    <a:pt x="1" y="103"/>
                  </a:cubicBezTo>
                  <a:cubicBezTo>
                    <a:pt x="1" y="79"/>
                    <a:pt x="1" y="79"/>
                    <a:pt x="1" y="79"/>
                  </a:cubicBezTo>
                  <a:cubicBezTo>
                    <a:pt x="49" y="99"/>
                    <a:pt x="49" y="99"/>
                    <a:pt x="49" y="99"/>
                  </a:cubicBezTo>
                  <a:lnTo>
                    <a:pt x="95" y="80"/>
                  </a:lnTo>
                  <a:close/>
                  <a:moveTo>
                    <a:pt x="0" y="75"/>
                  </a:moveTo>
                  <a:cubicBezTo>
                    <a:pt x="48" y="96"/>
                    <a:pt x="48" y="96"/>
                    <a:pt x="48" y="96"/>
                  </a:cubicBezTo>
                  <a:cubicBezTo>
                    <a:pt x="95" y="76"/>
                    <a:pt x="95" y="76"/>
                    <a:pt x="95" y="76"/>
                  </a:cubicBezTo>
                  <a:cubicBezTo>
                    <a:pt x="46" y="55"/>
                    <a:pt x="46" y="55"/>
                    <a:pt x="46" y="55"/>
                  </a:cubicBezTo>
                  <a:lnTo>
                    <a:pt x="0" y="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4540413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51449634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926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2126117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110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79891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352786" y="2178714"/>
            <a:ext cx="3534759" cy="2393286"/>
          </a:xfrm>
          <a:prstGeom prst="rect">
            <a:avLst/>
          </a:prstGeom>
          <a:solidFill>
            <a:schemeClr val="accent2"/>
          </a:solidFill>
        </p:spPr>
        <p:txBody>
          <a:bodyPr wrap="square" lIns="60947" tIns="60947" rIns="60947" bIns="60947" rtlCol="0" anchor="ctr" anchorCtr="0">
            <a:noAutofit/>
          </a:bodyPr>
          <a:lstStyle/>
          <a:p>
            <a:pPr algn="ctr"/>
            <a:r>
              <a:rPr lang="en-US" sz="2400" b="1" dirty="0">
                <a:solidFill>
                  <a:schemeClr val="bg1">
                    <a:lumMod val="65000"/>
                    <a:lumOff val="35000"/>
                    <a:alpha val="99000"/>
                  </a:schemeClr>
                </a:solidFill>
              </a:rPr>
              <a:t>Connecting</a:t>
            </a:r>
            <a:r>
              <a:rPr lang="en-US" sz="2400" dirty="0">
                <a:solidFill>
                  <a:schemeClr val="bg1">
                    <a:lumMod val="65000"/>
                    <a:lumOff val="35000"/>
                    <a:alpha val="99000"/>
                  </a:schemeClr>
                </a:solidFill>
              </a:rPr>
              <a:t> to the </a:t>
            </a:r>
            <a:r>
              <a:rPr lang="en-US" sz="2400" dirty="0" smtClean="0">
                <a:solidFill>
                  <a:schemeClr val="bg1">
                    <a:lumMod val="65000"/>
                    <a:lumOff val="35000"/>
                    <a:alpha val="99000"/>
                  </a:schemeClr>
                </a:solidFill>
              </a:rPr>
              <a:t>world’s data </a:t>
            </a:r>
            <a:r>
              <a:rPr lang="en-US" sz="2400" dirty="0">
                <a:solidFill>
                  <a:schemeClr val="bg1">
                    <a:lumMod val="65000"/>
                    <a:lumOff val="35000"/>
                    <a:alpha val="99000"/>
                  </a:schemeClr>
                </a:solidFill>
              </a:rPr>
              <a:t>with </a:t>
            </a:r>
            <a:r>
              <a:rPr lang="en-US" sz="2400" dirty="0" smtClean="0">
                <a:solidFill>
                  <a:schemeClr val="bg1">
                    <a:lumMod val="65000"/>
                    <a:lumOff val="35000"/>
                    <a:alpha val="99000"/>
                  </a:schemeClr>
                </a:solidFill>
              </a:rPr>
              <a:t/>
            </a:r>
            <a:br>
              <a:rPr lang="en-US" sz="2400" dirty="0" smtClean="0">
                <a:solidFill>
                  <a:schemeClr val="bg1">
                    <a:lumMod val="65000"/>
                    <a:lumOff val="35000"/>
                    <a:alpha val="99000"/>
                  </a:schemeClr>
                </a:solidFill>
              </a:rPr>
            </a:br>
            <a:r>
              <a:rPr lang="en-US" sz="2400" dirty="0" smtClean="0">
                <a:solidFill>
                  <a:schemeClr val="bg1">
                    <a:lumMod val="65000"/>
                    <a:lumOff val="35000"/>
                    <a:alpha val="99000"/>
                  </a:schemeClr>
                </a:solidFill>
              </a:rPr>
              <a:t>Azure </a:t>
            </a:r>
            <a:r>
              <a:rPr lang="en-US" sz="2400" dirty="0">
                <a:solidFill>
                  <a:schemeClr val="bg1">
                    <a:lumMod val="65000"/>
                    <a:lumOff val="35000"/>
                    <a:alpha val="99000"/>
                  </a:schemeClr>
                </a:solidFill>
              </a:rPr>
              <a:t>Marketplace</a:t>
            </a:r>
          </a:p>
        </p:txBody>
      </p:sp>
      <p:sp>
        <p:nvSpPr>
          <p:cNvPr id="21" name="TextBox 20"/>
          <p:cNvSpPr txBox="1"/>
          <p:nvPr/>
        </p:nvSpPr>
        <p:spPr>
          <a:xfrm>
            <a:off x="8044626" y="2178714"/>
            <a:ext cx="3534759" cy="2393286"/>
          </a:xfrm>
          <a:prstGeom prst="rect">
            <a:avLst/>
          </a:prstGeom>
          <a:solidFill>
            <a:schemeClr val="accent2"/>
          </a:solidFill>
        </p:spPr>
        <p:txBody>
          <a:bodyPr wrap="square" lIns="60947" tIns="60947" rIns="60947" bIns="60947" rtlCol="0" anchor="ctr" anchorCtr="0">
            <a:noAutofit/>
          </a:bodyPr>
          <a:lstStyle/>
          <a:p>
            <a:pPr algn="ctr"/>
            <a:r>
              <a:rPr lang="en-US" sz="2400" b="1" dirty="0">
                <a:solidFill>
                  <a:schemeClr val="bg1">
                    <a:lumMod val="65000"/>
                    <a:lumOff val="35000"/>
                    <a:alpha val="99000"/>
                  </a:schemeClr>
                </a:solidFill>
              </a:rPr>
              <a:t>Insights</a:t>
            </a:r>
            <a:r>
              <a:rPr lang="en-US" sz="2400" dirty="0">
                <a:solidFill>
                  <a:schemeClr val="bg1">
                    <a:lumMod val="65000"/>
                    <a:lumOff val="35000"/>
                    <a:alpha val="99000"/>
                  </a:schemeClr>
                </a:solidFill>
              </a:rPr>
              <a:t> for </a:t>
            </a:r>
            <a:r>
              <a:rPr lang="en-US" sz="2400" dirty="0" smtClean="0">
                <a:solidFill>
                  <a:schemeClr val="bg1">
                    <a:lumMod val="65000"/>
                    <a:lumOff val="35000"/>
                    <a:alpha val="99000"/>
                  </a:schemeClr>
                </a:solidFill>
              </a:rPr>
              <a:t>everyone </a:t>
            </a:r>
            <a:r>
              <a:rPr lang="en-US" sz="2400" dirty="0">
                <a:solidFill>
                  <a:schemeClr val="bg1">
                    <a:lumMod val="65000"/>
                    <a:lumOff val="35000"/>
                    <a:alpha val="99000"/>
                  </a:schemeClr>
                </a:solidFill>
              </a:rPr>
              <a:t>with Microsoft BI</a:t>
            </a:r>
          </a:p>
        </p:txBody>
      </p:sp>
      <p:sp>
        <p:nvSpPr>
          <p:cNvPr id="22" name="TextBox 21"/>
          <p:cNvSpPr txBox="1"/>
          <p:nvPr/>
        </p:nvSpPr>
        <p:spPr>
          <a:xfrm>
            <a:off x="660946" y="2178714"/>
            <a:ext cx="3534759" cy="2393286"/>
          </a:xfrm>
          <a:prstGeom prst="rect">
            <a:avLst/>
          </a:prstGeom>
          <a:solidFill>
            <a:schemeClr val="accent2"/>
          </a:solidFill>
        </p:spPr>
        <p:txBody>
          <a:bodyPr wrap="square" lIns="60947" tIns="60947" rIns="60947" bIns="60947" rtlCol="0" anchor="ctr" anchorCtr="0">
            <a:noAutofit/>
          </a:bodyPr>
          <a:lstStyle/>
          <a:p>
            <a:pPr algn="ctr"/>
            <a:r>
              <a:rPr lang="en-US" sz="2400" b="1" dirty="0">
                <a:solidFill>
                  <a:schemeClr val="bg1">
                    <a:lumMod val="65000"/>
                    <a:lumOff val="35000"/>
                    <a:alpha val="99000"/>
                  </a:schemeClr>
                </a:solidFill>
              </a:rPr>
              <a:t>Enterprise </a:t>
            </a:r>
            <a:r>
              <a:rPr lang="en-US" sz="2400" b="1" dirty="0" smtClean="0">
                <a:solidFill>
                  <a:schemeClr val="bg1">
                    <a:lumMod val="65000"/>
                    <a:lumOff val="35000"/>
                    <a:alpha val="99000"/>
                  </a:schemeClr>
                </a:solidFill>
              </a:rPr>
              <a:t>ready </a:t>
            </a:r>
            <a:br>
              <a:rPr lang="en-US" sz="2400" b="1" dirty="0" smtClean="0">
                <a:solidFill>
                  <a:schemeClr val="bg1">
                    <a:lumMod val="65000"/>
                    <a:lumOff val="35000"/>
                    <a:alpha val="99000"/>
                  </a:schemeClr>
                </a:solidFill>
              </a:rPr>
            </a:br>
            <a:r>
              <a:rPr lang="en-US" sz="2400" dirty="0" smtClean="0">
                <a:solidFill>
                  <a:schemeClr val="bg1">
                    <a:lumMod val="65000"/>
                    <a:lumOff val="35000"/>
                    <a:alpha val="99000"/>
                  </a:schemeClr>
                </a:solidFill>
              </a:rPr>
              <a:t>with </a:t>
            </a:r>
            <a:r>
              <a:rPr lang="en-US" sz="2400" dirty="0">
                <a:solidFill>
                  <a:schemeClr val="bg1">
                    <a:lumMod val="65000"/>
                    <a:lumOff val="35000"/>
                    <a:alpha val="99000"/>
                  </a:schemeClr>
                </a:solidFill>
              </a:rPr>
              <a:t>Hadoop on Windows &amp; Azure</a:t>
            </a:r>
          </a:p>
        </p:txBody>
      </p:sp>
      <p:sp useBgFill="1">
        <p:nvSpPr>
          <p:cNvPr id="3" name="Rectangle 2"/>
          <p:cNvSpPr/>
          <p:nvPr/>
        </p:nvSpPr>
        <p:spPr bwMode="auto">
          <a:xfrm>
            <a:off x="0" y="4693920"/>
            <a:ext cx="12188823" cy="216408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noAutofit/>
          </a:bodyPr>
          <a:lstStyle/>
          <a:p>
            <a:r>
              <a:rPr lang="en-US" dirty="0" smtClean="0"/>
              <a:t>Microsoft &amp; </a:t>
            </a:r>
            <a:r>
              <a:rPr lang="en-US" dirty="0" smtClean="0">
                <a:solidFill>
                  <a:schemeClr val="tx1">
                    <a:alpha val="99000"/>
                  </a:schemeClr>
                </a:solidFill>
              </a:rPr>
              <a:t>Big Data</a:t>
            </a:r>
            <a:endParaRPr lang="en-US" dirty="0">
              <a:solidFill>
                <a:schemeClr val="tx1">
                  <a:alpha val="99000"/>
                </a:schemeClr>
              </a:solidFill>
            </a:endParaRPr>
          </a:p>
        </p:txBody>
      </p:sp>
      <p:sp useBgFill="1">
        <p:nvSpPr>
          <p:cNvPr id="23" name="MASK"/>
          <p:cNvSpPr/>
          <p:nvPr/>
        </p:nvSpPr>
        <p:spPr>
          <a:xfrm>
            <a:off x="-2" y="5640128"/>
            <a:ext cx="12188825" cy="8524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dirty="0">
              <a:solidFill>
                <a:srgbClr val="FFFFFF"/>
              </a:solidFill>
            </a:endParaRPr>
          </a:p>
        </p:txBody>
      </p:sp>
      <p:grpSp>
        <p:nvGrpSpPr>
          <p:cNvPr id="5" name="Group 4"/>
          <p:cNvGrpSpPr/>
          <p:nvPr/>
        </p:nvGrpSpPr>
        <p:grpSpPr>
          <a:xfrm>
            <a:off x="709460" y="4923330"/>
            <a:ext cx="10880649" cy="519113"/>
            <a:chOff x="469620" y="5124950"/>
            <a:chExt cx="10880649" cy="519113"/>
          </a:xfrm>
        </p:grpSpPr>
        <p:grpSp>
          <p:nvGrpSpPr>
            <p:cNvPr id="6" name="Group 5"/>
            <p:cNvGrpSpPr/>
            <p:nvPr/>
          </p:nvGrpSpPr>
          <p:grpSpPr>
            <a:xfrm>
              <a:off x="469620" y="5124950"/>
              <a:ext cx="7575007" cy="519113"/>
              <a:chOff x="1200427" y="3899614"/>
              <a:chExt cx="4262215" cy="389335"/>
            </a:xfrm>
          </p:grpSpPr>
          <p:pic>
            <p:nvPicPr>
              <p:cNvPr id="8194" name="Picture 2" descr="\\adisvr2\Shared\ADI_Projects\Microsoft\MS_12-01481_SQL_Server_Symposium_PPTs\Keynote_PPT\Working_Art\ws_rgb_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427" y="3949478"/>
                <a:ext cx="1433750" cy="3394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adisvr2\Shared\ADI_Projects\Microsoft\MS_12-01481_SQL_Server_Symposium_PPTs\Keynote_PPT\Working_Art\hadoop+elephant_rgb-knocked-ou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043" y="3939041"/>
                <a:ext cx="977599" cy="3104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disvr2\Shared\ADI_Projects\Microsoft\MS_12-01481_SQL_Server_Symposium_PPTs\Keynote_PPT\Working_Art\SQL_h_rgb_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5832" y="3899614"/>
                <a:ext cx="1149595" cy="3893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8715617" y="5225344"/>
              <a:ext cx="2634652" cy="384810"/>
              <a:chOff x="8715617" y="5225344"/>
              <a:chExt cx="2634652" cy="38481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5617" y="5225344"/>
                <a:ext cx="2597468" cy="384810"/>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67486"/>
              <a:stretch/>
            </p:blipFill>
            <p:spPr>
              <a:xfrm>
                <a:off x="9147268" y="5262666"/>
                <a:ext cx="2203001" cy="275276"/>
              </a:xfrm>
              <a:prstGeom prst="rect">
                <a:avLst/>
              </a:prstGeom>
            </p:spPr>
          </p:pic>
        </p:grpSp>
      </p:grpSp>
    </p:spTree>
    <p:extLst>
      <p:ext uri="{BB962C8B-B14F-4D97-AF65-F5344CB8AC3E}">
        <p14:creationId xmlns:p14="http://schemas.microsoft.com/office/powerpoint/2010/main" val="848170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ppt_x"/>
                                          </p:val>
                                        </p:tav>
                                        <p:tav tm="100000">
                                          <p:val>
                                            <p:strVal val="#ppt_x"/>
                                          </p:val>
                                        </p:tav>
                                      </p:tavLst>
                                    </p:anim>
                                    <p:anim calcmode="lin" valueType="num">
                                      <p:cBhvr additive="base">
                                        <p:cTn id="24"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77355" y="2362954"/>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121899"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SQL Server in a Virtual Machine</a:t>
            </a:r>
          </a:p>
        </p:txBody>
      </p:sp>
      <p:sp>
        <p:nvSpPr>
          <p:cNvPr id="18" name="Rectangle 17"/>
          <p:cNvSpPr/>
          <p:nvPr/>
        </p:nvSpPr>
        <p:spPr bwMode="auto">
          <a:xfrm>
            <a:off x="3367498" y="2362953"/>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SQL Database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584" y="2716971"/>
            <a:ext cx="1520439" cy="1219200"/>
          </a:xfrm>
          <a:prstGeom prst="rect">
            <a:avLst/>
          </a:prstGeom>
        </p:spPr>
      </p:pic>
      <p:pic>
        <p:nvPicPr>
          <p:cNvPr id="20" name="Picture 3" descr="C:\Users\scottkl\AppData\Local\MetroStyleAddIn\Icons\Virtualization.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34" y="2716973"/>
            <a:ext cx="1578253" cy="12192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auto">
          <a:xfrm>
            <a:off x="6057641" y="2362951"/>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121899"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Table Storage</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3727" y="2716971"/>
            <a:ext cx="1520439" cy="1219200"/>
          </a:xfrm>
          <a:prstGeom prst="rect">
            <a:avLst/>
          </a:prstGeom>
        </p:spPr>
      </p:pic>
      <p:sp>
        <p:nvSpPr>
          <p:cNvPr id="23" name="Rectangle 22"/>
          <p:cNvSpPr/>
          <p:nvPr/>
        </p:nvSpPr>
        <p:spPr bwMode="auto">
          <a:xfrm>
            <a:off x="8747785" y="2362954"/>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121899"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Blob Storage</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3870" y="2716971"/>
            <a:ext cx="1520439" cy="1219200"/>
          </a:xfrm>
          <a:prstGeom prst="rect">
            <a:avLst/>
          </a:prstGeom>
        </p:spPr>
      </p:pic>
      <p:sp>
        <p:nvSpPr>
          <p:cNvPr id="11" name="Rectangle 10"/>
          <p:cNvSpPr/>
          <p:nvPr/>
        </p:nvSpPr>
        <p:spPr bwMode="auto">
          <a:xfrm>
            <a:off x="-1" y="4721142"/>
            <a:ext cx="12188825" cy="213685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itle 2"/>
          <p:cNvSpPr txBox="1">
            <a:spLocks/>
          </p:cNvSpPr>
          <p:nvPr/>
        </p:nvSpPr>
        <p:spPr>
          <a:xfrm>
            <a:off x="519113" y="228600"/>
            <a:ext cx="10405972"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dirty="0">
                <a:gradFill>
                  <a:gsLst>
                    <a:gs pos="1250">
                      <a:schemeClr val="tx1"/>
                    </a:gs>
                    <a:gs pos="100000">
                      <a:schemeClr val="tx1"/>
                    </a:gs>
                  </a:gsLst>
                  <a:lin ang="5400000" scaled="0"/>
                </a:gradFill>
                <a:latin typeface="+mj-lt"/>
              </a:rPr>
              <a:t>Azure Data Management</a:t>
            </a:r>
          </a:p>
        </p:txBody>
      </p:sp>
      <p:sp>
        <p:nvSpPr>
          <p:cNvPr id="14" name="Rectangle 13"/>
          <p:cNvSpPr/>
          <p:nvPr/>
        </p:nvSpPr>
        <p:spPr bwMode="auto">
          <a:xfrm>
            <a:off x="677355" y="2362954"/>
            <a:ext cx="2472613" cy="2358188"/>
          </a:xfrm>
          <a:prstGeom prst="rect">
            <a:avLst/>
          </a:prstGeom>
          <a:solidFill>
            <a:schemeClr val="accent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9" tIns="121899" rIns="121899"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SQL Server in a Virtual Machine</a:t>
            </a:r>
          </a:p>
        </p:txBody>
      </p:sp>
      <p:pic>
        <p:nvPicPr>
          <p:cNvPr id="15" name="Picture 3" descr="C:\Users\scottkl\AppData\Local\MetroStyleAddIn\Icons\Virtualization.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34" y="2716973"/>
            <a:ext cx="1578253"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5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decel="10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ppt_x"/>
                                          </p:val>
                                        </p:tav>
                                        <p:tav tm="100000">
                                          <p:val>
                                            <p:strVal val="#ppt_x"/>
                                          </p:val>
                                        </p:tav>
                                      </p:tavLst>
                                    </p:anim>
                                    <p:anim calcmode="lin" valueType="num">
                                      <p:cBhvr additive="base">
                                        <p:cTn id="21" dur="75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decel="10000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ppt_x"/>
                                          </p:val>
                                        </p:tav>
                                        <p:tav tm="100000">
                                          <p:val>
                                            <p:strVal val="#ppt_x"/>
                                          </p:val>
                                        </p:tav>
                                      </p:tavLst>
                                    </p:anim>
                                    <p:anim calcmode="lin" valueType="num">
                                      <p:cBhvr additive="base">
                                        <p:cTn id="26" dur="75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ppt_x"/>
                                          </p:val>
                                        </p:tav>
                                        <p:tav tm="100000">
                                          <p:val>
                                            <p:strVal val="#ppt_x"/>
                                          </p:val>
                                        </p:tav>
                                      </p:tavLst>
                                    </p:anim>
                                    <p:anim calcmode="lin" valueType="num">
                                      <p:cBhvr additive="base">
                                        <p:cTn id="30" dur="75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2250"/>
                            </p:stCondLst>
                            <p:childTnLst>
                              <p:par>
                                <p:cTn id="32" presetID="2" presetClass="entr" presetSubtype="4" decel="10000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750" fill="hold"/>
                                        <p:tgtEl>
                                          <p:spTgt spid="23"/>
                                        </p:tgtEl>
                                        <p:attrNameLst>
                                          <p:attrName>ppt_x</p:attrName>
                                        </p:attrNameLst>
                                      </p:cBhvr>
                                      <p:tavLst>
                                        <p:tav tm="0">
                                          <p:val>
                                            <p:strVal val="#ppt_x"/>
                                          </p:val>
                                        </p:tav>
                                        <p:tav tm="100000">
                                          <p:val>
                                            <p:strVal val="#ppt_x"/>
                                          </p:val>
                                        </p:tav>
                                      </p:tavLst>
                                    </p:anim>
                                    <p:anim calcmode="lin" valueType="num">
                                      <p:cBhvr additive="base">
                                        <p:cTn id="35" dur="75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750" fill="hold"/>
                                        <p:tgtEl>
                                          <p:spTgt spid="24"/>
                                        </p:tgtEl>
                                        <p:attrNameLst>
                                          <p:attrName>ppt_x</p:attrName>
                                        </p:attrNameLst>
                                      </p:cBhvr>
                                      <p:tavLst>
                                        <p:tav tm="0">
                                          <p:val>
                                            <p:strVal val="#ppt_x"/>
                                          </p:val>
                                        </p:tav>
                                        <p:tav tm="100000">
                                          <p:val>
                                            <p:strVal val="#ppt_x"/>
                                          </p:val>
                                        </p:tav>
                                      </p:tavLst>
                                    </p:anim>
                                    <p:anim calcmode="lin" valueType="num">
                                      <p:cBhvr additive="base">
                                        <p:cTn id="39" dur="750" fill="hold"/>
                                        <p:tgtEl>
                                          <p:spTgt spid="24"/>
                                        </p:tgtEl>
                                        <p:attrNameLst>
                                          <p:attrName>ppt_y</p:attrName>
                                        </p:attrNameLst>
                                      </p:cBhvr>
                                      <p:tavLst>
                                        <p:tav tm="0">
                                          <p:val>
                                            <p:strVal val="1+#ppt_h/2"/>
                                          </p:val>
                                        </p:tav>
                                        <p:tav tm="100000">
                                          <p:val>
                                            <p:strVal val="#ppt_y"/>
                                          </p:val>
                                        </p:tav>
                                      </p:tavLst>
                                    </p:anim>
                                  </p:childTnLst>
                                </p:cTn>
                              </p:par>
                              <p:par>
                                <p:cTn id="40" presetID="1" presetClass="entr" presetSubtype="0" fill="hold" grpId="0" nodeType="withEffect">
                                  <p:stCondLst>
                                    <p:cond delay="1000"/>
                                  </p:stCondLst>
                                  <p:childTnLst>
                                    <p:set>
                                      <p:cBhvr>
                                        <p:cTn id="41" dur="1" fill="hold">
                                          <p:stCondLst>
                                            <p:cond delay="749"/>
                                          </p:stCondLst>
                                        </p:cTn>
                                        <p:tgtEl>
                                          <p:spTgt spid="14"/>
                                        </p:tgtEl>
                                        <p:attrNameLst>
                                          <p:attrName>style.visibility</p:attrName>
                                        </p:attrNameLst>
                                      </p:cBhvr>
                                      <p:to>
                                        <p:strVal val="visible"/>
                                      </p:to>
                                    </p:set>
                                  </p:childTnLst>
                                </p:cTn>
                              </p:par>
                              <p:par>
                                <p:cTn id="42" presetID="1" presetClass="entr" presetSubtype="0" fill="hold" nodeType="withEffect">
                                  <p:stCondLst>
                                    <p:cond delay="1000"/>
                                  </p:stCondLst>
                                  <p:childTnLst>
                                    <p:set>
                                      <p:cBhvr>
                                        <p:cTn id="43" dur="1" fill="hold">
                                          <p:stCondLst>
                                            <p:cond delay="74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1" grpId="0" animBg="1"/>
      <p:bldP spid="2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 y="2418788"/>
            <a:ext cx="12188825" cy="448698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063000869"/>
              </p:ext>
            </p:extLst>
          </p:nvPr>
        </p:nvGraphicFramePr>
        <p:xfrm>
          <a:off x="1" y="11"/>
          <a:ext cx="158751" cy="158751"/>
        </p:xfrm>
        <a:graphic>
          <a:graphicData uri="http://schemas.openxmlformats.org/presentationml/2006/ole">
            <mc:AlternateContent xmlns:mc="http://schemas.openxmlformats.org/markup-compatibility/2006">
              <mc:Choice xmlns:v="urn:schemas-microsoft-com:vml" Requires="v">
                <p:oleObj spid="_x0000_s7210"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 y="11"/>
                        <a:ext cx="158751" cy="158751"/>
                      </a:xfrm>
                      <a:prstGeom prst="rect">
                        <a:avLst/>
                      </a:prstGeom>
                    </p:spPr>
                  </p:pic>
                </p:oleObj>
              </mc:Fallback>
            </mc:AlternateContent>
          </a:graphicData>
        </a:graphic>
      </p:graphicFrame>
      <p:sp>
        <p:nvSpPr>
          <p:cNvPr id="3" name="Title 2"/>
          <p:cNvSpPr>
            <a:spLocks noGrp="1"/>
          </p:cNvSpPr>
          <p:nvPr>
            <p:ph type="title"/>
            <p:custDataLst>
              <p:tags r:id="rId3"/>
            </p:custDataLst>
          </p:nvPr>
        </p:nvSpPr>
        <p:spPr>
          <a:xfrm>
            <a:off x="519113" y="228600"/>
            <a:ext cx="11149013" cy="747897"/>
          </a:xfrm>
        </p:spPr>
        <p:txBody>
          <a:bodyPr/>
          <a:lstStyle/>
          <a:p>
            <a:r>
              <a:rPr lang="en-IN" dirty="0"/>
              <a:t>SQL Server in a Virtual Machine</a:t>
            </a:r>
            <a:endParaRPr lang="en-US" dirty="0"/>
          </a:p>
        </p:txBody>
      </p:sp>
      <p:grpSp>
        <p:nvGrpSpPr>
          <p:cNvPr id="13" name="Group 12"/>
          <p:cNvGrpSpPr/>
          <p:nvPr/>
        </p:nvGrpSpPr>
        <p:grpSpPr>
          <a:xfrm>
            <a:off x="1282900" y="1100527"/>
            <a:ext cx="9498842" cy="5503473"/>
            <a:chOff x="1282900" y="1100527"/>
            <a:chExt cx="9498842" cy="5503473"/>
          </a:xfrm>
        </p:grpSpPr>
        <p:grpSp>
          <p:nvGrpSpPr>
            <p:cNvPr id="11" name="Group 10"/>
            <p:cNvGrpSpPr/>
            <p:nvPr/>
          </p:nvGrpSpPr>
          <p:grpSpPr>
            <a:xfrm>
              <a:off x="1282901" y="1100527"/>
              <a:ext cx="9498841" cy="1280161"/>
              <a:chOff x="1282901" y="1061479"/>
              <a:chExt cx="9498841" cy="1280161"/>
            </a:xfrm>
          </p:grpSpPr>
          <p:grpSp>
            <p:nvGrpSpPr>
              <p:cNvPr id="9" name="Group 8"/>
              <p:cNvGrpSpPr/>
              <p:nvPr/>
            </p:nvGrpSpPr>
            <p:grpSpPr>
              <a:xfrm>
                <a:off x="1282901" y="1061480"/>
                <a:ext cx="1645920" cy="1280160"/>
                <a:chOff x="352269" y="5025175"/>
                <a:chExt cx="1724280" cy="1399758"/>
              </a:xfrm>
            </p:grpSpPr>
            <p:sp>
              <p:nvSpPr>
                <p:cNvPr id="58" name="Rectangle 57"/>
                <p:cNvSpPr/>
                <p:nvPr>
                  <p:custDataLst>
                    <p:tags r:id="rId11"/>
                  </p:custDataLst>
                </p:nvPr>
              </p:nvSpPr>
              <p:spPr bwMode="auto">
                <a:xfrm>
                  <a:off x="352269" y="5025175"/>
                  <a:ext cx="1724280" cy="1399758"/>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15" tIns="45715" rIns="91428" bIns="45715" numCol="1" rtlCol="0" anchor="b" anchorCtr="0" compatLnSpc="1">
                  <a:prstTxWarp prst="textNoShape">
                    <a:avLst/>
                  </a:prstTxWarp>
                  <a:noAutofit/>
                </a:bodyPr>
                <a:lstStyle/>
                <a:p>
                  <a:pPr algn="ctr" defTabSz="1624333" fontAlgn="base">
                    <a:spcBef>
                      <a:spcPts val="1120"/>
                    </a:spcBef>
                    <a:spcAft>
                      <a:spcPct val="0"/>
                    </a:spcAft>
                    <a:buClr>
                      <a:srgbClr val="C2C2C2">
                        <a:lumMod val="75000"/>
                      </a:srgbClr>
                    </a:buClr>
                    <a:buSzPct val="100000"/>
                  </a:pPr>
                  <a:r>
                    <a:rPr lang="en-US" sz="1600" b="1" dirty="0">
                      <a:solidFill>
                        <a:srgbClr val="FFFFFF">
                          <a:alpha val="99000"/>
                        </a:srgbClr>
                      </a:solidFill>
                      <a:cs typeface="Segoe UI" pitchFamily="34" charset="0"/>
                    </a:rPr>
                    <a:t/>
                  </a:r>
                  <a:br>
                    <a:rPr lang="en-US" sz="1600" b="1" dirty="0">
                      <a:solidFill>
                        <a:srgbClr val="FFFFFF">
                          <a:alpha val="99000"/>
                        </a:srgbClr>
                      </a:solidFill>
                      <a:cs typeface="Segoe UI" pitchFamily="34" charset="0"/>
                    </a:rPr>
                  </a:br>
                  <a:r>
                    <a:rPr lang="en-US" sz="1600" b="1" dirty="0" smtClean="0">
                      <a:solidFill>
                        <a:srgbClr val="FFFFFF">
                          <a:alpha val="99000"/>
                        </a:srgbClr>
                      </a:solidFill>
                      <a:cs typeface="Segoe UI" pitchFamily="34" charset="0"/>
                    </a:rPr>
                    <a:t> </a:t>
                  </a:r>
                  <a:endParaRPr lang="en-US" sz="1600" b="1" dirty="0">
                    <a:solidFill>
                      <a:srgbClr val="FFFFFF">
                        <a:alpha val="99000"/>
                      </a:srgbClr>
                    </a:solidFill>
                    <a:cs typeface="Segoe UI" pitchFamily="34" charset="0"/>
                  </a:endParaRPr>
                </a:p>
              </p:txBody>
            </p:sp>
            <p:pic>
              <p:nvPicPr>
                <p:cNvPr id="64"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630" r="5505" b="15070"/>
                <a:stretch/>
              </p:blipFill>
              <p:spPr bwMode="auto">
                <a:xfrm>
                  <a:off x="637453" y="5200590"/>
                  <a:ext cx="1241569" cy="7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Rectangle 81"/>
              <p:cNvSpPr/>
              <p:nvPr>
                <p:custDataLst>
                  <p:tags r:id="rId10"/>
                </p:custDataLst>
              </p:nvPr>
            </p:nvSpPr>
            <p:spPr bwMode="auto">
              <a:xfrm>
                <a:off x="3043368" y="1061479"/>
                <a:ext cx="7738374" cy="1280160"/>
              </a:xfrm>
              <a:prstGeom prst="rect">
                <a:avLst/>
              </a:prstGeom>
              <a:solidFill>
                <a:schemeClr val="tx2"/>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60" tIns="121883" rIns="121883" bIns="121883" numCol="1" rtlCol="0" anchor="ctr" anchorCtr="0" compatLnSpc="1">
                <a:prstTxWarp prst="textNoShape">
                  <a:avLst/>
                </a:prstTxWarp>
                <a:noAutofit/>
              </a:bodyPr>
              <a:lstStyle/>
              <a:p>
                <a:pPr defTabSz="1624333" fontAlgn="base">
                  <a:spcBef>
                    <a:spcPts val="400"/>
                  </a:spcBef>
                  <a:spcAft>
                    <a:spcPts val="400"/>
                  </a:spcAft>
                  <a:buClr>
                    <a:srgbClr val="C2C2C2">
                      <a:lumMod val="75000"/>
                    </a:srgbClr>
                  </a:buClr>
                  <a:buSzPct val="100000"/>
                </a:pPr>
                <a:r>
                  <a:rPr lang="en-US" sz="2400" dirty="0">
                    <a:solidFill>
                      <a:srgbClr val="FFFFFF">
                        <a:alpha val="99000"/>
                      </a:srgbClr>
                    </a:solidFill>
                    <a:cs typeface="Segoe UI" pitchFamily="34" charset="0"/>
                  </a:rPr>
                  <a:t>Full SQL Server </a:t>
                </a:r>
                <a:r>
                  <a:rPr lang="en-US" sz="2400" dirty="0" smtClean="0">
                    <a:solidFill>
                      <a:srgbClr val="FFFFFF">
                        <a:alpha val="99000"/>
                      </a:srgbClr>
                    </a:solidFill>
                    <a:cs typeface="Segoe UI" pitchFamily="34" charset="0"/>
                  </a:rPr>
                  <a:t>capability</a:t>
                </a:r>
                <a:endParaRPr lang="en-US" sz="2000" dirty="0">
                  <a:gradFill>
                    <a:gsLst>
                      <a:gs pos="0">
                        <a:schemeClr val="tx1"/>
                      </a:gs>
                      <a:gs pos="100000">
                        <a:schemeClr val="tx1"/>
                      </a:gs>
                    </a:gsLst>
                    <a:lin ang="5400000" scaled="0"/>
                  </a:gradFill>
                  <a:cs typeface="Segoe UI" pitchFamily="34" charset="0"/>
                </a:endParaRPr>
              </a:p>
            </p:txBody>
          </p:sp>
        </p:grpSp>
        <p:grpSp>
          <p:nvGrpSpPr>
            <p:cNvPr id="10" name="Group 9"/>
            <p:cNvGrpSpPr/>
            <p:nvPr/>
          </p:nvGrpSpPr>
          <p:grpSpPr>
            <a:xfrm>
              <a:off x="1282900" y="2509760"/>
              <a:ext cx="9498842" cy="1280160"/>
              <a:chOff x="1282900" y="2450563"/>
              <a:chExt cx="9498842" cy="1280160"/>
            </a:xfrm>
          </p:grpSpPr>
          <p:sp>
            <p:nvSpPr>
              <p:cNvPr id="66" name="Rectangle 65"/>
              <p:cNvSpPr/>
              <p:nvPr>
                <p:custDataLst>
                  <p:tags r:id="rId8"/>
                </p:custDataLst>
              </p:nvPr>
            </p:nvSpPr>
            <p:spPr bwMode="auto">
              <a:xfrm>
                <a:off x="3043368" y="2450563"/>
                <a:ext cx="7738374" cy="1280160"/>
              </a:xfrm>
              <a:prstGeom prst="rect">
                <a:avLst/>
              </a:prstGeom>
              <a:solidFill>
                <a:schemeClr val="tx2"/>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60" tIns="121883" rIns="121883" bIns="121883" numCol="1" rtlCol="0" anchor="ctr" anchorCtr="0" compatLnSpc="1">
                <a:prstTxWarp prst="textNoShape">
                  <a:avLst/>
                </a:prstTxWarp>
                <a:noAutofit/>
              </a:bodyPr>
              <a:lstStyle/>
              <a:p>
                <a:pPr defTabSz="1624333" fontAlgn="base">
                  <a:spcBef>
                    <a:spcPts val="400"/>
                  </a:spcBef>
                  <a:spcAft>
                    <a:spcPts val="400"/>
                  </a:spcAft>
                  <a:buClr>
                    <a:srgbClr val="C2C2C2">
                      <a:lumMod val="75000"/>
                    </a:srgbClr>
                  </a:buClr>
                  <a:buSzPct val="100000"/>
                </a:pPr>
                <a:r>
                  <a:rPr lang="en-US" sz="2400" dirty="0">
                    <a:solidFill>
                      <a:srgbClr val="FFFFFF">
                        <a:alpha val="99000"/>
                      </a:srgbClr>
                    </a:solidFill>
                    <a:cs typeface="Segoe UI" pitchFamily="34" charset="0"/>
                  </a:rPr>
                  <a:t>Low TCO for </a:t>
                </a:r>
                <a:r>
                  <a:rPr lang="en-US" sz="2400" dirty="0" smtClean="0">
                    <a:solidFill>
                      <a:srgbClr val="FFFFFF">
                        <a:alpha val="99000"/>
                      </a:srgbClr>
                    </a:solidFill>
                    <a:cs typeface="Segoe UI" pitchFamily="34" charset="0"/>
                  </a:rPr>
                  <a:t>existing </a:t>
                </a:r>
                <a:r>
                  <a:rPr lang="en-US" sz="2400" dirty="0">
                    <a:solidFill>
                      <a:srgbClr val="FFFFFF">
                        <a:alpha val="99000"/>
                      </a:srgbClr>
                    </a:solidFill>
                    <a:cs typeface="Segoe UI" pitchFamily="34" charset="0"/>
                  </a:rPr>
                  <a:t>a</a:t>
                </a:r>
                <a:r>
                  <a:rPr lang="en-US" sz="2400" dirty="0" smtClean="0">
                    <a:solidFill>
                      <a:srgbClr val="FFFFFF">
                        <a:alpha val="99000"/>
                      </a:srgbClr>
                    </a:solidFill>
                    <a:cs typeface="Segoe UI" pitchFamily="34" charset="0"/>
                  </a:rPr>
                  <a:t>pps</a:t>
                </a:r>
                <a:endParaRPr lang="en-US" sz="2000" dirty="0">
                  <a:gradFill>
                    <a:gsLst>
                      <a:gs pos="0">
                        <a:schemeClr val="tx1"/>
                      </a:gs>
                      <a:gs pos="100000">
                        <a:schemeClr val="tx1"/>
                      </a:gs>
                    </a:gsLst>
                    <a:lin ang="5400000" scaled="0"/>
                  </a:gradFill>
                  <a:cs typeface="Segoe UI" pitchFamily="34" charset="0"/>
                </a:endParaRPr>
              </a:p>
            </p:txBody>
          </p:sp>
          <p:grpSp>
            <p:nvGrpSpPr>
              <p:cNvPr id="6" name="Group 5"/>
              <p:cNvGrpSpPr/>
              <p:nvPr/>
            </p:nvGrpSpPr>
            <p:grpSpPr>
              <a:xfrm>
                <a:off x="1282900" y="2450563"/>
                <a:ext cx="1645921" cy="1280160"/>
                <a:chOff x="548092" y="1219472"/>
                <a:chExt cx="1528457" cy="1399758"/>
              </a:xfrm>
            </p:grpSpPr>
            <p:sp>
              <p:nvSpPr>
                <p:cNvPr id="74" name="Rectangle 73"/>
                <p:cNvSpPr/>
                <p:nvPr>
                  <p:custDataLst>
                    <p:tags r:id="rId9"/>
                  </p:custDataLst>
                </p:nvPr>
              </p:nvSpPr>
              <p:spPr bwMode="auto">
                <a:xfrm>
                  <a:off x="548092" y="1219472"/>
                  <a:ext cx="1528457" cy="1399758"/>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15" tIns="45715" rIns="91428" bIns="45715" numCol="1" rtlCol="0" anchor="b" anchorCtr="0" compatLnSpc="1">
                  <a:prstTxWarp prst="textNoShape">
                    <a:avLst/>
                  </a:prstTxWarp>
                  <a:noAutofit/>
                </a:bodyPr>
                <a:lstStyle/>
                <a:p>
                  <a:pPr algn="ctr" defTabSz="1624333" fontAlgn="base">
                    <a:spcBef>
                      <a:spcPts val="1120"/>
                    </a:spcBef>
                    <a:spcAft>
                      <a:spcPct val="0"/>
                    </a:spcAft>
                    <a:buClr>
                      <a:srgbClr val="C2C2C2">
                        <a:lumMod val="75000"/>
                      </a:srgbClr>
                    </a:buClr>
                    <a:buSzPct val="100000"/>
                  </a:pPr>
                  <a:r>
                    <a:rPr lang="en-US" sz="1600" b="1" dirty="0">
                      <a:solidFill>
                        <a:srgbClr val="FFFFFF">
                          <a:alpha val="99000"/>
                        </a:srgbClr>
                      </a:solidFill>
                      <a:cs typeface="Segoe UI" pitchFamily="34" charset="0"/>
                    </a:rPr>
                    <a:t/>
                  </a:r>
                  <a:br>
                    <a:rPr lang="en-US" sz="1600" b="1" dirty="0">
                      <a:solidFill>
                        <a:srgbClr val="FFFFFF">
                          <a:alpha val="99000"/>
                        </a:srgbClr>
                      </a:solidFill>
                      <a:cs typeface="Segoe UI" pitchFamily="34" charset="0"/>
                    </a:rPr>
                  </a:br>
                  <a:r>
                    <a:rPr lang="en-US" sz="1600" b="1" dirty="0">
                      <a:solidFill>
                        <a:srgbClr val="FFFFFF">
                          <a:alpha val="99000"/>
                        </a:srgbClr>
                      </a:solidFill>
                      <a:cs typeface="Segoe UI" pitchFamily="34" charset="0"/>
                    </a:rPr>
                    <a:t/>
                  </a:r>
                  <a:br>
                    <a:rPr lang="en-US" sz="1600" b="1" dirty="0">
                      <a:solidFill>
                        <a:srgbClr val="FFFFFF">
                          <a:alpha val="99000"/>
                        </a:srgbClr>
                      </a:solidFill>
                      <a:cs typeface="Segoe UI" pitchFamily="34" charset="0"/>
                    </a:rPr>
                  </a:br>
                  <a:endParaRPr lang="en-US" sz="1600" b="1" dirty="0">
                    <a:solidFill>
                      <a:srgbClr val="FFFFFF">
                        <a:alpha val="99000"/>
                      </a:srgbClr>
                    </a:solidFill>
                    <a:cs typeface="Segoe UI" pitchFamily="34" charset="0"/>
                  </a:endParaRPr>
                </a:p>
              </p:txBody>
            </p:sp>
            <p:pic>
              <p:nvPicPr>
                <p:cNvPr id="59" name="Picture 58"/>
                <p:cNvPicPr>
                  <a:picLocks noChangeAspect="1"/>
                </p:cNvPicPr>
                <p:nvPr/>
              </p:nvPicPr>
              <p:blipFill>
                <a:blip r:embed="rId17" cstate="print">
                  <a:biLevel thresh="25000"/>
                  <a:extLst>
                    <a:ext uri="{28A0092B-C50C-407E-A947-70E740481C1C}">
                      <a14:useLocalDpi xmlns:a14="http://schemas.microsoft.com/office/drawing/2010/main" val="0"/>
                    </a:ext>
                  </a:extLst>
                </a:blip>
                <a:stretch>
                  <a:fillRect/>
                </a:stretch>
              </p:blipFill>
              <p:spPr>
                <a:xfrm>
                  <a:off x="837116" y="1540055"/>
                  <a:ext cx="952998" cy="769083"/>
                </a:xfrm>
                <a:prstGeom prst="rect">
                  <a:avLst/>
                </a:prstGeom>
              </p:spPr>
            </p:pic>
          </p:grpSp>
        </p:grpSp>
        <p:grpSp>
          <p:nvGrpSpPr>
            <p:cNvPr id="5" name="Group 4"/>
            <p:cNvGrpSpPr/>
            <p:nvPr/>
          </p:nvGrpSpPr>
          <p:grpSpPr>
            <a:xfrm>
              <a:off x="1282900" y="3910822"/>
              <a:ext cx="9498842" cy="1280160"/>
              <a:chOff x="1282900" y="3851625"/>
              <a:chExt cx="9498842" cy="1280160"/>
            </a:xfrm>
          </p:grpSpPr>
          <p:grpSp>
            <p:nvGrpSpPr>
              <p:cNvPr id="8" name="Group 7"/>
              <p:cNvGrpSpPr/>
              <p:nvPr/>
            </p:nvGrpSpPr>
            <p:grpSpPr>
              <a:xfrm>
                <a:off x="1282900" y="3851625"/>
                <a:ext cx="1645921" cy="1280160"/>
                <a:chOff x="710774" y="5025045"/>
                <a:chExt cx="1528457" cy="1399758"/>
              </a:xfrm>
            </p:grpSpPr>
            <p:sp>
              <p:nvSpPr>
                <p:cNvPr id="57" name="Rectangle 56"/>
                <p:cNvSpPr/>
                <p:nvPr>
                  <p:custDataLst>
                    <p:tags r:id="rId7"/>
                  </p:custDataLst>
                </p:nvPr>
              </p:nvSpPr>
              <p:spPr bwMode="auto">
                <a:xfrm>
                  <a:off x="710774" y="5025045"/>
                  <a:ext cx="1528457" cy="1399758"/>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15" tIns="45715" rIns="91428" bIns="45715" numCol="1" rtlCol="0" anchor="b" anchorCtr="0" compatLnSpc="1">
                  <a:prstTxWarp prst="textNoShape">
                    <a:avLst/>
                  </a:prstTxWarp>
                  <a:noAutofit/>
                </a:bodyPr>
                <a:lstStyle/>
                <a:p>
                  <a:pPr algn="ctr" defTabSz="1624333" fontAlgn="base">
                    <a:spcBef>
                      <a:spcPts val="1120"/>
                    </a:spcBef>
                    <a:spcAft>
                      <a:spcPct val="0"/>
                    </a:spcAft>
                    <a:buClr>
                      <a:srgbClr val="C2C2C2">
                        <a:lumMod val="75000"/>
                      </a:srgbClr>
                    </a:buClr>
                    <a:buSzPct val="100000"/>
                  </a:pPr>
                  <a:r>
                    <a:rPr lang="en-US" sz="1600" b="1" dirty="0">
                      <a:solidFill>
                        <a:srgbClr val="FFFFFF">
                          <a:alpha val="99000"/>
                        </a:srgbClr>
                      </a:solidFill>
                      <a:cs typeface="Segoe UI" pitchFamily="34" charset="0"/>
                    </a:rPr>
                    <a:t/>
                  </a:r>
                  <a:br>
                    <a:rPr lang="en-US" sz="1600" b="1" dirty="0">
                      <a:solidFill>
                        <a:srgbClr val="FFFFFF">
                          <a:alpha val="99000"/>
                        </a:srgbClr>
                      </a:solidFill>
                      <a:cs typeface="Segoe UI" pitchFamily="34" charset="0"/>
                    </a:rPr>
                  </a:br>
                  <a:r>
                    <a:rPr lang="en-US" sz="1600" b="1" dirty="0">
                      <a:solidFill>
                        <a:srgbClr val="FFFFFF">
                          <a:alpha val="99000"/>
                        </a:srgbClr>
                      </a:solidFill>
                      <a:cs typeface="Segoe UI" pitchFamily="34" charset="0"/>
                    </a:rPr>
                    <a:t/>
                  </a:r>
                  <a:br>
                    <a:rPr lang="en-US" sz="1600" b="1" dirty="0">
                      <a:solidFill>
                        <a:srgbClr val="FFFFFF">
                          <a:alpha val="99000"/>
                        </a:srgbClr>
                      </a:solidFill>
                      <a:cs typeface="Segoe UI" pitchFamily="34" charset="0"/>
                    </a:rPr>
                  </a:br>
                  <a:endParaRPr lang="en-US" sz="1600" b="1" dirty="0">
                    <a:solidFill>
                      <a:srgbClr val="FFFFFF">
                        <a:alpha val="99000"/>
                      </a:srgbClr>
                    </a:solidFill>
                    <a:cs typeface="Segoe UI" pitchFamily="34" charset="0"/>
                  </a:endParaRPr>
                </a:p>
              </p:txBody>
            </p:sp>
            <p:pic>
              <p:nvPicPr>
                <p:cNvPr id="54" name="Picture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5406" y="5276536"/>
                  <a:ext cx="1045192" cy="897033"/>
                </a:xfrm>
                <a:prstGeom prst="rect">
                  <a:avLst/>
                </a:prstGeom>
              </p:spPr>
            </p:pic>
          </p:grpSp>
          <p:sp>
            <p:nvSpPr>
              <p:cNvPr id="78" name="Rectangle 77"/>
              <p:cNvSpPr/>
              <p:nvPr>
                <p:custDataLst>
                  <p:tags r:id="rId6"/>
                </p:custDataLst>
              </p:nvPr>
            </p:nvSpPr>
            <p:spPr bwMode="auto">
              <a:xfrm>
                <a:off x="3043368" y="3851625"/>
                <a:ext cx="7738374" cy="1280160"/>
              </a:xfrm>
              <a:prstGeom prst="rect">
                <a:avLst/>
              </a:prstGeom>
              <a:solidFill>
                <a:schemeClr val="tx2"/>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60" tIns="121883" rIns="121883" bIns="121883" numCol="1" rtlCol="0" anchor="ctr" anchorCtr="0" compatLnSpc="1">
                <a:prstTxWarp prst="textNoShape">
                  <a:avLst/>
                </a:prstTxWarp>
                <a:noAutofit/>
              </a:bodyPr>
              <a:lstStyle/>
              <a:p>
                <a:pPr defTabSz="1624333" fontAlgn="base">
                  <a:spcBef>
                    <a:spcPts val="400"/>
                  </a:spcBef>
                  <a:spcAft>
                    <a:spcPts val="400"/>
                  </a:spcAft>
                  <a:buClr>
                    <a:srgbClr val="C2C2C2">
                      <a:lumMod val="75000"/>
                    </a:srgbClr>
                  </a:buClr>
                  <a:buSzPct val="100000"/>
                </a:pPr>
                <a:r>
                  <a:rPr lang="en-US" sz="2400" dirty="0">
                    <a:solidFill>
                      <a:srgbClr val="FFFFFF">
                        <a:alpha val="99000"/>
                      </a:srgbClr>
                    </a:solidFill>
                    <a:cs typeface="Segoe UI" pitchFamily="34" charset="0"/>
                  </a:rPr>
                  <a:t>Flexibility &amp; </a:t>
                </a:r>
                <a:r>
                  <a:rPr lang="en-US" sz="2400" dirty="0" smtClean="0">
                    <a:solidFill>
                      <a:srgbClr val="FFFFFF">
                        <a:alpha val="99000"/>
                      </a:srgbClr>
                    </a:solidFill>
                    <a:cs typeface="Segoe UI" pitchFamily="34" charset="0"/>
                  </a:rPr>
                  <a:t>control</a:t>
                </a:r>
                <a:r>
                  <a:rPr lang="en-US" sz="2000" dirty="0" smtClean="0">
                    <a:gradFill>
                      <a:gsLst>
                        <a:gs pos="0">
                          <a:schemeClr val="tx1"/>
                        </a:gs>
                        <a:gs pos="100000">
                          <a:schemeClr val="tx1"/>
                        </a:gs>
                      </a:gsLst>
                      <a:lin ang="5400000" scaled="0"/>
                    </a:gradFill>
                    <a:cs typeface="Segoe UI" pitchFamily="34" charset="0"/>
                  </a:rPr>
                  <a:t> </a:t>
                </a:r>
                <a:endParaRPr lang="en-US" sz="2000" dirty="0">
                  <a:gradFill>
                    <a:gsLst>
                      <a:gs pos="0">
                        <a:schemeClr val="tx1"/>
                      </a:gs>
                      <a:gs pos="100000">
                        <a:schemeClr val="tx1"/>
                      </a:gs>
                    </a:gsLst>
                    <a:lin ang="5400000" scaled="0"/>
                  </a:gradFill>
                  <a:cs typeface="Segoe UI" pitchFamily="34" charset="0"/>
                </a:endParaRPr>
              </a:p>
            </p:txBody>
          </p:sp>
        </p:grpSp>
        <p:grpSp>
          <p:nvGrpSpPr>
            <p:cNvPr id="4" name="Group 3"/>
            <p:cNvGrpSpPr/>
            <p:nvPr/>
          </p:nvGrpSpPr>
          <p:grpSpPr>
            <a:xfrm>
              <a:off x="1282900" y="5323840"/>
              <a:ext cx="9498842" cy="1280160"/>
              <a:chOff x="1282900" y="5264643"/>
              <a:chExt cx="9498842" cy="1280160"/>
            </a:xfrm>
          </p:grpSpPr>
          <p:grpSp>
            <p:nvGrpSpPr>
              <p:cNvPr id="7" name="Group 6"/>
              <p:cNvGrpSpPr/>
              <p:nvPr/>
            </p:nvGrpSpPr>
            <p:grpSpPr>
              <a:xfrm>
                <a:off x="1282900" y="5264643"/>
                <a:ext cx="1645921" cy="1280160"/>
                <a:chOff x="710774" y="4908667"/>
                <a:chExt cx="1528457" cy="1399758"/>
              </a:xfrm>
            </p:grpSpPr>
            <p:sp>
              <p:nvSpPr>
                <p:cNvPr id="56" name="Rectangle 55"/>
                <p:cNvSpPr/>
                <p:nvPr>
                  <p:custDataLst>
                    <p:tags r:id="rId5"/>
                  </p:custDataLst>
                </p:nvPr>
              </p:nvSpPr>
              <p:spPr bwMode="auto">
                <a:xfrm>
                  <a:off x="710774" y="4908667"/>
                  <a:ext cx="1528457" cy="1399758"/>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15" tIns="45715" rIns="91428" bIns="45715" numCol="1" rtlCol="0" anchor="b" anchorCtr="0" compatLnSpc="1">
                  <a:prstTxWarp prst="textNoShape">
                    <a:avLst/>
                  </a:prstTxWarp>
                  <a:noAutofit/>
                </a:bodyPr>
                <a:lstStyle/>
                <a:p>
                  <a:pPr algn="ctr" defTabSz="1624333" fontAlgn="base">
                    <a:spcBef>
                      <a:spcPts val="1120"/>
                    </a:spcBef>
                    <a:spcAft>
                      <a:spcPct val="0"/>
                    </a:spcAft>
                    <a:buClr>
                      <a:srgbClr val="C2C2C2">
                        <a:lumMod val="75000"/>
                      </a:srgbClr>
                    </a:buClr>
                    <a:buSzPct val="100000"/>
                  </a:pPr>
                  <a:r>
                    <a:rPr lang="en-US" sz="1600" b="1" dirty="0">
                      <a:solidFill>
                        <a:srgbClr val="FFFFFF">
                          <a:alpha val="99000"/>
                        </a:srgbClr>
                      </a:solidFill>
                      <a:cs typeface="Segoe UI" pitchFamily="34" charset="0"/>
                    </a:rPr>
                    <a:t/>
                  </a:r>
                  <a:br>
                    <a:rPr lang="en-US" sz="1600" b="1" dirty="0">
                      <a:solidFill>
                        <a:srgbClr val="FFFFFF">
                          <a:alpha val="99000"/>
                        </a:srgbClr>
                      </a:solidFill>
                      <a:cs typeface="Segoe UI" pitchFamily="34" charset="0"/>
                    </a:rPr>
                  </a:br>
                  <a:r>
                    <a:rPr lang="en-US" sz="1600" b="1" dirty="0">
                      <a:solidFill>
                        <a:srgbClr val="FFFFFF">
                          <a:alpha val="99000"/>
                        </a:srgbClr>
                      </a:solidFill>
                      <a:cs typeface="Segoe UI" pitchFamily="34" charset="0"/>
                    </a:rPr>
                    <a:t/>
                  </a:r>
                  <a:br>
                    <a:rPr lang="en-US" sz="1600" b="1" dirty="0">
                      <a:solidFill>
                        <a:srgbClr val="FFFFFF">
                          <a:alpha val="99000"/>
                        </a:srgbClr>
                      </a:solidFill>
                      <a:cs typeface="Segoe UI" pitchFamily="34" charset="0"/>
                    </a:rPr>
                  </a:br>
                  <a:endParaRPr lang="en-US" sz="1600" b="1" dirty="0">
                    <a:solidFill>
                      <a:srgbClr val="FFFFFF">
                        <a:alpha val="99000"/>
                      </a:srgbClr>
                    </a:solidFill>
                    <a:cs typeface="Segoe UI" pitchFamily="34" charset="0"/>
                  </a:endParaRPr>
                </a:p>
              </p:txBody>
            </p:sp>
            <p:sp>
              <p:nvSpPr>
                <p:cNvPr id="55" name="Oval 2"/>
                <p:cNvSpPr>
                  <a:spLocks noChangeAspect="1"/>
                </p:cNvSpPr>
                <p:nvPr/>
              </p:nvSpPr>
              <p:spPr bwMode="auto">
                <a:xfrm>
                  <a:off x="1197215" y="5217375"/>
                  <a:ext cx="633280" cy="761202"/>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218585" fontAlgn="base">
                    <a:lnSpc>
                      <a:spcPct val="90000"/>
                    </a:lnSpc>
                    <a:spcBef>
                      <a:spcPct val="0"/>
                    </a:spcBef>
                    <a:spcAft>
                      <a:spcPct val="0"/>
                    </a:spcAft>
                    <a:defRPr/>
                  </a:pPr>
                  <a:endParaRPr lang="en-US" sz="2900" kern="0" dirty="0">
                    <a:gradFill>
                      <a:gsLst>
                        <a:gs pos="0">
                          <a:srgbClr val="FFFFFF"/>
                        </a:gs>
                        <a:gs pos="100000">
                          <a:srgbClr val="FFFFFF"/>
                        </a:gs>
                      </a:gsLst>
                      <a:lin ang="5400000" scaled="0"/>
                    </a:gradFill>
                  </a:endParaRPr>
                </a:p>
              </p:txBody>
            </p:sp>
          </p:grpSp>
          <p:sp>
            <p:nvSpPr>
              <p:cNvPr id="79" name="Rectangle 78"/>
              <p:cNvSpPr/>
              <p:nvPr>
                <p:custDataLst>
                  <p:tags r:id="rId4"/>
                </p:custDataLst>
              </p:nvPr>
            </p:nvSpPr>
            <p:spPr bwMode="auto">
              <a:xfrm>
                <a:off x="3043368" y="5264643"/>
                <a:ext cx="7738374" cy="1280160"/>
              </a:xfrm>
              <a:prstGeom prst="rect">
                <a:avLst/>
              </a:prstGeom>
              <a:solidFill>
                <a:schemeClr val="tx2"/>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60" tIns="121883" rIns="121883" bIns="121883" numCol="1" rtlCol="0" anchor="ctr" anchorCtr="0" compatLnSpc="1">
                <a:prstTxWarp prst="textNoShape">
                  <a:avLst/>
                </a:prstTxWarp>
                <a:noAutofit/>
              </a:bodyPr>
              <a:lstStyle/>
              <a:p>
                <a:pPr defTabSz="1624333" fontAlgn="base">
                  <a:spcBef>
                    <a:spcPts val="400"/>
                  </a:spcBef>
                  <a:spcAft>
                    <a:spcPts val="400"/>
                  </a:spcAft>
                  <a:buClr>
                    <a:srgbClr val="C2C2C2">
                      <a:lumMod val="75000"/>
                    </a:srgbClr>
                  </a:buClr>
                  <a:buSzPct val="100000"/>
                </a:pPr>
                <a:r>
                  <a:rPr lang="en-US" sz="2400" dirty="0">
                    <a:solidFill>
                      <a:srgbClr val="FFFFFF">
                        <a:alpha val="99000"/>
                      </a:srgbClr>
                    </a:solidFill>
                    <a:cs typeface="Segoe UI" pitchFamily="34" charset="0"/>
                  </a:rPr>
                  <a:t>Managed </a:t>
                </a:r>
                <a:r>
                  <a:rPr lang="en-US" sz="2400" dirty="0" smtClean="0">
                    <a:solidFill>
                      <a:srgbClr val="FFFFFF">
                        <a:alpha val="99000"/>
                      </a:srgbClr>
                    </a:solidFill>
                    <a:cs typeface="Segoe UI" pitchFamily="34" charset="0"/>
                  </a:rPr>
                  <a:t>infrastructure</a:t>
                </a:r>
                <a:endParaRPr lang="en-US" sz="2000" dirty="0">
                  <a:gradFill>
                    <a:gsLst>
                      <a:gs pos="0">
                        <a:schemeClr val="tx1"/>
                      </a:gs>
                      <a:gs pos="100000">
                        <a:schemeClr val="tx1"/>
                      </a:gs>
                    </a:gsLst>
                    <a:lin ang="5400000" scaled="0"/>
                  </a:gradFill>
                  <a:cs typeface="Segoe UI" pitchFamily="34" charset="0"/>
                </a:endParaRPr>
              </a:p>
            </p:txBody>
          </p:sp>
        </p:grpSp>
      </p:grpSp>
      <p:sp>
        <p:nvSpPr>
          <p:cNvPr id="2" name="Rectangle 1"/>
          <p:cNvSpPr/>
          <p:nvPr/>
        </p:nvSpPr>
        <p:spPr bwMode="auto">
          <a:xfrm>
            <a:off x="0" y="6636736"/>
            <a:ext cx="12188825" cy="32286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10781741" y="787400"/>
            <a:ext cx="1407083" cy="606661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6920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602831852"/>
              </p:ext>
            </p:extLst>
          </p:nvPr>
        </p:nvGraphicFramePr>
        <p:xfrm>
          <a:off x="1" y="11"/>
          <a:ext cx="158751" cy="158751"/>
        </p:xfrm>
        <a:graphic>
          <a:graphicData uri="http://schemas.openxmlformats.org/presentationml/2006/ole">
            <mc:AlternateContent xmlns:mc="http://schemas.openxmlformats.org/markup-compatibility/2006">
              <mc:Choice xmlns:v="urn:schemas-microsoft-com:vml" Requires="v">
                <p:oleObj spid="_x0000_s226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 y="11"/>
                        <a:ext cx="158751" cy="158751"/>
                      </a:xfrm>
                      <a:prstGeom prst="rect">
                        <a:avLst/>
                      </a:prstGeom>
                    </p:spPr>
                  </p:pic>
                </p:oleObj>
              </mc:Fallback>
            </mc:AlternateContent>
          </a:graphicData>
        </a:graphic>
      </p:graphicFrame>
      <p:sp>
        <p:nvSpPr>
          <p:cNvPr id="3" name="Title 2"/>
          <p:cNvSpPr>
            <a:spLocks noGrp="1"/>
          </p:cNvSpPr>
          <p:nvPr>
            <p:ph type="title"/>
            <p:custDataLst>
              <p:tags r:id="rId3"/>
            </p:custDataLst>
          </p:nvPr>
        </p:nvSpPr>
        <p:spPr>
          <a:xfrm>
            <a:off x="519113" y="228600"/>
            <a:ext cx="11149013" cy="747897"/>
          </a:xfrm>
        </p:spPr>
        <p:txBody>
          <a:bodyPr/>
          <a:lstStyle/>
          <a:p>
            <a:r>
              <a:rPr lang="en-IN" dirty="0" smtClean="0"/>
              <a:t>Common Scenarios</a:t>
            </a:r>
            <a:endParaRPr lang="en-US" dirty="0"/>
          </a:p>
        </p:txBody>
      </p:sp>
      <p:sp>
        <p:nvSpPr>
          <p:cNvPr id="63" name="Rectangle 62"/>
          <p:cNvSpPr/>
          <p:nvPr>
            <p:custDataLst>
              <p:tags r:id="rId4"/>
            </p:custDataLst>
          </p:nvPr>
        </p:nvSpPr>
        <p:spPr bwMode="auto">
          <a:xfrm>
            <a:off x="912050" y="1199231"/>
            <a:ext cx="10235647" cy="65836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61" tIns="60932" rIns="60932" bIns="121861" numCol="1" spcCol="0" rtlCol="0" fromWordArt="0" anchor="ctr" anchorCtr="0" forceAA="0" compatLnSpc="1">
            <a:prstTxWarp prst="textNoShape">
              <a:avLst/>
            </a:prstTxWarp>
            <a:noAutofit/>
          </a:bodyPr>
          <a:lstStyle/>
          <a:p>
            <a:pPr marL="304660" algn="ctr" defTabSz="1218231" fontAlgn="base">
              <a:spcBef>
                <a:spcPct val="0"/>
              </a:spcBef>
              <a:spcAft>
                <a:spcPct val="0"/>
              </a:spcAft>
            </a:pPr>
            <a:r>
              <a:rPr lang="en-US" sz="2800" dirty="0">
                <a:solidFill>
                  <a:srgbClr val="FFFFFF">
                    <a:alpha val="99000"/>
                  </a:srgbClr>
                </a:solidFill>
              </a:rPr>
              <a:t>Public Cloud</a:t>
            </a:r>
          </a:p>
        </p:txBody>
      </p:sp>
      <p:grpSp>
        <p:nvGrpSpPr>
          <p:cNvPr id="2" name="Group 1"/>
          <p:cNvGrpSpPr/>
          <p:nvPr/>
        </p:nvGrpSpPr>
        <p:grpSpPr>
          <a:xfrm>
            <a:off x="912049" y="1969803"/>
            <a:ext cx="10235648" cy="1914985"/>
            <a:chOff x="912049" y="1985042"/>
            <a:chExt cx="10235648" cy="1914985"/>
          </a:xfrm>
        </p:grpSpPr>
        <p:sp>
          <p:nvSpPr>
            <p:cNvPr id="61" name="Rectangle 60"/>
            <p:cNvSpPr/>
            <p:nvPr/>
          </p:nvSpPr>
          <p:spPr bwMode="auto">
            <a:xfrm>
              <a:off x="912049" y="1985042"/>
              <a:ext cx="10235648" cy="1914985"/>
            </a:xfrm>
            <a:prstGeom prst="rect">
              <a:avLst/>
            </a:prstGeom>
            <a:solidFill>
              <a:schemeClr val="accent5"/>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21883" tIns="487532" rIns="121883" bIns="137160" numCol="1" rtlCol="0" anchor="b" anchorCtr="0" compatLnSpc="1">
              <a:prstTxWarp prst="textNoShape">
                <a:avLst/>
              </a:prstTxWarp>
              <a:noAutofit/>
            </a:bodyPr>
            <a:lstStyle/>
            <a:p>
              <a:pPr algn="ctr" defTabSz="1624333" fontAlgn="base">
                <a:lnSpc>
                  <a:spcPct val="90000"/>
                </a:lnSpc>
                <a:spcBef>
                  <a:spcPts val="1120"/>
                </a:spcBef>
                <a:spcAft>
                  <a:spcPct val="0"/>
                </a:spcAft>
                <a:buClr>
                  <a:srgbClr val="FFFF99"/>
                </a:buClr>
                <a:buSzPct val="120000"/>
              </a:pPr>
              <a:r>
                <a:rPr lang="en-US" sz="2400" dirty="0">
                  <a:ln>
                    <a:solidFill>
                      <a:srgbClr val="FFFFFF">
                        <a:alpha val="0"/>
                      </a:srgbClr>
                    </a:solidFill>
                  </a:ln>
                  <a:gradFill>
                    <a:gsLst>
                      <a:gs pos="0">
                        <a:schemeClr val="tx1"/>
                      </a:gs>
                      <a:gs pos="100000">
                        <a:schemeClr val="tx1"/>
                      </a:gs>
                    </a:gsLst>
                    <a:lin ang="5400000" scaled="0"/>
                  </a:gradFill>
                  <a:cs typeface="Segoe UI" pitchFamily="34" charset="0"/>
                </a:rPr>
                <a:t>SQL Server in a Windows Azure Virtual Machine</a:t>
              </a:r>
            </a:p>
          </p:txBody>
        </p:sp>
        <p:pic>
          <p:nvPicPr>
            <p:cNvPr id="64" name="Picture 63"/>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307004" y="2113287"/>
              <a:ext cx="1820624" cy="1238028"/>
            </a:xfrm>
            <a:prstGeom prst="rect">
              <a:avLst/>
            </a:prstGeom>
          </p:spPr>
        </p:pic>
      </p:grpSp>
      <p:grpSp>
        <p:nvGrpSpPr>
          <p:cNvPr id="7" name="Group 6"/>
          <p:cNvGrpSpPr/>
          <p:nvPr/>
        </p:nvGrpSpPr>
        <p:grpSpPr>
          <a:xfrm>
            <a:off x="912049" y="4027474"/>
            <a:ext cx="2437765" cy="2297127"/>
            <a:chOff x="912049" y="4027473"/>
            <a:chExt cx="2437765" cy="2297127"/>
          </a:xfrm>
        </p:grpSpPr>
        <p:sp>
          <p:nvSpPr>
            <p:cNvPr id="73" name="Rectangle 72"/>
            <p:cNvSpPr>
              <a:spLocks/>
            </p:cNvSpPr>
            <p:nvPr>
              <p:custDataLst>
                <p:tags r:id="rId8"/>
              </p:custDataLst>
            </p:nvPr>
          </p:nvSpPr>
          <p:spPr bwMode="auto">
            <a:xfrm>
              <a:off x="912049" y="4027473"/>
              <a:ext cx="2437765" cy="2297127"/>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0949" tIns="1340885" rIns="60949" bIns="137160" numCol="1" rtlCol="0" anchor="b" anchorCtr="0" compatLnSpc="1">
              <a:prstTxWarp prst="textNoShape">
                <a:avLst/>
              </a:prstTxWarp>
              <a:noAutofit/>
            </a:bodyPr>
            <a:lstStyle/>
            <a:p>
              <a:pPr algn="ctr" defTabSz="1624333" fontAlgn="base">
                <a:spcBef>
                  <a:spcPts val="1120"/>
                </a:spcBef>
                <a:spcAft>
                  <a:spcPct val="0"/>
                </a:spcAft>
                <a:buClr>
                  <a:schemeClr val="bg2">
                    <a:lumMod val="75000"/>
                  </a:schemeClr>
                </a:buClr>
                <a:buSzPct val="100000"/>
              </a:pPr>
              <a:r>
                <a:rPr lang="en-US" sz="2000" dirty="0">
                  <a:gradFill>
                    <a:gsLst>
                      <a:gs pos="0">
                        <a:schemeClr val="tx1"/>
                      </a:gs>
                      <a:gs pos="100000">
                        <a:schemeClr val="tx1"/>
                      </a:gs>
                    </a:gsLst>
                    <a:lin ang="5400000" scaled="0"/>
                  </a:gradFill>
                  <a:cs typeface="Segoe UI" pitchFamily="34" charset="0"/>
                </a:rPr>
                <a:t>m</a:t>
              </a:r>
              <a:r>
                <a:rPr lang="en-US" sz="2000" dirty="0" smtClean="0">
                  <a:gradFill>
                    <a:gsLst>
                      <a:gs pos="0">
                        <a:schemeClr val="tx1"/>
                      </a:gs>
                      <a:gs pos="100000">
                        <a:schemeClr val="tx1"/>
                      </a:gs>
                    </a:gsLst>
                    <a:lin ang="5400000" scaled="0"/>
                  </a:gradFill>
                  <a:cs typeface="Segoe UI" pitchFamily="34" charset="0"/>
                </a:rPr>
                <a:t>ove </a:t>
              </a:r>
              <a:r>
                <a:rPr lang="en-US" sz="2000" dirty="0">
                  <a:gradFill>
                    <a:gsLst>
                      <a:gs pos="0">
                        <a:schemeClr val="tx1"/>
                      </a:gs>
                      <a:gs pos="100000">
                        <a:schemeClr val="tx1"/>
                      </a:gs>
                    </a:gsLst>
                    <a:lin ang="5400000" scaled="0"/>
                  </a:gradFill>
                  <a:cs typeface="Segoe UI" pitchFamily="34" charset="0"/>
                </a:rPr>
                <a:t>e</a:t>
              </a:r>
              <a:r>
                <a:rPr lang="en-US" sz="2000" dirty="0" smtClean="0">
                  <a:gradFill>
                    <a:gsLst>
                      <a:gs pos="0">
                        <a:schemeClr val="tx1"/>
                      </a:gs>
                      <a:gs pos="100000">
                        <a:schemeClr val="tx1"/>
                      </a:gs>
                    </a:gsLst>
                    <a:lin ang="5400000" scaled="0"/>
                  </a:gradFill>
                  <a:cs typeface="Segoe UI" pitchFamily="34" charset="0"/>
                </a:rPr>
                <a:t>xisting </a:t>
              </a:r>
              <a:br>
                <a:rPr lang="en-US" sz="2000" dirty="0" smtClean="0">
                  <a:gradFill>
                    <a:gsLst>
                      <a:gs pos="0">
                        <a:schemeClr val="tx1"/>
                      </a:gs>
                      <a:gs pos="100000">
                        <a:schemeClr val="tx1"/>
                      </a:gs>
                    </a:gsLst>
                    <a:lin ang="5400000" scaled="0"/>
                  </a:gradFill>
                  <a:cs typeface="Segoe UI" pitchFamily="34" charset="0"/>
                </a:rPr>
              </a:br>
              <a:r>
                <a:rPr lang="en-US" sz="2000" dirty="0" smtClean="0">
                  <a:gradFill>
                    <a:gsLst>
                      <a:gs pos="0">
                        <a:schemeClr val="tx1"/>
                      </a:gs>
                      <a:gs pos="100000">
                        <a:schemeClr val="tx1"/>
                      </a:gs>
                    </a:gsLst>
                    <a:lin ang="5400000" scaled="0"/>
                  </a:gradFill>
                  <a:cs typeface="Segoe UI" pitchFamily="34" charset="0"/>
                </a:rPr>
                <a:t>tier </a:t>
              </a:r>
              <a:r>
                <a:rPr lang="en-US" sz="2000" dirty="0">
                  <a:gradFill>
                    <a:gsLst>
                      <a:gs pos="0">
                        <a:schemeClr val="tx1"/>
                      </a:gs>
                      <a:gs pos="100000">
                        <a:schemeClr val="tx1"/>
                      </a:gs>
                    </a:gsLst>
                    <a:lin ang="5400000" scaled="0"/>
                  </a:gradFill>
                  <a:cs typeface="Segoe UI" pitchFamily="34" charset="0"/>
                </a:rPr>
                <a:t>2 &amp; 3 </a:t>
              </a:r>
              <a:r>
                <a:rPr lang="en-US" sz="2000" dirty="0" smtClean="0">
                  <a:gradFill>
                    <a:gsLst>
                      <a:gs pos="0">
                        <a:schemeClr val="tx1"/>
                      </a:gs>
                      <a:gs pos="100000">
                        <a:schemeClr val="tx1"/>
                      </a:gs>
                    </a:gsLst>
                    <a:lin ang="5400000" scaled="0"/>
                  </a:gradFill>
                  <a:cs typeface="Segoe UI" pitchFamily="34" charset="0"/>
                </a:rPr>
                <a:t>apps</a:t>
              </a:r>
              <a:endParaRPr lang="en-US" sz="2000" dirty="0">
                <a:gradFill>
                  <a:gsLst>
                    <a:gs pos="0">
                      <a:schemeClr val="tx1"/>
                    </a:gs>
                    <a:gs pos="100000">
                      <a:schemeClr val="tx1"/>
                    </a:gs>
                  </a:gsLst>
                  <a:lin ang="5400000" scaled="0"/>
                </a:gradFill>
                <a:cs typeface="Segoe UI" pitchFamily="34" charset="0"/>
              </a:endParaRPr>
            </a:p>
          </p:txBody>
        </p:sp>
        <p:grpSp>
          <p:nvGrpSpPr>
            <p:cNvPr id="74" name="Group 73"/>
            <p:cNvGrpSpPr/>
            <p:nvPr>
              <p:custDataLst>
                <p:tags r:id="rId9"/>
              </p:custDataLst>
            </p:nvPr>
          </p:nvGrpSpPr>
          <p:grpSpPr>
            <a:xfrm>
              <a:off x="1202818" y="4385866"/>
              <a:ext cx="1856227" cy="743376"/>
              <a:chOff x="683122" y="3143323"/>
              <a:chExt cx="1092016" cy="428533"/>
            </a:xfrm>
          </p:grpSpPr>
          <p:pic>
            <p:nvPicPr>
              <p:cNvPr id="75" name="Picture 74"/>
              <p:cNvPicPr>
                <a:picLocks noChangeAspect="1"/>
              </p:cNvPicPr>
              <p:nvPr/>
            </p:nvPicPr>
            <p:blipFill rotWithShape="1">
              <a:blip r:embed="rId16" cstate="print">
                <a:extLst>
                  <a:ext uri="{28A0092B-C50C-407E-A947-70E740481C1C}">
                    <a14:useLocalDpi xmlns:a14="http://schemas.microsoft.com/office/drawing/2010/main" val="0"/>
                  </a:ext>
                </a:extLst>
              </a:blip>
              <a:srcRect l="27680"/>
              <a:stretch/>
            </p:blipFill>
            <p:spPr>
              <a:xfrm>
                <a:off x="1022176" y="3143323"/>
                <a:ext cx="752962" cy="428533"/>
              </a:xfrm>
              <a:prstGeom prst="rect">
                <a:avLst/>
              </a:prstGeom>
            </p:spPr>
          </p:pic>
          <p:pic>
            <p:nvPicPr>
              <p:cNvPr id="76" name="Picture 7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grpSp>
      <p:grpSp>
        <p:nvGrpSpPr>
          <p:cNvPr id="6" name="Group 5"/>
          <p:cNvGrpSpPr/>
          <p:nvPr/>
        </p:nvGrpSpPr>
        <p:grpSpPr>
          <a:xfrm>
            <a:off x="3511343" y="4027474"/>
            <a:ext cx="2437765" cy="2297127"/>
            <a:chOff x="3511990" y="4027474"/>
            <a:chExt cx="2437765" cy="2297127"/>
          </a:xfrm>
        </p:grpSpPr>
        <p:sp>
          <p:nvSpPr>
            <p:cNvPr id="47" name="Rectangle 46"/>
            <p:cNvSpPr>
              <a:spLocks/>
            </p:cNvSpPr>
            <p:nvPr>
              <p:custDataLst>
                <p:tags r:id="rId7"/>
              </p:custDataLst>
            </p:nvPr>
          </p:nvSpPr>
          <p:spPr bwMode="auto">
            <a:xfrm>
              <a:off x="3511990" y="4027474"/>
              <a:ext cx="2437765" cy="2297127"/>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0949" tIns="1340885" rIns="60949" bIns="137160" numCol="1" rtlCol="0" anchor="b" anchorCtr="0" compatLnSpc="1">
              <a:prstTxWarp prst="textNoShape">
                <a:avLst/>
              </a:prstTxWarp>
              <a:noAutofit/>
            </a:bodyPr>
            <a:lstStyle/>
            <a:p>
              <a:pPr algn="ctr" defTabSz="1624333" fontAlgn="base">
                <a:spcBef>
                  <a:spcPts val="1120"/>
                </a:spcBef>
                <a:spcAft>
                  <a:spcPct val="0"/>
                </a:spcAft>
                <a:buClr>
                  <a:schemeClr val="bg2">
                    <a:lumMod val="75000"/>
                  </a:schemeClr>
                </a:buClr>
                <a:buSzPct val="100000"/>
              </a:pPr>
              <a:r>
                <a:rPr lang="en-US" sz="2000" dirty="0" smtClean="0">
                  <a:gradFill>
                    <a:gsLst>
                      <a:gs pos="0">
                        <a:schemeClr val="tx1"/>
                      </a:gs>
                      <a:gs pos="100000">
                        <a:schemeClr val="tx1"/>
                      </a:gs>
                    </a:gsLst>
                    <a:lin ang="5400000" scaled="0"/>
                  </a:gradFill>
                  <a:cs typeface="Segoe UI" pitchFamily="34" charset="0"/>
                </a:rPr>
                <a:t>develop </a:t>
              </a:r>
              <a:br>
                <a:rPr lang="en-US" sz="2000" dirty="0" smtClean="0">
                  <a:gradFill>
                    <a:gsLst>
                      <a:gs pos="0">
                        <a:schemeClr val="tx1"/>
                      </a:gs>
                      <a:gs pos="100000">
                        <a:schemeClr val="tx1"/>
                      </a:gs>
                    </a:gsLst>
                    <a:lin ang="5400000" scaled="0"/>
                  </a:gradFill>
                  <a:cs typeface="Segoe UI" pitchFamily="34" charset="0"/>
                </a:rPr>
              </a:br>
              <a:r>
                <a:rPr lang="en-US" sz="2000" dirty="0" smtClean="0">
                  <a:gradFill>
                    <a:gsLst>
                      <a:gs pos="0">
                        <a:schemeClr val="tx1"/>
                      </a:gs>
                      <a:gs pos="100000">
                        <a:schemeClr val="tx1"/>
                      </a:gs>
                    </a:gsLst>
                    <a:lin ang="5400000" scaled="0"/>
                  </a:gradFill>
                  <a:cs typeface="Segoe UI" pitchFamily="34" charset="0"/>
                </a:rPr>
                <a:t>&amp; </a:t>
              </a:r>
              <a:r>
                <a:rPr lang="en-US" sz="2000" dirty="0">
                  <a:gradFill>
                    <a:gsLst>
                      <a:gs pos="0">
                        <a:schemeClr val="tx1"/>
                      </a:gs>
                      <a:gs pos="100000">
                        <a:schemeClr val="tx1"/>
                      </a:gs>
                    </a:gsLst>
                    <a:lin ang="5400000" scaled="0"/>
                  </a:gradFill>
                  <a:cs typeface="Segoe UI" pitchFamily="34" charset="0"/>
                </a:rPr>
                <a:t>t</a:t>
              </a:r>
              <a:r>
                <a:rPr lang="en-US" sz="2000" dirty="0" smtClean="0">
                  <a:gradFill>
                    <a:gsLst>
                      <a:gs pos="0">
                        <a:schemeClr val="tx1"/>
                      </a:gs>
                      <a:gs pos="100000">
                        <a:schemeClr val="tx1"/>
                      </a:gs>
                    </a:gsLst>
                    <a:lin ang="5400000" scaled="0"/>
                  </a:gradFill>
                  <a:cs typeface="Segoe UI" pitchFamily="34" charset="0"/>
                </a:rPr>
                <a:t>est </a:t>
              </a:r>
              <a:endParaRPr lang="en-US" sz="2000" dirty="0">
                <a:gradFill>
                  <a:gsLst>
                    <a:gs pos="0">
                      <a:schemeClr val="tx1"/>
                    </a:gs>
                    <a:gs pos="100000">
                      <a:schemeClr val="tx1"/>
                    </a:gs>
                  </a:gsLst>
                  <a:lin ang="5400000" scaled="0"/>
                </a:gradFill>
                <a:cs typeface="Segoe UI" pitchFamily="34" charset="0"/>
              </a:endParaRPr>
            </a:p>
          </p:txBody>
        </p:sp>
        <p:pic>
          <p:nvPicPr>
            <p:cNvPr id="77" name="Picture 76"/>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073981" y="4352012"/>
              <a:ext cx="1351446" cy="811080"/>
            </a:xfrm>
            <a:prstGeom prst="rect">
              <a:avLst/>
            </a:prstGeom>
          </p:spPr>
        </p:pic>
      </p:grpSp>
      <p:grpSp>
        <p:nvGrpSpPr>
          <p:cNvPr id="5" name="Group 4"/>
          <p:cNvGrpSpPr/>
          <p:nvPr/>
        </p:nvGrpSpPr>
        <p:grpSpPr>
          <a:xfrm>
            <a:off x="6110637" y="4027474"/>
            <a:ext cx="2437765" cy="2297127"/>
            <a:chOff x="6107105" y="4027474"/>
            <a:chExt cx="2437765" cy="2297127"/>
          </a:xfrm>
        </p:grpSpPr>
        <p:sp>
          <p:nvSpPr>
            <p:cNvPr id="50" name="Rectangle 49"/>
            <p:cNvSpPr>
              <a:spLocks/>
            </p:cNvSpPr>
            <p:nvPr>
              <p:custDataLst>
                <p:tags r:id="rId6"/>
              </p:custDataLst>
            </p:nvPr>
          </p:nvSpPr>
          <p:spPr bwMode="auto">
            <a:xfrm>
              <a:off x="6107105" y="4027474"/>
              <a:ext cx="2437765" cy="2297127"/>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0949" tIns="1340885" rIns="60949" bIns="137160" numCol="1" rtlCol="0" anchor="b" anchorCtr="0" compatLnSpc="1">
              <a:prstTxWarp prst="textNoShape">
                <a:avLst/>
              </a:prstTxWarp>
              <a:noAutofit/>
            </a:bodyPr>
            <a:lstStyle/>
            <a:p>
              <a:pPr algn="ctr" defTabSz="1624333" fontAlgn="base">
                <a:spcBef>
                  <a:spcPts val="1120"/>
                </a:spcBef>
                <a:spcAft>
                  <a:spcPct val="0"/>
                </a:spcAft>
                <a:buClr>
                  <a:schemeClr val="bg2">
                    <a:lumMod val="75000"/>
                  </a:schemeClr>
                </a:buClr>
                <a:buSzPct val="100000"/>
              </a:pPr>
              <a:r>
                <a:rPr lang="en-US" sz="2000" dirty="0">
                  <a:gradFill>
                    <a:gsLst>
                      <a:gs pos="0">
                        <a:schemeClr val="tx1"/>
                      </a:gs>
                      <a:gs pos="100000">
                        <a:schemeClr val="tx1"/>
                      </a:gs>
                    </a:gsLst>
                    <a:lin ang="5400000" scaled="0"/>
                  </a:gradFill>
                  <a:cs typeface="Segoe UI" pitchFamily="34" charset="0"/>
                </a:rPr>
                <a:t>b</a:t>
              </a:r>
              <a:r>
                <a:rPr lang="en-US" sz="2000" dirty="0" smtClean="0">
                  <a:gradFill>
                    <a:gsLst>
                      <a:gs pos="0">
                        <a:schemeClr val="tx1"/>
                      </a:gs>
                      <a:gs pos="100000">
                        <a:schemeClr val="tx1"/>
                      </a:gs>
                    </a:gsLst>
                    <a:lin ang="5400000" scaled="0"/>
                  </a:gradFill>
                  <a:cs typeface="Segoe UI" pitchFamily="34" charset="0"/>
                </a:rPr>
                <a:t>ackup </a:t>
              </a:r>
              <a:r>
                <a:rPr lang="en-US" sz="2000" dirty="0">
                  <a:gradFill>
                    <a:gsLst>
                      <a:gs pos="0">
                        <a:schemeClr val="tx1"/>
                      </a:gs>
                      <a:gs pos="100000">
                        <a:schemeClr val="tx1"/>
                      </a:gs>
                    </a:gsLst>
                    <a:lin ang="5400000" scaled="0"/>
                  </a:gradFill>
                  <a:cs typeface="Segoe UI" pitchFamily="34" charset="0"/>
                </a:rPr>
                <a:t>d</a:t>
              </a:r>
              <a:r>
                <a:rPr lang="en-US" sz="2000" dirty="0" smtClean="0">
                  <a:gradFill>
                    <a:gsLst>
                      <a:gs pos="0">
                        <a:schemeClr val="tx1"/>
                      </a:gs>
                      <a:gs pos="100000">
                        <a:schemeClr val="tx1"/>
                      </a:gs>
                    </a:gsLst>
                    <a:lin ang="5400000" scaled="0"/>
                  </a:gradFill>
                  <a:cs typeface="Segoe UI" pitchFamily="34" charset="0"/>
                </a:rPr>
                <a:t>atabase </a:t>
              </a:r>
              <a:br>
                <a:rPr lang="en-US" sz="2000" dirty="0" smtClean="0">
                  <a:gradFill>
                    <a:gsLst>
                      <a:gs pos="0">
                        <a:schemeClr val="tx1"/>
                      </a:gs>
                      <a:gs pos="100000">
                        <a:schemeClr val="tx1"/>
                      </a:gs>
                    </a:gsLst>
                    <a:lin ang="5400000" scaled="0"/>
                  </a:gradFill>
                  <a:cs typeface="Segoe UI" pitchFamily="34" charset="0"/>
                </a:rPr>
              </a:br>
              <a:r>
                <a:rPr lang="en-US" sz="2000" dirty="0" smtClean="0">
                  <a:gradFill>
                    <a:gsLst>
                      <a:gs pos="0">
                        <a:schemeClr val="tx1"/>
                      </a:gs>
                      <a:gs pos="100000">
                        <a:schemeClr val="tx1"/>
                      </a:gs>
                    </a:gsLst>
                    <a:lin ang="5400000" scaled="0"/>
                  </a:gradFill>
                  <a:cs typeface="Segoe UI" pitchFamily="34" charset="0"/>
                </a:rPr>
                <a:t>to </a:t>
              </a:r>
              <a:r>
                <a:rPr lang="en-US" sz="2000" dirty="0">
                  <a:gradFill>
                    <a:gsLst>
                      <a:gs pos="0">
                        <a:schemeClr val="tx1"/>
                      </a:gs>
                      <a:gs pos="100000">
                        <a:schemeClr val="tx1"/>
                      </a:gs>
                    </a:gsLst>
                    <a:lin ang="5400000" scaled="0"/>
                  </a:gradFill>
                  <a:cs typeface="Segoe UI" pitchFamily="34" charset="0"/>
                </a:rPr>
                <a:t>the </a:t>
              </a:r>
              <a:r>
                <a:rPr lang="en-US" sz="2000" dirty="0" smtClean="0">
                  <a:gradFill>
                    <a:gsLst>
                      <a:gs pos="0">
                        <a:schemeClr val="tx1"/>
                      </a:gs>
                      <a:gs pos="100000">
                        <a:schemeClr val="tx1"/>
                      </a:gs>
                    </a:gsLst>
                    <a:lin ang="5400000" scaled="0"/>
                  </a:gradFill>
                  <a:cs typeface="Segoe UI" pitchFamily="34" charset="0"/>
                </a:rPr>
                <a:t>cloud</a:t>
              </a:r>
              <a:endParaRPr lang="en-US" sz="2000" dirty="0">
                <a:gradFill>
                  <a:gsLst>
                    <a:gs pos="0">
                      <a:schemeClr val="tx1"/>
                    </a:gs>
                    <a:gs pos="100000">
                      <a:schemeClr val="tx1"/>
                    </a:gs>
                  </a:gsLst>
                  <a:lin ang="5400000" scaled="0"/>
                </a:gradFill>
                <a:cs typeface="Segoe UI" pitchFamily="34" charset="0"/>
              </a:endParaRPr>
            </a:p>
          </p:txBody>
        </p:sp>
        <p:pic>
          <p:nvPicPr>
            <p:cNvPr id="78" name="Picture 77"/>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35879" y="4401888"/>
              <a:ext cx="1805616" cy="743377"/>
            </a:xfrm>
            <a:prstGeom prst="rect">
              <a:avLst/>
            </a:prstGeom>
          </p:spPr>
        </p:pic>
      </p:grpSp>
      <p:grpSp>
        <p:nvGrpSpPr>
          <p:cNvPr id="4" name="Group 3"/>
          <p:cNvGrpSpPr/>
          <p:nvPr/>
        </p:nvGrpSpPr>
        <p:grpSpPr>
          <a:xfrm>
            <a:off x="8709932" y="4027474"/>
            <a:ext cx="2437765" cy="2297127"/>
            <a:chOff x="8709932" y="4027471"/>
            <a:chExt cx="2437765" cy="2297127"/>
          </a:xfrm>
        </p:grpSpPr>
        <p:sp>
          <p:nvSpPr>
            <p:cNvPr id="53" name="Rectangle 52"/>
            <p:cNvSpPr>
              <a:spLocks/>
            </p:cNvSpPr>
            <p:nvPr>
              <p:custDataLst>
                <p:tags r:id="rId5"/>
              </p:custDataLst>
            </p:nvPr>
          </p:nvSpPr>
          <p:spPr bwMode="auto">
            <a:xfrm>
              <a:off x="8709932" y="4027471"/>
              <a:ext cx="2437765" cy="2297127"/>
            </a:xfrm>
            <a:prstGeom prst="rect">
              <a:avLst/>
            </a:prstGeom>
            <a:solidFill>
              <a:schemeClr val="accent1"/>
            </a:solidFill>
            <a:ln w="9525">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0949" tIns="1340885" rIns="60949" bIns="137160" numCol="1" rtlCol="0" anchor="b" anchorCtr="0" compatLnSpc="1">
              <a:prstTxWarp prst="textNoShape">
                <a:avLst/>
              </a:prstTxWarp>
              <a:noAutofit/>
            </a:bodyPr>
            <a:lstStyle/>
            <a:p>
              <a:pPr algn="ctr" defTabSz="1624333" fontAlgn="base">
                <a:spcAft>
                  <a:spcPts val="1200"/>
                </a:spcAft>
                <a:buClr>
                  <a:schemeClr val="bg2">
                    <a:lumMod val="75000"/>
                  </a:schemeClr>
                </a:buClr>
                <a:buSzPct val="100000"/>
              </a:pPr>
              <a:r>
                <a:rPr lang="en-US" sz="2000" dirty="0">
                  <a:ln>
                    <a:solidFill>
                      <a:srgbClr val="FFFFFF">
                        <a:alpha val="0"/>
                      </a:srgbClr>
                    </a:solidFill>
                  </a:ln>
                  <a:gradFill>
                    <a:gsLst>
                      <a:gs pos="0">
                        <a:schemeClr val="tx1"/>
                      </a:gs>
                      <a:gs pos="100000">
                        <a:schemeClr val="tx1"/>
                      </a:gs>
                    </a:gsLst>
                    <a:lin ang="5400000" scaled="0"/>
                  </a:gradFill>
                  <a:cs typeface="Segoe UI" pitchFamily="34" charset="0"/>
                </a:rPr>
                <a:t>e</a:t>
              </a:r>
              <a:r>
                <a:rPr lang="en-US" sz="2000" dirty="0" smtClean="0">
                  <a:ln>
                    <a:solidFill>
                      <a:srgbClr val="FFFFFF">
                        <a:alpha val="0"/>
                      </a:srgbClr>
                    </a:solidFill>
                  </a:ln>
                  <a:gradFill>
                    <a:gsLst>
                      <a:gs pos="0">
                        <a:schemeClr val="tx1"/>
                      </a:gs>
                      <a:gs pos="100000">
                        <a:schemeClr val="tx1"/>
                      </a:gs>
                    </a:gsLst>
                    <a:lin ang="5400000" scaled="0"/>
                  </a:gradFill>
                  <a:cs typeface="Segoe UI" pitchFamily="34" charset="0"/>
                </a:rPr>
                <a:t>xtend on-prem </a:t>
              </a:r>
              <a:br>
                <a:rPr lang="en-US" sz="2000" dirty="0" smtClean="0">
                  <a:ln>
                    <a:solidFill>
                      <a:srgbClr val="FFFFFF">
                        <a:alpha val="0"/>
                      </a:srgbClr>
                    </a:solidFill>
                  </a:ln>
                  <a:gradFill>
                    <a:gsLst>
                      <a:gs pos="0">
                        <a:schemeClr val="tx1"/>
                      </a:gs>
                      <a:gs pos="100000">
                        <a:schemeClr val="tx1"/>
                      </a:gs>
                    </a:gsLst>
                    <a:lin ang="5400000" scaled="0"/>
                  </a:gradFill>
                  <a:cs typeface="Segoe UI" pitchFamily="34" charset="0"/>
                </a:rPr>
              </a:br>
              <a:r>
                <a:rPr lang="en-US" sz="2000" dirty="0" smtClean="0">
                  <a:ln>
                    <a:solidFill>
                      <a:srgbClr val="FFFFFF">
                        <a:alpha val="0"/>
                      </a:srgbClr>
                    </a:solidFill>
                  </a:ln>
                  <a:gradFill>
                    <a:gsLst>
                      <a:gs pos="0">
                        <a:schemeClr val="tx1"/>
                      </a:gs>
                      <a:gs pos="100000">
                        <a:schemeClr val="tx1"/>
                      </a:gs>
                    </a:gsLst>
                    <a:lin ang="5400000" scaled="0"/>
                  </a:gradFill>
                  <a:cs typeface="Segoe UI" pitchFamily="34" charset="0"/>
                </a:rPr>
                <a:t>applications</a:t>
              </a:r>
              <a:endParaRPr lang="en-US" sz="2000" dirty="0">
                <a:ln>
                  <a:solidFill>
                    <a:srgbClr val="FFFFFF">
                      <a:alpha val="0"/>
                    </a:srgbClr>
                  </a:solidFill>
                </a:ln>
                <a:gradFill>
                  <a:gsLst>
                    <a:gs pos="0">
                      <a:schemeClr val="tx1"/>
                    </a:gs>
                    <a:gs pos="100000">
                      <a:schemeClr val="tx1"/>
                    </a:gs>
                  </a:gsLst>
                  <a:lin ang="5400000" scaled="0"/>
                </a:gradFill>
                <a:cs typeface="Segoe UI" pitchFamily="34" charset="0"/>
              </a:endParaRPr>
            </a:p>
          </p:txBody>
        </p:sp>
        <p:pic>
          <p:nvPicPr>
            <p:cNvPr id="79" name="Picture 78"/>
            <p:cNvPicPr>
              <a:picLocks noChangeAspect="1"/>
            </p:cNvPicPr>
            <p:nvPr/>
          </p:nvPicPr>
          <p:blipFill>
            <a:blip r:embed="rId22" cstate="print">
              <a:extLst>
                <a:ext uri="{BEBA8EAE-BF5A-486C-A8C5-ECC9F3942E4B}">
                  <a14:imgProps xmlns:a14="http://schemas.microsoft.com/office/drawing/2010/main">
                    <a14:imgLayer r:embed="rId23">
                      <a14:imgEffect>
                        <a14:colorTemperature colorTemp="11500"/>
                      </a14:imgEffect>
                      <a14:imgEffect>
                        <a14:saturation sat="85000"/>
                      </a14:imgEffect>
                    </a14:imgLayer>
                  </a14:imgProps>
                </a:ext>
                <a:ext uri="{28A0092B-C50C-407E-A947-70E740481C1C}">
                  <a14:useLocalDpi xmlns:a14="http://schemas.microsoft.com/office/drawing/2010/main" val="0"/>
                </a:ext>
              </a:extLst>
            </a:blip>
            <a:stretch>
              <a:fillRect/>
            </a:stretch>
          </p:blipFill>
          <p:spPr>
            <a:xfrm>
              <a:off x="9218761" y="4298764"/>
              <a:ext cx="1418502" cy="1114546"/>
            </a:xfrm>
            <a:prstGeom prst="rect">
              <a:avLst/>
            </a:prstGeom>
          </p:spPr>
        </p:pic>
      </p:grpSp>
    </p:spTree>
    <p:extLst>
      <p:ext uri="{BB962C8B-B14F-4D97-AF65-F5344CB8AC3E}">
        <p14:creationId xmlns:p14="http://schemas.microsoft.com/office/powerpoint/2010/main" val="211183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r>
              <a:rPr lang="en-US" dirty="0" smtClean="0"/>
              <a:t>David Robinson</a:t>
            </a:r>
          </a:p>
        </p:txBody>
      </p:sp>
      <p:sp>
        <p:nvSpPr>
          <p:cNvPr id="26" name="Text Placeholder 25"/>
          <p:cNvSpPr>
            <a:spLocks noGrp="1"/>
          </p:cNvSpPr>
          <p:nvPr>
            <p:ph type="body" sz="quarter" idx="11"/>
          </p:nvPr>
        </p:nvSpPr>
        <p:spPr/>
        <p:txBody>
          <a:bodyPr/>
          <a:lstStyle/>
          <a:p>
            <a:r>
              <a:rPr lang="en-US" dirty="0" smtClean="0"/>
              <a:t>SQL Server &amp; Windows Azure Virtual Machines</a:t>
            </a:r>
            <a:endParaRPr lang="en-US" dirty="0"/>
          </a:p>
        </p:txBody>
      </p:sp>
    </p:spTree>
    <p:extLst>
      <p:ext uri="{BB962C8B-B14F-4D97-AF65-F5344CB8AC3E}">
        <p14:creationId xmlns:p14="http://schemas.microsoft.com/office/powerpoint/2010/main" val="2342051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77355" y="2362127"/>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SQL Server in a Virtual Machine</a:t>
            </a:r>
          </a:p>
        </p:txBody>
      </p:sp>
      <p:pic>
        <p:nvPicPr>
          <p:cNvPr id="20" name="Picture 3" descr="C:\Users\scottkl\AppData\Local\MetroStyleAddIn\Icons\Virtualization.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534" y="2716147"/>
            <a:ext cx="1578253" cy="12192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auto">
          <a:xfrm>
            <a:off x="6057641" y="2362125"/>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Table Storage</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3727" y="2716144"/>
            <a:ext cx="1520439" cy="1219200"/>
          </a:xfrm>
          <a:prstGeom prst="rect">
            <a:avLst/>
          </a:prstGeom>
        </p:spPr>
      </p:pic>
      <p:sp>
        <p:nvSpPr>
          <p:cNvPr id="23" name="Rectangle 22"/>
          <p:cNvSpPr/>
          <p:nvPr/>
        </p:nvSpPr>
        <p:spPr bwMode="auto">
          <a:xfrm>
            <a:off x="8747785" y="2362127"/>
            <a:ext cx="2472613" cy="2358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Blob Storage</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3871" y="2716147"/>
            <a:ext cx="1520439" cy="1219200"/>
          </a:xfrm>
          <a:prstGeom prst="rect">
            <a:avLst/>
          </a:prstGeom>
        </p:spPr>
      </p:pic>
      <p:sp>
        <p:nvSpPr>
          <p:cNvPr id="11" name="Rectangle 10"/>
          <p:cNvSpPr/>
          <p:nvPr/>
        </p:nvSpPr>
        <p:spPr bwMode="auto">
          <a:xfrm>
            <a:off x="3367498" y="2362123"/>
            <a:ext cx="2472613" cy="235818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9" tIns="121899" rIns="0" bIns="91440" numCol="1" rtlCol="0" anchor="b" anchorCtr="0" compatLnSpc="1">
            <a:prstTxWarp prst="textNoShape">
              <a:avLst/>
            </a:prstTxWarp>
          </a:bodyPr>
          <a:lstStyle/>
          <a:p>
            <a:pPr defTabSz="914061" fontAlgn="base">
              <a:spcBef>
                <a:spcPct val="0"/>
              </a:spcBef>
              <a:spcAft>
                <a:spcPct val="0"/>
              </a:spcAft>
            </a:pPr>
            <a:r>
              <a:rPr lang="en-US" sz="2000" dirty="0">
                <a:gradFill>
                  <a:gsLst>
                    <a:gs pos="0">
                      <a:srgbClr val="FFFFFF"/>
                    </a:gs>
                    <a:gs pos="100000">
                      <a:srgbClr val="FFFFFF"/>
                    </a:gs>
                  </a:gsLst>
                  <a:lin ang="5400000" scaled="0"/>
                </a:gradFill>
              </a:rPr>
              <a:t>Azure SQL Database</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3584" y="2716143"/>
            <a:ext cx="1520439" cy="1219200"/>
          </a:xfrm>
          <a:prstGeom prst="rect">
            <a:avLst/>
          </a:prstGeom>
        </p:spPr>
      </p:pic>
      <p:sp>
        <p:nvSpPr>
          <p:cNvPr id="14" name="Title 2"/>
          <p:cNvSpPr txBox="1">
            <a:spLocks/>
          </p:cNvSpPr>
          <p:nvPr/>
        </p:nvSpPr>
        <p:spPr>
          <a:xfrm>
            <a:off x="519113" y="228600"/>
            <a:ext cx="10405972"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pPr defTabSz="914325"/>
            <a:r>
              <a:rPr lang="en-US" dirty="0">
                <a:gradFill>
                  <a:gsLst>
                    <a:gs pos="1250">
                      <a:schemeClr val="tx1"/>
                    </a:gs>
                    <a:gs pos="100000">
                      <a:schemeClr val="tx1"/>
                    </a:gs>
                  </a:gsLst>
                  <a:lin ang="5400000" scaled="0"/>
                </a:gradFill>
                <a:latin typeface="+mj-lt"/>
              </a:rPr>
              <a:t>Azure Data Management</a:t>
            </a:r>
          </a:p>
        </p:txBody>
      </p:sp>
    </p:spTree>
    <p:extLst>
      <p:ext uri="{BB962C8B-B14F-4D97-AF65-F5344CB8AC3E}">
        <p14:creationId xmlns:p14="http://schemas.microsoft.com/office/powerpoint/2010/main" val="364087828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SvaLDtmUU66_P77TKzF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v4deLnlAUO9xkfqQhrf6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QJldq5fNEal85JrzBzF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SvaLDtmUU66_P77TKzF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2K7qdWtrUuw_8YwPFRAJg"/>
</p:tagLst>
</file>

<file path=ppt/theme/theme1.xml><?xml version="1.0" encoding="utf-8"?>
<a:theme xmlns:a="http://schemas.openxmlformats.org/drawingml/2006/main" name="Cloud-Ready Data Services">
  <a:themeElements>
    <a:clrScheme name="TechEd 2012 Windows Azure 16x9">
      <a:dk1>
        <a:srgbClr val="000000"/>
      </a:dk1>
      <a:lt1>
        <a:srgbClr val="FFFFFF"/>
      </a:lt1>
      <a:dk2>
        <a:srgbClr val="363535"/>
      </a:dk2>
      <a:lt2>
        <a:srgbClr val="80BEE4"/>
      </a:lt2>
      <a:accent1>
        <a:srgbClr val="3397D3"/>
      </a:accent1>
      <a:accent2>
        <a:srgbClr val="E7B921"/>
      </a:accent2>
      <a:accent3>
        <a:srgbClr val="94C949"/>
      </a:accent3>
      <a:accent4>
        <a:srgbClr val="ED5326"/>
      </a:accent4>
      <a:accent5>
        <a:srgbClr val="3BBEB4"/>
      </a:accent5>
      <a:accent6>
        <a:srgbClr val="8E499C"/>
      </a:accent6>
      <a:hlink>
        <a:srgbClr val="3BBEB4"/>
      </a:hlink>
      <a:folHlink>
        <a:srgbClr val="3397D3"/>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Accent Color Transition Slides">
  <a:themeElements>
    <a:clrScheme name="TechEd 2012 Windows Azure 16x9">
      <a:dk1>
        <a:srgbClr val="000000"/>
      </a:dk1>
      <a:lt1>
        <a:srgbClr val="FFFFFF"/>
      </a:lt1>
      <a:dk2>
        <a:srgbClr val="363535"/>
      </a:dk2>
      <a:lt2>
        <a:srgbClr val="878585"/>
      </a:lt2>
      <a:accent1>
        <a:srgbClr val="3397D3"/>
      </a:accent1>
      <a:accent2>
        <a:srgbClr val="E7B921"/>
      </a:accent2>
      <a:accent3>
        <a:srgbClr val="94C949"/>
      </a:accent3>
      <a:accent4>
        <a:srgbClr val="ED5326"/>
      </a:accent4>
      <a:accent5>
        <a:srgbClr val="3BBEB4"/>
      </a:accent5>
      <a:accent6>
        <a:srgbClr val="8E499C"/>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TechEd_WindowsAzure_Template_16x9">
  <a:themeElements>
    <a:clrScheme name="TechEd 2012 Windows Azure 16x9">
      <a:dk1>
        <a:srgbClr val="000000"/>
      </a:dk1>
      <a:lt1>
        <a:srgbClr val="FFFFFF"/>
      </a:lt1>
      <a:dk2>
        <a:srgbClr val="363535"/>
      </a:dk2>
      <a:lt2>
        <a:srgbClr val="80BEE4"/>
      </a:lt2>
      <a:accent1>
        <a:srgbClr val="3397D3"/>
      </a:accent1>
      <a:accent2>
        <a:srgbClr val="E7B921"/>
      </a:accent2>
      <a:accent3>
        <a:srgbClr val="94C949"/>
      </a:accent3>
      <a:accent4>
        <a:srgbClr val="ED5326"/>
      </a:accent4>
      <a:accent5>
        <a:srgbClr val="3BBEB4"/>
      </a:accent5>
      <a:accent6>
        <a:srgbClr val="8E499C"/>
      </a:accent6>
      <a:hlink>
        <a:srgbClr val="3BBEB4"/>
      </a:hlink>
      <a:folHlink>
        <a:srgbClr val="3397D3"/>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1_TechEd_WindowsAzure_Template_16x9">
  <a:themeElements>
    <a:clrScheme name="TechEd 2012 Windows Azure 16x9">
      <a:dk1>
        <a:srgbClr val="000000"/>
      </a:dk1>
      <a:lt1>
        <a:srgbClr val="FFFFFF"/>
      </a:lt1>
      <a:dk2>
        <a:srgbClr val="363535"/>
      </a:dk2>
      <a:lt2>
        <a:srgbClr val="80BEE4"/>
      </a:lt2>
      <a:accent1>
        <a:srgbClr val="3397D3"/>
      </a:accent1>
      <a:accent2>
        <a:srgbClr val="E7B921"/>
      </a:accent2>
      <a:accent3>
        <a:srgbClr val="94C949"/>
      </a:accent3>
      <a:accent4>
        <a:srgbClr val="ED5326"/>
      </a:accent4>
      <a:accent5>
        <a:srgbClr val="3BBEB4"/>
      </a:accent5>
      <a:accent6>
        <a:srgbClr val="8E499C"/>
      </a:accent6>
      <a:hlink>
        <a:srgbClr val="3BBEB4"/>
      </a:hlink>
      <a:folHlink>
        <a:srgbClr val="3397D3"/>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ermInfo xmlns="http://schemas.microsoft.com/office/infopath/2007/PartnerControls">
          <TermName>Developer Tools, Languages ＆ Frameworks</TermName>
          <TermId>2d8ffd9b-d1c1-49cd-abfc-1c7790c77bce</TermId>
        </TermInfo>
      </Terms>
    </TrackTaxHTField0>
    <CampaignTaxHTField0 xmlns="2295e2e7-0eeb-498e-8716-217bb2ee6ee3">
      <Terms xmlns="http://schemas.microsoft.com/office/infopath/2007/PartnerControls">
        <TermInfo xmlns="http://schemas.microsoft.com/office/infopath/2007/PartnerControls">
          <TermName>Developer</TermName>
          <TermId>b60120f6-727c-4490-8d9e-a4a200637ef6</TermId>
        </TermInfo>
      </Term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Quentin Clark</External_x0020_Speaker>
    <Session_x0020_Code xmlns="2295e2e7-0eeb-498e-8716-217bb2ee6ee3">AZR208</Session_x0020_Code>
    <ProductTaxHTField0 xmlns="2295e2e7-0eeb-498e-8716-217bb2ee6ee3">
      <Terms xmlns="http://schemas.microsoft.com/office/infopath/2007/PartnerControls">
        <TermInfo xmlns="http://schemas.microsoft.com/office/infopath/2007/PartnerControls">
          <TermName>Developer Tools</TermName>
          <TermId>d0e02907-0073-4656-9df4-963e62ea9f7f</TermId>
        </TermInfo>
      </Term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Orlando</TermName>
          <TermId>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TechEd</TermName>
          <TermId>ac8fad57-eb30-43a8-b5bd-05dcf2cf2246</TermId>
        </TermInfo>
      </Terms>
    </Event1TaxHTField0>
    <AudienceTaxHTField0 xmlns="8b529f77-48ab-4581-b468-93f09345b8aa">
      <Terms xmlns="http://schemas.microsoft.com/office/infopath/2007/PartnerControls">
        <TermInfo xmlns="http://schemas.microsoft.com/office/infopath/2007/PartnerControls">
          <TermName>Developers</TermName>
          <TermId>389e14a2-def5-4335-8627-c0368c2934a2</TermId>
        </TermInfo>
        <TermInfo xmlns="http://schemas.microsoft.com/office/infopath/2007/PartnerControls">
          <TermName>IT Professionals</TermName>
          <TermId>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85</Value>
      <Value>126</Value>
      <Value>59</Value>
      <Value>34</Value>
      <Value>29</Value>
      <Value>5</Value>
      <Value>232</Value>
      <Value>231</Value>
    </TaxCatchAll>
    <Event_x0020_VenueTaxHTField0 xmlns="2295e2e7-0eeb-498e-8716-217bb2ee6ee3">
      <Terms xmlns="http://schemas.microsoft.com/office/infopath/2007/PartnerControls">
        <TermInfo xmlns="http://schemas.microsoft.com/office/infopath/2007/PartnerControls">
          <TermName>Orange County Convention Center Orlando, FL</TermName>
          <TermId>bd993e89-aa48-4695-84e0-3b53e88b1a79</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openxmlformats.org/package/2006/metadata/core-properties"/>
    <ds:schemaRef ds:uri="http://www.w3.org/XML/1998/namespace"/>
    <ds:schemaRef ds:uri="8b529f77-48ab-4581-b468-93f09345b8aa"/>
    <ds:schemaRef ds:uri="2295e2e7-0eeb-498e-8716-217bb2ee6ee3"/>
    <ds:schemaRef ds:uri="http://schemas.microsoft.com/office/infopath/2007/PartnerControls"/>
    <ds:schemaRef ds:uri="http://purl.org/dc/terms/"/>
    <ds:schemaRef ds:uri="http://schemas.microsoft.com/office/2006/documentManagement/type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A4A71FB1-3FB8-468F-9C64-2246CB74C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Cloud-Ready Data Services</Template>
  <TotalTime>2481</TotalTime>
  <Words>4484</Words>
  <Application>Microsoft Office PowerPoint</Application>
  <PresentationFormat>Custom</PresentationFormat>
  <Paragraphs>571</Paragraphs>
  <Slides>34</Slides>
  <Notes>33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39" baseType="lpstr">
      <vt:lpstr>Cloud-Ready Data Services</vt:lpstr>
      <vt:lpstr>Accent Color Transition Slides</vt:lpstr>
      <vt:lpstr>TechEd_WindowsAzure_Template_16x9</vt:lpstr>
      <vt:lpstr>1_TechEd_WindowsAzure_Template_16x9</vt:lpstr>
      <vt:lpstr>think-cell Slide</vt:lpstr>
      <vt:lpstr>Cloud-Ready Data Services</vt:lpstr>
      <vt:lpstr>cloud data services</vt:lpstr>
      <vt:lpstr>Big Data</vt:lpstr>
      <vt:lpstr>Microsoft &amp; Big Data</vt:lpstr>
      <vt:lpstr>PowerPoint Presentation</vt:lpstr>
      <vt:lpstr>SQL Server in a Virtual Machine</vt:lpstr>
      <vt:lpstr>Common Scenarios</vt:lpstr>
      <vt:lpstr>PowerPoint Presentation</vt:lpstr>
      <vt:lpstr>PowerPoint Presentation</vt:lpstr>
      <vt:lpstr>Windows Azure SQL Database</vt:lpstr>
      <vt:lpstr>Familiar and Consistent Tools</vt:lpstr>
      <vt:lpstr>PowerPoint Presentation</vt:lpstr>
      <vt:lpstr>Inside Windows Azure SQL Database</vt:lpstr>
      <vt:lpstr>SQL Federation</vt:lpstr>
      <vt:lpstr>PowerPoint Presentation</vt:lpstr>
      <vt:lpstr>Windows Azure SQL Database</vt:lpstr>
      <vt:lpstr>SQL Data Sync</vt:lpstr>
      <vt:lpstr>SQL Reporting</vt:lpstr>
      <vt:lpstr>PowerPoint Presentation</vt:lpstr>
      <vt:lpstr>Azure Table Storage</vt:lpstr>
      <vt:lpstr>Azure Table Storage</vt:lpstr>
      <vt:lpstr>PowerPoint Presentation</vt:lpstr>
      <vt:lpstr>Azure Blob Storage</vt:lpstr>
      <vt:lpstr>PowerPoint Presentation</vt:lpstr>
      <vt:lpstr>Hadoop On Windows Azure</vt:lpstr>
      <vt:lpstr>PowerPoint Presentation</vt:lpstr>
      <vt:lpstr>Summary</vt:lpstr>
      <vt:lpstr>PowerPoint Presentation</vt:lpstr>
      <vt:lpstr>Resources</vt:lpstr>
      <vt:lpstr>PowerPoint Presentation</vt:lpstr>
      <vt:lpstr>MS Tag</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Cloud-Ready Data Services</dc:title>
  <dc:subject>&lt;Event Name&gt;</dc:subject>
  <dc:creator>Scott Klein</dc:creator>
  <cp:keywords>&lt;Any Related Keywords&gt;</cp:keywords>
  <dc:description>Template: _x000d_
Formatting: _x000d_
Event Date: _x000d_
Event Location: _x000d_
Audience Type:</dc:description>
  <cp:lastModifiedBy>Shows</cp:lastModifiedBy>
  <cp:revision>217</cp:revision>
  <dcterms:created xsi:type="dcterms:W3CDTF">2012-06-04T18:43:35Z</dcterms:created>
  <dcterms:modified xsi:type="dcterms:W3CDTF">2012-06-12T10:52:08Z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59;#Developer Tools|d0e02907-0073-4656-9df4-963e62ea9f7f</vt:lpwstr>
  </property>
  <property fmtid="{D5CDD505-2E9C-101B-9397-08002B2CF9AE}" pid="4" name="Event1">
    <vt:lpwstr>126;#TechEd|ac8fad57-eb30-43a8-b5bd-05dcf2cf2246</vt:lpwstr>
  </property>
  <property fmtid="{D5CDD505-2E9C-101B-9397-08002B2CF9AE}" pid="5" name="Audience">
    <vt:lpwstr>34;#Developers|389e14a2-def5-4335-8627-c0368c2934a2;#29;#IT Professionals|990979ff-1741-4b6e-880c-9fb513214ef8</vt:lpwstr>
  </property>
  <property fmtid="{D5CDD505-2E9C-101B-9397-08002B2CF9AE}" pid="6" name="Event Venue">
    <vt:lpwstr>232;#Orange County Convention Center Orlando, FL|bd993e89-aa48-4695-84e0-3b53e88b1a79</vt:lpwstr>
  </property>
  <property fmtid="{D5CDD505-2E9C-101B-9397-08002B2CF9AE}" pid="7" name="Track">
    <vt:lpwstr>5;#Developer Tools, Languages ＆ Frameworks|2d8ffd9b-d1c1-49cd-abfc-1c7790c77bce</vt:lpwstr>
  </property>
  <property fmtid="{D5CDD505-2E9C-101B-9397-08002B2CF9AE}" pid="8" name="Event Location">
    <vt:lpwstr>231;#Orlando|99ded043-d247-43a1-9b7a-028ecd66d1eb</vt:lpwstr>
  </property>
  <property fmtid="{D5CDD505-2E9C-101B-9397-08002B2CF9AE}" pid="9" name="Campaign">
    <vt:lpwstr>85;#Developer|b60120f6-727c-4490-8d9e-a4a200637ef6</vt:lpwstr>
  </property>
</Properties>
</file>