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38"/>
  </p:notesMasterIdLst>
  <p:handoutMasterIdLst>
    <p:handoutMasterId r:id="rId39"/>
  </p:handoutMasterIdLst>
  <p:sldIdLst>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6" r:id="rId32"/>
    <p:sldId id="287" r:id="rId33"/>
    <p:sldId id="288" r:id="rId34"/>
    <p:sldId id="289" r:id="rId35"/>
    <p:sldId id="285" r:id="rId36"/>
    <p:sldId id="256" r:id="rId37"/>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4633" autoAdjust="0"/>
  </p:normalViewPr>
  <p:slideViewPr>
    <p:cSldViewPr snapToGrid="0">
      <p:cViewPr varScale="1">
        <p:scale>
          <a:sx n="108" d="100"/>
          <a:sy n="108" d="100"/>
        </p:scale>
        <p:origin x="-786" y="-90"/>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6/14/2012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6/14/2012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EA269ABE-334D-4F53-BE49-95D424746D4C}"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944468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342245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342245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4201246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C4FDB-F761-46E0-B77D-41BA8385236A}"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683940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850709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443836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378276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6/14/2012 4:53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31</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6/14/2012 4:53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solidFill>
                <a:prstClr val="black"/>
              </a:solidFill>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32</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269ABE-334D-4F53-BE49-95D424746D4C}"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506467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IN" dirty="0"/>
          </a:p>
        </p:txBody>
      </p:sp>
      <p:sp>
        <p:nvSpPr>
          <p:cNvPr id="4" name="Slide Number Placeholder 3"/>
          <p:cNvSpPr>
            <a:spLocks noGrp="1"/>
          </p:cNvSpPr>
          <p:nvPr>
            <p:ph type="sldNum" sz="quarter" idx="10"/>
          </p:nvPr>
        </p:nvSpPr>
        <p:spPr/>
        <p:txBody>
          <a:bodyPr/>
          <a:lstStyle/>
          <a:p>
            <a:fld id="{EA269ABE-334D-4F53-BE49-95D424746D4C}"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506467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7338" indent="-287338"/>
            <a:endParaRPr lang="en-US" dirty="0"/>
          </a:p>
        </p:txBody>
      </p:sp>
      <p:sp>
        <p:nvSpPr>
          <p:cNvPr id="4" name="Slide Number Placeholder 3"/>
          <p:cNvSpPr>
            <a:spLocks noGrp="1"/>
          </p:cNvSpPr>
          <p:nvPr>
            <p:ph type="sldNum" sz="quarter" idx="10"/>
          </p:nvPr>
        </p:nvSpPr>
        <p:spPr/>
        <p:txBody>
          <a:bodyPr/>
          <a:lstStyle/>
          <a:p>
            <a:fld id="{EA269ABE-334D-4F53-BE49-95D424746D4C}"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901009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342245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342245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342245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342245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3422451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Content Placeholder 5"/>
          <p:cNvSpPr>
            <a:spLocks noGrp="1"/>
          </p:cNvSpPr>
          <p:nvPr>
            <p:ph sz="quarter" idx="10" hasCustomPrompt="1"/>
          </p:nvPr>
        </p:nvSpPr>
        <p:spPr>
          <a:xfrm>
            <a:off x="518192" y="228600"/>
            <a:ext cx="1485898" cy="249299"/>
          </a:xfrm>
        </p:spPr>
        <p:txBody>
          <a:bodyPr/>
          <a:lstStyle>
            <a:lvl1pPr marL="0" indent="0">
              <a:buNone/>
              <a:defRPr sz="1800" baseline="0"/>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p:nvSpPr>
        <p:spPr bwMode="auto">
          <a:xfrm>
            <a:off x="4010027" y="3187138"/>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6" name="Arrow Bar"/>
          <p:cNvSpPr/>
          <p:nvPr/>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27" name="Left Mask"/>
          <p:cNvSpPr/>
          <p:nvPr/>
        </p:nvSpPr>
        <p:spPr bwMode="auto">
          <a:xfrm>
            <a:off x="0"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p:nvSpPr>
        <p:spPr bwMode="auto">
          <a:xfrm rot="5400000">
            <a:off x="9948224" y="1873056"/>
            <a:ext cx="841375" cy="84137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pPr defTabSz="914400"/>
            <a:endParaRPr lang="en-US">
              <a:solidFill>
                <a:srgbClr val="FFFFFF"/>
              </a:solidFill>
            </a:endParaRPr>
          </a:p>
        </p:txBody>
      </p:sp>
      <p:sp>
        <p:nvSpPr>
          <p:cNvPr id="29" name="TechEd Tile"/>
          <p:cNvSpPr/>
          <p:nvPr/>
        </p:nvSpPr>
        <p:spPr bwMode="auto">
          <a:xfrm>
            <a:off x="1022072"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30" name="TechEd 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530"/>
          <a:stretch/>
        </p:blipFill>
        <p:spPr bwMode="auto">
          <a:xfrm>
            <a:off x="1401317"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p:nvGrpSpPr>
        <p:grpSpPr>
          <a:xfrm>
            <a:off x="1016508"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a:solidFill>
                  <a:srgbClr val="FFFFFF"/>
                </a:solidFill>
              </a:endParaRPr>
            </a:p>
          </p:txBody>
        </p:sp>
      </p:grpSp>
      <p:grpSp>
        <p:nvGrpSpPr>
          <p:cNvPr id="34" name="Orange Tile"/>
          <p:cNvGrpSpPr/>
          <p:nvPr/>
        </p:nvGrpSpPr>
        <p:grpSpPr>
          <a:xfrm>
            <a:off x="2514070"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a:solidFill>
                  <a:srgbClr val="FFFFFF"/>
                </a:solidFill>
              </a:endParaRPr>
            </a:p>
          </p:txBody>
        </p:sp>
      </p:grpSp>
      <p:grpSp>
        <p:nvGrpSpPr>
          <p:cNvPr id="37" name="Teal Tile"/>
          <p:cNvGrpSpPr/>
          <p:nvPr/>
        </p:nvGrpSpPr>
        <p:grpSpPr>
          <a:xfrm>
            <a:off x="1016508"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400"/>
              <a:endParaRPr lang="en-US">
                <a:solidFill>
                  <a:srgbClr val="FFFFFF"/>
                </a:solidFill>
              </a:endParaRPr>
            </a:p>
          </p:txBody>
        </p:sp>
      </p:grpSp>
      <p:grpSp>
        <p:nvGrpSpPr>
          <p:cNvPr id="5" name="Green Tile"/>
          <p:cNvGrpSpPr/>
          <p:nvPr/>
        </p:nvGrpSpPr>
        <p:grpSpPr>
          <a:xfrm>
            <a:off x="2514070"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914400"/>
              <a:endParaRPr lang="en-US">
                <a:solidFill>
                  <a:srgbClr val="FFFFFF"/>
                </a:solidFill>
              </a:endParaRPr>
            </a:p>
          </p:txBody>
        </p:sp>
      </p:grpSp>
      <p:sp useBgFill="1">
        <p:nvSpPr>
          <p:cNvPr id="43" name="Top Mask"/>
          <p:cNvSpPr/>
          <p:nvPr/>
        </p:nvSpPr>
        <p:spPr bwMode="auto">
          <a:xfrm>
            <a:off x="0" y="2"/>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44" name="Right Mask"/>
          <p:cNvSpPr/>
          <p:nvPr/>
        </p:nvSpPr>
        <p:spPr bwMode="auto">
          <a:xfrm>
            <a:off x="11172826" y="1630804"/>
            <a:ext cx="1015999"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3" y="5029202"/>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p:nvSpPr>
        <p:spPr bwMode="auto">
          <a:xfrm>
            <a:off x="1" y="6010277"/>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343937688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 id="2147483728"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0"/>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0"/>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0"/>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hyperlink" Target="http://social.msdn.microsoft.com/Forums/en-US/servicebuslabs/threads" TargetMode="External"/><Relationship Id="rId3" Type="http://schemas.openxmlformats.org/officeDocument/2006/relationships/hyperlink" Target="http://blogs.msdn.com/b/windowsazure/archive/2011/12/16/announcing-the-service-bus-eai-amp-edi-labs-release.aspx" TargetMode="External"/><Relationship Id="rId7" Type="http://schemas.openxmlformats.org/officeDocument/2006/relationships/hyperlink" Target="http://msdn.microsoft.com/en-us/library/windowsazure/hh689864.aspx" TargetMode="External"/><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hyperlink" Target="http://www.microsoft.com/download/en/details.aspx?displaylang=en&amp;id=17691" TargetMode="External"/><Relationship Id="rId5" Type="http://schemas.openxmlformats.org/officeDocument/2006/relationships/hyperlink" Target="https://edi.appfabriclabs.com/" TargetMode="External"/><Relationship Id="rId4" Type="http://schemas.openxmlformats.org/officeDocument/2006/relationships/hyperlink" Target="https://portal.appfabriclabs.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hyperlink" Target="http://www.microsoft.com/sqlserverlabs"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hyperlink" Target="http://microsoft.com/msdn"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9.emf"/><Relationship Id="rId11" Type="http://schemas.microsoft.com/office/2007/relationships/hdphoto" Target="../media/hdphoto5.wdp"/><Relationship Id="rId5" Type="http://schemas.openxmlformats.org/officeDocument/2006/relationships/hyperlink" Target="http://northamerica.msteched.com/" TargetMode="External"/><Relationship Id="rId10" Type="http://schemas.openxmlformats.org/officeDocument/2006/relationships/image" Target="../media/image21.png"/><Relationship Id="rId4" Type="http://schemas.microsoft.com/office/2007/relationships/hdphoto" Target="../media/hdphoto4.wdp"/><Relationship Id="rId9" Type="http://schemas.openxmlformats.org/officeDocument/2006/relationships/hyperlink" Target="http://microsoft.com/technet"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 Id="rId9"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1452" y="3539705"/>
            <a:ext cx="6718301" cy="1232464"/>
          </a:xfrm>
        </p:spPr>
        <p:txBody>
          <a:bodyPr/>
          <a:lstStyle/>
          <a:p>
            <a:r>
              <a:rPr lang="en-US" dirty="0" smtClean="0"/>
              <a:t>Building Integration Solutions using BizTalk </a:t>
            </a:r>
            <a:br>
              <a:rPr lang="en-US" dirty="0" smtClean="0"/>
            </a:br>
            <a:r>
              <a:rPr lang="en-US" dirty="0" smtClean="0"/>
              <a:t>On-Premises and on Azure </a:t>
            </a:r>
            <a:endParaRPr lang="en-US" dirty="0"/>
          </a:p>
        </p:txBody>
      </p:sp>
      <p:sp>
        <p:nvSpPr>
          <p:cNvPr id="3" name="Subtitle 2"/>
          <p:cNvSpPr>
            <a:spLocks noGrp="1"/>
          </p:cNvSpPr>
          <p:nvPr>
            <p:ph type="subTitle" idx="1"/>
          </p:nvPr>
        </p:nvSpPr>
        <p:spPr>
          <a:xfrm>
            <a:off x="4181453" y="5336933"/>
            <a:ext cx="6870702" cy="463255"/>
          </a:xfrm>
        </p:spPr>
        <p:txBody>
          <a:bodyPr/>
          <a:lstStyle/>
          <a:p>
            <a:r>
              <a:rPr lang="en-US" dirty="0" err="1" smtClean="0"/>
              <a:t>Javed</a:t>
            </a:r>
            <a:r>
              <a:rPr lang="en-US" dirty="0" smtClean="0"/>
              <a:t> </a:t>
            </a:r>
            <a:r>
              <a:rPr lang="en-US" dirty="0" err="1" smtClean="0"/>
              <a:t>Sikander</a:t>
            </a:r>
            <a:r>
              <a:rPr lang="en-US" dirty="0" smtClean="0"/>
              <a:t>			Rajesh </a:t>
            </a:r>
            <a:r>
              <a:rPr lang="en-US" dirty="0" err="1" smtClean="0"/>
              <a:t>Ramamirtham</a:t>
            </a:r>
            <a:endParaRPr lang="en-US" dirty="0" smtClean="0"/>
          </a:p>
          <a:p>
            <a:r>
              <a:rPr lang="en-US" dirty="0" smtClean="0"/>
              <a:t>Group Program Manager		Program Manager</a:t>
            </a:r>
            <a:endParaRPr lang="en-US" dirty="0"/>
          </a:p>
        </p:txBody>
      </p:sp>
      <p:sp>
        <p:nvSpPr>
          <p:cNvPr id="6" name="TextBox 5"/>
          <p:cNvSpPr txBox="1"/>
          <p:nvPr/>
        </p:nvSpPr>
        <p:spPr>
          <a:xfrm>
            <a:off x="521208" y="228600"/>
            <a:ext cx="800155" cy="249299"/>
          </a:xfrm>
          <a:prstGeom prst="rect">
            <a:avLst/>
          </a:prstGeom>
          <a:noFill/>
        </p:spPr>
        <p:txBody>
          <a:bodyPr wrap="none" lIns="0" tIns="0" rIns="0" bIns="0" rtlCol="0">
            <a:spAutoFit/>
          </a:bodyPr>
          <a:lstStyle/>
          <a:p>
            <a:pPr>
              <a:lnSpc>
                <a:spcPct val="90000"/>
              </a:lnSpc>
              <a:spcBef>
                <a:spcPct val="20000"/>
              </a:spcBef>
              <a:buSzPct val="90000"/>
            </a:pPr>
            <a:r>
              <a:rPr lang="en-US" dirty="0" smtClean="0">
                <a:solidFill>
                  <a:schemeClr val="tx1">
                    <a:alpha val="99000"/>
                  </a:schemeClr>
                </a:solidFill>
              </a:rPr>
              <a:t>AZR211</a:t>
            </a:r>
          </a:p>
        </p:txBody>
      </p:sp>
    </p:spTree>
    <p:extLst>
      <p:ext uri="{BB962C8B-B14F-4D97-AF65-F5344CB8AC3E}">
        <p14:creationId xmlns:p14="http://schemas.microsoft.com/office/powerpoint/2010/main" val="97166117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BizTalk on-</a:t>
            </a:r>
            <a:r>
              <a:rPr lang="en-US" dirty="0" err="1" smtClean="0"/>
              <a:t>prem</a:t>
            </a:r>
            <a:r>
              <a:rPr lang="en-US" dirty="0" smtClean="0"/>
              <a:t>, BizTalk </a:t>
            </a:r>
            <a:r>
              <a:rPr lang="en-US" dirty="0" err="1" smtClean="0"/>
              <a:t>IaaS</a:t>
            </a:r>
            <a:endParaRPr lang="en-US" dirty="0"/>
          </a:p>
        </p:txBody>
      </p:sp>
      <p:grpSp>
        <p:nvGrpSpPr>
          <p:cNvPr id="4" name="Group 3"/>
          <p:cNvGrpSpPr/>
          <p:nvPr/>
        </p:nvGrpSpPr>
        <p:grpSpPr>
          <a:xfrm>
            <a:off x="519113" y="1447799"/>
            <a:ext cx="11130193" cy="2637950"/>
            <a:chOff x="671512" y="1600199"/>
            <a:chExt cx="11130193" cy="2637950"/>
          </a:xfrm>
        </p:grpSpPr>
        <p:sp>
          <p:nvSpPr>
            <p:cNvPr id="5" name="Content Placeholder 2"/>
            <p:cNvSpPr txBox="1">
              <a:spLocks/>
            </p:cNvSpPr>
            <p:nvPr/>
          </p:nvSpPr>
          <p:spPr>
            <a:xfrm>
              <a:off x="671512" y="2514600"/>
              <a:ext cx="5498917" cy="1723549"/>
            </a:xfrm>
            <a:prstGeom prst="rect">
              <a:avLst/>
            </a:prstGeom>
          </p:spPr>
          <p:txBody>
            <a:bodyPr vert="horz" wrap="square" lIns="0" tIns="91440" rIns="0" bIns="0" rtlCol="0">
              <a:sp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7338" indent="-287338"/>
              <a:r>
                <a:rPr lang="en-US" sz="2000" spc="-30" dirty="0">
                  <a:gradFill>
                    <a:gsLst>
                      <a:gs pos="0">
                        <a:srgbClr val="FFFFFF"/>
                      </a:gs>
                      <a:gs pos="86000">
                        <a:srgbClr val="FFFFFF"/>
                      </a:gs>
                    </a:gsLst>
                    <a:lin ang="5400000" scaled="0"/>
                  </a:gradFill>
                </a:rPr>
                <a:t>Platform updates: VS 2012 experience</a:t>
              </a:r>
            </a:p>
            <a:p>
              <a:pPr marL="287338" indent="-287338"/>
              <a:r>
                <a:rPr lang="en-US" sz="2000" spc="-30" dirty="0" smtClean="0">
                  <a:gradFill>
                    <a:gsLst>
                      <a:gs pos="0">
                        <a:srgbClr val="FFFFFF"/>
                      </a:gs>
                      <a:gs pos="86000">
                        <a:srgbClr val="FFFFFF"/>
                      </a:gs>
                    </a:gsLst>
                    <a:lin ang="5400000" scaled="0"/>
                  </a:gradFill>
                </a:rPr>
                <a:t>BizTalk </a:t>
              </a:r>
              <a:r>
                <a:rPr lang="en-US" sz="2000" spc="-30" dirty="0" err="1">
                  <a:gradFill>
                    <a:gsLst>
                      <a:gs pos="0">
                        <a:srgbClr val="FFFFFF"/>
                      </a:gs>
                      <a:gs pos="86000">
                        <a:srgbClr val="FFFFFF"/>
                      </a:gs>
                    </a:gsLst>
                    <a:lin ang="5400000" scaled="0"/>
                  </a:gradFill>
                </a:rPr>
                <a:t>IaaS</a:t>
              </a:r>
              <a:r>
                <a:rPr lang="en-US" sz="2000" spc="-30" dirty="0">
                  <a:gradFill>
                    <a:gsLst>
                      <a:gs pos="0">
                        <a:srgbClr val="FFFFFF"/>
                      </a:gs>
                      <a:gs pos="86000">
                        <a:srgbClr val="FFFFFF"/>
                      </a:gs>
                    </a:gsLst>
                    <a:lin ang="5400000" scaled="0"/>
                  </a:gradFill>
                </a:rPr>
                <a:t> developer </a:t>
              </a:r>
              <a:r>
                <a:rPr lang="en-US" sz="2000" spc="-30" dirty="0" smtClean="0">
                  <a:gradFill>
                    <a:gsLst>
                      <a:gs pos="0">
                        <a:srgbClr val="FFFFFF"/>
                      </a:gs>
                      <a:gs pos="86000">
                        <a:srgbClr val="FFFFFF"/>
                      </a:gs>
                    </a:gsLst>
                    <a:lin ang="5400000" scaled="0"/>
                  </a:gradFill>
                </a:rPr>
                <a:t>environment</a:t>
              </a:r>
            </a:p>
            <a:p>
              <a:pPr marL="287338" indent="-287338"/>
              <a:r>
                <a:rPr lang="en-US" sz="2000" spc="-30" dirty="0" smtClean="0">
                  <a:gradFill>
                    <a:gsLst>
                      <a:gs pos="0">
                        <a:srgbClr val="FFFFFF"/>
                      </a:gs>
                      <a:gs pos="86000">
                        <a:srgbClr val="FFFFFF"/>
                      </a:gs>
                    </a:gsLst>
                    <a:lin ang="5400000" scaled="0"/>
                  </a:gradFill>
                </a:rPr>
                <a:t>BizTalk consuming REST Services</a:t>
              </a:r>
              <a:endParaRPr lang="en-US" sz="2000" spc="-30" dirty="0">
                <a:gradFill>
                  <a:gsLst>
                    <a:gs pos="0">
                      <a:srgbClr val="FFFFFF"/>
                    </a:gs>
                    <a:gs pos="86000">
                      <a:srgbClr val="FFFFFF"/>
                    </a:gs>
                  </a:gsLst>
                  <a:lin ang="5400000" scaled="0"/>
                </a:gradFill>
              </a:endParaRPr>
            </a:p>
            <a:p>
              <a:pPr marL="287338" indent="-287338"/>
              <a:r>
                <a:rPr lang="en-US" sz="2000" spc="-30" dirty="0" smtClean="0">
                  <a:gradFill>
                    <a:gsLst>
                      <a:gs pos="0">
                        <a:srgbClr val="FFFFFF"/>
                      </a:gs>
                      <a:gs pos="86000">
                        <a:srgbClr val="FFFFFF"/>
                      </a:gs>
                    </a:gsLst>
                    <a:lin ang="5400000" scaled="0"/>
                  </a:gradFill>
                </a:rPr>
                <a:t>Adapter improvements</a:t>
              </a:r>
            </a:p>
            <a:p>
              <a:pPr marL="287338" indent="-287338"/>
              <a:r>
                <a:rPr lang="en-US" sz="2000" spc="-30" dirty="0" smtClean="0">
                  <a:gradFill>
                    <a:gsLst>
                      <a:gs pos="0">
                        <a:srgbClr val="FFFFFF"/>
                      </a:gs>
                      <a:gs pos="86000">
                        <a:srgbClr val="FFFFFF"/>
                      </a:gs>
                    </a:gsLst>
                    <a:lin ang="5400000" scaled="0"/>
                  </a:gradFill>
                </a:rPr>
                <a:t>ESB Toolkit dynamic send port improvements</a:t>
              </a:r>
              <a:endParaRPr lang="en-US" sz="2000" spc="-30" dirty="0">
                <a:gradFill>
                  <a:gsLst>
                    <a:gs pos="0">
                      <a:srgbClr val="FFFFFF"/>
                    </a:gs>
                    <a:gs pos="86000">
                      <a:srgbClr val="FFFFFF"/>
                    </a:gs>
                  </a:gsLst>
                  <a:lin ang="5400000" scaled="0"/>
                </a:gradFill>
              </a:endParaRPr>
            </a:p>
          </p:txBody>
        </p:sp>
        <p:sp>
          <p:nvSpPr>
            <p:cNvPr id="6" name="Content Placeholder 5"/>
            <p:cNvSpPr txBox="1">
              <a:spLocks/>
            </p:cNvSpPr>
            <p:nvPr/>
          </p:nvSpPr>
          <p:spPr>
            <a:xfrm>
              <a:off x="671512" y="1600199"/>
              <a:ext cx="11130193" cy="914400"/>
            </a:xfrm>
            <a:prstGeom prst="rect">
              <a:avLst/>
            </a:prstGeom>
            <a:solidFill>
              <a:schemeClr val="accent3"/>
            </a:solidFill>
          </p:spPr>
          <p:txBody>
            <a:bodyPr vert="horz" wrap="square" lIns="91440" tIns="91440" rIns="91440" bIns="91440" rtlCol="0" anchor="ctr" anchorCtr="0">
              <a:no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800" spc="-70" dirty="0">
                  <a:gradFill>
                    <a:gsLst>
                      <a:gs pos="0">
                        <a:srgbClr val="FFFFFF"/>
                      </a:gs>
                      <a:gs pos="86000">
                        <a:srgbClr val="FFFFFF"/>
                      </a:gs>
                    </a:gsLst>
                    <a:lin ang="5400000" scaled="0"/>
                  </a:gradFill>
                </a:rPr>
                <a:t>Capabilities demonstrated</a:t>
              </a:r>
            </a:p>
          </p:txBody>
        </p:sp>
      </p:grpSp>
    </p:spTree>
    <p:extLst>
      <p:ext uri="{BB962C8B-B14F-4D97-AF65-F5344CB8AC3E}">
        <p14:creationId xmlns:p14="http://schemas.microsoft.com/office/powerpoint/2010/main" val="354057182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17525" y="2886075"/>
            <a:ext cx="5575300" cy="2659190"/>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sz="9600" dirty="0">
                <a:gradFill flip="none" rotWithShape="1">
                  <a:gsLst>
                    <a:gs pos="0">
                      <a:srgbClr val="FFFFFF"/>
                    </a:gs>
                    <a:gs pos="86000">
                      <a:srgbClr val="FFFFFF"/>
                    </a:gs>
                  </a:gsLst>
                  <a:lin ang="5400000" scaled="0"/>
                  <a:tileRect/>
                </a:gradFill>
                <a:latin typeface="Segoe UI Light" pitchFamily="34" charset="0"/>
              </a:rPr>
              <a:t>BizTalk </a:t>
            </a:r>
            <a:r>
              <a:rPr sz="9600" dirty="0" err="1">
                <a:gradFill flip="none" rotWithShape="1">
                  <a:gsLst>
                    <a:gs pos="0">
                      <a:srgbClr val="FFFFFF"/>
                    </a:gs>
                    <a:gs pos="86000">
                      <a:srgbClr val="FFFFFF"/>
                    </a:gs>
                  </a:gsLst>
                  <a:lin ang="5400000" scaled="0"/>
                  <a:tileRect/>
                </a:gradFill>
                <a:latin typeface="Segoe UI Light" pitchFamily="34" charset="0"/>
              </a:rPr>
              <a:t>PaaS</a:t>
            </a:r>
            <a:endParaRPr sz="9600" dirty="0">
              <a:gradFill flip="none" rotWithShape="1">
                <a:gsLst>
                  <a:gs pos="0">
                    <a:srgbClr val="FFFFFF"/>
                  </a:gs>
                  <a:gs pos="86000">
                    <a:srgbClr val="FFFFFF"/>
                  </a:gs>
                </a:gsLst>
                <a:lin ang="5400000" scaled="0"/>
                <a:tileRect/>
              </a:gradFill>
              <a:latin typeface="Segoe UI Light" pitchFamily="34" charset="0"/>
            </a:endParaRPr>
          </a:p>
        </p:txBody>
      </p:sp>
    </p:spTree>
    <p:extLst>
      <p:ext uri="{BB962C8B-B14F-4D97-AF65-F5344CB8AC3E}">
        <p14:creationId xmlns:p14="http://schemas.microsoft.com/office/powerpoint/2010/main" val="428675704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609398"/>
          </a:xfrm>
        </p:spPr>
        <p:txBody>
          <a:bodyPr/>
          <a:lstStyle/>
          <a:p>
            <a:r>
              <a:rPr lang="en-US" dirty="0" smtClean="0"/>
              <a:t>BizTalk </a:t>
            </a:r>
            <a:r>
              <a:rPr lang="en-US" dirty="0" err="1" smtClean="0"/>
              <a:t>PaaS</a:t>
            </a:r>
            <a:r>
              <a:rPr lang="en-US" dirty="0" smtClean="0"/>
              <a:t>: Azure EAI &amp; EDI Services</a:t>
            </a:r>
            <a:endParaRPr lang="en-US" dirty="0"/>
          </a:p>
        </p:txBody>
      </p:sp>
      <p:sp>
        <p:nvSpPr>
          <p:cNvPr id="29" name="Rectangle 28"/>
          <p:cNvSpPr/>
          <p:nvPr/>
        </p:nvSpPr>
        <p:spPr bwMode="auto">
          <a:xfrm>
            <a:off x="506475" y="1469050"/>
            <a:ext cx="3597174" cy="837964"/>
          </a:xfrm>
          <a:prstGeom prst="rect">
            <a:avLst/>
          </a:prstGeom>
          <a:solidFill>
            <a:schemeClr val="accent5"/>
          </a:solidFill>
        </p:spPr>
        <p:txBody>
          <a:bodyPr vert="horz" wrap="square" lIns="91440" tIns="91440" rIns="91440" bIns="91440" rtlCol="0" anchor="ctr" anchorCtr="0">
            <a:noAutofit/>
          </a:bodyPr>
          <a:lstStyle/>
          <a:p>
            <a:pPr>
              <a:lnSpc>
                <a:spcPct val="90000"/>
              </a:lnSpc>
              <a:spcBef>
                <a:spcPct val="20000"/>
              </a:spcBef>
              <a:buSzPct val="90000"/>
            </a:pPr>
            <a:r>
              <a:rPr lang="en-US" sz="2400" spc="-70" dirty="0">
                <a:gradFill>
                  <a:gsLst>
                    <a:gs pos="0">
                      <a:srgbClr val="FFFFFF"/>
                    </a:gs>
                    <a:gs pos="86000">
                      <a:srgbClr val="FFFFFF"/>
                    </a:gs>
                  </a:gsLst>
                  <a:lin ang="5400000" scaled="0"/>
                </a:gradFill>
              </a:rPr>
              <a:t>Rich Message Processing</a:t>
            </a:r>
          </a:p>
        </p:txBody>
      </p:sp>
      <p:sp>
        <p:nvSpPr>
          <p:cNvPr id="14" name="TextBox 13"/>
          <p:cNvSpPr txBox="1"/>
          <p:nvPr/>
        </p:nvSpPr>
        <p:spPr>
          <a:xfrm>
            <a:off x="506475" y="2322580"/>
            <a:ext cx="3657601" cy="2022092"/>
          </a:xfrm>
          <a:prstGeom prst="rect">
            <a:avLst/>
          </a:prstGeom>
          <a:noFill/>
        </p:spPr>
        <p:txBody>
          <a:bodyPr wrap="square" lIns="0" tIns="0" rIns="0" bIns="0" rtlCol="0">
            <a:spAutoFit/>
          </a:bodyPr>
          <a:lstStyle/>
          <a:p>
            <a:pPr marL="287338" indent="-287338">
              <a:lnSpc>
                <a:spcPct val="90000"/>
              </a:lnSpc>
              <a:spcBef>
                <a:spcPct val="20000"/>
              </a:spcBef>
              <a:buSzPct val="90000"/>
              <a:buFontTx/>
              <a:buBlip>
                <a:blip r:embed="rId3"/>
              </a:buBlip>
            </a:pPr>
            <a:r>
              <a:rPr lang="en-US" spc="-30" dirty="0">
                <a:gradFill>
                  <a:gsLst>
                    <a:gs pos="0">
                      <a:srgbClr val="FFFFFF"/>
                    </a:gs>
                    <a:gs pos="86000">
                      <a:srgbClr val="FFFFFF"/>
                    </a:gs>
                  </a:gsLst>
                  <a:lin ang="5400000" scaled="0"/>
                </a:gradFill>
              </a:rPr>
              <a:t>Sequence of activities to perform impedance mismatch</a:t>
            </a:r>
          </a:p>
          <a:p>
            <a:pPr marL="287338" indent="-287338">
              <a:lnSpc>
                <a:spcPct val="90000"/>
              </a:lnSpc>
              <a:spcBef>
                <a:spcPct val="20000"/>
              </a:spcBef>
              <a:buSzPct val="90000"/>
              <a:buFontTx/>
              <a:buBlip>
                <a:blip r:embed="rId3"/>
              </a:buBlip>
            </a:pPr>
            <a:r>
              <a:rPr lang="en-US" spc="-30" dirty="0">
                <a:gradFill>
                  <a:gsLst>
                    <a:gs pos="0">
                      <a:srgbClr val="FFFFFF"/>
                    </a:gs>
                    <a:gs pos="86000">
                      <a:srgbClr val="FFFFFF"/>
                    </a:gs>
                  </a:gsLst>
                  <a:lin ang="5400000" scaled="0"/>
                </a:gradFill>
              </a:rPr>
              <a:t>Disassembly</a:t>
            </a:r>
          </a:p>
          <a:p>
            <a:pPr marL="287338" indent="-287338">
              <a:lnSpc>
                <a:spcPct val="90000"/>
              </a:lnSpc>
              <a:spcBef>
                <a:spcPct val="20000"/>
              </a:spcBef>
              <a:buSzPct val="90000"/>
              <a:buFontTx/>
              <a:buBlip>
                <a:blip r:embed="rId3"/>
              </a:buBlip>
            </a:pPr>
            <a:r>
              <a:rPr lang="en-US" spc="-30" dirty="0">
                <a:gradFill>
                  <a:gsLst>
                    <a:gs pos="0">
                      <a:srgbClr val="FFFFFF"/>
                    </a:gs>
                    <a:gs pos="86000">
                      <a:srgbClr val="FFFFFF"/>
                    </a:gs>
                  </a:gsLst>
                  <a:lin ang="5400000" scaled="0"/>
                </a:gradFill>
              </a:rPr>
              <a:t>Message Validation</a:t>
            </a:r>
          </a:p>
          <a:p>
            <a:pPr marL="287338" indent="-287338">
              <a:lnSpc>
                <a:spcPct val="90000"/>
              </a:lnSpc>
              <a:spcBef>
                <a:spcPct val="20000"/>
              </a:spcBef>
              <a:buSzPct val="90000"/>
              <a:buFontTx/>
              <a:buBlip>
                <a:blip r:embed="rId3"/>
              </a:buBlip>
            </a:pPr>
            <a:r>
              <a:rPr lang="en-US" spc="-30" dirty="0">
                <a:gradFill>
                  <a:gsLst>
                    <a:gs pos="0">
                      <a:srgbClr val="FFFFFF"/>
                    </a:gs>
                    <a:gs pos="86000">
                      <a:srgbClr val="FFFFFF"/>
                    </a:gs>
                  </a:gsLst>
                  <a:lin ang="5400000" scaled="0"/>
                </a:gradFill>
              </a:rPr>
              <a:t>Transforms</a:t>
            </a:r>
          </a:p>
          <a:p>
            <a:pPr marL="287338" indent="-287338">
              <a:lnSpc>
                <a:spcPct val="90000"/>
              </a:lnSpc>
              <a:spcBef>
                <a:spcPct val="20000"/>
              </a:spcBef>
              <a:buSzPct val="90000"/>
              <a:buFontTx/>
              <a:buBlip>
                <a:blip r:embed="rId3"/>
              </a:buBlip>
            </a:pPr>
            <a:r>
              <a:rPr lang="en-US" spc="-30" dirty="0">
                <a:gradFill>
                  <a:gsLst>
                    <a:gs pos="0">
                      <a:srgbClr val="FFFFFF"/>
                    </a:gs>
                    <a:gs pos="86000">
                      <a:srgbClr val="FFFFFF"/>
                    </a:gs>
                  </a:gsLst>
                  <a:lin ang="5400000" scaled="0"/>
                </a:gradFill>
              </a:rPr>
              <a:t>Content based Routing</a:t>
            </a:r>
          </a:p>
          <a:p>
            <a:pPr marL="287338" indent="-287338">
              <a:lnSpc>
                <a:spcPct val="90000"/>
              </a:lnSpc>
              <a:spcBef>
                <a:spcPct val="20000"/>
              </a:spcBef>
              <a:buSzPct val="90000"/>
              <a:buFontTx/>
              <a:buBlip>
                <a:blip r:embed="rId3"/>
              </a:buBlip>
            </a:pPr>
            <a:r>
              <a:rPr lang="en-US" spc="-30" dirty="0">
                <a:gradFill>
                  <a:gsLst>
                    <a:gs pos="0">
                      <a:srgbClr val="FFFFFF"/>
                    </a:gs>
                    <a:gs pos="86000">
                      <a:srgbClr val="FFFFFF"/>
                    </a:gs>
                  </a:gsLst>
                  <a:lin ang="5400000" scaled="0"/>
                </a:gradFill>
              </a:rPr>
              <a:t>Hosting custom code</a:t>
            </a:r>
          </a:p>
        </p:txBody>
      </p:sp>
      <p:sp>
        <p:nvSpPr>
          <p:cNvPr id="26" name="TextBox 25"/>
          <p:cNvSpPr txBox="1"/>
          <p:nvPr/>
        </p:nvSpPr>
        <p:spPr>
          <a:xfrm>
            <a:off x="506475" y="5135598"/>
            <a:ext cx="3276600" cy="553998"/>
          </a:xfrm>
          <a:prstGeom prst="rect">
            <a:avLst/>
          </a:prstGeom>
          <a:noFill/>
        </p:spPr>
        <p:txBody>
          <a:bodyPr wrap="square" lIns="0" tIns="0" rIns="0" bIns="0" rtlCol="0">
            <a:spAutoFit/>
          </a:bodyPr>
          <a:lstStyle/>
          <a:p>
            <a:pPr marL="287338" indent="-287338">
              <a:lnSpc>
                <a:spcPct val="90000"/>
              </a:lnSpc>
              <a:spcBef>
                <a:spcPct val="20000"/>
              </a:spcBef>
              <a:buSzPct val="90000"/>
              <a:buFontTx/>
              <a:buBlip>
                <a:blip r:embed="rId3"/>
              </a:buBlip>
            </a:pPr>
            <a:r>
              <a:rPr lang="en-US" spc="-30" dirty="0">
                <a:gradFill>
                  <a:gsLst>
                    <a:gs pos="0">
                      <a:srgbClr val="FFFFFF"/>
                    </a:gs>
                    <a:gs pos="86000">
                      <a:srgbClr val="FFFFFF"/>
                    </a:gs>
                  </a:gsLst>
                  <a:lin ang="5400000" scaled="0"/>
                </a:gradFill>
              </a:rPr>
              <a:t>EAI Bridges</a:t>
            </a:r>
          </a:p>
          <a:p>
            <a:pPr marL="287338" indent="-287338">
              <a:lnSpc>
                <a:spcPct val="90000"/>
              </a:lnSpc>
              <a:spcBef>
                <a:spcPct val="20000"/>
              </a:spcBef>
              <a:buSzPct val="90000"/>
              <a:buFontTx/>
              <a:buBlip>
                <a:blip r:embed="rId3"/>
              </a:buBlip>
            </a:pPr>
            <a:r>
              <a:rPr lang="en-US" spc="-30" dirty="0">
                <a:gradFill>
                  <a:gsLst>
                    <a:gs pos="0">
                      <a:srgbClr val="FFFFFF"/>
                    </a:gs>
                    <a:gs pos="86000">
                      <a:srgbClr val="FFFFFF"/>
                    </a:gs>
                  </a:gsLst>
                  <a:lin ang="5400000" scaled="0"/>
                </a:gradFill>
              </a:rPr>
              <a:t>Transforms</a:t>
            </a:r>
          </a:p>
        </p:txBody>
      </p:sp>
      <p:sp>
        <p:nvSpPr>
          <p:cNvPr id="33" name="Rectangle 32"/>
          <p:cNvSpPr/>
          <p:nvPr/>
        </p:nvSpPr>
        <p:spPr bwMode="auto">
          <a:xfrm>
            <a:off x="4283765" y="1469050"/>
            <a:ext cx="3597174" cy="837964"/>
          </a:xfrm>
          <a:prstGeom prst="rect">
            <a:avLst/>
          </a:prstGeom>
          <a:solidFill>
            <a:schemeClr val="accent5"/>
          </a:solidFill>
        </p:spPr>
        <p:txBody>
          <a:bodyPr vert="horz" wrap="square" lIns="91440" tIns="91440" rIns="91440" bIns="91440" rtlCol="0" anchor="ctr" anchorCtr="0">
            <a:noAutofit/>
          </a:bodyPr>
          <a:lstStyle/>
          <a:p>
            <a:pPr>
              <a:lnSpc>
                <a:spcPct val="90000"/>
              </a:lnSpc>
              <a:spcBef>
                <a:spcPct val="20000"/>
              </a:spcBef>
              <a:buSzPct val="90000"/>
            </a:pPr>
            <a:r>
              <a:rPr lang="en-US" sz="2400" spc="-70" dirty="0">
                <a:gradFill>
                  <a:gsLst>
                    <a:gs pos="0">
                      <a:srgbClr val="FFFFFF"/>
                    </a:gs>
                    <a:gs pos="86000">
                      <a:srgbClr val="FFFFFF"/>
                    </a:gs>
                  </a:gsLst>
                  <a:lin ang="5400000" scaled="0"/>
                </a:gradFill>
              </a:rPr>
              <a:t>Platform for B2B</a:t>
            </a:r>
          </a:p>
        </p:txBody>
      </p:sp>
      <p:sp>
        <p:nvSpPr>
          <p:cNvPr id="16" name="TextBox 15"/>
          <p:cNvSpPr txBox="1"/>
          <p:nvPr/>
        </p:nvSpPr>
        <p:spPr>
          <a:xfrm>
            <a:off x="4283765" y="2322580"/>
            <a:ext cx="3429000" cy="1052596"/>
          </a:xfrm>
          <a:prstGeom prst="rect">
            <a:avLst/>
          </a:prstGeom>
          <a:noFill/>
        </p:spPr>
        <p:txBody>
          <a:bodyPr wrap="square" lIns="0" tIns="0" rIns="0" bIns="0" rtlCol="0">
            <a:spAutoFit/>
          </a:bodyPr>
          <a:lstStyle>
            <a:defPPr>
              <a:defRPr lang="en-US"/>
            </a:defPPr>
            <a:lvl1pPr marL="287338" indent="-287338" defTabSz="914363">
              <a:lnSpc>
                <a:spcPct val="90000"/>
              </a:lnSpc>
              <a:spcBef>
                <a:spcPct val="20000"/>
              </a:spcBef>
              <a:buSzPct val="90000"/>
              <a:buBlip>
                <a:blip r:embed="rId3"/>
              </a:buBlip>
              <a:defRPr sz="2000" spc="-30">
                <a:gradFill>
                  <a:gsLst>
                    <a:gs pos="0">
                      <a:schemeClr val="tx1"/>
                    </a:gs>
                    <a:gs pos="86000">
                      <a:schemeClr val="tx1"/>
                    </a:gs>
                  </a:gsLst>
                  <a:lin ang="5400000" scaled="0"/>
                </a:gradFill>
              </a:defRPr>
            </a:lvl1pPr>
          </a:lstStyle>
          <a:p>
            <a:r>
              <a:rPr lang="en-US" sz="1800" dirty="0">
                <a:gradFill>
                  <a:gsLst>
                    <a:gs pos="0">
                      <a:srgbClr val="FFFFFF"/>
                    </a:gs>
                    <a:gs pos="86000">
                      <a:srgbClr val="FFFFFF"/>
                    </a:gs>
                  </a:gsLst>
                  <a:lin ang="5400000" scaled="0"/>
                </a:gradFill>
              </a:rPr>
              <a:t>Scalable EDI bridges for X12 and AS2</a:t>
            </a:r>
          </a:p>
          <a:p>
            <a:r>
              <a:rPr lang="en-US" sz="1800" dirty="0">
                <a:gradFill>
                  <a:gsLst>
                    <a:gs pos="0">
                      <a:srgbClr val="FFFFFF"/>
                    </a:gs>
                    <a:gs pos="86000">
                      <a:srgbClr val="FFFFFF"/>
                    </a:gs>
                  </a:gsLst>
                  <a:lin ang="5400000" scaled="0"/>
                </a:gradFill>
              </a:rPr>
              <a:t>EDI Portal for agreement management and tracking</a:t>
            </a:r>
          </a:p>
        </p:txBody>
      </p:sp>
      <p:sp>
        <p:nvSpPr>
          <p:cNvPr id="28" name="TextBox 27"/>
          <p:cNvSpPr txBox="1"/>
          <p:nvPr/>
        </p:nvSpPr>
        <p:spPr>
          <a:xfrm>
            <a:off x="4283765" y="5135598"/>
            <a:ext cx="3276600" cy="553998"/>
          </a:xfrm>
          <a:prstGeom prst="rect">
            <a:avLst/>
          </a:prstGeom>
          <a:noFill/>
        </p:spPr>
        <p:txBody>
          <a:bodyPr wrap="square" lIns="0" tIns="0" rIns="0" bIns="0" rtlCol="0">
            <a:spAutoFit/>
          </a:bodyPr>
          <a:lstStyle/>
          <a:p>
            <a:pPr marL="287338" indent="-287338">
              <a:lnSpc>
                <a:spcPct val="90000"/>
              </a:lnSpc>
              <a:spcBef>
                <a:spcPct val="20000"/>
              </a:spcBef>
              <a:buSzPct val="90000"/>
              <a:buFontTx/>
              <a:buBlip>
                <a:blip r:embed="rId3"/>
              </a:buBlip>
            </a:pPr>
            <a:r>
              <a:rPr lang="en-US" spc="-30" dirty="0">
                <a:gradFill>
                  <a:gsLst>
                    <a:gs pos="0">
                      <a:srgbClr val="FFFFFF"/>
                    </a:gs>
                    <a:gs pos="86000">
                      <a:srgbClr val="FFFFFF"/>
                    </a:gs>
                  </a:gsLst>
                  <a:lin ang="5400000" scaled="0"/>
                </a:gradFill>
              </a:rPr>
              <a:t>EDI Bridges</a:t>
            </a:r>
          </a:p>
          <a:p>
            <a:pPr marL="287338" indent="-287338">
              <a:lnSpc>
                <a:spcPct val="90000"/>
              </a:lnSpc>
              <a:spcBef>
                <a:spcPct val="20000"/>
              </a:spcBef>
              <a:buSzPct val="90000"/>
              <a:buFontTx/>
              <a:buBlip>
                <a:blip r:embed="rId3"/>
              </a:buBlip>
            </a:pPr>
            <a:r>
              <a:rPr lang="en-US" spc="-30" dirty="0">
                <a:gradFill>
                  <a:gsLst>
                    <a:gs pos="0">
                      <a:srgbClr val="FFFFFF"/>
                    </a:gs>
                    <a:gs pos="86000">
                      <a:srgbClr val="FFFFFF"/>
                    </a:gs>
                  </a:gsLst>
                  <a:lin ang="5400000" scaled="0"/>
                </a:gradFill>
              </a:rPr>
              <a:t>EDI Portal</a:t>
            </a:r>
          </a:p>
        </p:txBody>
      </p:sp>
      <p:sp>
        <p:nvSpPr>
          <p:cNvPr id="38" name="Rectangle 37"/>
          <p:cNvSpPr/>
          <p:nvPr/>
        </p:nvSpPr>
        <p:spPr bwMode="auto">
          <a:xfrm>
            <a:off x="8061094" y="1469050"/>
            <a:ext cx="3597174" cy="837964"/>
          </a:xfrm>
          <a:prstGeom prst="rect">
            <a:avLst/>
          </a:prstGeom>
          <a:solidFill>
            <a:schemeClr val="accent5"/>
          </a:solidFill>
        </p:spPr>
        <p:txBody>
          <a:bodyPr vert="horz" wrap="square" lIns="91440" tIns="91440" rIns="91440" bIns="91440" rtlCol="0" anchor="ctr" anchorCtr="0">
            <a:noAutofit/>
          </a:bodyPr>
          <a:lstStyle/>
          <a:p>
            <a:pPr>
              <a:lnSpc>
                <a:spcPct val="90000"/>
              </a:lnSpc>
              <a:spcBef>
                <a:spcPct val="20000"/>
              </a:spcBef>
              <a:buSzPct val="90000"/>
            </a:pPr>
            <a:r>
              <a:rPr lang="en-US" sz="2400" spc="-70" dirty="0">
                <a:gradFill>
                  <a:gsLst>
                    <a:gs pos="0">
                      <a:srgbClr val="FFFFFF"/>
                    </a:gs>
                    <a:gs pos="86000">
                      <a:srgbClr val="FFFFFF"/>
                    </a:gs>
                  </a:gsLst>
                  <a:lin ang="5400000" scaled="0"/>
                </a:gradFill>
              </a:rPr>
              <a:t>Build Hybrid Applications</a:t>
            </a:r>
          </a:p>
        </p:txBody>
      </p:sp>
      <p:sp>
        <p:nvSpPr>
          <p:cNvPr id="40" name="TextBox 39"/>
          <p:cNvSpPr txBox="1"/>
          <p:nvPr/>
        </p:nvSpPr>
        <p:spPr>
          <a:xfrm>
            <a:off x="8061094" y="2322580"/>
            <a:ext cx="3429000" cy="1855893"/>
          </a:xfrm>
          <a:prstGeom prst="rect">
            <a:avLst/>
          </a:prstGeom>
          <a:noFill/>
        </p:spPr>
        <p:txBody>
          <a:bodyPr wrap="square" lIns="0" tIns="0" rIns="0" bIns="0" rtlCol="0">
            <a:spAutoFit/>
          </a:bodyPr>
          <a:lstStyle>
            <a:defPPr>
              <a:defRPr lang="en-US"/>
            </a:defPPr>
            <a:lvl1pPr marL="287338" indent="-287338" defTabSz="914363">
              <a:lnSpc>
                <a:spcPct val="90000"/>
              </a:lnSpc>
              <a:spcBef>
                <a:spcPct val="20000"/>
              </a:spcBef>
              <a:buSzPct val="90000"/>
              <a:buBlip>
                <a:blip r:embed="rId3"/>
              </a:buBlip>
              <a:defRPr sz="2000" spc="-30">
                <a:gradFill>
                  <a:gsLst>
                    <a:gs pos="0">
                      <a:schemeClr val="tx1"/>
                    </a:gs>
                    <a:gs pos="86000">
                      <a:schemeClr val="tx1"/>
                    </a:gs>
                  </a:gsLst>
                  <a:lin ang="5400000" scaled="0"/>
                </a:gradFill>
              </a:defRPr>
            </a:lvl1pPr>
          </a:lstStyle>
          <a:p>
            <a:r>
              <a:rPr lang="en-US" sz="1800" dirty="0">
                <a:gradFill>
                  <a:gsLst>
                    <a:gs pos="0">
                      <a:srgbClr val="FFFFFF"/>
                    </a:gs>
                    <a:gs pos="86000">
                      <a:srgbClr val="FFFFFF"/>
                    </a:gs>
                  </a:gsLst>
                  <a:lin ang="5400000" scaled="0"/>
                </a:gradFill>
              </a:rPr>
              <a:t>Include on-premises applications, services, data in cloud applications</a:t>
            </a:r>
          </a:p>
          <a:p>
            <a:r>
              <a:rPr lang="en-US" sz="1800" dirty="0">
                <a:gradFill>
                  <a:gsLst>
                    <a:gs pos="0">
                      <a:srgbClr val="FFFFFF"/>
                    </a:gs>
                    <a:gs pos="86000">
                      <a:srgbClr val="FFFFFF"/>
                    </a:gs>
                  </a:gsLst>
                  <a:lin ang="5400000" scaled="0"/>
                </a:gradFill>
              </a:rPr>
              <a:t>Manage hybrid apps easily</a:t>
            </a:r>
          </a:p>
          <a:p>
            <a:r>
              <a:rPr lang="en-US" sz="1800" dirty="0">
                <a:gradFill>
                  <a:gsLst>
                    <a:gs pos="0">
                      <a:srgbClr val="FFFFFF"/>
                    </a:gs>
                    <a:gs pos="86000">
                      <a:srgbClr val="FFFFFF"/>
                    </a:gs>
                  </a:gsLst>
                  <a:lin ang="5400000" scaled="0"/>
                </a:gradFill>
              </a:rPr>
              <a:t>Enable store and forward scenarios in BizTalk by enabling Service Bus queues, topics</a:t>
            </a:r>
          </a:p>
        </p:txBody>
      </p:sp>
      <p:sp>
        <p:nvSpPr>
          <p:cNvPr id="42" name="TextBox 41"/>
          <p:cNvSpPr txBox="1"/>
          <p:nvPr/>
        </p:nvSpPr>
        <p:spPr>
          <a:xfrm>
            <a:off x="8061094" y="5117922"/>
            <a:ext cx="3276600" cy="553998"/>
          </a:xfrm>
          <a:prstGeom prst="rect">
            <a:avLst/>
          </a:prstGeom>
          <a:noFill/>
        </p:spPr>
        <p:txBody>
          <a:bodyPr wrap="square" lIns="0" tIns="0" rIns="0" bIns="0" rtlCol="0">
            <a:spAutoFit/>
          </a:bodyPr>
          <a:lstStyle/>
          <a:p>
            <a:pPr marL="287338" indent="-287338">
              <a:lnSpc>
                <a:spcPct val="90000"/>
              </a:lnSpc>
              <a:spcBef>
                <a:spcPct val="20000"/>
              </a:spcBef>
              <a:buSzPct val="90000"/>
              <a:buFontTx/>
              <a:buBlip>
                <a:blip r:embed="rId3"/>
              </a:buBlip>
            </a:pPr>
            <a:r>
              <a:rPr lang="en-US" spc="-30" dirty="0">
                <a:gradFill>
                  <a:gsLst>
                    <a:gs pos="0">
                      <a:srgbClr val="FFFFFF"/>
                    </a:gs>
                    <a:gs pos="86000">
                      <a:srgbClr val="FFFFFF"/>
                    </a:gs>
                  </a:gsLst>
                  <a:lin ang="5400000" scaled="0"/>
                </a:gradFill>
              </a:rPr>
              <a:t>Azure Service Bus </a:t>
            </a:r>
            <a:r>
              <a:rPr lang="en-US" spc="-30" dirty="0" smtClean="0">
                <a:gradFill>
                  <a:gsLst>
                    <a:gs pos="0">
                      <a:srgbClr val="FFFFFF"/>
                    </a:gs>
                    <a:gs pos="86000">
                      <a:srgbClr val="FFFFFF"/>
                    </a:gs>
                  </a:gsLst>
                  <a:lin ang="5400000" scaled="0"/>
                </a:gradFill>
              </a:rPr>
              <a:t>Connect</a:t>
            </a:r>
          </a:p>
          <a:p>
            <a:pPr marL="287338" indent="-287338">
              <a:lnSpc>
                <a:spcPct val="90000"/>
              </a:lnSpc>
              <a:spcBef>
                <a:spcPct val="20000"/>
              </a:spcBef>
              <a:buSzPct val="90000"/>
              <a:buFontTx/>
              <a:buBlip>
                <a:blip r:embed="rId3"/>
              </a:buBlip>
            </a:pPr>
            <a:r>
              <a:rPr lang="en-US" dirty="0">
                <a:gradFill>
                  <a:gsLst>
                    <a:gs pos="0">
                      <a:srgbClr val="FFFFFF"/>
                    </a:gs>
                    <a:gs pos="86000">
                      <a:srgbClr val="FFFFFF"/>
                    </a:gs>
                  </a:gsLst>
                  <a:lin ang="5400000" scaled="0"/>
                </a:gradFill>
              </a:rPr>
              <a:t>BizTalk Service Bus </a:t>
            </a:r>
            <a:r>
              <a:rPr lang="en-US" dirty="0" smtClean="0">
                <a:gradFill>
                  <a:gsLst>
                    <a:gs pos="0">
                      <a:srgbClr val="FFFFFF"/>
                    </a:gs>
                    <a:gs pos="86000">
                      <a:srgbClr val="FFFFFF"/>
                    </a:gs>
                  </a:gsLst>
                  <a:lin ang="5400000" scaled="0"/>
                </a:gradFill>
              </a:rPr>
              <a:t>Adapter</a:t>
            </a:r>
            <a:endParaRPr lang="en-US" dirty="0">
              <a:gradFill>
                <a:gsLst>
                  <a:gs pos="0">
                    <a:srgbClr val="FFFFFF"/>
                  </a:gs>
                  <a:gs pos="86000">
                    <a:srgbClr val="FFFFFF"/>
                  </a:gs>
                </a:gsLst>
                <a:lin ang="5400000" scaled="0"/>
              </a:gradFill>
            </a:endParaRPr>
          </a:p>
        </p:txBody>
      </p:sp>
      <p:sp>
        <p:nvSpPr>
          <p:cNvPr id="30" name="Rectangle 29"/>
          <p:cNvSpPr/>
          <p:nvPr/>
        </p:nvSpPr>
        <p:spPr bwMode="auto">
          <a:xfrm>
            <a:off x="506475" y="4839629"/>
            <a:ext cx="3597174" cy="150306"/>
          </a:xfrm>
          <a:prstGeom prst="rect">
            <a:avLst/>
          </a:prstGeom>
          <a:solidFill>
            <a:schemeClr val="accent4"/>
          </a:solidFill>
        </p:spPr>
        <p:txBody>
          <a:bodyPr vert="horz" wrap="square" lIns="91440" tIns="91440" rIns="91440" bIns="91440" rtlCol="0" anchor="ctr" anchorCtr="0">
            <a:noAutofit/>
          </a:bodyPr>
          <a:lstStyle/>
          <a:p>
            <a:pPr>
              <a:lnSpc>
                <a:spcPct val="90000"/>
              </a:lnSpc>
              <a:spcBef>
                <a:spcPct val="20000"/>
              </a:spcBef>
              <a:buSzPct val="90000"/>
            </a:pPr>
            <a:endParaRPr lang="en-US" sz="2400" spc="-70" dirty="0">
              <a:gradFill>
                <a:gsLst>
                  <a:gs pos="0">
                    <a:srgbClr val="FFFFFF"/>
                  </a:gs>
                  <a:gs pos="86000">
                    <a:srgbClr val="FFFFFF"/>
                  </a:gs>
                </a:gsLst>
                <a:lin ang="5400000" scaled="0"/>
              </a:gradFill>
            </a:endParaRPr>
          </a:p>
        </p:txBody>
      </p:sp>
      <p:sp>
        <p:nvSpPr>
          <p:cNvPr id="31" name="Rectangle 30"/>
          <p:cNvSpPr/>
          <p:nvPr/>
        </p:nvSpPr>
        <p:spPr bwMode="auto">
          <a:xfrm>
            <a:off x="4283765" y="4839629"/>
            <a:ext cx="3597174" cy="150306"/>
          </a:xfrm>
          <a:prstGeom prst="rect">
            <a:avLst/>
          </a:prstGeom>
          <a:solidFill>
            <a:schemeClr val="accent4"/>
          </a:solidFill>
        </p:spPr>
        <p:txBody>
          <a:bodyPr vert="horz" wrap="square" lIns="91440" tIns="91440" rIns="91440" bIns="91440" rtlCol="0" anchor="ctr" anchorCtr="0">
            <a:noAutofit/>
          </a:bodyPr>
          <a:lstStyle/>
          <a:p>
            <a:pPr>
              <a:lnSpc>
                <a:spcPct val="90000"/>
              </a:lnSpc>
              <a:spcBef>
                <a:spcPct val="20000"/>
              </a:spcBef>
              <a:buSzPct val="90000"/>
            </a:pPr>
            <a:endParaRPr lang="en-US" sz="2400" spc="-70" dirty="0">
              <a:gradFill>
                <a:gsLst>
                  <a:gs pos="0">
                    <a:srgbClr val="FFFFFF"/>
                  </a:gs>
                  <a:gs pos="86000">
                    <a:srgbClr val="FFFFFF"/>
                  </a:gs>
                </a:gsLst>
                <a:lin ang="5400000" scaled="0"/>
              </a:gradFill>
            </a:endParaRPr>
          </a:p>
        </p:txBody>
      </p:sp>
      <p:sp>
        <p:nvSpPr>
          <p:cNvPr id="35" name="Rectangle 34"/>
          <p:cNvSpPr/>
          <p:nvPr/>
        </p:nvSpPr>
        <p:spPr bwMode="auto">
          <a:xfrm>
            <a:off x="8061094" y="4839629"/>
            <a:ext cx="3597174" cy="150306"/>
          </a:xfrm>
          <a:prstGeom prst="rect">
            <a:avLst/>
          </a:prstGeom>
          <a:solidFill>
            <a:schemeClr val="accent4"/>
          </a:solidFill>
        </p:spPr>
        <p:txBody>
          <a:bodyPr vert="horz" wrap="square" lIns="91440" tIns="91440" rIns="91440" bIns="91440" rtlCol="0" anchor="ctr" anchorCtr="0">
            <a:noAutofit/>
          </a:bodyPr>
          <a:lstStyle/>
          <a:p>
            <a:pPr>
              <a:lnSpc>
                <a:spcPct val="90000"/>
              </a:lnSpc>
              <a:spcBef>
                <a:spcPct val="20000"/>
              </a:spcBef>
              <a:buSzPct val="90000"/>
            </a:pPr>
            <a:endParaRPr lang="en-US" sz="2400" spc="-70" dirty="0">
              <a:gradFill>
                <a:gsLst>
                  <a:gs pos="0">
                    <a:srgbClr val="FFFFFF"/>
                  </a:gs>
                  <a:gs pos="86000">
                    <a:srgbClr val="FFFFFF"/>
                  </a:gs>
                </a:gsLst>
                <a:lin ang="5400000" scaled="0"/>
              </a:gradFill>
            </a:endParaRPr>
          </a:p>
        </p:txBody>
      </p:sp>
    </p:spTree>
    <p:extLst>
      <p:ext uri="{BB962C8B-B14F-4D97-AF65-F5344CB8AC3E}">
        <p14:creationId xmlns:p14="http://schemas.microsoft.com/office/powerpoint/2010/main" val="60105578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609398"/>
          </a:xfrm>
        </p:spPr>
        <p:txBody>
          <a:bodyPr/>
          <a:lstStyle/>
          <a:p>
            <a:r>
              <a:rPr lang="en-US" dirty="0" smtClean="0"/>
              <a:t>BizTalk </a:t>
            </a:r>
            <a:r>
              <a:rPr lang="en-US" dirty="0" err="1" smtClean="0"/>
              <a:t>PaaS</a:t>
            </a:r>
            <a:r>
              <a:rPr lang="en-US" dirty="0" smtClean="0"/>
              <a:t>: Azure EAI Services</a:t>
            </a:r>
            <a:endParaRPr lang="en-US" dirty="0"/>
          </a:p>
        </p:txBody>
      </p:sp>
      <p:sp>
        <p:nvSpPr>
          <p:cNvPr id="13" name="Rectangle 12"/>
          <p:cNvSpPr/>
          <p:nvPr/>
        </p:nvSpPr>
        <p:spPr bwMode="auto">
          <a:xfrm>
            <a:off x="506475" y="1469050"/>
            <a:ext cx="3597174" cy="837964"/>
          </a:xfrm>
          <a:prstGeom prst="rect">
            <a:avLst/>
          </a:prstGeom>
          <a:solidFill>
            <a:schemeClr val="accent5"/>
          </a:solidFill>
        </p:spPr>
        <p:txBody>
          <a:bodyPr vert="horz" wrap="square" lIns="91440" tIns="91440" rIns="91440" bIns="91440" rtlCol="0" anchor="ctr" anchorCtr="0">
            <a:noAutofit/>
          </a:bodyPr>
          <a:lstStyle/>
          <a:p>
            <a:pPr>
              <a:lnSpc>
                <a:spcPct val="90000"/>
              </a:lnSpc>
              <a:spcBef>
                <a:spcPct val="20000"/>
              </a:spcBef>
              <a:buSzPct val="90000"/>
            </a:pPr>
            <a:r>
              <a:rPr lang="en-US" sz="2400" spc="-70" dirty="0">
                <a:gradFill>
                  <a:gsLst>
                    <a:gs pos="0">
                      <a:srgbClr val="FFFFFF"/>
                    </a:gs>
                    <a:gs pos="86000">
                      <a:srgbClr val="FFFFFF"/>
                    </a:gs>
                  </a:gsLst>
                  <a:lin ang="5400000" scaled="0"/>
                </a:gradFill>
              </a:rPr>
              <a:t>Rich Message Processing</a:t>
            </a:r>
          </a:p>
        </p:txBody>
      </p:sp>
      <p:sp>
        <p:nvSpPr>
          <p:cNvPr id="15" name="TextBox 14"/>
          <p:cNvSpPr txBox="1"/>
          <p:nvPr/>
        </p:nvSpPr>
        <p:spPr>
          <a:xfrm>
            <a:off x="506475" y="2322580"/>
            <a:ext cx="3657601" cy="2022092"/>
          </a:xfrm>
          <a:prstGeom prst="rect">
            <a:avLst/>
          </a:prstGeom>
          <a:noFill/>
        </p:spPr>
        <p:txBody>
          <a:bodyPr wrap="square" lIns="0" tIns="0" rIns="0" bIns="0" rtlCol="0">
            <a:spAutoFit/>
          </a:bodyPr>
          <a:lstStyle/>
          <a:p>
            <a:pPr marL="287338" indent="-287338">
              <a:lnSpc>
                <a:spcPct val="90000"/>
              </a:lnSpc>
              <a:spcBef>
                <a:spcPct val="20000"/>
              </a:spcBef>
              <a:buSzPct val="90000"/>
              <a:buFontTx/>
              <a:buBlip>
                <a:blip r:embed="rId3"/>
              </a:buBlip>
            </a:pPr>
            <a:r>
              <a:rPr lang="en-US" spc="-30" dirty="0">
                <a:gradFill>
                  <a:gsLst>
                    <a:gs pos="0">
                      <a:srgbClr val="FFFFFF"/>
                    </a:gs>
                    <a:gs pos="86000">
                      <a:srgbClr val="FFFFFF"/>
                    </a:gs>
                  </a:gsLst>
                  <a:lin ang="5400000" scaled="0"/>
                </a:gradFill>
              </a:rPr>
              <a:t>Sequence of activities to perform impedance mismatch</a:t>
            </a:r>
          </a:p>
          <a:p>
            <a:pPr marL="287338" indent="-287338">
              <a:lnSpc>
                <a:spcPct val="90000"/>
              </a:lnSpc>
              <a:spcBef>
                <a:spcPct val="20000"/>
              </a:spcBef>
              <a:buSzPct val="90000"/>
              <a:buFontTx/>
              <a:buBlip>
                <a:blip r:embed="rId3"/>
              </a:buBlip>
            </a:pPr>
            <a:r>
              <a:rPr lang="en-US" spc="-30" dirty="0">
                <a:gradFill>
                  <a:gsLst>
                    <a:gs pos="0">
                      <a:srgbClr val="FFFFFF"/>
                    </a:gs>
                    <a:gs pos="86000">
                      <a:srgbClr val="FFFFFF"/>
                    </a:gs>
                  </a:gsLst>
                  <a:lin ang="5400000" scaled="0"/>
                </a:gradFill>
              </a:rPr>
              <a:t>Disassembly</a:t>
            </a:r>
          </a:p>
          <a:p>
            <a:pPr marL="287338" indent="-287338">
              <a:lnSpc>
                <a:spcPct val="90000"/>
              </a:lnSpc>
              <a:spcBef>
                <a:spcPct val="20000"/>
              </a:spcBef>
              <a:buSzPct val="90000"/>
              <a:buFontTx/>
              <a:buBlip>
                <a:blip r:embed="rId3"/>
              </a:buBlip>
            </a:pPr>
            <a:r>
              <a:rPr lang="en-US" spc="-30" dirty="0">
                <a:gradFill>
                  <a:gsLst>
                    <a:gs pos="0">
                      <a:srgbClr val="FFFFFF"/>
                    </a:gs>
                    <a:gs pos="86000">
                      <a:srgbClr val="FFFFFF"/>
                    </a:gs>
                  </a:gsLst>
                  <a:lin ang="5400000" scaled="0"/>
                </a:gradFill>
              </a:rPr>
              <a:t>Message Validation</a:t>
            </a:r>
          </a:p>
          <a:p>
            <a:pPr marL="287338" indent="-287338">
              <a:lnSpc>
                <a:spcPct val="90000"/>
              </a:lnSpc>
              <a:spcBef>
                <a:spcPct val="20000"/>
              </a:spcBef>
              <a:buSzPct val="90000"/>
              <a:buFontTx/>
              <a:buBlip>
                <a:blip r:embed="rId3"/>
              </a:buBlip>
            </a:pPr>
            <a:r>
              <a:rPr lang="en-US" spc="-30" dirty="0">
                <a:gradFill>
                  <a:gsLst>
                    <a:gs pos="0">
                      <a:srgbClr val="FFFFFF"/>
                    </a:gs>
                    <a:gs pos="86000">
                      <a:srgbClr val="FFFFFF"/>
                    </a:gs>
                  </a:gsLst>
                  <a:lin ang="5400000" scaled="0"/>
                </a:gradFill>
              </a:rPr>
              <a:t>Transforms</a:t>
            </a:r>
          </a:p>
          <a:p>
            <a:pPr marL="287338" indent="-287338">
              <a:lnSpc>
                <a:spcPct val="90000"/>
              </a:lnSpc>
              <a:spcBef>
                <a:spcPct val="20000"/>
              </a:spcBef>
              <a:buSzPct val="90000"/>
              <a:buFontTx/>
              <a:buBlip>
                <a:blip r:embed="rId3"/>
              </a:buBlip>
            </a:pPr>
            <a:r>
              <a:rPr lang="en-US" spc="-30" dirty="0">
                <a:gradFill>
                  <a:gsLst>
                    <a:gs pos="0">
                      <a:srgbClr val="FFFFFF"/>
                    </a:gs>
                    <a:gs pos="86000">
                      <a:srgbClr val="FFFFFF"/>
                    </a:gs>
                  </a:gsLst>
                  <a:lin ang="5400000" scaled="0"/>
                </a:gradFill>
              </a:rPr>
              <a:t>Content based Routing</a:t>
            </a:r>
          </a:p>
          <a:p>
            <a:pPr marL="287338" indent="-287338">
              <a:lnSpc>
                <a:spcPct val="90000"/>
              </a:lnSpc>
              <a:spcBef>
                <a:spcPct val="20000"/>
              </a:spcBef>
              <a:buSzPct val="90000"/>
              <a:buFontTx/>
              <a:buBlip>
                <a:blip r:embed="rId3"/>
              </a:buBlip>
            </a:pPr>
            <a:r>
              <a:rPr lang="en-US" spc="-30" dirty="0">
                <a:gradFill>
                  <a:gsLst>
                    <a:gs pos="0">
                      <a:srgbClr val="FFFFFF"/>
                    </a:gs>
                    <a:gs pos="86000">
                      <a:srgbClr val="FFFFFF"/>
                    </a:gs>
                  </a:gsLst>
                  <a:lin ang="5400000" scaled="0"/>
                </a:gradFill>
              </a:rPr>
              <a:t>Hosting custom code</a:t>
            </a:r>
          </a:p>
        </p:txBody>
      </p:sp>
      <p:sp>
        <p:nvSpPr>
          <p:cNvPr id="16" name="TextBox 15"/>
          <p:cNvSpPr txBox="1"/>
          <p:nvPr/>
        </p:nvSpPr>
        <p:spPr>
          <a:xfrm>
            <a:off x="506475" y="5135598"/>
            <a:ext cx="3276600" cy="553998"/>
          </a:xfrm>
          <a:prstGeom prst="rect">
            <a:avLst/>
          </a:prstGeom>
          <a:noFill/>
        </p:spPr>
        <p:txBody>
          <a:bodyPr wrap="square" lIns="0" tIns="0" rIns="0" bIns="0" rtlCol="0">
            <a:spAutoFit/>
          </a:bodyPr>
          <a:lstStyle/>
          <a:p>
            <a:pPr marL="287338" indent="-287338">
              <a:lnSpc>
                <a:spcPct val="90000"/>
              </a:lnSpc>
              <a:spcBef>
                <a:spcPct val="20000"/>
              </a:spcBef>
              <a:buSzPct val="90000"/>
              <a:buFontTx/>
              <a:buBlip>
                <a:blip r:embed="rId3"/>
              </a:buBlip>
            </a:pPr>
            <a:r>
              <a:rPr lang="en-US" b="1" spc="-30" dirty="0">
                <a:gradFill>
                  <a:gsLst>
                    <a:gs pos="0">
                      <a:srgbClr val="FFFFFF"/>
                    </a:gs>
                    <a:gs pos="86000">
                      <a:srgbClr val="FFFFFF"/>
                    </a:gs>
                  </a:gsLst>
                  <a:lin ang="5400000" scaled="0"/>
                </a:gradFill>
              </a:rPr>
              <a:t>EAI Bridges</a:t>
            </a:r>
          </a:p>
          <a:p>
            <a:pPr marL="287338" indent="-287338">
              <a:lnSpc>
                <a:spcPct val="90000"/>
              </a:lnSpc>
              <a:spcBef>
                <a:spcPct val="20000"/>
              </a:spcBef>
              <a:buSzPct val="90000"/>
              <a:buFontTx/>
              <a:buBlip>
                <a:blip r:embed="rId3"/>
              </a:buBlip>
            </a:pPr>
            <a:r>
              <a:rPr lang="en-US" spc="-30" dirty="0">
                <a:gradFill>
                  <a:gsLst>
                    <a:gs pos="0">
                      <a:srgbClr val="FFFFFF"/>
                    </a:gs>
                    <a:gs pos="86000">
                      <a:srgbClr val="FFFFFF"/>
                    </a:gs>
                  </a:gsLst>
                  <a:lin ang="5400000" scaled="0"/>
                </a:gradFill>
              </a:rPr>
              <a:t>Transforms</a:t>
            </a:r>
          </a:p>
        </p:txBody>
      </p:sp>
      <p:sp>
        <p:nvSpPr>
          <p:cNvPr id="17" name="Rectangle 16"/>
          <p:cNvSpPr/>
          <p:nvPr/>
        </p:nvSpPr>
        <p:spPr bwMode="auto">
          <a:xfrm>
            <a:off x="506475" y="4839629"/>
            <a:ext cx="3597174" cy="150306"/>
          </a:xfrm>
          <a:prstGeom prst="rect">
            <a:avLst/>
          </a:prstGeom>
          <a:solidFill>
            <a:schemeClr val="accent4"/>
          </a:solidFill>
        </p:spPr>
        <p:txBody>
          <a:bodyPr vert="horz" wrap="square" lIns="91440" tIns="91440" rIns="91440" bIns="91440" rtlCol="0" anchor="ctr" anchorCtr="0">
            <a:noAutofit/>
          </a:bodyPr>
          <a:lstStyle/>
          <a:p>
            <a:pPr>
              <a:lnSpc>
                <a:spcPct val="90000"/>
              </a:lnSpc>
              <a:spcBef>
                <a:spcPct val="20000"/>
              </a:spcBef>
              <a:buSzPct val="90000"/>
            </a:pPr>
            <a:endParaRPr lang="en-US" sz="2400" spc="-70" dirty="0">
              <a:gradFill>
                <a:gsLst>
                  <a:gs pos="0">
                    <a:srgbClr val="FFFFFF"/>
                  </a:gs>
                  <a:gs pos="86000">
                    <a:srgbClr val="FFFFFF"/>
                  </a:gs>
                </a:gsLst>
                <a:lin ang="5400000" scaled="0"/>
              </a:gradFill>
            </a:endParaRPr>
          </a:p>
        </p:txBody>
      </p:sp>
      <p:grpSp>
        <p:nvGrpSpPr>
          <p:cNvPr id="18" name="Group 17"/>
          <p:cNvGrpSpPr/>
          <p:nvPr/>
        </p:nvGrpSpPr>
        <p:grpSpPr>
          <a:xfrm>
            <a:off x="6177522" y="1447799"/>
            <a:ext cx="5577840" cy="2862627"/>
            <a:chOff x="6177523" y="1447799"/>
            <a:chExt cx="5498917" cy="2862627"/>
          </a:xfrm>
        </p:grpSpPr>
        <p:sp>
          <p:nvSpPr>
            <p:cNvPr id="19" name="Content Placeholder 5"/>
            <p:cNvSpPr txBox="1">
              <a:spLocks/>
            </p:cNvSpPr>
            <p:nvPr/>
          </p:nvSpPr>
          <p:spPr>
            <a:xfrm>
              <a:off x="6177524" y="1447799"/>
              <a:ext cx="5498916" cy="914400"/>
            </a:xfrm>
            <a:prstGeom prst="rect">
              <a:avLst/>
            </a:prstGeom>
            <a:solidFill>
              <a:schemeClr val="accent1"/>
            </a:solidFill>
          </p:spPr>
          <p:txBody>
            <a:bodyPr vert="horz" wrap="square" lIns="91440" tIns="91440" rIns="0" bIns="91440" rtlCol="0" anchor="ctr" anchorCtr="0">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800" spc="-70" dirty="0">
                  <a:gradFill>
                    <a:gsLst>
                      <a:gs pos="0">
                        <a:srgbClr val="FFFFFF"/>
                      </a:gs>
                      <a:gs pos="86000">
                        <a:srgbClr val="FFFFFF"/>
                      </a:gs>
                    </a:gsLst>
                    <a:lin ang="5400000" scaled="0"/>
                  </a:gradFill>
                </a:rPr>
                <a:t>Motivation</a:t>
              </a:r>
            </a:p>
          </p:txBody>
        </p:sp>
        <p:sp>
          <p:nvSpPr>
            <p:cNvPr id="20" name="Content Placeholder 2"/>
            <p:cNvSpPr txBox="1">
              <a:spLocks/>
            </p:cNvSpPr>
            <p:nvPr/>
          </p:nvSpPr>
          <p:spPr>
            <a:xfrm>
              <a:off x="6177523" y="2362200"/>
              <a:ext cx="5498917" cy="1948226"/>
            </a:xfrm>
            <a:prstGeom prst="rect">
              <a:avLst/>
            </a:prstGeom>
          </p:spPr>
          <p:txBody>
            <a:bodyPr vert="horz" wrap="square" lIns="0" tIns="9144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7338" indent="-287338"/>
              <a:r>
                <a:rPr lang="en-US" sz="1800" spc="-30" dirty="0">
                  <a:gradFill>
                    <a:gsLst>
                      <a:gs pos="0">
                        <a:srgbClr val="FFFFFF"/>
                      </a:gs>
                      <a:gs pos="86000">
                        <a:srgbClr val="FFFFFF"/>
                      </a:gs>
                    </a:gsLst>
                    <a:lin ang="5400000" scaled="0"/>
                  </a:gradFill>
                </a:rPr>
                <a:t>Achieve message exchange patterns among applications either on-premise or on cloud</a:t>
              </a:r>
            </a:p>
            <a:p>
              <a:pPr marL="287338" indent="-287338"/>
              <a:r>
                <a:rPr lang="en-US" sz="1800" spc="-30" dirty="0">
                  <a:gradFill>
                    <a:gsLst>
                      <a:gs pos="0">
                        <a:srgbClr val="FFFFFF"/>
                      </a:gs>
                      <a:gs pos="86000">
                        <a:srgbClr val="FFFFFF"/>
                      </a:gs>
                    </a:gsLst>
                    <a:lin ang="5400000" scaled="0"/>
                  </a:gradFill>
                </a:rPr>
                <a:t>Enable message processing capabilities: disassembly, property enrichment, transformation, content based routing and so on</a:t>
              </a:r>
            </a:p>
            <a:p>
              <a:pPr marL="287338" indent="-287338"/>
              <a:r>
                <a:rPr lang="en-US" sz="1800" spc="-30" dirty="0">
                  <a:gradFill>
                    <a:gsLst>
                      <a:gs pos="0">
                        <a:srgbClr val="FFFFFF"/>
                      </a:gs>
                      <a:gs pos="86000">
                        <a:srgbClr val="FFFFFF"/>
                      </a:gs>
                    </a:gsLst>
                    <a:lin ang="5400000" scaled="0"/>
                  </a:gradFill>
                </a:rPr>
                <a:t>Provide a platform for partners to build generic/custom message exchange patterns</a:t>
              </a:r>
            </a:p>
          </p:txBody>
        </p:sp>
      </p:grpSp>
      <p:grpSp>
        <p:nvGrpSpPr>
          <p:cNvPr id="21" name="Group 20"/>
          <p:cNvGrpSpPr/>
          <p:nvPr/>
        </p:nvGrpSpPr>
        <p:grpSpPr>
          <a:xfrm>
            <a:off x="6177522" y="4471477"/>
            <a:ext cx="5577840" cy="1865431"/>
            <a:chOff x="6177523" y="1447799"/>
            <a:chExt cx="5498917" cy="1865431"/>
          </a:xfrm>
        </p:grpSpPr>
        <p:sp>
          <p:nvSpPr>
            <p:cNvPr id="22" name="Content Placeholder 5"/>
            <p:cNvSpPr txBox="1">
              <a:spLocks/>
            </p:cNvSpPr>
            <p:nvPr/>
          </p:nvSpPr>
          <p:spPr>
            <a:xfrm>
              <a:off x="6177524" y="1447799"/>
              <a:ext cx="5498916" cy="914400"/>
            </a:xfrm>
            <a:prstGeom prst="rect">
              <a:avLst/>
            </a:prstGeom>
            <a:solidFill>
              <a:schemeClr val="accent2"/>
            </a:solidFill>
          </p:spPr>
          <p:txBody>
            <a:bodyPr vert="horz" wrap="square" lIns="91440" tIns="91440" rIns="91440" bIns="91440" rtlCol="0" anchor="ctr" anchorCtr="0">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800" spc="-70" dirty="0" smtClean="0">
                  <a:gradFill>
                    <a:gsLst>
                      <a:gs pos="0">
                        <a:srgbClr val="FFFFFF"/>
                      </a:gs>
                      <a:gs pos="86000">
                        <a:srgbClr val="FFFFFF"/>
                      </a:gs>
                    </a:gsLst>
                    <a:lin ang="5400000" scaled="0"/>
                  </a:gradFill>
                </a:rPr>
                <a:t>Design</a:t>
              </a:r>
              <a:endParaRPr lang="en-US" sz="2800" spc="-70" dirty="0">
                <a:gradFill>
                  <a:gsLst>
                    <a:gs pos="0">
                      <a:srgbClr val="FFFFFF"/>
                    </a:gs>
                    <a:gs pos="86000">
                      <a:srgbClr val="FFFFFF"/>
                    </a:gs>
                  </a:gsLst>
                  <a:lin ang="5400000" scaled="0"/>
                </a:gradFill>
              </a:endParaRPr>
            </a:p>
          </p:txBody>
        </p:sp>
        <p:sp>
          <p:nvSpPr>
            <p:cNvPr id="24" name="Content Placeholder 2"/>
            <p:cNvSpPr txBox="1">
              <a:spLocks/>
            </p:cNvSpPr>
            <p:nvPr/>
          </p:nvSpPr>
          <p:spPr>
            <a:xfrm>
              <a:off x="6177523" y="2362200"/>
              <a:ext cx="5498917" cy="951030"/>
            </a:xfrm>
            <a:prstGeom prst="rect">
              <a:avLst/>
            </a:prstGeom>
          </p:spPr>
          <p:txBody>
            <a:bodyPr vert="horz" wrap="square" lIns="0" tIns="9144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7338" indent="-287338"/>
              <a:r>
                <a:rPr lang="en-US" sz="1800" spc="-30" dirty="0">
                  <a:gradFill>
                    <a:gsLst>
                      <a:gs pos="0">
                        <a:srgbClr val="FFFFFF"/>
                      </a:gs>
                      <a:gs pos="86000">
                        <a:srgbClr val="FFFFFF"/>
                      </a:gs>
                    </a:gsLst>
                    <a:lin ang="5400000" scaled="0"/>
                  </a:gradFill>
                </a:rPr>
                <a:t>Protocol normalization as a messaging capability</a:t>
              </a:r>
            </a:p>
            <a:p>
              <a:pPr marL="287338" indent="-287338"/>
              <a:r>
                <a:rPr lang="en-US" sz="1800" spc="-30" dirty="0">
                  <a:gradFill>
                    <a:gsLst>
                      <a:gs pos="0">
                        <a:srgbClr val="FFFFFF"/>
                      </a:gs>
                      <a:gs pos="86000">
                        <a:srgbClr val="FFFFFF"/>
                      </a:gs>
                    </a:gsLst>
                    <a:lin ang="5400000" scaled="0"/>
                  </a:gradFill>
                </a:rPr>
                <a:t>Structural normalization on messages being routed</a:t>
              </a:r>
            </a:p>
            <a:p>
              <a:pPr marL="287338" indent="-287338"/>
              <a:r>
                <a:rPr lang="en-US" sz="1800" spc="-30" dirty="0">
                  <a:gradFill>
                    <a:gsLst>
                      <a:gs pos="0">
                        <a:srgbClr val="FFFFFF"/>
                      </a:gs>
                      <a:gs pos="86000">
                        <a:srgbClr val="FFFFFF"/>
                      </a:gs>
                    </a:gsLst>
                    <a:lin ang="5400000" scaled="0"/>
                  </a:gradFill>
                </a:rPr>
                <a:t>Generic platform to host custom code</a:t>
              </a:r>
            </a:p>
          </p:txBody>
        </p:sp>
      </p:grpSp>
      <p:sp>
        <p:nvSpPr>
          <p:cNvPr id="3" name="Rectangle 2"/>
          <p:cNvSpPr/>
          <p:nvPr/>
        </p:nvSpPr>
        <p:spPr bwMode="auto">
          <a:xfrm>
            <a:off x="361950" y="1133475"/>
            <a:ext cx="4400550" cy="5514975"/>
          </a:xfrm>
          <a:prstGeom prst="rect">
            <a:avLst/>
          </a:prstGeom>
          <a:noFill/>
          <a:ln w="38100">
            <a:solidFill>
              <a:srgbClr val="92D05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Tree>
    <p:extLst>
      <p:ext uri="{BB962C8B-B14F-4D97-AF65-F5344CB8AC3E}">
        <p14:creationId xmlns:p14="http://schemas.microsoft.com/office/powerpoint/2010/main" val="228896737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609398"/>
          </a:xfrm>
        </p:spPr>
        <p:txBody>
          <a:bodyPr/>
          <a:lstStyle/>
          <a:p>
            <a:r>
              <a:rPr lang="en-US" dirty="0" smtClean="0"/>
              <a:t>BizTalk </a:t>
            </a:r>
            <a:r>
              <a:rPr lang="en-US" dirty="0" err="1" smtClean="0"/>
              <a:t>PaaS</a:t>
            </a:r>
            <a:r>
              <a:rPr lang="en-US" dirty="0" smtClean="0"/>
              <a:t>: Azure EAI Services</a:t>
            </a:r>
            <a:endParaRPr lang="en-US" dirty="0"/>
          </a:p>
        </p:txBody>
      </p:sp>
      <p:sp>
        <p:nvSpPr>
          <p:cNvPr id="13" name="Rectangle 12"/>
          <p:cNvSpPr/>
          <p:nvPr/>
        </p:nvSpPr>
        <p:spPr bwMode="auto">
          <a:xfrm>
            <a:off x="506475" y="1469050"/>
            <a:ext cx="3597174" cy="837964"/>
          </a:xfrm>
          <a:prstGeom prst="rect">
            <a:avLst/>
          </a:prstGeom>
          <a:solidFill>
            <a:schemeClr val="accent5"/>
          </a:solidFill>
        </p:spPr>
        <p:txBody>
          <a:bodyPr vert="horz" wrap="square" lIns="91440" tIns="91440" rIns="91440" bIns="91440" rtlCol="0" anchor="ctr" anchorCtr="0">
            <a:noAutofit/>
          </a:bodyPr>
          <a:lstStyle/>
          <a:p>
            <a:pPr>
              <a:lnSpc>
                <a:spcPct val="90000"/>
              </a:lnSpc>
              <a:spcBef>
                <a:spcPct val="20000"/>
              </a:spcBef>
              <a:buSzPct val="90000"/>
            </a:pPr>
            <a:r>
              <a:rPr lang="en-US" sz="2400" spc="-70" dirty="0">
                <a:gradFill>
                  <a:gsLst>
                    <a:gs pos="0">
                      <a:srgbClr val="FFFFFF"/>
                    </a:gs>
                    <a:gs pos="86000">
                      <a:srgbClr val="FFFFFF"/>
                    </a:gs>
                  </a:gsLst>
                  <a:lin ang="5400000" scaled="0"/>
                </a:gradFill>
              </a:rPr>
              <a:t>Rich Message Processing</a:t>
            </a:r>
          </a:p>
        </p:txBody>
      </p:sp>
      <p:sp>
        <p:nvSpPr>
          <p:cNvPr id="15" name="TextBox 14"/>
          <p:cNvSpPr txBox="1"/>
          <p:nvPr/>
        </p:nvSpPr>
        <p:spPr>
          <a:xfrm>
            <a:off x="506475" y="2322580"/>
            <a:ext cx="3657601" cy="2022092"/>
          </a:xfrm>
          <a:prstGeom prst="rect">
            <a:avLst/>
          </a:prstGeom>
          <a:noFill/>
        </p:spPr>
        <p:txBody>
          <a:bodyPr wrap="square" lIns="0" tIns="0" rIns="0" bIns="0" rtlCol="0">
            <a:spAutoFit/>
          </a:bodyPr>
          <a:lstStyle/>
          <a:p>
            <a:pPr marL="287338" indent="-287338">
              <a:lnSpc>
                <a:spcPct val="90000"/>
              </a:lnSpc>
              <a:spcBef>
                <a:spcPct val="20000"/>
              </a:spcBef>
              <a:buSzPct val="90000"/>
              <a:buFontTx/>
              <a:buBlip>
                <a:blip r:embed="rId3"/>
              </a:buBlip>
            </a:pPr>
            <a:r>
              <a:rPr lang="en-US" spc="-30" dirty="0">
                <a:gradFill>
                  <a:gsLst>
                    <a:gs pos="0">
                      <a:srgbClr val="FFFFFF"/>
                    </a:gs>
                    <a:gs pos="86000">
                      <a:srgbClr val="FFFFFF"/>
                    </a:gs>
                  </a:gsLst>
                  <a:lin ang="5400000" scaled="0"/>
                </a:gradFill>
              </a:rPr>
              <a:t>Sequence of activities to perform impedance mismatch</a:t>
            </a:r>
          </a:p>
          <a:p>
            <a:pPr marL="287338" indent="-287338">
              <a:lnSpc>
                <a:spcPct val="90000"/>
              </a:lnSpc>
              <a:spcBef>
                <a:spcPct val="20000"/>
              </a:spcBef>
              <a:buSzPct val="90000"/>
              <a:buFontTx/>
              <a:buBlip>
                <a:blip r:embed="rId3"/>
              </a:buBlip>
            </a:pPr>
            <a:r>
              <a:rPr lang="en-US" spc="-30" dirty="0">
                <a:gradFill>
                  <a:gsLst>
                    <a:gs pos="0">
                      <a:srgbClr val="FFFFFF"/>
                    </a:gs>
                    <a:gs pos="86000">
                      <a:srgbClr val="FFFFFF"/>
                    </a:gs>
                  </a:gsLst>
                  <a:lin ang="5400000" scaled="0"/>
                </a:gradFill>
              </a:rPr>
              <a:t>Disassembly</a:t>
            </a:r>
          </a:p>
          <a:p>
            <a:pPr marL="287338" indent="-287338">
              <a:lnSpc>
                <a:spcPct val="90000"/>
              </a:lnSpc>
              <a:spcBef>
                <a:spcPct val="20000"/>
              </a:spcBef>
              <a:buSzPct val="90000"/>
              <a:buFontTx/>
              <a:buBlip>
                <a:blip r:embed="rId3"/>
              </a:buBlip>
            </a:pPr>
            <a:r>
              <a:rPr lang="en-US" spc="-30" dirty="0">
                <a:gradFill>
                  <a:gsLst>
                    <a:gs pos="0">
                      <a:srgbClr val="FFFFFF"/>
                    </a:gs>
                    <a:gs pos="86000">
                      <a:srgbClr val="FFFFFF"/>
                    </a:gs>
                  </a:gsLst>
                  <a:lin ang="5400000" scaled="0"/>
                </a:gradFill>
              </a:rPr>
              <a:t>Message Validation</a:t>
            </a:r>
          </a:p>
          <a:p>
            <a:pPr marL="287338" indent="-287338">
              <a:lnSpc>
                <a:spcPct val="90000"/>
              </a:lnSpc>
              <a:spcBef>
                <a:spcPct val="20000"/>
              </a:spcBef>
              <a:buSzPct val="90000"/>
              <a:buFontTx/>
              <a:buBlip>
                <a:blip r:embed="rId3"/>
              </a:buBlip>
            </a:pPr>
            <a:r>
              <a:rPr lang="en-US" spc="-30" dirty="0">
                <a:gradFill>
                  <a:gsLst>
                    <a:gs pos="0">
                      <a:srgbClr val="FFFFFF"/>
                    </a:gs>
                    <a:gs pos="86000">
                      <a:srgbClr val="FFFFFF"/>
                    </a:gs>
                  </a:gsLst>
                  <a:lin ang="5400000" scaled="0"/>
                </a:gradFill>
              </a:rPr>
              <a:t>Transforms</a:t>
            </a:r>
          </a:p>
          <a:p>
            <a:pPr marL="287338" indent="-287338">
              <a:lnSpc>
                <a:spcPct val="90000"/>
              </a:lnSpc>
              <a:spcBef>
                <a:spcPct val="20000"/>
              </a:spcBef>
              <a:buSzPct val="90000"/>
              <a:buFontTx/>
              <a:buBlip>
                <a:blip r:embed="rId3"/>
              </a:buBlip>
            </a:pPr>
            <a:r>
              <a:rPr lang="en-US" spc="-30" dirty="0">
                <a:gradFill>
                  <a:gsLst>
                    <a:gs pos="0">
                      <a:srgbClr val="FFFFFF"/>
                    </a:gs>
                    <a:gs pos="86000">
                      <a:srgbClr val="FFFFFF"/>
                    </a:gs>
                  </a:gsLst>
                  <a:lin ang="5400000" scaled="0"/>
                </a:gradFill>
              </a:rPr>
              <a:t>Content based Routing</a:t>
            </a:r>
          </a:p>
          <a:p>
            <a:pPr marL="287338" indent="-287338">
              <a:lnSpc>
                <a:spcPct val="90000"/>
              </a:lnSpc>
              <a:spcBef>
                <a:spcPct val="20000"/>
              </a:spcBef>
              <a:buSzPct val="90000"/>
              <a:buFontTx/>
              <a:buBlip>
                <a:blip r:embed="rId3"/>
              </a:buBlip>
            </a:pPr>
            <a:r>
              <a:rPr lang="en-US" spc="-30" dirty="0">
                <a:gradFill>
                  <a:gsLst>
                    <a:gs pos="0">
                      <a:srgbClr val="FFFFFF"/>
                    </a:gs>
                    <a:gs pos="86000">
                      <a:srgbClr val="FFFFFF"/>
                    </a:gs>
                  </a:gsLst>
                  <a:lin ang="5400000" scaled="0"/>
                </a:gradFill>
              </a:rPr>
              <a:t>Hosting custom code</a:t>
            </a:r>
          </a:p>
        </p:txBody>
      </p:sp>
      <p:sp>
        <p:nvSpPr>
          <p:cNvPr id="16" name="TextBox 15"/>
          <p:cNvSpPr txBox="1"/>
          <p:nvPr/>
        </p:nvSpPr>
        <p:spPr>
          <a:xfrm>
            <a:off x="506475" y="5135598"/>
            <a:ext cx="3276600" cy="553998"/>
          </a:xfrm>
          <a:prstGeom prst="rect">
            <a:avLst/>
          </a:prstGeom>
          <a:noFill/>
        </p:spPr>
        <p:txBody>
          <a:bodyPr wrap="square" lIns="0" tIns="0" rIns="0" bIns="0" rtlCol="0">
            <a:spAutoFit/>
          </a:bodyPr>
          <a:lstStyle/>
          <a:p>
            <a:pPr marL="287338" indent="-287338">
              <a:lnSpc>
                <a:spcPct val="90000"/>
              </a:lnSpc>
              <a:spcBef>
                <a:spcPct val="20000"/>
              </a:spcBef>
              <a:buSzPct val="90000"/>
              <a:buFontTx/>
              <a:buBlip>
                <a:blip r:embed="rId3"/>
              </a:buBlip>
            </a:pPr>
            <a:r>
              <a:rPr lang="en-US" b="1" spc="-30" dirty="0">
                <a:gradFill>
                  <a:gsLst>
                    <a:gs pos="0">
                      <a:srgbClr val="FFFFFF"/>
                    </a:gs>
                    <a:gs pos="86000">
                      <a:srgbClr val="FFFFFF"/>
                    </a:gs>
                  </a:gsLst>
                  <a:lin ang="5400000" scaled="0"/>
                </a:gradFill>
              </a:rPr>
              <a:t>EAI Bridges</a:t>
            </a:r>
          </a:p>
          <a:p>
            <a:pPr marL="287338" indent="-287338">
              <a:lnSpc>
                <a:spcPct val="90000"/>
              </a:lnSpc>
              <a:spcBef>
                <a:spcPct val="20000"/>
              </a:spcBef>
              <a:buSzPct val="90000"/>
              <a:buFontTx/>
              <a:buBlip>
                <a:blip r:embed="rId3"/>
              </a:buBlip>
            </a:pPr>
            <a:r>
              <a:rPr lang="en-US" spc="-30" dirty="0">
                <a:gradFill>
                  <a:gsLst>
                    <a:gs pos="0">
                      <a:srgbClr val="FFFFFF"/>
                    </a:gs>
                    <a:gs pos="86000">
                      <a:srgbClr val="FFFFFF"/>
                    </a:gs>
                  </a:gsLst>
                  <a:lin ang="5400000" scaled="0"/>
                </a:gradFill>
              </a:rPr>
              <a:t>Transforms</a:t>
            </a:r>
          </a:p>
        </p:txBody>
      </p:sp>
      <p:sp>
        <p:nvSpPr>
          <p:cNvPr id="17" name="Rectangle 16"/>
          <p:cNvSpPr/>
          <p:nvPr/>
        </p:nvSpPr>
        <p:spPr bwMode="auto">
          <a:xfrm>
            <a:off x="506475" y="4839629"/>
            <a:ext cx="3597174" cy="150306"/>
          </a:xfrm>
          <a:prstGeom prst="rect">
            <a:avLst/>
          </a:prstGeom>
          <a:solidFill>
            <a:schemeClr val="accent4"/>
          </a:solidFill>
        </p:spPr>
        <p:txBody>
          <a:bodyPr vert="horz" wrap="square" lIns="91440" tIns="91440" rIns="91440" bIns="91440" rtlCol="0" anchor="ctr" anchorCtr="0">
            <a:noAutofit/>
          </a:bodyPr>
          <a:lstStyle/>
          <a:p>
            <a:pPr>
              <a:lnSpc>
                <a:spcPct val="90000"/>
              </a:lnSpc>
              <a:spcBef>
                <a:spcPct val="20000"/>
              </a:spcBef>
              <a:buSzPct val="90000"/>
            </a:pPr>
            <a:endParaRPr lang="en-US" sz="2400" spc="-70" dirty="0">
              <a:gradFill>
                <a:gsLst>
                  <a:gs pos="0">
                    <a:srgbClr val="FFFFFF"/>
                  </a:gs>
                  <a:gs pos="86000">
                    <a:srgbClr val="FFFFFF"/>
                  </a:gs>
                </a:gsLst>
                <a:lin ang="5400000" scaled="0"/>
              </a:gradFill>
            </a:endParaRPr>
          </a:p>
        </p:txBody>
      </p:sp>
      <p:sp>
        <p:nvSpPr>
          <p:cNvPr id="19" name="Content Placeholder 5"/>
          <p:cNvSpPr txBox="1">
            <a:spLocks/>
          </p:cNvSpPr>
          <p:nvPr/>
        </p:nvSpPr>
        <p:spPr>
          <a:xfrm>
            <a:off x="5121874" y="1447799"/>
            <a:ext cx="3174633" cy="914400"/>
          </a:xfrm>
          <a:prstGeom prst="rect">
            <a:avLst/>
          </a:prstGeom>
          <a:solidFill>
            <a:schemeClr val="accent1"/>
          </a:solidFill>
        </p:spPr>
        <p:txBody>
          <a:bodyPr vert="horz" wrap="square" lIns="91440" tIns="91440" rIns="0" bIns="91440" rtlCol="0" anchor="ctr" anchorCtr="0">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000" spc="-70" dirty="0">
                <a:gradFill>
                  <a:gsLst>
                    <a:gs pos="0">
                      <a:srgbClr val="FFFFFF"/>
                    </a:gs>
                    <a:gs pos="86000">
                      <a:srgbClr val="FFFFFF"/>
                    </a:gs>
                  </a:gsLst>
                  <a:lin ang="5400000" scaled="0"/>
                </a:gradFill>
              </a:rPr>
              <a:t>Ability to author custom activities</a:t>
            </a:r>
          </a:p>
        </p:txBody>
      </p:sp>
      <p:sp>
        <p:nvSpPr>
          <p:cNvPr id="22" name="Content Placeholder 5"/>
          <p:cNvSpPr txBox="1">
            <a:spLocks/>
          </p:cNvSpPr>
          <p:nvPr/>
        </p:nvSpPr>
        <p:spPr>
          <a:xfrm>
            <a:off x="5121875" y="2514600"/>
            <a:ext cx="3174633" cy="914400"/>
          </a:xfrm>
          <a:prstGeom prst="rect">
            <a:avLst/>
          </a:prstGeom>
          <a:solidFill>
            <a:schemeClr val="accent2"/>
          </a:solidFill>
        </p:spPr>
        <p:txBody>
          <a:bodyPr vert="horz" wrap="square" lIns="91440" tIns="91440" rIns="91440" bIns="91440" rtlCol="0" anchor="ctr" anchorCtr="0">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000" spc="-70" dirty="0">
                <a:gradFill>
                  <a:gsLst>
                    <a:gs pos="0">
                      <a:srgbClr val="FFFFFF"/>
                    </a:gs>
                    <a:gs pos="86000">
                      <a:srgbClr val="FFFFFF"/>
                    </a:gs>
                  </a:gsLst>
                  <a:lin ang="5400000" scaled="0"/>
                </a:gradFill>
              </a:rPr>
              <a:t>Ability to author custom flow of activities (i.e. build a message pattern)</a:t>
            </a:r>
          </a:p>
        </p:txBody>
      </p:sp>
      <p:sp>
        <p:nvSpPr>
          <p:cNvPr id="24" name="Content Placeholder 2"/>
          <p:cNvSpPr txBox="1">
            <a:spLocks/>
          </p:cNvSpPr>
          <p:nvPr/>
        </p:nvSpPr>
        <p:spPr>
          <a:xfrm>
            <a:off x="5121875" y="4506952"/>
            <a:ext cx="3174634" cy="1883593"/>
          </a:xfrm>
          <a:prstGeom prst="rect">
            <a:avLst/>
          </a:prstGeom>
        </p:spPr>
        <p:txBody>
          <a:bodyPr vert="horz" wrap="square" lIns="0" tIns="9144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7338" indent="-287338"/>
            <a:r>
              <a:rPr lang="en-US" sz="1200" spc="-30" dirty="0">
                <a:gradFill>
                  <a:gsLst>
                    <a:gs pos="0">
                      <a:srgbClr val="FFFFFF"/>
                    </a:gs>
                    <a:gs pos="86000">
                      <a:srgbClr val="FFFFFF"/>
                    </a:gs>
                  </a:gsLst>
                  <a:lin ang="5400000" scaled="0"/>
                </a:gradFill>
              </a:rPr>
              <a:t>Auto pull messages from FTP shares</a:t>
            </a:r>
          </a:p>
          <a:p>
            <a:pPr marL="287338" indent="-287338"/>
            <a:r>
              <a:rPr lang="en-US" sz="1200" spc="-30" dirty="0">
                <a:gradFill>
                  <a:gsLst>
                    <a:gs pos="0">
                      <a:srgbClr val="FFFFFF"/>
                    </a:gs>
                    <a:gs pos="86000">
                      <a:srgbClr val="FFFFFF"/>
                    </a:gs>
                  </a:gsLst>
                  <a:lin ang="5400000" scaled="0"/>
                </a:gradFill>
              </a:rPr>
              <a:t>Disassembly of messages</a:t>
            </a:r>
          </a:p>
          <a:p>
            <a:pPr marL="287338" indent="-287338"/>
            <a:r>
              <a:rPr lang="en-US" sz="1200" spc="-30" dirty="0">
                <a:gradFill>
                  <a:gsLst>
                    <a:gs pos="0">
                      <a:srgbClr val="FFFFFF"/>
                    </a:gs>
                    <a:gs pos="86000">
                      <a:srgbClr val="FFFFFF"/>
                    </a:gs>
                  </a:gsLst>
                  <a:lin ang="5400000" scaled="0"/>
                </a:gradFill>
              </a:rPr>
              <a:t>Processing flat files</a:t>
            </a:r>
          </a:p>
          <a:p>
            <a:pPr marL="287338" indent="-287338"/>
            <a:r>
              <a:rPr lang="en-US" sz="1200" spc="-30" dirty="0">
                <a:gradFill>
                  <a:gsLst>
                    <a:gs pos="0">
                      <a:srgbClr val="FFFFFF"/>
                    </a:gs>
                    <a:gs pos="86000">
                      <a:srgbClr val="FFFFFF"/>
                    </a:gs>
                  </a:gsLst>
                  <a:lin ang="5400000" scaled="0"/>
                </a:gradFill>
              </a:rPr>
              <a:t>XML message validation</a:t>
            </a:r>
          </a:p>
          <a:p>
            <a:pPr marL="287338" indent="-287338"/>
            <a:r>
              <a:rPr lang="en-US" sz="1200" spc="-30" dirty="0">
                <a:gradFill>
                  <a:gsLst>
                    <a:gs pos="0">
                      <a:srgbClr val="FFFFFF"/>
                    </a:gs>
                    <a:gs pos="86000">
                      <a:srgbClr val="FFFFFF"/>
                    </a:gs>
                  </a:gsLst>
                  <a:lin ang="5400000" scaled="0"/>
                </a:gradFill>
              </a:rPr>
              <a:t>Enrich message properties</a:t>
            </a:r>
          </a:p>
          <a:p>
            <a:pPr marL="287338" indent="-287338"/>
            <a:r>
              <a:rPr lang="en-US" sz="1200" spc="-30" dirty="0">
                <a:gradFill>
                  <a:gsLst>
                    <a:gs pos="0">
                      <a:srgbClr val="FFFFFF"/>
                    </a:gs>
                    <a:gs pos="86000">
                      <a:srgbClr val="FFFFFF"/>
                    </a:gs>
                  </a:gsLst>
                  <a:lin ang="5400000" scaled="0"/>
                </a:gradFill>
              </a:rPr>
              <a:t>Transformations: structural normalization</a:t>
            </a:r>
          </a:p>
          <a:p>
            <a:pPr marL="287338" indent="-287338"/>
            <a:r>
              <a:rPr lang="en-US" sz="1200" spc="-30" dirty="0">
                <a:gradFill>
                  <a:gsLst>
                    <a:gs pos="0">
                      <a:srgbClr val="FFFFFF"/>
                    </a:gs>
                    <a:gs pos="86000">
                      <a:srgbClr val="FFFFFF"/>
                    </a:gs>
                  </a:gsLst>
                  <a:lin ang="5400000" scaled="0"/>
                </a:gradFill>
              </a:rPr>
              <a:t>Operational Tracking and Archiving</a:t>
            </a:r>
          </a:p>
          <a:p>
            <a:pPr marL="287338" indent="-287338"/>
            <a:r>
              <a:rPr lang="en-US" sz="1200" spc="-30" dirty="0">
                <a:gradFill>
                  <a:gsLst>
                    <a:gs pos="0">
                      <a:srgbClr val="FFFFFF"/>
                    </a:gs>
                    <a:gs pos="86000">
                      <a:srgbClr val="FFFFFF"/>
                    </a:gs>
                  </a:gsLst>
                  <a:lin ang="5400000" scaled="0"/>
                </a:gradFill>
              </a:rPr>
              <a:t>Character set encoding (Receive side)</a:t>
            </a:r>
          </a:p>
          <a:p>
            <a:pPr marL="287338" indent="-287338"/>
            <a:r>
              <a:rPr lang="en-US" sz="1200" spc="-30" dirty="0">
                <a:gradFill>
                  <a:gsLst>
                    <a:gs pos="0">
                      <a:srgbClr val="FFFFFF"/>
                    </a:gs>
                    <a:gs pos="86000">
                      <a:srgbClr val="FFFFFF"/>
                    </a:gs>
                  </a:gsLst>
                  <a:lin ang="5400000" scaled="0"/>
                </a:gradFill>
              </a:rPr>
              <a:t>Content based </a:t>
            </a:r>
            <a:r>
              <a:rPr lang="en-US" sz="1200" spc="-30" dirty="0" smtClean="0">
                <a:gradFill>
                  <a:gsLst>
                    <a:gs pos="0">
                      <a:srgbClr val="FFFFFF"/>
                    </a:gs>
                    <a:gs pos="86000">
                      <a:srgbClr val="FFFFFF"/>
                    </a:gs>
                  </a:gsLst>
                  <a:lin ang="5400000" scaled="0"/>
                </a:gradFill>
              </a:rPr>
              <a:t>routing</a:t>
            </a:r>
            <a:endParaRPr lang="en-US" sz="1200" spc="-30" dirty="0">
              <a:gradFill>
                <a:gsLst>
                  <a:gs pos="0">
                    <a:srgbClr val="FFFFFF"/>
                  </a:gs>
                  <a:gs pos="86000">
                    <a:srgbClr val="FFFFFF"/>
                  </a:gs>
                </a:gsLst>
                <a:lin ang="5400000" scaled="0"/>
              </a:gradFill>
            </a:endParaRPr>
          </a:p>
        </p:txBody>
      </p:sp>
      <p:sp>
        <p:nvSpPr>
          <p:cNvPr id="25" name="Content Placeholder 5"/>
          <p:cNvSpPr txBox="1">
            <a:spLocks/>
          </p:cNvSpPr>
          <p:nvPr/>
        </p:nvSpPr>
        <p:spPr>
          <a:xfrm>
            <a:off x="8382271" y="1447799"/>
            <a:ext cx="3174633" cy="914400"/>
          </a:xfrm>
          <a:prstGeom prst="rect">
            <a:avLst/>
          </a:prstGeom>
          <a:solidFill>
            <a:schemeClr val="accent6"/>
          </a:solidFill>
        </p:spPr>
        <p:txBody>
          <a:bodyPr vert="horz" wrap="square" lIns="91440" tIns="91440" rIns="0" bIns="91440" rtlCol="0" anchor="ctr" anchorCtr="0">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000" spc="-70" dirty="0" smtClean="0">
                <a:gradFill>
                  <a:gsLst>
                    <a:gs pos="0">
                      <a:srgbClr val="FFFFFF"/>
                    </a:gs>
                    <a:gs pos="86000">
                      <a:srgbClr val="FFFFFF"/>
                    </a:gs>
                  </a:gsLst>
                  <a:lin ang="5400000" scaled="0"/>
                </a:gradFill>
              </a:rPr>
              <a:t>Rich schema editor</a:t>
            </a:r>
            <a:endParaRPr lang="en-US" sz="2000" spc="-70" dirty="0">
              <a:gradFill>
                <a:gsLst>
                  <a:gs pos="0">
                    <a:srgbClr val="FFFFFF"/>
                  </a:gs>
                  <a:gs pos="86000">
                    <a:srgbClr val="FFFFFF"/>
                  </a:gs>
                </a:gsLst>
                <a:lin ang="5400000" scaled="0"/>
              </a:gradFill>
            </a:endParaRPr>
          </a:p>
        </p:txBody>
      </p:sp>
      <p:sp>
        <p:nvSpPr>
          <p:cNvPr id="27" name="Content Placeholder 5"/>
          <p:cNvSpPr txBox="1">
            <a:spLocks/>
          </p:cNvSpPr>
          <p:nvPr/>
        </p:nvSpPr>
        <p:spPr>
          <a:xfrm>
            <a:off x="8382272" y="2514600"/>
            <a:ext cx="3174633" cy="914400"/>
          </a:xfrm>
          <a:prstGeom prst="rect">
            <a:avLst/>
          </a:prstGeom>
          <a:solidFill>
            <a:schemeClr val="accent4"/>
          </a:solidFill>
        </p:spPr>
        <p:txBody>
          <a:bodyPr vert="horz" wrap="square" lIns="91440" tIns="91440" rIns="91440" bIns="91440" rtlCol="0" anchor="ctr" anchorCtr="0">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000" spc="-70" dirty="0">
                <a:gradFill>
                  <a:gsLst>
                    <a:gs pos="0">
                      <a:srgbClr val="FFFFFF"/>
                    </a:gs>
                    <a:gs pos="86000">
                      <a:srgbClr val="FFFFFF"/>
                    </a:gs>
                  </a:gsLst>
                  <a:lin ang="5400000" scaled="0"/>
                </a:gradFill>
              </a:rPr>
              <a:t>Easy to build and deploy experiences</a:t>
            </a:r>
          </a:p>
        </p:txBody>
      </p:sp>
      <p:sp>
        <p:nvSpPr>
          <p:cNvPr id="28" name="Content Placeholder 5"/>
          <p:cNvSpPr txBox="1">
            <a:spLocks/>
          </p:cNvSpPr>
          <p:nvPr/>
        </p:nvSpPr>
        <p:spPr>
          <a:xfrm>
            <a:off x="5121875" y="3581400"/>
            <a:ext cx="3174633" cy="914400"/>
          </a:xfrm>
          <a:prstGeom prst="rect">
            <a:avLst/>
          </a:prstGeom>
          <a:solidFill>
            <a:schemeClr val="accent3"/>
          </a:solidFill>
        </p:spPr>
        <p:txBody>
          <a:bodyPr vert="horz" wrap="square" lIns="91440" tIns="91440" rIns="91440" bIns="91440" rtlCol="0" anchor="ctr" anchorCtr="0">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000" spc="-70" dirty="0">
                <a:gradFill>
                  <a:gsLst>
                    <a:gs pos="0">
                      <a:srgbClr val="FFFFFF"/>
                    </a:gs>
                    <a:gs pos="86000">
                      <a:srgbClr val="FFFFFF"/>
                    </a:gs>
                  </a:gsLst>
                  <a:lin ang="5400000" scaled="0"/>
                </a:gradFill>
              </a:rPr>
              <a:t>Out-of-box capabilities for:</a:t>
            </a:r>
          </a:p>
        </p:txBody>
      </p:sp>
      <p:sp>
        <p:nvSpPr>
          <p:cNvPr id="14" name="Rectangle 13"/>
          <p:cNvSpPr/>
          <p:nvPr/>
        </p:nvSpPr>
        <p:spPr bwMode="auto">
          <a:xfrm>
            <a:off x="361950" y="1133475"/>
            <a:ext cx="4400550" cy="5514975"/>
          </a:xfrm>
          <a:prstGeom prst="rect">
            <a:avLst/>
          </a:prstGeom>
          <a:noFill/>
          <a:ln w="38100">
            <a:solidFill>
              <a:srgbClr val="92D05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Tree>
    <p:extLst>
      <p:ext uri="{BB962C8B-B14F-4D97-AF65-F5344CB8AC3E}">
        <p14:creationId xmlns:p14="http://schemas.microsoft.com/office/powerpoint/2010/main" val="172511220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609398"/>
          </a:xfrm>
        </p:spPr>
        <p:txBody>
          <a:bodyPr/>
          <a:lstStyle/>
          <a:p>
            <a:r>
              <a:rPr lang="en-US" dirty="0" smtClean="0"/>
              <a:t>BizTalk </a:t>
            </a:r>
            <a:r>
              <a:rPr lang="en-US" dirty="0" err="1" smtClean="0"/>
              <a:t>PaaS</a:t>
            </a:r>
            <a:r>
              <a:rPr lang="en-US" dirty="0" smtClean="0"/>
              <a:t>: Azure EAI Services</a:t>
            </a:r>
            <a:endParaRPr lang="en-US" dirty="0"/>
          </a:p>
        </p:txBody>
      </p:sp>
      <p:sp>
        <p:nvSpPr>
          <p:cNvPr id="13" name="Content Placeholder 5"/>
          <p:cNvSpPr txBox="1">
            <a:spLocks/>
          </p:cNvSpPr>
          <p:nvPr/>
        </p:nvSpPr>
        <p:spPr>
          <a:xfrm>
            <a:off x="5121874" y="1447799"/>
            <a:ext cx="3174633" cy="914400"/>
          </a:xfrm>
          <a:prstGeom prst="rect">
            <a:avLst/>
          </a:prstGeom>
          <a:solidFill>
            <a:schemeClr val="accent1"/>
          </a:solidFill>
        </p:spPr>
        <p:txBody>
          <a:bodyPr vert="horz" wrap="square" lIns="91440" tIns="91440" rIns="0" bIns="91440" rtlCol="0" anchor="ctr" anchorCtr="0">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000" spc="-70" dirty="0">
                <a:gradFill>
                  <a:gsLst>
                    <a:gs pos="0">
                      <a:srgbClr val="FFFFFF"/>
                    </a:gs>
                    <a:gs pos="86000">
                      <a:srgbClr val="FFFFFF"/>
                    </a:gs>
                  </a:gsLst>
                  <a:lin ang="5400000" scaled="0"/>
                </a:gradFill>
              </a:rPr>
              <a:t>Simple and easy-to-use UI mechanism for creating simple/complex maps </a:t>
            </a:r>
          </a:p>
        </p:txBody>
      </p:sp>
      <p:sp>
        <p:nvSpPr>
          <p:cNvPr id="15" name="Content Placeholder 5"/>
          <p:cNvSpPr txBox="1">
            <a:spLocks/>
          </p:cNvSpPr>
          <p:nvPr/>
        </p:nvSpPr>
        <p:spPr>
          <a:xfrm>
            <a:off x="5121875" y="2514600"/>
            <a:ext cx="3174633" cy="914400"/>
          </a:xfrm>
          <a:prstGeom prst="rect">
            <a:avLst/>
          </a:prstGeom>
          <a:solidFill>
            <a:schemeClr val="accent2"/>
          </a:solidFill>
        </p:spPr>
        <p:txBody>
          <a:bodyPr vert="horz" wrap="square" lIns="91440" tIns="91440" rIns="91440" bIns="91440" rtlCol="0" anchor="ctr" anchorCtr="0">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000" spc="-70" dirty="0">
                <a:gradFill>
                  <a:gsLst>
                    <a:gs pos="0">
                      <a:srgbClr val="FFFFFF"/>
                    </a:gs>
                    <a:gs pos="86000">
                      <a:srgbClr val="FFFFFF"/>
                    </a:gs>
                  </a:gsLst>
                  <a:lin ang="5400000" scaled="0"/>
                </a:gradFill>
              </a:rPr>
              <a:t>Scripting </a:t>
            </a:r>
            <a:r>
              <a:rPr lang="en-US" sz="2000" spc="-70" dirty="0" err="1">
                <a:gradFill>
                  <a:gsLst>
                    <a:gs pos="0">
                      <a:srgbClr val="FFFFFF"/>
                    </a:gs>
                    <a:gs pos="86000">
                      <a:srgbClr val="FFFFFF"/>
                    </a:gs>
                  </a:gsLst>
                  <a:lin ang="5400000" scaled="0"/>
                </a:gradFill>
              </a:rPr>
              <a:t>functoid</a:t>
            </a:r>
            <a:r>
              <a:rPr lang="en-US" sz="2000" spc="-70" dirty="0">
                <a:gradFill>
                  <a:gsLst>
                    <a:gs pos="0">
                      <a:srgbClr val="FFFFFF"/>
                    </a:gs>
                    <a:gs pos="86000">
                      <a:srgbClr val="FFFFFF"/>
                    </a:gs>
                  </a:gsLst>
                  <a:lin ang="5400000" scaled="0"/>
                </a:gradFill>
              </a:rPr>
              <a:t> to host .NET code</a:t>
            </a:r>
          </a:p>
        </p:txBody>
      </p:sp>
      <p:sp>
        <p:nvSpPr>
          <p:cNvPr id="16" name="Content Placeholder 2"/>
          <p:cNvSpPr txBox="1">
            <a:spLocks/>
          </p:cNvSpPr>
          <p:nvPr/>
        </p:nvSpPr>
        <p:spPr>
          <a:xfrm>
            <a:off x="8382271" y="2363335"/>
            <a:ext cx="3174634" cy="3721019"/>
          </a:xfrm>
          <a:prstGeom prst="rect">
            <a:avLst/>
          </a:prstGeom>
        </p:spPr>
        <p:txBody>
          <a:bodyPr vert="horz" wrap="square" lIns="0" tIns="9144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7338" indent="-287338"/>
            <a:r>
              <a:rPr lang="en-US" sz="1800" spc="-30" dirty="0">
                <a:gradFill>
                  <a:gsLst>
                    <a:gs pos="0">
                      <a:srgbClr val="FFFFFF"/>
                    </a:gs>
                    <a:gs pos="86000">
                      <a:srgbClr val="FFFFFF"/>
                    </a:gs>
                  </a:gsLst>
                  <a:lin ang="5400000" scaled="0"/>
                </a:gradFill>
              </a:rPr>
              <a:t>Looping </a:t>
            </a:r>
            <a:r>
              <a:rPr lang="en-US" sz="1800" spc="-30" dirty="0" err="1">
                <a:gradFill>
                  <a:gsLst>
                    <a:gs pos="0">
                      <a:srgbClr val="FFFFFF"/>
                    </a:gs>
                    <a:gs pos="86000">
                      <a:srgbClr val="FFFFFF"/>
                    </a:gs>
                  </a:gsLst>
                  <a:lin ang="5400000" scaled="0"/>
                </a:gradFill>
              </a:rPr>
              <a:t>functoids</a:t>
            </a:r>
            <a:r>
              <a:rPr lang="en-US" sz="1800" spc="-30" dirty="0">
                <a:gradFill>
                  <a:gsLst>
                    <a:gs pos="0">
                      <a:srgbClr val="FFFFFF"/>
                    </a:gs>
                    <a:gs pos="86000">
                      <a:srgbClr val="FFFFFF"/>
                    </a:gs>
                  </a:gsLst>
                  <a:lin ang="5400000" scaled="0"/>
                </a:gradFill>
              </a:rPr>
              <a:t> – </a:t>
            </a:r>
            <a:r>
              <a:rPr lang="en-US" sz="1800" spc="-30" dirty="0" err="1">
                <a:gradFill>
                  <a:gsLst>
                    <a:gs pos="0">
                      <a:srgbClr val="FFFFFF"/>
                    </a:gs>
                    <a:gs pos="86000">
                      <a:srgbClr val="FFFFFF"/>
                    </a:gs>
                  </a:gsLst>
                  <a:lin ang="5400000" scaled="0"/>
                </a:gradFill>
              </a:rPr>
              <a:t>foreach</a:t>
            </a:r>
            <a:r>
              <a:rPr lang="en-US" sz="1800" spc="-30" dirty="0">
                <a:gradFill>
                  <a:gsLst>
                    <a:gs pos="0">
                      <a:srgbClr val="FFFFFF"/>
                    </a:gs>
                    <a:gs pos="86000">
                      <a:srgbClr val="FFFFFF"/>
                    </a:gs>
                  </a:gsLst>
                  <a:lin ang="5400000" scaled="0"/>
                </a:gradFill>
              </a:rPr>
              <a:t>, </a:t>
            </a:r>
            <a:r>
              <a:rPr lang="en-US" sz="1800" spc="-30" dirty="0" err="1">
                <a:gradFill>
                  <a:gsLst>
                    <a:gs pos="0">
                      <a:srgbClr val="FFFFFF"/>
                    </a:gs>
                    <a:gs pos="86000">
                      <a:srgbClr val="FFFFFF"/>
                    </a:gs>
                  </a:gsLst>
                  <a:lin ang="5400000" scaled="0"/>
                </a:gradFill>
              </a:rPr>
              <a:t>mapeach</a:t>
            </a:r>
            <a:endParaRPr lang="en-US" sz="1800" spc="-30" dirty="0">
              <a:gradFill>
                <a:gsLst>
                  <a:gs pos="0">
                    <a:srgbClr val="FFFFFF"/>
                  </a:gs>
                  <a:gs pos="86000">
                    <a:srgbClr val="FFFFFF"/>
                  </a:gs>
                </a:gsLst>
                <a:lin ang="5400000" scaled="0"/>
              </a:gradFill>
            </a:endParaRPr>
          </a:p>
          <a:p>
            <a:pPr marL="287338" indent="-287338"/>
            <a:r>
              <a:rPr lang="en-US" sz="1800" spc="-30" dirty="0">
                <a:gradFill>
                  <a:gsLst>
                    <a:gs pos="0">
                      <a:srgbClr val="FFFFFF"/>
                    </a:gs>
                    <a:gs pos="86000">
                      <a:srgbClr val="FFFFFF"/>
                    </a:gs>
                  </a:gsLst>
                  <a:lin ang="5400000" scaled="0"/>
                </a:gradFill>
              </a:rPr>
              <a:t>Expression </a:t>
            </a:r>
            <a:r>
              <a:rPr lang="en-US" sz="1800" spc="-30" dirty="0" err="1">
                <a:gradFill>
                  <a:gsLst>
                    <a:gs pos="0">
                      <a:srgbClr val="FFFFFF"/>
                    </a:gs>
                    <a:gs pos="86000">
                      <a:srgbClr val="FFFFFF"/>
                    </a:gs>
                  </a:gsLst>
                  <a:lin ang="5400000" scaled="0"/>
                </a:gradFill>
              </a:rPr>
              <a:t>functoids</a:t>
            </a:r>
            <a:r>
              <a:rPr lang="en-US" sz="1800" spc="-30" dirty="0">
                <a:gradFill>
                  <a:gsLst>
                    <a:gs pos="0">
                      <a:srgbClr val="FFFFFF"/>
                    </a:gs>
                    <a:gs pos="86000">
                      <a:srgbClr val="FFFFFF"/>
                    </a:gs>
                  </a:gsLst>
                  <a:lin ang="5400000" scaled="0"/>
                </a:gradFill>
              </a:rPr>
              <a:t> – </a:t>
            </a:r>
            <a:r>
              <a:rPr lang="en-US" sz="1800" spc="-30" dirty="0" smtClean="0">
                <a:gradFill>
                  <a:gsLst>
                    <a:gs pos="0">
                      <a:srgbClr val="FFFFFF"/>
                    </a:gs>
                    <a:gs pos="86000">
                      <a:srgbClr val="FFFFFF"/>
                    </a:gs>
                  </a:gsLst>
                  <a:lin ang="5400000" scaled="0"/>
                </a:gradFill>
              </a:rPr>
              <a:t>arithmetic </a:t>
            </a:r>
            <a:r>
              <a:rPr lang="en-US" sz="1800" spc="-30" dirty="0">
                <a:gradFill>
                  <a:gsLst>
                    <a:gs pos="0">
                      <a:srgbClr val="FFFFFF"/>
                    </a:gs>
                    <a:gs pos="86000">
                      <a:srgbClr val="FFFFFF"/>
                    </a:gs>
                  </a:gsLst>
                  <a:lin ang="5400000" scaled="0"/>
                </a:gradFill>
              </a:rPr>
              <a:t>, logical , conditional , if-then-else</a:t>
            </a:r>
          </a:p>
          <a:p>
            <a:pPr marL="287338" indent="-287338"/>
            <a:r>
              <a:rPr lang="en-US" sz="1800" spc="-30" dirty="0">
                <a:gradFill>
                  <a:gsLst>
                    <a:gs pos="0">
                      <a:srgbClr val="FFFFFF"/>
                    </a:gs>
                    <a:gs pos="86000">
                      <a:srgbClr val="FFFFFF"/>
                    </a:gs>
                  </a:gsLst>
                  <a:lin ang="5400000" scaled="0"/>
                </a:gradFill>
              </a:rPr>
              <a:t>Temporary store – Lists and related operations</a:t>
            </a:r>
          </a:p>
          <a:p>
            <a:pPr marL="287338" indent="-287338"/>
            <a:r>
              <a:rPr lang="en-US" sz="1800" spc="-30" dirty="0">
                <a:gradFill>
                  <a:gsLst>
                    <a:gs pos="0">
                      <a:srgbClr val="FFFFFF"/>
                    </a:gs>
                    <a:gs pos="86000">
                      <a:srgbClr val="FFFFFF"/>
                    </a:gs>
                  </a:gsLst>
                  <a:lin ang="5400000" scaled="0"/>
                </a:gradFill>
              </a:rPr>
              <a:t>String and date-time manipulation operations</a:t>
            </a:r>
          </a:p>
          <a:p>
            <a:pPr marL="287338" indent="-287338"/>
            <a:r>
              <a:rPr lang="en-US" sz="1800" spc="-30" dirty="0">
                <a:gradFill>
                  <a:gsLst>
                    <a:gs pos="0">
                      <a:srgbClr val="FFFFFF"/>
                    </a:gs>
                    <a:gs pos="86000">
                      <a:srgbClr val="FFFFFF"/>
                    </a:gs>
                  </a:gsLst>
                  <a:lin ang="5400000" scaled="0"/>
                </a:gradFill>
              </a:rPr>
              <a:t>Cumulative operations </a:t>
            </a:r>
          </a:p>
          <a:p>
            <a:pPr marL="287338" indent="-287338"/>
            <a:r>
              <a:rPr lang="en-US" sz="1800" spc="-30" dirty="0">
                <a:gradFill>
                  <a:gsLst>
                    <a:gs pos="0">
                      <a:srgbClr val="FFFFFF"/>
                    </a:gs>
                    <a:gs pos="86000">
                      <a:srgbClr val="FFFFFF"/>
                    </a:gs>
                  </a:gsLst>
                  <a:lin ang="5400000" scaled="0"/>
                </a:gradFill>
              </a:rPr>
              <a:t>Number format operations</a:t>
            </a:r>
          </a:p>
          <a:p>
            <a:pPr marL="287338" indent="-287338"/>
            <a:r>
              <a:rPr lang="en-US" sz="1800" spc="-30" dirty="0">
                <a:gradFill>
                  <a:gsLst>
                    <a:gs pos="0">
                      <a:srgbClr val="FFFFFF"/>
                    </a:gs>
                    <a:gs pos="86000">
                      <a:srgbClr val="FFFFFF"/>
                    </a:gs>
                  </a:gsLst>
                  <a:lin ang="5400000" scaled="0"/>
                </a:gradFill>
              </a:rPr>
              <a:t>Support for Pages in UI</a:t>
            </a:r>
          </a:p>
          <a:p>
            <a:pPr marL="287338" indent="-287338"/>
            <a:r>
              <a:rPr lang="en-US" sz="1800" spc="-30" dirty="0">
                <a:gradFill>
                  <a:gsLst>
                    <a:gs pos="0">
                      <a:srgbClr val="FFFFFF"/>
                    </a:gs>
                    <a:gs pos="86000">
                      <a:srgbClr val="FFFFFF"/>
                    </a:gs>
                  </a:gsLst>
                  <a:lin ang="5400000" scaled="0"/>
                </a:gradFill>
              </a:rPr>
              <a:t>Test map functionality </a:t>
            </a:r>
          </a:p>
        </p:txBody>
      </p:sp>
      <p:sp>
        <p:nvSpPr>
          <p:cNvPr id="17" name="Content Placeholder 5"/>
          <p:cNvSpPr txBox="1">
            <a:spLocks/>
          </p:cNvSpPr>
          <p:nvPr/>
        </p:nvSpPr>
        <p:spPr>
          <a:xfrm>
            <a:off x="8382271" y="1447799"/>
            <a:ext cx="3174633" cy="914400"/>
          </a:xfrm>
          <a:prstGeom prst="rect">
            <a:avLst/>
          </a:prstGeom>
          <a:solidFill>
            <a:schemeClr val="accent6"/>
          </a:solidFill>
        </p:spPr>
        <p:txBody>
          <a:bodyPr vert="horz" wrap="square" lIns="91440" tIns="91440" rIns="0" bIns="91440" rtlCol="0" anchor="ctr" anchorCtr="0">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000" spc="-70" dirty="0">
                <a:gradFill>
                  <a:gsLst>
                    <a:gs pos="0">
                      <a:srgbClr val="FFFFFF"/>
                    </a:gs>
                    <a:gs pos="86000">
                      <a:srgbClr val="FFFFFF"/>
                    </a:gs>
                  </a:gsLst>
                  <a:lin ang="5400000" scaled="0"/>
                </a:gradFill>
              </a:rPr>
              <a:t>Visual tools for common operations:</a:t>
            </a:r>
          </a:p>
        </p:txBody>
      </p:sp>
      <p:sp>
        <p:nvSpPr>
          <p:cNvPr id="18" name="Content Placeholder 5"/>
          <p:cNvSpPr txBox="1">
            <a:spLocks/>
          </p:cNvSpPr>
          <p:nvPr/>
        </p:nvSpPr>
        <p:spPr>
          <a:xfrm>
            <a:off x="5121873" y="4678398"/>
            <a:ext cx="3174633" cy="914400"/>
          </a:xfrm>
          <a:prstGeom prst="rect">
            <a:avLst/>
          </a:prstGeom>
          <a:solidFill>
            <a:schemeClr val="accent4"/>
          </a:solidFill>
        </p:spPr>
        <p:txBody>
          <a:bodyPr vert="horz" wrap="square" lIns="91440" tIns="91440" rIns="91440" bIns="91440" rtlCol="0" anchor="ctr" anchorCtr="0">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000" spc="-70" dirty="0" smtClean="0">
                <a:gradFill>
                  <a:gsLst>
                    <a:gs pos="0">
                      <a:srgbClr val="FFFFFF"/>
                    </a:gs>
                    <a:gs pos="86000">
                      <a:srgbClr val="FFFFFF"/>
                    </a:gs>
                  </a:gsLst>
                  <a:lin ang="5400000" scaled="0"/>
                </a:gradFill>
              </a:rPr>
              <a:t>Taking existing investments forward</a:t>
            </a:r>
            <a:endParaRPr lang="en-US" sz="2000" spc="-70" dirty="0">
              <a:gradFill>
                <a:gsLst>
                  <a:gs pos="0">
                    <a:srgbClr val="FFFFFF"/>
                  </a:gs>
                  <a:gs pos="86000">
                    <a:srgbClr val="FFFFFF"/>
                  </a:gs>
                </a:gsLst>
                <a:lin ang="5400000" scaled="0"/>
              </a:gradFill>
            </a:endParaRPr>
          </a:p>
        </p:txBody>
      </p:sp>
      <p:sp>
        <p:nvSpPr>
          <p:cNvPr id="19" name="Content Placeholder 5"/>
          <p:cNvSpPr txBox="1">
            <a:spLocks/>
          </p:cNvSpPr>
          <p:nvPr/>
        </p:nvSpPr>
        <p:spPr>
          <a:xfrm>
            <a:off x="5121875" y="3581400"/>
            <a:ext cx="3174633" cy="914400"/>
          </a:xfrm>
          <a:prstGeom prst="rect">
            <a:avLst/>
          </a:prstGeom>
          <a:solidFill>
            <a:schemeClr val="accent3"/>
          </a:solidFill>
        </p:spPr>
        <p:txBody>
          <a:bodyPr vert="horz" wrap="square" lIns="91440" tIns="91440" rIns="91440" bIns="91440" rtlCol="0" anchor="ctr" anchorCtr="0">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000" spc="-70" dirty="0">
                <a:gradFill>
                  <a:gsLst>
                    <a:gs pos="0">
                      <a:srgbClr val="FFFFFF"/>
                    </a:gs>
                    <a:gs pos="86000">
                      <a:srgbClr val="FFFFFF"/>
                    </a:gs>
                  </a:gsLst>
                  <a:lin ang="5400000" scaled="0"/>
                </a:gradFill>
              </a:rPr>
              <a:t>XSLT support</a:t>
            </a:r>
          </a:p>
        </p:txBody>
      </p:sp>
      <p:sp>
        <p:nvSpPr>
          <p:cNvPr id="20" name="Rectangle 19"/>
          <p:cNvSpPr/>
          <p:nvPr/>
        </p:nvSpPr>
        <p:spPr bwMode="auto">
          <a:xfrm>
            <a:off x="506475" y="1469050"/>
            <a:ext cx="3597174" cy="837964"/>
          </a:xfrm>
          <a:prstGeom prst="rect">
            <a:avLst/>
          </a:prstGeom>
          <a:solidFill>
            <a:schemeClr val="accent5"/>
          </a:solidFill>
        </p:spPr>
        <p:txBody>
          <a:bodyPr vert="horz" wrap="square" lIns="91440" tIns="91440" rIns="91440" bIns="91440" rtlCol="0" anchor="ctr" anchorCtr="0">
            <a:noAutofit/>
          </a:bodyPr>
          <a:lstStyle/>
          <a:p>
            <a:pPr>
              <a:lnSpc>
                <a:spcPct val="90000"/>
              </a:lnSpc>
              <a:spcBef>
                <a:spcPct val="20000"/>
              </a:spcBef>
              <a:buSzPct val="90000"/>
            </a:pPr>
            <a:r>
              <a:rPr lang="en-US" sz="2400" spc="-70" dirty="0">
                <a:gradFill>
                  <a:gsLst>
                    <a:gs pos="0">
                      <a:srgbClr val="FFFFFF"/>
                    </a:gs>
                    <a:gs pos="86000">
                      <a:srgbClr val="FFFFFF"/>
                    </a:gs>
                  </a:gsLst>
                  <a:lin ang="5400000" scaled="0"/>
                </a:gradFill>
              </a:rPr>
              <a:t>Rich Message Processing</a:t>
            </a:r>
          </a:p>
        </p:txBody>
      </p:sp>
      <p:sp>
        <p:nvSpPr>
          <p:cNvPr id="21" name="TextBox 20"/>
          <p:cNvSpPr txBox="1"/>
          <p:nvPr/>
        </p:nvSpPr>
        <p:spPr>
          <a:xfrm>
            <a:off x="506475" y="2322580"/>
            <a:ext cx="3657601" cy="2022092"/>
          </a:xfrm>
          <a:prstGeom prst="rect">
            <a:avLst/>
          </a:prstGeom>
          <a:noFill/>
        </p:spPr>
        <p:txBody>
          <a:bodyPr wrap="square" lIns="0" tIns="0" rIns="0" bIns="0" rtlCol="0">
            <a:spAutoFit/>
          </a:bodyPr>
          <a:lstStyle/>
          <a:p>
            <a:pPr marL="287338" indent="-287338">
              <a:lnSpc>
                <a:spcPct val="90000"/>
              </a:lnSpc>
              <a:spcBef>
                <a:spcPct val="20000"/>
              </a:spcBef>
              <a:buSzPct val="90000"/>
              <a:buFontTx/>
              <a:buBlip>
                <a:blip r:embed="rId3"/>
              </a:buBlip>
            </a:pPr>
            <a:r>
              <a:rPr lang="en-US" spc="-30" dirty="0">
                <a:gradFill>
                  <a:gsLst>
                    <a:gs pos="0">
                      <a:srgbClr val="FFFFFF"/>
                    </a:gs>
                    <a:gs pos="86000">
                      <a:srgbClr val="FFFFFF"/>
                    </a:gs>
                  </a:gsLst>
                  <a:lin ang="5400000" scaled="0"/>
                </a:gradFill>
              </a:rPr>
              <a:t>Sequence of activities to perform impedance mismatch</a:t>
            </a:r>
          </a:p>
          <a:p>
            <a:pPr marL="287338" indent="-287338">
              <a:lnSpc>
                <a:spcPct val="90000"/>
              </a:lnSpc>
              <a:spcBef>
                <a:spcPct val="20000"/>
              </a:spcBef>
              <a:buSzPct val="90000"/>
              <a:buFontTx/>
              <a:buBlip>
                <a:blip r:embed="rId3"/>
              </a:buBlip>
            </a:pPr>
            <a:r>
              <a:rPr lang="en-US" spc="-30" dirty="0">
                <a:gradFill>
                  <a:gsLst>
                    <a:gs pos="0">
                      <a:srgbClr val="FFFFFF"/>
                    </a:gs>
                    <a:gs pos="86000">
                      <a:srgbClr val="FFFFFF"/>
                    </a:gs>
                  </a:gsLst>
                  <a:lin ang="5400000" scaled="0"/>
                </a:gradFill>
              </a:rPr>
              <a:t>Disassembly</a:t>
            </a:r>
          </a:p>
          <a:p>
            <a:pPr marL="287338" indent="-287338">
              <a:lnSpc>
                <a:spcPct val="90000"/>
              </a:lnSpc>
              <a:spcBef>
                <a:spcPct val="20000"/>
              </a:spcBef>
              <a:buSzPct val="90000"/>
              <a:buFontTx/>
              <a:buBlip>
                <a:blip r:embed="rId3"/>
              </a:buBlip>
            </a:pPr>
            <a:r>
              <a:rPr lang="en-US" spc="-30" dirty="0">
                <a:gradFill>
                  <a:gsLst>
                    <a:gs pos="0">
                      <a:srgbClr val="FFFFFF"/>
                    </a:gs>
                    <a:gs pos="86000">
                      <a:srgbClr val="FFFFFF"/>
                    </a:gs>
                  </a:gsLst>
                  <a:lin ang="5400000" scaled="0"/>
                </a:gradFill>
              </a:rPr>
              <a:t>Message Validation</a:t>
            </a:r>
          </a:p>
          <a:p>
            <a:pPr marL="287338" indent="-287338">
              <a:lnSpc>
                <a:spcPct val="90000"/>
              </a:lnSpc>
              <a:spcBef>
                <a:spcPct val="20000"/>
              </a:spcBef>
              <a:buSzPct val="90000"/>
              <a:buFontTx/>
              <a:buBlip>
                <a:blip r:embed="rId3"/>
              </a:buBlip>
            </a:pPr>
            <a:r>
              <a:rPr lang="en-US" spc="-30" dirty="0">
                <a:gradFill>
                  <a:gsLst>
                    <a:gs pos="0">
                      <a:srgbClr val="FFFFFF"/>
                    </a:gs>
                    <a:gs pos="86000">
                      <a:srgbClr val="FFFFFF"/>
                    </a:gs>
                  </a:gsLst>
                  <a:lin ang="5400000" scaled="0"/>
                </a:gradFill>
              </a:rPr>
              <a:t>Transforms</a:t>
            </a:r>
          </a:p>
          <a:p>
            <a:pPr marL="287338" indent="-287338">
              <a:lnSpc>
                <a:spcPct val="90000"/>
              </a:lnSpc>
              <a:spcBef>
                <a:spcPct val="20000"/>
              </a:spcBef>
              <a:buSzPct val="90000"/>
              <a:buFontTx/>
              <a:buBlip>
                <a:blip r:embed="rId3"/>
              </a:buBlip>
            </a:pPr>
            <a:r>
              <a:rPr lang="en-US" spc="-30" dirty="0">
                <a:gradFill>
                  <a:gsLst>
                    <a:gs pos="0">
                      <a:srgbClr val="FFFFFF"/>
                    </a:gs>
                    <a:gs pos="86000">
                      <a:srgbClr val="FFFFFF"/>
                    </a:gs>
                  </a:gsLst>
                  <a:lin ang="5400000" scaled="0"/>
                </a:gradFill>
              </a:rPr>
              <a:t>Content based Routing</a:t>
            </a:r>
          </a:p>
          <a:p>
            <a:pPr marL="287338" indent="-287338">
              <a:lnSpc>
                <a:spcPct val="90000"/>
              </a:lnSpc>
              <a:spcBef>
                <a:spcPct val="20000"/>
              </a:spcBef>
              <a:buSzPct val="90000"/>
              <a:buFontTx/>
              <a:buBlip>
                <a:blip r:embed="rId3"/>
              </a:buBlip>
            </a:pPr>
            <a:r>
              <a:rPr lang="en-US" spc="-30" dirty="0">
                <a:gradFill>
                  <a:gsLst>
                    <a:gs pos="0">
                      <a:srgbClr val="FFFFFF"/>
                    </a:gs>
                    <a:gs pos="86000">
                      <a:srgbClr val="FFFFFF"/>
                    </a:gs>
                  </a:gsLst>
                  <a:lin ang="5400000" scaled="0"/>
                </a:gradFill>
              </a:rPr>
              <a:t>Hosting custom code</a:t>
            </a:r>
          </a:p>
        </p:txBody>
      </p:sp>
      <p:sp>
        <p:nvSpPr>
          <p:cNvPr id="22" name="TextBox 21"/>
          <p:cNvSpPr txBox="1"/>
          <p:nvPr/>
        </p:nvSpPr>
        <p:spPr>
          <a:xfrm>
            <a:off x="506475" y="5135598"/>
            <a:ext cx="3276600" cy="553998"/>
          </a:xfrm>
          <a:prstGeom prst="rect">
            <a:avLst/>
          </a:prstGeom>
          <a:noFill/>
        </p:spPr>
        <p:txBody>
          <a:bodyPr wrap="square" lIns="0" tIns="0" rIns="0" bIns="0" rtlCol="0">
            <a:spAutoFit/>
          </a:bodyPr>
          <a:lstStyle/>
          <a:p>
            <a:pPr marL="287338" indent="-287338">
              <a:lnSpc>
                <a:spcPct val="90000"/>
              </a:lnSpc>
              <a:spcBef>
                <a:spcPct val="20000"/>
              </a:spcBef>
              <a:buSzPct val="90000"/>
              <a:buFontTx/>
              <a:buBlip>
                <a:blip r:embed="rId3"/>
              </a:buBlip>
            </a:pPr>
            <a:r>
              <a:rPr lang="en-US" spc="-30" dirty="0">
                <a:gradFill>
                  <a:gsLst>
                    <a:gs pos="0">
                      <a:srgbClr val="FFFFFF"/>
                    </a:gs>
                    <a:gs pos="86000">
                      <a:srgbClr val="FFFFFF"/>
                    </a:gs>
                  </a:gsLst>
                  <a:lin ang="5400000" scaled="0"/>
                </a:gradFill>
              </a:rPr>
              <a:t>EAI Bridges</a:t>
            </a:r>
          </a:p>
          <a:p>
            <a:pPr marL="287338" indent="-287338">
              <a:lnSpc>
                <a:spcPct val="90000"/>
              </a:lnSpc>
              <a:spcBef>
                <a:spcPct val="20000"/>
              </a:spcBef>
              <a:buSzPct val="90000"/>
              <a:buFontTx/>
              <a:buBlip>
                <a:blip r:embed="rId3"/>
              </a:buBlip>
            </a:pPr>
            <a:r>
              <a:rPr lang="en-US" b="1" spc="-30" dirty="0">
                <a:gradFill>
                  <a:gsLst>
                    <a:gs pos="0">
                      <a:srgbClr val="FFFFFF"/>
                    </a:gs>
                    <a:gs pos="86000">
                      <a:srgbClr val="FFFFFF"/>
                    </a:gs>
                  </a:gsLst>
                  <a:lin ang="5400000" scaled="0"/>
                </a:gradFill>
              </a:rPr>
              <a:t>Transforms</a:t>
            </a:r>
          </a:p>
        </p:txBody>
      </p:sp>
      <p:sp>
        <p:nvSpPr>
          <p:cNvPr id="24" name="Rectangle 23"/>
          <p:cNvSpPr/>
          <p:nvPr/>
        </p:nvSpPr>
        <p:spPr bwMode="auto">
          <a:xfrm>
            <a:off x="506475" y="4839629"/>
            <a:ext cx="3597174" cy="150306"/>
          </a:xfrm>
          <a:prstGeom prst="rect">
            <a:avLst/>
          </a:prstGeom>
          <a:solidFill>
            <a:schemeClr val="accent4"/>
          </a:solidFill>
        </p:spPr>
        <p:txBody>
          <a:bodyPr vert="horz" wrap="square" lIns="91440" tIns="91440" rIns="91440" bIns="91440" rtlCol="0" anchor="ctr" anchorCtr="0">
            <a:noAutofit/>
          </a:bodyPr>
          <a:lstStyle/>
          <a:p>
            <a:pPr>
              <a:lnSpc>
                <a:spcPct val="90000"/>
              </a:lnSpc>
              <a:spcBef>
                <a:spcPct val="20000"/>
              </a:spcBef>
              <a:buSzPct val="90000"/>
            </a:pPr>
            <a:endParaRPr lang="en-US" sz="2400" spc="-70" dirty="0">
              <a:gradFill>
                <a:gsLst>
                  <a:gs pos="0">
                    <a:srgbClr val="FFFFFF"/>
                  </a:gs>
                  <a:gs pos="86000">
                    <a:srgbClr val="FFFFFF"/>
                  </a:gs>
                </a:gsLst>
                <a:lin ang="5400000" scaled="0"/>
              </a:gradFill>
            </a:endParaRPr>
          </a:p>
        </p:txBody>
      </p:sp>
      <p:sp>
        <p:nvSpPr>
          <p:cNvPr id="31" name="Content Placeholder 2"/>
          <p:cNvSpPr txBox="1">
            <a:spLocks/>
          </p:cNvSpPr>
          <p:nvPr/>
        </p:nvSpPr>
        <p:spPr>
          <a:xfrm>
            <a:off x="5121872" y="5590938"/>
            <a:ext cx="3174634" cy="646331"/>
          </a:xfrm>
          <a:prstGeom prst="rect">
            <a:avLst/>
          </a:prstGeom>
        </p:spPr>
        <p:txBody>
          <a:bodyPr vert="horz" wrap="square" lIns="0" tIns="9144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7338" indent="-287338"/>
            <a:r>
              <a:rPr lang="en-US" sz="1800" spc="-30" dirty="0">
                <a:gradFill>
                  <a:gsLst>
                    <a:gs pos="0">
                      <a:srgbClr val="FFFFFF"/>
                    </a:gs>
                    <a:gs pos="86000">
                      <a:srgbClr val="FFFFFF"/>
                    </a:gs>
                  </a:gsLst>
                  <a:lin ang="5400000" scaled="0"/>
                </a:gradFill>
              </a:rPr>
              <a:t>Migrate BizTalk maps</a:t>
            </a:r>
          </a:p>
          <a:p>
            <a:pPr marL="287338" indent="-287338"/>
            <a:r>
              <a:rPr lang="en-US" sz="1800" spc="-30" dirty="0" smtClean="0">
                <a:gradFill>
                  <a:gsLst>
                    <a:gs pos="0">
                      <a:srgbClr val="FFFFFF"/>
                    </a:gs>
                    <a:gs pos="86000">
                      <a:srgbClr val="FFFFFF"/>
                    </a:gs>
                  </a:gsLst>
                  <a:lin ang="5400000" scaled="0"/>
                </a:gradFill>
              </a:rPr>
              <a:t>Support </a:t>
            </a:r>
            <a:r>
              <a:rPr lang="en-US" sz="1800" spc="-30" dirty="0">
                <a:gradFill>
                  <a:gsLst>
                    <a:gs pos="0">
                      <a:srgbClr val="FFFFFF"/>
                    </a:gs>
                    <a:gs pos="86000">
                      <a:srgbClr val="FFFFFF"/>
                    </a:gs>
                  </a:gsLst>
                  <a:lin ang="5400000" scaled="0"/>
                </a:gradFill>
              </a:rPr>
              <a:t>XSLT </a:t>
            </a:r>
            <a:r>
              <a:rPr lang="en-US" sz="1800" spc="-30" dirty="0" smtClean="0">
                <a:gradFill>
                  <a:gsLst>
                    <a:gs pos="0">
                      <a:srgbClr val="FFFFFF"/>
                    </a:gs>
                    <a:gs pos="86000">
                      <a:srgbClr val="FFFFFF"/>
                    </a:gs>
                  </a:gsLst>
                  <a:lin ang="5400000" scaled="0"/>
                </a:gradFill>
              </a:rPr>
              <a:t>maps</a:t>
            </a:r>
            <a:endParaRPr lang="en-US" sz="1800" spc="-30" dirty="0">
              <a:gradFill>
                <a:gsLst>
                  <a:gs pos="0">
                    <a:srgbClr val="FFFFFF"/>
                  </a:gs>
                  <a:gs pos="86000">
                    <a:srgbClr val="FFFFFF"/>
                  </a:gs>
                </a:gsLst>
                <a:lin ang="5400000" scaled="0"/>
              </a:gradFill>
            </a:endParaRPr>
          </a:p>
        </p:txBody>
      </p:sp>
      <p:sp>
        <p:nvSpPr>
          <p:cNvPr id="14" name="Rectangle 13"/>
          <p:cNvSpPr/>
          <p:nvPr/>
        </p:nvSpPr>
        <p:spPr bwMode="auto">
          <a:xfrm>
            <a:off x="361950" y="1133475"/>
            <a:ext cx="4400550" cy="5514975"/>
          </a:xfrm>
          <a:prstGeom prst="rect">
            <a:avLst/>
          </a:prstGeom>
          <a:noFill/>
          <a:ln w="38100">
            <a:solidFill>
              <a:srgbClr val="92D05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Tree>
    <p:extLst>
      <p:ext uri="{BB962C8B-B14F-4D97-AF65-F5344CB8AC3E}">
        <p14:creationId xmlns:p14="http://schemas.microsoft.com/office/powerpoint/2010/main" val="170839200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609398"/>
          </a:xfrm>
        </p:spPr>
        <p:txBody>
          <a:bodyPr/>
          <a:lstStyle/>
          <a:p>
            <a:r>
              <a:rPr lang="en-US" dirty="0" smtClean="0"/>
              <a:t>BizTalk </a:t>
            </a:r>
            <a:r>
              <a:rPr lang="en-US" dirty="0" err="1" smtClean="0"/>
              <a:t>PaaS</a:t>
            </a:r>
            <a:r>
              <a:rPr lang="en-US" dirty="0" smtClean="0"/>
              <a:t>: Azure EAI Services</a:t>
            </a:r>
            <a:endParaRPr lang="en-US" dirty="0"/>
          </a:p>
        </p:txBody>
      </p:sp>
      <p:sp>
        <p:nvSpPr>
          <p:cNvPr id="13" name="Rectangle 12"/>
          <p:cNvSpPr/>
          <p:nvPr/>
        </p:nvSpPr>
        <p:spPr bwMode="auto">
          <a:xfrm>
            <a:off x="506475" y="1469050"/>
            <a:ext cx="3597174" cy="837964"/>
          </a:xfrm>
          <a:prstGeom prst="rect">
            <a:avLst/>
          </a:prstGeom>
          <a:solidFill>
            <a:schemeClr val="accent5"/>
          </a:solidFill>
        </p:spPr>
        <p:txBody>
          <a:bodyPr vert="horz" wrap="square" lIns="91440" tIns="91440" rIns="91440" bIns="91440" rtlCol="0" anchor="ctr" anchorCtr="0">
            <a:noAutofit/>
          </a:bodyPr>
          <a:lstStyle/>
          <a:p>
            <a:pPr>
              <a:lnSpc>
                <a:spcPct val="90000"/>
              </a:lnSpc>
              <a:spcBef>
                <a:spcPct val="20000"/>
              </a:spcBef>
              <a:buSzPct val="90000"/>
            </a:pPr>
            <a:r>
              <a:rPr lang="en-US" sz="2400" spc="-70" dirty="0">
                <a:gradFill>
                  <a:gsLst>
                    <a:gs pos="0">
                      <a:srgbClr val="FFFFFF"/>
                    </a:gs>
                    <a:gs pos="86000">
                      <a:srgbClr val="FFFFFF"/>
                    </a:gs>
                  </a:gsLst>
                  <a:lin ang="5400000" scaled="0"/>
                </a:gradFill>
              </a:rPr>
              <a:t>Build Hybrid Applications</a:t>
            </a:r>
          </a:p>
        </p:txBody>
      </p:sp>
      <p:sp>
        <p:nvSpPr>
          <p:cNvPr id="14" name="TextBox 13"/>
          <p:cNvSpPr txBox="1"/>
          <p:nvPr/>
        </p:nvSpPr>
        <p:spPr>
          <a:xfrm>
            <a:off x="506475" y="2322580"/>
            <a:ext cx="3657601" cy="1606594"/>
          </a:xfrm>
          <a:prstGeom prst="rect">
            <a:avLst/>
          </a:prstGeom>
          <a:noFill/>
        </p:spPr>
        <p:txBody>
          <a:bodyPr wrap="square" lIns="0" tIns="0" rIns="0" bIns="0" rtlCol="0">
            <a:spAutoFit/>
          </a:bodyPr>
          <a:lstStyle/>
          <a:p>
            <a:pPr marL="287338" indent="-287338">
              <a:lnSpc>
                <a:spcPct val="90000"/>
              </a:lnSpc>
              <a:spcBef>
                <a:spcPct val="20000"/>
              </a:spcBef>
              <a:buSzPct val="90000"/>
              <a:buFontTx/>
              <a:buBlip>
                <a:blip r:embed="rId3"/>
              </a:buBlip>
            </a:pPr>
            <a:r>
              <a:rPr lang="en-US" spc="-30" dirty="0">
                <a:gradFill>
                  <a:gsLst>
                    <a:gs pos="0">
                      <a:srgbClr val="FFFFFF"/>
                    </a:gs>
                    <a:gs pos="86000">
                      <a:srgbClr val="FFFFFF"/>
                    </a:gs>
                  </a:gsLst>
                  <a:lin ang="5400000" scaled="0"/>
                </a:gradFill>
              </a:rPr>
              <a:t>Include on-premises applications, services, data in cloud applications</a:t>
            </a:r>
          </a:p>
          <a:p>
            <a:pPr marL="287338" indent="-287338">
              <a:lnSpc>
                <a:spcPct val="90000"/>
              </a:lnSpc>
              <a:spcBef>
                <a:spcPct val="20000"/>
              </a:spcBef>
              <a:buSzPct val="90000"/>
              <a:buFontTx/>
              <a:buBlip>
                <a:blip r:embed="rId3"/>
              </a:buBlip>
            </a:pPr>
            <a:r>
              <a:rPr lang="en-US" spc="-30" dirty="0">
                <a:gradFill>
                  <a:gsLst>
                    <a:gs pos="0">
                      <a:srgbClr val="FFFFFF"/>
                    </a:gs>
                    <a:gs pos="86000">
                      <a:srgbClr val="FFFFFF"/>
                    </a:gs>
                  </a:gsLst>
                  <a:lin ang="5400000" scaled="0"/>
                </a:gradFill>
              </a:rPr>
              <a:t>Manage hybrid apps easily</a:t>
            </a:r>
          </a:p>
          <a:p>
            <a:pPr marL="287338" indent="-287338">
              <a:lnSpc>
                <a:spcPct val="90000"/>
              </a:lnSpc>
              <a:spcBef>
                <a:spcPct val="20000"/>
              </a:spcBef>
              <a:buSzPct val="90000"/>
              <a:buFontTx/>
              <a:buBlip>
                <a:blip r:embed="rId3"/>
              </a:buBlip>
            </a:pPr>
            <a:r>
              <a:rPr lang="en-US" spc="-30" dirty="0">
                <a:gradFill>
                  <a:gsLst>
                    <a:gs pos="0">
                      <a:srgbClr val="FFFFFF"/>
                    </a:gs>
                    <a:gs pos="86000">
                      <a:srgbClr val="FFFFFF"/>
                    </a:gs>
                  </a:gsLst>
                  <a:lin ang="5400000" scaled="0"/>
                </a:gradFill>
              </a:rPr>
              <a:t>Enable store and forward scenarios in BizTalk by enabling Service Bus queues, topics</a:t>
            </a:r>
          </a:p>
        </p:txBody>
      </p:sp>
      <p:sp>
        <p:nvSpPr>
          <p:cNvPr id="16" name="TextBox 15"/>
          <p:cNvSpPr txBox="1"/>
          <p:nvPr/>
        </p:nvSpPr>
        <p:spPr>
          <a:xfrm>
            <a:off x="506475" y="5135598"/>
            <a:ext cx="3276600" cy="553998"/>
          </a:xfrm>
          <a:prstGeom prst="rect">
            <a:avLst/>
          </a:prstGeom>
          <a:noFill/>
        </p:spPr>
        <p:txBody>
          <a:bodyPr wrap="square" lIns="0" tIns="0" rIns="0" bIns="0" rtlCol="0">
            <a:spAutoFit/>
          </a:bodyPr>
          <a:lstStyle/>
          <a:p>
            <a:pPr marL="287338" indent="-287338">
              <a:lnSpc>
                <a:spcPct val="90000"/>
              </a:lnSpc>
              <a:spcBef>
                <a:spcPct val="20000"/>
              </a:spcBef>
              <a:buSzPct val="90000"/>
              <a:buFontTx/>
              <a:buBlip>
                <a:blip r:embed="rId3"/>
              </a:buBlip>
            </a:pPr>
            <a:r>
              <a:rPr lang="en-US" b="1" spc="-30" dirty="0">
                <a:gradFill>
                  <a:gsLst>
                    <a:gs pos="0">
                      <a:srgbClr val="FFFFFF"/>
                    </a:gs>
                    <a:gs pos="86000">
                      <a:srgbClr val="FFFFFF"/>
                    </a:gs>
                  </a:gsLst>
                  <a:lin ang="5400000" scaled="0"/>
                </a:gradFill>
              </a:rPr>
              <a:t>Azure Service Bus Connect</a:t>
            </a:r>
          </a:p>
          <a:p>
            <a:pPr marL="287338" indent="-287338">
              <a:lnSpc>
                <a:spcPct val="90000"/>
              </a:lnSpc>
              <a:spcBef>
                <a:spcPct val="20000"/>
              </a:spcBef>
              <a:buSzPct val="90000"/>
              <a:buFontTx/>
              <a:buBlip>
                <a:blip r:embed="rId3"/>
              </a:buBlip>
            </a:pPr>
            <a:r>
              <a:rPr lang="en-US" b="1" spc="-30" dirty="0">
                <a:gradFill>
                  <a:gsLst>
                    <a:gs pos="0">
                      <a:srgbClr val="FFFFFF"/>
                    </a:gs>
                    <a:gs pos="86000">
                      <a:srgbClr val="FFFFFF"/>
                    </a:gs>
                  </a:gsLst>
                  <a:lin ang="5400000" scaled="0"/>
                </a:gradFill>
              </a:rPr>
              <a:t>BizTalk Service Bus Adapter</a:t>
            </a:r>
          </a:p>
        </p:txBody>
      </p:sp>
      <p:sp>
        <p:nvSpPr>
          <p:cNvPr id="17" name="Rectangle 16"/>
          <p:cNvSpPr/>
          <p:nvPr/>
        </p:nvSpPr>
        <p:spPr bwMode="auto">
          <a:xfrm>
            <a:off x="506475" y="4839629"/>
            <a:ext cx="3597174" cy="150306"/>
          </a:xfrm>
          <a:prstGeom prst="rect">
            <a:avLst/>
          </a:prstGeom>
          <a:solidFill>
            <a:schemeClr val="accent4"/>
          </a:solidFill>
        </p:spPr>
        <p:txBody>
          <a:bodyPr vert="horz" wrap="square" lIns="91440" tIns="91440" rIns="91440" bIns="91440" rtlCol="0" anchor="ctr" anchorCtr="0">
            <a:noAutofit/>
          </a:bodyPr>
          <a:lstStyle/>
          <a:p>
            <a:pPr>
              <a:lnSpc>
                <a:spcPct val="90000"/>
              </a:lnSpc>
              <a:spcBef>
                <a:spcPct val="20000"/>
              </a:spcBef>
              <a:buSzPct val="90000"/>
            </a:pPr>
            <a:endParaRPr lang="en-US" sz="2400" spc="-70" dirty="0">
              <a:gradFill>
                <a:gsLst>
                  <a:gs pos="0">
                    <a:srgbClr val="FFFFFF"/>
                  </a:gs>
                  <a:gs pos="86000">
                    <a:srgbClr val="FFFFFF"/>
                  </a:gs>
                </a:gsLst>
                <a:lin ang="5400000" scaled="0"/>
              </a:gradFill>
            </a:endParaRPr>
          </a:p>
        </p:txBody>
      </p:sp>
      <p:grpSp>
        <p:nvGrpSpPr>
          <p:cNvPr id="18" name="Group 17"/>
          <p:cNvGrpSpPr/>
          <p:nvPr/>
        </p:nvGrpSpPr>
        <p:grpSpPr>
          <a:xfrm>
            <a:off x="6177522" y="1447799"/>
            <a:ext cx="5577840" cy="2114730"/>
            <a:chOff x="6177523" y="1447799"/>
            <a:chExt cx="5498917" cy="2114730"/>
          </a:xfrm>
        </p:grpSpPr>
        <p:sp>
          <p:nvSpPr>
            <p:cNvPr id="19" name="Content Placeholder 5"/>
            <p:cNvSpPr txBox="1">
              <a:spLocks/>
            </p:cNvSpPr>
            <p:nvPr/>
          </p:nvSpPr>
          <p:spPr>
            <a:xfrm>
              <a:off x="6177524" y="1447799"/>
              <a:ext cx="5498916" cy="914400"/>
            </a:xfrm>
            <a:prstGeom prst="rect">
              <a:avLst/>
            </a:prstGeom>
            <a:solidFill>
              <a:schemeClr val="accent1"/>
            </a:solidFill>
          </p:spPr>
          <p:txBody>
            <a:bodyPr vert="horz" wrap="square" lIns="91440" tIns="91440" rIns="0" bIns="91440" rtlCol="0" anchor="ctr" anchorCtr="0">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800" spc="-70" dirty="0">
                  <a:gradFill>
                    <a:gsLst>
                      <a:gs pos="0">
                        <a:srgbClr val="FFFFFF"/>
                      </a:gs>
                      <a:gs pos="86000">
                        <a:srgbClr val="FFFFFF"/>
                      </a:gs>
                    </a:gsLst>
                    <a:lin ang="5400000" scaled="0"/>
                  </a:gradFill>
                </a:rPr>
                <a:t>Motivation</a:t>
              </a:r>
            </a:p>
          </p:txBody>
        </p:sp>
        <p:sp>
          <p:nvSpPr>
            <p:cNvPr id="20" name="Content Placeholder 2"/>
            <p:cNvSpPr txBox="1">
              <a:spLocks/>
            </p:cNvSpPr>
            <p:nvPr/>
          </p:nvSpPr>
          <p:spPr>
            <a:xfrm>
              <a:off x="6177523" y="2362200"/>
              <a:ext cx="5498917" cy="1200329"/>
            </a:xfrm>
            <a:prstGeom prst="rect">
              <a:avLst/>
            </a:prstGeom>
          </p:spPr>
          <p:txBody>
            <a:bodyPr vert="horz" wrap="square" lIns="0" tIns="9144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7338" indent="-287338"/>
              <a:r>
                <a:rPr lang="en-US" sz="1800" spc="-30" dirty="0">
                  <a:gradFill>
                    <a:gsLst>
                      <a:gs pos="0">
                        <a:srgbClr val="FFFFFF"/>
                      </a:gs>
                      <a:gs pos="86000">
                        <a:srgbClr val="FFFFFF"/>
                      </a:gs>
                    </a:gsLst>
                    <a:lin ang="5400000" scaled="0"/>
                  </a:gradFill>
                </a:rPr>
                <a:t>Access on-premise LOB assets securely and easily</a:t>
              </a:r>
            </a:p>
            <a:p>
              <a:pPr marL="287338" indent="-287338"/>
              <a:r>
                <a:rPr lang="en-US" sz="1800" spc="-30" dirty="0">
                  <a:gradFill>
                    <a:gsLst>
                      <a:gs pos="0">
                        <a:srgbClr val="FFFFFF"/>
                      </a:gs>
                      <a:gs pos="86000">
                        <a:srgbClr val="FFFFFF"/>
                      </a:gs>
                    </a:gsLst>
                    <a:lin ang="5400000" scaled="0"/>
                  </a:gradFill>
                </a:rPr>
                <a:t>Extend on-premise LOB adapter service to Azure</a:t>
              </a:r>
            </a:p>
            <a:p>
              <a:pPr marL="287338" indent="-287338"/>
              <a:r>
                <a:rPr lang="en-US" sz="1800" spc="-30" dirty="0">
                  <a:gradFill>
                    <a:gsLst>
                      <a:gs pos="0">
                        <a:srgbClr val="FFFFFF"/>
                      </a:gs>
                      <a:gs pos="86000">
                        <a:srgbClr val="FFFFFF"/>
                      </a:gs>
                    </a:gsLst>
                    <a:lin ang="5400000" scaled="0"/>
                  </a:gradFill>
                </a:rPr>
                <a:t>Access Azure Service Bus Queues, Topics and Bridges from BizTalk</a:t>
              </a:r>
            </a:p>
          </p:txBody>
        </p:sp>
      </p:grpSp>
      <p:grpSp>
        <p:nvGrpSpPr>
          <p:cNvPr id="21" name="Group 20"/>
          <p:cNvGrpSpPr/>
          <p:nvPr/>
        </p:nvGrpSpPr>
        <p:grpSpPr>
          <a:xfrm>
            <a:off x="6177522" y="4471477"/>
            <a:ext cx="5577840" cy="1810031"/>
            <a:chOff x="6177523" y="1447799"/>
            <a:chExt cx="5498917" cy="1810031"/>
          </a:xfrm>
        </p:grpSpPr>
        <p:sp>
          <p:nvSpPr>
            <p:cNvPr id="22" name="Content Placeholder 5"/>
            <p:cNvSpPr txBox="1">
              <a:spLocks/>
            </p:cNvSpPr>
            <p:nvPr/>
          </p:nvSpPr>
          <p:spPr>
            <a:xfrm>
              <a:off x="6177524" y="1447799"/>
              <a:ext cx="5498916" cy="914400"/>
            </a:xfrm>
            <a:prstGeom prst="rect">
              <a:avLst/>
            </a:prstGeom>
            <a:solidFill>
              <a:schemeClr val="accent2"/>
            </a:solidFill>
          </p:spPr>
          <p:txBody>
            <a:bodyPr vert="horz" wrap="square" lIns="91440" tIns="91440" rIns="91440" bIns="91440" rtlCol="0" anchor="ctr" anchorCtr="0">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800" spc="-70" dirty="0" smtClean="0">
                  <a:gradFill>
                    <a:gsLst>
                      <a:gs pos="0">
                        <a:srgbClr val="FFFFFF"/>
                      </a:gs>
                      <a:gs pos="86000">
                        <a:srgbClr val="FFFFFF"/>
                      </a:gs>
                    </a:gsLst>
                    <a:lin ang="5400000" scaled="0"/>
                  </a:gradFill>
                </a:rPr>
                <a:t>Design</a:t>
              </a:r>
              <a:endParaRPr lang="en-US" sz="2800" spc="-70" dirty="0">
                <a:gradFill>
                  <a:gsLst>
                    <a:gs pos="0">
                      <a:srgbClr val="FFFFFF"/>
                    </a:gs>
                    <a:gs pos="86000">
                      <a:srgbClr val="FFFFFF"/>
                    </a:gs>
                  </a:gsLst>
                  <a:lin ang="5400000" scaled="0"/>
                </a:gradFill>
              </a:endParaRPr>
            </a:p>
          </p:txBody>
        </p:sp>
        <p:sp>
          <p:nvSpPr>
            <p:cNvPr id="23" name="Content Placeholder 2"/>
            <p:cNvSpPr txBox="1">
              <a:spLocks/>
            </p:cNvSpPr>
            <p:nvPr/>
          </p:nvSpPr>
          <p:spPr>
            <a:xfrm>
              <a:off x="6177523" y="2362200"/>
              <a:ext cx="5498917" cy="895630"/>
            </a:xfrm>
            <a:prstGeom prst="rect">
              <a:avLst/>
            </a:prstGeom>
          </p:spPr>
          <p:txBody>
            <a:bodyPr vert="horz" wrap="square" lIns="0" tIns="9144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7338" indent="-287338"/>
              <a:r>
                <a:rPr lang="en-US" sz="1800" spc="-30" dirty="0">
                  <a:gradFill>
                    <a:gsLst>
                      <a:gs pos="0">
                        <a:srgbClr val="FFFFFF"/>
                      </a:gs>
                      <a:gs pos="86000">
                        <a:srgbClr val="FFFFFF"/>
                      </a:gs>
                    </a:gsLst>
                    <a:lin ang="5400000" scaled="0"/>
                  </a:gradFill>
                </a:rPr>
                <a:t>Provide application level connectivity through Service Bus Relay as opposed to network level connectivity</a:t>
              </a:r>
            </a:p>
            <a:p>
              <a:pPr marL="287338" indent="-287338"/>
              <a:r>
                <a:rPr lang="en-US" sz="1800" spc="-30" dirty="0">
                  <a:gradFill>
                    <a:gsLst>
                      <a:gs pos="0">
                        <a:srgbClr val="FFFFFF"/>
                      </a:gs>
                      <a:gs pos="86000">
                        <a:srgbClr val="FFFFFF"/>
                      </a:gs>
                    </a:gsLst>
                    <a:lin ang="5400000" scaled="0"/>
                  </a:gradFill>
                </a:rPr>
                <a:t>Expose queues, topics and bridges in BizTalk</a:t>
              </a:r>
            </a:p>
          </p:txBody>
        </p:sp>
      </p:grpSp>
      <p:sp>
        <p:nvSpPr>
          <p:cNvPr id="15" name="Rectangle 14"/>
          <p:cNvSpPr/>
          <p:nvPr/>
        </p:nvSpPr>
        <p:spPr bwMode="auto">
          <a:xfrm>
            <a:off x="361950" y="1133475"/>
            <a:ext cx="4400550" cy="5514975"/>
          </a:xfrm>
          <a:prstGeom prst="rect">
            <a:avLst/>
          </a:prstGeom>
          <a:noFill/>
          <a:ln w="38100">
            <a:solidFill>
              <a:srgbClr val="92D05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Tree>
    <p:extLst>
      <p:ext uri="{BB962C8B-B14F-4D97-AF65-F5344CB8AC3E}">
        <p14:creationId xmlns:p14="http://schemas.microsoft.com/office/powerpoint/2010/main" val="200581075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609398"/>
          </a:xfrm>
        </p:spPr>
        <p:txBody>
          <a:bodyPr/>
          <a:lstStyle/>
          <a:p>
            <a:r>
              <a:rPr lang="en-US" dirty="0" smtClean="0"/>
              <a:t>BizTalk </a:t>
            </a:r>
            <a:r>
              <a:rPr lang="en-US" dirty="0" err="1" smtClean="0"/>
              <a:t>PaaS</a:t>
            </a:r>
            <a:r>
              <a:rPr lang="en-US" dirty="0" smtClean="0"/>
              <a:t>: Azure EAI Services</a:t>
            </a:r>
            <a:endParaRPr lang="en-US" dirty="0"/>
          </a:p>
        </p:txBody>
      </p:sp>
      <p:sp>
        <p:nvSpPr>
          <p:cNvPr id="13" name="Rectangle 12"/>
          <p:cNvSpPr/>
          <p:nvPr/>
        </p:nvSpPr>
        <p:spPr bwMode="auto">
          <a:xfrm>
            <a:off x="506475" y="1469050"/>
            <a:ext cx="3597174" cy="837964"/>
          </a:xfrm>
          <a:prstGeom prst="rect">
            <a:avLst/>
          </a:prstGeom>
          <a:solidFill>
            <a:schemeClr val="accent5"/>
          </a:solidFill>
        </p:spPr>
        <p:txBody>
          <a:bodyPr vert="horz" wrap="square" lIns="91440" tIns="91440" rIns="91440" bIns="91440" rtlCol="0" anchor="ctr" anchorCtr="0">
            <a:noAutofit/>
          </a:bodyPr>
          <a:lstStyle/>
          <a:p>
            <a:pPr>
              <a:lnSpc>
                <a:spcPct val="90000"/>
              </a:lnSpc>
              <a:spcBef>
                <a:spcPct val="20000"/>
              </a:spcBef>
              <a:buSzPct val="90000"/>
            </a:pPr>
            <a:r>
              <a:rPr lang="en-US" sz="2400" spc="-70" dirty="0">
                <a:gradFill>
                  <a:gsLst>
                    <a:gs pos="0">
                      <a:srgbClr val="FFFFFF"/>
                    </a:gs>
                    <a:gs pos="86000">
                      <a:srgbClr val="FFFFFF"/>
                    </a:gs>
                  </a:gsLst>
                  <a:lin ang="5400000" scaled="0"/>
                </a:gradFill>
              </a:rPr>
              <a:t>Build Hybrid Applications</a:t>
            </a:r>
          </a:p>
        </p:txBody>
      </p:sp>
      <p:sp>
        <p:nvSpPr>
          <p:cNvPr id="14" name="TextBox 13"/>
          <p:cNvSpPr txBox="1"/>
          <p:nvPr/>
        </p:nvSpPr>
        <p:spPr>
          <a:xfrm>
            <a:off x="506475" y="2322580"/>
            <a:ext cx="3657601" cy="1606594"/>
          </a:xfrm>
          <a:prstGeom prst="rect">
            <a:avLst/>
          </a:prstGeom>
          <a:noFill/>
        </p:spPr>
        <p:txBody>
          <a:bodyPr wrap="square" lIns="0" tIns="0" rIns="0" bIns="0" rtlCol="0">
            <a:spAutoFit/>
          </a:bodyPr>
          <a:lstStyle/>
          <a:p>
            <a:pPr marL="287338" indent="-287338">
              <a:lnSpc>
                <a:spcPct val="90000"/>
              </a:lnSpc>
              <a:spcBef>
                <a:spcPct val="20000"/>
              </a:spcBef>
              <a:buSzPct val="90000"/>
              <a:buFontTx/>
              <a:buBlip>
                <a:blip r:embed="rId3"/>
              </a:buBlip>
            </a:pPr>
            <a:r>
              <a:rPr lang="en-US" spc="-30" dirty="0">
                <a:gradFill>
                  <a:gsLst>
                    <a:gs pos="0">
                      <a:srgbClr val="FFFFFF"/>
                    </a:gs>
                    <a:gs pos="86000">
                      <a:srgbClr val="FFFFFF"/>
                    </a:gs>
                  </a:gsLst>
                  <a:lin ang="5400000" scaled="0"/>
                </a:gradFill>
              </a:rPr>
              <a:t>Include on-premises applications, services, data in cloud applications</a:t>
            </a:r>
          </a:p>
          <a:p>
            <a:pPr marL="287338" indent="-287338">
              <a:lnSpc>
                <a:spcPct val="90000"/>
              </a:lnSpc>
              <a:spcBef>
                <a:spcPct val="20000"/>
              </a:spcBef>
              <a:buSzPct val="90000"/>
              <a:buFontTx/>
              <a:buBlip>
                <a:blip r:embed="rId3"/>
              </a:buBlip>
            </a:pPr>
            <a:r>
              <a:rPr lang="en-US" spc="-30" dirty="0">
                <a:gradFill>
                  <a:gsLst>
                    <a:gs pos="0">
                      <a:srgbClr val="FFFFFF"/>
                    </a:gs>
                    <a:gs pos="86000">
                      <a:srgbClr val="FFFFFF"/>
                    </a:gs>
                  </a:gsLst>
                  <a:lin ang="5400000" scaled="0"/>
                </a:gradFill>
              </a:rPr>
              <a:t>Manage hybrid apps easily</a:t>
            </a:r>
          </a:p>
          <a:p>
            <a:pPr marL="287338" indent="-287338">
              <a:lnSpc>
                <a:spcPct val="90000"/>
              </a:lnSpc>
              <a:spcBef>
                <a:spcPct val="20000"/>
              </a:spcBef>
              <a:buSzPct val="90000"/>
              <a:buFontTx/>
              <a:buBlip>
                <a:blip r:embed="rId3"/>
              </a:buBlip>
            </a:pPr>
            <a:r>
              <a:rPr lang="en-US" spc="-30" dirty="0">
                <a:gradFill>
                  <a:gsLst>
                    <a:gs pos="0">
                      <a:srgbClr val="FFFFFF"/>
                    </a:gs>
                    <a:gs pos="86000">
                      <a:srgbClr val="FFFFFF"/>
                    </a:gs>
                  </a:gsLst>
                  <a:lin ang="5400000" scaled="0"/>
                </a:gradFill>
              </a:rPr>
              <a:t>Enable store and forward scenarios in BizTalk by enabling Service Bus queues, topics</a:t>
            </a:r>
          </a:p>
        </p:txBody>
      </p:sp>
      <p:sp>
        <p:nvSpPr>
          <p:cNvPr id="16" name="TextBox 15"/>
          <p:cNvSpPr txBox="1"/>
          <p:nvPr/>
        </p:nvSpPr>
        <p:spPr>
          <a:xfrm>
            <a:off x="506475" y="5135598"/>
            <a:ext cx="3276600" cy="553998"/>
          </a:xfrm>
          <a:prstGeom prst="rect">
            <a:avLst/>
          </a:prstGeom>
          <a:noFill/>
        </p:spPr>
        <p:txBody>
          <a:bodyPr wrap="square" lIns="0" tIns="0" rIns="0" bIns="0" rtlCol="0">
            <a:spAutoFit/>
          </a:bodyPr>
          <a:lstStyle/>
          <a:p>
            <a:pPr marL="287338" indent="-287338">
              <a:lnSpc>
                <a:spcPct val="90000"/>
              </a:lnSpc>
              <a:spcBef>
                <a:spcPct val="20000"/>
              </a:spcBef>
              <a:buSzPct val="90000"/>
              <a:buFontTx/>
              <a:buBlip>
                <a:blip r:embed="rId3"/>
              </a:buBlip>
            </a:pPr>
            <a:r>
              <a:rPr lang="en-US" b="1" spc="-30" dirty="0">
                <a:gradFill>
                  <a:gsLst>
                    <a:gs pos="0">
                      <a:srgbClr val="FFFFFF"/>
                    </a:gs>
                    <a:gs pos="86000">
                      <a:srgbClr val="FFFFFF"/>
                    </a:gs>
                  </a:gsLst>
                  <a:lin ang="5400000" scaled="0"/>
                </a:gradFill>
              </a:rPr>
              <a:t>Azure Service Bus Connect</a:t>
            </a:r>
          </a:p>
          <a:p>
            <a:pPr marL="287338" indent="-287338">
              <a:lnSpc>
                <a:spcPct val="90000"/>
              </a:lnSpc>
              <a:spcBef>
                <a:spcPct val="20000"/>
              </a:spcBef>
              <a:buSzPct val="90000"/>
              <a:buFontTx/>
              <a:buBlip>
                <a:blip r:embed="rId3"/>
              </a:buBlip>
            </a:pPr>
            <a:r>
              <a:rPr lang="en-US" b="1" spc="-30" dirty="0">
                <a:gradFill>
                  <a:gsLst>
                    <a:gs pos="0">
                      <a:srgbClr val="FFFFFF"/>
                    </a:gs>
                    <a:gs pos="86000">
                      <a:srgbClr val="FFFFFF"/>
                    </a:gs>
                  </a:gsLst>
                  <a:lin ang="5400000" scaled="0"/>
                </a:gradFill>
              </a:rPr>
              <a:t>BizTalk Service Bus Adapter</a:t>
            </a:r>
          </a:p>
        </p:txBody>
      </p:sp>
      <p:sp>
        <p:nvSpPr>
          <p:cNvPr id="17" name="Rectangle 16"/>
          <p:cNvSpPr/>
          <p:nvPr/>
        </p:nvSpPr>
        <p:spPr bwMode="auto">
          <a:xfrm>
            <a:off x="506475" y="4839629"/>
            <a:ext cx="3597174" cy="150306"/>
          </a:xfrm>
          <a:prstGeom prst="rect">
            <a:avLst/>
          </a:prstGeom>
          <a:solidFill>
            <a:schemeClr val="accent4"/>
          </a:solidFill>
        </p:spPr>
        <p:txBody>
          <a:bodyPr vert="horz" wrap="square" lIns="91440" tIns="91440" rIns="91440" bIns="91440" rtlCol="0" anchor="ctr" anchorCtr="0">
            <a:noAutofit/>
          </a:bodyPr>
          <a:lstStyle/>
          <a:p>
            <a:pPr>
              <a:lnSpc>
                <a:spcPct val="90000"/>
              </a:lnSpc>
              <a:spcBef>
                <a:spcPct val="20000"/>
              </a:spcBef>
              <a:buSzPct val="90000"/>
            </a:pPr>
            <a:endParaRPr lang="en-US" sz="2400" spc="-70" dirty="0">
              <a:gradFill>
                <a:gsLst>
                  <a:gs pos="0">
                    <a:srgbClr val="FFFFFF"/>
                  </a:gs>
                  <a:gs pos="86000">
                    <a:srgbClr val="FFFFFF"/>
                  </a:gs>
                </a:gsLst>
                <a:lin ang="5400000" scaled="0"/>
              </a:gradFill>
            </a:endParaRPr>
          </a:p>
        </p:txBody>
      </p:sp>
      <p:sp>
        <p:nvSpPr>
          <p:cNvPr id="18" name="Content Placeholder 5"/>
          <p:cNvSpPr txBox="1">
            <a:spLocks/>
          </p:cNvSpPr>
          <p:nvPr/>
        </p:nvSpPr>
        <p:spPr>
          <a:xfrm>
            <a:off x="5121874" y="1447799"/>
            <a:ext cx="3174633" cy="914400"/>
          </a:xfrm>
          <a:prstGeom prst="rect">
            <a:avLst/>
          </a:prstGeom>
          <a:solidFill>
            <a:schemeClr val="accent1"/>
          </a:solidFill>
        </p:spPr>
        <p:txBody>
          <a:bodyPr vert="horz" wrap="square" lIns="91440" tIns="91440" rIns="0" bIns="91440" rtlCol="0" anchor="ctr" anchorCtr="0">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000" spc="-70" dirty="0">
                <a:gradFill>
                  <a:gsLst>
                    <a:gs pos="0">
                      <a:srgbClr val="FFFFFF"/>
                    </a:gs>
                    <a:gs pos="86000">
                      <a:srgbClr val="FFFFFF"/>
                    </a:gs>
                  </a:gsLst>
                  <a:lin ang="5400000" scaled="0"/>
                </a:gradFill>
              </a:rPr>
              <a:t>On-premise service to expose to one or more LOB targets to Cloud</a:t>
            </a:r>
          </a:p>
        </p:txBody>
      </p:sp>
      <p:sp>
        <p:nvSpPr>
          <p:cNvPr id="19" name="Content Placeholder 5"/>
          <p:cNvSpPr txBox="1">
            <a:spLocks/>
          </p:cNvSpPr>
          <p:nvPr/>
        </p:nvSpPr>
        <p:spPr>
          <a:xfrm>
            <a:off x="5121875" y="2514600"/>
            <a:ext cx="3174633" cy="914400"/>
          </a:xfrm>
          <a:prstGeom prst="rect">
            <a:avLst/>
          </a:prstGeom>
          <a:solidFill>
            <a:schemeClr val="accent2"/>
          </a:solidFill>
        </p:spPr>
        <p:txBody>
          <a:bodyPr vert="horz" wrap="square" lIns="91440" tIns="91440" rIns="91440" bIns="91440" rtlCol="0" anchor="ctr" anchorCtr="0">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1800" spc="-70" dirty="0">
                <a:gradFill>
                  <a:gsLst>
                    <a:gs pos="0">
                      <a:srgbClr val="FFFFFF"/>
                    </a:gs>
                    <a:gs pos="86000">
                      <a:srgbClr val="FFFFFF"/>
                    </a:gs>
                  </a:gsLst>
                  <a:lin ang="5400000" scaled="0"/>
                </a:gradFill>
              </a:rPr>
              <a:t>Simple and easy-to-use configuration experience using Visual Studio’s Server Explorer</a:t>
            </a:r>
          </a:p>
        </p:txBody>
      </p:sp>
      <p:sp>
        <p:nvSpPr>
          <p:cNvPr id="20" name="Content Placeholder 2"/>
          <p:cNvSpPr txBox="1">
            <a:spLocks/>
          </p:cNvSpPr>
          <p:nvPr/>
        </p:nvSpPr>
        <p:spPr>
          <a:xfrm>
            <a:off x="5121875" y="4506952"/>
            <a:ext cx="3174634" cy="1560427"/>
          </a:xfrm>
          <a:prstGeom prst="rect">
            <a:avLst/>
          </a:prstGeom>
        </p:spPr>
        <p:txBody>
          <a:bodyPr vert="horz" wrap="square" lIns="0" tIns="9144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7338" indent="-287338"/>
            <a:r>
              <a:rPr lang="en-US" sz="1800" spc="-30" dirty="0">
                <a:gradFill>
                  <a:gsLst>
                    <a:gs pos="0">
                      <a:srgbClr val="FFFFFF"/>
                    </a:gs>
                    <a:gs pos="86000">
                      <a:srgbClr val="FFFFFF"/>
                    </a:gs>
                  </a:gsLst>
                  <a:lin ang="5400000" scaled="0"/>
                </a:gradFill>
              </a:rPr>
              <a:t>SQL Server</a:t>
            </a:r>
          </a:p>
          <a:p>
            <a:pPr marL="287338" indent="-287338"/>
            <a:r>
              <a:rPr lang="en-US" sz="1800" spc="-30" dirty="0">
                <a:gradFill>
                  <a:gsLst>
                    <a:gs pos="0">
                      <a:srgbClr val="FFFFFF"/>
                    </a:gs>
                    <a:gs pos="86000">
                      <a:srgbClr val="FFFFFF"/>
                    </a:gs>
                  </a:gsLst>
                  <a:lin ang="5400000" scaled="0"/>
                </a:gradFill>
              </a:rPr>
              <a:t>Oracle DB</a:t>
            </a:r>
          </a:p>
          <a:p>
            <a:pPr marL="287338" indent="-287338"/>
            <a:r>
              <a:rPr lang="en-US" sz="1800" spc="-30" dirty="0">
                <a:gradFill>
                  <a:gsLst>
                    <a:gs pos="0">
                      <a:srgbClr val="FFFFFF"/>
                    </a:gs>
                    <a:gs pos="86000">
                      <a:srgbClr val="FFFFFF"/>
                    </a:gs>
                  </a:gsLst>
                  <a:lin ang="5400000" scaled="0"/>
                </a:gradFill>
              </a:rPr>
              <a:t>Oracle E-business suite</a:t>
            </a:r>
          </a:p>
          <a:p>
            <a:pPr marL="287338" indent="-287338"/>
            <a:r>
              <a:rPr lang="en-US" sz="1800" spc="-30" dirty="0">
                <a:gradFill>
                  <a:gsLst>
                    <a:gs pos="0">
                      <a:srgbClr val="FFFFFF"/>
                    </a:gs>
                    <a:gs pos="86000">
                      <a:srgbClr val="FFFFFF"/>
                    </a:gs>
                  </a:gsLst>
                  <a:lin ang="5400000" scaled="0"/>
                </a:gradFill>
              </a:rPr>
              <a:t>SAP</a:t>
            </a:r>
          </a:p>
          <a:p>
            <a:pPr marL="287338" indent="-287338"/>
            <a:r>
              <a:rPr lang="en-US" sz="1800" spc="-30" dirty="0">
                <a:gradFill>
                  <a:gsLst>
                    <a:gs pos="0">
                      <a:srgbClr val="FFFFFF"/>
                    </a:gs>
                    <a:gs pos="86000">
                      <a:srgbClr val="FFFFFF"/>
                    </a:gs>
                  </a:gsLst>
                  <a:lin ang="5400000" scaled="0"/>
                </a:gradFill>
              </a:rPr>
              <a:t>Seibel </a:t>
            </a:r>
            <a:r>
              <a:rPr lang="en-US" sz="1800" spc="-30" dirty="0" err="1">
                <a:gradFill>
                  <a:gsLst>
                    <a:gs pos="0">
                      <a:srgbClr val="FFFFFF"/>
                    </a:gs>
                    <a:gs pos="86000">
                      <a:srgbClr val="FFFFFF"/>
                    </a:gs>
                  </a:gsLst>
                  <a:lin ang="5400000" scaled="0"/>
                </a:gradFill>
              </a:rPr>
              <a:t>eBusiness</a:t>
            </a:r>
            <a:r>
              <a:rPr lang="en-US" sz="1800" spc="-30" dirty="0">
                <a:gradFill>
                  <a:gsLst>
                    <a:gs pos="0">
                      <a:srgbClr val="FFFFFF"/>
                    </a:gs>
                    <a:gs pos="86000">
                      <a:srgbClr val="FFFFFF"/>
                    </a:gs>
                  </a:gsLst>
                  <a:lin ang="5400000" scaled="0"/>
                </a:gradFill>
              </a:rPr>
              <a:t> Applications</a:t>
            </a:r>
          </a:p>
        </p:txBody>
      </p:sp>
      <p:sp>
        <p:nvSpPr>
          <p:cNvPr id="21" name="Content Placeholder 5"/>
          <p:cNvSpPr txBox="1">
            <a:spLocks/>
          </p:cNvSpPr>
          <p:nvPr/>
        </p:nvSpPr>
        <p:spPr>
          <a:xfrm>
            <a:off x="8382271" y="1447799"/>
            <a:ext cx="3174633" cy="914400"/>
          </a:xfrm>
          <a:prstGeom prst="rect">
            <a:avLst/>
          </a:prstGeom>
          <a:solidFill>
            <a:schemeClr val="accent6"/>
          </a:solidFill>
        </p:spPr>
        <p:txBody>
          <a:bodyPr vert="horz" wrap="square" lIns="91440" tIns="91440" rIns="0" bIns="91440" rtlCol="0" anchor="ctr" anchorCtr="0">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000" spc="-70" dirty="0">
                <a:gradFill>
                  <a:gsLst>
                    <a:gs pos="0">
                      <a:srgbClr val="FFFFFF"/>
                    </a:gs>
                    <a:gs pos="86000">
                      <a:srgbClr val="FFFFFF"/>
                    </a:gs>
                  </a:gsLst>
                  <a:lin ang="5400000" scaled="0"/>
                </a:gradFill>
              </a:rPr>
              <a:t>Contracts for each LOB can be exposed separately</a:t>
            </a:r>
          </a:p>
        </p:txBody>
      </p:sp>
      <p:sp>
        <p:nvSpPr>
          <p:cNvPr id="22" name="Content Placeholder 5"/>
          <p:cNvSpPr txBox="1">
            <a:spLocks/>
          </p:cNvSpPr>
          <p:nvPr/>
        </p:nvSpPr>
        <p:spPr>
          <a:xfrm>
            <a:off x="8382272" y="2514600"/>
            <a:ext cx="3174633" cy="914400"/>
          </a:xfrm>
          <a:prstGeom prst="rect">
            <a:avLst/>
          </a:prstGeom>
          <a:solidFill>
            <a:schemeClr val="accent4"/>
          </a:solidFill>
        </p:spPr>
        <p:txBody>
          <a:bodyPr vert="horz" wrap="square" lIns="91440" tIns="91440" rIns="91440" bIns="91440" rtlCol="0" anchor="ctr" anchorCtr="0">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000" spc="-70" dirty="0">
                <a:gradFill>
                  <a:gsLst>
                    <a:gs pos="0">
                      <a:srgbClr val="FFFFFF"/>
                    </a:gs>
                    <a:gs pos="86000">
                      <a:srgbClr val="FFFFFF"/>
                    </a:gs>
                  </a:gsLst>
                  <a:lin ang="5400000" scaled="0"/>
                </a:gradFill>
              </a:rPr>
              <a:t>Power-shell command-lets to manage the service</a:t>
            </a:r>
          </a:p>
        </p:txBody>
      </p:sp>
      <p:sp>
        <p:nvSpPr>
          <p:cNvPr id="23" name="Content Placeholder 5"/>
          <p:cNvSpPr txBox="1">
            <a:spLocks/>
          </p:cNvSpPr>
          <p:nvPr/>
        </p:nvSpPr>
        <p:spPr>
          <a:xfrm>
            <a:off x="5121875" y="3581400"/>
            <a:ext cx="3174633" cy="914400"/>
          </a:xfrm>
          <a:prstGeom prst="rect">
            <a:avLst/>
          </a:prstGeom>
          <a:solidFill>
            <a:schemeClr val="accent3"/>
          </a:solidFill>
        </p:spPr>
        <p:txBody>
          <a:bodyPr vert="horz" wrap="square" lIns="91440" tIns="91440" rIns="91440" bIns="91440" rtlCol="0" anchor="ctr" anchorCtr="0">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000" spc="-70" dirty="0">
                <a:gradFill>
                  <a:gsLst>
                    <a:gs pos="0">
                      <a:srgbClr val="FFFFFF"/>
                    </a:gs>
                    <a:gs pos="86000">
                      <a:srgbClr val="FFFFFF"/>
                    </a:gs>
                  </a:gsLst>
                  <a:lin ang="5400000" scaled="0"/>
                </a:gradFill>
              </a:rPr>
              <a:t>Lob targets supported:</a:t>
            </a:r>
          </a:p>
        </p:txBody>
      </p:sp>
      <p:sp>
        <p:nvSpPr>
          <p:cNvPr id="25" name="Content Placeholder 5"/>
          <p:cNvSpPr txBox="1">
            <a:spLocks/>
          </p:cNvSpPr>
          <p:nvPr/>
        </p:nvSpPr>
        <p:spPr>
          <a:xfrm>
            <a:off x="8382272" y="3581400"/>
            <a:ext cx="3174633" cy="914400"/>
          </a:xfrm>
          <a:prstGeom prst="rect">
            <a:avLst/>
          </a:prstGeom>
          <a:solidFill>
            <a:schemeClr val="accent5">
              <a:lumMod val="75000"/>
            </a:schemeClr>
          </a:solidFill>
        </p:spPr>
        <p:txBody>
          <a:bodyPr vert="horz" wrap="square" lIns="91440" tIns="91440" rIns="91440" bIns="91440" rtlCol="0" anchor="ctr" anchorCtr="0">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000" b="1" spc="-70" dirty="0">
                <a:gradFill>
                  <a:gsLst>
                    <a:gs pos="0">
                      <a:srgbClr val="FFFFFF"/>
                    </a:gs>
                    <a:gs pos="86000">
                      <a:srgbClr val="FFFFFF"/>
                    </a:gs>
                  </a:gsLst>
                  <a:lin ang="5400000" scaled="0"/>
                </a:gradFill>
              </a:rPr>
              <a:t>Service Bus adapter features</a:t>
            </a:r>
          </a:p>
        </p:txBody>
      </p:sp>
      <p:sp>
        <p:nvSpPr>
          <p:cNvPr id="15" name="Rectangle 14"/>
          <p:cNvSpPr/>
          <p:nvPr/>
        </p:nvSpPr>
        <p:spPr bwMode="auto">
          <a:xfrm>
            <a:off x="361950" y="1133475"/>
            <a:ext cx="4400550" cy="5514975"/>
          </a:xfrm>
          <a:prstGeom prst="rect">
            <a:avLst/>
          </a:prstGeom>
          <a:noFill/>
          <a:ln w="38100">
            <a:solidFill>
              <a:srgbClr val="92D05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Tree>
    <p:extLst>
      <p:ext uri="{BB962C8B-B14F-4D97-AF65-F5344CB8AC3E}">
        <p14:creationId xmlns:p14="http://schemas.microsoft.com/office/powerpoint/2010/main" val="346104140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Subtitle 2"/>
          <p:cNvSpPr>
            <a:spLocks noGrp="1"/>
          </p:cNvSpPr>
          <p:nvPr>
            <p:ph type="subTitle" idx="1"/>
          </p:nvPr>
        </p:nvSpPr>
        <p:spPr/>
        <p:txBody>
          <a:bodyPr/>
          <a:lstStyle/>
          <a:p>
            <a:r>
              <a:rPr lang="en-US" dirty="0" smtClean="0"/>
              <a:t>An incident management system that handles requests from various sources</a:t>
            </a:r>
            <a:endParaRPr lang="en-US" dirty="0"/>
          </a:p>
        </p:txBody>
      </p:sp>
      <p:sp>
        <p:nvSpPr>
          <p:cNvPr id="4" name="Title 3"/>
          <p:cNvSpPr>
            <a:spLocks noGrp="1"/>
          </p:cNvSpPr>
          <p:nvPr>
            <p:ph type="ctrTitle"/>
          </p:nvPr>
        </p:nvSpPr>
        <p:spPr/>
        <p:txBody>
          <a:bodyPr/>
          <a:lstStyle/>
          <a:p>
            <a:r>
              <a:rPr lang="en-US" dirty="0" smtClean="0"/>
              <a:t>BizTalk </a:t>
            </a:r>
            <a:r>
              <a:rPr lang="en-US" dirty="0" err="1" smtClean="0"/>
              <a:t>PaaS</a:t>
            </a:r>
            <a:r>
              <a:rPr lang="en-US" dirty="0" smtClean="0"/>
              <a:t>:</a:t>
            </a:r>
            <a:br>
              <a:rPr lang="en-US" dirty="0" smtClean="0"/>
            </a:br>
            <a:r>
              <a:rPr lang="en-US" dirty="0" smtClean="0"/>
              <a:t>Azure EAI Services</a:t>
            </a:r>
            <a:endParaRPr lang="en-US" dirty="0"/>
          </a:p>
        </p:txBody>
      </p:sp>
    </p:spTree>
    <p:extLst>
      <p:ext uri="{BB962C8B-B14F-4D97-AF65-F5344CB8AC3E}">
        <p14:creationId xmlns:p14="http://schemas.microsoft.com/office/powerpoint/2010/main" val="260958789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Rectangle 166"/>
          <p:cNvSpPr/>
          <p:nvPr/>
        </p:nvSpPr>
        <p:spPr bwMode="auto">
          <a:xfrm>
            <a:off x="519928" y="4738027"/>
            <a:ext cx="1135206" cy="2119973"/>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defTabSz="914099"/>
            <a:r>
              <a:rPr lang="en-US" sz="1400" dirty="0" smtClean="0">
                <a:solidFill>
                  <a:srgbClr val="FFFFFF">
                    <a:alpha val="98824"/>
                  </a:srgbClr>
                </a:solidFill>
                <a:ea typeface="Segoe UI" pitchFamily="34" charset="0"/>
                <a:cs typeface="Segoe UI" pitchFamily="34" charset="0"/>
              </a:rPr>
              <a:t>Partners</a:t>
            </a:r>
          </a:p>
        </p:txBody>
      </p:sp>
      <p:sp>
        <p:nvSpPr>
          <p:cNvPr id="136" name="Rectangle 135"/>
          <p:cNvSpPr/>
          <p:nvPr/>
        </p:nvSpPr>
        <p:spPr bwMode="auto">
          <a:xfrm>
            <a:off x="2613162" y="4738027"/>
            <a:ext cx="2073138" cy="2119973"/>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defTabSz="914099"/>
            <a:r>
              <a:rPr lang="en-US" sz="1400" dirty="0" smtClean="0">
                <a:solidFill>
                  <a:srgbClr val="FFFFFF">
                    <a:alpha val="98824"/>
                  </a:srgbClr>
                </a:solidFill>
                <a:ea typeface="Segoe UI" pitchFamily="34" charset="0"/>
                <a:cs typeface="Segoe UI" pitchFamily="34" charset="0"/>
              </a:rPr>
              <a:t>FTP Shares could be on-premise or in Cloud</a:t>
            </a:r>
          </a:p>
        </p:txBody>
      </p:sp>
      <p:sp>
        <p:nvSpPr>
          <p:cNvPr id="2" name="Title 1"/>
          <p:cNvSpPr>
            <a:spLocks noGrp="1"/>
          </p:cNvSpPr>
          <p:nvPr>
            <p:ph type="title"/>
          </p:nvPr>
        </p:nvSpPr>
        <p:spPr/>
        <p:txBody>
          <a:bodyPr/>
          <a:lstStyle/>
          <a:p>
            <a:r>
              <a:rPr lang="en-US" dirty="0" smtClean="0"/>
              <a:t>EAI – Incident Management Scenario</a:t>
            </a:r>
            <a:endParaRPr lang="en-US" dirty="0"/>
          </a:p>
        </p:txBody>
      </p:sp>
      <p:pic>
        <p:nvPicPr>
          <p:cNvPr id="4" name="Picture 2" descr="C:\Users\chrisw\Desktop\Cloud Services 3.png"/>
          <p:cNvPicPr>
            <a:picLocks noChangeAspect="1" noChangeArrowheads="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5242199" y="230188"/>
            <a:ext cx="6172566" cy="42560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cstate="print">
            <a:biLevel thresh="25000"/>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bwMode="auto">
          <a:xfrm>
            <a:off x="526465" y="2179136"/>
            <a:ext cx="1148765" cy="1148765"/>
          </a:xfrm>
          <a:prstGeom prst="rect">
            <a:avLst/>
          </a:prstGeom>
          <a:noFill/>
          <a:ln>
            <a:noFill/>
          </a:ln>
        </p:spPr>
      </p:pic>
      <p:pic>
        <p:nvPicPr>
          <p:cNvPr id="6" name="Picture 2"/>
          <p:cNvPicPr>
            <a:picLocks noChangeAspect="1" noChangeArrowheads="1"/>
          </p:cNvPicPr>
          <p:nvPr/>
        </p:nvPicPr>
        <p:blipFill>
          <a:blip r:embed="rId4" cstate="print">
            <a:biLevel thresh="25000"/>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bwMode="auto">
          <a:xfrm>
            <a:off x="526465" y="3239385"/>
            <a:ext cx="1148765" cy="1148765"/>
          </a:xfrm>
          <a:prstGeom prst="rect">
            <a:avLst/>
          </a:prstGeom>
          <a:noFill/>
          <a:ln>
            <a:noFill/>
          </a:ln>
        </p:spPr>
      </p:pic>
      <p:pic>
        <p:nvPicPr>
          <p:cNvPr id="10" name="Picture 2" descr="\\MAGNUM\Projects\Microsoft\Cloud Power FY12\Design\ICONS_PNG\Next_Gen_Application.png"/>
          <p:cNvPicPr>
            <a:picLocks noChangeAspect="1" noChangeArrowheads="1"/>
          </p:cNvPicPr>
          <p:nvPr/>
        </p:nvPicPr>
        <p:blipFill rotWithShape="1">
          <a:blip r:embed="rId6" cstate="print">
            <a:biLevel thresh="25000"/>
          </a:blip>
          <a:srcRect l="19757" t="33364" r="40122" b="34687"/>
          <a:stretch/>
        </p:blipFill>
        <p:spPr bwMode="auto">
          <a:xfrm>
            <a:off x="3288844" y="2920700"/>
            <a:ext cx="1439327" cy="1146159"/>
          </a:xfrm>
          <a:prstGeom prst="rect">
            <a:avLst/>
          </a:prstGeom>
          <a:noFill/>
        </p:spPr>
      </p:pic>
      <p:sp>
        <p:nvSpPr>
          <p:cNvPr id="11" name="tower"/>
          <p:cNvSpPr>
            <a:spLocks noEditPoints="1" noChangeArrowheads="1"/>
          </p:cNvSpPr>
          <p:nvPr/>
        </p:nvSpPr>
        <p:spPr bwMode="auto">
          <a:xfrm>
            <a:off x="3028398" y="4815787"/>
            <a:ext cx="520892" cy="850254"/>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ln w="12700">
            <a:solidFill>
              <a:schemeClr val="accent4"/>
            </a:solidFill>
            <a:headEnd/>
            <a:tailEnd/>
          </a:ln>
          <a:effectLst/>
        </p:spPr>
        <p:style>
          <a:lnRef idx="2">
            <a:schemeClr val="dk1"/>
          </a:lnRef>
          <a:fillRef idx="1">
            <a:schemeClr val="lt1"/>
          </a:fillRef>
          <a:effectRef idx="0">
            <a:schemeClr val="dk1"/>
          </a:effectRef>
          <a:fontRef idx="minor">
            <a:schemeClr val="dk1"/>
          </a:fontRef>
        </p:style>
        <p:txBody>
          <a:bodyPr vert="horz" wrap="square" lIns="76179" tIns="38089" rIns="76179" bIns="38089" numCol="1" anchor="t" anchorCtr="0" compatLnSpc="1">
            <a:prstTxWarp prst="textNoShape">
              <a:avLst/>
            </a:prstTxWarp>
          </a:bodyPr>
          <a:lstStyle/>
          <a:p>
            <a:pPr defTabSz="1097116"/>
            <a:endParaRPr lang="en-US">
              <a:solidFill>
                <a:srgbClr val="292929"/>
              </a:solidFill>
            </a:endParaRPr>
          </a:p>
        </p:txBody>
      </p:sp>
      <p:sp>
        <p:nvSpPr>
          <p:cNvPr id="12" name="tower"/>
          <p:cNvSpPr>
            <a:spLocks noEditPoints="1" noChangeArrowheads="1"/>
          </p:cNvSpPr>
          <p:nvPr/>
        </p:nvSpPr>
        <p:spPr bwMode="auto">
          <a:xfrm>
            <a:off x="3723200" y="5288884"/>
            <a:ext cx="520892" cy="850254"/>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ln w="12700">
            <a:solidFill>
              <a:schemeClr val="accent4"/>
            </a:solidFill>
            <a:headEnd/>
            <a:tailEnd/>
          </a:ln>
          <a:effectLst/>
        </p:spPr>
        <p:style>
          <a:lnRef idx="2">
            <a:schemeClr val="dk1"/>
          </a:lnRef>
          <a:fillRef idx="1">
            <a:schemeClr val="lt1"/>
          </a:fillRef>
          <a:effectRef idx="0">
            <a:schemeClr val="dk1"/>
          </a:effectRef>
          <a:fontRef idx="minor">
            <a:schemeClr val="dk1"/>
          </a:fontRef>
        </p:style>
        <p:txBody>
          <a:bodyPr vert="horz" wrap="square" lIns="76179" tIns="38089" rIns="76179" bIns="38089" numCol="1" anchor="t" anchorCtr="0" compatLnSpc="1">
            <a:prstTxWarp prst="textNoShape">
              <a:avLst/>
            </a:prstTxWarp>
          </a:bodyPr>
          <a:lstStyle/>
          <a:p>
            <a:pPr defTabSz="1097116"/>
            <a:endParaRPr lang="en-US">
              <a:solidFill>
                <a:srgbClr val="292929"/>
              </a:solidFill>
            </a:endParaRPr>
          </a:p>
        </p:txBody>
      </p:sp>
      <p:pic>
        <p:nvPicPr>
          <p:cNvPr id="13" name="Picture 6" descr="\\magnum\Projects\Microsoft\Cloud Power FY12\Design\Icons\PNGs\Server_2.png"/>
          <p:cNvPicPr>
            <a:picLocks noChangeAspect="1" noChangeArrowheads="1"/>
          </p:cNvPicPr>
          <p:nvPr/>
        </p:nvPicPr>
        <p:blipFill>
          <a:blip r:embed="rId7" cstate="print">
            <a:biLevel thresh="25000"/>
          </a:blip>
          <a:srcRect/>
          <a:stretch>
            <a:fillRect/>
          </a:stretch>
        </p:blipFill>
        <p:spPr bwMode="auto">
          <a:xfrm>
            <a:off x="6648450" y="5198253"/>
            <a:ext cx="1692596" cy="1640379"/>
          </a:xfrm>
          <a:prstGeom prst="rect">
            <a:avLst/>
          </a:prstGeom>
          <a:noFill/>
        </p:spPr>
      </p:pic>
      <p:grpSp>
        <p:nvGrpSpPr>
          <p:cNvPr id="53" name="Group 52"/>
          <p:cNvGrpSpPr/>
          <p:nvPr/>
        </p:nvGrpSpPr>
        <p:grpSpPr>
          <a:xfrm>
            <a:off x="9142472" y="5747632"/>
            <a:ext cx="2251457" cy="1091000"/>
            <a:chOff x="9142472" y="4981848"/>
            <a:chExt cx="2251457" cy="1091000"/>
          </a:xfrm>
        </p:grpSpPr>
        <p:pic>
          <p:nvPicPr>
            <p:cNvPr id="14" name="Picture 6" descr="\\magnum\Projects\Microsoft\Cloud Power FY12\Design\Icons\PNGs\Server_2.png"/>
            <p:cNvPicPr>
              <a:picLocks noChangeAspect="1" noChangeArrowheads="1"/>
            </p:cNvPicPr>
            <p:nvPr/>
          </p:nvPicPr>
          <p:blipFill>
            <a:blip r:embed="rId7" cstate="print">
              <a:biLevel thresh="25000"/>
            </a:blip>
            <a:srcRect/>
            <a:stretch>
              <a:fillRect/>
            </a:stretch>
          </p:blipFill>
          <p:spPr bwMode="auto">
            <a:xfrm>
              <a:off x="9142472" y="4981848"/>
              <a:ext cx="1125729" cy="1091000"/>
            </a:xfrm>
            <a:prstGeom prst="rect">
              <a:avLst/>
            </a:prstGeom>
            <a:noFill/>
          </p:spPr>
        </p:pic>
        <p:pic>
          <p:nvPicPr>
            <p:cNvPr id="15" name="Picture 6" descr="\\magnum\Projects\Microsoft\Cloud Power FY12\Design\Icons\PNGs\Server_2.png"/>
            <p:cNvPicPr>
              <a:picLocks noChangeAspect="1" noChangeArrowheads="1"/>
            </p:cNvPicPr>
            <p:nvPr/>
          </p:nvPicPr>
          <p:blipFill>
            <a:blip r:embed="rId7" cstate="print">
              <a:biLevel thresh="25000"/>
            </a:blip>
            <a:srcRect/>
            <a:stretch>
              <a:fillRect/>
            </a:stretch>
          </p:blipFill>
          <p:spPr bwMode="auto">
            <a:xfrm>
              <a:off x="9705336" y="4981848"/>
              <a:ext cx="1125729" cy="1091000"/>
            </a:xfrm>
            <a:prstGeom prst="rect">
              <a:avLst/>
            </a:prstGeom>
            <a:noFill/>
          </p:spPr>
        </p:pic>
        <p:pic>
          <p:nvPicPr>
            <p:cNvPr id="16" name="Picture 6" descr="\\magnum\Projects\Microsoft\Cloud Power FY12\Design\Icons\PNGs\Server_2.png"/>
            <p:cNvPicPr>
              <a:picLocks noChangeAspect="1" noChangeArrowheads="1"/>
            </p:cNvPicPr>
            <p:nvPr/>
          </p:nvPicPr>
          <p:blipFill>
            <a:blip r:embed="rId7" cstate="print">
              <a:biLevel thresh="25000"/>
            </a:blip>
            <a:srcRect/>
            <a:stretch>
              <a:fillRect/>
            </a:stretch>
          </p:blipFill>
          <p:spPr bwMode="auto">
            <a:xfrm>
              <a:off x="10268200" y="4981848"/>
              <a:ext cx="1125729" cy="1091000"/>
            </a:xfrm>
            <a:prstGeom prst="rect">
              <a:avLst/>
            </a:prstGeom>
            <a:noFill/>
          </p:spPr>
        </p:pic>
      </p:grpSp>
      <p:pic>
        <p:nvPicPr>
          <p:cNvPr id="34" name="Picture 2" descr="\\MAGNUM\Projects\Microsoft\Cloud Power FY12\Design\ICONS_PNG\Next_Gen_Application.png"/>
          <p:cNvPicPr>
            <a:picLocks noChangeAspect="1" noChangeArrowheads="1"/>
          </p:cNvPicPr>
          <p:nvPr/>
        </p:nvPicPr>
        <p:blipFill rotWithShape="1">
          <a:blip r:embed="rId6" cstate="print">
            <a:biLevel thresh="25000"/>
          </a:blip>
          <a:srcRect l="19757" t="33364" r="40122" b="34687"/>
          <a:stretch/>
        </p:blipFill>
        <p:spPr bwMode="auto">
          <a:xfrm>
            <a:off x="8660765" y="1911350"/>
            <a:ext cx="776473" cy="618318"/>
          </a:xfrm>
          <a:prstGeom prst="rect">
            <a:avLst/>
          </a:prstGeom>
          <a:noFill/>
        </p:spPr>
      </p:pic>
      <p:sp>
        <p:nvSpPr>
          <p:cNvPr id="36" name="Rectangle 35"/>
          <p:cNvSpPr/>
          <p:nvPr/>
        </p:nvSpPr>
        <p:spPr>
          <a:xfrm>
            <a:off x="7877784" y="3499014"/>
            <a:ext cx="1171218" cy="461665"/>
          </a:xfrm>
          <a:prstGeom prst="rect">
            <a:avLst/>
          </a:prstGeom>
        </p:spPr>
        <p:txBody>
          <a:bodyPr wrap="none">
            <a:spAutoFit/>
          </a:bodyPr>
          <a:lstStyle/>
          <a:p>
            <a:pPr defTabSz="914099"/>
            <a:r>
              <a:rPr lang="en-US" sz="1200" dirty="0" smtClean="0">
                <a:gradFill>
                  <a:gsLst>
                    <a:gs pos="0">
                      <a:srgbClr val="1D4C7C"/>
                    </a:gs>
                    <a:gs pos="100000">
                      <a:srgbClr val="1D4C7C"/>
                    </a:gs>
                  </a:gsLst>
                  <a:lin ang="5400000" scaled="0"/>
                </a:gradFill>
                <a:ea typeface="Segoe UI" pitchFamily="34" charset="0"/>
                <a:cs typeface="Segoe UI" pitchFamily="34" charset="0"/>
              </a:rPr>
              <a:t>(routing based</a:t>
            </a:r>
            <a:br>
              <a:rPr lang="en-US" sz="1200" dirty="0" smtClean="0">
                <a:gradFill>
                  <a:gsLst>
                    <a:gs pos="0">
                      <a:srgbClr val="1D4C7C"/>
                    </a:gs>
                    <a:gs pos="100000">
                      <a:srgbClr val="1D4C7C"/>
                    </a:gs>
                  </a:gsLst>
                  <a:lin ang="5400000" scaled="0"/>
                </a:gradFill>
                <a:ea typeface="Segoe UI" pitchFamily="34" charset="0"/>
                <a:cs typeface="Segoe UI" pitchFamily="34" charset="0"/>
              </a:rPr>
            </a:br>
            <a:r>
              <a:rPr lang="en-US" sz="1200" dirty="0" smtClean="0">
                <a:gradFill>
                  <a:gsLst>
                    <a:gs pos="0">
                      <a:srgbClr val="1D4C7C"/>
                    </a:gs>
                    <a:gs pos="100000">
                      <a:srgbClr val="1D4C7C"/>
                    </a:gs>
                  </a:gsLst>
                  <a:lin ang="5400000" scaled="0"/>
                </a:gradFill>
                <a:ea typeface="Segoe UI" pitchFamily="34" charset="0"/>
                <a:cs typeface="Segoe UI" pitchFamily="34" charset="0"/>
              </a:rPr>
              <a:t>on condition)</a:t>
            </a:r>
            <a:endParaRPr lang="en-US" sz="1200" dirty="0">
              <a:gradFill>
                <a:gsLst>
                  <a:gs pos="0">
                    <a:srgbClr val="1D4C7C"/>
                  </a:gs>
                  <a:gs pos="100000">
                    <a:srgbClr val="1D4C7C"/>
                  </a:gs>
                </a:gsLst>
                <a:lin ang="5400000" scaled="0"/>
              </a:gradFill>
              <a:ea typeface="Segoe UI" pitchFamily="34" charset="0"/>
              <a:cs typeface="Segoe UI" pitchFamily="34" charset="0"/>
            </a:endParaRPr>
          </a:p>
        </p:txBody>
      </p:sp>
      <p:pic>
        <p:nvPicPr>
          <p:cNvPr id="38" name="Picture 2"/>
          <p:cNvPicPr>
            <a:picLocks noChangeAspect="1" noChangeArrowheads="1"/>
          </p:cNvPicPr>
          <p:nvPr/>
        </p:nvPicPr>
        <p:blipFill>
          <a:blip r:embed="rId8" cstate="print">
            <a:clrChange>
              <a:clrFrom>
                <a:srgbClr val="4EB1E4"/>
              </a:clrFrom>
              <a:clrTo>
                <a:srgbClr val="4EB1E4">
                  <a:alpha val="0"/>
                </a:srgbClr>
              </a:clrTo>
            </a:clrChange>
            <a:extLst>
              <a:ext uri="{28A0092B-C50C-407E-A947-70E740481C1C}">
                <a14:useLocalDpi xmlns:a14="http://schemas.microsoft.com/office/drawing/2010/main" val="0"/>
              </a:ext>
            </a:extLst>
          </a:blip>
          <a:srcRect/>
          <a:stretch>
            <a:fillRect/>
          </a:stretch>
        </p:blipFill>
        <p:spPr bwMode="auto">
          <a:xfrm>
            <a:off x="6878402" y="2506908"/>
            <a:ext cx="544464" cy="493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ctangle 38"/>
          <p:cNvSpPr/>
          <p:nvPr/>
        </p:nvSpPr>
        <p:spPr>
          <a:xfrm>
            <a:off x="7399543" y="2522685"/>
            <a:ext cx="731290" cy="461665"/>
          </a:xfrm>
          <a:prstGeom prst="rect">
            <a:avLst/>
          </a:prstGeom>
        </p:spPr>
        <p:txBody>
          <a:bodyPr wrap="none">
            <a:spAutoFit/>
          </a:bodyPr>
          <a:lstStyle/>
          <a:p>
            <a:pPr defTabSz="914099"/>
            <a:r>
              <a:rPr lang="en-US" sz="1200" dirty="0" smtClean="0">
                <a:gradFill>
                  <a:gsLst>
                    <a:gs pos="0">
                      <a:srgbClr val="1D4C7C"/>
                    </a:gs>
                    <a:gs pos="100000">
                      <a:srgbClr val="1D4C7C"/>
                    </a:gs>
                  </a:gsLst>
                  <a:lin ang="5400000" scaled="0"/>
                </a:gradFill>
                <a:ea typeface="Segoe UI" pitchFamily="34" charset="0"/>
                <a:cs typeface="Segoe UI" pitchFamily="34" charset="0"/>
              </a:rPr>
              <a:t>Lookup </a:t>
            </a:r>
            <a:br>
              <a:rPr lang="en-US" sz="1200" dirty="0" smtClean="0">
                <a:gradFill>
                  <a:gsLst>
                    <a:gs pos="0">
                      <a:srgbClr val="1D4C7C"/>
                    </a:gs>
                    <a:gs pos="100000">
                      <a:srgbClr val="1D4C7C"/>
                    </a:gs>
                  </a:gsLst>
                  <a:lin ang="5400000" scaled="0"/>
                </a:gradFill>
                <a:ea typeface="Segoe UI" pitchFamily="34" charset="0"/>
                <a:cs typeface="Segoe UI" pitchFamily="34" charset="0"/>
              </a:rPr>
            </a:br>
            <a:r>
              <a:rPr lang="en-US" sz="1200" dirty="0" smtClean="0">
                <a:gradFill>
                  <a:gsLst>
                    <a:gs pos="0">
                      <a:srgbClr val="1D4C7C"/>
                    </a:gs>
                    <a:gs pos="100000">
                      <a:srgbClr val="1D4C7C"/>
                    </a:gs>
                  </a:gsLst>
                  <a:lin ang="5400000" scaled="0"/>
                </a:gradFill>
                <a:ea typeface="Segoe UI" pitchFamily="34" charset="0"/>
                <a:cs typeface="Segoe UI" pitchFamily="34" charset="0"/>
              </a:rPr>
              <a:t>Source</a:t>
            </a:r>
            <a:endParaRPr lang="en-US" sz="1200" dirty="0">
              <a:gradFill>
                <a:gsLst>
                  <a:gs pos="0">
                    <a:srgbClr val="1D4C7C"/>
                  </a:gs>
                  <a:gs pos="100000">
                    <a:srgbClr val="1D4C7C"/>
                  </a:gs>
                </a:gsLst>
                <a:lin ang="5400000" scaled="0"/>
              </a:gradFill>
              <a:ea typeface="Segoe UI" pitchFamily="34" charset="0"/>
              <a:cs typeface="Segoe UI" pitchFamily="34" charset="0"/>
            </a:endParaRPr>
          </a:p>
        </p:txBody>
      </p:sp>
      <p:sp>
        <p:nvSpPr>
          <p:cNvPr id="40" name="Rectangle 39"/>
          <p:cNvSpPr/>
          <p:nvPr/>
        </p:nvSpPr>
        <p:spPr>
          <a:xfrm>
            <a:off x="8660765" y="2553843"/>
            <a:ext cx="666914" cy="461665"/>
          </a:xfrm>
          <a:prstGeom prst="rect">
            <a:avLst/>
          </a:prstGeom>
        </p:spPr>
        <p:txBody>
          <a:bodyPr wrap="none">
            <a:spAutoFit/>
          </a:bodyPr>
          <a:lstStyle/>
          <a:p>
            <a:pPr defTabSz="914099"/>
            <a:r>
              <a:rPr lang="en-US" sz="1200" dirty="0" smtClean="0">
                <a:gradFill>
                  <a:gsLst>
                    <a:gs pos="0">
                      <a:srgbClr val="1D4C7C"/>
                    </a:gs>
                    <a:gs pos="100000">
                      <a:srgbClr val="1D4C7C"/>
                    </a:gs>
                  </a:gsLst>
                  <a:lin ang="5400000" scaled="0"/>
                </a:gradFill>
                <a:ea typeface="Segoe UI" pitchFamily="34" charset="0"/>
                <a:cs typeface="Segoe UI" pitchFamily="34" charset="0"/>
              </a:rPr>
              <a:t>Web</a:t>
            </a:r>
          </a:p>
          <a:p>
            <a:pPr defTabSz="914099"/>
            <a:r>
              <a:rPr lang="en-US" sz="1200" dirty="0" smtClean="0">
                <a:gradFill>
                  <a:gsLst>
                    <a:gs pos="0">
                      <a:srgbClr val="1D4C7C"/>
                    </a:gs>
                    <a:gs pos="100000">
                      <a:srgbClr val="1D4C7C"/>
                    </a:gs>
                  </a:gsLst>
                  <a:lin ang="5400000" scaled="0"/>
                </a:gradFill>
                <a:ea typeface="Segoe UI" pitchFamily="34" charset="0"/>
                <a:cs typeface="Segoe UI" pitchFamily="34" charset="0"/>
              </a:rPr>
              <a:t>Service</a:t>
            </a:r>
            <a:endParaRPr lang="en-US" sz="1200" dirty="0">
              <a:gradFill>
                <a:gsLst>
                  <a:gs pos="0">
                    <a:srgbClr val="1D4C7C"/>
                  </a:gs>
                  <a:gs pos="100000">
                    <a:srgbClr val="1D4C7C"/>
                  </a:gs>
                </a:gsLst>
                <a:lin ang="5400000" scaled="0"/>
              </a:gradFill>
              <a:ea typeface="Segoe UI" pitchFamily="34" charset="0"/>
              <a:cs typeface="Segoe UI" pitchFamily="34" charset="0"/>
            </a:endParaRPr>
          </a:p>
        </p:txBody>
      </p:sp>
      <p:cxnSp>
        <p:nvCxnSpPr>
          <p:cNvPr id="41" name="Straight Arrow Connector 40"/>
          <p:cNvCxnSpPr/>
          <p:nvPr/>
        </p:nvCxnSpPr>
        <p:spPr>
          <a:xfrm>
            <a:off x="7150634" y="3000127"/>
            <a:ext cx="0" cy="428873"/>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7560129" y="2553844"/>
            <a:ext cx="1150230" cy="12425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7593962" y="3659658"/>
            <a:ext cx="0" cy="170935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rot="10800000">
            <a:off x="5686425" y="3435882"/>
            <a:ext cx="2191359" cy="607794"/>
            <a:chOff x="5686425" y="3435882"/>
            <a:chExt cx="2191359" cy="607794"/>
          </a:xfrm>
        </p:grpSpPr>
        <p:sp>
          <p:nvSpPr>
            <p:cNvPr id="9" name="Flowchart: Stored Data 8"/>
            <p:cNvSpPr/>
            <p:nvPr/>
          </p:nvSpPr>
          <p:spPr bwMode="auto">
            <a:xfrm>
              <a:off x="5686425" y="3435882"/>
              <a:ext cx="1924050" cy="607794"/>
            </a:xfrm>
            <a:prstGeom prst="flowChartOnlineStorage">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endParaRPr lang="en-US" dirty="0" smtClean="0">
                <a:solidFill>
                  <a:srgbClr val="FFFFFF">
                    <a:alpha val="98824"/>
                  </a:srgbClr>
                </a:solidFill>
                <a:ea typeface="Segoe UI" pitchFamily="34" charset="0"/>
                <a:cs typeface="Segoe UI" pitchFamily="34" charset="0"/>
              </a:endParaRPr>
            </a:p>
          </p:txBody>
        </p:sp>
        <p:sp>
          <p:nvSpPr>
            <p:cNvPr id="35" name="Oval 34"/>
            <p:cNvSpPr/>
            <p:nvPr/>
          </p:nvSpPr>
          <p:spPr bwMode="auto">
            <a:xfrm>
              <a:off x="7310140" y="3455478"/>
              <a:ext cx="567644" cy="566828"/>
            </a:xfrm>
            <a:prstGeom prst="ellipse">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51" name="Rectangle 50"/>
          <p:cNvSpPr/>
          <p:nvPr/>
        </p:nvSpPr>
        <p:spPr>
          <a:xfrm>
            <a:off x="6309328" y="3526130"/>
            <a:ext cx="1473224" cy="430887"/>
          </a:xfrm>
          <a:prstGeom prst="rect">
            <a:avLst/>
          </a:prstGeom>
        </p:spPr>
        <p:txBody>
          <a:bodyPr wrap="none">
            <a:spAutoFit/>
          </a:bodyPr>
          <a:lstStyle/>
          <a:p>
            <a:pPr defTabSz="914099"/>
            <a:r>
              <a:rPr lang="en-US" sz="2200" dirty="0">
                <a:gradFill>
                  <a:gsLst>
                    <a:gs pos="0">
                      <a:srgbClr val="FFFFFF"/>
                    </a:gs>
                    <a:gs pos="100000">
                      <a:srgbClr val="FFFFFF"/>
                    </a:gs>
                  </a:gsLst>
                  <a:lin ang="5400000" scaled="0"/>
                </a:gradFill>
                <a:ea typeface="Segoe UI" pitchFamily="34" charset="0"/>
                <a:cs typeface="Segoe UI" pitchFamily="34" charset="0"/>
              </a:rPr>
              <a:t>EAI Bridge</a:t>
            </a:r>
          </a:p>
        </p:txBody>
      </p:sp>
      <p:sp>
        <p:nvSpPr>
          <p:cNvPr id="54" name="Rectangle 53"/>
          <p:cNvSpPr/>
          <p:nvPr/>
        </p:nvSpPr>
        <p:spPr bwMode="auto">
          <a:xfrm>
            <a:off x="6094414" y="4350266"/>
            <a:ext cx="5576886" cy="751791"/>
          </a:xfrm>
          <a:prstGeom prst="rect">
            <a:avLst/>
          </a:prstGeom>
          <a:solidFill>
            <a:schemeClr val="accent3">
              <a:alpha val="61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645920" tIns="45718" rIns="91436" bIns="45718" numCol="1" rtlCol="0" anchor="b" anchorCtr="0" compatLnSpc="1">
            <a:prstTxWarp prst="textNoShape">
              <a:avLst/>
            </a:prstTxWarp>
          </a:bodyPr>
          <a:lstStyle/>
          <a:p>
            <a:pPr defTabSz="914099"/>
            <a:r>
              <a:rPr lang="en-US" sz="2200" dirty="0" smtClean="0">
                <a:solidFill>
                  <a:srgbClr val="FFFFFF">
                    <a:alpha val="98824"/>
                  </a:srgbClr>
                </a:solidFill>
                <a:ea typeface="Segoe UI" pitchFamily="34" charset="0"/>
                <a:cs typeface="Segoe UI" pitchFamily="34" charset="0"/>
              </a:rPr>
              <a:t>Behind </a:t>
            </a:r>
            <a:br>
              <a:rPr lang="en-US" sz="2200" dirty="0" smtClean="0">
                <a:solidFill>
                  <a:srgbClr val="FFFFFF">
                    <a:alpha val="98824"/>
                  </a:srgbClr>
                </a:solidFill>
                <a:ea typeface="Segoe UI" pitchFamily="34" charset="0"/>
                <a:cs typeface="Segoe UI" pitchFamily="34" charset="0"/>
              </a:rPr>
            </a:br>
            <a:r>
              <a:rPr lang="en-US" sz="2200" dirty="0" err="1" smtClean="0">
                <a:solidFill>
                  <a:srgbClr val="FFFFFF">
                    <a:alpha val="98824"/>
                  </a:srgbClr>
                </a:solidFill>
                <a:ea typeface="Segoe UI" pitchFamily="34" charset="0"/>
                <a:cs typeface="Segoe UI" pitchFamily="34" charset="0"/>
              </a:rPr>
              <a:t>Constoso’s</a:t>
            </a:r>
            <a:r>
              <a:rPr lang="en-US" sz="2200" dirty="0" smtClean="0">
                <a:solidFill>
                  <a:srgbClr val="FFFFFF">
                    <a:alpha val="98824"/>
                  </a:srgbClr>
                </a:solidFill>
                <a:ea typeface="Segoe UI" pitchFamily="34" charset="0"/>
                <a:cs typeface="Segoe UI" pitchFamily="34" charset="0"/>
              </a:rPr>
              <a:t> Firewall</a:t>
            </a:r>
          </a:p>
        </p:txBody>
      </p:sp>
      <p:grpSp>
        <p:nvGrpSpPr>
          <p:cNvPr id="18" name="Group 17"/>
          <p:cNvGrpSpPr/>
          <p:nvPr/>
        </p:nvGrpSpPr>
        <p:grpSpPr>
          <a:xfrm>
            <a:off x="10811252" y="4388666"/>
            <a:ext cx="824948" cy="679140"/>
            <a:chOff x="6256624" y="2584066"/>
            <a:chExt cx="475410" cy="391381"/>
          </a:xfrm>
          <a:solidFill>
            <a:schemeClr val="accent3"/>
          </a:solidFill>
        </p:grpSpPr>
        <p:sp>
          <p:nvSpPr>
            <p:cNvPr id="20" name="Freeform 106"/>
            <p:cNvSpPr>
              <a:spLocks/>
            </p:cNvSpPr>
            <p:nvPr/>
          </p:nvSpPr>
          <p:spPr bwMode="black">
            <a:xfrm>
              <a:off x="6261132" y="2785399"/>
              <a:ext cx="145015" cy="86031"/>
            </a:xfrm>
            <a:custGeom>
              <a:avLst/>
              <a:gdLst>
                <a:gd name="T0" fmla="*/ 77 w 77"/>
                <a:gd name="T1" fmla="*/ 33 h 46"/>
                <a:gd name="T2" fmla="*/ 77 w 77"/>
                <a:gd name="T3" fmla="*/ 12 h 46"/>
                <a:gd name="T4" fmla="*/ 65 w 77"/>
                <a:gd name="T5" fmla="*/ 0 h 46"/>
                <a:gd name="T6" fmla="*/ 13 w 77"/>
                <a:gd name="T7" fmla="*/ 0 h 46"/>
                <a:gd name="T8" fmla="*/ 0 w 77"/>
                <a:gd name="T9" fmla="*/ 12 h 46"/>
                <a:gd name="T10" fmla="*/ 0 w 77"/>
                <a:gd name="T11" fmla="*/ 33 h 46"/>
                <a:gd name="T12" fmla="*/ 13 w 77"/>
                <a:gd name="T13" fmla="*/ 46 h 46"/>
                <a:gd name="T14" fmla="*/ 65 w 77"/>
                <a:gd name="T15" fmla="*/ 46 h 46"/>
                <a:gd name="T16" fmla="*/ 77 w 77"/>
                <a:gd name="T17" fmla="*/ 3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46">
                  <a:moveTo>
                    <a:pt x="77" y="33"/>
                  </a:moveTo>
                  <a:cubicBezTo>
                    <a:pt x="77" y="12"/>
                    <a:pt x="77" y="12"/>
                    <a:pt x="77" y="12"/>
                  </a:cubicBezTo>
                  <a:cubicBezTo>
                    <a:pt x="77" y="5"/>
                    <a:pt x="72" y="0"/>
                    <a:pt x="65" y="0"/>
                  </a:cubicBezTo>
                  <a:cubicBezTo>
                    <a:pt x="13" y="0"/>
                    <a:pt x="13" y="0"/>
                    <a:pt x="13" y="0"/>
                  </a:cubicBezTo>
                  <a:cubicBezTo>
                    <a:pt x="6" y="0"/>
                    <a:pt x="0" y="5"/>
                    <a:pt x="0" y="12"/>
                  </a:cubicBezTo>
                  <a:cubicBezTo>
                    <a:pt x="0" y="33"/>
                    <a:pt x="0" y="33"/>
                    <a:pt x="0" y="33"/>
                  </a:cubicBezTo>
                  <a:cubicBezTo>
                    <a:pt x="0" y="40"/>
                    <a:pt x="6" y="46"/>
                    <a:pt x="13" y="46"/>
                  </a:cubicBezTo>
                  <a:cubicBezTo>
                    <a:pt x="65" y="46"/>
                    <a:pt x="65" y="46"/>
                    <a:pt x="65" y="46"/>
                  </a:cubicBezTo>
                  <a:cubicBezTo>
                    <a:pt x="72" y="46"/>
                    <a:pt x="77" y="40"/>
                    <a:pt x="77" y="33"/>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lang="en-US" sz="1600">
                <a:solidFill>
                  <a:srgbClr val="FFFFFF"/>
                </a:solidFill>
              </a:endParaRPr>
            </a:p>
          </p:txBody>
        </p:sp>
        <p:sp>
          <p:nvSpPr>
            <p:cNvPr id="21" name="Freeform 107"/>
            <p:cNvSpPr>
              <a:spLocks/>
            </p:cNvSpPr>
            <p:nvPr/>
          </p:nvSpPr>
          <p:spPr bwMode="black">
            <a:xfrm>
              <a:off x="6421286" y="2785399"/>
              <a:ext cx="147406" cy="86031"/>
            </a:xfrm>
            <a:custGeom>
              <a:avLst/>
              <a:gdLst>
                <a:gd name="T0" fmla="*/ 0 w 78"/>
                <a:gd name="T1" fmla="*/ 12 h 46"/>
                <a:gd name="T2" fmla="*/ 0 w 78"/>
                <a:gd name="T3" fmla="*/ 33 h 46"/>
                <a:gd name="T4" fmla="*/ 13 w 78"/>
                <a:gd name="T5" fmla="*/ 46 h 46"/>
                <a:gd name="T6" fmla="*/ 65 w 78"/>
                <a:gd name="T7" fmla="*/ 46 h 46"/>
                <a:gd name="T8" fmla="*/ 78 w 78"/>
                <a:gd name="T9" fmla="*/ 33 h 46"/>
                <a:gd name="T10" fmla="*/ 78 w 78"/>
                <a:gd name="T11" fmla="*/ 12 h 46"/>
                <a:gd name="T12" fmla="*/ 65 w 78"/>
                <a:gd name="T13" fmla="*/ 0 h 46"/>
                <a:gd name="T14" fmla="*/ 13 w 78"/>
                <a:gd name="T15" fmla="*/ 0 h 46"/>
                <a:gd name="T16" fmla="*/ 0 w 78"/>
                <a:gd name="T17" fmla="*/ 1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46">
                  <a:moveTo>
                    <a:pt x="0" y="12"/>
                  </a:moveTo>
                  <a:cubicBezTo>
                    <a:pt x="0" y="33"/>
                    <a:pt x="0" y="33"/>
                    <a:pt x="0" y="33"/>
                  </a:cubicBezTo>
                  <a:cubicBezTo>
                    <a:pt x="0" y="40"/>
                    <a:pt x="6" y="46"/>
                    <a:pt x="13" y="46"/>
                  </a:cubicBezTo>
                  <a:cubicBezTo>
                    <a:pt x="65" y="46"/>
                    <a:pt x="65" y="46"/>
                    <a:pt x="65" y="46"/>
                  </a:cubicBezTo>
                  <a:cubicBezTo>
                    <a:pt x="72" y="46"/>
                    <a:pt x="78" y="40"/>
                    <a:pt x="78" y="33"/>
                  </a:cubicBezTo>
                  <a:cubicBezTo>
                    <a:pt x="78" y="12"/>
                    <a:pt x="78" y="12"/>
                    <a:pt x="78" y="12"/>
                  </a:cubicBezTo>
                  <a:cubicBezTo>
                    <a:pt x="78" y="5"/>
                    <a:pt x="72" y="0"/>
                    <a:pt x="65" y="0"/>
                  </a:cubicBezTo>
                  <a:cubicBezTo>
                    <a:pt x="13" y="0"/>
                    <a:pt x="13" y="0"/>
                    <a:pt x="13" y="0"/>
                  </a:cubicBezTo>
                  <a:cubicBezTo>
                    <a:pt x="6" y="0"/>
                    <a:pt x="0" y="5"/>
                    <a:pt x="0" y="12"/>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lang="en-US" sz="1600">
                <a:solidFill>
                  <a:srgbClr val="FFFFFF"/>
                </a:solidFill>
              </a:endParaRPr>
            </a:p>
          </p:txBody>
        </p:sp>
        <p:sp>
          <p:nvSpPr>
            <p:cNvPr id="22" name="Freeform 108"/>
            <p:cNvSpPr>
              <a:spLocks/>
            </p:cNvSpPr>
            <p:nvPr/>
          </p:nvSpPr>
          <p:spPr bwMode="black">
            <a:xfrm>
              <a:off x="6585425" y="2785399"/>
              <a:ext cx="146609" cy="86031"/>
            </a:xfrm>
            <a:custGeom>
              <a:avLst/>
              <a:gdLst>
                <a:gd name="T0" fmla="*/ 65 w 78"/>
                <a:gd name="T1" fmla="*/ 46 h 46"/>
                <a:gd name="T2" fmla="*/ 78 w 78"/>
                <a:gd name="T3" fmla="*/ 33 h 46"/>
                <a:gd name="T4" fmla="*/ 78 w 78"/>
                <a:gd name="T5" fmla="*/ 12 h 46"/>
                <a:gd name="T6" fmla="*/ 65 w 78"/>
                <a:gd name="T7" fmla="*/ 0 h 46"/>
                <a:gd name="T8" fmla="*/ 13 w 78"/>
                <a:gd name="T9" fmla="*/ 0 h 46"/>
                <a:gd name="T10" fmla="*/ 0 w 78"/>
                <a:gd name="T11" fmla="*/ 12 h 46"/>
                <a:gd name="T12" fmla="*/ 0 w 78"/>
                <a:gd name="T13" fmla="*/ 33 h 46"/>
                <a:gd name="T14" fmla="*/ 13 w 78"/>
                <a:gd name="T15" fmla="*/ 46 h 46"/>
                <a:gd name="T16" fmla="*/ 65 w 78"/>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46">
                  <a:moveTo>
                    <a:pt x="65" y="46"/>
                  </a:moveTo>
                  <a:cubicBezTo>
                    <a:pt x="72" y="46"/>
                    <a:pt x="78" y="40"/>
                    <a:pt x="78" y="33"/>
                  </a:cubicBezTo>
                  <a:cubicBezTo>
                    <a:pt x="78" y="12"/>
                    <a:pt x="78" y="12"/>
                    <a:pt x="78" y="12"/>
                  </a:cubicBezTo>
                  <a:cubicBezTo>
                    <a:pt x="78" y="5"/>
                    <a:pt x="72" y="0"/>
                    <a:pt x="65" y="0"/>
                  </a:cubicBezTo>
                  <a:cubicBezTo>
                    <a:pt x="13" y="0"/>
                    <a:pt x="13" y="0"/>
                    <a:pt x="13" y="0"/>
                  </a:cubicBezTo>
                  <a:cubicBezTo>
                    <a:pt x="6" y="0"/>
                    <a:pt x="0" y="5"/>
                    <a:pt x="0" y="12"/>
                  </a:cubicBezTo>
                  <a:cubicBezTo>
                    <a:pt x="0" y="33"/>
                    <a:pt x="0" y="33"/>
                    <a:pt x="0" y="33"/>
                  </a:cubicBezTo>
                  <a:cubicBezTo>
                    <a:pt x="0" y="40"/>
                    <a:pt x="6" y="46"/>
                    <a:pt x="13" y="46"/>
                  </a:cubicBezTo>
                  <a:lnTo>
                    <a:pt x="65" y="46"/>
                  </a:ln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lang="en-US" sz="1600">
                <a:solidFill>
                  <a:srgbClr val="FFFFFF"/>
                </a:solidFill>
              </a:endParaRPr>
            </a:p>
          </p:txBody>
        </p:sp>
        <p:sp>
          <p:nvSpPr>
            <p:cNvPr id="23" name="Freeform 109"/>
            <p:cNvSpPr>
              <a:spLocks/>
            </p:cNvSpPr>
            <p:nvPr/>
          </p:nvSpPr>
          <p:spPr bwMode="black">
            <a:xfrm>
              <a:off x="6340810" y="2884971"/>
              <a:ext cx="146609" cy="86828"/>
            </a:xfrm>
            <a:custGeom>
              <a:avLst/>
              <a:gdLst>
                <a:gd name="T0" fmla="*/ 65 w 78"/>
                <a:gd name="T1" fmla="*/ 0 h 46"/>
                <a:gd name="T2" fmla="*/ 13 w 78"/>
                <a:gd name="T3" fmla="*/ 0 h 46"/>
                <a:gd name="T4" fmla="*/ 0 w 78"/>
                <a:gd name="T5" fmla="*/ 13 h 46"/>
                <a:gd name="T6" fmla="*/ 0 w 78"/>
                <a:gd name="T7" fmla="*/ 34 h 46"/>
                <a:gd name="T8" fmla="*/ 13 w 78"/>
                <a:gd name="T9" fmla="*/ 46 h 46"/>
                <a:gd name="T10" fmla="*/ 65 w 78"/>
                <a:gd name="T11" fmla="*/ 46 h 46"/>
                <a:gd name="T12" fmla="*/ 78 w 78"/>
                <a:gd name="T13" fmla="*/ 34 h 46"/>
                <a:gd name="T14" fmla="*/ 78 w 78"/>
                <a:gd name="T15" fmla="*/ 13 h 46"/>
                <a:gd name="T16" fmla="*/ 65 w 78"/>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46">
                  <a:moveTo>
                    <a:pt x="65" y="0"/>
                  </a:moveTo>
                  <a:cubicBezTo>
                    <a:pt x="13" y="0"/>
                    <a:pt x="13" y="0"/>
                    <a:pt x="13" y="0"/>
                  </a:cubicBezTo>
                  <a:cubicBezTo>
                    <a:pt x="6" y="0"/>
                    <a:pt x="0" y="5"/>
                    <a:pt x="0" y="13"/>
                  </a:cubicBezTo>
                  <a:cubicBezTo>
                    <a:pt x="0" y="34"/>
                    <a:pt x="0" y="34"/>
                    <a:pt x="0" y="34"/>
                  </a:cubicBezTo>
                  <a:cubicBezTo>
                    <a:pt x="0" y="41"/>
                    <a:pt x="6" y="46"/>
                    <a:pt x="13" y="46"/>
                  </a:cubicBezTo>
                  <a:cubicBezTo>
                    <a:pt x="65" y="46"/>
                    <a:pt x="65" y="46"/>
                    <a:pt x="65" y="46"/>
                  </a:cubicBezTo>
                  <a:cubicBezTo>
                    <a:pt x="72" y="46"/>
                    <a:pt x="78" y="41"/>
                    <a:pt x="78" y="34"/>
                  </a:cubicBezTo>
                  <a:cubicBezTo>
                    <a:pt x="78" y="13"/>
                    <a:pt x="78" y="13"/>
                    <a:pt x="78" y="13"/>
                  </a:cubicBezTo>
                  <a:cubicBezTo>
                    <a:pt x="78" y="5"/>
                    <a:pt x="72" y="0"/>
                    <a:pt x="65" y="0"/>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lang="en-US" sz="1600">
                <a:solidFill>
                  <a:srgbClr val="FFFFFF"/>
                </a:solidFill>
              </a:endParaRPr>
            </a:p>
          </p:txBody>
        </p:sp>
        <p:sp>
          <p:nvSpPr>
            <p:cNvPr id="24" name="Freeform 110"/>
            <p:cNvSpPr>
              <a:spLocks/>
            </p:cNvSpPr>
            <p:nvPr/>
          </p:nvSpPr>
          <p:spPr bwMode="black">
            <a:xfrm>
              <a:off x="6502558" y="2884971"/>
              <a:ext cx="145015" cy="86828"/>
            </a:xfrm>
            <a:custGeom>
              <a:avLst/>
              <a:gdLst>
                <a:gd name="T0" fmla="*/ 64 w 77"/>
                <a:gd name="T1" fmla="*/ 0 h 46"/>
                <a:gd name="T2" fmla="*/ 13 w 77"/>
                <a:gd name="T3" fmla="*/ 0 h 46"/>
                <a:gd name="T4" fmla="*/ 0 w 77"/>
                <a:gd name="T5" fmla="*/ 13 h 46"/>
                <a:gd name="T6" fmla="*/ 0 w 77"/>
                <a:gd name="T7" fmla="*/ 34 h 46"/>
                <a:gd name="T8" fmla="*/ 13 w 77"/>
                <a:gd name="T9" fmla="*/ 46 h 46"/>
                <a:gd name="T10" fmla="*/ 64 w 77"/>
                <a:gd name="T11" fmla="*/ 46 h 46"/>
                <a:gd name="T12" fmla="*/ 77 w 77"/>
                <a:gd name="T13" fmla="*/ 34 h 46"/>
                <a:gd name="T14" fmla="*/ 77 w 77"/>
                <a:gd name="T15" fmla="*/ 13 h 46"/>
                <a:gd name="T16" fmla="*/ 64 w 77"/>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46">
                  <a:moveTo>
                    <a:pt x="64" y="0"/>
                  </a:moveTo>
                  <a:cubicBezTo>
                    <a:pt x="13" y="0"/>
                    <a:pt x="13" y="0"/>
                    <a:pt x="13" y="0"/>
                  </a:cubicBezTo>
                  <a:cubicBezTo>
                    <a:pt x="6" y="0"/>
                    <a:pt x="0" y="5"/>
                    <a:pt x="0" y="13"/>
                  </a:cubicBezTo>
                  <a:cubicBezTo>
                    <a:pt x="0" y="34"/>
                    <a:pt x="0" y="34"/>
                    <a:pt x="0" y="34"/>
                  </a:cubicBezTo>
                  <a:cubicBezTo>
                    <a:pt x="0" y="41"/>
                    <a:pt x="6" y="46"/>
                    <a:pt x="13" y="46"/>
                  </a:cubicBezTo>
                  <a:cubicBezTo>
                    <a:pt x="64" y="46"/>
                    <a:pt x="64" y="46"/>
                    <a:pt x="64" y="46"/>
                  </a:cubicBezTo>
                  <a:cubicBezTo>
                    <a:pt x="71" y="46"/>
                    <a:pt x="77" y="41"/>
                    <a:pt x="77" y="34"/>
                  </a:cubicBezTo>
                  <a:cubicBezTo>
                    <a:pt x="77" y="13"/>
                    <a:pt x="77" y="13"/>
                    <a:pt x="77" y="13"/>
                  </a:cubicBezTo>
                  <a:cubicBezTo>
                    <a:pt x="77" y="5"/>
                    <a:pt x="71" y="0"/>
                    <a:pt x="64" y="0"/>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lang="en-US" sz="1600">
                <a:solidFill>
                  <a:srgbClr val="FFFFFF"/>
                </a:solidFill>
              </a:endParaRPr>
            </a:p>
          </p:txBody>
        </p:sp>
        <p:sp>
          <p:nvSpPr>
            <p:cNvPr id="25" name="Freeform 106"/>
            <p:cNvSpPr>
              <a:spLocks/>
            </p:cNvSpPr>
            <p:nvPr/>
          </p:nvSpPr>
          <p:spPr bwMode="black">
            <a:xfrm>
              <a:off x="6585425" y="2584066"/>
              <a:ext cx="145015" cy="86031"/>
            </a:xfrm>
            <a:custGeom>
              <a:avLst/>
              <a:gdLst>
                <a:gd name="T0" fmla="*/ 77 w 77"/>
                <a:gd name="T1" fmla="*/ 33 h 46"/>
                <a:gd name="T2" fmla="*/ 77 w 77"/>
                <a:gd name="T3" fmla="*/ 12 h 46"/>
                <a:gd name="T4" fmla="*/ 65 w 77"/>
                <a:gd name="T5" fmla="*/ 0 h 46"/>
                <a:gd name="T6" fmla="*/ 13 w 77"/>
                <a:gd name="T7" fmla="*/ 0 h 46"/>
                <a:gd name="T8" fmla="*/ 0 w 77"/>
                <a:gd name="T9" fmla="*/ 12 h 46"/>
                <a:gd name="T10" fmla="*/ 0 w 77"/>
                <a:gd name="T11" fmla="*/ 33 h 46"/>
                <a:gd name="T12" fmla="*/ 13 w 77"/>
                <a:gd name="T13" fmla="*/ 46 h 46"/>
                <a:gd name="T14" fmla="*/ 65 w 77"/>
                <a:gd name="T15" fmla="*/ 46 h 46"/>
                <a:gd name="T16" fmla="*/ 77 w 77"/>
                <a:gd name="T17" fmla="*/ 3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46">
                  <a:moveTo>
                    <a:pt x="77" y="33"/>
                  </a:moveTo>
                  <a:cubicBezTo>
                    <a:pt x="77" y="12"/>
                    <a:pt x="77" y="12"/>
                    <a:pt x="77" y="12"/>
                  </a:cubicBezTo>
                  <a:cubicBezTo>
                    <a:pt x="77" y="5"/>
                    <a:pt x="72" y="0"/>
                    <a:pt x="65" y="0"/>
                  </a:cubicBezTo>
                  <a:cubicBezTo>
                    <a:pt x="13" y="0"/>
                    <a:pt x="13" y="0"/>
                    <a:pt x="13" y="0"/>
                  </a:cubicBezTo>
                  <a:cubicBezTo>
                    <a:pt x="6" y="0"/>
                    <a:pt x="0" y="5"/>
                    <a:pt x="0" y="12"/>
                  </a:cubicBezTo>
                  <a:cubicBezTo>
                    <a:pt x="0" y="33"/>
                    <a:pt x="0" y="33"/>
                    <a:pt x="0" y="33"/>
                  </a:cubicBezTo>
                  <a:cubicBezTo>
                    <a:pt x="0" y="40"/>
                    <a:pt x="6" y="46"/>
                    <a:pt x="13" y="46"/>
                  </a:cubicBezTo>
                  <a:cubicBezTo>
                    <a:pt x="65" y="46"/>
                    <a:pt x="65" y="46"/>
                    <a:pt x="65" y="46"/>
                  </a:cubicBezTo>
                  <a:cubicBezTo>
                    <a:pt x="72" y="46"/>
                    <a:pt x="77" y="40"/>
                    <a:pt x="77" y="33"/>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lang="en-US" sz="1600">
                <a:solidFill>
                  <a:srgbClr val="FFFFFF"/>
                </a:solidFill>
              </a:endParaRPr>
            </a:p>
          </p:txBody>
        </p:sp>
        <p:sp>
          <p:nvSpPr>
            <p:cNvPr id="26" name="Freeform 107"/>
            <p:cNvSpPr>
              <a:spLocks/>
            </p:cNvSpPr>
            <p:nvPr/>
          </p:nvSpPr>
          <p:spPr bwMode="black">
            <a:xfrm>
              <a:off x="6256624" y="2584066"/>
              <a:ext cx="147406" cy="86031"/>
            </a:xfrm>
            <a:custGeom>
              <a:avLst/>
              <a:gdLst>
                <a:gd name="T0" fmla="*/ 0 w 78"/>
                <a:gd name="T1" fmla="*/ 12 h 46"/>
                <a:gd name="T2" fmla="*/ 0 w 78"/>
                <a:gd name="T3" fmla="*/ 33 h 46"/>
                <a:gd name="T4" fmla="*/ 13 w 78"/>
                <a:gd name="T5" fmla="*/ 46 h 46"/>
                <a:gd name="T6" fmla="*/ 65 w 78"/>
                <a:gd name="T7" fmla="*/ 46 h 46"/>
                <a:gd name="T8" fmla="*/ 78 w 78"/>
                <a:gd name="T9" fmla="*/ 33 h 46"/>
                <a:gd name="T10" fmla="*/ 78 w 78"/>
                <a:gd name="T11" fmla="*/ 12 h 46"/>
                <a:gd name="T12" fmla="*/ 65 w 78"/>
                <a:gd name="T13" fmla="*/ 0 h 46"/>
                <a:gd name="T14" fmla="*/ 13 w 78"/>
                <a:gd name="T15" fmla="*/ 0 h 46"/>
                <a:gd name="T16" fmla="*/ 0 w 78"/>
                <a:gd name="T17" fmla="*/ 1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46">
                  <a:moveTo>
                    <a:pt x="0" y="12"/>
                  </a:moveTo>
                  <a:cubicBezTo>
                    <a:pt x="0" y="33"/>
                    <a:pt x="0" y="33"/>
                    <a:pt x="0" y="33"/>
                  </a:cubicBezTo>
                  <a:cubicBezTo>
                    <a:pt x="0" y="40"/>
                    <a:pt x="6" y="46"/>
                    <a:pt x="13" y="46"/>
                  </a:cubicBezTo>
                  <a:cubicBezTo>
                    <a:pt x="65" y="46"/>
                    <a:pt x="65" y="46"/>
                    <a:pt x="65" y="46"/>
                  </a:cubicBezTo>
                  <a:cubicBezTo>
                    <a:pt x="72" y="46"/>
                    <a:pt x="78" y="40"/>
                    <a:pt x="78" y="33"/>
                  </a:cubicBezTo>
                  <a:cubicBezTo>
                    <a:pt x="78" y="12"/>
                    <a:pt x="78" y="12"/>
                    <a:pt x="78" y="12"/>
                  </a:cubicBezTo>
                  <a:cubicBezTo>
                    <a:pt x="78" y="5"/>
                    <a:pt x="72" y="0"/>
                    <a:pt x="65" y="0"/>
                  </a:cubicBezTo>
                  <a:cubicBezTo>
                    <a:pt x="13" y="0"/>
                    <a:pt x="13" y="0"/>
                    <a:pt x="13" y="0"/>
                  </a:cubicBezTo>
                  <a:cubicBezTo>
                    <a:pt x="6" y="0"/>
                    <a:pt x="0" y="5"/>
                    <a:pt x="0" y="12"/>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lang="en-US" sz="1600">
                <a:solidFill>
                  <a:srgbClr val="FFFFFF"/>
                </a:solidFill>
              </a:endParaRPr>
            </a:p>
          </p:txBody>
        </p:sp>
        <p:sp>
          <p:nvSpPr>
            <p:cNvPr id="27" name="Freeform 108"/>
            <p:cNvSpPr>
              <a:spLocks/>
            </p:cNvSpPr>
            <p:nvPr/>
          </p:nvSpPr>
          <p:spPr bwMode="black">
            <a:xfrm>
              <a:off x="6420763" y="2584066"/>
              <a:ext cx="146609" cy="86031"/>
            </a:xfrm>
            <a:custGeom>
              <a:avLst/>
              <a:gdLst>
                <a:gd name="T0" fmla="*/ 65 w 78"/>
                <a:gd name="T1" fmla="*/ 46 h 46"/>
                <a:gd name="T2" fmla="*/ 78 w 78"/>
                <a:gd name="T3" fmla="*/ 33 h 46"/>
                <a:gd name="T4" fmla="*/ 78 w 78"/>
                <a:gd name="T5" fmla="*/ 12 h 46"/>
                <a:gd name="T6" fmla="*/ 65 w 78"/>
                <a:gd name="T7" fmla="*/ 0 h 46"/>
                <a:gd name="T8" fmla="*/ 13 w 78"/>
                <a:gd name="T9" fmla="*/ 0 h 46"/>
                <a:gd name="T10" fmla="*/ 0 w 78"/>
                <a:gd name="T11" fmla="*/ 12 h 46"/>
                <a:gd name="T12" fmla="*/ 0 w 78"/>
                <a:gd name="T13" fmla="*/ 33 h 46"/>
                <a:gd name="T14" fmla="*/ 13 w 78"/>
                <a:gd name="T15" fmla="*/ 46 h 46"/>
                <a:gd name="T16" fmla="*/ 65 w 78"/>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46">
                  <a:moveTo>
                    <a:pt x="65" y="46"/>
                  </a:moveTo>
                  <a:cubicBezTo>
                    <a:pt x="72" y="46"/>
                    <a:pt x="78" y="40"/>
                    <a:pt x="78" y="33"/>
                  </a:cubicBezTo>
                  <a:cubicBezTo>
                    <a:pt x="78" y="12"/>
                    <a:pt x="78" y="12"/>
                    <a:pt x="78" y="12"/>
                  </a:cubicBezTo>
                  <a:cubicBezTo>
                    <a:pt x="78" y="5"/>
                    <a:pt x="72" y="0"/>
                    <a:pt x="65" y="0"/>
                  </a:cubicBezTo>
                  <a:cubicBezTo>
                    <a:pt x="13" y="0"/>
                    <a:pt x="13" y="0"/>
                    <a:pt x="13" y="0"/>
                  </a:cubicBezTo>
                  <a:cubicBezTo>
                    <a:pt x="6" y="0"/>
                    <a:pt x="0" y="5"/>
                    <a:pt x="0" y="12"/>
                  </a:cubicBezTo>
                  <a:cubicBezTo>
                    <a:pt x="0" y="33"/>
                    <a:pt x="0" y="33"/>
                    <a:pt x="0" y="33"/>
                  </a:cubicBezTo>
                  <a:cubicBezTo>
                    <a:pt x="0" y="40"/>
                    <a:pt x="6" y="46"/>
                    <a:pt x="13" y="46"/>
                  </a:cubicBezTo>
                  <a:lnTo>
                    <a:pt x="65" y="46"/>
                  </a:ln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lang="en-US" sz="1600">
                <a:solidFill>
                  <a:srgbClr val="FFFFFF"/>
                </a:solidFill>
              </a:endParaRPr>
            </a:p>
          </p:txBody>
        </p:sp>
        <p:sp>
          <p:nvSpPr>
            <p:cNvPr id="28" name="Freeform 109"/>
            <p:cNvSpPr>
              <a:spLocks/>
            </p:cNvSpPr>
            <p:nvPr/>
          </p:nvSpPr>
          <p:spPr bwMode="black">
            <a:xfrm>
              <a:off x="6664307" y="2683638"/>
              <a:ext cx="65637" cy="86828"/>
            </a:xfrm>
            <a:custGeom>
              <a:avLst/>
              <a:gdLst/>
              <a:ahLst/>
              <a:cxnLst/>
              <a:rect l="l" t="t" r="r" b="b"/>
              <a:pathLst>
                <a:path w="65637" h="86828">
                  <a:moveTo>
                    <a:pt x="24435" y="0"/>
                  </a:moveTo>
                  <a:cubicBezTo>
                    <a:pt x="24444" y="0"/>
                    <a:pt x="25047" y="0"/>
                    <a:pt x="65637" y="0"/>
                  </a:cubicBezTo>
                  <a:lnTo>
                    <a:pt x="65637" y="86828"/>
                  </a:lnTo>
                  <a:cubicBezTo>
                    <a:pt x="54320" y="86828"/>
                    <a:pt x="40737" y="86828"/>
                    <a:pt x="24435" y="86828"/>
                  </a:cubicBezTo>
                  <a:cubicBezTo>
                    <a:pt x="11278" y="86828"/>
                    <a:pt x="0" y="77390"/>
                    <a:pt x="0" y="64177"/>
                  </a:cubicBezTo>
                  <a:cubicBezTo>
                    <a:pt x="0" y="64167"/>
                    <a:pt x="0" y="63550"/>
                    <a:pt x="0" y="24538"/>
                  </a:cubicBezTo>
                  <a:cubicBezTo>
                    <a:pt x="0" y="9438"/>
                    <a:pt x="11278" y="0"/>
                    <a:pt x="24435" y="0"/>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lang="en-US" sz="1600">
                <a:solidFill>
                  <a:srgbClr val="FFFFFF"/>
                </a:solidFill>
              </a:endParaRPr>
            </a:p>
          </p:txBody>
        </p:sp>
        <p:sp>
          <p:nvSpPr>
            <p:cNvPr id="29" name="Freeform 110"/>
            <p:cNvSpPr>
              <a:spLocks/>
            </p:cNvSpPr>
            <p:nvPr/>
          </p:nvSpPr>
          <p:spPr bwMode="black">
            <a:xfrm>
              <a:off x="6337896" y="2683638"/>
              <a:ext cx="145015" cy="86828"/>
            </a:xfrm>
            <a:custGeom>
              <a:avLst/>
              <a:gdLst>
                <a:gd name="T0" fmla="*/ 64 w 77"/>
                <a:gd name="T1" fmla="*/ 0 h 46"/>
                <a:gd name="T2" fmla="*/ 13 w 77"/>
                <a:gd name="T3" fmla="*/ 0 h 46"/>
                <a:gd name="T4" fmla="*/ 0 w 77"/>
                <a:gd name="T5" fmla="*/ 13 h 46"/>
                <a:gd name="T6" fmla="*/ 0 w 77"/>
                <a:gd name="T7" fmla="*/ 34 h 46"/>
                <a:gd name="T8" fmla="*/ 13 w 77"/>
                <a:gd name="T9" fmla="*/ 46 h 46"/>
                <a:gd name="T10" fmla="*/ 64 w 77"/>
                <a:gd name="T11" fmla="*/ 46 h 46"/>
                <a:gd name="T12" fmla="*/ 77 w 77"/>
                <a:gd name="T13" fmla="*/ 34 h 46"/>
                <a:gd name="T14" fmla="*/ 77 w 77"/>
                <a:gd name="T15" fmla="*/ 13 h 46"/>
                <a:gd name="T16" fmla="*/ 64 w 77"/>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46">
                  <a:moveTo>
                    <a:pt x="64" y="0"/>
                  </a:moveTo>
                  <a:cubicBezTo>
                    <a:pt x="13" y="0"/>
                    <a:pt x="13" y="0"/>
                    <a:pt x="13" y="0"/>
                  </a:cubicBezTo>
                  <a:cubicBezTo>
                    <a:pt x="6" y="0"/>
                    <a:pt x="0" y="5"/>
                    <a:pt x="0" y="13"/>
                  </a:cubicBezTo>
                  <a:cubicBezTo>
                    <a:pt x="0" y="34"/>
                    <a:pt x="0" y="34"/>
                    <a:pt x="0" y="34"/>
                  </a:cubicBezTo>
                  <a:cubicBezTo>
                    <a:pt x="0" y="41"/>
                    <a:pt x="6" y="46"/>
                    <a:pt x="13" y="46"/>
                  </a:cubicBezTo>
                  <a:cubicBezTo>
                    <a:pt x="64" y="46"/>
                    <a:pt x="64" y="46"/>
                    <a:pt x="64" y="46"/>
                  </a:cubicBezTo>
                  <a:cubicBezTo>
                    <a:pt x="71" y="46"/>
                    <a:pt x="77" y="41"/>
                    <a:pt x="77" y="34"/>
                  </a:cubicBezTo>
                  <a:cubicBezTo>
                    <a:pt x="77" y="13"/>
                    <a:pt x="77" y="13"/>
                    <a:pt x="77" y="13"/>
                  </a:cubicBezTo>
                  <a:cubicBezTo>
                    <a:pt x="77" y="5"/>
                    <a:pt x="71" y="0"/>
                    <a:pt x="64" y="0"/>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lang="en-US" sz="1600">
                <a:solidFill>
                  <a:srgbClr val="FFFFFF"/>
                </a:solidFill>
              </a:endParaRPr>
            </a:p>
          </p:txBody>
        </p:sp>
        <p:sp>
          <p:nvSpPr>
            <p:cNvPr id="30" name="Freeform 111"/>
            <p:cNvSpPr>
              <a:spLocks/>
            </p:cNvSpPr>
            <p:nvPr/>
          </p:nvSpPr>
          <p:spPr bwMode="black">
            <a:xfrm>
              <a:off x="6501238" y="2683638"/>
              <a:ext cx="145015" cy="86828"/>
            </a:xfrm>
            <a:custGeom>
              <a:avLst/>
              <a:gdLst>
                <a:gd name="T0" fmla="*/ 64 w 77"/>
                <a:gd name="T1" fmla="*/ 0 h 46"/>
                <a:gd name="T2" fmla="*/ 13 w 77"/>
                <a:gd name="T3" fmla="*/ 0 h 46"/>
                <a:gd name="T4" fmla="*/ 0 w 77"/>
                <a:gd name="T5" fmla="*/ 13 h 46"/>
                <a:gd name="T6" fmla="*/ 0 w 77"/>
                <a:gd name="T7" fmla="*/ 34 h 46"/>
                <a:gd name="T8" fmla="*/ 13 w 77"/>
                <a:gd name="T9" fmla="*/ 46 h 46"/>
                <a:gd name="T10" fmla="*/ 64 w 77"/>
                <a:gd name="T11" fmla="*/ 46 h 46"/>
                <a:gd name="T12" fmla="*/ 77 w 77"/>
                <a:gd name="T13" fmla="*/ 34 h 46"/>
                <a:gd name="T14" fmla="*/ 77 w 77"/>
                <a:gd name="T15" fmla="*/ 13 h 46"/>
                <a:gd name="T16" fmla="*/ 64 w 77"/>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46">
                  <a:moveTo>
                    <a:pt x="64" y="0"/>
                  </a:moveTo>
                  <a:cubicBezTo>
                    <a:pt x="13" y="0"/>
                    <a:pt x="13" y="0"/>
                    <a:pt x="13" y="0"/>
                  </a:cubicBezTo>
                  <a:cubicBezTo>
                    <a:pt x="6" y="0"/>
                    <a:pt x="0" y="5"/>
                    <a:pt x="0" y="13"/>
                  </a:cubicBezTo>
                  <a:cubicBezTo>
                    <a:pt x="0" y="34"/>
                    <a:pt x="0" y="34"/>
                    <a:pt x="0" y="34"/>
                  </a:cubicBezTo>
                  <a:cubicBezTo>
                    <a:pt x="0" y="41"/>
                    <a:pt x="6" y="46"/>
                    <a:pt x="13" y="46"/>
                  </a:cubicBezTo>
                  <a:cubicBezTo>
                    <a:pt x="64" y="46"/>
                    <a:pt x="64" y="46"/>
                    <a:pt x="64" y="46"/>
                  </a:cubicBezTo>
                  <a:cubicBezTo>
                    <a:pt x="71" y="46"/>
                    <a:pt x="77" y="41"/>
                    <a:pt x="77" y="34"/>
                  </a:cubicBezTo>
                  <a:cubicBezTo>
                    <a:pt x="77" y="13"/>
                    <a:pt x="77" y="13"/>
                    <a:pt x="77" y="13"/>
                  </a:cubicBezTo>
                  <a:cubicBezTo>
                    <a:pt x="77" y="5"/>
                    <a:pt x="71" y="0"/>
                    <a:pt x="64" y="0"/>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lang="en-US" sz="1600">
                <a:solidFill>
                  <a:srgbClr val="FFFFFF"/>
                </a:solidFill>
              </a:endParaRPr>
            </a:p>
          </p:txBody>
        </p:sp>
        <p:sp>
          <p:nvSpPr>
            <p:cNvPr id="31" name="Freeform 109"/>
            <p:cNvSpPr>
              <a:spLocks/>
            </p:cNvSpPr>
            <p:nvPr/>
          </p:nvSpPr>
          <p:spPr bwMode="black">
            <a:xfrm>
              <a:off x="6256625" y="2884971"/>
              <a:ext cx="70365" cy="86828"/>
            </a:xfrm>
            <a:custGeom>
              <a:avLst/>
              <a:gdLst/>
              <a:ahLst/>
              <a:cxnLst/>
              <a:rect l="l" t="t" r="r" b="b"/>
              <a:pathLst>
                <a:path w="70365" h="86828">
                  <a:moveTo>
                    <a:pt x="0" y="0"/>
                  </a:moveTo>
                  <a:cubicBezTo>
                    <a:pt x="12208" y="0"/>
                    <a:pt x="27292" y="0"/>
                    <a:pt x="45930" y="0"/>
                  </a:cubicBezTo>
                  <a:cubicBezTo>
                    <a:pt x="59088" y="0"/>
                    <a:pt x="70365" y="9438"/>
                    <a:pt x="70365" y="24538"/>
                  </a:cubicBezTo>
                  <a:cubicBezTo>
                    <a:pt x="70365" y="24548"/>
                    <a:pt x="70365" y="25169"/>
                    <a:pt x="70365" y="64177"/>
                  </a:cubicBezTo>
                  <a:cubicBezTo>
                    <a:pt x="70365" y="77390"/>
                    <a:pt x="59088" y="86828"/>
                    <a:pt x="45930" y="86828"/>
                  </a:cubicBezTo>
                  <a:cubicBezTo>
                    <a:pt x="45920" y="86828"/>
                    <a:pt x="45255" y="86828"/>
                    <a:pt x="0" y="86828"/>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lang="en-US" sz="1600">
                <a:solidFill>
                  <a:srgbClr val="FFFFFF"/>
                </a:solidFill>
              </a:endParaRPr>
            </a:p>
          </p:txBody>
        </p:sp>
        <p:sp>
          <p:nvSpPr>
            <p:cNvPr id="32" name="Freeform 110"/>
            <p:cNvSpPr>
              <a:spLocks/>
            </p:cNvSpPr>
            <p:nvPr/>
          </p:nvSpPr>
          <p:spPr bwMode="black">
            <a:xfrm>
              <a:off x="6256625" y="2683638"/>
              <a:ext cx="65857" cy="86828"/>
            </a:xfrm>
            <a:custGeom>
              <a:avLst/>
              <a:gdLst/>
              <a:ahLst/>
              <a:cxnLst/>
              <a:rect l="l" t="t" r="r" b="b"/>
              <a:pathLst>
                <a:path w="65857" h="86828">
                  <a:moveTo>
                    <a:pt x="0" y="0"/>
                  </a:moveTo>
                  <a:cubicBezTo>
                    <a:pt x="11297" y="0"/>
                    <a:pt x="24927" y="0"/>
                    <a:pt x="41374" y="0"/>
                  </a:cubicBezTo>
                  <a:cubicBezTo>
                    <a:pt x="54557" y="0"/>
                    <a:pt x="65857" y="9438"/>
                    <a:pt x="65857" y="24538"/>
                  </a:cubicBezTo>
                  <a:cubicBezTo>
                    <a:pt x="65857" y="24548"/>
                    <a:pt x="65857" y="25169"/>
                    <a:pt x="65857" y="64177"/>
                  </a:cubicBezTo>
                  <a:cubicBezTo>
                    <a:pt x="65857" y="77390"/>
                    <a:pt x="54557" y="86828"/>
                    <a:pt x="41374" y="86828"/>
                  </a:cubicBezTo>
                  <a:cubicBezTo>
                    <a:pt x="41365" y="86828"/>
                    <a:pt x="40763" y="86828"/>
                    <a:pt x="0" y="86828"/>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lang="en-US" sz="1600">
                <a:solidFill>
                  <a:srgbClr val="FFFFFF"/>
                </a:solidFill>
              </a:endParaRPr>
            </a:p>
          </p:txBody>
        </p:sp>
        <p:sp>
          <p:nvSpPr>
            <p:cNvPr id="33" name="Freeform 109"/>
            <p:cNvSpPr>
              <a:spLocks/>
            </p:cNvSpPr>
            <p:nvPr/>
          </p:nvSpPr>
          <p:spPr bwMode="black">
            <a:xfrm>
              <a:off x="6664307" y="2888619"/>
              <a:ext cx="65637" cy="86828"/>
            </a:xfrm>
            <a:custGeom>
              <a:avLst/>
              <a:gdLst/>
              <a:ahLst/>
              <a:cxnLst/>
              <a:rect l="l" t="t" r="r" b="b"/>
              <a:pathLst>
                <a:path w="65637" h="86828">
                  <a:moveTo>
                    <a:pt x="24435" y="0"/>
                  </a:moveTo>
                  <a:cubicBezTo>
                    <a:pt x="24444" y="0"/>
                    <a:pt x="25047" y="0"/>
                    <a:pt x="65637" y="0"/>
                  </a:cubicBezTo>
                  <a:lnTo>
                    <a:pt x="65637" y="86828"/>
                  </a:lnTo>
                  <a:cubicBezTo>
                    <a:pt x="54320" y="86828"/>
                    <a:pt x="40737" y="86828"/>
                    <a:pt x="24435" y="86828"/>
                  </a:cubicBezTo>
                  <a:cubicBezTo>
                    <a:pt x="11278" y="86828"/>
                    <a:pt x="0" y="77390"/>
                    <a:pt x="0" y="64177"/>
                  </a:cubicBezTo>
                  <a:cubicBezTo>
                    <a:pt x="0" y="64167"/>
                    <a:pt x="0" y="63550"/>
                    <a:pt x="0" y="24538"/>
                  </a:cubicBezTo>
                  <a:cubicBezTo>
                    <a:pt x="0" y="9438"/>
                    <a:pt x="11278" y="0"/>
                    <a:pt x="24435" y="0"/>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lang="en-US" sz="1600">
                <a:solidFill>
                  <a:srgbClr val="FFFFFF"/>
                </a:solidFill>
              </a:endParaRPr>
            </a:p>
          </p:txBody>
        </p:sp>
      </p:grpSp>
      <p:sp>
        <p:nvSpPr>
          <p:cNvPr id="132" name="Rectangle 131"/>
          <p:cNvSpPr/>
          <p:nvPr/>
        </p:nvSpPr>
        <p:spPr>
          <a:xfrm>
            <a:off x="7797621" y="5388479"/>
            <a:ext cx="2056012" cy="461665"/>
          </a:xfrm>
          <a:prstGeom prst="rect">
            <a:avLst/>
          </a:prstGeom>
        </p:spPr>
        <p:txBody>
          <a:bodyPr wrap="none">
            <a:spAutoFit/>
          </a:bodyPr>
          <a:lstStyle/>
          <a:p>
            <a:pPr defTabSz="914099"/>
            <a:r>
              <a:rPr lang="en-US" sz="1200" dirty="0" smtClean="0">
                <a:gradFill>
                  <a:gsLst>
                    <a:gs pos="0">
                      <a:srgbClr val="FFFFFF"/>
                    </a:gs>
                    <a:gs pos="100000">
                      <a:srgbClr val="FFFFFF"/>
                    </a:gs>
                  </a:gsLst>
                  <a:lin ang="5400000" scaled="0"/>
                </a:gradFill>
                <a:ea typeface="Segoe UI" pitchFamily="34" charset="0"/>
                <a:cs typeface="Segoe UI" pitchFamily="34" charset="0"/>
              </a:rPr>
              <a:t>On-premise LOBs  to Azure </a:t>
            </a:r>
          </a:p>
          <a:p>
            <a:pPr defTabSz="914099"/>
            <a:r>
              <a:rPr lang="en-US" sz="1200" dirty="0" smtClean="0">
                <a:gradFill>
                  <a:gsLst>
                    <a:gs pos="0">
                      <a:srgbClr val="FFFFFF"/>
                    </a:gs>
                    <a:gs pos="100000">
                      <a:srgbClr val="FFFFFF"/>
                    </a:gs>
                  </a:gsLst>
                  <a:lin ang="5400000" scaled="0"/>
                </a:gradFill>
                <a:ea typeface="Segoe UI" pitchFamily="34" charset="0"/>
                <a:cs typeface="Segoe UI" pitchFamily="34" charset="0"/>
              </a:rPr>
              <a:t>connection service </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cxnSp>
        <p:nvCxnSpPr>
          <p:cNvPr id="133" name="Straight Arrow Connector 132"/>
          <p:cNvCxnSpPr/>
          <p:nvPr/>
        </p:nvCxnSpPr>
        <p:spPr>
          <a:xfrm>
            <a:off x="7677150" y="6288945"/>
            <a:ext cx="153760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7" name="Rectangle 136"/>
          <p:cNvSpPr/>
          <p:nvPr/>
        </p:nvSpPr>
        <p:spPr>
          <a:xfrm>
            <a:off x="11011254" y="5850144"/>
            <a:ext cx="859081" cy="461665"/>
          </a:xfrm>
          <a:prstGeom prst="rect">
            <a:avLst/>
          </a:prstGeom>
        </p:spPr>
        <p:txBody>
          <a:bodyPr wrap="none">
            <a:spAutoFit/>
          </a:bodyPr>
          <a:lstStyle/>
          <a:p>
            <a:pPr defTabSz="914099"/>
            <a:r>
              <a:rPr lang="en-US" sz="1200" dirty="0" smtClean="0">
                <a:gradFill>
                  <a:gsLst>
                    <a:gs pos="0">
                      <a:srgbClr val="FFFFFF"/>
                    </a:gs>
                    <a:gs pos="100000">
                      <a:srgbClr val="FFFFFF"/>
                    </a:gs>
                  </a:gsLst>
                  <a:lin ang="5400000" scaled="0"/>
                </a:gradFill>
                <a:ea typeface="Segoe UI" pitchFamily="34" charset="0"/>
                <a:cs typeface="Segoe UI" pitchFamily="34" charset="0"/>
              </a:rPr>
              <a:t>On-</a:t>
            </a:r>
            <a:r>
              <a:rPr lang="en-US" sz="1200" dirty="0" err="1" smtClean="0">
                <a:gradFill>
                  <a:gsLst>
                    <a:gs pos="0">
                      <a:srgbClr val="FFFFFF"/>
                    </a:gs>
                    <a:gs pos="100000">
                      <a:srgbClr val="FFFFFF"/>
                    </a:gs>
                  </a:gsLst>
                  <a:lin ang="5400000" scaled="0"/>
                </a:gradFill>
                <a:ea typeface="Segoe UI" pitchFamily="34" charset="0"/>
                <a:cs typeface="Segoe UI" pitchFamily="34" charset="0"/>
              </a:rPr>
              <a:t>prem</a:t>
            </a:r>
            <a:r>
              <a:rPr lang="en-US" sz="1200" dirty="0" smtClean="0">
                <a:gradFill>
                  <a:gsLst>
                    <a:gs pos="0">
                      <a:srgbClr val="FFFFFF"/>
                    </a:gs>
                    <a:gs pos="100000">
                      <a:srgbClr val="FFFFFF"/>
                    </a:gs>
                  </a:gsLst>
                  <a:lin ang="5400000" scaled="0"/>
                </a:gradFill>
                <a:ea typeface="Segoe UI" pitchFamily="34" charset="0"/>
                <a:cs typeface="Segoe UI" pitchFamily="34" charset="0"/>
              </a:rPr>
              <a:t> </a:t>
            </a:r>
          </a:p>
          <a:p>
            <a:pPr defTabSz="914099"/>
            <a:r>
              <a:rPr lang="en-US" sz="1200" dirty="0" smtClean="0">
                <a:gradFill>
                  <a:gsLst>
                    <a:gs pos="0">
                      <a:srgbClr val="FFFFFF"/>
                    </a:gs>
                    <a:gs pos="100000">
                      <a:srgbClr val="FFFFFF"/>
                    </a:gs>
                  </a:gsLst>
                  <a:lin ang="5400000" scaled="0"/>
                </a:gradFill>
                <a:ea typeface="Segoe UI" pitchFamily="34" charset="0"/>
                <a:cs typeface="Segoe UI" pitchFamily="34" charset="0"/>
              </a:rPr>
              <a:t>LOB</a:t>
            </a:r>
            <a:r>
              <a:rPr lang="en-US" sz="1200" dirty="0">
                <a:gradFill>
                  <a:gsLst>
                    <a:gs pos="0">
                      <a:srgbClr val="FFFFFF"/>
                    </a:gs>
                    <a:gs pos="100000">
                      <a:srgbClr val="FFFFFF"/>
                    </a:gs>
                  </a:gsLst>
                  <a:lin ang="5400000" scaled="0"/>
                </a:gradFill>
                <a:ea typeface="Segoe UI" pitchFamily="34" charset="0"/>
                <a:cs typeface="Segoe UI" pitchFamily="34" charset="0"/>
              </a:rPr>
              <a:t> </a:t>
            </a:r>
            <a:r>
              <a:rPr lang="en-US" sz="1200" dirty="0" smtClean="0">
                <a:gradFill>
                  <a:gsLst>
                    <a:gs pos="0">
                      <a:srgbClr val="FFFFFF"/>
                    </a:gs>
                    <a:gs pos="100000">
                      <a:srgbClr val="FFFFFF"/>
                    </a:gs>
                  </a:gsLst>
                  <a:lin ang="5400000" scaled="0"/>
                </a:gradFill>
                <a:ea typeface="Segoe UI" pitchFamily="34" charset="0"/>
                <a:cs typeface="Segoe UI" pitchFamily="34" charset="0"/>
              </a:rPr>
              <a:t>(SQL)</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sp>
        <p:nvSpPr>
          <p:cNvPr id="139" name="Rectangle 138"/>
          <p:cNvSpPr/>
          <p:nvPr/>
        </p:nvSpPr>
        <p:spPr>
          <a:xfrm>
            <a:off x="3522348" y="6139138"/>
            <a:ext cx="972317" cy="276999"/>
          </a:xfrm>
          <a:prstGeom prst="rect">
            <a:avLst/>
          </a:prstGeom>
        </p:spPr>
        <p:txBody>
          <a:bodyPr wrap="none">
            <a:spAutoFit/>
          </a:bodyPr>
          <a:lstStyle/>
          <a:p>
            <a:pPr defTabSz="914099"/>
            <a:r>
              <a:rPr lang="en-US" sz="1200" dirty="0" smtClean="0">
                <a:gradFill>
                  <a:gsLst>
                    <a:gs pos="0">
                      <a:srgbClr val="1D4C7C"/>
                    </a:gs>
                    <a:gs pos="100000">
                      <a:srgbClr val="1D4C7C"/>
                    </a:gs>
                  </a:gsLst>
                  <a:lin ang="5400000" scaled="0"/>
                </a:gradFill>
                <a:ea typeface="Segoe UI" pitchFamily="34" charset="0"/>
                <a:cs typeface="Segoe UI" pitchFamily="34" charset="0"/>
              </a:rPr>
              <a:t>FTP Share 2</a:t>
            </a:r>
            <a:endParaRPr lang="en-US" sz="1200" dirty="0">
              <a:gradFill>
                <a:gsLst>
                  <a:gs pos="0">
                    <a:srgbClr val="1D4C7C"/>
                  </a:gs>
                  <a:gs pos="100000">
                    <a:srgbClr val="1D4C7C"/>
                  </a:gs>
                </a:gsLst>
                <a:lin ang="5400000" scaled="0"/>
              </a:gradFill>
              <a:ea typeface="Segoe UI" pitchFamily="34" charset="0"/>
              <a:cs typeface="Segoe UI" pitchFamily="34" charset="0"/>
            </a:endParaRPr>
          </a:p>
        </p:txBody>
      </p:sp>
      <p:sp>
        <p:nvSpPr>
          <p:cNvPr id="141" name="Rectangle 140"/>
          <p:cNvSpPr/>
          <p:nvPr/>
        </p:nvSpPr>
        <p:spPr>
          <a:xfrm>
            <a:off x="1386875" y="2738509"/>
            <a:ext cx="1319592" cy="276999"/>
          </a:xfrm>
          <a:prstGeom prst="rect">
            <a:avLst/>
          </a:prstGeom>
        </p:spPr>
        <p:txBody>
          <a:bodyPr wrap="none">
            <a:spAutoFit/>
          </a:bodyPr>
          <a:lstStyle/>
          <a:p>
            <a:pPr defTabSz="914099"/>
            <a:r>
              <a:rPr lang="en-US" sz="1200" dirty="0" smtClean="0">
                <a:gradFill>
                  <a:gsLst>
                    <a:gs pos="0">
                      <a:srgbClr val="FFFFFF"/>
                    </a:gs>
                    <a:gs pos="100000">
                      <a:srgbClr val="FFFFFF"/>
                    </a:gs>
                  </a:gsLst>
                  <a:lin ang="5400000" scaled="0"/>
                </a:gradFill>
                <a:ea typeface="Segoe UI" pitchFamily="34" charset="0"/>
                <a:cs typeface="Segoe UI" pitchFamily="34" charset="0"/>
              </a:rPr>
              <a:t>User 1 via phone</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sp>
        <p:nvSpPr>
          <p:cNvPr id="142" name="Rectangle 141"/>
          <p:cNvSpPr/>
          <p:nvPr/>
        </p:nvSpPr>
        <p:spPr>
          <a:xfrm>
            <a:off x="1386875" y="3603807"/>
            <a:ext cx="1303562" cy="276999"/>
          </a:xfrm>
          <a:prstGeom prst="rect">
            <a:avLst/>
          </a:prstGeom>
        </p:spPr>
        <p:txBody>
          <a:bodyPr wrap="none">
            <a:spAutoFit/>
          </a:bodyPr>
          <a:lstStyle/>
          <a:p>
            <a:pPr defTabSz="914099"/>
            <a:r>
              <a:rPr lang="en-US" sz="1200" dirty="0" smtClean="0">
                <a:gradFill>
                  <a:gsLst>
                    <a:gs pos="0">
                      <a:srgbClr val="FFFFFF"/>
                    </a:gs>
                    <a:gs pos="100000">
                      <a:srgbClr val="FFFFFF"/>
                    </a:gs>
                  </a:gsLst>
                  <a:lin ang="5400000" scaled="0"/>
                </a:gradFill>
                <a:ea typeface="Segoe UI" pitchFamily="34" charset="0"/>
                <a:cs typeface="Segoe UI" pitchFamily="34" charset="0"/>
              </a:rPr>
              <a:t>User 2 via online</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cxnSp>
        <p:nvCxnSpPr>
          <p:cNvPr id="144" name="Straight Arrow Connector 143"/>
          <p:cNvCxnSpPr/>
          <p:nvPr/>
        </p:nvCxnSpPr>
        <p:spPr>
          <a:xfrm>
            <a:off x="1200939" y="3015508"/>
            <a:ext cx="208790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a:off x="1103349" y="3882283"/>
            <a:ext cx="218549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a:off x="4600226" y="3739779"/>
            <a:ext cx="137002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stCxn id="11" idx="3"/>
          </p:cNvCxnSpPr>
          <p:nvPr/>
        </p:nvCxnSpPr>
        <p:spPr>
          <a:xfrm flipV="1">
            <a:off x="3549290" y="3739779"/>
            <a:ext cx="2420956" cy="107600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a:stCxn id="12" idx="3"/>
          </p:cNvCxnSpPr>
          <p:nvPr/>
        </p:nvCxnSpPr>
        <p:spPr>
          <a:xfrm flipV="1">
            <a:off x="4244092" y="3742306"/>
            <a:ext cx="1709641" cy="15465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058" name="Group 1057"/>
          <p:cNvGrpSpPr/>
          <p:nvPr/>
        </p:nvGrpSpPr>
        <p:grpSpPr>
          <a:xfrm>
            <a:off x="618442" y="4812669"/>
            <a:ext cx="924617" cy="1777989"/>
            <a:chOff x="678865" y="2331536"/>
            <a:chExt cx="1148765" cy="2209014"/>
          </a:xfrm>
        </p:grpSpPr>
        <p:pic>
          <p:nvPicPr>
            <p:cNvPr id="164" name="Picture 2"/>
            <p:cNvPicPr>
              <a:picLocks noChangeAspect="1" noChangeArrowheads="1"/>
            </p:cNvPicPr>
            <p:nvPr/>
          </p:nvPicPr>
          <p:blipFill>
            <a:blip r:embed="rId4" cstate="print">
              <a:biLevel thresh="25000"/>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bwMode="auto">
            <a:xfrm>
              <a:off x="678865" y="2331536"/>
              <a:ext cx="1148765" cy="1148765"/>
            </a:xfrm>
            <a:prstGeom prst="rect">
              <a:avLst/>
            </a:prstGeom>
            <a:noFill/>
            <a:ln>
              <a:noFill/>
            </a:ln>
          </p:spPr>
        </p:pic>
        <p:pic>
          <p:nvPicPr>
            <p:cNvPr id="165" name="Picture 2"/>
            <p:cNvPicPr>
              <a:picLocks noChangeAspect="1" noChangeArrowheads="1"/>
            </p:cNvPicPr>
            <p:nvPr/>
          </p:nvPicPr>
          <p:blipFill>
            <a:blip r:embed="rId4" cstate="print">
              <a:biLevel thresh="25000"/>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bwMode="auto">
            <a:xfrm>
              <a:off x="678865" y="3391785"/>
              <a:ext cx="1148765" cy="1148765"/>
            </a:xfrm>
            <a:prstGeom prst="rect">
              <a:avLst/>
            </a:prstGeom>
            <a:noFill/>
            <a:ln>
              <a:noFill/>
            </a:ln>
          </p:spPr>
        </p:pic>
      </p:grpSp>
      <p:cxnSp>
        <p:nvCxnSpPr>
          <p:cNvPr id="168" name="Straight Arrow Connector 167"/>
          <p:cNvCxnSpPr/>
          <p:nvPr/>
        </p:nvCxnSpPr>
        <p:spPr>
          <a:xfrm>
            <a:off x="1080750" y="5274977"/>
            <a:ext cx="19476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8" name="Rectangle 137"/>
          <p:cNvSpPr/>
          <p:nvPr/>
        </p:nvSpPr>
        <p:spPr>
          <a:xfrm>
            <a:off x="2772462" y="5670871"/>
            <a:ext cx="1032764" cy="276999"/>
          </a:xfrm>
          <a:prstGeom prst="rect">
            <a:avLst/>
          </a:prstGeom>
        </p:spPr>
        <p:txBody>
          <a:bodyPr wrap="square">
            <a:spAutoFit/>
          </a:bodyPr>
          <a:lstStyle/>
          <a:p>
            <a:pPr algn="ctr" defTabSz="914099"/>
            <a:r>
              <a:rPr lang="en-US" sz="1200" dirty="0" smtClean="0">
                <a:gradFill>
                  <a:gsLst>
                    <a:gs pos="0">
                      <a:srgbClr val="1D4C7C"/>
                    </a:gs>
                    <a:gs pos="100000">
                      <a:srgbClr val="1D4C7C"/>
                    </a:gs>
                  </a:gsLst>
                  <a:lin ang="5400000" scaled="0"/>
                </a:gradFill>
                <a:ea typeface="Segoe UI" pitchFamily="34" charset="0"/>
                <a:cs typeface="Segoe UI" pitchFamily="34" charset="0"/>
              </a:rPr>
              <a:t>FTP Share 1</a:t>
            </a:r>
            <a:endParaRPr lang="en-US" sz="1200" dirty="0">
              <a:gradFill>
                <a:gsLst>
                  <a:gs pos="0">
                    <a:srgbClr val="1D4C7C"/>
                  </a:gs>
                  <a:gs pos="100000">
                    <a:srgbClr val="1D4C7C"/>
                  </a:gs>
                </a:gsLst>
                <a:lin ang="5400000" scaled="0"/>
              </a:gradFill>
              <a:ea typeface="Segoe UI" pitchFamily="34" charset="0"/>
              <a:cs typeface="Segoe UI" pitchFamily="34" charset="0"/>
            </a:endParaRPr>
          </a:p>
        </p:txBody>
      </p:sp>
      <p:cxnSp>
        <p:nvCxnSpPr>
          <p:cNvPr id="175" name="Straight Arrow Connector 174"/>
          <p:cNvCxnSpPr/>
          <p:nvPr/>
        </p:nvCxnSpPr>
        <p:spPr>
          <a:xfrm>
            <a:off x="1080750" y="6024050"/>
            <a:ext cx="264780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4261891"/>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609398"/>
          </a:xfrm>
        </p:spPr>
        <p:txBody>
          <a:bodyPr/>
          <a:lstStyle/>
          <a:p>
            <a:r>
              <a:rPr lang="en-US" dirty="0" smtClean="0"/>
              <a:t>Key takeaways: </a:t>
            </a:r>
            <a:r>
              <a:rPr lang="en-IN" dirty="0" smtClean="0"/>
              <a:t>we are innovating in BizTalk</a:t>
            </a:r>
            <a:endParaRPr lang="en-US" dirty="0"/>
          </a:p>
        </p:txBody>
      </p:sp>
      <p:sp>
        <p:nvSpPr>
          <p:cNvPr id="3" name="Text Placeholder 2"/>
          <p:cNvSpPr>
            <a:spLocks noGrp="1"/>
          </p:cNvSpPr>
          <p:nvPr>
            <p:ph type="body" sz="quarter" idx="10"/>
          </p:nvPr>
        </p:nvSpPr>
        <p:spPr>
          <a:xfrm>
            <a:off x="519113" y="1447800"/>
            <a:ext cx="11149013" cy="3053144"/>
          </a:xfrm>
        </p:spPr>
        <p:txBody>
          <a:bodyPr/>
          <a:lstStyle/>
          <a:p>
            <a:r>
              <a:rPr lang="en-IN" dirty="0" smtClean="0"/>
              <a:t>BizTalk Server: releasing 6 months after Windows 8 </a:t>
            </a:r>
          </a:p>
          <a:p>
            <a:r>
              <a:rPr lang="en-IN" dirty="0" smtClean="0"/>
              <a:t>Commitment to releasing server for years to come</a:t>
            </a:r>
            <a:endParaRPr lang="en-IN" dirty="0"/>
          </a:p>
          <a:p>
            <a:r>
              <a:rPr lang="en-US" dirty="0" smtClean="0"/>
              <a:t>Enabling new Azure-based BizTalk scenarios for EAI &amp; EDI</a:t>
            </a:r>
          </a:p>
          <a:p>
            <a:r>
              <a:rPr lang="en-US" dirty="0" smtClean="0"/>
              <a:t>Bringing together BizTalk on-premises and in Azure</a:t>
            </a:r>
          </a:p>
          <a:p>
            <a:r>
              <a:rPr lang="en-IN" dirty="0" smtClean="0"/>
              <a:t>Continue </a:t>
            </a:r>
            <a:r>
              <a:rPr lang="en-IN" dirty="0"/>
              <a:t>to bet on BizTalk – we will take your investments </a:t>
            </a:r>
            <a:r>
              <a:rPr lang="en-IN" dirty="0" smtClean="0"/>
              <a:t>forward</a:t>
            </a:r>
            <a:endParaRPr lang="en-IN" dirty="0"/>
          </a:p>
        </p:txBody>
      </p:sp>
    </p:spTree>
    <p:extLst>
      <p:ext uri="{BB962C8B-B14F-4D97-AF65-F5344CB8AC3E}">
        <p14:creationId xmlns:p14="http://schemas.microsoft.com/office/powerpoint/2010/main" val="14727080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BizTalk </a:t>
            </a:r>
            <a:r>
              <a:rPr lang="en-US" dirty="0" err="1" smtClean="0"/>
              <a:t>PaaS</a:t>
            </a:r>
            <a:r>
              <a:rPr lang="en-US" dirty="0" smtClean="0"/>
              <a:t>: Azure EAI Services</a:t>
            </a:r>
            <a:endParaRPr lang="en-US" dirty="0"/>
          </a:p>
        </p:txBody>
      </p:sp>
      <p:grpSp>
        <p:nvGrpSpPr>
          <p:cNvPr id="4" name="Group 3"/>
          <p:cNvGrpSpPr/>
          <p:nvPr/>
        </p:nvGrpSpPr>
        <p:grpSpPr>
          <a:xfrm>
            <a:off x="519113" y="1447799"/>
            <a:ext cx="11130193" cy="3653612"/>
            <a:chOff x="671512" y="1600199"/>
            <a:chExt cx="11130193" cy="3653612"/>
          </a:xfrm>
        </p:grpSpPr>
        <p:sp>
          <p:nvSpPr>
            <p:cNvPr id="5" name="Content Placeholder 2"/>
            <p:cNvSpPr txBox="1">
              <a:spLocks/>
            </p:cNvSpPr>
            <p:nvPr/>
          </p:nvSpPr>
          <p:spPr>
            <a:xfrm>
              <a:off x="671512" y="2514600"/>
              <a:ext cx="5498917" cy="2739211"/>
            </a:xfrm>
            <a:prstGeom prst="rect">
              <a:avLst/>
            </a:prstGeom>
          </p:spPr>
          <p:txBody>
            <a:bodyPr vert="horz" wrap="square" lIns="0" tIns="91440" rIns="0" bIns="0" rtlCol="0">
              <a:sp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7338" indent="-287338"/>
              <a:r>
                <a:rPr lang="en-US" sz="2000" spc="-30" dirty="0">
                  <a:gradFill>
                    <a:gsLst>
                      <a:gs pos="0">
                        <a:srgbClr val="FFFFFF"/>
                      </a:gs>
                      <a:gs pos="86000">
                        <a:srgbClr val="FFFFFF"/>
                      </a:gs>
                    </a:gsLst>
                    <a:lin ang="5400000" scaled="0"/>
                  </a:gradFill>
                </a:rPr>
                <a:t>Azure EAI Service</a:t>
              </a:r>
            </a:p>
            <a:p>
              <a:pPr marL="287338" indent="-287338"/>
              <a:r>
                <a:rPr lang="en-US" sz="2000" spc="-30" dirty="0">
                  <a:gradFill>
                    <a:gsLst>
                      <a:gs pos="0">
                        <a:srgbClr val="FFFFFF"/>
                      </a:gs>
                      <a:gs pos="86000">
                        <a:srgbClr val="FFFFFF"/>
                      </a:gs>
                    </a:gsLst>
                    <a:lin ang="5400000" scaled="0"/>
                  </a:gradFill>
                </a:rPr>
                <a:t>XML </a:t>
              </a:r>
              <a:r>
                <a:rPr lang="en-US" sz="2000" spc="-30" dirty="0" smtClean="0">
                  <a:gradFill>
                    <a:gsLst>
                      <a:gs pos="0">
                        <a:srgbClr val="FFFFFF"/>
                      </a:gs>
                      <a:gs pos="86000">
                        <a:srgbClr val="FFFFFF"/>
                      </a:gs>
                    </a:gsLst>
                    <a:lin ang="5400000" scaled="0"/>
                  </a:gradFill>
                </a:rPr>
                <a:t>Bridge</a:t>
              </a:r>
            </a:p>
            <a:p>
              <a:pPr marL="287338" indent="-287338"/>
              <a:r>
                <a:rPr lang="en-US" sz="2000" spc="-30" dirty="0" smtClean="0">
                  <a:gradFill>
                    <a:gsLst>
                      <a:gs pos="0">
                        <a:srgbClr val="FFFFFF"/>
                      </a:gs>
                      <a:gs pos="86000">
                        <a:srgbClr val="FFFFFF"/>
                      </a:gs>
                    </a:gsLst>
                    <a:lin ang="5400000" scaled="0"/>
                  </a:gradFill>
                </a:rPr>
                <a:t>Transform Designer</a:t>
              </a:r>
              <a:endParaRPr lang="en-US" sz="2000" spc="-30" dirty="0">
                <a:gradFill>
                  <a:gsLst>
                    <a:gs pos="0">
                      <a:srgbClr val="FFFFFF"/>
                    </a:gs>
                    <a:gs pos="86000">
                      <a:srgbClr val="FFFFFF"/>
                    </a:gs>
                  </a:gsLst>
                  <a:lin ang="5400000" scaled="0"/>
                </a:gradFill>
              </a:endParaRPr>
            </a:p>
            <a:p>
              <a:pPr marL="287338" indent="-287338"/>
              <a:r>
                <a:rPr lang="en-US" sz="2000" spc="-30" dirty="0">
                  <a:gradFill>
                    <a:gsLst>
                      <a:gs pos="0">
                        <a:srgbClr val="FFFFFF"/>
                      </a:gs>
                      <a:gs pos="86000">
                        <a:srgbClr val="FFFFFF"/>
                      </a:gs>
                    </a:gsLst>
                    <a:lin ang="5400000" scaled="0"/>
                  </a:gradFill>
                </a:rPr>
                <a:t>FTP Pull</a:t>
              </a:r>
            </a:p>
            <a:p>
              <a:pPr marL="287338" indent="-287338"/>
              <a:r>
                <a:rPr lang="en-US" sz="2000" spc="-30" dirty="0">
                  <a:gradFill>
                    <a:gsLst>
                      <a:gs pos="0">
                        <a:srgbClr val="FFFFFF"/>
                      </a:gs>
                      <a:gs pos="86000">
                        <a:srgbClr val="FFFFFF"/>
                      </a:gs>
                    </a:gsLst>
                    <a:lin ang="5400000" scaled="0"/>
                  </a:gradFill>
                </a:rPr>
                <a:t>Flat file processing</a:t>
              </a:r>
            </a:p>
            <a:p>
              <a:pPr marL="287338" indent="-287338"/>
              <a:r>
                <a:rPr lang="en-US" sz="2000" spc="-30" dirty="0">
                  <a:gradFill>
                    <a:gsLst>
                      <a:gs pos="0">
                        <a:srgbClr val="FFFFFF"/>
                      </a:gs>
                      <a:gs pos="86000">
                        <a:srgbClr val="FFFFFF"/>
                      </a:gs>
                    </a:gsLst>
                    <a:lin ang="5400000" scaled="0"/>
                  </a:gradFill>
                </a:rPr>
                <a:t>Data lookup</a:t>
              </a:r>
            </a:p>
            <a:p>
              <a:pPr marL="287338" indent="-287338"/>
              <a:r>
                <a:rPr lang="en-US" sz="2000" spc="-30" dirty="0">
                  <a:gradFill>
                    <a:gsLst>
                      <a:gs pos="0">
                        <a:srgbClr val="FFFFFF"/>
                      </a:gs>
                      <a:gs pos="86000">
                        <a:srgbClr val="FFFFFF"/>
                      </a:gs>
                    </a:gsLst>
                    <a:lin ang="5400000" scaled="0"/>
                  </a:gradFill>
                </a:rPr>
                <a:t>Content based </a:t>
              </a:r>
              <a:r>
                <a:rPr lang="en-US" sz="2000" spc="-30" dirty="0" smtClean="0">
                  <a:gradFill>
                    <a:gsLst>
                      <a:gs pos="0">
                        <a:srgbClr val="FFFFFF"/>
                      </a:gs>
                      <a:gs pos="86000">
                        <a:srgbClr val="FFFFFF"/>
                      </a:gs>
                    </a:gsLst>
                    <a:lin ang="5400000" scaled="0"/>
                  </a:gradFill>
                </a:rPr>
                <a:t>routing</a:t>
              </a:r>
              <a:endParaRPr lang="en-US" sz="2000" spc="-30" dirty="0">
                <a:gradFill>
                  <a:gsLst>
                    <a:gs pos="0">
                      <a:srgbClr val="FFFFFF"/>
                    </a:gs>
                    <a:gs pos="86000">
                      <a:srgbClr val="FFFFFF"/>
                    </a:gs>
                  </a:gsLst>
                  <a:lin ang="5400000" scaled="0"/>
                </a:gradFill>
              </a:endParaRPr>
            </a:p>
            <a:p>
              <a:pPr marL="287338" indent="-287338"/>
              <a:r>
                <a:rPr lang="en-US" sz="2000" spc="-30" dirty="0" smtClean="0">
                  <a:gradFill>
                    <a:gsLst>
                      <a:gs pos="0">
                        <a:srgbClr val="FFFFFF"/>
                      </a:gs>
                      <a:gs pos="86000">
                        <a:srgbClr val="FFFFFF"/>
                      </a:gs>
                    </a:gsLst>
                    <a:lin ang="5400000" scaled="0"/>
                  </a:gradFill>
                </a:rPr>
                <a:t>Connection to on-premise LOB</a:t>
              </a:r>
              <a:endParaRPr lang="en-US" sz="2000" spc="-30" dirty="0">
                <a:gradFill>
                  <a:gsLst>
                    <a:gs pos="0">
                      <a:srgbClr val="FFFFFF"/>
                    </a:gs>
                    <a:gs pos="86000">
                      <a:srgbClr val="FFFFFF"/>
                    </a:gs>
                  </a:gsLst>
                  <a:lin ang="5400000" scaled="0"/>
                </a:gradFill>
              </a:endParaRPr>
            </a:p>
          </p:txBody>
        </p:sp>
        <p:sp>
          <p:nvSpPr>
            <p:cNvPr id="6" name="Content Placeholder 5"/>
            <p:cNvSpPr txBox="1">
              <a:spLocks/>
            </p:cNvSpPr>
            <p:nvPr/>
          </p:nvSpPr>
          <p:spPr>
            <a:xfrm>
              <a:off x="671512" y="1600199"/>
              <a:ext cx="11130193" cy="914400"/>
            </a:xfrm>
            <a:prstGeom prst="rect">
              <a:avLst/>
            </a:prstGeom>
            <a:solidFill>
              <a:schemeClr val="accent3"/>
            </a:solidFill>
          </p:spPr>
          <p:txBody>
            <a:bodyPr vert="horz" wrap="square" lIns="91440" tIns="91440" rIns="91440" bIns="91440" rtlCol="0" anchor="ctr" anchorCtr="0">
              <a:no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800" spc="-70" dirty="0">
                  <a:gradFill>
                    <a:gsLst>
                      <a:gs pos="0">
                        <a:srgbClr val="FFFFFF"/>
                      </a:gs>
                      <a:gs pos="86000">
                        <a:srgbClr val="FFFFFF"/>
                      </a:gs>
                    </a:gsLst>
                    <a:lin ang="5400000" scaled="0"/>
                  </a:gradFill>
                </a:rPr>
                <a:t>Capabilities demonstrated</a:t>
              </a:r>
            </a:p>
          </p:txBody>
        </p:sp>
      </p:grpSp>
    </p:spTree>
    <p:extLst>
      <p:ext uri="{BB962C8B-B14F-4D97-AF65-F5344CB8AC3E}">
        <p14:creationId xmlns:p14="http://schemas.microsoft.com/office/powerpoint/2010/main" val="2660122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609398"/>
          </a:xfrm>
        </p:spPr>
        <p:txBody>
          <a:bodyPr/>
          <a:lstStyle/>
          <a:p>
            <a:r>
              <a:rPr lang="en-US" dirty="0" smtClean="0"/>
              <a:t>BizTalk </a:t>
            </a:r>
            <a:r>
              <a:rPr lang="en-US" dirty="0" err="1" smtClean="0"/>
              <a:t>PaaS</a:t>
            </a:r>
            <a:r>
              <a:rPr lang="en-US" dirty="0" smtClean="0"/>
              <a:t>: Azure EDI Services</a:t>
            </a:r>
            <a:endParaRPr lang="en-US" dirty="0"/>
          </a:p>
        </p:txBody>
      </p:sp>
      <p:sp>
        <p:nvSpPr>
          <p:cNvPr id="12" name="Rectangle 11"/>
          <p:cNvSpPr/>
          <p:nvPr/>
        </p:nvSpPr>
        <p:spPr bwMode="auto">
          <a:xfrm>
            <a:off x="506475" y="1469050"/>
            <a:ext cx="3597174" cy="837964"/>
          </a:xfrm>
          <a:prstGeom prst="rect">
            <a:avLst/>
          </a:prstGeom>
          <a:solidFill>
            <a:schemeClr val="accent5"/>
          </a:solidFill>
        </p:spPr>
        <p:txBody>
          <a:bodyPr vert="horz" wrap="square" lIns="91440" tIns="91440" rIns="91440" bIns="91440" rtlCol="0" anchor="ctr" anchorCtr="0">
            <a:noAutofit/>
          </a:bodyPr>
          <a:lstStyle/>
          <a:p>
            <a:pPr>
              <a:lnSpc>
                <a:spcPct val="90000"/>
              </a:lnSpc>
              <a:spcBef>
                <a:spcPct val="20000"/>
              </a:spcBef>
              <a:buSzPct val="90000"/>
            </a:pPr>
            <a:r>
              <a:rPr lang="en-US" sz="2400" spc="-70" dirty="0">
                <a:gradFill>
                  <a:gsLst>
                    <a:gs pos="0">
                      <a:srgbClr val="FFFFFF"/>
                    </a:gs>
                    <a:gs pos="86000">
                      <a:srgbClr val="FFFFFF"/>
                    </a:gs>
                  </a:gsLst>
                  <a:lin ang="5400000" scaled="0"/>
                </a:gradFill>
              </a:rPr>
              <a:t>Platform for B2B</a:t>
            </a:r>
          </a:p>
        </p:txBody>
      </p:sp>
      <p:sp>
        <p:nvSpPr>
          <p:cNvPr id="13" name="TextBox 12"/>
          <p:cNvSpPr txBox="1"/>
          <p:nvPr/>
        </p:nvSpPr>
        <p:spPr>
          <a:xfrm>
            <a:off x="506475" y="2322580"/>
            <a:ext cx="3657601" cy="1052596"/>
          </a:xfrm>
          <a:prstGeom prst="rect">
            <a:avLst/>
          </a:prstGeom>
          <a:noFill/>
        </p:spPr>
        <p:txBody>
          <a:bodyPr wrap="square" lIns="0" tIns="0" rIns="0" bIns="0" rtlCol="0">
            <a:spAutoFit/>
          </a:bodyPr>
          <a:lstStyle/>
          <a:p>
            <a:pPr marL="287338" indent="-287338">
              <a:lnSpc>
                <a:spcPct val="90000"/>
              </a:lnSpc>
              <a:spcBef>
                <a:spcPct val="20000"/>
              </a:spcBef>
              <a:buSzPct val="90000"/>
              <a:buFontTx/>
              <a:buBlip>
                <a:blip r:embed="rId3"/>
              </a:buBlip>
            </a:pPr>
            <a:r>
              <a:rPr lang="en-US" spc="-30" dirty="0">
                <a:gradFill>
                  <a:gsLst>
                    <a:gs pos="0">
                      <a:srgbClr val="FFFFFF"/>
                    </a:gs>
                    <a:gs pos="86000">
                      <a:srgbClr val="FFFFFF"/>
                    </a:gs>
                  </a:gsLst>
                  <a:lin ang="5400000" scaled="0"/>
                </a:gradFill>
              </a:rPr>
              <a:t>Scalable EDI bridges for X12 and AS2</a:t>
            </a:r>
          </a:p>
          <a:p>
            <a:pPr marL="287338" indent="-287338">
              <a:lnSpc>
                <a:spcPct val="90000"/>
              </a:lnSpc>
              <a:spcBef>
                <a:spcPct val="20000"/>
              </a:spcBef>
              <a:buSzPct val="90000"/>
              <a:buFontTx/>
              <a:buBlip>
                <a:blip r:embed="rId3"/>
              </a:buBlip>
            </a:pPr>
            <a:r>
              <a:rPr lang="en-US" spc="-30" dirty="0">
                <a:gradFill>
                  <a:gsLst>
                    <a:gs pos="0">
                      <a:srgbClr val="FFFFFF"/>
                    </a:gs>
                    <a:gs pos="86000">
                      <a:srgbClr val="FFFFFF"/>
                    </a:gs>
                  </a:gsLst>
                  <a:lin ang="5400000" scaled="0"/>
                </a:gradFill>
              </a:rPr>
              <a:t>EDI Portal for agreement management and tracking</a:t>
            </a:r>
          </a:p>
        </p:txBody>
      </p:sp>
      <p:sp>
        <p:nvSpPr>
          <p:cNvPr id="14" name="TextBox 13"/>
          <p:cNvSpPr txBox="1"/>
          <p:nvPr/>
        </p:nvSpPr>
        <p:spPr>
          <a:xfrm>
            <a:off x="506475" y="5135598"/>
            <a:ext cx="3276600" cy="553998"/>
          </a:xfrm>
          <a:prstGeom prst="rect">
            <a:avLst/>
          </a:prstGeom>
          <a:noFill/>
        </p:spPr>
        <p:txBody>
          <a:bodyPr wrap="square" lIns="0" tIns="0" rIns="0" bIns="0" rtlCol="0">
            <a:spAutoFit/>
          </a:bodyPr>
          <a:lstStyle/>
          <a:p>
            <a:pPr marL="287338" indent="-287338">
              <a:lnSpc>
                <a:spcPct val="90000"/>
              </a:lnSpc>
              <a:spcBef>
                <a:spcPct val="20000"/>
              </a:spcBef>
              <a:buSzPct val="90000"/>
              <a:buFontTx/>
              <a:buBlip>
                <a:blip r:embed="rId3"/>
              </a:buBlip>
            </a:pPr>
            <a:r>
              <a:rPr lang="en-US" b="1" spc="-30" dirty="0">
                <a:gradFill>
                  <a:gsLst>
                    <a:gs pos="0">
                      <a:srgbClr val="FFFFFF"/>
                    </a:gs>
                    <a:gs pos="86000">
                      <a:srgbClr val="FFFFFF"/>
                    </a:gs>
                  </a:gsLst>
                  <a:lin ang="5400000" scaled="0"/>
                </a:gradFill>
              </a:rPr>
              <a:t>EAI Bridges</a:t>
            </a:r>
          </a:p>
          <a:p>
            <a:pPr marL="287338" indent="-287338">
              <a:lnSpc>
                <a:spcPct val="90000"/>
              </a:lnSpc>
              <a:spcBef>
                <a:spcPct val="20000"/>
              </a:spcBef>
              <a:buSzPct val="90000"/>
              <a:buFontTx/>
              <a:buBlip>
                <a:blip r:embed="rId3"/>
              </a:buBlip>
            </a:pPr>
            <a:r>
              <a:rPr lang="en-US" b="1" spc="-30" dirty="0">
                <a:gradFill>
                  <a:gsLst>
                    <a:gs pos="0">
                      <a:srgbClr val="FFFFFF"/>
                    </a:gs>
                    <a:gs pos="86000">
                      <a:srgbClr val="FFFFFF"/>
                    </a:gs>
                  </a:gsLst>
                  <a:lin ang="5400000" scaled="0"/>
                </a:gradFill>
              </a:rPr>
              <a:t>EDI Portal</a:t>
            </a:r>
          </a:p>
        </p:txBody>
      </p:sp>
      <p:sp>
        <p:nvSpPr>
          <p:cNvPr id="15" name="Rectangle 14"/>
          <p:cNvSpPr/>
          <p:nvPr/>
        </p:nvSpPr>
        <p:spPr bwMode="auto">
          <a:xfrm>
            <a:off x="506475" y="4839629"/>
            <a:ext cx="3597174" cy="150306"/>
          </a:xfrm>
          <a:prstGeom prst="rect">
            <a:avLst/>
          </a:prstGeom>
          <a:solidFill>
            <a:schemeClr val="accent4"/>
          </a:solidFill>
        </p:spPr>
        <p:txBody>
          <a:bodyPr vert="horz" wrap="square" lIns="91440" tIns="91440" rIns="91440" bIns="91440" rtlCol="0" anchor="ctr" anchorCtr="0">
            <a:noAutofit/>
          </a:bodyPr>
          <a:lstStyle/>
          <a:p>
            <a:pPr>
              <a:lnSpc>
                <a:spcPct val="90000"/>
              </a:lnSpc>
              <a:spcBef>
                <a:spcPct val="20000"/>
              </a:spcBef>
              <a:buSzPct val="90000"/>
            </a:pPr>
            <a:endParaRPr lang="en-US" sz="2400" spc="-70" dirty="0">
              <a:gradFill>
                <a:gsLst>
                  <a:gs pos="0">
                    <a:srgbClr val="FFFFFF"/>
                  </a:gs>
                  <a:gs pos="86000">
                    <a:srgbClr val="FFFFFF"/>
                  </a:gs>
                </a:gsLst>
                <a:lin ang="5400000" scaled="0"/>
              </a:gradFill>
            </a:endParaRPr>
          </a:p>
        </p:txBody>
      </p:sp>
      <p:grpSp>
        <p:nvGrpSpPr>
          <p:cNvPr id="17" name="Group 16"/>
          <p:cNvGrpSpPr/>
          <p:nvPr/>
        </p:nvGrpSpPr>
        <p:grpSpPr>
          <a:xfrm>
            <a:off x="6177522" y="1447799"/>
            <a:ext cx="5577840" cy="2779527"/>
            <a:chOff x="6177523" y="1447799"/>
            <a:chExt cx="5498917" cy="2779527"/>
          </a:xfrm>
        </p:grpSpPr>
        <p:sp>
          <p:nvSpPr>
            <p:cNvPr id="18" name="Content Placeholder 5"/>
            <p:cNvSpPr txBox="1">
              <a:spLocks/>
            </p:cNvSpPr>
            <p:nvPr/>
          </p:nvSpPr>
          <p:spPr>
            <a:xfrm>
              <a:off x="6177524" y="1447799"/>
              <a:ext cx="5498916" cy="914400"/>
            </a:xfrm>
            <a:prstGeom prst="rect">
              <a:avLst/>
            </a:prstGeom>
            <a:solidFill>
              <a:schemeClr val="accent1"/>
            </a:solidFill>
          </p:spPr>
          <p:txBody>
            <a:bodyPr vert="horz" wrap="square" lIns="91440" tIns="91440" rIns="0" bIns="91440" rtlCol="0" anchor="ctr" anchorCtr="0">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800" spc="-70" dirty="0">
                  <a:gradFill>
                    <a:gsLst>
                      <a:gs pos="0">
                        <a:srgbClr val="FFFFFF"/>
                      </a:gs>
                      <a:gs pos="86000">
                        <a:srgbClr val="FFFFFF"/>
                      </a:gs>
                    </a:gsLst>
                    <a:lin ang="5400000" scaled="0"/>
                  </a:gradFill>
                </a:rPr>
                <a:t>EDI </a:t>
              </a:r>
              <a:r>
                <a:rPr lang="en-US" sz="2800" spc="-70" dirty="0" smtClean="0">
                  <a:gradFill>
                    <a:gsLst>
                      <a:gs pos="0">
                        <a:srgbClr val="FFFFFF"/>
                      </a:gs>
                      <a:gs pos="86000">
                        <a:srgbClr val="FFFFFF"/>
                      </a:gs>
                    </a:gsLst>
                    <a:lin ang="5400000" scaled="0"/>
                  </a:gradFill>
                </a:rPr>
                <a:t>Bridge</a:t>
              </a:r>
              <a:endParaRPr lang="en-US" sz="2800" spc="-70" dirty="0">
                <a:gradFill>
                  <a:gsLst>
                    <a:gs pos="0">
                      <a:srgbClr val="FFFFFF"/>
                    </a:gs>
                    <a:gs pos="86000">
                      <a:srgbClr val="FFFFFF"/>
                    </a:gs>
                  </a:gsLst>
                  <a:lin ang="5400000" scaled="0"/>
                </a:gradFill>
              </a:endParaRPr>
            </a:p>
          </p:txBody>
        </p:sp>
        <p:sp>
          <p:nvSpPr>
            <p:cNvPr id="19" name="Content Placeholder 2"/>
            <p:cNvSpPr txBox="1">
              <a:spLocks/>
            </p:cNvSpPr>
            <p:nvPr/>
          </p:nvSpPr>
          <p:spPr>
            <a:xfrm>
              <a:off x="6177523" y="2362200"/>
              <a:ext cx="5498917" cy="1865126"/>
            </a:xfrm>
            <a:prstGeom prst="rect">
              <a:avLst/>
            </a:prstGeom>
          </p:spPr>
          <p:txBody>
            <a:bodyPr vert="horz" wrap="square" lIns="0" tIns="9144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7338" indent="-287338"/>
              <a:r>
                <a:rPr lang="en-US" sz="1800" spc="-30" dirty="0">
                  <a:gradFill>
                    <a:gsLst>
                      <a:gs pos="0">
                        <a:srgbClr val="FFFFFF"/>
                      </a:gs>
                      <a:gs pos="86000">
                        <a:srgbClr val="FFFFFF"/>
                      </a:gs>
                    </a:gsLst>
                    <a:lin ang="5400000" scaled="0"/>
                  </a:gradFill>
                </a:rPr>
                <a:t>Support AS2 and FTP as transport</a:t>
              </a:r>
            </a:p>
            <a:p>
              <a:pPr marL="287338" indent="-287338"/>
              <a:r>
                <a:rPr lang="en-US" sz="1800" spc="-30" dirty="0">
                  <a:gradFill>
                    <a:gsLst>
                      <a:gs pos="0">
                        <a:srgbClr val="FFFFFF"/>
                      </a:gs>
                      <a:gs pos="86000">
                        <a:srgbClr val="FFFFFF"/>
                      </a:gs>
                    </a:gsLst>
                    <a:lin ang="5400000" scaled="0"/>
                  </a:gradFill>
                </a:rPr>
                <a:t>Process X12 messages </a:t>
              </a:r>
              <a:r>
                <a:rPr lang="en-US" sz="1800" spc="-30" dirty="0" err="1">
                  <a:gradFill>
                    <a:gsLst>
                      <a:gs pos="0">
                        <a:srgbClr val="FFFFFF"/>
                      </a:gs>
                      <a:gs pos="86000">
                        <a:srgbClr val="FFFFFF"/>
                      </a:gs>
                    </a:gsLst>
                    <a:lin ang="5400000" scaled="0"/>
                  </a:gradFill>
                </a:rPr>
                <a:t>upto</a:t>
              </a:r>
              <a:r>
                <a:rPr lang="en-US" sz="1800" spc="-30" dirty="0">
                  <a:gradFill>
                    <a:gsLst>
                      <a:gs pos="0">
                        <a:srgbClr val="FFFFFF"/>
                      </a:gs>
                      <a:gs pos="86000">
                        <a:srgbClr val="FFFFFF"/>
                      </a:gs>
                    </a:gsLst>
                    <a:lin ang="5400000" scaled="0"/>
                  </a:gradFill>
                </a:rPr>
                <a:t> 5030</a:t>
              </a:r>
            </a:p>
            <a:p>
              <a:pPr marL="287338" indent="-287338"/>
              <a:r>
                <a:rPr lang="en-US" sz="1800" spc="-30" dirty="0">
                  <a:gradFill>
                    <a:gsLst>
                      <a:gs pos="0">
                        <a:srgbClr val="FFFFFF"/>
                      </a:gs>
                      <a:gs pos="86000">
                        <a:srgbClr val="FFFFFF"/>
                      </a:gs>
                    </a:gsLst>
                    <a:lin ang="5400000" scaled="0"/>
                  </a:gradFill>
                </a:rPr>
                <a:t>Generate and process MDN, TA1, 997</a:t>
              </a:r>
            </a:p>
            <a:p>
              <a:pPr marL="287338" indent="-287338"/>
              <a:r>
                <a:rPr lang="en-US" sz="1800" spc="-30" dirty="0">
                  <a:gradFill>
                    <a:gsLst>
                      <a:gs pos="0">
                        <a:srgbClr val="FFFFFF"/>
                      </a:gs>
                      <a:gs pos="86000">
                        <a:srgbClr val="FFFFFF"/>
                      </a:gs>
                    </a:gsLst>
                    <a:lin ang="5400000" scaled="0"/>
                  </a:gradFill>
                </a:rPr>
                <a:t>Archiving</a:t>
              </a:r>
            </a:p>
            <a:p>
              <a:pPr marL="287338" indent="-287338"/>
              <a:r>
                <a:rPr lang="en-US" sz="1800" spc="-30" dirty="0">
                  <a:gradFill>
                    <a:gsLst>
                      <a:gs pos="0">
                        <a:srgbClr val="FFFFFF"/>
                      </a:gs>
                      <a:gs pos="86000">
                        <a:srgbClr val="FFFFFF"/>
                      </a:gs>
                    </a:gsLst>
                    <a:lin ang="5400000" scaled="0"/>
                  </a:gradFill>
                </a:rPr>
                <a:t>Batching</a:t>
              </a:r>
            </a:p>
            <a:p>
              <a:pPr marL="287338" indent="-287338"/>
              <a:r>
                <a:rPr lang="en-US" sz="1800" spc="-30" dirty="0">
                  <a:gradFill>
                    <a:gsLst>
                      <a:gs pos="0">
                        <a:srgbClr val="FFFFFF"/>
                      </a:gs>
                      <a:gs pos="86000">
                        <a:srgbClr val="FFFFFF"/>
                      </a:gs>
                    </a:gsLst>
                    <a:lin ang="5400000" scaled="0"/>
                  </a:gradFill>
                </a:rPr>
                <a:t>Tracking</a:t>
              </a:r>
            </a:p>
          </p:txBody>
        </p:sp>
      </p:grpSp>
      <p:grpSp>
        <p:nvGrpSpPr>
          <p:cNvPr id="20" name="Group 19"/>
          <p:cNvGrpSpPr/>
          <p:nvPr/>
        </p:nvGrpSpPr>
        <p:grpSpPr>
          <a:xfrm>
            <a:off x="6177522" y="4471477"/>
            <a:ext cx="5577840" cy="2170129"/>
            <a:chOff x="6177523" y="1447799"/>
            <a:chExt cx="5498917" cy="2170129"/>
          </a:xfrm>
        </p:grpSpPr>
        <p:sp>
          <p:nvSpPr>
            <p:cNvPr id="21" name="Content Placeholder 5"/>
            <p:cNvSpPr txBox="1">
              <a:spLocks/>
            </p:cNvSpPr>
            <p:nvPr/>
          </p:nvSpPr>
          <p:spPr>
            <a:xfrm>
              <a:off x="6177524" y="1447799"/>
              <a:ext cx="5498916" cy="914400"/>
            </a:xfrm>
            <a:prstGeom prst="rect">
              <a:avLst/>
            </a:prstGeom>
            <a:solidFill>
              <a:schemeClr val="accent2"/>
            </a:solidFill>
          </p:spPr>
          <p:txBody>
            <a:bodyPr vert="horz" wrap="square" lIns="91440" tIns="91440" rIns="91440" bIns="91440" rtlCol="0" anchor="ctr" anchorCtr="0">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800" spc="-70" dirty="0">
                  <a:gradFill>
                    <a:gsLst>
                      <a:gs pos="0">
                        <a:srgbClr val="FFFFFF"/>
                      </a:gs>
                      <a:gs pos="86000">
                        <a:srgbClr val="FFFFFF"/>
                      </a:gs>
                    </a:gsLst>
                    <a:lin ang="5400000" scaled="0"/>
                  </a:gradFill>
                </a:rPr>
                <a:t>EDI Portal</a:t>
              </a:r>
            </a:p>
          </p:txBody>
        </p:sp>
        <p:sp>
          <p:nvSpPr>
            <p:cNvPr id="22" name="Content Placeholder 2"/>
            <p:cNvSpPr txBox="1">
              <a:spLocks/>
            </p:cNvSpPr>
            <p:nvPr/>
          </p:nvSpPr>
          <p:spPr>
            <a:xfrm>
              <a:off x="6177523" y="2362200"/>
              <a:ext cx="5498917" cy="1255728"/>
            </a:xfrm>
            <a:prstGeom prst="rect">
              <a:avLst/>
            </a:prstGeom>
          </p:spPr>
          <p:txBody>
            <a:bodyPr vert="horz" wrap="square" lIns="0" tIns="9144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7338" indent="-287338"/>
              <a:r>
                <a:rPr lang="en-US" sz="1800" spc="-30" dirty="0">
                  <a:gradFill>
                    <a:gsLst>
                      <a:gs pos="0">
                        <a:srgbClr val="FFFFFF"/>
                      </a:gs>
                      <a:gs pos="86000">
                        <a:srgbClr val="FFFFFF"/>
                      </a:gs>
                    </a:gsLst>
                    <a:lin ang="5400000" scaled="0"/>
                  </a:gradFill>
                </a:rPr>
                <a:t>Metro UI for managing trading partners</a:t>
              </a:r>
            </a:p>
            <a:p>
              <a:pPr marL="287338" indent="-287338"/>
              <a:r>
                <a:rPr lang="en-US" sz="1800" spc="-30" dirty="0">
                  <a:gradFill>
                    <a:gsLst>
                      <a:gs pos="0">
                        <a:srgbClr val="FFFFFF"/>
                      </a:gs>
                      <a:gs pos="86000">
                        <a:srgbClr val="FFFFFF"/>
                      </a:gs>
                    </a:gsLst>
                    <a:lin ang="5400000" scaled="0"/>
                  </a:gradFill>
                </a:rPr>
                <a:t>Manage &amp; Monitor AS2, X12 agreements</a:t>
              </a:r>
            </a:p>
            <a:p>
              <a:pPr marL="287338" indent="-287338"/>
              <a:r>
                <a:rPr lang="en-US" sz="1800" spc="-30" dirty="0">
                  <a:gradFill>
                    <a:gsLst>
                      <a:gs pos="0">
                        <a:srgbClr val="FFFFFF"/>
                      </a:gs>
                      <a:gs pos="86000">
                        <a:srgbClr val="FFFFFF"/>
                      </a:gs>
                    </a:gsLst>
                    <a:lin ang="5400000" scaled="0"/>
                  </a:gradFill>
                </a:rPr>
                <a:t>View Resources like Transforms, Schemas, Certificates</a:t>
              </a:r>
            </a:p>
            <a:p>
              <a:pPr marL="287338" indent="-287338"/>
              <a:r>
                <a:rPr lang="en-US" sz="1800" spc="-30" dirty="0">
                  <a:gradFill>
                    <a:gsLst>
                      <a:gs pos="0">
                        <a:srgbClr val="FFFFFF"/>
                      </a:gs>
                      <a:gs pos="86000">
                        <a:srgbClr val="FFFFFF"/>
                      </a:gs>
                    </a:gsLst>
                    <a:lin ang="5400000" scaled="0"/>
                  </a:gradFill>
                </a:rPr>
                <a:t>Delete, Redeployment of agreements</a:t>
              </a:r>
            </a:p>
          </p:txBody>
        </p:sp>
      </p:grpSp>
      <p:sp>
        <p:nvSpPr>
          <p:cNvPr id="16" name="Rectangle 15"/>
          <p:cNvSpPr/>
          <p:nvPr/>
        </p:nvSpPr>
        <p:spPr bwMode="auto">
          <a:xfrm>
            <a:off x="361950" y="1133475"/>
            <a:ext cx="4400550" cy="5514975"/>
          </a:xfrm>
          <a:prstGeom prst="rect">
            <a:avLst/>
          </a:prstGeom>
          <a:noFill/>
          <a:ln w="38100">
            <a:solidFill>
              <a:srgbClr val="92D05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Tree>
    <p:extLst>
      <p:ext uri="{BB962C8B-B14F-4D97-AF65-F5344CB8AC3E}">
        <p14:creationId xmlns:p14="http://schemas.microsoft.com/office/powerpoint/2010/main" val="262276388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Subtitle 2"/>
          <p:cNvSpPr>
            <a:spLocks noGrp="1"/>
          </p:cNvSpPr>
          <p:nvPr>
            <p:ph type="subTitle" idx="1"/>
          </p:nvPr>
        </p:nvSpPr>
        <p:spPr/>
        <p:txBody>
          <a:bodyPr/>
          <a:lstStyle/>
          <a:p>
            <a:r>
              <a:rPr lang="en-US" dirty="0" smtClean="0"/>
              <a:t>An order processing system to handle EDI </a:t>
            </a:r>
            <a:endParaRPr lang="en-US" dirty="0"/>
          </a:p>
        </p:txBody>
      </p:sp>
      <p:sp>
        <p:nvSpPr>
          <p:cNvPr id="4" name="Title 3"/>
          <p:cNvSpPr>
            <a:spLocks noGrp="1"/>
          </p:cNvSpPr>
          <p:nvPr>
            <p:ph type="ctrTitle"/>
          </p:nvPr>
        </p:nvSpPr>
        <p:spPr/>
        <p:txBody>
          <a:bodyPr/>
          <a:lstStyle/>
          <a:p>
            <a:r>
              <a:rPr lang="en-US" dirty="0" smtClean="0"/>
              <a:t>BizTalk </a:t>
            </a:r>
            <a:r>
              <a:rPr lang="en-US" dirty="0" err="1" smtClean="0"/>
              <a:t>PaaS</a:t>
            </a:r>
            <a:r>
              <a:rPr lang="en-US" dirty="0" smtClean="0"/>
              <a:t>:</a:t>
            </a:r>
            <a:br>
              <a:rPr lang="en-US" dirty="0" smtClean="0"/>
            </a:br>
            <a:r>
              <a:rPr lang="en-US" dirty="0" smtClean="0"/>
              <a:t>Azure EDI Services</a:t>
            </a:r>
            <a:endParaRPr lang="en-US" dirty="0"/>
          </a:p>
        </p:txBody>
      </p:sp>
    </p:spTree>
    <p:extLst>
      <p:ext uri="{BB962C8B-B14F-4D97-AF65-F5344CB8AC3E}">
        <p14:creationId xmlns:p14="http://schemas.microsoft.com/office/powerpoint/2010/main" val="206293626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609398"/>
          </a:xfrm>
        </p:spPr>
        <p:txBody>
          <a:bodyPr/>
          <a:lstStyle/>
          <a:p>
            <a:r>
              <a:rPr lang="en-US" dirty="0" smtClean="0"/>
              <a:t>EDI Service – Order Processing Scenario</a:t>
            </a:r>
            <a:endParaRPr lang="en-US" sz="3200" dirty="0"/>
          </a:p>
        </p:txBody>
      </p:sp>
      <p:sp>
        <p:nvSpPr>
          <p:cNvPr id="74" name="Rectangle 73"/>
          <p:cNvSpPr/>
          <p:nvPr/>
        </p:nvSpPr>
        <p:spPr>
          <a:xfrm>
            <a:off x="4031832" y="3841709"/>
            <a:ext cx="2379922" cy="1481199"/>
          </a:xfrm>
          <a:prstGeom prst="rect">
            <a:avLst/>
          </a:prstGeom>
          <a:solidFill>
            <a:schemeClr val="tx2"/>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defTabSz="914400" fontAlgn="auto">
              <a:spcBef>
                <a:spcPts val="0"/>
              </a:spcBef>
              <a:spcAft>
                <a:spcPts val="0"/>
              </a:spcAft>
            </a:pPr>
            <a:r>
              <a:rPr lang="en-US" sz="2800" dirty="0">
                <a:gradFill>
                  <a:gsLst>
                    <a:gs pos="0">
                      <a:srgbClr val="FFFFFF"/>
                    </a:gs>
                    <a:gs pos="100000">
                      <a:srgbClr val="FFFFFF"/>
                    </a:gs>
                  </a:gsLst>
                  <a:lin ang="5400000" scaled="0"/>
                </a:gradFill>
              </a:rPr>
              <a:t>Sales Dashboard</a:t>
            </a:r>
          </a:p>
          <a:p>
            <a:pPr defTabSz="914400" fontAlgn="auto">
              <a:spcBef>
                <a:spcPts val="0"/>
              </a:spcBef>
              <a:spcAft>
                <a:spcPts val="0"/>
              </a:spcAft>
            </a:pPr>
            <a:r>
              <a:rPr lang="en-US" sz="2800" dirty="0">
                <a:gradFill>
                  <a:gsLst>
                    <a:gs pos="0">
                      <a:srgbClr val="FFFFFF"/>
                    </a:gs>
                    <a:gs pos="100000">
                      <a:srgbClr val="FFFFFF"/>
                    </a:gs>
                  </a:gsLst>
                  <a:lin ang="5400000" scaled="0"/>
                </a:gradFill>
              </a:rPr>
              <a:t>(ASP .NET)</a:t>
            </a:r>
          </a:p>
        </p:txBody>
      </p:sp>
      <p:sp>
        <p:nvSpPr>
          <p:cNvPr id="75" name="Rectangle 74"/>
          <p:cNvSpPr/>
          <p:nvPr/>
        </p:nvSpPr>
        <p:spPr>
          <a:xfrm>
            <a:off x="8548786" y="3841710"/>
            <a:ext cx="2410060" cy="1481199"/>
          </a:xfrm>
          <a:prstGeom prst="rect">
            <a:avLst/>
          </a:prstGeom>
          <a:solidFill>
            <a:schemeClr val="tx2"/>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defTabSz="914400" fontAlgn="auto">
              <a:spcBef>
                <a:spcPts val="0"/>
              </a:spcBef>
              <a:spcAft>
                <a:spcPts val="0"/>
              </a:spcAft>
            </a:pPr>
            <a:r>
              <a:rPr lang="en-US" sz="2800" dirty="0">
                <a:gradFill>
                  <a:gsLst>
                    <a:gs pos="0">
                      <a:srgbClr val="FFFFFF"/>
                    </a:gs>
                    <a:gs pos="100000">
                      <a:srgbClr val="FFFFFF"/>
                    </a:gs>
                  </a:gsLst>
                  <a:lin ang="5400000" scaled="0"/>
                </a:gradFill>
              </a:rPr>
              <a:t>Order Management </a:t>
            </a:r>
            <a:r>
              <a:rPr lang="en-US" sz="2800" dirty="0" smtClean="0">
                <a:gradFill>
                  <a:gsLst>
                    <a:gs pos="0">
                      <a:srgbClr val="FFFFFF"/>
                    </a:gs>
                    <a:gs pos="100000">
                      <a:srgbClr val="FFFFFF"/>
                    </a:gs>
                  </a:gsLst>
                  <a:lin ang="5400000" scaled="0"/>
                </a:gradFill>
              </a:rPr>
              <a:t>LOB System</a:t>
            </a:r>
            <a:endParaRPr lang="en-US" sz="2800" dirty="0">
              <a:gradFill>
                <a:gsLst>
                  <a:gs pos="0">
                    <a:srgbClr val="FFFFFF"/>
                  </a:gs>
                  <a:gs pos="100000">
                    <a:srgbClr val="FFFFFF"/>
                  </a:gs>
                </a:gsLst>
                <a:lin ang="5400000" scaled="0"/>
              </a:gradFill>
            </a:endParaRPr>
          </a:p>
        </p:txBody>
      </p:sp>
      <p:cxnSp>
        <p:nvCxnSpPr>
          <p:cNvPr id="78" name="Straight Arrow Connector 77"/>
          <p:cNvCxnSpPr>
            <a:stCxn id="74" idx="3"/>
            <a:endCxn id="75" idx="1"/>
          </p:cNvCxnSpPr>
          <p:nvPr/>
        </p:nvCxnSpPr>
        <p:spPr>
          <a:xfrm>
            <a:off x="6411754" y="4582309"/>
            <a:ext cx="2137032" cy="1"/>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9" name="TextBox 29"/>
          <p:cNvSpPr txBox="1"/>
          <p:nvPr/>
        </p:nvSpPr>
        <p:spPr>
          <a:xfrm>
            <a:off x="5294542" y="3844003"/>
            <a:ext cx="1111222" cy="30777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defTabSz="914400" fontAlgn="auto">
              <a:spcBef>
                <a:spcPts val="0"/>
              </a:spcBef>
              <a:spcAft>
                <a:spcPts val="0"/>
              </a:spcAft>
            </a:pPr>
            <a:r>
              <a:rPr lang="en-US" sz="1400" b="1" dirty="0" smtClean="0">
                <a:gradFill>
                  <a:gsLst>
                    <a:gs pos="0">
                      <a:srgbClr val="1D4C7C"/>
                    </a:gs>
                    <a:gs pos="100000">
                      <a:srgbClr val="1D4C7C"/>
                    </a:gs>
                  </a:gsLst>
                  <a:lin ang="16200000" scaled="1"/>
                </a:gradFill>
                <a:latin typeface="Segoe UI"/>
              </a:rPr>
              <a:t>Orders</a:t>
            </a:r>
            <a:endParaRPr lang="en-US" sz="1400" b="1" dirty="0">
              <a:gradFill>
                <a:gsLst>
                  <a:gs pos="0">
                    <a:srgbClr val="1D4C7C"/>
                  </a:gs>
                  <a:gs pos="100000">
                    <a:srgbClr val="1D4C7C"/>
                  </a:gs>
                </a:gsLst>
                <a:lin ang="16200000" scaled="1"/>
              </a:gradFill>
              <a:latin typeface="Segoe UI"/>
            </a:endParaRPr>
          </a:p>
        </p:txBody>
      </p:sp>
      <p:cxnSp>
        <p:nvCxnSpPr>
          <p:cNvPr id="82" name="Elbow Connector 81"/>
          <p:cNvCxnSpPr>
            <a:stCxn id="86" idx="3"/>
            <a:endCxn id="94" idx="1"/>
          </p:cNvCxnSpPr>
          <p:nvPr/>
        </p:nvCxnSpPr>
        <p:spPr>
          <a:xfrm>
            <a:off x="6411753" y="2191091"/>
            <a:ext cx="2137033" cy="411977"/>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623767" y="2191090"/>
            <a:ext cx="1362203"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4031831" y="1820792"/>
            <a:ext cx="2379922" cy="740598"/>
          </a:xfrm>
          <a:prstGeom prst="rect">
            <a:avLst/>
          </a:prstGeom>
          <a:solidFill>
            <a:schemeClr val="accent5"/>
          </a:solidFill>
          <a:effectLst/>
        </p:spPr>
        <p:style>
          <a:lnRef idx="1">
            <a:schemeClr val="accent5"/>
          </a:lnRef>
          <a:fillRef idx="2">
            <a:schemeClr val="accent5"/>
          </a:fillRef>
          <a:effectRef idx="1">
            <a:schemeClr val="accent5"/>
          </a:effectRef>
          <a:fontRef idx="minor">
            <a:schemeClr val="dk1"/>
          </a:fontRef>
        </p:style>
        <p:txBody>
          <a:bodyPr rtlCol="0" anchor="b"/>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defTabSz="914400" fontAlgn="auto">
              <a:spcBef>
                <a:spcPts val="0"/>
              </a:spcBef>
              <a:spcAft>
                <a:spcPts val="0"/>
              </a:spcAft>
            </a:pPr>
            <a:r>
              <a:rPr lang="en-US" sz="2800" dirty="0">
                <a:gradFill>
                  <a:gsLst>
                    <a:gs pos="0">
                      <a:srgbClr val="1D4C7C"/>
                    </a:gs>
                    <a:gs pos="100000">
                      <a:srgbClr val="1D4C7C"/>
                    </a:gs>
                  </a:gsLst>
                  <a:lin ang="5400000" scaled="0"/>
                </a:gradFill>
              </a:rPr>
              <a:t>EDI Bridge</a:t>
            </a:r>
          </a:p>
        </p:txBody>
      </p:sp>
      <p:pic>
        <p:nvPicPr>
          <p:cNvPr id="89" name="Picture 88"/>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r="85865"/>
          <a:stretch/>
        </p:blipFill>
        <p:spPr bwMode="auto">
          <a:xfrm>
            <a:off x="5900338" y="1837161"/>
            <a:ext cx="499101" cy="410415"/>
          </a:xfrm>
          <a:prstGeom prst="rect">
            <a:avLst/>
          </a:prstGeom>
          <a:noFill/>
          <a:ln>
            <a:noFill/>
          </a:ln>
          <a:effectLst/>
          <a:extLst/>
        </p:spPr>
      </p:pic>
      <p:sp>
        <p:nvSpPr>
          <p:cNvPr id="94" name="Rectangle 93"/>
          <p:cNvSpPr/>
          <p:nvPr/>
        </p:nvSpPr>
        <p:spPr>
          <a:xfrm>
            <a:off x="8548786" y="1820791"/>
            <a:ext cx="2410060" cy="1564553"/>
          </a:xfrm>
          <a:prstGeom prst="rect">
            <a:avLst/>
          </a:prstGeom>
          <a:solidFill>
            <a:schemeClr val="accent5"/>
          </a:solidFill>
          <a:effectLst/>
        </p:spPr>
        <p:style>
          <a:lnRef idx="1">
            <a:schemeClr val="accent5"/>
          </a:lnRef>
          <a:fillRef idx="2">
            <a:schemeClr val="accent5"/>
          </a:fillRef>
          <a:effectRef idx="1">
            <a:schemeClr val="accent5"/>
          </a:effectRef>
          <a:fontRef idx="minor">
            <a:schemeClr val="dk1"/>
          </a:fontRef>
        </p:style>
        <p:txBody>
          <a:bodyPr rtlCol="0" anchor="b"/>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defTabSz="914400" fontAlgn="auto">
              <a:spcBef>
                <a:spcPts val="0"/>
              </a:spcBef>
              <a:spcAft>
                <a:spcPts val="0"/>
              </a:spcAft>
            </a:pPr>
            <a:r>
              <a:rPr lang="en-US" sz="2800" dirty="0">
                <a:gradFill>
                  <a:gsLst>
                    <a:gs pos="0">
                      <a:srgbClr val="1D4C7C"/>
                    </a:gs>
                    <a:gs pos="100000">
                      <a:srgbClr val="1D4C7C"/>
                    </a:gs>
                  </a:gsLst>
                  <a:lin ang="5400000" scaled="0"/>
                </a:gradFill>
              </a:rPr>
              <a:t>Service Bus</a:t>
            </a:r>
          </a:p>
          <a:p>
            <a:pPr defTabSz="914400" fontAlgn="auto">
              <a:spcBef>
                <a:spcPts val="0"/>
              </a:spcBef>
              <a:spcAft>
                <a:spcPts val="0"/>
              </a:spcAft>
            </a:pPr>
            <a:r>
              <a:rPr lang="en-US" sz="1600" dirty="0">
                <a:gradFill>
                  <a:gsLst>
                    <a:gs pos="0">
                      <a:srgbClr val="1D4C7C"/>
                    </a:gs>
                    <a:gs pos="100000">
                      <a:srgbClr val="1D4C7C"/>
                    </a:gs>
                  </a:gsLst>
                  <a:lin ang="5400000" scaled="0"/>
                </a:gradFill>
              </a:rPr>
              <a:t>Hybrid Connectivity</a:t>
            </a:r>
          </a:p>
        </p:txBody>
      </p:sp>
      <p:pic>
        <p:nvPicPr>
          <p:cNvPr id="95" name="Picture 94"/>
          <p:cNvPicPr>
            <a:picLocks noChangeAspect="1" noChangeArrowheads="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 r="85943" b="-1"/>
          <a:stretch/>
        </p:blipFill>
        <p:spPr bwMode="auto">
          <a:xfrm>
            <a:off x="10025349" y="1860781"/>
            <a:ext cx="903367" cy="747011"/>
          </a:xfrm>
          <a:prstGeom prst="rect">
            <a:avLst/>
          </a:prstGeom>
          <a:noFill/>
          <a:ln>
            <a:noFill/>
          </a:ln>
          <a:effectLst/>
          <a:extLst/>
        </p:spPr>
      </p:pic>
      <p:sp>
        <p:nvSpPr>
          <p:cNvPr id="96" name="Rectangle 95"/>
          <p:cNvSpPr/>
          <p:nvPr/>
        </p:nvSpPr>
        <p:spPr>
          <a:xfrm>
            <a:off x="4031831" y="2644748"/>
            <a:ext cx="2379922" cy="740598"/>
          </a:xfrm>
          <a:prstGeom prst="rect">
            <a:avLst/>
          </a:prstGeom>
          <a:solidFill>
            <a:schemeClr val="accent5"/>
          </a:solidFill>
          <a:effectLst/>
        </p:spPr>
        <p:style>
          <a:lnRef idx="1">
            <a:schemeClr val="accent5"/>
          </a:lnRef>
          <a:fillRef idx="2">
            <a:schemeClr val="accent5"/>
          </a:fillRef>
          <a:effectRef idx="1">
            <a:schemeClr val="accent5"/>
          </a:effectRef>
          <a:fontRef idx="minor">
            <a:schemeClr val="dk1"/>
          </a:fontRef>
        </p:style>
        <p:txBody>
          <a:bodyPr rtlCol="0" anchor="b"/>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defTabSz="914400" fontAlgn="auto">
              <a:spcBef>
                <a:spcPts val="0"/>
              </a:spcBef>
              <a:spcAft>
                <a:spcPts val="0"/>
              </a:spcAft>
            </a:pPr>
            <a:r>
              <a:rPr lang="en-US" sz="2800" dirty="0">
                <a:gradFill>
                  <a:gsLst>
                    <a:gs pos="0">
                      <a:srgbClr val="1D4C7C"/>
                    </a:gs>
                    <a:gs pos="100000">
                      <a:srgbClr val="1D4C7C"/>
                    </a:gs>
                  </a:gsLst>
                  <a:lin ang="5400000" scaled="0"/>
                </a:gradFill>
              </a:rPr>
              <a:t>TPM Portal</a:t>
            </a:r>
          </a:p>
        </p:txBody>
      </p:sp>
      <p:pic>
        <p:nvPicPr>
          <p:cNvPr id="98" name="Picture 97"/>
          <p:cNvPicPr>
            <a:picLocks noChangeAspect="1" noChangeArrowheads="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r="85117"/>
          <a:stretch/>
        </p:blipFill>
        <p:spPr bwMode="auto">
          <a:xfrm>
            <a:off x="5905365" y="2662517"/>
            <a:ext cx="491872" cy="384156"/>
          </a:xfrm>
          <a:prstGeom prst="rect">
            <a:avLst/>
          </a:prstGeom>
          <a:noFill/>
          <a:ln>
            <a:noFill/>
          </a:ln>
          <a:effectLst/>
          <a:extLst/>
        </p:spPr>
      </p:pic>
      <p:cxnSp>
        <p:nvCxnSpPr>
          <p:cNvPr id="109" name="Straight Arrow Connector 108"/>
          <p:cNvCxnSpPr>
            <a:stCxn id="94" idx="2"/>
          </p:cNvCxnSpPr>
          <p:nvPr/>
        </p:nvCxnSpPr>
        <p:spPr>
          <a:xfrm>
            <a:off x="9753816" y="3385344"/>
            <a:ext cx="0" cy="4563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3388737" y="1439863"/>
            <a:ext cx="0" cy="5418137"/>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4031832" y="6285536"/>
            <a:ext cx="2784143" cy="572464"/>
          </a:xfrm>
          <a:prstGeom prst="rect">
            <a:avLst/>
          </a:prstGeom>
          <a:noFill/>
        </p:spPr>
        <p:txBody>
          <a:bodyPr wrap="square" lIns="91440" tIns="91440" rIns="91440" bIns="91440" rtlCol="0">
            <a:spAutoFit/>
          </a:bodyPr>
          <a:lstStyle/>
          <a:p>
            <a:pPr defTabSz="914400">
              <a:lnSpc>
                <a:spcPct val="90000"/>
              </a:lnSpc>
              <a:spcBef>
                <a:spcPct val="20000"/>
              </a:spcBef>
              <a:buSzPct val="90000"/>
            </a:pPr>
            <a:r>
              <a:rPr lang="en-US" sz="2800" dirty="0" err="1" smtClean="0">
                <a:solidFill>
                  <a:srgbClr val="FFFFFF">
                    <a:alpha val="99000"/>
                  </a:srgbClr>
                </a:solidFill>
              </a:rPr>
              <a:t>Contoso</a:t>
            </a:r>
            <a:endParaRPr lang="en-IN" sz="2800" dirty="0" err="1" smtClean="0">
              <a:solidFill>
                <a:srgbClr val="FFFFFF">
                  <a:alpha val="99000"/>
                </a:srgbClr>
              </a:solidFill>
            </a:endParaRPr>
          </a:p>
        </p:txBody>
      </p:sp>
      <p:sp>
        <p:nvSpPr>
          <p:cNvPr id="121" name="Rectangle 120"/>
          <p:cNvSpPr/>
          <p:nvPr/>
        </p:nvSpPr>
        <p:spPr>
          <a:xfrm>
            <a:off x="4026790" y="3825791"/>
            <a:ext cx="6930481" cy="3016290"/>
          </a:xfrm>
          <a:prstGeom prst="rect">
            <a:avLst/>
          </a:prstGeom>
          <a:solidFill>
            <a:schemeClr val="accent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400"/>
            <a:endParaRPr lang="en-US" dirty="0" smtClean="0">
              <a:solidFill>
                <a:srgbClr val="FFFFFF"/>
              </a:solidFill>
            </a:endParaRPr>
          </a:p>
          <a:p>
            <a:pPr algn="ctr" defTabSz="914400"/>
            <a:endParaRPr lang="en-US" dirty="0">
              <a:solidFill>
                <a:srgbClr val="FFFFFF"/>
              </a:solidFill>
            </a:endParaRPr>
          </a:p>
          <a:p>
            <a:pPr algn="ctr" defTabSz="914400"/>
            <a:endParaRPr lang="en-US" dirty="0" smtClean="0">
              <a:solidFill>
                <a:srgbClr val="FFFFFF"/>
              </a:solidFill>
            </a:endParaRPr>
          </a:p>
          <a:p>
            <a:pPr algn="ctr" defTabSz="914400"/>
            <a:endParaRPr lang="en-US" dirty="0" smtClean="0">
              <a:solidFill>
                <a:srgbClr val="FFFFFF">
                  <a:lumMod val="65000"/>
                  <a:lumOff val="35000"/>
                </a:srgbClr>
              </a:solidFill>
            </a:endParaRPr>
          </a:p>
          <a:p>
            <a:pPr algn="r" defTabSz="914400"/>
            <a:endParaRPr lang="en-US" dirty="0" smtClean="0">
              <a:solidFill>
                <a:srgbClr val="C00000"/>
              </a:solidFill>
            </a:endParaRPr>
          </a:p>
          <a:p>
            <a:pPr algn="r" defTabSz="914400"/>
            <a:endParaRPr lang="en-US" dirty="0">
              <a:solidFill>
                <a:srgbClr val="C00000"/>
              </a:solidFill>
            </a:endParaRPr>
          </a:p>
        </p:txBody>
      </p:sp>
      <p:sp>
        <p:nvSpPr>
          <p:cNvPr id="81" name="Rectangle 80"/>
          <p:cNvSpPr/>
          <p:nvPr/>
        </p:nvSpPr>
        <p:spPr>
          <a:xfrm>
            <a:off x="517525" y="1820792"/>
            <a:ext cx="2106242" cy="1564553"/>
          </a:xfrm>
          <a:prstGeom prst="rect">
            <a:avLst/>
          </a:prstGeom>
          <a:solidFill>
            <a:schemeClr val="accent4"/>
          </a:solidFill>
          <a:effectLst/>
        </p:spPr>
        <p:style>
          <a:lnRef idx="1">
            <a:schemeClr val="accent4"/>
          </a:lnRef>
          <a:fillRef idx="2">
            <a:schemeClr val="accent4"/>
          </a:fillRef>
          <a:effectRef idx="1">
            <a:schemeClr val="accent4"/>
          </a:effectRef>
          <a:fontRef idx="minor">
            <a:schemeClr val="dk1"/>
          </a:fontRef>
        </p:style>
        <p:txBody>
          <a:bodyPr rtlCol="0" anchor="b"/>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defTabSz="914400" fontAlgn="auto">
              <a:spcBef>
                <a:spcPts val="0"/>
              </a:spcBef>
              <a:spcAft>
                <a:spcPts val="0"/>
              </a:spcAft>
            </a:pPr>
            <a:r>
              <a:rPr lang="en-US" sz="2800" dirty="0" smtClean="0">
                <a:gradFill>
                  <a:gsLst>
                    <a:gs pos="0">
                      <a:srgbClr val="FFFFFF"/>
                    </a:gs>
                    <a:gs pos="100000">
                      <a:srgbClr val="FFFFFF"/>
                    </a:gs>
                  </a:gsLst>
                  <a:lin ang="5400000" scaled="0"/>
                </a:gradFill>
              </a:rPr>
              <a:t>EDI App</a:t>
            </a:r>
          </a:p>
        </p:txBody>
      </p:sp>
      <p:sp>
        <p:nvSpPr>
          <p:cNvPr id="3" name="TextBox 2"/>
          <p:cNvSpPr txBox="1"/>
          <p:nvPr/>
        </p:nvSpPr>
        <p:spPr>
          <a:xfrm>
            <a:off x="804878" y="6285536"/>
            <a:ext cx="1645835" cy="517065"/>
          </a:xfrm>
          <a:prstGeom prst="rect">
            <a:avLst/>
          </a:prstGeom>
          <a:noFill/>
        </p:spPr>
        <p:txBody>
          <a:bodyPr wrap="none" lIns="91440" tIns="91440" rIns="91440" bIns="91440" rtlCol="0">
            <a:spAutoFit/>
          </a:bodyPr>
          <a:lstStyle/>
          <a:p>
            <a:pPr defTabSz="914400">
              <a:lnSpc>
                <a:spcPct val="90000"/>
              </a:lnSpc>
              <a:spcBef>
                <a:spcPct val="20000"/>
              </a:spcBef>
              <a:buSzPct val="90000"/>
            </a:pPr>
            <a:r>
              <a:rPr lang="en-US" sz="2400" dirty="0" err="1" smtClean="0">
                <a:solidFill>
                  <a:srgbClr val="FFFFFF">
                    <a:alpha val="99000"/>
                  </a:srgbClr>
                </a:solidFill>
              </a:rPr>
              <a:t>Northwind</a:t>
            </a:r>
            <a:endParaRPr lang="en-US" sz="2400" dirty="0" smtClean="0">
              <a:solidFill>
                <a:srgbClr val="FFFFFF">
                  <a:alpha val="99000"/>
                </a:srgbClr>
              </a:solidFill>
            </a:endParaRPr>
          </a:p>
        </p:txBody>
      </p:sp>
    </p:spTree>
    <p:extLst>
      <p:ext uri="{BB962C8B-B14F-4D97-AF65-F5344CB8AC3E}">
        <p14:creationId xmlns:p14="http://schemas.microsoft.com/office/powerpoint/2010/main" val="383453476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fade">
                                      <p:cBhvr>
                                        <p:cTn id="10" dur="500"/>
                                        <p:tgtEl>
                                          <p:spTgt spid="7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fade">
                                      <p:cBhvr>
                                        <p:cTn id="13" dur="500"/>
                                        <p:tgtEl>
                                          <p:spTgt spid="79"/>
                                        </p:tgtEl>
                                      </p:cBhvr>
                                    </p:animEffect>
                                  </p:childTnLst>
                                </p:cTn>
                              </p:par>
                              <p:par>
                                <p:cTn id="14" presetID="16" presetClass="entr" presetSubtype="37" fill="hold" nodeType="withEffect">
                                  <p:stCondLst>
                                    <p:cond delay="0"/>
                                  </p:stCondLst>
                                  <p:childTnLst>
                                    <p:set>
                                      <p:cBhvr>
                                        <p:cTn id="15" dur="1" fill="hold">
                                          <p:stCondLst>
                                            <p:cond delay="0"/>
                                          </p:stCondLst>
                                        </p:cTn>
                                        <p:tgtEl>
                                          <p:spTgt spid="78"/>
                                        </p:tgtEl>
                                        <p:attrNameLst>
                                          <p:attrName>style.visibility</p:attrName>
                                        </p:attrNameLst>
                                      </p:cBhvr>
                                      <p:to>
                                        <p:strVal val="visible"/>
                                      </p:to>
                                    </p:set>
                                    <p:animEffect transition="in" filter="barn(outVertical)">
                                      <p:cBhvr>
                                        <p:cTn id="16" dur="500"/>
                                        <p:tgtEl>
                                          <p:spTgt spid="7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8"/>
                                        </p:tgtEl>
                                        <p:attrNameLst>
                                          <p:attrName>style.visibility</p:attrName>
                                        </p:attrNameLst>
                                      </p:cBhvr>
                                      <p:to>
                                        <p:strVal val="visible"/>
                                      </p:to>
                                    </p:set>
                                    <p:animEffect transition="in" filter="fade">
                                      <p:cBhvr>
                                        <p:cTn id="19" dur="500"/>
                                        <p:tgtEl>
                                          <p:spTgt spid="1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1"/>
                                        </p:tgtEl>
                                        <p:attrNameLst>
                                          <p:attrName>style.visibility</p:attrName>
                                        </p:attrNameLst>
                                      </p:cBhvr>
                                      <p:to>
                                        <p:strVal val="visible"/>
                                      </p:to>
                                    </p:set>
                                    <p:animEffect transition="in" filter="fade">
                                      <p:cBhvr>
                                        <p:cTn id="22" dur="500"/>
                                        <p:tgtEl>
                                          <p:spTgt spid="12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fade">
                                      <p:cBhvr>
                                        <p:cTn id="27" dur="1000"/>
                                        <p:tgtEl>
                                          <p:spTgt spid="82"/>
                                        </p:tgtEl>
                                      </p:cBhvr>
                                    </p:animEffect>
                                    <p:anim calcmode="lin" valueType="num">
                                      <p:cBhvr>
                                        <p:cTn id="28" dur="1000" fill="hold"/>
                                        <p:tgtEl>
                                          <p:spTgt spid="82"/>
                                        </p:tgtEl>
                                        <p:attrNameLst>
                                          <p:attrName>ppt_x</p:attrName>
                                        </p:attrNameLst>
                                      </p:cBhvr>
                                      <p:tavLst>
                                        <p:tav tm="0">
                                          <p:val>
                                            <p:strVal val="#ppt_x"/>
                                          </p:val>
                                        </p:tav>
                                        <p:tav tm="100000">
                                          <p:val>
                                            <p:strVal val="#ppt_x"/>
                                          </p:val>
                                        </p:tav>
                                      </p:tavLst>
                                    </p:anim>
                                    <p:anim calcmode="lin" valueType="num">
                                      <p:cBhvr>
                                        <p:cTn id="29" dur="1000" fill="hold"/>
                                        <p:tgtEl>
                                          <p:spTgt spid="8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fade">
                                      <p:cBhvr>
                                        <p:cTn id="32" dur="1000"/>
                                        <p:tgtEl>
                                          <p:spTgt spid="86"/>
                                        </p:tgtEl>
                                      </p:cBhvr>
                                    </p:animEffect>
                                    <p:anim calcmode="lin" valueType="num">
                                      <p:cBhvr>
                                        <p:cTn id="33" dur="1000" fill="hold"/>
                                        <p:tgtEl>
                                          <p:spTgt spid="86"/>
                                        </p:tgtEl>
                                        <p:attrNameLst>
                                          <p:attrName>ppt_x</p:attrName>
                                        </p:attrNameLst>
                                      </p:cBhvr>
                                      <p:tavLst>
                                        <p:tav tm="0">
                                          <p:val>
                                            <p:strVal val="#ppt_x"/>
                                          </p:val>
                                        </p:tav>
                                        <p:tav tm="100000">
                                          <p:val>
                                            <p:strVal val="#ppt_x"/>
                                          </p:val>
                                        </p:tav>
                                      </p:tavLst>
                                    </p:anim>
                                    <p:anim calcmode="lin" valueType="num">
                                      <p:cBhvr>
                                        <p:cTn id="34" dur="1000" fill="hold"/>
                                        <p:tgtEl>
                                          <p:spTgt spid="8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fade">
                                      <p:cBhvr>
                                        <p:cTn id="37" dur="1000"/>
                                        <p:tgtEl>
                                          <p:spTgt spid="89"/>
                                        </p:tgtEl>
                                      </p:cBhvr>
                                    </p:animEffect>
                                    <p:anim calcmode="lin" valueType="num">
                                      <p:cBhvr>
                                        <p:cTn id="38" dur="1000" fill="hold"/>
                                        <p:tgtEl>
                                          <p:spTgt spid="89"/>
                                        </p:tgtEl>
                                        <p:attrNameLst>
                                          <p:attrName>ppt_x</p:attrName>
                                        </p:attrNameLst>
                                      </p:cBhvr>
                                      <p:tavLst>
                                        <p:tav tm="0">
                                          <p:val>
                                            <p:strVal val="#ppt_x"/>
                                          </p:val>
                                        </p:tav>
                                        <p:tav tm="100000">
                                          <p:val>
                                            <p:strVal val="#ppt_x"/>
                                          </p:val>
                                        </p:tav>
                                      </p:tavLst>
                                    </p:anim>
                                    <p:anim calcmode="lin" valueType="num">
                                      <p:cBhvr>
                                        <p:cTn id="39" dur="1000" fill="hold"/>
                                        <p:tgtEl>
                                          <p:spTgt spid="8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4"/>
                                        </p:tgtEl>
                                        <p:attrNameLst>
                                          <p:attrName>style.visibility</p:attrName>
                                        </p:attrNameLst>
                                      </p:cBhvr>
                                      <p:to>
                                        <p:strVal val="visible"/>
                                      </p:to>
                                    </p:set>
                                    <p:animEffect transition="in" filter="fade">
                                      <p:cBhvr>
                                        <p:cTn id="42" dur="1000"/>
                                        <p:tgtEl>
                                          <p:spTgt spid="94"/>
                                        </p:tgtEl>
                                      </p:cBhvr>
                                    </p:animEffect>
                                    <p:anim calcmode="lin" valueType="num">
                                      <p:cBhvr>
                                        <p:cTn id="43" dur="1000" fill="hold"/>
                                        <p:tgtEl>
                                          <p:spTgt spid="94"/>
                                        </p:tgtEl>
                                        <p:attrNameLst>
                                          <p:attrName>ppt_x</p:attrName>
                                        </p:attrNameLst>
                                      </p:cBhvr>
                                      <p:tavLst>
                                        <p:tav tm="0">
                                          <p:val>
                                            <p:strVal val="#ppt_x"/>
                                          </p:val>
                                        </p:tav>
                                        <p:tav tm="100000">
                                          <p:val>
                                            <p:strVal val="#ppt_x"/>
                                          </p:val>
                                        </p:tav>
                                      </p:tavLst>
                                    </p:anim>
                                    <p:anim calcmode="lin" valueType="num">
                                      <p:cBhvr>
                                        <p:cTn id="44" dur="1000" fill="hold"/>
                                        <p:tgtEl>
                                          <p:spTgt spid="9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95"/>
                                        </p:tgtEl>
                                        <p:attrNameLst>
                                          <p:attrName>style.visibility</p:attrName>
                                        </p:attrNameLst>
                                      </p:cBhvr>
                                      <p:to>
                                        <p:strVal val="visible"/>
                                      </p:to>
                                    </p:set>
                                    <p:animEffect transition="in" filter="fade">
                                      <p:cBhvr>
                                        <p:cTn id="47" dur="1000"/>
                                        <p:tgtEl>
                                          <p:spTgt spid="95"/>
                                        </p:tgtEl>
                                      </p:cBhvr>
                                    </p:animEffect>
                                    <p:anim calcmode="lin" valueType="num">
                                      <p:cBhvr>
                                        <p:cTn id="48" dur="1000" fill="hold"/>
                                        <p:tgtEl>
                                          <p:spTgt spid="95"/>
                                        </p:tgtEl>
                                        <p:attrNameLst>
                                          <p:attrName>ppt_x</p:attrName>
                                        </p:attrNameLst>
                                      </p:cBhvr>
                                      <p:tavLst>
                                        <p:tav tm="0">
                                          <p:val>
                                            <p:strVal val="#ppt_x"/>
                                          </p:val>
                                        </p:tav>
                                        <p:tav tm="100000">
                                          <p:val>
                                            <p:strVal val="#ppt_x"/>
                                          </p:val>
                                        </p:tav>
                                      </p:tavLst>
                                    </p:anim>
                                    <p:anim calcmode="lin" valueType="num">
                                      <p:cBhvr>
                                        <p:cTn id="49" dur="1000" fill="hold"/>
                                        <p:tgtEl>
                                          <p:spTgt spid="9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96"/>
                                        </p:tgtEl>
                                        <p:attrNameLst>
                                          <p:attrName>style.visibility</p:attrName>
                                        </p:attrNameLst>
                                      </p:cBhvr>
                                      <p:to>
                                        <p:strVal val="visible"/>
                                      </p:to>
                                    </p:set>
                                    <p:animEffect transition="in" filter="fade">
                                      <p:cBhvr>
                                        <p:cTn id="52" dur="1000"/>
                                        <p:tgtEl>
                                          <p:spTgt spid="96"/>
                                        </p:tgtEl>
                                      </p:cBhvr>
                                    </p:animEffect>
                                    <p:anim calcmode="lin" valueType="num">
                                      <p:cBhvr>
                                        <p:cTn id="53" dur="1000" fill="hold"/>
                                        <p:tgtEl>
                                          <p:spTgt spid="96"/>
                                        </p:tgtEl>
                                        <p:attrNameLst>
                                          <p:attrName>ppt_x</p:attrName>
                                        </p:attrNameLst>
                                      </p:cBhvr>
                                      <p:tavLst>
                                        <p:tav tm="0">
                                          <p:val>
                                            <p:strVal val="#ppt_x"/>
                                          </p:val>
                                        </p:tav>
                                        <p:tav tm="100000">
                                          <p:val>
                                            <p:strVal val="#ppt_x"/>
                                          </p:val>
                                        </p:tav>
                                      </p:tavLst>
                                    </p:anim>
                                    <p:anim calcmode="lin" valueType="num">
                                      <p:cBhvr>
                                        <p:cTn id="54" dur="1000" fill="hold"/>
                                        <p:tgtEl>
                                          <p:spTgt spid="96"/>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98"/>
                                        </p:tgtEl>
                                        <p:attrNameLst>
                                          <p:attrName>style.visibility</p:attrName>
                                        </p:attrNameLst>
                                      </p:cBhvr>
                                      <p:to>
                                        <p:strVal val="visible"/>
                                      </p:to>
                                    </p:set>
                                    <p:animEffect transition="in" filter="fade">
                                      <p:cBhvr>
                                        <p:cTn id="57" dur="1000"/>
                                        <p:tgtEl>
                                          <p:spTgt spid="98"/>
                                        </p:tgtEl>
                                      </p:cBhvr>
                                    </p:animEffect>
                                    <p:anim calcmode="lin" valueType="num">
                                      <p:cBhvr>
                                        <p:cTn id="58" dur="1000" fill="hold"/>
                                        <p:tgtEl>
                                          <p:spTgt spid="98"/>
                                        </p:tgtEl>
                                        <p:attrNameLst>
                                          <p:attrName>ppt_x</p:attrName>
                                        </p:attrNameLst>
                                      </p:cBhvr>
                                      <p:tavLst>
                                        <p:tav tm="0">
                                          <p:val>
                                            <p:strVal val="#ppt_x"/>
                                          </p:val>
                                        </p:tav>
                                        <p:tav tm="100000">
                                          <p:val>
                                            <p:strVal val="#ppt_x"/>
                                          </p:val>
                                        </p:tav>
                                      </p:tavLst>
                                    </p:anim>
                                    <p:anim calcmode="lin" valueType="num">
                                      <p:cBhvr>
                                        <p:cTn id="59" dur="1000" fill="hold"/>
                                        <p:tgtEl>
                                          <p:spTgt spid="98"/>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22" presetClass="entr" presetSubtype="1" fill="hold" nodeType="afterEffect">
                                  <p:stCondLst>
                                    <p:cond delay="0"/>
                                  </p:stCondLst>
                                  <p:childTnLst>
                                    <p:set>
                                      <p:cBhvr>
                                        <p:cTn id="62" dur="1" fill="hold">
                                          <p:stCondLst>
                                            <p:cond delay="0"/>
                                          </p:stCondLst>
                                        </p:cTn>
                                        <p:tgtEl>
                                          <p:spTgt spid="109"/>
                                        </p:tgtEl>
                                        <p:attrNameLst>
                                          <p:attrName>style.visibility</p:attrName>
                                        </p:attrNameLst>
                                      </p:cBhvr>
                                      <p:to>
                                        <p:strVal val="visible"/>
                                      </p:to>
                                    </p:set>
                                    <p:animEffect transition="in" filter="wipe(up)">
                                      <p:cBhvr>
                                        <p:cTn id="63" dur="500"/>
                                        <p:tgtEl>
                                          <p:spTgt spid="10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117"/>
                                        </p:tgtEl>
                                        <p:attrNameLst>
                                          <p:attrName>style.visibility</p:attrName>
                                        </p:attrNameLst>
                                      </p:cBhvr>
                                      <p:to>
                                        <p:strVal val="visible"/>
                                      </p:to>
                                    </p:set>
                                    <p:animEffect transition="in" filter="wipe(up)">
                                      <p:cBhvr>
                                        <p:cTn id="68" dur="500"/>
                                        <p:tgtEl>
                                          <p:spTgt spid="11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81"/>
                                        </p:tgtEl>
                                        <p:attrNameLst>
                                          <p:attrName>style.visibility</p:attrName>
                                        </p:attrNameLst>
                                      </p:cBhvr>
                                      <p:to>
                                        <p:strVal val="visible"/>
                                      </p:to>
                                    </p:set>
                                    <p:animEffect transition="in" filter="fade">
                                      <p:cBhvr>
                                        <p:cTn id="71" dur="500"/>
                                        <p:tgtEl>
                                          <p:spTgt spid="81"/>
                                        </p:tgtEl>
                                      </p:cBhvr>
                                    </p:animEffect>
                                  </p:childTnLst>
                                </p:cTn>
                              </p:par>
                              <p:par>
                                <p:cTn id="72" presetID="22" presetClass="entr" presetSubtype="8" fill="hold" nodeType="withEffect">
                                  <p:stCondLst>
                                    <p:cond delay="0"/>
                                  </p:stCondLst>
                                  <p:childTnLst>
                                    <p:set>
                                      <p:cBhvr>
                                        <p:cTn id="73" dur="1" fill="hold">
                                          <p:stCondLst>
                                            <p:cond delay="0"/>
                                          </p:stCondLst>
                                        </p:cTn>
                                        <p:tgtEl>
                                          <p:spTgt spid="84"/>
                                        </p:tgtEl>
                                        <p:attrNameLst>
                                          <p:attrName>style.visibility</p:attrName>
                                        </p:attrNameLst>
                                      </p:cBhvr>
                                      <p:to>
                                        <p:strVal val="visible"/>
                                      </p:to>
                                    </p:set>
                                    <p:animEffect transition="in" filter="wipe(left)">
                                      <p:cBhvr>
                                        <p:cTn id="7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9" grpId="0"/>
      <p:bldP spid="86" grpId="0" animBg="1"/>
      <p:bldP spid="94" grpId="0" animBg="1"/>
      <p:bldP spid="96" grpId="0" animBg="1"/>
      <p:bldP spid="118" grpId="0"/>
      <p:bldP spid="121" grpId="0" animBg="1"/>
      <p:bldP spid="8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BizTalk </a:t>
            </a:r>
            <a:r>
              <a:rPr lang="en-US" dirty="0" err="1" smtClean="0"/>
              <a:t>PaaS</a:t>
            </a:r>
            <a:r>
              <a:rPr lang="en-US" dirty="0" smtClean="0"/>
              <a:t>: Azure EDI Services</a:t>
            </a:r>
            <a:endParaRPr lang="en-US" dirty="0"/>
          </a:p>
        </p:txBody>
      </p:sp>
      <p:grpSp>
        <p:nvGrpSpPr>
          <p:cNvPr id="4" name="Group 3"/>
          <p:cNvGrpSpPr/>
          <p:nvPr/>
        </p:nvGrpSpPr>
        <p:grpSpPr>
          <a:xfrm>
            <a:off x="519113" y="1447799"/>
            <a:ext cx="11130193" cy="3592057"/>
            <a:chOff x="671512" y="1600199"/>
            <a:chExt cx="11130193" cy="3592057"/>
          </a:xfrm>
        </p:grpSpPr>
        <p:sp>
          <p:nvSpPr>
            <p:cNvPr id="5" name="Content Placeholder 2"/>
            <p:cNvSpPr txBox="1">
              <a:spLocks/>
            </p:cNvSpPr>
            <p:nvPr/>
          </p:nvSpPr>
          <p:spPr>
            <a:xfrm>
              <a:off x="671512" y="2514600"/>
              <a:ext cx="5498917" cy="2677656"/>
            </a:xfrm>
            <a:prstGeom prst="rect">
              <a:avLst/>
            </a:prstGeom>
          </p:spPr>
          <p:txBody>
            <a:bodyPr vert="horz" wrap="square" lIns="0" tIns="91440" rIns="0" bIns="0" rtlCol="0">
              <a:sp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7338" indent="-287338"/>
              <a:r>
                <a:rPr lang="en-US" sz="2000" spc="-30" dirty="0">
                  <a:gradFill>
                    <a:gsLst>
                      <a:gs pos="0">
                        <a:srgbClr val="FFFFFF"/>
                      </a:gs>
                      <a:gs pos="86000">
                        <a:srgbClr val="FFFFFF"/>
                      </a:gs>
                    </a:gsLst>
                    <a:lin ang="5400000" scaled="0"/>
                  </a:gradFill>
                </a:rPr>
                <a:t>Azure EDI Service</a:t>
              </a:r>
            </a:p>
            <a:p>
              <a:pPr marL="287338" indent="-287338"/>
              <a:r>
                <a:rPr lang="en-US" sz="2000" spc="-30" dirty="0">
                  <a:gradFill>
                    <a:gsLst>
                      <a:gs pos="0">
                        <a:srgbClr val="FFFFFF"/>
                      </a:gs>
                      <a:gs pos="86000">
                        <a:srgbClr val="FFFFFF"/>
                      </a:gs>
                    </a:gsLst>
                    <a:lin ang="5400000" scaled="0"/>
                  </a:gradFill>
                </a:rPr>
                <a:t>EDI Bridge</a:t>
              </a:r>
            </a:p>
            <a:p>
              <a:pPr marL="287338" indent="-287338"/>
              <a:r>
                <a:rPr lang="en-US" sz="2000" spc="-30" dirty="0">
                  <a:gradFill>
                    <a:gsLst>
                      <a:gs pos="0">
                        <a:srgbClr val="FFFFFF"/>
                      </a:gs>
                      <a:gs pos="86000">
                        <a:srgbClr val="FFFFFF"/>
                      </a:gs>
                    </a:gsLst>
                    <a:lin ang="5400000" scaled="0"/>
                  </a:gradFill>
                </a:rPr>
                <a:t>TPM Portal</a:t>
              </a:r>
            </a:p>
            <a:p>
              <a:pPr marL="287338" indent="-287338"/>
              <a:r>
                <a:rPr lang="en-US" sz="2000" spc="-30" dirty="0">
                  <a:gradFill>
                    <a:gsLst>
                      <a:gs pos="0">
                        <a:srgbClr val="FFFFFF"/>
                      </a:gs>
                      <a:gs pos="86000">
                        <a:srgbClr val="FFFFFF"/>
                      </a:gs>
                    </a:gsLst>
                    <a:lin ang="5400000" scaled="0"/>
                  </a:gradFill>
                </a:rPr>
                <a:t>Agreement creation and </a:t>
              </a:r>
              <a:r>
                <a:rPr lang="en-US" sz="2000" spc="-30" dirty="0" smtClean="0">
                  <a:gradFill>
                    <a:gsLst>
                      <a:gs pos="0">
                        <a:srgbClr val="FFFFFF"/>
                      </a:gs>
                      <a:gs pos="86000">
                        <a:srgbClr val="FFFFFF"/>
                      </a:gs>
                    </a:gsLst>
                    <a:lin ang="5400000" scaled="0"/>
                  </a:gradFill>
                </a:rPr>
                <a:t>management</a:t>
              </a:r>
              <a:endParaRPr lang="en-US" sz="2000" spc="-30" dirty="0">
                <a:gradFill>
                  <a:gsLst>
                    <a:gs pos="0">
                      <a:srgbClr val="FFFFFF"/>
                    </a:gs>
                    <a:gs pos="86000">
                      <a:srgbClr val="FFFFFF"/>
                    </a:gs>
                  </a:gsLst>
                  <a:lin ang="5400000" scaled="0"/>
                </a:gradFill>
              </a:endParaRPr>
            </a:p>
            <a:p>
              <a:pPr marL="287338" indent="-287338"/>
              <a:r>
                <a:rPr lang="en-US" sz="2000" spc="-30" dirty="0">
                  <a:gradFill>
                    <a:gsLst>
                      <a:gs pos="0">
                        <a:srgbClr val="FFFFFF"/>
                      </a:gs>
                      <a:gs pos="86000">
                        <a:srgbClr val="FFFFFF"/>
                      </a:gs>
                    </a:gsLst>
                    <a:lin ang="5400000" scaled="0"/>
                  </a:gradFill>
                </a:rPr>
                <a:t>Archiving</a:t>
              </a:r>
            </a:p>
            <a:p>
              <a:pPr marL="287338" indent="-287338"/>
              <a:r>
                <a:rPr lang="en-US" sz="2000" spc="-30" dirty="0">
                  <a:gradFill>
                    <a:gsLst>
                      <a:gs pos="0">
                        <a:srgbClr val="FFFFFF"/>
                      </a:gs>
                      <a:gs pos="86000">
                        <a:srgbClr val="FFFFFF"/>
                      </a:gs>
                    </a:gsLst>
                    <a:lin ang="5400000" scaled="0"/>
                  </a:gradFill>
                </a:rPr>
                <a:t>Tracking</a:t>
              </a:r>
            </a:p>
            <a:p>
              <a:pPr marL="287338" indent="-287338"/>
              <a:r>
                <a:rPr lang="en-US" sz="2000" spc="-30" dirty="0" smtClean="0">
                  <a:gradFill>
                    <a:gsLst>
                      <a:gs pos="0">
                        <a:srgbClr val="FFFFFF"/>
                      </a:gs>
                      <a:gs pos="86000">
                        <a:srgbClr val="FFFFFF"/>
                      </a:gs>
                    </a:gsLst>
                    <a:lin ang="5400000" scaled="0"/>
                  </a:gradFill>
                </a:rPr>
                <a:t>BizTalk </a:t>
              </a:r>
              <a:r>
                <a:rPr lang="en-US" sz="2000" spc="-30" dirty="0">
                  <a:gradFill>
                    <a:gsLst>
                      <a:gs pos="0">
                        <a:srgbClr val="FFFFFF"/>
                      </a:gs>
                      <a:gs pos="86000">
                        <a:srgbClr val="FFFFFF"/>
                      </a:gs>
                    </a:gsLst>
                    <a:lin ang="5400000" scaled="0"/>
                  </a:gradFill>
                </a:rPr>
                <a:t>connectivity to Azure artifacts (Service Bus Queues, Topics, XML/EDI Bridge)</a:t>
              </a:r>
            </a:p>
          </p:txBody>
        </p:sp>
        <p:sp>
          <p:nvSpPr>
            <p:cNvPr id="6" name="Content Placeholder 5"/>
            <p:cNvSpPr txBox="1">
              <a:spLocks/>
            </p:cNvSpPr>
            <p:nvPr/>
          </p:nvSpPr>
          <p:spPr>
            <a:xfrm>
              <a:off x="671512" y="1600199"/>
              <a:ext cx="11130193" cy="914400"/>
            </a:xfrm>
            <a:prstGeom prst="rect">
              <a:avLst/>
            </a:prstGeom>
            <a:solidFill>
              <a:schemeClr val="accent3"/>
            </a:solidFill>
          </p:spPr>
          <p:txBody>
            <a:bodyPr vert="horz" wrap="square" lIns="91440" tIns="91440" rIns="91440" bIns="91440" rtlCol="0" anchor="ctr" anchorCtr="0">
              <a:no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800" spc="-70" dirty="0">
                  <a:gradFill>
                    <a:gsLst>
                      <a:gs pos="0">
                        <a:srgbClr val="FFFFFF"/>
                      </a:gs>
                      <a:gs pos="86000">
                        <a:srgbClr val="FFFFFF"/>
                      </a:gs>
                    </a:gsLst>
                    <a:lin ang="5400000" scaled="0"/>
                  </a:gradFill>
                </a:rPr>
                <a:t>Capabilities demonstrated</a:t>
              </a:r>
            </a:p>
          </p:txBody>
        </p:sp>
      </p:grpSp>
    </p:spTree>
    <p:extLst>
      <p:ext uri="{BB962C8B-B14F-4D97-AF65-F5344CB8AC3E}">
        <p14:creationId xmlns:p14="http://schemas.microsoft.com/office/powerpoint/2010/main" val="273038442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BizTalk Azure EAI &amp; EDI Services are in CTP</a:t>
            </a:r>
            <a:endParaRPr lang="en-US" dirty="0"/>
          </a:p>
        </p:txBody>
      </p:sp>
      <p:sp>
        <p:nvSpPr>
          <p:cNvPr id="7" name="Content Placeholder 5"/>
          <p:cNvSpPr txBox="1">
            <a:spLocks/>
          </p:cNvSpPr>
          <p:nvPr/>
        </p:nvSpPr>
        <p:spPr>
          <a:xfrm>
            <a:off x="6177523" y="1447799"/>
            <a:ext cx="5614427" cy="914400"/>
          </a:xfrm>
          <a:prstGeom prst="rect">
            <a:avLst/>
          </a:prstGeom>
          <a:solidFill>
            <a:schemeClr val="accent1"/>
          </a:solidFill>
        </p:spPr>
        <p:txBody>
          <a:bodyPr vert="horz" wrap="square" lIns="91440" tIns="91440" rIns="0" bIns="91440" rtlCol="0" anchor="ctr" anchorCtr="0">
            <a:no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800" spc="-70" dirty="0">
                <a:gradFill>
                  <a:gsLst>
                    <a:gs pos="0">
                      <a:srgbClr val="FFFFFF"/>
                    </a:gs>
                    <a:gs pos="86000">
                      <a:srgbClr val="FFFFFF"/>
                    </a:gs>
                  </a:gsLst>
                  <a:lin ang="5400000" scaled="0"/>
                </a:gradFill>
              </a:rPr>
              <a:t>Try the bits and share your </a:t>
            </a:r>
            <a:r>
              <a:rPr lang="en-US" sz="2800" spc="-70" dirty="0" smtClean="0">
                <a:gradFill>
                  <a:gsLst>
                    <a:gs pos="0">
                      <a:srgbClr val="FFFFFF"/>
                    </a:gs>
                    <a:gs pos="86000">
                      <a:srgbClr val="FFFFFF"/>
                    </a:gs>
                  </a:gsLst>
                  <a:lin ang="5400000" scaled="0"/>
                </a:gradFill>
              </a:rPr>
              <a:t>feedback!</a:t>
            </a:r>
            <a:endParaRPr lang="en-US" sz="2800" spc="-70" dirty="0">
              <a:gradFill>
                <a:gsLst>
                  <a:gs pos="0">
                    <a:srgbClr val="FFFFFF"/>
                  </a:gs>
                  <a:gs pos="86000">
                    <a:srgbClr val="FFFFFF"/>
                  </a:gs>
                </a:gsLst>
                <a:lin ang="5400000" scaled="0"/>
              </a:gradFill>
            </a:endParaRPr>
          </a:p>
        </p:txBody>
      </p:sp>
      <p:sp>
        <p:nvSpPr>
          <p:cNvPr id="11" name="Content Placeholder 5"/>
          <p:cNvSpPr txBox="1">
            <a:spLocks/>
          </p:cNvSpPr>
          <p:nvPr/>
        </p:nvSpPr>
        <p:spPr>
          <a:xfrm>
            <a:off x="519114" y="1447799"/>
            <a:ext cx="5498916" cy="914400"/>
          </a:xfrm>
          <a:prstGeom prst="rect">
            <a:avLst/>
          </a:prstGeom>
          <a:solidFill>
            <a:schemeClr val="accent3"/>
          </a:solidFill>
        </p:spPr>
        <p:txBody>
          <a:bodyPr vert="horz" wrap="square" lIns="91440" tIns="91440" rIns="91440" bIns="91440" rtlCol="0" anchor="ctr" anchorCtr="0">
            <a:no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800" spc="-70" dirty="0">
                <a:gradFill>
                  <a:gsLst>
                    <a:gs pos="0">
                      <a:srgbClr val="FFFFFF"/>
                    </a:gs>
                    <a:gs pos="86000">
                      <a:srgbClr val="FFFFFF"/>
                    </a:gs>
                  </a:gsLst>
                  <a:lin ang="5400000" scaled="0"/>
                </a:gradFill>
              </a:rPr>
              <a:t>First LABS went live in Dec 2011</a:t>
            </a:r>
          </a:p>
        </p:txBody>
      </p:sp>
      <p:sp>
        <p:nvSpPr>
          <p:cNvPr id="13" name="Content Placeholder 5"/>
          <p:cNvSpPr txBox="1">
            <a:spLocks/>
          </p:cNvSpPr>
          <p:nvPr/>
        </p:nvSpPr>
        <p:spPr>
          <a:xfrm>
            <a:off x="6177523" y="2552700"/>
            <a:ext cx="5614427" cy="914400"/>
          </a:xfrm>
          <a:prstGeom prst="rect">
            <a:avLst/>
          </a:prstGeom>
          <a:solidFill>
            <a:schemeClr val="accent5"/>
          </a:solidFill>
        </p:spPr>
        <p:txBody>
          <a:bodyPr vert="horz" wrap="square" lIns="91440" tIns="91440" rIns="91440" bIns="91440" rtlCol="0" anchor="ctr" anchorCtr="0">
            <a:no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800" spc="-70" dirty="0">
                <a:gradFill>
                  <a:gsLst>
                    <a:gs pos="0">
                      <a:srgbClr val="FFFFFF"/>
                    </a:gs>
                    <a:gs pos="86000">
                      <a:srgbClr val="FFFFFF"/>
                    </a:gs>
                  </a:gsLst>
                  <a:lin ang="5400000" scaled="0"/>
                </a:gradFill>
              </a:rPr>
              <a:t>Links:</a:t>
            </a:r>
          </a:p>
        </p:txBody>
      </p:sp>
      <p:sp>
        <p:nvSpPr>
          <p:cNvPr id="14" name="Content Placeholder 2"/>
          <p:cNvSpPr txBox="1">
            <a:spLocks/>
          </p:cNvSpPr>
          <p:nvPr/>
        </p:nvSpPr>
        <p:spPr>
          <a:xfrm>
            <a:off x="6177522" y="3467101"/>
            <a:ext cx="5577840" cy="3149580"/>
          </a:xfrm>
          <a:prstGeom prst="rect">
            <a:avLst/>
          </a:prstGeom>
        </p:spPr>
        <p:txBody>
          <a:bodyPr vert="horz" wrap="square" lIns="0" tIns="91440" rIns="0" bIns="0" rtlCol="0">
            <a:sp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2017" lvl="1" indent="-215523">
              <a:spcAft>
                <a:spcPts val="432"/>
              </a:spcAft>
            </a:pPr>
            <a:r>
              <a:rPr lang="en-US" sz="2000" dirty="0">
                <a:gradFill>
                  <a:gsLst>
                    <a:gs pos="0">
                      <a:srgbClr val="FFFFFF"/>
                    </a:gs>
                    <a:gs pos="86000">
                      <a:srgbClr val="FFFFFF"/>
                    </a:gs>
                  </a:gsLst>
                  <a:lin ang="5400000" scaled="0"/>
                </a:gradFill>
              </a:rPr>
              <a:t>Public announcement: </a:t>
            </a:r>
            <a:r>
              <a:rPr lang="en-US" sz="2000" dirty="0">
                <a:gradFill>
                  <a:gsLst>
                    <a:gs pos="0">
                      <a:srgbClr val="FFFFFF"/>
                    </a:gs>
                    <a:gs pos="86000">
                      <a:srgbClr val="FFFFFF"/>
                    </a:gs>
                  </a:gsLst>
                  <a:lin ang="5400000" scaled="0"/>
                </a:gradFill>
                <a:hlinkClick r:id="rId3"/>
              </a:rPr>
              <a:t>here</a:t>
            </a:r>
            <a:endParaRPr lang="en-US" sz="2000" u="sng" dirty="0">
              <a:gradFill>
                <a:gsLst>
                  <a:gs pos="0">
                    <a:srgbClr val="FFFFFF"/>
                  </a:gs>
                  <a:gs pos="86000">
                    <a:srgbClr val="FFFFFF"/>
                  </a:gs>
                </a:gsLst>
                <a:lin ang="5400000" scaled="0"/>
              </a:gradFill>
            </a:endParaRPr>
          </a:p>
          <a:p>
            <a:pPr marL="512017" lvl="1" indent="-215523">
              <a:spcAft>
                <a:spcPts val="432"/>
              </a:spcAft>
            </a:pPr>
            <a:r>
              <a:rPr lang="en-US" sz="2000" dirty="0">
                <a:gradFill>
                  <a:gsLst>
                    <a:gs pos="0">
                      <a:srgbClr val="FFFFFF"/>
                    </a:gs>
                    <a:gs pos="86000">
                      <a:srgbClr val="FFFFFF"/>
                    </a:gs>
                  </a:gsLst>
                  <a:lin ang="5400000" scaled="0"/>
                </a:gradFill>
              </a:rPr>
              <a:t>Portal to provision namespaces: </a:t>
            </a:r>
            <a:r>
              <a:rPr lang="en-US" sz="2000" u="sng" dirty="0">
                <a:gradFill>
                  <a:gsLst>
                    <a:gs pos="0">
                      <a:srgbClr val="FFFFFF"/>
                    </a:gs>
                    <a:gs pos="86000">
                      <a:srgbClr val="FFFFFF"/>
                    </a:gs>
                  </a:gsLst>
                  <a:lin ang="5400000" scaled="0"/>
                </a:gradFill>
                <a:hlinkClick r:id="rId4"/>
              </a:rPr>
              <a:t>https://portal.appfabriclabs.com</a:t>
            </a:r>
            <a:endParaRPr lang="en-US" sz="2000" u="sng" dirty="0">
              <a:gradFill>
                <a:gsLst>
                  <a:gs pos="0">
                    <a:srgbClr val="FFFFFF"/>
                  </a:gs>
                  <a:gs pos="86000">
                    <a:srgbClr val="FFFFFF"/>
                  </a:gs>
                </a:gsLst>
                <a:lin ang="5400000" scaled="0"/>
              </a:gradFill>
            </a:endParaRPr>
          </a:p>
          <a:p>
            <a:pPr marL="512017" lvl="1" indent="-215523">
              <a:spcAft>
                <a:spcPts val="432"/>
              </a:spcAft>
            </a:pPr>
            <a:r>
              <a:rPr lang="en-US" sz="2000" dirty="0">
                <a:gradFill>
                  <a:gsLst>
                    <a:gs pos="0">
                      <a:srgbClr val="FFFFFF"/>
                    </a:gs>
                    <a:gs pos="86000">
                      <a:srgbClr val="FFFFFF"/>
                    </a:gs>
                  </a:gsLst>
                  <a:lin ang="5400000" scaled="0"/>
                </a:gradFill>
              </a:rPr>
              <a:t>EDI Portal: </a:t>
            </a:r>
            <a:r>
              <a:rPr lang="en-US" sz="2000" dirty="0">
                <a:gradFill>
                  <a:gsLst>
                    <a:gs pos="0">
                      <a:srgbClr val="FFFFFF"/>
                    </a:gs>
                    <a:gs pos="86000">
                      <a:srgbClr val="FFFFFF"/>
                    </a:gs>
                  </a:gsLst>
                  <a:lin ang="5400000" scaled="0"/>
                </a:gradFill>
                <a:hlinkClick r:id="rId5"/>
              </a:rPr>
              <a:t>https://edi.appfabriclabs.com</a:t>
            </a:r>
            <a:r>
              <a:rPr lang="en-US" sz="2000" dirty="0">
                <a:gradFill>
                  <a:gsLst>
                    <a:gs pos="0">
                      <a:srgbClr val="FFFFFF"/>
                    </a:gs>
                    <a:gs pos="86000">
                      <a:srgbClr val="FFFFFF"/>
                    </a:gs>
                  </a:gsLst>
                  <a:lin ang="5400000" scaled="0"/>
                </a:gradFill>
              </a:rPr>
              <a:t> </a:t>
            </a:r>
          </a:p>
          <a:p>
            <a:pPr marL="512017" lvl="1" indent="-215523">
              <a:spcAft>
                <a:spcPts val="432"/>
              </a:spcAft>
            </a:pPr>
            <a:r>
              <a:rPr lang="en-US" sz="2000" dirty="0">
                <a:gradFill>
                  <a:gsLst>
                    <a:gs pos="0">
                      <a:srgbClr val="FFFFFF"/>
                    </a:gs>
                    <a:gs pos="86000">
                      <a:srgbClr val="FFFFFF"/>
                    </a:gs>
                  </a:gsLst>
                  <a:lin ang="5400000" scaled="0"/>
                </a:gradFill>
              </a:rPr>
              <a:t>SDK &amp; Samples: </a:t>
            </a:r>
            <a:r>
              <a:rPr lang="en-US" sz="2000" dirty="0">
                <a:gradFill>
                  <a:gsLst>
                    <a:gs pos="0">
                      <a:srgbClr val="FFFFFF"/>
                    </a:gs>
                    <a:gs pos="86000">
                      <a:srgbClr val="FFFFFF"/>
                    </a:gs>
                  </a:gsLst>
                  <a:lin ang="5400000" scaled="0"/>
                </a:gradFill>
                <a:hlinkClick r:id="rId6"/>
              </a:rPr>
              <a:t>here</a:t>
            </a:r>
            <a:endParaRPr lang="en-US" sz="2000" u="sng" dirty="0">
              <a:gradFill>
                <a:gsLst>
                  <a:gs pos="0">
                    <a:srgbClr val="FFFFFF"/>
                  </a:gs>
                  <a:gs pos="86000">
                    <a:srgbClr val="FFFFFF"/>
                  </a:gs>
                </a:gsLst>
                <a:lin ang="5400000" scaled="0"/>
              </a:gradFill>
            </a:endParaRPr>
          </a:p>
          <a:p>
            <a:pPr marL="512017" lvl="1" indent="-215523">
              <a:spcAft>
                <a:spcPts val="432"/>
              </a:spcAft>
            </a:pPr>
            <a:r>
              <a:rPr lang="en-US" sz="2000" dirty="0">
                <a:gradFill>
                  <a:gsLst>
                    <a:gs pos="0">
                      <a:srgbClr val="FFFFFF"/>
                    </a:gs>
                    <a:gs pos="86000">
                      <a:srgbClr val="FFFFFF"/>
                    </a:gs>
                  </a:gsLst>
                  <a:lin ang="5400000" scaled="0"/>
                </a:gradFill>
              </a:rPr>
              <a:t>Tutorial &amp; documentation: </a:t>
            </a:r>
            <a:r>
              <a:rPr lang="en-US" sz="2000" dirty="0">
                <a:gradFill>
                  <a:gsLst>
                    <a:gs pos="0">
                      <a:srgbClr val="FFFFFF"/>
                    </a:gs>
                    <a:gs pos="86000">
                      <a:srgbClr val="FFFFFF"/>
                    </a:gs>
                  </a:gsLst>
                  <a:lin ang="5400000" scaled="0"/>
                </a:gradFill>
                <a:hlinkClick r:id="rId7"/>
              </a:rPr>
              <a:t>here</a:t>
            </a:r>
            <a:endParaRPr lang="en-US" sz="2000" u="sng" dirty="0">
              <a:gradFill>
                <a:gsLst>
                  <a:gs pos="0">
                    <a:srgbClr val="FFFFFF"/>
                  </a:gs>
                  <a:gs pos="86000">
                    <a:srgbClr val="FFFFFF"/>
                  </a:gs>
                </a:gsLst>
                <a:lin ang="5400000" scaled="0"/>
              </a:gradFill>
            </a:endParaRPr>
          </a:p>
          <a:p>
            <a:pPr marL="512017" lvl="1" indent="-215523">
              <a:spcAft>
                <a:spcPts val="432"/>
              </a:spcAft>
            </a:pPr>
            <a:r>
              <a:rPr lang="en-US" sz="2000" dirty="0">
                <a:gradFill>
                  <a:gsLst>
                    <a:gs pos="0">
                      <a:srgbClr val="FFFFFF"/>
                    </a:gs>
                    <a:gs pos="86000">
                      <a:srgbClr val="FFFFFF"/>
                    </a:gs>
                  </a:gsLst>
                  <a:lin ang="5400000" scaled="0"/>
                </a:gradFill>
              </a:rPr>
              <a:t>Forum: </a:t>
            </a:r>
            <a:r>
              <a:rPr lang="en-US" sz="2000" u="sng" dirty="0">
                <a:gradFill>
                  <a:gsLst>
                    <a:gs pos="0">
                      <a:srgbClr val="FFFFFF"/>
                    </a:gs>
                    <a:gs pos="86000">
                      <a:srgbClr val="FFFFFF"/>
                    </a:gs>
                  </a:gsLst>
                  <a:lin ang="5400000" scaled="0"/>
                </a:gradFill>
                <a:hlinkClick r:id="rId8"/>
              </a:rPr>
              <a:t>http://social.msdn.microsoft.com/Forums/en-US/servicebuslabs/threads</a:t>
            </a:r>
            <a:endParaRPr lang="en-US" sz="2000" u="sng" dirty="0">
              <a:gradFill>
                <a:gsLst>
                  <a:gs pos="0">
                    <a:srgbClr val="FFFFFF"/>
                  </a:gs>
                  <a:gs pos="86000">
                    <a:srgbClr val="FFFFFF"/>
                  </a:gs>
                </a:gsLst>
                <a:lin ang="5400000" scaled="0"/>
              </a:gradFill>
            </a:endParaRPr>
          </a:p>
        </p:txBody>
      </p:sp>
      <p:sp>
        <p:nvSpPr>
          <p:cNvPr id="17" name="Content Placeholder 5"/>
          <p:cNvSpPr txBox="1">
            <a:spLocks/>
          </p:cNvSpPr>
          <p:nvPr/>
        </p:nvSpPr>
        <p:spPr>
          <a:xfrm>
            <a:off x="519114" y="2552700"/>
            <a:ext cx="5498916" cy="914400"/>
          </a:xfrm>
          <a:prstGeom prst="rect">
            <a:avLst/>
          </a:prstGeom>
          <a:solidFill>
            <a:schemeClr val="accent4"/>
          </a:solidFill>
        </p:spPr>
        <p:txBody>
          <a:bodyPr vert="horz" wrap="square" lIns="91440" tIns="91440" rIns="91440" bIns="91440" rtlCol="0" anchor="ctr" anchorCtr="0">
            <a:no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800" spc="-70" dirty="0">
                <a:gradFill>
                  <a:gsLst>
                    <a:gs pos="0">
                      <a:srgbClr val="FFFFFF"/>
                    </a:gs>
                    <a:gs pos="86000">
                      <a:srgbClr val="FFFFFF"/>
                    </a:gs>
                  </a:gsLst>
                  <a:lin ang="5400000" scaled="0"/>
                </a:gradFill>
              </a:rPr>
              <a:t>LABS refresh in April 2012</a:t>
            </a:r>
          </a:p>
        </p:txBody>
      </p:sp>
    </p:spTree>
    <p:extLst>
      <p:ext uri="{BB962C8B-B14F-4D97-AF65-F5344CB8AC3E}">
        <p14:creationId xmlns:p14="http://schemas.microsoft.com/office/powerpoint/2010/main" val="209208132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Contacts</a:t>
            </a:r>
            <a:endParaRPr lang="en-US" dirty="0"/>
          </a:p>
        </p:txBody>
      </p:sp>
      <p:grpSp>
        <p:nvGrpSpPr>
          <p:cNvPr id="18" name="Group 17"/>
          <p:cNvGrpSpPr/>
          <p:nvPr/>
        </p:nvGrpSpPr>
        <p:grpSpPr>
          <a:xfrm>
            <a:off x="431723" y="1420084"/>
            <a:ext cx="11173090" cy="1958897"/>
            <a:chOff x="507868" y="2417159"/>
            <a:chExt cx="11173090" cy="1958897"/>
          </a:xfrm>
        </p:grpSpPr>
        <p:sp>
          <p:nvSpPr>
            <p:cNvPr id="7" name="Rectangle 6"/>
            <p:cNvSpPr/>
            <p:nvPr/>
          </p:nvSpPr>
          <p:spPr bwMode="auto">
            <a:xfrm>
              <a:off x="507868" y="2417159"/>
              <a:ext cx="11173090" cy="1958897"/>
            </a:xfrm>
            <a:prstGeom prst="rect">
              <a:avLst/>
            </a:prstGeom>
            <a:solidFill>
              <a:schemeClr val="accent5"/>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defTabSz="914400">
                <a:lnSpc>
                  <a:spcPct val="90000"/>
                </a:lnSpc>
                <a:spcBef>
                  <a:spcPct val="20000"/>
                </a:spcBef>
                <a:buSzPct val="90000"/>
                <a:buFontTx/>
                <a:buBlip>
                  <a:blip r:embed="rId3"/>
                </a:buBlip>
              </a:pPr>
              <a:endParaRPr lang="en-US" sz="2400" dirty="0">
                <a:gradFill>
                  <a:gsLst>
                    <a:gs pos="0">
                      <a:srgbClr val="FFFFFF"/>
                    </a:gs>
                    <a:gs pos="100000">
                      <a:srgbClr val="FFFFFF"/>
                    </a:gs>
                  </a:gsLst>
                  <a:lin ang="5400000" scaled="0"/>
                </a:gradFill>
              </a:endParaRPr>
            </a:p>
          </p:txBody>
        </p:sp>
        <p:sp>
          <p:nvSpPr>
            <p:cNvPr id="12" name="Rectangle 11"/>
            <p:cNvSpPr/>
            <p:nvPr/>
          </p:nvSpPr>
          <p:spPr>
            <a:xfrm>
              <a:off x="587869" y="2608236"/>
              <a:ext cx="11013088" cy="1643527"/>
            </a:xfrm>
            <a:prstGeom prst="rect">
              <a:avLst/>
            </a:prstGeom>
          </p:spPr>
          <p:txBody>
            <a:bodyPr wrap="square">
              <a:spAutoFit/>
            </a:bodyPr>
            <a:lstStyle/>
            <a:p>
              <a:pPr marL="403225" indent="-403225" defTabSz="914400">
                <a:lnSpc>
                  <a:spcPct val="90000"/>
                </a:lnSpc>
                <a:spcBef>
                  <a:spcPct val="20000"/>
                </a:spcBef>
                <a:buSzPct val="105000"/>
                <a:buFontTx/>
                <a:buBlip>
                  <a:blip r:embed="rId4"/>
                </a:buBlip>
              </a:pPr>
              <a:r>
                <a:rPr lang="en-US" sz="2400" dirty="0">
                  <a:solidFill>
                    <a:srgbClr val="FFFFFF">
                      <a:alpha val="99000"/>
                    </a:srgbClr>
                  </a:solidFill>
                </a:rPr>
                <a:t>Find Me Later </a:t>
              </a:r>
              <a:r>
                <a:rPr lang="en-US" sz="2400" dirty="0" smtClean="0">
                  <a:solidFill>
                    <a:srgbClr val="FFFFFF">
                      <a:alpha val="99000"/>
                    </a:srgbClr>
                  </a:solidFill>
                </a:rPr>
                <a:t>At</a:t>
              </a:r>
              <a:r>
                <a:rPr lang="en-US" sz="2400" dirty="0">
                  <a:solidFill>
                    <a:srgbClr val="FFFFFF">
                      <a:alpha val="99000"/>
                    </a:srgbClr>
                  </a:solidFill>
                </a:rPr>
                <a:t>: </a:t>
              </a:r>
              <a:endParaRPr lang="en-US" sz="2400" dirty="0" smtClean="0">
                <a:solidFill>
                  <a:srgbClr val="FFFFFF">
                    <a:alpha val="99000"/>
                  </a:srgbClr>
                </a:solidFill>
              </a:endParaRPr>
            </a:p>
            <a:p>
              <a:pPr marL="860425" lvl="1" indent="-403225" defTabSz="914400">
                <a:lnSpc>
                  <a:spcPct val="90000"/>
                </a:lnSpc>
                <a:spcBef>
                  <a:spcPct val="20000"/>
                </a:spcBef>
                <a:buSzPct val="105000"/>
                <a:buFontTx/>
                <a:buBlip>
                  <a:blip r:embed="rId4"/>
                </a:buBlip>
              </a:pPr>
              <a:r>
                <a:rPr lang="en-US" sz="2400" dirty="0" smtClean="0">
                  <a:solidFill>
                    <a:srgbClr val="FFFFFF">
                      <a:alpha val="99000"/>
                    </a:srgbClr>
                  </a:solidFill>
                </a:rPr>
                <a:t>javeds@microsoft.com </a:t>
              </a:r>
            </a:p>
            <a:p>
              <a:pPr marL="860425" lvl="1" indent="-403225" defTabSz="914400">
                <a:lnSpc>
                  <a:spcPct val="90000"/>
                </a:lnSpc>
                <a:spcBef>
                  <a:spcPct val="20000"/>
                </a:spcBef>
                <a:buSzPct val="105000"/>
                <a:buFontTx/>
                <a:buBlip>
                  <a:blip r:embed="rId4"/>
                </a:buBlip>
              </a:pPr>
              <a:r>
                <a:rPr lang="en-US" sz="2400" dirty="0" smtClean="0">
                  <a:solidFill>
                    <a:srgbClr val="FFFFFF">
                      <a:alpha val="99000"/>
                    </a:srgbClr>
                  </a:solidFill>
                </a:rPr>
                <a:t>rajram@microsoft.com</a:t>
              </a:r>
            </a:p>
            <a:p>
              <a:pPr marL="860425" lvl="1" indent="-403225" defTabSz="914400">
                <a:lnSpc>
                  <a:spcPct val="90000"/>
                </a:lnSpc>
                <a:spcBef>
                  <a:spcPct val="20000"/>
                </a:spcBef>
                <a:buSzPct val="105000"/>
                <a:buFontTx/>
                <a:buBlip>
                  <a:blip r:embed="rId4"/>
                </a:buBlip>
              </a:pPr>
              <a:r>
                <a:rPr lang="en-US" sz="2400" dirty="0" smtClean="0">
                  <a:solidFill>
                    <a:srgbClr val="FFFFFF">
                      <a:alpha val="99000"/>
                    </a:srgbClr>
                  </a:solidFill>
                </a:rPr>
                <a:t>bsriram@microsoft.com</a:t>
              </a:r>
              <a:endParaRPr lang="en-US" sz="2400" dirty="0">
                <a:solidFill>
                  <a:srgbClr val="FFFFFF">
                    <a:alpha val="99000"/>
                  </a:srgbClr>
                </a:solidFill>
              </a:endParaRPr>
            </a:p>
          </p:txBody>
        </p:sp>
      </p:grpSp>
      <p:sp>
        <p:nvSpPr>
          <p:cNvPr id="13"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5" name="Picture 2" descr="C:\Users\Jordan\Desktop\TechEd_2012\TechEd-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7799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1" nodeType="afterEffect">
                                  <p:stCondLst>
                                    <p:cond delay="0"/>
                                  </p:stCondLst>
                                  <p:childTnLst>
                                    <p:set>
                                      <p:cBhvr>
                                        <p:cTn id="9"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grpSp>
        <p:nvGrpSpPr>
          <p:cNvPr id="3" name="Group 2"/>
          <p:cNvGrpSpPr/>
          <p:nvPr/>
        </p:nvGrpSpPr>
        <p:grpSpPr>
          <a:xfrm>
            <a:off x="2143221" y="1447800"/>
            <a:ext cx="7879080" cy="4114800"/>
            <a:chOff x="1293812" y="1447800"/>
            <a:chExt cx="7879080" cy="4114800"/>
          </a:xfrm>
        </p:grpSpPr>
        <p:pic>
          <p:nvPicPr>
            <p:cNvPr id="9" name="Picture 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1293812" y="1447800"/>
              <a:ext cx="3628486" cy="4114800"/>
            </a:xfrm>
            <a:prstGeom prst="rect">
              <a:avLst/>
            </a:prstGeom>
          </p:spPr>
        </p:pic>
        <p:sp>
          <p:nvSpPr>
            <p:cNvPr id="5" name="Rectangle 4"/>
            <p:cNvSpPr/>
            <p:nvPr/>
          </p:nvSpPr>
          <p:spPr bwMode="auto">
            <a:xfrm>
              <a:off x="5027612" y="3550920"/>
              <a:ext cx="2011680" cy="2011680"/>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1400" dirty="0">
                  <a:solidFill>
                    <a:srgbClr val="FFFFFF"/>
                  </a:solidFill>
                  <a:ea typeface="Segoe UI" pitchFamily="34" charset="0"/>
                  <a:cs typeface="Segoe UI" pitchFamily="34" charset="0"/>
                </a:rPr>
                <a:t>Meetwindowsazure.com</a:t>
              </a:r>
            </a:p>
          </p:txBody>
        </p:sp>
        <p:sp>
          <p:nvSpPr>
            <p:cNvPr id="17" name="Rectangle 16">
              <a:hlinkClick r:id="rId4"/>
            </p:cNvPr>
            <p:cNvSpPr/>
            <p:nvPr/>
          </p:nvSpPr>
          <p:spPr bwMode="auto">
            <a:xfrm>
              <a:off x="5027612" y="1447800"/>
              <a:ext cx="2011680" cy="20116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endParaRPr lang="en-US" sz="1200" dirty="0" smtClean="0">
                <a:solidFill>
                  <a:srgbClr val="072B60"/>
                </a:solidFill>
                <a:ea typeface="Segoe UI" pitchFamily="34" charset="0"/>
                <a:cs typeface="Segoe UI" pitchFamily="34" charset="0"/>
              </a:endParaRPr>
            </a:p>
            <a:p>
              <a:pPr defTabSz="685666" fontAlgn="base">
                <a:spcBef>
                  <a:spcPct val="0"/>
                </a:spcBef>
                <a:spcAft>
                  <a:spcPct val="0"/>
                </a:spcAft>
              </a:pPr>
              <a:r>
                <a:rPr lang="en-US" dirty="0" smtClean="0">
                  <a:solidFill>
                    <a:srgbClr val="FFFFFF"/>
                  </a:solidFill>
                </a:rPr>
                <a:t>@</a:t>
              </a:r>
              <a:r>
                <a:rPr lang="en-US" dirty="0" err="1">
                  <a:solidFill>
                    <a:srgbClr val="FFFFFF"/>
                  </a:solidFill>
                </a:rPr>
                <a:t>WindowsAzure</a:t>
              </a:r>
              <a:r>
                <a:rPr lang="en-US" dirty="0">
                  <a:solidFill>
                    <a:srgbClr val="FFFFFF"/>
                  </a:solidFill>
                </a:rPr>
                <a:t> </a:t>
              </a:r>
              <a:endParaRPr lang="en-US" dirty="0" smtClean="0">
                <a:solidFill>
                  <a:srgbClr val="FFFFFF"/>
                </a:solidFill>
                <a:ea typeface="Segoe UI" pitchFamily="34" charset="0"/>
                <a:cs typeface="Segoe UI" pitchFamily="34" charset="0"/>
              </a:endParaRPr>
            </a:p>
            <a:p>
              <a:pPr defTabSz="685666" fontAlgn="base">
                <a:spcBef>
                  <a:spcPct val="0"/>
                </a:spcBef>
                <a:spcAft>
                  <a:spcPct val="0"/>
                </a:spcAft>
              </a:pPr>
              <a:r>
                <a:rPr lang="en-US" dirty="0" smtClean="0">
                  <a:solidFill>
                    <a:srgbClr val="FFFFFF"/>
                  </a:solidFill>
                  <a:ea typeface="Segoe UI" pitchFamily="34" charset="0"/>
                  <a:cs typeface="Segoe UI" pitchFamily="34" charset="0"/>
                </a:rPr>
                <a:t>@</a:t>
              </a:r>
              <a:r>
                <a:rPr lang="en-US" dirty="0">
                  <a:solidFill>
                    <a:srgbClr val="FFFFFF"/>
                  </a:solidFill>
                  <a:ea typeface="Segoe UI" pitchFamily="34" charset="0"/>
                  <a:cs typeface="Segoe UI" pitchFamily="34" charset="0"/>
                </a:rPr>
                <a:t>ms_teched</a:t>
              </a:r>
              <a:endParaRPr lang="en-US" sz="1600" dirty="0">
                <a:solidFill>
                  <a:srgbClr val="FFFFFF"/>
                </a:solidFill>
                <a:ea typeface="Segoe UI" pitchFamily="34" charset="0"/>
                <a:cs typeface="Segoe UI" pitchFamily="34" charset="0"/>
              </a:endParaRPr>
            </a:p>
          </p:txBody>
        </p:sp>
        <p:sp>
          <p:nvSpPr>
            <p:cNvPr id="20" name="Rectangle 19">
              <a:hlinkClick r:id="rId4"/>
            </p:cNvPr>
            <p:cNvSpPr/>
            <p:nvPr/>
          </p:nvSpPr>
          <p:spPr bwMode="auto">
            <a:xfrm>
              <a:off x="7161212" y="3550920"/>
              <a:ext cx="2011680" cy="201168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a:solidFill>
                    <a:srgbClr val="FFFFFF"/>
                  </a:solidFill>
                  <a:ea typeface="Segoe UI" pitchFamily="34" charset="0"/>
                  <a:cs typeface="Segoe UI" pitchFamily="34" charset="0"/>
                </a:rPr>
                <a:t>DOWNLOAD Windows Azure</a:t>
              </a:r>
            </a:p>
            <a:p>
              <a:pPr defTabSz="685666" fontAlgn="base">
                <a:spcBef>
                  <a:spcPct val="0"/>
                </a:spcBef>
                <a:spcAft>
                  <a:spcPct val="0"/>
                </a:spcAft>
              </a:pPr>
              <a:endParaRPr lang="en-US" dirty="0">
                <a:solidFill>
                  <a:srgbClr val="FFFFFF"/>
                </a:solidFill>
                <a:ea typeface="Segoe UI" pitchFamily="34" charset="0"/>
                <a:cs typeface="Segoe UI" pitchFamily="34" charset="0"/>
              </a:endParaRPr>
            </a:p>
            <a:p>
              <a:pPr defTabSz="685666" fontAlgn="base">
                <a:spcBef>
                  <a:spcPct val="0"/>
                </a:spcBef>
                <a:spcAft>
                  <a:spcPct val="0"/>
                </a:spcAft>
              </a:pPr>
              <a:r>
                <a:rPr lang="en-US" sz="1400" dirty="0">
                  <a:solidFill>
                    <a:srgbClr val="FFFFFF"/>
                  </a:solidFill>
                  <a:ea typeface="Segoe UI" pitchFamily="34" charset="0"/>
                  <a:cs typeface="Segoe UI" pitchFamily="34" charset="0"/>
                </a:rPr>
                <a:t>Windowsazure.com/</a:t>
              </a:r>
            </a:p>
            <a:p>
              <a:pPr defTabSz="685666" fontAlgn="base">
                <a:spcBef>
                  <a:spcPct val="0"/>
                </a:spcBef>
                <a:spcAft>
                  <a:spcPct val="0"/>
                </a:spcAft>
              </a:pPr>
              <a:r>
                <a:rPr lang="en-US" sz="1400" dirty="0" err="1">
                  <a:solidFill>
                    <a:srgbClr val="FFFFFF"/>
                  </a:solidFill>
                  <a:ea typeface="Segoe UI" pitchFamily="34" charset="0"/>
                  <a:cs typeface="Segoe UI" pitchFamily="34" charset="0"/>
                </a:rPr>
                <a:t>teched</a:t>
              </a:r>
              <a:endParaRPr lang="en-US" sz="1400" dirty="0">
                <a:solidFill>
                  <a:srgbClr val="FFFFFF"/>
                </a:solidFill>
                <a:ea typeface="Segoe UI" pitchFamily="34" charset="0"/>
                <a:cs typeface="Segoe UI" pitchFamily="34" charset="0"/>
              </a:endParaRPr>
            </a:p>
          </p:txBody>
        </p:sp>
        <p:sp>
          <p:nvSpPr>
            <p:cNvPr id="8" name="Rectangle 7">
              <a:hlinkClick r:id="rId4"/>
            </p:cNvPr>
            <p:cNvSpPr/>
            <p:nvPr/>
          </p:nvSpPr>
          <p:spPr bwMode="auto">
            <a:xfrm>
              <a:off x="7161212" y="1447800"/>
              <a:ext cx="2011680" cy="201168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smtClean="0">
                  <a:solidFill>
                    <a:srgbClr val="FFFFFF"/>
                  </a:solidFill>
                  <a:ea typeface="Segoe UI" pitchFamily="34" charset="0"/>
                  <a:cs typeface="Segoe UI" pitchFamily="34" charset="0"/>
                </a:rPr>
                <a:t>Hands-On Labs</a:t>
              </a:r>
            </a:p>
          </p:txBody>
        </p:sp>
        <p:pic>
          <p:nvPicPr>
            <p:cNvPr id="26" name="Picture 3" descr="C:\Users\chrisw\Desktop\Kinect Hand.png"/>
            <p:cNvPicPr>
              <a:picLocks noChangeAspect="1" noChangeArrowheads="1"/>
            </p:cNvPicPr>
            <p:nvPr/>
          </p:nvPicPr>
          <p:blipFill rotWithShape="1">
            <a:blip r:embed="rId5">
              <a:extLst>
                <a:ext uri="{28A0092B-C50C-407E-A947-70E740481C1C}">
                  <a14:useLocalDpi xmlns:a14="http://schemas.microsoft.com/office/drawing/2010/main" val="0"/>
                </a:ext>
              </a:extLst>
            </a:blip>
            <a:srcRect l="20200" t="39359" r="23215" b="-2658"/>
            <a:stretch/>
          </p:blipFill>
          <p:spPr bwMode="black">
            <a:xfrm>
              <a:off x="7620205" y="1861998"/>
              <a:ext cx="1093695" cy="980395"/>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p:cNvSpPr>
              <a:spLocks noEditPoints="1"/>
            </p:cNvSpPr>
            <p:nvPr/>
          </p:nvSpPr>
          <p:spPr bwMode="black">
            <a:xfrm>
              <a:off x="5535229" y="1927993"/>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solidFill>
                  <a:srgbClr val="FFFFFF">
                    <a:lumMod val="50000"/>
                  </a:srgbClr>
                </a:solidFill>
                <a:latin typeface="Segoe Light" pitchFamily="34" charset="0"/>
              </a:endParaRPr>
            </a:p>
          </p:txBody>
        </p:sp>
        <p:sp>
          <p:nvSpPr>
            <p:cNvPr id="18" name="Freeform 17"/>
            <p:cNvSpPr>
              <a:spLocks noEditPoints="1"/>
            </p:cNvSpPr>
            <p:nvPr/>
          </p:nvSpPr>
          <p:spPr bwMode="black">
            <a:xfrm>
              <a:off x="5405967" y="4087792"/>
              <a:ext cx="1376892" cy="937936"/>
            </a:xfrm>
            <a:custGeom>
              <a:avLst/>
              <a:gdLst>
                <a:gd name="T0" fmla="*/ 2306 w 2516"/>
                <a:gd name="T1" fmla="*/ 1227 h 1619"/>
                <a:gd name="T2" fmla="*/ 2306 w 2516"/>
                <a:gd name="T3" fmla="*/ 108 h 1619"/>
                <a:gd name="T4" fmla="*/ 2197 w 2516"/>
                <a:gd name="T5" fmla="*/ 0 h 1619"/>
                <a:gd name="T6" fmla="*/ 319 w 2516"/>
                <a:gd name="T7" fmla="*/ 0 h 1619"/>
                <a:gd name="T8" fmla="*/ 211 w 2516"/>
                <a:gd name="T9" fmla="*/ 108 h 1619"/>
                <a:gd name="T10" fmla="*/ 211 w 2516"/>
                <a:gd name="T11" fmla="*/ 1227 h 1619"/>
                <a:gd name="T12" fmla="*/ 0 w 2516"/>
                <a:gd name="T13" fmla="*/ 1484 h 1619"/>
                <a:gd name="T14" fmla="*/ 129 w 2516"/>
                <a:gd name="T15" fmla="*/ 1619 h 1619"/>
                <a:gd name="T16" fmla="*/ 2387 w 2516"/>
                <a:gd name="T17" fmla="*/ 1619 h 1619"/>
                <a:gd name="T18" fmla="*/ 2516 w 2516"/>
                <a:gd name="T19" fmla="*/ 1484 h 1619"/>
                <a:gd name="T20" fmla="*/ 2306 w 2516"/>
                <a:gd name="T21" fmla="*/ 1227 h 1619"/>
                <a:gd name="T22" fmla="*/ 2306 w 2516"/>
                <a:gd name="T23" fmla="*/ 1227 h 1619"/>
                <a:gd name="T24" fmla="*/ 1431 w 2516"/>
                <a:gd name="T25" fmla="*/ 1518 h 1619"/>
                <a:gd name="T26" fmla="*/ 1045 w 2516"/>
                <a:gd name="T27" fmla="*/ 1518 h 1619"/>
                <a:gd name="T28" fmla="*/ 1004 w 2516"/>
                <a:gd name="T29" fmla="*/ 1497 h 1619"/>
                <a:gd name="T30" fmla="*/ 1051 w 2516"/>
                <a:gd name="T31" fmla="*/ 1410 h 1619"/>
                <a:gd name="T32" fmla="*/ 1085 w 2516"/>
                <a:gd name="T33" fmla="*/ 1396 h 1619"/>
                <a:gd name="T34" fmla="*/ 1390 w 2516"/>
                <a:gd name="T35" fmla="*/ 1396 h 1619"/>
                <a:gd name="T36" fmla="*/ 1424 w 2516"/>
                <a:gd name="T37" fmla="*/ 1410 h 1619"/>
                <a:gd name="T38" fmla="*/ 1472 w 2516"/>
                <a:gd name="T39" fmla="*/ 1497 h 1619"/>
                <a:gd name="T40" fmla="*/ 1431 w 2516"/>
                <a:gd name="T41" fmla="*/ 1518 h 1619"/>
                <a:gd name="T42" fmla="*/ 2136 w 2516"/>
                <a:gd name="T43" fmla="*/ 1200 h 1619"/>
                <a:gd name="T44" fmla="*/ 380 w 2516"/>
                <a:gd name="T45" fmla="*/ 1200 h 1619"/>
                <a:gd name="T46" fmla="*/ 380 w 2516"/>
                <a:gd name="T47" fmla="*/ 222 h 1619"/>
                <a:gd name="T48" fmla="*/ 428 w 2516"/>
                <a:gd name="T49" fmla="*/ 169 h 1619"/>
                <a:gd name="T50" fmla="*/ 2089 w 2516"/>
                <a:gd name="T51" fmla="*/ 169 h 1619"/>
                <a:gd name="T52" fmla="*/ 2136 w 2516"/>
                <a:gd name="T53" fmla="*/ 222 h 1619"/>
                <a:gd name="T54" fmla="*/ 2136 w 2516"/>
                <a:gd name="T55" fmla="*/ 1200 h 1619"/>
                <a:gd name="T56" fmla="*/ 2136 w 2516"/>
                <a:gd name="T57" fmla="*/ 12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16" h="1619">
                  <a:moveTo>
                    <a:pt x="2306" y="1227"/>
                  </a:moveTo>
                  <a:cubicBezTo>
                    <a:pt x="2306" y="108"/>
                    <a:pt x="2306" y="108"/>
                    <a:pt x="2306" y="108"/>
                  </a:cubicBezTo>
                  <a:cubicBezTo>
                    <a:pt x="2306" y="54"/>
                    <a:pt x="2258" y="0"/>
                    <a:pt x="2197" y="0"/>
                  </a:cubicBezTo>
                  <a:cubicBezTo>
                    <a:pt x="319" y="0"/>
                    <a:pt x="319" y="0"/>
                    <a:pt x="319" y="0"/>
                  </a:cubicBezTo>
                  <a:cubicBezTo>
                    <a:pt x="258" y="0"/>
                    <a:pt x="211" y="54"/>
                    <a:pt x="211" y="108"/>
                  </a:cubicBezTo>
                  <a:cubicBezTo>
                    <a:pt x="211" y="1227"/>
                    <a:pt x="211" y="1227"/>
                    <a:pt x="211" y="1227"/>
                  </a:cubicBezTo>
                  <a:cubicBezTo>
                    <a:pt x="0" y="1484"/>
                    <a:pt x="0" y="1484"/>
                    <a:pt x="0" y="1484"/>
                  </a:cubicBezTo>
                  <a:cubicBezTo>
                    <a:pt x="0" y="1558"/>
                    <a:pt x="61" y="1619"/>
                    <a:pt x="129" y="1619"/>
                  </a:cubicBezTo>
                  <a:cubicBezTo>
                    <a:pt x="2387" y="1619"/>
                    <a:pt x="2387" y="1619"/>
                    <a:pt x="2387" y="1619"/>
                  </a:cubicBezTo>
                  <a:cubicBezTo>
                    <a:pt x="2455" y="1619"/>
                    <a:pt x="2516" y="1558"/>
                    <a:pt x="2516" y="1484"/>
                  </a:cubicBezTo>
                  <a:cubicBezTo>
                    <a:pt x="2306" y="1227"/>
                    <a:pt x="2306" y="1227"/>
                    <a:pt x="2306" y="1227"/>
                  </a:cubicBezTo>
                  <a:cubicBezTo>
                    <a:pt x="2306" y="1227"/>
                    <a:pt x="2306" y="1227"/>
                    <a:pt x="2306" y="1227"/>
                  </a:cubicBezTo>
                  <a:close/>
                  <a:moveTo>
                    <a:pt x="1431" y="1518"/>
                  </a:moveTo>
                  <a:cubicBezTo>
                    <a:pt x="1045" y="1518"/>
                    <a:pt x="1045" y="1518"/>
                    <a:pt x="1045" y="1518"/>
                  </a:cubicBezTo>
                  <a:cubicBezTo>
                    <a:pt x="1024" y="1518"/>
                    <a:pt x="1004" y="1504"/>
                    <a:pt x="1004" y="1497"/>
                  </a:cubicBezTo>
                  <a:cubicBezTo>
                    <a:pt x="1051" y="1410"/>
                    <a:pt x="1051" y="1410"/>
                    <a:pt x="1051" y="1410"/>
                  </a:cubicBezTo>
                  <a:cubicBezTo>
                    <a:pt x="1051" y="1403"/>
                    <a:pt x="1065" y="1396"/>
                    <a:pt x="1085" y="1396"/>
                  </a:cubicBezTo>
                  <a:cubicBezTo>
                    <a:pt x="1390" y="1396"/>
                    <a:pt x="1390" y="1396"/>
                    <a:pt x="1390" y="1396"/>
                  </a:cubicBezTo>
                  <a:cubicBezTo>
                    <a:pt x="1411" y="1396"/>
                    <a:pt x="1424" y="1403"/>
                    <a:pt x="1424" y="1410"/>
                  </a:cubicBezTo>
                  <a:cubicBezTo>
                    <a:pt x="1472" y="1497"/>
                    <a:pt x="1472" y="1497"/>
                    <a:pt x="1472" y="1497"/>
                  </a:cubicBezTo>
                  <a:cubicBezTo>
                    <a:pt x="1472" y="1504"/>
                    <a:pt x="1451" y="1518"/>
                    <a:pt x="1431" y="1518"/>
                  </a:cubicBezTo>
                  <a:close/>
                  <a:moveTo>
                    <a:pt x="2136" y="1200"/>
                  </a:moveTo>
                  <a:cubicBezTo>
                    <a:pt x="380" y="1200"/>
                    <a:pt x="380" y="1200"/>
                    <a:pt x="380" y="1200"/>
                  </a:cubicBezTo>
                  <a:cubicBezTo>
                    <a:pt x="380" y="222"/>
                    <a:pt x="380" y="222"/>
                    <a:pt x="380" y="222"/>
                  </a:cubicBezTo>
                  <a:cubicBezTo>
                    <a:pt x="380" y="189"/>
                    <a:pt x="400" y="169"/>
                    <a:pt x="428" y="169"/>
                  </a:cubicBezTo>
                  <a:cubicBezTo>
                    <a:pt x="2089" y="169"/>
                    <a:pt x="2089" y="169"/>
                    <a:pt x="2089" y="169"/>
                  </a:cubicBezTo>
                  <a:cubicBezTo>
                    <a:pt x="2116" y="169"/>
                    <a:pt x="2136" y="189"/>
                    <a:pt x="2136" y="222"/>
                  </a:cubicBezTo>
                  <a:cubicBezTo>
                    <a:pt x="2136" y="1200"/>
                    <a:pt x="2136" y="1200"/>
                    <a:pt x="2136" y="1200"/>
                  </a:cubicBezTo>
                  <a:cubicBezTo>
                    <a:pt x="2136" y="1200"/>
                    <a:pt x="2136" y="1200"/>
                    <a:pt x="2136" y="1200"/>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z="1400" spc="-122" dirty="0">
                <a:solidFill>
                  <a:srgbClr val="FFFFFF"/>
                </a:solidFill>
                <a:latin typeface="Segoe UI Light" pitchFamily="34" charset="0"/>
              </a:endParaRPr>
            </a:p>
          </p:txBody>
        </p:sp>
      </p:grpSp>
    </p:spTree>
    <p:extLst>
      <p:ext uri="{BB962C8B-B14F-4D97-AF65-F5344CB8AC3E}">
        <p14:creationId xmlns:p14="http://schemas.microsoft.com/office/powerpoint/2010/main" val="116601931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bwMode="ltGray">
            <a:xfrm>
              <a:off x="2055368" y="1295442"/>
              <a:ext cx="2924518" cy="1203392"/>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rgbClr val="1D4C7C">
                      <a:alpha val="99000"/>
                    </a:srgbClr>
                  </a:solidFill>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rgbClr val="FFFFFF">
                        <a:alpha val="99000"/>
                      </a:srgb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rgbClr val="1D4C7C">
                      <a:alpha val="99000"/>
                    </a:srgbClr>
                  </a:solidFill>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solidFill>
                  <a:srgbClr val="FFFFFF"/>
                </a:solidFill>
              </a:endParaRPr>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rgbClr val="FFFFFF">
                        <a:alpha val="99000"/>
                      </a:srgb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rgbClr val="1D4C7C">
                      <a:alpha val="99000"/>
                    </a:srgbClr>
                  </a:solidFill>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rgbClr val="1D4C7C">
                      <a:alpha val="99000"/>
                    </a:srgbClr>
                  </a:solidFill>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200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rgbClr val="FFFFFF">
                    <a:alpha val="99000"/>
                  </a:srgb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rgbClr val="FFFFFF">
                    <a:alpha val="99000"/>
                  </a:srgbClr>
                </a:solidFill>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2876950958"/>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17525" y="2886075"/>
            <a:ext cx="7302500" cy="2659190"/>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sz="9600" dirty="0">
                <a:gradFill flip="none" rotWithShape="1">
                  <a:gsLst>
                    <a:gs pos="0">
                      <a:srgbClr val="FFFFFF"/>
                    </a:gs>
                    <a:gs pos="86000">
                      <a:srgbClr val="FFFFFF"/>
                    </a:gs>
                  </a:gsLst>
                  <a:lin ang="5400000" scaled="0"/>
                  <a:tileRect/>
                </a:gradFill>
                <a:latin typeface="Segoe UI Light" pitchFamily="34" charset="0"/>
              </a:rPr>
              <a:t>BizTalk </a:t>
            </a:r>
            <a:r>
              <a:rPr sz="9600" dirty="0" smtClean="0">
                <a:gradFill flip="none" rotWithShape="1">
                  <a:gsLst>
                    <a:gs pos="0">
                      <a:srgbClr val="FFFFFF"/>
                    </a:gs>
                    <a:gs pos="86000">
                      <a:srgbClr val="FFFFFF"/>
                    </a:gs>
                  </a:gsLst>
                  <a:lin ang="5400000" scaled="0"/>
                  <a:tileRect/>
                </a:gradFill>
                <a:latin typeface="Segoe UI Light" pitchFamily="34" charset="0"/>
              </a:rPr>
              <a:t/>
            </a:r>
            <a:br>
              <a:rPr sz="9600" dirty="0" smtClean="0">
                <a:gradFill flip="none" rotWithShape="1">
                  <a:gsLst>
                    <a:gs pos="0">
                      <a:srgbClr val="FFFFFF"/>
                    </a:gs>
                    <a:gs pos="86000">
                      <a:srgbClr val="FFFFFF"/>
                    </a:gs>
                  </a:gsLst>
                  <a:lin ang="5400000" scaled="0"/>
                  <a:tileRect/>
                </a:gradFill>
                <a:latin typeface="Segoe UI Light" pitchFamily="34" charset="0"/>
              </a:rPr>
            </a:br>
            <a:r>
              <a:rPr sz="9600" dirty="0" smtClean="0">
                <a:gradFill flip="none" rotWithShape="1">
                  <a:gsLst>
                    <a:gs pos="0">
                      <a:srgbClr val="FFFFFF"/>
                    </a:gs>
                    <a:gs pos="86000">
                      <a:srgbClr val="FFFFFF"/>
                    </a:gs>
                  </a:gsLst>
                  <a:lin ang="5400000" scaled="0"/>
                  <a:tileRect/>
                </a:gradFill>
                <a:latin typeface="Segoe UI Light" pitchFamily="34" charset="0"/>
              </a:rPr>
              <a:t>on-premises</a:t>
            </a:r>
            <a:endParaRPr sz="9600" dirty="0">
              <a:gradFill flip="none" rotWithShape="1">
                <a:gsLst>
                  <a:gs pos="0">
                    <a:srgbClr val="FFFFFF"/>
                  </a:gs>
                  <a:gs pos="86000">
                    <a:srgbClr val="FFFFFF"/>
                  </a:gs>
                </a:gsLst>
                <a:lin ang="5400000" scaled="0"/>
                <a:tileRect/>
              </a:gradFill>
              <a:latin typeface="Segoe UI Light" pitchFamily="34" charset="0"/>
            </a:endParaRPr>
          </a:p>
        </p:txBody>
      </p:sp>
    </p:spTree>
    <p:extLst>
      <p:ext uri="{BB962C8B-B14F-4D97-AF65-F5344CB8AC3E}">
        <p14:creationId xmlns:p14="http://schemas.microsoft.com/office/powerpoint/2010/main" val="45479113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hidden="1"/>
          <p:cNvSpPr/>
          <p:nvPr/>
        </p:nvSpPr>
        <p:spPr bwMode="auto">
          <a:xfrm>
            <a:off x="10007600" y="0"/>
            <a:ext cx="2181225" cy="6871056"/>
          </a:xfrm>
          <a:prstGeom prst="rect">
            <a:avLst/>
          </a:prstGeom>
          <a:gradFill>
            <a:gsLst>
              <a:gs pos="64000">
                <a:srgbClr val="000000">
                  <a:alpha val="5000"/>
                </a:srgbClr>
              </a:gs>
              <a:gs pos="0">
                <a:schemeClr val="tx1">
                  <a:lumMod val="40000"/>
                  <a:lumOff val="60000"/>
                </a:schemeClr>
              </a:gs>
              <a:gs pos="50000">
                <a:schemeClr val="bg1">
                  <a:alpha val="20000"/>
                </a:schemeClr>
              </a:gs>
              <a:gs pos="58000">
                <a:srgbClr val="000000">
                  <a:alpha val="10000"/>
                </a:srgbClr>
              </a:gs>
              <a:gs pos="100000">
                <a:schemeClr val="bg1">
                  <a:alpha val="0"/>
                </a:schemeClr>
              </a:gs>
            </a:gsLst>
            <a:lin ang="5400000" scaled="0"/>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822960" tIns="274320" rIns="0" bIns="0" numCol="1" rtlCol="0" anchor="ctr" anchorCtr="0" compatLnSpc="1">
            <a:prstTxWarp prst="textNoShape">
              <a:avLst/>
            </a:prstTxWarp>
          </a:bodyPr>
          <a:lstStyle/>
          <a:p>
            <a:pPr marL="635000" fontAlgn="base">
              <a:lnSpc>
                <a:spcPct val="85000"/>
              </a:lnSpc>
              <a:spcBef>
                <a:spcPct val="0"/>
              </a:spcBef>
              <a:spcAft>
                <a:spcPct val="0"/>
              </a:spcAft>
              <a:defRPr/>
            </a:pPr>
            <a:endParaRPr lang="en-US" sz="4000" spc="-150" dirty="0" smtClean="0">
              <a:ln w="3175">
                <a:noFill/>
              </a:ln>
              <a:solidFill>
                <a:srgbClr val="FFFF00"/>
              </a:solidFill>
              <a:cs typeface="Arial" charset="0"/>
            </a:endParaRPr>
          </a:p>
        </p:txBody>
      </p:sp>
      <p:sp>
        <p:nvSpPr>
          <p:cNvPr id="14" name="Title 10"/>
          <p:cNvSpPr>
            <a:spLocks noGrp="1"/>
          </p:cNvSpPr>
          <p:nvPr>
            <p:ph type="title"/>
          </p:nvPr>
        </p:nvSpPr>
        <p:spPr>
          <a:xfrm>
            <a:off x="519112" y="228600"/>
            <a:ext cx="11149013" cy="1717393"/>
          </a:xfrm>
        </p:spPr>
        <p:txBody>
          <a:bodyPr/>
          <a:lstStyle/>
          <a:p>
            <a:pPr lvl="0"/>
            <a:r>
              <a:rPr lang="en-US" sz="4600" dirty="0" smtClean="0">
                <a:gradFill flip="none" rotWithShape="1">
                  <a:gsLst>
                    <a:gs pos="0">
                      <a:schemeClr val="tx1"/>
                    </a:gs>
                    <a:gs pos="86000">
                      <a:schemeClr val="tx1"/>
                    </a:gs>
                  </a:gsLst>
                  <a:lin ang="5400000" scaled="0"/>
                  <a:tileRect/>
                </a:gradFill>
                <a:effectLst/>
                <a:latin typeface="+mj-lt"/>
              </a:rPr>
              <a:t>Please Complete an Evaluation </a:t>
            </a:r>
            <a:br>
              <a:rPr lang="en-US" sz="4600" dirty="0" smtClean="0">
                <a:gradFill flip="none" rotWithShape="1">
                  <a:gsLst>
                    <a:gs pos="0">
                      <a:schemeClr val="tx1"/>
                    </a:gs>
                    <a:gs pos="86000">
                      <a:schemeClr val="tx1"/>
                    </a:gs>
                  </a:gsLst>
                  <a:lin ang="5400000" scaled="0"/>
                  <a:tileRect/>
                </a:gradFill>
                <a:effectLst/>
                <a:latin typeface="+mj-lt"/>
              </a:rPr>
            </a:br>
            <a:r>
              <a:rPr lang="en-US" sz="3400" spc="-50" dirty="0" smtClean="0">
                <a:gradFill>
                  <a:gsLst>
                    <a:gs pos="50000">
                      <a:schemeClr val="accent1"/>
                    </a:gs>
                    <a:gs pos="100000">
                      <a:schemeClr val="accent1"/>
                    </a:gs>
                  </a:gsLst>
                  <a:lin ang="5400000" scaled="0"/>
                </a:gradFill>
                <a:effectLst/>
                <a:latin typeface="+mj-lt"/>
              </a:rPr>
              <a:t>Your feedback is important!</a:t>
            </a:r>
            <a:r>
              <a:rPr lang="en-US" sz="3600" dirty="0" smtClean="0"/>
              <a:t/>
            </a:r>
            <a:br>
              <a:rPr lang="en-US" sz="3600" dirty="0" smtClean="0"/>
            </a:br>
            <a:endParaRPr lang="en-US" dirty="0"/>
          </a:p>
        </p:txBody>
      </p:sp>
      <p:sp>
        <p:nvSpPr>
          <p:cNvPr id="12" name="Text Placeholder 11"/>
          <p:cNvSpPr>
            <a:spLocks noGrp="1"/>
          </p:cNvSpPr>
          <p:nvPr>
            <p:ph type="body" sz="quarter" idx="10"/>
          </p:nvPr>
        </p:nvSpPr>
        <p:spPr>
          <a:xfrm>
            <a:off x="519113" y="1948943"/>
            <a:ext cx="2152361" cy="2215991"/>
          </a:xfrm>
        </p:spPr>
        <p:txBody>
          <a:bodyPr/>
          <a:lstStyle/>
          <a:p>
            <a:pPr marL="0" lvl="0">
              <a:spcAft>
                <a:spcPts val="400"/>
              </a:spcAft>
              <a:buNone/>
            </a:pPr>
            <a:r>
              <a:rPr lang="en-US" sz="4000" dirty="0" smtClean="0">
                <a:gradFill>
                  <a:gsLst>
                    <a:gs pos="50000">
                      <a:schemeClr val="tx1"/>
                    </a:gs>
                    <a:gs pos="100000">
                      <a:schemeClr val="tx1"/>
                    </a:gs>
                  </a:gsLst>
                  <a:lin ang="5400000" scaled="0"/>
                </a:gradFill>
              </a:rPr>
              <a:t>Multiple</a:t>
            </a:r>
            <a:br>
              <a:rPr lang="en-US" sz="4000" dirty="0" smtClean="0">
                <a:gradFill>
                  <a:gsLst>
                    <a:gs pos="50000">
                      <a:schemeClr val="tx1"/>
                    </a:gs>
                    <a:gs pos="100000">
                      <a:schemeClr val="tx1"/>
                    </a:gs>
                  </a:gsLst>
                  <a:lin ang="5400000" scaled="0"/>
                </a:gradFill>
              </a:rPr>
            </a:br>
            <a:r>
              <a:rPr lang="en-US" sz="4000" dirty="0" smtClean="0">
                <a:gradFill>
                  <a:gsLst>
                    <a:gs pos="50000">
                      <a:schemeClr val="tx1"/>
                    </a:gs>
                    <a:gs pos="100000">
                      <a:schemeClr val="tx1"/>
                    </a:gs>
                  </a:gsLst>
                  <a:lin ang="5400000" scaled="0"/>
                </a:gradFill>
              </a:rPr>
              <a:t>ways to </a:t>
            </a:r>
            <a:r>
              <a:rPr lang="en-US" sz="4000" dirty="0">
                <a:gradFill>
                  <a:gsLst>
                    <a:gs pos="50000">
                      <a:schemeClr val="tx1"/>
                    </a:gs>
                    <a:gs pos="100000">
                      <a:schemeClr val="tx1"/>
                    </a:gs>
                  </a:gsLst>
                  <a:lin ang="5400000" scaled="0"/>
                </a:gradFill>
              </a:rPr>
              <a:t>E</a:t>
            </a:r>
            <a:r>
              <a:rPr lang="en-US" sz="4000" dirty="0" smtClean="0">
                <a:gradFill>
                  <a:gsLst>
                    <a:gs pos="50000">
                      <a:schemeClr val="tx1"/>
                    </a:gs>
                    <a:gs pos="100000">
                      <a:schemeClr val="tx1"/>
                    </a:gs>
                  </a:gsLst>
                  <a:lin ang="5400000" scaled="0"/>
                </a:gradFill>
              </a:rPr>
              <a:t>valuate </a:t>
            </a:r>
            <a:r>
              <a:rPr lang="en-US" sz="4000" dirty="0">
                <a:gradFill>
                  <a:gsLst>
                    <a:gs pos="50000">
                      <a:schemeClr val="tx1"/>
                    </a:gs>
                    <a:gs pos="100000">
                      <a:schemeClr val="tx1"/>
                    </a:gs>
                  </a:gsLst>
                  <a:lin ang="5400000" scaled="0"/>
                </a:gradFill>
              </a:rPr>
              <a:t>S</a:t>
            </a:r>
            <a:r>
              <a:rPr lang="en-US" sz="4000" dirty="0" smtClean="0">
                <a:gradFill>
                  <a:gsLst>
                    <a:gs pos="50000">
                      <a:schemeClr val="tx1"/>
                    </a:gs>
                    <a:gs pos="100000">
                      <a:schemeClr val="tx1"/>
                    </a:gs>
                  </a:gsLst>
                  <a:lin ang="5400000" scaled="0"/>
                </a:gradFill>
              </a:rPr>
              <a:t>essions</a:t>
            </a:r>
          </a:p>
        </p:txBody>
      </p:sp>
      <p:sp>
        <p:nvSpPr>
          <p:cNvPr id="15" name="Rectangle 14"/>
          <p:cNvSpPr/>
          <p:nvPr/>
        </p:nvSpPr>
        <p:spPr bwMode="auto">
          <a:xfrm>
            <a:off x="9855200" y="0"/>
            <a:ext cx="2333625" cy="6858000"/>
          </a:xfrm>
          <a:prstGeom prst="rect">
            <a:avLst/>
          </a:prstGeom>
          <a:no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822960" tIns="274320" rIns="0" bIns="0" numCol="1" rtlCol="0" anchor="ctr" anchorCtr="0" compatLnSpc="1">
            <a:prstTxWarp prst="textNoShape">
              <a:avLst/>
            </a:prstTxWarp>
          </a:bodyPr>
          <a:lstStyle/>
          <a:p>
            <a:pPr marL="635000" fontAlgn="base">
              <a:lnSpc>
                <a:spcPct val="85000"/>
              </a:lnSpc>
              <a:spcBef>
                <a:spcPct val="0"/>
              </a:spcBef>
              <a:spcAft>
                <a:spcPct val="0"/>
              </a:spcAft>
              <a:defRPr/>
            </a:pPr>
            <a:endParaRPr lang="en-US" sz="4000" spc="-150" dirty="0" smtClean="0">
              <a:ln w="3175">
                <a:noFill/>
              </a:ln>
              <a:solidFill>
                <a:srgbClr val="FFFF00"/>
              </a:solidFill>
              <a:cs typeface="Arial" charset="0"/>
            </a:endParaRPr>
          </a:p>
        </p:txBody>
      </p:sp>
      <p:sp>
        <p:nvSpPr>
          <p:cNvPr id="16" name="Rectangle 15" hidden="1"/>
          <p:cNvSpPr/>
          <p:nvPr/>
        </p:nvSpPr>
        <p:spPr>
          <a:xfrm>
            <a:off x="10207766" y="1484925"/>
            <a:ext cx="1872343" cy="1588127"/>
          </a:xfrm>
          <a:prstGeom prst="rect">
            <a:avLst/>
          </a:prstGeom>
        </p:spPr>
        <p:txBody>
          <a:bodyPr wrap="square">
            <a:spAutoFit/>
          </a:bodyPr>
          <a:lstStyle/>
          <a:p>
            <a:pPr defTabSz="912777">
              <a:lnSpc>
                <a:spcPct val="90000"/>
              </a:lnSpc>
              <a:spcBef>
                <a:spcPct val="30000"/>
              </a:spcBef>
              <a:buClr>
                <a:srgbClr val="FFFFFF"/>
              </a:buClr>
              <a:buSzPct val="95000"/>
            </a:pPr>
            <a:r>
              <a:rPr lang="en-US" kern="0" dirty="0" smtClean="0">
                <a:solidFill>
                  <a:srgbClr val="024981">
                    <a:lumMod val="60000"/>
                    <a:lumOff val="40000"/>
                  </a:srgbClr>
                </a:solidFill>
              </a:rPr>
              <a:t>Be eligible </a:t>
            </a:r>
            <a:br>
              <a:rPr lang="en-US" kern="0" dirty="0" smtClean="0">
                <a:solidFill>
                  <a:srgbClr val="024981">
                    <a:lumMod val="60000"/>
                    <a:lumOff val="40000"/>
                  </a:srgbClr>
                </a:solidFill>
              </a:rPr>
            </a:br>
            <a:r>
              <a:rPr lang="en-US" kern="0" dirty="0" smtClean="0">
                <a:solidFill>
                  <a:srgbClr val="024981">
                    <a:lumMod val="60000"/>
                    <a:lumOff val="40000"/>
                  </a:srgbClr>
                </a:solidFill>
              </a:rPr>
              <a:t>to win great daily prizes and the grand prize of a $5,000 Travel Voucher!</a:t>
            </a:r>
          </a:p>
        </p:txBody>
      </p:sp>
      <p:grpSp>
        <p:nvGrpSpPr>
          <p:cNvPr id="3" name="Group 2"/>
          <p:cNvGrpSpPr/>
          <p:nvPr/>
        </p:nvGrpSpPr>
        <p:grpSpPr>
          <a:xfrm>
            <a:off x="298223" y="5966789"/>
            <a:ext cx="11806361" cy="751663"/>
            <a:chOff x="515937" y="5342167"/>
            <a:chExt cx="11806361" cy="1249172"/>
          </a:xfrm>
        </p:grpSpPr>
        <p:sp>
          <p:nvSpPr>
            <p:cNvPr id="18" name="Bar"/>
            <p:cNvSpPr/>
            <p:nvPr/>
          </p:nvSpPr>
          <p:spPr bwMode="auto">
            <a:xfrm>
              <a:off x="515937" y="5342167"/>
              <a:ext cx="11806361" cy="1174745"/>
            </a:xfrm>
            <a:prstGeom prst="rect">
              <a:avLst/>
            </a:prstGeom>
            <a:noFill/>
            <a:ln w="19050">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000000"/>
                    </a:gs>
                    <a:gs pos="100000">
                      <a:srgbClr val="000000"/>
                    </a:gs>
                  </a:gsLst>
                  <a:lin ang="5400000" scaled="0"/>
                </a:gradFill>
              </a:endParaRPr>
            </a:p>
          </p:txBody>
        </p:sp>
        <p:pic>
          <p:nvPicPr>
            <p:cNvPr id="20" name="Youth Ensemble Atlanta" hidden="1"/>
            <p:cNvPicPr>
              <a:picLocks noChangeAspect="1"/>
            </p:cNvPicPr>
            <p:nvPr/>
          </p:nvPicPr>
          <p:blipFill rotWithShape="1">
            <a:blip r:embed="rId3">
              <a:extLst>
                <a:ext uri="{28A0092B-C50C-407E-A947-70E740481C1C}">
                  <a14:useLocalDpi xmlns:a14="http://schemas.microsoft.com/office/drawing/2010/main" val="0"/>
                </a:ext>
              </a:extLst>
            </a:blip>
            <a:srcRect l="36368" t="355" r="12174" b="2429"/>
            <a:stretch/>
          </p:blipFill>
          <p:spPr>
            <a:xfrm>
              <a:off x="636477" y="5663468"/>
              <a:ext cx="1889098" cy="9278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22" name="Hawaii_seashell"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36857">
            <a:off x="9122269" y="3742684"/>
            <a:ext cx="1739692" cy="1208119"/>
          </a:xfrm>
          <a:prstGeom prst="rect">
            <a:avLst/>
          </a:prstGeom>
          <a:solidFill>
            <a:srgbClr val="FFFFFF">
              <a:shade val="85000"/>
            </a:srgbClr>
          </a:solidFill>
          <a:ln w="1270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aris, France" hidden="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2594" y="3866756"/>
            <a:ext cx="1265011" cy="1686682"/>
          </a:xfrm>
          <a:prstGeom prst="rect">
            <a:avLst/>
          </a:prstGeom>
          <a:solidFill>
            <a:srgbClr val="FFFFFF">
              <a:shade val="85000"/>
            </a:srgbClr>
          </a:solidFill>
          <a:ln w="1270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5" name="Rectangle 24" hidden="1"/>
          <p:cNvSpPr/>
          <p:nvPr/>
        </p:nvSpPr>
        <p:spPr bwMode="auto">
          <a:xfrm>
            <a:off x="7780299" y="2332418"/>
            <a:ext cx="1866357" cy="1866357"/>
          </a:xfrm>
          <a:prstGeom prst="rect">
            <a:avLst/>
          </a:prstGeom>
          <a:solidFill>
            <a:schemeClr val="accent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grpSp>
        <p:nvGrpSpPr>
          <p:cNvPr id="2" name="Group 1"/>
          <p:cNvGrpSpPr>
            <a:grpSpLocks noChangeAspect="1"/>
          </p:cNvGrpSpPr>
          <p:nvPr/>
        </p:nvGrpSpPr>
        <p:grpSpPr>
          <a:xfrm>
            <a:off x="2772289" y="1905000"/>
            <a:ext cx="9189522" cy="4519865"/>
            <a:chOff x="1899172" y="2233440"/>
            <a:chExt cx="7852839" cy="3862418"/>
          </a:xfrm>
        </p:grpSpPr>
        <p:sp>
          <p:nvSpPr>
            <p:cNvPr id="45" name="Rectangle 44"/>
            <p:cNvSpPr/>
            <p:nvPr/>
          </p:nvSpPr>
          <p:spPr bwMode="auto">
            <a:xfrm>
              <a:off x="3879024" y="4218722"/>
              <a:ext cx="1877135" cy="187713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5720" tIns="45720" rIns="45720" bIns="45720" numCol="1" rtlCol="0" anchor="ctr" anchorCtr="0" compatLnSpc="1">
              <a:prstTxWarp prst="textNoShape">
                <a:avLst/>
              </a:prstTxWarp>
            </a:bodyPr>
            <a:lstStyle/>
            <a:p>
              <a:r>
                <a:rPr lang="en-US" sz="2400" b="1" dirty="0">
                  <a:gradFill>
                    <a:gsLst>
                      <a:gs pos="0">
                        <a:srgbClr val="FFFFFF"/>
                      </a:gs>
                      <a:gs pos="100000">
                        <a:srgbClr val="FFFFFF"/>
                      </a:gs>
                    </a:gsLst>
                    <a:lin ang="5400000" scaled="0"/>
                  </a:gradFill>
                  <a:ea typeface="Segoe UI" pitchFamily="34" charset="0"/>
                  <a:cs typeface="Segoe UI" pitchFamily="34" charset="0"/>
                </a:rPr>
                <a:t>Scan the Tag</a:t>
              </a:r>
            </a:p>
            <a:p>
              <a:r>
                <a:rPr lang="en-US" sz="2400" dirty="0">
                  <a:solidFill>
                    <a:srgbClr val="FFFFFF">
                      <a:alpha val="99000"/>
                    </a:srgbClr>
                  </a:solidFill>
                  <a:ea typeface="Segoe UI" pitchFamily="34" charset="0"/>
                  <a:cs typeface="Segoe UI" pitchFamily="34" charset="0"/>
                </a:rPr>
                <a:t>to evaluate this</a:t>
              </a:r>
            </a:p>
            <a:p>
              <a:r>
                <a:rPr lang="en-US" sz="2400" dirty="0">
                  <a:solidFill>
                    <a:srgbClr val="FFFFFF">
                      <a:alpha val="99000"/>
                    </a:srgbClr>
                  </a:solidFill>
                  <a:ea typeface="Segoe UI" pitchFamily="34" charset="0"/>
                  <a:cs typeface="Segoe UI" pitchFamily="34" charset="0"/>
                </a:rPr>
                <a:t>session now </a:t>
              </a:r>
              <a:r>
                <a:rPr lang="en-US" sz="2400" dirty="0" smtClean="0">
                  <a:solidFill>
                    <a:srgbClr val="FFFFFF">
                      <a:alpha val="99000"/>
                    </a:srgbClr>
                  </a:solidFill>
                  <a:ea typeface="Segoe UI" pitchFamily="34" charset="0"/>
                  <a:cs typeface="Segoe UI" pitchFamily="34" charset="0"/>
                </a:rPr>
                <a:t/>
              </a:r>
              <a:br>
                <a:rPr lang="en-US" sz="2400" dirty="0" smtClean="0">
                  <a:solidFill>
                    <a:srgbClr val="FFFFFF">
                      <a:alpha val="99000"/>
                    </a:srgbClr>
                  </a:solidFill>
                  <a:ea typeface="Segoe UI" pitchFamily="34" charset="0"/>
                  <a:cs typeface="Segoe UI" pitchFamily="34" charset="0"/>
                </a:rPr>
              </a:br>
              <a:r>
                <a:rPr lang="en-US" sz="2400" dirty="0" smtClean="0">
                  <a:solidFill>
                    <a:srgbClr val="FFFFFF">
                      <a:alpha val="99000"/>
                    </a:srgbClr>
                  </a:solidFill>
                  <a:ea typeface="Segoe UI" pitchFamily="34" charset="0"/>
                  <a:cs typeface="Segoe UI" pitchFamily="34" charset="0"/>
                </a:rPr>
                <a:t>on </a:t>
              </a:r>
              <a:r>
                <a:rPr lang="en-US" sz="2400" b="1" dirty="0" err="1" smtClean="0">
                  <a:gradFill>
                    <a:gsLst>
                      <a:gs pos="0">
                        <a:srgbClr val="FFFFFF"/>
                      </a:gs>
                      <a:gs pos="100000">
                        <a:srgbClr val="FFFFFF"/>
                      </a:gs>
                    </a:gsLst>
                    <a:lin ang="5400000" scaled="0"/>
                  </a:gradFill>
                  <a:ea typeface="Segoe UI" pitchFamily="34" charset="0"/>
                  <a:cs typeface="Segoe UI" pitchFamily="34" charset="0"/>
                </a:rPr>
                <a:t>myTechEd</a:t>
              </a:r>
              <a:r>
                <a:rPr lang="en-US" sz="2400" b="1" dirty="0" smtClean="0">
                  <a:gradFill>
                    <a:gsLst>
                      <a:gs pos="0">
                        <a:srgbClr val="FFFFFF"/>
                      </a:gs>
                      <a:gs pos="100000">
                        <a:srgbClr val="FFFFFF"/>
                      </a:gs>
                    </a:gsLst>
                    <a:lin ang="5400000" scaled="0"/>
                  </a:gradFill>
                  <a:ea typeface="Segoe UI" pitchFamily="34" charset="0"/>
                  <a:cs typeface="Segoe UI" pitchFamily="34" charset="0"/>
                </a:rPr>
                <a:t> </a:t>
              </a:r>
              <a:r>
                <a:rPr lang="en-US" sz="2400" b="1" dirty="0">
                  <a:gradFill>
                    <a:gsLst>
                      <a:gs pos="0">
                        <a:srgbClr val="FFFFFF"/>
                      </a:gs>
                      <a:gs pos="100000">
                        <a:srgbClr val="FFFFFF"/>
                      </a:gs>
                    </a:gsLst>
                    <a:lin ang="5400000" scaled="0"/>
                  </a:gradFill>
                  <a:ea typeface="Segoe UI" pitchFamily="34" charset="0"/>
                  <a:cs typeface="Segoe UI" pitchFamily="34" charset="0"/>
                </a:rPr>
                <a:t>Mobile</a:t>
              </a:r>
            </a:p>
          </p:txBody>
        </p:sp>
        <p:grpSp>
          <p:nvGrpSpPr>
            <p:cNvPr id="9" name="Group 8"/>
            <p:cNvGrpSpPr/>
            <p:nvPr/>
          </p:nvGrpSpPr>
          <p:grpSpPr>
            <a:xfrm>
              <a:off x="3879023" y="2233443"/>
              <a:ext cx="1877135" cy="1877135"/>
              <a:chOff x="9118243" y="2100785"/>
              <a:chExt cx="1877135" cy="1877135"/>
            </a:xfrm>
          </p:grpSpPr>
          <p:sp>
            <p:nvSpPr>
              <p:cNvPr id="43" name="Rectangle 42"/>
              <p:cNvSpPr/>
              <p:nvPr/>
            </p:nvSpPr>
            <p:spPr bwMode="auto">
              <a:xfrm>
                <a:off x="9118243" y="2100785"/>
                <a:ext cx="1877135" cy="187713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6" name="Freeform 89"/>
              <p:cNvSpPr>
                <a:spLocks noEditPoints="1"/>
              </p:cNvSpPr>
              <p:nvPr/>
            </p:nvSpPr>
            <p:spPr bwMode="black">
              <a:xfrm>
                <a:off x="9338842" y="2504652"/>
                <a:ext cx="1435936" cy="924348"/>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FFFFFF"/>
              </a:solidFill>
              <a:ln>
                <a:noFill/>
              </a:ln>
            </p:spPr>
            <p:txBody>
              <a:bodyPr vert="horz" wrap="square" lIns="0" tIns="41153" rIns="82305" bIns="41153" numCol="1" anchor="t" anchorCtr="0" compatLnSpc="1">
                <a:prstTxWarp prst="textNoShape">
                  <a:avLst/>
                </a:prstTxWarp>
              </a:bodyPr>
              <a:lstStyle/>
              <a:p>
                <a:pPr algn="ctr"/>
                <a:endParaRPr lang="en-US" sz="1600">
                  <a:gradFill>
                    <a:gsLst>
                      <a:gs pos="0">
                        <a:srgbClr val="FFFFFF"/>
                      </a:gs>
                      <a:gs pos="100000">
                        <a:srgbClr val="FFFFFF"/>
                      </a:gs>
                    </a:gsLst>
                    <a:lin ang="5400000" scaled="0"/>
                  </a:gradFill>
                </a:endParaRPr>
              </a:p>
            </p:txBody>
          </p:sp>
        </p:grpSp>
        <p:grpSp>
          <p:nvGrpSpPr>
            <p:cNvPr id="10" name="Group 9"/>
            <p:cNvGrpSpPr/>
            <p:nvPr/>
          </p:nvGrpSpPr>
          <p:grpSpPr>
            <a:xfrm>
              <a:off x="1899173" y="2233440"/>
              <a:ext cx="1877135" cy="1877135"/>
              <a:chOff x="7138393" y="2100782"/>
              <a:chExt cx="1877135" cy="1877135"/>
            </a:xfrm>
          </p:grpSpPr>
          <p:sp>
            <p:nvSpPr>
              <p:cNvPr id="7" name="Rectangle 6"/>
              <p:cNvSpPr/>
              <p:nvPr/>
            </p:nvSpPr>
            <p:spPr bwMode="auto">
              <a:xfrm>
                <a:off x="7138393" y="2100782"/>
                <a:ext cx="1877135" cy="187713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47" name="Group 46"/>
              <p:cNvGrpSpPr/>
              <p:nvPr/>
            </p:nvGrpSpPr>
            <p:grpSpPr bwMode="black">
              <a:xfrm>
                <a:off x="7320762" y="2504652"/>
                <a:ext cx="1534955" cy="924348"/>
                <a:chOff x="863600" y="2393157"/>
                <a:chExt cx="876300" cy="527844"/>
              </a:xfrm>
              <a:solidFill>
                <a:schemeClr val="tx1"/>
              </a:solidFill>
            </p:grpSpPr>
            <p:sp>
              <p:nvSpPr>
                <p:cNvPr id="48" name="Freeform 47"/>
                <p:cNvSpPr>
                  <a:spLocks noEditPoints="1"/>
                </p:cNvSpPr>
                <p:nvPr/>
              </p:nvSpPr>
              <p:spPr bwMode="black">
                <a:xfrm>
                  <a:off x="1521931" y="2481334"/>
                  <a:ext cx="217969" cy="439667"/>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0" tIns="45718" rIns="91436" bIns="45718" numCol="1" rtlCol="0" anchor="ctr" anchorCtr="0" compatLnSpc="1">
                  <a:prstTxWarp prst="textNoShape">
                    <a:avLst/>
                  </a:prstTxWarp>
                </a:bodyPr>
                <a:lstStyle/>
                <a:p>
                  <a:pPr algn="ctr" defTabSz="740740"/>
                  <a:endParaRPr lang="en-US" spc="-122" dirty="0">
                    <a:gradFill>
                      <a:gsLst>
                        <a:gs pos="0">
                          <a:srgbClr val="FFFFFF"/>
                        </a:gs>
                        <a:gs pos="100000">
                          <a:srgbClr val="FFFFFF"/>
                        </a:gs>
                      </a:gsLst>
                      <a:lin ang="5400000" scaled="0"/>
                    </a:gradFill>
                    <a:latin typeface="Segoe Light" pitchFamily="34" charset="0"/>
                  </a:endParaRPr>
                </a:p>
              </p:txBody>
            </p:sp>
            <p:sp>
              <p:nvSpPr>
                <p:cNvPr id="49" name="Freeform 88"/>
                <p:cNvSpPr>
                  <a:spLocks noEditPoints="1"/>
                </p:cNvSpPr>
                <p:nvPr/>
              </p:nvSpPr>
              <p:spPr bwMode="black">
                <a:xfrm>
                  <a:off x="863600" y="2393157"/>
                  <a:ext cx="622300" cy="527844"/>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0" tIns="45718" rIns="91436" bIns="45718" numCol="1" rtlCol="0" anchor="ctr" anchorCtr="0" compatLnSpc="1">
                  <a:prstTxWarp prst="textNoShape">
                    <a:avLst/>
                  </a:prstTxWarp>
                </a:bodyPr>
                <a:lstStyle/>
                <a:p>
                  <a:pPr algn="ctr" defTabSz="740740"/>
                  <a:endParaRPr lang="en-US" spc="-122" dirty="0">
                    <a:gradFill>
                      <a:gsLst>
                        <a:gs pos="0">
                          <a:srgbClr val="FFFFFF"/>
                        </a:gs>
                        <a:gs pos="100000">
                          <a:srgbClr val="FFFFFF"/>
                        </a:gs>
                      </a:gsLst>
                      <a:lin ang="5400000" scaled="0"/>
                    </a:gradFill>
                    <a:latin typeface="Segoe Light" pitchFamily="34" charset="0"/>
                  </a:endParaRPr>
                </a:p>
              </p:txBody>
            </p:sp>
          </p:grpSp>
        </p:grpSp>
        <p:grpSp>
          <p:nvGrpSpPr>
            <p:cNvPr id="11" name="Group 10"/>
            <p:cNvGrpSpPr/>
            <p:nvPr/>
          </p:nvGrpSpPr>
          <p:grpSpPr>
            <a:xfrm>
              <a:off x="1899172" y="4218723"/>
              <a:ext cx="1877135" cy="1877135"/>
              <a:chOff x="7138392" y="4086065"/>
              <a:chExt cx="1877135" cy="1877135"/>
            </a:xfrm>
          </p:grpSpPr>
          <p:sp>
            <p:nvSpPr>
              <p:cNvPr id="44" name="Rectangle 43"/>
              <p:cNvSpPr/>
              <p:nvPr/>
            </p:nvSpPr>
            <p:spPr bwMode="auto">
              <a:xfrm>
                <a:off x="7138392" y="4086065"/>
                <a:ext cx="1877135" cy="187713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2647" y="4337680"/>
                <a:ext cx="715574" cy="1373903"/>
              </a:xfrm>
              <a:prstGeom prst="rect">
                <a:avLst/>
              </a:prstGeom>
            </p:spPr>
          </p:pic>
        </p:grpSp>
        <p:pic>
          <p:nvPicPr>
            <p:cNvPr id="28"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889597" y="2233443"/>
              <a:ext cx="3862414" cy="3862415"/>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2" descr="C:\Users\Jordan\Desktop\TechEd_2012\TechEd-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5241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childTnLst>
                                </p:cTn>
                              </p:par>
                              <p:par>
                                <p:cTn id="8" presetID="42"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anim calcmode="lin" valueType="num">
                                      <p:cBhvr>
                                        <p:cTn id="11" dur="500" fill="hold"/>
                                        <p:tgtEl>
                                          <p:spTgt spid="22"/>
                                        </p:tgtEl>
                                        <p:attrNameLst>
                                          <p:attrName>ppt_x</p:attrName>
                                        </p:attrNameLst>
                                      </p:cBhvr>
                                      <p:tavLst>
                                        <p:tav tm="0">
                                          <p:val>
                                            <p:strVal val="#ppt_x"/>
                                          </p:val>
                                        </p:tav>
                                        <p:tav tm="100000">
                                          <p:val>
                                            <p:strVal val="#ppt_x"/>
                                          </p:val>
                                        </p:tav>
                                      </p:tavLst>
                                    </p:anim>
                                    <p:anim calcmode="lin" valueType="num">
                                      <p:cBhvr>
                                        <p:cTn id="12" dur="500" fill="hold"/>
                                        <p:tgtEl>
                                          <p:spTgt spid="22"/>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anim calcmode="lin" valueType="num">
                                      <p:cBhvr>
                                        <p:cTn id="16" dur="500" fill="hold"/>
                                        <p:tgtEl>
                                          <p:spTgt spid="24"/>
                                        </p:tgtEl>
                                        <p:attrNameLst>
                                          <p:attrName>ppt_x</p:attrName>
                                        </p:attrNameLst>
                                      </p:cBhvr>
                                      <p:tavLst>
                                        <p:tav tm="0">
                                          <p:val>
                                            <p:strVal val="#ppt_x"/>
                                          </p:val>
                                        </p:tav>
                                        <p:tav tm="100000">
                                          <p:val>
                                            <p:strVal val="#ppt_x"/>
                                          </p:val>
                                        </p:tav>
                                      </p:tavLst>
                                    </p:anim>
                                    <p:anim calcmode="lin" valueType="num">
                                      <p:cBhvr>
                                        <p:cTn id="17" dur="500" fill="hold"/>
                                        <p:tgtEl>
                                          <p:spTgt spid="24"/>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rgbClr val="FFFFFF"/>
                    </a:gs>
                    <a:gs pos="100000">
                      <a:srgbClr val="FFFFFF"/>
                    </a:gs>
                  </a:gsLst>
                  <a:lin ang="5400000" scaled="0"/>
                </a:gradFill>
                <a:cs typeface="Arial" charset="0"/>
              </a:rPr>
              <a:t>© </a:t>
            </a:r>
            <a:r>
              <a:rPr lang="en-US" sz="700" dirty="0" smtClean="0">
                <a:gradFill>
                  <a:gsLst>
                    <a:gs pos="0">
                      <a:srgbClr val="FFFFFF"/>
                    </a:gs>
                    <a:gs pos="100000">
                      <a:srgbClr val="FFFFFF"/>
                    </a:gs>
                  </a:gsLst>
                  <a:lin ang="5400000" scaled="0"/>
                </a:gradFill>
                <a:cs typeface="Arial" charset="0"/>
              </a:rPr>
              <a:t>2012 Microsoft </a:t>
            </a:r>
            <a:r>
              <a:rPr lang="en-US" sz="700" dirty="0">
                <a:gradFill>
                  <a:gsLst>
                    <a:gs pos="0">
                      <a:srgbClr val="FFFFFF"/>
                    </a:gs>
                    <a:gs pos="100000">
                      <a:srgbClr val="FFFFFF"/>
                    </a:gs>
                  </a:gsLst>
                  <a:lin ang="5400000" scaled="0"/>
                </a:gradFill>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rgbClr val="FFFFFF"/>
                    </a:gs>
                    <a:gs pos="100000">
                      <a:srgbClr val="FFFFFF"/>
                    </a:gs>
                  </a:gsLst>
                  <a:lin ang="5400000" scaled="0"/>
                </a:gra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rgbClr val="FFFFFF"/>
                    </a:gs>
                    <a:gs pos="100000">
                      <a:srgbClr val="FFFFFF"/>
                    </a:gs>
                  </a:gsLst>
                  <a:lin ang="5400000" scaled="0"/>
                </a:gradFill>
                <a:cs typeface="Arial" charset="0"/>
              </a:rPr>
              <a:t/>
            </a:r>
            <a:br>
              <a:rPr lang="en-US" sz="700" dirty="0" smtClean="0">
                <a:gradFill>
                  <a:gsLst>
                    <a:gs pos="0">
                      <a:srgbClr val="FFFFFF"/>
                    </a:gs>
                    <a:gs pos="100000">
                      <a:srgbClr val="FFFFFF"/>
                    </a:gs>
                  </a:gsLst>
                  <a:lin ang="5400000" scaled="0"/>
                </a:gradFill>
                <a:cs typeface="Arial" charset="0"/>
              </a:rPr>
            </a:br>
            <a:r>
              <a:rPr lang="en-US" sz="700" dirty="0" smtClean="0">
                <a:gradFill>
                  <a:gsLst>
                    <a:gs pos="0">
                      <a:srgbClr val="FFFFFF"/>
                    </a:gs>
                    <a:gs pos="100000">
                      <a:srgbClr val="FFFFFF"/>
                    </a:gs>
                  </a:gsLst>
                  <a:lin ang="5400000" scaled="0"/>
                </a:gradFill>
                <a:cs typeface="Arial" charset="0"/>
              </a:rPr>
              <a:t>part </a:t>
            </a:r>
            <a:r>
              <a:rPr lang="en-US" sz="700" dirty="0">
                <a:gradFill>
                  <a:gsLst>
                    <a:gs pos="0">
                      <a:srgbClr val="FFFFFF"/>
                    </a:gs>
                    <a:gs pos="100000">
                      <a:srgbClr val="FFFFFF"/>
                    </a:gs>
                  </a:gsLst>
                  <a:lin ang="5400000" scaled="0"/>
                </a:gradFill>
                <a:cs typeface="Arial" charset="0"/>
              </a:rPr>
              <a:t>of Microsoft, and Microsoft cannot guarantee the accuracy of any information provided after the date of this presentation.  </a:t>
            </a:r>
            <a:r>
              <a:rPr lang="en-US" sz="700" dirty="0" smtClean="0">
                <a:gradFill>
                  <a:gsLst>
                    <a:gs pos="0">
                      <a:srgbClr val="FFFFFF"/>
                    </a:gs>
                    <a:gs pos="100000">
                      <a:srgbClr val="FFFFFF"/>
                    </a:gs>
                  </a:gsLst>
                  <a:lin ang="5400000" scaled="0"/>
                </a:gradFill>
                <a:cs typeface="Arial" charset="0"/>
              </a:rPr>
              <a:t>MICROSOFT </a:t>
            </a:r>
            <a:r>
              <a:rPr lang="en-US" sz="700" dirty="0">
                <a:gradFill>
                  <a:gsLst>
                    <a:gs pos="0">
                      <a:srgbClr val="FFFFFF"/>
                    </a:gs>
                    <a:gs pos="100000">
                      <a:srgbClr val="FFFFFF"/>
                    </a:gs>
                  </a:gsLst>
                  <a:lin ang="5400000" scaled="0"/>
                </a:gradFill>
                <a:cs typeface="Arial" charset="0"/>
              </a:rPr>
              <a:t>MAKES NO WARRANTIES, EXPRESS, IMPLIED OR STATUTORY, AS TO THE INFORMATION IN THIS PRESENTATION.</a:t>
            </a:r>
          </a:p>
        </p:txBody>
      </p:sp>
    </p:spTree>
    <p:extLst>
      <p:ext uri="{BB962C8B-B14F-4D97-AF65-F5344CB8AC3E}">
        <p14:creationId xmlns:p14="http://schemas.microsoft.com/office/powerpoint/2010/main" val="3712459681"/>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2998263"/>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BizTalk Server feature enhancements</a:t>
            </a:r>
            <a:endParaRPr lang="en-US" dirty="0"/>
          </a:p>
        </p:txBody>
      </p:sp>
      <p:sp>
        <p:nvSpPr>
          <p:cNvPr id="5" name="Text Placeholder 4"/>
          <p:cNvSpPr>
            <a:spLocks noGrp="1"/>
          </p:cNvSpPr>
          <p:nvPr>
            <p:ph type="body" sz="quarter" idx="10"/>
          </p:nvPr>
        </p:nvSpPr>
        <p:spPr>
          <a:xfrm>
            <a:off x="519113" y="1066800"/>
            <a:ext cx="11149013" cy="5201424"/>
          </a:xfrm>
        </p:spPr>
        <p:txBody>
          <a:bodyPr/>
          <a:lstStyle/>
          <a:p>
            <a:r>
              <a:rPr lang="en-US" dirty="0" smtClean="0"/>
              <a:t>Platform Update: </a:t>
            </a:r>
            <a:r>
              <a:rPr lang="en-US" spc="-70" dirty="0" smtClean="0"/>
              <a:t>support for </a:t>
            </a:r>
            <a:r>
              <a:rPr lang="en-US" spc="-70" dirty="0"/>
              <a:t>Visual Studio 2012, </a:t>
            </a:r>
            <a:r>
              <a:rPr lang="en-US" spc="-70" dirty="0" smtClean="0"/>
              <a:t>Windows 8 Server, SQL Server 2012, Office 15 and System Center 2012  </a:t>
            </a:r>
          </a:p>
          <a:p>
            <a:r>
              <a:rPr lang="en-US" dirty="0" smtClean="0"/>
              <a:t>B2B enhancements to support the latest standards natively</a:t>
            </a:r>
          </a:p>
          <a:p>
            <a:pPr lvl="1"/>
            <a:r>
              <a:rPr lang="en-US" spc="-30" dirty="0" smtClean="0"/>
              <a:t>HL7 </a:t>
            </a:r>
            <a:r>
              <a:rPr lang="en-US" spc="-30" dirty="0"/>
              <a:t>2.5.1, </a:t>
            </a:r>
            <a:r>
              <a:rPr lang="en-US" spc="-30" dirty="0" smtClean="0"/>
              <a:t>2.6</a:t>
            </a:r>
          </a:p>
          <a:p>
            <a:pPr lvl="1"/>
            <a:r>
              <a:rPr lang="en-US" spc="-30" dirty="0" smtClean="0"/>
              <a:t>SWIFT  </a:t>
            </a:r>
            <a:r>
              <a:rPr lang="en-US" spc="-30" dirty="0"/>
              <a:t>2012 </a:t>
            </a:r>
            <a:r>
              <a:rPr lang="en-US" spc="-30" dirty="0" smtClean="0"/>
              <a:t>Message Pack</a:t>
            </a:r>
          </a:p>
          <a:p>
            <a:pPr lvl="1"/>
            <a:r>
              <a:rPr lang="en-US" spc="-30" dirty="0" smtClean="0"/>
              <a:t>X12 </a:t>
            </a:r>
            <a:r>
              <a:rPr lang="en-US" spc="-30" dirty="0"/>
              <a:t>5030+, EDIFACT D05B</a:t>
            </a:r>
            <a:r>
              <a:rPr lang="en-US" spc="-30" dirty="0" smtClean="0"/>
              <a:t>+</a:t>
            </a:r>
          </a:p>
          <a:p>
            <a:r>
              <a:rPr lang="en-US" spc="-30" dirty="0"/>
              <a:t>Better performance </a:t>
            </a:r>
          </a:p>
          <a:p>
            <a:pPr lvl="1"/>
            <a:r>
              <a:rPr lang="en-IN" spc="-30" dirty="0"/>
              <a:t>Multi-fold improvements ordered send port scenarios </a:t>
            </a:r>
          </a:p>
          <a:p>
            <a:pPr lvl="1"/>
            <a:r>
              <a:rPr lang="en-IN" spc="-30" dirty="0"/>
              <a:t>Improvements to the performance of dynamic send ports and ESB, via host handler association of send ports</a:t>
            </a:r>
          </a:p>
          <a:p>
            <a:pPr lvl="1"/>
            <a:r>
              <a:rPr lang="en-IN" spc="-30" dirty="0" smtClean="0"/>
              <a:t>MLLP adapter performance </a:t>
            </a:r>
          </a:p>
        </p:txBody>
      </p:sp>
    </p:spTree>
    <p:extLst>
      <p:ext uri="{BB962C8B-B14F-4D97-AF65-F5344CB8AC3E}">
        <p14:creationId xmlns:p14="http://schemas.microsoft.com/office/powerpoint/2010/main" val="2788475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BizTalk Server 2010 R2 (continued)</a:t>
            </a:r>
            <a:endParaRPr lang="en-US" dirty="0"/>
          </a:p>
        </p:txBody>
      </p:sp>
      <p:sp>
        <p:nvSpPr>
          <p:cNvPr id="5" name="Text Placeholder 4"/>
          <p:cNvSpPr>
            <a:spLocks noGrp="1"/>
          </p:cNvSpPr>
          <p:nvPr>
            <p:ph type="body" sz="quarter" idx="10"/>
          </p:nvPr>
        </p:nvSpPr>
        <p:spPr>
          <a:xfrm>
            <a:off x="519113" y="1066800"/>
            <a:ext cx="11149013" cy="4370427"/>
          </a:xfrm>
        </p:spPr>
        <p:txBody>
          <a:bodyPr/>
          <a:lstStyle/>
          <a:p>
            <a:r>
              <a:rPr lang="en-IN" spc="-30" dirty="0"/>
              <a:t>Better manageability</a:t>
            </a:r>
          </a:p>
          <a:p>
            <a:pPr lvl="1"/>
            <a:r>
              <a:rPr lang="en-US" spc="-30" dirty="0" smtClean="0"/>
              <a:t>Visualize BizTalk artifact dependencies in </a:t>
            </a:r>
            <a:r>
              <a:rPr lang="en-US" spc="-30" dirty="0"/>
              <a:t>BizTalk Admin console</a:t>
            </a:r>
            <a:endParaRPr lang="en-US" dirty="0"/>
          </a:p>
          <a:p>
            <a:pPr lvl="1"/>
            <a:r>
              <a:rPr lang="en-IN" spc="-30" dirty="0"/>
              <a:t>ESB Toolkit as core part of BizTalk setup and product</a:t>
            </a:r>
          </a:p>
          <a:p>
            <a:r>
              <a:rPr lang="en-US" spc="-30" dirty="0" smtClean="0"/>
              <a:t>Improved Connectivity</a:t>
            </a:r>
          </a:p>
          <a:p>
            <a:pPr lvl="1"/>
            <a:r>
              <a:rPr lang="en-IN" spc="-30" dirty="0"/>
              <a:t>Consume REST services directly in BizTalk</a:t>
            </a:r>
          </a:p>
          <a:p>
            <a:pPr lvl="1"/>
            <a:r>
              <a:rPr lang="en-IN" spc="-30" dirty="0"/>
              <a:t>Simplified SharePoint integration experience</a:t>
            </a:r>
          </a:p>
          <a:p>
            <a:pPr lvl="1"/>
            <a:r>
              <a:rPr lang="en-IN" spc="-30" dirty="0"/>
              <a:t>Improvements to existing </a:t>
            </a:r>
            <a:r>
              <a:rPr lang="en-IN" spc="-30" dirty="0" smtClean="0"/>
              <a:t>adapters (e.g., HIS, SMTP)</a:t>
            </a:r>
          </a:p>
          <a:p>
            <a:pPr lvl="1"/>
            <a:r>
              <a:rPr lang="en-IN" spc="-30" dirty="0" smtClean="0"/>
              <a:t>Easy connectivity to Azure Service Bus relay, queues and topics</a:t>
            </a:r>
          </a:p>
          <a:p>
            <a:r>
              <a:rPr lang="en-IN" spc="-30" dirty="0"/>
              <a:t>a</a:t>
            </a:r>
            <a:r>
              <a:rPr lang="en-IN" spc="-30" dirty="0" smtClean="0"/>
              <a:t>nd BizTalk running in Azure… </a:t>
            </a:r>
            <a:endParaRPr lang="en-IN" spc="-30" dirty="0"/>
          </a:p>
        </p:txBody>
      </p:sp>
    </p:spTree>
    <p:extLst>
      <p:ext uri="{BB962C8B-B14F-4D97-AF65-F5344CB8AC3E}">
        <p14:creationId xmlns:p14="http://schemas.microsoft.com/office/powerpoint/2010/main" val="33223180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17525" y="2886075"/>
            <a:ext cx="6620254" cy="1329595"/>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sz="9600" dirty="0" smtClean="0">
                <a:gradFill flip="none" rotWithShape="1">
                  <a:gsLst>
                    <a:gs pos="0">
                      <a:srgbClr val="FFFFFF"/>
                    </a:gs>
                    <a:gs pos="86000">
                      <a:srgbClr val="FFFFFF"/>
                    </a:gs>
                  </a:gsLst>
                  <a:lin ang="5400000" scaled="0"/>
                  <a:tileRect/>
                </a:gradFill>
                <a:latin typeface="Segoe UI Light" pitchFamily="34" charset="0"/>
              </a:rPr>
              <a:t>BizTalk IaaS</a:t>
            </a:r>
            <a:endParaRPr sz="9600" dirty="0">
              <a:gradFill flip="none" rotWithShape="1">
                <a:gsLst>
                  <a:gs pos="0">
                    <a:srgbClr val="FFFFFF"/>
                  </a:gs>
                  <a:gs pos="86000">
                    <a:srgbClr val="FFFFFF"/>
                  </a:gs>
                </a:gsLst>
                <a:lin ang="5400000" scaled="0"/>
                <a:tileRect/>
              </a:gradFill>
              <a:latin typeface="Segoe UI Light" pitchFamily="34" charset="0"/>
            </a:endParaRPr>
          </a:p>
        </p:txBody>
      </p:sp>
    </p:spTree>
    <p:extLst>
      <p:ext uri="{BB962C8B-B14F-4D97-AF65-F5344CB8AC3E}">
        <p14:creationId xmlns:p14="http://schemas.microsoft.com/office/powerpoint/2010/main" val="258263985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BizTalk in Azure IaaS</a:t>
            </a:r>
            <a:endParaRPr lang="en-US" dirty="0"/>
          </a:p>
        </p:txBody>
      </p:sp>
      <p:sp>
        <p:nvSpPr>
          <p:cNvPr id="3" name="Text Placeholder 2"/>
          <p:cNvSpPr>
            <a:spLocks noGrp="1"/>
          </p:cNvSpPr>
          <p:nvPr>
            <p:ph type="body" sz="quarter" idx="10"/>
          </p:nvPr>
        </p:nvSpPr>
        <p:spPr>
          <a:xfrm>
            <a:off x="519113" y="1085850"/>
            <a:ext cx="11149013" cy="4364272"/>
          </a:xfrm>
        </p:spPr>
        <p:txBody>
          <a:bodyPr/>
          <a:lstStyle/>
          <a:p>
            <a:pPr marL="285750" defTabSz="1088571"/>
            <a:r>
              <a:rPr lang="en-US" dirty="0"/>
              <a:t>Use </a:t>
            </a:r>
            <a:r>
              <a:rPr lang="en-US" dirty="0" smtClean="0"/>
              <a:t>Case: first step in Cloud adoption</a:t>
            </a:r>
            <a:endParaRPr lang="en-US" dirty="0"/>
          </a:p>
          <a:p>
            <a:pPr marL="685800" lvl="1" defTabSz="1088571"/>
            <a:r>
              <a:rPr lang="en-US" dirty="0"/>
              <a:t>Eliminate HW procurement lead times</a:t>
            </a:r>
          </a:p>
          <a:p>
            <a:pPr marL="685800" lvl="1" defTabSz="1088571"/>
            <a:r>
              <a:rPr lang="en-US" dirty="0"/>
              <a:t>Reduce </a:t>
            </a:r>
            <a:r>
              <a:rPr lang="en-US" dirty="0" smtClean="0"/>
              <a:t>time &amp; </a:t>
            </a:r>
            <a:r>
              <a:rPr lang="en-US" dirty="0"/>
              <a:t>cost to setup and maintain </a:t>
            </a:r>
            <a:r>
              <a:rPr lang="en-US" dirty="0" smtClean="0"/>
              <a:t>BizTalk environments</a:t>
            </a:r>
          </a:p>
          <a:p>
            <a:pPr marL="685800" lvl="1" defTabSz="1088571"/>
            <a:r>
              <a:rPr lang="en-US" dirty="0" smtClean="0"/>
              <a:t>Move applications from on-premises to Azure or back</a:t>
            </a:r>
            <a:endParaRPr lang="en-US" dirty="0"/>
          </a:p>
          <a:p>
            <a:r>
              <a:rPr lang="en-US" dirty="0"/>
              <a:t>Experience</a:t>
            </a:r>
          </a:p>
          <a:p>
            <a:pPr lvl="2"/>
            <a:r>
              <a:rPr lang="en-US" dirty="0" smtClean="0"/>
              <a:t>Provision </a:t>
            </a:r>
            <a:r>
              <a:rPr lang="en-US" dirty="0"/>
              <a:t>a </a:t>
            </a:r>
            <a:r>
              <a:rPr lang="en-US" dirty="0" smtClean="0"/>
              <a:t>simple BizTalk </a:t>
            </a:r>
            <a:r>
              <a:rPr lang="en-US" dirty="0"/>
              <a:t>developer environment </a:t>
            </a:r>
            <a:r>
              <a:rPr lang="en-US" dirty="0" smtClean="0"/>
              <a:t>or a multi-node test environment on </a:t>
            </a:r>
            <a:r>
              <a:rPr lang="en-US" dirty="0"/>
              <a:t>Azure </a:t>
            </a:r>
          </a:p>
          <a:p>
            <a:pPr lvl="2"/>
            <a:r>
              <a:rPr lang="en-US" dirty="0"/>
              <a:t>Configure BizTalk &amp; SQL IaaS</a:t>
            </a:r>
          </a:p>
          <a:p>
            <a:pPr lvl="2"/>
            <a:r>
              <a:rPr lang="en-US" dirty="0"/>
              <a:t>Develop integration applications, deploy and </a:t>
            </a:r>
            <a:r>
              <a:rPr lang="en-US" dirty="0" smtClean="0"/>
              <a:t>test</a:t>
            </a:r>
            <a:endParaRPr lang="en-US" dirty="0"/>
          </a:p>
          <a:p>
            <a:pPr lvl="2"/>
            <a:r>
              <a:rPr lang="en-US" dirty="0" smtClean="0"/>
              <a:t>Deploy BizTalk </a:t>
            </a:r>
            <a:r>
              <a:rPr lang="en-US" dirty="0"/>
              <a:t>solutions developed on-premise or in </a:t>
            </a:r>
            <a:r>
              <a:rPr lang="en-US" dirty="0" smtClean="0"/>
              <a:t>IaaS</a:t>
            </a:r>
            <a:endParaRPr lang="en-US" dirty="0"/>
          </a:p>
        </p:txBody>
      </p:sp>
    </p:spTree>
    <p:extLst>
      <p:ext uri="{BB962C8B-B14F-4D97-AF65-F5344CB8AC3E}">
        <p14:creationId xmlns:p14="http://schemas.microsoft.com/office/powerpoint/2010/main" val="19642656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bwMode="auto">
          <a:xfrm>
            <a:off x="7256395" y="1251747"/>
            <a:ext cx="4647948" cy="3159527"/>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000" dirty="0">
                <a:solidFill>
                  <a:srgbClr val="FFFFFF">
                    <a:alpha val="98824"/>
                  </a:srgbClr>
                </a:solidFill>
                <a:ea typeface="Segoe UI" pitchFamily="34" charset="0"/>
                <a:cs typeface="Segoe UI" pitchFamily="34" charset="0"/>
              </a:rPr>
              <a:t>On-demand </a:t>
            </a:r>
            <a:r>
              <a:rPr lang="en-US" sz="2000" dirty="0" smtClean="0">
                <a:solidFill>
                  <a:srgbClr val="FFFFFF">
                    <a:alpha val="98824"/>
                  </a:srgbClr>
                </a:solidFill>
                <a:ea typeface="Segoe UI" pitchFamily="34" charset="0"/>
                <a:cs typeface="Segoe UI" pitchFamily="34" charset="0"/>
              </a:rPr>
              <a:t>test environment</a:t>
            </a:r>
            <a:endParaRPr lang="en-US" sz="2000" dirty="0">
              <a:solidFill>
                <a:srgbClr val="FFFFFF">
                  <a:alpha val="98824"/>
                </a:srgbClr>
              </a:solidFill>
              <a:ea typeface="Segoe UI" pitchFamily="34" charset="0"/>
              <a:cs typeface="Segoe UI" pitchFamily="34" charset="0"/>
            </a:endParaRPr>
          </a:p>
        </p:txBody>
      </p:sp>
      <p:sp>
        <p:nvSpPr>
          <p:cNvPr id="40" name="Rectangle 39"/>
          <p:cNvSpPr/>
          <p:nvPr/>
        </p:nvSpPr>
        <p:spPr bwMode="auto">
          <a:xfrm>
            <a:off x="7263952" y="1668076"/>
            <a:ext cx="4046031" cy="2598420"/>
          </a:xfrm>
          <a:prstGeom prst="rect">
            <a:avLst/>
          </a:prstGeom>
          <a:solidFill>
            <a:schemeClr val="accent5">
              <a:lumMod val="60000"/>
              <a:lumOff val="4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000" dirty="0">
                <a:solidFill>
                  <a:srgbClr val="FFFFFF">
                    <a:alpha val="98824"/>
                  </a:srgbClr>
                </a:solidFill>
                <a:ea typeface="Segoe UI" pitchFamily="34" charset="0"/>
                <a:cs typeface="Segoe UI" pitchFamily="34" charset="0"/>
              </a:rPr>
              <a:t>Azure Data Center</a:t>
            </a:r>
          </a:p>
        </p:txBody>
      </p:sp>
      <p:sp>
        <p:nvSpPr>
          <p:cNvPr id="2"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US">
              <a:solidFill>
                <a:srgbClr val="FFFFFF"/>
              </a:solidFill>
            </a:endParaRPr>
          </a:p>
        </p:txBody>
      </p:sp>
      <p:sp>
        <p:nvSpPr>
          <p:cNvPr id="6" name="Rectangle 5"/>
          <p:cNvSpPr/>
          <p:nvPr/>
        </p:nvSpPr>
        <p:spPr bwMode="auto">
          <a:xfrm>
            <a:off x="7281607" y="2151579"/>
            <a:ext cx="3550023" cy="1984041"/>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useBgFill="1">
        <p:nvSpPr>
          <p:cNvPr id="7" name="Rectangle 6"/>
          <p:cNvSpPr/>
          <p:nvPr/>
        </p:nvSpPr>
        <p:spPr bwMode="auto">
          <a:xfrm>
            <a:off x="5219329" y="3470791"/>
            <a:ext cx="1504950" cy="266700"/>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8" name="Rectangle 7"/>
          <p:cNvSpPr/>
          <p:nvPr/>
        </p:nvSpPr>
        <p:spPr bwMode="auto">
          <a:xfrm>
            <a:off x="990600" y="5362575"/>
            <a:ext cx="361950" cy="36195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ea typeface="Segoe UI" pitchFamily="34" charset="0"/>
                <a:cs typeface="Segoe UI" pitchFamily="34" charset="0"/>
              </a:rPr>
              <a:t>1</a:t>
            </a:r>
          </a:p>
        </p:txBody>
      </p:sp>
      <p:sp>
        <p:nvSpPr>
          <p:cNvPr id="9" name="Rectangle 8"/>
          <p:cNvSpPr/>
          <p:nvPr/>
        </p:nvSpPr>
        <p:spPr bwMode="auto">
          <a:xfrm>
            <a:off x="990600" y="5791200"/>
            <a:ext cx="361950" cy="36195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ea typeface="Segoe UI" pitchFamily="34" charset="0"/>
                <a:cs typeface="Segoe UI" pitchFamily="34" charset="0"/>
              </a:rPr>
              <a:t>2</a:t>
            </a:r>
          </a:p>
        </p:txBody>
      </p:sp>
      <p:sp>
        <p:nvSpPr>
          <p:cNvPr id="10" name="Rectangle 9"/>
          <p:cNvSpPr/>
          <p:nvPr/>
        </p:nvSpPr>
        <p:spPr bwMode="auto">
          <a:xfrm>
            <a:off x="990600" y="6233473"/>
            <a:ext cx="361950" cy="36195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ea typeface="Segoe UI" pitchFamily="34" charset="0"/>
                <a:cs typeface="Segoe UI" pitchFamily="34" charset="0"/>
              </a:rPr>
              <a:t>3</a:t>
            </a:r>
          </a:p>
        </p:txBody>
      </p:sp>
      <p:sp>
        <p:nvSpPr>
          <p:cNvPr id="11" name="Rectangle 10"/>
          <p:cNvSpPr/>
          <p:nvPr/>
        </p:nvSpPr>
        <p:spPr bwMode="auto">
          <a:xfrm>
            <a:off x="1417637" y="5362575"/>
            <a:ext cx="4383088" cy="36195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600" dirty="0" smtClean="0">
                <a:solidFill>
                  <a:srgbClr val="FFFFFF">
                    <a:alpha val="98824"/>
                  </a:srgbClr>
                </a:solidFill>
                <a:ea typeface="Segoe UI" pitchFamily="34" charset="0"/>
                <a:cs typeface="Segoe UI" pitchFamily="34" charset="0"/>
              </a:rPr>
              <a:t>User logs into Azure Portal</a:t>
            </a:r>
          </a:p>
        </p:txBody>
      </p:sp>
      <p:sp>
        <p:nvSpPr>
          <p:cNvPr id="12" name="Rectangle 11"/>
          <p:cNvSpPr/>
          <p:nvPr/>
        </p:nvSpPr>
        <p:spPr bwMode="auto">
          <a:xfrm>
            <a:off x="1417637" y="6247121"/>
            <a:ext cx="4383088" cy="36195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600" dirty="0" smtClean="0">
                <a:solidFill>
                  <a:srgbClr val="FFFFFF">
                    <a:alpha val="98824"/>
                  </a:srgbClr>
                </a:solidFill>
                <a:ea typeface="Segoe UI" pitchFamily="34" charset="0"/>
                <a:cs typeface="Segoe UI" pitchFamily="34" charset="0"/>
              </a:rPr>
              <a:t>User specifies BizTalk environment topology, and adds them to an existing virtual network</a:t>
            </a:r>
          </a:p>
        </p:txBody>
      </p:sp>
      <p:sp>
        <p:nvSpPr>
          <p:cNvPr id="13" name="Rectangle 12"/>
          <p:cNvSpPr/>
          <p:nvPr/>
        </p:nvSpPr>
        <p:spPr bwMode="auto">
          <a:xfrm>
            <a:off x="1417637" y="5791200"/>
            <a:ext cx="4383088" cy="36195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600" dirty="0" smtClean="0">
                <a:solidFill>
                  <a:srgbClr val="FFFFFF">
                    <a:alpha val="98824"/>
                  </a:srgbClr>
                </a:solidFill>
                <a:ea typeface="Segoe UI" pitchFamily="34" charset="0"/>
                <a:cs typeface="Segoe UI" pitchFamily="34" charset="0"/>
              </a:rPr>
              <a:t>User creates a new VM and selects BizTalk Server stock image</a:t>
            </a:r>
          </a:p>
        </p:txBody>
      </p:sp>
      <p:sp>
        <p:nvSpPr>
          <p:cNvPr id="14" name="Rectangle 13"/>
          <p:cNvSpPr/>
          <p:nvPr/>
        </p:nvSpPr>
        <p:spPr bwMode="auto">
          <a:xfrm>
            <a:off x="6094413" y="5791200"/>
            <a:ext cx="361950" cy="36195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ea typeface="Segoe UI" pitchFamily="34" charset="0"/>
                <a:cs typeface="Segoe UI" pitchFamily="34" charset="0"/>
              </a:rPr>
              <a:t>5</a:t>
            </a:r>
          </a:p>
        </p:txBody>
      </p:sp>
      <p:sp>
        <p:nvSpPr>
          <p:cNvPr id="15" name="Rectangle 14"/>
          <p:cNvSpPr/>
          <p:nvPr/>
        </p:nvSpPr>
        <p:spPr bwMode="auto">
          <a:xfrm>
            <a:off x="6521450" y="6010432"/>
            <a:ext cx="4383088" cy="36195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600" dirty="0" smtClean="0">
                <a:solidFill>
                  <a:srgbClr val="FFFFFF">
                    <a:alpha val="98824"/>
                  </a:srgbClr>
                </a:solidFill>
                <a:ea typeface="Segoe UI" pitchFamily="34" charset="0"/>
                <a:cs typeface="Segoe UI" pitchFamily="34" charset="0"/>
              </a:rPr>
              <a:t>User logs into the provisioned VM which has BizTalk installed and configured, and starts using it</a:t>
            </a:r>
          </a:p>
        </p:txBody>
      </p:sp>
      <p:sp>
        <p:nvSpPr>
          <p:cNvPr id="16" name="Freeform 53"/>
          <p:cNvSpPr>
            <a:spLocks noEditPoints="1"/>
          </p:cNvSpPr>
          <p:nvPr/>
        </p:nvSpPr>
        <p:spPr bwMode="black">
          <a:xfrm>
            <a:off x="1860989" y="286271"/>
            <a:ext cx="821682" cy="833340"/>
          </a:xfrm>
          <a:custGeom>
            <a:avLst/>
            <a:gdLst>
              <a:gd name="T0" fmla="*/ 466 w 1443"/>
              <a:gd name="T1" fmla="*/ 0 h 1627"/>
              <a:gd name="T2" fmla="*/ 466 w 1443"/>
              <a:gd name="T3" fmla="*/ 294 h 1627"/>
              <a:gd name="T4" fmla="*/ 0 w 1443"/>
              <a:gd name="T5" fmla="*/ 1173 h 1627"/>
              <a:gd name="T6" fmla="*/ 48 w 1443"/>
              <a:gd name="T7" fmla="*/ 1230 h 1627"/>
              <a:gd name="T8" fmla="*/ 186 w 1443"/>
              <a:gd name="T9" fmla="*/ 1363 h 1627"/>
              <a:gd name="T10" fmla="*/ 210 w 1443"/>
              <a:gd name="T11" fmla="*/ 1455 h 1627"/>
              <a:gd name="T12" fmla="*/ 31 w 1443"/>
              <a:gd name="T13" fmla="*/ 1545 h 1627"/>
              <a:gd name="T14" fmla="*/ 49 w 1443"/>
              <a:gd name="T15" fmla="*/ 1554 h 1627"/>
              <a:gd name="T16" fmla="*/ 61 w 1443"/>
              <a:gd name="T17" fmla="*/ 1620 h 1627"/>
              <a:gd name="T18" fmla="*/ 73 w 1443"/>
              <a:gd name="T19" fmla="*/ 1553 h 1627"/>
              <a:gd name="T20" fmla="*/ 210 w 1443"/>
              <a:gd name="T21" fmla="*/ 1525 h 1627"/>
              <a:gd name="T22" fmla="*/ 215 w 1443"/>
              <a:gd name="T23" fmla="*/ 1537 h 1627"/>
              <a:gd name="T24" fmla="*/ 228 w 1443"/>
              <a:gd name="T25" fmla="*/ 1594 h 1627"/>
              <a:gd name="T26" fmla="*/ 258 w 1443"/>
              <a:gd name="T27" fmla="*/ 1627 h 1627"/>
              <a:gd name="T28" fmla="*/ 271 w 1443"/>
              <a:gd name="T29" fmla="*/ 1594 h 1627"/>
              <a:gd name="T30" fmla="*/ 276 w 1443"/>
              <a:gd name="T31" fmla="*/ 1537 h 1627"/>
              <a:gd name="T32" fmla="*/ 411 w 1443"/>
              <a:gd name="T33" fmla="*/ 1541 h 1627"/>
              <a:gd name="T34" fmla="*/ 388 w 1443"/>
              <a:gd name="T35" fmla="*/ 1586 h 1627"/>
              <a:gd name="T36" fmla="*/ 457 w 1443"/>
              <a:gd name="T37" fmla="*/ 1586 h 1627"/>
              <a:gd name="T38" fmla="*/ 435 w 1443"/>
              <a:gd name="T39" fmla="*/ 1543 h 1627"/>
              <a:gd name="T40" fmla="*/ 452 w 1443"/>
              <a:gd name="T41" fmla="*/ 1504 h 1627"/>
              <a:gd name="T42" fmla="*/ 276 w 1443"/>
              <a:gd name="T43" fmla="*/ 1363 h 1627"/>
              <a:gd name="T44" fmla="*/ 299 w 1443"/>
              <a:gd name="T45" fmla="*/ 1230 h 1627"/>
              <a:gd name="T46" fmla="*/ 514 w 1443"/>
              <a:gd name="T47" fmla="*/ 1182 h 1627"/>
              <a:gd name="T48" fmla="*/ 494 w 1443"/>
              <a:gd name="T49" fmla="*/ 1134 h 1627"/>
              <a:gd name="T50" fmla="*/ 538 w 1443"/>
              <a:gd name="T51" fmla="*/ 1491 h 1627"/>
              <a:gd name="T52" fmla="*/ 722 w 1443"/>
              <a:gd name="T53" fmla="*/ 1528 h 1627"/>
              <a:gd name="T54" fmla="*/ 816 w 1443"/>
              <a:gd name="T55" fmla="*/ 1053 h 1627"/>
              <a:gd name="T56" fmla="*/ 817 w 1443"/>
              <a:gd name="T57" fmla="*/ 1052 h 1627"/>
              <a:gd name="T58" fmla="*/ 818 w 1443"/>
              <a:gd name="T59" fmla="*/ 1027 h 1627"/>
              <a:gd name="T60" fmla="*/ 439 w 1443"/>
              <a:gd name="T61" fmla="*/ 938 h 1627"/>
              <a:gd name="T62" fmla="*/ 820 w 1443"/>
              <a:gd name="T63" fmla="*/ 772 h 1627"/>
              <a:gd name="T64" fmla="*/ 1231 w 1443"/>
              <a:gd name="T65" fmla="*/ 760 h 1627"/>
              <a:gd name="T66" fmla="*/ 1245 w 1443"/>
              <a:gd name="T67" fmla="*/ 707 h 1627"/>
              <a:gd name="T68" fmla="*/ 1428 w 1443"/>
              <a:gd name="T69" fmla="*/ 267 h 1627"/>
              <a:gd name="T70" fmla="*/ 1235 w 1443"/>
              <a:gd name="T71" fmla="*/ 687 h 1627"/>
              <a:gd name="T72" fmla="*/ 1215 w 1443"/>
              <a:gd name="T73" fmla="*/ 700 h 1627"/>
              <a:gd name="T74" fmla="*/ 898 w 1443"/>
              <a:gd name="T75" fmla="*/ 693 h 1627"/>
              <a:gd name="T76" fmla="*/ 507 w 1443"/>
              <a:gd name="T77" fmla="*/ 615 h 1627"/>
              <a:gd name="T78" fmla="*/ 415 w 1443"/>
              <a:gd name="T79" fmla="*/ 354 h 1627"/>
              <a:gd name="T80" fmla="*/ 196 w 1443"/>
              <a:gd name="T81" fmla="*/ 456 h 1627"/>
              <a:gd name="T82" fmla="*/ 138 w 1443"/>
              <a:gd name="T83" fmla="*/ 730 h 1627"/>
              <a:gd name="T84" fmla="*/ 90 w 1443"/>
              <a:gd name="T85" fmla="*/ 530 h 1627"/>
              <a:gd name="T86" fmla="*/ 6 w 1443"/>
              <a:gd name="T87" fmla="*/ 578 h 1627"/>
              <a:gd name="T88" fmla="*/ 49 w 1443"/>
              <a:gd name="T89" fmla="*/ 966 h 1627"/>
              <a:gd name="T90" fmla="*/ 48 w 1443"/>
              <a:gd name="T91" fmla="*/ 1125 h 1627"/>
              <a:gd name="T92" fmla="*/ 96 w 1443"/>
              <a:gd name="T93" fmla="*/ 1084 h 1627"/>
              <a:gd name="T94" fmla="*/ 96 w 1443"/>
              <a:gd name="T95" fmla="*/ 1125 h 1627"/>
              <a:gd name="T96" fmla="*/ 1084 w 1443"/>
              <a:gd name="T97" fmla="*/ 1519 h 1627"/>
              <a:gd name="T98" fmla="*/ 824 w 1443"/>
              <a:gd name="T99" fmla="*/ 1618 h 1627"/>
              <a:gd name="T100" fmla="*/ 1443 w 1443"/>
              <a:gd name="T101" fmla="*/ 1519 h 1627"/>
              <a:gd name="T102" fmla="*/ 1293 w 1443"/>
              <a:gd name="T103" fmla="*/ 870 h 1627"/>
              <a:gd name="T104" fmla="*/ 1443 w 1443"/>
              <a:gd name="T105" fmla="*/ 772 h 1627"/>
              <a:gd name="T106" fmla="*/ 586 w 1443"/>
              <a:gd name="T107" fmla="*/ 870 h 1627"/>
              <a:gd name="T108" fmla="*/ 1084 w 1443"/>
              <a:gd name="T109" fmla="*/ 1519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 h="1627">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a:solidFill>
                <a:srgbClr val="FFFFFF"/>
              </a:solidFill>
            </a:endParaRPr>
          </a:p>
        </p:txBody>
      </p:sp>
      <p:sp>
        <p:nvSpPr>
          <p:cNvPr id="18" name="Rectangle 17"/>
          <p:cNvSpPr/>
          <p:nvPr/>
        </p:nvSpPr>
        <p:spPr bwMode="auto">
          <a:xfrm>
            <a:off x="3136076" y="286271"/>
            <a:ext cx="1639888" cy="36195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600" dirty="0" smtClean="0">
                <a:solidFill>
                  <a:srgbClr val="FFFFFF">
                    <a:alpha val="98824"/>
                  </a:srgbClr>
                </a:solidFill>
                <a:ea typeface="Segoe UI" pitchFamily="34" charset="0"/>
                <a:cs typeface="Segoe UI" pitchFamily="34" charset="0"/>
              </a:rPr>
              <a:t>RDP connection</a:t>
            </a:r>
          </a:p>
        </p:txBody>
      </p:sp>
      <p:sp>
        <p:nvSpPr>
          <p:cNvPr id="19" name="Rectangle 18"/>
          <p:cNvSpPr/>
          <p:nvPr/>
        </p:nvSpPr>
        <p:spPr bwMode="auto">
          <a:xfrm>
            <a:off x="4896679" y="2542464"/>
            <a:ext cx="361950" cy="36195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ea typeface="Segoe UI" pitchFamily="34" charset="0"/>
                <a:cs typeface="Segoe UI" pitchFamily="34" charset="0"/>
              </a:rPr>
              <a:t>2</a:t>
            </a:r>
          </a:p>
        </p:txBody>
      </p:sp>
      <p:sp>
        <p:nvSpPr>
          <p:cNvPr id="20" name="Rectangle 19"/>
          <p:cNvSpPr/>
          <p:nvPr/>
        </p:nvSpPr>
        <p:spPr bwMode="auto">
          <a:xfrm>
            <a:off x="5323716" y="2542464"/>
            <a:ext cx="2117018" cy="36195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600" dirty="0" smtClean="0">
                <a:solidFill>
                  <a:srgbClr val="FFFFFF">
                    <a:alpha val="98824"/>
                  </a:srgbClr>
                </a:solidFill>
                <a:ea typeface="Segoe UI" pitchFamily="34" charset="0"/>
                <a:cs typeface="Segoe UI" pitchFamily="34" charset="0"/>
              </a:rPr>
              <a:t>User selects </a:t>
            </a:r>
            <a:br>
              <a:rPr lang="en-US" sz="1600" dirty="0" smtClean="0">
                <a:solidFill>
                  <a:srgbClr val="FFFFFF">
                    <a:alpha val="98824"/>
                  </a:srgbClr>
                </a:solidFill>
                <a:ea typeface="Segoe UI" pitchFamily="34" charset="0"/>
                <a:cs typeface="Segoe UI" pitchFamily="34" charset="0"/>
              </a:rPr>
            </a:br>
            <a:r>
              <a:rPr lang="en-US" sz="1600" dirty="0" smtClean="0">
                <a:solidFill>
                  <a:srgbClr val="FFFFFF">
                    <a:alpha val="98824"/>
                  </a:srgbClr>
                </a:solidFill>
                <a:ea typeface="Segoe UI" pitchFamily="34" charset="0"/>
                <a:cs typeface="Segoe UI" pitchFamily="34" charset="0"/>
              </a:rPr>
              <a:t>BizTalk stock image</a:t>
            </a:r>
          </a:p>
        </p:txBody>
      </p:sp>
      <p:sp>
        <p:nvSpPr>
          <p:cNvPr id="21" name="Rectangle 20"/>
          <p:cNvSpPr/>
          <p:nvPr/>
        </p:nvSpPr>
        <p:spPr bwMode="auto">
          <a:xfrm>
            <a:off x="4896679" y="1251747"/>
            <a:ext cx="361950" cy="36195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ea typeface="Segoe UI" pitchFamily="34" charset="0"/>
                <a:cs typeface="Segoe UI" pitchFamily="34" charset="0"/>
              </a:rPr>
              <a:t>1</a:t>
            </a:r>
          </a:p>
        </p:txBody>
      </p:sp>
      <p:sp>
        <p:nvSpPr>
          <p:cNvPr id="22" name="Rectangle 21"/>
          <p:cNvSpPr/>
          <p:nvPr/>
        </p:nvSpPr>
        <p:spPr bwMode="auto">
          <a:xfrm>
            <a:off x="5323716" y="1789629"/>
            <a:ext cx="2117018" cy="36195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600" dirty="0" smtClean="0">
                <a:solidFill>
                  <a:srgbClr val="FFFFFF">
                    <a:alpha val="98824"/>
                  </a:srgbClr>
                </a:solidFill>
                <a:ea typeface="Segoe UI" pitchFamily="34" charset="0"/>
                <a:cs typeface="Segoe UI" pitchFamily="34" charset="0"/>
              </a:rPr>
              <a:t>Azure Portal</a:t>
            </a:r>
          </a:p>
        </p:txBody>
      </p:sp>
      <p:sp>
        <p:nvSpPr>
          <p:cNvPr id="23" name="Freeform 62"/>
          <p:cNvSpPr>
            <a:spLocks noEditPoints="1"/>
          </p:cNvSpPr>
          <p:nvPr/>
        </p:nvSpPr>
        <p:spPr bwMode="black">
          <a:xfrm>
            <a:off x="5597281" y="1119610"/>
            <a:ext cx="671948" cy="671772"/>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pPr defTabSz="914400"/>
            <a:endParaRPr lang="en-US" sz="1600">
              <a:solidFill>
                <a:srgbClr val="FFFFFF"/>
              </a:solidFill>
            </a:endParaRPr>
          </a:p>
        </p:txBody>
      </p:sp>
      <p:sp>
        <p:nvSpPr>
          <p:cNvPr id="24" name="Rectangle 23"/>
          <p:cNvSpPr/>
          <p:nvPr/>
        </p:nvSpPr>
        <p:spPr bwMode="auto">
          <a:xfrm>
            <a:off x="8111815" y="2999502"/>
            <a:ext cx="361950" cy="36195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3397D3">
                    <a:alpha val="98824"/>
                  </a:srgbClr>
                </a:solidFill>
                <a:ea typeface="Segoe UI" pitchFamily="34" charset="0"/>
                <a:cs typeface="Segoe UI" pitchFamily="34" charset="0"/>
              </a:rPr>
              <a:t>4</a:t>
            </a:r>
          </a:p>
        </p:txBody>
      </p:sp>
      <p:sp>
        <p:nvSpPr>
          <p:cNvPr id="25" name="Rectangle 24"/>
          <p:cNvSpPr/>
          <p:nvPr/>
        </p:nvSpPr>
        <p:spPr bwMode="auto">
          <a:xfrm>
            <a:off x="8805585" y="3524206"/>
            <a:ext cx="2010931" cy="535844"/>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a:r>
              <a:rPr lang="en-US" sz="1600" dirty="0" smtClean="0">
                <a:solidFill>
                  <a:srgbClr val="FFFFFF">
                    <a:alpha val="98824"/>
                  </a:srgbClr>
                </a:solidFill>
                <a:ea typeface="Segoe UI" pitchFamily="34" charset="0"/>
                <a:cs typeface="Segoe UI" pitchFamily="34" charset="0"/>
              </a:rPr>
              <a:t>Customer’s Virtual Network</a:t>
            </a:r>
          </a:p>
        </p:txBody>
      </p:sp>
      <p:sp>
        <p:nvSpPr>
          <p:cNvPr id="26" name="Right Arrow 25"/>
          <p:cNvSpPr/>
          <p:nvPr/>
        </p:nvSpPr>
        <p:spPr bwMode="auto">
          <a:xfrm>
            <a:off x="7289290" y="3508571"/>
            <a:ext cx="299677" cy="204427"/>
          </a:xfrm>
          <a:prstGeom prst="rightArrow">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srgbClr val="FFFFFF"/>
              </a:solidFill>
            </a:endParaRPr>
          </a:p>
        </p:txBody>
      </p:sp>
      <p:sp>
        <p:nvSpPr>
          <p:cNvPr id="27" name="Freeform 14"/>
          <p:cNvSpPr>
            <a:spLocks noEditPoints="1"/>
          </p:cNvSpPr>
          <p:nvPr/>
        </p:nvSpPr>
        <p:spPr bwMode="black">
          <a:xfrm>
            <a:off x="7513633" y="2213051"/>
            <a:ext cx="528693" cy="528555"/>
          </a:xfrm>
          <a:custGeom>
            <a:avLst/>
            <a:gdLst>
              <a:gd name="T0" fmla="*/ 518 w 709"/>
              <a:gd name="T1" fmla="*/ 343 h 709"/>
              <a:gd name="T2" fmla="*/ 449 w 709"/>
              <a:gd name="T3" fmla="*/ 258 h 709"/>
              <a:gd name="T4" fmla="*/ 362 w 709"/>
              <a:gd name="T5" fmla="*/ 189 h 709"/>
              <a:gd name="T6" fmla="*/ 449 w 709"/>
              <a:gd name="T7" fmla="*/ 0 h 709"/>
              <a:gd name="T8" fmla="*/ 260 w 709"/>
              <a:gd name="T9" fmla="*/ 189 h 709"/>
              <a:gd name="T10" fmla="*/ 345 w 709"/>
              <a:gd name="T11" fmla="*/ 258 h 709"/>
              <a:gd name="T12" fmla="*/ 260 w 709"/>
              <a:gd name="T13" fmla="*/ 343 h 709"/>
              <a:gd name="T14" fmla="*/ 189 w 709"/>
              <a:gd name="T15" fmla="*/ 258 h 709"/>
              <a:gd name="T16" fmla="*/ 0 w 709"/>
              <a:gd name="T17" fmla="*/ 447 h 709"/>
              <a:gd name="T18" fmla="*/ 85 w 709"/>
              <a:gd name="T19" fmla="*/ 520 h 709"/>
              <a:gd name="T20" fmla="*/ 0 w 709"/>
              <a:gd name="T21" fmla="*/ 709 h 709"/>
              <a:gd name="T22" fmla="*/ 189 w 709"/>
              <a:gd name="T23" fmla="*/ 520 h 709"/>
              <a:gd name="T24" fmla="*/ 104 w 709"/>
              <a:gd name="T25" fmla="*/ 447 h 709"/>
              <a:gd name="T26" fmla="*/ 189 w 709"/>
              <a:gd name="T27" fmla="*/ 362 h 709"/>
              <a:gd name="T28" fmla="*/ 260 w 709"/>
              <a:gd name="T29" fmla="*/ 447 h 709"/>
              <a:gd name="T30" fmla="*/ 345 w 709"/>
              <a:gd name="T31" fmla="*/ 520 h 709"/>
              <a:gd name="T32" fmla="*/ 260 w 709"/>
              <a:gd name="T33" fmla="*/ 709 h 709"/>
              <a:gd name="T34" fmla="*/ 449 w 709"/>
              <a:gd name="T35" fmla="*/ 520 h 709"/>
              <a:gd name="T36" fmla="*/ 362 w 709"/>
              <a:gd name="T37" fmla="*/ 447 h 709"/>
              <a:gd name="T38" fmla="*/ 449 w 709"/>
              <a:gd name="T39" fmla="*/ 362 h 709"/>
              <a:gd name="T40" fmla="*/ 518 w 709"/>
              <a:gd name="T41" fmla="*/ 447 h 709"/>
              <a:gd name="T42" fmla="*/ 709 w 709"/>
              <a:gd name="T43" fmla="*/ 258 h 709"/>
              <a:gd name="T44" fmla="*/ 277 w 709"/>
              <a:gd name="T45" fmla="*/ 17 h 709"/>
              <a:gd name="T46" fmla="*/ 433 w 709"/>
              <a:gd name="T47" fmla="*/ 170 h 709"/>
              <a:gd name="T48" fmla="*/ 277 w 709"/>
              <a:gd name="T49" fmla="*/ 17 h 709"/>
              <a:gd name="T50" fmla="*/ 17 w 709"/>
              <a:gd name="T51" fmla="*/ 690 h 709"/>
              <a:gd name="T52" fmla="*/ 173 w 709"/>
              <a:gd name="T53" fmla="*/ 536 h 709"/>
              <a:gd name="T54" fmla="*/ 173 w 709"/>
              <a:gd name="T55" fmla="*/ 430 h 709"/>
              <a:gd name="T56" fmla="*/ 17 w 709"/>
              <a:gd name="T57" fmla="*/ 274 h 709"/>
              <a:gd name="T58" fmla="*/ 173 w 709"/>
              <a:gd name="T59" fmla="*/ 430 h 709"/>
              <a:gd name="T60" fmla="*/ 277 w 709"/>
              <a:gd name="T61" fmla="*/ 690 h 709"/>
              <a:gd name="T62" fmla="*/ 433 w 709"/>
              <a:gd name="T63" fmla="*/ 536 h 709"/>
              <a:gd name="T64" fmla="*/ 433 w 709"/>
              <a:gd name="T65" fmla="*/ 430 h 709"/>
              <a:gd name="T66" fmla="*/ 277 w 709"/>
              <a:gd name="T67" fmla="*/ 274 h 709"/>
              <a:gd name="T68" fmla="*/ 433 w 709"/>
              <a:gd name="T69" fmla="*/ 430 h 709"/>
              <a:gd name="T70" fmla="*/ 536 w 709"/>
              <a:gd name="T71" fmla="*/ 430 h 709"/>
              <a:gd name="T72" fmla="*/ 690 w 709"/>
              <a:gd name="T73" fmla="*/ 274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9" h="709">
                <a:moveTo>
                  <a:pt x="518" y="258"/>
                </a:moveTo>
                <a:lnTo>
                  <a:pt x="518" y="343"/>
                </a:lnTo>
                <a:lnTo>
                  <a:pt x="449" y="343"/>
                </a:lnTo>
                <a:lnTo>
                  <a:pt x="449" y="258"/>
                </a:lnTo>
                <a:lnTo>
                  <a:pt x="362" y="258"/>
                </a:lnTo>
                <a:lnTo>
                  <a:pt x="362" y="189"/>
                </a:lnTo>
                <a:lnTo>
                  <a:pt x="449" y="189"/>
                </a:lnTo>
                <a:lnTo>
                  <a:pt x="449" y="0"/>
                </a:lnTo>
                <a:lnTo>
                  <a:pt x="260" y="0"/>
                </a:lnTo>
                <a:lnTo>
                  <a:pt x="260" y="189"/>
                </a:lnTo>
                <a:lnTo>
                  <a:pt x="345" y="189"/>
                </a:lnTo>
                <a:lnTo>
                  <a:pt x="345" y="258"/>
                </a:lnTo>
                <a:lnTo>
                  <a:pt x="260" y="258"/>
                </a:lnTo>
                <a:lnTo>
                  <a:pt x="260" y="343"/>
                </a:lnTo>
                <a:lnTo>
                  <a:pt x="189" y="343"/>
                </a:lnTo>
                <a:lnTo>
                  <a:pt x="189" y="258"/>
                </a:lnTo>
                <a:lnTo>
                  <a:pt x="0" y="258"/>
                </a:lnTo>
                <a:lnTo>
                  <a:pt x="0" y="447"/>
                </a:lnTo>
                <a:lnTo>
                  <a:pt x="85" y="447"/>
                </a:lnTo>
                <a:lnTo>
                  <a:pt x="85" y="520"/>
                </a:lnTo>
                <a:lnTo>
                  <a:pt x="0" y="520"/>
                </a:lnTo>
                <a:lnTo>
                  <a:pt x="0" y="709"/>
                </a:lnTo>
                <a:lnTo>
                  <a:pt x="189" y="709"/>
                </a:lnTo>
                <a:lnTo>
                  <a:pt x="189" y="520"/>
                </a:lnTo>
                <a:lnTo>
                  <a:pt x="104" y="520"/>
                </a:lnTo>
                <a:lnTo>
                  <a:pt x="104" y="447"/>
                </a:lnTo>
                <a:lnTo>
                  <a:pt x="189" y="447"/>
                </a:lnTo>
                <a:lnTo>
                  <a:pt x="189" y="362"/>
                </a:lnTo>
                <a:lnTo>
                  <a:pt x="260" y="362"/>
                </a:lnTo>
                <a:lnTo>
                  <a:pt x="260" y="447"/>
                </a:lnTo>
                <a:lnTo>
                  <a:pt x="345" y="447"/>
                </a:lnTo>
                <a:lnTo>
                  <a:pt x="345" y="520"/>
                </a:lnTo>
                <a:lnTo>
                  <a:pt x="260" y="520"/>
                </a:lnTo>
                <a:lnTo>
                  <a:pt x="260" y="709"/>
                </a:lnTo>
                <a:lnTo>
                  <a:pt x="449" y="709"/>
                </a:lnTo>
                <a:lnTo>
                  <a:pt x="449" y="520"/>
                </a:lnTo>
                <a:lnTo>
                  <a:pt x="362" y="520"/>
                </a:lnTo>
                <a:lnTo>
                  <a:pt x="362" y="447"/>
                </a:lnTo>
                <a:lnTo>
                  <a:pt x="449" y="447"/>
                </a:lnTo>
                <a:lnTo>
                  <a:pt x="449" y="362"/>
                </a:lnTo>
                <a:lnTo>
                  <a:pt x="518" y="362"/>
                </a:lnTo>
                <a:lnTo>
                  <a:pt x="518" y="447"/>
                </a:lnTo>
                <a:lnTo>
                  <a:pt x="709" y="447"/>
                </a:lnTo>
                <a:lnTo>
                  <a:pt x="709" y="258"/>
                </a:lnTo>
                <a:lnTo>
                  <a:pt x="518" y="258"/>
                </a:lnTo>
                <a:close/>
                <a:moveTo>
                  <a:pt x="277" y="17"/>
                </a:moveTo>
                <a:lnTo>
                  <a:pt x="433" y="17"/>
                </a:lnTo>
                <a:lnTo>
                  <a:pt x="433" y="170"/>
                </a:lnTo>
                <a:lnTo>
                  <a:pt x="277" y="170"/>
                </a:lnTo>
                <a:lnTo>
                  <a:pt x="277" y="17"/>
                </a:lnTo>
                <a:close/>
                <a:moveTo>
                  <a:pt x="173" y="690"/>
                </a:moveTo>
                <a:lnTo>
                  <a:pt x="17" y="690"/>
                </a:lnTo>
                <a:lnTo>
                  <a:pt x="17" y="536"/>
                </a:lnTo>
                <a:lnTo>
                  <a:pt x="173" y="536"/>
                </a:lnTo>
                <a:lnTo>
                  <a:pt x="173" y="690"/>
                </a:lnTo>
                <a:close/>
                <a:moveTo>
                  <a:pt x="173" y="430"/>
                </a:moveTo>
                <a:lnTo>
                  <a:pt x="17" y="430"/>
                </a:lnTo>
                <a:lnTo>
                  <a:pt x="17" y="274"/>
                </a:lnTo>
                <a:lnTo>
                  <a:pt x="173" y="274"/>
                </a:lnTo>
                <a:lnTo>
                  <a:pt x="173" y="430"/>
                </a:lnTo>
                <a:close/>
                <a:moveTo>
                  <a:pt x="433" y="690"/>
                </a:moveTo>
                <a:lnTo>
                  <a:pt x="277" y="690"/>
                </a:lnTo>
                <a:lnTo>
                  <a:pt x="277" y="536"/>
                </a:lnTo>
                <a:lnTo>
                  <a:pt x="433" y="536"/>
                </a:lnTo>
                <a:lnTo>
                  <a:pt x="433" y="690"/>
                </a:lnTo>
                <a:close/>
                <a:moveTo>
                  <a:pt x="433" y="430"/>
                </a:moveTo>
                <a:lnTo>
                  <a:pt x="277" y="430"/>
                </a:lnTo>
                <a:lnTo>
                  <a:pt x="277" y="274"/>
                </a:lnTo>
                <a:lnTo>
                  <a:pt x="433" y="274"/>
                </a:lnTo>
                <a:lnTo>
                  <a:pt x="433" y="430"/>
                </a:lnTo>
                <a:close/>
                <a:moveTo>
                  <a:pt x="690" y="430"/>
                </a:moveTo>
                <a:lnTo>
                  <a:pt x="536" y="430"/>
                </a:lnTo>
                <a:lnTo>
                  <a:pt x="536" y="274"/>
                </a:lnTo>
                <a:lnTo>
                  <a:pt x="690" y="274"/>
                </a:lnTo>
                <a:lnTo>
                  <a:pt x="690" y="430"/>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pPr defTabSz="914400"/>
            <a:endParaRPr lang="en-US" sz="1600">
              <a:solidFill>
                <a:srgbClr val="FFFFFF"/>
              </a:solidFill>
            </a:endParaRPr>
          </a:p>
        </p:txBody>
      </p:sp>
      <p:sp>
        <p:nvSpPr>
          <p:cNvPr id="28" name="Rectangle 27"/>
          <p:cNvSpPr/>
          <p:nvPr/>
        </p:nvSpPr>
        <p:spPr bwMode="auto">
          <a:xfrm>
            <a:off x="8023128" y="2320266"/>
            <a:ext cx="1639888" cy="36195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400" dirty="0" smtClean="0">
                <a:solidFill>
                  <a:srgbClr val="FFFFFF">
                    <a:alpha val="98824"/>
                  </a:srgbClr>
                </a:solidFill>
                <a:ea typeface="Segoe UI" pitchFamily="34" charset="0"/>
                <a:cs typeface="Segoe UI" pitchFamily="34" charset="0"/>
              </a:rPr>
              <a:t>IP subnet</a:t>
            </a:r>
          </a:p>
        </p:txBody>
      </p:sp>
      <p:sp>
        <p:nvSpPr>
          <p:cNvPr id="29" name="Left-Right Arrow 28"/>
          <p:cNvSpPr/>
          <p:nvPr/>
        </p:nvSpPr>
        <p:spPr bwMode="auto">
          <a:xfrm rot="5400000">
            <a:off x="7149441" y="2431301"/>
            <a:ext cx="548640" cy="144436"/>
          </a:xfrm>
          <a:prstGeom prst="leftRightArrow">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srgbClr val="FFFFFF"/>
              </a:solidFill>
            </a:endParaRPr>
          </a:p>
        </p:txBody>
      </p:sp>
      <p:sp>
        <p:nvSpPr>
          <p:cNvPr id="31" name="Rectangle 30"/>
          <p:cNvSpPr/>
          <p:nvPr/>
        </p:nvSpPr>
        <p:spPr bwMode="auto">
          <a:xfrm>
            <a:off x="6094413" y="5358324"/>
            <a:ext cx="361950" cy="36195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ea typeface="Segoe UI" pitchFamily="34" charset="0"/>
                <a:cs typeface="Segoe UI" pitchFamily="34" charset="0"/>
              </a:rPr>
              <a:t>4</a:t>
            </a:r>
          </a:p>
        </p:txBody>
      </p:sp>
      <p:sp>
        <p:nvSpPr>
          <p:cNvPr id="32" name="Rectangle 31"/>
          <p:cNvSpPr/>
          <p:nvPr/>
        </p:nvSpPr>
        <p:spPr bwMode="auto">
          <a:xfrm>
            <a:off x="6521450" y="5358324"/>
            <a:ext cx="4383088" cy="36195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600" dirty="0" smtClean="0">
                <a:solidFill>
                  <a:srgbClr val="FFFFFF">
                    <a:alpha val="98824"/>
                  </a:srgbClr>
                </a:solidFill>
                <a:ea typeface="Segoe UI" pitchFamily="34" charset="0"/>
                <a:cs typeface="Segoe UI" pitchFamily="34" charset="0"/>
              </a:rPr>
              <a:t>New VMs are provisioned for user in Azure </a:t>
            </a:r>
            <a:r>
              <a:rPr lang="en-US" sz="1600" dirty="0" err="1" smtClean="0">
                <a:solidFill>
                  <a:srgbClr val="FFFFFF">
                    <a:alpha val="98824"/>
                  </a:srgbClr>
                </a:solidFill>
                <a:ea typeface="Segoe UI" pitchFamily="34" charset="0"/>
                <a:cs typeface="Segoe UI" pitchFamily="34" charset="0"/>
              </a:rPr>
              <a:t>Iaas</a:t>
            </a:r>
            <a:endParaRPr lang="en-US" sz="1600" dirty="0" smtClean="0">
              <a:solidFill>
                <a:srgbClr val="FFFFFF">
                  <a:alpha val="98824"/>
                </a:srgbClr>
              </a:solidFill>
              <a:ea typeface="Segoe UI" pitchFamily="34" charset="0"/>
              <a:cs typeface="Segoe UI" pitchFamily="34" charset="0"/>
            </a:endParaRPr>
          </a:p>
        </p:txBody>
      </p:sp>
      <p:sp>
        <p:nvSpPr>
          <p:cNvPr id="33" name="Rectangle 32"/>
          <p:cNvSpPr/>
          <p:nvPr/>
        </p:nvSpPr>
        <p:spPr bwMode="auto">
          <a:xfrm>
            <a:off x="4896679" y="3832155"/>
            <a:ext cx="361950" cy="36195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ea typeface="Segoe UI" pitchFamily="34" charset="0"/>
                <a:cs typeface="Segoe UI" pitchFamily="34" charset="0"/>
              </a:rPr>
              <a:t>3</a:t>
            </a:r>
          </a:p>
        </p:txBody>
      </p:sp>
      <p:sp>
        <p:nvSpPr>
          <p:cNvPr id="34" name="Rectangle 33"/>
          <p:cNvSpPr/>
          <p:nvPr/>
        </p:nvSpPr>
        <p:spPr bwMode="auto">
          <a:xfrm>
            <a:off x="5323716" y="3818706"/>
            <a:ext cx="1932679" cy="524693"/>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600" dirty="0" smtClean="0">
                <a:solidFill>
                  <a:srgbClr val="FFFFFF">
                    <a:alpha val="98824"/>
                  </a:srgbClr>
                </a:solidFill>
                <a:ea typeface="Segoe UI" pitchFamily="34" charset="0"/>
                <a:cs typeface="Segoe UI" pitchFamily="34" charset="0"/>
              </a:rPr>
              <a:t>User specifies BizTalk topology</a:t>
            </a:r>
          </a:p>
        </p:txBody>
      </p:sp>
      <p:sp>
        <p:nvSpPr>
          <p:cNvPr id="35" name="Rectangle 34"/>
          <p:cNvSpPr/>
          <p:nvPr/>
        </p:nvSpPr>
        <p:spPr bwMode="auto">
          <a:xfrm>
            <a:off x="1352550" y="299541"/>
            <a:ext cx="361950" cy="36195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ea typeface="Segoe UI" pitchFamily="34" charset="0"/>
                <a:cs typeface="Segoe UI" pitchFamily="34" charset="0"/>
              </a:rPr>
              <a:t>5</a:t>
            </a:r>
          </a:p>
        </p:txBody>
      </p:sp>
      <p:grpSp>
        <p:nvGrpSpPr>
          <p:cNvPr id="38" name="Group 37"/>
          <p:cNvGrpSpPr/>
          <p:nvPr/>
        </p:nvGrpSpPr>
        <p:grpSpPr>
          <a:xfrm>
            <a:off x="7630347" y="3441648"/>
            <a:ext cx="1323712" cy="326867"/>
            <a:chOff x="5891596" y="3899105"/>
            <a:chExt cx="1841266" cy="454668"/>
          </a:xfrm>
        </p:grpSpPr>
        <p:sp>
          <p:nvSpPr>
            <p:cNvPr id="17" name="Freeform 24"/>
            <p:cNvSpPr>
              <a:spLocks noEditPoints="1"/>
            </p:cNvSpPr>
            <p:nvPr/>
          </p:nvSpPr>
          <p:spPr bwMode="black">
            <a:xfrm>
              <a:off x="5891596" y="3906789"/>
              <a:ext cx="578694" cy="446984"/>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a:solidFill>
                  <a:srgbClr val="FFFFFF"/>
                </a:solidFill>
              </a:endParaRPr>
            </a:p>
          </p:txBody>
        </p:sp>
        <p:sp>
          <p:nvSpPr>
            <p:cNvPr id="36" name="Freeform 24"/>
            <p:cNvSpPr>
              <a:spLocks noEditPoints="1"/>
            </p:cNvSpPr>
            <p:nvPr/>
          </p:nvSpPr>
          <p:spPr bwMode="black">
            <a:xfrm>
              <a:off x="6521687" y="3899105"/>
              <a:ext cx="578694" cy="446984"/>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a:solidFill>
                  <a:srgbClr val="FFFFFF"/>
                </a:solidFill>
              </a:endParaRPr>
            </a:p>
          </p:txBody>
        </p:sp>
        <p:sp>
          <p:nvSpPr>
            <p:cNvPr id="37" name="Freeform 24"/>
            <p:cNvSpPr>
              <a:spLocks noEditPoints="1"/>
            </p:cNvSpPr>
            <p:nvPr/>
          </p:nvSpPr>
          <p:spPr bwMode="black">
            <a:xfrm>
              <a:off x="7154168" y="3899105"/>
              <a:ext cx="578694" cy="446984"/>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a:solidFill>
                  <a:srgbClr val="FFFFFF"/>
                </a:solidFill>
              </a:endParaRPr>
            </a:p>
          </p:txBody>
        </p:sp>
      </p:grpSp>
      <p:sp>
        <p:nvSpPr>
          <p:cNvPr id="41" name="Rectangle 40"/>
          <p:cNvSpPr/>
          <p:nvPr/>
        </p:nvSpPr>
        <p:spPr bwMode="auto">
          <a:xfrm>
            <a:off x="128016" y="1271260"/>
            <a:ext cx="4647948" cy="3159527"/>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2000" dirty="0">
              <a:solidFill>
                <a:srgbClr val="FFFFFF">
                  <a:alpha val="98824"/>
                </a:srgbClr>
              </a:solidFill>
              <a:ea typeface="Segoe UI" pitchFamily="34" charset="0"/>
              <a:cs typeface="Segoe UI" pitchFamily="34" charset="0"/>
            </a:endParaRPr>
          </a:p>
        </p:txBody>
      </p:sp>
      <p:sp>
        <p:nvSpPr>
          <p:cNvPr id="42" name="Rectangle 41"/>
          <p:cNvSpPr/>
          <p:nvPr/>
        </p:nvSpPr>
        <p:spPr bwMode="auto">
          <a:xfrm>
            <a:off x="135573" y="1687589"/>
            <a:ext cx="4046031" cy="2598420"/>
          </a:xfrm>
          <a:prstGeom prst="rect">
            <a:avLst/>
          </a:prstGeom>
          <a:solidFill>
            <a:schemeClr val="accent5">
              <a:lumMod val="60000"/>
              <a:lumOff val="4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000" dirty="0" smtClean="0">
                <a:solidFill>
                  <a:srgbClr val="FFFFFF">
                    <a:alpha val="98824"/>
                  </a:srgbClr>
                </a:solidFill>
                <a:ea typeface="Segoe UI" pitchFamily="34" charset="0"/>
                <a:cs typeface="Segoe UI" pitchFamily="34" charset="0"/>
              </a:rPr>
              <a:t>Customer </a:t>
            </a:r>
            <a:r>
              <a:rPr lang="en-US" sz="2000" dirty="0">
                <a:solidFill>
                  <a:srgbClr val="FFFFFF">
                    <a:alpha val="98824"/>
                  </a:srgbClr>
                </a:solidFill>
                <a:ea typeface="Segoe UI" pitchFamily="34" charset="0"/>
                <a:cs typeface="Segoe UI" pitchFamily="34" charset="0"/>
              </a:rPr>
              <a:t>Data Center</a:t>
            </a:r>
          </a:p>
        </p:txBody>
      </p:sp>
      <p:sp>
        <p:nvSpPr>
          <p:cNvPr id="43" name="Rectangle 42"/>
          <p:cNvSpPr/>
          <p:nvPr/>
        </p:nvSpPr>
        <p:spPr bwMode="auto">
          <a:xfrm>
            <a:off x="153228" y="2171092"/>
            <a:ext cx="3550023" cy="1984041"/>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45" name="Rectangle 44"/>
          <p:cNvSpPr/>
          <p:nvPr/>
        </p:nvSpPr>
        <p:spPr bwMode="auto">
          <a:xfrm>
            <a:off x="1677206" y="3543719"/>
            <a:ext cx="2010931" cy="535844"/>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a:r>
              <a:rPr lang="en-US" sz="1600" dirty="0" smtClean="0">
                <a:solidFill>
                  <a:srgbClr val="FFFFFF">
                    <a:alpha val="98824"/>
                  </a:srgbClr>
                </a:solidFill>
                <a:ea typeface="Segoe UI" pitchFamily="34" charset="0"/>
                <a:cs typeface="Segoe UI" pitchFamily="34" charset="0"/>
              </a:rPr>
              <a:t>Customer’s </a:t>
            </a:r>
            <a:br>
              <a:rPr lang="en-US" sz="1600" dirty="0" smtClean="0">
                <a:solidFill>
                  <a:srgbClr val="FFFFFF">
                    <a:alpha val="98824"/>
                  </a:srgbClr>
                </a:solidFill>
                <a:ea typeface="Segoe UI" pitchFamily="34" charset="0"/>
                <a:cs typeface="Segoe UI" pitchFamily="34" charset="0"/>
              </a:rPr>
            </a:br>
            <a:r>
              <a:rPr lang="en-US" sz="1600" dirty="0" smtClean="0">
                <a:solidFill>
                  <a:srgbClr val="FFFFFF">
                    <a:alpha val="98824"/>
                  </a:srgbClr>
                </a:solidFill>
                <a:ea typeface="Segoe UI" pitchFamily="34" charset="0"/>
                <a:cs typeface="Segoe UI" pitchFamily="34" charset="0"/>
              </a:rPr>
              <a:t>On-premise </a:t>
            </a:r>
            <a:r>
              <a:rPr lang="en-US" sz="1600" dirty="0" err="1" smtClean="0">
                <a:solidFill>
                  <a:srgbClr val="FFFFFF">
                    <a:alpha val="98824"/>
                  </a:srgbClr>
                </a:solidFill>
                <a:ea typeface="Segoe UI" pitchFamily="34" charset="0"/>
                <a:cs typeface="Segoe UI" pitchFamily="34" charset="0"/>
              </a:rPr>
              <a:t>etwork</a:t>
            </a:r>
            <a:endParaRPr lang="en-US" sz="1600" dirty="0" smtClean="0">
              <a:solidFill>
                <a:srgbClr val="FFFFFF">
                  <a:alpha val="98824"/>
                </a:srgbClr>
              </a:solidFill>
              <a:ea typeface="Segoe UI" pitchFamily="34" charset="0"/>
              <a:cs typeface="Segoe UI" pitchFamily="34" charset="0"/>
            </a:endParaRPr>
          </a:p>
        </p:txBody>
      </p:sp>
      <p:sp>
        <p:nvSpPr>
          <p:cNvPr id="46" name="Right Arrow 45"/>
          <p:cNvSpPr/>
          <p:nvPr/>
        </p:nvSpPr>
        <p:spPr bwMode="auto">
          <a:xfrm>
            <a:off x="160911" y="3528084"/>
            <a:ext cx="299677" cy="204427"/>
          </a:xfrm>
          <a:prstGeom prst="rightArrow">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srgbClr val="FFFFFF"/>
              </a:solidFill>
            </a:endParaRPr>
          </a:p>
        </p:txBody>
      </p:sp>
      <p:sp>
        <p:nvSpPr>
          <p:cNvPr id="48" name="Rectangle 47"/>
          <p:cNvSpPr/>
          <p:nvPr/>
        </p:nvSpPr>
        <p:spPr bwMode="auto">
          <a:xfrm>
            <a:off x="894749" y="2339779"/>
            <a:ext cx="1639888" cy="36195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400" dirty="0" smtClean="0">
                <a:solidFill>
                  <a:srgbClr val="FFFFFF">
                    <a:alpha val="98824"/>
                  </a:srgbClr>
                </a:solidFill>
                <a:ea typeface="Segoe UI" pitchFamily="34" charset="0"/>
                <a:cs typeface="Segoe UI" pitchFamily="34" charset="0"/>
              </a:rPr>
              <a:t>Customer domain</a:t>
            </a:r>
          </a:p>
        </p:txBody>
      </p:sp>
      <p:sp>
        <p:nvSpPr>
          <p:cNvPr id="49" name="Left-Right Arrow 48"/>
          <p:cNvSpPr/>
          <p:nvPr/>
        </p:nvSpPr>
        <p:spPr bwMode="auto">
          <a:xfrm rot="5400000">
            <a:off x="21062" y="2450814"/>
            <a:ext cx="548640" cy="144436"/>
          </a:xfrm>
          <a:prstGeom prst="leftRightArrow">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srgbClr val="FFFFFF"/>
              </a:solidFill>
            </a:endParaRPr>
          </a:p>
        </p:txBody>
      </p:sp>
      <p:grpSp>
        <p:nvGrpSpPr>
          <p:cNvPr id="50" name="Group 49"/>
          <p:cNvGrpSpPr/>
          <p:nvPr/>
        </p:nvGrpSpPr>
        <p:grpSpPr>
          <a:xfrm>
            <a:off x="501968" y="3461161"/>
            <a:ext cx="1323712" cy="326867"/>
            <a:chOff x="5891596" y="3899105"/>
            <a:chExt cx="1841266" cy="454668"/>
          </a:xfrm>
        </p:grpSpPr>
        <p:sp>
          <p:nvSpPr>
            <p:cNvPr id="51" name="Freeform 24"/>
            <p:cNvSpPr>
              <a:spLocks noEditPoints="1"/>
            </p:cNvSpPr>
            <p:nvPr/>
          </p:nvSpPr>
          <p:spPr bwMode="black">
            <a:xfrm>
              <a:off x="5891596" y="3906789"/>
              <a:ext cx="578694" cy="446984"/>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a:solidFill>
                  <a:srgbClr val="FFFFFF"/>
                </a:solidFill>
              </a:endParaRPr>
            </a:p>
          </p:txBody>
        </p:sp>
        <p:sp>
          <p:nvSpPr>
            <p:cNvPr id="52" name="Freeform 24"/>
            <p:cNvSpPr>
              <a:spLocks noEditPoints="1"/>
            </p:cNvSpPr>
            <p:nvPr/>
          </p:nvSpPr>
          <p:spPr bwMode="black">
            <a:xfrm>
              <a:off x="6521687" y="3899105"/>
              <a:ext cx="578694" cy="446984"/>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a:solidFill>
                  <a:srgbClr val="FFFFFF"/>
                </a:solidFill>
              </a:endParaRPr>
            </a:p>
          </p:txBody>
        </p:sp>
        <p:sp>
          <p:nvSpPr>
            <p:cNvPr id="53" name="Freeform 24"/>
            <p:cNvSpPr>
              <a:spLocks noEditPoints="1"/>
            </p:cNvSpPr>
            <p:nvPr/>
          </p:nvSpPr>
          <p:spPr bwMode="black">
            <a:xfrm>
              <a:off x="7154168" y="3899105"/>
              <a:ext cx="578694" cy="446984"/>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a:solidFill>
                  <a:srgbClr val="FFFFFF"/>
                </a:solidFill>
              </a:endParaRPr>
            </a:p>
          </p:txBody>
        </p:sp>
      </p:grpSp>
      <p:grpSp>
        <p:nvGrpSpPr>
          <p:cNvPr id="54" name="Group 53"/>
          <p:cNvGrpSpPr/>
          <p:nvPr/>
        </p:nvGrpSpPr>
        <p:grpSpPr>
          <a:xfrm>
            <a:off x="509719" y="2904414"/>
            <a:ext cx="1323712" cy="326867"/>
            <a:chOff x="5891596" y="3899105"/>
            <a:chExt cx="1841266" cy="454668"/>
          </a:xfrm>
        </p:grpSpPr>
        <p:sp>
          <p:nvSpPr>
            <p:cNvPr id="55" name="Freeform 24"/>
            <p:cNvSpPr>
              <a:spLocks noEditPoints="1"/>
            </p:cNvSpPr>
            <p:nvPr/>
          </p:nvSpPr>
          <p:spPr bwMode="black">
            <a:xfrm>
              <a:off x="5891596" y="3906789"/>
              <a:ext cx="578694" cy="446984"/>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a:solidFill>
                  <a:srgbClr val="FFFFFF"/>
                </a:solidFill>
              </a:endParaRPr>
            </a:p>
          </p:txBody>
        </p:sp>
        <p:sp>
          <p:nvSpPr>
            <p:cNvPr id="56" name="Freeform 24"/>
            <p:cNvSpPr>
              <a:spLocks noEditPoints="1"/>
            </p:cNvSpPr>
            <p:nvPr/>
          </p:nvSpPr>
          <p:spPr bwMode="black">
            <a:xfrm>
              <a:off x="6521687" y="3899105"/>
              <a:ext cx="578694" cy="446984"/>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a:solidFill>
                  <a:srgbClr val="FFFFFF"/>
                </a:solidFill>
              </a:endParaRPr>
            </a:p>
          </p:txBody>
        </p:sp>
        <p:sp>
          <p:nvSpPr>
            <p:cNvPr id="57" name="Freeform 24"/>
            <p:cNvSpPr>
              <a:spLocks noEditPoints="1"/>
            </p:cNvSpPr>
            <p:nvPr/>
          </p:nvSpPr>
          <p:spPr bwMode="black">
            <a:xfrm>
              <a:off x="7154168" y="3899105"/>
              <a:ext cx="578694" cy="446984"/>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a:solidFill>
                  <a:srgbClr val="FFFFFF"/>
                </a:solidFill>
              </a:endParaRPr>
            </a:p>
          </p:txBody>
        </p:sp>
      </p:grpSp>
      <p:grpSp>
        <p:nvGrpSpPr>
          <p:cNvPr id="58" name="Group 57"/>
          <p:cNvGrpSpPr/>
          <p:nvPr/>
        </p:nvGrpSpPr>
        <p:grpSpPr bwMode="black">
          <a:xfrm>
            <a:off x="2474138" y="2403992"/>
            <a:ext cx="951450" cy="957459"/>
            <a:chOff x="3422650" y="3467100"/>
            <a:chExt cx="533400" cy="549275"/>
          </a:xfrm>
          <a:solidFill>
            <a:srgbClr val="FFFFFF"/>
          </a:solidFill>
        </p:grpSpPr>
        <p:sp>
          <p:nvSpPr>
            <p:cNvPr id="59" name="Freeform 82"/>
            <p:cNvSpPr>
              <a:spLocks noEditPoints="1"/>
            </p:cNvSpPr>
            <p:nvPr/>
          </p:nvSpPr>
          <p:spPr bwMode="black">
            <a:xfrm>
              <a:off x="3422650" y="3467100"/>
              <a:ext cx="533400" cy="533400"/>
            </a:xfrm>
            <a:custGeom>
              <a:avLst/>
              <a:gdLst>
                <a:gd name="T0" fmla="*/ 590 w 2193"/>
                <a:gd name="T1" fmla="*/ 531 h 2197"/>
                <a:gd name="T2" fmla="*/ 1140 w 2193"/>
                <a:gd name="T3" fmla="*/ 364 h 2197"/>
                <a:gd name="T4" fmla="*/ 1100 w 2193"/>
                <a:gd name="T5" fmla="*/ 435 h 2197"/>
                <a:gd name="T6" fmla="*/ 1066 w 2193"/>
                <a:gd name="T7" fmla="*/ 405 h 2197"/>
                <a:gd name="T8" fmla="*/ 1025 w 2193"/>
                <a:gd name="T9" fmla="*/ 503 h 2197"/>
                <a:gd name="T10" fmla="*/ 951 w 2193"/>
                <a:gd name="T11" fmla="*/ 405 h 2197"/>
                <a:gd name="T12" fmla="*/ 992 w 2193"/>
                <a:gd name="T13" fmla="*/ 503 h 2197"/>
                <a:gd name="T14" fmla="*/ 877 w 2193"/>
                <a:gd name="T15" fmla="*/ 364 h 2197"/>
                <a:gd name="T16" fmla="*/ 917 w 2193"/>
                <a:gd name="T17" fmla="*/ 544 h 2197"/>
                <a:gd name="T18" fmla="*/ 802 w 2193"/>
                <a:gd name="T19" fmla="*/ 435 h 2197"/>
                <a:gd name="T20" fmla="*/ 802 w 2193"/>
                <a:gd name="T21" fmla="*/ 544 h 2197"/>
                <a:gd name="T22" fmla="*/ 768 w 2193"/>
                <a:gd name="T23" fmla="*/ 435 h 2197"/>
                <a:gd name="T24" fmla="*/ 727 w 2193"/>
                <a:gd name="T25" fmla="*/ 503 h 2197"/>
                <a:gd name="T26" fmla="*/ 693 w 2193"/>
                <a:gd name="T27" fmla="*/ 476 h 2197"/>
                <a:gd name="T28" fmla="*/ 655 w 2193"/>
                <a:gd name="T29" fmla="*/ 282 h 2197"/>
                <a:gd name="T30" fmla="*/ 655 w 2193"/>
                <a:gd name="T31" fmla="*/ 282 h 2197"/>
                <a:gd name="T32" fmla="*/ 1140 w 2193"/>
                <a:gd name="T33" fmla="*/ 92 h 2197"/>
                <a:gd name="T34" fmla="*/ 1100 w 2193"/>
                <a:gd name="T35" fmla="*/ 191 h 2197"/>
                <a:gd name="T36" fmla="*/ 1025 w 2193"/>
                <a:gd name="T37" fmla="*/ 92 h 2197"/>
                <a:gd name="T38" fmla="*/ 1066 w 2193"/>
                <a:gd name="T39" fmla="*/ 191 h 2197"/>
                <a:gd name="T40" fmla="*/ 951 w 2193"/>
                <a:gd name="T41" fmla="*/ 52 h 2197"/>
                <a:gd name="T42" fmla="*/ 992 w 2193"/>
                <a:gd name="T43" fmla="*/ 231 h 2197"/>
                <a:gd name="T44" fmla="*/ 877 w 2193"/>
                <a:gd name="T45" fmla="*/ 123 h 2197"/>
                <a:gd name="T46" fmla="*/ 877 w 2193"/>
                <a:gd name="T47" fmla="*/ 231 h 2197"/>
                <a:gd name="T48" fmla="*/ 842 w 2193"/>
                <a:gd name="T49" fmla="*/ 123 h 2197"/>
                <a:gd name="T50" fmla="*/ 802 w 2193"/>
                <a:gd name="T51" fmla="*/ 191 h 2197"/>
                <a:gd name="T52" fmla="*/ 768 w 2193"/>
                <a:gd name="T53" fmla="*/ 163 h 2197"/>
                <a:gd name="T54" fmla="*/ 653 w 2193"/>
                <a:gd name="T55" fmla="*/ 52 h 2197"/>
                <a:gd name="T56" fmla="*/ 653 w 2193"/>
                <a:gd name="T57" fmla="*/ 163 h 2197"/>
                <a:gd name="T58" fmla="*/ 1315 w 2193"/>
                <a:gd name="T59" fmla="*/ 2023 h 2197"/>
                <a:gd name="T60" fmla="*/ 1444 w 2193"/>
                <a:gd name="T61" fmla="*/ 2179 h 2197"/>
                <a:gd name="T62" fmla="*/ 1597 w 2193"/>
                <a:gd name="T63" fmla="*/ 1488 h 2197"/>
                <a:gd name="T64" fmla="*/ 2182 w 2193"/>
                <a:gd name="T65" fmla="*/ 1590 h 2197"/>
                <a:gd name="T66" fmla="*/ 925 w 2193"/>
                <a:gd name="T67" fmla="*/ 1617 h 2197"/>
                <a:gd name="T68" fmla="*/ 1137 w 2193"/>
                <a:gd name="T69" fmla="*/ 1617 h 2197"/>
                <a:gd name="T70" fmla="*/ 2090 w 2193"/>
                <a:gd name="T71" fmla="*/ 1142 h 2197"/>
                <a:gd name="T72" fmla="*/ 1538 w 2193"/>
                <a:gd name="T73" fmla="*/ 908 h 2197"/>
                <a:gd name="T74" fmla="*/ 1043 w 2193"/>
                <a:gd name="T75" fmla="*/ 908 h 2197"/>
                <a:gd name="T76" fmla="*/ 103 w 2193"/>
                <a:gd name="T77" fmla="*/ 1377 h 2197"/>
                <a:gd name="T78" fmla="*/ 1675 w 2193"/>
                <a:gd name="T79" fmla="*/ 1407 h 2197"/>
                <a:gd name="T80" fmla="*/ 1268 w 2193"/>
                <a:gd name="T81" fmla="*/ 1660 h 2197"/>
                <a:gd name="T82" fmla="*/ 1268 w 2193"/>
                <a:gd name="T83" fmla="*/ 1660 h 2197"/>
                <a:gd name="T84" fmla="*/ 1140 w 2193"/>
                <a:gd name="T85" fmla="*/ 788 h 2197"/>
                <a:gd name="T86" fmla="*/ 1025 w 2193"/>
                <a:gd name="T87" fmla="*/ 677 h 2197"/>
                <a:gd name="T88" fmla="*/ 1025 w 2193"/>
                <a:gd name="T89" fmla="*/ 788 h 2197"/>
                <a:gd name="T90" fmla="*/ 653 w 2193"/>
                <a:gd name="T91" fmla="*/ 788 h 2197"/>
                <a:gd name="T92" fmla="*/ 693 w 2193"/>
                <a:gd name="T93" fmla="*/ 717 h 2197"/>
                <a:gd name="T94" fmla="*/ 727 w 2193"/>
                <a:gd name="T95" fmla="*/ 748 h 2197"/>
                <a:gd name="T96" fmla="*/ 842 w 2193"/>
                <a:gd name="T97" fmla="*/ 856 h 2197"/>
                <a:gd name="T98" fmla="*/ 842 w 2193"/>
                <a:gd name="T99" fmla="*/ 748 h 2197"/>
                <a:gd name="T100" fmla="*/ 877 w 2193"/>
                <a:gd name="T101" fmla="*/ 856 h 2197"/>
                <a:gd name="T102" fmla="*/ 917 w 2193"/>
                <a:gd name="T103" fmla="*/ 788 h 2197"/>
                <a:gd name="T104" fmla="*/ 951 w 2193"/>
                <a:gd name="T105" fmla="*/ 816 h 2197"/>
                <a:gd name="T106" fmla="*/ 992 w 2193"/>
                <a:gd name="T107" fmla="*/ 717 h 2197"/>
                <a:gd name="T108" fmla="*/ 1066 w 2193"/>
                <a:gd name="T109" fmla="*/ 856 h 2197"/>
                <a:gd name="T110" fmla="*/ 176 w 2193"/>
                <a:gd name="T111" fmla="*/ 1407 h 2197"/>
                <a:gd name="T112" fmla="*/ 0 w 2193"/>
                <a:gd name="T113" fmla="*/ 1622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93" h="2197">
                  <a:moveTo>
                    <a:pt x="655" y="595"/>
                  </a:moveTo>
                  <a:cubicBezTo>
                    <a:pt x="1538" y="595"/>
                    <a:pt x="1538" y="595"/>
                    <a:pt x="1538" y="595"/>
                  </a:cubicBezTo>
                  <a:cubicBezTo>
                    <a:pt x="1574" y="595"/>
                    <a:pt x="1603" y="566"/>
                    <a:pt x="1603" y="531"/>
                  </a:cubicBezTo>
                  <a:cubicBezTo>
                    <a:pt x="1603" y="377"/>
                    <a:pt x="1603" y="377"/>
                    <a:pt x="1603" y="377"/>
                  </a:cubicBezTo>
                  <a:cubicBezTo>
                    <a:pt x="1603" y="342"/>
                    <a:pt x="1574" y="313"/>
                    <a:pt x="1538" y="313"/>
                  </a:cubicBezTo>
                  <a:cubicBezTo>
                    <a:pt x="655" y="313"/>
                    <a:pt x="655" y="313"/>
                    <a:pt x="655" y="313"/>
                  </a:cubicBezTo>
                  <a:cubicBezTo>
                    <a:pt x="619" y="313"/>
                    <a:pt x="590" y="342"/>
                    <a:pt x="590" y="377"/>
                  </a:cubicBezTo>
                  <a:cubicBezTo>
                    <a:pt x="590" y="531"/>
                    <a:pt x="590" y="531"/>
                    <a:pt x="590" y="531"/>
                  </a:cubicBezTo>
                  <a:cubicBezTo>
                    <a:pt x="590" y="566"/>
                    <a:pt x="619" y="595"/>
                    <a:pt x="655" y="595"/>
                  </a:cubicBezTo>
                  <a:close/>
                  <a:moveTo>
                    <a:pt x="1464" y="403"/>
                  </a:moveTo>
                  <a:cubicBezTo>
                    <a:pt x="1492" y="403"/>
                    <a:pt x="1515" y="426"/>
                    <a:pt x="1515" y="454"/>
                  </a:cubicBezTo>
                  <a:cubicBezTo>
                    <a:pt x="1515" y="482"/>
                    <a:pt x="1492" y="505"/>
                    <a:pt x="1464" y="505"/>
                  </a:cubicBezTo>
                  <a:cubicBezTo>
                    <a:pt x="1436" y="505"/>
                    <a:pt x="1413" y="482"/>
                    <a:pt x="1413" y="454"/>
                  </a:cubicBezTo>
                  <a:cubicBezTo>
                    <a:pt x="1413" y="426"/>
                    <a:pt x="1436" y="403"/>
                    <a:pt x="1464" y="403"/>
                  </a:cubicBezTo>
                  <a:close/>
                  <a:moveTo>
                    <a:pt x="1100" y="364"/>
                  </a:moveTo>
                  <a:cubicBezTo>
                    <a:pt x="1140" y="364"/>
                    <a:pt x="1140" y="364"/>
                    <a:pt x="1140" y="364"/>
                  </a:cubicBezTo>
                  <a:cubicBezTo>
                    <a:pt x="1140" y="405"/>
                    <a:pt x="1140" y="405"/>
                    <a:pt x="1140" y="405"/>
                  </a:cubicBezTo>
                  <a:cubicBezTo>
                    <a:pt x="1100" y="405"/>
                    <a:pt x="1100" y="405"/>
                    <a:pt x="1100" y="405"/>
                  </a:cubicBezTo>
                  <a:lnTo>
                    <a:pt x="1100" y="364"/>
                  </a:lnTo>
                  <a:close/>
                  <a:moveTo>
                    <a:pt x="1100" y="435"/>
                  </a:moveTo>
                  <a:cubicBezTo>
                    <a:pt x="1140" y="435"/>
                    <a:pt x="1140" y="435"/>
                    <a:pt x="1140" y="435"/>
                  </a:cubicBezTo>
                  <a:cubicBezTo>
                    <a:pt x="1140" y="476"/>
                    <a:pt x="1140" y="476"/>
                    <a:pt x="1140" y="476"/>
                  </a:cubicBezTo>
                  <a:cubicBezTo>
                    <a:pt x="1100" y="476"/>
                    <a:pt x="1100" y="476"/>
                    <a:pt x="1100" y="476"/>
                  </a:cubicBezTo>
                  <a:lnTo>
                    <a:pt x="1100" y="435"/>
                  </a:lnTo>
                  <a:close/>
                  <a:moveTo>
                    <a:pt x="1100" y="503"/>
                  </a:moveTo>
                  <a:cubicBezTo>
                    <a:pt x="1140" y="503"/>
                    <a:pt x="1140" y="503"/>
                    <a:pt x="1140" y="503"/>
                  </a:cubicBezTo>
                  <a:cubicBezTo>
                    <a:pt x="1140" y="544"/>
                    <a:pt x="1140" y="544"/>
                    <a:pt x="1140" y="544"/>
                  </a:cubicBezTo>
                  <a:cubicBezTo>
                    <a:pt x="1100" y="544"/>
                    <a:pt x="1100" y="544"/>
                    <a:pt x="1100" y="544"/>
                  </a:cubicBezTo>
                  <a:lnTo>
                    <a:pt x="1100" y="503"/>
                  </a:lnTo>
                  <a:close/>
                  <a:moveTo>
                    <a:pt x="1025" y="364"/>
                  </a:moveTo>
                  <a:cubicBezTo>
                    <a:pt x="1066" y="364"/>
                    <a:pt x="1066" y="364"/>
                    <a:pt x="1066" y="364"/>
                  </a:cubicBezTo>
                  <a:cubicBezTo>
                    <a:pt x="1066" y="405"/>
                    <a:pt x="1066" y="405"/>
                    <a:pt x="1066" y="405"/>
                  </a:cubicBezTo>
                  <a:cubicBezTo>
                    <a:pt x="1025" y="405"/>
                    <a:pt x="1025" y="405"/>
                    <a:pt x="1025" y="405"/>
                  </a:cubicBezTo>
                  <a:lnTo>
                    <a:pt x="1025" y="364"/>
                  </a:lnTo>
                  <a:close/>
                  <a:moveTo>
                    <a:pt x="1025" y="435"/>
                  </a:moveTo>
                  <a:cubicBezTo>
                    <a:pt x="1066" y="435"/>
                    <a:pt x="1066" y="435"/>
                    <a:pt x="1066" y="435"/>
                  </a:cubicBezTo>
                  <a:cubicBezTo>
                    <a:pt x="1066" y="476"/>
                    <a:pt x="1066" y="476"/>
                    <a:pt x="1066" y="476"/>
                  </a:cubicBezTo>
                  <a:cubicBezTo>
                    <a:pt x="1025" y="476"/>
                    <a:pt x="1025" y="476"/>
                    <a:pt x="1025" y="476"/>
                  </a:cubicBezTo>
                  <a:lnTo>
                    <a:pt x="1025" y="435"/>
                  </a:lnTo>
                  <a:close/>
                  <a:moveTo>
                    <a:pt x="1025" y="503"/>
                  </a:moveTo>
                  <a:cubicBezTo>
                    <a:pt x="1066" y="503"/>
                    <a:pt x="1066" y="503"/>
                    <a:pt x="1066" y="503"/>
                  </a:cubicBezTo>
                  <a:cubicBezTo>
                    <a:pt x="1066" y="544"/>
                    <a:pt x="1066" y="544"/>
                    <a:pt x="1066" y="544"/>
                  </a:cubicBezTo>
                  <a:cubicBezTo>
                    <a:pt x="1025" y="544"/>
                    <a:pt x="1025" y="544"/>
                    <a:pt x="1025" y="544"/>
                  </a:cubicBezTo>
                  <a:lnTo>
                    <a:pt x="1025" y="503"/>
                  </a:lnTo>
                  <a:close/>
                  <a:moveTo>
                    <a:pt x="951" y="364"/>
                  </a:moveTo>
                  <a:cubicBezTo>
                    <a:pt x="992" y="364"/>
                    <a:pt x="992" y="364"/>
                    <a:pt x="992" y="364"/>
                  </a:cubicBezTo>
                  <a:cubicBezTo>
                    <a:pt x="992" y="405"/>
                    <a:pt x="992" y="405"/>
                    <a:pt x="992" y="405"/>
                  </a:cubicBezTo>
                  <a:cubicBezTo>
                    <a:pt x="951" y="405"/>
                    <a:pt x="951" y="405"/>
                    <a:pt x="951" y="405"/>
                  </a:cubicBezTo>
                  <a:lnTo>
                    <a:pt x="951" y="364"/>
                  </a:lnTo>
                  <a:close/>
                  <a:moveTo>
                    <a:pt x="951" y="435"/>
                  </a:moveTo>
                  <a:cubicBezTo>
                    <a:pt x="992" y="435"/>
                    <a:pt x="992" y="435"/>
                    <a:pt x="992" y="435"/>
                  </a:cubicBezTo>
                  <a:cubicBezTo>
                    <a:pt x="992" y="476"/>
                    <a:pt x="992" y="476"/>
                    <a:pt x="992" y="476"/>
                  </a:cubicBezTo>
                  <a:cubicBezTo>
                    <a:pt x="951" y="476"/>
                    <a:pt x="951" y="476"/>
                    <a:pt x="951" y="476"/>
                  </a:cubicBezTo>
                  <a:lnTo>
                    <a:pt x="951" y="435"/>
                  </a:lnTo>
                  <a:close/>
                  <a:moveTo>
                    <a:pt x="951" y="503"/>
                  </a:moveTo>
                  <a:cubicBezTo>
                    <a:pt x="992" y="503"/>
                    <a:pt x="992" y="503"/>
                    <a:pt x="992" y="503"/>
                  </a:cubicBezTo>
                  <a:cubicBezTo>
                    <a:pt x="992" y="544"/>
                    <a:pt x="992" y="544"/>
                    <a:pt x="992" y="544"/>
                  </a:cubicBezTo>
                  <a:cubicBezTo>
                    <a:pt x="951" y="544"/>
                    <a:pt x="951" y="544"/>
                    <a:pt x="951" y="544"/>
                  </a:cubicBezTo>
                  <a:lnTo>
                    <a:pt x="951" y="503"/>
                  </a:lnTo>
                  <a:close/>
                  <a:moveTo>
                    <a:pt x="877" y="364"/>
                  </a:moveTo>
                  <a:cubicBezTo>
                    <a:pt x="917" y="364"/>
                    <a:pt x="917" y="364"/>
                    <a:pt x="917" y="364"/>
                  </a:cubicBezTo>
                  <a:cubicBezTo>
                    <a:pt x="917" y="405"/>
                    <a:pt x="917" y="405"/>
                    <a:pt x="917" y="405"/>
                  </a:cubicBezTo>
                  <a:cubicBezTo>
                    <a:pt x="877" y="405"/>
                    <a:pt x="877" y="405"/>
                    <a:pt x="877" y="405"/>
                  </a:cubicBezTo>
                  <a:lnTo>
                    <a:pt x="877" y="364"/>
                  </a:lnTo>
                  <a:close/>
                  <a:moveTo>
                    <a:pt x="877" y="435"/>
                  </a:moveTo>
                  <a:cubicBezTo>
                    <a:pt x="917" y="435"/>
                    <a:pt x="917" y="435"/>
                    <a:pt x="917" y="435"/>
                  </a:cubicBezTo>
                  <a:cubicBezTo>
                    <a:pt x="917" y="476"/>
                    <a:pt x="917" y="476"/>
                    <a:pt x="917" y="476"/>
                  </a:cubicBezTo>
                  <a:cubicBezTo>
                    <a:pt x="877" y="476"/>
                    <a:pt x="877" y="476"/>
                    <a:pt x="877" y="476"/>
                  </a:cubicBezTo>
                  <a:lnTo>
                    <a:pt x="877" y="435"/>
                  </a:lnTo>
                  <a:close/>
                  <a:moveTo>
                    <a:pt x="877" y="503"/>
                  </a:moveTo>
                  <a:cubicBezTo>
                    <a:pt x="917" y="503"/>
                    <a:pt x="917" y="503"/>
                    <a:pt x="917" y="503"/>
                  </a:cubicBezTo>
                  <a:cubicBezTo>
                    <a:pt x="917" y="544"/>
                    <a:pt x="917" y="544"/>
                    <a:pt x="917" y="544"/>
                  </a:cubicBezTo>
                  <a:cubicBezTo>
                    <a:pt x="877" y="544"/>
                    <a:pt x="877" y="544"/>
                    <a:pt x="877" y="544"/>
                  </a:cubicBezTo>
                  <a:lnTo>
                    <a:pt x="877" y="503"/>
                  </a:lnTo>
                  <a:close/>
                  <a:moveTo>
                    <a:pt x="802" y="364"/>
                  </a:moveTo>
                  <a:cubicBezTo>
                    <a:pt x="842" y="364"/>
                    <a:pt x="842" y="364"/>
                    <a:pt x="842" y="364"/>
                  </a:cubicBezTo>
                  <a:cubicBezTo>
                    <a:pt x="842" y="405"/>
                    <a:pt x="842" y="405"/>
                    <a:pt x="842" y="405"/>
                  </a:cubicBezTo>
                  <a:cubicBezTo>
                    <a:pt x="802" y="405"/>
                    <a:pt x="802" y="405"/>
                    <a:pt x="802" y="405"/>
                  </a:cubicBezTo>
                  <a:lnTo>
                    <a:pt x="802" y="364"/>
                  </a:lnTo>
                  <a:close/>
                  <a:moveTo>
                    <a:pt x="802" y="435"/>
                  </a:moveTo>
                  <a:cubicBezTo>
                    <a:pt x="842" y="435"/>
                    <a:pt x="842" y="435"/>
                    <a:pt x="842" y="435"/>
                  </a:cubicBezTo>
                  <a:cubicBezTo>
                    <a:pt x="842" y="476"/>
                    <a:pt x="842" y="476"/>
                    <a:pt x="842" y="476"/>
                  </a:cubicBezTo>
                  <a:cubicBezTo>
                    <a:pt x="802" y="476"/>
                    <a:pt x="802" y="476"/>
                    <a:pt x="802" y="476"/>
                  </a:cubicBezTo>
                  <a:lnTo>
                    <a:pt x="802" y="435"/>
                  </a:lnTo>
                  <a:close/>
                  <a:moveTo>
                    <a:pt x="802" y="503"/>
                  </a:moveTo>
                  <a:cubicBezTo>
                    <a:pt x="842" y="503"/>
                    <a:pt x="842" y="503"/>
                    <a:pt x="842" y="503"/>
                  </a:cubicBezTo>
                  <a:cubicBezTo>
                    <a:pt x="842" y="544"/>
                    <a:pt x="842" y="544"/>
                    <a:pt x="842" y="544"/>
                  </a:cubicBezTo>
                  <a:cubicBezTo>
                    <a:pt x="802" y="544"/>
                    <a:pt x="802" y="544"/>
                    <a:pt x="802" y="544"/>
                  </a:cubicBezTo>
                  <a:lnTo>
                    <a:pt x="802" y="503"/>
                  </a:lnTo>
                  <a:close/>
                  <a:moveTo>
                    <a:pt x="727" y="364"/>
                  </a:moveTo>
                  <a:cubicBezTo>
                    <a:pt x="768" y="364"/>
                    <a:pt x="768" y="364"/>
                    <a:pt x="768" y="364"/>
                  </a:cubicBezTo>
                  <a:cubicBezTo>
                    <a:pt x="768" y="405"/>
                    <a:pt x="768" y="405"/>
                    <a:pt x="768" y="405"/>
                  </a:cubicBezTo>
                  <a:cubicBezTo>
                    <a:pt x="727" y="405"/>
                    <a:pt x="727" y="405"/>
                    <a:pt x="727" y="405"/>
                  </a:cubicBezTo>
                  <a:lnTo>
                    <a:pt x="727" y="364"/>
                  </a:lnTo>
                  <a:close/>
                  <a:moveTo>
                    <a:pt x="727" y="435"/>
                  </a:moveTo>
                  <a:cubicBezTo>
                    <a:pt x="768" y="435"/>
                    <a:pt x="768" y="435"/>
                    <a:pt x="768" y="435"/>
                  </a:cubicBezTo>
                  <a:cubicBezTo>
                    <a:pt x="768" y="476"/>
                    <a:pt x="768" y="476"/>
                    <a:pt x="768" y="476"/>
                  </a:cubicBezTo>
                  <a:cubicBezTo>
                    <a:pt x="727" y="476"/>
                    <a:pt x="727" y="476"/>
                    <a:pt x="727" y="476"/>
                  </a:cubicBezTo>
                  <a:lnTo>
                    <a:pt x="727" y="435"/>
                  </a:lnTo>
                  <a:close/>
                  <a:moveTo>
                    <a:pt x="727" y="503"/>
                  </a:moveTo>
                  <a:cubicBezTo>
                    <a:pt x="768" y="503"/>
                    <a:pt x="768" y="503"/>
                    <a:pt x="768" y="503"/>
                  </a:cubicBezTo>
                  <a:cubicBezTo>
                    <a:pt x="768" y="544"/>
                    <a:pt x="768" y="544"/>
                    <a:pt x="768" y="544"/>
                  </a:cubicBezTo>
                  <a:cubicBezTo>
                    <a:pt x="727" y="544"/>
                    <a:pt x="727" y="544"/>
                    <a:pt x="727" y="544"/>
                  </a:cubicBezTo>
                  <a:lnTo>
                    <a:pt x="727" y="503"/>
                  </a:lnTo>
                  <a:close/>
                  <a:moveTo>
                    <a:pt x="653" y="364"/>
                  </a:moveTo>
                  <a:cubicBezTo>
                    <a:pt x="693" y="364"/>
                    <a:pt x="693" y="364"/>
                    <a:pt x="693" y="364"/>
                  </a:cubicBezTo>
                  <a:cubicBezTo>
                    <a:pt x="693" y="405"/>
                    <a:pt x="693" y="405"/>
                    <a:pt x="693" y="405"/>
                  </a:cubicBezTo>
                  <a:cubicBezTo>
                    <a:pt x="653" y="405"/>
                    <a:pt x="653" y="405"/>
                    <a:pt x="653" y="405"/>
                  </a:cubicBezTo>
                  <a:lnTo>
                    <a:pt x="653" y="364"/>
                  </a:lnTo>
                  <a:close/>
                  <a:moveTo>
                    <a:pt x="653" y="435"/>
                  </a:moveTo>
                  <a:cubicBezTo>
                    <a:pt x="693" y="435"/>
                    <a:pt x="693" y="435"/>
                    <a:pt x="693" y="435"/>
                  </a:cubicBezTo>
                  <a:cubicBezTo>
                    <a:pt x="693" y="476"/>
                    <a:pt x="693" y="476"/>
                    <a:pt x="693" y="476"/>
                  </a:cubicBezTo>
                  <a:cubicBezTo>
                    <a:pt x="653" y="476"/>
                    <a:pt x="653" y="476"/>
                    <a:pt x="653" y="476"/>
                  </a:cubicBezTo>
                  <a:lnTo>
                    <a:pt x="653" y="435"/>
                  </a:lnTo>
                  <a:close/>
                  <a:moveTo>
                    <a:pt x="653" y="503"/>
                  </a:moveTo>
                  <a:cubicBezTo>
                    <a:pt x="693" y="503"/>
                    <a:pt x="693" y="503"/>
                    <a:pt x="693" y="503"/>
                  </a:cubicBezTo>
                  <a:cubicBezTo>
                    <a:pt x="693" y="544"/>
                    <a:pt x="693" y="544"/>
                    <a:pt x="693" y="544"/>
                  </a:cubicBezTo>
                  <a:cubicBezTo>
                    <a:pt x="653" y="544"/>
                    <a:pt x="653" y="544"/>
                    <a:pt x="653" y="544"/>
                  </a:cubicBezTo>
                  <a:lnTo>
                    <a:pt x="653" y="503"/>
                  </a:lnTo>
                  <a:close/>
                  <a:moveTo>
                    <a:pt x="655" y="282"/>
                  </a:moveTo>
                  <a:cubicBezTo>
                    <a:pt x="1538" y="282"/>
                    <a:pt x="1538" y="282"/>
                    <a:pt x="1538" y="282"/>
                  </a:cubicBezTo>
                  <a:cubicBezTo>
                    <a:pt x="1574" y="282"/>
                    <a:pt x="1603" y="254"/>
                    <a:pt x="1603" y="218"/>
                  </a:cubicBezTo>
                  <a:cubicBezTo>
                    <a:pt x="1603" y="65"/>
                    <a:pt x="1603" y="65"/>
                    <a:pt x="1603" y="65"/>
                  </a:cubicBezTo>
                  <a:cubicBezTo>
                    <a:pt x="1603" y="29"/>
                    <a:pt x="1574" y="0"/>
                    <a:pt x="1538" y="0"/>
                  </a:cubicBezTo>
                  <a:cubicBezTo>
                    <a:pt x="655" y="0"/>
                    <a:pt x="655" y="0"/>
                    <a:pt x="655" y="0"/>
                  </a:cubicBezTo>
                  <a:cubicBezTo>
                    <a:pt x="619" y="0"/>
                    <a:pt x="590" y="29"/>
                    <a:pt x="590" y="65"/>
                  </a:cubicBezTo>
                  <a:cubicBezTo>
                    <a:pt x="590" y="218"/>
                    <a:pt x="590" y="218"/>
                    <a:pt x="590" y="218"/>
                  </a:cubicBezTo>
                  <a:cubicBezTo>
                    <a:pt x="590" y="254"/>
                    <a:pt x="619" y="282"/>
                    <a:pt x="655" y="282"/>
                  </a:cubicBezTo>
                  <a:close/>
                  <a:moveTo>
                    <a:pt x="1464" y="90"/>
                  </a:moveTo>
                  <a:cubicBezTo>
                    <a:pt x="1492" y="90"/>
                    <a:pt x="1515" y="113"/>
                    <a:pt x="1515" y="141"/>
                  </a:cubicBezTo>
                  <a:cubicBezTo>
                    <a:pt x="1515" y="170"/>
                    <a:pt x="1492" y="192"/>
                    <a:pt x="1464" y="192"/>
                  </a:cubicBezTo>
                  <a:cubicBezTo>
                    <a:pt x="1436" y="192"/>
                    <a:pt x="1413" y="170"/>
                    <a:pt x="1413" y="141"/>
                  </a:cubicBezTo>
                  <a:cubicBezTo>
                    <a:pt x="1413" y="113"/>
                    <a:pt x="1436" y="90"/>
                    <a:pt x="1464" y="90"/>
                  </a:cubicBezTo>
                  <a:close/>
                  <a:moveTo>
                    <a:pt x="1100" y="52"/>
                  </a:moveTo>
                  <a:cubicBezTo>
                    <a:pt x="1140" y="52"/>
                    <a:pt x="1140" y="52"/>
                    <a:pt x="1140" y="52"/>
                  </a:cubicBezTo>
                  <a:cubicBezTo>
                    <a:pt x="1140" y="92"/>
                    <a:pt x="1140" y="92"/>
                    <a:pt x="1140" y="92"/>
                  </a:cubicBezTo>
                  <a:cubicBezTo>
                    <a:pt x="1100" y="92"/>
                    <a:pt x="1100" y="92"/>
                    <a:pt x="1100" y="92"/>
                  </a:cubicBezTo>
                  <a:lnTo>
                    <a:pt x="1100" y="52"/>
                  </a:lnTo>
                  <a:close/>
                  <a:moveTo>
                    <a:pt x="1100" y="123"/>
                  </a:moveTo>
                  <a:cubicBezTo>
                    <a:pt x="1140" y="123"/>
                    <a:pt x="1140" y="123"/>
                    <a:pt x="1140" y="123"/>
                  </a:cubicBezTo>
                  <a:cubicBezTo>
                    <a:pt x="1140" y="163"/>
                    <a:pt x="1140" y="163"/>
                    <a:pt x="1140" y="163"/>
                  </a:cubicBezTo>
                  <a:cubicBezTo>
                    <a:pt x="1100" y="163"/>
                    <a:pt x="1100" y="163"/>
                    <a:pt x="1100" y="163"/>
                  </a:cubicBezTo>
                  <a:lnTo>
                    <a:pt x="1100" y="123"/>
                  </a:lnTo>
                  <a:close/>
                  <a:moveTo>
                    <a:pt x="1100" y="191"/>
                  </a:moveTo>
                  <a:cubicBezTo>
                    <a:pt x="1140" y="191"/>
                    <a:pt x="1140" y="191"/>
                    <a:pt x="1140" y="191"/>
                  </a:cubicBezTo>
                  <a:cubicBezTo>
                    <a:pt x="1140" y="231"/>
                    <a:pt x="1140" y="231"/>
                    <a:pt x="1140" y="231"/>
                  </a:cubicBezTo>
                  <a:cubicBezTo>
                    <a:pt x="1100" y="231"/>
                    <a:pt x="1100" y="231"/>
                    <a:pt x="1100" y="231"/>
                  </a:cubicBezTo>
                  <a:lnTo>
                    <a:pt x="1100" y="191"/>
                  </a:lnTo>
                  <a:close/>
                  <a:moveTo>
                    <a:pt x="1025" y="52"/>
                  </a:moveTo>
                  <a:cubicBezTo>
                    <a:pt x="1066" y="52"/>
                    <a:pt x="1066" y="52"/>
                    <a:pt x="1066" y="52"/>
                  </a:cubicBezTo>
                  <a:cubicBezTo>
                    <a:pt x="1066" y="92"/>
                    <a:pt x="1066" y="92"/>
                    <a:pt x="1066" y="92"/>
                  </a:cubicBezTo>
                  <a:cubicBezTo>
                    <a:pt x="1025" y="92"/>
                    <a:pt x="1025" y="92"/>
                    <a:pt x="1025" y="92"/>
                  </a:cubicBezTo>
                  <a:lnTo>
                    <a:pt x="1025" y="52"/>
                  </a:lnTo>
                  <a:close/>
                  <a:moveTo>
                    <a:pt x="1025" y="123"/>
                  </a:moveTo>
                  <a:cubicBezTo>
                    <a:pt x="1066" y="123"/>
                    <a:pt x="1066" y="123"/>
                    <a:pt x="1066" y="123"/>
                  </a:cubicBezTo>
                  <a:cubicBezTo>
                    <a:pt x="1066" y="163"/>
                    <a:pt x="1066" y="163"/>
                    <a:pt x="1066" y="163"/>
                  </a:cubicBezTo>
                  <a:cubicBezTo>
                    <a:pt x="1025" y="163"/>
                    <a:pt x="1025" y="163"/>
                    <a:pt x="1025" y="163"/>
                  </a:cubicBezTo>
                  <a:lnTo>
                    <a:pt x="1025" y="123"/>
                  </a:lnTo>
                  <a:close/>
                  <a:moveTo>
                    <a:pt x="1025" y="191"/>
                  </a:moveTo>
                  <a:cubicBezTo>
                    <a:pt x="1066" y="191"/>
                    <a:pt x="1066" y="191"/>
                    <a:pt x="1066" y="191"/>
                  </a:cubicBezTo>
                  <a:cubicBezTo>
                    <a:pt x="1066" y="231"/>
                    <a:pt x="1066" y="231"/>
                    <a:pt x="1066" y="231"/>
                  </a:cubicBezTo>
                  <a:cubicBezTo>
                    <a:pt x="1025" y="231"/>
                    <a:pt x="1025" y="231"/>
                    <a:pt x="1025" y="231"/>
                  </a:cubicBezTo>
                  <a:lnTo>
                    <a:pt x="1025" y="191"/>
                  </a:lnTo>
                  <a:close/>
                  <a:moveTo>
                    <a:pt x="951" y="52"/>
                  </a:moveTo>
                  <a:cubicBezTo>
                    <a:pt x="992" y="52"/>
                    <a:pt x="992" y="52"/>
                    <a:pt x="992" y="52"/>
                  </a:cubicBezTo>
                  <a:cubicBezTo>
                    <a:pt x="992" y="92"/>
                    <a:pt x="992" y="92"/>
                    <a:pt x="992" y="92"/>
                  </a:cubicBezTo>
                  <a:cubicBezTo>
                    <a:pt x="951" y="92"/>
                    <a:pt x="951" y="92"/>
                    <a:pt x="951" y="92"/>
                  </a:cubicBezTo>
                  <a:lnTo>
                    <a:pt x="951" y="52"/>
                  </a:lnTo>
                  <a:close/>
                  <a:moveTo>
                    <a:pt x="951" y="123"/>
                  </a:moveTo>
                  <a:cubicBezTo>
                    <a:pt x="992" y="123"/>
                    <a:pt x="992" y="123"/>
                    <a:pt x="992" y="123"/>
                  </a:cubicBezTo>
                  <a:cubicBezTo>
                    <a:pt x="992" y="163"/>
                    <a:pt x="992" y="163"/>
                    <a:pt x="992" y="163"/>
                  </a:cubicBezTo>
                  <a:cubicBezTo>
                    <a:pt x="951" y="163"/>
                    <a:pt x="951" y="163"/>
                    <a:pt x="951" y="163"/>
                  </a:cubicBezTo>
                  <a:lnTo>
                    <a:pt x="951" y="123"/>
                  </a:lnTo>
                  <a:close/>
                  <a:moveTo>
                    <a:pt x="951" y="191"/>
                  </a:moveTo>
                  <a:cubicBezTo>
                    <a:pt x="992" y="191"/>
                    <a:pt x="992" y="191"/>
                    <a:pt x="992" y="191"/>
                  </a:cubicBezTo>
                  <a:cubicBezTo>
                    <a:pt x="992" y="231"/>
                    <a:pt x="992" y="231"/>
                    <a:pt x="992" y="231"/>
                  </a:cubicBezTo>
                  <a:cubicBezTo>
                    <a:pt x="951" y="231"/>
                    <a:pt x="951" y="231"/>
                    <a:pt x="951" y="231"/>
                  </a:cubicBezTo>
                  <a:lnTo>
                    <a:pt x="951" y="191"/>
                  </a:lnTo>
                  <a:close/>
                  <a:moveTo>
                    <a:pt x="877" y="52"/>
                  </a:moveTo>
                  <a:cubicBezTo>
                    <a:pt x="917" y="52"/>
                    <a:pt x="917" y="52"/>
                    <a:pt x="917" y="52"/>
                  </a:cubicBezTo>
                  <a:cubicBezTo>
                    <a:pt x="917" y="92"/>
                    <a:pt x="917" y="92"/>
                    <a:pt x="917" y="92"/>
                  </a:cubicBezTo>
                  <a:cubicBezTo>
                    <a:pt x="877" y="92"/>
                    <a:pt x="877" y="92"/>
                    <a:pt x="877" y="92"/>
                  </a:cubicBezTo>
                  <a:lnTo>
                    <a:pt x="877" y="52"/>
                  </a:lnTo>
                  <a:close/>
                  <a:moveTo>
                    <a:pt x="877" y="123"/>
                  </a:moveTo>
                  <a:cubicBezTo>
                    <a:pt x="917" y="123"/>
                    <a:pt x="917" y="123"/>
                    <a:pt x="917" y="123"/>
                  </a:cubicBezTo>
                  <a:cubicBezTo>
                    <a:pt x="917" y="163"/>
                    <a:pt x="917" y="163"/>
                    <a:pt x="917" y="163"/>
                  </a:cubicBezTo>
                  <a:cubicBezTo>
                    <a:pt x="877" y="163"/>
                    <a:pt x="877" y="163"/>
                    <a:pt x="877" y="163"/>
                  </a:cubicBezTo>
                  <a:lnTo>
                    <a:pt x="877" y="123"/>
                  </a:lnTo>
                  <a:close/>
                  <a:moveTo>
                    <a:pt x="877" y="191"/>
                  </a:moveTo>
                  <a:cubicBezTo>
                    <a:pt x="917" y="191"/>
                    <a:pt x="917" y="191"/>
                    <a:pt x="917" y="191"/>
                  </a:cubicBezTo>
                  <a:cubicBezTo>
                    <a:pt x="917" y="231"/>
                    <a:pt x="917" y="231"/>
                    <a:pt x="917" y="231"/>
                  </a:cubicBezTo>
                  <a:cubicBezTo>
                    <a:pt x="877" y="231"/>
                    <a:pt x="877" y="231"/>
                    <a:pt x="877" y="231"/>
                  </a:cubicBezTo>
                  <a:lnTo>
                    <a:pt x="877" y="191"/>
                  </a:lnTo>
                  <a:close/>
                  <a:moveTo>
                    <a:pt x="802" y="52"/>
                  </a:moveTo>
                  <a:cubicBezTo>
                    <a:pt x="842" y="52"/>
                    <a:pt x="842" y="52"/>
                    <a:pt x="842" y="52"/>
                  </a:cubicBezTo>
                  <a:cubicBezTo>
                    <a:pt x="842" y="92"/>
                    <a:pt x="842" y="92"/>
                    <a:pt x="842" y="92"/>
                  </a:cubicBezTo>
                  <a:cubicBezTo>
                    <a:pt x="802" y="92"/>
                    <a:pt x="802" y="92"/>
                    <a:pt x="802" y="92"/>
                  </a:cubicBezTo>
                  <a:lnTo>
                    <a:pt x="802" y="52"/>
                  </a:lnTo>
                  <a:close/>
                  <a:moveTo>
                    <a:pt x="802" y="123"/>
                  </a:moveTo>
                  <a:cubicBezTo>
                    <a:pt x="842" y="123"/>
                    <a:pt x="842" y="123"/>
                    <a:pt x="842" y="123"/>
                  </a:cubicBezTo>
                  <a:cubicBezTo>
                    <a:pt x="842" y="163"/>
                    <a:pt x="842" y="163"/>
                    <a:pt x="842" y="163"/>
                  </a:cubicBezTo>
                  <a:cubicBezTo>
                    <a:pt x="802" y="163"/>
                    <a:pt x="802" y="163"/>
                    <a:pt x="802" y="163"/>
                  </a:cubicBezTo>
                  <a:lnTo>
                    <a:pt x="802" y="123"/>
                  </a:lnTo>
                  <a:close/>
                  <a:moveTo>
                    <a:pt x="802" y="191"/>
                  </a:moveTo>
                  <a:cubicBezTo>
                    <a:pt x="842" y="191"/>
                    <a:pt x="842" y="191"/>
                    <a:pt x="842" y="191"/>
                  </a:cubicBezTo>
                  <a:cubicBezTo>
                    <a:pt x="842" y="231"/>
                    <a:pt x="842" y="231"/>
                    <a:pt x="842" y="231"/>
                  </a:cubicBezTo>
                  <a:cubicBezTo>
                    <a:pt x="802" y="231"/>
                    <a:pt x="802" y="231"/>
                    <a:pt x="802" y="231"/>
                  </a:cubicBezTo>
                  <a:lnTo>
                    <a:pt x="802" y="191"/>
                  </a:lnTo>
                  <a:close/>
                  <a:moveTo>
                    <a:pt x="727" y="52"/>
                  </a:moveTo>
                  <a:cubicBezTo>
                    <a:pt x="768" y="52"/>
                    <a:pt x="768" y="52"/>
                    <a:pt x="768" y="52"/>
                  </a:cubicBezTo>
                  <a:cubicBezTo>
                    <a:pt x="768" y="92"/>
                    <a:pt x="768" y="92"/>
                    <a:pt x="768" y="92"/>
                  </a:cubicBezTo>
                  <a:cubicBezTo>
                    <a:pt x="727" y="92"/>
                    <a:pt x="727" y="92"/>
                    <a:pt x="727" y="92"/>
                  </a:cubicBezTo>
                  <a:lnTo>
                    <a:pt x="727" y="52"/>
                  </a:lnTo>
                  <a:close/>
                  <a:moveTo>
                    <a:pt x="727" y="123"/>
                  </a:moveTo>
                  <a:cubicBezTo>
                    <a:pt x="768" y="123"/>
                    <a:pt x="768" y="123"/>
                    <a:pt x="768" y="123"/>
                  </a:cubicBezTo>
                  <a:cubicBezTo>
                    <a:pt x="768" y="163"/>
                    <a:pt x="768" y="163"/>
                    <a:pt x="768" y="163"/>
                  </a:cubicBezTo>
                  <a:cubicBezTo>
                    <a:pt x="727" y="163"/>
                    <a:pt x="727" y="163"/>
                    <a:pt x="727" y="163"/>
                  </a:cubicBezTo>
                  <a:lnTo>
                    <a:pt x="727" y="123"/>
                  </a:lnTo>
                  <a:close/>
                  <a:moveTo>
                    <a:pt x="727" y="191"/>
                  </a:moveTo>
                  <a:cubicBezTo>
                    <a:pt x="768" y="191"/>
                    <a:pt x="768" y="191"/>
                    <a:pt x="768" y="191"/>
                  </a:cubicBezTo>
                  <a:cubicBezTo>
                    <a:pt x="768" y="231"/>
                    <a:pt x="768" y="231"/>
                    <a:pt x="768" y="231"/>
                  </a:cubicBezTo>
                  <a:cubicBezTo>
                    <a:pt x="727" y="231"/>
                    <a:pt x="727" y="231"/>
                    <a:pt x="727" y="231"/>
                  </a:cubicBezTo>
                  <a:lnTo>
                    <a:pt x="727" y="191"/>
                  </a:lnTo>
                  <a:close/>
                  <a:moveTo>
                    <a:pt x="653" y="52"/>
                  </a:moveTo>
                  <a:cubicBezTo>
                    <a:pt x="693" y="52"/>
                    <a:pt x="693" y="52"/>
                    <a:pt x="693" y="52"/>
                  </a:cubicBezTo>
                  <a:cubicBezTo>
                    <a:pt x="693" y="92"/>
                    <a:pt x="693" y="92"/>
                    <a:pt x="693" y="92"/>
                  </a:cubicBezTo>
                  <a:cubicBezTo>
                    <a:pt x="653" y="92"/>
                    <a:pt x="653" y="92"/>
                    <a:pt x="653" y="92"/>
                  </a:cubicBezTo>
                  <a:lnTo>
                    <a:pt x="653" y="52"/>
                  </a:lnTo>
                  <a:close/>
                  <a:moveTo>
                    <a:pt x="653" y="123"/>
                  </a:moveTo>
                  <a:cubicBezTo>
                    <a:pt x="693" y="123"/>
                    <a:pt x="693" y="123"/>
                    <a:pt x="693" y="123"/>
                  </a:cubicBezTo>
                  <a:cubicBezTo>
                    <a:pt x="693" y="163"/>
                    <a:pt x="693" y="163"/>
                    <a:pt x="693" y="163"/>
                  </a:cubicBezTo>
                  <a:cubicBezTo>
                    <a:pt x="653" y="163"/>
                    <a:pt x="653" y="163"/>
                    <a:pt x="653" y="163"/>
                  </a:cubicBezTo>
                  <a:lnTo>
                    <a:pt x="653" y="123"/>
                  </a:lnTo>
                  <a:close/>
                  <a:moveTo>
                    <a:pt x="653" y="191"/>
                  </a:moveTo>
                  <a:cubicBezTo>
                    <a:pt x="693" y="191"/>
                    <a:pt x="693" y="191"/>
                    <a:pt x="693" y="191"/>
                  </a:cubicBezTo>
                  <a:cubicBezTo>
                    <a:pt x="693" y="231"/>
                    <a:pt x="693" y="231"/>
                    <a:pt x="693" y="231"/>
                  </a:cubicBezTo>
                  <a:cubicBezTo>
                    <a:pt x="653" y="231"/>
                    <a:pt x="653" y="231"/>
                    <a:pt x="653" y="231"/>
                  </a:cubicBezTo>
                  <a:lnTo>
                    <a:pt x="653" y="191"/>
                  </a:lnTo>
                  <a:close/>
                  <a:moveTo>
                    <a:pt x="1345" y="2036"/>
                  </a:moveTo>
                  <a:cubicBezTo>
                    <a:pt x="1339" y="2029"/>
                    <a:pt x="1325" y="2023"/>
                    <a:pt x="1315" y="2023"/>
                  </a:cubicBezTo>
                  <a:cubicBezTo>
                    <a:pt x="878" y="2023"/>
                    <a:pt x="878" y="2023"/>
                    <a:pt x="878" y="2023"/>
                  </a:cubicBezTo>
                  <a:cubicBezTo>
                    <a:pt x="868" y="2023"/>
                    <a:pt x="855" y="2029"/>
                    <a:pt x="848" y="2036"/>
                  </a:cubicBezTo>
                  <a:cubicBezTo>
                    <a:pt x="761" y="2138"/>
                    <a:pt x="761" y="2138"/>
                    <a:pt x="761" y="2138"/>
                  </a:cubicBezTo>
                  <a:cubicBezTo>
                    <a:pt x="755" y="2146"/>
                    <a:pt x="749" y="2160"/>
                    <a:pt x="749" y="2170"/>
                  </a:cubicBezTo>
                  <a:cubicBezTo>
                    <a:pt x="749" y="2179"/>
                    <a:pt x="749" y="2179"/>
                    <a:pt x="749" y="2179"/>
                  </a:cubicBezTo>
                  <a:cubicBezTo>
                    <a:pt x="749" y="2189"/>
                    <a:pt x="757" y="2197"/>
                    <a:pt x="767" y="2197"/>
                  </a:cubicBezTo>
                  <a:cubicBezTo>
                    <a:pt x="1426" y="2197"/>
                    <a:pt x="1426" y="2197"/>
                    <a:pt x="1426" y="2197"/>
                  </a:cubicBezTo>
                  <a:cubicBezTo>
                    <a:pt x="1436" y="2197"/>
                    <a:pt x="1444" y="2189"/>
                    <a:pt x="1444" y="2179"/>
                  </a:cubicBezTo>
                  <a:cubicBezTo>
                    <a:pt x="1444" y="2170"/>
                    <a:pt x="1444" y="2170"/>
                    <a:pt x="1444" y="2170"/>
                  </a:cubicBezTo>
                  <a:cubicBezTo>
                    <a:pt x="1444" y="2160"/>
                    <a:pt x="1439" y="2146"/>
                    <a:pt x="1432" y="2138"/>
                  </a:cubicBezTo>
                  <a:lnTo>
                    <a:pt x="1345" y="2036"/>
                  </a:lnTo>
                  <a:close/>
                  <a:moveTo>
                    <a:pt x="2182" y="1590"/>
                  </a:moveTo>
                  <a:cubicBezTo>
                    <a:pt x="2095" y="1488"/>
                    <a:pt x="2095" y="1488"/>
                    <a:pt x="2095" y="1488"/>
                  </a:cubicBezTo>
                  <a:cubicBezTo>
                    <a:pt x="2088" y="1480"/>
                    <a:pt x="2075" y="1474"/>
                    <a:pt x="2065" y="1474"/>
                  </a:cubicBezTo>
                  <a:cubicBezTo>
                    <a:pt x="1627" y="1474"/>
                    <a:pt x="1627" y="1474"/>
                    <a:pt x="1627" y="1474"/>
                  </a:cubicBezTo>
                  <a:cubicBezTo>
                    <a:pt x="1617" y="1474"/>
                    <a:pt x="1604" y="1480"/>
                    <a:pt x="1597" y="1488"/>
                  </a:cubicBezTo>
                  <a:cubicBezTo>
                    <a:pt x="1510" y="1590"/>
                    <a:pt x="1510" y="1590"/>
                    <a:pt x="1510" y="1590"/>
                  </a:cubicBezTo>
                  <a:cubicBezTo>
                    <a:pt x="1504" y="1598"/>
                    <a:pt x="1499" y="1612"/>
                    <a:pt x="1499" y="1622"/>
                  </a:cubicBezTo>
                  <a:cubicBezTo>
                    <a:pt x="1499" y="1630"/>
                    <a:pt x="1499" y="1630"/>
                    <a:pt x="1499" y="1630"/>
                  </a:cubicBezTo>
                  <a:cubicBezTo>
                    <a:pt x="1499" y="1640"/>
                    <a:pt x="1507" y="1649"/>
                    <a:pt x="1517" y="1649"/>
                  </a:cubicBezTo>
                  <a:cubicBezTo>
                    <a:pt x="2175" y="1649"/>
                    <a:pt x="2175" y="1649"/>
                    <a:pt x="2175" y="1649"/>
                  </a:cubicBezTo>
                  <a:cubicBezTo>
                    <a:pt x="2185" y="1649"/>
                    <a:pt x="2193" y="1640"/>
                    <a:pt x="2193" y="1630"/>
                  </a:cubicBezTo>
                  <a:cubicBezTo>
                    <a:pt x="2193" y="1622"/>
                    <a:pt x="2193" y="1622"/>
                    <a:pt x="2193" y="1622"/>
                  </a:cubicBezTo>
                  <a:cubicBezTo>
                    <a:pt x="2193" y="1612"/>
                    <a:pt x="2188" y="1598"/>
                    <a:pt x="2182" y="1590"/>
                  </a:cubicBezTo>
                  <a:close/>
                  <a:moveTo>
                    <a:pt x="176" y="1449"/>
                  </a:moveTo>
                  <a:cubicBezTo>
                    <a:pt x="519" y="1449"/>
                    <a:pt x="519" y="1449"/>
                    <a:pt x="519" y="1449"/>
                  </a:cubicBezTo>
                  <a:cubicBezTo>
                    <a:pt x="559" y="1449"/>
                    <a:pt x="591" y="1417"/>
                    <a:pt x="591" y="1377"/>
                  </a:cubicBezTo>
                  <a:cubicBezTo>
                    <a:pt x="591" y="1322"/>
                    <a:pt x="591" y="1322"/>
                    <a:pt x="591" y="1322"/>
                  </a:cubicBezTo>
                  <a:cubicBezTo>
                    <a:pt x="920" y="1322"/>
                    <a:pt x="920" y="1322"/>
                    <a:pt x="920" y="1322"/>
                  </a:cubicBezTo>
                  <a:cubicBezTo>
                    <a:pt x="936" y="1388"/>
                    <a:pt x="990" y="1440"/>
                    <a:pt x="1057" y="1455"/>
                  </a:cubicBezTo>
                  <a:cubicBezTo>
                    <a:pt x="1057" y="1617"/>
                    <a:pt x="1057" y="1617"/>
                    <a:pt x="1057" y="1617"/>
                  </a:cubicBezTo>
                  <a:cubicBezTo>
                    <a:pt x="925" y="1617"/>
                    <a:pt x="925" y="1617"/>
                    <a:pt x="925" y="1617"/>
                  </a:cubicBezTo>
                  <a:cubicBezTo>
                    <a:pt x="885" y="1617"/>
                    <a:pt x="853" y="1650"/>
                    <a:pt x="853" y="1690"/>
                  </a:cubicBezTo>
                  <a:cubicBezTo>
                    <a:pt x="853" y="1925"/>
                    <a:pt x="853" y="1925"/>
                    <a:pt x="853" y="1925"/>
                  </a:cubicBezTo>
                  <a:cubicBezTo>
                    <a:pt x="853" y="1965"/>
                    <a:pt x="885" y="1997"/>
                    <a:pt x="925" y="1997"/>
                  </a:cubicBezTo>
                  <a:cubicBezTo>
                    <a:pt x="1268" y="1997"/>
                    <a:pt x="1268" y="1997"/>
                    <a:pt x="1268" y="1997"/>
                  </a:cubicBezTo>
                  <a:cubicBezTo>
                    <a:pt x="1308" y="1997"/>
                    <a:pt x="1341" y="1965"/>
                    <a:pt x="1341" y="1925"/>
                  </a:cubicBezTo>
                  <a:cubicBezTo>
                    <a:pt x="1341" y="1690"/>
                    <a:pt x="1341" y="1690"/>
                    <a:pt x="1341" y="1690"/>
                  </a:cubicBezTo>
                  <a:cubicBezTo>
                    <a:pt x="1341" y="1650"/>
                    <a:pt x="1308" y="1617"/>
                    <a:pt x="1268" y="1617"/>
                  </a:cubicBezTo>
                  <a:cubicBezTo>
                    <a:pt x="1137" y="1617"/>
                    <a:pt x="1137" y="1617"/>
                    <a:pt x="1137" y="1617"/>
                  </a:cubicBezTo>
                  <a:cubicBezTo>
                    <a:pt x="1137" y="1455"/>
                    <a:pt x="1137" y="1455"/>
                    <a:pt x="1137" y="1455"/>
                  </a:cubicBezTo>
                  <a:cubicBezTo>
                    <a:pt x="1204" y="1440"/>
                    <a:pt x="1257" y="1388"/>
                    <a:pt x="1273" y="1322"/>
                  </a:cubicBezTo>
                  <a:cubicBezTo>
                    <a:pt x="1602" y="1322"/>
                    <a:pt x="1602" y="1322"/>
                    <a:pt x="1602" y="1322"/>
                  </a:cubicBezTo>
                  <a:cubicBezTo>
                    <a:pt x="1602" y="1377"/>
                    <a:pt x="1602" y="1377"/>
                    <a:pt x="1602" y="1377"/>
                  </a:cubicBezTo>
                  <a:cubicBezTo>
                    <a:pt x="1602" y="1417"/>
                    <a:pt x="1634" y="1449"/>
                    <a:pt x="1675" y="1449"/>
                  </a:cubicBezTo>
                  <a:cubicBezTo>
                    <a:pt x="2018" y="1449"/>
                    <a:pt x="2018" y="1449"/>
                    <a:pt x="2018" y="1449"/>
                  </a:cubicBezTo>
                  <a:cubicBezTo>
                    <a:pt x="2058" y="1449"/>
                    <a:pt x="2090" y="1417"/>
                    <a:pt x="2090" y="1377"/>
                  </a:cubicBezTo>
                  <a:cubicBezTo>
                    <a:pt x="2090" y="1142"/>
                    <a:pt x="2090" y="1142"/>
                    <a:pt x="2090" y="1142"/>
                  </a:cubicBezTo>
                  <a:cubicBezTo>
                    <a:pt x="2090" y="1102"/>
                    <a:pt x="2058" y="1069"/>
                    <a:pt x="2018" y="1069"/>
                  </a:cubicBezTo>
                  <a:cubicBezTo>
                    <a:pt x="1675" y="1069"/>
                    <a:pt x="1675" y="1069"/>
                    <a:pt x="1675" y="1069"/>
                  </a:cubicBezTo>
                  <a:cubicBezTo>
                    <a:pt x="1634" y="1069"/>
                    <a:pt x="1602" y="1102"/>
                    <a:pt x="1602" y="1142"/>
                  </a:cubicBezTo>
                  <a:cubicBezTo>
                    <a:pt x="1602" y="1242"/>
                    <a:pt x="1602" y="1242"/>
                    <a:pt x="1602" y="1242"/>
                  </a:cubicBezTo>
                  <a:cubicBezTo>
                    <a:pt x="1275" y="1242"/>
                    <a:pt x="1275" y="1242"/>
                    <a:pt x="1275" y="1242"/>
                  </a:cubicBezTo>
                  <a:cubicBezTo>
                    <a:pt x="1262" y="1176"/>
                    <a:pt x="1214" y="1122"/>
                    <a:pt x="1150" y="1103"/>
                  </a:cubicBezTo>
                  <a:cubicBezTo>
                    <a:pt x="1150" y="908"/>
                    <a:pt x="1150" y="908"/>
                    <a:pt x="1150" y="908"/>
                  </a:cubicBezTo>
                  <a:cubicBezTo>
                    <a:pt x="1538" y="908"/>
                    <a:pt x="1538" y="908"/>
                    <a:pt x="1538" y="908"/>
                  </a:cubicBezTo>
                  <a:cubicBezTo>
                    <a:pt x="1574" y="908"/>
                    <a:pt x="1603" y="879"/>
                    <a:pt x="1603" y="843"/>
                  </a:cubicBezTo>
                  <a:cubicBezTo>
                    <a:pt x="1603" y="690"/>
                    <a:pt x="1603" y="690"/>
                    <a:pt x="1603" y="690"/>
                  </a:cubicBezTo>
                  <a:cubicBezTo>
                    <a:pt x="1603" y="654"/>
                    <a:pt x="1574" y="625"/>
                    <a:pt x="1538" y="625"/>
                  </a:cubicBezTo>
                  <a:cubicBezTo>
                    <a:pt x="655" y="625"/>
                    <a:pt x="655" y="625"/>
                    <a:pt x="655" y="625"/>
                  </a:cubicBezTo>
                  <a:cubicBezTo>
                    <a:pt x="619" y="625"/>
                    <a:pt x="590" y="654"/>
                    <a:pt x="590" y="690"/>
                  </a:cubicBezTo>
                  <a:cubicBezTo>
                    <a:pt x="590" y="843"/>
                    <a:pt x="590" y="843"/>
                    <a:pt x="590" y="843"/>
                  </a:cubicBezTo>
                  <a:cubicBezTo>
                    <a:pt x="590" y="879"/>
                    <a:pt x="619" y="908"/>
                    <a:pt x="655" y="908"/>
                  </a:cubicBezTo>
                  <a:cubicBezTo>
                    <a:pt x="1043" y="908"/>
                    <a:pt x="1043" y="908"/>
                    <a:pt x="1043" y="908"/>
                  </a:cubicBezTo>
                  <a:cubicBezTo>
                    <a:pt x="1043" y="1103"/>
                    <a:pt x="1043" y="1103"/>
                    <a:pt x="1043" y="1103"/>
                  </a:cubicBezTo>
                  <a:cubicBezTo>
                    <a:pt x="980" y="1122"/>
                    <a:pt x="931" y="1176"/>
                    <a:pt x="918" y="1242"/>
                  </a:cubicBezTo>
                  <a:cubicBezTo>
                    <a:pt x="591" y="1242"/>
                    <a:pt x="591" y="1242"/>
                    <a:pt x="591" y="1242"/>
                  </a:cubicBezTo>
                  <a:cubicBezTo>
                    <a:pt x="591" y="1142"/>
                    <a:pt x="591" y="1142"/>
                    <a:pt x="591" y="1142"/>
                  </a:cubicBezTo>
                  <a:cubicBezTo>
                    <a:pt x="591" y="1102"/>
                    <a:pt x="559" y="1069"/>
                    <a:pt x="519" y="1069"/>
                  </a:cubicBezTo>
                  <a:cubicBezTo>
                    <a:pt x="176" y="1069"/>
                    <a:pt x="176" y="1069"/>
                    <a:pt x="176" y="1069"/>
                  </a:cubicBezTo>
                  <a:cubicBezTo>
                    <a:pt x="136" y="1069"/>
                    <a:pt x="103" y="1102"/>
                    <a:pt x="103" y="1142"/>
                  </a:cubicBezTo>
                  <a:cubicBezTo>
                    <a:pt x="103" y="1377"/>
                    <a:pt x="103" y="1377"/>
                    <a:pt x="103" y="1377"/>
                  </a:cubicBezTo>
                  <a:cubicBezTo>
                    <a:pt x="103" y="1417"/>
                    <a:pt x="136" y="1449"/>
                    <a:pt x="176" y="1449"/>
                  </a:cubicBezTo>
                  <a:close/>
                  <a:moveTo>
                    <a:pt x="1644" y="1142"/>
                  </a:moveTo>
                  <a:cubicBezTo>
                    <a:pt x="1644" y="1125"/>
                    <a:pt x="1658" y="1111"/>
                    <a:pt x="1675" y="1111"/>
                  </a:cubicBezTo>
                  <a:cubicBezTo>
                    <a:pt x="2018" y="1111"/>
                    <a:pt x="2018" y="1111"/>
                    <a:pt x="2018" y="1111"/>
                  </a:cubicBezTo>
                  <a:cubicBezTo>
                    <a:pt x="2034" y="1111"/>
                    <a:pt x="2048" y="1125"/>
                    <a:pt x="2048" y="1142"/>
                  </a:cubicBezTo>
                  <a:cubicBezTo>
                    <a:pt x="2048" y="1377"/>
                    <a:pt x="2048" y="1377"/>
                    <a:pt x="2048" y="1377"/>
                  </a:cubicBezTo>
                  <a:cubicBezTo>
                    <a:pt x="2048" y="1393"/>
                    <a:pt x="2034" y="1407"/>
                    <a:pt x="2018" y="1407"/>
                  </a:cubicBezTo>
                  <a:cubicBezTo>
                    <a:pt x="1675" y="1407"/>
                    <a:pt x="1675" y="1407"/>
                    <a:pt x="1675" y="1407"/>
                  </a:cubicBezTo>
                  <a:cubicBezTo>
                    <a:pt x="1658" y="1407"/>
                    <a:pt x="1644" y="1393"/>
                    <a:pt x="1644" y="1377"/>
                  </a:cubicBezTo>
                  <a:lnTo>
                    <a:pt x="1644" y="1142"/>
                  </a:lnTo>
                  <a:close/>
                  <a:moveTo>
                    <a:pt x="1464" y="715"/>
                  </a:moveTo>
                  <a:cubicBezTo>
                    <a:pt x="1492" y="715"/>
                    <a:pt x="1515" y="738"/>
                    <a:pt x="1515" y="766"/>
                  </a:cubicBezTo>
                  <a:cubicBezTo>
                    <a:pt x="1515" y="795"/>
                    <a:pt x="1492" y="818"/>
                    <a:pt x="1464" y="818"/>
                  </a:cubicBezTo>
                  <a:cubicBezTo>
                    <a:pt x="1436" y="818"/>
                    <a:pt x="1413" y="795"/>
                    <a:pt x="1413" y="766"/>
                  </a:cubicBezTo>
                  <a:cubicBezTo>
                    <a:pt x="1413" y="738"/>
                    <a:pt x="1436" y="715"/>
                    <a:pt x="1464" y="715"/>
                  </a:cubicBezTo>
                  <a:close/>
                  <a:moveTo>
                    <a:pt x="1268" y="1660"/>
                  </a:moveTo>
                  <a:cubicBezTo>
                    <a:pt x="1285" y="1660"/>
                    <a:pt x="1298" y="1673"/>
                    <a:pt x="1298" y="1690"/>
                  </a:cubicBezTo>
                  <a:cubicBezTo>
                    <a:pt x="1298" y="1925"/>
                    <a:pt x="1298" y="1925"/>
                    <a:pt x="1298" y="1925"/>
                  </a:cubicBezTo>
                  <a:cubicBezTo>
                    <a:pt x="1298" y="1942"/>
                    <a:pt x="1285" y="1955"/>
                    <a:pt x="1268" y="1955"/>
                  </a:cubicBezTo>
                  <a:cubicBezTo>
                    <a:pt x="925" y="1955"/>
                    <a:pt x="925" y="1955"/>
                    <a:pt x="925" y="1955"/>
                  </a:cubicBezTo>
                  <a:cubicBezTo>
                    <a:pt x="908" y="1955"/>
                    <a:pt x="895" y="1942"/>
                    <a:pt x="895" y="1925"/>
                  </a:cubicBezTo>
                  <a:cubicBezTo>
                    <a:pt x="895" y="1690"/>
                    <a:pt x="895" y="1690"/>
                    <a:pt x="895" y="1690"/>
                  </a:cubicBezTo>
                  <a:cubicBezTo>
                    <a:pt x="895" y="1673"/>
                    <a:pt x="908" y="1660"/>
                    <a:pt x="925" y="1660"/>
                  </a:cubicBezTo>
                  <a:lnTo>
                    <a:pt x="1268" y="1660"/>
                  </a:lnTo>
                  <a:close/>
                  <a:moveTo>
                    <a:pt x="1100" y="677"/>
                  </a:moveTo>
                  <a:cubicBezTo>
                    <a:pt x="1140" y="677"/>
                    <a:pt x="1140" y="677"/>
                    <a:pt x="1140" y="677"/>
                  </a:cubicBezTo>
                  <a:cubicBezTo>
                    <a:pt x="1140" y="717"/>
                    <a:pt x="1140" y="717"/>
                    <a:pt x="1140" y="717"/>
                  </a:cubicBezTo>
                  <a:cubicBezTo>
                    <a:pt x="1100" y="717"/>
                    <a:pt x="1100" y="717"/>
                    <a:pt x="1100" y="717"/>
                  </a:cubicBezTo>
                  <a:lnTo>
                    <a:pt x="1100" y="677"/>
                  </a:lnTo>
                  <a:close/>
                  <a:moveTo>
                    <a:pt x="1100" y="748"/>
                  </a:moveTo>
                  <a:cubicBezTo>
                    <a:pt x="1140" y="748"/>
                    <a:pt x="1140" y="748"/>
                    <a:pt x="1140" y="748"/>
                  </a:cubicBezTo>
                  <a:cubicBezTo>
                    <a:pt x="1140" y="788"/>
                    <a:pt x="1140" y="788"/>
                    <a:pt x="1140" y="788"/>
                  </a:cubicBezTo>
                  <a:cubicBezTo>
                    <a:pt x="1100" y="788"/>
                    <a:pt x="1100" y="788"/>
                    <a:pt x="1100" y="788"/>
                  </a:cubicBezTo>
                  <a:lnTo>
                    <a:pt x="1100" y="748"/>
                  </a:lnTo>
                  <a:close/>
                  <a:moveTo>
                    <a:pt x="1100" y="816"/>
                  </a:moveTo>
                  <a:cubicBezTo>
                    <a:pt x="1140" y="816"/>
                    <a:pt x="1140" y="816"/>
                    <a:pt x="1140" y="816"/>
                  </a:cubicBezTo>
                  <a:cubicBezTo>
                    <a:pt x="1140" y="856"/>
                    <a:pt x="1140" y="856"/>
                    <a:pt x="1140" y="856"/>
                  </a:cubicBezTo>
                  <a:cubicBezTo>
                    <a:pt x="1100" y="856"/>
                    <a:pt x="1100" y="856"/>
                    <a:pt x="1100" y="856"/>
                  </a:cubicBezTo>
                  <a:lnTo>
                    <a:pt x="1100" y="816"/>
                  </a:lnTo>
                  <a:close/>
                  <a:moveTo>
                    <a:pt x="1025" y="677"/>
                  </a:moveTo>
                  <a:cubicBezTo>
                    <a:pt x="1066" y="677"/>
                    <a:pt x="1066" y="677"/>
                    <a:pt x="1066" y="677"/>
                  </a:cubicBezTo>
                  <a:cubicBezTo>
                    <a:pt x="1066" y="717"/>
                    <a:pt x="1066" y="717"/>
                    <a:pt x="1066" y="717"/>
                  </a:cubicBezTo>
                  <a:cubicBezTo>
                    <a:pt x="1025" y="717"/>
                    <a:pt x="1025" y="717"/>
                    <a:pt x="1025" y="717"/>
                  </a:cubicBezTo>
                  <a:lnTo>
                    <a:pt x="1025" y="677"/>
                  </a:lnTo>
                  <a:close/>
                  <a:moveTo>
                    <a:pt x="1025" y="748"/>
                  </a:moveTo>
                  <a:cubicBezTo>
                    <a:pt x="1066" y="748"/>
                    <a:pt x="1066" y="748"/>
                    <a:pt x="1066" y="748"/>
                  </a:cubicBezTo>
                  <a:cubicBezTo>
                    <a:pt x="1066" y="788"/>
                    <a:pt x="1066" y="788"/>
                    <a:pt x="1066" y="788"/>
                  </a:cubicBezTo>
                  <a:cubicBezTo>
                    <a:pt x="1025" y="788"/>
                    <a:pt x="1025" y="788"/>
                    <a:pt x="1025" y="788"/>
                  </a:cubicBezTo>
                  <a:lnTo>
                    <a:pt x="1025" y="748"/>
                  </a:lnTo>
                  <a:close/>
                  <a:moveTo>
                    <a:pt x="693" y="856"/>
                  </a:moveTo>
                  <a:cubicBezTo>
                    <a:pt x="653" y="856"/>
                    <a:pt x="653" y="856"/>
                    <a:pt x="653" y="856"/>
                  </a:cubicBezTo>
                  <a:cubicBezTo>
                    <a:pt x="653" y="816"/>
                    <a:pt x="653" y="816"/>
                    <a:pt x="653" y="816"/>
                  </a:cubicBezTo>
                  <a:cubicBezTo>
                    <a:pt x="693" y="816"/>
                    <a:pt x="693" y="816"/>
                    <a:pt x="693" y="816"/>
                  </a:cubicBezTo>
                  <a:lnTo>
                    <a:pt x="693" y="856"/>
                  </a:lnTo>
                  <a:close/>
                  <a:moveTo>
                    <a:pt x="693" y="788"/>
                  </a:moveTo>
                  <a:cubicBezTo>
                    <a:pt x="653" y="788"/>
                    <a:pt x="653" y="788"/>
                    <a:pt x="653" y="788"/>
                  </a:cubicBezTo>
                  <a:cubicBezTo>
                    <a:pt x="653" y="748"/>
                    <a:pt x="653" y="748"/>
                    <a:pt x="653" y="748"/>
                  </a:cubicBezTo>
                  <a:cubicBezTo>
                    <a:pt x="693" y="748"/>
                    <a:pt x="693" y="748"/>
                    <a:pt x="693" y="748"/>
                  </a:cubicBezTo>
                  <a:lnTo>
                    <a:pt x="693" y="788"/>
                  </a:lnTo>
                  <a:close/>
                  <a:moveTo>
                    <a:pt x="693" y="717"/>
                  </a:moveTo>
                  <a:cubicBezTo>
                    <a:pt x="653" y="717"/>
                    <a:pt x="653" y="717"/>
                    <a:pt x="653" y="717"/>
                  </a:cubicBezTo>
                  <a:cubicBezTo>
                    <a:pt x="653" y="677"/>
                    <a:pt x="653" y="677"/>
                    <a:pt x="653" y="677"/>
                  </a:cubicBezTo>
                  <a:cubicBezTo>
                    <a:pt x="693" y="677"/>
                    <a:pt x="693" y="677"/>
                    <a:pt x="693" y="677"/>
                  </a:cubicBezTo>
                  <a:lnTo>
                    <a:pt x="693" y="717"/>
                  </a:lnTo>
                  <a:close/>
                  <a:moveTo>
                    <a:pt x="768" y="856"/>
                  </a:moveTo>
                  <a:cubicBezTo>
                    <a:pt x="727" y="856"/>
                    <a:pt x="727" y="856"/>
                    <a:pt x="727" y="856"/>
                  </a:cubicBezTo>
                  <a:cubicBezTo>
                    <a:pt x="727" y="816"/>
                    <a:pt x="727" y="816"/>
                    <a:pt x="727" y="816"/>
                  </a:cubicBezTo>
                  <a:cubicBezTo>
                    <a:pt x="768" y="816"/>
                    <a:pt x="768" y="816"/>
                    <a:pt x="768" y="816"/>
                  </a:cubicBezTo>
                  <a:lnTo>
                    <a:pt x="768" y="856"/>
                  </a:lnTo>
                  <a:close/>
                  <a:moveTo>
                    <a:pt x="768" y="788"/>
                  </a:moveTo>
                  <a:cubicBezTo>
                    <a:pt x="727" y="788"/>
                    <a:pt x="727" y="788"/>
                    <a:pt x="727" y="788"/>
                  </a:cubicBezTo>
                  <a:cubicBezTo>
                    <a:pt x="727" y="748"/>
                    <a:pt x="727" y="748"/>
                    <a:pt x="727" y="748"/>
                  </a:cubicBezTo>
                  <a:cubicBezTo>
                    <a:pt x="768" y="748"/>
                    <a:pt x="768" y="748"/>
                    <a:pt x="768" y="748"/>
                  </a:cubicBezTo>
                  <a:lnTo>
                    <a:pt x="768" y="788"/>
                  </a:lnTo>
                  <a:close/>
                  <a:moveTo>
                    <a:pt x="768" y="717"/>
                  </a:moveTo>
                  <a:cubicBezTo>
                    <a:pt x="727" y="717"/>
                    <a:pt x="727" y="717"/>
                    <a:pt x="727" y="717"/>
                  </a:cubicBezTo>
                  <a:cubicBezTo>
                    <a:pt x="727" y="677"/>
                    <a:pt x="727" y="677"/>
                    <a:pt x="727" y="677"/>
                  </a:cubicBezTo>
                  <a:cubicBezTo>
                    <a:pt x="768" y="677"/>
                    <a:pt x="768" y="677"/>
                    <a:pt x="768" y="677"/>
                  </a:cubicBezTo>
                  <a:lnTo>
                    <a:pt x="768" y="717"/>
                  </a:lnTo>
                  <a:close/>
                  <a:moveTo>
                    <a:pt x="842" y="856"/>
                  </a:moveTo>
                  <a:cubicBezTo>
                    <a:pt x="802" y="856"/>
                    <a:pt x="802" y="856"/>
                    <a:pt x="802" y="856"/>
                  </a:cubicBezTo>
                  <a:cubicBezTo>
                    <a:pt x="802" y="816"/>
                    <a:pt x="802" y="816"/>
                    <a:pt x="802" y="816"/>
                  </a:cubicBezTo>
                  <a:cubicBezTo>
                    <a:pt x="842" y="816"/>
                    <a:pt x="842" y="816"/>
                    <a:pt x="842" y="816"/>
                  </a:cubicBezTo>
                  <a:lnTo>
                    <a:pt x="842" y="856"/>
                  </a:lnTo>
                  <a:close/>
                  <a:moveTo>
                    <a:pt x="842" y="788"/>
                  </a:moveTo>
                  <a:cubicBezTo>
                    <a:pt x="802" y="788"/>
                    <a:pt x="802" y="788"/>
                    <a:pt x="802" y="788"/>
                  </a:cubicBezTo>
                  <a:cubicBezTo>
                    <a:pt x="802" y="748"/>
                    <a:pt x="802" y="748"/>
                    <a:pt x="802" y="748"/>
                  </a:cubicBezTo>
                  <a:cubicBezTo>
                    <a:pt x="842" y="748"/>
                    <a:pt x="842" y="748"/>
                    <a:pt x="842" y="748"/>
                  </a:cubicBezTo>
                  <a:lnTo>
                    <a:pt x="842" y="788"/>
                  </a:lnTo>
                  <a:close/>
                  <a:moveTo>
                    <a:pt x="842" y="717"/>
                  </a:moveTo>
                  <a:cubicBezTo>
                    <a:pt x="802" y="717"/>
                    <a:pt x="802" y="717"/>
                    <a:pt x="802" y="717"/>
                  </a:cubicBezTo>
                  <a:cubicBezTo>
                    <a:pt x="802" y="677"/>
                    <a:pt x="802" y="677"/>
                    <a:pt x="802" y="677"/>
                  </a:cubicBezTo>
                  <a:cubicBezTo>
                    <a:pt x="842" y="677"/>
                    <a:pt x="842" y="677"/>
                    <a:pt x="842" y="677"/>
                  </a:cubicBezTo>
                  <a:lnTo>
                    <a:pt x="842" y="717"/>
                  </a:lnTo>
                  <a:close/>
                  <a:moveTo>
                    <a:pt x="917" y="856"/>
                  </a:moveTo>
                  <a:cubicBezTo>
                    <a:pt x="877" y="856"/>
                    <a:pt x="877" y="856"/>
                    <a:pt x="877" y="856"/>
                  </a:cubicBezTo>
                  <a:cubicBezTo>
                    <a:pt x="877" y="816"/>
                    <a:pt x="877" y="816"/>
                    <a:pt x="877" y="816"/>
                  </a:cubicBezTo>
                  <a:cubicBezTo>
                    <a:pt x="917" y="816"/>
                    <a:pt x="917" y="816"/>
                    <a:pt x="917" y="816"/>
                  </a:cubicBezTo>
                  <a:lnTo>
                    <a:pt x="917" y="856"/>
                  </a:lnTo>
                  <a:close/>
                  <a:moveTo>
                    <a:pt x="917" y="788"/>
                  </a:moveTo>
                  <a:cubicBezTo>
                    <a:pt x="877" y="788"/>
                    <a:pt x="877" y="788"/>
                    <a:pt x="877" y="788"/>
                  </a:cubicBezTo>
                  <a:cubicBezTo>
                    <a:pt x="877" y="748"/>
                    <a:pt x="877" y="748"/>
                    <a:pt x="877" y="748"/>
                  </a:cubicBezTo>
                  <a:cubicBezTo>
                    <a:pt x="917" y="748"/>
                    <a:pt x="917" y="748"/>
                    <a:pt x="917" y="748"/>
                  </a:cubicBezTo>
                  <a:lnTo>
                    <a:pt x="917" y="788"/>
                  </a:lnTo>
                  <a:close/>
                  <a:moveTo>
                    <a:pt x="917" y="717"/>
                  </a:moveTo>
                  <a:cubicBezTo>
                    <a:pt x="877" y="717"/>
                    <a:pt x="877" y="717"/>
                    <a:pt x="877" y="717"/>
                  </a:cubicBezTo>
                  <a:cubicBezTo>
                    <a:pt x="877" y="677"/>
                    <a:pt x="877" y="677"/>
                    <a:pt x="877" y="677"/>
                  </a:cubicBezTo>
                  <a:cubicBezTo>
                    <a:pt x="917" y="677"/>
                    <a:pt x="917" y="677"/>
                    <a:pt x="917" y="677"/>
                  </a:cubicBezTo>
                  <a:lnTo>
                    <a:pt x="917" y="717"/>
                  </a:lnTo>
                  <a:close/>
                  <a:moveTo>
                    <a:pt x="992" y="856"/>
                  </a:moveTo>
                  <a:cubicBezTo>
                    <a:pt x="951" y="856"/>
                    <a:pt x="951" y="856"/>
                    <a:pt x="951" y="856"/>
                  </a:cubicBezTo>
                  <a:cubicBezTo>
                    <a:pt x="951" y="816"/>
                    <a:pt x="951" y="816"/>
                    <a:pt x="951" y="816"/>
                  </a:cubicBezTo>
                  <a:cubicBezTo>
                    <a:pt x="992" y="816"/>
                    <a:pt x="992" y="816"/>
                    <a:pt x="992" y="816"/>
                  </a:cubicBezTo>
                  <a:lnTo>
                    <a:pt x="992" y="856"/>
                  </a:lnTo>
                  <a:close/>
                  <a:moveTo>
                    <a:pt x="992" y="788"/>
                  </a:moveTo>
                  <a:cubicBezTo>
                    <a:pt x="951" y="788"/>
                    <a:pt x="951" y="788"/>
                    <a:pt x="951" y="788"/>
                  </a:cubicBezTo>
                  <a:cubicBezTo>
                    <a:pt x="951" y="748"/>
                    <a:pt x="951" y="748"/>
                    <a:pt x="951" y="748"/>
                  </a:cubicBezTo>
                  <a:cubicBezTo>
                    <a:pt x="992" y="748"/>
                    <a:pt x="992" y="748"/>
                    <a:pt x="992" y="748"/>
                  </a:cubicBezTo>
                  <a:lnTo>
                    <a:pt x="992" y="788"/>
                  </a:lnTo>
                  <a:close/>
                  <a:moveTo>
                    <a:pt x="992" y="717"/>
                  </a:moveTo>
                  <a:cubicBezTo>
                    <a:pt x="951" y="717"/>
                    <a:pt x="951" y="717"/>
                    <a:pt x="951" y="717"/>
                  </a:cubicBezTo>
                  <a:cubicBezTo>
                    <a:pt x="951" y="677"/>
                    <a:pt x="951" y="677"/>
                    <a:pt x="951" y="677"/>
                  </a:cubicBezTo>
                  <a:cubicBezTo>
                    <a:pt x="992" y="677"/>
                    <a:pt x="992" y="677"/>
                    <a:pt x="992" y="677"/>
                  </a:cubicBezTo>
                  <a:lnTo>
                    <a:pt x="992" y="717"/>
                  </a:lnTo>
                  <a:close/>
                  <a:moveTo>
                    <a:pt x="1025" y="856"/>
                  </a:moveTo>
                  <a:cubicBezTo>
                    <a:pt x="1025" y="816"/>
                    <a:pt x="1025" y="816"/>
                    <a:pt x="1025" y="816"/>
                  </a:cubicBezTo>
                  <a:cubicBezTo>
                    <a:pt x="1066" y="816"/>
                    <a:pt x="1066" y="816"/>
                    <a:pt x="1066" y="816"/>
                  </a:cubicBezTo>
                  <a:cubicBezTo>
                    <a:pt x="1066" y="856"/>
                    <a:pt x="1066" y="856"/>
                    <a:pt x="1066" y="856"/>
                  </a:cubicBezTo>
                  <a:lnTo>
                    <a:pt x="1025" y="856"/>
                  </a:lnTo>
                  <a:close/>
                  <a:moveTo>
                    <a:pt x="145" y="1142"/>
                  </a:moveTo>
                  <a:cubicBezTo>
                    <a:pt x="145" y="1125"/>
                    <a:pt x="159" y="1111"/>
                    <a:pt x="176" y="1111"/>
                  </a:cubicBezTo>
                  <a:cubicBezTo>
                    <a:pt x="519" y="1111"/>
                    <a:pt x="519" y="1111"/>
                    <a:pt x="519" y="1111"/>
                  </a:cubicBezTo>
                  <a:cubicBezTo>
                    <a:pt x="535" y="1111"/>
                    <a:pt x="549" y="1125"/>
                    <a:pt x="549" y="1142"/>
                  </a:cubicBezTo>
                  <a:cubicBezTo>
                    <a:pt x="549" y="1377"/>
                    <a:pt x="549" y="1377"/>
                    <a:pt x="549" y="1377"/>
                  </a:cubicBezTo>
                  <a:cubicBezTo>
                    <a:pt x="549" y="1393"/>
                    <a:pt x="535" y="1407"/>
                    <a:pt x="519" y="1407"/>
                  </a:cubicBezTo>
                  <a:cubicBezTo>
                    <a:pt x="176" y="1407"/>
                    <a:pt x="176" y="1407"/>
                    <a:pt x="176" y="1407"/>
                  </a:cubicBezTo>
                  <a:cubicBezTo>
                    <a:pt x="159" y="1407"/>
                    <a:pt x="145" y="1393"/>
                    <a:pt x="145" y="1377"/>
                  </a:cubicBezTo>
                  <a:lnTo>
                    <a:pt x="145" y="1142"/>
                  </a:lnTo>
                  <a:close/>
                  <a:moveTo>
                    <a:pt x="596" y="1488"/>
                  </a:moveTo>
                  <a:cubicBezTo>
                    <a:pt x="589" y="1480"/>
                    <a:pt x="576" y="1474"/>
                    <a:pt x="566" y="1474"/>
                  </a:cubicBezTo>
                  <a:cubicBezTo>
                    <a:pt x="128" y="1474"/>
                    <a:pt x="128" y="1474"/>
                    <a:pt x="128" y="1474"/>
                  </a:cubicBezTo>
                  <a:cubicBezTo>
                    <a:pt x="118" y="1474"/>
                    <a:pt x="105" y="1480"/>
                    <a:pt x="99" y="1488"/>
                  </a:cubicBezTo>
                  <a:cubicBezTo>
                    <a:pt x="12" y="1590"/>
                    <a:pt x="12" y="1590"/>
                    <a:pt x="12" y="1590"/>
                  </a:cubicBezTo>
                  <a:cubicBezTo>
                    <a:pt x="5" y="1598"/>
                    <a:pt x="0" y="1612"/>
                    <a:pt x="0" y="1622"/>
                  </a:cubicBezTo>
                  <a:cubicBezTo>
                    <a:pt x="0" y="1630"/>
                    <a:pt x="0" y="1630"/>
                    <a:pt x="0" y="1630"/>
                  </a:cubicBezTo>
                  <a:cubicBezTo>
                    <a:pt x="0" y="1640"/>
                    <a:pt x="8" y="1649"/>
                    <a:pt x="18" y="1649"/>
                  </a:cubicBezTo>
                  <a:cubicBezTo>
                    <a:pt x="676" y="1649"/>
                    <a:pt x="676" y="1649"/>
                    <a:pt x="676" y="1649"/>
                  </a:cubicBezTo>
                  <a:cubicBezTo>
                    <a:pt x="686" y="1649"/>
                    <a:pt x="694" y="1640"/>
                    <a:pt x="694" y="1630"/>
                  </a:cubicBezTo>
                  <a:cubicBezTo>
                    <a:pt x="694" y="1622"/>
                    <a:pt x="694" y="1622"/>
                    <a:pt x="694" y="1622"/>
                  </a:cubicBezTo>
                  <a:cubicBezTo>
                    <a:pt x="694" y="1612"/>
                    <a:pt x="689" y="1598"/>
                    <a:pt x="683" y="1590"/>
                  </a:cubicBezTo>
                  <a:lnTo>
                    <a:pt x="596" y="1488"/>
                  </a:ln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lang="en-US" sz="1600" dirty="0">
                <a:solidFill>
                  <a:srgbClr val="FFFFFF"/>
                </a:solidFill>
              </a:endParaRPr>
            </a:p>
          </p:txBody>
        </p:sp>
        <p:sp>
          <p:nvSpPr>
            <p:cNvPr id="60" name="Freeform 86"/>
            <p:cNvSpPr>
              <a:spLocks noEditPoints="1"/>
            </p:cNvSpPr>
            <p:nvPr/>
          </p:nvSpPr>
          <p:spPr bwMode="black">
            <a:xfrm>
              <a:off x="3422650" y="3873500"/>
              <a:ext cx="168275" cy="142875"/>
            </a:xfrm>
            <a:custGeom>
              <a:avLst/>
              <a:gdLst>
                <a:gd name="T0" fmla="*/ 682 w 694"/>
                <a:gd name="T1" fmla="*/ 58 h 588"/>
                <a:gd name="T2" fmla="*/ 694 w 694"/>
                <a:gd name="T3" fmla="*/ 26 h 588"/>
                <a:gd name="T4" fmla="*/ 694 w 694"/>
                <a:gd name="T5" fmla="*/ 18 h 588"/>
                <a:gd name="T6" fmla="*/ 676 w 694"/>
                <a:gd name="T7" fmla="*/ 0 h 588"/>
                <a:gd name="T8" fmla="*/ 18 w 694"/>
                <a:gd name="T9" fmla="*/ 0 h 588"/>
                <a:gd name="T10" fmla="*/ 0 w 694"/>
                <a:gd name="T11" fmla="*/ 18 h 588"/>
                <a:gd name="T12" fmla="*/ 0 w 694"/>
                <a:gd name="T13" fmla="*/ 26 h 588"/>
                <a:gd name="T14" fmla="*/ 11 w 694"/>
                <a:gd name="T15" fmla="*/ 58 h 588"/>
                <a:gd name="T16" fmla="*/ 98 w 694"/>
                <a:gd name="T17" fmla="*/ 160 h 588"/>
                <a:gd name="T18" fmla="*/ 128 w 694"/>
                <a:gd name="T19" fmla="*/ 174 h 588"/>
                <a:gd name="T20" fmla="*/ 565 w 694"/>
                <a:gd name="T21" fmla="*/ 174 h 588"/>
                <a:gd name="T22" fmla="*/ 595 w 694"/>
                <a:gd name="T23" fmla="*/ 160 h 588"/>
                <a:gd name="T24" fmla="*/ 682 w 694"/>
                <a:gd name="T25" fmla="*/ 58 h 588"/>
                <a:gd name="T26" fmla="*/ 387 w 694"/>
                <a:gd name="T27" fmla="*/ 588 h 588"/>
                <a:gd name="T28" fmla="*/ 387 w 694"/>
                <a:gd name="T29" fmla="*/ 579 h 588"/>
                <a:gd name="T30" fmla="*/ 518 w 694"/>
                <a:gd name="T31" fmla="*/ 579 h 588"/>
                <a:gd name="T32" fmla="*/ 591 w 694"/>
                <a:gd name="T33" fmla="*/ 507 h 588"/>
                <a:gd name="T34" fmla="*/ 591 w 694"/>
                <a:gd name="T35" fmla="*/ 272 h 588"/>
                <a:gd name="T36" fmla="*/ 518 w 694"/>
                <a:gd name="T37" fmla="*/ 199 h 588"/>
                <a:gd name="T38" fmla="*/ 175 w 694"/>
                <a:gd name="T39" fmla="*/ 199 h 588"/>
                <a:gd name="T40" fmla="*/ 103 w 694"/>
                <a:gd name="T41" fmla="*/ 272 h 588"/>
                <a:gd name="T42" fmla="*/ 103 w 694"/>
                <a:gd name="T43" fmla="*/ 507 h 588"/>
                <a:gd name="T44" fmla="*/ 175 w 694"/>
                <a:gd name="T45" fmla="*/ 579 h 588"/>
                <a:gd name="T46" fmla="*/ 307 w 694"/>
                <a:gd name="T47" fmla="*/ 579 h 588"/>
                <a:gd name="T48" fmla="*/ 307 w 694"/>
                <a:gd name="T49" fmla="*/ 588 h 588"/>
                <a:gd name="T50" fmla="*/ 387 w 694"/>
                <a:gd name="T51" fmla="*/ 588 h 588"/>
                <a:gd name="T52" fmla="*/ 175 w 694"/>
                <a:gd name="T53" fmla="*/ 537 h 588"/>
                <a:gd name="T54" fmla="*/ 145 w 694"/>
                <a:gd name="T55" fmla="*/ 507 h 588"/>
                <a:gd name="T56" fmla="*/ 145 w 694"/>
                <a:gd name="T57" fmla="*/ 272 h 588"/>
                <a:gd name="T58" fmla="*/ 175 w 694"/>
                <a:gd name="T59" fmla="*/ 242 h 588"/>
                <a:gd name="T60" fmla="*/ 518 w 694"/>
                <a:gd name="T61" fmla="*/ 242 h 588"/>
                <a:gd name="T62" fmla="*/ 549 w 694"/>
                <a:gd name="T63" fmla="*/ 272 h 588"/>
                <a:gd name="T64" fmla="*/ 549 w 694"/>
                <a:gd name="T65" fmla="*/ 507 h 588"/>
                <a:gd name="T66" fmla="*/ 518 w 694"/>
                <a:gd name="T67" fmla="*/ 537 h 588"/>
                <a:gd name="T68" fmla="*/ 175 w 694"/>
                <a:gd name="T69" fmla="*/ 537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4" h="588">
                  <a:moveTo>
                    <a:pt x="682" y="58"/>
                  </a:moveTo>
                  <a:cubicBezTo>
                    <a:pt x="689" y="51"/>
                    <a:pt x="694" y="36"/>
                    <a:pt x="694" y="26"/>
                  </a:cubicBezTo>
                  <a:cubicBezTo>
                    <a:pt x="694" y="18"/>
                    <a:pt x="694" y="18"/>
                    <a:pt x="694" y="18"/>
                  </a:cubicBezTo>
                  <a:cubicBezTo>
                    <a:pt x="694" y="8"/>
                    <a:pt x="686" y="0"/>
                    <a:pt x="676" y="0"/>
                  </a:cubicBezTo>
                  <a:cubicBezTo>
                    <a:pt x="18" y="0"/>
                    <a:pt x="18" y="0"/>
                    <a:pt x="18" y="0"/>
                  </a:cubicBezTo>
                  <a:cubicBezTo>
                    <a:pt x="8" y="0"/>
                    <a:pt x="0" y="8"/>
                    <a:pt x="0" y="18"/>
                  </a:cubicBezTo>
                  <a:cubicBezTo>
                    <a:pt x="0" y="26"/>
                    <a:pt x="0" y="26"/>
                    <a:pt x="0" y="26"/>
                  </a:cubicBezTo>
                  <a:cubicBezTo>
                    <a:pt x="0" y="36"/>
                    <a:pt x="5" y="51"/>
                    <a:pt x="11" y="58"/>
                  </a:cubicBezTo>
                  <a:cubicBezTo>
                    <a:pt x="98" y="160"/>
                    <a:pt x="98" y="160"/>
                    <a:pt x="98" y="160"/>
                  </a:cubicBezTo>
                  <a:cubicBezTo>
                    <a:pt x="105" y="168"/>
                    <a:pt x="118" y="174"/>
                    <a:pt x="128" y="174"/>
                  </a:cubicBezTo>
                  <a:cubicBezTo>
                    <a:pt x="565" y="174"/>
                    <a:pt x="565" y="174"/>
                    <a:pt x="565" y="174"/>
                  </a:cubicBezTo>
                  <a:cubicBezTo>
                    <a:pt x="575" y="174"/>
                    <a:pt x="589" y="168"/>
                    <a:pt x="595" y="160"/>
                  </a:cubicBezTo>
                  <a:lnTo>
                    <a:pt x="682" y="58"/>
                  </a:lnTo>
                  <a:close/>
                  <a:moveTo>
                    <a:pt x="387" y="588"/>
                  </a:moveTo>
                  <a:cubicBezTo>
                    <a:pt x="387" y="582"/>
                    <a:pt x="387" y="579"/>
                    <a:pt x="387" y="579"/>
                  </a:cubicBezTo>
                  <a:cubicBezTo>
                    <a:pt x="518" y="579"/>
                    <a:pt x="518" y="579"/>
                    <a:pt x="518" y="579"/>
                  </a:cubicBezTo>
                  <a:cubicBezTo>
                    <a:pt x="558" y="579"/>
                    <a:pt x="591" y="547"/>
                    <a:pt x="591" y="507"/>
                  </a:cubicBezTo>
                  <a:cubicBezTo>
                    <a:pt x="591" y="272"/>
                    <a:pt x="591" y="272"/>
                    <a:pt x="591" y="272"/>
                  </a:cubicBezTo>
                  <a:cubicBezTo>
                    <a:pt x="591" y="232"/>
                    <a:pt x="558" y="199"/>
                    <a:pt x="518" y="199"/>
                  </a:cubicBezTo>
                  <a:cubicBezTo>
                    <a:pt x="175" y="199"/>
                    <a:pt x="175" y="199"/>
                    <a:pt x="175" y="199"/>
                  </a:cubicBezTo>
                  <a:cubicBezTo>
                    <a:pt x="135" y="199"/>
                    <a:pt x="103" y="232"/>
                    <a:pt x="103" y="272"/>
                  </a:cubicBezTo>
                  <a:cubicBezTo>
                    <a:pt x="103" y="507"/>
                    <a:pt x="103" y="507"/>
                    <a:pt x="103" y="507"/>
                  </a:cubicBezTo>
                  <a:cubicBezTo>
                    <a:pt x="103" y="547"/>
                    <a:pt x="135" y="579"/>
                    <a:pt x="175" y="579"/>
                  </a:cubicBezTo>
                  <a:cubicBezTo>
                    <a:pt x="307" y="579"/>
                    <a:pt x="307" y="579"/>
                    <a:pt x="307" y="579"/>
                  </a:cubicBezTo>
                  <a:cubicBezTo>
                    <a:pt x="307" y="579"/>
                    <a:pt x="307" y="582"/>
                    <a:pt x="307" y="588"/>
                  </a:cubicBezTo>
                  <a:lnTo>
                    <a:pt x="387" y="588"/>
                  </a:lnTo>
                  <a:close/>
                  <a:moveTo>
                    <a:pt x="175" y="537"/>
                  </a:moveTo>
                  <a:cubicBezTo>
                    <a:pt x="159" y="537"/>
                    <a:pt x="145" y="523"/>
                    <a:pt x="145" y="507"/>
                  </a:cubicBezTo>
                  <a:cubicBezTo>
                    <a:pt x="145" y="272"/>
                    <a:pt x="145" y="272"/>
                    <a:pt x="145" y="272"/>
                  </a:cubicBezTo>
                  <a:cubicBezTo>
                    <a:pt x="145" y="255"/>
                    <a:pt x="159" y="242"/>
                    <a:pt x="175" y="242"/>
                  </a:cubicBezTo>
                  <a:cubicBezTo>
                    <a:pt x="518" y="242"/>
                    <a:pt x="518" y="242"/>
                    <a:pt x="518" y="242"/>
                  </a:cubicBezTo>
                  <a:cubicBezTo>
                    <a:pt x="535" y="242"/>
                    <a:pt x="549" y="255"/>
                    <a:pt x="549" y="272"/>
                  </a:cubicBezTo>
                  <a:cubicBezTo>
                    <a:pt x="549" y="507"/>
                    <a:pt x="549" y="507"/>
                    <a:pt x="549" y="507"/>
                  </a:cubicBezTo>
                  <a:cubicBezTo>
                    <a:pt x="549" y="523"/>
                    <a:pt x="535" y="537"/>
                    <a:pt x="518" y="537"/>
                  </a:cubicBezTo>
                  <a:lnTo>
                    <a:pt x="175" y="537"/>
                  </a:ln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lang="en-US" sz="1600">
                <a:solidFill>
                  <a:srgbClr val="FFFFFF"/>
                </a:solidFill>
              </a:endParaRPr>
            </a:p>
          </p:txBody>
        </p:sp>
      </p:grpSp>
      <p:sp>
        <p:nvSpPr>
          <p:cNvPr id="4" name="Right Arrow 3"/>
          <p:cNvSpPr/>
          <p:nvPr/>
        </p:nvSpPr>
        <p:spPr bwMode="auto">
          <a:xfrm>
            <a:off x="4181604" y="3225757"/>
            <a:ext cx="3107686" cy="131032"/>
          </a:xfrm>
          <a:prstGeom prst="rightArrow">
            <a:avLst/>
          </a:prstGeom>
          <a:solidFill>
            <a:schemeClr val="accent5">
              <a:lumMod val="20000"/>
              <a:lumOff val="8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cxnSp>
        <p:nvCxnSpPr>
          <p:cNvPr id="30" name="Elbow Connector 29"/>
          <p:cNvCxnSpPr>
            <a:stCxn id="16" idx="52"/>
            <a:endCxn id="37" idx="24"/>
          </p:cNvCxnSpPr>
          <p:nvPr/>
        </p:nvCxnSpPr>
        <p:spPr>
          <a:xfrm>
            <a:off x="2682671" y="681685"/>
            <a:ext cx="6181435" cy="2992838"/>
          </a:xfrm>
          <a:prstGeom prst="bentConnector3">
            <a:avLst>
              <a:gd name="adj1" fmla="val 105153"/>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bwMode="auto">
          <a:xfrm>
            <a:off x="990600" y="4873530"/>
            <a:ext cx="361950" cy="36195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ea typeface="Segoe UI" pitchFamily="34" charset="0"/>
                <a:cs typeface="Segoe UI" pitchFamily="34" charset="0"/>
              </a:rPr>
              <a:t>0</a:t>
            </a:r>
          </a:p>
        </p:txBody>
      </p:sp>
      <p:sp>
        <p:nvSpPr>
          <p:cNvPr id="62" name="Rectangle 61"/>
          <p:cNvSpPr/>
          <p:nvPr/>
        </p:nvSpPr>
        <p:spPr bwMode="auto">
          <a:xfrm>
            <a:off x="1417637" y="4873530"/>
            <a:ext cx="4383088" cy="36195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600" dirty="0" smtClean="0">
                <a:solidFill>
                  <a:srgbClr val="FFFFFF">
                    <a:alpha val="98824"/>
                  </a:srgbClr>
                </a:solidFill>
                <a:ea typeface="Segoe UI" pitchFamily="34" charset="0"/>
                <a:cs typeface="Segoe UI" pitchFamily="34" charset="0"/>
              </a:rPr>
              <a:t>User creates a virtual network in Azure, and</a:t>
            </a:r>
            <a:br>
              <a:rPr lang="en-US" sz="1600" dirty="0" smtClean="0">
                <a:solidFill>
                  <a:srgbClr val="FFFFFF">
                    <a:alpha val="98824"/>
                  </a:srgbClr>
                </a:solidFill>
                <a:ea typeface="Segoe UI" pitchFamily="34" charset="0"/>
                <a:cs typeface="Segoe UI" pitchFamily="34" charset="0"/>
              </a:rPr>
            </a:br>
            <a:r>
              <a:rPr lang="en-US" sz="1600" dirty="0" smtClean="0">
                <a:solidFill>
                  <a:srgbClr val="FFFFFF">
                    <a:alpha val="98824"/>
                  </a:srgbClr>
                </a:solidFill>
                <a:ea typeface="Segoe UI" pitchFamily="34" charset="0"/>
                <a:cs typeface="Segoe UI" pitchFamily="34" charset="0"/>
              </a:rPr>
              <a:t>enables connectivity to on-premise network</a:t>
            </a:r>
          </a:p>
        </p:txBody>
      </p:sp>
      <p:sp>
        <p:nvSpPr>
          <p:cNvPr id="63" name="Rectangle 62"/>
          <p:cNvSpPr/>
          <p:nvPr/>
        </p:nvSpPr>
        <p:spPr bwMode="auto">
          <a:xfrm>
            <a:off x="3775045" y="3085222"/>
            <a:ext cx="361950" cy="36195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ea typeface="Segoe UI" pitchFamily="34" charset="0"/>
                <a:cs typeface="Segoe UI" pitchFamily="34" charset="0"/>
              </a:rPr>
              <a:t>0</a:t>
            </a:r>
          </a:p>
        </p:txBody>
      </p:sp>
    </p:spTree>
    <p:extLst>
      <p:ext uri="{BB962C8B-B14F-4D97-AF65-F5344CB8AC3E}">
        <p14:creationId xmlns:p14="http://schemas.microsoft.com/office/powerpoint/2010/main" val="369602650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4" name="Title 3"/>
          <p:cNvSpPr>
            <a:spLocks noGrp="1"/>
          </p:cNvSpPr>
          <p:nvPr>
            <p:ph type="ctrTitle"/>
          </p:nvPr>
        </p:nvSpPr>
        <p:spPr>
          <a:xfrm>
            <a:off x="4217152" y="3691961"/>
            <a:ext cx="6610546" cy="2013514"/>
          </a:xfrm>
        </p:spPr>
        <p:txBody>
          <a:bodyPr/>
          <a:lstStyle/>
          <a:p>
            <a:r>
              <a:rPr lang="en-US" dirty="0" smtClean="0"/>
              <a:t>BizTalk Platform updates </a:t>
            </a:r>
            <a:br>
              <a:rPr lang="en-US" dirty="0" smtClean="0"/>
            </a:br>
            <a:r>
              <a:rPr lang="en-US" dirty="0" smtClean="0"/>
              <a:t>BizTalk </a:t>
            </a:r>
            <a:r>
              <a:rPr lang="en-US" dirty="0" err="1" smtClean="0"/>
              <a:t>IaaS</a:t>
            </a:r>
            <a:r>
              <a:rPr lang="en-US" dirty="0" smtClean="0"/>
              <a:t> </a:t>
            </a:r>
            <a:r>
              <a:rPr lang="en-US" dirty="0" err="1" smtClean="0"/>
              <a:t>Dev</a:t>
            </a:r>
            <a:r>
              <a:rPr lang="en-US" dirty="0" smtClean="0"/>
              <a:t> experience</a:t>
            </a:r>
            <a:br>
              <a:rPr lang="en-US" dirty="0" smtClean="0"/>
            </a:br>
            <a:r>
              <a:rPr lang="en-US" dirty="0" smtClean="0"/>
              <a:t>BizTalk Consuming REST services</a:t>
            </a:r>
            <a:endParaRPr lang="en-US" dirty="0"/>
          </a:p>
        </p:txBody>
      </p:sp>
    </p:spTree>
    <p:extLst>
      <p:ext uri="{BB962C8B-B14F-4D97-AF65-F5344CB8AC3E}">
        <p14:creationId xmlns:p14="http://schemas.microsoft.com/office/powerpoint/2010/main" val="374971746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Javed Sikander, Rajesh Ramamirtham</External_x0020_Speaker>
    <Session_x0020_Code xmlns="2295e2e7-0eeb-498e-8716-217bb2ee6ee3"> AZR211</Session_x0020_Code>
    <ProductTaxHTField0 xmlns="2295e2e7-0eeb-498e-8716-217bb2ee6ee3">
      <Terms xmlns="http://schemas.microsoft.com/office/infopath/2007/PartnerControls"/>
    </ProductTaxHTField0>
    <Presentation_x0020_Date xmlns="2295e2e7-0eeb-498e-8716-217bb2ee6ee3">2012-06-14T00:00:00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Props1.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D92E10-3D8B-4831-9584-7BC82972C8E2}">
  <ds:schemaRefs>
    <ds:schemaRef ds:uri="http://schemas.openxmlformats.org/package/2006/metadata/core-properties"/>
    <ds:schemaRef ds:uri="http://www.w3.org/XML/1998/namespace"/>
    <ds:schemaRef ds:uri="http://purl.org/dc/dcmitype/"/>
    <ds:schemaRef ds:uri="2295e2e7-0eeb-498e-8716-217bb2ee6ee3"/>
    <ds:schemaRef ds:uri="http://schemas.microsoft.com/office/2006/documentManagement/types"/>
    <ds:schemaRef ds:uri="http://purl.org/dc/terms/"/>
    <ds:schemaRef ds:uri="8b529f77-48ab-4581-b468-93f09345b8aa"/>
    <ds:schemaRef ds:uri="http://schemas.microsoft.com/office/infopath/2007/PartnerControl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127</TotalTime>
  <Words>1682</Words>
  <Application>Microsoft Office PowerPoint</Application>
  <PresentationFormat>Custom</PresentationFormat>
  <Paragraphs>345</Paragraphs>
  <Slides>32</Slides>
  <Notes>18</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TechEd_2012_Template_16x9</vt:lpstr>
      <vt:lpstr>White with Consolas font for code slides</vt:lpstr>
      <vt:lpstr>Building Integration Solutions using BizTalk  On-Premises and on Azure </vt:lpstr>
      <vt:lpstr>Key takeaways: we are innovating in BizTalk</vt:lpstr>
      <vt:lpstr>PowerPoint Presentation</vt:lpstr>
      <vt:lpstr>BizTalk Server feature enhancements</vt:lpstr>
      <vt:lpstr>BizTalk Server 2010 R2 (continued)</vt:lpstr>
      <vt:lpstr>PowerPoint Presentation</vt:lpstr>
      <vt:lpstr>BizTalk in Azure IaaS</vt:lpstr>
      <vt:lpstr>PowerPoint Presentation</vt:lpstr>
      <vt:lpstr>BizTalk Platform updates  BizTalk IaaS Dev experience BizTalk Consuming REST services</vt:lpstr>
      <vt:lpstr>BizTalk on-prem, BizTalk IaaS</vt:lpstr>
      <vt:lpstr>PowerPoint Presentation</vt:lpstr>
      <vt:lpstr>BizTalk PaaS: Azure EAI &amp; EDI Services</vt:lpstr>
      <vt:lpstr>BizTalk PaaS: Azure EAI Services</vt:lpstr>
      <vt:lpstr>BizTalk PaaS: Azure EAI Services</vt:lpstr>
      <vt:lpstr>BizTalk PaaS: Azure EAI Services</vt:lpstr>
      <vt:lpstr>BizTalk PaaS: Azure EAI Services</vt:lpstr>
      <vt:lpstr>BizTalk PaaS: Azure EAI Services</vt:lpstr>
      <vt:lpstr>BizTalk PaaS: Azure EAI Services</vt:lpstr>
      <vt:lpstr>EAI – Incident Management Scenario</vt:lpstr>
      <vt:lpstr>BizTalk PaaS: Azure EAI Services</vt:lpstr>
      <vt:lpstr>BizTalk PaaS: Azure EDI Services</vt:lpstr>
      <vt:lpstr>BizTalk PaaS: Azure EDI Services</vt:lpstr>
      <vt:lpstr>EDI Service – Order Processing Scenario</vt:lpstr>
      <vt:lpstr>BizTalk PaaS: Azure EDI Services</vt:lpstr>
      <vt:lpstr>BizTalk Azure EAI &amp; EDI Services are in CTP</vt:lpstr>
      <vt:lpstr>Contacts</vt:lpstr>
      <vt:lpstr>Track Resources</vt:lpstr>
      <vt:lpstr>Resources</vt:lpstr>
      <vt:lpstr>PowerPoint Presentation</vt:lpstr>
      <vt:lpstr>Please Complete an Evaluation  Your feedback is important! </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Integration Solutions using BizTalk On-Premises and on Azure </dc:title>
  <dc:subject>TechEd 2012</dc:subject>
  <dc:creator>Shows</dc:creator>
  <cp:keywords>TechEd 2012</cp:keywords>
  <dc:description>Template: Jordan Cayabyab, Artitudes Design
Formatting:
Event Date: June 11-14, 2012
Event Location: Orlando, FL
Audience Type: IT Pros, Developers</dc:description>
  <cp:lastModifiedBy>Shows</cp:lastModifiedBy>
  <cp:revision>5</cp:revision>
  <cp:lastPrinted>2010-05-11T05:02:34Z</cp:lastPrinted>
  <dcterms:created xsi:type="dcterms:W3CDTF">2012-06-13T20:39:12Z</dcterms:created>
  <dcterms:modified xsi:type="dcterms:W3CDTF">2012-06-14T21:01:57Z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